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2" r:id="rId4"/>
  </p:sldMasterIdLst>
  <p:notesMasterIdLst>
    <p:notesMasterId r:id="rId13"/>
  </p:notesMasterIdLst>
  <p:handoutMasterIdLst>
    <p:handoutMasterId r:id="rId14"/>
  </p:handoutMasterIdLst>
  <p:sldIdLst>
    <p:sldId id="256" r:id="rId5"/>
    <p:sldId id="8145" r:id="rId6"/>
    <p:sldId id="2146851469" r:id="rId7"/>
    <p:sldId id="2146851474" r:id="rId8"/>
    <p:sldId id="2146851472" r:id="rId9"/>
    <p:sldId id="2146851470" r:id="rId10"/>
    <p:sldId id="2146851473" r:id="rId11"/>
    <p:sldId id="2146851475" r:id="rId12"/>
  </p:sldIdLst>
  <p:sldSz cx="12192000" cy="6858000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E3771B17-4127-BD37-436F-0D9776C03AAF}" name="Santiago Rivera Vaca" initials="SR" userId="S::srivera@minhacienda.gov.co::1bce25b9-22d4-4df4-8327-745f54659739" providerId="AD"/>
  <p188:author id="{6C47B53D-F84F-C634-575F-D81582E81818}" name="Cristian Alejandro Cruz Moreno" initials="CC" userId="S::cacruz@minhacienda.gov.co::134552ad-5a02-4185-9257-1e76be36173d" providerId="AD"/>
  <p188:author id="{FEDF926C-5805-D310-A337-924FFDCEB1E7}" name="Juan Camilo Forero Buitrago" initials="JCFB" userId="S::jcforero@minhacienda.gov.co::1cd7223a-0e5c-4b88-9f18-0e44e52dd083" providerId="AD"/>
  <p188:author id="{C1AF2988-48C2-7E09-EA2B-593E5831E776}" name="Dino Francisco Córdoba Lache" initials="DL" userId="S::dcordoba@minhacienda.gov.co::deceb5a8-d52d-4115-a8f3-d466b98fc7cf" providerId="AD"/>
  <p188:author id="{32627E90-DABB-2F45-79F8-71063DF3CA7D}" name="Daniel Felipe" initials="DF" userId="S::dfdiaz@minhacienda.gov.co::dc83ea08-7535-44d6-be57-d44e6fb074dc" providerId="AD"/>
  <p188:author id="{BF0075D2-DB92-1C74-65DC-162A387998B5}" name="Gabriela Navarro Moscarella" initials="GM" userId="S::gnavarro@minhacienda.gov.co::a3d63397-4e4a-4943-a1cf-e8aa42247e65" providerId="AD"/>
  <p188:author id="{F2559CDC-F155-5E0D-2E73-E214F28846B5}" name="Maria Camila Gomez Fernandez" initials="MCGF" userId="S::mgomezf@minhacienda.gov.co::a36867d7-d237-41e6-8bc6-e39298437565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18942"/>
    <a:srgbClr val="0DABAB"/>
    <a:srgbClr val="B4C7E7"/>
    <a:srgbClr val="E6E6E6"/>
    <a:srgbClr val="003389"/>
    <a:srgbClr val="DAE9F8"/>
    <a:srgbClr val="00B050"/>
    <a:srgbClr val="FFC000"/>
    <a:srgbClr val="FFFFFF"/>
    <a:srgbClr val="ED7D3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Estilo me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2" autoAdjust="0"/>
    <p:restoredTop sz="94660"/>
  </p:normalViewPr>
  <p:slideViewPr>
    <p:cSldViewPr snapToGrid="0">
      <p:cViewPr>
        <p:scale>
          <a:sx n="60" d="100"/>
          <a:sy n="60" d="100"/>
        </p:scale>
        <p:origin x="700" y="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microsoft.com/office/2018/10/relationships/authors" Target="author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>
            <a:extLst>
              <a:ext uri="{FF2B5EF4-FFF2-40B4-BE49-F238E27FC236}">
                <a16:creationId xmlns:a16="http://schemas.microsoft.com/office/drawing/2014/main" id="{7DE8F55E-3564-59E0-6AB4-0A68F599327F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O" dirty="0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F2C491CA-AD82-21DA-B6AF-104C3C649271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065CE21-4FFD-43E4-9BE1-44B69E389DE4}" type="datetimeFigureOut">
              <a:rPr lang="es-CO" smtClean="0"/>
              <a:t>7/04/2026</a:t>
            </a:fld>
            <a:endParaRPr lang="es-CO" dirty="0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84018EA8-D50D-6048-06A1-98CC923A5FF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O" dirty="0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9F885154-3EB1-CC47-4591-C970E8A909CC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55897CF-0428-44F3-9C91-0685A4FB6EB6}" type="slidenum">
              <a:rPr lang="es-CO" smtClean="0"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89006162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O" dirty="0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F35B31A-E76E-44EC-AE6E-87066ECB0969}" type="datetimeFigureOut">
              <a:rPr lang="es-CO" smtClean="0"/>
              <a:t>7/04/2026</a:t>
            </a:fld>
            <a:endParaRPr lang="es-CO" dirty="0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O" dirty="0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O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A372AE3-A75D-44AE-B2A2-57AC05388BAA}" type="slidenum">
              <a:rPr lang="es-CO" smtClean="0"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33876657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seño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6AD64394-963E-D625-32AA-BDFC76B6E8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fld id="{856A6FAC-9192-436B-870E-80DDE60983C7}" type="datetimeFigureOut">
              <a:rPr lang="es-CO" smtClean="0"/>
              <a:pPr/>
              <a:t>7/04/2026</a:t>
            </a:fld>
            <a:endParaRPr lang="es-CO" dirty="0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C0F68054-34D7-9279-DFD5-715512BF4F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endParaRPr lang="es-CO" dirty="0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4916C35A-4761-CBE9-49AD-2C3A4928C1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fld id="{C74CBB0B-5D0C-43FE-9043-22172208F6F8}" type="slidenum">
              <a:rPr lang="es-CO" smtClean="0"/>
              <a:pPr/>
              <a:t>‹Nº›</a:t>
            </a:fld>
            <a:endParaRPr lang="es-CO" dirty="0"/>
          </a:p>
        </p:txBody>
      </p:sp>
      <p:pic>
        <p:nvPicPr>
          <p:cNvPr id="6" name="Imagen 5">
            <a:extLst>
              <a:ext uri="{FF2B5EF4-FFF2-40B4-BE49-F238E27FC236}">
                <a16:creationId xmlns:a16="http://schemas.microsoft.com/office/drawing/2014/main" id="{53806064-D094-DA86-6C22-C9CFC529A6B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847893" y="2139929"/>
            <a:ext cx="2496212" cy="17830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90422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0A0128F-3548-EBBF-BD29-1EB1D24572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B611771-8F44-52FC-9741-53E17FE373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  <a:lvl2pPr>
              <a:defRPr>
                <a:latin typeface="Verdana" panose="020B0604030504040204" pitchFamily="34" charset="0"/>
              </a:defRPr>
            </a:lvl2pPr>
            <a:lvl3pPr>
              <a:defRPr>
                <a:latin typeface="Verdana" panose="020B0604030504040204" pitchFamily="34" charset="0"/>
              </a:defRPr>
            </a:lvl3pPr>
            <a:lvl4pPr>
              <a:defRPr>
                <a:latin typeface="Verdana" panose="020B0604030504040204" pitchFamily="34" charset="0"/>
              </a:defRPr>
            </a:lvl4pPr>
            <a:lvl5pPr>
              <a:defRPr>
                <a:latin typeface="Verdana" panose="020B0604030504040204" pitchFamily="34" charset="0"/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A0D0EFA-890A-CDAE-F1B6-CDA7C84A4B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fld id="{856A6FAC-9192-436B-870E-80DDE60983C7}" type="datetimeFigureOut">
              <a:rPr lang="es-CO" smtClean="0"/>
              <a:pPr/>
              <a:t>7/04/2026</a:t>
            </a:fld>
            <a:endParaRPr lang="es-CO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903C958-22C5-59D4-D584-C88407A5F5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endParaRPr lang="es-CO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0441F80-8960-189A-2E8E-15505E6A0F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fld id="{C74CBB0B-5D0C-43FE-9043-22172208F6F8}" type="slidenum">
              <a:rPr lang="es-CO" smtClean="0"/>
              <a:pPr/>
              <a:t>‹Nº›</a:t>
            </a:fld>
            <a:endParaRPr lang="es-CO" dirty="0"/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BFA9D7E4-7BA0-40B7-FF99-DD7B5CDE5C94}"/>
              </a:ext>
            </a:extLst>
          </p:cNvPr>
          <p:cNvSpPr/>
          <p:nvPr userDrawn="1"/>
        </p:nvSpPr>
        <p:spPr>
          <a:xfrm>
            <a:off x="0" y="6721474"/>
            <a:ext cx="12192000" cy="136525"/>
          </a:xfrm>
          <a:prstGeom prst="rect">
            <a:avLst/>
          </a:prstGeom>
          <a:solidFill>
            <a:srgbClr val="B0884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5844796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531F210-8371-C703-B82E-47C593C78A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B15A348-98B3-3879-5E17-CB0127E6485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  <a:lvl2pPr>
              <a:defRPr>
                <a:latin typeface="Verdana" panose="020B0604030504040204" pitchFamily="34" charset="0"/>
              </a:defRPr>
            </a:lvl2pPr>
            <a:lvl3pPr>
              <a:defRPr>
                <a:latin typeface="Verdana" panose="020B0604030504040204" pitchFamily="34" charset="0"/>
              </a:defRPr>
            </a:lvl3pPr>
            <a:lvl4pPr>
              <a:defRPr>
                <a:latin typeface="Verdana" panose="020B0604030504040204" pitchFamily="34" charset="0"/>
              </a:defRPr>
            </a:lvl4pPr>
            <a:lvl5pPr>
              <a:defRPr>
                <a:latin typeface="Verdana" panose="020B0604030504040204" pitchFamily="34" charset="0"/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88F33D3A-1132-9B1A-B962-CD60ABDB6F5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  <a:lvl2pPr>
              <a:defRPr>
                <a:latin typeface="Verdana" panose="020B0604030504040204" pitchFamily="34" charset="0"/>
              </a:defRPr>
            </a:lvl2pPr>
            <a:lvl3pPr>
              <a:defRPr>
                <a:latin typeface="Verdana" panose="020B0604030504040204" pitchFamily="34" charset="0"/>
              </a:defRPr>
            </a:lvl3pPr>
            <a:lvl4pPr>
              <a:defRPr>
                <a:latin typeface="Verdana" panose="020B0604030504040204" pitchFamily="34" charset="0"/>
              </a:defRPr>
            </a:lvl4pPr>
            <a:lvl5pPr>
              <a:defRPr>
                <a:latin typeface="Verdana" panose="020B0604030504040204" pitchFamily="34" charset="0"/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81E0D49E-7178-69A3-8F58-4D4C48A6CE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fld id="{856A6FAC-9192-436B-870E-80DDE60983C7}" type="datetimeFigureOut">
              <a:rPr lang="es-CO" smtClean="0"/>
              <a:pPr/>
              <a:t>7/04/2026</a:t>
            </a:fld>
            <a:endParaRPr lang="es-CO" dirty="0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2F5CC090-A935-39EC-1352-2703D7774C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endParaRPr lang="es-CO" dirty="0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F9F37035-180E-0152-1228-EECA44274B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fld id="{C74CBB0B-5D0C-43FE-9043-22172208F6F8}" type="slidenum">
              <a:rPr lang="es-CO" smtClean="0"/>
              <a:pPr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208586504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ECAB338-F339-66BE-83C6-7A3F6FECC9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69935FC1-EFEA-9E70-C955-E0F46AFA99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>
                <a:latin typeface="Verdana" panose="020B060403050404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B52A0A90-FD8F-D098-9E3C-8B3903C7EAD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  <a:lvl2pPr>
              <a:defRPr>
                <a:latin typeface="Verdana" panose="020B0604030504040204" pitchFamily="34" charset="0"/>
              </a:defRPr>
            </a:lvl2pPr>
            <a:lvl3pPr>
              <a:defRPr>
                <a:latin typeface="Verdana" panose="020B0604030504040204" pitchFamily="34" charset="0"/>
              </a:defRPr>
            </a:lvl3pPr>
            <a:lvl4pPr>
              <a:defRPr>
                <a:latin typeface="Verdana" panose="020B0604030504040204" pitchFamily="34" charset="0"/>
              </a:defRPr>
            </a:lvl4pPr>
            <a:lvl5pPr>
              <a:defRPr>
                <a:latin typeface="Verdana" panose="020B0604030504040204" pitchFamily="34" charset="0"/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A0F47486-611C-6371-6BFF-C8AADB90A80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>
                <a:latin typeface="Verdana" panose="020B060403050404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25A5BFE2-9B56-F9FE-1317-1698B3D8A8E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  <a:lvl2pPr>
              <a:defRPr>
                <a:latin typeface="Verdana" panose="020B0604030504040204" pitchFamily="34" charset="0"/>
              </a:defRPr>
            </a:lvl2pPr>
            <a:lvl3pPr>
              <a:defRPr>
                <a:latin typeface="Verdana" panose="020B0604030504040204" pitchFamily="34" charset="0"/>
              </a:defRPr>
            </a:lvl3pPr>
            <a:lvl4pPr>
              <a:defRPr>
                <a:latin typeface="Verdana" panose="020B0604030504040204" pitchFamily="34" charset="0"/>
              </a:defRPr>
            </a:lvl4pPr>
            <a:lvl5pPr>
              <a:defRPr>
                <a:latin typeface="Verdana" panose="020B0604030504040204" pitchFamily="34" charset="0"/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758251A3-C7BF-3DF9-1006-6349C94FA1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fld id="{856A6FAC-9192-436B-870E-80DDE60983C7}" type="datetimeFigureOut">
              <a:rPr lang="es-CO" smtClean="0"/>
              <a:pPr/>
              <a:t>7/04/2026</a:t>
            </a:fld>
            <a:endParaRPr lang="es-CO" dirty="0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644687DF-C287-0B90-0384-AC46566F9D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endParaRPr lang="es-CO" dirty="0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EB92D22D-0268-7F05-56E0-5963F89C29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fld id="{C74CBB0B-5D0C-43FE-9043-22172208F6F8}" type="slidenum">
              <a:rPr lang="es-CO" smtClean="0"/>
              <a:pPr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250744354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B5FE461-F01D-222B-4C7C-57D2AA8652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5CFB908D-19D2-F83C-4039-D58C06ECA8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fld id="{856A6FAC-9192-436B-870E-80DDE60983C7}" type="datetimeFigureOut">
              <a:rPr lang="es-CO" smtClean="0"/>
              <a:pPr/>
              <a:t>7/04/2026</a:t>
            </a:fld>
            <a:endParaRPr lang="es-CO" dirty="0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877D68EF-BFF2-A72E-07EE-5E72D7A474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endParaRPr lang="es-CO" dirty="0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538FE25A-BF2A-CF99-7E87-C956434B72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fld id="{C74CBB0B-5D0C-43FE-9043-22172208F6F8}" type="slidenum">
              <a:rPr lang="es-CO" smtClean="0"/>
              <a:pPr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270503414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DB9DC9B7-1E4F-7D26-4BD7-745061F4E2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fld id="{856A6FAC-9192-436B-870E-80DDE60983C7}" type="datetimeFigureOut">
              <a:rPr lang="es-CO" smtClean="0"/>
              <a:pPr/>
              <a:t>7/04/2026</a:t>
            </a:fld>
            <a:endParaRPr lang="es-CO" dirty="0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9F5816B9-11D6-2A5A-0FD1-DB0FC94DB7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endParaRPr lang="es-CO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D3A788D0-F4D3-2B6C-9239-17F58235B6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fld id="{C74CBB0B-5D0C-43FE-9043-22172208F6F8}" type="slidenum">
              <a:rPr lang="es-CO" smtClean="0"/>
              <a:pPr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312835812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4911F9C-4982-DC10-47A7-6087D7976D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>
                <a:latin typeface="Verdana" panose="020B0604030504040204" pitchFamily="34" charset="0"/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A2D4D84-B18F-DC4C-91BD-C2D2452F67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>
                <a:latin typeface="Verdana" panose="020B0604030504040204" pitchFamily="34" charset="0"/>
              </a:defRPr>
            </a:lvl1pPr>
            <a:lvl2pPr>
              <a:defRPr sz="2800">
                <a:latin typeface="Verdana" panose="020B0604030504040204" pitchFamily="34" charset="0"/>
              </a:defRPr>
            </a:lvl2pPr>
            <a:lvl3pPr>
              <a:defRPr sz="2400">
                <a:latin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F14A5BCA-21FB-4F80-5D90-71B92FADA72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>
                <a:latin typeface="Verdana" panose="020B0604030504040204" pitchFamily="34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1DC4DC66-6DB7-E14E-1352-1E2E2ED4ED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fld id="{856A6FAC-9192-436B-870E-80DDE60983C7}" type="datetimeFigureOut">
              <a:rPr lang="es-CO" smtClean="0"/>
              <a:pPr/>
              <a:t>7/04/2026</a:t>
            </a:fld>
            <a:endParaRPr lang="es-CO" dirty="0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15AEA652-EF40-005F-FF90-AD253E40DB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endParaRPr lang="es-CO" dirty="0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9E9AB725-99AA-BB55-8E39-F039EB14A8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fld id="{C74CBB0B-5D0C-43FE-9043-22172208F6F8}" type="slidenum">
              <a:rPr lang="es-CO" smtClean="0"/>
              <a:pPr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195097565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9E65C95-5503-7D88-003E-0E2E5F9113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>
                <a:latin typeface="Verdana" panose="020B0604030504040204" pitchFamily="34" charset="0"/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93AC4D1E-48F0-A1F3-F9C4-7B875CE887C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>
                <a:latin typeface="Verdana" panose="020B0604030504040204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 dirty="0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31F0E517-DE99-33E7-2751-3A45597C88D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>
                <a:latin typeface="Verdana" panose="020B0604030504040204" pitchFamily="34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F9892408-C707-58E8-CE35-B1C506B77F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fld id="{856A6FAC-9192-436B-870E-80DDE60983C7}" type="datetimeFigureOut">
              <a:rPr lang="es-CO" smtClean="0"/>
              <a:pPr/>
              <a:t>7/04/2026</a:t>
            </a:fld>
            <a:endParaRPr lang="es-CO" dirty="0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A65293AC-92C2-E7E4-0ECB-1F609042D4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endParaRPr lang="es-CO" dirty="0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5AB57530-0A48-7CB0-27F9-91E065538C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fld id="{C74CBB0B-5D0C-43FE-9043-22172208F6F8}" type="slidenum">
              <a:rPr lang="es-CO" smtClean="0"/>
              <a:pPr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29762364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505C3E2-E170-9268-25A1-AE60BCD4A1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6FDC4665-0C8C-E09A-7C93-4DB3CB0A64F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Verdana" panose="020B0604030504040204" pitchFamily="34" charset="0"/>
              </a:defRPr>
            </a:lvl1pPr>
            <a:lvl2pPr>
              <a:defRPr>
                <a:latin typeface="Verdana" panose="020B0604030504040204" pitchFamily="34" charset="0"/>
              </a:defRPr>
            </a:lvl2pPr>
            <a:lvl3pPr>
              <a:defRPr>
                <a:latin typeface="Verdana" panose="020B0604030504040204" pitchFamily="34" charset="0"/>
              </a:defRPr>
            </a:lvl3pPr>
            <a:lvl4pPr>
              <a:defRPr>
                <a:latin typeface="Verdana" panose="020B0604030504040204" pitchFamily="34" charset="0"/>
              </a:defRPr>
            </a:lvl4pPr>
            <a:lvl5pPr>
              <a:defRPr>
                <a:latin typeface="Verdana" panose="020B0604030504040204" pitchFamily="34" charset="0"/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863F176-85B0-9D54-437B-996F56A1D5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fld id="{856A6FAC-9192-436B-870E-80DDE60983C7}" type="datetimeFigureOut">
              <a:rPr lang="es-CO" smtClean="0"/>
              <a:pPr/>
              <a:t>7/04/2026</a:t>
            </a:fld>
            <a:endParaRPr lang="es-CO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D9FF4C6-8C08-CBB4-3CE2-59E6FA53D1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endParaRPr lang="es-CO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DD7E2D5-E6C7-D872-FB2D-BAF970486C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fld id="{C74CBB0B-5D0C-43FE-9043-22172208F6F8}" type="slidenum">
              <a:rPr lang="es-CO" smtClean="0"/>
              <a:pPr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94355815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2BAB6635-A1FA-05FB-BAB0-2B865D5253C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86005000-C67B-39FC-C963-1BE222E2F73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>
            <a:lvl1pPr>
              <a:defRPr>
                <a:latin typeface="Verdana" panose="020B0604030504040204" pitchFamily="34" charset="0"/>
              </a:defRPr>
            </a:lvl1pPr>
            <a:lvl2pPr>
              <a:defRPr>
                <a:latin typeface="Verdana" panose="020B0604030504040204" pitchFamily="34" charset="0"/>
              </a:defRPr>
            </a:lvl2pPr>
            <a:lvl3pPr>
              <a:defRPr>
                <a:latin typeface="Verdana" panose="020B0604030504040204" pitchFamily="34" charset="0"/>
              </a:defRPr>
            </a:lvl3pPr>
            <a:lvl4pPr>
              <a:defRPr>
                <a:latin typeface="Verdana" panose="020B0604030504040204" pitchFamily="34" charset="0"/>
              </a:defRPr>
            </a:lvl4pPr>
            <a:lvl5pPr>
              <a:defRPr>
                <a:latin typeface="Verdana" panose="020B0604030504040204" pitchFamily="34" charset="0"/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277B06B-FF69-1B1F-5058-EED75F49A9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fld id="{856A6FAC-9192-436B-870E-80DDE60983C7}" type="datetimeFigureOut">
              <a:rPr lang="es-CO" smtClean="0"/>
              <a:pPr/>
              <a:t>7/04/2026</a:t>
            </a:fld>
            <a:endParaRPr lang="es-CO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A1E3432-7CD9-B690-69AF-9AB3EC20FD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endParaRPr lang="es-CO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0FBBF71-D1BB-B37A-0A5C-4B7A1432A5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fld id="{C74CBB0B-5D0C-43FE-9043-22172208F6F8}" type="slidenum">
              <a:rPr lang="es-CO" smtClean="0"/>
              <a:pPr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259778574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Diseño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6AD64394-963E-D625-32AA-BDFC76B6E8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6A6FAC-9192-436B-870E-80DDE60983C7}" type="datetimeFigureOut">
              <a:rPr lang="es-CO" smtClean="0"/>
              <a:t>7/04/2026</a:t>
            </a:fld>
            <a:endParaRPr lang="es-CO" dirty="0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C0F68054-34D7-9279-DFD5-715512BF4F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4916C35A-4761-CBE9-49AD-2C3A4928C1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CBB0B-5D0C-43FE-9043-22172208F6F8}" type="slidenum">
              <a:rPr lang="es-CO" smtClean="0"/>
              <a:t>‹Nº›</a:t>
            </a:fld>
            <a:endParaRPr lang="es-CO" dirty="0"/>
          </a:p>
        </p:txBody>
      </p:sp>
      <p:pic>
        <p:nvPicPr>
          <p:cNvPr id="7" name="Imagen 6">
            <a:extLst>
              <a:ext uri="{FF2B5EF4-FFF2-40B4-BE49-F238E27FC236}">
                <a16:creationId xmlns:a16="http://schemas.microsoft.com/office/drawing/2014/main" id="{3F03094B-3B2A-4C1A-84F1-903486D2D07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-298"/>
            <a:ext cx="12191998" cy="68582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4561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2C092A5-DE25-767F-031F-CE0639AC53C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>
                <a:latin typeface="Verdana" panose="020B0604030504040204" pitchFamily="34" charset="0"/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61259010-DBE2-D34D-D879-AC7A1D28336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latin typeface="Verdana" panose="020B060403050404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28C31B2-286A-C9C4-E01D-E40D72576A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fld id="{856A6FAC-9192-436B-870E-80DDE60983C7}" type="datetimeFigureOut">
              <a:rPr lang="es-CO" smtClean="0"/>
              <a:pPr/>
              <a:t>7/04/2026</a:t>
            </a:fld>
            <a:endParaRPr lang="es-CO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91D1DDB-6CC7-9360-8F7F-08FF87C5D7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endParaRPr lang="es-CO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EC3D685-36E9-396E-8492-722E755FAF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fld id="{C74CBB0B-5D0C-43FE-9043-22172208F6F8}" type="slidenum">
              <a:rPr lang="es-CO" smtClean="0"/>
              <a:pPr/>
              <a:t>‹Nº›</a:t>
            </a:fld>
            <a:endParaRPr lang="es-CO" dirty="0"/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49AFD091-953C-4B8E-5508-A2D6A3D77D1D}"/>
              </a:ext>
            </a:extLst>
          </p:cNvPr>
          <p:cNvSpPr/>
          <p:nvPr userDrawn="1"/>
        </p:nvSpPr>
        <p:spPr>
          <a:xfrm>
            <a:off x="0" y="819253"/>
            <a:ext cx="12192000" cy="5219493"/>
          </a:xfrm>
          <a:prstGeom prst="rect">
            <a:avLst/>
          </a:prstGeom>
          <a:solidFill>
            <a:srgbClr val="B0884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1265377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2C092A5-DE25-767F-031F-CE0639AC53C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>
                <a:latin typeface="Verdana" panose="020B0604030504040204" pitchFamily="34" charset="0"/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61259010-DBE2-D34D-D879-AC7A1D28336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latin typeface="Verdana" panose="020B060403050404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28C31B2-286A-C9C4-E01D-E40D72576A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fld id="{856A6FAC-9192-436B-870E-80DDE60983C7}" type="datetimeFigureOut">
              <a:rPr lang="es-CO" smtClean="0"/>
              <a:pPr/>
              <a:t>7/04/2026</a:t>
            </a:fld>
            <a:endParaRPr lang="es-CO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91D1DDB-6CC7-9360-8F7F-08FF87C5D7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endParaRPr lang="es-CO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EC3D685-36E9-396E-8492-722E755FAF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fld id="{C74CBB0B-5D0C-43FE-9043-22172208F6F8}" type="slidenum">
              <a:rPr lang="es-CO" smtClean="0"/>
              <a:pPr/>
              <a:t>‹Nº›</a:t>
            </a:fld>
            <a:endParaRPr lang="es-CO" dirty="0"/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F663A175-52FA-6661-1F93-E14E5215D728}"/>
              </a:ext>
            </a:extLst>
          </p:cNvPr>
          <p:cNvSpPr/>
          <p:nvPr userDrawn="1"/>
        </p:nvSpPr>
        <p:spPr>
          <a:xfrm>
            <a:off x="0" y="6721474"/>
            <a:ext cx="12192000" cy="136525"/>
          </a:xfrm>
          <a:prstGeom prst="rect">
            <a:avLst/>
          </a:prstGeom>
          <a:solidFill>
            <a:srgbClr val="B0884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25904147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13D0CCB-4FFD-D76C-2516-7E388FCAB9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>
                <a:latin typeface="Verdana" panose="020B0604030504040204" pitchFamily="34" charset="0"/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E1E21056-E582-22D1-6201-8C5FC793E5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  <a:latin typeface="Verdana" panose="020B060403050404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7EB76F7-CED7-0277-AFCB-6886CB518D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fld id="{856A6FAC-9192-436B-870E-80DDE60983C7}" type="datetimeFigureOut">
              <a:rPr lang="es-CO" smtClean="0"/>
              <a:pPr/>
              <a:t>7/04/2026</a:t>
            </a:fld>
            <a:endParaRPr lang="es-CO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4C8B0CA-24C5-6F63-CBFA-9062B6F262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endParaRPr lang="es-CO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53FA383-2ECC-136F-2454-358FD4FC21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fld id="{C74CBB0B-5D0C-43FE-9043-22172208F6F8}" type="slidenum">
              <a:rPr lang="es-CO" smtClean="0"/>
              <a:pPr/>
              <a:t>‹Nº›</a:t>
            </a:fld>
            <a:endParaRPr lang="es-CO" dirty="0"/>
          </a:p>
        </p:txBody>
      </p:sp>
      <p:pic>
        <p:nvPicPr>
          <p:cNvPr id="9" name="Imagen 8">
            <a:extLst>
              <a:ext uri="{FF2B5EF4-FFF2-40B4-BE49-F238E27FC236}">
                <a16:creationId xmlns:a16="http://schemas.microsoft.com/office/drawing/2014/main" id="{C32AACA3-EE5B-D2A7-8374-77B760538B7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766070" y="159440"/>
            <a:ext cx="659859" cy="469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736131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1_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13D0CCB-4FFD-D76C-2516-7E388FCAB9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>
                <a:latin typeface="Verdana" panose="020B0604030504040204" pitchFamily="34" charset="0"/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E1E21056-E582-22D1-6201-8C5FC793E5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  <a:latin typeface="Verdana" panose="020B060403050404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7EB76F7-CED7-0277-AFCB-6886CB518D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fld id="{856A6FAC-9192-436B-870E-80DDE60983C7}" type="datetimeFigureOut">
              <a:rPr lang="es-CO" smtClean="0"/>
              <a:pPr/>
              <a:t>7/04/2026</a:t>
            </a:fld>
            <a:endParaRPr lang="es-CO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4C8B0CA-24C5-6F63-CBFA-9062B6F262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endParaRPr lang="es-CO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53FA383-2ECC-136F-2454-358FD4FC21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fld id="{C74CBB0B-5D0C-43FE-9043-22172208F6F8}" type="slidenum">
              <a:rPr lang="es-CO" smtClean="0"/>
              <a:pPr/>
              <a:t>‹Nº›</a:t>
            </a:fld>
            <a:endParaRPr lang="es-CO" dirty="0"/>
          </a:p>
        </p:txBody>
      </p:sp>
      <p:pic>
        <p:nvPicPr>
          <p:cNvPr id="9" name="Imagen 8">
            <a:extLst>
              <a:ext uri="{FF2B5EF4-FFF2-40B4-BE49-F238E27FC236}">
                <a16:creationId xmlns:a16="http://schemas.microsoft.com/office/drawing/2014/main" id="{C32AACA3-EE5B-D2A7-8374-77B760538B7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08270" y="159440"/>
            <a:ext cx="659859" cy="469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19166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2_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13D0CCB-4FFD-D76C-2516-7E388FCAB9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>
                <a:latin typeface="Verdana" panose="020B0604030504040204" pitchFamily="34" charset="0"/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E1E21056-E582-22D1-6201-8C5FC793E5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  <a:latin typeface="Verdana" panose="020B060403050404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7EB76F7-CED7-0277-AFCB-6886CB518D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fld id="{856A6FAC-9192-436B-870E-80DDE60983C7}" type="datetimeFigureOut">
              <a:rPr lang="es-CO" smtClean="0"/>
              <a:pPr/>
              <a:t>7/04/2026</a:t>
            </a:fld>
            <a:endParaRPr lang="es-CO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4C8B0CA-24C5-6F63-CBFA-9062B6F262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endParaRPr lang="es-CO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53FA383-2ECC-136F-2454-358FD4FC21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fld id="{C74CBB0B-5D0C-43FE-9043-22172208F6F8}" type="slidenum">
              <a:rPr lang="es-CO" smtClean="0"/>
              <a:pPr/>
              <a:t>‹Nº›</a:t>
            </a:fld>
            <a:endParaRPr lang="es-CO" dirty="0"/>
          </a:p>
        </p:txBody>
      </p:sp>
      <p:pic>
        <p:nvPicPr>
          <p:cNvPr id="9" name="Imagen 8">
            <a:extLst>
              <a:ext uri="{FF2B5EF4-FFF2-40B4-BE49-F238E27FC236}">
                <a16:creationId xmlns:a16="http://schemas.microsoft.com/office/drawing/2014/main" id="{C32AACA3-EE5B-D2A7-8374-77B760538B7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1023870" y="159440"/>
            <a:ext cx="659859" cy="469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39408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3_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13D0CCB-4FFD-D76C-2516-7E388FCAB9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>
                <a:latin typeface="Verdana" panose="020B0604030504040204" pitchFamily="34" charset="0"/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E1E21056-E582-22D1-6201-8C5FC793E5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  <a:latin typeface="Verdana" panose="020B060403050404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7EB76F7-CED7-0277-AFCB-6886CB518D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fld id="{856A6FAC-9192-436B-870E-80DDE60983C7}" type="datetimeFigureOut">
              <a:rPr lang="es-CO" smtClean="0"/>
              <a:pPr/>
              <a:t>7/04/2026</a:t>
            </a:fld>
            <a:endParaRPr lang="es-CO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4C8B0CA-24C5-6F63-CBFA-9062B6F262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endParaRPr lang="es-CO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53FA383-2ECC-136F-2454-358FD4FC21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fld id="{C74CBB0B-5D0C-43FE-9043-22172208F6F8}" type="slidenum">
              <a:rPr lang="es-CO" smtClean="0"/>
              <a:pPr/>
              <a:t>‹Nº›</a:t>
            </a:fld>
            <a:endParaRPr lang="es-CO" dirty="0"/>
          </a:p>
        </p:txBody>
      </p:sp>
      <p:pic>
        <p:nvPicPr>
          <p:cNvPr id="9" name="Imagen 8">
            <a:extLst>
              <a:ext uri="{FF2B5EF4-FFF2-40B4-BE49-F238E27FC236}">
                <a16:creationId xmlns:a16="http://schemas.microsoft.com/office/drawing/2014/main" id="{C32AACA3-EE5B-D2A7-8374-77B760538B7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766070" y="6251575"/>
            <a:ext cx="659859" cy="469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063633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4_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13D0CCB-4FFD-D76C-2516-7E388FCAB9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>
                <a:latin typeface="Verdana" panose="020B0604030504040204" pitchFamily="34" charset="0"/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E1E21056-E582-22D1-6201-8C5FC793E5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  <a:latin typeface="Verdana" panose="020B060403050404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7EB76F7-CED7-0277-AFCB-6886CB518D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fld id="{856A6FAC-9192-436B-870E-80DDE60983C7}" type="datetimeFigureOut">
              <a:rPr lang="es-CO" smtClean="0"/>
              <a:pPr/>
              <a:t>7/04/2026</a:t>
            </a:fld>
            <a:endParaRPr lang="es-CO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4C8B0CA-24C5-6F63-CBFA-9062B6F262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endParaRPr lang="es-CO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53FA383-2ECC-136F-2454-358FD4FC21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fld id="{C74CBB0B-5D0C-43FE-9043-22172208F6F8}" type="slidenum">
              <a:rPr lang="es-CO" smtClean="0"/>
              <a:pPr/>
              <a:t>‹Nº›</a:t>
            </a:fld>
            <a:endParaRPr lang="es-CO" dirty="0"/>
          </a:p>
        </p:txBody>
      </p:sp>
      <p:pic>
        <p:nvPicPr>
          <p:cNvPr id="9" name="Imagen 8">
            <a:extLst>
              <a:ext uri="{FF2B5EF4-FFF2-40B4-BE49-F238E27FC236}">
                <a16:creationId xmlns:a16="http://schemas.microsoft.com/office/drawing/2014/main" id="{C32AACA3-EE5B-D2A7-8374-77B760538B7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08270" y="6251575"/>
            <a:ext cx="659859" cy="469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28966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5_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13D0CCB-4FFD-D76C-2516-7E388FCAB9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>
                <a:latin typeface="Verdana" panose="020B0604030504040204" pitchFamily="34" charset="0"/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E1E21056-E582-22D1-6201-8C5FC793E5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  <a:latin typeface="Verdana" panose="020B060403050404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7EB76F7-CED7-0277-AFCB-6886CB518D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fld id="{856A6FAC-9192-436B-870E-80DDE60983C7}" type="datetimeFigureOut">
              <a:rPr lang="es-CO" smtClean="0"/>
              <a:pPr/>
              <a:t>7/04/2026</a:t>
            </a:fld>
            <a:endParaRPr lang="es-CO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4C8B0CA-24C5-6F63-CBFA-9062B6F262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endParaRPr lang="es-CO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53FA383-2ECC-136F-2454-358FD4FC21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fld id="{C74CBB0B-5D0C-43FE-9043-22172208F6F8}" type="slidenum">
              <a:rPr lang="es-CO" smtClean="0"/>
              <a:pPr/>
              <a:t>‹Nº›</a:t>
            </a:fld>
            <a:endParaRPr lang="es-CO" dirty="0"/>
          </a:p>
        </p:txBody>
      </p:sp>
      <p:pic>
        <p:nvPicPr>
          <p:cNvPr id="9" name="Imagen 8">
            <a:extLst>
              <a:ext uri="{FF2B5EF4-FFF2-40B4-BE49-F238E27FC236}">
                <a16:creationId xmlns:a16="http://schemas.microsoft.com/office/drawing/2014/main" id="{C32AACA3-EE5B-D2A7-8374-77B760538B7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1023870" y="6251575"/>
            <a:ext cx="659859" cy="469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92666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CF842174-351A-5C35-E775-1CDC59E177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65D2E68F-9A0D-D89E-ED06-73EDB9E63B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0A95696-420C-C45E-6F3E-ED258E8D8B8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Verdana" panose="020B0604030504040204" pitchFamily="34" charset="0"/>
              </a:defRPr>
            </a:lvl1pPr>
          </a:lstStyle>
          <a:p>
            <a:fld id="{856A6FAC-9192-436B-870E-80DDE60983C7}" type="datetimeFigureOut">
              <a:rPr lang="es-CO" smtClean="0"/>
              <a:pPr/>
              <a:t>7/04/2026</a:t>
            </a:fld>
            <a:endParaRPr lang="es-CO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BEF4216-2A8E-0656-28FD-6CAD51853C5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Verdana" panose="020B0604030504040204" pitchFamily="34" charset="0"/>
              </a:defRPr>
            </a:lvl1pPr>
          </a:lstStyle>
          <a:p>
            <a:endParaRPr lang="es-CO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6FEC2FF-6B1B-D345-F657-95FAADED47F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Verdana" panose="020B0604030504040204" pitchFamily="34" charset="0"/>
              </a:defRPr>
            </a:lvl1pPr>
          </a:lstStyle>
          <a:p>
            <a:fld id="{C74CBB0B-5D0C-43FE-9043-22172208F6F8}" type="slidenum">
              <a:rPr lang="es-CO" smtClean="0"/>
              <a:pPr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539689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  <p:sldLayoutId id="2147483674" r:id="rId12"/>
    <p:sldLayoutId id="2147483675" r:id="rId13"/>
    <p:sldLayoutId id="2147483676" r:id="rId14"/>
    <p:sldLayoutId id="2147483677" r:id="rId15"/>
    <p:sldLayoutId id="2147483678" r:id="rId16"/>
    <p:sldLayoutId id="2147483679" r:id="rId17"/>
    <p:sldLayoutId id="2147483680" r:id="rId18"/>
    <p:sldLayoutId id="2147483661" r:id="rId1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Verdana" panose="020B060403050404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Verdana" panose="020B0604030504040204" pitchFamily="34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Verdana" panose="020B0604030504040204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Verdana" panose="020B0604030504040204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Verdana" panose="020B0604030504040204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Verdana" panose="020B060403050404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780961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>
            <a:extLst>
              <a:ext uri="{FF2B5EF4-FFF2-40B4-BE49-F238E27FC236}">
                <a16:creationId xmlns:a16="http://schemas.microsoft.com/office/drawing/2014/main" id="{80181296-6DA0-2504-4D1B-B2D877A8D084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1013"/>
          <a:stretch/>
        </p:blipFill>
        <p:spPr>
          <a:xfrm>
            <a:off x="4991310" y="6261739"/>
            <a:ext cx="2209380" cy="160233"/>
          </a:xfrm>
          <a:prstGeom prst="rect">
            <a:avLst/>
          </a:prstGeom>
        </p:spPr>
      </p:pic>
      <p:sp>
        <p:nvSpPr>
          <p:cNvPr id="3" name="CuadroTexto 2">
            <a:extLst>
              <a:ext uri="{FF2B5EF4-FFF2-40B4-BE49-F238E27FC236}">
                <a16:creationId xmlns:a16="http://schemas.microsoft.com/office/drawing/2014/main" id="{673C0BA5-5B73-5DFF-942E-7348F97DF18B}"/>
              </a:ext>
            </a:extLst>
          </p:cNvPr>
          <p:cNvSpPr txBox="1"/>
          <p:nvPr/>
        </p:nvSpPr>
        <p:spPr>
          <a:xfrm>
            <a:off x="2478601" y="4739995"/>
            <a:ext cx="7234797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O" sz="200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</a:rPr>
              <a:t>Ministerio de Hacienda y Crédito Público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CO" sz="20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Enero 2026</a:t>
            </a:r>
            <a:endParaRPr kumimoji="0" lang="es-CO" sz="200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0C663129-4107-716D-989F-C5E0A9EED35D}"/>
              </a:ext>
            </a:extLst>
          </p:cNvPr>
          <p:cNvSpPr txBox="1"/>
          <p:nvPr/>
        </p:nvSpPr>
        <p:spPr>
          <a:xfrm>
            <a:off x="1523999" y="2105561"/>
            <a:ext cx="9143999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es-ES" sz="4000" b="1" dirty="0">
                <a:solidFill>
                  <a:prstClr val="white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FONDO DE MITIGACIÓN DE EMERGENCIAS - </a:t>
            </a:r>
            <a:r>
              <a:rPr kumimoji="0" lang="es-ES" sz="4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</a:rPr>
              <a:t>F</a:t>
            </a:r>
            <a:r>
              <a:rPr lang="es-ES" sz="4000" b="1" dirty="0">
                <a:solidFill>
                  <a:prstClr val="white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OME</a:t>
            </a:r>
            <a:endParaRPr kumimoji="0" lang="en-US" sz="40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 pitchFamily="34" charset="0"/>
              <a:ea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013558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23714AC-5D8F-99E5-9D4D-1F424F2461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ángulo 2">
            <a:extLst>
              <a:ext uri="{FF2B5EF4-FFF2-40B4-BE49-F238E27FC236}">
                <a16:creationId xmlns:a16="http://schemas.microsoft.com/office/drawing/2014/main" id="{AFB36E95-E80D-C8EA-02F2-7233D3B8F7D2}"/>
              </a:ext>
            </a:extLst>
          </p:cNvPr>
          <p:cNvSpPr/>
          <p:nvPr/>
        </p:nvSpPr>
        <p:spPr>
          <a:xfrm>
            <a:off x="1219200" y="871621"/>
            <a:ext cx="9862457" cy="400110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O" sz="20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Arial"/>
            </a:endParaRPr>
          </a:p>
        </p:txBody>
      </p:sp>
      <p:sp>
        <p:nvSpPr>
          <p:cNvPr id="6" name="Rectángulo 5">
            <a:extLst>
              <a:ext uri="{FF2B5EF4-FFF2-40B4-BE49-F238E27FC236}">
                <a16:creationId xmlns:a16="http://schemas.microsoft.com/office/drawing/2014/main" id="{5A02F1B3-44BF-7A45-9D76-079235AD5FF7}"/>
              </a:ext>
            </a:extLst>
          </p:cNvPr>
          <p:cNvSpPr/>
          <p:nvPr/>
        </p:nvSpPr>
        <p:spPr>
          <a:xfrm>
            <a:off x="142876" y="774837"/>
            <a:ext cx="11858624" cy="461665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O" sz="24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erdana"/>
                <a:ea typeface="Verdana"/>
                <a:cs typeface="Arial"/>
              </a:rPr>
              <a:t>Comité de administración del FOME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E4656F58-BF5F-95EC-FD2D-FCA053EDF9D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71775" y="201930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CO"/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A23ADAAE-D7B3-356B-205D-F0CD12510790}"/>
              </a:ext>
            </a:extLst>
          </p:cNvPr>
          <p:cNvSpPr txBox="1"/>
          <p:nvPr/>
        </p:nvSpPr>
        <p:spPr>
          <a:xfrm>
            <a:off x="539766" y="1679794"/>
            <a:ext cx="11308106" cy="37358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endParaRPr lang="es-ES" sz="16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>
              <a:lnSpc>
                <a:spcPct val="150000"/>
              </a:lnSpc>
            </a:pPr>
            <a:r>
              <a:rPr lang="es-ES" sz="1600" dirty="0">
                <a:latin typeface="Verdana" panose="020B0604030504040204" pitchFamily="34" charset="0"/>
                <a:ea typeface="Verdana" panose="020B0604030504040204" pitchFamily="34" charset="0"/>
              </a:rPr>
              <a:t>1.	El Ministro de Hacienda y Crédito Público. </a:t>
            </a:r>
          </a:p>
          <a:p>
            <a:pPr>
              <a:lnSpc>
                <a:spcPct val="150000"/>
              </a:lnSpc>
            </a:pPr>
            <a:r>
              <a:rPr lang="es-ES" sz="1600" dirty="0">
                <a:latin typeface="Verdana" panose="020B0604030504040204" pitchFamily="34" charset="0"/>
                <a:ea typeface="Verdana" panose="020B0604030504040204" pitchFamily="34" charset="0"/>
              </a:rPr>
              <a:t>2.	El Viceministro Técnico de Hacienda y Crédito Público. </a:t>
            </a:r>
          </a:p>
          <a:p>
            <a:pPr>
              <a:lnSpc>
                <a:spcPct val="150000"/>
              </a:lnSpc>
            </a:pPr>
            <a:r>
              <a:rPr lang="es-ES" sz="1600" dirty="0">
                <a:latin typeface="Verdana" panose="020B0604030504040204" pitchFamily="34" charset="0"/>
                <a:ea typeface="Verdana" panose="020B0604030504040204" pitchFamily="34" charset="0"/>
              </a:rPr>
              <a:t>3.	El Viceministro General de Hacienda y Crédito Público. </a:t>
            </a:r>
          </a:p>
          <a:p>
            <a:pPr>
              <a:lnSpc>
                <a:spcPct val="150000"/>
              </a:lnSpc>
            </a:pPr>
            <a:r>
              <a:rPr lang="es-ES" sz="1600" dirty="0">
                <a:latin typeface="Verdana" panose="020B0604030504040204" pitchFamily="34" charset="0"/>
                <a:ea typeface="Verdana" panose="020B0604030504040204" pitchFamily="34" charset="0"/>
              </a:rPr>
              <a:t>4.	El Secretario General del Ministerio de Hacienda y Crédito Público. </a:t>
            </a:r>
          </a:p>
          <a:p>
            <a:pPr>
              <a:lnSpc>
                <a:spcPct val="150000"/>
              </a:lnSpc>
            </a:pPr>
            <a:r>
              <a:rPr lang="es-ES" sz="1600" dirty="0">
                <a:latin typeface="Verdana" panose="020B0604030504040204" pitchFamily="34" charset="0"/>
                <a:ea typeface="Verdana" panose="020B0604030504040204" pitchFamily="34" charset="0"/>
              </a:rPr>
              <a:t>5.	El Director de la Dirección General de Crédito Público y Tesoro Nacional. </a:t>
            </a:r>
          </a:p>
          <a:p>
            <a:pPr>
              <a:lnSpc>
                <a:spcPct val="150000"/>
              </a:lnSpc>
            </a:pPr>
            <a:r>
              <a:rPr lang="es-ES" sz="1600" dirty="0">
                <a:latin typeface="Verdana" panose="020B0604030504040204" pitchFamily="34" charset="0"/>
                <a:ea typeface="Verdana" panose="020B0604030504040204" pitchFamily="34" charset="0"/>
              </a:rPr>
              <a:t>6.	El Director de la Dirección General del Presupuesto Público Nacional. </a:t>
            </a:r>
          </a:p>
          <a:p>
            <a:pPr>
              <a:lnSpc>
                <a:spcPct val="150000"/>
              </a:lnSpc>
            </a:pPr>
            <a:r>
              <a:rPr lang="es-ES" sz="1600" dirty="0">
                <a:latin typeface="Verdana" panose="020B0604030504040204" pitchFamily="34" charset="0"/>
                <a:ea typeface="Verdana" panose="020B0604030504040204" pitchFamily="34" charset="0"/>
              </a:rPr>
              <a:t>7.	El Director de la Dirección General de Política Macroeconómica. </a:t>
            </a:r>
          </a:p>
          <a:p>
            <a:pPr>
              <a:lnSpc>
                <a:spcPct val="150000"/>
              </a:lnSpc>
            </a:pPr>
            <a:r>
              <a:rPr lang="es-ES" sz="1600" dirty="0">
                <a:latin typeface="Verdana" panose="020B0604030504040204" pitchFamily="34" charset="0"/>
                <a:ea typeface="Verdana" panose="020B0604030504040204" pitchFamily="34" charset="0"/>
              </a:rPr>
              <a:t>8.	El Director de la Dirección General de Regulación Económica de la Seguridad Social. </a:t>
            </a:r>
          </a:p>
          <a:p>
            <a:pPr>
              <a:lnSpc>
                <a:spcPct val="150000"/>
              </a:lnSpc>
            </a:pPr>
            <a:r>
              <a:rPr lang="es-ES" sz="1600" dirty="0">
                <a:latin typeface="Verdana" panose="020B0604030504040204" pitchFamily="34" charset="0"/>
                <a:ea typeface="Verdana" panose="020B0604030504040204" pitchFamily="34" charset="0"/>
              </a:rPr>
              <a:t>9.	El Director de la Unidad Administrativa Especial Dirección de Impuestos y Aduana Nacionales.</a:t>
            </a:r>
          </a:p>
        </p:txBody>
      </p:sp>
    </p:spTree>
    <p:extLst>
      <p:ext uri="{BB962C8B-B14F-4D97-AF65-F5344CB8AC3E}">
        <p14:creationId xmlns:p14="http://schemas.microsoft.com/office/powerpoint/2010/main" val="41885902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9C8DD24-E89C-26AA-493C-CFF139FF97D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ángulo 2">
            <a:extLst>
              <a:ext uri="{FF2B5EF4-FFF2-40B4-BE49-F238E27FC236}">
                <a16:creationId xmlns:a16="http://schemas.microsoft.com/office/drawing/2014/main" id="{58080CFF-BEC3-2B4C-4851-F63B6B99783A}"/>
              </a:ext>
            </a:extLst>
          </p:cNvPr>
          <p:cNvSpPr/>
          <p:nvPr/>
        </p:nvSpPr>
        <p:spPr>
          <a:xfrm>
            <a:off x="1219200" y="871621"/>
            <a:ext cx="9862457" cy="400110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O" sz="20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Arial"/>
            </a:endParaRP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D76D9381-85A2-5DF2-1CA3-AFAB0AC1F32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71775" y="201930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CO"/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DFBE2A94-EE3A-EA83-BD7D-87C1DF6B0DCB}"/>
              </a:ext>
            </a:extLst>
          </p:cNvPr>
          <p:cNvSpPr txBox="1"/>
          <p:nvPr/>
        </p:nvSpPr>
        <p:spPr>
          <a:xfrm>
            <a:off x="4980151" y="6639446"/>
            <a:ext cx="2231701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CO" sz="1100" b="1" dirty="0">
                <a:solidFill>
                  <a:schemeClr val="bg1"/>
                </a:solidFill>
                <a:latin typeface="Verdana" panose="020B0604030504040204" pitchFamily="34" charset="0"/>
              </a:rPr>
              <a:t>www.minhacienda.gov.co</a:t>
            </a: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047CFE32-F3BB-64E0-B349-06B732DBC67A}"/>
              </a:ext>
            </a:extLst>
          </p:cNvPr>
          <p:cNvSpPr txBox="1"/>
          <p:nvPr/>
        </p:nvSpPr>
        <p:spPr>
          <a:xfrm>
            <a:off x="2065220" y="465590"/>
            <a:ext cx="7368933" cy="4308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lvl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s-ES" sz="2200" b="1" dirty="0">
                <a:solidFill>
                  <a:srgbClr val="002060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EJECUCIÓN PRESUPUESTAL FOME</a:t>
            </a:r>
            <a:endParaRPr lang="es-CO" sz="2200" b="1" dirty="0">
              <a:solidFill>
                <a:srgbClr val="002060"/>
              </a:solidFill>
              <a:latin typeface="Century Gothic" panose="020B0502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92E2483A-F7B8-B47A-52C9-8BCC2D06C85F}"/>
              </a:ext>
            </a:extLst>
          </p:cNvPr>
          <p:cNvSpPr txBox="1"/>
          <p:nvPr/>
        </p:nvSpPr>
        <p:spPr>
          <a:xfrm>
            <a:off x="4701168" y="870893"/>
            <a:ext cx="22365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b="1" dirty="0">
                <a:solidFill>
                  <a:srgbClr val="002060"/>
                </a:solidFill>
              </a:rPr>
              <a:t>Millones de pesos</a:t>
            </a: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0150F906-CD04-630D-414F-057B55207D87}"/>
              </a:ext>
            </a:extLst>
          </p:cNvPr>
          <p:cNvSpPr txBox="1"/>
          <p:nvPr/>
        </p:nvSpPr>
        <p:spPr>
          <a:xfrm>
            <a:off x="1347589" y="6037413"/>
            <a:ext cx="3204723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1000" b="1" dirty="0"/>
              <a:t>Fuente: </a:t>
            </a:r>
            <a:r>
              <a:rPr lang="es-ES" sz="1000" b="1" dirty="0"/>
              <a:t> </a:t>
            </a:r>
            <a:r>
              <a:rPr lang="es-ES" sz="1000" dirty="0"/>
              <a:t>DGPPN - SACP con base en SIIF- Nación</a:t>
            </a:r>
            <a:endParaRPr lang="es-CO" sz="1000" dirty="0"/>
          </a:p>
        </p:txBody>
      </p:sp>
      <p:graphicFrame>
        <p:nvGraphicFramePr>
          <p:cNvPr id="10" name="Tabla 9">
            <a:extLst>
              <a:ext uri="{FF2B5EF4-FFF2-40B4-BE49-F238E27FC236}">
                <a16:creationId xmlns:a16="http://schemas.microsoft.com/office/drawing/2014/main" id="{3B36B6A7-DE44-2CD5-E95C-27DA7AB6ABB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8993115"/>
              </p:ext>
            </p:extLst>
          </p:nvPr>
        </p:nvGraphicFramePr>
        <p:xfrm>
          <a:off x="1337119" y="1307667"/>
          <a:ext cx="9093423" cy="3412133"/>
        </p:xfrm>
        <a:graphic>
          <a:graphicData uri="http://schemas.openxmlformats.org/drawingml/2006/table">
            <a:tbl>
              <a:tblPr/>
              <a:tblGrid>
                <a:gridCol w="1950898">
                  <a:extLst>
                    <a:ext uri="{9D8B030D-6E8A-4147-A177-3AD203B41FA5}">
                      <a16:colId xmlns:a16="http://schemas.microsoft.com/office/drawing/2014/main" val="1546214495"/>
                    </a:ext>
                  </a:extLst>
                </a:gridCol>
                <a:gridCol w="893183">
                  <a:extLst>
                    <a:ext uri="{9D8B030D-6E8A-4147-A177-3AD203B41FA5}">
                      <a16:colId xmlns:a16="http://schemas.microsoft.com/office/drawing/2014/main" val="170636056"/>
                    </a:ext>
                  </a:extLst>
                </a:gridCol>
                <a:gridCol w="893183">
                  <a:extLst>
                    <a:ext uri="{9D8B030D-6E8A-4147-A177-3AD203B41FA5}">
                      <a16:colId xmlns:a16="http://schemas.microsoft.com/office/drawing/2014/main" val="3706999756"/>
                    </a:ext>
                  </a:extLst>
                </a:gridCol>
                <a:gridCol w="893183">
                  <a:extLst>
                    <a:ext uri="{9D8B030D-6E8A-4147-A177-3AD203B41FA5}">
                      <a16:colId xmlns:a16="http://schemas.microsoft.com/office/drawing/2014/main" val="3114954670"/>
                    </a:ext>
                  </a:extLst>
                </a:gridCol>
                <a:gridCol w="893183">
                  <a:extLst>
                    <a:ext uri="{9D8B030D-6E8A-4147-A177-3AD203B41FA5}">
                      <a16:colId xmlns:a16="http://schemas.microsoft.com/office/drawing/2014/main" val="2343663721"/>
                    </a:ext>
                  </a:extLst>
                </a:gridCol>
                <a:gridCol w="893183">
                  <a:extLst>
                    <a:ext uri="{9D8B030D-6E8A-4147-A177-3AD203B41FA5}">
                      <a16:colId xmlns:a16="http://schemas.microsoft.com/office/drawing/2014/main" val="3229992003"/>
                    </a:ext>
                  </a:extLst>
                </a:gridCol>
                <a:gridCol w="893183">
                  <a:extLst>
                    <a:ext uri="{9D8B030D-6E8A-4147-A177-3AD203B41FA5}">
                      <a16:colId xmlns:a16="http://schemas.microsoft.com/office/drawing/2014/main" val="1765954326"/>
                    </a:ext>
                  </a:extLst>
                </a:gridCol>
                <a:gridCol w="893183">
                  <a:extLst>
                    <a:ext uri="{9D8B030D-6E8A-4147-A177-3AD203B41FA5}">
                      <a16:colId xmlns:a16="http://schemas.microsoft.com/office/drawing/2014/main" val="733947330"/>
                    </a:ext>
                  </a:extLst>
                </a:gridCol>
                <a:gridCol w="890244">
                  <a:extLst>
                    <a:ext uri="{9D8B030D-6E8A-4147-A177-3AD203B41FA5}">
                      <a16:colId xmlns:a16="http://schemas.microsoft.com/office/drawing/2014/main" val="923658120"/>
                    </a:ext>
                  </a:extLst>
                </a:gridCol>
              </a:tblGrid>
              <a:tr h="318316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Concepto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6DC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8F00"/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Ejecución  Vigencia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8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Ejecución  Rezago Presupuestal 2/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8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70751888"/>
                  </a:ext>
                </a:extLst>
              </a:tr>
              <a:tr h="783716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Apropiación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6DC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8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Compromisos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6DC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8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Obligación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6DC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8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Pago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6DC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8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Apropiación sin comprometer 1/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6DC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8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Rezago Constituido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6DC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8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Rezago Pagado 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6DC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8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Rezago Sin Ejecutar 3/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6DC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8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21924251"/>
                  </a:ext>
                </a:extLst>
              </a:tr>
              <a:tr h="373197">
                <a:tc gridSpan="9"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effectLst/>
                          <a:latin typeface="Calibri" panose="020F0502020204030204" pitchFamily="34" charset="0"/>
                        </a:rPr>
                        <a:t>2020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6DC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6DC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6DC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6DC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36641987"/>
                  </a:ext>
                </a:extLst>
              </a:tr>
              <a:tr h="417104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effectLst/>
                          <a:latin typeface="Calibri" panose="020F0502020204030204" pitchFamily="34" charset="0"/>
                        </a:rPr>
                        <a:t>Cadena de Ejecución Presupuestal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D6DC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6DC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6DC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6DC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200" b="0" i="0" u="none" strike="noStrike" dirty="0">
                          <a:effectLst/>
                          <a:latin typeface="Calibri" panose="020F0502020204030204" pitchFamily="34" charset="0"/>
                        </a:rPr>
                        <a:t>         40.527.300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D6DC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6DC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6DC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6DC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200" b="0" i="0" u="none" strike="noStrike" dirty="0">
                          <a:effectLst/>
                          <a:latin typeface="Calibri" panose="020F0502020204030204" pitchFamily="34" charset="0"/>
                        </a:rPr>
                        <a:t>         22.479.557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D6DC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6DC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6DC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6DC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200" b="0" i="0" u="none" strike="noStrike" dirty="0">
                          <a:effectLst/>
                          <a:latin typeface="Calibri" panose="020F0502020204030204" pitchFamily="34" charset="0"/>
                        </a:rPr>
                        <a:t>         19.108.952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D6DC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6DC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6DC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6DC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200" b="0" i="0" u="none" strike="noStrike" dirty="0">
                          <a:effectLst/>
                          <a:latin typeface="Calibri" panose="020F0502020204030204" pitchFamily="34" charset="0"/>
                        </a:rPr>
                        <a:t>         19.108.885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D6DC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6DC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6DC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6DC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200" b="0" i="0" u="none" strike="noStrike" dirty="0">
                          <a:effectLst/>
                          <a:latin typeface="Calibri" panose="020F0502020204030204" pitchFamily="34" charset="0"/>
                        </a:rPr>
                        <a:t>         18.047.743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D6DC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6DC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6DC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6DC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200" b="0" i="0" u="none" strike="noStrike" dirty="0">
                          <a:effectLst/>
                          <a:latin typeface="Calibri" panose="020F0502020204030204" pitchFamily="34" charset="0"/>
                        </a:rPr>
                        <a:t>            3.370.672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D6DC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6DC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6DC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6DC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200" b="0" i="0" u="none" strike="noStrike" dirty="0">
                          <a:effectLst/>
                          <a:latin typeface="Calibri" panose="020F0502020204030204" pitchFamily="34" charset="0"/>
                        </a:rPr>
                        <a:t>            3.345.687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D6DC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6DC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6DC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6DC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200" b="0" i="0" u="none" strike="noStrike" dirty="0">
                          <a:effectLst/>
                          <a:latin typeface="Calibri" panose="020F0502020204030204" pitchFamily="34" charset="0"/>
                        </a:rPr>
                        <a:t>                  24.985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D6DC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6DC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6DC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6DC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32064182"/>
                  </a:ext>
                </a:extLst>
              </a:tr>
              <a:tr h="384174">
                <a:tc gridSpan="9"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effectLst/>
                          <a:latin typeface="Calibri" panose="020F0502020204030204" pitchFamily="34" charset="0"/>
                        </a:rPr>
                        <a:t>2021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6DC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6DC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6DC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6DC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21281604"/>
                  </a:ext>
                </a:extLst>
              </a:tr>
              <a:tr h="397345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effectLst/>
                          <a:latin typeface="Calibri" panose="020F0502020204030204" pitchFamily="34" charset="0"/>
                        </a:rPr>
                        <a:t>Cadena de Ejecución Presupuestal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D6DC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6DC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6DC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6DC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200" b="0" i="0" u="none" strike="noStrike" dirty="0">
                          <a:effectLst/>
                          <a:latin typeface="Calibri" panose="020F0502020204030204" pitchFamily="34" charset="0"/>
                        </a:rPr>
                        <a:t>         24.977.487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D6DC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6DC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6DC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6DC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200" b="0" i="0" u="none" strike="noStrike" dirty="0">
                          <a:effectLst/>
                          <a:latin typeface="Calibri" panose="020F0502020204030204" pitchFamily="34" charset="0"/>
                        </a:rPr>
                        <a:t>         23.357.112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D6DC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6DC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6DC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6DC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200" b="0" i="0" u="none" strike="noStrike" dirty="0">
                          <a:effectLst/>
                          <a:latin typeface="Calibri" panose="020F0502020204030204" pitchFamily="34" charset="0"/>
                        </a:rPr>
                        <a:t>         21.884.713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D6DC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6DC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6DC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6DC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200" b="0" i="0" u="none" strike="noStrike" dirty="0">
                          <a:effectLst/>
                          <a:latin typeface="Calibri" panose="020F0502020204030204" pitchFamily="34" charset="0"/>
                        </a:rPr>
                        <a:t>         21.763.791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D6DC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6DC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6DC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6DC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200" b="0" i="0" u="none" strike="noStrike" dirty="0">
                          <a:effectLst/>
                          <a:latin typeface="Calibri" panose="020F0502020204030204" pitchFamily="34" charset="0"/>
                        </a:rPr>
                        <a:t>            1.620.375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D6DC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6DC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6DC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6DC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200" b="0" i="0" u="none" strike="noStrike" dirty="0">
                          <a:effectLst/>
                          <a:latin typeface="Calibri" panose="020F0502020204030204" pitchFamily="34" charset="0"/>
                        </a:rPr>
                        <a:t>            1.593.321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D6DC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6DC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6DC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6DC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200" b="0" i="0" u="none" strike="noStrike" dirty="0">
                          <a:effectLst/>
                          <a:latin typeface="Calibri" panose="020F0502020204030204" pitchFamily="34" charset="0"/>
                        </a:rPr>
                        <a:t>               671.630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D6DC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6DC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6DC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6DC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200" b="0" i="0" u="none" strike="noStrike" dirty="0">
                          <a:effectLst/>
                          <a:latin typeface="Calibri" panose="020F0502020204030204" pitchFamily="34" charset="0"/>
                        </a:rPr>
                        <a:t>               921.691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D6DC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6DC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6DC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6DC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04454932"/>
                  </a:ext>
                </a:extLst>
              </a:tr>
              <a:tr h="351245">
                <a:tc gridSpan="9"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effectLst/>
                          <a:latin typeface="Calibri" panose="020F0502020204030204" pitchFamily="34" charset="0"/>
                        </a:rPr>
                        <a:t>2022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6DC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6DC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6DC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6DC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93057606"/>
                  </a:ext>
                </a:extLst>
              </a:tr>
              <a:tr h="387036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effectLst/>
                          <a:latin typeface="Calibri" panose="020F0502020204030204" pitchFamily="34" charset="0"/>
                        </a:rPr>
                        <a:t>Cadena de Ejecución Presupuestal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D6DC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6DC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6DC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6DC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200" b="0" i="0" u="none" strike="noStrike" dirty="0">
                          <a:effectLst/>
                          <a:latin typeface="Calibri" panose="020F0502020204030204" pitchFamily="34" charset="0"/>
                        </a:rPr>
                        <a:t>            1.620.375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D6DC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6DC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6DC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6DC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200" b="0" i="0" u="none" strike="noStrike" dirty="0">
                          <a:effectLst/>
                          <a:latin typeface="Calibri" panose="020F0502020204030204" pitchFamily="34" charset="0"/>
                        </a:rPr>
                        <a:t>            1.620.375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D6DC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6DC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6DC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6DC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200" b="0" i="0" u="none" strike="noStrike" dirty="0">
                          <a:effectLst/>
                          <a:latin typeface="Calibri" panose="020F0502020204030204" pitchFamily="34" charset="0"/>
                        </a:rPr>
                        <a:t>               732.896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D6DC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6DC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6DC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6DC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200" b="0" i="0" u="none" strike="noStrike" dirty="0">
                          <a:effectLst/>
                          <a:latin typeface="Calibri" panose="020F0502020204030204" pitchFamily="34" charset="0"/>
                        </a:rPr>
                        <a:t>               732.896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D6DC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6DC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6DC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6DC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200" b="0" i="0" u="none" strike="noStrike" dirty="0"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D6DC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6DC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6DC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6DC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200" b="0" i="0" u="none" strike="noStrike" dirty="0">
                          <a:effectLst/>
                          <a:latin typeface="Calibri" panose="020F0502020204030204" pitchFamily="34" charset="0"/>
                        </a:rPr>
                        <a:t>               887.479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D6DC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6DC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6DC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6DC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200" b="0" i="0" u="none" strike="noStrike" dirty="0">
                          <a:effectLst/>
                          <a:latin typeface="Calibri" panose="020F0502020204030204" pitchFamily="34" charset="0"/>
                        </a:rPr>
                        <a:t>               887.479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D6DC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6DC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6DC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6DC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200" b="0" i="0" u="none" strike="noStrike" dirty="0"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D6DC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6DC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6DC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6DC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5934211"/>
                  </a:ext>
                </a:extLst>
              </a:tr>
            </a:tbl>
          </a:graphicData>
        </a:graphic>
      </p:graphicFrame>
      <p:sp>
        <p:nvSpPr>
          <p:cNvPr id="11" name="CuadroTexto 10">
            <a:extLst>
              <a:ext uri="{FF2B5EF4-FFF2-40B4-BE49-F238E27FC236}">
                <a16:creationId xmlns:a16="http://schemas.microsoft.com/office/drawing/2014/main" id="{37BC5CE4-327E-6567-1BAE-743748690D03}"/>
              </a:ext>
            </a:extLst>
          </p:cNvPr>
          <p:cNvSpPr txBox="1"/>
          <p:nvPr/>
        </p:nvSpPr>
        <p:spPr>
          <a:xfrm>
            <a:off x="1311479" y="5027578"/>
            <a:ext cx="9632310" cy="9002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050" dirty="0"/>
              <a:t>1/ Apropiaciones sin comprometer, se calcula como la diferencia entre apropiaciones y compromisos.  						</a:t>
            </a:r>
          </a:p>
          <a:p>
            <a:r>
              <a:rPr lang="es-ES" sz="1050" dirty="0"/>
              <a:t>2/ Reservas más cuentas por Pagar. Las reservas son los compromisos sin obligar y las cuentas por pagar equivalen a las obligaciones sin pagar. 								</a:t>
            </a:r>
          </a:p>
          <a:p>
            <a:r>
              <a:rPr lang="es-ES" sz="1050" dirty="0"/>
              <a:t>3/ Se paga en la vigencia siguiente de su constitución. </a:t>
            </a:r>
            <a:endParaRPr lang="es-CO" sz="1050" dirty="0"/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4C3F31F5-7CC3-8A34-B815-D9F5C43C2F68}"/>
              </a:ext>
            </a:extLst>
          </p:cNvPr>
          <p:cNvSpPr txBox="1"/>
          <p:nvPr/>
        </p:nvSpPr>
        <p:spPr>
          <a:xfrm>
            <a:off x="1347589" y="4719801"/>
            <a:ext cx="1069771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400" dirty="0"/>
              <a:t>Nota: en 2023 se ejecutó la totalidad del rezago presupuestal constituido en 2022. A la fecha el rezago sin ejecutar es cero.</a:t>
            </a:r>
            <a:endParaRPr lang="es-CO" sz="1400" dirty="0"/>
          </a:p>
        </p:txBody>
      </p:sp>
    </p:spTree>
    <p:extLst>
      <p:ext uri="{BB962C8B-B14F-4D97-AF65-F5344CB8AC3E}">
        <p14:creationId xmlns:p14="http://schemas.microsoft.com/office/powerpoint/2010/main" val="24004489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486AF6-0D1D-7EF5-D79D-66C632138C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ángulo 2">
            <a:extLst>
              <a:ext uri="{FF2B5EF4-FFF2-40B4-BE49-F238E27FC236}">
                <a16:creationId xmlns:a16="http://schemas.microsoft.com/office/drawing/2014/main" id="{754E1D1A-FB2C-CFE9-CBD6-8E80C935628A}"/>
              </a:ext>
            </a:extLst>
          </p:cNvPr>
          <p:cNvSpPr/>
          <p:nvPr/>
        </p:nvSpPr>
        <p:spPr>
          <a:xfrm>
            <a:off x="1219200" y="871621"/>
            <a:ext cx="9862457" cy="400110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O" sz="20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Arial"/>
            </a:endParaRP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BC039AAF-7BE9-FFDD-9140-D65D7FE31A4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71775" y="201930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CO"/>
          </a:p>
        </p:txBody>
      </p:sp>
      <p:pic>
        <p:nvPicPr>
          <p:cNvPr id="7" name="Imagen 6">
            <a:extLst>
              <a:ext uri="{FF2B5EF4-FFF2-40B4-BE49-F238E27FC236}">
                <a16:creationId xmlns:a16="http://schemas.microsoft.com/office/drawing/2014/main" id="{1F37589C-B9D5-A38A-542C-683E548F04B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0870" y="1467925"/>
            <a:ext cx="6950260" cy="4762580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Rectángulo 7">
            <a:extLst>
              <a:ext uri="{FF2B5EF4-FFF2-40B4-BE49-F238E27FC236}">
                <a16:creationId xmlns:a16="http://schemas.microsoft.com/office/drawing/2014/main" id="{A41D54F9-3E42-D444-5739-0754BBB84A74}"/>
              </a:ext>
            </a:extLst>
          </p:cNvPr>
          <p:cNvSpPr/>
          <p:nvPr/>
        </p:nvSpPr>
        <p:spPr>
          <a:xfrm>
            <a:off x="166688" y="409956"/>
            <a:ext cx="11858624" cy="923330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O" sz="24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erdana"/>
                <a:ea typeface="Verdana"/>
                <a:cs typeface="Arial"/>
              </a:rPr>
              <a:t>Constitución del portafolio FOME</a:t>
            </a:r>
            <a:endParaRPr lang="es-CO" sz="2400" b="1" dirty="0">
              <a:solidFill>
                <a:srgbClr val="002060"/>
              </a:solidFill>
              <a:latin typeface="Verdana"/>
              <a:ea typeface="Verdana"/>
              <a:cs typeface="Arial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s-ES" sz="1200" dirty="0">
              <a:solidFill>
                <a:srgbClr val="002060"/>
              </a:solidFill>
              <a:latin typeface="Verdana"/>
              <a:ea typeface="Verdana"/>
              <a:cs typeface="Arial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dirty="0">
                <a:solidFill>
                  <a:srgbClr val="002060"/>
                </a:solidFill>
                <a:latin typeface="Verdana"/>
                <a:ea typeface="Verdana"/>
                <a:cs typeface="Arial"/>
              </a:rPr>
              <a:t>S</a:t>
            </a:r>
            <a:r>
              <a:rPr kumimoji="0" lang="es-ES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erdana"/>
                <a:ea typeface="Verdana"/>
                <a:cs typeface="Arial"/>
              </a:rPr>
              <a:t>e recibieron recursos por valor de $47.8 billones y se giraron recursos por $48.9 billones</a:t>
            </a:r>
            <a:endParaRPr kumimoji="0" lang="es-CO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Verdana"/>
              <a:ea typeface="Verdana"/>
              <a:cs typeface="Arial"/>
            </a:endParaRP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65124699-FB11-8310-F94F-67D4A275D71D}"/>
              </a:ext>
            </a:extLst>
          </p:cNvPr>
          <p:cNvSpPr txBox="1"/>
          <p:nvPr/>
        </p:nvSpPr>
        <p:spPr>
          <a:xfrm>
            <a:off x="2552044" y="6242033"/>
            <a:ext cx="4222631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1000" b="1" dirty="0"/>
              <a:t>Fuente: </a:t>
            </a:r>
            <a:r>
              <a:rPr lang="es-ES" sz="1000" b="1" dirty="0"/>
              <a:t> </a:t>
            </a:r>
            <a:r>
              <a:rPr lang="es-ES" sz="1000" dirty="0"/>
              <a:t>Subdirección de Tesorería con base en datos de flujo de caja,</a:t>
            </a:r>
            <a:endParaRPr lang="es-CO" sz="1000" dirty="0"/>
          </a:p>
        </p:txBody>
      </p:sp>
    </p:spTree>
    <p:extLst>
      <p:ext uri="{BB962C8B-B14F-4D97-AF65-F5344CB8AC3E}">
        <p14:creationId xmlns:p14="http://schemas.microsoft.com/office/powerpoint/2010/main" val="25498304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29FD68A-C1B5-89D2-9BB8-AF785F6895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ángulo 2">
            <a:extLst>
              <a:ext uri="{FF2B5EF4-FFF2-40B4-BE49-F238E27FC236}">
                <a16:creationId xmlns:a16="http://schemas.microsoft.com/office/drawing/2014/main" id="{7A5C0486-9742-6324-7CFC-4BCAD3D5E9D9}"/>
              </a:ext>
            </a:extLst>
          </p:cNvPr>
          <p:cNvSpPr/>
          <p:nvPr/>
        </p:nvSpPr>
        <p:spPr>
          <a:xfrm>
            <a:off x="1219200" y="871621"/>
            <a:ext cx="9862457" cy="400110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O" sz="20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Arial"/>
            </a:endParaRPr>
          </a:p>
        </p:txBody>
      </p:sp>
      <p:sp>
        <p:nvSpPr>
          <p:cNvPr id="6" name="Rectángulo 5">
            <a:extLst>
              <a:ext uri="{FF2B5EF4-FFF2-40B4-BE49-F238E27FC236}">
                <a16:creationId xmlns:a16="http://schemas.microsoft.com/office/drawing/2014/main" id="{5739189E-FA99-9F97-34A4-838EFB46FF00}"/>
              </a:ext>
            </a:extLst>
          </p:cNvPr>
          <p:cNvSpPr/>
          <p:nvPr/>
        </p:nvSpPr>
        <p:spPr>
          <a:xfrm>
            <a:off x="142876" y="774837"/>
            <a:ext cx="11858624" cy="461665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O" sz="24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erdana"/>
                <a:ea typeface="Verdana"/>
                <a:cs typeface="Arial"/>
              </a:rPr>
              <a:t>Proceso de liquidación del FOME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F3BEFC3D-3F4D-4DF7-2026-92B8132B0FA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71775" y="201930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CO"/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36664522-8612-A251-F2FC-7423B4EAB566}"/>
              </a:ext>
            </a:extLst>
          </p:cNvPr>
          <p:cNvSpPr txBox="1"/>
          <p:nvPr/>
        </p:nvSpPr>
        <p:spPr>
          <a:xfrm>
            <a:off x="816077" y="1679794"/>
            <a:ext cx="10609008" cy="35394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s-ES" dirty="0"/>
              <a:t>La emergencia sanitaria declarada por el Ministerio de Salud y Protección Social finalizó el 30 de junio de 2022 conforme con lo dispuesto en la Resolución 304 de 2022.</a:t>
            </a:r>
          </a:p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s-ES" sz="1600" dirty="0">
                <a:latin typeface="Verdana" panose="020B0604030504040204" pitchFamily="34" charset="0"/>
                <a:ea typeface="Verdana" panose="020B0604030504040204" pitchFamily="34" charset="0"/>
              </a:rPr>
              <a:t>El Comité de Administración en Sesión No. 65 del 3 de agosto de 2022, señaló que el propósito del Fondo se había cumplido y se debía proceder con el inicio de su respectiva liquidación. E</a:t>
            </a:r>
            <a:r>
              <a:rPr lang="es-ES" dirty="0"/>
              <a:t>l 6 de agosto de 2022 se formalizó el inicio del proceso de liquidación.</a:t>
            </a:r>
          </a:p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s-ES" dirty="0"/>
              <a:t>El artículo 332 de la Ley 2294 de 2023 </a:t>
            </a:r>
            <a:r>
              <a:rPr lang="es-ES" i="1" dirty="0"/>
              <a:t>“Por el cual se expide el Plan Nacional de Desarrollo 2022-2026 `COLOMBIA POTENCIA MUNDIAL DE LA VIDA´” </a:t>
            </a:r>
            <a:r>
              <a:rPr lang="es-ES" dirty="0"/>
              <a:t>establece que el FOME se liquidará a más tardar el 31 de diciembre de 2023, y que los derechos y obligaciones a cargo de éste, que sean exigibles a la fecha de su liquidación y en adelante, serán asumidos por la Nación con cargo a los presupuestos de las vigencias fiscales que correspondan.</a:t>
            </a:r>
          </a:p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endParaRPr lang="es-ES" sz="16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02697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D0BCF3A-14DA-785E-0B97-539EF896EE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ángulo 2">
            <a:extLst>
              <a:ext uri="{FF2B5EF4-FFF2-40B4-BE49-F238E27FC236}">
                <a16:creationId xmlns:a16="http://schemas.microsoft.com/office/drawing/2014/main" id="{6420F260-8819-69AF-AF9B-3FA24A40AC61}"/>
              </a:ext>
            </a:extLst>
          </p:cNvPr>
          <p:cNvSpPr/>
          <p:nvPr/>
        </p:nvSpPr>
        <p:spPr>
          <a:xfrm>
            <a:off x="1219200" y="871621"/>
            <a:ext cx="9862457" cy="400110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O" sz="20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Arial"/>
            </a:endParaRPr>
          </a:p>
        </p:txBody>
      </p:sp>
      <p:sp>
        <p:nvSpPr>
          <p:cNvPr id="6" name="Rectángulo 5">
            <a:extLst>
              <a:ext uri="{FF2B5EF4-FFF2-40B4-BE49-F238E27FC236}">
                <a16:creationId xmlns:a16="http://schemas.microsoft.com/office/drawing/2014/main" id="{07474ABA-AAC2-B781-8E93-0E7BB42D33D5}"/>
              </a:ext>
            </a:extLst>
          </p:cNvPr>
          <p:cNvSpPr/>
          <p:nvPr/>
        </p:nvSpPr>
        <p:spPr>
          <a:xfrm>
            <a:off x="142876" y="774837"/>
            <a:ext cx="11858624" cy="461665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O" sz="24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erdana"/>
                <a:ea typeface="Verdana"/>
                <a:cs typeface="Arial"/>
              </a:rPr>
              <a:t>Situación FONPET, FAE y Fondo de Riesgos Laborales 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68791A86-DF85-61FA-875D-C2708D6C86A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71775" y="201930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CO"/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F60D0CDF-D214-C1D1-CDAD-EF72BE91D753}"/>
              </a:ext>
            </a:extLst>
          </p:cNvPr>
          <p:cNvSpPr txBox="1"/>
          <p:nvPr/>
        </p:nvSpPr>
        <p:spPr>
          <a:xfrm>
            <a:off x="816077" y="1679794"/>
            <a:ext cx="10609008" cy="31393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 algn="just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s-ES" dirty="0"/>
              <a:t>Artículo 12 – Decreto 444 de 2020: “El Gobierno nacional deberá reembolsar estos recursos al FONPET máximo durante las diez (10) vigencias fiscales subsiguientes a la fecha del desembolso.”</a:t>
            </a:r>
          </a:p>
          <a:p>
            <a:pPr marL="285750" indent="-285750" algn="just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s-ES" sz="1600" dirty="0">
                <a:latin typeface="Verdana" panose="020B0604030504040204" pitchFamily="34" charset="0"/>
                <a:ea typeface="Verdana" panose="020B0604030504040204" pitchFamily="34" charset="0"/>
              </a:rPr>
              <a:t>FONPET: La Nación suscribió pagarés desde el desembolso y se establecieron como fecha de pago de las obligaciones el 27 de marzo, 28 de abril y 8 de mayo de la vigencia 2030.</a:t>
            </a:r>
          </a:p>
          <a:p>
            <a:pPr marL="285750" indent="-285750" algn="just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s-ES" sz="1600" dirty="0">
                <a:latin typeface="Verdana" panose="020B0604030504040204" pitchFamily="34" charset="0"/>
                <a:ea typeface="Verdana" panose="020B0604030504040204" pitchFamily="34" charset="0"/>
              </a:rPr>
              <a:t>Fondo de Ahorro de Estabilización - FAE tiene compromiso de pago previamente adquirido para 2031 y 2037.</a:t>
            </a:r>
          </a:p>
          <a:p>
            <a:pPr marL="285750" indent="-285750" algn="just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s-ES" sz="1600" dirty="0">
                <a:latin typeface="Verdana" panose="020B0604030504040204" pitchFamily="34" charset="0"/>
                <a:ea typeface="Verdana" panose="020B0604030504040204" pitchFamily="34" charset="0"/>
              </a:rPr>
              <a:t>Fondo de Riesgos Laborales – FRL tiene plazo de pago por ley a 10 años con 0% de interés.</a:t>
            </a:r>
          </a:p>
          <a:p>
            <a:pPr marL="285750" indent="-285750" algn="just">
              <a:spcAft>
                <a:spcPts val="1200"/>
              </a:spcAft>
              <a:buFont typeface="Arial" panose="020B0604020202020204" pitchFamily="34" charset="0"/>
              <a:buChar char="•"/>
            </a:pPr>
            <a:endParaRPr lang="es-ES" sz="16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285750" indent="-285750" algn="just">
              <a:spcAft>
                <a:spcPts val="1200"/>
              </a:spcAft>
              <a:buFont typeface="Arial" panose="020B0604020202020204" pitchFamily="34" charset="0"/>
              <a:buChar char="•"/>
            </a:pPr>
            <a:endParaRPr lang="es-ES" sz="16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631354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ACDC4FF-5DBF-5139-5C4A-6F4EF4E22C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ángulo 2">
            <a:extLst>
              <a:ext uri="{FF2B5EF4-FFF2-40B4-BE49-F238E27FC236}">
                <a16:creationId xmlns:a16="http://schemas.microsoft.com/office/drawing/2014/main" id="{51B008B5-9A1F-7008-09CD-C2C1025DA52E}"/>
              </a:ext>
            </a:extLst>
          </p:cNvPr>
          <p:cNvSpPr/>
          <p:nvPr/>
        </p:nvSpPr>
        <p:spPr>
          <a:xfrm>
            <a:off x="1219200" y="871621"/>
            <a:ext cx="9862457" cy="400110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O" sz="20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Arial"/>
            </a:endParaRPr>
          </a:p>
        </p:txBody>
      </p:sp>
      <p:sp>
        <p:nvSpPr>
          <p:cNvPr id="6" name="Rectángulo 5">
            <a:extLst>
              <a:ext uri="{FF2B5EF4-FFF2-40B4-BE49-F238E27FC236}">
                <a16:creationId xmlns:a16="http://schemas.microsoft.com/office/drawing/2014/main" id="{4ADF3DB4-CB5E-6E50-D6FD-D49FFAEBE01E}"/>
              </a:ext>
            </a:extLst>
          </p:cNvPr>
          <p:cNvSpPr/>
          <p:nvPr/>
        </p:nvSpPr>
        <p:spPr>
          <a:xfrm>
            <a:off x="142876" y="774837"/>
            <a:ext cx="11858624" cy="461665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O" sz="24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erdana"/>
                <a:ea typeface="Verdana"/>
                <a:cs typeface="Arial"/>
              </a:rPr>
              <a:t>Conclusiones del informe de liquidación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C75D429E-45A4-955B-ECD7-204CB0FAB8E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71775" y="201930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CO"/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FCB08098-7EA0-78B3-FB3B-F8B03319E443}"/>
              </a:ext>
            </a:extLst>
          </p:cNvPr>
          <p:cNvSpPr txBox="1"/>
          <p:nvPr/>
        </p:nvSpPr>
        <p:spPr>
          <a:xfrm>
            <a:off x="816077" y="1679794"/>
            <a:ext cx="10609008" cy="276998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 algn="just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s-ES" sz="2400" dirty="0"/>
              <a:t>FOME ejecutó la totalidad del rezago presupuestal constituido en 2022. </a:t>
            </a:r>
          </a:p>
          <a:p>
            <a:pPr marL="285750" indent="-285750" algn="just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s-ES" sz="2400" dirty="0"/>
              <a:t>Las cuentas por pagar constituidas hasta la fecha con cargo a los recursos del portafolio del FOME serán asumidas por la Nación, de conformidad con lo dispuesto con el artículo 332 de la Ley 2294 de 2023.</a:t>
            </a:r>
          </a:p>
          <a:p>
            <a:pPr marL="285750" indent="-285750" algn="just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s-ES" sz="2400" dirty="0"/>
              <a:t>Fondo quedó a Paz y Salvo con sus obligaciones.</a:t>
            </a:r>
          </a:p>
          <a:p>
            <a:pPr marL="285750" indent="-285750" algn="just">
              <a:spcAft>
                <a:spcPts val="1200"/>
              </a:spcAft>
              <a:buFont typeface="Arial" panose="020B0604020202020204" pitchFamily="34" charset="0"/>
              <a:buChar char="•"/>
            </a:pPr>
            <a:endParaRPr lang="es-ES" sz="24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790796"/>
      </p:ext>
    </p:extLst>
  </p:cSld>
  <p:clrMapOvr>
    <a:masterClrMapping/>
  </p:clrMapOvr>
</p:sld>
</file>

<file path=ppt/theme/theme1.xml><?xml version="1.0" encoding="utf-8"?>
<a:theme xmlns:a="http://schemas.openxmlformats.org/drawingml/2006/main" name="1_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GOBIERNO DEL CAMBIO">
      <a:majorFont>
        <a:latin typeface="Helvetica"/>
        <a:ea typeface=""/>
        <a:cs typeface=""/>
      </a:majorFont>
      <a:minorFont>
        <a:latin typeface="Helvetic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16C1F436ECC3CA47AA7770D56D97FADB" ma:contentTypeVersion="4" ma:contentTypeDescription="Crear nuevo documento." ma:contentTypeScope="" ma:versionID="eec9c2499f6a3831de43180523a1df3a">
  <xsd:schema xmlns:xsd="http://www.w3.org/2001/XMLSchema" xmlns:xs="http://www.w3.org/2001/XMLSchema" xmlns:p="http://schemas.microsoft.com/office/2006/metadata/properties" xmlns:ns3="4c80b7c9-c616-42cd-9428-9f43eaa69a4c" targetNamespace="http://schemas.microsoft.com/office/2006/metadata/properties" ma:root="true" ma:fieldsID="245e01f2c29d649c7b5d0e0b9faaab15" ns3:_="">
    <xsd:import namespace="4c80b7c9-c616-42cd-9428-9f43eaa69a4c"/>
    <xsd:element name="properties">
      <xsd:complexType>
        <xsd:sequence>
          <xsd:element name="documentManagement">
            <xsd:complexType>
              <xsd:all>
                <xsd:element ref="ns3:MediaServiceDateTaken" minOccurs="0"/>
                <xsd:element ref="ns3:MediaServiceMetadata" minOccurs="0"/>
                <xsd:element ref="ns3:MediaServiceFastMetadata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c80b7c9-c616-42cd-9428-9f43eaa69a4c" elementFormDefault="qualified">
    <xsd:import namespace="http://schemas.microsoft.com/office/2006/documentManagement/types"/>
    <xsd:import namespace="http://schemas.microsoft.com/office/infopath/2007/PartnerControls"/>
    <xsd:element name="MediaServiceDateTaken" ma:index="8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ni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02422839-E1BF-4AE6-B3B3-A34584B8C066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AC2DACC9-DED7-47F5-B75B-51D778E47E37}">
  <ds:schemaRefs>
    <ds:schemaRef ds:uri="http://schemas.microsoft.com/office/2006/metadata/properties"/>
    <ds:schemaRef ds:uri="http://purl.org/dc/terms/"/>
    <ds:schemaRef ds:uri="http://purl.org/dc/dcmitype/"/>
    <ds:schemaRef ds:uri="http://schemas.openxmlformats.org/package/2006/metadata/core-properties"/>
    <ds:schemaRef ds:uri="http://schemas.microsoft.com/office/2006/documentManagement/types"/>
    <ds:schemaRef ds:uri="http://purl.org/dc/elements/1.1/"/>
    <ds:schemaRef ds:uri="http://www.w3.org/XML/1998/namespace"/>
    <ds:schemaRef ds:uri="http://schemas.microsoft.com/office/infopath/2007/PartnerControls"/>
    <ds:schemaRef ds:uri="4c80b7c9-c616-42cd-9428-9f43eaa69a4c"/>
  </ds:schemaRefs>
</ds:datastoreItem>
</file>

<file path=customXml/itemProps3.xml><?xml version="1.0" encoding="utf-8"?>
<ds:datastoreItem xmlns:ds="http://schemas.openxmlformats.org/officeDocument/2006/customXml" ds:itemID="{9AB0F793-3DBB-4EB1-8BD6-C482E20CCD6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c80b7c9-c616-42cd-9428-9f43eaa69a4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1189</TotalTime>
  <Words>741</Words>
  <Application>Microsoft Office PowerPoint</Application>
  <PresentationFormat>Panorámica</PresentationFormat>
  <Paragraphs>80</Paragraphs>
  <Slides>8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13" baseType="lpstr">
      <vt:lpstr>Arial</vt:lpstr>
      <vt:lpstr>Calibri</vt:lpstr>
      <vt:lpstr>Century Gothic</vt:lpstr>
      <vt:lpstr>Verdana</vt:lpstr>
      <vt:lpstr>1_Tema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Juan Camilo Forero Buitrago</dc:creator>
  <cp:lastModifiedBy>Jorge Enrique Coronel Lopez</cp:lastModifiedBy>
  <cp:revision>40</cp:revision>
  <dcterms:created xsi:type="dcterms:W3CDTF">2023-05-08T00:34:42Z</dcterms:created>
  <dcterms:modified xsi:type="dcterms:W3CDTF">2026-04-08T12:20:03Z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0x01010016C1F436ECC3CA47AA7770D56D97FADB</vt:lpwstr>
  </property>
  <property fmtid="{D5CDD505-2E9C-101B-9397-08002B2CF9AE}" pid="3" name="MSIP_Label_3f58863d-b18f-495a-b538-b0c1f8318a5b_Enabled">
    <vt:lpwstr>true</vt:lpwstr>
  </property>
  <property fmtid="{D5CDD505-2E9C-101B-9397-08002B2CF9AE}" pid="4" name="MSIP_Label_3f58863d-b18f-495a-b538-b0c1f8318a5b_SetDate">
    <vt:lpwstr>2025-11-19T15:09:08Z</vt:lpwstr>
  </property>
  <property fmtid="{D5CDD505-2E9C-101B-9397-08002B2CF9AE}" pid="5" name="MSIP_Label_3f58863d-b18f-495a-b538-b0c1f8318a5b_Method">
    <vt:lpwstr>Privileged</vt:lpwstr>
  </property>
  <property fmtid="{D5CDD505-2E9C-101B-9397-08002B2CF9AE}" pid="6" name="MSIP_Label_3f58863d-b18f-495a-b538-b0c1f8318a5b_Name">
    <vt:lpwstr>Interna</vt:lpwstr>
  </property>
  <property fmtid="{D5CDD505-2E9C-101B-9397-08002B2CF9AE}" pid="7" name="MSIP_Label_3f58863d-b18f-495a-b538-b0c1f8318a5b_SiteId">
    <vt:lpwstr>b4ea60d8-be49-40bc-98c4-18c43bfd721e</vt:lpwstr>
  </property>
  <property fmtid="{D5CDD505-2E9C-101B-9397-08002B2CF9AE}" pid="8" name="MSIP_Label_3f58863d-b18f-495a-b538-b0c1f8318a5b_ActionId">
    <vt:lpwstr>ccc32451-b8ed-4179-92fa-3ae124721fe1</vt:lpwstr>
  </property>
  <property fmtid="{D5CDD505-2E9C-101B-9397-08002B2CF9AE}" pid="9" name="MSIP_Label_3f58863d-b18f-495a-b538-b0c1f8318a5b_ContentBits">
    <vt:lpwstr>0</vt:lpwstr>
  </property>
  <property fmtid="{D5CDD505-2E9C-101B-9397-08002B2CF9AE}" pid="10" name="MSIP_Label_3f58863d-b18f-495a-b538-b0c1f8318a5b_Tag">
    <vt:lpwstr>10, 0, 1, 1</vt:lpwstr>
  </property>
</Properties>
</file>