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527" r:id="rId3"/>
    <p:sldId id="529" r:id="rId4"/>
    <p:sldId id="604" r:id="rId5"/>
    <p:sldId id="602" r:id="rId6"/>
    <p:sldId id="603" r:id="rId7"/>
    <p:sldId id="606" r:id="rId8"/>
    <p:sldId id="608" r:id="rId9"/>
    <p:sldId id="607" r:id="rId10"/>
    <p:sldId id="609" r:id="rId11"/>
    <p:sldId id="610" r:id="rId12"/>
    <p:sldId id="625" r:id="rId13"/>
    <p:sldId id="611" r:id="rId14"/>
    <p:sldId id="612" r:id="rId15"/>
    <p:sldId id="613" r:id="rId16"/>
    <p:sldId id="614" r:id="rId17"/>
    <p:sldId id="615" r:id="rId18"/>
    <p:sldId id="616" r:id="rId19"/>
    <p:sldId id="617" r:id="rId20"/>
    <p:sldId id="618" r:id="rId21"/>
    <p:sldId id="619" r:id="rId22"/>
    <p:sldId id="620" r:id="rId23"/>
    <p:sldId id="621" r:id="rId24"/>
    <p:sldId id="622" r:id="rId25"/>
    <p:sldId id="623" r:id="rId26"/>
    <p:sldId id="624" r:id="rId27"/>
    <p:sldId id="627" r:id="rId28"/>
    <p:sldId id="628" r:id="rId29"/>
    <p:sldId id="629" r:id="rId30"/>
    <p:sldId id="630" r:id="rId31"/>
    <p:sldId id="631" r:id="rId32"/>
    <p:sldId id="632" r:id="rId33"/>
    <p:sldId id="633" r:id="rId34"/>
    <p:sldId id="634" r:id="rId35"/>
    <p:sldId id="635" r:id="rId36"/>
    <p:sldId id="636" r:id="rId37"/>
    <p:sldId id="637" r:id="rId38"/>
    <p:sldId id="626" r:id="rId39"/>
    <p:sldId id="638" r:id="rId40"/>
    <p:sldId id="639" r:id="rId41"/>
    <p:sldId id="640" r:id="rId42"/>
    <p:sldId id="641" r:id="rId43"/>
    <p:sldId id="642" r:id="rId44"/>
    <p:sldId id="600" r:id="rId45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00"/>
    <a:srgbClr val="000000"/>
    <a:srgbClr val="008000"/>
    <a:srgbClr val="FFFFCC"/>
    <a:srgbClr val="CCFFCC"/>
    <a:srgbClr val="FF3300"/>
    <a:srgbClr val="FF6600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603" autoAdjust="0"/>
    <p:restoredTop sz="80914" autoAdjust="0"/>
  </p:normalViewPr>
  <p:slideViewPr>
    <p:cSldViewPr snapToGrid="0">
      <p:cViewPr>
        <p:scale>
          <a:sx n="60" d="100"/>
          <a:sy n="60" d="100"/>
        </p:scale>
        <p:origin x="-1236" y="-384"/>
      </p:cViewPr>
      <p:guideLst>
        <p:guide orient="horz" pos="240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764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333" y="0"/>
            <a:ext cx="2945764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272"/>
            <a:ext cx="2945764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333" y="9428272"/>
            <a:ext cx="2945764" cy="496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D3605AB-E8F1-4D3B-BF80-EF39E88662A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764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333" y="0"/>
            <a:ext cx="2945764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95E582F-AF2F-4407-A1EC-3C43D45C089D}" type="datetimeFigureOut">
              <a:rPr lang="es-CO"/>
              <a:pPr>
                <a:defRPr/>
              </a:pPr>
              <a:t>28/10/2011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400" y="4715833"/>
            <a:ext cx="5436877" cy="4466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28272"/>
            <a:ext cx="2945764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333" y="9428272"/>
            <a:ext cx="2945764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44CA604-AE3F-4D37-B1CB-BAF7724CD615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C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D4771-CFD0-44ED-9BF3-8F04930896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EC4A2-AE48-473A-8CDC-C93D9AAE333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D6C85-90A5-433C-A028-88F1D9A0D41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79DB3-BBB4-45A1-B252-AA4ECCB7F38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FFD74-27F6-42CE-850D-924002A5919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7AA58-3024-4519-BC9B-60356FCCE2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35F47-E5D0-410C-83E4-E799B6956B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D5503-C92D-46BA-8705-C1F7AAB71E0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A8843-9082-470B-AF34-48873922A2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AEC3D-8DF3-4904-9A94-E1DAD0CBFCC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F509C-51D1-41CA-9068-B0DFA24FA58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96D5F76-8C45-40D2-8A80-307EE6663D9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272982"/>
            <a:ext cx="8292661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2006ER66471</a:t>
            </a:r>
          </a:p>
          <a:p>
            <a:pPr marL="457200" indent="-457200" algn="just"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Listado de beneficiarios del comedor comunitario y verificación de asistencia, así como denuncias sobre uso del restaurante con fines políticos de un líder comunitario de la Junta de Acción Comunal.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se evidencia ocurrencia de daño.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CO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 verificó que en contrato con la U.T. </a:t>
            </a:r>
            <a:r>
              <a:rPr lang="es-CO" sz="2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Cooprosperar</a:t>
            </a:r>
            <a:r>
              <a:rPr lang="es-CO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se atienden 93 beneficiarios de los 95 reportados y se cumple con la minuta establecida. El ICBF adelantó indagación con los integrantes de la JAC, quienes manifestaron que esas afirmaciones eran falsas.</a:t>
            </a: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125350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1.7 DENUNCIAS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572536"/>
            <a:ext cx="8292661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D-11-06-1011</a:t>
            </a:r>
          </a:p>
          <a:p>
            <a:pPr marL="457200" indent="-457200" algn="just"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Hogar comunitario de bienestar de </a:t>
            </a:r>
            <a:r>
              <a:rPr lang="es-ES_tradnl" sz="2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Sibaté</a:t>
            </a:r>
            <a:r>
              <a:rPr lang="es-ES_tradnl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por manejo de recursos de la Alcaldía y cuotas de participación de los padres usuarios.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se evidencia ocurrencia de daño.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CO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Estudiado el proceso de contratación no se encontraron deficiencias. Igualmente, en informes de supervisión y visitas realizadas, no se evidencia deficiencias en la ejecución del contrato de aporte.</a:t>
            </a: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15688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1.8 </a:t>
            </a:r>
            <a:r>
              <a:rPr lang="es-CO" sz="2400" b="1" dirty="0" smtClean="0">
                <a:solidFill>
                  <a:srgbClr val="FFFFCC"/>
                </a:solidFill>
              </a:rPr>
              <a:t>DENUNCIAS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740989" y="1894550"/>
            <a:ext cx="7772400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endParaRPr lang="es-ES_tradnl" sz="1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 ¿Cuántas auditorías ha realizado la Contraloría General de la República a estos procesos de contratación suscrito por el ICBF en materia de Seguridad Alimentaria y Nutricional?</a:t>
            </a:r>
          </a:p>
          <a:p>
            <a:pPr marL="457200" indent="-457200" algn="ctr">
              <a:defRPr/>
            </a:pPr>
            <a:endParaRPr lang="es-ES_tradnl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Remitir copia de los informes de auditoría realizados durante los últimos cinco años por la CGR. 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486400" y="63064"/>
            <a:ext cx="29954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PREGUNTA 2</a:t>
            </a:r>
            <a:r>
              <a:rPr lang="es-CO" sz="2400" b="1" dirty="0" smtClean="0">
                <a:solidFill>
                  <a:srgbClr val="FFFFCC"/>
                </a:solidFill>
              </a:rPr>
              <a:t>. 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083805"/>
            <a:ext cx="8292661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48 Hallazgos administrativos, de los cuales </a:t>
            </a:r>
            <a:r>
              <a:rPr lang="es-ES_tradn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XX</a:t>
            </a: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tienen presunto alcance fiscal, disciplinario y penal.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MX" sz="2400" dirty="0" smtClean="0"/>
              <a:t>El ICBF no ha tenido un papel relevante en la orientación y exigencia a los demás actores del Sistema Nacional de Bienestar Familia, hacia el cumplimiento de sus obligaciones establecidas en el Código de Infancia y Adolescencia, por lo que </a:t>
            </a:r>
            <a:r>
              <a:rPr lang="es-MX" sz="2400" dirty="0" smtClean="0">
                <a:solidFill>
                  <a:srgbClr val="FF0000"/>
                </a:solidFill>
              </a:rPr>
              <a:t>se ejecutan los recursos sin la focalización</a:t>
            </a:r>
            <a:r>
              <a:rPr lang="es-MX" sz="2400" dirty="0" smtClean="0"/>
              <a:t> pertinente que conlleve a mejorar las condiciones nutricionales y psicosociales de la población</a:t>
            </a:r>
            <a:r>
              <a:rPr lang="es-CO" sz="2400" dirty="0" smtClean="0"/>
              <a:t>.</a:t>
            </a: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383359"/>
            <a:ext cx="8292661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hangingPunct="0"/>
            <a:r>
              <a:rPr lang="es-MX" sz="2400" dirty="0" smtClean="0"/>
              <a:t>No se realizan los registros pertinentes en el Sistema de Información Misional – SIM, lo que conlleva a que </a:t>
            </a:r>
            <a:r>
              <a:rPr lang="es-MX" sz="2400" dirty="0" smtClean="0">
                <a:solidFill>
                  <a:srgbClr val="FF0000"/>
                </a:solidFill>
              </a:rPr>
              <a:t>no se cuente con la información pertinente para realizar el seguimiento a la ejecución de los recursos</a:t>
            </a:r>
            <a:r>
              <a:rPr lang="es-MX" sz="2400" dirty="0" smtClean="0"/>
              <a:t> y al logro de sus objetivos misionales.</a:t>
            </a:r>
          </a:p>
          <a:p>
            <a:pPr algn="just" hangingPunct="0"/>
            <a:endParaRPr lang="es-MX" sz="2400" dirty="0" smtClean="0"/>
          </a:p>
          <a:p>
            <a:pPr algn="just" hangingPunct="0"/>
            <a:r>
              <a:rPr lang="es-MX" sz="2400" dirty="0" smtClean="0"/>
              <a:t>Subutilización de los recursos tecnológicos puestos a disposición del ICBF.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2.2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446423"/>
            <a:ext cx="8292661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hangingPunct="0"/>
            <a:r>
              <a:rPr lang="es-MX" sz="2400" dirty="0" smtClean="0">
                <a:solidFill>
                  <a:srgbClr val="3333CC"/>
                </a:solidFill>
              </a:rPr>
              <a:t>Desayunos Infantiles con Amor – DIA</a:t>
            </a:r>
          </a:p>
          <a:p>
            <a:pPr algn="just" hangingPunct="0"/>
            <a:endParaRPr lang="es-MX" sz="2400" dirty="0" smtClean="0">
              <a:solidFill>
                <a:srgbClr val="3333CC"/>
              </a:solidFill>
            </a:endParaRPr>
          </a:p>
          <a:p>
            <a:pPr algn="just" hangingPunct="0"/>
            <a:r>
              <a:rPr lang="es-MX" sz="2400" dirty="0" smtClean="0"/>
              <a:t>No se cumplen los lineamientos en relación con la edad de los niños, la entrega de los alimentos y el adecuado control de los cupos por parte de la supervisión e interventoría del programa, lo que conlleva a que </a:t>
            </a:r>
            <a:r>
              <a:rPr lang="es-MX" sz="2400" dirty="0" smtClean="0">
                <a:solidFill>
                  <a:srgbClr val="FF0000"/>
                </a:solidFill>
              </a:rPr>
              <a:t>no se llegue a la población objetivo y se presente una gestión ineficiente y antieconómica.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172648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2.3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446423"/>
            <a:ext cx="8292661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hangingPunct="0"/>
            <a:endParaRPr lang="es-MX" sz="2400" dirty="0" smtClean="0"/>
          </a:p>
          <a:p>
            <a:pPr algn="just" hangingPunct="0"/>
            <a:r>
              <a:rPr lang="es-MX" sz="2400" dirty="0" smtClean="0"/>
              <a:t>Los contratos suscritos con los operadores </a:t>
            </a:r>
            <a:r>
              <a:rPr lang="es-MX" sz="2400" dirty="0" smtClean="0">
                <a:solidFill>
                  <a:srgbClr val="FF0000"/>
                </a:solidFill>
              </a:rPr>
              <a:t>se reconocen cupos en fechas que no coinciden con el calendario escolar, y en otras instituciones escolares no se presta el servicio durante todo el año lectivo</a:t>
            </a:r>
            <a:r>
              <a:rPr lang="es-MX" sz="2400" dirty="0" smtClean="0"/>
              <a:t>, lo cual se evidenció en </a:t>
            </a:r>
            <a:r>
              <a:rPr lang="es-CO" sz="2400" dirty="0" smtClean="0"/>
              <a:t>Chocó, Santander, Nariño, Córdoba, Sucre, Huila, Boyacá, Cesar, Cundinamarca</a:t>
            </a:r>
            <a:r>
              <a:rPr lang="es-MX" sz="2400" dirty="0" smtClean="0"/>
              <a:t>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172648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2.4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446423"/>
            <a:ext cx="829266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hangingPunct="0"/>
            <a:endParaRPr lang="es-MX" sz="2400" dirty="0" smtClean="0"/>
          </a:p>
          <a:p>
            <a:pPr algn="just" hangingPunct="0"/>
            <a:r>
              <a:rPr lang="es-CO" sz="2400" dirty="0" smtClean="0"/>
              <a:t>No se puede identificar realmente el número de niños atendidos en la zona rural y urbana de los diferentes municipios, para </a:t>
            </a:r>
            <a:r>
              <a:rPr lang="es-CO" sz="2400" dirty="0" smtClean="0">
                <a:solidFill>
                  <a:srgbClr val="FF0000"/>
                </a:solidFill>
              </a:rPr>
              <a:t>establecer si el servicio (desayuno, almuerzo y refrigerio) se entregó por cupos o por niños asignados.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15688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2.5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446423"/>
            <a:ext cx="829266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hangingPunct="0"/>
            <a:endParaRPr lang="es-MX" sz="2400" dirty="0" smtClean="0"/>
          </a:p>
          <a:p>
            <a:pPr algn="just" hangingPunct="0"/>
            <a:r>
              <a:rPr lang="es-CO" sz="2400" dirty="0" smtClean="0"/>
              <a:t>En visitas realizadas por la CGR, se observó que </a:t>
            </a:r>
            <a:r>
              <a:rPr lang="es-CO" sz="2400" dirty="0" smtClean="0">
                <a:solidFill>
                  <a:srgbClr val="FF0000"/>
                </a:solidFill>
              </a:rPr>
              <a:t>no se lleva el control diario de asistencia de los estudiantes al programa, ni verificación de los listados de beneficiarios</a:t>
            </a:r>
            <a:r>
              <a:rPr lang="es-CO" sz="2400" dirty="0" smtClean="0"/>
              <a:t>; y en otros casos estos últimos están desactualizados.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2.6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536028" y="1146876"/>
            <a:ext cx="8292661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hangingPunct="0"/>
            <a:endParaRPr lang="es-MX" sz="2400" dirty="0" smtClean="0"/>
          </a:p>
          <a:p>
            <a:pPr algn="just" hangingPunct="0"/>
            <a:r>
              <a:rPr lang="es-CO" sz="2400" dirty="0" smtClean="0"/>
              <a:t>Algunos estudiantes manifestaron que aunque son beneficiarios del programa, </a:t>
            </a:r>
            <a:r>
              <a:rPr lang="es-CO" sz="2400" dirty="0" smtClean="0">
                <a:solidFill>
                  <a:srgbClr val="FF0000"/>
                </a:solidFill>
              </a:rPr>
              <a:t>no reciben el aporte nutricional, porque no tienen el dinero que se les exige como cuota de participación </a:t>
            </a:r>
            <a:r>
              <a:rPr lang="es-CO" sz="2400" dirty="0" smtClean="0"/>
              <a:t>que establecen los operadores junto con las asociaciones de padres de familia, pese a que esto no debe ser causa para excluir el niño del servicio,</a:t>
            </a:r>
            <a:r>
              <a:rPr lang="es-MX" sz="2400" dirty="0" smtClean="0"/>
              <a:t> vulnerando los derechos de los niños que deben recibir el alimento.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2.7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939800" y="1690688"/>
            <a:ext cx="73993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s-ES_tradnl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77459" y="1786161"/>
            <a:ext cx="742555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 smtClean="0">
                <a:solidFill>
                  <a:srgbClr val="FF0000"/>
                </a:solidFill>
              </a:rPr>
              <a:t>SESION EN COMISION SEPTIMA</a:t>
            </a:r>
          </a:p>
          <a:p>
            <a:pPr algn="ctr"/>
            <a:r>
              <a:rPr lang="es-CO" sz="2400" b="1" dirty="0" smtClean="0">
                <a:solidFill>
                  <a:srgbClr val="FF0000"/>
                </a:solidFill>
              </a:rPr>
              <a:t>CONGRESO DE LA REPUBLICA</a:t>
            </a:r>
            <a:endParaRPr lang="es-ES" sz="2400" b="1" dirty="0" smtClean="0">
              <a:solidFill>
                <a:srgbClr val="FF0000"/>
              </a:solidFill>
            </a:endParaRPr>
          </a:p>
          <a:p>
            <a:pPr algn="ctr"/>
            <a:endParaRPr lang="es-CO" sz="2400" b="1" dirty="0" smtClean="0"/>
          </a:p>
          <a:p>
            <a:pPr algn="ctr"/>
            <a:endParaRPr lang="es-CO" sz="2400" b="1" dirty="0" smtClean="0"/>
          </a:p>
          <a:p>
            <a:pPr algn="ctr"/>
            <a:r>
              <a:rPr lang="es-ES" sz="2400" b="1" dirty="0" smtClean="0"/>
              <a:t>OCTUBRE 5 DE 2011 </a:t>
            </a:r>
          </a:p>
          <a:p>
            <a:pPr algn="ctr"/>
            <a:endParaRPr lang="es-CO" sz="2400" b="1" dirty="0" smtClean="0"/>
          </a:p>
          <a:p>
            <a:pPr algn="ctr"/>
            <a:endParaRPr lang="es-ES" sz="2400" b="1" dirty="0" smtClean="0"/>
          </a:p>
          <a:p>
            <a:pPr algn="ctr"/>
            <a:r>
              <a:rPr lang="es-ES" sz="2400" b="1" dirty="0" smtClean="0">
                <a:solidFill>
                  <a:srgbClr val="3333CC"/>
                </a:solidFill>
              </a:rPr>
              <a:t>CUESTIONARIO A LA CONTRALORIA GENERAL DE LA REPUBLICA SOBRE EL</a:t>
            </a:r>
            <a:r>
              <a:rPr lang="es-ES" sz="2400" b="1" dirty="0">
                <a:solidFill>
                  <a:srgbClr val="3333CC"/>
                </a:solidFill>
              </a:rPr>
              <a:t/>
            </a:r>
            <a:br>
              <a:rPr lang="es-ES" sz="2400" b="1" dirty="0">
                <a:solidFill>
                  <a:srgbClr val="3333CC"/>
                </a:solidFill>
              </a:rPr>
            </a:br>
            <a:r>
              <a:rPr lang="es-ES" sz="2400" b="1" dirty="0" smtClean="0">
                <a:solidFill>
                  <a:srgbClr val="3333CC"/>
                </a:solidFill>
              </a:rPr>
              <a:t>INSTITUTO COLOMBIANO DE BIENESTAR FAMILIAR</a:t>
            </a:r>
            <a:endParaRPr lang="es-ES" sz="2400" dirty="0">
              <a:solidFill>
                <a:srgbClr val="3333CC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383359"/>
            <a:ext cx="8292661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hangingPunct="0"/>
            <a:endParaRPr lang="es-MX" sz="2400" dirty="0" smtClean="0"/>
          </a:p>
          <a:p>
            <a:pPr algn="just" hangingPunct="0"/>
            <a:r>
              <a:rPr lang="es-CO" sz="2400" dirty="0" smtClean="0">
                <a:solidFill>
                  <a:srgbClr val="FF0000"/>
                </a:solidFill>
              </a:rPr>
              <a:t>El operador no garantiza al personal para la prestación del servicio el reconocimiento de su salario</a:t>
            </a:r>
            <a:r>
              <a:rPr lang="es-CO" sz="2400" dirty="0" smtClean="0"/>
              <a:t>, sino que llega a acuerdos con las asociaciones de padres de familia para que el servicio de las </a:t>
            </a:r>
            <a:r>
              <a:rPr lang="es-MX" sz="2400" dirty="0" smtClean="0"/>
              <a:t>manipuladoras de alimentos se reconozca de la tarifa de participación, vulnerando el derecho de las personas a recibir un emolumento digno.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2.8 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383359"/>
            <a:ext cx="829266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hangingPunct="0"/>
            <a:endParaRPr lang="es-MX" sz="2400" dirty="0" smtClean="0"/>
          </a:p>
          <a:p>
            <a:pPr algn="just" hangingPunct="0"/>
            <a:r>
              <a:rPr lang="es-CO" sz="2400" dirty="0" smtClean="0">
                <a:solidFill>
                  <a:srgbClr val="FF0000"/>
                </a:solidFill>
              </a:rPr>
              <a:t>El ICBF contrata supervisión técnica que realiza seguimiento solo al 10% del total de la operación</a:t>
            </a:r>
            <a:r>
              <a:rPr lang="es-CO" sz="2400" dirty="0" smtClean="0"/>
              <a:t>, limitándose a dos visitas en el año, por lo que no se efectúa un control relevante sobre la prestación del servicio.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2.9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383359"/>
            <a:ext cx="8292661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hangingPunct="0"/>
            <a:endParaRPr lang="es-MX" sz="2400" dirty="0" smtClean="0"/>
          </a:p>
          <a:p>
            <a:pPr algn="just" hangingPunct="0"/>
            <a:r>
              <a:rPr lang="es-MX" sz="2400" dirty="0" smtClean="0"/>
              <a:t>No se han diseñado los mecanismos para evaluar los resultados y </a:t>
            </a:r>
            <a:r>
              <a:rPr lang="es-MX" sz="2400" dirty="0" smtClean="0">
                <a:solidFill>
                  <a:srgbClr val="FF0000"/>
                </a:solidFill>
              </a:rPr>
              <a:t>no se realiza la evaluación del estado nutricional de los escolares beneficiarios por parte del ICBF, </a:t>
            </a:r>
            <a:r>
              <a:rPr lang="es-MX" sz="2400" dirty="0" smtClean="0"/>
              <a:t>por lo que no se mide el impacto del programa en el desempeño académico, la asistencia escolar y la promoción de los hábitos alimentarios saludables de la población escolar.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2.10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304529"/>
            <a:ext cx="8292661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hangingPunct="0"/>
            <a:endParaRPr lang="es-MX" sz="2400" dirty="0" smtClean="0"/>
          </a:p>
          <a:p>
            <a:pPr algn="just" hangingPunct="0"/>
            <a:r>
              <a:rPr lang="es-CO" sz="2400" dirty="0" smtClean="0">
                <a:solidFill>
                  <a:srgbClr val="FF0000"/>
                </a:solidFill>
              </a:rPr>
              <a:t>Baja confiabilidad en los reportes presentados sobre cupos ejecutados en PAE</a:t>
            </a:r>
            <a:r>
              <a:rPr lang="es-CO" sz="2400" dirty="0" smtClean="0"/>
              <a:t>, porque en visitas realizadas a las regionales, centros zonales y/o unidades aplicativas, se observa baja cobertura en la población identificada con deficiencias nutricionales; sin embargo, se observa que en algunos casos se paga por la ejecución total del convenio, sin cumplir con lo contratado.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2.11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058298"/>
            <a:ext cx="8292661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algn="just" hangingPunct="0"/>
            <a:r>
              <a:rPr lang="es-CO" sz="2400" dirty="0" smtClean="0">
                <a:solidFill>
                  <a:srgbClr val="FF0000"/>
                </a:solidFill>
              </a:rPr>
              <a:t>Los operadores no cumplen con las minutas </a:t>
            </a:r>
            <a:r>
              <a:rPr lang="es-MX" sz="2400" dirty="0" smtClean="0">
                <a:solidFill>
                  <a:srgbClr val="FF0000"/>
                </a:solidFill>
              </a:rPr>
              <a:t>establecidas por el ICBF</a:t>
            </a:r>
            <a:r>
              <a:rPr lang="es-MX" sz="2400" dirty="0" smtClean="0"/>
              <a:t>, tanto en calidad de los alimentos, las cantidades establecidas o porciones servidas, ni en el ciclo de menús.</a:t>
            </a:r>
            <a:endParaRPr lang="es-ES" sz="2400" dirty="0" smtClean="0"/>
          </a:p>
          <a:p>
            <a:pPr algn="just" hangingPunct="0"/>
            <a:r>
              <a:rPr lang="es-MX" sz="2400" dirty="0" smtClean="0"/>
              <a:t> </a:t>
            </a:r>
            <a:endParaRPr lang="es-ES" sz="2400" dirty="0" smtClean="0"/>
          </a:p>
          <a:p>
            <a:pPr algn="just" hangingPunct="0"/>
            <a:r>
              <a:rPr lang="es-MX" sz="2400" dirty="0" smtClean="0">
                <a:solidFill>
                  <a:srgbClr val="FF0000"/>
                </a:solidFill>
              </a:rPr>
              <a:t>No se cuenta con las condiciones de salubridad acorde con los estándares establecidos</a:t>
            </a:r>
            <a:r>
              <a:rPr lang="es-MX" sz="2400" dirty="0" smtClean="0"/>
              <a:t>, tanto en el transporte de los alimentos y de las porciones preparadas, como en las instalaciones en que se preparan y sirven los alimentos.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2.12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105596"/>
            <a:ext cx="8292661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Alimentación Escolar – PAE</a:t>
            </a:r>
          </a:p>
          <a:p>
            <a:pPr algn="just" hangingPunct="0"/>
            <a:endParaRPr lang="es-MX" sz="2400" dirty="0" smtClean="0"/>
          </a:p>
          <a:p>
            <a:pPr algn="just" hangingPunct="0"/>
            <a:r>
              <a:rPr lang="es-MX" sz="2400" dirty="0" smtClean="0"/>
              <a:t>Se han identificado deficiencias por parte de la supervisión, o se han presentado denuncias por parte de autoridades competentes (Personerías Municipales) y de la ciudadanía, </a:t>
            </a:r>
            <a:r>
              <a:rPr lang="es-MX" sz="2400" dirty="0" smtClean="0">
                <a:solidFill>
                  <a:srgbClr val="FF0000"/>
                </a:solidFill>
              </a:rPr>
              <a:t>sin que se tomen las acciones pertinentes por parte de las Directivas del ICBF a nivel regional o central</a:t>
            </a:r>
            <a:r>
              <a:rPr lang="es-MX" sz="2400" dirty="0" smtClean="0"/>
              <a:t>, y en los casos en que se han suscrito compromisos con los operadores no se realiza seguimiento, por lo que se mantienen las condiciones irregulares en la prestación del servicio.</a:t>
            </a:r>
            <a:endParaRPr lang="es-ES" sz="2400" dirty="0" smtClean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2.13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641623"/>
            <a:ext cx="829266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Bienestarina</a:t>
            </a:r>
          </a:p>
          <a:p>
            <a:pPr hangingPunct="0"/>
            <a:endParaRPr lang="es-MX" sz="2400" dirty="0" smtClean="0">
              <a:solidFill>
                <a:srgbClr val="3333CC"/>
              </a:solidFill>
            </a:endParaRPr>
          </a:p>
          <a:p>
            <a:pPr algn="just" hangingPunct="0"/>
            <a:r>
              <a:rPr lang="es-MX" sz="2400" dirty="0" smtClean="0"/>
              <a:t>En las Regionales del Meta y Sucre, se realizó </a:t>
            </a:r>
            <a:r>
              <a:rPr lang="es-MX" sz="2400" dirty="0" smtClean="0">
                <a:solidFill>
                  <a:srgbClr val="FF0000"/>
                </a:solidFill>
              </a:rPr>
              <a:t>decomiso de bienestarina que se encontraba vencida</a:t>
            </a:r>
            <a:r>
              <a:rPr lang="es-MX" sz="2400" dirty="0" smtClean="0"/>
              <a:t>, sin que se haya evidenciado acciones de seguimiento e impositivas por parte del ICBF frente a los custodios de estas unidades.</a:t>
            </a:r>
            <a:endParaRPr lang="es-MX" sz="2400" dirty="0" smtClean="0">
              <a:solidFill>
                <a:srgbClr val="3333CC"/>
              </a:solidFill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2.14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310547"/>
            <a:ext cx="8292661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de Alimentación al Adulto Mayor Juan Luis Londoño de la Cuesta</a:t>
            </a:r>
          </a:p>
          <a:p>
            <a:pPr hangingPunct="0"/>
            <a:endParaRPr lang="es-MX" sz="2400" dirty="0" smtClean="0">
              <a:solidFill>
                <a:srgbClr val="3333CC"/>
              </a:solidFill>
            </a:endParaRPr>
          </a:p>
          <a:p>
            <a:pPr algn="just" hangingPunct="0"/>
            <a:r>
              <a:rPr lang="es-MX" sz="2400" dirty="0" smtClean="0"/>
              <a:t>Presenta </a:t>
            </a:r>
            <a:r>
              <a:rPr lang="es-MX" sz="2400" dirty="0" smtClean="0">
                <a:solidFill>
                  <a:srgbClr val="FF0000"/>
                </a:solidFill>
              </a:rPr>
              <a:t>deficiencias en la entrega de los alimentos, porque no se diligencian oportunamente las planillas de entrega</a:t>
            </a:r>
            <a:r>
              <a:rPr lang="es-MX" sz="2400" dirty="0" smtClean="0"/>
              <a:t>, se entregan raciones preparadas o para preparar a personas que no son beneficiarias argumentando que se retiran los alimentos para los adultos mayores discapacitados, sin que medie constancia de ello.</a:t>
            </a:r>
            <a:endParaRPr lang="es-MX" sz="2400" dirty="0" smtClean="0">
              <a:solidFill>
                <a:srgbClr val="3333CC"/>
              </a:solidFill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2.15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57201" y="1215957"/>
            <a:ext cx="8292661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de Alimentación al Adulto Mayor Juan Luis Londoño de la Cuesta</a:t>
            </a:r>
          </a:p>
          <a:p>
            <a:pPr hangingPunct="0"/>
            <a:endParaRPr lang="es-ES" sz="2400" dirty="0" smtClean="0"/>
          </a:p>
          <a:p>
            <a:pPr algn="just" hangingPunct="0"/>
            <a:r>
              <a:rPr lang="es-MX" sz="2400" dirty="0" smtClean="0"/>
              <a:t>En visitas realizadas por la CGR, se evidenció que </a:t>
            </a:r>
            <a:r>
              <a:rPr lang="es-MX" sz="2400" dirty="0" smtClean="0">
                <a:solidFill>
                  <a:srgbClr val="FF0000"/>
                </a:solidFill>
              </a:rPr>
              <a:t>algunos comedores no cuentan con las condiciones de salubridad requeridas</a:t>
            </a:r>
            <a:r>
              <a:rPr lang="es-MX" sz="2400" dirty="0" smtClean="0"/>
              <a:t>, no tienen el menaje suficiente para atender a esta población y se presentan situaciones incoherentes como la </a:t>
            </a:r>
            <a:r>
              <a:rPr lang="es-MX" sz="2400" dirty="0" smtClean="0">
                <a:solidFill>
                  <a:srgbClr val="FF0000"/>
                </a:solidFill>
              </a:rPr>
              <a:t>participación de los beneficiarios en las labores que deben realizarse por las manipuladores y los prestadores del servicio.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2.16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57201" y="1578561"/>
            <a:ext cx="8292661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Programa de Alimentación al Adulto Mayor Juan Luis Londoño de la Cuesta</a:t>
            </a:r>
          </a:p>
          <a:p>
            <a:pPr hangingPunct="0"/>
            <a:endParaRPr lang="es-ES" sz="2400" dirty="0" smtClean="0"/>
          </a:p>
          <a:p>
            <a:pPr algn="just" hangingPunct="0"/>
            <a:r>
              <a:rPr lang="es-MX" sz="2400" dirty="0" smtClean="0">
                <a:solidFill>
                  <a:srgbClr val="FF0000"/>
                </a:solidFill>
              </a:rPr>
              <a:t>Deficiente supervisión e interventoría </a:t>
            </a:r>
            <a:r>
              <a:rPr lang="es-MX" sz="2400" dirty="0" smtClean="0"/>
              <a:t>sobre los contratos de aportes de este programa, y por la </a:t>
            </a:r>
            <a:r>
              <a:rPr lang="es-MX" sz="2400" dirty="0" smtClean="0">
                <a:solidFill>
                  <a:srgbClr val="FF0000"/>
                </a:solidFill>
              </a:rPr>
              <a:t>falta de exigencia del ICBF a los municipios </a:t>
            </a:r>
            <a:r>
              <a:rPr lang="es-MX" sz="2400" dirty="0" smtClean="0"/>
              <a:t>en la provisión de las instalaciones y mobiliario adecuado, así como la falta de control sobre los operadores.</a:t>
            </a:r>
            <a:endParaRPr lang="es-ES" sz="2400" dirty="0" smtClean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2.17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725223" y="1831486"/>
            <a:ext cx="7725104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endParaRPr lang="es-ES_tradnl" sz="1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buAutoNum type="arabicPeriod"/>
              <a:defRPr/>
            </a:pPr>
            <a:r>
              <a:rPr lang="es-ES_tradnl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¿Han llegado quejas ciudadanas a la CGR sobre los procesos de contratación y la gestión adelantada por el ICBF durante los últimos cinco años.? Fundamentalmente en aspectos relacionados con Seguridad Alimentaria y Nutricional.</a:t>
            </a:r>
          </a:p>
          <a:p>
            <a:pPr marL="457200" indent="-457200" algn="ctr">
              <a:buAutoNum type="arabicPeriod"/>
              <a:defRPr/>
            </a:pPr>
            <a:endParaRPr lang="es-ES_tradnl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¿Cuántas? ¿Sobre qué temas? ¿En qué procesos de contratación? Y Monto de recursos.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486400" y="156882"/>
            <a:ext cx="29954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PREGUNTA 1</a:t>
            </a:r>
            <a:r>
              <a:rPr lang="es-CO" sz="2400" b="1" dirty="0" smtClean="0">
                <a:solidFill>
                  <a:srgbClr val="FFFFCC"/>
                </a:solidFill>
              </a:rPr>
              <a:t>. DENUNCIAS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57201" y="1342085"/>
            <a:ext cx="8292661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Atención de menores en los centros del ICBF o de operadores</a:t>
            </a:r>
          </a:p>
          <a:p>
            <a:pPr hangingPunct="0"/>
            <a:endParaRPr lang="es-ES" sz="2400" dirty="0" smtClean="0"/>
          </a:p>
          <a:p>
            <a:pPr algn="just"/>
            <a:r>
              <a:rPr lang="es-MX" sz="2400" dirty="0" smtClean="0">
                <a:solidFill>
                  <a:srgbClr val="FF0000"/>
                </a:solidFill>
              </a:rPr>
              <a:t>Deficiente seguimiento del ICBF </a:t>
            </a:r>
            <a:r>
              <a:rPr lang="es-MX" sz="2400" dirty="0" smtClean="0"/>
              <a:t>sobre el cumplimiento de los lineamientos para la </a:t>
            </a:r>
            <a:r>
              <a:rPr lang="es-MX" sz="2400" dirty="0" smtClean="0">
                <a:solidFill>
                  <a:srgbClr val="FF0000"/>
                </a:solidFill>
              </a:rPr>
              <a:t>atención de menores que se encuentran en las unidades aplicativas del ICBF o que son operadas por particulares</a:t>
            </a:r>
            <a:r>
              <a:rPr lang="es-MX" sz="2400" dirty="0" smtClean="0"/>
              <a:t>, especialmente en el seguimiento a la entrega de alimentos, implementos de aseo, adquisición de materiales, transporte, entre otros.</a:t>
            </a:r>
            <a:endParaRPr lang="es-MX" sz="2400" dirty="0" smtClean="0">
              <a:solidFill>
                <a:srgbClr val="3333CC"/>
              </a:solidFill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2.18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57201" y="1247485"/>
            <a:ext cx="8292661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SEGURIDAD ALIMENTARIA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hangingPunct="0"/>
            <a:r>
              <a:rPr lang="es-MX" sz="2400" dirty="0" smtClean="0">
                <a:solidFill>
                  <a:srgbClr val="3333CC"/>
                </a:solidFill>
              </a:rPr>
              <a:t>Atención de menores en los centros del ICBF o de operadores</a:t>
            </a:r>
          </a:p>
          <a:p>
            <a:pPr hangingPunct="0"/>
            <a:endParaRPr lang="es-ES" sz="2400" dirty="0" smtClean="0"/>
          </a:p>
          <a:p>
            <a:pPr algn="just"/>
            <a:r>
              <a:rPr lang="es-MX" sz="2400" dirty="0" smtClean="0"/>
              <a:t>Además, </a:t>
            </a:r>
            <a:r>
              <a:rPr lang="es-MX" sz="2400" dirty="0" smtClean="0">
                <a:solidFill>
                  <a:srgbClr val="FF0000"/>
                </a:solidFill>
              </a:rPr>
              <a:t>no se evidencia la valoración nutricional, psicológica y social de los NNA que ingresan a estos establecimientos</a:t>
            </a:r>
            <a:r>
              <a:rPr lang="es-MX" sz="2400" dirty="0" smtClean="0"/>
              <a:t> que le permita al ICBF realizar seguimiento para verificar la mejora en las condiciones de la población atendida, </a:t>
            </a:r>
            <a:r>
              <a:rPr lang="es-MX" sz="2400" dirty="0" smtClean="0">
                <a:solidFill>
                  <a:srgbClr val="FF0000"/>
                </a:solidFill>
              </a:rPr>
              <a:t>y no se realiza el registro en el aplicativo SIM para la evaluación de eficacia de los programas.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2.19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57201" y="1783512"/>
            <a:ext cx="8292661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CONTRATACION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hangingPunct="0"/>
            <a:r>
              <a:rPr lang="es-ES_tradnl" sz="24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89 Hallazgos administrativos, de los cuales </a:t>
            </a:r>
            <a:r>
              <a:rPr lang="es-ES_tradnl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XX</a:t>
            </a:r>
            <a:r>
              <a:rPr lang="es-ES_tradnl" sz="24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tienen presunto alcance fiscal, disciplinario y penal.</a:t>
            </a:r>
          </a:p>
          <a:p>
            <a:pPr hangingPunct="0"/>
            <a:endParaRPr lang="es-ES" sz="2400" dirty="0" smtClean="0"/>
          </a:p>
          <a:p>
            <a:pPr hangingPunct="0"/>
            <a:r>
              <a:rPr lang="es-MX" sz="2400" dirty="0" smtClean="0"/>
              <a:t>No existen o presentan deficiencias los estudios previos de la contratación pública.</a:t>
            </a:r>
            <a:endParaRPr lang="es-ES" sz="2400" dirty="0" smtClean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2.20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625857"/>
            <a:ext cx="8292661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CONTRATACION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hangingPunct="0"/>
            <a:r>
              <a:rPr lang="es-MX" sz="2400" dirty="0" smtClean="0"/>
              <a:t> </a:t>
            </a:r>
            <a:endParaRPr lang="es-ES" sz="2400" dirty="0" smtClean="0"/>
          </a:p>
          <a:p>
            <a:pPr algn="just" hangingPunct="0"/>
            <a:r>
              <a:rPr lang="es-MX" sz="2400" dirty="0" smtClean="0"/>
              <a:t>Existe </a:t>
            </a:r>
            <a:r>
              <a:rPr lang="es-MX" sz="2400" dirty="0" smtClean="0">
                <a:solidFill>
                  <a:srgbClr val="FF0000"/>
                </a:solidFill>
              </a:rPr>
              <a:t>deficiencia en la aprobación de las pólizas que amparan la contratación estatal, </a:t>
            </a:r>
            <a:r>
              <a:rPr lang="es-MX" sz="2400" dirty="0" smtClean="0"/>
              <a:t>porque no se verifica su cobertura en términos de fechas y riesgos asociados con el tipo de contratación e identificados en los estudios previos.</a:t>
            </a:r>
            <a:endParaRPr lang="es-ES" sz="2400" dirty="0" smtClean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2.21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25670" y="1925402"/>
            <a:ext cx="8292661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CONTRATACION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hangingPunct="0"/>
            <a:r>
              <a:rPr lang="es-MX" sz="2400" dirty="0" smtClean="0"/>
              <a:t> </a:t>
            </a:r>
            <a:endParaRPr lang="es-ES" sz="2400" dirty="0" smtClean="0"/>
          </a:p>
          <a:p>
            <a:pPr algn="just" hangingPunct="0"/>
            <a:r>
              <a:rPr lang="es-MX" sz="2400" dirty="0" smtClean="0"/>
              <a:t>En general, se presentan </a:t>
            </a:r>
            <a:r>
              <a:rPr lang="es-MX" sz="2400" dirty="0" smtClean="0">
                <a:solidFill>
                  <a:srgbClr val="FF0000"/>
                </a:solidFill>
              </a:rPr>
              <a:t>deficiencias en el desempeño de las obligaciones de la interventoría y la supervisión</a:t>
            </a:r>
            <a:r>
              <a:rPr lang="es-MX" sz="2400" dirty="0" smtClean="0"/>
              <a:t> para el seguimiento del proceso contractual y la verificación del cumplimiento del objeto contratado.</a:t>
            </a:r>
            <a:endParaRPr lang="es-ES" sz="2400" dirty="0" smtClean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2.22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504498" y="1815043"/>
            <a:ext cx="8292661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CONTRATACION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hangingPunct="0"/>
            <a:r>
              <a:rPr lang="es-MX" sz="2400" dirty="0" smtClean="0"/>
              <a:t> </a:t>
            </a:r>
            <a:endParaRPr lang="es-ES" sz="2400" dirty="0" smtClean="0"/>
          </a:p>
          <a:p>
            <a:pPr algn="just" hangingPunct="0"/>
            <a:r>
              <a:rPr lang="es-MX" sz="2400" dirty="0" smtClean="0"/>
              <a:t>La supervisión y/o interventoría </a:t>
            </a:r>
            <a:r>
              <a:rPr lang="es-MX" sz="2400" dirty="0" smtClean="0">
                <a:solidFill>
                  <a:srgbClr val="FF0000"/>
                </a:solidFill>
              </a:rPr>
              <a:t>no realiza control sobre el pago de aportes al sistema de seguridad social y parafiscales</a:t>
            </a:r>
            <a:r>
              <a:rPr lang="es-MX" sz="2400" dirty="0" smtClean="0"/>
              <a:t> en los diversos procesos de contratación.</a:t>
            </a:r>
            <a:endParaRPr lang="es-ES" sz="2400" dirty="0" smtClean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2.23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57201" y="1956933"/>
            <a:ext cx="8292661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CONTRATACION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VIGENCIA 2010</a:t>
            </a:r>
          </a:p>
          <a:p>
            <a:pPr hangingPunct="0"/>
            <a:r>
              <a:rPr lang="es-MX" sz="2400" dirty="0" smtClean="0"/>
              <a:t> </a:t>
            </a:r>
            <a:endParaRPr lang="es-ES" sz="2400" dirty="0" smtClean="0"/>
          </a:p>
          <a:p>
            <a:pPr algn="just" hangingPunct="0"/>
            <a:r>
              <a:rPr lang="es-MX" sz="2400" dirty="0" smtClean="0"/>
              <a:t>Deficiente seguimiento al proceso </a:t>
            </a:r>
            <a:r>
              <a:rPr lang="es-MX" sz="2400" dirty="0" err="1" smtClean="0"/>
              <a:t>postcontractual</a:t>
            </a:r>
            <a:r>
              <a:rPr lang="es-MX" sz="2400" dirty="0" smtClean="0"/>
              <a:t>, lo que se evidencia en la </a:t>
            </a:r>
            <a:r>
              <a:rPr lang="es-MX" sz="2400" dirty="0" smtClean="0">
                <a:solidFill>
                  <a:srgbClr val="FF0000"/>
                </a:solidFill>
              </a:rPr>
              <a:t>falta de liquidación de los contratos dentro del término de 4 meses </a:t>
            </a:r>
            <a:r>
              <a:rPr lang="es-MX" sz="2400" dirty="0" smtClean="0"/>
              <a:t>para la suscripción del acta bilateral.</a:t>
            </a:r>
            <a:endParaRPr lang="es-ES" sz="24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2.24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504499" y="1279016"/>
            <a:ext cx="8292661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CONTRATACION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defRPr/>
            </a:pPr>
            <a:r>
              <a:rPr lang="es-CO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AUDITORIAS ANTERIORES</a:t>
            </a:r>
          </a:p>
          <a:p>
            <a:pPr marL="457200" indent="-457200">
              <a:defRPr/>
            </a:pPr>
            <a:endParaRPr lang="es-ES" sz="2000" dirty="0" smtClean="0"/>
          </a:p>
          <a:p>
            <a:pPr hangingPunct="0">
              <a:buFont typeface="Arial" pitchFamily="34" charset="0"/>
              <a:buChar char="•"/>
            </a:pPr>
            <a:r>
              <a:rPr lang="es-MX" sz="2000" dirty="0" smtClean="0"/>
              <a:t>Designación de supervisor en forma extemporánea y presentación de informes de ejecución contractual con deficiencias.</a:t>
            </a:r>
          </a:p>
          <a:p>
            <a:pPr hangingPunct="0"/>
            <a:endParaRPr lang="es-MX" sz="2000" dirty="0" smtClean="0"/>
          </a:p>
          <a:p>
            <a:pPr hangingPunct="0">
              <a:buFont typeface="Arial" pitchFamily="34" charset="0"/>
              <a:buChar char="•"/>
            </a:pPr>
            <a:r>
              <a:rPr lang="es-MX" sz="2000" dirty="0" smtClean="0"/>
              <a:t>Garantías</a:t>
            </a:r>
            <a:endParaRPr lang="es-ES" sz="2000" dirty="0" smtClean="0"/>
          </a:p>
          <a:p>
            <a:pPr hangingPunct="0"/>
            <a:r>
              <a:rPr lang="es-MX" sz="2000" dirty="0" smtClean="0"/>
              <a:t> </a:t>
            </a:r>
            <a:endParaRPr lang="es-ES" sz="2000" dirty="0" smtClean="0"/>
          </a:p>
          <a:p>
            <a:pPr hangingPunct="0">
              <a:buFont typeface="Arial" pitchFamily="34" charset="0"/>
              <a:buChar char="•"/>
            </a:pPr>
            <a:r>
              <a:rPr lang="es-MX" sz="2000" dirty="0" smtClean="0"/>
              <a:t>Ejecución sin el cumplimiento de requisito de aprobación de la póliza.</a:t>
            </a:r>
          </a:p>
          <a:p>
            <a:pPr hangingPunct="0">
              <a:buFont typeface="Arial" pitchFamily="34" charset="0"/>
              <a:buChar char="•"/>
            </a:pPr>
            <a:endParaRPr lang="es-MX" sz="2000" dirty="0" smtClean="0"/>
          </a:p>
          <a:p>
            <a:pPr hangingPunct="0">
              <a:buFont typeface="Arial" pitchFamily="34" charset="0"/>
              <a:buChar char="•"/>
            </a:pPr>
            <a:r>
              <a:rPr lang="es-MX" sz="2000" dirty="0" smtClean="0"/>
              <a:t>Realización de pagos por servicios no prestados</a:t>
            </a:r>
          </a:p>
          <a:p>
            <a:pPr hangingPunct="0">
              <a:buFont typeface="Arial" pitchFamily="34" charset="0"/>
              <a:buChar char="•"/>
            </a:pPr>
            <a:endParaRPr lang="es-MX" sz="2000" dirty="0" smtClean="0"/>
          </a:p>
          <a:p>
            <a:pPr hangingPunct="0">
              <a:buFont typeface="Arial" pitchFamily="34" charset="0"/>
              <a:buChar char="•"/>
            </a:pPr>
            <a:r>
              <a:rPr lang="es-MX" sz="2000" dirty="0" smtClean="0"/>
              <a:t>Incumplimiento de los objetos contractuales</a:t>
            </a:r>
            <a:endParaRPr lang="es-ES" sz="20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23571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2.25 </a:t>
            </a:r>
            <a:r>
              <a:rPr lang="es-CO" sz="2400" b="1" dirty="0" smtClean="0">
                <a:solidFill>
                  <a:srgbClr val="FFFFCC"/>
                </a:solidFill>
              </a:rPr>
              <a:t>AUDITORIAS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57200" y="1989146"/>
            <a:ext cx="8292661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endParaRPr lang="es-ES_tradnl" sz="1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 ¿Cuál fue el resultado frente a los planes de mejoramiento concertados entre la Contraloría General de la República y el ICBF durante los últimos cinco años?</a:t>
            </a:r>
          </a:p>
          <a:p>
            <a:pPr marL="457200" indent="-457200" algn="ctr">
              <a:defRPr/>
            </a:pPr>
            <a:endParaRPr lang="es-ES_tradnl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Remitir copia de los planes de mejoramiento de los últimos cinco años.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3704897" y="235712"/>
            <a:ext cx="52026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PREGUNTA 3</a:t>
            </a:r>
            <a:r>
              <a:rPr lang="es-CO" sz="2400" b="1" dirty="0" smtClean="0">
                <a:solidFill>
                  <a:srgbClr val="FFFFCC"/>
                </a:solidFill>
              </a:rPr>
              <a:t>. PLAN DE MEJORAMIENTO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536030" y="1783512"/>
            <a:ext cx="8292661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 DE MEJORAMIENTO</a:t>
            </a:r>
          </a:p>
          <a:p>
            <a:pPr marL="457200" indent="-457200" algn="ctr">
              <a:defRPr/>
            </a:pPr>
            <a:endParaRPr lang="es-ES_tradnl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SEGUIMIENTO EN AUDITORIA VIGENCIA 2006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/>
            <a:r>
              <a:rPr lang="es-CO" sz="2400" dirty="0" smtClean="0"/>
              <a:t>El plan de mejoramiento suscrito por el ICBF para la Sede Nacional, Regional Cundinamarca y Regional Bogotá, presenta con base en los resultados del seguimiento, un cumplimiento del 93.6% y un avance del 77.7% al 10 de mayo de 2007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3594530" y="267244"/>
            <a:ext cx="50134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3.1.</a:t>
            </a:r>
          </a:p>
          <a:p>
            <a:r>
              <a:rPr lang="es-CO" sz="2400" b="1" dirty="0" smtClean="0">
                <a:solidFill>
                  <a:srgbClr val="FFFFCC"/>
                </a:solidFill>
              </a:rPr>
              <a:t> </a:t>
            </a:r>
            <a:r>
              <a:rPr lang="es-CO" sz="2400" b="1" dirty="0" smtClean="0">
                <a:solidFill>
                  <a:srgbClr val="FFFFCC"/>
                </a:solidFill>
              </a:rPr>
              <a:t>PLAN DE MEJORAMIENTO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1481991" y="2115274"/>
            <a:ext cx="6306187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endParaRPr lang="es-ES_tradnl" sz="1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endParaRPr lang="es-ES_tradnl" sz="24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Entre 2007 y 2011, se han codificado </a:t>
            </a:r>
            <a:r>
              <a:rPr lang="es-ES_tradnl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51 denuncias</a:t>
            </a:r>
          </a:p>
          <a:p>
            <a:pPr marL="457200" indent="-457200" algn="ctr">
              <a:defRPr/>
            </a:pPr>
            <a:endParaRPr lang="es-ES_tradnl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Respecto de las cuales se ha dado trámite con respuesta de fondo.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281448" y="156882"/>
            <a:ext cx="32004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1.1 </a:t>
            </a:r>
            <a:r>
              <a:rPr lang="es-CO" sz="2400" b="1" dirty="0" smtClean="0">
                <a:solidFill>
                  <a:srgbClr val="FFFFCC"/>
                </a:solidFill>
              </a:rPr>
              <a:t>DENUNCIAS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504499" y="1657385"/>
            <a:ext cx="829266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 DE MEJORAMIENTO</a:t>
            </a:r>
          </a:p>
          <a:p>
            <a:pPr marL="457200" indent="-457200" algn="ctr">
              <a:defRPr/>
            </a:pPr>
            <a:endParaRPr lang="es-ES_tradnl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SEGUIMIENTO EN AUDITORIA VIGENCIA 2007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/>
            <a:r>
              <a:rPr lang="es-CO" sz="2400" dirty="0" smtClean="0"/>
              <a:t>2007: La Contraloría General de la República como resultado de la auditoría adelantada, determinó que el Plan de Mejoramiento del Nivel Central, sede Nacional, Regional Bogotá y Cundinamarca del Instituto Colombiano de Bienestar Familiar, con corte a agosto 31 de 2009, presenta un avance del 75.3% y un cumplimiento del 91.5%.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3594530" y="267244"/>
            <a:ext cx="50134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3.2.</a:t>
            </a:r>
          </a:p>
          <a:p>
            <a:r>
              <a:rPr lang="es-CO" sz="2400" b="1" dirty="0" smtClean="0">
                <a:solidFill>
                  <a:srgbClr val="FFFFCC"/>
                </a:solidFill>
              </a:rPr>
              <a:t> </a:t>
            </a:r>
            <a:r>
              <a:rPr lang="es-CO" sz="2400" b="1" dirty="0" smtClean="0">
                <a:solidFill>
                  <a:srgbClr val="FFFFCC"/>
                </a:solidFill>
              </a:rPr>
              <a:t>PLAN DE MEJORAMIENTO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3" y="1594327"/>
            <a:ext cx="829266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 DE MEJORAMIENTO</a:t>
            </a:r>
          </a:p>
          <a:p>
            <a:pPr marL="457200" indent="-457200" algn="ctr">
              <a:defRPr/>
            </a:pPr>
            <a:endParaRPr lang="es-ES_tradnl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SEGUIMIENTO EN AUDITORIA VIGENCIA 2008</a:t>
            </a:r>
          </a:p>
          <a:p>
            <a:pPr marL="457200" indent="-457200">
              <a:defRPr/>
            </a:pPr>
            <a:endParaRPr lang="es-ES_tradnl" sz="2200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/>
            <a:r>
              <a:rPr lang="es-CO" sz="2400" dirty="0" smtClean="0"/>
              <a:t>2008: Según informe del instituto, al 30 de diciembre de 2008 el plan de mejoramiento suscrito por el ICBF para la Sede Nacional presenta un avance del 84.6% y un cumplimiento del 84.4%. Para la regional Cundinamarca presenta a la misma fecha, un cumplimiento y avance del 99.9% y para Bogotá un avance y cumplimiento del 95.24%.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3594530" y="267244"/>
            <a:ext cx="50134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3.3</a:t>
            </a:r>
          </a:p>
          <a:p>
            <a:r>
              <a:rPr lang="es-CO" sz="2400" b="1" dirty="0" smtClean="0">
                <a:solidFill>
                  <a:srgbClr val="FFFFCC"/>
                </a:solidFill>
              </a:rPr>
              <a:t> </a:t>
            </a:r>
            <a:r>
              <a:rPr lang="es-CO" sz="2400" b="1" dirty="0" smtClean="0">
                <a:solidFill>
                  <a:srgbClr val="FFFFCC"/>
                </a:solidFill>
              </a:rPr>
              <a:t>PLAN DE MEJORAMIENTO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520265" y="2067296"/>
            <a:ext cx="829266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 DE MEJORAMIENTO</a:t>
            </a:r>
          </a:p>
          <a:p>
            <a:pPr marL="457200" indent="-457200" algn="ctr">
              <a:defRPr/>
            </a:pPr>
            <a:endParaRPr lang="es-ES_tradnl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AUDITORIA VIGENCIA 2009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CO" sz="2400" dirty="0" smtClean="0"/>
              <a:t>2009: No se evaluó el plan de mejoramiento.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3594530" y="267244"/>
            <a:ext cx="50134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3.4.</a:t>
            </a:r>
          </a:p>
          <a:p>
            <a:r>
              <a:rPr lang="es-CO" sz="2400" b="1" dirty="0" smtClean="0">
                <a:solidFill>
                  <a:srgbClr val="FFFFCC"/>
                </a:solidFill>
              </a:rPr>
              <a:t> </a:t>
            </a:r>
            <a:r>
              <a:rPr lang="es-CO" sz="2400" b="1" dirty="0" smtClean="0">
                <a:solidFill>
                  <a:srgbClr val="FFFFCC"/>
                </a:solidFill>
              </a:rPr>
              <a:t>PLAN DE MEJORAMIENTO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504499" y="1641634"/>
            <a:ext cx="829266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 DE MEJORAMIENTO</a:t>
            </a:r>
          </a:p>
          <a:p>
            <a:pPr marL="457200" indent="-457200" algn="ctr">
              <a:defRPr/>
            </a:pPr>
            <a:endParaRPr lang="es-ES_tradnl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 algn="ctr">
              <a:defRPr/>
            </a:pPr>
            <a:r>
              <a:rPr lang="es-ES_tradnl" sz="2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SEGUIMIENTO EN AUDITORIA VIGENCIA 2010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CO" sz="2400" dirty="0" smtClean="0"/>
              <a:t>El plan de mejoramiento suscrito por la entidad INSTITUTO COLOMBIANO DE BIENESTAR FAMILIAR - ICBF presenta con base en los resultados del seguimiento de la auditoría, un cumplimiento del 95,5% y un avance del 94,1% a 31 de Diciembre de 2010.</a:t>
            </a:r>
            <a:endParaRPr lang="es-ES" sz="2000" dirty="0"/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3594530" y="267244"/>
            <a:ext cx="50134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3.5</a:t>
            </a:r>
          </a:p>
          <a:p>
            <a:r>
              <a:rPr lang="es-CO" sz="2400" b="1" dirty="0" smtClean="0">
                <a:solidFill>
                  <a:srgbClr val="FFFFCC"/>
                </a:solidFill>
              </a:rPr>
              <a:t> </a:t>
            </a:r>
            <a:r>
              <a:rPr lang="es-CO" sz="2400" b="1" dirty="0" smtClean="0">
                <a:solidFill>
                  <a:srgbClr val="FFFFCC"/>
                </a:solidFill>
              </a:rPr>
              <a:t>PLAN DE MEJORAMIENTO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2138363" y="1025525"/>
            <a:ext cx="9858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641907" y="5307913"/>
            <a:ext cx="4981903" cy="367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 smtClean="0"/>
              <a:t>GRACIAS POR SU ATENCION.</a:t>
            </a:r>
            <a:endParaRPr lang="es-C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1876139" y="1579240"/>
            <a:ext cx="5943573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ctr">
              <a:defRPr/>
            </a:pPr>
            <a:r>
              <a:rPr lang="es-ES_tradnl" sz="28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Principalmente en temas de:</a:t>
            </a:r>
          </a:p>
          <a:p>
            <a:pPr marL="457200" indent="-457200">
              <a:defRPr/>
            </a:pPr>
            <a:endParaRPr lang="es-ES_tradnl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Tx/>
              <a:buChar char="-"/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Hogares infantiles</a:t>
            </a:r>
          </a:p>
          <a:p>
            <a:pPr marL="457200" indent="-457200">
              <a:buFontTx/>
              <a:buChar char="-"/>
              <a:defRPr/>
            </a:pPr>
            <a:endParaRPr lang="es-ES_tradnl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Tx/>
              <a:buChar char="-"/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Hogares comunitarios</a:t>
            </a:r>
          </a:p>
          <a:p>
            <a:pPr marL="457200" indent="-457200">
              <a:buFontTx/>
              <a:buChar char="-"/>
              <a:defRPr/>
            </a:pPr>
            <a:endParaRPr lang="es-ES_tradnl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Tx/>
              <a:buChar char="-"/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Hogares sustitutos</a:t>
            </a:r>
          </a:p>
          <a:p>
            <a:pPr marL="457200" indent="-457200">
              <a:buFontTx/>
              <a:buChar char="-"/>
              <a:defRPr/>
            </a:pPr>
            <a:endParaRPr lang="es-ES_tradnl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Tx/>
              <a:buChar char="-"/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Programa adulto mayor</a:t>
            </a:r>
          </a:p>
          <a:p>
            <a:pPr marL="457200" indent="-457200">
              <a:defRPr/>
            </a:pPr>
            <a:endParaRPr lang="es-ES_tradnl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Tx/>
              <a:buChar char="-"/>
              <a:defRPr/>
            </a:pPr>
            <a:r>
              <a:rPr lang="es-ES_tradnl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Contratación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297214" y="63064"/>
            <a:ext cx="32004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</a:t>
            </a:r>
            <a:r>
              <a:rPr lang="es-CO" sz="2400" b="1" dirty="0" smtClean="0">
                <a:solidFill>
                  <a:srgbClr val="FFFFCC"/>
                </a:solidFill>
              </a:rPr>
              <a:t>1.2 </a:t>
            </a:r>
            <a:r>
              <a:rPr lang="es-CO" sz="2400" b="1" dirty="0" smtClean="0">
                <a:solidFill>
                  <a:srgbClr val="FFFFCC"/>
                </a:solidFill>
              </a:rPr>
              <a:t>DENUNCIAS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72966" y="1225689"/>
            <a:ext cx="8292661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D-11-07-1910</a:t>
            </a:r>
          </a:p>
          <a:p>
            <a:pPr algn="just">
              <a:defRPr/>
            </a:pPr>
            <a:r>
              <a:rPr lang="es-ES_tradnl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Contratación de personal en misión para implementación de la Ley de Infancia y Adolescencia en el ICBF. ($5.094,8 millones)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se evidencia ocurrencia de daño.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FONADE contrató capacitación para Policías de Infancia y Adolescencia, docentes de Policía Judicial, Defensores de Familia, Comisarios y funcionarios del ICBF de todo el país.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Suministro de personal para adelantar actividades para prevenir, garantizar y restablecer los derechos de los niños, niñas y adolescentes (NNA)</a:t>
            </a: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125350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1.3. </a:t>
            </a:r>
            <a:r>
              <a:rPr lang="es-CO" sz="2400" b="1" dirty="0" smtClean="0">
                <a:solidFill>
                  <a:srgbClr val="FFFFCC"/>
                </a:solidFill>
              </a:rPr>
              <a:t>DENUNCIAS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588298"/>
            <a:ext cx="8292661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D-11-07-1861</a:t>
            </a:r>
          </a:p>
          <a:p>
            <a:pPr marL="457200" indent="-457200" algn="just"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Manejo de recursos Asociación de Madres Comunitarias Estrada Mi Segundo Hogar.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se evidencia ocurrencia de daño.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CO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Según información entregada por el Centro Zonal </a:t>
            </a:r>
            <a:r>
              <a:rPr lang="es-CO" sz="2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Engativá</a:t>
            </a:r>
            <a:r>
              <a:rPr lang="es-CO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del ICBF, y verificados los contratos 0139 de 2006 y 267 de 2007 con la Asociación referida, se estableció el cumplimiento de los objetos contractuales.</a:t>
            </a: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125350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1.4 DENUNCIAS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588298"/>
            <a:ext cx="8292661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D-11-07-0707</a:t>
            </a:r>
          </a:p>
          <a:p>
            <a:pPr marL="457200" indent="-457200" algn="just"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pago oportuno a los hogares sustitutos, ocasionando que los niños no puedan ser atendidos.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se evidencia ocurrencia de daño.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CO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 establece que los pagos realizados a las madres sustitutas y/o familias seleccionadas, se les reconoce el valor del cupo, mes vencido. Se concluye que los pagos se realizan dentro de los plazos señalados en los lineamientos del ICBF.</a:t>
            </a: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109584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1.5 DENUNCIAS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3"/>
          <p:cNvSpPr txBox="1">
            <a:spLocks noChangeArrowheads="1"/>
          </p:cNvSpPr>
          <p:nvPr/>
        </p:nvSpPr>
        <p:spPr bwMode="auto">
          <a:xfrm>
            <a:off x="488732" y="1414872"/>
            <a:ext cx="8292661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D-11-07-0583</a:t>
            </a:r>
          </a:p>
          <a:p>
            <a:pPr marL="457200" indent="-457200" algn="just">
              <a:defRPr/>
            </a:pPr>
            <a:endParaRPr lang="es-ES_tradnl" sz="2200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Hogar Infantil Los Eucaliptos, sobre asignación de cupos, compra de uniformes, mercado y elementos, entre otros.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ES_tradnl" sz="2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se evidencia ocurrencia de daño.</a:t>
            </a:r>
          </a:p>
          <a:p>
            <a:pPr algn="just">
              <a:defRPr/>
            </a:pP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CO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 verificó que los padres de familia de los niños y niñas que asisten al hogar cumplen con los criterios para asignación de cupos.</a:t>
            </a:r>
          </a:p>
          <a:p>
            <a:pPr algn="just">
              <a:defRPr/>
            </a:pPr>
            <a:endParaRPr lang="es-CO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defRPr/>
            </a:pPr>
            <a:r>
              <a:rPr lang="es-CO" sz="2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 revisó ejecución de ingresos y gastos del hogar infantil, observando cotizaciones y cumplimiento de los requisitos para las compras respectivas.</a:t>
            </a:r>
            <a:endParaRPr lang="es-ES_tradnl" sz="2200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7" name="6 CuadroTexto"/>
          <p:cNvSpPr txBox="1">
            <a:spLocks noChangeArrowheads="1"/>
          </p:cNvSpPr>
          <p:nvPr/>
        </p:nvSpPr>
        <p:spPr bwMode="auto">
          <a:xfrm>
            <a:off x="5186855" y="156882"/>
            <a:ext cx="32949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2400" b="1" dirty="0" smtClean="0">
                <a:solidFill>
                  <a:srgbClr val="FFFFCC"/>
                </a:solidFill>
              </a:rPr>
              <a:t>RESPUESTA 1.6 </a:t>
            </a:r>
            <a:r>
              <a:rPr lang="es-CO" sz="2400" b="1" dirty="0" smtClean="0">
                <a:solidFill>
                  <a:srgbClr val="FFFFCC"/>
                </a:solidFill>
              </a:rPr>
              <a:t>DENUNCIAS</a:t>
            </a:r>
            <a:endParaRPr lang="es-ES" sz="24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_ppts_cgr">
  <a:themeElements>
    <a:clrScheme name="plantilla_ppts_cg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illa_ppts_cg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illa_ppts_cg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ppts_cg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ppts_cg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ppts_cg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ppts_cg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ppts_cg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ppts_cg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ppts_cg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ppts_cg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ppts_cg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ppts_cg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ppts_cg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lantilla_ppts_cgr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2348</Words>
  <Application>Microsoft PowerPoint</Application>
  <PresentationFormat>Presentación en pantalla (4:3)</PresentationFormat>
  <Paragraphs>322</Paragraphs>
  <Slides>44</Slides>
  <Notes>44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5" baseType="lpstr">
      <vt:lpstr>plantilla_ppts_cgr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/>
  <cp:lastModifiedBy/>
  <cp:revision>860</cp:revision>
  <dcterms:created xsi:type="dcterms:W3CDTF">2005-06-02T14:55:21Z</dcterms:created>
  <dcterms:modified xsi:type="dcterms:W3CDTF">2011-10-28T21:09:43Z</dcterms:modified>
</cp:coreProperties>
</file>