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66" r:id="rId2"/>
    <p:sldId id="4313" r:id="rId3"/>
    <p:sldId id="4294" r:id="rId4"/>
    <p:sldId id="4295" r:id="rId5"/>
    <p:sldId id="4324" r:id="rId6"/>
    <p:sldId id="4261" r:id="rId7"/>
    <p:sldId id="4320" r:id="rId8"/>
    <p:sldId id="4321" r:id="rId9"/>
    <p:sldId id="4312" r:id="rId10"/>
    <p:sldId id="4323" r:id="rId11"/>
    <p:sldId id="4325" r:id="rId12"/>
    <p:sldId id="425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404040"/>
    <a:srgbClr val="0F9450"/>
    <a:srgbClr val="040404"/>
    <a:srgbClr val="0F733D"/>
    <a:srgbClr val="EBF1E9"/>
    <a:srgbClr val="003C1F"/>
    <a:srgbClr val="004122"/>
    <a:srgbClr val="E0D43D"/>
    <a:srgbClr val="0FA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0484" autoAdjust="0"/>
  </p:normalViewPr>
  <p:slideViewPr>
    <p:cSldViewPr snapToGrid="0">
      <p:cViewPr varScale="1">
        <p:scale>
          <a:sx n="79" d="100"/>
          <a:sy n="79" d="100"/>
        </p:scale>
        <p:origin x="84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970" y="3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438C2-69B1-4ABD-9F45-82495EACD263}" type="datetimeFigureOut">
              <a:rPr lang="es-CO" smtClean="0"/>
              <a:t>1/09/2022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49A1-E3D3-4FFD-AE76-E3EABC386E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556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AAA66-98AB-4289-8634-91D4076F244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88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49A1-E3D3-4FFD-AE76-E3EABC386E6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186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49A1-E3D3-4FFD-AE76-E3EABC386E6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700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0869B271-0402-4CE8-953D-4E60507E0D50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04134"/>
            <a:ext cx="2214429" cy="746340"/>
          </a:xfrm>
          <a:prstGeom prst="rect">
            <a:avLst/>
          </a:prstGeom>
        </p:spPr>
      </p:pic>
      <p:sp>
        <p:nvSpPr>
          <p:cNvPr id="9" name="Elipse 8"/>
          <p:cNvSpPr/>
          <p:nvPr userDrawn="1"/>
        </p:nvSpPr>
        <p:spPr>
          <a:xfrm>
            <a:off x="450426" y="6254697"/>
            <a:ext cx="115370" cy="115370"/>
          </a:xfrm>
          <a:prstGeom prst="ellipse">
            <a:avLst/>
          </a:prstGeom>
          <a:solidFill>
            <a:srgbClr val="139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 userDrawn="1"/>
        </p:nvSpPr>
        <p:spPr>
          <a:xfrm>
            <a:off x="639505" y="6309029"/>
            <a:ext cx="56769" cy="56769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 userDrawn="1"/>
        </p:nvSpPr>
        <p:spPr>
          <a:xfrm>
            <a:off x="791606" y="6249938"/>
            <a:ext cx="118117" cy="118117"/>
          </a:xfrm>
          <a:prstGeom prst="ellipse">
            <a:avLst/>
          </a:prstGeom>
          <a:solidFill>
            <a:srgbClr val="A0B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 userDrawn="1"/>
        </p:nvSpPr>
        <p:spPr>
          <a:xfrm>
            <a:off x="987155" y="6296837"/>
            <a:ext cx="64094" cy="64094"/>
          </a:xfrm>
          <a:prstGeom prst="ellipse">
            <a:avLst/>
          </a:prstGeom>
          <a:solidFill>
            <a:srgbClr val="C1D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 userDrawn="1"/>
        </p:nvSpPr>
        <p:spPr>
          <a:xfrm>
            <a:off x="1105023" y="6255728"/>
            <a:ext cx="116055" cy="116055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 userDrawn="1"/>
        </p:nvSpPr>
        <p:spPr>
          <a:xfrm>
            <a:off x="1279726" y="6309374"/>
            <a:ext cx="47613" cy="47613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 userDrawn="1"/>
        </p:nvSpPr>
        <p:spPr>
          <a:xfrm>
            <a:off x="310718" y="6316266"/>
            <a:ext cx="47613" cy="47613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1446231" y="6336999"/>
            <a:ext cx="10077723" cy="0"/>
          </a:xfrm>
          <a:prstGeom prst="line">
            <a:avLst/>
          </a:prstGeom>
          <a:ln w="47625" cap="rnd">
            <a:solidFill>
              <a:srgbClr val="9AB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8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4F406-4527-4C2E-8773-AF58E487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1AB132-D486-47F1-AAD7-F49BA14D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3B9077-3FDD-4DE8-9A85-A5ACD070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E5D743-9679-4B8A-805C-D08DB475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962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47" y="5584277"/>
            <a:ext cx="3729255" cy="15441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259528"/>
            <a:ext cx="2388415" cy="8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4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9E9506-6060-42E3-BAAF-DB36545E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E9665B-260F-47D1-8CE2-8210E9AE5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61A3BF-2889-4D67-AA67-7361B405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252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B0688-699B-4A3B-BE0C-B228B62C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AFBDE-78A2-4F0A-988C-4FB1D7B63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BCD37A-FC15-4265-8718-D2BFE6ED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D21490-0F25-40E8-A681-101E8F06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9A53E3-E84C-4FB6-94AA-F25A42DF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BD2C26-B0C2-4854-A8F0-A2B8FC4A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8038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221CD-CE33-4626-A2ED-8AE24CA6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09FBFA-C0B2-4F2A-970D-9A9B6A006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05AEDD-1CA2-406B-A7C6-294B3D0DF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D0ED1-6024-4DA3-976D-CE1BA46D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F1C273-A993-45FF-A8A0-D7FFECBA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45A11E-3E2A-468C-8223-AD88FECE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543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B4010-C511-45BE-86B7-E7E2297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F28B8D-6BFB-4BE3-B386-0C2EB56BE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5007CB-4E17-475D-B1DA-5B627127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B8926F-EEEC-4B1A-93D0-197863F7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8A655B-C171-44CE-A4F5-61F6601F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3359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5A6D92-C17F-440C-971C-AA802E9D1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A1A40-DCF3-469E-B6DF-37BBB8B63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FB5BE7-4191-4461-8DC0-FF3B9289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87D93C-B316-4321-A108-78EC2AD9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747B51-36A2-4752-808E-66A305D5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3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04134"/>
            <a:ext cx="2214429" cy="746340"/>
          </a:xfrm>
          <a:prstGeom prst="rect">
            <a:avLst/>
          </a:prstGeom>
        </p:spPr>
      </p:pic>
      <p:sp>
        <p:nvSpPr>
          <p:cNvPr id="10" name="Elipse 9"/>
          <p:cNvSpPr/>
          <p:nvPr userDrawn="1"/>
        </p:nvSpPr>
        <p:spPr>
          <a:xfrm>
            <a:off x="10545325" y="324472"/>
            <a:ext cx="115370" cy="115370"/>
          </a:xfrm>
          <a:prstGeom prst="ellipse">
            <a:avLst/>
          </a:prstGeom>
          <a:solidFill>
            <a:srgbClr val="139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 userDrawn="1"/>
        </p:nvSpPr>
        <p:spPr>
          <a:xfrm>
            <a:off x="10734404" y="378804"/>
            <a:ext cx="56769" cy="56769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 userDrawn="1"/>
        </p:nvSpPr>
        <p:spPr>
          <a:xfrm>
            <a:off x="10886505" y="319713"/>
            <a:ext cx="118117" cy="118117"/>
          </a:xfrm>
          <a:prstGeom prst="ellipse">
            <a:avLst/>
          </a:prstGeom>
          <a:solidFill>
            <a:srgbClr val="A0B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 userDrawn="1"/>
        </p:nvSpPr>
        <p:spPr>
          <a:xfrm>
            <a:off x="11082054" y="366612"/>
            <a:ext cx="64094" cy="64094"/>
          </a:xfrm>
          <a:prstGeom prst="ellipse">
            <a:avLst/>
          </a:prstGeom>
          <a:solidFill>
            <a:srgbClr val="C1D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 userDrawn="1"/>
        </p:nvSpPr>
        <p:spPr>
          <a:xfrm>
            <a:off x="11199922" y="325503"/>
            <a:ext cx="116055" cy="116055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 userDrawn="1"/>
        </p:nvSpPr>
        <p:spPr>
          <a:xfrm>
            <a:off x="11374625" y="379149"/>
            <a:ext cx="47613" cy="47613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 userDrawn="1"/>
        </p:nvSpPr>
        <p:spPr>
          <a:xfrm>
            <a:off x="10405617" y="386041"/>
            <a:ext cx="47613" cy="47613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573"/>
          <p:cNvGrpSpPr>
            <a:grpSpLocks noChangeAspect="1"/>
          </p:cNvGrpSpPr>
          <p:nvPr userDrawn="1"/>
        </p:nvGrpSpPr>
        <p:grpSpPr bwMode="auto">
          <a:xfrm>
            <a:off x="11523954" y="147680"/>
            <a:ext cx="456391" cy="401760"/>
            <a:chOff x="5372" y="1634"/>
            <a:chExt cx="802" cy="706"/>
          </a:xfrm>
        </p:grpSpPr>
        <p:sp>
          <p:nvSpPr>
            <p:cNvPr id="18" name="AutoShape 572"/>
            <p:cNvSpPr>
              <a:spLocks noChangeAspect="1" noChangeArrowheads="1" noTextEdit="1"/>
            </p:cNvSpPr>
            <p:nvPr/>
          </p:nvSpPr>
          <p:spPr bwMode="auto">
            <a:xfrm>
              <a:off x="5372" y="1634"/>
              <a:ext cx="802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74"/>
            <p:cNvSpPr>
              <a:spLocks noEditPoints="1"/>
            </p:cNvSpPr>
            <p:nvPr/>
          </p:nvSpPr>
          <p:spPr bwMode="auto">
            <a:xfrm>
              <a:off x="5797" y="2012"/>
              <a:ext cx="262" cy="256"/>
            </a:xfrm>
            <a:custGeom>
              <a:avLst/>
              <a:gdLst>
                <a:gd name="T0" fmla="*/ 1397 w 2793"/>
                <a:gd name="T1" fmla="*/ 2540 h 2794"/>
                <a:gd name="T2" fmla="*/ 254 w 2793"/>
                <a:gd name="T3" fmla="*/ 1397 h 2794"/>
                <a:gd name="T4" fmla="*/ 1397 w 2793"/>
                <a:gd name="T5" fmla="*/ 254 h 2794"/>
                <a:gd name="T6" fmla="*/ 2540 w 2793"/>
                <a:gd name="T7" fmla="*/ 1397 h 2794"/>
                <a:gd name="T8" fmla="*/ 1397 w 2793"/>
                <a:gd name="T9" fmla="*/ 2540 h 2794"/>
                <a:gd name="T10" fmla="*/ 1397 w 2793"/>
                <a:gd name="T11" fmla="*/ 0 h 2794"/>
                <a:gd name="T12" fmla="*/ 0 w 2793"/>
                <a:gd name="T13" fmla="*/ 1397 h 2794"/>
                <a:gd name="T14" fmla="*/ 1397 w 2793"/>
                <a:gd name="T15" fmla="*/ 2794 h 2794"/>
                <a:gd name="T16" fmla="*/ 2793 w 2793"/>
                <a:gd name="T17" fmla="*/ 1397 h 2794"/>
                <a:gd name="T18" fmla="*/ 1397 w 2793"/>
                <a:gd name="T19" fmla="*/ 0 h 2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4">
                  <a:moveTo>
                    <a:pt x="1397" y="2540"/>
                  </a:moveTo>
                  <a:cubicBezTo>
                    <a:pt x="767" y="2540"/>
                    <a:pt x="254" y="2027"/>
                    <a:pt x="254" y="1397"/>
                  </a:cubicBezTo>
                  <a:cubicBezTo>
                    <a:pt x="254" y="767"/>
                    <a:pt x="767" y="254"/>
                    <a:pt x="1397" y="254"/>
                  </a:cubicBezTo>
                  <a:cubicBezTo>
                    <a:pt x="2027" y="254"/>
                    <a:pt x="2540" y="767"/>
                    <a:pt x="2540" y="1397"/>
                  </a:cubicBezTo>
                  <a:cubicBezTo>
                    <a:pt x="2540" y="2027"/>
                    <a:pt x="2027" y="2540"/>
                    <a:pt x="1397" y="2540"/>
                  </a:cubicBezTo>
                  <a:close/>
                  <a:moveTo>
                    <a:pt x="1397" y="0"/>
                  </a:moveTo>
                  <a:cubicBezTo>
                    <a:pt x="627" y="0"/>
                    <a:pt x="0" y="627"/>
                    <a:pt x="0" y="1397"/>
                  </a:cubicBezTo>
                  <a:cubicBezTo>
                    <a:pt x="0" y="2167"/>
                    <a:pt x="627" y="2794"/>
                    <a:pt x="1397" y="2794"/>
                  </a:cubicBezTo>
                  <a:cubicBezTo>
                    <a:pt x="2167" y="2794"/>
                    <a:pt x="2793" y="2167"/>
                    <a:pt x="2793" y="1397"/>
                  </a:cubicBezTo>
                  <a:cubicBezTo>
                    <a:pt x="2793" y="627"/>
                    <a:pt x="2167" y="0"/>
                    <a:pt x="1397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75"/>
            <p:cNvSpPr>
              <a:spLocks noEditPoints="1"/>
            </p:cNvSpPr>
            <p:nvPr/>
          </p:nvSpPr>
          <p:spPr bwMode="auto">
            <a:xfrm>
              <a:off x="5871" y="2085"/>
              <a:ext cx="113" cy="111"/>
            </a:xfrm>
            <a:custGeom>
              <a:avLst/>
              <a:gdLst>
                <a:gd name="T0" fmla="*/ 605 w 1210"/>
                <a:gd name="T1" fmla="*/ 957 h 1210"/>
                <a:gd name="T2" fmla="*/ 253 w 1210"/>
                <a:gd name="T3" fmla="*/ 605 h 1210"/>
                <a:gd name="T4" fmla="*/ 605 w 1210"/>
                <a:gd name="T5" fmla="*/ 253 h 1210"/>
                <a:gd name="T6" fmla="*/ 957 w 1210"/>
                <a:gd name="T7" fmla="*/ 605 h 1210"/>
                <a:gd name="T8" fmla="*/ 605 w 1210"/>
                <a:gd name="T9" fmla="*/ 957 h 1210"/>
                <a:gd name="T10" fmla="*/ 605 w 1210"/>
                <a:gd name="T11" fmla="*/ 0 h 1210"/>
                <a:gd name="T12" fmla="*/ 0 w 1210"/>
                <a:gd name="T13" fmla="*/ 605 h 1210"/>
                <a:gd name="T14" fmla="*/ 605 w 1210"/>
                <a:gd name="T15" fmla="*/ 1210 h 1210"/>
                <a:gd name="T16" fmla="*/ 1210 w 1210"/>
                <a:gd name="T17" fmla="*/ 605 h 1210"/>
                <a:gd name="T18" fmla="*/ 605 w 1210"/>
                <a:gd name="T19" fmla="*/ 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0" h="1210">
                  <a:moveTo>
                    <a:pt x="605" y="957"/>
                  </a:moveTo>
                  <a:cubicBezTo>
                    <a:pt x="411" y="957"/>
                    <a:pt x="253" y="799"/>
                    <a:pt x="253" y="605"/>
                  </a:cubicBezTo>
                  <a:cubicBezTo>
                    <a:pt x="253" y="411"/>
                    <a:pt x="411" y="253"/>
                    <a:pt x="605" y="253"/>
                  </a:cubicBezTo>
                  <a:cubicBezTo>
                    <a:pt x="799" y="253"/>
                    <a:pt x="957" y="411"/>
                    <a:pt x="957" y="605"/>
                  </a:cubicBezTo>
                  <a:cubicBezTo>
                    <a:pt x="957" y="799"/>
                    <a:pt x="799" y="957"/>
                    <a:pt x="605" y="957"/>
                  </a:cubicBezTo>
                  <a:close/>
                  <a:moveTo>
                    <a:pt x="605" y="0"/>
                  </a:moveTo>
                  <a:cubicBezTo>
                    <a:pt x="271" y="0"/>
                    <a:pt x="0" y="271"/>
                    <a:pt x="0" y="605"/>
                  </a:cubicBezTo>
                  <a:cubicBezTo>
                    <a:pt x="0" y="939"/>
                    <a:pt x="271" y="1210"/>
                    <a:pt x="605" y="1210"/>
                  </a:cubicBezTo>
                  <a:cubicBezTo>
                    <a:pt x="939" y="1210"/>
                    <a:pt x="1210" y="939"/>
                    <a:pt x="1210" y="605"/>
                  </a:cubicBezTo>
                  <a:cubicBezTo>
                    <a:pt x="1210" y="271"/>
                    <a:pt x="939" y="0"/>
                    <a:pt x="605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6"/>
            <p:cNvSpPr>
              <a:spLocks noEditPoints="1"/>
            </p:cNvSpPr>
            <p:nvPr/>
          </p:nvSpPr>
          <p:spPr bwMode="auto">
            <a:xfrm>
              <a:off x="5372" y="1634"/>
              <a:ext cx="800" cy="704"/>
            </a:xfrm>
            <a:custGeom>
              <a:avLst/>
              <a:gdLst>
                <a:gd name="T0" fmla="*/ 5924 w 8533"/>
                <a:gd name="T1" fmla="*/ 3357 h 7683"/>
                <a:gd name="T2" fmla="*/ 3844 w 8533"/>
                <a:gd name="T3" fmla="*/ 6115 h 7683"/>
                <a:gd name="T4" fmla="*/ 3568 w 8533"/>
                <a:gd name="T5" fmla="*/ 5520 h 7683"/>
                <a:gd name="T6" fmla="*/ 8276 w 8533"/>
                <a:gd name="T7" fmla="*/ 5393 h 7683"/>
                <a:gd name="T8" fmla="*/ 5924 w 8533"/>
                <a:gd name="T9" fmla="*/ 7429 h 7683"/>
                <a:gd name="T10" fmla="*/ 5924 w 8533"/>
                <a:gd name="T11" fmla="*/ 3611 h 7683"/>
                <a:gd name="T12" fmla="*/ 5924 w 8533"/>
                <a:gd name="T13" fmla="*/ 7429 h 7683"/>
                <a:gd name="T14" fmla="*/ 3725 w 8533"/>
                <a:gd name="T15" fmla="*/ 3227 h 7683"/>
                <a:gd name="T16" fmla="*/ 6570 w 8533"/>
                <a:gd name="T17" fmla="*/ 1756 h 7683"/>
                <a:gd name="T18" fmla="*/ 5924 w 8533"/>
                <a:gd name="T19" fmla="*/ 2911 h 7683"/>
                <a:gd name="T20" fmla="*/ 2954 w 8533"/>
                <a:gd name="T21" fmla="*/ 5071 h 7683"/>
                <a:gd name="T22" fmla="*/ 2875 w 8533"/>
                <a:gd name="T23" fmla="*/ 6115 h 7683"/>
                <a:gd name="T24" fmla="*/ 254 w 8533"/>
                <a:gd name="T25" fmla="*/ 5427 h 7683"/>
                <a:gd name="T26" fmla="*/ 698 w 8533"/>
                <a:gd name="T27" fmla="*/ 3415 h 7683"/>
                <a:gd name="T28" fmla="*/ 2954 w 8533"/>
                <a:gd name="T29" fmla="*/ 4480 h 7683"/>
                <a:gd name="T30" fmla="*/ 3081 w 8533"/>
                <a:gd name="T31" fmla="*/ 4606 h 7683"/>
                <a:gd name="T32" fmla="*/ 3207 w 8533"/>
                <a:gd name="T33" fmla="*/ 3305 h 7683"/>
                <a:gd name="T34" fmla="*/ 7050 w 8533"/>
                <a:gd name="T35" fmla="*/ 1277 h 7683"/>
                <a:gd name="T36" fmla="*/ 6824 w 8533"/>
                <a:gd name="T37" fmla="*/ 3071 h 7683"/>
                <a:gd name="T38" fmla="*/ 6697 w 8533"/>
                <a:gd name="T39" fmla="*/ 1503 h 7683"/>
                <a:gd name="T40" fmla="*/ 3904 w 8533"/>
                <a:gd name="T41" fmla="*/ 1596 h 7683"/>
                <a:gd name="T42" fmla="*/ 3487 w 8533"/>
                <a:gd name="T43" fmla="*/ 3456 h 7683"/>
                <a:gd name="T44" fmla="*/ 4292 w 8533"/>
                <a:gd name="T45" fmla="*/ 3486 h 7683"/>
                <a:gd name="T46" fmla="*/ 3315 w 8533"/>
                <a:gd name="T47" fmla="*/ 6115 h 7683"/>
                <a:gd name="T48" fmla="*/ 3207 w 8533"/>
                <a:gd name="T49" fmla="*/ 5071 h 7683"/>
                <a:gd name="T50" fmla="*/ 3081 w 8533"/>
                <a:gd name="T51" fmla="*/ 4944 h 7683"/>
                <a:gd name="T52" fmla="*/ 1441 w 8533"/>
                <a:gd name="T53" fmla="*/ 7429 h 7683"/>
                <a:gd name="T54" fmla="*/ 254 w 8533"/>
                <a:gd name="T55" fmla="*/ 6242 h 7683"/>
                <a:gd name="T56" fmla="*/ 1441 w 8533"/>
                <a:gd name="T57" fmla="*/ 5055 h 7683"/>
                <a:gd name="T58" fmla="*/ 1441 w 8533"/>
                <a:gd name="T59" fmla="*/ 7429 h 7683"/>
                <a:gd name="T60" fmla="*/ 1435 w 8533"/>
                <a:gd name="T61" fmla="*/ 1628 h 7683"/>
                <a:gd name="T62" fmla="*/ 1870 w 8533"/>
                <a:gd name="T63" fmla="*/ 1739 h 7683"/>
                <a:gd name="T64" fmla="*/ 1325 w 8533"/>
                <a:gd name="T65" fmla="*/ 3162 h 7683"/>
                <a:gd name="T66" fmla="*/ 7303 w 8533"/>
                <a:gd name="T67" fmla="*/ 3306 h 7683"/>
                <a:gd name="T68" fmla="*/ 7177 w 8533"/>
                <a:gd name="T69" fmla="*/ 536 h 7683"/>
                <a:gd name="T70" fmla="*/ 6582 w 8533"/>
                <a:gd name="T71" fmla="*/ 663 h 7683"/>
                <a:gd name="T72" fmla="*/ 6708 w 8533"/>
                <a:gd name="T73" fmla="*/ 789 h 7683"/>
                <a:gd name="T74" fmla="*/ 7050 w 8533"/>
                <a:gd name="T75" fmla="*/ 1023 h 7683"/>
                <a:gd name="T76" fmla="*/ 2987 w 8533"/>
                <a:gd name="T77" fmla="*/ 1023 h 7683"/>
                <a:gd name="T78" fmla="*/ 6117 w 8533"/>
                <a:gd name="T79" fmla="*/ 789 h 7683"/>
                <a:gd name="T80" fmla="*/ 6244 w 8533"/>
                <a:gd name="T81" fmla="*/ 663 h 7683"/>
                <a:gd name="T82" fmla="*/ 2860 w 8533"/>
                <a:gd name="T83" fmla="*/ 536 h 7683"/>
                <a:gd name="T84" fmla="*/ 2734 w 8533"/>
                <a:gd name="T85" fmla="*/ 1150 h 7683"/>
                <a:gd name="T86" fmla="*/ 3494 w 8533"/>
                <a:gd name="T87" fmla="*/ 1277 h 7683"/>
                <a:gd name="T88" fmla="*/ 2124 w 8533"/>
                <a:gd name="T89" fmla="*/ 3162 h 7683"/>
                <a:gd name="T90" fmla="*/ 1760 w 8533"/>
                <a:gd name="T91" fmla="*/ 1375 h 7683"/>
                <a:gd name="T92" fmla="*/ 1709 w 8533"/>
                <a:gd name="T93" fmla="*/ 551 h 7683"/>
                <a:gd name="T94" fmla="*/ 2135 w 8533"/>
                <a:gd name="T95" fmla="*/ 253 h 7683"/>
                <a:gd name="T96" fmla="*/ 2262 w 8533"/>
                <a:gd name="T97" fmla="*/ 127 h 7683"/>
                <a:gd name="T98" fmla="*/ 2006 w 8533"/>
                <a:gd name="T99" fmla="*/ 0 h 7683"/>
                <a:gd name="T100" fmla="*/ 1456 w 8533"/>
                <a:gd name="T101" fmla="*/ 1375 h 7683"/>
                <a:gd name="T102" fmla="*/ 1071 w 8533"/>
                <a:gd name="T103" fmla="*/ 1739 h 7683"/>
                <a:gd name="T104" fmla="*/ 697 w 8533"/>
                <a:gd name="T105" fmla="*/ 3162 h 7683"/>
                <a:gd name="T106" fmla="*/ 0 w 8533"/>
                <a:gd name="T107" fmla="*/ 6240 h 7683"/>
                <a:gd name="T108" fmla="*/ 1441 w 8533"/>
                <a:gd name="T109" fmla="*/ 7683 h 7683"/>
                <a:gd name="T110" fmla="*/ 3081 w 8533"/>
                <a:gd name="T111" fmla="*/ 6369 h 7683"/>
                <a:gd name="T112" fmla="*/ 3935 w 8533"/>
                <a:gd name="T113" fmla="*/ 6369 h 7683"/>
                <a:gd name="T114" fmla="*/ 8083 w 8533"/>
                <a:gd name="T115" fmla="*/ 5647 h 7683"/>
                <a:gd name="T116" fmla="*/ 8533 w 8533"/>
                <a:gd name="T117" fmla="*/ 5520 h 7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33" h="7683">
                  <a:moveTo>
                    <a:pt x="8083" y="5393"/>
                  </a:moveTo>
                  <a:cubicBezTo>
                    <a:pt x="8017" y="4259"/>
                    <a:pt x="7074" y="3357"/>
                    <a:pt x="5924" y="3357"/>
                  </a:cubicBezTo>
                  <a:cubicBezTo>
                    <a:pt x="4731" y="3357"/>
                    <a:pt x="3761" y="4327"/>
                    <a:pt x="3761" y="5520"/>
                  </a:cubicBezTo>
                  <a:cubicBezTo>
                    <a:pt x="3761" y="5726"/>
                    <a:pt x="3790" y="5926"/>
                    <a:pt x="3844" y="6115"/>
                  </a:cubicBezTo>
                  <a:lnTo>
                    <a:pt x="3568" y="6115"/>
                  </a:lnTo>
                  <a:lnTo>
                    <a:pt x="3568" y="5520"/>
                  </a:lnTo>
                  <a:cubicBezTo>
                    <a:pt x="3568" y="4221"/>
                    <a:pt x="4625" y="3164"/>
                    <a:pt x="5924" y="3164"/>
                  </a:cubicBezTo>
                  <a:cubicBezTo>
                    <a:pt x="7180" y="3164"/>
                    <a:pt x="8210" y="4153"/>
                    <a:pt x="8276" y="5393"/>
                  </a:cubicBezTo>
                  <a:lnTo>
                    <a:pt x="8083" y="5393"/>
                  </a:lnTo>
                  <a:close/>
                  <a:moveTo>
                    <a:pt x="5924" y="7429"/>
                  </a:moveTo>
                  <a:cubicBezTo>
                    <a:pt x="4871" y="7429"/>
                    <a:pt x="4015" y="6573"/>
                    <a:pt x="4015" y="5520"/>
                  </a:cubicBezTo>
                  <a:cubicBezTo>
                    <a:pt x="4015" y="4467"/>
                    <a:pt x="4871" y="3611"/>
                    <a:pt x="5924" y="3611"/>
                  </a:cubicBezTo>
                  <a:cubicBezTo>
                    <a:pt x="6977" y="3611"/>
                    <a:pt x="7833" y="4467"/>
                    <a:pt x="7833" y="5520"/>
                  </a:cubicBezTo>
                  <a:cubicBezTo>
                    <a:pt x="7833" y="6573"/>
                    <a:pt x="6977" y="7429"/>
                    <a:pt x="5924" y="7429"/>
                  </a:cubicBezTo>
                  <a:close/>
                  <a:moveTo>
                    <a:pt x="4663" y="3236"/>
                  </a:moveTo>
                  <a:lnTo>
                    <a:pt x="3725" y="3227"/>
                  </a:lnTo>
                  <a:lnTo>
                    <a:pt x="4124" y="1756"/>
                  </a:lnTo>
                  <a:lnTo>
                    <a:pt x="6570" y="1756"/>
                  </a:lnTo>
                  <a:lnTo>
                    <a:pt x="6570" y="2992"/>
                  </a:lnTo>
                  <a:cubicBezTo>
                    <a:pt x="6364" y="2939"/>
                    <a:pt x="6147" y="2911"/>
                    <a:pt x="5924" y="2911"/>
                  </a:cubicBezTo>
                  <a:cubicBezTo>
                    <a:pt x="5467" y="2911"/>
                    <a:pt x="5037" y="3029"/>
                    <a:pt x="4663" y="3236"/>
                  </a:cubicBezTo>
                  <a:close/>
                  <a:moveTo>
                    <a:pt x="2954" y="5071"/>
                  </a:moveTo>
                  <a:lnTo>
                    <a:pt x="2954" y="6115"/>
                  </a:lnTo>
                  <a:lnTo>
                    <a:pt x="2875" y="6115"/>
                  </a:lnTo>
                  <a:cubicBezTo>
                    <a:pt x="2811" y="5380"/>
                    <a:pt x="2192" y="4801"/>
                    <a:pt x="1441" y="4801"/>
                  </a:cubicBezTo>
                  <a:cubicBezTo>
                    <a:pt x="949" y="4801"/>
                    <a:pt x="514" y="5050"/>
                    <a:pt x="254" y="5427"/>
                  </a:cubicBezTo>
                  <a:lnTo>
                    <a:pt x="254" y="3859"/>
                  </a:lnTo>
                  <a:cubicBezTo>
                    <a:pt x="254" y="3614"/>
                    <a:pt x="452" y="3415"/>
                    <a:pt x="698" y="3415"/>
                  </a:cubicBezTo>
                  <a:lnTo>
                    <a:pt x="2954" y="3415"/>
                  </a:lnTo>
                  <a:lnTo>
                    <a:pt x="2954" y="4480"/>
                  </a:lnTo>
                  <a:cubicBezTo>
                    <a:pt x="2954" y="4550"/>
                    <a:pt x="3011" y="4606"/>
                    <a:pt x="3081" y="4606"/>
                  </a:cubicBezTo>
                  <a:lnTo>
                    <a:pt x="3081" y="4606"/>
                  </a:lnTo>
                  <a:cubicBezTo>
                    <a:pt x="3151" y="4606"/>
                    <a:pt x="3207" y="4550"/>
                    <a:pt x="3207" y="4480"/>
                  </a:cubicBezTo>
                  <a:lnTo>
                    <a:pt x="3207" y="3305"/>
                  </a:lnTo>
                  <a:lnTo>
                    <a:pt x="3757" y="1277"/>
                  </a:lnTo>
                  <a:lnTo>
                    <a:pt x="7050" y="1277"/>
                  </a:lnTo>
                  <a:lnTo>
                    <a:pt x="7050" y="3166"/>
                  </a:lnTo>
                  <a:cubicBezTo>
                    <a:pt x="6977" y="3131"/>
                    <a:pt x="6901" y="3099"/>
                    <a:pt x="6824" y="3071"/>
                  </a:cubicBezTo>
                  <a:lnTo>
                    <a:pt x="6824" y="1629"/>
                  </a:lnTo>
                  <a:cubicBezTo>
                    <a:pt x="6824" y="1559"/>
                    <a:pt x="6767" y="1503"/>
                    <a:pt x="6697" y="1503"/>
                  </a:cubicBezTo>
                  <a:lnTo>
                    <a:pt x="4027" y="1503"/>
                  </a:lnTo>
                  <a:cubicBezTo>
                    <a:pt x="3970" y="1503"/>
                    <a:pt x="3919" y="1541"/>
                    <a:pt x="3904" y="1596"/>
                  </a:cubicBezTo>
                  <a:lnTo>
                    <a:pt x="3438" y="3319"/>
                  </a:lnTo>
                  <a:cubicBezTo>
                    <a:pt x="3424" y="3369"/>
                    <a:pt x="3442" y="3424"/>
                    <a:pt x="3487" y="3456"/>
                  </a:cubicBezTo>
                  <a:cubicBezTo>
                    <a:pt x="3509" y="3471"/>
                    <a:pt x="3536" y="3479"/>
                    <a:pt x="3563" y="3479"/>
                  </a:cubicBezTo>
                  <a:lnTo>
                    <a:pt x="4292" y="3486"/>
                  </a:lnTo>
                  <a:cubicBezTo>
                    <a:pt x="3696" y="3965"/>
                    <a:pt x="3315" y="4699"/>
                    <a:pt x="3315" y="5520"/>
                  </a:cubicBezTo>
                  <a:lnTo>
                    <a:pt x="3315" y="6115"/>
                  </a:lnTo>
                  <a:lnTo>
                    <a:pt x="3207" y="6115"/>
                  </a:lnTo>
                  <a:lnTo>
                    <a:pt x="3207" y="5071"/>
                  </a:lnTo>
                  <a:cubicBezTo>
                    <a:pt x="3207" y="5001"/>
                    <a:pt x="3151" y="4944"/>
                    <a:pt x="3081" y="4944"/>
                  </a:cubicBezTo>
                  <a:lnTo>
                    <a:pt x="3081" y="4944"/>
                  </a:lnTo>
                  <a:cubicBezTo>
                    <a:pt x="3011" y="4944"/>
                    <a:pt x="2954" y="5001"/>
                    <a:pt x="2954" y="5071"/>
                  </a:cubicBezTo>
                  <a:close/>
                  <a:moveTo>
                    <a:pt x="1441" y="7429"/>
                  </a:moveTo>
                  <a:cubicBezTo>
                    <a:pt x="786" y="7429"/>
                    <a:pt x="253" y="6897"/>
                    <a:pt x="253" y="6242"/>
                  </a:cubicBezTo>
                  <a:lnTo>
                    <a:pt x="254" y="6242"/>
                  </a:lnTo>
                  <a:lnTo>
                    <a:pt x="254" y="6240"/>
                  </a:lnTo>
                  <a:cubicBezTo>
                    <a:pt x="255" y="5586"/>
                    <a:pt x="787" y="5055"/>
                    <a:pt x="1441" y="5055"/>
                  </a:cubicBezTo>
                  <a:cubicBezTo>
                    <a:pt x="2095" y="5055"/>
                    <a:pt x="2628" y="5588"/>
                    <a:pt x="2628" y="6242"/>
                  </a:cubicBezTo>
                  <a:cubicBezTo>
                    <a:pt x="2628" y="6897"/>
                    <a:pt x="2095" y="7429"/>
                    <a:pt x="1441" y="7429"/>
                  </a:cubicBezTo>
                  <a:close/>
                  <a:moveTo>
                    <a:pt x="1325" y="1739"/>
                  </a:moveTo>
                  <a:cubicBezTo>
                    <a:pt x="1325" y="1678"/>
                    <a:pt x="1374" y="1628"/>
                    <a:pt x="1435" y="1628"/>
                  </a:cubicBezTo>
                  <a:lnTo>
                    <a:pt x="1760" y="1628"/>
                  </a:lnTo>
                  <a:cubicBezTo>
                    <a:pt x="1821" y="1628"/>
                    <a:pt x="1870" y="1678"/>
                    <a:pt x="1870" y="1739"/>
                  </a:cubicBezTo>
                  <a:lnTo>
                    <a:pt x="1870" y="3162"/>
                  </a:lnTo>
                  <a:lnTo>
                    <a:pt x="1325" y="3162"/>
                  </a:lnTo>
                  <a:lnTo>
                    <a:pt x="1325" y="1739"/>
                  </a:lnTo>
                  <a:close/>
                  <a:moveTo>
                    <a:pt x="7303" y="3306"/>
                  </a:moveTo>
                  <a:lnTo>
                    <a:pt x="7303" y="663"/>
                  </a:lnTo>
                  <a:cubicBezTo>
                    <a:pt x="7303" y="593"/>
                    <a:pt x="7247" y="536"/>
                    <a:pt x="7177" y="536"/>
                  </a:cubicBezTo>
                  <a:lnTo>
                    <a:pt x="6708" y="536"/>
                  </a:lnTo>
                  <a:cubicBezTo>
                    <a:pt x="6638" y="536"/>
                    <a:pt x="6582" y="593"/>
                    <a:pt x="6582" y="663"/>
                  </a:cubicBezTo>
                  <a:lnTo>
                    <a:pt x="6582" y="663"/>
                  </a:lnTo>
                  <a:cubicBezTo>
                    <a:pt x="6582" y="733"/>
                    <a:pt x="6638" y="789"/>
                    <a:pt x="6708" y="789"/>
                  </a:cubicBezTo>
                  <a:lnTo>
                    <a:pt x="7050" y="789"/>
                  </a:lnTo>
                  <a:lnTo>
                    <a:pt x="7050" y="1023"/>
                  </a:lnTo>
                  <a:lnTo>
                    <a:pt x="3660" y="1023"/>
                  </a:lnTo>
                  <a:lnTo>
                    <a:pt x="2987" y="1023"/>
                  </a:lnTo>
                  <a:lnTo>
                    <a:pt x="2987" y="789"/>
                  </a:lnTo>
                  <a:lnTo>
                    <a:pt x="6117" y="789"/>
                  </a:lnTo>
                  <a:cubicBezTo>
                    <a:pt x="6187" y="789"/>
                    <a:pt x="6244" y="733"/>
                    <a:pt x="6244" y="663"/>
                  </a:cubicBezTo>
                  <a:lnTo>
                    <a:pt x="6244" y="663"/>
                  </a:lnTo>
                  <a:cubicBezTo>
                    <a:pt x="6244" y="593"/>
                    <a:pt x="6187" y="536"/>
                    <a:pt x="6117" y="536"/>
                  </a:cubicBezTo>
                  <a:lnTo>
                    <a:pt x="2860" y="536"/>
                  </a:lnTo>
                  <a:cubicBezTo>
                    <a:pt x="2790" y="536"/>
                    <a:pt x="2734" y="593"/>
                    <a:pt x="2734" y="663"/>
                  </a:cubicBezTo>
                  <a:lnTo>
                    <a:pt x="2734" y="1150"/>
                  </a:lnTo>
                  <a:cubicBezTo>
                    <a:pt x="2734" y="1220"/>
                    <a:pt x="2790" y="1277"/>
                    <a:pt x="2860" y="1277"/>
                  </a:cubicBezTo>
                  <a:lnTo>
                    <a:pt x="3494" y="1277"/>
                  </a:lnTo>
                  <a:lnTo>
                    <a:pt x="2984" y="3162"/>
                  </a:lnTo>
                  <a:lnTo>
                    <a:pt x="2124" y="3162"/>
                  </a:lnTo>
                  <a:lnTo>
                    <a:pt x="2124" y="1739"/>
                  </a:lnTo>
                  <a:cubicBezTo>
                    <a:pt x="2124" y="1538"/>
                    <a:pt x="1961" y="1375"/>
                    <a:pt x="1760" y="1375"/>
                  </a:cubicBezTo>
                  <a:lnTo>
                    <a:pt x="1709" y="1375"/>
                  </a:lnTo>
                  <a:lnTo>
                    <a:pt x="1709" y="551"/>
                  </a:lnTo>
                  <a:cubicBezTo>
                    <a:pt x="1709" y="387"/>
                    <a:pt x="1842" y="253"/>
                    <a:pt x="2006" y="253"/>
                  </a:cubicBezTo>
                  <a:lnTo>
                    <a:pt x="2135" y="253"/>
                  </a:lnTo>
                  <a:cubicBezTo>
                    <a:pt x="2205" y="253"/>
                    <a:pt x="2262" y="197"/>
                    <a:pt x="2262" y="127"/>
                  </a:cubicBezTo>
                  <a:lnTo>
                    <a:pt x="2262" y="127"/>
                  </a:lnTo>
                  <a:cubicBezTo>
                    <a:pt x="2262" y="57"/>
                    <a:pt x="2205" y="0"/>
                    <a:pt x="2135" y="0"/>
                  </a:cubicBezTo>
                  <a:lnTo>
                    <a:pt x="2006" y="0"/>
                  </a:lnTo>
                  <a:cubicBezTo>
                    <a:pt x="1702" y="0"/>
                    <a:pt x="1456" y="247"/>
                    <a:pt x="1456" y="551"/>
                  </a:cubicBezTo>
                  <a:lnTo>
                    <a:pt x="1456" y="1375"/>
                  </a:lnTo>
                  <a:lnTo>
                    <a:pt x="1435" y="1375"/>
                  </a:lnTo>
                  <a:cubicBezTo>
                    <a:pt x="1234" y="1375"/>
                    <a:pt x="1071" y="1538"/>
                    <a:pt x="1071" y="1739"/>
                  </a:cubicBezTo>
                  <a:lnTo>
                    <a:pt x="1071" y="3162"/>
                  </a:lnTo>
                  <a:lnTo>
                    <a:pt x="697" y="3162"/>
                  </a:lnTo>
                  <a:cubicBezTo>
                    <a:pt x="312" y="3162"/>
                    <a:pt x="0" y="3474"/>
                    <a:pt x="0" y="3859"/>
                  </a:cubicBezTo>
                  <a:lnTo>
                    <a:pt x="0" y="6240"/>
                  </a:lnTo>
                  <a:cubicBezTo>
                    <a:pt x="0" y="6241"/>
                    <a:pt x="0" y="6241"/>
                    <a:pt x="0" y="6242"/>
                  </a:cubicBezTo>
                  <a:cubicBezTo>
                    <a:pt x="0" y="7037"/>
                    <a:pt x="646" y="7683"/>
                    <a:pt x="1441" y="7683"/>
                  </a:cubicBezTo>
                  <a:cubicBezTo>
                    <a:pt x="2192" y="7683"/>
                    <a:pt x="2811" y="7104"/>
                    <a:pt x="2875" y="6369"/>
                  </a:cubicBezTo>
                  <a:lnTo>
                    <a:pt x="3081" y="6369"/>
                  </a:lnTo>
                  <a:lnTo>
                    <a:pt x="3081" y="6369"/>
                  </a:lnTo>
                  <a:lnTo>
                    <a:pt x="3935" y="6369"/>
                  </a:lnTo>
                  <a:cubicBezTo>
                    <a:pt x="4265" y="7141"/>
                    <a:pt x="5032" y="7683"/>
                    <a:pt x="5924" y="7683"/>
                  </a:cubicBezTo>
                  <a:cubicBezTo>
                    <a:pt x="7074" y="7683"/>
                    <a:pt x="8017" y="6781"/>
                    <a:pt x="8083" y="5647"/>
                  </a:cubicBezTo>
                  <a:lnTo>
                    <a:pt x="8407" y="5647"/>
                  </a:lnTo>
                  <a:cubicBezTo>
                    <a:pt x="8477" y="5647"/>
                    <a:pt x="8533" y="5590"/>
                    <a:pt x="8533" y="5520"/>
                  </a:cubicBezTo>
                  <a:cubicBezTo>
                    <a:pt x="8533" y="4587"/>
                    <a:pt x="8041" y="3768"/>
                    <a:pt x="7303" y="3306"/>
                  </a:cubicBezTo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77"/>
            <p:cNvSpPr>
              <a:spLocks noEditPoints="1"/>
            </p:cNvSpPr>
            <p:nvPr/>
          </p:nvSpPr>
          <p:spPr bwMode="auto">
            <a:xfrm>
              <a:off x="5436" y="2136"/>
              <a:ext cx="143" cy="140"/>
            </a:xfrm>
            <a:custGeom>
              <a:avLst/>
              <a:gdLst>
                <a:gd name="T0" fmla="*/ 763 w 1526"/>
                <a:gd name="T1" fmla="*/ 1273 h 1526"/>
                <a:gd name="T2" fmla="*/ 253 w 1526"/>
                <a:gd name="T3" fmla="*/ 763 h 1526"/>
                <a:gd name="T4" fmla="*/ 763 w 1526"/>
                <a:gd name="T5" fmla="*/ 254 h 1526"/>
                <a:gd name="T6" fmla="*/ 1272 w 1526"/>
                <a:gd name="T7" fmla="*/ 763 h 1526"/>
                <a:gd name="T8" fmla="*/ 763 w 1526"/>
                <a:gd name="T9" fmla="*/ 1273 h 1526"/>
                <a:gd name="T10" fmla="*/ 763 w 1526"/>
                <a:gd name="T11" fmla="*/ 0 h 1526"/>
                <a:gd name="T12" fmla="*/ 0 w 1526"/>
                <a:gd name="T13" fmla="*/ 763 h 1526"/>
                <a:gd name="T14" fmla="*/ 763 w 1526"/>
                <a:gd name="T15" fmla="*/ 1526 h 1526"/>
                <a:gd name="T16" fmla="*/ 1526 w 1526"/>
                <a:gd name="T17" fmla="*/ 763 h 1526"/>
                <a:gd name="T18" fmla="*/ 763 w 1526"/>
                <a:gd name="T1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26">
                  <a:moveTo>
                    <a:pt x="763" y="1273"/>
                  </a:moveTo>
                  <a:cubicBezTo>
                    <a:pt x="482" y="1273"/>
                    <a:pt x="253" y="1044"/>
                    <a:pt x="253" y="763"/>
                  </a:cubicBezTo>
                  <a:cubicBezTo>
                    <a:pt x="253" y="482"/>
                    <a:pt x="482" y="254"/>
                    <a:pt x="763" y="254"/>
                  </a:cubicBezTo>
                  <a:cubicBezTo>
                    <a:pt x="1044" y="254"/>
                    <a:pt x="1272" y="482"/>
                    <a:pt x="1272" y="763"/>
                  </a:cubicBezTo>
                  <a:cubicBezTo>
                    <a:pt x="1272" y="1044"/>
                    <a:pt x="1044" y="1273"/>
                    <a:pt x="763" y="1273"/>
                  </a:cubicBezTo>
                  <a:close/>
                  <a:moveTo>
                    <a:pt x="763" y="0"/>
                  </a:moveTo>
                  <a:cubicBezTo>
                    <a:pt x="342" y="0"/>
                    <a:pt x="0" y="342"/>
                    <a:pt x="0" y="763"/>
                  </a:cubicBezTo>
                  <a:cubicBezTo>
                    <a:pt x="0" y="1184"/>
                    <a:pt x="342" y="1526"/>
                    <a:pt x="763" y="1526"/>
                  </a:cubicBezTo>
                  <a:cubicBezTo>
                    <a:pt x="1183" y="1526"/>
                    <a:pt x="1526" y="1184"/>
                    <a:pt x="1526" y="763"/>
                  </a:cubicBezTo>
                  <a:cubicBezTo>
                    <a:pt x="1526" y="342"/>
                    <a:pt x="1183" y="0"/>
                    <a:pt x="763" y="0"/>
                  </a:cubicBezTo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78"/>
            <p:cNvSpPr>
              <a:spLocks noEditPoints="1"/>
            </p:cNvSpPr>
            <p:nvPr/>
          </p:nvSpPr>
          <p:spPr bwMode="auto">
            <a:xfrm>
              <a:off x="5415" y="1970"/>
              <a:ext cx="65" cy="104"/>
            </a:xfrm>
            <a:custGeom>
              <a:avLst/>
              <a:gdLst>
                <a:gd name="T0" fmla="*/ 253 w 693"/>
                <a:gd name="T1" fmla="*/ 852 h 1133"/>
                <a:gd name="T2" fmla="*/ 253 w 693"/>
                <a:gd name="T3" fmla="*/ 280 h 1133"/>
                <a:gd name="T4" fmla="*/ 440 w 693"/>
                <a:gd name="T5" fmla="*/ 566 h 1133"/>
                <a:gd name="T6" fmla="*/ 253 w 693"/>
                <a:gd name="T7" fmla="*/ 852 h 1133"/>
                <a:gd name="T8" fmla="*/ 127 w 693"/>
                <a:gd name="T9" fmla="*/ 0 h 1133"/>
                <a:gd name="T10" fmla="*/ 0 w 693"/>
                <a:gd name="T11" fmla="*/ 127 h 1133"/>
                <a:gd name="T12" fmla="*/ 0 w 693"/>
                <a:gd name="T13" fmla="*/ 1006 h 1133"/>
                <a:gd name="T14" fmla="*/ 127 w 693"/>
                <a:gd name="T15" fmla="*/ 1133 h 1133"/>
                <a:gd name="T16" fmla="*/ 693 w 693"/>
                <a:gd name="T17" fmla="*/ 566 h 1133"/>
                <a:gd name="T18" fmla="*/ 127 w 693"/>
                <a:gd name="T1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3" h="1133">
                  <a:moveTo>
                    <a:pt x="253" y="852"/>
                  </a:moveTo>
                  <a:lnTo>
                    <a:pt x="253" y="280"/>
                  </a:lnTo>
                  <a:cubicBezTo>
                    <a:pt x="363" y="329"/>
                    <a:pt x="440" y="439"/>
                    <a:pt x="440" y="566"/>
                  </a:cubicBezTo>
                  <a:cubicBezTo>
                    <a:pt x="440" y="694"/>
                    <a:pt x="363" y="804"/>
                    <a:pt x="253" y="852"/>
                  </a:cubicBezTo>
                  <a:close/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1006"/>
                  </a:lnTo>
                  <a:cubicBezTo>
                    <a:pt x="0" y="1076"/>
                    <a:pt x="57" y="1133"/>
                    <a:pt x="127" y="1133"/>
                  </a:cubicBezTo>
                  <a:cubicBezTo>
                    <a:pt x="439" y="1133"/>
                    <a:pt x="693" y="879"/>
                    <a:pt x="693" y="566"/>
                  </a:cubicBezTo>
                  <a:cubicBezTo>
                    <a:pt x="693" y="254"/>
                    <a:pt x="439" y="0"/>
                    <a:pt x="127" y="0"/>
                  </a:cubicBezTo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79"/>
            <p:cNvSpPr>
              <a:spLocks/>
            </p:cNvSpPr>
            <p:nvPr/>
          </p:nvSpPr>
          <p:spPr bwMode="auto">
            <a:xfrm>
              <a:off x="5535" y="1962"/>
              <a:ext cx="78" cy="24"/>
            </a:xfrm>
            <a:custGeom>
              <a:avLst/>
              <a:gdLst>
                <a:gd name="T0" fmla="*/ 702 w 829"/>
                <a:gd name="T1" fmla="*/ 0 h 253"/>
                <a:gd name="T2" fmla="*/ 126 w 829"/>
                <a:gd name="T3" fmla="*/ 0 h 253"/>
                <a:gd name="T4" fmla="*/ 0 w 829"/>
                <a:gd name="T5" fmla="*/ 127 h 253"/>
                <a:gd name="T6" fmla="*/ 126 w 829"/>
                <a:gd name="T7" fmla="*/ 253 h 253"/>
                <a:gd name="T8" fmla="*/ 702 w 829"/>
                <a:gd name="T9" fmla="*/ 253 h 253"/>
                <a:gd name="T10" fmla="*/ 829 w 829"/>
                <a:gd name="T11" fmla="*/ 127 h 253"/>
                <a:gd name="T12" fmla="*/ 702 w 829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253">
                  <a:moveTo>
                    <a:pt x="702" y="0"/>
                  </a:moveTo>
                  <a:lnTo>
                    <a:pt x="126" y="0"/>
                  </a:ln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lnTo>
                    <a:pt x="702" y="253"/>
                  </a:lnTo>
                  <a:cubicBezTo>
                    <a:pt x="772" y="253"/>
                    <a:pt x="829" y="197"/>
                    <a:pt x="829" y="127"/>
                  </a:cubicBezTo>
                  <a:cubicBezTo>
                    <a:pt x="829" y="57"/>
                    <a:pt x="772" y="0"/>
                    <a:pt x="702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80"/>
            <p:cNvSpPr>
              <a:spLocks/>
            </p:cNvSpPr>
            <p:nvPr/>
          </p:nvSpPr>
          <p:spPr bwMode="auto">
            <a:xfrm>
              <a:off x="5535" y="1999"/>
              <a:ext cx="78" cy="23"/>
            </a:xfrm>
            <a:custGeom>
              <a:avLst/>
              <a:gdLst>
                <a:gd name="T0" fmla="*/ 702 w 829"/>
                <a:gd name="T1" fmla="*/ 0 h 253"/>
                <a:gd name="T2" fmla="*/ 126 w 829"/>
                <a:gd name="T3" fmla="*/ 0 h 253"/>
                <a:gd name="T4" fmla="*/ 0 w 829"/>
                <a:gd name="T5" fmla="*/ 126 h 253"/>
                <a:gd name="T6" fmla="*/ 126 w 829"/>
                <a:gd name="T7" fmla="*/ 253 h 253"/>
                <a:gd name="T8" fmla="*/ 702 w 829"/>
                <a:gd name="T9" fmla="*/ 253 h 253"/>
                <a:gd name="T10" fmla="*/ 829 w 829"/>
                <a:gd name="T11" fmla="*/ 126 h 253"/>
                <a:gd name="T12" fmla="*/ 702 w 829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253">
                  <a:moveTo>
                    <a:pt x="702" y="0"/>
                  </a:moveTo>
                  <a:lnTo>
                    <a:pt x="126" y="0"/>
                  </a:ln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3"/>
                    <a:pt x="126" y="253"/>
                  </a:cubicBezTo>
                  <a:lnTo>
                    <a:pt x="702" y="253"/>
                  </a:lnTo>
                  <a:cubicBezTo>
                    <a:pt x="772" y="253"/>
                    <a:pt x="829" y="196"/>
                    <a:pt x="829" y="126"/>
                  </a:cubicBezTo>
                  <a:cubicBezTo>
                    <a:pt x="829" y="56"/>
                    <a:pt x="772" y="0"/>
                    <a:pt x="702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81"/>
            <p:cNvSpPr>
              <a:spLocks/>
            </p:cNvSpPr>
            <p:nvPr/>
          </p:nvSpPr>
          <p:spPr bwMode="auto">
            <a:xfrm>
              <a:off x="5535" y="2036"/>
              <a:ext cx="78" cy="23"/>
            </a:xfrm>
            <a:custGeom>
              <a:avLst/>
              <a:gdLst>
                <a:gd name="T0" fmla="*/ 702 w 829"/>
                <a:gd name="T1" fmla="*/ 0 h 254"/>
                <a:gd name="T2" fmla="*/ 126 w 829"/>
                <a:gd name="T3" fmla="*/ 0 h 254"/>
                <a:gd name="T4" fmla="*/ 0 w 829"/>
                <a:gd name="T5" fmla="*/ 127 h 254"/>
                <a:gd name="T6" fmla="*/ 126 w 829"/>
                <a:gd name="T7" fmla="*/ 254 h 254"/>
                <a:gd name="T8" fmla="*/ 702 w 829"/>
                <a:gd name="T9" fmla="*/ 254 h 254"/>
                <a:gd name="T10" fmla="*/ 829 w 829"/>
                <a:gd name="T11" fmla="*/ 127 h 254"/>
                <a:gd name="T12" fmla="*/ 702 w 829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254">
                  <a:moveTo>
                    <a:pt x="702" y="0"/>
                  </a:moveTo>
                  <a:lnTo>
                    <a:pt x="126" y="0"/>
                  </a:ln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4"/>
                    <a:pt x="126" y="254"/>
                  </a:cubicBezTo>
                  <a:lnTo>
                    <a:pt x="702" y="254"/>
                  </a:lnTo>
                  <a:cubicBezTo>
                    <a:pt x="772" y="254"/>
                    <a:pt x="829" y="197"/>
                    <a:pt x="829" y="127"/>
                  </a:cubicBezTo>
                  <a:cubicBezTo>
                    <a:pt x="829" y="57"/>
                    <a:pt x="772" y="0"/>
                    <a:pt x="702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Marcador de fecha 3">
            <a:extLst>
              <a:ext uri="{FF2B5EF4-FFF2-40B4-BE49-F238E27FC236}">
                <a16:creationId xmlns:a16="http://schemas.microsoft.com/office/drawing/2014/main" id="{F945BBD6-3387-4249-99FE-FF083965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9" name="Marcador de pie de página 4">
            <a:extLst>
              <a:ext uri="{FF2B5EF4-FFF2-40B4-BE49-F238E27FC236}">
                <a16:creationId xmlns:a16="http://schemas.microsoft.com/office/drawing/2014/main" id="{23FBB55E-0525-7346-92DE-21E2AC2B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0" name="Marcador de número de diapositiva 5">
            <a:extLst>
              <a:ext uri="{FF2B5EF4-FFF2-40B4-BE49-F238E27FC236}">
                <a16:creationId xmlns:a16="http://schemas.microsoft.com/office/drawing/2014/main" id="{42EFBC28-367A-EF48-97AE-6DE180E7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E6DC51-C501-1742-8E2B-26C49C9A726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4FCDA82-AC1C-4078-A672-C41D696B544A}"/>
              </a:ext>
            </a:extLst>
          </p:cNvPr>
          <p:cNvSpPr/>
          <p:nvPr userDrawn="1"/>
        </p:nvSpPr>
        <p:spPr>
          <a:xfrm>
            <a:off x="450426" y="6254697"/>
            <a:ext cx="115370" cy="115370"/>
          </a:xfrm>
          <a:prstGeom prst="ellipse">
            <a:avLst/>
          </a:prstGeom>
          <a:solidFill>
            <a:srgbClr val="139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59F77F0-CEA3-4115-9223-12A3493AAA72}"/>
              </a:ext>
            </a:extLst>
          </p:cNvPr>
          <p:cNvSpPr/>
          <p:nvPr userDrawn="1"/>
        </p:nvSpPr>
        <p:spPr>
          <a:xfrm>
            <a:off x="639505" y="6309029"/>
            <a:ext cx="56769" cy="56769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9425E4F2-EC32-408C-B0C3-B99315FCDE43}"/>
              </a:ext>
            </a:extLst>
          </p:cNvPr>
          <p:cNvSpPr/>
          <p:nvPr userDrawn="1"/>
        </p:nvSpPr>
        <p:spPr>
          <a:xfrm>
            <a:off x="791606" y="6249938"/>
            <a:ext cx="118117" cy="118117"/>
          </a:xfrm>
          <a:prstGeom prst="ellipse">
            <a:avLst/>
          </a:prstGeom>
          <a:solidFill>
            <a:srgbClr val="A0B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E8B7F41A-77C9-4578-90AF-A412B949E4DF}"/>
              </a:ext>
            </a:extLst>
          </p:cNvPr>
          <p:cNvSpPr/>
          <p:nvPr userDrawn="1"/>
        </p:nvSpPr>
        <p:spPr>
          <a:xfrm>
            <a:off x="987155" y="6296837"/>
            <a:ext cx="64094" cy="64094"/>
          </a:xfrm>
          <a:prstGeom prst="ellipse">
            <a:avLst/>
          </a:prstGeom>
          <a:solidFill>
            <a:srgbClr val="C1D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C1A4712-BD02-46D6-BF42-0C48D2D8877C}"/>
              </a:ext>
            </a:extLst>
          </p:cNvPr>
          <p:cNvSpPr/>
          <p:nvPr userDrawn="1"/>
        </p:nvSpPr>
        <p:spPr>
          <a:xfrm>
            <a:off x="1105023" y="6255728"/>
            <a:ext cx="116055" cy="116055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0B2F6DF-2EEA-4C2F-86C3-E27DC46DBD93}"/>
              </a:ext>
            </a:extLst>
          </p:cNvPr>
          <p:cNvSpPr/>
          <p:nvPr userDrawn="1"/>
        </p:nvSpPr>
        <p:spPr>
          <a:xfrm>
            <a:off x="1279726" y="6309374"/>
            <a:ext cx="47613" cy="47613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4FB4FF7C-611B-4991-B2C8-299EE19246B5}"/>
              </a:ext>
            </a:extLst>
          </p:cNvPr>
          <p:cNvSpPr/>
          <p:nvPr userDrawn="1"/>
        </p:nvSpPr>
        <p:spPr>
          <a:xfrm>
            <a:off x="310718" y="6316266"/>
            <a:ext cx="47613" cy="47613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F4ACE900-2EAE-4F12-80CD-7EE222397E21}"/>
              </a:ext>
            </a:extLst>
          </p:cNvPr>
          <p:cNvCxnSpPr/>
          <p:nvPr userDrawn="1"/>
        </p:nvCxnSpPr>
        <p:spPr>
          <a:xfrm>
            <a:off x="1446231" y="6336999"/>
            <a:ext cx="10214868" cy="0"/>
          </a:xfrm>
          <a:prstGeom prst="line">
            <a:avLst/>
          </a:prstGeom>
          <a:ln w="47625" cap="rnd">
            <a:solidFill>
              <a:srgbClr val="9AB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0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04134"/>
            <a:ext cx="2214429" cy="746340"/>
          </a:xfrm>
          <a:prstGeom prst="rect">
            <a:avLst/>
          </a:prstGeom>
        </p:spPr>
      </p:pic>
      <p:sp>
        <p:nvSpPr>
          <p:cNvPr id="10" name="Elipse 9"/>
          <p:cNvSpPr/>
          <p:nvPr userDrawn="1"/>
        </p:nvSpPr>
        <p:spPr>
          <a:xfrm>
            <a:off x="10545325" y="324472"/>
            <a:ext cx="115370" cy="115370"/>
          </a:xfrm>
          <a:prstGeom prst="ellipse">
            <a:avLst/>
          </a:prstGeom>
          <a:solidFill>
            <a:srgbClr val="139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 userDrawn="1"/>
        </p:nvSpPr>
        <p:spPr>
          <a:xfrm>
            <a:off x="10734404" y="378804"/>
            <a:ext cx="56769" cy="56769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 userDrawn="1"/>
        </p:nvSpPr>
        <p:spPr>
          <a:xfrm>
            <a:off x="10886505" y="319713"/>
            <a:ext cx="118117" cy="118117"/>
          </a:xfrm>
          <a:prstGeom prst="ellipse">
            <a:avLst/>
          </a:prstGeom>
          <a:solidFill>
            <a:srgbClr val="A0B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 userDrawn="1"/>
        </p:nvSpPr>
        <p:spPr>
          <a:xfrm>
            <a:off x="11082054" y="366612"/>
            <a:ext cx="64094" cy="64094"/>
          </a:xfrm>
          <a:prstGeom prst="ellipse">
            <a:avLst/>
          </a:prstGeom>
          <a:solidFill>
            <a:srgbClr val="C1D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 userDrawn="1"/>
        </p:nvSpPr>
        <p:spPr>
          <a:xfrm>
            <a:off x="11199922" y="325503"/>
            <a:ext cx="116055" cy="116055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 userDrawn="1"/>
        </p:nvSpPr>
        <p:spPr>
          <a:xfrm>
            <a:off x="11374625" y="379149"/>
            <a:ext cx="47613" cy="47613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 userDrawn="1"/>
        </p:nvSpPr>
        <p:spPr>
          <a:xfrm>
            <a:off x="10405617" y="386041"/>
            <a:ext cx="47613" cy="47613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573"/>
          <p:cNvGrpSpPr>
            <a:grpSpLocks noChangeAspect="1"/>
          </p:cNvGrpSpPr>
          <p:nvPr userDrawn="1"/>
        </p:nvGrpSpPr>
        <p:grpSpPr bwMode="auto">
          <a:xfrm>
            <a:off x="11523954" y="147680"/>
            <a:ext cx="456391" cy="401760"/>
            <a:chOff x="5372" y="1634"/>
            <a:chExt cx="802" cy="706"/>
          </a:xfrm>
        </p:grpSpPr>
        <p:sp>
          <p:nvSpPr>
            <p:cNvPr id="18" name="AutoShape 572"/>
            <p:cNvSpPr>
              <a:spLocks noChangeAspect="1" noChangeArrowheads="1" noTextEdit="1"/>
            </p:cNvSpPr>
            <p:nvPr/>
          </p:nvSpPr>
          <p:spPr bwMode="auto">
            <a:xfrm>
              <a:off x="5372" y="1634"/>
              <a:ext cx="802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74"/>
            <p:cNvSpPr>
              <a:spLocks noEditPoints="1"/>
            </p:cNvSpPr>
            <p:nvPr/>
          </p:nvSpPr>
          <p:spPr bwMode="auto">
            <a:xfrm>
              <a:off x="5797" y="2012"/>
              <a:ext cx="262" cy="256"/>
            </a:xfrm>
            <a:custGeom>
              <a:avLst/>
              <a:gdLst>
                <a:gd name="T0" fmla="*/ 1397 w 2793"/>
                <a:gd name="T1" fmla="*/ 2540 h 2794"/>
                <a:gd name="T2" fmla="*/ 254 w 2793"/>
                <a:gd name="T3" fmla="*/ 1397 h 2794"/>
                <a:gd name="T4" fmla="*/ 1397 w 2793"/>
                <a:gd name="T5" fmla="*/ 254 h 2794"/>
                <a:gd name="T6" fmla="*/ 2540 w 2793"/>
                <a:gd name="T7" fmla="*/ 1397 h 2794"/>
                <a:gd name="T8" fmla="*/ 1397 w 2793"/>
                <a:gd name="T9" fmla="*/ 2540 h 2794"/>
                <a:gd name="T10" fmla="*/ 1397 w 2793"/>
                <a:gd name="T11" fmla="*/ 0 h 2794"/>
                <a:gd name="T12" fmla="*/ 0 w 2793"/>
                <a:gd name="T13" fmla="*/ 1397 h 2794"/>
                <a:gd name="T14" fmla="*/ 1397 w 2793"/>
                <a:gd name="T15" fmla="*/ 2794 h 2794"/>
                <a:gd name="T16" fmla="*/ 2793 w 2793"/>
                <a:gd name="T17" fmla="*/ 1397 h 2794"/>
                <a:gd name="T18" fmla="*/ 1397 w 2793"/>
                <a:gd name="T19" fmla="*/ 0 h 2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4">
                  <a:moveTo>
                    <a:pt x="1397" y="2540"/>
                  </a:moveTo>
                  <a:cubicBezTo>
                    <a:pt x="767" y="2540"/>
                    <a:pt x="254" y="2027"/>
                    <a:pt x="254" y="1397"/>
                  </a:cubicBezTo>
                  <a:cubicBezTo>
                    <a:pt x="254" y="767"/>
                    <a:pt x="767" y="254"/>
                    <a:pt x="1397" y="254"/>
                  </a:cubicBezTo>
                  <a:cubicBezTo>
                    <a:pt x="2027" y="254"/>
                    <a:pt x="2540" y="767"/>
                    <a:pt x="2540" y="1397"/>
                  </a:cubicBezTo>
                  <a:cubicBezTo>
                    <a:pt x="2540" y="2027"/>
                    <a:pt x="2027" y="2540"/>
                    <a:pt x="1397" y="2540"/>
                  </a:cubicBezTo>
                  <a:close/>
                  <a:moveTo>
                    <a:pt x="1397" y="0"/>
                  </a:moveTo>
                  <a:cubicBezTo>
                    <a:pt x="627" y="0"/>
                    <a:pt x="0" y="627"/>
                    <a:pt x="0" y="1397"/>
                  </a:cubicBezTo>
                  <a:cubicBezTo>
                    <a:pt x="0" y="2167"/>
                    <a:pt x="627" y="2794"/>
                    <a:pt x="1397" y="2794"/>
                  </a:cubicBezTo>
                  <a:cubicBezTo>
                    <a:pt x="2167" y="2794"/>
                    <a:pt x="2793" y="2167"/>
                    <a:pt x="2793" y="1397"/>
                  </a:cubicBezTo>
                  <a:cubicBezTo>
                    <a:pt x="2793" y="627"/>
                    <a:pt x="2167" y="0"/>
                    <a:pt x="1397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75"/>
            <p:cNvSpPr>
              <a:spLocks noEditPoints="1"/>
            </p:cNvSpPr>
            <p:nvPr/>
          </p:nvSpPr>
          <p:spPr bwMode="auto">
            <a:xfrm>
              <a:off x="5871" y="2085"/>
              <a:ext cx="113" cy="111"/>
            </a:xfrm>
            <a:custGeom>
              <a:avLst/>
              <a:gdLst>
                <a:gd name="T0" fmla="*/ 605 w 1210"/>
                <a:gd name="T1" fmla="*/ 957 h 1210"/>
                <a:gd name="T2" fmla="*/ 253 w 1210"/>
                <a:gd name="T3" fmla="*/ 605 h 1210"/>
                <a:gd name="T4" fmla="*/ 605 w 1210"/>
                <a:gd name="T5" fmla="*/ 253 h 1210"/>
                <a:gd name="T6" fmla="*/ 957 w 1210"/>
                <a:gd name="T7" fmla="*/ 605 h 1210"/>
                <a:gd name="T8" fmla="*/ 605 w 1210"/>
                <a:gd name="T9" fmla="*/ 957 h 1210"/>
                <a:gd name="T10" fmla="*/ 605 w 1210"/>
                <a:gd name="T11" fmla="*/ 0 h 1210"/>
                <a:gd name="T12" fmla="*/ 0 w 1210"/>
                <a:gd name="T13" fmla="*/ 605 h 1210"/>
                <a:gd name="T14" fmla="*/ 605 w 1210"/>
                <a:gd name="T15" fmla="*/ 1210 h 1210"/>
                <a:gd name="T16" fmla="*/ 1210 w 1210"/>
                <a:gd name="T17" fmla="*/ 605 h 1210"/>
                <a:gd name="T18" fmla="*/ 605 w 1210"/>
                <a:gd name="T19" fmla="*/ 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0" h="1210">
                  <a:moveTo>
                    <a:pt x="605" y="957"/>
                  </a:moveTo>
                  <a:cubicBezTo>
                    <a:pt x="411" y="957"/>
                    <a:pt x="253" y="799"/>
                    <a:pt x="253" y="605"/>
                  </a:cubicBezTo>
                  <a:cubicBezTo>
                    <a:pt x="253" y="411"/>
                    <a:pt x="411" y="253"/>
                    <a:pt x="605" y="253"/>
                  </a:cubicBezTo>
                  <a:cubicBezTo>
                    <a:pt x="799" y="253"/>
                    <a:pt x="957" y="411"/>
                    <a:pt x="957" y="605"/>
                  </a:cubicBezTo>
                  <a:cubicBezTo>
                    <a:pt x="957" y="799"/>
                    <a:pt x="799" y="957"/>
                    <a:pt x="605" y="957"/>
                  </a:cubicBezTo>
                  <a:close/>
                  <a:moveTo>
                    <a:pt x="605" y="0"/>
                  </a:moveTo>
                  <a:cubicBezTo>
                    <a:pt x="271" y="0"/>
                    <a:pt x="0" y="271"/>
                    <a:pt x="0" y="605"/>
                  </a:cubicBezTo>
                  <a:cubicBezTo>
                    <a:pt x="0" y="939"/>
                    <a:pt x="271" y="1210"/>
                    <a:pt x="605" y="1210"/>
                  </a:cubicBezTo>
                  <a:cubicBezTo>
                    <a:pt x="939" y="1210"/>
                    <a:pt x="1210" y="939"/>
                    <a:pt x="1210" y="605"/>
                  </a:cubicBezTo>
                  <a:cubicBezTo>
                    <a:pt x="1210" y="271"/>
                    <a:pt x="939" y="0"/>
                    <a:pt x="605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6"/>
            <p:cNvSpPr>
              <a:spLocks noEditPoints="1"/>
            </p:cNvSpPr>
            <p:nvPr/>
          </p:nvSpPr>
          <p:spPr bwMode="auto">
            <a:xfrm>
              <a:off x="5372" y="1634"/>
              <a:ext cx="800" cy="704"/>
            </a:xfrm>
            <a:custGeom>
              <a:avLst/>
              <a:gdLst>
                <a:gd name="T0" fmla="*/ 5924 w 8533"/>
                <a:gd name="T1" fmla="*/ 3357 h 7683"/>
                <a:gd name="T2" fmla="*/ 3844 w 8533"/>
                <a:gd name="T3" fmla="*/ 6115 h 7683"/>
                <a:gd name="T4" fmla="*/ 3568 w 8533"/>
                <a:gd name="T5" fmla="*/ 5520 h 7683"/>
                <a:gd name="T6" fmla="*/ 8276 w 8533"/>
                <a:gd name="T7" fmla="*/ 5393 h 7683"/>
                <a:gd name="T8" fmla="*/ 5924 w 8533"/>
                <a:gd name="T9" fmla="*/ 7429 h 7683"/>
                <a:gd name="T10" fmla="*/ 5924 w 8533"/>
                <a:gd name="T11" fmla="*/ 3611 h 7683"/>
                <a:gd name="T12" fmla="*/ 5924 w 8533"/>
                <a:gd name="T13" fmla="*/ 7429 h 7683"/>
                <a:gd name="T14" fmla="*/ 3725 w 8533"/>
                <a:gd name="T15" fmla="*/ 3227 h 7683"/>
                <a:gd name="T16" fmla="*/ 6570 w 8533"/>
                <a:gd name="T17" fmla="*/ 1756 h 7683"/>
                <a:gd name="T18" fmla="*/ 5924 w 8533"/>
                <a:gd name="T19" fmla="*/ 2911 h 7683"/>
                <a:gd name="T20" fmla="*/ 2954 w 8533"/>
                <a:gd name="T21" fmla="*/ 5071 h 7683"/>
                <a:gd name="T22" fmla="*/ 2875 w 8533"/>
                <a:gd name="T23" fmla="*/ 6115 h 7683"/>
                <a:gd name="T24" fmla="*/ 254 w 8533"/>
                <a:gd name="T25" fmla="*/ 5427 h 7683"/>
                <a:gd name="T26" fmla="*/ 698 w 8533"/>
                <a:gd name="T27" fmla="*/ 3415 h 7683"/>
                <a:gd name="T28" fmla="*/ 2954 w 8533"/>
                <a:gd name="T29" fmla="*/ 4480 h 7683"/>
                <a:gd name="T30" fmla="*/ 3081 w 8533"/>
                <a:gd name="T31" fmla="*/ 4606 h 7683"/>
                <a:gd name="T32" fmla="*/ 3207 w 8533"/>
                <a:gd name="T33" fmla="*/ 3305 h 7683"/>
                <a:gd name="T34" fmla="*/ 7050 w 8533"/>
                <a:gd name="T35" fmla="*/ 1277 h 7683"/>
                <a:gd name="T36" fmla="*/ 6824 w 8533"/>
                <a:gd name="T37" fmla="*/ 3071 h 7683"/>
                <a:gd name="T38" fmla="*/ 6697 w 8533"/>
                <a:gd name="T39" fmla="*/ 1503 h 7683"/>
                <a:gd name="T40" fmla="*/ 3904 w 8533"/>
                <a:gd name="T41" fmla="*/ 1596 h 7683"/>
                <a:gd name="T42" fmla="*/ 3487 w 8533"/>
                <a:gd name="T43" fmla="*/ 3456 h 7683"/>
                <a:gd name="T44" fmla="*/ 4292 w 8533"/>
                <a:gd name="T45" fmla="*/ 3486 h 7683"/>
                <a:gd name="T46" fmla="*/ 3315 w 8533"/>
                <a:gd name="T47" fmla="*/ 6115 h 7683"/>
                <a:gd name="T48" fmla="*/ 3207 w 8533"/>
                <a:gd name="T49" fmla="*/ 5071 h 7683"/>
                <a:gd name="T50" fmla="*/ 3081 w 8533"/>
                <a:gd name="T51" fmla="*/ 4944 h 7683"/>
                <a:gd name="T52" fmla="*/ 1441 w 8533"/>
                <a:gd name="T53" fmla="*/ 7429 h 7683"/>
                <a:gd name="T54" fmla="*/ 254 w 8533"/>
                <a:gd name="T55" fmla="*/ 6242 h 7683"/>
                <a:gd name="T56" fmla="*/ 1441 w 8533"/>
                <a:gd name="T57" fmla="*/ 5055 h 7683"/>
                <a:gd name="T58" fmla="*/ 1441 w 8533"/>
                <a:gd name="T59" fmla="*/ 7429 h 7683"/>
                <a:gd name="T60" fmla="*/ 1435 w 8533"/>
                <a:gd name="T61" fmla="*/ 1628 h 7683"/>
                <a:gd name="T62" fmla="*/ 1870 w 8533"/>
                <a:gd name="T63" fmla="*/ 1739 h 7683"/>
                <a:gd name="T64" fmla="*/ 1325 w 8533"/>
                <a:gd name="T65" fmla="*/ 3162 h 7683"/>
                <a:gd name="T66" fmla="*/ 7303 w 8533"/>
                <a:gd name="T67" fmla="*/ 3306 h 7683"/>
                <a:gd name="T68" fmla="*/ 7177 w 8533"/>
                <a:gd name="T69" fmla="*/ 536 h 7683"/>
                <a:gd name="T70" fmla="*/ 6582 w 8533"/>
                <a:gd name="T71" fmla="*/ 663 h 7683"/>
                <a:gd name="T72" fmla="*/ 6708 w 8533"/>
                <a:gd name="T73" fmla="*/ 789 h 7683"/>
                <a:gd name="T74" fmla="*/ 7050 w 8533"/>
                <a:gd name="T75" fmla="*/ 1023 h 7683"/>
                <a:gd name="T76" fmla="*/ 2987 w 8533"/>
                <a:gd name="T77" fmla="*/ 1023 h 7683"/>
                <a:gd name="T78" fmla="*/ 6117 w 8533"/>
                <a:gd name="T79" fmla="*/ 789 h 7683"/>
                <a:gd name="T80" fmla="*/ 6244 w 8533"/>
                <a:gd name="T81" fmla="*/ 663 h 7683"/>
                <a:gd name="T82" fmla="*/ 2860 w 8533"/>
                <a:gd name="T83" fmla="*/ 536 h 7683"/>
                <a:gd name="T84" fmla="*/ 2734 w 8533"/>
                <a:gd name="T85" fmla="*/ 1150 h 7683"/>
                <a:gd name="T86" fmla="*/ 3494 w 8533"/>
                <a:gd name="T87" fmla="*/ 1277 h 7683"/>
                <a:gd name="T88" fmla="*/ 2124 w 8533"/>
                <a:gd name="T89" fmla="*/ 3162 h 7683"/>
                <a:gd name="T90" fmla="*/ 1760 w 8533"/>
                <a:gd name="T91" fmla="*/ 1375 h 7683"/>
                <a:gd name="T92" fmla="*/ 1709 w 8533"/>
                <a:gd name="T93" fmla="*/ 551 h 7683"/>
                <a:gd name="T94" fmla="*/ 2135 w 8533"/>
                <a:gd name="T95" fmla="*/ 253 h 7683"/>
                <a:gd name="T96" fmla="*/ 2262 w 8533"/>
                <a:gd name="T97" fmla="*/ 127 h 7683"/>
                <a:gd name="T98" fmla="*/ 2006 w 8533"/>
                <a:gd name="T99" fmla="*/ 0 h 7683"/>
                <a:gd name="T100" fmla="*/ 1456 w 8533"/>
                <a:gd name="T101" fmla="*/ 1375 h 7683"/>
                <a:gd name="T102" fmla="*/ 1071 w 8533"/>
                <a:gd name="T103" fmla="*/ 1739 h 7683"/>
                <a:gd name="T104" fmla="*/ 697 w 8533"/>
                <a:gd name="T105" fmla="*/ 3162 h 7683"/>
                <a:gd name="T106" fmla="*/ 0 w 8533"/>
                <a:gd name="T107" fmla="*/ 6240 h 7683"/>
                <a:gd name="T108" fmla="*/ 1441 w 8533"/>
                <a:gd name="T109" fmla="*/ 7683 h 7683"/>
                <a:gd name="T110" fmla="*/ 3081 w 8533"/>
                <a:gd name="T111" fmla="*/ 6369 h 7683"/>
                <a:gd name="T112" fmla="*/ 3935 w 8533"/>
                <a:gd name="T113" fmla="*/ 6369 h 7683"/>
                <a:gd name="T114" fmla="*/ 8083 w 8533"/>
                <a:gd name="T115" fmla="*/ 5647 h 7683"/>
                <a:gd name="T116" fmla="*/ 8533 w 8533"/>
                <a:gd name="T117" fmla="*/ 5520 h 7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33" h="7683">
                  <a:moveTo>
                    <a:pt x="8083" y="5393"/>
                  </a:moveTo>
                  <a:cubicBezTo>
                    <a:pt x="8017" y="4259"/>
                    <a:pt x="7074" y="3357"/>
                    <a:pt x="5924" y="3357"/>
                  </a:cubicBezTo>
                  <a:cubicBezTo>
                    <a:pt x="4731" y="3357"/>
                    <a:pt x="3761" y="4327"/>
                    <a:pt x="3761" y="5520"/>
                  </a:cubicBezTo>
                  <a:cubicBezTo>
                    <a:pt x="3761" y="5726"/>
                    <a:pt x="3790" y="5926"/>
                    <a:pt x="3844" y="6115"/>
                  </a:cubicBezTo>
                  <a:lnTo>
                    <a:pt x="3568" y="6115"/>
                  </a:lnTo>
                  <a:lnTo>
                    <a:pt x="3568" y="5520"/>
                  </a:lnTo>
                  <a:cubicBezTo>
                    <a:pt x="3568" y="4221"/>
                    <a:pt x="4625" y="3164"/>
                    <a:pt x="5924" y="3164"/>
                  </a:cubicBezTo>
                  <a:cubicBezTo>
                    <a:pt x="7180" y="3164"/>
                    <a:pt x="8210" y="4153"/>
                    <a:pt x="8276" y="5393"/>
                  </a:cubicBezTo>
                  <a:lnTo>
                    <a:pt x="8083" y="5393"/>
                  </a:lnTo>
                  <a:close/>
                  <a:moveTo>
                    <a:pt x="5924" y="7429"/>
                  </a:moveTo>
                  <a:cubicBezTo>
                    <a:pt x="4871" y="7429"/>
                    <a:pt x="4015" y="6573"/>
                    <a:pt x="4015" y="5520"/>
                  </a:cubicBezTo>
                  <a:cubicBezTo>
                    <a:pt x="4015" y="4467"/>
                    <a:pt x="4871" y="3611"/>
                    <a:pt x="5924" y="3611"/>
                  </a:cubicBezTo>
                  <a:cubicBezTo>
                    <a:pt x="6977" y="3611"/>
                    <a:pt x="7833" y="4467"/>
                    <a:pt x="7833" y="5520"/>
                  </a:cubicBezTo>
                  <a:cubicBezTo>
                    <a:pt x="7833" y="6573"/>
                    <a:pt x="6977" y="7429"/>
                    <a:pt x="5924" y="7429"/>
                  </a:cubicBezTo>
                  <a:close/>
                  <a:moveTo>
                    <a:pt x="4663" y="3236"/>
                  </a:moveTo>
                  <a:lnTo>
                    <a:pt x="3725" y="3227"/>
                  </a:lnTo>
                  <a:lnTo>
                    <a:pt x="4124" y="1756"/>
                  </a:lnTo>
                  <a:lnTo>
                    <a:pt x="6570" y="1756"/>
                  </a:lnTo>
                  <a:lnTo>
                    <a:pt x="6570" y="2992"/>
                  </a:lnTo>
                  <a:cubicBezTo>
                    <a:pt x="6364" y="2939"/>
                    <a:pt x="6147" y="2911"/>
                    <a:pt x="5924" y="2911"/>
                  </a:cubicBezTo>
                  <a:cubicBezTo>
                    <a:pt x="5467" y="2911"/>
                    <a:pt x="5037" y="3029"/>
                    <a:pt x="4663" y="3236"/>
                  </a:cubicBezTo>
                  <a:close/>
                  <a:moveTo>
                    <a:pt x="2954" y="5071"/>
                  </a:moveTo>
                  <a:lnTo>
                    <a:pt x="2954" y="6115"/>
                  </a:lnTo>
                  <a:lnTo>
                    <a:pt x="2875" y="6115"/>
                  </a:lnTo>
                  <a:cubicBezTo>
                    <a:pt x="2811" y="5380"/>
                    <a:pt x="2192" y="4801"/>
                    <a:pt x="1441" y="4801"/>
                  </a:cubicBezTo>
                  <a:cubicBezTo>
                    <a:pt x="949" y="4801"/>
                    <a:pt x="514" y="5050"/>
                    <a:pt x="254" y="5427"/>
                  </a:cubicBezTo>
                  <a:lnTo>
                    <a:pt x="254" y="3859"/>
                  </a:lnTo>
                  <a:cubicBezTo>
                    <a:pt x="254" y="3614"/>
                    <a:pt x="452" y="3415"/>
                    <a:pt x="698" y="3415"/>
                  </a:cubicBezTo>
                  <a:lnTo>
                    <a:pt x="2954" y="3415"/>
                  </a:lnTo>
                  <a:lnTo>
                    <a:pt x="2954" y="4480"/>
                  </a:lnTo>
                  <a:cubicBezTo>
                    <a:pt x="2954" y="4550"/>
                    <a:pt x="3011" y="4606"/>
                    <a:pt x="3081" y="4606"/>
                  </a:cubicBezTo>
                  <a:lnTo>
                    <a:pt x="3081" y="4606"/>
                  </a:lnTo>
                  <a:cubicBezTo>
                    <a:pt x="3151" y="4606"/>
                    <a:pt x="3207" y="4550"/>
                    <a:pt x="3207" y="4480"/>
                  </a:cubicBezTo>
                  <a:lnTo>
                    <a:pt x="3207" y="3305"/>
                  </a:lnTo>
                  <a:lnTo>
                    <a:pt x="3757" y="1277"/>
                  </a:lnTo>
                  <a:lnTo>
                    <a:pt x="7050" y="1277"/>
                  </a:lnTo>
                  <a:lnTo>
                    <a:pt x="7050" y="3166"/>
                  </a:lnTo>
                  <a:cubicBezTo>
                    <a:pt x="6977" y="3131"/>
                    <a:pt x="6901" y="3099"/>
                    <a:pt x="6824" y="3071"/>
                  </a:cubicBezTo>
                  <a:lnTo>
                    <a:pt x="6824" y="1629"/>
                  </a:lnTo>
                  <a:cubicBezTo>
                    <a:pt x="6824" y="1559"/>
                    <a:pt x="6767" y="1503"/>
                    <a:pt x="6697" y="1503"/>
                  </a:cubicBezTo>
                  <a:lnTo>
                    <a:pt x="4027" y="1503"/>
                  </a:lnTo>
                  <a:cubicBezTo>
                    <a:pt x="3970" y="1503"/>
                    <a:pt x="3919" y="1541"/>
                    <a:pt x="3904" y="1596"/>
                  </a:cubicBezTo>
                  <a:lnTo>
                    <a:pt x="3438" y="3319"/>
                  </a:lnTo>
                  <a:cubicBezTo>
                    <a:pt x="3424" y="3369"/>
                    <a:pt x="3442" y="3424"/>
                    <a:pt x="3487" y="3456"/>
                  </a:cubicBezTo>
                  <a:cubicBezTo>
                    <a:pt x="3509" y="3471"/>
                    <a:pt x="3536" y="3479"/>
                    <a:pt x="3563" y="3479"/>
                  </a:cubicBezTo>
                  <a:lnTo>
                    <a:pt x="4292" y="3486"/>
                  </a:lnTo>
                  <a:cubicBezTo>
                    <a:pt x="3696" y="3965"/>
                    <a:pt x="3315" y="4699"/>
                    <a:pt x="3315" y="5520"/>
                  </a:cubicBezTo>
                  <a:lnTo>
                    <a:pt x="3315" y="6115"/>
                  </a:lnTo>
                  <a:lnTo>
                    <a:pt x="3207" y="6115"/>
                  </a:lnTo>
                  <a:lnTo>
                    <a:pt x="3207" y="5071"/>
                  </a:lnTo>
                  <a:cubicBezTo>
                    <a:pt x="3207" y="5001"/>
                    <a:pt x="3151" y="4944"/>
                    <a:pt x="3081" y="4944"/>
                  </a:cubicBezTo>
                  <a:lnTo>
                    <a:pt x="3081" y="4944"/>
                  </a:lnTo>
                  <a:cubicBezTo>
                    <a:pt x="3011" y="4944"/>
                    <a:pt x="2954" y="5001"/>
                    <a:pt x="2954" y="5071"/>
                  </a:cubicBezTo>
                  <a:close/>
                  <a:moveTo>
                    <a:pt x="1441" y="7429"/>
                  </a:moveTo>
                  <a:cubicBezTo>
                    <a:pt x="786" y="7429"/>
                    <a:pt x="253" y="6897"/>
                    <a:pt x="253" y="6242"/>
                  </a:cubicBezTo>
                  <a:lnTo>
                    <a:pt x="254" y="6242"/>
                  </a:lnTo>
                  <a:lnTo>
                    <a:pt x="254" y="6240"/>
                  </a:lnTo>
                  <a:cubicBezTo>
                    <a:pt x="255" y="5586"/>
                    <a:pt x="787" y="5055"/>
                    <a:pt x="1441" y="5055"/>
                  </a:cubicBezTo>
                  <a:cubicBezTo>
                    <a:pt x="2095" y="5055"/>
                    <a:pt x="2628" y="5588"/>
                    <a:pt x="2628" y="6242"/>
                  </a:cubicBezTo>
                  <a:cubicBezTo>
                    <a:pt x="2628" y="6897"/>
                    <a:pt x="2095" y="7429"/>
                    <a:pt x="1441" y="7429"/>
                  </a:cubicBezTo>
                  <a:close/>
                  <a:moveTo>
                    <a:pt x="1325" y="1739"/>
                  </a:moveTo>
                  <a:cubicBezTo>
                    <a:pt x="1325" y="1678"/>
                    <a:pt x="1374" y="1628"/>
                    <a:pt x="1435" y="1628"/>
                  </a:cubicBezTo>
                  <a:lnTo>
                    <a:pt x="1760" y="1628"/>
                  </a:lnTo>
                  <a:cubicBezTo>
                    <a:pt x="1821" y="1628"/>
                    <a:pt x="1870" y="1678"/>
                    <a:pt x="1870" y="1739"/>
                  </a:cubicBezTo>
                  <a:lnTo>
                    <a:pt x="1870" y="3162"/>
                  </a:lnTo>
                  <a:lnTo>
                    <a:pt x="1325" y="3162"/>
                  </a:lnTo>
                  <a:lnTo>
                    <a:pt x="1325" y="1739"/>
                  </a:lnTo>
                  <a:close/>
                  <a:moveTo>
                    <a:pt x="7303" y="3306"/>
                  </a:moveTo>
                  <a:lnTo>
                    <a:pt x="7303" y="663"/>
                  </a:lnTo>
                  <a:cubicBezTo>
                    <a:pt x="7303" y="593"/>
                    <a:pt x="7247" y="536"/>
                    <a:pt x="7177" y="536"/>
                  </a:cubicBezTo>
                  <a:lnTo>
                    <a:pt x="6708" y="536"/>
                  </a:lnTo>
                  <a:cubicBezTo>
                    <a:pt x="6638" y="536"/>
                    <a:pt x="6582" y="593"/>
                    <a:pt x="6582" y="663"/>
                  </a:cubicBezTo>
                  <a:lnTo>
                    <a:pt x="6582" y="663"/>
                  </a:lnTo>
                  <a:cubicBezTo>
                    <a:pt x="6582" y="733"/>
                    <a:pt x="6638" y="789"/>
                    <a:pt x="6708" y="789"/>
                  </a:cubicBezTo>
                  <a:lnTo>
                    <a:pt x="7050" y="789"/>
                  </a:lnTo>
                  <a:lnTo>
                    <a:pt x="7050" y="1023"/>
                  </a:lnTo>
                  <a:lnTo>
                    <a:pt x="3660" y="1023"/>
                  </a:lnTo>
                  <a:lnTo>
                    <a:pt x="2987" y="1023"/>
                  </a:lnTo>
                  <a:lnTo>
                    <a:pt x="2987" y="789"/>
                  </a:lnTo>
                  <a:lnTo>
                    <a:pt x="6117" y="789"/>
                  </a:lnTo>
                  <a:cubicBezTo>
                    <a:pt x="6187" y="789"/>
                    <a:pt x="6244" y="733"/>
                    <a:pt x="6244" y="663"/>
                  </a:cubicBezTo>
                  <a:lnTo>
                    <a:pt x="6244" y="663"/>
                  </a:lnTo>
                  <a:cubicBezTo>
                    <a:pt x="6244" y="593"/>
                    <a:pt x="6187" y="536"/>
                    <a:pt x="6117" y="536"/>
                  </a:cubicBezTo>
                  <a:lnTo>
                    <a:pt x="2860" y="536"/>
                  </a:lnTo>
                  <a:cubicBezTo>
                    <a:pt x="2790" y="536"/>
                    <a:pt x="2734" y="593"/>
                    <a:pt x="2734" y="663"/>
                  </a:cubicBezTo>
                  <a:lnTo>
                    <a:pt x="2734" y="1150"/>
                  </a:lnTo>
                  <a:cubicBezTo>
                    <a:pt x="2734" y="1220"/>
                    <a:pt x="2790" y="1277"/>
                    <a:pt x="2860" y="1277"/>
                  </a:cubicBezTo>
                  <a:lnTo>
                    <a:pt x="3494" y="1277"/>
                  </a:lnTo>
                  <a:lnTo>
                    <a:pt x="2984" y="3162"/>
                  </a:lnTo>
                  <a:lnTo>
                    <a:pt x="2124" y="3162"/>
                  </a:lnTo>
                  <a:lnTo>
                    <a:pt x="2124" y="1739"/>
                  </a:lnTo>
                  <a:cubicBezTo>
                    <a:pt x="2124" y="1538"/>
                    <a:pt x="1961" y="1375"/>
                    <a:pt x="1760" y="1375"/>
                  </a:cubicBezTo>
                  <a:lnTo>
                    <a:pt x="1709" y="1375"/>
                  </a:lnTo>
                  <a:lnTo>
                    <a:pt x="1709" y="551"/>
                  </a:lnTo>
                  <a:cubicBezTo>
                    <a:pt x="1709" y="387"/>
                    <a:pt x="1842" y="253"/>
                    <a:pt x="2006" y="253"/>
                  </a:cubicBezTo>
                  <a:lnTo>
                    <a:pt x="2135" y="253"/>
                  </a:lnTo>
                  <a:cubicBezTo>
                    <a:pt x="2205" y="253"/>
                    <a:pt x="2262" y="197"/>
                    <a:pt x="2262" y="127"/>
                  </a:cubicBezTo>
                  <a:lnTo>
                    <a:pt x="2262" y="127"/>
                  </a:lnTo>
                  <a:cubicBezTo>
                    <a:pt x="2262" y="57"/>
                    <a:pt x="2205" y="0"/>
                    <a:pt x="2135" y="0"/>
                  </a:cubicBezTo>
                  <a:lnTo>
                    <a:pt x="2006" y="0"/>
                  </a:lnTo>
                  <a:cubicBezTo>
                    <a:pt x="1702" y="0"/>
                    <a:pt x="1456" y="247"/>
                    <a:pt x="1456" y="551"/>
                  </a:cubicBezTo>
                  <a:lnTo>
                    <a:pt x="1456" y="1375"/>
                  </a:lnTo>
                  <a:lnTo>
                    <a:pt x="1435" y="1375"/>
                  </a:lnTo>
                  <a:cubicBezTo>
                    <a:pt x="1234" y="1375"/>
                    <a:pt x="1071" y="1538"/>
                    <a:pt x="1071" y="1739"/>
                  </a:cubicBezTo>
                  <a:lnTo>
                    <a:pt x="1071" y="3162"/>
                  </a:lnTo>
                  <a:lnTo>
                    <a:pt x="697" y="3162"/>
                  </a:lnTo>
                  <a:cubicBezTo>
                    <a:pt x="312" y="3162"/>
                    <a:pt x="0" y="3474"/>
                    <a:pt x="0" y="3859"/>
                  </a:cubicBezTo>
                  <a:lnTo>
                    <a:pt x="0" y="6240"/>
                  </a:lnTo>
                  <a:cubicBezTo>
                    <a:pt x="0" y="6241"/>
                    <a:pt x="0" y="6241"/>
                    <a:pt x="0" y="6242"/>
                  </a:cubicBezTo>
                  <a:cubicBezTo>
                    <a:pt x="0" y="7037"/>
                    <a:pt x="646" y="7683"/>
                    <a:pt x="1441" y="7683"/>
                  </a:cubicBezTo>
                  <a:cubicBezTo>
                    <a:pt x="2192" y="7683"/>
                    <a:pt x="2811" y="7104"/>
                    <a:pt x="2875" y="6369"/>
                  </a:cubicBezTo>
                  <a:lnTo>
                    <a:pt x="3081" y="6369"/>
                  </a:lnTo>
                  <a:lnTo>
                    <a:pt x="3081" y="6369"/>
                  </a:lnTo>
                  <a:lnTo>
                    <a:pt x="3935" y="6369"/>
                  </a:lnTo>
                  <a:cubicBezTo>
                    <a:pt x="4265" y="7141"/>
                    <a:pt x="5032" y="7683"/>
                    <a:pt x="5924" y="7683"/>
                  </a:cubicBezTo>
                  <a:cubicBezTo>
                    <a:pt x="7074" y="7683"/>
                    <a:pt x="8017" y="6781"/>
                    <a:pt x="8083" y="5647"/>
                  </a:cubicBezTo>
                  <a:lnTo>
                    <a:pt x="8407" y="5647"/>
                  </a:lnTo>
                  <a:cubicBezTo>
                    <a:pt x="8477" y="5647"/>
                    <a:pt x="8533" y="5590"/>
                    <a:pt x="8533" y="5520"/>
                  </a:cubicBezTo>
                  <a:cubicBezTo>
                    <a:pt x="8533" y="4587"/>
                    <a:pt x="8041" y="3768"/>
                    <a:pt x="7303" y="3306"/>
                  </a:cubicBezTo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77"/>
            <p:cNvSpPr>
              <a:spLocks noEditPoints="1"/>
            </p:cNvSpPr>
            <p:nvPr/>
          </p:nvSpPr>
          <p:spPr bwMode="auto">
            <a:xfrm>
              <a:off x="5436" y="2136"/>
              <a:ext cx="143" cy="140"/>
            </a:xfrm>
            <a:custGeom>
              <a:avLst/>
              <a:gdLst>
                <a:gd name="T0" fmla="*/ 763 w 1526"/>
                <a:gd name="T1" fmla="*/ 1273 h 1526"/>
                <a:gd name="T2" fmla="*/ 253 w 1526"/>
                <a:gd name="T3" fmla="*/ 763 h 1526"/>
                <a:gd name="T4" fmla="*/ 763 w 1526"/>
                <a:gd name="T5" fmla="*/ 254 h 1526"/>
                <a:gd name="T6" fmla="*/ 1272 w 1526"/>
                <a:gd name="T7" fmla="*/ 763 h 1526"/>
                <a:gd name="T8" fmla="*/ 763 w 1526"/>
                <a:gd name="T9" fmla="*/ 1273 h 1526"/>
                <a:gd name="T10" fmla="*/ 763 w 1526"/>
                <a:gd name="T11" fmla="*/ 0 h 1526"/>
                <a:gd name="T12" fmla="*/ 0 w 1526"/>
                <a:gd name="T13" fmla="*/ 763 h 1526"/>
                <a:gd name="T14" fmla="*/ 763 w 1526"/>
                <a:gd name="T15" fmla="*/ 1526 h 1526"/>
                <a:gd name="T16" fmla="*/ 1526 w 1526"/>
                <a:gd name="T17" fmla="*/ 763 h 1526"/>
                <a:gd name="T18" fmla="*/ 763 w 1526"/>
                <a:gd name="T1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26">
                  <a:moveTo>
                    <a:pt x="763" y="1273"/>
                  </a:moveTo>
                  <a:cubicBezTo>
                    <a:pt x="482" y="1273"/>
                    <a:pt x="253" y="1044"/>
                    <a:pt x="253" y="763"/>
                  </a:cubicBezTo>
                  <a:cubicBezTo>
                    <a:pt x="253" y="482"/>
                    <a:pt x="482" y="254"/>
                    <a:pt x="763" y="254"/>
                  </a:cubicBezTo>
                  <a:cubicBezTo>
                    <a:pt x="1044" y="254"/>
                    <a:pt x="1272" y="482"/>
                    <a:pt x="1272" y="763"/>
                  </a:cubicBezTo>
                  <a:cubicBezTo>
                    <a:pt x="1272" y="1044"/>
                    <a:pt x="1044" y="1273"/>
                    <a:pt x="763" y="1273"/>
                  </a:cubicBezTo>
                  <a:close/>
                  <a:moveTo>
                    <a:pt x="763" y="0"/>
                  </a:moveTo>
                  <a:cubicBezTo>
                    <a:pt x="342" y="0"/>
                    <a:pt x="0" y="342"/>
                    <a:pt x="0" y="763"/>
                  </a:cubicBezTo>
                  <a:cubicBezTo>
                    <a:pt x="0" y="1184"/>
                    <a:pt x="342" y="1526"/>
                    <a:pt x="763" y="1526"/>
                  </a:cubicBezTo>
                  <a:cubicBezTo>
                    <a:pt x="1183" y="1526"/>
                    <a:pt x="1526" y="1184"/>
                    <a:pt x="1526" y="763"/>
                  </a:cubicBezTo>
                  <a:cubicBezTo>
                    <a:pt x="1526" y="342"/>
                    <a:pt x="1183" y="0"/>
                    <a:pt x="763" y="0"/>
                  </a:cubicBezTo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78"/>
            <p:cNvSpPr>
              <a:spLocks noEditPoints="1"/>
            </p:cNvSpPr>
            <p:nvPr/>
          </p:nvSpPr>
          <p:spPr bwMode="auto">
            <a:xfrm>
              <a:off x="5415" y="1970"/>
              <a:ext cx="65" cy="104"/>
            </a:xfrm>
            <a:custGeom>
              <a:avLst/>
              <a:gdLst>
                <a:gd name="T0" fmla="*/ 253 w 693"/>
                <a:gd name="T1" fmla="*/ 852 h 1133"/>
                <a:gd name="T2" fmla="*/ 253 w 693"/>
                <a:gd name="T3" fmla="*/ 280 h 1133"/>
                <a:gd name="T4" fmla="*/ 440 w 693"/>
                <a:gd name="T5" fmla="*/ 566 h 1133"/>
                <a:gd name="T6" fmla="*/ 253 w 693"/>
                <a:gd name="T7" fmla="*/ 852 h 1133"/>
                <a:gd name="T8" fmla="*/ 127 w 693"/>
                <a:gd name="T9" fmla="*/ 0 h 1133"/>
                <a:gd name="T10" fmla="*/ 0 w 693"/>
                <a:gd name="T11" fmla="*/ 127 h 1133"/>
                <a:gd name="T12" fmla="*/ 0 w 693"/>
                <a:gd name="T13" fmla="*/ 1006 h 1133"/>
                <a:gd name="T14" fmla="*/ 127 w 693"/>
                <a:gd name="T15" fmla="*/ 1133 h 1133"/>
                <a:gd name="T16" fmla="*/ 693 w 693"/>
                <a:gd name="T17" fmla="*/ 566 h 1133"/>
                <a:gd name="T18" fmla="*/ 127 w 693"/>
                <a:gd name="T1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3" h="1133">
                  <a:moveTo>
                    <a:pt x="253" y="852"/>
                  </a:moveTo>
                  <a:lnTo>
                    <a:pt x="253" y="280"/>
                  </a:lnTo>
                  <a:cubicBezTo>
                    <a:pt x="363" y="329"/>
                    <a:pt x="440" y="439"/>
                    <a:pt x="440" y="566"/>
                  </a:cubicBezTo>
                  <a:cubicBezTo>
                    <a:pt x="440" y="694"/>
                    <a:pt x="363" y="804"/>
                    <a:pt x="253" y="852"/>
                  </a:cubicBezTo>
                  <a:close/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1006"/>
                  </a:lnTo>
                  <a:cubicBezTo>
                    <a:pt x="0" y="1076"/>
                    <a:pt x="57" y="1133"/>
                    <a:pt x="127" y="1133"/>
                  </a:cubicBezTo>
                  <a:cubicBezTo>
                    <a:pt x="439" y="1133"/>
                    <a:pt x="693" y="879"/>
                    <a:pt x="693" y="566"/>
                  </a:cubicBezTo>
                  <a:cubicBezTo>
                    <a:pt x="693" y="254"/>
                    <a:pt x="439" y="0"/>
                    <a:pt x="127" y="0"/>
                  </a:cubicBezTo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79"/>
            <p:cNvSpPr>
              <a:spLocks/>
            </p:cNvSpPr>
            <p:nvPr/>
          </p:nvSpPr>
          <p:spPr bwMode="auto">
            <a:xfrm>
              <a:off x="5535" y="1962"/>
              <a:ext cx="78" cy="24"/>
            </a:xfrm>
            <a:custGeom>
              <a:avLst/>
              <a:gdLst>
                <a:gd name="T0" fmla="*/ 702 w 829"/>
                <a:gd name="T1" fmla="*/ 0 h 253"/>
                <a:gd name="T2" fmla="*/ 126 w 829"/>
                <a:gd name="T3" fmla="*/ 0 h 253"/>
                <a:gd name="T4" fmla="*/ 0 w 829"/>
                <a:gd name="T5" fmla="*/ 127 h 253"/>
                <a:gd name="T6" fmla="*/ 126 w 829"/>
                <a:gd name="T7" fmla="*/ 253 h 253"/>
                <a:gd name="T8" fmla="*/ 702 w 829"/>
                <a:gd name="T9" fmla="*/ 253 h 253"/>
                <a:gd name="T10" fmla="*/ 829 w 829"/>
                <a:gd name="T11" fmla="*/ 127 h 253"/>
                <a:gd name="T12" fmla="*/ 702 w 829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253">
                  <a:moveTo>
                    <a:pt x="702" y="0"/>
                  </a:moveTo>
                  <a:lnTo>
                    <a:pt x="126" y="0"/>
                  </a:ln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lnTo>
                    <a:pt x="702" y="253"/>
                  </a:lnTo>
                  <a:cubicBezTo>
                    <a:pt x="772" y="253"/>
                    <a:pt x="829" y="197"/>
                    <a:pt x="829" y="127"/>
                  </a:cubicBezTo>
                  <a:cubicBezTo>
                    <a:pt x="829" y="57"/>
                    <a:pt x="772" y="0"/>
                    <a:pt x="702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80"/>
            <p:cNvSpPr>
              <a:spLocks/>
            </p:cNvSpPr>
            <p:nvPr/>
          </p:nvSpPr>
          <p:spPr bwMode="auto">
            <a:xfrm>
              <a:off x="5535" y="1999"/>
              <a:ext cx="78" cy="23"/>
            </a:xfrm>
            <a:custGeom>
              <a:avLst/>
              <a:gdLst>
                <a:gd name="T0" fmla="*/ 702 w 829"/>
                <a:gd name="T1" fmla="*/ 0 h 253"/>
                <a:gd name="T2" fmla="*/ 126 w 829"/>
                <a:gd name="T3" fmla="*/ 0 h 253"/>
                <a:gd name="T4" fmla="*/ 0 w 829"/>
                <a:gd name="T5" fmla="*/ 126 h 253"/>
                <a:gd name="T6" fmla="*/ 126 w 829"/>
                <a:gd name="T7" fmla="*/ 253 h 253"/>
                <a:gd name="T8" fmla="*/ 702 w 829"/>
                <a:gd name="T9" fmla="*/ 253 h 253"/>
                <a:gd name="T10" fmla="*/ 829 w 829"/>
                <a:gd name="T11" fmla="*/ 126 h 253"/>
                <a:gd name="T12" fmla="*/ 702 w 829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253">
                  <a:moveTo>
                    <a:pt x="702" y="0"/>
                  </a:moveTo>
                  <a:lnTo>
                    <a:pt x="126" y="0"/>
                  </a:ln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3"/>
                    <a:pt x="126" y="253"/>
                  </a:cubicBezTo>
                  <a:lnTo>
                    <a:pt x="702" y="253"/>
                  </a:lnTo>
                  <a:cubicBezTo>
                    <a:pt x="772" y="253"/>
                    <a:pt x="829" y="196"/>
                    <a:pt x="829" y="126"/>
                  </a:cubicBezTo>
                  <a:cubicBezTo>
                    <a:pt x="829" y="56"/>
                    <a:pt x="772" y="0"/>
                    <a:pt x="702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81"/>
            <p:cNvSpPr>
              <a:spLocks/>
            </p:cNvSpPr>
            <p:nvPr/>
          </p:nvSpPr>
          <p:spPr bwMode="auto">
            <a:xfrm>
              <a:off x="5535" y="2036"/>
              <a:ext cx="78" cy="23"/>
            </a:xfrm>
            <a:custGeom>
              <a:avLst/>
              <a:gdLst>
                <a:gd name="T0" fmla="*/ 702 w 829"/>
                <a:gd name="T1" fmla="*/ 0 h 254"/>
                <a:gd name="T2" fmla="*/ 126 w 829"/>
                <a:gd name="T3" fmla="*/ 0 h 254"/>
                <a:gd name="T4" fmla="*/ 0 w 829"/>
                <a:gd name="T5" fmla="*/ 127 h 254"/>
                <a:gd name="T6" fmla="*/ 126 w 829"/>
                <a:gd name="T7" fmla="*/ 254 h 254"/>
                <a:gd name="T8" fmla="*/ 702 w 829"/>
                <a:gd name="T9" fmla="*/ 254 h 254"/>
                <a:gd name="T10" fmla="*/ 829 w 829"/>
                <a:gd name="T11" fmla="*/ 127 h 254"/>
                <a:gd name="T12" fmla="*/ 702 w 829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254">
                  <a:moveTo>
                    <a:pt x="702" y="0"/>
                  </a:moveTo>
                  <a:lnTo>
                    <a:pt x="126" y="0"/>
                  </a:ln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4"/>
                    <a:pt x="126" y="254"/>
                  </a:cubicBezTo>
                  <a:lnTo>
                    <a:pt x="702" y="254"/>
                  </a:lnTo>
                  <a:cubicBezTo>
                    <a:pt x="772" y="254"/>
                    <a:pt x="829" y="197"/>
                    <a:pt x="829" y="127"/>
                  </a:cubicBezTo>
                  <a:cubicBezTo>
                    <a:pt x="829" y="57"/>
                    <a:pt x="772" y="0"/>
                    <a:pt x="702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Marcador de fecha 3">
            <a:extLst>
              <a:ext uri="{FF2B5EF4-FFF2-40B4-BE49-F238E27FC236}">
                <a16:creationId xmlns:a16="http://schemas.microsoft.com/office/drawing/2014/main" id="{F945BBD6-3387-4249-99FE-FF083965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9" name="Marcador de pie de página 4">
            <a:extLst>
              <a:ext uri="{FF2B5EF4-FFF2-40B4-BE49-F238E27FC236}">
                <a16:creationId xmlns:a16="http://schemas.microsoft.com/office/drawing/2014/main" id="{23FBB55E-0525-7346-92DE-21E2AC2B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40" name="Marcador de número de diapositiva 5">
            <a:extLst>
              <a:ext uri="{FF2B5EF4-FFF2-40B4-BE49-F238E27FC236}">
                <a16:creationId xmlns:a16="http://schemas.microsoft.com/office/drawing/2014/main" id="{42EFBC28-367A-EF48-97AE-6DE180E7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11AB4CB-EFA1-4109-85DB-5778FE0BA84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6011B6D2-A384-5241-A6D8-A55AC7DF6112}"/>
              </a:ext>
            </a:extLst>
          </p:cNvPr>
          <p:cNvSpPr/>
          <p:nvPr userDrawn="1"/>
        </p:nvSpPr>
        <p:spPr>
          <a:xfrm>
            <a:off x="450426" y="6254697"/>
            <a:ext cx="115370" cy="115370"/>
          </a:xfrm>
          <a:prstGeom prst="ellipse">
            <a:avLst/>
          </a:prstGeom>
          <a:solidFill>
            <a:srgbClr val="139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5FB2DAE-ADF0-A046-AA0D-9FE8983658F7}"/>
              </a:ext>
            </a:extLst>
          </p:cNvPr>
          <p:cNvSpPr/>
          <p:nvPr userDrawn="1"/>
        </p:nvSpPr>
        <p:spPr>
          <a:xfrm>
            <a:off x="639505" y="6309029"/>
            <a:ext cx="56769" cy="56769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26EF9CA2-9967-B647-87FA-265730D2D934}"/>
              </a:ext>
            </a:extLst>
          </p:cNvPr>
          <p:cNvSpPr/>
          <p:nvPr userDrawn="1"/>
        </p:nvSpPr>
        <p:spPr>
          <a:xfrm>
            <a:off x="791606" y="6249938"/>
            <a:ext cx="118117" cy="118117"/>
          </a:xfrm>
          <a:prstGeom prst="ellipse">
            <a:avLst/>
          </a:prstGeom>
          <a:solidFill>
            <a:srgbClr val="A0B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95665A38-5A9D-E148-8540-776DF3945E24}"/>
              </a:ext>
            </a:extLst>
          </p:cNvPr>
          <p:cNvSpPr/>
          <p:nvPr userDrawn="1"/>
        </p:nvSpPr>
        <p:spPr>
          <a:xfrm>
            <a:off x="987155" y="6296837"/>
            <a:ext cx="64094" cy="64094"/>
          </a:xfrm>
          <a:prstGeom prst="ellipse">
            <a:avLst/>
          </a:prstGeom>
          <a:solidFill>
            <a:srgbClr val="C1D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03B90323-9137-6244-A5C3-21C6E8BE8E0C}"/>
              </a:ext>
            </a:extLst>
          </p:cNvPr>
          <p:cNvSpPr/>
          <p:nvPr userDrawn="1"/>
        </p:nvSpPr>
        <p:spPr>
          <a:xfrm>
            <a:off x="1105023" y="6255728"/>
            <a:ext cx="116055" cy="116055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B228F666-D6FA-3A4E-8479-64BFF32AE275}"/>
              </a:ext>
            </a:extLst>
          </p:cNvPr>
          <p:cNvSpPr/>
          <p:nvPr userDrawn="1"/>
        </p:nvSpPr>
        <p:spPr>
          <a:xfrm>
            <a:off x="1279726" y="6309374"/>
            <a:ext cx="47613" cy="47613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E33F2248-48B4-1C4E-87D3-585B1E3E14C6}"/>
              </a:ext>
            </a:extLst>
          </p:cNvPr>
          <p:cNvSpPr/>
          <p:nvPr userDrawn="1"/>
        </p:nvSpPr>
        <p:spPr>
          <a:xfrm>
            <a:off x="310718" y="6316266"/>
            <a:ext cx="47613" cy="47613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04081200-C211-A34A-AE82-E2A30A26AC97}"/>
              </a:ext>
            </a:extLst>
          </p:cNvPr>
          <p:cNvCxnSpPr/>
          <p:nvPr userDrawn="1"/>
        </p:nvCxnSpPr>
        <p:spPr>
          <a:xfrm>
            <a:off x="1446231" y="6336999"/>
            <a:ext cx="10214868" cy="0"/>
          </a:xfrm>
          <a:prstGeom prst="line">
            <a:avLst/>
          </a:prstGeom>
          <a:ln w="47625" cap="rnd">
            <a:solidFill>
              <a:srgbClr val="9AB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42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" y="304134"/>
            <a:ext cx="2214429" cy="746340"/>
          </a:xfrm>
          <a:prstGeom prst="rect">
            <a:avLst/>
          </a:prstGeom>
        </p:spPr>
      </p:pic>
      <p:sp>
        <p:nvSpPr>
          <p:cNvPr id="10" name="Elipse 9"/>
          <p:cNvSpPr/>
          <p:nvPr userDrawn="1"/>
        </p:nvSpPr>
        <p:spPr>
          <a:xfrm>
            <a:off x="10545325" y="324472"/>
            <a:ext cx="115370" cy="115370"/>
          </a:xfrm>
          <a:prstGeom prst="ellipse">
            <a:avLst/>
          </a:prstGeom>
          <a:solidFill>
            <a:srgbClr val="139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 userDrawn="1"/>
        </p:nvSpPr>
        <p:spPr>
          <a:xfrm>
            <a:off x="10734404" y="378804"/>
            <a:ext cx="56769" cy="56769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 userDrawn="1"/>
        </p:nvSpPr>
        <p:spPr>
          <a:xfrm>
            <a:off x="10886505" y="319713"/>
            <a:ext cx="118117" cy="118117"/>
          </a:xfrm>
          <a:prstGeom prst="ellipse">
            <a:avLst/>
          </a:prstGeom>
          <a:solidFill>
            <a:srgbClr val="A0B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 userDrawn="1"/>
        </p:nvSpPr>
        <p:spPr>
          <a:xfrm>
            <a:off x="11082054" y="366612"/>
            <a:ext cx="64094" cy="64094"/>
          </a:xfrm>
          <a:prstGeom prst="ellipse">
            <a:avLst/>
          </a:prstGeom>
          <a:solidFill>
            <a:srgbClr val="C1D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 userDrawn="1"/>
        </p:nvSpPr>
        <p:spPr>
          <a:xfrm>
            <a:off x="11199922" y="325503"/>
            <a:ext cx="116055" cy="116055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 userDrawn="1"/>
        </p:nvSpPr>
        <p:spPr>
          <a:xfrm>
            <a:off x="11374625" y="379149"/>
            <a:ext cx="47613" cy="47613"/>
          </a:xfrm>
          <a:prstGeom prst="ellipse">
            <a:avLst/>
          </a:prstGeom>
          <a:solidFill>
            <a:srgbClr val="7E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 userDrawn="1"/>
        </p:nvSpPr>
        <p:spPr>
          <a:xfrm>
            <a:off x="10405617" y="386041"/>
            <a:ext cx="47613" cy="47613"/>
          </a:xfrm>
          <a:prstGeom prst="ellipse">
            <a:avLst/>
          </a:prstGeom>
          <a:solidFill>
            <a:srgbClr val="E0D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573"/>
          <p:cNvGrpSpPr>
            <a:grpSpLocks noChangeAspect="1"/>
          </p:cNvGrpSpPr>
          <p:nvPr userDrawn="1"/>
        </p:nvGrpSpPr>
        <p:grpSpPr bwMode="auto">
          <a:xfrm>
            <a:off x="11523954" y="147680"/>
            <a:ext cx="456391" cy="401760"/>
            <a:chOff x="5372" y="1634"/>
            <a:chExt cx="802" cy="706"/>
          </a:xfrm>
        </p:grpSpPr>
        <p:sp>
          <p:nvSpPr>
            <p:cNvPr id="18" name="AutoShape 572"/>
            <p:cNvSpPr>
              <a:spLocks noChangeAspect="1" noChangeArrowheads="1" noTextEdit="1"/>
            </p:cNvSpPr>
            <p:nvPr/>
          </p:nvSpPr>
          <p:spPr bwMode="auto">
            <a:xfrm>
              <a:off x="5372" y="1634"/>
              <a:ext cx="802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74"/>
            <p:cNvSpPr>
              <a:spLocks noEditPoints="1"/>
            </p:cNvSpPr>
            <p:nvPr/>
          </p:nvSpPr>
          <p:spPr bwMode="auto">
            <a:xfrm>
              <a:off x="5797" y="2012"/>
              <a:ext cx="262" cy="256"/>
            </a:xfrm>
            <a:custGeom>
              <a:avLst/>
              <a:gdLst>
                <a:gd name="T0" fmla="*/ 1397 w 2793"/>
                <a:gd name="T1" fmla="*/ 2540 h 2794"/>
                <a:gd name="T2" fmla="*/ 254 w 2793"/>
                <a:gd name="T3" fmla="*/ 1397 h 2794"/>
                <a:gd name="T4" fmla="*/ 1397 w 2793"/>
                <a:gd name="T5" fmla="*/ 254 h 2794"/>
                <a:gd name="T6" fmla="*/ 2540 w 2793"/>
                <a:gd name="T7" fmla="*/ 1397 h 2794"/>
                <a:gd name="T8" fmla="*/ 1397 w 2793"/>
                <a:gd name="T9" fmla="*/ 2540 h 2794"/>
                <a:gd name="T10" fmla="*/ 1397 w 2793"/>
                <a:gd name="T11" fmla="*/ 0 h 2794"/>
                <a:gd name="T12" fmla="*/ 0 w 2793"/>
                <a:gd name="T13" fmla="*/ 1397 h 2794"/>
                <a:gd name="T14" fmla="*/ 1397 w 2793"/>
                <a:gd name="T15" fmla="*/ 2794 h 2794"/>
                <a:gd name="T16" fmla="*/ 2793 w 2793"/>
                <a:gd name="T17" fmla="*/ 1397 h 2794"/>
                <a:gd name="T18" fmla="*/ 1397 w 2793"/>
                <a:gd name="T19" fmla="*/ 0 h 2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3" h="2794">
                  <a:moveTo>
                    <a:pt x="1397" y="2540"/>
                  </a:moveTo>
                  <a:cubicBezTo>
                    <a:pt x="767" y="2540"/>
                    <a:pt x="254" y="2027"/>
                    <a:pt x="254" y="1397"/>
                  </a:cubicBezTo>
                  <a:cubicBezTo>
                    <a:pt x="254" y="767"/>
                    <a:pt x="767" y="254"/>
                    <a:pt x="1397" y="254"/>
                  </a:cubicBezTo>
                  <a:cubicBezTo>
                    <a:pt x="2027" y="254"/>
                    <a:pt x="2540" y="767"/>
                    <a:pt x="2540" y="1397"/>
                  </a:cubicBezTo>
                  <a:cubicBezTo>
                    <a:pt x="2540" y="2027"/>
                    <a:pt x="2027" y="2540"/>
                    <a:pt x="1397" y="2540"/>
                  </a:cubicBezTo>
                  <a:close/>
                  <a:moveTo>
                    <a:pt x="1397" y="0"/>
                  </a:moveTo>
                  <a:cubicBezTo>
                    <a:pt x="627" y="0"/>
                    <a:pt x="0" y="627"/>
                    <a:pt x="0" y="1397"/>
                  </a:cubicBezTo>
                  <a:cubicBezTo>
                    <a:pt x="0" y="2167"/>
                    <a:pt x="627" y="2794"/>
                    <a:pt x="1397" y="2794"/>
                  </a:cubicBezTo>
                  <a:cubicBezTo>
                    <a:pt x="2167" y="2794"/>
                    <a:pt x="2793" y="2167"/>
                    <a:pt x="2793" y="1397"/>
                  </a:cubicBezTo>
                  <a:cubicBezTo>
                    <a:pt x="2793" y="627"/>
                    <a:pt x="2167" y="0"/>
                    <a:pt x="1397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75"/>
            <p:cNvSpPr>
              <a:spLocks noEditPoints="1"/>
            </p:cNvSpPr>
            <p:nvPr/>
          </p:nvSpPr>
          <p:spPr bwMode="auto">
            <a:xfrm>
              <a:off x="5871" y="2085"/>
              <a:ext cx="113" cy="111"/>
            </a:xfrm>
            <a:custGeom>
              <a:avLst/>
              <a:gdLst>
                <a:gd name="T0" fmla="*/ 605 w 1210"/>
                <a:gd name="T1" fmla="*/ 957 h 1210"/>
                <a:gd name="T2" fmla="*/ 253 w 1210"/>
                <a:gd name="T3" fmla="*/ 605 h 1210"/>
                <a:gd name="T4" fmla="*/ 605 w 1210"/>
                <a:gd name="T5" fmla="*/ 253 h 1210"/>
                <a:gd name="T6" fmla="*/ 957 w 1210"/>
                <a:gd name="T7" fmla="*/ 605 h 1210"/>
                <a:gd name="T8" fmla="*/ 605 w 1210"/>
                <a:gd name="T9" fmla="*/ 957 h 1210"/>
                <a:gd name="T10" fmla="*/ 605 w 1210"/>
                <a:gd name="T11" fmla="*/ 0 h 1210"/>
                <a:gd name="T12" fmla="*/ 0 w 1210"/>
                <a:gd name="T13" fmla="*/ 605 h 1210"/>
                <a:gd name="T14" fmla="*/ 605 w 1210"/>
                <a:gd name="T15" fmla="*/ 1210 h 1210"/>
                <a:gd name="T16" fmla="*/ 1210 w 1210"/>
                <a:gd name="T17" fmla="*/ 605 h 1210"/>
                <a:gd name="T18" fmla="*/ 605 w 1210"/>
                <a:gd name="T19" fmla="*/ 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0" h="1210">
                  <a:moveTo>
                    <a:pt x="605" y="957"/>
                  </a:moveTo>
                  <a:cubicBezTo>
                    <a:pt x="411" y="957"/>
                    <a:pt x="253" y="799"/>
                    <a:pt x="253" y="605"/>
                  </a:cubicBezTo>
                  <a:cubicBezTo>
                    <a:pt x="253" y="411"/>
                    <a:pt x="411" y="253"/>
                    <a:pt x="605" y="253"/>
                  </a:cubicBezTo>
                  <a:cubicBezTo>
                    <a:pt x="799" y="253"/>
                    <a:pt x="957" y="411"/>
                    <a:pt x="957" y="605"/>
                  </a:cubicBezTo>
                  <a:cubicBezTo>
                    <a:pt x="957" y="799"/>
                    <a:pt x="799" y="957"/>
                    <a:pt x="605" y="957"/>
                  </a:cubicBezTo>
                  <a:close/>
                  <a:moveTo>
                    <a:pt x="605" y="0"/>
                  </a:moveTo>
                  <a:cubicBezTo>
                    <a:pt x="271" y="0"/>
                    <a:pt x="0" y="271"/>
                    <a:pt x="0" y="605"/>
                  </a:cubicBezTo>
                  <a:cubicBezTo>
                    <a:pt x="0" y="939"/>
                    <a:pt x="271" y="1210"/>
                    <a:pt x="605" y="1210"/>
                  </a:cubicBezTo>
                  <a:cubicBezTo>
                    <a:pt x="939" y="1210"/>
                    <a:pt x="1210" y="939"/>
                    <a:pt x="1210" y="605"/>
                  </a:cubicBezTo>
                  <a:cubicBezTo>
                    <a:pt x="1210" y="271"/>
                    <a:pt x="939" y="0"/>
                    <a:pt x="605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6"/>
            <p:cNvSpPr>
              <a:spLocks noEditPoints="1"/>
            </p:cNvSpPr>
            <p:nvPr/>
          </p:nvSpPr>
          <p:spPr bwMode="auto">
            <a:xfrm>
              <a:off x="5372" y="1634"/>
              <a:ext cx="800" cy="704"/>
            </a:xfrm>
            <a:custGeom>
              <a:avLst/>
              <a:gdLst>
                <a:gd name="T0" fmla="*/ 5924 w 8533"/>
                <a:gd name="T1" fmla="*/ 3357 h 7683"/>
                <a:gd name="T2" fmla="*/ 3844 w 8533"/>
                <a:gd name="T3" fmla="*/ 6115 h 7683"/>
                <a:gd name="T4" fmla="*/ 3568 w 8533"/>
                <a:gd name="T5" fmla="*/ 5520 h 7683"/>
                <a:gd name="T6" fmla="*/ 8276 w 8533"/>
                <a:gd name="T7" fmla="*/ 5393 h 7683"/>
                <a:gd name="T8" fmla="*/ 5924 w 8533"/>
                <a:gd name="T9" fmla="*/ 7429 h 7683"/>
                <a:gd name="T10" fmla="*/ 5924 w 8533"/>
                <a:gd name="T11" fmla="*/ 3611 h 7683"/>
                <a:gd name="T12" fmla="*/ 5924 w 8533"/>
                <a:gd name="T13" fmla="*/ 7429 h 7683"/>
                <a:gd name="T14" fmla="*/ 3725 w 8533"/>
                <a:gd name="T15" fmla="*/ 3227 h 7683"/>
                <a:gd name="T16" fmla="*/ 6570 w 8533"/>
                <a:gd name="T17" fmla="*/ 1756 h 7683"/>
                <a:gd name="T18" fmla="*/ 5924 w 8533"/>
                <a:gd name="T19" fmla="*/ 2911 h 7683"/>
                <a:gd name="T20" fmla="*/ 2954 w 8533"/>
                <a:gd name="T21" fmla="*/ 5071 h 7683"/>
                <a:gd name="T22" fmla="*/ 2875 w 8533"/>
                <a:gd name="T23" fmla="*/ 6115 h 7683"/>
                <a:gd name="T24" fmla="*/ 254 w 8533"/>
                <a:gd name="T25" fmla="*/ 5427 h 7683"/>
                <a:gd name="T26" fmla="*/ 698 w 8533"/>
                <a:gd name="T27" fmla="*/ 3415 h 7683"/>
                <a:gd name="T28" fmla="*/ 2954 w 8533"/>
                <a:gd name="T29" fmla="*/ 4480 h 7683"/>
                <a:gd name="T30" fmla="*/ 3081 w 8533"/>
                <a:gd name="T31" fmla="*/ 4606 h 7683"/>
                <a:gd name="T32" fmla="*/ 3207 w 8533"/>
                <a:gd name="T33" fmla="*/ 3305 h 7683"/>
                <a:gd name="T34" fmla="*/ 7050 w 8533"/>
                <a:gd name="T35" fmla="*/ 1277 h 7683"/>
                <a:gd name="T36" fmla="*/ 6824 w 8533"/>
                <a:gd name="T37" fmla="*/ 3071 h 7683"/>
                <a:gd name="T38" fmla="*/ 6697 w 8533"/>
                <a:gd name="T39" fmla="*/ 1503 h 7683"/>
                <a:gd name="T40" fmla="*/ 3904 w 8533"/>
                <a:gd name="T41" fmla="*/ 1596 h 7683"/>
                <a:gd name="T42" fmla="*/ 3487 w 8533"/>
                <a:gd name="T43" fmla="*/ 3456 h 7683"/>
                <a:gd name="T44" fmla="*/ 4292 w 8533"/>
                <a:gd name="T45" fmla="*/ 3486 h 7683"/>
                <a:gd name="T46" fmla="*/ 3315 w 8533"/>
                <a:gd name="T47" fmla="*/ 6115 h 7683"/>
                <a:gd name="T48" fmla="*/ 3207 w 8533"/>
                <a:gd name="T49" fmla="*/ 5071 h 7683"/>
                <a:gd name="T50" fmla="*/ 3081 w 8533"/>
                <a:gd name="T51" fmla="*/ 4944 h 7683"/>
                <a:gd name="T52" fmla="*/ 1441 w 8533"/>
                <a:gd name="T53" fmla="*/ 7429 h 7683"/>
                <a:gd name="T54" fmla="*/ 254 w 8533"/>
                <a:gd name="T55" fmla="*/ 6242 h 7683"/>
                <a:gd name="T56" fmla="*/ 1441 w 8533"/>
                <a:gd name="T57" fmla="*/ 5055 h 7683"/>
                <a:gd name="T58" fmla="*/ 1441 w 8533"/>
                <a:gd name="T59" fmla="*/ 7429 h 7683"/>
                <a:gd name="T60" fmla="*/ 1435 w 8533"/>
                <a:gd name="T61" fmla="*/ 1628 h 7683"/>
                <a:gd name="T62" fmla="*/ 1870 w 8533"/>
                <a:gd name="T63" fmla="*/ 1739 h 7683"/>
                <a:gd name="T64" fmla="*/ 1325 w 8533"/>
                <a:gd name="T65" fmla="*/ 3162 h 7683"/>
                <a:gd name="T66" fmla="*/ 7303 w 8533"/>
                <a:gd name="T67" fmla="*/ 3306 h 7683"/>
                <a:gd name="T68" fmla="*/ 7177 w 8533"/>
                <a:gd name="T69" fmla="*/ 536 h 7683"/>
                <a:gd name="T70" fmla="*/ 6582 w 8533"/>
                <a:gd name="T71" fmla="*/ 663 h 7683"/>
                <a:gd name="T72" fmla="*/ 6708 w 8533"/>
                <a:gd name="T73" fmla="*/ 789 h 7683"/>
                <a:gd name="T74" fmla="*/ 7050 w 8533"/>
                <a:gd name="T75" fmla="*/ 1023 h 7683"/>
                <a:gd name="T76" fmla="*/ 2987 w 8533"/>
                <a:gd name="T77" fmla="*/ 1023 h 7683"/>
                <a:gd name="T78" fmla="*/ 6117 w 8533"/>
                <a:gd name="T79" fmla="*/ 789 h 7683"/>
                <a:gd name="T80" fmla="*/ 6244 w 8533"/>
                <a:gd name="T81" fmla="*/ 663 h 7683"/>
                <a:gd name="T82" fmla="*/ 2860 w 8533"/>
                <a:gd name="T83" fmla="*/ 536 h 7683"/>
                <a:gd name="T84" fmla="*/ 2734 w 8533"/>
                <a:gd name="T85" fmla="*/ 1150 h 7683"/>
                <a:gd name="T86" fmla="*/ 3494 w 8533"/>
                <a:gd name="T87" fmla="*/ 1277 h 7683"/>
                <a:gd name="T88" fmla="*/ 2124 w 8533"/>
                <a:gd name="T89" fmla="*/ 3162 h 7683"/>
                <a:gd name="T90" fmla="*/ 1760 w 8533"/>
                <a:gd name="T91" fmla="*/ 1375 h 7683"/>
                <a:gd name="T92" fmla="*/ 1709 w 8533"/>
                <a:gd name="T93" fmla="*/ 551 h 7683"/>
                <a:gd name="T94" fmla="*/ 2135 w 8533"/>
                <a:gd name="T95" fmla="*/ 253 h 7683"/>
                <a:gd name="T96" fmla="*/ 2262 w 8533"/>
                <a:gd name="T97" fmla="*/ 127 h 7683"/>
                <a:gd name="T98" fmla="*/ 2006 w 8533"/>
                <a:gd name="T99" fmla="*/ 0 h 7683"/>
                <a:gd name="T100" fmla="*/ 1456 w 8533"/>
                <a:gd name="T101" fmla="*/ 1375 h 7683"/>
                <a:gd name="T102" fmla="*/ 1071 w 8533"/>
                <a:gd name="T103" fmla="*/ 1739 h 7683"/>
                <a:gd name="T104" fmla="*/ 697 w 8533"/>
                <a:gd name="T105" fmla="*/ 3162 h 7683"/>
                <a:gd name="T106" fmla="*/ 0 w 8533"/>
                <a:gd name="T107" fmla="*/ 6240 h 7683"/>
                <a:gd name="T108" fmla="*/ 1441 w 8533"/>
                <a:gd name="T109" fmla="*/ 7683 h 7683"/>
                <a:gd name="T110" fmla="*/ 3081 w 8533"/>
                <a:gd name="T111" fmla="*/ 6369 h 7683"/>
                <a:gd name="T112" fmla="*/ 3935 w 8533"/>
                <a:gd name="T113" fmla="*/ 6369 h 7683"/>
                <a:gd name="T114" fmla="*/ 8083 w 8533"/>
                <a:gd name="T115" fmla="*/ 5647 h 7683"/>
                <a:gd name="T116" fmla="*/ 8533 w 8533"/>
                <a:gd name="T117" fmla="*/ 5520 h 7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33" h="7683">
                  <a:moveTo>
                    <a:pt x="8083" y="5393"/>
                  </a:moveTo>
                  <a:cubicBezTo>
                    <a:pt x="8017" y="4259"/>
                    <a:pt x="7074" y="3357"/>
                    <a:pt x="5924" y="3357"/>
                  </a:cubicBezTo>
                  <a:cubicBezTo>
                    <a:pt x="4731" y="3357"/>
                    <a:pt x="3761" y="4327"/>
                    <a:pt x="3761" y="5520"/>
                  </a:cubicBezTo>
                  <a:cubicBezTo>
                    <a:pt x="3761" y="5726"/>
                    <a:pt x="3790" y="5926"/>
                    <a:pt x="3844" y="6115"/>
                  </a:cubicBezTo>
                  <a:lnTo>
                    <a:pt x="3568" y="6115"/>
                  </a:lnTo>
                  <a:lnTo>
                    <a:pt x="3568" y="5520"/>
                  </a:lnTo>
                  <a:cubicBezTo>
                    <a:pt x="3568" y="4221"/>
                    <a:pt x="4625" y="3164"/>
                    <a:pt x="5924" y="3164"/>
                  </a:cubicBezTo>
                  <a:cubicBezTo>
                    <a:pt x="7180" y="3164"/>
                    <a:pt x="8210" y="4153"/>
                    <a:pt x="8276" y="5393"/>
                  </a:cubicBezTo>
                  <a:lnTo>
                    <a:pt x="8083" y="5393"/>
                  </a:lnTo>
                  <a:close/>
                  <a:moveTo>
                    <a:pt x="5924" y="7429"/>
                  </a:moveTo>
                  <a:cubicBezTo>
                    <a:pt x="4871" y="7429"/>
                    <a:pt x="4015" y="6573"/>
                    <a:pt x="4015" y="5520"/>
                  </a:cubicBezTo>
                  <a:cubicBezTo>
                    <a:pt x="4015" y="4467"/>
                    <a:pt x="4871" y="3611"/>
                    <a:pt x="5924" y="3611"/>
                  </a:cubicBezTo>
                  <a:cubicBezTo>
                    <a:pt x="6977" y="3611"/>
                    <a:pt x="7833" y="4467"/>
                    <a:pt x="7833" y="5520"/>
                  </a:cubicBezTo>
                  <a:cubicBezTo>
                    <a:pt x="7833" y="6573"/>
                    <a:pt x="6977" y="7429"/>
                    <a:pt x="5924" y="7429"/>
                  </a:cubicBezTo>
                  <a:close/>
                  <a:moveTo>
                    <a:pt x="4663" y="3236"/>
                  </a:moveTo>
                  <a:lnTo>
                    <a:pt x="3725" y="3227"/>
                  </a:lnTo>
                  <a:lnTo>
                    <a:pt x="4124" y="1756"/>
                  </a:lnTo>
                  <a:lnTo>
                    <a:pt x="6570" y="1756"/>
                  </a:lnTo>
                  <a:lnTo>
                    <a:pt x="6570" y="2992"/>
                  </a:lnTo>
                  <a:cubicBezTo>
                    <a:pt x="6364" y="2939"/>
                    <a:pt x="6147" y="2911"/>
                    <a:pt x="5924" y="2911"/>
                  </a:cubicBezTo>
                  <a:cubicBezTo>
                    <a:pt x="5467" y="2911"/>
                    <a:pt x="5037" y="3029"/>
                    <a:pt x="4663" y="3236"/>
                  </a:cubicBezTo>
                  <a:close/>
                  <a:moveTo>
                    <a:pt x="2954" y="5071"/>
                  </a:moveTo>
                  <a:lnTo>
                    <a:pt x="2954" y="6115"/>
                  </a:lnTo>
                  <a:lnTo>
                    <a:pt x="2875" y="6115"/>
                  </a:lnTo>
                  <a:cubicBezTo>
                    <a:pt x="2811" y="5380"/>
                    <a:pt x="2192" y="4801"/>
                    <a:pt x="1441" y="4801"/>
                  </a:cubicBezTo>
                  <a:cubicBezTo>
                    <a:pt x="949" y="4801"/>
                    <a:pt x="514" y="5050"/>
                    <a:pt x="254" y="5427"/>
                  </a:cubicBezTo>
                  <a:lnTo>
                    <a:pt x="254" y="3859"/>
                  </a:lnTo>
                  <a:cubicBezTo>
                    <a:pt x="254" y="3614"/>
                    <a:pt x="452" y="3415"/>
                    <a:pt x="698" y="3415"/>
                  </a:cubicBezTo>
                  <a:lnTo>
                    <a:pt x="2954" y="3415"/>
                  </a:lnTo>
                  <a:lnTo>
                    <a:pt x="2954" y="4480"/>
                  </a:lnTo>
                  <a:cubicBezTo>
                    <a:pt x="2954" y="4550"/>
                    <a:pt x="3011" y="4606"/>
                    <a:pt x="3081" y="4606"/>
                  </a:cubicBezTo>
                  <a:lnTo>
                    <a:pt x="3081" y="4606"/>
                  </a:lnTo>
                  <a:cubicBezTo>
                    <a:pt x="3151" y="4606"/>
                    <a:pt x="3207" y="4550"/>
                    <a:pt x="3207" y="4480"/>
                  </a:cubicBezTo>
                  <a:lnTo>
                    <a:pt x="3207" y="3305"/>
                  </a:lnTo>
                  <a:lnTo>
                    <a:pt x="3757" y="1277"/>
                  </a:lnTo>
                  <a:lnTo>
                    <a:pt x="7050" y="1277"/>
                  </a:lnTo>
                  <a:lnTo>
                    <a:pt x="7050" y="3166"/>
                  </a:lnTo>
                  <a:cubicBezTo>
                    <a:pt x="6977" y="3131"/>
                    <a:pt x="6901" y="3099"/>
                    <a:pt x="6824" y="3071"/>
                  </a:cubicBezTo>
                  <a:lnTo>
                    <a:pt x="6824" y="1629"/>
                  </a:lnTo>
                  <a:cubicBezTo>
                    <a:pt x="6824" y="1559"/>
                    <a:pt x="6767" y="1503"/>
                    <a:pt x="6697" y="1503"/>
                  </a:cubicBezTo>
                  <a:lnTo>
                    <a:pt x="4027" y="1503"/>
                  </a:lnTo>
                  <a:cubicBezTo>
                    <a:pt x="3970" y="1503"/>
                    <a:pt x="3919" y="1541"/>
                    <a:pt x="3904" y="1596"/>
                  </a:cubicBezTo>
                  <a:lnTo>
                    <a:pt x="3438" y="3319"/>
                  </a:lnTo>
                  <a:cubicBezTo>
                    <a:pt x="3424" y="3369"/>
                    <a:pt x="3442" y="3424"/>
                    <a:pt x="3487" y="3456"/>
                  </a:cubicBezTo>
                  <a:cubicBezTo>
                    <a:pt x="3509" y="3471"/>
                    <a:pt x="3536" y="3479"/>
                    <a:pt x="3563" y="3479"/>
                  </a:cubicBezTo>
                  <a:lnTo>
                    <a:pt x="4292" y="3486"/>
                  </a:lnTo>
                  <a:cubicBezTo>
                    <a:pt x="3696" y="3965"/>
                    <a:pt x="3315" y="4699"/>
                    <a:pt x="3315" y="5520"/>
                  </a:cubicBezTo>
                  <a:lnTo>
                    <a:pt x="3315" y="6115"/>
                  </a:lnTo>
                  <a:lnTo>
                    <a:pt x="3207" y="6115"/>
                  </a:lnTo>
                  <a:lnTo>
                    <a:pt x="3207" y="5071"/>
                  </a:lnTo>
                  <a:cubicBezTo>
                    <a:pt x="3207" y="5001"/>
                    <a:pt x="3151" y="4944"/>
                    <a:pt x="3081" y="4944"/>
                  </a:cubicBezTo>
                  <a:lnTo>
                    <a:pt x="3081" y="4944"/>
                  </a:lnTo>
                  <a:cubicBezTo>
                    <a:pt x="3011" y="4944"/>
                    <a:pt x="2954" y="5001"/>
                    <a:pt x="2954" y="5071"/>
                  </a:cubicBezTo>
                  <a:close/>
                  <a:moveTo>
                    <a:pt x="1441" y="7429"/>
                  </a:moveTo>
                  <a:cubicBezTo>
                    <a:pt x="786" y="7429"/>
                    <a:pt x="253" y="6897"/>
                    <a:pt x="253" y="6242"/>
                  </a:cubicBezTo>
                  <a:lnTo>
                    <a:pt x="254" y="6242"/>
                  </a:lnTo>
                  <a:lnTo>
                    <a:pt x="254" y="6240"/>
                  </a:lnTo>
                  <a:cubicBezTo>
                    <a:pt x="255" y="5586"/>
                    <a:pt x="787" y="5055"/>
                    <a:pt x="1441" y="5055"/>
                  </a:cubicBezTo>
                  <a:cubicBezTo>
                    <a:pt x="2095" y="5055"/>
                    <a:pt x="2628" y="5588"/>
                    <a:pt x="2628" y="6242"/>
                  </a:cubicBezTo>
                  <a:cubicBezTo>
                    <a:pt x="2628" y="6897"/>
                    <a:pt x="2095" y="7429"/>
                    <a:pt x="1441" y="7429"/>
                  </a:cubicBezTo>
                  <a:close/>
                  <a:moveTo>
                    <a:pt x="1325" y="1739"/>
                  </a:moveTo>
                  <a:cubicBezTo>
                    <a:pt x="1325" y="1678"/>
                    <a:pt x="1374" y="1628"/>
                    <a:pt x="1435" y="1628"/>
                  </a:cubicBezTo>
                  <a:lnTo>
                    <a:pt x="1760" y="1628"/>
                  </a:lnTo>
                  <a:cubicBezTo>
                    <a:pt x="1821" y="1628"/>
                    <a:pt x="1870" y="1678"/>
                    <a:pt x="1870" y="1739"/>
                  </a:cubicBezTo>
                  <a:lnTo>
                    <a:pt x="1870" y="3162"/>
                  </a:lnTo>
                  <a:lnTo>
                    <a:pt x="1325" y="3162"/>
                  </a:lnTo>
                  <a:lnTo>
                    <a:pt x="1325" y="1739"/>
                  </a:lnTo>
                  <a:close/>
                  <a:moveTo>
                    <a:pt x="7303" y="3306"/>
                  </a:moveTo>
                  <a:lnTo>
                    <a:pt x="7303" y="663"/>
                  </a:lnTo>
                  <a:cubicBezTo>
                    <a:pt x="7303" y="593"/>
                    <a:pt x="7247" y="536"/>
                    <a:pt x="7177" y="536"/>
                  </a:cubicBezTo>
                  <a:lnTo>
                    <a:pt x="6708" y="536"/>
                  </a:lnTo>
                  <a:cubicBezTo>
                    <a:pt x="6638" y="536"/>
                    <a:pt x="6582" y="593"/>
                    <a:pt x="6582" y="663"/>
                  </a:cubicBezTo>
                  <a:lnTo>
                    <a:pt x="6582" y="663"/>
                  </a:lnTo>
                  <a:cubicBezTo>
                    <a:pt x="6582" y="733"/>
                    <a:pt x="6638" y="789"/>
                    <a:pt x="6708" y="789"/>
                  </a:cubicBezTo>
                  <a:lnTo>
                    <a:pt x="7050" y="789"/>
                  </a:lnTo>
                  <a:lnTo>
                    <a:pt x="7050" y="1023"/>
                  </a:lnTo>
                  <a:lnTo>
                    <a:pt x="3660" y="1023"/>
                  </a:lnTo>
                  <a:lnTo>
                    <a:pt x="2987" y="1023"/>
                  </a:lnTo>
                  <a:lnTo>
                    <a:pt x="2987" y="789"/>
                  </a:lnTo>
                  <a:lnTo>
                    <a:pt x="6117" y="789"/>
                  </a:lnTo>
                  <a:cubicBezTo>
                    <a:pt x="6187" y="789"/>
                    <a:pt x="6244" y="733"/>
                    <a:pt x="6244" y="663"/>
                  </a:cubicBezTo>
                  <a:lnTo>
                    <a:pt x="6244" y="663"/>
                  </a:lnTo>
                  <a:cubicBezTo>
                    <a:pt x="6244" y="593"/>
                    <a:pt x="6187" y="536"/>
                    <a:pt x="6117" y="536"/>
                  </a:cubicBezTo>
                  <a:lnTo>
                    <a:pt x="2860" y="536"/>
                  </a:lnTo>
                  <a:cubicBezTo>
                    <a:pt x="2790" y="536"/>
                    <a:pt x="2734" y="593"/>
                    <a:pt x="2734" y="663"/>
                  </a:cubicBezTo>
                  <a:lnTo>
                    <a:pt x="2734" y="1150"/>
                  </a:lnTo>
                  <a:cubicBezTo>
                    <a:pt x="2734" y="1220"/>
                    <a:pt x="2790" y="1277"/>
                    <a:pt x="2860" y="1277"/>
                  </a:cubicBezTo>
                  <a:lnTo>
                    <a:pt x="3494" y="1277"/>
                  </a:lnTo>
                  <a:lnTo>
                    <a:pt x="2984" y="3162"/>
                  </a:lnTo>
                  <a:lnTo>
                    <a:pt x="2124" y="3162"/>
                  </a:lnTo>
                  <a:lnTo>
                    <a:pt x="2124" y="1739"/>
                  </a:lnTo>
                  <a:cubicBezTo>
                    <a:pt x="2124" y="1538"/>
                    <a:pt x="1961" y="1375"/>
                    <a:pt x="1760" y="1375"/>
                  </a:cubicBezTo>
                  <a:lnTo>
                    <a:pt x="1709" y="1375"/>
                  </a:lnTo>
                  <a:lnTo>
                    <a:pt x="1709" y="551"/>
                  </a:lnTo>
                  <a:cubicBezTo>
                    <a:pt x="1709" y="387"/>
                    <a:pt x="1842" y="253"/>
                    <a:pt x="2006" y="253"/>
                  </a:cubicBezTo>
                  <a:lnTo>
                    <a:pt x="2135" y="253"/>
                  </a:lnTo>
                  <a:cubicBezTo>
                    <a:pt x="2205" y="253"/>
                    <a:pt x="2262" y="197"/>
                    <a:pt x="2262" y="127"/>
                  </a:cubicBezTo>
                  <a:lnTo>
                    <a:pt x="2262" y="127"/>
                  </a:lnTo>
                  <a:cubicBezTo>
                    <a:pt x="2262" y="57"/>
                    <a:pt x="2205" y="0"/>
                    <a:pt x="2135" y="0"/>
                  </a:cubicBezTo>
                  <a:lnTo>
                    <a:pt x="2006" y="0"/>
                  </a:lnTo>
                  <a:cubicBezTo>
                    <a:pt x="1702" y="0"/>
                    <a:pt x="1456" y="247"/>
                    <a:pt x="1456" y="551"/>
                  </a:cubicBezTo>
                  <a:lnTo>
                    <a:pt x="1456" y="1375"/>
                  </a:lnTo>
                  <a:lnTo>
                    <a:pt x="1435" y="1375"/>
                  </a:lnTo>
                  <a:cubicBezTo>
                    <a:pt x="1234" y="1375"/>
                    <a:pt x="1071" y="1538"/>
                    <a:pt x="1071" y="1739"/>
                  </a:cubicBezTo>
                  <a:lnTo>
                    <a:pt x="1071" y="3162"/>
                  </a:lnTo>
                  <a:lnTo>
                    <a:pt x="697" y="3162"/>
                  </a:lnTo>
                  <a:cubicBezTo>
                    <a:pt x="312" y="3162"/>
                    <a:pt x="0" y="3474"/>
                    <a:pt x="0" y="3859"/>
                  </a:cubicBezTo>
                  <a:lnTo>
                    <a:pt x="0" y="6240"/>
                  </a:lnTo>
                  <a:cubicBezTo>
                    <a:pt x="0" y="6241"/>
                    <a:pt x="0" y="6241"/>
                    <a:pt x="0" y="6242"/>
                  </a:cubicBezTo>
                  <a:cubicBezTo>
                    <a:pt x="0" y="7037"/>
                    <a:pt x="646" y="7683"/>
                    <a:pt x="1441" y="7683"/>
                  </a:cubicBezTo>
                  <a:cubicBezTo>
                    <a:pt x="2192" y="7683"/>
                    <a:pt x="2811" y="7104"/>
                    <a:pt x="2875" y="6369"/>
                  </a:cubicBezTo>
                  <a:lnTo>
                    <a:pt x="3081" y="6369"/>
                  </a:lnTo>
                  <a:lnTo>
                    <a:pt x="3081" y="6369"/>
                  </a:lnTo>
                  <a:lnTo>
                    <a:pt x="3935" y="6369"/>
                  </a:lnTo>
                  <a:cubicBezTo>
                    <a:pt x="4265" y="7141"/>
                    <a:pt x="5032" y="7683"/>
                    <a:pt x="5924" y="7683"/>
                  </a:cubicBezTo>
                  <a:cubicBezTo>
                    <a:pt x="7074" y="7683"/>
                    <a:pt x="8017" y="6781"/>
                    <a:pt x="8083" y="5647"/>
                  </a:cubicBezTo>
                  <a:lnTo>
                    <a:pt x="8407" y="5647"/>
                  </a:lnTo>
                  <a:cubicBezTo>
                    <a:pt x="8477" y="5647"/>
                    <a:pt x="8533" y="5590"/>
                    <a:pt x="8533" y="5520"/>
                  </a:cubicBezTo>
                  <a:cubicBezTo>
                    <a:pt x="8533" y="4587"/>
                    <a:pt x="8041" y="3768"/>
                    <a:pt x="7303" y="3306"/>
                  </a:cubicBezTo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77"/>
            <p:cNvSpPr>
              <a:spLocks noEditPoints="1"/>
            </p:cNvSpPr>
            <p:nvPr/>
          </p:nvSpPr>
          <p:spPr bwMode="auto">
            <a:xfrm>
              <a:off x="5436" y="2136"/>
              <a:ext cx="143" cy="140"/>
            </a:xfrm>
            <a:custGeom>
              <a:avLst/>
              <a:gdLst>
                <a:gd name="T0" fmla="*/ 763 w 1526"/>
                <a:gd name="T1" fmla="*/ 1273 h 1526"/>
                <a:gd name="T2" fmla="*/ 253 w 1526"/>
                <a:gd name="T3" fmla="*/ 763 h 1526"/>
                <a:gd name="T4" fmla="*/ 763 w 1526"/>
                <a:gd name="T5" fmla="*/ 254 h 1526"/>
                <a:gd name="T6" fmla="*/ 1272 w 1526"/>
                <a:gd name="T7" fmla="*/ 763 h 1526"/>
                <a:gd name="T8" fmla="*/ 763 w 1526"/>
                <a:gd name="T9" fmla="*/ 1273 h 1526"/>
                <a:gd name="T10" fmla="*/ 763 w 1526"/>
                <a:gd name="T11" fmla="*/ 0 h 1526"/>
                <a:gd name="T12" fmla="*/ 0 w 1526"/>
                <a:gd name="T13" fmla="*/ 763 h 1526"/>
                <a:gd name="T14" fmla="*/ 763 w 1526"/>
                <a:gd name="T15" fmla="*/ 1526 h 1526"/>
                <a:gd name="T16" fmla="*/ 1526 w 1526"/>
                <a:gd name="T17" fmla="*/ 763 h 1526"/>
                <a:gd name="T18" fmla="*/ 763 w 1526"/>
                <a:gd name="T1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26">
                  <a:moveTo>
                    <a:pt x="763" y="1273"/>
                  </a:moveTo>
                  <a:cubicBezTo>
                    <a:pt x="482" y="1273"/>
                    <a:pt x="253" y="1044"/>
                    <a:pt x="253" y="763"/>
                  </a:cubicBezTo>
                  <a:cubicBezTo>
                    <a:pt x="253" y="482"/>
                    <a:pt x="482" y="254"/>
                    <a:pt x="763" y="254"/>
                  </a:cubicBezTo>
                  <a:cubicBezTo>
                    <a:pt x="1044" y="254"/>
                    <a:pt x="1272" y="482"/>
                    <a:pt x="1272" y="763"/>
                  </a:cubicBezTo>
                  <a:cubicBezTo>
                    <a:pt x="1272" y="1044"/>
                    <a:pt x="1044" y="1273"/>
                    <a:pt x="763" y="1273"/>
                  </a:cubicBezTo>
                  <a:close/>
                  <a:moveTo>
                    <a:pt x="763" y="0"/>
                  </a:moveTo>
                  <a:cubicBezTo>
                    <a:pt x="342" y="0"/>
                    <a:pt x="0" y="342"/>
                    <a:pt x="0" y="763"/>
                  </a:cubicBezTo>
                  <a:cubicBezTo>
                    <a:pt x="0" y="1184"/>
                    <a:pt x="342" y="1526"/>
                    <a:pt x="763" y="1526"/>
                  </a:cubicBezTo>
                  <a:cubicBezTo>
                    <a:pt x="1183" y="1526"/>
                    <a:pt x="1526" y="1184"/>
                    <a:pt x="1526" y="763"/>
                  </a:cubicBezTo>
                  <a:cubicBezTo>
                    <a:pt x="1526" y="342"/>
                    <a:pt x="1183" y="0"/>
                    <a:pt x="763" y="0"/>
                  </a:cubicBezTo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78"/>
            <p:cNvSpPr>
              <a:spLocks noEditPoints="1"/>
            </p:cNvSpPr>
            <p:nvPr/>
          </p:nvSpPr>
          <p:spPr bwMode="auto">
            <a:xfrm>
              <a:off x="5415" y="1970"/>
              <a:ext cx="65" cy="104"/>
            </a:xfrm>
            <a:custGeom>
              <a:avLst/>
              <a:gdLst>
                <a:gd name="T0" fmla="*/ 253 w 693"/>
                <a:gd name="T1" fmla="*/ 852 h 1133"/>
                <a:gd name="T2" fmla="*/ 253 w 693"/>
                <a:gd name="T3" fmla="*/ 280 h 1133"/>
                <a:gd name="T4" fmla="*/ 440 w 693"/>
                <a:gd name="T5" fmla="*/ 566 h 1133"/>
                <a:gd name="T6" fmla="*/ 253 w 693"/>
                <a:gd name="T7" fmla="*/ 852 h 1133"/>
                <a:gd name="T8" fmla="*/ 127 w 693"/>
                <a:gd name="T9" fmla="*/ 0 h 1133"/>
                <a:gd name="T10" fmla="*/ 0 w 693"/>
                <a:gd name="T11" fmla="*/ 127 h 1133"/>
                <a:gd name="T12" fmla="*/ 0 w 693"/>
                <a:gd name="T13" fmla="*/ 1006 h 1133"/>
                <a:gd name="T14" fmla="*/ 127 w 693"/>
                <a:gd name="T15" fmla="*/ 1133 h 1133"/>
                <a:gd name="T16" fmla="*/ 693 w 693"/>
                <a:gd name="T17" fmla="*/ 566 h 1133"/>
                <a:gd name="T18" fmla="*/ 127 w 693"/>
                <a:gd name="T1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3" h="1133">
                  <a:moveTo>
                    <a:pt x="253" y="852"/>
                  </a:moveTo>
                  <a:lnTo>
                    <a:pt x="253" y="280"/>
                  </a:lnTo>
                  <a:cubicBezTo>
                    <a:pt x="363" y="329"/>
                    <a:pt x="440" y="439"/>
                    <a:pt x="440" y="566"/>
                  </a:cubicBezTo>
                  <a:cubicBezTo>
                    <a:pt x="440" y="694"/>
                    <a:pt x="363" y="804"/>
                    <a:pt x="253" y="852"/>
                  </a:cubicBezTo>
                  <a:close/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1006"/>
                  </a:lnTo>
                  <a:cubicBezTo>
                    <a:pt x="0" y="1076"/>
                    <a:pt x="57" y="1133"/>
                    <a:pt x="127" y="1133"/>
                  </a:cubicBezTo>
                  <a:cubicBezTo>
                    <a:pt x="439" y="1133"/>
                    <a:pt x="693" y="879"/>
                    <a:pt x="693" y="566"/>
                  </a:cubicBezTo>
                  <a:cubicBezTo>
                    <a:pt x="693" y="254"/>
                    <a:pt x="439" y="0"/>
                    <a:pt x="127" y="0"/>
                  </a:cubicBezTo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79"/>
            <p:cNvSpPr>
              <a:spLocks/>
            </p:cNvSpPr>
            <p:nvPr/>
          </p:nvSpPr>
          <p:spPr bwMode="auto">
            <a:xfrm>
              <a:off x="5535" y="1962"/>
              <a:ext cx="78" cy="24"/>
            </a:xfrm>
            <a:custGeom>
              <a:avLst/>
              <a:gdLst>
                <a:gd name="T0" fmla="*/ 702 w 829"/>
                <a:gd name="T1" fmla="*/ 0 h 253"/>
                <a:gd name="T2" fmla="*/ 126 w 829"/>
                <a:gd name="T3" fmla="*/ 0 h 253"/>
                <a:gd name="T4" fmla="*/ 0 w 829"/>
                <a:gd name="T5" fmla="*/ 127 h 253"/>
                <a:gd name="T6" fmla="*/ 126 w 829"/>
                <a:gd name="T7" fmla="*/ 253 h 253"/>
                <a:gd name="T8" fmla="*/ 702 w 829"/>
                <a:gd name="T9" fmla="*/ 253 h 253"/>
                <a:gd name="T10" fmla="*/ 829 w 829"/>
                <a:gd name="T11" fmla="*/ 127 h 253"/>
                <a:gd name="T12" fmla="*/ 702 w 829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253">
                  <a:moveTo>
                    <a:pt x="702" y="0"/>
                  </a:moveTo>
                  <a:lnTo>
                    <a:pt x="126" y="0"/>
                  </a:ln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lnTo>
                    <a:pt x="702" y="253"/>
                  </a:lnTo>
                  <a:cubicBezTo>
                    <a:pt x="772" y="253"/>
                    <a:pt x="829" y="197"/>
                    <a:pt x="829" y="127"/>
                  </a:cubicBezTo>
                  <a:cubicBezTo>
                    <a:pt x="829" y="57"/>
                    <a:pt x="772" y="0"/>
                    <a:pt x="702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80"/>
            <p:cNvSpPr>
              <a:spLocks/>
            </p:cNvSpPr>
            <p:nvPr/>
          </p:nvSpPr>
          <p:spPr bwMode="auto">
            <a:xfrm>
              <a:off x="5535" y="1999"/>
              <a:ext cx="78" cy="23"/>
            </a:xfrm>
            <a:custGeom>
              <a:avLst/>
              <a:gdLst>
                <a:gd name="T0" fmla="*/ 702 w 829"/>
                <a:gd name="T1" fmla="*/ 0 h 253"/>
                <a:gd name="T2" fmla="*/ 126 w 829"/>
                <a:gd name="T3" fmla="*/ 0 h 253"/>
                <a:gd name="T4" fmla="*/ 0 w 829"/>
                <a:gd name="T5" fmla="*/ 126 h 253"/>
                <a:gd name="T6" fmla="*/ 126 w 829"/>
                <a:gd name="T7" fmla="*/ 253 h 253"/>
                <a:gd name="T8" fmla="*/ 702 w 829"/>
                <a:gd name="T9" fmla="*/ 253 h 253"/>
                <a:gd name="T10" fmla="*/ 829 w 829"/>
                <a:gd name="T11" fmla="*/ 126 h 253"/>
                <a:gd name="T12" fmla="*/ 702 w 829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253">
                  <a:moveTo>
                    <a:pt x="702" y="0"/>
                  </a:moveTo>
                  <a:lnTo>
                    <a:pt x="126" y="0"/>
                  </a:ln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3"/>
                    <a:pt x="126" y="253"/>
                  </a:cubicBezTo>
                  <a:lnTo>
                    <a:pt x="702" y="253"/>
                  </a:lnTo>
                  <a:cubicBezTo>
                    <a:pt x="772" y="253"/>
                    <a:pt x="829" y="196"/>
                    <a:pt x="829" y="126"/>
                  </a:cubicBezTo>
                  <a:cubicBezTo>
                    <a:pt x="829" y="56"/>
                    <a:pt x="772" y="0"/>
                    <a:pt x="702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81"/>
            <p:cNvSpPr>
              <a:spLocks/>
            </p:cNvSpPr>
            <p:nvPr/>
          </p:nvSpPr>
          <p:spPr bwMode="auto">
            <a:xfrm>
              <a:off x="5535" y="2036"/>
              <a:ext cx="78" cy="23"/>
            </a:xfrm>
            <a:custGeom>
              <a:avLst/>
              <a:gdLst>
                <a:gd name="T0" fmla="*/ 702 w 829"/>
                <a:gd name="T1" fmla="*/ 0 h 254"/>
                <a:gd name="T2" fmla="*/ 126 w 829"/>
                <a:gd name="T3" fmla="*/ 0 h 254"/>
                <a:gd name="T4" fmla="*/ 0 w 829"/>
                <a:gd name="T5" fmla="*/ 127 h 254"/>
                <a:gd name="T6" fmla="*/ 126 w 829"/>
                <a:gd name="T7" fmla="*/ 254 h 254"/>
                <a:gd name="T8" fmla="*/ 702 w 829"/>
                <a:gd name="T9" fmla="*/ 254 h 254"/>
                <a:gd name="T10" fmla="*/ 829 w 829"/>
                <a:gd name="T11" fmla="*/ 127 h 254"/>
                <a:gd name="T12" fmla="*/ 702 w 829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254">
                  <a:moveTo>
                    <a:pt x="702" y="0"/>
                  </a:moveTo>
                  <a:lnTo>
                    <a:pt x="126" y="0"/>
                  </a:ln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4"/>
                    <a:pt x="126" y="254"/>
                  </a:cubicBezTo>
                  <a:lnTo>
                    <a:pt x="702" y="254"/>
                  </a:lnTo>
                  <a:cubicBezTo>
                    <a:pt x="772" y="254"/>
                    <a:pt x="829" y="197"/>
                    <a:pt x="829" y="127"/>
                  </a:cubicBezTo>
                  <a:cubicBezTo>
                    <a:pt x="829" y="57"/>
                    <a:pt x="772" y="0"/>
                    <a:pt x="702" y="0"/>
                  </a:cubicBez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Marcador de fecha 3">
            <a:extLst>
              <a:ext uri="{FF2B5EF4-FFF2-40B4-BE49-F238E27FC236}">
                <a16:creationId xmlns:a16="http://schemas.microsoft.com/office/drawing/2014/main" id="{F945BBD6-3387-4249-99FE-FF083965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9" name="Marcador de pie de página 4">
            <a:extLst>
              <a:ext uri="{FF2B5EF4-FFF2-40B4-BE49-F238E27FC236}">
                <a16:creationId xmlns:a16="http://schemas.microsoft.com/office/drawing/2014/main" id="{23FBB55E-0525-7346-92DE-21E2AC2B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0" name="Marcador de número de diapositiva 5">
            <a:extLst>
              <a:ext uri="{FF2B5EF4-FFF2-40B4-BE49-F238E27FC236}">
                <a16:creationId xmlns:a16="http://schemas.microsoft.com/office/drawing/2014/main" id="{42EFBC28-367A-EF48-97AE-6DE180E7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E6DC51-C501-1742-8E2B-26C49C9A72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465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C36C7-209E-46A2-B1B2-B8C26C039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958DFF-AD91-453E-ADD6-5629309A1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B2F544-0CE0-4D7F-9177-4B45AA68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539CAE-20C6-4D5D-855D-3BA56DFC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43C580-826A-4571-94F9-221747A7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14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D0E5D-814B-4D34-8780-E9C5D42B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DDDA1E-5BC9-4F2A-A7B3-4FD9496A8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05A28D-7D88-492C-9B95-253BF635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09C50E-00F8-42FD-B281-2B16D8C3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5764A9-8CE0-473F-83A6-BAD1B73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539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6BB8C-A230-41F8-B174-072C098F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E64AC7-CA49-4F99-AE11-0540633F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3E99CF-E5A1-4451-B017-E451793F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1E42ED-E67A-48CC-9960-3E9B120E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769EAA-E8BA-4DF4-8115-5CF6EB3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378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ABADF-5556-47CB-B513-960C1030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440CD2-CF61-434F-9360-9EC72884B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BA535C-EFCC-4101-9AF9-B3591EAB0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8EA1F3-4B84-48CD-B375-0C54F1A6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ACDF00-6E95-44C5-87E6-54557C36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8CBBF8-EBE1-4019-AA8E-253EC4F1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995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F19BD-1047-4C1C-91AA-41154147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112E8B-2ECB-4A3F-A6E2-0287E905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02AA6C-4AA1-45A7-AC5C-BB3599015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8C5D69-A2F0-4137-BF45-6FCCE0160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B5B79F-BC35-444A-A36D-2B4CDB5BB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E6385D-A3F3-44AD-AA4E-671F53EF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E910D6-731D-4D83-BE3A-F72664AE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22F87D-9FC6-4D09-B7A7-71238FC8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329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FE6B10-5BFE-4259-9D79-ABF9F7C1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06D206-1000-4FBE-A7A8-066D8D832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E47464-529B-4D4E-9503-FB746657A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57B331-F748-4E13-B003-E79EB86AE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6A623-586A-4D46-9C6F-10AA35B58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606F-F6E1-4F2A-875A-FC574CB20E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100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4" r:id="rId3"/>
    <p:sldLayoutId id="2147483671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67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DD468A3-2825-40CF-BE25-3114C9474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80"/>
          <a:stretch/>
        </p:blipFill>
        <p:spPr>
          <a:xfrm>
            <a:off x="-1" y="0"/>
            <a:ext cx="12190817" cy="40750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52647" y="4004365"/>
            <a:ext cx="4313622" cy="78226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504315" marR="5080" indent="-1492250" algn="ctr">
              <a:spcBef>
                <a:spcPts val="100"/>
              </a:spcBef>
              <a:defRPr/>
            </a:pPr>
            <a:r>
              <a:rPr lang="es-ES" sz="5000" dirty="0">
                <a:solidFill>
                  <a:srgbClr val="459C40"/>
                </a:solidFill>
                <a:latin typeface="Calibri"/>
                <a:cs typeface="Arial"/>
              </a:rPr>
              <a:t> </a:t>
            </a:r>
            <a:endParaRPr lang="es-ES" sz="5000" i="0" u="none" strike="noStrike" kern="1200" cap="none" spc="0" normalizeH="0" baseline="0" noProof="0" dirty="0">
              <a:ln>
                <a:noFill/>
              </a:ln>
              <a:solidFill>
                <a:srgbClr val="459C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43708" y="5356286"/>
            <a:ext cx="210339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s-ES" b="1" spc="-5" dirty="0">
                <a:solidFill>
                  <a:srgbClr val="595959"/>
                </a:solidFill>
                <a:latin typeface="Calibri"/>
                <a:cs typeface="Calibri"/>
              </a:rPr>
              <a:t>AGOSTO 25 </a:t>
            </a:r>
            <a:r>
              <a:rPr lang="es-ES" b="1" spc="-35" dirty="0">
                <a:solidFill>
                  <a:srgbClr val="595959"/>
                </a:solidFill>
                <a:latin typeface="Calibri"/>
                <a:cs typeface="Calibri"/>
              </a:rPr>
              <a:t>DE </a:t>
            </a:r>
            <a:r>
              <a:rPr lang="es-ES" b="1" spc="-5" dirty="0">
                <a:solidFill>
                  <a:srgbClr val="595959"/>
                </a:solidFill>
                <a:latin typeface="Calibri"/>
                <a:cs typeface="Calibri"/>
              </a:rPr>
              <a:t>2022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65843" y="4494512"/>
            <a:ext cx="104872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000" b="1" dirty="0">
                <a:solidFill>
                  <a:srgbClr val="459C40"/>
                </a:solidFill>
                <a:cs typeface="Arial"/>
              </a:rPr>
              <a:t>PRESENTACIÓN COMISIÓN IV CÁMARA</a:t>
            </a:r>
            <a:endParaRPr lang="en-US" sz="5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150BAD-387B-49E3-8635-8A742FDD5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96" y="5997624"/>
            <a:ext cx="3973204" cy="632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3990A1E-6300-8C4F-A66A-636615782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81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2" name="Group 21">
            <a:extLst>
              <a:ext uri="{FF2B5EF4-FFF2-40B4-BE49-F238E27FC236}">
                <a16:creationId xmlns:a16="http://schemas.microsoft.com/office/drawing/2014/main" id="{F03921E5-DF98-684F-9EA3-B149ECC483DB}"/>
              </a:ext>
            </a:extLst>
          </p:cNvPr>
          <p:cNvGrpSpPr/>
          <p:nvPr/>
        </p:nvGrpSpPr>
        <p:grpSpPr>
          <a:xfrm flipH="1">
            <a:off x="11390276" y="690463"/>
            <a:ext cx="299104" cy="534217"/>
            <a:chOff x="880659" y="1409131"/>
            <a:chExt cx="598954" cy="1019899"/>
          </a:xfrm>
        </p:grpSpPr>
        <p:sp>
          <p:nvSpPr>
            <p:cNvPr id="43" name="Round Single Corner Rectangle 20">
              <a:extLst>
                <a:ext uri="{FF2B5EF4-FFF2-40B4-BE49-F238E27FC236}">
                  <a16:creationId xmlns:a16="http://schemas.microsoft.com/office/drawing/2014/main" id="{14EF0936-CF36-0E48-8402-F7EE7717B97C}"/>
                </a:ext>
              </a:extLst>
            </p:cNvPr>
            <p:cNvSpPr/>
            <p:nvPr/>
          </p:nvSpPr>
          <p:spPr>
            <a:xfrm>
              <a:off x="1387620" y="1874938"/>
              <a:ext cx="91552" cy="554092"/>
            </a:xfrm>
            <a:prstGeom prst="round1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7">
              <a:extLst>
                <a:ext uri="{FF2B5EF4-FFF2-40B4-BE49-F238E27FC236}">
                  <a16:creationId xmlns:a16="http://schemas.microsoft.com/office/drawing/2014/main" id="{4DFCBC94-E901-1D4A-A5FF-495AC0E28A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8061" y="1874939"/>
              <a:ext cx="91552" cy="14605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ABEDEAFE-EFFD-1F45-940C-82FE8D2098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659" y="1409131"/>
              <a:ext cx="598503" cy="554091"/>
            </a:xfrm>
            <a:custGeom>
              <a:avLst/>
              <a:gdLst>
                <a:gd name="T0" fmla="*/ 122 w 280"/>
                <a:gd name="T1" fmla="*/ 0 h 262"/>
                <a:gd name="T2" fmla="*/ 0 w 280"/>
                <a:gd name="T3" fmla="*/ 122 h 262"/>
                <a:gd name="T4" fmla="*/ 0 w 280"/>
                <a:gd name="T5" fmla="*/ 224 h 262"/>
                <a:gd name="T6" fmla="*/ 0 w 280"/>
                <a:gd name="T7" fmla="*/ 262 h 262"/>
                <a:gd name="T8" fmla="*/ 38 w 280"/>
                <a:gd name="T9" fmla="*/ 224 h 262"/>
                <a:gd name="T10" fmla="*/ 111 w 280"/>
                <a:gd name="T11" fmla="*/ 224 h 262"/>
                <a:gd name="T12" fmla="*/ 280 w 280"/>
                <a:gd name="T13" fmla="*/ 55 h 262"/>
                <a:gd name="T14" fmla="*/ 280 w 280"/>
                <a:gd name="T15" fmla="*/ 0 h 262"/>
                <a:gd name="T16" fmla="*/ 122 w 280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62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41"/>
                    <a:pt x="17" y="224"/>
                    <a:pt x="38" y="224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204" y="224"/>
                    <a:pt x="280" y="149"/>
                    <a:pt x="280" y="55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AB52A"/>
                </a:solidFill>
              </a:endParaRPr>
            </a:p>
          </p:txBody>
        </p:sp>
      </p:grpSp>
      <p:sp>
        <p:nvSpPr>
          <p:cNvPr id="58" name="Título 3">
            <a:extLst>
              <a:ext uri="{FF2B5EF4-FFF2-40B4-BE49-F238E27FC236}">
                <a16:creationId xmlns:a16="http://schemas.microsoft.com/office/drawing/2014/main" id="{4198E316-CD4A-7C45-933A-AFCE86B04740}"/>
              </a:ext>
            </a:extLst>
          </p:cNvPr>
          <p:cNvSpPr txBox="1"/>
          <p:nvPr/>
        </p:nvSpPr>
        <p:spPr>
          <a:xfrm>
            <a:off x="5422937" y="595452"/>
            <a:ext cx="593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defRPr/>
            </a:pPr>
            <a:r>
              <a:rPr lang="es-ES" sz="2400" b="1" kern="0" dirty="0">
                <a:solidFill>
                  <a:srgbClr val="9AB52A"/>
                </a:solidFill>
                <a:cs typeface="Calibri" panose="020F0502020204030204" pitchFamily="34" charset="0"/>
              </a:rPr>
              <a:t>4.1 Proyectos Integrales - PIDAR viabilizados con aportes de entidades territoriales 2022 </a:t>
            </a:r>
            <a:endParaRPr lang="es-ES" b="1" kern="0" dirty="0">
              <a:solidFill>
                <a:srgbClr val="9AB52A"/>
              </a:solidFill>
              <a:cs typeface="Calibri" panose="020F0502020204030204" pitchFamily="34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9076DE-F25C-4D9C-AB45-8B5DB93C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10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F0D8AB-1A04-41B7-BD7B-BEA5A02FB021}"/>
              </a:ext>
            </a:extLst>
          </p:cNvPr>
          <p:cNvSpPr txBox="1"/>
          <p:nvPr/>
        </p:nvSpPr>
        <p:spPr>
          <a:xfrm>
            <a:off x="1497496" y="2521059"/>
            <a:ext cx="10038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Durante el año 2022, 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se han viabilizado PIDAR de iniciativa territorial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no obstante, en 15 proyectos de tipo Asociativo (Presentados directamente por OSCPR), cofinanciados durante este año por un valor de $ 9.605 millones ($ 8.491 millones proveniente del PGN y $1.114 millones provenientes del Fondo Mujer Emprende) han participado entidades territoriales, realizando aportes de contrapartida que ascienden a $ 1.731 millones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2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A7E4780-50C0-4BB6-9385-3F6AE941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B4CB-EFA1-4109-85DB-5778FE0BA843}" type="slidenum">
              <a:rPr lang="es-CO" smtClean="0"/>
              <a:pPr/>
              <a:t>11</a:t>
            </a:fld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7193F7-5BF7-4F8B-B015-B2CFB9240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68968"/>
              </p:ext>
            </p:extLst>
          </p:nvPr>
        </p:nvGraphicFramePr>
        <p:xfrm>
          <a:off x="1419367" y="1493791"/>
          <a:ext cx="9553433" cy="760095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4139821">
                  <a:extLst>
                    <a:ext uri="{9D8B030D-6E8A-4147-A177-3AD203B41FA5}">
                      <a16:colId xmlns:a16="http://schemas.microsoft.com/office/drawing/2014/main" val="515176166"/>
                    </a:ext>
                  </a:extLst>
                </a:gridCol>
                <a:gridCol w="1321559">
                  <a:extLst>
                    <a:ext uri="{9D8B030D-6E8A-4147-A177-3AD203B41FA5}">
                      <a16:colId xmlns:a16="http://schemas.microsoft.com/office/drawing/2014/main" val="1875777992"/>
                    </a:ext>
                  </a:extLst>
                </a:gridCol>
                <a:gridCol w="2085832">
                  <a:extLst>
                    <a:ext uri="{9D8B030D-6E8A-4147-A177-3AD203B41FA5}">
                      <a16:colId xmlns:a16="http://schemas.microsoft.com/office/drawing/2014/main" val="2941103423"/>
                    </a:ext>
                  </a:extLst>
                </a:gridCol>
                <a:gridCol w="2006221">
                  <a:extLst>
                    <a:ext uri="{9D8B030D-6E8A-4147-A177-3AD203B41FA5}">
                      <a16:colId xmlns:a16="http://schemas.microsoft.com/office/drawing/2014/main" val="3510784875"/>
                    </a:ext>
                  </a:extLst>
                </a:gridCol>
              </a:tblGrid>
              <a:tr h="1619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PROYECTOS DE INICIATIVA TERRITORIAL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1314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4B4B4B"/>
                          </a:solidFill>
                          <a:effectLst/>
                        </a:rPr>
                        <a:t>NÚMERO DE PROYECTOS</a:t>
                      </a:r>
                      <a:endParaRPr lang="es-CO" sz="1600" b="1" i="0" u="none" strike="noStrike" dirty="0">
                        <a:solidFill>
                          <a:srgbClr val="4B4B4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rgbClr val="4B4B4B"/>
                          </a:solidFill>
                          <a:effectLst/>
                        </a:rPr>
                        <a:t>EN REVISIÓN</a:t>
                      </a:r>
                      <a:endParaRPr lang="es-CO" sz="1600" b="1" i="0" u="none" strike="noStrike">
                        <a:solidFill>
                          <a:srgbClr val="4B4B4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rgbClr val="4B4B4B"/>
                          </a:solidFill>
                          <a:effectLst/>
                        </a:rPr>
                        <a:t>EN SUBSANACIÓN</a:t>
                      </a:r>
                      <a:endParaRPr lang="es-CO" sz="1600" b="1" i="0" u="none" strike="noStrike">
                        <a:solidFill>
                          <a:srgbClr val="4B4B4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4B4B4B"/>
                          </a:solidFill>
                          <a:effectLst/>
                        </a:rPr>
                        <a:t>EN ELABORACIÓN</a:t>
                      </a:r>
                      <a:endParaRPr lang="es-CO" sz="1600" b="1" i="0" u="none" strike="noStrike" dirty="0">
                        <a:solidFill>
                          <a:srgbClr val="4B4B4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04795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effectLst/>
                        </a:rPr>
                        <a:t>10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effectLst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effectLst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868481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6CE239-3184-4A80-8330-C415F5D33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04419"/>
              </p:ext>
            </p:extLst>
          </p:nvPr>
        </p:nvGraphicFramePr>
        <p:xfrm>
          <a:off x="1419368" y="2765421"/>
          <a:ext cx="9553432" cy="1247775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3668969">
                  <a:extLst>
                    <a:ext uri="{9D8B030D-6E8A-4147-A177-3AD203B41FA5}">
                      <a16:colId xmlns:a16="http://schemas.microsoft.com/office/drawing/2014/main" val="1214147569"/>
                    </a:ext>
                  </a:extLst>
                </a:gridCol>
                <a:gridCol w="1171248">
                  <a:extLst>
                    <a:ext uri="{9D8B030D-6E8A-4147-A177-3AD203B41FA5}">
                      <a16:colId xmlns:a16="http://schemas.microsoft.com/office/drawing/2014/main" val="2985439052"/>
                    </a:ext>
                  </a:extLst>
                </a:gridCol>
                <a:gridCol w="1656116">
                  <a:extLst>
                    <a:ext uri="{9D8B030D-6E8A-4147-A177-3AD203B41FA5}">
                      <a16:colId xmlns:a16="http://schemas.microsoft.com/office/drawing/2014/main" val="2315029775"/>
                    </a:ext>
                  </a:extLst>
                </a:gridCol>
                <a:gridCol w="1746914">
                  <a:extLst>
                    <a:ext uri="{9D8B030D-6E8A-4147-A177-3AD203B41FA5}">
                      <a16:colId xmlns:a16="http://schemas.microsoft.com/office/drawing/2014/main" val="4011092065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10216493"/>
                    </a:ext>
                  </a:extLst>
                </a:gridCol>
              </a:tblGrid>
              <a:tr h="1619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ESTUDIOS DE PRE-INVERSIÓN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996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4B4B4B"/>
                          </a:solidFill>
                          <a:effectLst/>
                        </a:rPr>
                        <a:t>NÚMERO DE PROYECTOS</a:t>
                      </a:r>
                      <a:endParaRPr lang="es-CO" sz="1600" b="1" i="0" u="none" strike="noStrike" dirty="0">
                        <a:solidFill>
                          <a:srgbClr val="4B4B4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rgbClr val="4B4B4B"/>
                          </a:solidFill>
                          <a:effectLst/>
                        </a:rPr>
                        <a:t>EN REVISIÓN</a:t>
                      </a:r>
                      <a:endParaRPr lang="es-CO" sz="1600" b="1" i="0" u="none" strike="noStrike">
                        <a:solidFill>
                          <a:srgbClr val="4B4B4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4B4B4B"/>
                          </a:solidFill>
                          <a:effectLst/>
                        </a:rPr>
                        <a:t>EN SUBSANACIÓN</a:t>
                      </a:r>
                      <a:endParaRPr lang="es-CO" sz="1600" b="1" i="0" u="none" strike="noStrike" dirty="0">
                        <a:solidFill>
                          <a:srgbClr val="4B4B4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solidFill>
                            <a:srgbClr val="4B4B4B"/>
                          </a:solidFill>
                          <a:effectLst/>
                        </a:rPr>
                        <a:t>EN ELABORACIÓN DE ESTUDIO DE FACTIBILIDAD</a:t>
                      </a:r>
                      <a:endParaRPr lang="es-ES" sz="1600" b="1" i="0" u="none" strike="noStrike" dirty="0">
                        <a:solidFill>
                          <a:srgbClr val="4B4B4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4B4B4B"/>
                          </a:solidFill>
                          <a:effectLst/>
                        </a:rPr>
                        <a:t>VIABILIZADOS</a:t>
                      </a:r>
                      <a:endParaRPr lang="es-CO" sz="1600" b="1" i="0" u="none" strike="noStrike" dirty="0">
                        <a:solidFill>
                          <a:srgbClr val="4B4B4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4112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effectLst/>
                        </a:rPr>
                        <a:t>13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effectLst/>
                        </a:rPr>
                        <a:t>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effectLst/>
                        </a:rPr>
                        <a:t>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effectLst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39274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60C0DA3-D1FB-45A3-9EE0-253C81D87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95543"/>
              </p:ext>
            </p:extLst>
          </p:nvPr>
        </p:nvGraphicFramePr>
        <p:xfrm>
          <a:off x="1419367" y="4524731"/>
          <a:ext cx="9553433" cy="1247775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7241669">
                  <a:extLst>
                    <a:ext uri="{9D8B030D-6E8A-4147-A177-3AD203B41FA5}">
                      <a16:colId xmlns:a16="http://schemas.microsoft.com/office/drawing/2014/main" val="1159345149"/>
                    </a:ext>
                  </a:extLst>
                </a:gridCol>
                <a:gridCol w="2311764">
                  <a:extLst>
                    <a:ext uri="{9D8B030D-6E8A-4147-A177-3AD203B41FA5}">
                      <a16:colId xmlns:a16="http://schemas.microsoft.com/office/drawing/2014/main" val="3453161140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effectLst/>
                        </a:rPr>
                        <a:t>PROYECTOS ESTRATÉGICOS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7071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rgbClr val="4B4B4B"/>
                          </a:solidFill>
                          <a:effectLst/>
                        </a:rPr>
                        <a:t>NÚMERO DE PROYECTOS</a:t>
                      </a:r>
                      <a:endParaRPr lang="es-CO" sz="1600" b="1" i="0" u="none" strike="noStrike">
                        <a:solidFill>
                          <a:srgbClr val="4B4B4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solidFill>
                            <a:srgbClr val="4B4B4B"/>
                          </a:solidFill>
                          <a:effectLst/>
                        </a:rPr>
                        <a:t>ELABORACIÓN DE ACTUALIZACIÓN DE ESTUDIOS Y DISEÑOS</a:t>
                      </a:r>
                      <a:endParaRPr lang="es-ES" sz="1600" b="1" i="0" u="none" strike="noStrike" dirty="0">
                        <a:solidFill>
                          <a:srgbClr val="4B4B4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67633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effectLst/>
                        </a:rPr>
                        <a:t>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effectLst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9052804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6621B15-BC42-4580-98C2-0B2758952346}"/>
              </a:ext>
            </a:extLst>
          </p:cNvPr>
          <p:cNvSpPr txBox="1"/>
          <p:nvPr/>
        </p:nvSpPr>
        <p:spPr>
          <a:xfrm>
            <a:off x="4685957" y="703617"/>
            <a:ext cx="6667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2400" b="1" kern="0" dirty="0">
                <a:solidFill>
                  <a:srgbClr val="9AB52A"/>
                </a:solidFill>
                <a:cs typeface="Calibri" panose="020F0502020204030204" pitchFamily="34" charset="0"/>
              </a:rPr>
              <a:t>4.2 Estudios de proyectos de adecuación de tierras</a:t>
            </a:r>
          </a:p>
        </p:txBody>
      </p:sp>
      <p:grpSp>
        <p:nvGrpSpPr>
          <p:cNvPr id="8" name="Group 21">
            <a:extLst>
              <a:ext uri="{FF2B5EF4-FFF2-40B4-BE49-F238E27FC236}">
                <a16:creationId xmlns:a16="http://schemas.microsoft.com/office/drawing/2014/main" id="{3CC85873-0F05-4B15-8AB8-A1ED42247588}"/>
              </a:ext>
            </a:extLst>
          </p:cNvPr>
          <p:cNvGrpSpPr/>
          <p:nvPr/>
        </p:nvGrpSpPr>
        <p:grpSpPr>
          <a:xfrm flipH="1">
            <a:off x="11390276" y="690463"/>
            <a:ext cx="299104" cy="534217"/>
            <a:chOff x="880659" y="1409131"/>
            <a:chExt cx="598954" cy="1019899"/>
          </a:xfrm>
        </p:grpSpPr>
        <p:sp>
          <p:nvSpPr>
            <p:cNvPr id="9" name="Round Single Corner Rectangle 20">
              <a:extLst>
                <a:ext uri="{FF2B5EF4-FFF2-40B4-BE49-F238E27FC236}">
                  <a16:creationId xmlns:a16="http://schemas.microsoft.com/office/drawing/2014/main" id="{59BC4669-2809-44BF-8F0B-A6B7A0C7A02A}"/>
                </a:ext>
              </a:extLst>
            </p:cNvPr>
            <p:cNvSpPr/>
            <p:nvPr/>
          </p:nvSpPr>
          <p:spPr>
            <a:xfrm>
              <a:off x="1387620" y="1874938"/>
              <a:ext cx="91552" cy="554092"/>
            </a:xfrm>
            <a:prstGeom prst="round1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CBFC5249-BBAD-4ABB-BCA2-AB04890B5E3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8061" y="1874939"/>
              <a:ext cx="91552" cy="14605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C307969-397E-4F2F-8AF0-34291B4F94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659" y="1409131"/>
              <a:ext cx="598503" cy="554091"/>
            </a:xfrm>
            <a:custGeom>
              <a:avLst/>
              <a:gdLst>
                <a:gd name="T0" fmla="*/ 122 w 280"/>
                <a:gd name="T1" fmla="*/ 0 h 262"/>
                <a:gd name="T2" fmla="*/ 0 w 280"/>
                <a:gd name="T3" fmla="*/ 122 h 262"/>
                <a:gd name="T4" fmla="*/ 0 w 280"/>
                <a:gd name="T5" fmla="*/ 224 h 262"/>
                <a:gd name="T6" fmla="*/ 0 w 280"/>
                <a:gd name="T7" fmla="*/ 262 h 262"/>
                <a:gd name="T8" fmla="*/ 38 w 280"/>
                <a:gd name="T9" fmla="*/ 224 h 262"/>
                <a:gd name="T10" fmla="*/ 111 w 280"/>
                <a:gd name="T11" fmla="*/ 224 h 262"/>
                <a:gd name="T12" fmla="*/ 280 w 280"/>
                <a:gd name="T13" fmla="*/ 55 h 262"/>
                <a:gd name="T14" fmla="*/ 280 w 280"/>
                <a:gd name="T15" fmla="*/ 0 h 262"/>
                <a:gd name="T16" fmla="*/ 122 w 280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62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41"/>
                    <a:pt x="17" y="224"/>
                    <a:pt x="38" y="224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204" y="224"/>
                    <a:pt x="280" y="149"/>
                    <a:pt x="280" y="55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AB52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96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bg1"/>
          </a:solidFill>
        </p:grpSpPr>
        <p:pic>
          <p:nvPicPr>
            <p:cNvPr id="3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65507" y="2776727"/>
              <a:ext cx="126490" cy="1755648"/>
            </a:xfrm>
            <a:prstGeom prst="rect">
              <a:avLst/>
            </a:prstGeom>
            <a:grpFill/>
          </p:spPr>
        </p:pic>
        <p:pic>
          <p:nvPicPr>
            <p:cNvPr id="4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  <a:grpFill/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3E96FFE2-E5ED-499D-8DBD-97109A241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090"/>
            <a:ext cx="3973204" cy="6324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1E94BE1-93BD-4B58-97E6-1175D5ABC683}"/>
              </a:ext>
            </a:extLst>
          </p:cNvPr>
          <p:cNvSpPr/>
          <p:nvPr/>
        </p:nvSpPr>
        <p:spPr>
          <a:xfrm>
            <a:off x="5172501" y="4749421"/>
            <a:ext cx="6086902" cy="141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80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EA6BEC2-F76D-7449-98E9-D394410D4BD3}"/>
              </a:ext>
            </a:extLst>
          </p:cNvPr>
          <p:cNvSpPr/>
          <p:nvPr/>
        </p:nvSpPr>
        <p:spPr>
          <a:xfrm>
            <a:off x="1769506" y="1788779"/>
            <a:ext cx="9666489" cy="34983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es y qué hace la Agencia de Desarrollo Rural?</a:t>
            </a:r>
            <a:endParaRPr lang="es-C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>
              <a:lnSpc>
                <a:spcPct val="150000"/>
              </a:lnSpc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Avance ejecución presupuestal y proyección-compromisos</a:t>
            </a:r>
            <a:endParaRPr lang="es-C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Necesidades proyecto de presupuesto para la vigencia 2023</a:t>
            </a:r>
            <a:endParaRPr lang="es-C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Estado de proyectos de iniciativa territorial</a:t>
            </a:r>
          </a:p>
          <a:p>
            <a:pPr>
              <a:spcAft>
                <a:spcPts val="800"/>
              </a:spcAft>
            </a:pPr>
            <a:r>
              <a:rPr lang="es-ES" sz="2000" b="1" dirty="0">
                <a:solidFill>
                  <a:srgbClr val="92D050"/>
                </a:solidFill>
              </a:rPr>
              <a:t>4.1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Proyectos Integrales - PIDAR viabilizados con aportes de entidades territoriales 2022</a:t>
            </a:r>
          </a:p>
          <a:p>
            <a:pPr>
              <a:spcAft>
                <a:spcPts val="800"/>
              </a:spcAft>
            </a:pPr>
            <a:r>
              <a:rPr lang="es-ES" sz="2000" b="1" dirty="0">
                <a:solidFill>
                  <a:srgbClr val="92D050"/>
                </a:solidFill>
              </a:rPr>
              <a:t>4.2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Estudios de proyectos de adecuación de tierras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6DCD90F-700A-FB4B-981E-1EDE2B893C83}"/>
              </a:ext>
            </a:extLst>
          </p:cNvPr>
          <p:cNvGrpSpPr/>
          <p:nvPr/>
        </p:nvGrpSpPr>
        <p:grpSpPr>
          <a:xfrm>
            <a:off x="1156022" y="1926789"/>
            <a:ext cx="569022" cy="559499"/>
            <a:chOff x="634769" y="2127863"/>
            <a:chExt cx="362617" cy="356548"/>
          </a:xfrm>
        </p:grpSpPr>
        <p:grpSp>
          <p:nvGrpSpPr>
            <p:cNvPr id="12" name="Group 214">
              <a:extLst>
                <a:ext uri="{FF2B5EF4-FFF2-40B4-BE49-F238E27FC236}">
                  <a16:creationId xmlns:a16="http://schemas.microsoft.com/office/drawing/2014/main" id="{FD6C0393-7CB4-9A47-9E30-A893662D45C7}"/>
                </a:ext>
              </a:extLst>
            </p:cNvPr>
            <p:cNvGrpSpPr/>
            <p:nvPr/>
          </p:nvGrpSpPr>
          <p:grpSpPr>
            <a:xfrm>
              <a:off x="634769" y="2127864"/>
              <a:ext cx="356547" cy="356547"/>
              <a:chOff x="2965313" y="4600912"/>
              <a:chExt cx="870024" cy="870024"/>
            </a:xfrm>
          </p:grpSpPr>
          <p:sp>
            <p:nvSpPr>
              <p:cNvPr id="14" name="Oval 215">
                <a:extLst>
                  <a:ext uri="{FF2B5EF4-FFF2-40B4-BE49-F238E27FC236}">
                    <a16:creationId xmlns:a16="http://schemas.microsoft.com/office/drawing/2014/main" id="{E6434AC4-D9CF-DC45-B915-2A2CEF886B39}"/>
                  </a:ext>
                </a:extLst>
              </p:cNvPr>
              <p:cNvSpPr/>
              <p:nvPr/>
            </p:nvSpPr>
            <p:spPr>
              <a:xfrm flipH="1">
                <a:off x="3043100" y="4678699"/>
                <a:ext cx="714450" cy="714450"/>
              </a:xfrm>
              <a:prstGeom prst="ellipse">
                <a:avLst/>
              </a:prstGeom>
              <a:solidFill>
                <a:srgbClr val="82C6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15" name="Oval 216">
                <a:extLst>
                  <a:ext uri="{FF2B5EF4-FFF2-40B4-BE49-F238E27FC236}">
                    <a16:creationId xmlns:a16="http://schemas.microsoft.com/office/drawing/2014/main" id="{19EA0D96-1F54-A74E-8395-37FB9A5CD4D4}"/>
                  </a:ext>
                </a:extLst>
              </p:cNvPr>
              <p:cNvSpPr/>
              <p:nvPr/>
            </p:nvSpPr>
            <p:spPr>
              <a:xfrm flipH="1">
                <a:off x="2965313" y="4600912"/>
                <a:ext cx="870024" cy="870024"/>
              </a:xfrm>
              <a:prstGeom prst="ellipse">
                <a:avLst/>
              </a:prstGeom>
              <a:noFill/>
              <a:ln>
                <a:solidFill>
                  <a:srgbClr val="82C61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rgbClr val="82C614"/>
                  </a:solidFill>
                </a:endParaRPr>
              </a:p>
            </p:txBody>
          </p:sp>
        </p:grp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D8EC468-006D-384C-B66E-3907647AF092}"/>
                </a:ext>
              </a:extLst>
            </p:cNvPr>
            <p:cNvSpPr/>
            <p:nvPr/>
          </p:nvSpPr>
          <p:spPr>
            <a:xfrm>
              <a:off x="649051" y="2127863"/>
              <a:ext cx="348335" cy="298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1.</a:t>
              </a:r>
            </a:p>
          </p:txBody>
        </p:sp>
      </p:grpSp>
      <p:grpSp>
        <p:nvGrpSpPr>
          <p:cNvPr id="87" name="Group 21">
            <a:extLst>
              <a:ext uri="{FF2B5EF4-FFF2-40B4-BE49-F238E27FC236}">
                <a16:creationId xmlns:a16="http://schemas.microsoft.com/office/drawing/2014/main" id="{1F262BA2-4FC3-3847-A52A-B3486B3AAC2B}"/>
              </a:ext>
            </a:extLst>
          </p:cNvPr>
          <p:cNvGrpSpPr/>
          <p:nvPr/>
        </p:nvGrpSpPr>
        <p:grpSpPr>
          <a:xfrm flipH="1">
            <a:off x="11390276" y="690463"/>
            <a:ext cx="299104" cy="534217"/>
            <a:chOff x="880659" y="1409131"/>
            <a:chExt cx="598954" cy="1019899"/>
          </a:xfrm>
        </p:grpSpPr>
        <p:sp>
          <p:nvSpPr>
            <p:cNvPr id="88" name="Round Single Corner Rectangle 20">
              <a:extLst>
                <a:ext uri="{FF2B5EF4-FFF2-40B4-BE49-F238E27FC236}">
                  <a16:creationId xmlns:a16="http://schemas.microsoft.com/office/drawing/2014/main" id="{774B6ECF-D90D-5149-9589-E9EAC819E516}"/>
                </a:ext>
              </a:extLst>
            </p:cNvPr>
            <p:cNvSpPr/>
            <p:nvPr/>
          </p:nvSpPr>
          <p:spPr>
            <a:xfrm>
              <a:off x="1387620" y="1874938"/>
              <a:ext cx="91552" cy="554092"/>
            </a:xfrm>
            <a:prstGeom prst="round1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7">
              <a:extLst>
                <a:ext uri="{FF2B5EF4-FFF2-40B4-BE49-F238E27FC236}">
                  <a16:creationId xmlns:a16="http://schemas.microsoft.com/office/drawing/2014/main" id="{8E61ECF2-978E-7E48-93F5-3E924213F6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8061" y="1874939"/>
              <a:ext cx="91552" cy="14605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2DF92167-DF3E-4745-ADF6-34CCE2E985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659" y="1409131"/>
              <a:ext cx="598503" cy="554091"/>
            </a:xfrm>
            <a:custGeom>
              <a:avLst/>
              <a:gdLst>
                <a:gd name="T0" fmla="*/ 122 w 280"/>
                <a:gd name="T1" fmla="*/ 0 h 262"/>
                <a:gd name="T2" fmla="*/ 0 w 280"/>
                <a:gd name="T3" fmla="*/ 122 h 262"/>
                <a:gd name="T4" fmla="*/ 0 w 280"/>
                <a:gd name="T5" fmla="*/ 224 h 262"/>
                <a:gd name="T6" fmla="*/ 0 w 280"/>
                <a:gd name="T7" fmla="*/ 262 h 262"/>
                <a:gd name="T8" fmla="*/ 38 w 280"/>
                <a:gd name="T9" fmla="*/ 224 h 262"/>
                <a:gd name="T10" fmla="*/ 111 w 280"/>
                <a:gd name="T11" fmla="*/ 224 h 262"/>
                <a:gd name="T12" fmla="*/ 280 w 280"/>
                <a:gd name="T13" fmla="*/ 55 h 262"/>
                <a:gd name="T14" fmla="*/ 280 w 280"/>
                <a:gd name="T15" fmla="*/ 0 h 262"/>
                <a:gd name="T16" fmla="*/ 122 w 280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62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41"/>
                    <a:pt x="17" y="224"/>
                    <a:pt x="38" y="224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204" y="224"/>
                    <a:pt x="280" y="149"/>
                    <a:pt x="280" y="55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AB52A"/>
                </a:solidFill>
              </a:endParaRPr>
            </a:p>
          </p:txBody>
        </p:sp>
      </p:grpSp>
      <p:sp>
        <p:nvSpPr>
          <p:cNvPr id="91" name="Título 3">
            <a:extLst>
              <a:ext uri="{FF2B5EF4-FFF2-40B4-BE49-F238E27FC236}">
                <a16:creationId xmlns:a16="http://schemas.microsoft.com/office/drawing/2014/main" id="{F139D9B1-0135-AD49-A5CE-3B72F9EC61B8}"/>
              </a:ext>
            </a:extLst>
          </p:cNvPr>
          <p:cNvSpPr txBox="1"/>
          <p:nvPr/>
        </p:nvSpPr>
        <p:spPr>
          <a:xfrm>
            <a:off x="8646760" y="780118"/>
            <a:ext cx="271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defRPr/>
            </a:pPr>
            <a:r>
              <a:rPr lang="es-ES" sz="2400" b="1" kern="0" dirty="0">
                <a:solidFill>
                  <a:srgbClr val="9AB52A"/>
                </a:solidFill>
                <a:cs typeface="Calibri" panose="020F0502020204030204" pitchFamily="34" charset="0"/>
              </a:rPr>
              <a:t>Tabla de contenido</a:t>
            </a:r>
            <a:endParaRPr lang="es-ES" b="1" kern="0" dirty="0">
              <a:solidFill>
                <a:srgbClr val="9AB52A"/>
              </a:solidFill>
              <a:cs typeface="Calibri" panose="020F0502020204030204" pitchFamily="34" charset="0"/>
            </a:endParaRPr>
          </a:p>
        </p:txBody>
      </p: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18E92AEB-5B9F-4E8D-A774-5B96A53B4031}"/>
              </a:ext>
            </a:extLst>
          </p:cNvPr>
          <p:cNvGrpSpPr/>
          <p:nvPr/>
        </p:nvGrpSpPr>
        <p:grpSpPr>
          <a:xfrm>
            <a:off x="1167227" y="2536311"/>
            <a:ext cx="569022" cy="559499"/>
            <a:chOff x="634769" y="2127863"/>
            <a:chExt cx="362617" cy="356548"/>
          </a:xfrm>
        </p:grpSpPr>
        <p:grpSp>
          <p:nvGrpSpPr>
            <p:cNvPr id="101" name="Group 214">
              <a:extLst>
                <a:ext uri="{FF2B5EF4-FFF2-40B4-BE49-F238E27FC236}">
                  <a16:creationId xmlns:a16="http://schemas.microsoft.com/office/drawing/2014/main" id="{04440964-86E9-4B7A-AC93-14F071869385}"/>
                </a:ext>
              </a:extLst>
            </p:cNvPr>
            <p:cNvGrpSpPr/>
            <p:nvPr/>
          </p:nvGrpSpPr>
          <p:grpSpPr>
            <a:xfrm>
              <a:off x="634769" y="2127864"/>
              <a:ext cx="356547" cy="356547"/>
              <a:chOff x="2965313" y="4600912"/>
              <a:chExt cx="870024" cy="870024"/>
            </a:xfrm>
          </p:grpSpPr>
          <p:sp>
            <p:nvSpPr>
              <p:cNvPr id="103" name="Oval 215">
                <a:extLst>
                  <a:ext uri="{FF2B5EF4-FFF2-40B4-BE49-F238E27FC236}">
                    <a16:creationId xmlns:a16="http://schemas.microsoft.com/office/drawing/2014/main" id="{78E69EA9-A447-431F-BB70-B159D13CE16E}"/>
                  </a:ext>
                </a:extLst>
              </p:cNvPr>
              <p:cNvSpPr/>
              <p:nvPr/>
            </p:nvSpPr>
            <p:spPr>
              <a:xfrm flipH="1">
                <a:off x="3043100" y="4678699"/>
                <a:ext cx="714450" cy="714450"/>
              </a:xfrm>
              <a:prstGeom prst="ellipse">
                <a:avLst/>
              </a:prstGeom>
              <a:solidFill>
                <a:srgbClr val="82C6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104" name="Oval 216">
                <a:extLst>
                  <a:ext uri="{FF2B5EF4-FFF2-40B4-BE49-F238E27FC236}">
                    <a16:creationId xmlns:a16="http://schemas.microsoft.com/office/drawing/2014/main" id="{12D10A42-B259-4458-AB20-90BFF97626AA}"/>
                  </a:ext>
                </a:extLst>
              </p:cNvPr>
              <p:cNvSpPr/>
              <p:nvPr/>
            </p:nvSpPr>
            <p:spPr>
              <a:xfrm flipH="1">
                <a:off x="2965313" y="4600912"/>
                <a:ext cx="870024" cy="870024"/>
              </a:xfrm>
              <a:prstGeom prst="ellipse">
                <a:avLst/>
              </a:prstGeom>
              <a:noFill/>
              <a:ln>
                <a:solidFill>
                  <a:srgbClr val="82C61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rgbClr val="82C614"/>
                  </a:solidFill>
                </a:endParaRPr>
              </a:p>
            </p:txBody>
          </p:sp>
        </p:grpSp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02D7E230-03EC-4EE5-B9B9-0EAEB6605D1A}"/>
                </a:ext>
              </a:extLst>
            </p:cNvPr>
            <p:cNvSpPr/>
            <p:nvPr/>
          </p:nvSpPr>
          <p:spPr>
            <a:xfrm>
              <a:off x="649051" y="2127863"/>
              <a:ext cx="348335" cy="333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.</a:t>
              </a: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2290F900-8DB2-47B6-84E6-DBF7AE7C97BD}"/>
              </a:ext>
            </a:extLst>
          </p:cNvPr>
          <p:cNvGrpSpPr/>
          <p:nvPr/>
        </p:nvGrpSpPr>
        <p:grpSpPr>
          <a:xfrm>
            <a:off x="1167227" y="3145948"/>
            <a:ext cx="569022" cy="559499"/>
            <a:chOff x="634769" y="2127863"/>
            <a:chExt cx="362617" cy="356548"/>
          </a:xfrm>
        </p:grpSpPr>
        <p:grpSp>
          <p:nvGrpSpPr>
            <p:cNvPr id="106" name="Group 214">
              <a:extLst>
                <a:ext uri="{FF2B5EF4-FFF2-40B4-BE49-F238E27FC236}">
                  <a16:creationId xmlns:a16="http://schemas.microsoft.com/office/drawing/2014/main" id="{03478CFA-D65B-405D-B1A6-82E5CE47CB07}"/>
                </a:ext>
              </a:extLst>
            </p:cNvPr>
            <p:cNvGrpSpPr/>
            <p:nvPr/>
          </p:nvGrpSpPr>
          <p:grpSpPr>
            <a:xfrm>
              <a:off x="634769" y="2127864"/>
              <a:ext cx="356547" cy="356547"/>
              <a:chOff x="2965313" y="4600912"/>
              <a:chExt cx="870024" cy="870024"/>
            </a:xfrm>
          </p:grpSpPr>
          <p:sp>
            <p:nvSpPr>
              <p:cNvPr id="108" name="Oval 215">
                <a:extLst>
                  <a:ext uri="{FF2B5EF4-FFF2-40B4-BE49-F238E27FC236}">
                    <a16:creationId xmlns:a16="http://schemas.microsoft.com/office/drawing/2014/main" id="{881CE017-CEEA-465A-BFBF-24F3D2F1BF65}"/>
                  </a:ext>
                </a:extLst>
              </p:cNvPr>
              <p:cNvSpPr/>
              <p:nvPr/>
            </p:nvSpPr>
            <p:spPr>
              <a:xfrm flipH="1">
                <a:off x="3043100" y="4678699"/>
                <a:ext cx="714450" cy="714450"/>
              </a:xfrm>
              <a:prstGeom prst="ellipse">
                <a:avLst/>
              </a:prstGeom>
              <a:solidFill>
                <a:srgbClr val="82C6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109" name="Oval 216">
                <a:extLst>
                  <a:ext uri="{FF2B5EF4-FFF2-40B4-BE49-F238E27FC236}">
                    <a16:creationId xmlns:a16="http://schemas.microsoft.com/office/drawing/2014/main" id="{BA1954EF-B9B1-4B95-A124-4DA28DF32606}"/>
                  </a:ext>
                </a:extLst>
              </p:cNvPr>
              <p:cNvSpPr/>
              <p:nvPr/>
            </p:nvSpPr>
            <p:spPr>
              <a:xfrm flipH="1">
                <a:off x="2965313" y="4600912"/>
                <a:ext cx="870024" cy="870024"/>
              </a:xfrm>
              <a:prstGeom prst="ellipse">
                <a:avLst/>
              </a:prstGeom>
              <a:noFill/>
              <a:ln>
                <a:solidFill>
                  <a:srgbClr val="82C61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rgbClr val="82C614"/>
                  </a:solidFill>
                </a:endParaRPr>
              </a:p>
            </p:txBody>
          </p:sp>
        </p:grp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id="{860DDCD3-926F-4D3F-B31A-0A575DE6FBCE}"/>
                </a:ext>
              </a:extLst>
            </p:cNvPr>
            <p:cNvSpPr/>
            <p:nvPr/>
          </p:nvSpPr>
          <p:spPr>
            <a:xfrm>
              <a:off x="649051" y="2127863"/>
              <a:ext cx="348335" cy="333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3.</a:t>
              </a:r>
            </a:p>
          </p:txBody>
        </p:sp>
      </p:grp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738B33EE-D95D-40EA-9EFF-94B3174C2D7C}"/>
              </a:ext>
            </a:extLst>
          </p:cNvPr>
          <p:cNvGrpSpPr/>
          <p:nvPr/>
        </p:nvGrpSpPr>
        <p:grpSpPr>
          <a:xfrm>
            <a:off x="1167227" y="3784045"/>
            <a:ext cx="569022" cy="559499"/>
            <a:chOff x="634769" y="2127863"/>
            <a:chExt cx="362617" cy="356548"/>
          </a:xfrm>
        </p:grpSpPr>
        <p:grpSp>
          <p:nvGrpSpPr>
            <p:cNvPr id="111" name="Group 214">
              <a:extLst>
                <a:ext uri="{FF2B5EF4-FFF2-40B4-BE49-F238E27FC236}">
                  <a16:creationId xmlns:a16="http://schemas.microsoft.com/office/drawing/2014/main" id="{03C95A29-2538-405F-A185-1DAA1163AB46}"/>
                </a:ext>
              </a:extLst>
            </p:cNvPr>
            <p:cNvGrpSpPr/>
            <p:nvPr/>
          </p:nvGrpSpPr>
          <p:grpSpPr>
            <a:xfrm>
              <a:off x="634769" y="2127864"/>
              <a:ext cx="356547" cy="356547"/>
              <a:chOff x="2965313" y="4600912"/>
              <a:chExt cx="870024" cy="870024"/>
            </a:xfrm>
          </p:grpSpPr>
          <p:sp>
            <p:nvSpPr>
              <p:cNvPr id="113" name="Oval 215">
                <a:extLst>
                  <a:ext uri="{FF2B5EF4-FFF2-40B4-BE49-F238E27FC236}">
                    <a16:creationId xmlns:a16="http://schemas.microsoft.com/office/drawing/2014/main" id="{F8F7FB46-3519-46FB-96C0-34C7EAF27832}"/>
                  </a:ext>
                </a:extLst>
              </p:cNvPr>
              <p:cNvSpPr/>
              <p:nvPr/>
            </p:nvSpPr>
            <p:spPr>
              <a:xfrm flipH="1">
                <a:off x="3043100" y="4678699"/>
                <a:ext cx="714450" cy="714450"/>
              </a:xfrm>
              <a:prstGeom prst="ellipse">
                <a:avLst/>
              </a:prstGeom>
              <a:solidFill>
                <a:srgbClr val="82C6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114" name="Oval 216">
                <a:extLst>
                  <a:ext uri="{FF2B5EF4-FFF2-40B4-BE49-F238E27FC236}">
                    <a16:creationId xmlns:a16="http://schemas.microsoft.com/office/drawing/2014/main" id="{EBCD57BC-17A0-42BF-A222-AE0474969A99}"/>
                  </a:ext>
                </a:extLst>
              </p:cNvPr>
              <p:cNvSpPr/>
              <p:nvPr/>
            </p:nvSpPr>
            <p:spPr>
              <a:xfrm flipH="1">
                <a:off x="2965313" y="4600912"/>
                <a:ext cx="870024" cy="870024"/>
              </a:xfrm>
              <a:prstGeom prst="ellipse">
                <a:avLst/>
              </a:prstGeom>
              <a:noFill/>
              <a:ln>
                <a:solidFill>
                  <a:srgbClr val="82C61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rgbClr val="82C614"/>
                  </a:solidFill>
                </a:endParaRPr>
              </a:p>
            </p:txBody>
          </p:sp>
        </p:grpSp>
        <p:sp>
          <p:nvSpPr>
            <p:cNvPr id="112" name="Rectángulo 111">
              <a:extLst>
                <a:ext uri="{FF2B5EF4-FFF2-40B4-BE49-F238E27FC236}">
                  <a16:creationId xmlns:a16="http://schemas.microsoft.com/office/drawing/2014/main" id="{7FA12F6F-43C9-4026-B30D-A11922D23046}"/>
                </a:ext>
              </a:extLst>
            </p:cNvPr>
            <p:cNvSpPr/>
            <p:nvPr/>
          </p:nvSpPr>
          <p:spPr>
            <a:xfrm>
              <a:off x="649051" y="2127863"/>
              <a:ext cx="348335" cy="333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4.</a:t>
              </a:r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0830F1-3D21-45F0-936C-9743067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745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917E828-D98C-4182-9CB2-57AFDEB66E59}"/>
              </a:ext>
            </a:extLst>
          </p:cNvPr>
          <p:cNvSpPr txBox="1"/>
          <p:nvPr/>
        </p:nvSpPr>
        <p:spPr>
          <a:xfrm>
            <a:off x="6896893" y="748199"/>
            <a:ext cx="4449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defRPr/>
            </a:pPr>
            <a:r>
              <a:rPr lang="es-ES" sz="2400" b="1" kern="0" dirty="0">
                <a:solidFill>
                  <a:schemeClr val="bg1"/>
                </a:solidFill>
                <a:cs typeface="Calibri" panose="020F0502020204030204" pitchFamily="34" charset="0"/>
              </a:rPr>
              <a:t>1.</a:t>
            </a:r>
            <a:r>
              <a:rPr lang="es-ES" sz="2400" dirty="0">
                <a:solidFill>
                  <a:schemeClr val="bg1"/>
                </a:solidFill>
              </a:rPr>
              <a:t> ¿</a:t>
            </a:r>
            <a:r>
              <a:rPr lang="es-ES" sz="2400" b="1" kern="0" dirty="0">
                <a:solidFill>
                  <a:schemeClr val="bg1"/>
                </a:solidFill>
                <a:cs typeface="Calibri" panose="020F0502020204030204" pitchFamily="34" charset="0"/>
              </a:rPr>
              <a:t>Qué es y qué hace la Agencia?</a:t>
            </a:r>
            <a:endParaRPr lang="es-CO" sz="2400" b="1" kern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lvl="1">
              <a:defRPr/>
            </a:pPr>
            <a:endParaRPr lang="es-ES" b="1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1905E1EA-22E2-4DEA-8633-CC356F56730B}"/>
              </a:ext>
            </a:extLst>
          </p:cNvPr>
          <p:cNvGrpSpPr/>
          <p:nvPr/>
        </p:nvGrpSpPr>
        <p:grpSpPr>
          <a:xfrm flipH="1">
            <a:off x="11390276" y="690463"/>
            <a:ext cx="299104" cy="642511"/>
            <a:chOff x="880659" y="1409131"/>
            <a:chExt cx="598954" cy="1226648"/>
          </a:xfrm>
        </p:grpSpPr>
        <p:sp>
          <p:nvSpPr>
            <p:cNvPr id="7" name="Round Single Corner Rectangle 20">
              <a:extLst>
                <a:ext uri="{FF2B5EF4-FFF2-40B4-BE49-F238E27FC236}">
                  <a16:creationId xmlns:a16="http://schemas.microsoft.com/office/drawing/2014/main" id="{716DDD34-2557-4CB5-BB03-5A8E7B3808DA}"/>
                </a:ext>
              </a:extLst>
            </p:cNvPr>
            <p:cNvSpPr/>
            <p:nvPr/>
          </p:nvSpPr>
          <p:spPr>
            <a:xfrm>
              <a:off x="1387618" y="1874938"/>
              <a:ext cx="91552" cy="760841"/>
            </a:xfrm>
            <a:prstGeom prst="round1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FE8D1E-6085-4CBA-BA60-C43CD928BB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8061" y="1874939"/>
              <a:ext cx="91552" cy="14605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C4C3229-10D3-4D9C-BD0D-EA82146C925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659" y="1409131"/>
              <a:ext cx="598503" cy="554091"/>
            </a:xfrm>
            <a:custGeom>
              <a:avLst/>
              <a:gdLst>
                <a:gd name="T0" fmla="*/ 122 w 280"/>
                <a:gd name="T1" fmla="*/ 0 h 262"/>
                <a:gd name="T2" fmla="*/ 0 w 280"/>
                <a:gd name="T3" fmla="*/ 122 h 262"/>
                <a:gd name="T4" fmla="*/ 0 w 280"/>
                <a:gd name="T5" fmla="*/ 224 h 262"/>
                <a:gd name="T6" fmla="*/ 0 w 280"/>
                <a:gd name="T7" fmla="*/ 262 h 262"/>
                <a:gd name="T8" fmla="*/ 38 w 280"/>
                <a:gd name="T9" fmla="*/ 224 h 262"/>
                <a:gd name="T10" fmla="*/ 111 w 280"/>
                <a:gd name="T11" fmla="*/ 224 h 262"/>
                <a:gd name="T12" fmla="*/ 280 w 280"/>
                <a:gd name="T13" fmla="*/ 55 h 262"/>
                <a:gd name="T14" fmla="*/ 280 w 280"/>
                <a:gd name="T15" fmla="*/ 0 h 262"/>
                <a:gd name="T16" fmla="*/ 122 w 280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62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41"/>
                    <a:pt x="17" y="224"/>
                    <a:pt x="38" y="224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204" y="224"/>
                    <a:pt x="280" y="149"/>
                    <a:pt x="280" y="55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AB52A"/>
                </a:solidFill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E581C39-F3E0-4168-9403-67C7925DA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4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3"/>
          <p:cNvSpPr txBox="1"/>
          <p:nvPr/>
        </p:nvSpPr>
        <p:spPr>
          <a:xfrm>
            <a:off x="3384645" y="748199"/>
            <a:ext cx="7962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defRPr/>
            </a:pPr>
            <a:r>
              <a:rPr lang="es-ES" sz="2400" b="1" kern="0" dirty="0">
                <a:solidFill>
                  <a:srgbClr val="9AB52A"/>
                </a:solidFill>
                <a:cs typeface="Calibri" panose="020F0502020204030204" pitchFamily="34" charset="0"/>
              </a:rPr>
              <a:t>2.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b="1" kern="0" dirty="0">
                <a:solidFill>
                  <a:srgbClr val="9AB52A"/>
                </a:solidFill>
                <a:cs typeface="Calibri" panose="020F0502020204030204" pitchFamily="34" charset="0"/>
              </a:rPr>
              <a:t>Avance ejecución presupuestal y proyección-compromisos</a:t>
            </a:r>
            <a:endParaRPr lang="es-CO" sz="2400" b="1" kern="0" dirty="0">
              <a:solidFill>
                <a:srgbClr val="9AB52A"/>
              </a:solidFill>
              <a:cs typeface="Calibri" panose="020F0502020204030204" pitchFamily="34" charset="0"/>
            </a:endParaRPr>
          </a:p>
          <a:p>
            <a:pPr marL="0" lvl="1">
              <a:defRPr/>
            </a:pPr>
            <a:endParaRPr lang="es-ES" b="1" kern="0" dirty="0">
              <a:solidFill>
                <a:srgbClr val="9AB52A"/>
              </a:solidFill>
              <a:cs typeface="Calibri" panose="020F0502020204030204" pitchFamily="34" charset="0"/>
            </a:endParaRPr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5D007AFD-27E5-4119-8676-C8ED5B733039}"/>
              </a:ext>
            </a:extLst>
          </p:cNvPr>
          <p:cNvGrpSpPr/>
          <p:nvPr/>
        </p:nvGrpSpPr>
        <p:grpSpPr>
          <a:xfrm flipH="1">
            <a:off x="11390276" y="690463"/>
            <a:ext cx="299104" cy="642511"/>
            <a:chOff x="880659" y="1409131"/>
            <a:chExt cx="598954" cy="1226648"/>
          </a:xfrm>
        </p:grpSpPr>
        <p:sp>
          <p:nvSpPr>
            <p:cNvPr id="17" name="Round Single Corner Rectangle 20">
              <a:extLst>
                <a:ext uri="{FF2B5EF4-FFF2-40B4-BE49-F238E27FC236}">
                  <a16:creationId xmlns:a16="http://schemas.microsoft.com/office/drawing/2014/main" id="{ECA8558A-4073-4239-81A4-760B47DFF4ED}"/>
                </a:ext>
              </a:extLst>
            </p:cNvPr>
            <p:cNvSpPr/>
            <p:nvPr/>
          </p:nvSpPr>
          <p:spPr>
            <a:xfrm>
              <a:off x="1387618" y="1874938"/>
              <a:ext cx="91552" cy="760841"/>
            </a:xfrm>
            <a:prstGeom prst="round1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E921D054-03BC-4F93-B9DE-3F76E3DDBA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8061" y="1874939"/>
              <a:ext cx="91552" cy="14605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003F38D-2E06-4392-8B7C-DBD1462D08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659" y="1409131"/>
              <a:ext cx="598503" cy="554091"/>
            </a:xfrm>
            <a:custGeom>
              <a:avLst/>
              <a:gdLst>
                <a:gd name="T0" fmla="*/ 122 w 280"/>
                <a:gd name="T1" fmla="*/ 0 h 262"/>
                <a:gd name="T2" fmla="*/ 0 w 280"/>
                <a:gd name="T3" fmla="*/ 122 h 262"/>
                <a:gd name="T4" fmla="*/ 0 w 280"/>
                <a:gd name="T5" fmla="*/ 224 h 262"/>
                <a:gd name="T6" fmla="*/ 0 w 280"/>
                <a:gd name="T7" fmla="*/ 262 h 262"/>
                <a:gd name="T8" fmla="*/ 38 w 280"/>
                <a:gd name="T9" fmla="*/ 224 h 262"/>
                <a:gd name="T10" fmla="*/ 111 w 280"/>
                <a:gd name="T11" fmla="*/ 224 h 262"/>
                <a:gd name="T12" fmla="*/ 280 w 280"/>
                <a:gd name="T13" fmla="*/ 55 h 262"/>
                <a:gd name="T14" fmla="*/ 280 w 280"/>
                <a:gd name="T15" fmla="*/ 0 h 262"/>
                <a:gd name="T16" fmla="*/ 122 w 280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62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41"/>
                    <a:pt x="17" y="224"/>
                    <a:pt x="38" y="224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204" y="224"/>
                    <a:pt x="280" y="149"/>
                    <a:pt x="280" y="55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AB52A"/>
                </a:solidFill>
              </a:endParaRP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1EBEE3BF-33F2-4370-85AE-601174CFDE35}"/>
              </a:ext>
            </a:extLst>
          </p:cNvPr>
          <p:cNvSpPr/>
          <p:nvPr/>
        </p:nvSpPr>
        <p:spPr>
          <a:xfrm>
            <a:off x="1385820" y="5939084"/>
            <a:ext cx="956069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Blip>
                <a:blip r:embed="rId3"/>
              </a:buBlip>
            </a:pPr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Cifras en millones</a:t>
            </a:r>
          </a:p>
          <a:p>
            <a:pPr marL="285750" indent="-285750">
              <a:buBlip>
                <a:blip r:embed="rId3"/>
              </a:buBlip>
            </a:pP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A2A0FB2-5972-433E-9334-103966C64675}"/>
              </a:ext>
            </a:extLst>
          </p:cNvPr>
          <p:cNvSpPr/>
          <p:nvPr/>
        </p:nvSpPr>
        <p:spPr>
          <a:xfrm>
            <a:off x="1245490" y="1215244"/>
            <a:ext cx="970102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Avance de ejecución presupuestal a 31 de julio de 2022 y proyección a diciembre de 2022</a:t>
            </a:r>
            <a:endParaRPr lang="es-CO" sz="1600" b="1" i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buBlip>
                <a:blip r:embed="rId3"/>
              </a:buBlip>
            </a:pPr>
            <a:endParaRPr lang="es-CO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8E88981C-F918-4A01-933E-D4A300E7B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935002"/>
              </p:ext>
            </p:extLst>
          </p:nvPr>
        </p:nvGraphicFramePr>
        <p:xfrm>
          <a:off x="1245490" y="1582399"/>
          <a:ext cx="9701024" cy="42209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47224">
                  <a:extLst>
                    <a:ext uri="{9D8B030D-6E8A-4147-A177-3AD203B41FA5}">
                      <a16:colId xmlns:a16="http://schemas.microsoft.com/office/drawing/2014/main" val="1060485093"/>
                    </a:ext>
                  </a:extLst>
                </a:gridCol>
                <a:gridCol w="1251644">
                  <a:extLst>
                    <a:ext uri="{9D8B030D-6E8A-4147-A177-3AD203B41FA5}">
                      <a16:colId xmlns:a16="http://schemas.microsoft.com/office/drawing/2014/main" val="151061120"/>
                    </a:ext>
                  </a:extLst>
                </a:gridCol>
                <a:gridCol w="1251644">
                  <a:extLst>
                    <a:ext uri="{9D8B030D-6E8A-4147-A177-3AD203B41FA5}">
                      <a16:colId xmlns:a16="http://schemas.microsoft.com/office/drawing/2014/main" val="1646089335"/>
                    </a:ext>
                  </a:extLst>
                </a:gridCol>
                <a:gridCol w="782408">
                  <a:extLst>
                    <a:ext uri="{9D8B030D-6E8A-4147-A177-3AD203B41FA5}">
                      <a16:colId xmlns:a16="http://schemas.microsoft.com/office/drawing/2014/main" val="3162147215"/>
                    </a:ext>
                  </a:extLst>
                </a:gridCol>
                <a:gridCol w="1251644">
                  <a:extLst>
                    <a:ext uri="{9D8B030D-6E8A-4147-A177-3AD203B41FA5}">
                      <a16:colId xmlns:a16="http://schemas.microsoft.com/office/drawing/2014/main" val="721825130"/>
                    </a:ext>
                  </a:extLst>
                </a:gridCol>
                <a:gridCol w="782408">
                  <a:extLst>
                    <a:ext uri="{9D8B030D-6E8A-4147-A177-3AD203B41FA5}">
                      <a16:colId xmlns:a16="http://schemas.microsoft.com/office/drawing/2014/main" val="3539183347"/>
                    </a:ext>
                  </a:extLst>
                </a:gridCol>
                <a:gridCol w="1251644">
                  <a:extLst>
                    <a:ext uri="{9D8B030D-6E8A-4147-A177-3AD203B41FA5}">
                      <a16:colId xmlns:a16="http://schemas.microsoft.com/office/drawing/2014/main" val="1634002565"/>
                    </a:ext>
                  </a:extLst>
                </a:gridCol>
                <a:gridCol w="782408">
                  <a:extLst>
                    <a:ext uri="{9D8B030D-6E8A-4147-A177-3AD203B41FA5}">
                      <a16:colId xmlns:a16="http://schemas.microsoft.com/office/drawing/2014/main" val="868477774"/>
                    </a:ext>
                  </a:extLst>
                </a:gridCol>
              </a:tblGrid>
              <a:tr h="2614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RUBRO / PROYECTO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APR. VIGENTE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EJECUCION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PROYECCION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TOTAL EJECUTADO </a:t>
                      </a:r>
                      <a:br>
                        <a:rPr lang="es-CO" sz="1400">
                          <a:effectLst/>
                        </a:rPr>
                      </a:br>
                      <a:r>
                        <a:rPr lang="es-CO" sz="1400">
                          <a:effectLst/>
                        </a:rPr>
                        <a:t>DICIEMBRE 31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10491"/>
                  </a:ext>
                </a:extLst>
              </a:tr>
              <a:tr h="2735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>
                          <a:solidFill>
                            <a:srgbClr val="404040"/>
                          </a:solidFill>
                          <a:effectLst/>
                        </a:rPr>
                        <a:t>JULIO</a:t>
                      </a:r>
                      <a:endParaRPr lang="es-CO" sz="14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rgbClr val="404040"/>
                          </a:solidFill>
                          <a:effectLst/>
                        </a:rPr>
                        <a:t>AGO - DIC</a:t>
                      </a:r>
                      <a:endParaRPr lang="es-CO" sz="14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680264"/>
                  </a:ext>
                </a:extLst>
              </a:tr>
              <a:tr h="287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FUNCIONAMIENTO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37.693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15.661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42%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10.754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29%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26.415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71%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19742"/>
                  </a:ext>
                </a:extLst>
              </a:tr>
              <a:tr h="287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COMERCIALIZACION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3.088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2.188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71%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900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29%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3.088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100%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1147000"/>
                  </a:ext>
                </a:extLst>
              </a:tr>
              <a:tr h="287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ASOCIATIVIDAD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3.473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3.126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90%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347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10%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3.473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100%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754147"/>
                  </a:ext>
                </a:extLst>
              </a:tr>
              <a:tr h="287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OPTIMIZACION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111.120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55.733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50%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55.387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50%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111.120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100%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0314456"/>
                  </a:ext>
                </a:extLst>
              </a:tr>
              <a:tr h="287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EXTENSIÓN AGROPECUARIA 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38.117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18.527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49%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19.589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51%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38.117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100%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4950137"/>
                  </a:ext>
                </a:extLst>
              </a:tr>
              <a:tr h="287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ADECUACIÓN DE TIERRAS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56.204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32.031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57%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21.770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39%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53.801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96%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2268070"/>
                  </a:ext>
                </a:extLst>
              </a:tr>
              <a:tr h="287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GESTIÓN DOCUMENTAL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2.325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1.910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82%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415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18%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2.325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100%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1842238"/>
                  </a:ext>
                </a:extLst>
              </a:tr>
              <a:tr h="287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SEDES ADMINISTRATIVAS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1.287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0%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1.287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100%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1.287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100%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135460"/>
                  </a:ext>
                </a:extLst>
              </a:tr>
              <a:tr h="428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FORTALECIMIENTO INSTITUCIONAL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3.191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2.611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82%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485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15%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3.096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97%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2515746"/>
                  </a:ext>
                </a:extLst>
              </a:tr>
              <a:tr h="352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CAPACIDADES TECNOLÓGICAS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4.204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2.908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69%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solidFill>
                            <a:srgbClr val="404040"/>
                          </a:solidFill>
                          <a:effectLst/>
                        </a:rPr>
                        <a:t>1.295</a:t>
                      </a:r>
                      <a:endParaRPr lang="es-CO" sz="1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31%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4.204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solidFill>
                            <a:srgbClr val="404040"/>
                          </a:solidFill>
                          <a:effectLst/>
                        </a:rPr>
                        <a:t>100%</a:t>
                      </a:r>
                      <a:endParaRPr lang="es-CO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6040821"/>
                  </a:ext>
                </a:extLst>
              </a:tr>
              <a:tr h="287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RECURSOS DE INVERSION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223.008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119.035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53%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101.475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46%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220.510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99%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4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621643"/>
                  </a:ext>
                </a:extLst>
              </a:tr>
              <a:tr h="287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TOTAL RECURSOS AGENCIA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C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260.701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C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>
                          <a:solidFill>
                            <a:schemeClr val="bg1"/>
                          </a:solidFill>
                          <a:effectLst/>
                        </a:rPr>
                        <a:t>134.696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C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>
                          <a:solidFill>
                            <a:schemeClr val="bg1"/>
                          </a:solidFill>
                          <a:effectLst/>
                        </a:rPr>
                        <a:t>52%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C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>
                          <a:solidFill>
                            <a:schemeClr val="bg1"/>
                          </a:solidFill>
                          <a:effectLst/>
                        </a:rPr>
                        <a:t>112.229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C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>
                          <a:solidFill>
                            <a:schemeClr val="bg1"/>
                          </a:solidFill>
                          <a:effectLst/>
                        </a:rPr>
                        <a:t>43%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C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>
                          <a:solidFill>
                            <a:schemeClr val="bg1"/>
                          </a:solidFill>
                          <a:effectLst/>
                        </a:rPr>
                        <a:t>246.925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C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95%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C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688801"/>
                  </a:ext>
                </a:extLst>
              </a:tr>
            </a:tbl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EC5C41-28A5-42DE-BB6B-E1061BB8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579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8D14161-7E47-4752-B8F7-C9CE9A1A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B4CB-EFA1-4109-85DB-5778FE0BA843}" type="slidenum">
              <a:rPr lang="es-CO" smtClean="0"/>
              <a:pPr/>
              <a:t>5</a:t>
            </a:fld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3BC7247-CC79-48F9-B936-5EF365318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778102"/>
              </p:ext>
            </p:extLst>
          </p:nvPr>
        </p:nvGraphicFramePr>
        <p:xfrm>
          <a:off x="633061" y="2372564"/>
          <a:ext cx="10925877" cy="22421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23752">
                  <a:extLst>
                    <a:ext uri="{9D8B030D-6E8A-4147-A177-3AD203B41FA5}">
                      <a16:colId xmlns:a16="http://schemas.microsoft.com/office/drawing/2014/main" val="997070599"/>
                    </a:ext>
                  </a:extLst>
                </a:gridCol>
                <a:gridCol w="1978725">
                  <a:extLst>
                    <a:ext uri="{9D8B030D-6E8A-4147-A177-3AD203B41FA5}">
                      <a16:colId xmlns:a16="http://schemas.microsoft.com/office/drawing/2014/main" val="1167423057"/>
                    </a:ext>
                  </a:extLst>
                </a:gridCol>
                <a:gridCol w="2586599">
                  <a:extLst>
                    <a:ext uri="{9D8B030D-6E8A-4147-A177-3AD203B41FA5}">
                      <a16:colId xmlns:a16="http://schemas.microsoft.com/office/drawing/2014/main" val="4088285024"/>
                    </a:ext>
                  </a:extLst>
                </a:gridCol>
                <a:gridCol w="1463809">
                  <a:extLst>
                    <a:ext uri="{9D8B030D-6E8A-4147-A177-3AD203B41FA5}">
                      <a16:colId xmlns:a16="http://schemas.microsoft.com/office/drawing/2014/main" val="800483903"/>
                    </a:ext>
                  </a:extLst>
                </a:gridCol>
                <a:gridCol w="1172992">
                  <a:extLst>
                    <a:ext uri="{9D8B030D-6E8A-4147-A177-3AD203B41FA5}">
                      <a16:colId xmlns:a16="http://schemas.microsoft.com/office/drawing/2014/main" val="1948341319"/>
                    </a:ext>
                  </a:extLst>
                </a:gridCol>
              </a:tblGrid>
              <a:tr h="6346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  <a:endParaRPr lang="es-C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INVERSIÓN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>
                          <a:effectLst/>
                        </a:rPr>
                        <a:t>FUNCIONAMIENTO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>
                          <a:effectLst/>
                        </a:rPr>
                        <a:t>RECURSOS PROPIOS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>
                          <a:effectLst/>
                        </a:rPr>
                        <a:t>TOTAL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4068870"/>
                  </a:ext>
                </a:extLst>
              </a:tr>
              <a:tr h="323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>
                          <a:effectLst/>
                        </a:rPr>
                        <a:t>DISTRIBUCIÓN CUOTA POAI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>
                          <a:solidFill>
                            <a:srgbClr val="404040"/>
                          </a:solidFill>
                          <a:effectLst/>
                        </a:rPr>
                        <a:t>144.955</a:t>
                      </a:r>
                      <a:endParaRPr lang="es-CO" sz="24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>
                          <a:solidFill>
                            <a:srgbClr val="404040"/>
                          </a:solidFill>
                          <a:effectLst/>
                        </a:rPr>
                        <a:t>32.278</a:t>
                      </a:r>
                      <a:endParaRPr lang="es-CO" sz="24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4.495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 smtClean="0">
                          <a:solidFill>
                            <a:srgbClr val="404040"/>
                          </a:solidFill>
                          <a:effectLst/>
                        </a:rPr>
                        <a:t>181.728</a:t>
                      </a:r>
                      <a:endParaRPr lang="es-CO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3537125"/>
                  </a:ext>
                </a:extLst>
              </a:tr>
              <a:tr h="323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>
                          <a:effectLst/>
                        </a:rPr>
                        <a:t>SOLICITUD ADR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>
                          <a:solidFill>
                            <a:srgbClr val="404040"/>
                          </a:solidFill>
                          <a:effectLst/>
                        </a:rPr>
                        <a:t>685.031</a:t>
                      </a:r>
                      <a:endParaRPr lang="es-CO" sz="24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71.718</a:t>
                      </a:r>
                      <a:endParaRPr lang="es-CO" sz="2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 smtClean="0">
                          <a:solidFill>
                            <a:srgbClr val="404040"/>
                          </a:solidFill>
                          <a:effectLst/>
                        </a:rPr>
                        <a:t>756.749</a:t>
                      </a:r>
                      <a:endParaRPr lang="es-CO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8710507"/>
                  </a:ext>
                </a:extLst>
              </a:tr>
              <a:tr h="323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>
                          <a:effectLst/>
                        </a:rPr>
                        <a:t>DÉFICIT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540.076</a:t>
                      </a:r>
                      <a:endParaRPr lang="es-CO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39.440</a:t>
                      </a:r>
                      <a:endParaRPr lang="es-CO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(4495)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575.021</a:t>
                      </a:r>
                      <a:endParaRPr lang="es-CO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1507667"/>
                  </a:ext>
                </a:extLst>
              </a:tr>
              <a:tr h="3233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 dirty="0">
                          <a:effectLst/>
                        </a:rPr>
                        <a:t>PORCENTAJE DÉFICIT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78,8%</a:t>
                      </a:r>
                      <a:endParaRPr lang="es-CO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54,9%</a:t>
                      </a:r>
                      <a:endParaRPr lang="es-CO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75,9%</a:t>
                      </a:r>
                      <a:endParaRPr lang="es-CO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046331"/>
                  </a:ext>
                </a:extLst>
              </a:tr>
            </a:tbl>
          </a:graphicData>
        </a:graphic>
      </p:graphicFrame>
      <p:sp>
        <p:nvSpPr>
          <p:cNvPr id="5" name="Título 3">
            <a:extLst>
              <a:ext uri="{FF2B5EF4-FFF2-40B4-BE49-F238E27FC236}">
                <a16:creationId xmlns:a16="http://schemas.microsoft.com/office/drawing/2014/main" id="{D91A6DDD-10C7-48CC-9DF5-5D70FE70ABAA}"/>
              </a:ext>
            </a:extLst>
          </p:cNvPr>
          <p:cNvSpPr txBox="1"/>
          <p:nvPr/>
        </p:nvSpPr>
        <p:spPr>
          <a:xfrm>
            <a:off x="4445074" y="691479"/>
            <a:ext cx="691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defRPr/>
            </a:pPr>
            <a:r>
              <a:rPr lang="es-ES" sz="2400" b="1" kern="0" dirty="0">
                <a:solidFill>
                  <a:srgbClr val="9AB52A"/>
                </a:solidFill>
                <a:cs typeface="Calibri" panose="020F0502020204030204" pitchFamily="34" charset="0"/>
              </a:rPr>
              <a:t>3. Necesidades de presupuesto para la vigencia 2023</a:t>
            </a:r>
            <a:endParaRPr lang="es-ES" b="1" kern="0" dirty="0">
              <a:solidFill>
                <a:srgbClr val="9AB52A"/>
              </a:solidFill>
              <a:cs typeface="Calibri" panose="020F0502020204030204" pitchFamily="34" charset="0"/>
            </a:endParaRP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BCB8BCF6-655D-47D4-A1DE-0F90F664B1B0}"/>
              </a:ext>
            </a:extLst>
          </p:cNvPr>
          <p:cNvGrpSpPr/>
          <p:nvPr/>
        </p:nvGrpSpPr>
        <p:grpSpPr>
          <a:xfrm flipH="1">
            <a:off x="11390276" y="601824"/>
            <a:ext cx="299104" cy="534217"/>
            <a:chOff x="880659" y="1409131"/>
            <a:chExt cx="598954" cy="1019899"/>
          </a:xfrm>
        </p:grpSpPr>
        <p:sp>
          <p:nvSpPr>
            <p:cNvPr id="7" name="Round Single Corner Rectangle 20">
              <a:extLst>
                <a:ext uri="{FF2B5EF4-FFF2-40B4-BE49-F238E27FC236}">
                  <a16:creationId xmlns:a16="http://schemas.microsoft.com/office/drawing/2014/main" id="{EBF281F3-6C89-4E53-A4F7-DB9CDFE03D96}"/>
                </a:ext>
              </a:extLst>
            </p:cNvPr>
            <p:cNvSpPr/>
            <p:nvPr/>
          </p:nvSpPr>
          <p:spPr>
            <a:xfrm>
              <a:off x="1387620" y="1874938"/>
              <a:ext cx="91552" cy="554092"/>
            </a:xfrm>
            <a:prstGeom prst="round1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4C6752-AE75-414A-A1BA-C2EA94DCE5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8061" y="1874939"/>
              <a:ext cx="91552" cy="14605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B1B6E2E-C6E6-48D4-831A-BCCF1AC2B6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659" y="1409131"/>
              <a:ext cx="598503" cy="554091"/>
            </a:xfrm>
            <a:custGeom>
              <a:avLst/>
              <a:gdLst>
                <a:gd name="T0" fmla="*/ 122 w 280"/>
                <a:gd name="T1" fmla="*/ 0 h 262"/>
                <a:gd name="T2" fmla="*/ 0 w 280"/>
                <a:gd name="T3" fmla="*/ 122 h 262"/>
                <a:gd name="T4" fmla="*/ 0 w 280"/>
                <a:gd name="T5" fmla="*/ 224 h 262"/>
                <a:gd name="T6" fmla="*/ 0 w 280"/>
                <a:gd name="T7" fmla="*/ 262 h 262"/>
                <a:gd name="T8" fmla="*/ 38 w 280"/>
                <a:gd name="T9" fmla="*/ 224 h 262"/>
                <a:gd name="T10" fmla="*/ 111 w 280"/>
                <a:gd name="T11" fmla="*/ 224 h 262"/>
                <a:gd name="T12" fmla="*/ 280 w 280"/>
                <a:gd name="T13" fmla="*/ 55 h 262"/>
                <a:gd name="T14" fmla="*/ 280 w 280"/>
                <a:gd name="T15" fmla="*/ 0 h 262"/>
                <a:gd name="T16" fmla="*/ 122 w 280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62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41"/>
                    <a:pt x="17" y="224"/>
                    <a:pt x="38" y="224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204" y="224"/>
                    <a:pt x="280" y="149"/>
                    <a:pt x="280" y="55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AB52A"/>
                </a:solidFill>
              </a:endParaRP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EF391D-FA9A-4B96-AD75-9DC5480456A9}"/>
              </a:ext>
            </a:extLst>
          </p:cNvPr>
          <p:cNvSpPr/>
          <p:nvPr/>
        </p:nvSpPr>
        <p:spPr>
          <a:xfrm>
            <a:off x="1385820" y="5939084"/>
            <a:ext cx="956069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Blip>
                <a:blip r:embed="rId2"/>
              </a:buBlip>
            </a:pPr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Cifras en millones</a:t>
            </a:r>
          </a:p>
          <a:p>
            <a:pPr marL="285750" indent="-285750">
              <a:buBlip>
                <a:blip r:embed="rId2"/>
              </a:buBlip>
            </a:pP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8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21">
            <a:extLst>
              <a:ext uri="{FF2B5EF4-FFF2-40B4-BE49-F238E27FC236}">
                <a16:creationId xmlns:a16="http://schemas.microsoft.com/office/drawing/2014/main" id="{FC9BBFE2-8E85-DB4E-BA03-DFD3EC6EA1F7}"/>
              </a:ext>
            </a:extLst>
          </p:cNvPr>
          <p:cNvGrpSpPr/>
          <p:nvPr/>
        </p:nvGrpSpPr>
        <p:grpSpPr>
          <a:xfrm flipH="1">
            <a:off x="11390276" y="601824"/>
            <a:ext cx="299104" cy="534217"/>
            <a:chOff x="880659" y="1409131"/>
            <a:chExt cx="598954" cy="1019899"/>
          </a:xfrm>
        </p:grpSpPr>
        <p:sp>
          <p:nvSpPr>
            <p:cNvPr id="54" name="Round Single Corner Rectangle 20">
              <a:extLst>
                <a:ext uri="{FF2B5EF4-FFF2-40B4-BE49-F238E27FC236}">
                  <a16:creationId xmlns:a16="http://schemas.microsoft.com/office/drawing/2014/main" id="{40988AFB-F2ED-C347-8D6C-935300904DDB}"/>
                </a:ext>
              </a:extLst>
            </p:cNvPr>
            <p:cNvSpPr/>
            <p:nvPr/>
          </p:nvSpPr>
          <p:spPr>
            <a:xfrm>
              <a:off x="1387620" y="1874938"/>
              <a:ext cx="91552" cy="554092"/>
            </a:xfrm>
            <a:prstGeom prst="round1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7">
              <a:extLst>
                <a:ext uri="{FF2B5EF4-FFF2-40B4-BE49-F238E27FC236}">
                  <a16:creationId xmlns:a16="http://schemas.microsoft.com/office/drawing/2014/main" id="{AA973868-857A-884C-A28E-3760BAA1B2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8061" y="1874939"/>
              <a:ext cx="91552" cy="14605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4D6FECEB-E497-4E47-8EA3-52B47D15E6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659" y="1409131"/>
              <a:ext cx="598503" cy="554091"/>
            </a:xfrm>
            <a:custGeom>
              <a:avLst/>
              <a:gdLst>
                <a:gd name="T0" fmla="*/ 122 w 280"/>
                <a:gd name="T1" fmla="*/ 0 h 262"/>
                <a:gd name="T2" fmla="*/ 0 w 280"/>
                <a:gd name="T3" fmla="*/ 122 h 262"/>
                <a:gd name="T4" fmla="*/ 0 w 280"/>
                <a:gd name="T5" fmla="*/ 224 h 262"/>
                <a:gd name="T6" fmla="*/ 0 w 280"/>
                <a:gd name="T7" fmla="*/ 262 h 262"/>
                <a:gd name="T8" fmla="*/ 38 w 280"/>
                <a:gd name="T9" fmla="*/ 224 h 262"/>
                <a:gd name="T10" fmla="*/ 111 w 280"/>
                <a:gd name="T11" fmla="*/ 224 h 262"/>
                <a:gd name="T12" fmla="*/ 280 w 280"/>
                <a:gd name="T13" fmla="*/ 55 h 262"/>
                <a:gd name="T14" fmla="*/ 280 w 280"/>
                <a:gd name="T15" fmla="*/ 0 h 262"/>
                <a:gd name="T16" fmla="*/ 122 w 280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62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41"/>
                    <a:pt x="17" y="224"/>
                    <a:pt x="38" y="224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204" y="224"/>
                    <a:pt x="280" y="149"/>
                    <a:pt x="280" y="55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AB52A"/>
                </a:solidFill>
              </a:endParaRPr>
            </a:p>
          </p:txBody>
        </p:sp>
      </p:grpSp>
      <p:sp>
        <p:nvSpPr>
          <p:cNvPr id="40" name="Título 3">
            <a:extLst>
              <a:ext uri="{FF2B5EF4-FFF2-40B4-BE49-F238E27FC236}">
                <a16:creationId xmlns:a16="http://schemas.microsoft.com/office/drawing/2014/main" id="{004FF57E-F7E0-4FAB-9F23-FD3C03DB25CA}"/>
              </a:ext>
            </a:extLst>
          </p:cNvPr>
          <p:cNvSpPr txBox="1"/>
          <p:nvPr/>
        </p:nvSpPr>
        <p:spPr>
          <a:xfrm>
            <a:off x="4445074" y="677831"/>
            <a:ext cx="691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defRPr/>
            </a:pPr>
            <a:r>
              <a:rPr lang="es-ES" sz="2400" b="1" kern="0" dirty="0">
                <a:solidFill>
                  <a:srgbClr val="9AB52A"/>
                </a:solidFill>
                <a:cs typeface="Calibri" panose="020F0502020204030204" pitchFamily="34" charset="0"/>
              </a:rPr>
              <a:t>3. Necesidades de presupuesto para la vigencia 2023</a:t>
            </a:r>
            <a:endParaRPr lang="es-ES" b="1" kern="0" dirty="0">
              <a:solidFill>
                <a:srgbClr val="9AB52A"/>
              </a:solidFill>
              <a:cs typeface="Calibri" panose="020F050202020403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E7C2264-701A-452F-A53C-5FFCF31BA1FF}"/>
              </a:ext>
            </a:extLst>
          </p:cNvPr>
          <p:cNvSpPr/>
          <p:nvPr/>
        </p:nvSpPr>
        <p:spPr>
          <a:xfrm>
            <a:off x="1226089" y="1146835"/>
            <a:ext cx="468033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Recursos de inversión</a:t>
            </a:r>
            <a:endParaRPr lang="es-CO" sz="1600" b="1" i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buBlip>
                <a:blip r:embed="rId2"/>
              </a:buBlip>
            </a:pPr>
            <a:endParaRPr lang="es-CO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1F1125B-D81D-48C8-AF5F-6D2A42BB701A}"/>
              </a:ext>
            </a:extLst>
          </p:cNvPr>
          <p:cNvSpPr/>
          <p:nvPr/>
        </p:nvSpPr>
        <p:spPr>
          <a:xfrm>
            <a:off x="1385820" y="6012189"/>
            <a:ext cx="956069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Blip>
                <a:blip r:embed="rId2"/>
              </a:buBlip>
            </a:pPr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Cifras en millones</a:t>
            </a:r>
          </a:p>
          <a:p>
            <a:pPr marL="285750" indent="-285750">
              <a:buBlip>
                <a:blip r:embed="rId2"/>
              </a:buBlip>
            </a:pP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AF235D-F4DA-4A1C-A4AC-0F90B072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6</a:t>
            </a:r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B1C3340-ABE0-40B4-A772-1C95A51A6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80104"/>
              </p:ext>
            </p:extLst>
          </p:nvPr>
        </p:nvGraphicFramePr>
        <p:xfrm>
          <a:off x="1226089" y="1497305"/>
          <a:ext cx="9880151" cy="41471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88848">
                  <a:extLst>
                    <a:ext uri="{9D8B030D-6E8A-4147-A177-3AD203B41FA5}">
                      <a16:colId xmlns:a16="http://schemas.microsoft.com/office/drawing/2014/main" val="2833060106"/>
                    </a:ext>
                  </a:extLst>
                </a:gridCol>
                <a:gridCol w="1631523">
                  <a:extLst>
                    <a:ext uri="{9D8B030D-6E8A-4147-A177-3AD203B41FA5}">
                      <a16:colId xmlns:a16="http://schemas.microsoft.com/office/drawing/2014/main" val="469035787"/>
                    </a:ext>
                  </a:extLst>
                </a:gridCol>
                <a:gridCol w="1486991">
                  <a:extLst>
                    <a:ext uri="{9D8B030D-6E8A-4147-A177-3AD203B41FA5}">
                      <a16:colId xmlns:a16="http://schemas.microsoft.com/office/drawing/2014/main" val="82868097"/>
                    </a:ext>
                  </a:extLst>
                </a:gridCol>
                <a:gridCol w="1845849">
                  <a:extLst>
                    <a:ext uri="{9D8B030D-6E8A-4147-A177-3AD203B41FA5}">
                      <a16:colId xmlns:a16="http://schemas.microsoft.com/office/drawing/2014/main" val="809469591"/>
                    </a:ext>
                  </a:extLst>
                </a:gridCol>
                <a:gridCol w="1126940">
                  <a:extLst>
                    <a:ext uri="{9D8B030D-6E8A-4147-A177-3AD203B41FA5}">
                      <a16:colId xmlns:a16="http://schemas.microsoft.com/office/drawing/2014/main" val="3812881386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PROYECTOS 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B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DISTRIBUCION CUOTA POAI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B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SOLICITUD 2023 SUIFP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B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DEFICIT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B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DEFICIT %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B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1736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COMERCIALIZACION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2.500</a:t>
                      </a:r>
                      <a:endParaRPr lang="es-CO" sz="1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14.911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-12.411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-83%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29293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IMPLEMENTACION FONAT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11.876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68.979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-57.103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C00000"/>
                          </a:solidFill>
                          <a:effectLst/>
                        </a:rPr>
                        <a:t>-83%</a:t>
                      </a:r>
                      <a:endParaRPr lang="es-CO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43046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AOM Y PRESTACION DEL SERVICIO DE ADT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27.605</a:t>
                      </a:r>
                      <a:endParaRPr lang="es-CO" sz="1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43.947</a:t>
                      </a:r>
                      <a:endParaRPr lang="es-CO" sz="1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C00000"/>
                          </a:solidFill>
                          <a:effectLst/>
                        </a:rPr>
                        <a:t>-16.341</a:t>
                      </a:r>
                      <a:endParaRPr lang="es-CO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C00000"/>
                          </a:solidFill>
                          <a:effectLst/>
                        </a:rPr>
                        <a:t>-37%</a:t>
                      </a:r>
                      <a:endParaRPr lang="es-CO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244028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CONSTRUCCION TERMINACIION Y PUESTA EB MARCHA DEL DISTRITO DE ADT SAN JUAN DEL CESAR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  <a:endParaRPr lang="es-CO" sz="1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404040"/>
                          </a:solidFill>
                          <a:effectLst/>
                        </a:rPr>
                        <a:t>38.834</a:t>
                      </a:r>
                      <a:endParaRPr lang="es-CO" sz="1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-38.834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-100%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59912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OPTIMIZACION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73.824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332.938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-259.114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C00000"/>
                          </a:solidFill>
                          <a:effectLst/>
                        </a:rPr>
                        <a:t>-78%</a:t>
                      </a:r>
                      <a:endParaRPr lang="es-CO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54559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ASOCIATIVIDAD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2.200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17.722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-15.522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-88%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78122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EXTENSION AGROPECUARIA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20.000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151.365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-131.365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-87%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21972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ADECUACION DE SEDES ADMINISTRATIVAS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750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1.325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-575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C00000"/>
                          </a:solidFill>
                          <a:effectLst/>
                        </a:rPr>
                        <a:t>-43%</a:t>
                      </a:r>
                      <a:endParaRPr lang="es-CO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423952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FORTALECIMIENTO DEL DESEMPEÑO INSTITUCIONAL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2.200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3.951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-1.751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-44%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0925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GESTION DOCUMENTAL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1.000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2.271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C00000"/>
                          </a:solidFill>
                          <a:effectLst/>
                        </a:rPr>
                        <a:t>-1.271</a:t>
                      </a:r>
                      <a:endParaRPr lang="es-CO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-56%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590711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MEJORAMIENTO DE LAS CAPACIDADES TECNOLOGICAS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3.000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404040"/>
                          </a:solidFill>
                          <a:effectLst/>
                        </a:rPr>
                        <a:t>8.789</a:t>
                      </a:r>
                      <a:endParaRPr lang="es-CO" sz="14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solidFill>
                            <a:srgbClr val="C00000"/>
                          </a:solidFill>
                          <a:effectLst/>
                        </a:rPr>
                        <a:t>-5.789</a:t>
                      </a:r>
                      <a:endParaRPr lang="es-CO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-66%</a:t>
                      </a:r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55368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effectLst/>
                        </a:rPr>
                        <a:t>Total RECURSOS NACION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u="none" strike="noStrike" dirty="0">
                          <a:solidFill>
                            <a:srgbClr val="404040"/>
                          </a:solidFill>
                          <a:effectLst/>
                        </a:rPr>
                        <a:t>144.955</a:t>
                      </a:r>
                      <a:endParaRPr lang="es-CO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u="none" strike="noStrike" dirty="0">
                          <a:solidFill>
                            <a:srgbClr val="404040"/>
                          </a:solidFill>
                          <a:effectLst/>
                        </a:rPr>
                        <a:t>685.031</a:t>
                      </a:r>
                      <a:endParaRPr lang="es-CO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-540.077</a:t>
                      </a:r>
                      <a:endParaRPr lang="es-CO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-79%</a:t>
                      </a:r>
                      <a:endParaRPr lang="es-CO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850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15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0">
            <a:extLst>
              <a:ext uri="{FF2B5EF4-FFF2-40B4-BE49-F238E27FC236}">
                <a16:creationId xmlns:a16="http://schemas.microsoft.com/office/drawing/2014/main" id="{623CE46E-4170-BB40-8220-E17CC81DB82C}"/>
              </a:ext>
            </a:extLst>
          </p:cNvPr>
          <p:cNvSpPr/>
          <p:nvPr/>
        </p:nvSpPr>
        <p:spPr>
          <a:xfrm rot="10800000" flipV="1">
            <a:off x="994390" y="1485770"/>
            <a:ext cx="2358410" cy="288044"/>
          </a:xfrm>
          <a:prstGeom prst="rect">
            <a:avLst/>
          </a:prstGeom>
          <a:solidFill>
            <a:srgbClr val="235B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cs typeface="Arial"/>
              </a:rPr>
              <a:t>Comercialización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7AC1290-6874-4846-AF1D-DCFEAB252DB9}"/>
              </a:ext>
            </a:extLst>
          </p:cNvPr>
          <p:cNvSpPr/>
          <p:nvPr/>
        </p:nvSpPr>
        <p:spPr>
          <a:xfrm>
            <a:off x="942514" y="1803283"/>
            <a:ext cx="10687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proyecto establece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atender 964 organizaciones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la solicitud de recursos que hizo la Agencia, pero con la asignación inicial del Presupuesto General De La Nación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solo se podrían atender 64.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9" name="Group 21">
            <a:extLst>
              <a:ext uri="{FF2B5EF4-FFF2-40B4-BE49-F238E27FC236}">
                <a16:creationId xmlns:a16="http://schemas.microsoft.com/office/drawing/2014/main" id="{0572BD92-ED32-E740-917E-5CEA756253B3}"/>
              </a:ext>
            </a:extLst>
          </p:cNvPr>
          <p:cNvGrpSpPr/>
          <p:nvPr/>
        </p:nvGrpSpPr>
        <p:grpSpPr>
          <a:xfrm flipH="1">
            <a:off x="11390276" y="690463"/>
            <a:ext cx="299104" cy="534217"/>
            <a:chOff x="880659" y="1409131"/>
            <a:chExt cx="598954" cy="1019899"/>
          </a:xfrm>
        </p:grpSpPr>
        <p:sp>
          <p:nvSpPr>
            <p:cNvPr id="70" name="Round Single Corner Rectangle 20">
              <a:extLst>
                <a:ext uri="{FF2B5EF4-FFF2-40B4-BE49-F238E27FC236}">
                  <a16:creationId xmlns:a16="http://schemas.microsoft.com/office/drawing/2014/main" id="{154518DA-47B1-844E-B581-96F9D5D32B3B}"/>
                </a:ext>
              </a:extLst>
            </p:cNvPr>
            <p:cNvSpPr/>
            <p:nvPr/>
          </p:nvSpPr>
          <p:spPr>
            <a:xfrm>
              <a:off x="1387620" y="1874938"/>
              <a:ext cx="91552" cy="554092"/>
            </a:xfrm>
            <a:prstGeom prst="round1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">
              <a:extLst>
                <a:ext uri="{FF2B5EF4-FFF2-40B4-BE49-F238E27FC236}">
                  <a16:creationId xmlns:a16="http://schemas.microsoft.com/office/drawing/2014/main" id="{CF88B0F2-31DD-C842-814E-8044F1344F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8061" y="1874939"/>
              <a:ext cx="91552" cy="14605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8273928-425E-1943-AEDE-D9D97C669C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659" y="1409131"/>
              <a:ext cx="598503" cy="554091"/>
            </a:xfrm>
            <a:custGeom>
              <a:avLst/>
              <a:gdLst>
                <a:gd name="T0" fmla="*/ 122 w 280"/>
                <a:gd name="T1" fmla="*/ 0 h 262"/>
                <a:gd name="T2" fmla="*/ 0 w 280"/>
                <a:gd name="T3" fmla="*/ 122 h 262"/>
                <a:gd name="T4" fmla="*/ 0 w 280"/>
                <a:gd name="T5" fmla="*/ 224 h 262"/>
                <a:gd name="T6" fmla="*/ 0 w 280"/>
                <a:gd name="T7" fmla="*/ 262 h 262"/>
                <a:gd name="T8" fmla="*/ 38 w 280"/>
                <a:gd name="T9" fmla="*/ 224 h 262"/>
                <a:gd name="T10" fmla="*/ 111 w 280"/>
                <a:gd name="T11" fmla="*/ 224 h 262"/>
                <a:gd name="T12" fmla="*/ 280 w 280"/>
                <a:gd name="T13" fmla="*/ 55 h 262"/>
                <a:gd name="T14" fmla="*/ 280 w 280"/>
                <a:gd name="T15" fmla="*/ 0 h 262"/>
                <a:gd name="T16" fmla="*/ 122 w 280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62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41"/>
                    <a:pt x="17" y="224"/>
                    <a:pt x="38" y="224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204" y="224"/>
                    <a:pt x="280" y="149"/>
                    <a:pt x="280" y="55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AB52A"/>
                </a:solidFill>
              </a:endParaRPr>
            </a:p>
          </p:txBody>
        </p:sp>
      </p:grpSp>
      <p:sp>
        <p:nvSpPr>
          <p:cNvPr id="19" name="Rectangle 60">
            <a:extLst>
              <a:ext uri="{FF2B5EF4-FFF2-40B4-BE49-F238E27FC236}">
                <a16:creationId xmlns:a16="http://schemas.microsoft.com/office/drawing/2014/main" id="{7338FF52-A5BC-4067-AAF5-A18AC3800E00}"/>
              </a:ext>
            </a:extLst>
          </p:cNvPr>
          <p:cNvSpPr/>
          <p:nvPr/>
        </p:nvSpPr>
        <p:spPr>
          <a:xfrm rot="10800000" flipV="1">
            <a:off x="994388" y="2504496"/>
            <a:ext cx="9093040" cy="353153"/>
          </a:xfrm>
          <a:prstGeom prst="rect">
            <a:avLst/>
          </a:prstGeom>
          <a:solidFill>
            <a:srgbClr val="235B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cs typeface="Arial"/>
              </a:rPr>
              <a:t>Implementación del Fondo Nacional de Adecuación de Tierras FONAD </a:t>
            </a:r>
            <a:endParaRPr lang="es-CO" sz="2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4B5C103-8B27-4431-969A-373466F73587}"/>
              </a:ext>
            </a:extLst>
          </p:cNvPr>
          <p:cNvSpPr/>
          <p:nvPr/>
        </p:nvSpPr>
        <p:spPr>
          <a:xfrm>
            <a:off x="994388" y="2929943"/>
            <a:ext cx="10687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proyecto establece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financiar o cofinanciar 32 proyectos y brindar 250 asistencias técnicas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los interesados en presentar proyectos al fondo, pero con la asignación inicial del Presupuesto General De La Nación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solo podrían cofinanciarse entre 2 y 5 proyectos y brindar asistencia técnica a 50-100 interesados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60">
            <a:extLst>
              <a:ext uri="{FF2B5EF4-FFF2-40B4-BE49-F238E27FC236}">
                <a16:creationId xmlns:a16="http://schemas.microsoft.com/office/drawing/2014/main" id="{F03B84AA-30A8-4A24-AC22-0482FCD72647}"/>
              </a:ext>
            </a:extLst>
          </p:cNvPr>
          <p:cNvSpPr/>
          <p:nvPr/>
        </p:nvSpPr>
        <p:spPr>
          <a:xfrm rot="10800000" flipV="1">
            <a:off x="994388" y="3925141"/>
            <a:ext cx="5275783" cy="353153"/>
          </a:xfrm>
          <a:prstGeom prst="rect">
            <a:avLst/>
          </a:prstGeom>
          <a:solidFill>
            <a:srgbClr val="235B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cs typeface="Arial"/>
              </a:rPr>
              <a:t>AOM Distritos de Adecuación de Tierras</a:t>
            </a:r>
            <a:endParaRPr lang="es-CO" sz="2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BEA1FA0-DFE9-4EC3-90AE-E912883783FA}"/>
              </a:ext>
            </a:extLst>
          </p:cNvPr>
          <p:cNvSpPr/>
          <p:nvPr/>
        </p:nvSpPr>
        <p:spPr>
          <a:xfrm>
            <a:off x="994387" y="4332631"/>
            <a:ext cx="10687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proyecto establece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garantizar la administración, operación y mantenimiento en 48 distritos, brindar capacitación a 200 asociaciones de usuarios y tramitar 300 solicitudes legales de asociaciones de usuarios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pero con la asignación inicial del Presupuesto General De La Nación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solo se realizarían actividades mínimas de AOM en esos 48 distritos, capacitar a 110 asociaciones y tramitar 200 solicitudes.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60">
            <a:extLst>
              <a:ext uri="{FF2B5EF4-FFF2-40B4-BE49-F238E27FC236}">
                <a16:creationId xmlns:a16="http://schemas.microsoft.com/office/drawing/2014/main" id="{44930CDE-CF19-482F-9E18-7AE980262FBD}"/>
              </a:ext>
            </a:extLst>
          </p:cNvPr>
          <p:cNvSpPr/>
          <p:nvPr/>
        </p:nvSpPr>
        <p:spPr>
          <a:xfrm rot="10800000" flipV="1">
            <a:off x="994390" y="5527334"/>
            <a:ext cx="6701810" cy="288044"/>
          </a:xfrm>
          <a:prstGeom prst="rect">
            <a:avLst/>
          </a:prstGeom>
          <a:solidFill>
            <a:srgbClr val="235B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cs typeface="Arial"/>
              </a:rPr>
              <a:t>Puesta en marcha del distrito de San Juan del Cesar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CD49697-BD2B-446D-A26D-D8B31A79143E}"/>
              </a:ext>
            </a:extLst>
          </p:cNvPr>
          <p:cNvSpPr/>
          <p:nvPr/>
        </p:nvSpPr>
        <p:spPr>
          <a:xfrm>
            <a:off x="942514" y="5844847"/>
            <a:ext cx="10687356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 asignación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el Presupuesto General De La Nación no puede avanzarse en la construcción y terminación de este distrito.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EAFA93D-A746-4D79-AF83-CAFCEA4D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C51-C501-1742-8E2B-26C49C9A7266}" type="slidenum">
              <a:rPr lang="es-CO" smtClean="0"/>
              <a:t>7</a:t>
            </a:fld>
            <a:endParaRPr lang="es-CO"/>
          </a:p>
        </p:txBody>
      </p:sp>
      <p:sp>
        <p:nvSpPr>
          <p:cNvPr id="35" name="Título 3">
            <a:extLst>
              <a:ext uri="{FF2B5EF4-FFF2-40B4-BE49-F238E27FC236}">
                <a16:creationId xmlns:a16="http://schemas.microsoft.com/office/drawing/2014/main" id="{B4CF6F5D-6484-4F60-9D32-3AE24E677388}"/>
              </a:ext>
            </a:extLst>
          </p:cNvPr>
          <p:cNvSpPr txBox="1"/>
          <p:nvPr/>
        </p:nvSpPr>
        <p:spPr>
          <a:xfrm>
            <a:off x="4445074" y="691479"/>
            <a:ext cx="691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defRPr/>
            </a:pPr>
            <a:r>
              <a:rPr lang="es-ES" sz="2400" b="1" kern="0" dirty="0">
                <a:solidFill>
                  <a:srgbClr val="9AB52A"/>
                </a:solidFill>
                <a:cs typeface="Calibri" panose="020F0502020204030204" pitchFamily="34" charset="0"/>
              </a:rPr>
              <a:t>3. Necesidades de presupuesto para la vigencia 2023</a:t>
            </a:r>
            <a:endParaRPr lang="es-ES" b="1" kern="0" dirty="0">
              <a:solidFill>
                <a:srgbClr val="9AB52A"/>
              </a:solidFill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6CDAC6-01A1-45E0-8504-36286CC27CD3}"/>
              </a:ext>
            </a:extLst>
          </p:cNvPr>
          <p:cNvSpPr txBox="1"/>
          <p:nvPr/>
        </p:nvSpPr>
        <p:spPr>
          <a:xfrm>
            <a:off x="9636599" y="1004625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solidFill>
                  <a:srgbClr val="4B4B4B"/>
                </a:solidFill>
              </a:rPr>
              <a:t>Consideraciones</a:t>
            </a:r>
            <a:endParaRPr lang="es-CO" i="1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1">
            <a:extLst>
              <a:ext uri="{FF2B5EF4-FFF2-40B4-BE49-F238E27FC236}">
                <a16:creationId xmlns:a16="http://schemas.microsoft.com/office/drawing/2014/main" id="{0572BD92-ED32-E740-917E-5CEA756253B3}"/>
              </a:ext>
            </a:extLst>
          </p:cNvPr>
          <p:cNvGrpSpPr/>
          <p:nvPr/>
        </p:nvGrpSpPr>
        <p:grpSpPr>
          <a:xfrm flipH="1">
            <a:off x="11390276" y="690463"/>
            <a:ext cx="299104" cy="534217"/>
            <a:chOff x="880659" y="1409131"/>
            <a:chExt cx="598954" cy="1019899"/>
          </a:xfrm>
        </p:grpSpPr>
        <p:sp>
          <p:nvSpPr>
            <p:cNvPr id="70" name="Round Single Corner Rectangle 20">
              <a:extLst>
                <a:ext uri="{FF2B5EF4-FFF2-40B4-BE49-F238E27FC236}">
                  <a16:creationId xmlns:a16="http://schemas.microsoft.com/office/drawing/2014/main" id="{154518DA-47B1-844E-B581-96F9D5D32B3B}"/>
                </a:ext>
              </a:extLst>
            </p:cNvPr>
            <p:cNvSpPr/>
            <p:nvPr/>
          </p:nvSpPr>
          <p:spPr>
            <a:xfrm>
              <a:off x="1387620" y="1874938"/>
              <a:ext cx="91552" cy="554092"/>
            </a:xfrm>
            <a:prstGeom prst="round1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">
              <a:extLst>
                <a:ext uri="{FF2B5EF4-FFF2-40B4-BE49-F238E27FC236}">
                  <a16:creationId xmlns:a16="http://schemas.microsoft.com/office/drawing/2014/main" id="{CF88B0F2-31DD-C842-814E-8044F1344F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8061" y="1874939"/>
              <a:ext cx="91552" cy="14605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8273928-425E-1943-AEDE-D9D97C669C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659" y="1409131"/>
              <a:ext cx="598503" cy="554091"/>
            </a:xfrm>
            <a:custGeom>
              <a:avLst/>
              <a:gdLst>
                <a:gd name="T0" fmla="*/ 122 w 280"/>
                <a:gd name="T1" fmla="*/ 0 h 262"/>
                <a:gd name="T2" fmla="*/ 0 w 280"/>
                <a:gd name="T3" fmla="*/ 122 h 262"/>
                <a:gd name="T4" fmla="*/ 0 w 280"/>
                <a:gd name="T5" fmla="*/ 224 h 262"/>
                <a:gd name="T6" fmla="*/ 0 w 280"/>
                <a:gd name="T7" fmla="*/ 262 h 262"/>
                <a:gd name="T8" fmla="*/ 38 w 280"/>
                <a:gd name="T9" fmla="*/ 224 h 262"/>
                <a:gd name="T10" fmla="*/ 111 w 280"/>
                <a:gd name="T11" fmla="*/ 224 h 262"/>
                <a:gd name="T12" fmla="*/ 280 w 280"/>
                <a:gd name="T13" fmla="*/ 55 h 262"/>
                <a:gd name="T14" fmla="*/ 280 w 280"/>
                <a:gd name="T15" fmla="*/ 0 h 262"/>
                <a:gd name="T16" fmla="*/ 122 w 280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62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41"/>
                    <a:pt x="17" y="224"/>
                    <a:pt x="38" y="224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204" y="224"/>
                    <a:pt x="280" y="149"/>
                    <a:pt x="280" y="55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AB52A"/>
                </a:solidFill>
              </a:endParaRPr>
            </a:p>
          </p:txBody>
        </p:sp>
      </p:grpSp>
      <p:sp>
        <p:nvSpPr>
          <p:cNvPr id="19" name="Rectangle 60">
            <a:extLst>
              <a:ext uri="{FF2B5EF4-FFF2-40B4-BE49-F238E27FC236}">
                <a16:creationId xmlns:a16="http://schemas.microsoft.com/office/drawing/2014/main" id="{7338FF52-A5BC-4067-AAF5-A18AC3800E00}"/>
              </a:ext>
            </a:extLst>
          </p:cNvPr>
          <p:cNvSpPr/>
          <p:nvPr/>
        </p:nvSpPr>
        <p:spPr>
          <a:xfrm rot="10800000" flipV="1">
            <a:off x="994388" y="1572486"/>
            <a:ext cx="4355534" cy="353153"/>
          </a:xfrm>
          <a:prstGeom prst="rect">
            <a:avLst/>
          </a:prstGeom>
          <a:solidFill>
            <a:srgbClr val="235B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cs typeface="Arial"/>
              </a:rPr>
              <a:t>PIDARET y Proyectos Productivos</a:t>
            </a:r>
            <a:endParaRPr lang="es-CO" sz="2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4B5C103-8B27-4431-969A-373466F73587}"/>
              </a:ext>
            </a:extLst>
          </p:cNvPr>
          <p:cNvSpPr/>
          <p:nvPr/>
        </p:nvSpPr>
        <p:spPr>
          <a:xfrm>
            <a:off x="994388" y="1997933"/>
            <a:ext cx="1068735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proyecto establece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acompañamiento a los 32 Planes Integrales De Desarrollo Agropecuario Y Rural Con Enfoque Territorial y la cofinanciación de 253 proyectos para beneficio de 25.162 productores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pero con la asignación inicial del Presupuesto General De La Nación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solo se alcanzarían a beneficiar 4.994 productores a través de 51 proyectos productivos.</a:t>
            </a:r>
          </a:p>
        </p:txBody>
      </p:sp>
      <p:sp>
        <p:nvSpPr>
          <p:cNvPr id="22" name="Rectangle 60">
            <a:extLst>
              <a:ext uri="{FF2B5EF4-FFF2-40B4-BE49-F238E27FC236}">
                <a16:creationId xmlns:a16="http://schemas.microsoft.com/office/drawing/2014/main" id="{F03B84AA-30A8-4A24-AC22-0482FCD72647}"/>
              </a:ext>
            </a:extLst>
          </p:cNvPr>
          <p:cNvSpPr/>
          <p:nvPr/>
        </p:nvSpPr>
        <p:spPr>
          <a:xfrm rot="10800000" flipV="1">
            <a:off x="994388" y="3130745"/>
            <a:ext cx="1953528" cy="353153"/>
          </a:xfrm>
          <a:prstGeom prst="rect">
            <a:avLst/>
          </a:prstGeom>
          <a:solidFill>
            <a:srgbClr val="235B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cs typeface="Arial"/>
              </a:rPr>
              <a:t>Asociatividad</a:t>
            </a:r>
            <a:endParaRPr lang="es-CO" sz="2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BEA1FA0-DFE9-4EC3-90AE-E912883783FA}"/>
              </a:ext>
            </a:extLst>
          </p:cNvPr>
          <p:cNvSpPr/>
          <p:nvPr/>
        </p:nvSpPr>
        <p:spPr>
          <a:xfrm>
            <a:off x="994387" y="3538235"/>
            <a:ext cx="10687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CO" sz="1600" dirty="0">
                <a:solidFill>
                  <a:srgbClr val="404040"/>
                </a:solidFill>
              </a:rPr>
              <a:t>proyecto establece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atención de 8.235 productores y 212 organizaciones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la Metodología Integral De Asociatividad de la ADR, pero con la asignación inicial del Presupuesto General De La Nación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solo sería posible atender 2.500 productores y 37 organizaciones.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60">
            <a:extLst>
              <a:ext uri="{FF2B5EF4-FFF2-40B4-BE49-F238E27FC236}">
                <a16:creationId xmlns:a16="http://schemas.microsoft.com/office/drawing/2014/main" id="{02FAC270-18B8-40F4-9A85-07B8D38D0461}"/>
              </a:ext>
            </a:extLst>
          </p:cNvPr>
          <p:cNvSpPr/>
          <p:nvPr/>
        </p:nvSpPr>
        <p:spPr>
          <a:xfrm rot="10800000" flipV="1">
            <a:off x="994390" y="4589067"/>
            <a:ext cx="3253760" cy="288044"/>
          </a:xfrm>
          <a:prstGeom prst="rect">
            <a:avLst/>
          </a:prstGeom>
          <a:solidFill>
            <a:srgbClr val="235B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cs typeface="Arial"/>
              </a:rPr>
              <a:t>Extensión Agropecuaria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EF48D6A-91E8-4607-8A96-BD84BF849188}"/>
              </a:ext>
            </a:extLst>
          </p:cNvPr>
          <p:cNvSpPr/>
          <p:nvPr/>
        </p:nvSpPr>
        <p:spPr>
          <a:xfrm>
            <a:off x="942514" y="4906580"/>
            <a:ext cx="10687356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proyecto contempla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llevar asistencia técnica integral a 154.350 productores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pero con la asignación inicial del Presupuesto General De La Nación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solo podrían atenderse 38.600 productores.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C13814D-A290-436B-9C26-E209A52C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DC51-C501-1742-8E2B-26C49C9A7266}" type="slidenum">
              <a:rPr lang="es-CO" smtClean="0"/>
              <a:t>8</a:t>
            </a:fld>
            <a:endParaRPr lang="es-CO"/>
          </a:p>
        </p:txBody>
      </p:sp>
      <p:sp>
        <p:nvSpPr>
          <p:cNvPr id="20" name="Título 3">
            <a:extLst>
              <a:ext uri="{FF2B5EF4-FFF2-40B4-BE49-F238E27FC236}">
                <a16:creationId xmlns:a16="http://schemas.microsoft.com/office/drawing/2014/main" id="{B61088C1-5AED-4858-9D3D-546083366F84}"/>
              </a:ext>
            </a:extLst>
          </p:cNvPr>
          <p:cNvSpPr txBox="1"/>
          <p:nvPr/>
        </p:nvSpPr>
        <p:spPr>
          <a:xfrm>
            <a:off x="4445074" y="691479"/>
            <a:ext cx="691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defRPr/>
            </a:pPr>
            <a:r>
              <a:rPr lang="es-ES" sz="2400" b="1" kern="0" dirty="0">
                <a:solidFill>
                  <a:srgbClr val="9AB52A"/>
                </a:solidFill>
                <a:cs typeface="Calibri" panose="020F0502020204030204" pitchFamily="34" charset="0"/>
              </a:rPr>
              <a:t>3. Necesidades de presupuesto para la vigencia 2023</a:t>
            </a:r>
            <a:endParaRPr lang="es-ES" b="1" kern="0" dirty="0">
              <a:solidFill>
                <a:srgbClr val="9AB52A"/>
              </a:solidFill>
              <a:cs typeface="Calibri" panose="020F050202020403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EDF2B1D-5F14-4E6E-9F05-439F839A2DBA}"/>
              </a:ext>
            </a:extLst>
          </p:cNvPr>
          <p:cNvSpPr txBox="1"/>
          <p:nvPr/>
        </p:nvSpPr>
        <p:spPr>
          <a:xfrm>
            <a:off x="9636599" y="1004625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solidFill>
                  <a:srgbClr val="4B4B4B"/>
                </a:solidFill>
              </a:rPr>
              <a:t>Consideraciones</a:t>
            </a:r>
            <a:endParaRPr lang="es-CO" i="1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0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3990A1E-6300-8C4F-A66A-636615782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81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2" name="Group 21">
            <a:extLst>
              <a:ext uri="{FF2B5EF4-FFF2-40B4-BE49-F238E27FC236}">
                <a16:creationId xmlns:a16="http://schemas.microsoft.com/office/drawing/2014/main" id="{F03921E5-DF98-684F-9EA3-B149ECC483DB}"/>
              </a:ext>
            </a:extLst>
          </p:cNvPr>
          <p:cNvGrpSpPr/>
          <p:nvPr/>
        </p:nvGrpSpPr>
        <p:grpSpPr>
          <a:xfrm flipH="1">
            <a:off x="11390276" y="690463"/>
            <a:ext cx="299104" cy="534217"/>
            <a:chOff x="880659" y="1409131"/>
            <a:chExt cx="598954" cy="1019899"/>
          </a:xfrm>
        </p:grpSpPr>
        <p:sp>
          <p:nvSpPr>
            <p:cNvPr id="43" name="Round Single Corner Rectangle 20">
              <a:extLst>
                <a:ext uri="{FF2B5EF4-FFF2-40B4-BE49-F238E27FC236}">
                  <a16:creationId xmlns:a16="http://schemas.microsoft.com/office/drawing/2014/main" id="{14EF0936-CF36-0E48-8402-F7EE7717B97C}"/>
                </a:ext>
              </a:extLst>
            </p:cNvPr>
            <p:cNvSpPr/>
            <p:nvPr/>
          </p:nvSpPr>
          <p:spPr>
            <a:xfrm>
              <a:off x="1387620" y="1874938"/>
              <a:ext cx="91552" cy="554092"/>
            </a:xfrm>
            <a:prstGeom prst="round1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7">
              <a:extLst>
                <a:ext uri="{FF2B5EF4-FFF2-40B4-BE49-F238E27FC236}">
                  <a16:creationId xmlns:a16="http://schemas.microsoft.com/office/drawing/2014/main" id="{4DFCBC94-E901-1D4A-A5FF-495AC0E28A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88061" y="1874939"/>
              <a:ext cx="91552" cy="14605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ABEDEAFE-EFFD-1F45-940C-82FE8D2098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0659" y="1409131"/>
              <a:ext cx="598503" cy="554091"/>
            </a:xfrm>
            <a:custGeom>
              <a:avLst/>
              <a:gdLst>
                <a:gd name="T0" fmla="*/ 122 w 280"/>
                <a:gd name="T1" fmla="*/ 0 h 262"/>
                <a:gd name="T2" fmla="*/ 0 w 280"/>
                <a:gd name="T3" fmla="*/ 122 h 262"/>
                <a:gd name="T4" fmla="*/ 0 w 280"/>
                <a:gd name="T5" fmla="*/ 224 h 262"/>
                <a:gd name="T6" fmla="*/ 0 w 280"/>
                <a:gd name="T7" fmla="*/ 262 h 262"/>
                <a:gd name="T8" fmla="*/ 38 w 280"/>
                <a:gd name="T9" fmla="*/ 224 h 262"/>
                <a:gd name="T10" fmla="*/ 111 w 280"/>
                <a:gd name="T11" fmla="*/ 224 h 262"/>
                <a:gd name="T12" fmla="*/ 280 w 280"/>
                <a:gd name="T13" fmla="*/ 55 h 262"/>
                <a:gd name="T14" fmla="*/ 280 w 280"/>
                <a:gd name="T15" fmla="*/ 0 h 262"/>
                <a:gd name="T16" fmla="*/ 122 w 280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62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41"/>
                    <a:pt x="17" y="224"/>
                    <a:pt x="38" y="224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204" y="224"/>
                    <a:pt x="280" y="149"/>
                    <a:pt x="280" y="55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9AB5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AB52A"/>
                </a:solidFill>
              </a:endParaRPr>
            </a:p>
          </p:txBody>
        </p:sp>
      </p:grpSp>
      <p:sp>
        <p:nvSpPr>
          <p:cNvPr id="58" name="Título 3">
            <a:extLst>
              <a:ext uri="{FF2B5EF4-FFF2-40B4-BE49-F238E27FC236}">
                <a16:creationId xmlns:a16="http://schemas.microsoft.com/office/drawing/2014/main" id="{4198E316-CD4A-7C45-933A-AFCE86B04740}"/>
              </a:ext>
            </a:extLst>
          </p:cNvPr>
          <p:cNvSpPr txBox="1"/>
          <p:nvPr/>
        </p:nvSpPr>
        <p:spPr>
          <a:xfrm>
            <a:off x="5368344" y="780118"/>
            <a:ext cx="599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defRPr/>
            </a:pPr>
            <a:r>
              <a:rPr lang="es-ES" sz="2400" b="1" kern="0" dirty="0">
                <a:solidFill>
                  <a:srgbClr val="9AB52A"/>
                </a:solidFill>
                <a:cs typeface="Calibri" panose="020F0502020204030204" pitchFamily="34" charset="0"/>
              </a:rPr>
              <a:t>4. Estado de proyectos de iniciativa territorial</a:t>
            </a:r>
            <a:endParaRPr lang="es-ES" b="1" kern="0" dirty="0">
              <a:solidFill>
                <a:srgbClr val="9AB52A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35673F9-E2D2-4AD0-B33F-7992F36B7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489146"/>
              </p:ext>
            </p:extLst>
          </p:nvPr>
        </p:nvGraphicFramePr>
        <p:xfrm>
          <a:off x="1100629" y="1600666"/>
          <a:ext cx="9990742" cy="15655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60342">
                  <a:extLst>
                    <a:ext uri="{9D8B030D-6E8A-4147-A177-3AD203B41FA5}">
                      <a16:colId xmlns:a16="http://schemas.microsoft.com/office/drawing/2014/main" val="1130665574"/>
                    </a:ext>
                  </a:extLst>
                </a:gridCol>
                <a:gridCol w="1168064">
                  <a:extLst>
                    <a:ext uri="{9D8B030D-6E8A-4147-A177-3AD203B41FA5}">
                      <a16:colId xmlns:a16="http://schemas.microsoft.com/office/drawing/2014/main" val="217501880"/>
                    </a:ext>
                  </a:extLst>
                </a:gridCol>
                <a:gridCol w="1954112">
                  <a:extLst>
                    <a:ext uri="{9D8B030D-6E8A-4147-A177-3AD203B41FA5}">
                      <a16:colId xmlns:a16="http://schemas.microsoft.com/office/drawing/2014/main" val="3011792620"/>
                    </a:ext>
                  </a:extLst>
                </a:gridCol>
                <a:gridCol w="1954112">
                  <a:extLst>
                    <a:ext uri="{9D8B030D-6E8A-4147-A177-3AD203B41FA5}">
                      <a16:colId xmlns:a16="http://schemas.microsoft.com/office/drawing/2014/main" val="4201334416"/>
                    </a:ext>
                  </a:extLst>
                </a:gridCol>
                <a:gridCol w="1954112">
                  <a:extLst>
                    <a:ext uri="{9D8B030D-6E8A-4147-A177-3AD203B41FA5}">
                      <a16:colId xmlns:a16="http://schemas.microsoft.com/office/drawing/2014/main" val="1223070181"/>
                    </a:ext>
                  </a:extLst>
                </a:gridCol>
              </a:tblGrid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Tipología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Cant. de perfiles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Valor estimado de cofinanciación (Millones)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Cant. perfiles con aportes de Entidades Territoriales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Aporte estimado de las Entidades Territoriales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507174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Proyecto de iniciativa asociativa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1.489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$ 1.156.148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380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$ 41.104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780158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Proyecto de iniciativa territorial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93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$ 115.501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93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$ 36.306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9785084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Total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1.582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$ 1.271.649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473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$ 77.410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63980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014B4BB-D8D2-49D9-BE60-9DF8A3C81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437711"/>
              </p:ext>
            </p:extLst>
          </p:nvPr>
        </p:nvGraphicFramePr>
        <p:xfrm>
          <a:off x="1100629" y="3538977"/>
          <a:ext cx="9960631" cy="20873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55984">
                  <a:extLst>
                    <a:ext uri="{9D8B030D-6E8A-4147-A177-3AD203B41FA5}">
                      <a16:colId xmlns:a16="http://schemas.microsoft.com/office/drawing/2014/main" val="1734651252"/>
                    </a:ext>
                  </a:extLst>
                </a:gridCol>
                <a:gridCol w="1609592">
                  <a:extLst>
                    <a:ext uri="{9D8B030D-6E8A-4147-A177-3AD203B41FA5}">
                      <a16:colId xmlns:a16="http://schemas.microsoft.com/office/drawing/2014/main" val="3411570625"/>
                    </a:ext>
                  </a:extLst>
                </a:gridCol>
                <a:gridCol w="2571035">
                  <a:extLst>
                    <a:ext uri="{9D8B030D-6E8A-4147-A177-3AD203B41FA5}">
                      <a16:colId xmlns:a16="http://schemas.microsoft.com/office/drawing/2014/main" val="1486517218"/>
                    </a:ext>
                  </a:extLst>
                </a:gridCol>
                <a:gridCol w="1924020">
                  <a:extLst>
                    <a:ext uri="{9D8B030D-6E8A-4147-A177-3AD203B41FA5}">
                      <a16:colId xmlns:a16="http://schemas.microsoft.com/office/drawing/2014/main" val="21462835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Estado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No. perfiles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Aporte Cofinanciación ADR (Millones)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Aporte entidad territorial (Millones)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113823"/>
                  </a:ext>
                </a:extLst>
              </a:tr>
              <a:tr h="279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Cofinanciados en el año 2021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5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$2.847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$805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828720"/>
                  </a:ext>
                </a:extLst>
              </a:tr>
              <a:tr h="326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En etapa de diagnóstico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3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$2.451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$1.164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19579"/>
                  </a:ext>
                </a:extLst>
              </a:tr>
              <a:tr h="279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En estructuración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1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$21.897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$5.832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514092"/>
                  </a:ext>
                </a:extLst>
              </a:tr>
              <a:tr h="279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No cumple etapa de diagnóstico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15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$14.991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$4.240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861206"/>
                  </a:ext>
                </a:extLst>
              </a:tr>
              <a:tr h="279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Pendiente etapa de diagnóstico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69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$73.315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$24.265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220442"/>
                  </a:ext>
                </a:extLst>
              </a:tr>
              <a:tr h="2794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Total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93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solidFill>
                            <a:srgbClr val="404040"/>
                          </a:solidFill>
                          <a:effectLst/>
                        </a:rPr>
                        <a:t>$115.501</a:t>
                      </a:r>
                      <a:endParaRPr lang="es-CO" sz="240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solidFill>
                            <a:srgbClr val="404040"/>
                          </a:solidFill>
                          <a:effectLst/>
                        </a:rPr>
                        <a:t>$36.306</a:t>
                      </a:r>
                      <a:endParaRPr lang="es-CO" sz="2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034196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3A0B96AE-F695-4CFA-9DEF-F1B15F7CC295}"/>
              </a:ext>
            </a:extLst>
          </p:cNvPr>
          <p:cNvSpPr/>
          <p:nvPr/>
        </p:nvSpPr>
        <p:spPr>
          <a:xfrm>
            <a:off x="1100629" y="1274291"/>
            <a:ext cx="468033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Resultados Convocatoria ADR a un Clic</a:t>
            </a:r>
            <a:endParaRPr lang="es-CO" sz="1600" b="1" i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buBlip>
                <a:blip r:embed="rId2"/>
              </a:buBlip>
            </a:pPr>
            <a:endParaRPr lang="es-CO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E997E6E-2A77-470A-9DC3-BCA4D37DBFFE}"/>
              </a:ext>
            </a:extLst>
          </p:cNvPr>
          <p:cNvSpPr/>
          <p:nvPr/>
        </p:nvSpPr>
        <p:spPr>
          <a:xfrm>
            <a:off x="1385820" y="5964270"/>
            <a:ext cx="956069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Blip>
                <a:blip r:embed="rId2"/>
              </a:buBlip>
            </a:pPr>
            <a:r>
              <a:rPr lang="es-CO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Cifras en millones</a:t>
            </a:r>
          </a:p>
          <a:p>
            <a:pPr marL="285750" indent="-285750">
              <a:buBlip>
                <a:blip r:embed="rId2"/>
              </a:buBlip>
            </a:pP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9076DE-F25C-4D9C-AB45-8B5DB93C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0675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1033</Words>
  <Application>Microsoft Office PowerPoint</Application>
  <PresentationFormat>Panorámica</PresentationFormat>
  <Paragraphs>325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Angy Tatiana Barrero Garcia</dc:creator>
  <cp:lastModifiedBy>Hector Hernan Salinas Soto</cp:lastModifiedBy>
  <cp:revision>1314</cp:revision>
  <dcterms:created xsi:type="dcterms:W3CDTF">2022-01-25T22:54:27Z</dcterms:created>
  <dcterms:modified xsi:type="dcterms:W3CDTF">2022-09-01T12:40:41Z</dcterms:modified>
</cp:coreProperties>
</file>