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2.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3.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5.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10.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1.xml" ContentType="application/vnd.openxmlformats-officedocument.themeOverride+xml"/>
  <Override PartName="/ppt/notesSlides/notesSlide11.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4"/>
  </p:notesMasterIdLst>
  <p:sldIdLst>
    <p:sldId id="256" r:id="rId2"/>
    <p:sldId id="615" r:id="rId3"/>
    <p:sldId id="295" r:id="rId4"/>
    <p:sldId id="294" r:id="rId5"/>
    <p:sldId id="290" r:id="rId6"/>
    <p:sldId id="298" r:id="rId7"/>
    <p:sldId id="288" r:id="rId8"/>
    <p:sldId id="297" r:id="rId9"/>
    <p:sldId id="293" r:id="rId10"/>
    <p:sldId id="617" r:id="rId11"/>
    <p:sldId id="292" r:id="rId12"/>
    <p:sldId id="616" r:id="rId13"/>
    <p:sldId id="279" r:id="rId14"/>
    <p:sldId id="280" r:id="rId15"/>
    <p:sldId id="281" r:id="rId16"/>
    <p:sldId id="261" r:id="rId17"/>
    <p:sldId id="299" r:id="rId18"/>
    <p:sldId id="264" r:id="rId19"/>
    <p:sldId id="267" r:id="rId20"/>
    <p:sldId id="275" r:id="rId21"/>
    <p:sldId id="270" r:id="rId22"/>
    <p:sldId id="262" r:id="rId23"/>
  </p:sldIdLst>
  <p:sldSz cx="9144000" cy="5143500" type="screen16x9"/>
  <p:notesSz cx="6858000" cy="9144000"/>
  <p:defaultTextStyle>
    <a:defPPr>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54ECE"/>
    <a:srgbClr val="339933"/>
    <a:srgbClr val="006666"/>
    <a:srgbClr val="2056B7"/>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4325" autoAdjust="0"/>
  </p:normalViewPr>
  <p:slideViewPr>
    <p:cSldViewPr snapToGrid="0" snapToObjects="1">
      <p:cViewPr varScale="1">
        <p:scale>
          <a:sx n="50" d="100"/>
          <a:sy n="50" d="100"/>
        </p:scale>
        <p:origin x="48" y="630"/>
      </p:cViewPr>
      <p:guideLst>
        <p:guide orient="horz" pos="1620"/>
        <p:guide pos="2880"/>
      </p:guideLst>
    </p:cSldViewPr>
  </p:slideViewPr>
  <p:notesTextViewPr>
    <p:cViewPr>
      <p:scale>
        <a:sx n="100" d="100"/>
        <a:sy n="100" d="100"/>
      </p:scale>
      <p:origin x="0" y="0"/>
    </p:cViewPr>
  </p:notesTextViewPr>
  <p:notesViewPr>
    <p:cSldViewPr snapToGrid="0" snapToObjects="1">
      <p:cViewPr varScale="1">
        <p:scale>
          <a:sx n="85" d="100"/>
          <a:sy n="85" d="100"/>
        </p:scale>
        <p:origin x="3804"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oleObject" Target="Libro4"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D:\COLCIENCIAS\lfortiz\Institucionales\LUISA%20FERNANDA%20ORTIZ%20CUELLAR\2019\ANTEPROYECTO%202020\HOJA%20DE%20TRABAJO%20ANTEPROYECTO%202020%20luisa.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package" Target="../embeddings/Microsoft_Excel_Worksheet.xlsx"/></Relationships>
</file>

<file path=ppt/charts/_rels/chart4.xml.rels><?xml version="1.0" encoding="UTF-8" standalone="yes"?>
<Relationships xmlns="http://schemas.openxmlformats.org/package/2006/relationships"><Relationship Id="rId3" Type="http://schemas.openxmlformats.org/officeDocument/2006/relationships/oleObject" Target="Libro4"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5.xml"/><Relationship Id="rId1" Type="http://schemas.microsoft.com/office/2011/relationships/chartStyle" Target="style5.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1"/>
          <c:order val="1"/>
          <c:tx>
            <c:strRef>
              <c:f>'Presentación V2'!$A$24</c:f>
              <c:strCache>
                <c:ptCount val="1"/>
                <c:pt idx="0">
                  <c:v>Vigencias futuras</c:v>
                </c:pt>
              </c:strCache>
            </c:strRef>
          </c:tx>
          <c:spPr>
            <a:solidFill>
              <a:schemeClr val="tx2">
                <a:lumMod val="75000"/>
              </a:schemeClr>
            </a:solidFill>
            <a:ln>
              <a:noFill/>
            </a:ln>
            <a:effectLst/>
          </c:spPr>
          <c:invertIfNegative val="0"/>
          <c:dLbls>
            <c:spPr>
              <a:noFill/>
              <a:ln>
                <a:noFill/>
              </a:ln>
              <a:effectLst/>
            </c:spPr>
            <c:txPr>
              <a:bodyPr rot="0" spcFirstLastPara="1" vertOverflow="ellipsis" vert="horz" wrap="square" anchor="ctr" anchorCtr="1"/>
              <a:lstStyle/>
              <a:p>
                <a:pPr>
                  <a:defRPr sz="9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'Presentación V2'!$B$22:$G$22</c:f>
              <c:strCache>
                <c:ptCount val="1"/>
                <c:pt idx="0">
                  <c:v>Presupuesto 2019</c:v>
                </c:pt>
              </c:strCache>
              <c:extLst/>
            </c:strRef>
          </c:cat>
          <c:val>
            <c:numRef>
              <c:f>'Presentación V2'!$B$24:$G$24</c:f>
              <c:numCache>
                <c:formatCode>"$"#,##0_);[Red]\("$"#,##0\)</c:formatCode>
                <c:ptCount val="1"/>
                <c:pt idx="0">
                  <c:v>72740</c:v>
                </c:pt>
              </c:numCache>
              <c:extLst/>
            </c:numRef>
          </c:val>
          <c:extLst>
            <c:ext xmlns:c16="http://schemas.microsoft.com/office/drawing/2014/chart" uri="{C3380CC4-5D6E-409C-BE32-E72D297353CC}">
              <c16:uniqueId val="{00000000-BD2F-4F7C-8B47-30079B9B139A}"/>
            </c:ext>
          </c:extLst>
        </c:ser>
        <c:ser>
          <c:idx val="2"/>
          <c:order val="2"/>
          <c:tx>
            <c:strRef>
              <c:f>'Presentación V2'!$A$25</c:f>
              <c:strCache>
                <c:ptCount val="1"/>
                <c:pt idx="0">
                  <c:v>FIS</c:v>
                </c:pt>
              </c:strCache>
            </c:strRef>
          </c:tx>
          <c:spPr>
            <a:solidFill>
              <a:srgbClr val="009999"/>
            </a:solidFill>
            <a:ln>
              <a:noFill/>
            </a:ln>
            <a:effectLst/>
          </c:spPr>
          <c:invertIfNegative val="0"/>
          <c:dLbls>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Segoe UI" panose="020B0502040204020203" pitchFamily="34" charset="0"/>
                    <a:ea typeface="+mn-ea"/>
                    <a:cs typeface="Segoe UI" panose="020B0502040204020203" pitchFamily="34" charset="0"/>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'Presentación V2'!$B$22:$G$22</c:f>
              <c:strCache>
                <c:ptCount val="1"/>
                <c:pt idx="0">
                  <c:v>Presupuesto 2019</c:v>
                </c:pt>
              </c:strCache>
              <c:extLst/>
            </c:strRef>
          </c:cat>
          <c:val>
            <c:numRef>
              <c:f>'Presentación V2'!$B$25:$G$25</c:f>
              <c:numCache>
                <c:formatCode>"$"#,##0_);[Red]\("$"#,##0\)</c:formatCode>
                <c:ptCount val="1"/>
                <c:pt idx="0">
                  <c:v>50000</c:v>
                </c:pt>
              </c:numCache>
              <c:extLst/>
            </c:numRef>
          </c:val>
          <c:extLst>
            <c:ext xmlns:c16="http://schemas.microsoft.com/office/drawing/2014/chart" uri="{C3380CC4-5D6E-409C-BE32-E72D297353CC}">
              <c16:uniqueId val="{00000001-BD2F-4F7C-8B47-30079B9B139A}"/>
            </c:ext>
          </c:extLst>
        </c:ser>
        <c:ser>
          <c:idx val="3"/>
          <c:order val="3"/>
          <c:tx>
            <c:strRef>
              <c:f>'Presentación V2'!$A$26</c:f>
              <c:strCache>
                <c:ptCount val="1"/>
                <c:pt idx="0">
                  <c:v>Colfuturo</c:v>
                </c:pt>
              </c:strCache>
            </c:strRef>
          </c:tx>
          <c:spPr>
            <a:solidFill>
              <a:schemeClr val="bg1">
                <a:lumMod val="85000"/>
              </a:schemeClr>
            </a:solidFill>
            <a:ln>
              <a:noFill/>
            </a:ln>
            <a:effectLst/>
          </c:spPr>
          <c:invertIfNegative val="0"/>
          <c:dLbls>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Segoe UI" panose="020B0502040204020203" pitchFamily="34" charset="0"/>
                    <a:ea typeface="+mn-ea"/>
                    <a:cs typeface="Segoe UI" panose="020B0502040204020203" pitchFamily="34" charset="0"/>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'Presentación V2'!$B$22:$G$22</c:f>
              <c:strCache>
                <c:ptCount val="1"/>
                <c:pt idx="0">
                  <c:v>Presupuesto 2019</c:v>
                </c:pt>
              </c:strCache>
              <c:extLst/>
            </c:strRef>
          </c:cat>
          <c:val>
            <c:numRef>
              <c:f>'Presentación V2'!$B$26:$G$26</c:f>
              <c:numCache>
                <c:formatCode>"$"#,##0_);[Red]\("$"#,##0\)</c:formatCode>
                <c:ptCount val="1"/>
                <c:pt idx="0">
                  <c:v>58808</c:v>
                </c:pt>
              </c:numCache>
              <c:extLst/>
            </c:numRef>
          </c:val>
          <c:extLst>
            <c:ext xmlns:c16="http://schemas.microsoft.com/office/drawing/2014/chart" uri="{C3380CC4-5D6E-409C-BE32-E72D297353CC}">
              <c16:uniqueId val="{00000002-BD2F-4F7C-8B47-30079B9B139A}"/>
            </c:ext>
          </c:extLst>
        </c:ser>
        <c:ser>
          <c:idx val="4"/>
          <c:order val="4"/>
          <c:tx>
            <c:strRef>
              <c:f>'Presentación V2'!$A$27</c:f>
              <c:strCache>
                <c:ptCount val="1"/>
                <c:pt idx="0">
                  <c:v>Disponible</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Segoe UI" panose="020B0502040204020203" pitchFamily="34" charset="0"/>
                    <a:ea typeface="+mn-ea"/>
                    <a:cs typeface="Segoe UI" panose="020B0502040204020203" pitchFamily="34" charset="0"/>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'Presentación V2'!$B$22:$G$22</c:f>
              <c:strCache>
                <c:ptCount val="1"/>
                <c:pt idx="0">
                  <c:v>Presupuesto 2019</c:v>
                </c:pt>
              </c:strCache>
              <c:extLst/>
            </c:strRef>
          </c:cat>
          <c:val>
            <c:numRef>
              <c:f>'Presentación V2'!$B$27:$G$27</c:f>
              <c:numCache>
                <c:formatCode>"$"#,##0_);[Red]\("$"#,##0\)</c:formatCode>
                <c:ptCount val="1"/>
                <c:pt idx="0">
                  <c:v>151952</c:v>
                </c:pt>
              </c:numCache>
              <c:extLst/>
            </c:numRef>
          </c:val>
          <c:extLst>
            <c:ext xmlns:c16="http://schemas.microsoft.com/office/drawing/2014/chart" uri="{C3380CC4-5D6E-409C-BE32-E72D297353CC}">
              <c16:uniqueId val="{00000003-BD2F-4F7C-8B47-30079B9B139A}"/>
            </c:ext>
          </c:extLst>
        </c:ser>
        <c:dLbls>
          <c:showLegendKey val="0"/>
          <c:showVal val="0"/>
          <c:showCatName val="0"/>
          <c:showSerName val="0"/>
          <c:showPercent val="0"/>
          <c:showBubbleSize val="0"/>
        </c:dLbls>
        <c:gapWidth val="150"/>
        <c:overlap val="100"/>
        <c:axId val="206407536"/>
        <c:axId val="206409104"/>
      </c:barChart>
      <c:lineChart>
        <c:grouping val="standard"/>
        <c:varyColors val="0"/>
        <c:ser>
          <c:idx val="0"/>
          <c:order val="0"/>
          <c:tx>
            <c:strRef>
              <c:f>'Presentación V2'!$A$23</c:f>
              <c:strCache>
                <c:ptCount val="1"/>
                <c:pt idx="0">
                  <c:v>Apropiación vigente</c:v>
                </c:pt>
              </c:strCache>
            </c:strRef>
          </c:tx>
          <c:spPr>
            <a:ln w="28575" cap="rnd">
              <a:solidFill>
                <a:sysClr val="windowText" lastClr="000000"/>
              </a:solidFill>
              <a:prstDash val="sysDot"/>
              <a:round/>
            </a:ln>
            <a:effectLst/>
          </c:spPr>
          <c:marker>
            <c:symbol val="none"/>
          </c:marker>
          <c:dLbls>
            <c:spPr>
              <a:noFill/>
              <a:ln>
                <a:noFill/>
              </a:ln>
              <a:effectLst/>
            </c:spPr>
            <c:txPr>
              <a:bodyPr rot="0" spcFirstLastPara="1" vertOverflow="ellipsis" vert="horz" wrap="square" anchor="ctr" anchorCtr="1"/>
              <a:lstStyle/>
              <a:p>
                <a:pPr>
                  <a:defRPr sz="900" b="1" i="0" u="none" strike="noStrike" kern="1200" baseline="0">
                    <a:solidFill>
                      <a:schemeClr val="tx1">
                        <a:lumMod val="75000"/>
                        <a:lumOff val="25000"/>
                      </a:schemeClr>
                    </a:solidFill>
                    <a:latin typeface="Segoe UI" panose="020B0502040204020203" pitchFamily="34" charset="0"/>
                    <a:ea typeface="+mn-ea"/>
                    <a:cs typeface="Segoe UI" panose="020B0502040204020203" pitchFamily="34" charset="0"/>
                  </a:defRPr>
                </a:pPr>
                <a:endParaRPr lang="es-CO"/>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'Presentación V2'!$B$22:$G$22</c:f>
              <c:strCache>
                <c:ptCount val="1"/>
                <c:pt idx="0">
                  <c:v>Presupuesto 2019</c:v>
                </c:pt>
              </c:strCache>
              <c:extLst/>
            </c:strRef>
          </c:cat>
          <c:val>
            <c:numRef>
              <c:f>'Presentación V2'!$B$23:$G$23</c:f>
              <c:numCache>
                <c:formatCode>"$"#,##0_);[Red]\("$"#,##0\)</c:formatCode>
                <c:ptCount val="1"/>
                <c:pt idx="0">
                  <c:v>333500</c:v>
                </c:pt>
              </c:numCache>
              <c:extLst/>
            </c:numRef>
          </c:val>
          <c:smooth val="0"/>
          <c:extLst>
            <c:ext xmlns:c16="http://schemas.microsoft.com/office/drawing/2014/chart" uri="{C3380CC4-5D6E-409C-BE32-E72D297353CC}">
              <c16:uniqueId val="{00000004-BD2F-4F7C-8B47-30079B9B139A}"/>
            </c:ext>
          </c:extLst>
        </c:ser>
        <c:dLbls>
          <c:showLegendKey val="0"/>
          <c:showVal val="0"/>
          <c:showCatName val="0"/>
          <c:showSerName val="0"/>
          <c:showPercent val="0"/>
          <c:showBubbleSize val="0"/>
        </c:dLbls>
        <c:marker val="1"/>
        <c:smooth val="0"/>
        <c:axId val="206407536"/>
        <c:axId val="206409104"/>
      </c:lineChart>
      <c:catAx>
        <c:axId val="2064075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s-CO"/>
          </a:p>
        </c:txPr>
        <c:crossAx val="206409104"/>
        <c:crosses val="autoZero"/>
        <c:auto val="1"/>
        <c:lblAlgn val="ctr"/>
        <c:lblOffset val="100"/>
        <c:noMultiLvlLbl val="0"/>
      </c:catAx>
      <c:valAx>
        <c:axId val="206409104"/>
        <c:scaling>
          <c:orientation val="minMax"/>
        </c:scaling>
        <c:delete val="1"/>
        <c:axPos val="l"/>
        <c:majorGridlines>
          <c:spPr>
            <a:ln w="9525" cap="flat" cmpd="sng" algn="ctr">
              <a:noFill/>
              <a:round/>
            </a:ln>
            <a:effectLst/>
          </c:spPr>
        </c:majorGridlines>
        <c:numFmt formatCode="&quot;$&quot;#,##0_);[Red]\(&quot;$&quot;#,##0\)" sourceLinked="1"/>
        <c:majorTickMark val="none"/>
        <c:minorTickMark val="none"/>
        <c:tickLblPos val="nextTo"/>
        <c:crossAx val="20640753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s-CO"/>
        </a:p>
      </c:txPr>
    </c:legend>
    <c:plotVisOnly val="1"/>
    <c:dispBlanksAs val="gap"/>
    <c:showDLblsOverMax val="0"/>
  </c:chart>
  <c:spPr>
    <a:noFill/>
    <a:ln>
      <a:noFill/>
    </a:ln>
    <a:effectLst/>
  </c:spPr>
  <c:txPr>
    <a:bodyPr/>
    <a:lstStyle/>
    <a:p>
      <a:pPr>
        <a:defRPr>
          <a:latin typeface="Segoe UI" panose="020B0502040204020203" pitchFamily="34" charset="0"/>
          <a:cs typeface="Segoe UI" panose="020B0502040204020203" pitchFamily="34" charset="0"/>
        </a:defRPr>
      </a:pPr>
      <a:endParaRPr lang="es-CO"/>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7400193396878023E-2"/>
          <c:y val="4.0293040293040296E-2"/>
          <c:w val="0.90439391451440965"/>
          <c:h val="0.72793170084508663"/>
        </c:manualLayout>
      </c:layout>
      <c:barChart>
        <c:barDir val="col"/>
        <c:grouping val="clustered"/>
        <c:varyColors val="0"/>
        <c:ser>
          <c:idx val="0"/>
          <c:order val="0"/>
          <c:tx>
            <c:strRef>
              <c:f>'RESUMEN ANTEPROYECTO'!$D$2</c:f>
              <c:strCache>
                <c:ptCount val="1"/>
                <c:pt idx="0">
                  <c:v>2019</c:v>
                </c:pt>
              </c:strCache>
            </c:strRef>
          </c:tx>
          <c:spPr>
            <a:solidFill>
              <a:srgbClr val="006666"/>
            </a:solidFill>
            <a:ln>
              <a:solidFill>
                <a:srgbClr val="006666"/>
              </a:solid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dLbls>
            <c:dLbl>
              <c:idx val="0"/>
              <c:layout>
                <c:manualLayout>
                  <c:x val="-1.549452463450709E-17"/>
                  <c:y val="-6.9386416901873462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5E37-43E7-B5A3-59DD648AF864}"/>
                </c:ext>
              </c:extLst>
            </c:dLbl>
            <c:dLbl>
              <c:idx val="1"/>
              <c:layout>
                <c:manualLayout>
                  <c:x val="0"/>
                  <c:y val="5.6173401588521452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5E37-43E7-B5A3-59DD648AF864}"/>
                </c:ext>
              </c:extLst>
            </c:dLbl>
            <c:dLbl>
              <c:idx val="3"/>
              <c:layout>
                <c:manualLayout>
                  <c:x val="-1.2395619707605672E-16"/>
                  <c:y val="1.2909819690681272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5E37-43E7-B5A3-59DD648AF864}"/>
                </c:ext>
              </c:extLst>
            </c:dLbl>
            <c:spPr>
              <a:noFill/>
              <a:ln>
                <a:noFill/>
              </a:ln>
              <a:effectLst/>
            </c:spPr>
            <c:txPr>
              <a:bodyPr rot="0" spcFirstLastPara="1" vertOverflow="ellipsis" vert="horz" wrap="square" anchor="ctr" anchorCtr="1"/>
              <a:lstStyle/>
              <a:p>
                <a:pPr>
                  <a:defRPr sz="1000" b="1" i="0" u="none" strike="noStrike" kern="1200" baseline="0">
                    <a:solidFill>
                      <a:schemeClr val="tx1">
                        <a:lumMod val="75000"/>
                        <a:lumOff val="25000"/>
                      </a:schemeClr>
                    </a:solidFill>
                    <a:latin typeface="Segoe UI" panose="020B0502040204020203" pitchFamily="34" charset="0"/>
                    <a:ea typeface="+mn-ea"/>
                    <a:cs typeface="Segoe UI" panose="020B0502040204020203" pitchFamily="34" charset="0"/>
                  </a:defRPr>
                </a:pPr>
                <a:endParaRPr lang="es-CO"/>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('RESUMEN ANTEPROYECTO'!$C$7,'RESUMEN ANTEPROYECTO'!$C$16,'RESUMEN ANTEPROYECTO'!$C$21,'RESUMEN ANTEPROYECTO'!$C$25)</c:f>
              <c:strCache>
                <c:ptCount val="4"/>
                <c:pt idx="0">
                  <c:v>Gastos de Personal</c:v>
                </c:pt>
                <c:pt idx="1">
                  <c:v>Adquisición de bienes y servicios</c:v>
                </c:pt>
                <c:pt idx="2">
                  <c:v>Transferencias corrientes</c:v>
                </c:pt>
                <c:pt idx="3">
                  <c:v>Gastos por tributos, multas, sanciones e intereses de mora</c:v>
                </c:pt>
              </c:strCache>
            </c:strRef>
          </c:cat>
          <c:val>
            <c:numRef>
              <c:f>('RESUMEN ANTEPROYECTO'!$D$7,'RESUMEN ANTEPROYECTO'!$D$16,'RESUMEN ANTEPROYECTO'!$D$21,'RESUMEN ANTEPROYECTO'!$D$25)</c:f>
              <c:numCache>
                <c:formatCode>_-* #,##0_-;\-* #,##0_-;_-* "-"??_-;_-@_-</c:formatCode>
                <c:ptCount val="4"/>
                <c:pt idx="0">
                  <c:v>12148.306264093912</c:v>
                </c:pt>
                <c:pt idx="1">
                  <c:v>9923.9970650000014</c:v>
                </c:pt>
                <c:pt idx="2">
                  <c:v>380.20000000000005</c:v>
                </c:pt>
                <c:pt idx="3">
                  <c:v>743.29130000000009</c:v>
                </c:pt>
              </c:numCache>
            </c:numRef>
          </c:val>
          <c:extLst>
            <c:ext xmlns:c16="http://schemas.microsoft.com/office/drawing/2014/chart" uri="{C3380CC4-5D6E-409C-BE32-E72D297353CC}">
              <c16:uniqueId val="{00000001-5E37-43E7-B5A3-59DD648AF864}"/>
            </c:ext>
          </c:extLst>
        </c:ser>
        <c:ser>
          <c:idx val="1"/>
          <c:order val="1"/>
          <c:tx>
            <c:strRef>
              <c:f>'RESUMEN ANTEPROYECTO'!$E$2</c:f>
              <c:strCache>
                <c:ptCount val="1"/>
                <c:pt idx="0">
                  <c:v>2020</c:v>
                </c:pt>
              </c:strCache>
            </c:strRef>
          </c:tx>
          <c:spPr>
            <a:solidFill>
              <a:schemeClr val="tx2">
                <a:lumMod val="60000"/>
                <a:lumOff val="40000"/>
              </a:schemeClr>
            </a:solidFill>
            <a:ln>
              <a:solidFill>
                <a:schemeClr val="tx2">
                  <a:lumMod val="60000"/>
                  <a:lumOff val="40000"/>
                </a:schemeClr>
              </a:solid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dLbls>
            <c:dLbl>
              <c:idx val="0"/>
              <c:layout>
                <c:manualLayout>
                  <c:x val="0"/>
                  <c:y val="1.3350608243287454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5E37-43E7-B5A3-59DD648AF864}"/>
                </c:ext>
              </c:extLst>
            </c:dLbl>
            <c:dLbl>
              <c:idx val="1"/>
              <c:layout>
                <c:manualLayout>
                  <c:x val="1.6903313049357674E-3"/>
                  <c:y val="1.441001321630377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5E37-43E7-B5A3-59DD648AF864}"/>
                </c:ext>
              </c:extLst>
            </c:dLbl>
            <c:dLbl>
              <c:idx val="3"/>
              <c:layout>
                <c:manualLayout>
                  <c:x val="-3.3806626098715348E-3"/>
                  <c:y val="-2.471274516670991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5E37-43E7-B5A3-59DD648AF864}"/>
                </c:ext>
              </c:extLst>
            </c:dLbl>
            <c:spPr>
              <a:noFill/>
              <a:ln>
                <a:noFill/>
              </a:ln>
              <a:effectLst/>
            </c:spPr>
            <c:txPr>
              <a:bodyPr rot="0" spcFirstLastPara="1" vertOverflow="ellipsis" vert="horz" wrap="square" anchor="ctr" anchorCtr="1"/>
              <a:lstStyle/>
              <a:p>
                <a:pPr>
                  <a:defRPr sz="1000" b="1" i="0" u="none" strike="noStrike" kern="1200" baseline="0">
                    <a:solidFill>
                      <a:schemeClr val="tx1">
                        <a:lumMod val="75000"/>
                        <a:lumOff val="25000"/>
                      </a:schemeClr>
                    </a:solidFill>
                    <a:latin typeface="Segoe UI" panose="020B0502040204020203" pitchFamily="34" charset="0"/>
                    <a:ea typeface="+mn-ea"/>
                    <a:cs typeface="Segoe UI" panose="020B0502040204020203" pitchFamily="34" charset="0"/>
                  </a:defRPr>
                </a:pPr>
                <a:endParaRPr lang="es-CO"/>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('RESUMEN ANTEPROYECTO'!$C$7,'RESUMEN ANTEPROYECTO'!$C$16,'RESUMEN ANTEPROYECTO'!$C$21,'RESUMEN ANTEPROYECTO'!$C$25)</c:f>
              <c:strCache>
                <c:ptCount val="4"/>
                <c:pt idx="0">
                  <c:v>Gastos de Personal</c:v>
                </c:pt>
                <c:pt idx="1">
                  <c:v>Adquisición de bienes y servicios</c:v>
                </c:pt>
                <c:pt idx="2">
                  <c:v>Transferencias corrientes</c:v>
                </c:pt>
                <c:pt idx="3">
                  <c:v>Gastos por tributos, multas, sanciones e intereses de mora</c:v>
                </c:pt>
              </c:strCache>
            </c:strRef>
          </c:cat>
          <c:val>
            <c:numRef>
              <c:f>('RESUMEN ANTEPROYECTO'!$E$7,'RESUMEN ANTEPROYECTO'!$E$16,'RESUMEN ANTEPROYECTO'!$E$21,'RESUMEN ANTEPROYECTO'!$E$25)</c:f>
              <c:numCache>
                <c:formatCode>_-* #,##0_-;\-* #,##0_-;_-* "-"??_-;_-@_-</c:formatCode>
                <c:ptCount val="4"/>
                <c:pt idx="0">
                  <c:v>14237.397057340275</c:v>
                </c:pt>
                <c:pt idx="1">
                  <c:v>11202.630326800001</c:v>
                </c:pt>
                <c:pt idx="2">
                  <c:v>380.20000000000005</c:v>
                </c:pt>
                <c:pt idx="3">
                  <c:v>772.42436813000006</c:v>
                </c:pt>
              </c:numCache>
            </c:numRef>
          </c:val>
          <c:extLst>
            <c:ext xmlns:c16="http://schemas.microsoft.com/office/drawing/2014/chart" uri="{C3380CC4-5D6E-409C-BE32-E72D297353CC}">
              <c16:uniqueId val="{00000003-5E37-43E7-B5A3-59DD648AF864}"/>
            </c:ext>
          </c:extLst>
        </c:ser>
        <c:dLbls>
          <c:dLblPos val="inEnd"/>
          <c:showLegendKey val="0"/>
          <c:showVal val="1"/>
          <c:showCatName val="0"/>
          <c:showSerName val="0"/>
          <c:showPercent val="0"/>
          <c:showBubbleSize val="0"/>
        </c:dLbls>
        <c:gapWidth val="100"/>
        <c:overlap val="-24"/>
        <c:axId val="11385576"/>
        <c:axId val="11384792"/>
      </c:barChart>
      <c:catAx>
        <c:axId val="11385576"/>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s-CO"/>
          </a:p>
        </c:txPr>
        <c:crossAx val="11384792"/>
        <c:crosses val="autoZero"/>
        <c:auto val="1"/>
        <c:lblAlgn val="ctr"/>
        <c:lblOffset val="100"/>
        <c:noMultiLvlLbl val="0"/>
      </c:catAx>
      <c:valAx>
        <c:axId val="11384792"/>
        <c:scaling>
          <c:orientation val="minMax"/>
        </c:scaling>
        <c:delete val="1"/>
        <c:axPos val="l"/>
        <c:majorGridlines>
          <c:spPr>
            <a:ln w="9525" cap="flat" cmpd="sng" algn="ctr">
              <a:solidFill>
                <a:schemeClr val="tx1">
                  <a:lumMod val="15000"/>
                  <a:lumOff val="85000"/>
                </a:schemeClr>
              </a:solidFill>
              <a:round/>
            </a:ln>
            <a:effectLst/>
          </c:spPr>
        </c:majorGridlines>
        <c:numFmt formatCode="_-* #,##0_-;\-* #,##0_-;_-* &quot;-&quot;??_-;_-@_-" sourceLinked="1"/>
        <c:majorTickMark val="none"/>
        <c:minorTickMark val="none"/>
        <c:tickLblPos val="nextTo"/>
        <c:crossAx val="11385576"/>
        <c:crosses val="autoZero"/>
        <c:crossBetween val="between"/>
      </c:valAx>
      <c:spPr>
        <a:noFill/>
        <a:ln>
          <a:noFill/>
        </a:ln>
        <a:effectLst/>
      </c:spPr>
    </c:plotArea>
    <c:legend>
      <c:legendPos val="b"/>
      <c:layout>
        <c:manualLayout>
          <c:xMode val="edge"/>
          <c:yMode val="edge"/>
          <c:x val="0"/>
          <c:y val="0.9415768221280032"/>
          <c:w val="0.99926589985586456"/>
          <c:h val="5.8423177871996766E-2"/>
        </c:manualLayout>
      </c:layout>
      <c:overlay val="0"/>
      <c:spPr>
        <a:noFill/>
        <a:ln>
          <a:noFill/>
        </a:ln>
        <a:effectLst/>
      </c:spPr>
      <c:txPr>
        <a:bodyPr rot="0" spcFirstLastPara="1" vertOverflow="ellipsis" vert="horz" wrap="square" anchor="ctr" anchorCtr="1"/>
        <a:lstStyle/>
        <a:p>
          <a:pPr>
            <a:defRPr sz="1000" b="1"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s-CO"/>
        </a:p>
      </c:txPr>
    </c:legend>
    <c:plotVisOnly val="1"/>
    <c:dispBlanksAs val="gap"/>
    <c:showDLblsOverMax val="0"/>
  </c:chart>
  <c:spPr>
    <a:noFill/>
    <a:ln>
      <a:noFill/>
    </a:ln>
    <a:effectLst/>
  </c:spPr>
  <c:txPr>
    <a:bodyPr/>
    <a:lstStyle/>
    <a:p>
      <a:pPr>
        <a:defRPr sz="1000" b="1">
          <a:latin typeface="Segoe UI" panose="020B0502040204020203" pitchFamily="34" charset="0"/>
          <a:cs typeface="Segoe UI" panose="020B0502040204020203" pitchFamily="34" charset="0"/>
        </a:defRPr>
      </a:pPr>
      <a:endParaRPr lang="es-CO"/>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stacked"/>
        <c:varyColors val="0"/>
        <c:ser>
          <c:idx val="0"/>
          <c:order val="0"/>
          <c:tx>
            <c:strRef>
              <c:f>'Evolución Ppto (2)'!$A$43</c:f>
              <c:strCache>
                <c:ptCount val="1"/>
                <c:pt idx="0">
                  <c:v>Inversión</c:v>
                </c:pt>
              </c:strCache>
            </c:strRef>
          </c:tx>
          <c:spPr>
            <a:solidFill>
              <a:srgbClr val="4BACC6"/>
            </a:solidFill>
            <a:ln>
              <a:noFill/>
            </a:ln>
            <a:effectLst/>
          </c:spPr>
          <c:invertIfNegative val="0"/>
          <c:dLbls>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Segoe UI" panose="020B0502040204020203" pitchFamily="34" charset="0"/>
                    <a:ea typeface="+mn-ea"/>
                    <a:cs typeface="Segoe UI" panose="020B0502040204020203" pitchFamily="34" charset="0"/>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'Evolución Ppto (2)'!$B$42:$E$42</c:f>
              <c:numCache>
                <c:formatCode>General</c:formatCode>
                <c:ptCount val="4"/>
                <c:pt idx="0">
                  <c:v>2017</c:v>
                </c:pt>
                <c:pt idx="1">
                  <c:v>2018</c:v>
                </c:pt>
                <c:pt idx="2">
                  <c:v>2019</c:v>
                </c:pt>
                <c:pt idx="3">
                  <c:v>2020</c:v>
                </c:pt>
              </c:numCache>
            </c:numRef>
          </c:cat>
          <c:val>
            <c:numRef>
              <c:f>'Evolución Ppto (2)'!$B$43:$E$43</c:f>
              <c:numCache>
                <c:formatCode>_(* #,##0_);_(* \(#,##0\);_(* "-"_);_(@_)</c:formatCode>
                <c:ptCount val="4"/>
                <c:pt idx="0">
                  <c:v>356900</c:v>
                </c:pt>
                <c:pt idx="1">
                  <c:v>311078</c:v>
                </c:pt>
                <c:pt idx="2">
                  <c:v>297740</c:v>
                </c:pt>
                <c:pt idx="3">
                  <c:v>368190.10313</c:v>
                </c:pt>
              </c:numCache>
            </c:numRef>
          </c:val>
          <c:extLst>
            <c:ext xmlns:c16="http://schemas.microsoft.com/office/drawing/2014/chart" uri="{C3380CC4-5D6E-409C-BE32-E72D297353CC}">
              <c16:uniqueId val="{00000000-62F8-4AE7-B804-125FB358346A}"/>
            </c:ext>
          </c:extLst>
        </c:ser>
        <c:ser>
          <c:idx val="1"/>
          <c:order val="1"/>
          <c:tx>
            <c:strRef>
              <c:f>'Evolución Ppto (2)'!$A$44</c:f>
              <c:strCache>
                <c:ptCount val="1"/>
                <c:pt idx="0">
                  <c:v>Bloqueo 2019</c:v>
                </c:pt>
              </c:strCache>
            </c:strRef>
          </c:tx>
          <c:spPr>
            <a:solidFill>
              <a:srgbClr val="9BBB59">
                <a:lumMod val="75000"/>
              </a:srgbClr>
            </a:solidFill>
            <a:ln>
              <a:noFill/>
            </a:ln>
            <a:effectLst/>
          </c:spPr>
          <c:invertIfNegative val="0"/>
          <c:dLbls>
            <c:dLbl>
              <c:idx val="2"/>
              <c:layout>
                <c:manualLayout>
                  <c:x val="1.0576428847816086E-3"/>
                  <c:y val="3.4481494704918501E-3"/>
                </c:manualLayout>
              </c:layout>
              <c:tx>
                <c:rich>
                  <a:bodyPr rot="0" spcFirstLastPara="1" vertOverflow="ellipsis" vert="horz" wrap="square" anchor="ctr" anchorCtr="1"/>
                  <a:lstStyle/>
                  <a:p>
                    <a:pPr>
                      <a:defRPr sz="1050" b="0" i="0" u="none" strike="noStrike" kern="1200" baseline="0">
                        <a:solidFill>
                          <a:schemeClr val="tx1">
                            <a:lumMod val="75000"/>
                            <a:lumOff val="25000"/>
                          </a:schemeClr>
                        </a:solidFill>
                        <a:latin typeface="Segoe UI" panose="020B0502040204020203" pitchFamily="34" charset="0"/>
                        <a:ea typeface="+mn-ea"/>
                        <a:cs typeface="Segoe UI" panose="020B0502040204020203" pitchFamily="34" charset="0"/>
                      </a:defRPr>
                    </a:pPr>
                    <a:fld id="{C63EC931-0DD7-49F2-A2C4-A0F740A0DADB}" type="VALUE">
                      <a:rPr lang="en-US" sz="1050" b="1"/>
                      <a:pPr>
                        <a:defRPr sz="1050"/>
                      </a:pPr>
                      <a:t>[VALOR]</a:t>
                    </a:fld>
                    <a:endParaRPr lang="es-CO"/>
                  </a:p>
                </c:rich>
              </c:tx>
              <c:spPr>
                <a:noFill/>
                <a:ln>
                  <a:noFill/>
                </a:ln>
                <a:effectLst/>
              </c:spPr>
              <c:txPr>
                <a:bodyPr rot="0" spcFirstLastPara="1" vertOverflow="ellipsis" vert="horz" wrap="square" anchor="ctr" anchorCtr="1"/>
                <a:lstStyle/>
                <a:p>
                  <a:pPr>
                    <a:defRPr sz="1050" b="0" i="0" u="none" strike="noStrike" kern="1200" baseline="0">
                      <a:solidFill>
                        <a:schemeClr val="tx1">
                          <a:lumMod val="75000"/>
                          <a:lumOff val="25000"/>
                        </a:schemeClr>
                      </a:solidFill>
                      <a:latin typeface="Segoe UI" panose="020B0502040204020203" pitchFamily="34" charset="0"/>
                      <a:ea typeface="+mn-ea"/>
                      <a:cs typeface="Segoe UI" panose="020B0502040204020203" pitchFamily="34" charset="0"/>
                    </a:defRPr>
                  </a:pPr>
                  <a:endParaRPr lang="es-CO"/>
                </a:p>
              </c:txP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62F8-4AE7-B804-125FB358346A}"/>
                </c:ext>
              </c:extLst>
            </c:dLbl>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Segoe UI" panose="020B0502040204020203" pitchFamily="34" charset="0"/>
                    <a:ea typeface="+mn-ea"/>
                    <a:cs typeface="Segoe UI" panose="020B0502040204020203" pitchFamily="34" charset="0"/>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'Evolución Ppto (2)'!$B$42:$E$42</c:f>
              <c:numCache>
                <c:formatCode>General</c:formatCode>
                <c:ptCount val="4"/>
                <c:pt idx="0">
                  <c:v>2017</c:v>
                </c:pt>
                <c:pt idx="1">
                  <c:v>2018</c:v>
                </c:pt>
                <c:pt idx="2">
                  <c:v>2019</c:v>
                </c:pt>
                <c:pt idx="3">
                  <c:v>2020</c:v>
                </c:pt>
              </c:numCache>
            </c:numRef>
          </c:cat>
          <c:val>
            <c:numRef>
              <c:f>'Evolución Ppto (2)'!$B$44:$E$44</c:f>
              <c:numCache>
                <c:formatCode>General</c:formatCode>
                <c:ptCount val="4"/>
                <c:pt idx="2" formatCode="_(* #,##0_);_(* \(#,##0\);_(* &quot;-&quot;_);_(@_)">
                  <c:v>35760</c:v>
                </c:pt>
              </c:numCache>
            </c:numRef>
          </c:val>
          <c:extLst>
            <c:ext xmlns:c16="http://schemas.microsoft.com/office/drawing/2014/chart" uri="{C3380CC4-5D6E-409C-BE32-E72D297353CC}">
              <c16:uniqueId val="{00000002-62F8-4AE7-B804-125FB358346A}"/>
            </c:ext>
          </c:extLst>
        </c:ser>
        <c:ser>
          <c:idx val="2"/>
          <c:order val="2"/>
          <c:tx>
            <c:strRef>
              <c:f>'Evolución Ppto (2)'!$A$45</c:f>
              <c:strCache>
                <c:ptCount val="1"/>
                <c:pt idx="0">
                  <c:v>Funcionamiento </c:v>
                </c:pt>
              </c:strCache>
            </c:strRef>
          </c:tx>
          <c:spPr>
            <a:solidFill>
              <a:srgbClr val="1F497D">
                <a:lumMod val="75000"/>
              </a:srgbClr>
            </a:solidFill>
            <a:ln>
              <a:noFill/>
            </a:ln>
            <a:effectLst/>
          </c:spPr>
          <c:invertIfNegative val="0"/>
          <c:dLbls>
            <c:spPr>
              <a:noFill/>
              <a:ln>
                <a:noFill/>
              </a:ln>
              <a:effectLst/>
            </c:spPr>
            <c:txPr>
              <a:bodyPr rot="0" spcFirstLastPara="1" vertOverflow="ellipsis" vert="horz" wrap="square" anchor="ctr" anchorCtr="1"/>
              <a:lstStyle/>
              <a:p>
                <a:pPr>
                  <a:defRPr sz="1100" b="1" i="0" u="none" strike="noStrike" kern="1200" baseline="0">
                    <a:solidFill>
                      <a:schemeClr val="bg1"/>
                    </a:solidFill>
                    <a:latin typeface="Segoe UI" panose="020B0502040204020203" pitchFamily="34" charset="0"/>
                    <a:ea typeface="+mn-ea"/>
                    <a:cs typeface="Segoe UI" panose="020B0502040204020203" pitchFamily="34" charset="0"/>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'Evolución Ppto (2)'!$B$42:$E$42</c:f>
              <c:numCache>
                <c:formatCode>General</c:formatCode>
                <c:ptCount val="4"/>
                <c:pt idx="0">
                  <c:v>2017</c:v>
                </c:pt>
                <c:pt idx="1">
                  <c:v>2018</c:v>
                </c:pt>
                <c:pt idx="2">
                  <c:v>2019</c:v>
                </c:pt>
                <c:pt idx="3">
                  <c:v>2020</c:v>
                </c:pt>
              </c:numCache>
            </c:numRef>
          </c:cat>
          <c:val>
            <c:numRef>
              <c:f>'Evolución Ppto (2)'!$B$45:$E$45</c:f>
              <c:numCache>
                <c:formatCode>_(* #,##0_);_(* \(#,##0\);_(* "-"_);_(@_)</c:formatCode>
                <c:ptCount val="4"/>
                <c:pt idx="0">
                  <c:v>23432</c:v>
                </c:pt>
                <c:pt idx="1">
                  <c:v>23522</c:v>
                </c:pt>
                <c:pt idx="2">
                  <c:v>23181</c:v>
                </c:pt>
                <c:pt idx="3">
                  <c:v>24172.511265000001</c:v>
                </c:pt>
              </c:numCache>
            </c:numRef>
          </c:val>
          <c:extLst>
            <c:ext xmlns:c16="http://schemas.microsoft.com/office/drawing/2014/chart" uri="{C3380CC4-5D6E-409C-BE32-E72D297353CC}">
              <c16:uniqueId val="{00000003-62F8-4AE7-B804-125FB358346A}"/>
            </c:ext>
          </c:extLst>
        </c:ser>
        <c:dLbls>
          <c:showLegendKey val="0"/>
          <c:showVal val="0"/>
          <c:showCatName val="0"/>
          <c:showSerName val="0"/>
          <c:showPercent val="0"/>
          <c:showBubbleSize val="0"/>
        </c:dLbls>
        <c:gapWidth val="150"/>
        <c:overlap val="100"/>
        <c:axId val="837770168"/>
        <c:axId val="837770952"/>
      </c:barChart>
      <c:catAx>
        <c:axId val="8377701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1" i="0" u="none" strike="noStrike" kern="1200" baseline="0">
                <a:solidFill>
                  <a:schemeClr val="tx1"/>
                </a:solidFill>
                <a:latin typeface="Segoe UI" panose="020B0502040204020203" pitchFamily="34" charset="0"/>
                <a:ea typeface="+mn-ea"/>
                <a:cs typeface="Segoe UI" panose="020B0502040204020203" pitchFamily="34" charset="0"/>
              </a:defRPr>
            </a:pPr>
            <a:endParaRPr lang="es-CO"/>
          </a:p>
        </c:txPr>
        <c:crossAx val="837770952"/>
        <c:crosses val="autoZero"/>
        <c:auto val="1"/>
        <c:lblAlgn val="ctr"/>
        <c:lblOffset val="100"/>
        <c:noMultiLvlLbl val="0"/>
      </c:catAx>
      <c:valAx>
        <c:axId val="837770952"/>
        <c:scaling>
          <c:orientation val="minMax"/>
        </c:scaling>
        <c:delete val="1"/>
        <c:axPos val="l"/>
        <c:majorGridlines>
          <c:spPr>
            <a:ln w="9525" cap="flat" cmpd="sng" algn="ctr">
              <a:solidFill>
                <a:schemeClr val="tx1">
                  <a:lumMod val="15000"/>
                  <a:lumOff val="85000"/>
                </a:schemeClr>
              </a:solidFill>
              <a:round/>
            </a:ln>
            <a:effectLst/>
          </c:spPr>
        </c:majorGridlines>
        <c:numFmt formatCode="_(* #,##0_);_(* \(#,##0\);_(* &quot;-&quot;_);_(@_)" sourceLinked="1"/>
        <c:majorTickMark val="none"/>
        <c:minorTickMark val="none"/>
        <c:tickLblPos val="nextTo"/>
        <c:crossAx val="83777016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solidFill>
              <a:latin typeface="Segoe UI" panose="020B0502040204020203" pitchFamily="34" charset="0"/>
              <a:ea typeface="+mn-ea"/>
              <a:cs typeface="Segoe UI" panose="020B0502040204020203" pitchFamily="34" charset="0"/>
            </a:defRPr>
          </a:pPr>
          <a:endParaRPr lang="es-CO"/>
        </a:p>
      </c:txPr>
    </c:legend>
    <c:plotVisOnly val="1"/>
    <c:dispBlanksAs val="gap"/>
    <c:showDLblsOverMax val="0"/>
  </c:chart>
  <c:spPr>
    <a:noFill/>
    <a:ln>
      <a:noFill/>
    </a:ln>
    <a:effectLst/>
  </c:spPr>
  <c:txPr>
    <a:bodyPr/>
    <a:lstStyle/>
    <a:p>
      <a:pPr>
        <a:defRPr>
          <a:latin typeface="Segoe UI" panose="020B0502040204020203" pitchFamily="34" charset="0"/>
          <a:cs typeface="Segoe UI" panose="020B0502040204020203" pitchFamily="34" charset="0"/>
        </a:defRPr>
      </a:pPr>
      <a:endParaRPr lang="es-CO"/>
    </a:p>
  </c:txPr>
  <c:externalData r:id="rId4">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1"/>
          <c:order val="1"/>
          <c:tx>
            <c:strRef>
              <c:f>'Presentación V2'!$A$24</c:f>
              <c:strCache>
                <c:ptCount val="1"/>
                <c:pt idx="0">
                  <c:v>Vigencias futuras</c:v>
                </c:pt>
              </c:strCache>
            </c:strRef>
          </c:tx>
          <c:spPr>
            <a:solidFill>
              <a:schemeClr val="tx2">
                <a:lumMod val="75000"/>
              </a:schemeClr>
            </a:solidFill>
            <a:ln>
              <a:noFill/>
            </a:ln>
            <a:effectLst/>
          </c:spPr>
          <c:invertIfNegative val="0"/>
          <c:dLbls>
            <c:spPr>
              <a:noFill/>
              <a:ln>
                <a:noFill/>
              </a:ln>
              <a:effectLst/>
            </c:spPr>
            <c:txPr>
              <a:bodyPr rot="0" spcFirstLastPara="1" vertOverflow="ellipsis" vert="horz" wrap="square" anchor="ctr" anchorCtr="1"/>
              <a:lstStyle/>
              <a:p>
                <a:pPr>
                  <a:defRPr sz="900" b="0" i="0" u="none" strike="noStrike" kern="1200" baseline="0">
                    <a:solidFill>
                      <a:schemeClr val="bg1"/>
                    </a:solidFill>
                    <a:latin typeface="Segoe UI" panose="020B0502040204020203" pitchFamily="34" charset="0"/>
                    <a:ea typeface="+mn-ea"/>
                    <a:cs typeface="Segoe UI" panose="020B0502040204020203" pitchFamily="34" charset="0"/>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'Presentación V2'!$B$22:$H$22</c:f>
              <c:strCache>
                <c:ptCount val="2"/>
                <c:pt idx="0">
                  <c:v>Presupuesto 2019</c:v>
                </c:pt>
                <c:pt idx="1">
                  <c:v>Presupuesto 2020</c:v>
                </c:pt>
              </c:strCache>
              <c:extLst/>
            </c:strRef>
          </c:cat>
          <c:val>
            <c:numRef>
              <c:f>'Presentación V2'!$B$24:$H$24</c:f>
              <c:numCache>
                <c:formatCode>"$"#,##0_);[Red]\("$"#,##0\)</c:formatCode>
                <c:ptCount val="2"/>
                <c:pt idx="0">
                  <c:v>72740</c:v>
                </c:pt>
                <c:pt idx="1">
                  <c:v>22354</c:v>
                </c:pt>
              </c:numCache>
              <c:extLst/>
            </c:numRef>
          </c:val>
          <c:extLst>
            <c:ext xmlns:c16="http://schemas.microsoft.com/office/drawing/2014/chart" uri="{C3380CC4-5D6E-409C-BE32-E72D297353CC}">
              <c16:uniqueId val="{00000000-1B6A-48D3-A049-D0172F12D9F8}"/>
            </c:ext>
          </c:extLst>
        </c:ser>
        <c:ser>
          <c:idx val="2"/>
          <c:order val="2"/>
          <c:tx>
            <c:strRef>
              <c:f>'Presentación V2'!$A$25</c:f>
              <c:strCache>
                <c:ptCount val="1"/>
                <c:pt idx="0">
                  <c:v>FIS</c:v>
                </c:pt>
              </c:strCache>
            </c:strRef>
          </c:tx>
          <c:spPr>
            <a:solidFill>
              <a:srgbClr val="009999"/>
            </a:solidFill>
            <a:ln>
              <a:noFill/>
            </a:ln>
            <a:effectLst/>
          </c:spPr>
          <c:invertIfNegative val="0"/>
          <c:dLbls>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Segoe UI" panose="020B0502040204020203" pitchFamily="34" charset="0"/>
                    <a:ea typeface="+mn-ea"/>
                    <a:cs typeface="Segoe UI" panose="020B0502040204020203" pitchFamily="34" charset="0"/>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'Presentación V2'!$B$22:$H$22</c:f>
              <c:strCache>
                <c:ptCount val="2"/>
                <c:pt idx="0">
                  <c:v>Presupuesto 2019</c:v>
                </c:pt>
                <c:pt idx="1">
                  <c:v>Presupuesto 2020</c:v>
                </c:pt>
              </c:strCache>
              <c:extLst/>
            </c:strRef>
          </c:cat>
          <c:val>
            <c:numRef>
              <c:f>'Presentación V2'!$B$25:$H$25</c:f>
              <c:numCache>
                <c:formatCode>"$"#,##0_);[Red]\("$"#,##0\)</c:formatCode>
                <c:ptCount val="2"/>
                <c:pt idx="0">
                  <c:v>50000</c:v>
                </c:pt>
                <c:pt idx="1">
                  <c:v>50000</c:v>
                </c:pt>
              </c:numCache>
              <c:extLst/>
            </c:numRef>
          </c:val>
          <c:extLst>
            <c:ext xmlns:c16="http://schemas.microsoft.com/office/drawing/2014/chart" uri="{C3380CC4-5D6E-409C-BE32-E72D297353CC}">
              <c16:uniqueId val="{00000001-1B6A-48D3-A049-D0172F12D9F8}"/>
            </c:ext>
          </c:extLst>
        </c:ser>
        <c:ser>
          <c:idx val="3"/>
          <c:order val="3"/>
          <c:tx>
            <c:strRef>
              <c:f>'Presentación V2'!$A$26</c:f>
              <c:strCache>
                <c:ptCount val="1"/>
                <c:pt idx="0">
                  <c:v>Colfuturo</c:v>
                </c:pt>
              </c:strCache>
            </c:strRef>
          </c:tx>
          <c:spPr>
            <a:solidFill>
              <a:schemeClr val="bg1">
                <a:lumMod val="85000"/>
              </a:schemeClr>
            </a:solidFill>
            <a:ln>
              <a:noFill/>
            </a:ln>
            <a:effectLst/>
          </c:spPr>
          <c:invertIfNegative val="0"/>
          <c:dLbls>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Segoe UI" panose="020B0502040204020203" pitchFamily="34" charset="0"/>
                    <a:ea typeface="+mn-ea"/>
                    <a:cs typeface="Segoe UI" panose="020B0502040204020203" pitchFamily="34" charset="0"/>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'Presentación V2'!$B$22:$H$22</c:f>
              <c:strCache>
                <c:ptCount val="2"/>
                <c:pt idx="0">
                  <c:v>Presupuesto 2019</c:v>
                </c:pt>
                <c:pt idx="1">
                  <c:v>Presupuesto 2020</c:v>
                </c:pt>
              </c:strCache>
              <c:extLst/>
            </c:strRef>
          </c:cat>
          <c:val>
            <c:numRef>
              <c:f>'Presentación V2'!$B$26:$H$26</c:f>
              <c:numCache>
                <c:formatCode>"$"#,##0_);[Red]\("$"#,##0\)</c:formatCode>
                <c:ptCount val="2"/>
                <c:pt idx="0">
                  <c:v>58808</c:v>
                </c:pt>
                <c:pt idx="1">
                  <c:v>65673</c:v>
                </c:pt>
              </c:numCache>
              <c:extLst/>
            </c:numRef>
          </c:val>
          <c:extLst>
            <c:ext xmlns:c16="http://schemas.microsoft.com/office/drawing/2014/chart" uri="{C3380CC4-5D6E-409C-BE32-E72D297353CC}">
              <c16:uniqueId val="{00000002-1B6A-48D3-A049-D0172F12D9F8}"/>
            </c:ext>
          </c:extLst>
        </c:ser>
        <c:ser>
          <c:idx val="4"/>
          <c:order val="4"/>
          <c:tx>
            <c:strRef>
              <c:f>'Presentación V2'!$A$27</c:f>
              <c:strCache>
                <c:ptCount val="1"/>
                <c:pt idx="0">
                  <c:v>Disponible</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Segoe UI" panose="020B0502040204020203" pitchFamily="34" charset="0"/>
                    <a:ea typeface="+mn-ea"/>
                    <a:cs typeface="Segoe UI" panose="020B0502040204020203" pitchFamily="34" charset="0"/>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'Presentación V2'!$B$22:$H$22</c:f>
              <c:strCache>
                <c:ptCount val="2"/>
                <c:pt idx="0">
                  <c:v>Presupuesto 2019</c:v>
                </c:pt>
                <c:pt idx="1">
                  <c:v>Presupuesto 2020</c:v>
                </c:pt>
              </c:strCache>
              <c:extLst/>
            </c:strRef>
          </c:cat>
          <c:val>
            <c:numRef>
              <c:f>'Presentación V2'!$B$27:$H$27</c:f>
              <c:numCache>
                <c:formatCode>"$"#,##0_);[Red]\("$"#,##0\)</c:formatCode>
                <c:ptCount val="2"/>
                <c:pt idx="0">
                  <c:v>151952</c:v>
                </c:pt>
                <c:pt idx="1">
                  <c:v>230163.10313</c:v>
                </c:pt>
              </c:numCache>
              <c:extLst/>
            </c:numRef>
          </c:val>
          <c:extLst>
            <c:ext xmlns:c16="http://schemas.microsoft.com/office/drawing/2014/chart" uri="{C3380CC4-5D6E-409C-BE32-E72D297353CC}">
              <c16:uniqueId val="{00000003-1B6A-48D3-A049-D0172F12D9F8}"/>
            </c:ext>
          </c:extLst>
        </c:ser>
        <c:dLbls>
          <c:showLegendKey val="0"/>
          <c:showVal val="0"/>
          <c:showCatName val="0"/>
          <c:showSerName val="0"/>
          <c:showPercent val="0"/>
          <c:showBubbleSize val="0"/>
        </c:dLbls>
        <c:gapWidth val="150"/>
        <c:overlap val="100"/>
        <c:axId val="206407536"/>
        <c:axId val="206409104"/>
      </c:barChart>
      <c:lineChart>
        <c:grouping val="standard"/>
        <c:varyColors val="0"/>
        <c:ser>
          <c:idx val="0"/>
          <c:order val="0"/>
          <c:tx>
            <c:strRef>
              <c:f>'Presentación V2'!$A$23</c:f>
              <c:strCache>
                <c:ptCount val="1"/>
                <c:pt idx="0">
                  <c:v>Apropiación vigente</c:v>
                </c:pt>
              </c:strCache>
            </c:strRef>
          </c:tx>
          <c:spPr>
            <a:ln w="28575" cap="rnd">
              <a:solidFill>
                <a:sysClr val="windowText" lastClr="000000"/>
              </a:solidFill>
              <a:prstDash val="sysDot"/>
              <a:round/>
            </a:ln>
            <a:effectLst/>
          </c:spPr>
          <c:marker>
            <c:symbol val="none"/>
          </c:marker>
          <c:dLbls>
            <c:spPr>
              <a:noFill/>
              <a:ln>
                <a:noFill/>
              </a:ln>
              <a:effectLst/>
            </c:spPr>
            <c:txPr>
              <a:bodyPr rot="0" spcFirstLastPara="1" vertOverflow="ellipsis" vert="horz" wrap="square" anchor="ctr" anchorCtr="1"/>
              <a:lstStyle/>
              <a:p>
                <a:pPr>
                  <a:defRPr sz="900" b="1" i="0" u="none" strike="noStrike" kern="1200" baseline="0">
                    <a:solidFill>
                      <a:schemeClr val="tx1">
                        <a:lumMod val="75000"/>
                        <a:lumOff val="25000"/>
                      </a:schemeClr>
                    </a:solidFill>
                    <a:latin typeface="Segoe UI" panose="020B0502040204020203" pitchFamily="34" charset="0"/>
                    <a:ea typeface="+mn-ea"/>
                    <a:cs typeface="Segoe UI" panose="020B0502040204020203" pitchFamily="34" charset="0"/>
                  </a:defRPr>
                </a:pPr>
                <a:endParaRPr lang="es-CO"/>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'Presentación V2'!$B$22:$H$22</c:f>
              <c:strCache>
                <c:ptCount val="2"/>
                <c:pt idx="0">
                  <c:v>Presupuesto 2019</c:v>
                </c:pt>
                <c:pt idx="1">
                  <c:v>Presupuesto 2020</c:v>
                </c:pt>
              </c:strCache>
              <c:extLst/>
            </c:strRef>
          </c:cat>
          <c:val>
            <c:numRef>
              <c:f>'Presentación V2'!$B$23:$H$23</c:f>
              <c:numCache>
                <c:formatCode>"$"#,##0_);[Red]\("$"#,##0\)</c:formatCode>
                <c:ptCount val="2"/>
                <c:pt idx="0">
                  <c:v>333500</c:v>
                </c:pt>
                <c:pt idx="1">
                  <c:v>368190.10313</c:v>
                </c:pt>
              </c:numCache>
              <c:extLst/>
            </c:numRef>
          </c:val>
          <c:smooth val="0"/>
          <c:extLst>
            <c:ext xmlns:c16="http://schemas.microsoft.com/office/drawing/2014/chart" uri="{C3380CC4-5D6E-409C-BE32-E72D297353CC}">
              <c16:uniqueId val="{00000004-1B6A-48D3-A049-D0172F12D9F8}"/>
            </c:ext>
          </c:extLst>
        </c:ser>
        <c:dLbls>
          <c:showLegendKey val="0"/>
          <c:showVal val="0"/>
          <c:showCatName val="0"/>
          <c:showSerName val="0"/>
          <c:showPercent val="0"/>
          <c:showBubbleSize val="0"/>
        </c:dLbls>
        <c:marker val="1"/>
        <c:smooth val="0"/>
        <c:axId val="206407536"/>
        <c:axId val="206409104"/>
      </c:lineChart>
      <c:catAx>
        <c:axId val="2064075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s-CO"/>
          </a:p>
        </c:txPr>
        <c:crossAx val="206409104"/>
        <c:crosses val="autoZero"/>
        <c:auto val="1"/>
        <c:lblAlgn val="ctr"/>
        <c:lblOffset val="100"/>
        <c:noMultiLvlLbl val="0"/>
      </c:catAx>
      <c:valAx>
        <c:axId val="206409104"/>
        <c:scaling>
          <c:orientation val="minMax"/>
        </c:scaling>
        <c:delete val="1"/>
        <c:axPos val="l"/>
        <c:majorGridlines>
          <c:spPr>
            <a:ln w="9525" cap="flat" cmpd="sng" algn="ctr">
              <a:noFill/>
              <a:round/>
            </a:ln>
            <a:effectLst/>
          </c:spPr>
        </c:majorGridlines>
        <c:numFmt formatCode="&quot;$&quot;#,##0_);[Red]\(&quot;$&quot;#,##0\)" sourceLinked="1"/>
        <c:majorTickMark val="none"/>
        <c:minorTickMark val="none"/>
        <c:tickLblPos val="nextTo"/>
        <c:crossAx val="20640753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Segoe UI" panose="020B0502040204020203" pitchFamily="34" charset="0"/>
              <a:ea typeface="+mn-ea"/>
              <a:cs typeface="Segoe UI" panose="020B0502040204020203" pitchFamily="34" charset="0"/>
            </a:defRPr>
          </a:pPr>
          <a:endParaRPr lang="es-CO"/>
        </a:p>
      </c:txPr>
    </c:legend>
    <c:plotVisOnly val="1"/>
    <c:dispBlanksAs val="gap"/>
    <c:showDLblsOverMax val="0"/>
  </c:chart>
  <c:spPr>
    <a:noFill/>
    <a:ln>
      <a:noFill/>
    </a:ln>
    <a:effectLst/>
  </c:spPr>
  <c:txPr>
    <a:bodyPr/>
    <a:lstStyle/>
    <a:p>
      <a:pPr>
        <a:defRPr>
          <a:latin typeface="Segoe UI" panose="020B0502040204020203" pitchFamily="34" charset="0"/>
          <a:cs typeface="Segoe UI" panose="020B0502040204020203" pitchFamily="34" charset="0"/>
        </a:defRPr>
      </a:pPr>
      <a:endParaRPr lang="es-CO"/>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marL="0" algn="ctr" defTabSz="457200" rtl="0" eaLnBrk="1" latinLnBrk="0" hangingPunct="1">
              <a:defRPr sz="1400" b="0" i="0" u="none" strike="noStrike" kern="1200" spc="0" baseline="0">
                <a:solidFill>
                  <a:prstClr val="black">
                    <a:lumMod val="65000"/>
                    <a:lumOff val="35000"/>
                  </a:prstClr>
                </a:solidFill>
                <a:latin typeface="+mn-lt"/>
                <a:ea typeface="+mn-ea"/>
                <a:cs typeface="+mn-cs"/>
              </a:defRPr>
            </a:pPr>
            <a:r>
              <a:rPr lang="es-CO" sz="2400" b="1" i="0" u="none" strike="noStrike" kern="1200" spc="0" baseline="0" dirty="0">
                <a:solidFill>
                  <a:srgbClr val="2056B7"/>
                </a:solidFill>
                <a:latin typeface="Segoe UI" panose="020B0502040204020203" pitchFamily="34" charset="0"/>
                <a:ea typeface="+mn-ea"/>
                <a:cs typeface="Segoe UI" panose="020B0502040204020203" pitchFamily="34" charset="0"/>
              </a:rPr>
              <a:t>Variaciones Presupuestales 2019-2020</a:t>
            </a:r>
          </a:p>
        </c:rich>
      </c:tx>
      <c:layout>
        <c:manualLayout>
          <c:xMode val="edge"/>
          <c:yMode val="edge"/>
          <c:x val="0.34513346750478557"/>
          <c:y val="1.7986143923307694E-2"/>
        </c:manualLayout>
      </c:layout>
      <c:overlay val="0"/>
      <c:spPr>
        <a:noFill/>
        <a:ln>
          <a:noFill/>
        </a:ln>
        <a:effectLst/>
      </c:spPr>
      <c:txPr>
        <a:bodyPr rot="0" spcFirstLastPara="1" vertOverflow="ellipsis" vert="horz" wrap="square" anchor="ctr" anchorCtr="1"/>
        <a:lstStyle/>
        <a:p>
          <a:pPr marL="0" algn="ctr" defTabSz="457200" rtl="0" eaLnBrk="1" latinLnBrk="0" hangingPunct="1">
            <a:defRPr sz="1400" b="0" i="0" u="none" strike="noStrike" kern="1200" spc="0" baseline="0">
              <a:solidFill>
                <a:prstClr val="black">
                  <a:lumMod val="65000"/>
                  <a:lumOff val="35000"/>
                </a:prstClr>
              </a:solidFill>
              <a:latin typeface="+mn-lt"/>
              <a:ea typeface="+mn-ea"/>
              <a:cs typeface="+mn-cs"/>
            </a:defRPr>
          </a:pPr>
          <a:endParaRPr lang="es-CO"/>
        </a:p>
      </c:txPr>
    </c:title>
    <c:autoTitleDeleted val="0"/>
    <c:plotArea>
      <c:layout>
        <c:manualLayout>
          <c:layoutTarget val="inner"/>
          <c:xMode val="edge"/>
          <c:yMode val="edge"/>
          <c:x val="2.6420272563467653E-3"/>
          <c:y val="0.128523628503704"/>
          <c:w val="0.96305625036279319"/>
          <c:h val="0.74446300311773717"/>
        </c:manualLayout>
      </c:layout>
      <c:barChart>
        <c:barDir val="col"/>
        <c:grouping val="clustered"/>
        <c:varyColors val="0"/>
        <c:ser>
          <c:idx val="2"/>
          <c:order val="0"/>
          <c:tx>
            <c:strRef>
              <c:f>'Histórico Apropiaciones '!$D$74</c:f>
              <c:strCache>
                <c:ptCount val="1"/>
                <c:pt idx="0">
                  <c:v>Apropiación  2019</c:v>
                </c:pt>
              </c:strCache>
            </c:strRef>
          </c:tx>
          <c:spPr>
            <a:solidFill>
              <a:schemeClr val="tx2">
                <a:lumMod val="75000"/>
              </a:schemeClr>
            </a:solidFill>
            <a:ln>
              <a:noFill/>
            </a:ln>
            <a:effectLst/>
          </c:spPr>
          <c:invertIfNegative val="0"/>
          <c:dLbls>
            <c:dLbl>
              <c:idx val="5"/>
              <c:layout>
                <c:manualLayout>
                  <c:x val="0"/>
                  <c:y val="2.259352370075744E-3"/>
                </c:manualLayout>
              </c:layout>
              <c:spPr>
                <a:noFill/>
                <a:ln>
                  <a:noFill/>
                </a:ln>
                <a:effectLst/>
              </c:spPr>
              <c:txPr>
                <a:bodyPr rot="-5400000" spcFirstLastPara="1" vertOverflow="ellipsis" wrap="square" lIns="38100" tIns="19050" rIns="38100" bIns="19050" anchor="ctr" anchorCtr="1">
                  <a:spAutoFit/>
                </a:bodyPr>
                <a:lstStyle/>
                <a:p>
                  <a:pPr>
                    <a:defRPr sz="900" b="1" i="0" u="none" strike="noStrike" kern="1200" baseline="0">
                      <a:solidFill>
                        <a:schemeClr val="tx1"/>
                      </a:solidFill>
                      <a:latin typeface="Segoe UI" panose="020B0502040204020203" pitchFamily="34" charset="0"/>
                      <a:ea typeface="+mn-ea"/>
                      <a:cs typeface="Segoe UI" panose="020B0502040204020203" pitchFamily="34" charset="0"/>
                    </a:defRPr>
                  </a:pPr>
                  <a:endParaRPr lang="es-CO"/>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9BDE-4888-815D-CC07BDBC2A2A}"/>
                </c:ext>
              </c:extLst>
            </c:dLbl>
            <c:spPr>
              <a:noFill/>
              <a:ln>
                <a:noFill/>
              </a:ln>
              <a:effectLst/>
            </c:spPr>
            <c:txPr>
              <a:bodyPr rot="-5400000" spcFirstLastPara="1" vertOverflow="ellipsis" wrap="square" lIns="38100" tIns="19050" rIns="38100" bIns="19050" anchor="ctr" anchorCtr="1">
                <a:spAutoFit/>
              </a:bodyPr>
              <a:lstStyle/>
              <a:p>
                <a:pPr>
                  <a:defRPr sz="900" b="1" i="0" u="none" strike="noStrike" kern="1200" baseline="0">
                    <a:solidFill>
                      <a:schemeClr val="bg1"/>
                    </a:solidFill>
                    <a:latin typeface="Segoe UI" panose="020B0502040204020203" pitchFamily="34" charset="0"/>
                    <a:ea typeface="+mn-ea"/>
                    <a:cs typeface="Segoe UI" panose="020B0502040204020203" pitchFamily="34" charset="0"/>
                  </a:defRPr>
                </a:pPr>
                <a:endParaRPr lang="es-CO"/>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'Histórico Apropiaciones '!$A$75:$A$82</c:f>
              <c:strCache>
                <c:ptCount val="8"/>
                <c:pt idx="1">
                  <c:v>Inflexibilidades (VF)</c:v>
                </c:pt>
                <c:pt idx="2">
                  <c:v>Capacitación</c:v>
                </c:pt>
                <c:pt idx="3">
                  <c:v>Investigación.</c:v>
                </c:pt>
                <c:pt idx="4">
                  <c:v>Salud (FIS)</c:v>
                </c:pt>
                <c:pt idx="5">
                  <c:v>Innovación</c:v>
                </c:pt>
                <c:pt idx="6">
                  <c:v>Vocaciones -Apropiación </c:v>
                </c:pt>
                <c:pt idx="7">
                  <c:v>Institucionalidad</c:v>
                </c:pt>
              </c:strCache>
            </c:strRef>
          </c:cat>
          <c:val>
            <c:numRef>
              <c:f>'Histórico Apropiaciones '!$D$75:$D$82</c:f>
              <c:numCache>
                <c:formatCode>"$"#,##0_);[Red]\("$"#,##0\)</c:formatCode>
                <c:ptCount val="8"/>
                <c:pt idx="1">
                  <c:v>72740</c:v>
                </c:pt>
                <c:pt idx="2">
                  <c:v>102760</c:v>
                </c:pt>
                <c:pt idx="3">
                  <c:v>57994</c:v>
                </c:pt>
                <c:pt idx="4">
                  <c:v>50000</c:v>
                </c:pt>
                <c:pt idx="5">
                  <c:v>16500</c:v>
                </c:pt>
                <c:pt idx="6">
                  <c:v>16000</c:v>
                </c:pt>
                <c:pt idx="7">
                  <c:v>17506</c:v>
                </c:pt>
              </c:numCache>
            </c:numRef>
          </c:val>
          <c:extLst>
            <c:ext xmlns:c16="http://schemas.microsoft.com/office/drawing/2014/chart" uri="{C3380CC4-5D6E-409C-BE32-E72D297353CC}">
              <c16:uniqueId val="{00000000-2F35-4F5B-8CC0-C973434A072A}"/>
            </c:ext>
          </c:extLst>
        </c:ser>
        <c:ser>
          <c:idx val="3"/>
          <c:order val="1"/>
          <c:tx>
            <c:strRef>
              <c:f>'Histórico Apropiaciones '!$E$74</c:f>
              <c:strCache>
                <c:ptCount val="1"/>
                <c:pt idx="0">
                  <c:v> Proyecto de Presupuesto 2020</c:v>
                </c:pt>
              </c:strCache>
            </c:strRef>
          </c:tx>
          <c:spPr>
            <a:solidFill>
              <a:schemeClr val="accent5"/>
            </a:solidFill>
            <a:ln>
              <a:noFill/>
            </a:ln>
            <a:effectLst/>
          </c:spPr>
          <c:invertIfNegative val="0"/>
          <c:dLbls>
            <c:dLbl>
              <c:idx val="1"/>
              <c:spPr>
                <a:noFill/>
                <a:ln>
                  <a:noFill/>
                </a:ln>
                <a:effectLst/>
              </c:spPr>
              <c:txPr>
                <a:bodyPr rot="-5400000" spcFirstLastPara="1" vertOverflow="ellipsis" wrap="square" lIns="38100" tIns="19050" rIns="38100" bIns="19050" anchor="ctr" anchorCtr="1">
                  <a:spAutoFit/>
                </a:bodyPr>
                <a:lstStyle/>
                <a:p>
                  <a:pPr>
                    <a:defRPr sz="1050" b="1" i="0" u="none" strike="noStrike" kern="1200" baseline="0">
                      <a:solidFill>
                        <a:schemeClr val="tx1"/>
                      </a:solidFill>
                      <a:latin typeface="Segoe UI" panose="020B0502040204020203" pitchFamily="34" charset="0"/>
                      <a:ea typeface="+mn-ea"/>
                      <a:cs typeface="Segoe UI" panose="020B0502040204020203" pitchFamily="34" charset="0"/>
                    </a:defRPr>
                  </a:pPr>
                  <a:endParaRPr lang="es-CO"/>
                </a:p>
              </c:txPr>
              <c:dLblPos val="ctr"/>
              <c:showLegendKey val="0"/>
              <c:showVal val="1"/>
              <c:showCatName val="0"/>
              <c:showSerName val="0"/>
              <c:showPercent val="0"/>
              <c:showBubbleSize val="0"/>
              <c:extLst>
                <c:ext xmlns:c16="http://schemas.microsoft.com/office/drawing/2014/chart" uri="{C3380CC4-5D6E-409C-BE32-E72D297353CC}">
                  <c16:uniqueId val="{00000001-2F35-4F5B-8CC0-C973434A072A}"/>
                </c:ext>
              </c:extLst>
            </c:dLbl>
            <c:dLbl>
              <c:idx val="2"/>
              <c:spPr>
                <a:noFill/>
                <a:ln>
                  <a:noFill/>
                </a:ln>
                <a:effectLst/>
              </c:spPr>
              <c:txPr>
                <a:bodyPr rot="-5400000" spcFirstLastPara="1" vertOverflow="ellipsis" wrap="square" lIns="38100" tIns="19050" rIns="38100" bIns="19050" anchor="ctr" anchorCtr="1">
                  <a:spAutoFit/>
                </a:bodyPr>
                <a:lstStyle/>
                <a:p>
                  <a:pPr>
                    <a:defRPr sz="1050" b="1" i="0" u="none" strike="noStrike" kern="1200" baseline="0">
                      <a:solidFill>
                        <a:schemeClr val="tx1"/>
                      </a:solidFill>
                      <a:latin typeface="Segoe UI" panose="020B0502040204020203" pitchFamily="34" charset="0"/>
                      <a:ea typeface="+mn-ea"/>
                      <a:cs typeface="Segoe UI" panose="020B0502040204020203" pitchFamily="34" charset="0"/>
                    </a:defRPr>
                  </a:pPr>
                  <a:endParaRPr lang="es-CO"/>
                </a:p>
              </c:txPr>
              <c:dLblPos val="ctr"/>
              <c:showLegendKey val="0"/>
              <c:showVal val="1"/>
              <c:showCatName val="0"/>
              <c:showSerName val="0"/>
              <c:showPercent val="0"/>
              <c:showBubbleSize val="0"/>
              <c:extLst>
                <c:ext xmlns:c16="http://schemas.microsoft.com/office/drawing/2014/chart" uri="{C3380CC4-5D6E-409C-BE32-E72D297353CC}">
                  <c16:uniqueId val="{00000002-2F35-4F5B-8CC0-C973434A072A}"/>
                </c:ext>
              </c:extLst>
            </c:dLbl>
            <c:dLbl>
              <c:idx val="3"/>
              <c:spPr>
                <a:noFill/>
                <a:ln>
                  <a:noFill/>
                </a:ln>
                <a:effectLst/>
              </c:spPr>
              <c:txPr>
                <a:bodyPr rot="-5400000" spcFirstLastPara="1" vertOverflow="ellipsis" wrap="square" lIns="38100" tIns="19050" rIns="38100" bIns="19050" anchor="ctr" anchorCtr="1">
                  <a:spAutoFit/>
                </a:bodyPr>
                <a:lstStyle/>
                <a:p>
                  <a:pPr>
                    <a:defRPr sz="1050" b="1" i="0" u="none" strike="noStrike" kern="1200" baseline="0">
                      <a:solidFill>
                        <a:schemeClr val="tx1"/>
                      </a:solidFill>
                      <a:latin typeface="Segoe UI" panose="020B0502040204020203" pitchFamily="34" charset="0"/>
                      <a:ea typeface="+mn-ea"/>
                      <a:cs typeface="Segoe UI" panose="020B0502040204020203" pitchFamily="34" charset="0"/>
                    </a:defRPr>
                  </a:pPr>
                  <a:endParaRPr lang="es-CO"/>
                </a:p>
              </c:txPr>
              <c:dLblPos val="ctr"/>
              <c:showLegendKey val="0"/>
              <c:showVal val="1"/>
              <c:showCatName val="0"/>
              <c:showSerName val="0"/>
              <c:showPercent val="0"/>
              <c:showBubbleSize val="0"/>
              <c:extLst>
                <c:ext xmlns:c16="http://schemas.microsoft.com/office/drawing/2014/chart" uri="{C3380CC4-5D6E-409C-BE32-E72D297353CC}">
                  <c16:uniqueId val="{00000003-2F35-4F5B-8CC0-C973434A072A}"/>
                </c:ext>
              </c:extLst>
            </c:dLbl>
            <c:dLbl>
              <c:idx val="4"/>
              <c:spPr>
                <a:noFill/>
                <a:ln>
                  <a:noFill/>
                </a:ln>
                <a:effectLst/>
              </c:spPr>
              <c:txPr>
                <a:bodyPr rot="-5400000" spcFirstLastPara="1" vertOverflow="ellipsis" wrap="square" lIns="38100" tIns="19050" rIns="38100" bIns="19050" anchor="ctr" anchorCtr="1">
                  <a:spAutoFit/>
                </a:bodyPr>
                <a:lstStyle/>
                <a:p>
                  <a:pPr>
                    <a:defRPr sz="1050" b="1" i="0" u="none" strike="noStrike" kern="1200" baseline="0">
                      <a:solidFill>
                        <a:schemeClr val="tx1"/>
                      </a:solidFill>
                      <a:latin typeface="Segoe UI" panose="020B0502040204020203" pitchFamily="34" charset="0"/>
                      <a:ea typeface="+mn-ea"/>
                      <a:cs typeface="Segoe UI" panose="020B0502040204020203" pitchFamily="34" charset="0"/>
                    </a:defRPr>
                  </a:pPr>
                  <a:endParaRPr lang="es-CO"/>
                </a:p>
              </c:txPr>
              <c:dLblPos val="ctr"/>
              <c:showLegendKey val="0"/>
              <c:showVal val="1"/>
              <c:showCatName val="0"/>
              <c:showSerName val="0"/>
              <c:showPercent val="0"/>
              <c:showBubbleSize val="0"/>
              <c:extLst>
                <c:ext xmlns:c16="http://schemas.microsoft.com/office/drawing/2014/chart" uri="{C3380CC4-5D6E-409C-BE32-E72D297353CC}">
                  <c16:uniqueId val="{00000004-2F35-4F5B-8CC0-C973434A072A}"/>
                </c:ext>
              </c:extLst>
            </c:dLbl>
            <c:dLbl>
              <c:idx val="6"/>
              <c:spPr>
                <a:noFill/>
                <a:ln>
                  <a:noFill/>
                </a:ln>
                <a:effectLst/>
              </c:spPr>
              <c:txPr>
                <a:bodyPr rot="-5400000" spcFirstLastPara="1" vertOverflow="ellipsis" wrap="square" lIns="38100" tIns="19050" rIns="38100" bIns="19050" anchor="ctr" anchorCtr="1">
                  <a:spAutoFit/>
                </a:bodyPr>
                <a:lstStyle/>
                <a:p>
                  <a:pPr>
                    <a:defRPr sz="1050" b="1" i="0" u="none" strike="noStrike" kern="1200" baseline="0">
                      <a:solidFill>
                        <a:schemeClr val="tx1"/>
                      </a:solidFill>
                      <a:latin typeface="Segoe UI" panose="020B0502040204020203" pitchFamily="34" charset="0"/>
                      <a:ea typeface="+mn-ea"/>
                      <a:cs typeface="Segoe UI" panose="020B0502040204020203" pitchFamily="34" charset="0"/>
                    </a:defRPr>
                  </a:pPr>
                  <a:endParaRPr lang="es-CO"/>
                </a:p>
              </c:txPr>
              <c:dLblPos val="ctr"/>
              <c:showLegendKey val="0"/>
              <c:showVal val="1"/>
              <c:showCatName val="0"/>
              <c:showSerName val="0"/>
              <c:showPercent val="0"/>
              <c:showBubbleSize val="0"/>
              <c:extLst>
                <c:ext xmlns:c16="http://schemas.microsoft.com/office/drawing/2014/chart" uri="{C3380CC4-5D6E-409C-BE32-E72D297353CC}">
                  <c16:uniqueId val="{00000005-2F35-4F5B-8CC0-C973434A072A}"/>
                </c:ext>
              </c:extLst>
            </c:dLbl>
            <c:dLbl>
              <c:idx val="7"/>
              <c:spPr>
                <a:noFill/>
                <a:ln>
                  <a:noFill/>
                </a:ln>
                <a:effectLst/>
              </c:spPr>
              <c:txPr>
                <a:bodyPr rot="-5400000" spcFirstLastPara="1" vertOverflow="ellipsis" wrap="square" lIns="38100" tIns="19050" rIns="38100" bIns="19050" anchor="ctr" anchorCtr="1">
                  <a:spAutoFit/>
                </a:bodyPr>
                <a:lstStyle/>
                <a:p>
                  <a:pPr>
                    <a:defRPr sz="1050" b="1" i="0" u="none" strike="noStrike" kern="1200" baseline="0">
                      <a:solidFill>
                        <a:schemeClr val="tx1"/>
                      </a:solidFill>
                      <a:latin typeface="Segoe UI" panose="020B0502040204020203" pitchFamily="34" charset="0"/>
                      <a:ea typeface="+mn-ea"/>
                      <a:cs typeface="Segoe UI" panose="020B0502040204020203" pitchFamily="34" charset="0"/>
                    </a:defRPr>
                  </a:pPr>
                  <a:endParaRPr lang="es-CO"/>
                </a:p>
              </c:txPr>
              <c:dLblPos val="ctr"/>
              <c:showLegendKey val="0"/>
              <c:showVal val="1"/>
              <c:showCatName val="0"/>
              <c:showSerName val="0"/>
              <c:showPercent val="0"/>
              <c:showBubbleSize val="0"/>
              <c:extLst>
                <c:ext xmlns:c16="http://schemas.microsoft.com/office/drawing/2014/chart" uri="{C3380CC4-5D6E-409C-BE32-E72D297353CC}">
                  <c16:uniqueId val="{00000001-9BDE-4888-815D-CC07BDBC2A2A}"/>
                </c:ext>
              </c:extLst>
            </c:dLbl>
            <c:spPr>
              <a:noFill/>
              <a:ln>
                <a:noFill/>
              </a:ln>
              <a:effectLst/>
            </c:spPr>
            <c:txPr>
              <a:bodyPr rot="-5400000" spcFirstLastPara="1" vertOverflow="ellipsis" wrap="square" lIns="38100" tIns="19050" rIns="38100" bIns="19050" anchor="ctr" anchorCtr="1">
                <a:spAutoFit/>
              </a:bodyPr>
              <a:lstStyle/>
              <a:p>
                <a:pPr>
                  <a:defRPr sz="1050" b="1" i="0" u="none" strike="noStrike" kern="1200" baseline="0">
                    <a:solidFill>
                      <a:schemeClr val="tx1">
                        <a:lumMod val="75000"/>
                        <a:lumOff val="25000"/>
                      </a:schemeClr>
                    </a:solidFill>
                    <a:latin typeface="Segoe UI" panose="020B0502040204020203" pitchFamily="34" charset="0"/>
                    <a:ea typeface="+mn-ea"/>
                    <a:cs typeface="Segoe UI" panose="020B0502040204020203" pitchFamily="34" charset="0"/>
                  </a:defRPr>
                </a:pPr>
                <a:endParaRPr lang="es-CO"/>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'Histórico Apropiaciones '!$A$75:$A$82</c:f>
              <c:strCache>
                <c:ptCount val="8"/>
                <c:pt idx="1">
                  <c:v>Inflexibilidades (VF)</c:v>
                </c:pt>
                <c:pt idx="2">
                  <c:v>Capacitación</c:v>
                </c:pt>
                <c:pt idx="3">
                  <c:v>Investigación.</c:v>
                </c:pt>
                <c:pt idx="4">
                  <c:v>Salud (FIS)</c:v>
                </c:pt>
                <c:pt idx="5">
                  <c:v>Innovación</c:v>
                </c:pt>
                <c:pt idx="6">
                  <c:v>Vocaciones -Apropiación </c:v>
                </c:pt>
                <c:pt idx="7">
                  <c:v>Institucionalidad</c:v>
                </c:pt>
              </c:strCache>
            </c:strRef>
          </c:cat>
          <c:val>
            <c:numRef>
              <c:f>'Histórico Apropiaciones '!$E$75:$E$82</c:f>
              <c:numCache>
                <c:formatCode>_("$"* #,##0_);_("$"* \(#,##0\);_("$"* "-"_);_(@_)</c:formatCode>
                <c:ptCount val="8"/>
                <c:pt idx="1">
                  <c:v>22354</c:v>
                </c:pt>
                <c:pt idx="2">
                  <c:v>76123</c:v>
                </c:pt>
                <c:pt idx="3">
                  <c:v>90000</c:v>
                </c:pt>
                <c:pt idx="4">
                  <c:v>50000</c:v>
                </c:pt>
                <c:pt idx="5" formatCode="&quot;$&quot;#,##0_);[Red]\(&quot;$&quot;#,##0\)">
                  <c:v>24713.007809999999</c:v>
                </c:pt>
                <c:pt idx="6" formatCode="&quot;$&quot;#,##0_);[Red]\(&quot;$&quot;#,##0\)">
                  <c:v>81000</c:v>
                </c:pt>
                <c:pt idx="7">
                  <c:v>24000</c:v>
                </c:pt>
              </c:numCache>
            </c:numRef>
          </c:val>
          <c:extLst>
            <c:ext xmlns:c16="http://schemas.microsoft.com/office/drawing/2014/chart" uri="{C3380CC4-5D6E-409C-BE32-E72D297353CC}">
              <c16:uniqueId val="{00000006-2F35-4F5B-8CC0-C973434A072A}"/>
            </c:ext>
          </c:extLst>
        </c:ser>
        <c:ser>
          <c:idx val="4"/>
          <c:order val="2"/>
          <c:tx>
            <c:strRef>
              <c:f>'Histórico Apropiaciones '!$F$74:$F$75</c:f>
              <c:strCache>
                <c:ptCount val="2"/>
                <c:pt idx="0">
                  <c:v>Variación de Presupuesto</c:v>
                </c:pt>
              </c:strCache>
            </c:strRef>
          </c:tx>
          <c:spPr>
            <a:solidFill>
              <a:schemeClr val="accent5"/>
            </a:solidFill>
            <a:ln>
              <a:noFill/>
            </a:ln>
            <a:effectLst/>
          </c:spPr>
          <c:invertIfNegative val="0"/>
          <c:dLbls>
            <c:spPr>
              <a:noFill/>
              <a:ln>
                <a:noFill/>
              </a:ln>
              <a:effectLst/>
            </c:spPr>
            <c:txPr>
              <a:bodyPr rot="-5400000" spcFirstLastPara="1" vertOverflow="ellipsis"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'Histórico Apropiaciones '!$A$75:$A$82</c:f>
              <c:strCache>
                <c:ptCount val="8"/>
                <c:pt idx="1">
                  <c:v>Inflexibilidades (VF)</c:v>
                </c:pt>
                <c:pt idx="2">
                  <c:v>Capacitación</c:v>
                </c:pt>
                <c:pt idx="3">
                  <c:v>Investigación.</c:v>
                </c:pt>
                <c:pt idx="4">
                  <c:v>Salud (FIS)</c:v>
                </c:pt>
                <c:pt idx="5">
                  <c:v>Innovación</c:v>
                </c:pt>
                <c:pt idx="6">
                  <c:v>Vocaciones -Apropiación </c:v>
                </c:pt>
                <c:pt idx="7">
                  <c:v>Institucionalidad</c:v>
                </c:pt>
              </c:strCache>
            </c:strRef>
          </c:cat>
          <c:val>
            <c:numRef>
              <c:f>'Histórico Apropiaciones '!$F$74:$F$75</c:f>
              <c:numCache>
                <c:formatCode>General</c:formatCode>
                <c:ptCount val="2"/>
                <c:pt idx="0">
                  <c:v>0</c:v>
                </c:pt>
              </c:numCache>
            </c:numRef>
          </c:val>
          <c:extLst>
            <c:ext xmlns:c16="http://schemas.microsoft.com/office/drawing/2014/chart" uri="{C3380CC4-5D6E-409C-BE32-E72D297353CC}">
              <c16:uniqueId val="{00000007-2F35-4F5B-8CC0-C973434A072A}"/>
            </c:ext>
          </c:extLst>
        </c:ser>
        <c:dLbls>
          <c:showLegendKey val="0"/>
          <c:showVal val="0"/>
          <c:showCatName val="0"/>
          <c:showSerName val="0"/>
          <c:showPercent val="0"/>
          <c:showBubbleSize val="0"/>
        </c:dLbls>
        <c:gapWidth val="150"/>
        <c:axId val="412984456"/>
        <c:axId val="412986024"/>
      </c:barChart>
      <c:catAx>
        <c:axId val="4129844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s-CO"/>
          </a:p>
        </c:txPr>
        <c:crossAx val="412986024"/>
        <c:crosses val="autoZero"/>
        <c:auto val="1"/>
        <c:lblAlgn val="ctr"/>
        <c:lblOffset val="100"/>
        <c:noMultiLvlLbl val="0"/>
      </c:catAx>
      <c:valAx>
        <c:axId val="412986024"/>
        <c:scaling>
          <c:orientation val="minMax"/>
        </c:scaling>
        <c:delete val="1"/>
        <c:axPos val="l"/>
        <c:majorGridlines>
          <c:spPr>
            <a:ln w="9525" cap="flat" cmpd="sng" algn="ctr">
              <a:solidFill>
                <a:schemeClr val="tx1">
                  <a:lumMod val="15000"/>
                  <a:lumOff val="85000"/>
                </a:schemeClr>
              </a:solidFill>
              <a:round/>
            </a:ln>
            <a:effectLst/>
          </c:spPr>
        </c:majorGridlines>
        <c:numFmt formatCode="&quot;$&quot;#,##0_);[Red]\(&quot;$&quot;#,##0\)" sourceLinked="1"/>
        <c:majorTickMark val="none"/>
        <c:minorTickMark val="none"/>
        <c:tickLblPos val="nextTo"/>
        <c:crossAx val="412984456"/>
        <c:crosses val="autoZero"/>
        <c:crossBetween val="between"/>
      </c:valAx>
      <c:spPr>
        <a:noFill/>
        <a:ln>
          <a:noFill/>
        </a:ln>
        <a:effectLst/>
      </c:spPr>
    </c:plotArea>
    <c:legend>
      <c:legendPos val="b"/>
      <c:legendEntry>
        <c:idx val="2"/>
        <c:delete val="1"/>
      </c:legendEntry>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CO"/>
        </a:p>
      </c:txPr>
    </c:legend>
    <c:plotVisOnly val="1"/>
    <c:dispBlanksAs val="gap"/>
    <c:showDLblsOverMax val="0"/>
  </c:chart>
  <c:spPr>
    <a:noFill/>
    <a:ln>
      <a:noFill/>
    </a:ln>
    <a:effectLst/>
  </c:spPr>
  <c:txPr>
    <a:bodyPr/>
    <a:lstStyle/>
    <a:p>
      <a:pPr>
        <a:defRPr/>
      </a:pPr>
      <a:endParaRPr lang="es-CO"/>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340">
  <cs:axisTitle>
    <cs:lnRef idx="0"/>
    <cs:fillRef idx="0"/>
    <cs:effectRef idx="0"/>
    <cs:fontRef idx="minor">
      <a:schemeClr val="tx1">
        <a:lumMod val="65000"/>
        <a:lumOff val="35000"/>
      </a:schemeClr>
    </cs:fontRef>
    <cs:defRPr sz="900"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lt1"/>
    </cs:fontRef>
  </cs:dataPoint>
  <cs:dataPoint3D>
    <cs:lnRef idx="0"/>
    <cs:fillRef idx="3">
      <cs:styleClr val="auto"/>
    </cs:fillRef>
    <cs:effectRef idx="3"/>
    <cs:fontRef idx="minor">
      <a:schemeClr val="lt1"/>
    </cs:fontRef>
  </cs:dataPoint3D>
  <cs:dataPointLine>
    <cs:lnRef idx="0">
      <cs:styleClr val="auto"/>
    </cs:lnRef>
    <cs:fillRef idx="3"/>
    <cs:effectRef idx="3"/>
    <cs:fontRef idx="minor">
      <a:schemeClr val="lt1"/>
    </cs:fontRef>
    <cs:spPr>
      <a:ln w="34925" cap="rnd">
        <a:solidFill>
          <a:schemeClr val="phClr"/>
        </a:solidFill>
        <a:round/>
      </a:ln>
    </cs:spPr>
  </cs:dataPointLine>
  <cs:dataPointMarker>
    <cs:lnRef idx="0">
      <cs:styleClr val="auto"/>
    </cs:lnRef>
    <cs:fillRef idx="3">
      <cs:styleClr val="auto"/>
    </cs:fillRef>
    <cs:effectRef idx="3"/>
    <cs:fontRef idx="minor">
      <a:schemeClr val="lt1"/>
    </cs:fontRef>
    <cs:spPr>
      <a:ln w="9525">
        <a:solidFill>
          <a:schemeClr val="phClr"/>
        </a:solidFill>
        <a:round/>
      </a:ln>
    </cs:spPr>
  </cs:dataPointMarker>
  <cs:dataPointMarkerLayout symbol="circle" size="6"/>
  <cs:dataPointWireframe>
    <cs:lnRef idx="0">
      <cs:styleClr val="auto"/>
    </cs:lnRef>
    <cs:fillRef idx="3"/>
    <cs:effectRef idx="3"/>
    <cs:fontRef idx="minor">
      <a:schemeClr val="lt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lt1"/>
    </cs:fontRef>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0E50155-E3B4-4784-938D-0F1C9C377E52}" type="doc">
      <dgm:prSet loTypeId="urn:microsoft.com/office/officeart/2005/8/layout/default" loCatId="list" qsTypeId="urn:microsoft.com/office/officeart/2005/8/quickstyle/simple1" qsCatId="simple" csTypeId="urn:microsoft.com/office/officeart/2005/8/colors/colorful3" csCatId="colorful" phldr="1"/>
      <dgm:spPr/>
      <dgm:t>
        <a:bodyPr/>
        <a:lstStyle/>
        <a:p>
          <a:endParaRPr lang="es-CO"/>
        </a:p>
      </dgm:t>
    </dgm:pt>
    <dgm:pt modelId="{9D9A3263-40D6-469A-ABAA-B7AF050186E3}">
      <dgm:prSet custT="1"/>
      <dgm:spPr>
        <a:solidFill>
          <a:schemeClr val="accent1">
            <a:lumMod val="20000"/>
            <a:lumOff val="80000"/>
          </a:schemeClr>
        </a:solidFill>
      </dgm:spPr>
      <dgm:t>
        <a:bodyPr/>
        <a:lstStyle/>
        <a:p>
          <a:r>
            <a:rPr lang="es-ES" sz="1700" b="1" kern="1200" dirty="0">
              <a:solidFill>
                <a:prstClr val="black"/>
              </a:solidFill>
              <a:latin typeface="Segoe UI" panose="020B0502040204020203" pitchFamily="34" charset="0"/>
              <a:ea typeface="+mn-ea"/>
              <a:cs typeface="Segoe UI" panose="020B0502040204020203" pitchFamily="34" charset="0"/>
            </a:rPr>
            <a:t>El sector de Ciencia, Tecnología e Innovación no se debe medir bajo los mismos parámetros de cualquier sector por las condiciones especiales que lo caracterizan </a:t>
          </a:r>
          <a:endParaRPr lang="es-CO" sz="1700" b="1" kern="1200" dirty="0">
            <a:solidFill>
              <a:prstClr val="black"/>
            </a:solidFill>
            <a:latin typeface="Segoe UI" panose="020B0502040204020203" pitchFamily="34" charset="0"/>
            <a:ea typeface="+mn-ea"/>
            <a:cs typeface="Segoe UI" panose="020B0502040204020203" pitchFamily="34" charset="0"/>
          </a:endParaRPr>
        </a:p>
      </dgm:t>
    </dgm:pt>
    <dgm:pt modelId="{454AA3F6-A9E5-4283-B0B3-78829BD2B339}" type="parTrans" cxnId="{D269E1BF-87D6-4DB4-9C14-D9AEFC8DBF92}">
      <dgm:prSet/>
      <dgm:spPr/>
      <dgm:t>
        <a:bodyPr/>
        <a:lstStyle/>
        <a:p>
          <a:endParaRPr lang="es-CO"/>
        </a:p>
      </dgm:t>
    </dgm:pt>
    <dgm:pt modelId="{02C1269A-0BA0-4063-A290-EF4DF0B25969}" type="sibTrans" cxnId="{D269E1BF-87D6-4DB4-9C14-D9AEFC8DBF92}">
      <dgm:prSet/>
      <dgm:spPr/>
      <dgm:t>
        <a:bodyPr/>
        <a:lstStyle/>
        <a:p>
          <a:endParaRPr lang="es-CO"/>
        </a:p>
      </dgm:t>
    </dgm:pt>
    <dgm:pt modelId="{B9B62874-3FF1-4E97-B311-0D36777C753B}" type="pres">
      <dgm:prSet presAssocID="{F0E50155-E3B4-4784-938D-0F1C9C377E52}" presName="diagram" presStyleCnt="0">
        <dgm:presLayoutVars>
          <dgm:dir/>
          <dgm:resizeHandles val="exact"/>
        </dgm:presLayoutVars>
      </dgm:prSet>
      <dgm:spPr/>
    </dgm:pt>
    <dgm:pt modelId="{676A423A-6B02-46DC-A590-820658CBB491}" type="pres">
      <dgm:prSet presAssocID="{9D9A3263-40D6-469A-ABAA-B7AF050186E3}" presName="node" presStyleLbl="node1" presStyleIdx="0" presStyleCnt="1" custScaleX="380669" custLinFactNeighborX="-88421" custLinFactNeighborY="-63">
        <dgm:presLayoutVars>
          <dgm:bulletEnabled val="1"/>
        </dgm:presLayoutVars>
      </dgm:prSet>
      <dgm:spPr/>
    </dgm:pt>
  </dgm:ptLst>
  <dgm:cxnLst>
    <dgm:cxn modelId="{DCCC6F4F-0C11-4828-B3CF-17E480AF903B}" type="presOf" srcId="{9D9A3263-40D6-469A-ABAA-B7AF050186E3}" destId="{676A423A-6B02-46DC-A590-820658CBB491}" srcOrd="0" destOrd="0" presId="urn:microsoft.com/office/officeart/2005/8/layout/default"/>
    <dgm:cxn modelId="{D269E1BF-87D6-4DB4-9C14-D9AEFC8DBF92}" srcId="{F0E50155-E3B4-4784-938D-0F1C9C377E52}" destId="{9D9A3263-40D6-469A-ABAA-B7AF050186E3}" srcOrd="0" destOrd="0" parTransId="{454AA3F6-A9E5-4283-B0B3-78829BD2B339}" sibTransId="{02C1269A-0BA0-4063-A290-EF4DF0B25969}"/>
    <dgm:cxn modelId="{207244CB-0CC2-4DA3-B841-6C5C62E6DC79}" type="presOf" srcId="{F0E50155-E3B4-4784-938D-0F1C9C377E52}" destId="{B9B62874-3FF1-4E97-B311-0D36777C753B}" srcOrd="0" destOrd="0" presId="urn:microsoft.com/office/officeart/2005/8/layout/default"/>
    <dgm:cxn modelId="{43EA1490-4E48-40FC-8F29-0EBCB342DDC4}" type="presParOf" srcId="{B9B62874-3FF1-4E97-B311-0D36777C753B}" destId="{676A423A-6B02-46DC-A590-820658CBB491}" srcOrd="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A7F320A1-5F91-4CB7-A50C-AB07292A8D68}" type="doc">
      <dgm:prSet loTypeId="urn:microsoft.com/office/officeart/2005/8/layout/matrix1" loCatId="matrix" qsTypeId="urn:microsoft.com/office/officeart/2005/8/quickstyle/simple1" qsCatId="simple" csTypeId="urn:microsoft.com/office/officeart/2005/8/colors/accent1_2" csCatId="accent1" phldr="1"/>
      <dgm:spPr/>
      <dgm:t>
        <a:bodyPr/>
        <a:lstStyle/>
        <a:p>
          <a:endParaRPr lang="es-CO"/>
        </a:p>
      </dgm:t>
    </dgm:pt>
    <dgm:pt modelId="{89F34F40-D69B-43E6-969C-415F9A722BBA}">
      <dgm:prSet phldrT="[Texto]" custT="1"/>
      <dgm:spPr/>
      <dgm:t>
        <a:bodyPr/>
        <a:lstStyle/>
        <a:p>
          <a:r>
            <a:rPr lang="es-CO" sz="2000" b="1" dirty="0">
              <a:solidFill>
                <a:schemeClr val="tx2"/>
              </a:solidFill>
            </a:rPr>
            <a:t>Institucionalidad Habilitante</a:t>
          </a:r>
        </a:p>
        <a:p>
          <a:r>
            <a:rPr lang="es-CO" sz="2000" b="1" dirty="0">
              <a:solidFill>
                <a:schemeClr val="tx2"/>
              </a:solidFill>
            </a:rPr>
            <a:t>$24,000</a:t>
          </a:r>
        </a:p>
      </dgm:t>
    </dgm:pt>
    <dgm:pt modelId="{6A9596BC-7743-4862-BED8-72FB3C1881BE}" type="parTrans" cxnId="{E71463FF-CF8B-46D5-9A30-045D777079DD}">
      <dgm:prSet/>
      <dgm:spPr/>
      <dgm:t>
        <a:bodyPr/>
        <a:lstStyle/>
        <a:p>
          <a:endParaRPr lang="es-CO"/>
        </a:p>
      </dgm:t>
    </dgm:pt>
    <dgm:pt modelId="{F5FFA2CA-2DA5-4A23-BBC4-5580E4A9690D}" type="sibTrans" cxnId="{E71463FF-CF8B-46D5-9A30-045D777079DD}">
      <dgm:prSet/>
      <dgm:spPr/>
      <dgm:t>
        <a:bodyPr/>
        <a:lstStyle/>
        <a:p>
          <a:endParaRPr lang="es-CO"/>
        </a:p>
      </dgm:t>
    </dgm:pt>
    <dgm:pt modelId="{18537941-0473-4A03-808A-AC57D01C1270}">
      <dgm:prSet phldrT="[Texto]" custT="1"/>
      <dgm:spPr>
        <a:solidFill>
          <a:srgbClr val="006666"/>
        </a:solidFill>
      </dgm:spPr>
      <dgm:t>
        <a:bodyPr/>
        <a:lstStyle/>
        <a:p>
          <a:pPr algn="ctr"/>
          <a:endParaRPr lang="es-CO" sz="1400" b="1" dirty="0">
            <a:solidFill>
              <a:schemeClr val="bg1"/>
            </a:solidFill>
          </a:endParaRPr>
        </a:p>
        <a:p>
          <a:pPr algn="ctr"/>
          <a:r>
            <a:rPr lang="es-CO" sz="2000" b="1" dirty="0">
              <a:solidFill>
                <a:schemeClr val="bg1"/>
              </a:solidFill>
              <a:latin typeface="Segoe UI" panose="020B0502040204020203" pitchFamily="34" charset="0"/>
              <a:cs typeface="Segoe UI" panose="020B0502040204020203" pitchFamily="34" charset="0"/>
            </a:rPr>
            <a:t>Capacitación de Recursos Humanos $98,477 </a:t>
          </a:r>
        </a:p>
      </dgm:t>
    </dgm:pt>
    <dgm:pt modelId="{E224308D-F454-49D7-856B-FD9BF75446C8}" type="parTrans" cxnId="{BE254CAA-72E5-44C1-B4BC-304DBE01EF68}">
      <dgm:prSet/>
      <dgm:spPr/>
      <dgm:t>
        <a:bodyPr/>
        <a:lstStyle/>
        <a:p>
          <a:endParaRPr lang="es-CO"/>
        </a:p>
      </dgm:t>
    </dgm:pt>
    <dgm:pt modelId="{C7C01F46-8D94-492C-AA9F-AB5CE0FB4F91}" type="sibTrans" cxnId="{BE254CAA-72E5-44C1-B4BC-304DBE01EF68}">
      <dgm:prSet/>
      <dgm:spPr/>
      <dgm:t>
        <a:bodyPr/>
        <a:lstStyle/>
        <a:p>
          <a:endParaRPr lang="es-CO"/>
        </a:p>
      </dgm:t>
    </dgm:pt>
    <dgm:pt modelId="{F2C47C3F-1F90-4B82-8833-6A485CD88A6A}">
      <dgm:prSet phldrT="[Texto]" custT="1"/>
      <dgm:spPr/>
      <dgm:t>
        <a:bodyPr/>
        <a:lstStyle/>
        <a:p>
          <a:pPr algn="ctr"/>
          <a:endParaRPr lang="es-CO" sz="1100" b="1" dirty="0">
            <a:solidFill>
              <a:srgbClr val="002060"/>
            </a:solidFill>
          </a:endParaRPr>
        </a:p>
        <a:p>
          <a:pPr algn="ctr"/>
          <a:endParaRPr lang="es-CO" sz="1600" b="1" dirty="0">
            <a:solidFill>
              <a:schemeClr val="bg1"/>
            </a:solidFill>
          </a:endParaRPr>
        </a:p>
        <a:p>
          <a:pPr algn="ctr"/>
          <a:r>
            <a:rPr lang="es-CO" sz="2000" b="1" dirty="0">
              <a:solidFill>
                <a:schemeClr val="bg1"/>
              </a:solidFill>
              <a:latin typeface="Segoe UI" panose="020B0502040204020203" pitchFamily="34" charset="0"/>
              <a:cs typeface="Segoe UI" panose="020B0502040204020203" pitchFamily="34" charset="0"/>
            </a:rPr>
            <a:t>Investigación</a:t>
          </a:r>
        </a:p>
        <a:p>
          <a:pPr algn="ctr"/>
          <a:r>
            <a:rPr lang="es-CO" sz="2000" b="1" dirty="0">
              <a:solidFill>
                <a:schemeClr val="bg1"/>
              </a:solidFill>
              <a:latin typeface="Segoe UI" panose="020B0502040204020203" pitchFamily="34" charset="0"/>
              <a:cs typeface="Segoe UI" panose="020B0502040204020203" pitchFamily="34" charset="0"/>
            </a:rPr>
            <a:t> $140,000</a:t>
          </a:r>
        </a:p>
        <a:p>
          <a:pPr algn="ctr"/>
          <a:r>
            <a:rPr lang="es-CO" sz="1100" b="1" dirty="0">
              <a:solidFill>
                <a:schemeClr val="bg1"/>
              </a:solidFill>
            </a:rPr>
            <a:t> </a:t>
          </a:r>
          <a:endParaRPr lang="es-CO" sz="1100" dirty="0">
            <a:solidFill>
              <a:schemeClr val="bg1"/>
            </a:solidFill>
          </a:endParaRPr>
        </a:p>
      </dgm:t>
    </dgm:pt>
    <dgm:pt modelId="{3CE28E65-0F4B-4D7A-8BF5-253F5889E2A0}" type="parTrans" cxnId="{656C65C5-5388-469D-B126-446FFB216A5E}">
      <dgm:prSet/>
      <dgm:spPr/>
      <dgm:t>
        <a:bodyPr/>
        <a:lstStyle/>
        <a:p>
          <a:endParaRPr lang="es-CO"/>
        </a:p>
      </dgm:t>
    </dgm:pt>
    <dgm:pt modelId="{AAF3EE16-A7F5-4F62-90D0-7683DC9B232E}" type="sibTrans" cxnId="{656C65C5-5388-469D-B126-446FFB216A5E}">
      <dgm:prSet/>
      <dgm:spPr/>
      <dgm:t>
        <a:bodyPr/>
        <a:lstStyle/>
        <a:p>
          <a:endParaRPr lang="es-CO"/>
        </a:p>
      </dgm:t>
    </dgm:pt>
    <dgm:pt modelId="{2C861F22-8293-41F2-8D24-7BC1DED92EDF}">
      <dgm:prSet phldrT="[Texto]" phldr="1"/>
      <dgm:spPr/>
      <dgm:t>
        <a:bodyPr/>
        <a:lstStyle/>
        <a:p>
          <a:endParaRPr lang="es-CO"/>
        </a:p>
      </dgm:t>
    </dgm:pt>
    <dgm:pt modelId="{61876C47-ABBE-4C0E-83DF-A3E69B6AC7E2}" type="parTrans" cxnId="{89168C75-974A-4AC0-B94F-1AA903B2E79D}">
      <dgm:prSet/>
      <dgm:spPr/>
      <dgm:t>
        <a:bodyPr/>
        <a:lstStyle/>
        <a:p>
          <a:endParaRPr lang="es-CO"/>
        </a:p>
      </dgm:t>
    </dgm:pt>
    <dgm:pt modelId="{8D0EA8C5-F6B1-4C7D-AC7C-47AA02250A25}" type="sibTrans" cxnId="{89168C75-974A-4AC0-B94F-1AA903B2E79D}">
      <dgm:prSet/>
      <dgm:spPr/>
      <dgm:t>
        <a:bodyPr/>
        <a:lstStyle/>
        <a:p>
          <a:endParaRPr lang="es-CO"/>
        </a:p>
      </dgm:t>
    </dgm:pt>
    <dgm:pt modelId="{099A1775-8656-4540-A610-C7ED11A0DC78}">
      <dgm:prSet phldrT="[Texto]" phldr="1"/>
      <dgm:spPr/>
      <dgm:t>
        <a:bodyPr/>
        <a:lstStyle/>
        <a:p>
          <a:endParaRPr lang="es-CO"/>
        </a:p>
      </dgm:t>
    </dgm:pt>
    <dgm:pt modelId="{630993C5-68DA-4275-BD3D-7176D4CF1DBE}" type="parTrans" cxnId="{710CBF40-A034-4291-8C4B-F7945FE930EA}">
      <dgm:prSet/>
      <dgm:spPr/>
      <dgm:t>
        <a:bodyPr/>
        <a:lstStyle/>
        <a:p>
          <a:endParaRPr lang="es-CO"/>
        </a:p>
      </dgm:t>
    </dgm:pt>
    <dgm:pt modelId="{66EF1D67-5D98-456B-B757-D63501173C3E}" type="sibTrans" cxnId="{710CBF40-A034-4291-8C4B-F7945FE930EA}">
      <dgm:prSet/>
      <dgm:spPr/>
      <dgm:t>
        <a:bodyPr/>
        <a:lstStyle/>
        <a:p>
          <a:endParaRPr lang="es-CO"/>
        </a:p>
      </dgm:t>
    </dgm:pt>
    <dgm:pt modelId="{B914F2B7-D845-4C63-970A-D66EC40F188A}">
      <dgm:prSet custT="1"/>
      <dgm:spPr/>
      <dgm:t>
        <a:bodyPr/>
        <a:lstStyle/>
        <a:p>
          <a:pPr algn="ctr" rtl="0"/>
          <a:r>
            <a:rPr lang="es-CO" sz="2000" b="1" dirty="0">
              <a:solidFill>
                <a:schemeClr val="bg1"/>
              </a:solidFill>
              <a:latin typeface="Segoe UI" panose="020B0502040204020203" pitchFamily="34" charset="0"/>
              <a:cs typeface="Segoe UI" panose="020B0502040204020203" pitchFamily="34" charset="0"/>
            </a:rPr>
            <a:t>Innovación Empresarial   </a:t>
          </a:r>
        </a:p>
        <a:p>
          <a:pPr algn="ctr" rtl="0"/>
          <a:r>
            <a:rPr lang="es-CO" sz="2000" b="1" dirty="0">
              <a:solidFill>
                <a:schemeClr val="bg1"/>
              </a:solidFill>
              <a:latin typeface="Segoe UI" panose="020B0502040204020203" pitchFamily="34" charset="0"/>
              <a:cs typeface="Segoe UI" panose="020B0502040204020203" pitchFamily="34" charset="0"/>
            </a:rPr>
            <a:t> $24,713</a:t>
          </a:r>
        </a:p>
        <a:p>
          <a:pPr algn="ctr" rtl="0"/>
          <a:endParaRPr lang="es-CO" sz="700" b="1" dirty="0">
            <a:solidFill>
              <a:schemeClr val="bg1"/>
            </a:solidFill>
          </a:endParaRPr>
        </a:p>
        <a:p>
          <a:pPr algn="ctr" rtl="0"/>
          <a:endParaRPr lang="es-CO" sz="700" b="1" dirty="0">
            <a:solidFill>
              <a:schemeClr val="bg1"/>
            </a:solidFill>
          </a:endParaRPr>
        </a:p>
        <a:p>
          <a:pPr algn="ctr" rtl="0"/>
          <a:endParaRPr lang="es-CO" sz="800" b="1" dirty="0">
            <a:solidFill>
              <a:schemeClr val="bg1"/>
            </a:solidFill>
          </a:endParaRPr>
        </a:p>
      </dgm:t>
    </dgm:pt>
    <dgm:pt modelId="{4DA9F839-51C0-4BFA-80D9-11CD2781472D}" type="parTrans" cxnId="{5D51849A-DFBF-41B5-92AE-7BC2775BEF86}">
      <dgm:prSet/>
      <dgm:spPr/>
      <dgm:t>
        <a:bodyPr/>
        <a:lstStyle/>
        <a:p>
          <a:endParaRPr lang="es-CO"/>
        </a:p>
      </dgm:t>
    </dgm:pt>
    <dgm:pt modelId="{28D1D122-F5A5-4873-B4B5-F9268A6B913A}" type="sibTrans" cxnId="{5D51849A-DFBF-41B5-92AE-7BC2775BEF86}">
      <dgm:prSet/>
      <dgm:spPr/>
      <dgm:t>
        <a:bodyPr/>
        <a:lstStyle/>
        <a:p>
          <a:endParaRPr lang="es-CO"/>
        </a:p>
      </dgm:t>
    </dgm:pt>
    <dgm:pt modelId="{3F5A2F88-E2E9-4375-959F-E5A956BF0AB0}">
      <dgm:prSet/>
      <dgm:spPr>
        <a:solidFill>
          <a:schemeClr val="accent3">
            <a:lumMod val="75000"/>
          </a:schemeClr>
        </a:solidFill>
      </dgm:spPr>
      <dgm:t>
        <a:bodyPr/>
        <a:lstStyle/>
        <a:p>
          <a:pPr rtl="0"/>
          <a:endParaRPr lang="es-CO" b="1" dirty="0">
            <a:solidFill>
              <a:srgbClr val="002060"/>
            </a:solidFill>
          </a:endParaRPr>
        </a:p>
      </dgm:t>
    </dgm:pt>
    <dgm:pt modelId="{440B5AA8-E3C3-4280-B089-D8F5F1D5FA97}" type="parTrans" cxnId="{8BC7FB77-49AD-405F-90AE-B170B1D164A7}">
      <dgm:prSet/>
      <dgm:spPr/>
      <dgm:t>
        <a:bodyPr/>
        <a:lstStyle/>
        <a:p>
          <a:endParaRPr lang="es-CO"/>
        </a:p>
      </dgm:t>
    </dgm:pt>
    <dgm:pt modelId="{03DC8457-0F6B-4F4B-A1CE-0F73DA1782D8}" type="sibTrans" cxnId="{8BC7FB77-49AD-405F-90AE-B170B1D164A7}">
      <dgm:prSet/>
      <dgm:spPr/>
      <dgm:t>
        <a:bodyPr/>
        <a:lstStyle/>
        <a:p>
          <a:endParaRPr lang="es-CO"/>
        </a:p>
      </dgm:t>
    </dgm:pt>
    <dgm:pt modelId="{77F78DBB-9B8A-47D0-B71F-C35979E9D46A}">
      <dgm:prSet/>
      <dgm:spPr/>
      <dgm:t>
        <a:bodyPr/>
        <a:lstStyle/>
        <a:p>
          <a:endParaRPr lang="es-CO"/>
        </a:p>
      </dgm:t>
    </dgm:pt>
    <dgm:pt modelId="{11182562-B03B-448E-A3E7-70D2FB6E59AD}" type="parTrans" cxnId="{A1386175-86CC-4D8A-9281-8F697AAAE902}">
      <dgm:prSet/>
      <dgm:spPr/>
      <dgm:t>
        <a:bodyPr/>
        <a:lstStyle/>
        <a:p>
          <a:endParaRPr lang="es-CO"/>
        </a:p>
      </dgm:t>
    </dgm:pt>
    <dgm:pt modelId="{809030E3-6C7C-4409-A1EA-E31C27E71C64}" type="sibTrans" cxnId="{A1386175-86CC-4D8A-9281-8F697AAAE902}">
      <dgm:prSet/>
      <dgm:spPr/>
      <dgm:t>
        <a:bodyPr/>
        <a:lstStyle/>
        <a:p>
          <a:endParaRPr lang="es-CO"/>
        </a:p>
      </dgm:t>
    </dgm:pt>
    <dgm:pt modelId="{CFA3ECA6-36DF-4CC2-8272-41E7280DF36C}">
      <dgm:prSet/>
      <dgm:spPr/>
      <dgm:t>
        <a:bodyPr/>
        <a:lstStyle/>
        <a:p>
          <a:endParaRPr lang="es-CO"/>
        </a:p>
      </dgm:t>
    </dgm:pt>
    <dgm:pt modelId="{567119DF-C9EB-4105-A3A2-A2A7DC3F4158}" type="parTrans" cxnId="{29A7242E-BFE7-491F-9AC9-601061D83069}">
      <dgm:prSet/>
      <dgm:spPr/>
      <dgm:t>
        <a:bodyPr/>
        <a:lstStyle/>
        <a:p>
          <a:endParaRPr lang="es-CO"/>
        </a:p>
      </dgm:t>
    </dgm:pt>
    <dgm:pt modelId="{7B1EB8A2-8143-4300-843F-D5359FD0D378}" type="sibTrans" cxnId="{29A7242E-BFE7-491F-9AC9-601061D83069}">
      <dgm:prSet/>
      <dgm:spPr/>
      <dgm:t>
        <a:bodyPr/>
        <a:lstStyle/>
        <a:p>
          <a:endParaRPr lang="es-CO"/>
        </a:p>
      </dgm:t>
    </dgm:pt>
    <dgm:pt modelId="{89FF2208-19C3-485E-867D-FDFEBD7030F4}">
      <dgm:prSet/>
      <dgm:spPr/>
      <dgm:t>
        <a:bodyPr/>
        <a:lstStyle/>
        <a:p>
          <a:endParaRPr lang="es-CO"/>
        </a:p>
      </dgm:t>
    </dgm:pt>
    <dgm:pt modelId="{6D5A513B-7CB6-4218-AC1F-E4AF1EDB1854}" type="parTrans" cxnId="{A25075F7-AF25-405E-9020-2FFCA8BE4E4C}">
      <dgm:prSet/>
      <dgm:spPr/>
      <dgm:t>
        <a:bodyPr/>
        <a:lstStyle/>
        <a:p>
          <a:endParaRPr lang="es-CO"/>
        </a:p>
      </dgm:t>
    </dgm:pt>
    <dgm:pt modelId="{81574224-BA4B-4BB5-86C0-CE1B9339D081}" type="sibTrans" cxnId="{A25075F7-AF25-405E-9020-2FFCA8BE4E4C}">
      <dgm:prSet/>
      <dgm:spPr/>
      <dgm:t>
        <a:bodyPr/>
        <a:lstStyle/>
        <a:p>
          <a:endParaRPr lang="es-CO"/>
        </a:p>
      </dgm:t>
    </dgm:pt>
    <dgm:pt modelId="{C22AEFE6-7706-4E83-85D6-75E42FE02965}">
      <dgm:prSet/>
      <dgm:spPr/>
      <dgm:t>
        <a:bodyPr/>
        <a:lstStyle/>
        <a:p>
          <a:endParaRPr lang="es-CO"/>
        </a:p>
      </dgm:t>
    </dgm:pt>
    <dgm:pt modelId="{341AB6F6-40EF-4113-B89E-C4FCE21FE03B}" type="parTrans" cxnId="{2BC11814-7BC2-498F-9027-F4F8439BA7D7}">
      <dgm:prSet/>
      <dgm:spPr/>
      <dgm:t>
        <a:bodyPr/>
        <a:lstStyle/>
        <a:p>
          <a:endParaRPr lang="es-CO"/>
        </a:p>
      </dgm:t>
    </dgm:pt>
    <dgm:pt modelId="{5E77EA85-095B-4206-91CC-EB2F55FEC335}" type="sibTrans" cxnId="{2BC11814-7BC2-498F-9027-F4F8439BA7D7}">
      <dgm:prSet/>
      <dgm:spPr/>
      <dgm:t>
        <a:bodyPr/>
        <a:lstStyle/>
        <a:p>
          <a:endParaRPr lang="es-CO"/>
        </a:p>
      </dgm:t>
    </dgm:pt>
    <dgm:pt modelId="{9B38BD90-3846-4FA0-82D6-A0C54A523F68}" type="pres">
      <dgm:prSet presAssocID="{A7F320A1-5F91-4CB7-A50C-AB07292A8D68}" presName="diagram" presStyleCnt="0">
        <dgm:presLayoutVars>
          <dgm:chMax val="1"/>
          <dgm:dir/>
          <dgm:animLvl val="ctr"/>
          <dgm:resizeHandles val="exact"/>
        </dgm:presLayoutVars>
      </dgm:prSet>
      <dgm:spPr/>
    </dgm:pt>
    <dgm:pt modelId="{7F4E5090-E7BF-4F26-BBA7-C099E552DDCF}" type="pres">
      <dgm:prSet presAssocID="{A7F320A1-5F91-4CB7-A50C-AB07292A8D68}" presName="matrix" presStyleCnt="0"/>
      <dgm:spPr/>
    </dgm:pt>
    <dgm:pt modelId="{677C6BF6-FA98-4645-B1D7-5772896D14D5}" type="pres">
      <dgm:prSet presAssocID="{A7F320A1-5F91-4CB7-A50C-AB07292A8D68}" presName="tile1" presStyleLbl="node1" presStyleIdx="0" presStyleCnt="4"/>
      <dgm:spPr/>
    </dgm:pt>
    <dgm:pt modelId="{64FE7D79-A581-46F1-938F-B3A2C3FAE092}" type="pres">
      <dgm:prSet presAssocID="{A7F320A1-5F91-4CB7-A50C-AB07292A8D68}" presName="tile1text" presStyleLbl="node1" presStyleIdx="0" presStyleCnt="4">
        <dgm:presLayoutVars>
          <dgm:chMax val="0"/>
          <dgm:chPref val="0"/>
          <dgm:bulletEnabled val="1"/>
        </dgm:presLayoutVars>
      </dgm:prSet>
      <dgm:spPr/>
    </dgm:pt>
    <dgm:pt modelId="{F8D8340D-BAFD-40D1-83FF-C286B35EC910}" type="pres">
      <dgm:prSet presAssocID="{A7F320A1-5F91-4CB7-A50C-AB07292A8D68}" presName="tile2" presStyleLbl="node1" presStyleIdx="1" presStyleCnt="4"/>
      <dgm:spPr/>
    </dgm:pt>
    <dgm:pt modelId="{B89A1A95-3286-4441-8C34-93EFCC26218C}" type="pres">
      <dgm:prSet presAssocID="{A7F320A1-5F91-4CB7-A50C-AB07292A8D68}" presName="tile2text" presStyleLbl="node1" presStyleIdx="1" presStyleCnt="4">
        <dgm:presLayoutVars>
          <dgm:chMax val="0"/>
          <dgm:chPref val="0"/>
          <dgm:bulletEnabled val="1"/>
        </dgm:presLayoutVars>
      </dgm:prSet>
      <dgm:spPr/>
    </dgm:pt>
    <dgm:pt modelId="{E659BFD3-2F9A-4DF1-8908-BCAAF6B9556F}" type="pres">
      <dgm:prSet presAssocID="{A7F320A1-5F91-4CB7-A50C-AB07292A8D68}" presName="tile3" presStyleLbl="node1" presStyleIdx="2" presStyleCnt="4"/>
      <dgm:spPr/>
    </dgm:pt>
    <dgm:pt modelId="{5C4B7F33-A0A8-439E-B058-DB0E5DFABA3B}" type="pres">
      <dgm:prSet presAssocID="{A7F320A1-5F91-4CB7-A50C-AB07292A8D68}" presName="tile3text" presStyleLbl="node1" presStyleIdx="2" presStyleCnt="4">
        <dgm:presLayoutVars>
          <dgm:chMax val="0"/>
          <dgm:chPref val="0"/>
          <dgm:bulletEnabled val="1"/>
        </dgm:presLayoutVars>
      </dgm:prSet>
      <dgm:spPr/>
    </dgm:pt>
    <dgm:pt modelId="{E56108B3-C688-4E48-A0C4-F8320B991D73}" type="pres">
      <dgm:prSet presAssocID="{A7F320A1-5F91-4CB7-A50C-AB07292A8D68}" presName="tile4" presStyleLbl="node1" presStyleIdx="3" presStyleCnt="4" custLinFactNeighborY="0"/>
      <dgm:spPr/>
    </dgm:pt>
    <dgm:pt modelId="{A83FD513-FD61-4656-ACA5-5DC024830579}" type="pres">
      <dgm:prSet presAssocID="{A7F320A1-5F91-4CB7-A50C-AB07292A8D68}" presName="tile4text" presStyleLbl="node1" presStyleIdx="3" presStyleCnt="4">
        <dgm:presLayoutVars>
          <dgm:chMax val="0"/>
          <dgm:chPref val="0"/>
          <dgm:bulletEnabled val="1"/>
        </dgm:presLayoutVars>
      </dgm:prSet>
      <dgm:spPr/>
    </dgm:pt>
    <dgm:pt modelId="{98E4B9CB-C2B0-40D6-A51A-E2ABF8AE3CB8}" type="pres">
      <dgm:prSet presAssocID="{A7F320A1-5F91-4CB7-A50C-AB07292A8D68}" presName="centerTile" presStyleLbl="fgShp" presStyleIdx="0" presStyleCnt="1" custLinFactNeighborX="-4185" custLinFactNeighborY="-5698">
        <dgm:presLayoutVars>
          <dgm:chMax val="0"/>
          <dgm:chPref val="0"/>
        </dgm:presLayoutVars>
      </dgm:prSet>
      <dgm:spPr/>
    </dgm:pt>
  </dgm:ptLst>
  <dgm:cxnLst>
    <dgm:cxn modelId="{9014ED07-07D4-4910-968B-D59A4EB43E98}" type="presOf" srcId="{3F5A2F88-E2E9-4375-959F-E5A956BF0AB0}" destId="{E56108B3-C688-4E48-A0C4-F8320B991D73}" srcOrd="0" destOrd="0" presId="urn:microsoft.com/office/officeart/2005/8/layout/matrix1"/>
    <dgm:cxn modelId="{85EF6B0A-987A-494C-A384-C9EA68F9A088}" type="presOf" srcId="{B914F2B7-D845-4C63-970A-D66EC40F188A}" destId="{E659BFD3-2F9A-4DF1-8908-BCAAF6B9556F}" srcOrd="0" destOrd="0" presId="urn:microsoft.com/office/officeart/2005/8/layout/matrix1"/>
    <dgm:cxn modelId="{2BC11814-7BC2-498F-9027-F4F8439BA7D7}" srcId="{89F34F40-D69B-43E6-969C-415F9A722BBA}" destId="{C22AEFE6-7706-4E83-85D6-75E42FE02965}" srcOrd="4" destOrd="0" parTransId="{341AB6F6-40EF-4113-B89E-C4FCE21FE03B}" sibTransId="{5E77EA85-095B-4206-91CC-EB2F55FEC335}"/>
    <dgm:cxn modelId="{29A7242E-BFE7-491F-9AC9-601061D83069}" srcId="{89F34F40-D69B-43E6-969C-415F9A722BBA}" destId="{CFA3ECA6-36DF-4CC2-8272-41E7280DF36C}" srcOrd="6" destOrd="0" parTransId="{567119DF-C9EB-4105-A3A2-A2A7DC3F4158}" sibTransId="{7B1EB8A2-8143-4300-843F-D5359FD0D378}"/>
    <dgm:cxn modelId="{710CBF40-A034-4291-8C4B-F7945FE930EA}" srcId="{89F34F40-D69B-43E6-969C-415F9A722BBA}" destId="{099A1775-8656-4540-A610-C7ED11A0DC78}" srcOrd="9" destOrd="0" parTransId="{630993C5-68DA-4275-BD3D-7176D4CF1DBE}" sibTransId="{66EF1D67-5D98-456B-B757-D63501173C3E}"/>
    <dgm:cxn modelId="{956F965C-7F21-4BC9-AC70-7B32B0466799}" type="presOf" srcId="{18537941-0473-4A03-808A-AC57D01C1270}" destId="{64FE7D79-A581-46F1-938F-B3A2C3FAE092}" srcOrd="1" destOrd="0" presId="urn:microsoft.com/office/officeart/2005/8/layout/matrix1"/>
    <dgm:cxn modelId="{D662866E-4E47-41E5-BADA-BE59B846ECF3}" type="presOf" srcId="{F2C47C3F-1F90-4B82-8833-6A485CD88A6A}" destId="{B89A1A95-3286-4441-8C34-93EFCC26218C}" srcOrd="1" destOrd="0" presId="urn:microsoft.com/office/officeart/2005/8/layout/matrix1"/>
    <dgm:cxn modelId="{9221FB51-4BDE-4A40-94D7-4577C82213FB}" type="presOf" srcId="{F2C47C3F-1F90-4B82-8833-6A485CD88A6A}" destId="{F8D8340D-BAFD-40D1-83FF-C286B35EC910}" srcOrd="0" destOrd="0" presId="urn:microsoft.com/office/officeart/2005/8/layout/matrix1"/>
    <dgm:cxn modelId="{A1386175-86CC-4D8A-9281-8F697AAAE902}" srcId="{89F34F40-D69B-43E6-969C-415F9A722BBA}" destId="{77F78DBB-9B8A-47D0-B71F-C35979E9D46A}" srcOrd="5" destOrd="0" parTransId="{11182562-B03B-448E-A3E7-70D2FB6E59AD}" sibTransId="{809030E3-6C7C-4409-A1EA-E31C27E71C64}"/>
    <dgm:cxn modelId="{89168C75-974A-4AC0-B94F-1AA903B2E79D}" srcId="{89F34F40-D69B-43E6-969C-415F9A722BBA}" destId="{2C861F22-8293-41F2-8D24-7BC1DED92EDF}" srcOrd="8" destOrd="0" parTransId="{61876C47-ABBE-4C0E-83DF-A3E69B6AC7E2}" sibTransId="{8D0EA8C5-F6B1-4C7D-AC7C-47AA02250A25}"/>
    <dgm:cxn modelId="{8BC7FB77-49AD-405F-90AE-B170B1D164A7}" srcId="{89F34F40-D69B-43E6-969C-415F9A722BBA}" destId="{3F5A2F88-E2E9-4375-959F-E5A956BF0AB0}" srcOrd="3" destOrd="0" parTransId="{440B5AA8-E3C3-4280-B089-D8F5F1D5FA97}" sibTransId="{03DC8457-0F6B-4F4B-A1CE-0F73DA1782D8}"/>
    <dgm:cxn modelId="{976F8989-DB13-489D-9FFF-D920C3029FEA}" type="presOf" srcId="{B914F2B7-D845-4C63-970A-D66EC40F188A}" destId="{5C4B7F33-A0A8-439E-B058-DB0E5DFABA3B}" srcOrd="1" destOrd="0" presId="urn:microsoft.com/office/officeart/2005/8/layout/matrix1"/>
    <dgm:cxn modelId="{5D51849A-DFBF-41B5-92AE-7BC2775BEF86}" srcId="{89F34F40-D69B-43E6-969C-415F9A722BBA}" destId="{B914F2B7-D845-4C63-970A-D66EC40F188A}" srcOrd="2" destOrd="0" parTransId="{4DA9F839-51C0-4BFA-80D9-11CD2781472D}" sibTransId="{28D1D122-F5A5-4873-B4B5-F9268A6B913A}"/>
    <dgm:cxn modelId="{BE254CAA-72E5-44C1-B4BC-304DBE01EF68}" srcId="{89F34F40-D69B-43E6-969C-415F9A722BBA}" destId="{18537941-0473-4A03-808A-AC57D01C1270}" srcOrd="0" destOrd="0" parTransId="{E224308D-F454-49D7-856B-FD9BF75446C8}" sibTransId="{C7C01F46-8D94-492C-AA9F-AB5CE0FB4F91}"/>
    <dgm:cxn modelId="{656C65C5-5388-469D-B126-446FFB216A5E}" srcId="{89F34F40-D69B-43E6-969C-415F9A722BBA}" destId="{F2C47C3F-1F90-4B82-8833-6A485CD88A6A}" srcOrd="1" destOrd="0" parTransId="{3CE28E65-0F4B-4D7A-8BF5-253F5889E2A0}" sibTransId="{AAF3EE16-A7F5-4F62-90D0-7683DC9B232E}"/>
    <dgm:cxn modelId="{FD42D6C7-D939-4948-9D7E-5190F933D395}" type="presOf" srcId="{3F5A2F88-E2E9-4375-959F-E5A956BF0AB0}" destId="{A83FD513-FD61-4656-ACA5-5DC024830579}" srcOrd="1" destOrd="0" presId="urn:microsoft.com/office/officeart/2005/8/layout/matrix1"/>
    <dgm:cxn modelId="{793355DB-7D0B-4B3D-8664-BE23AAAE8AC3}" type="presOf" srcId="{18537941-0473-4A03-808A-AC57D01C1270}" destId="{677C6BF6-FA98-4645-B1D7-5772896D14D5}" srcOrd="0" destOrd="0" presId="urn:microsoft.com/office/officeart/2005/8/layout/matrix1"/>
    <dgm:cxn modelId="{AFC88FE2-CAC3-4761-BC4D-3F7C2AF700E1}" type="presOf" srcId="{89F34F40-D69B-43E6-969C-415F9A722BBA}" destId="{98E4B9CB-C2B0-40D6-A51A-E2ABF8AE3CB8}" srcOrd="0" destOrd="0" presId="urn:microsoft.com/office/officeart/2005/8/layout/matrix1"/>
    <dgm:cxn modelId="{F7E88DE7-1F78-4D25-9D5B-DC47EE83CF64}" type="presOf" srcId="{A7F320A1-5F91-4CB7-A50C-AB07292A8D68}" destId="{9B38BD90-3846-4FA0-82D6-A0C54A523F68}" srcOrd="0" destOrd="0" presId="urn:microsoft.com/office/officeart/2005/8/layout/matrix1"/>
    <dgm:cxn modelId="{A25075F7-AF25-405E-9020-2FFCA8BE4E4C}" srcId="{89F34F40-D69B-43E6-969C-415F9A722BBA}" destId="{89FF2208-19C3-485E-867D-FDFEBD7030F4}" srcOrd="7" destOrd="0" parTransId="{6D5A513B-7CB6-4218-AC1F-E4AF1EDB1854}" sibTransId="{81574224-BA4B-4BB5-86C0-CE1B9339D081}"/>
    <dgm:cxn modelId="{E71463FF-CF8B-46D5-9A30-045D777079DD}" srcId="{A7F320A1-5F91-4CB7-A50C-AB07292A8D68}" destId="{89F34F40-D69B-43E6-969C-415F9A722BBA}" srcOrd="0" destOrd="0" parTransId="{6A9596BC-7743-4862-BED8-72FB3C1881BE}" sibTransId="{F5FFA2CA-2DA5-4A23-BBC4-5580E4A9690D}"/>
    <dgm:cxn modelId="{BED912E9-9F26-4C34-AB5A-D28C0947BD60}" type="presParOf" srcId="{9B38BD90-3846-4FA0-82D6-A0C54A523F68}" destId="{7F4E5090-E7BF-4F26-BBA7-C099E552DDCF}" srcOrd="0" destOrd="0" presId="urn:microsoft.com/office/officeart/2005/8/layout/matrix1"/>
    <dgm:cxn modelId="{E50F4B52-60BF-4213-8B72-61F563C21F8B}" type="presParOf" srcId="{7F4E5090-E7BF-4F26-BBA7-C099E552DDCF}" destId="{677C6BF6-FA98-4645-B1D7-5772896D14D5}" srcOrd="0" destOrd="0" presId="urn:microsoft.com/office/officeart/2005/8/layout/matrix1"/>
    <dgm:cxn modelId="{341811AC-D5CA-4B3E-BE21-041B2ECE379C}" type="presParOf" srcId="{7F4E5090-E7BF-4F26-BBA7-C099E552DDCF}" destId="{64FE7D79-A581-46F1-938F-B3A2C3FAE092}" srcOrd="1" destOrd="0" presId="urn:microsoft.com/office/officeart/2005/8/layout/matrix1"/>
    <dgm:cxn modelId="{64F383C3-DE54-4AD3-B1D5-E0C6AAFE07C6}" type="presParOf" srcId="{7F4E5090-E7BF-4F26-BBA7-C099E552DDCF}" destId="{F8D8340D-BAFD-40D1-83FF-C286B35EC910}" srcOrd="2" destOrd="0" presId="urn:microsoft.com/office/officeart/2005/8/layout/matrix1"/>
    <dgm:cxn modelId="{88059BF9-8666-4F9B-BABA-977E222F85E6}" type="presParOf" srcId="{7F4E5090-E7BF-4F26-BBA7-C099E552DDCF}" destId="{B89A1A95-3286-4441-8C34-93EFCC26218C}" srcOrd="3" destOrd="0" presId="urn:microsoft.com/office/officeart/2005/8/layout/matrix1"/>
    <dgm:cxn modelId="{ED2850A2-78B5-4E4E-8317-F1B0BE16CE71}" type="presParOf" srcId="{7F4E5090-E7BF-4F26-BBA7-C099E552DDCF}" destId="{E659BFD3-2F9A-4DF1-8908-BCAAF6B9556F}" srcOrd="4" destOrd="0" presId="urn:microsoft.com/office/officeart/2005/8/layout/matrix1"/>
    <dgm:cxn modelId="{2AAE401E-5741-4FD3-844F-C7B3FFC07B80}" type="presParOf" srcId="{7F4E5090-E7BF-4F26-BBA7-C099E552DDCF}" destId="{5C4B7F33-A0A8-439E-B058-DB0E5DFABA3B}" srcOrd="5" destOrd="0" presId="urn:microsoft.com/office/officeart/2005/8/layout/matrix1"/>
    <dgm:cxn modelId="{AA031E39-0EA9-4322-BE06-EC8B4AB6FF63}" type="presParOf" srcId="{7F4E5090-E7BF-4F26-BBA7-C099E552DDCF}" destId="{E56108B3-C688-4E48-A0C4-F8320B991D73}" srcOrd="6" destOrd="0" presId="urn:microsoft.com/office/officeart/2005/8/layout/matrix1"/>
    <dgm:cxn modelId="{F6D3FA7B-F013-4877-B345-3776AC8D3CED}" type="presParOf" srcId="{7F4E5090-E7BF-4F26-BBA7-C099E552DDCF}" destId="{A83FD513-FD61-4656-ACA5-5DC024830579}" srcOrd="7" destOrd="0" presId="urn:microsoft.com/office/officeart/2005/8/layout/matrix1"/>
    <dgm:cxn modelId="{1A7DBCFB-9C81-48B3-8BCD-58A975F36FCE}" type="presParOf" srcId="{9B38BD90-3846-4FA0-82D6-A0C54A523F68}" destId="{98E4B9CB-C2B0-40D6-A51A-E2ABF8AE3CB8}" srcOrd="1" destOrd="0" presId="urn:microsoft.com/office/officeart/2005/8/layout/matrix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21EF85E-9D83-4997-87AB-ACF7CB73B9F5}" type="doc">
      <dgm:prSet loTypeId="urn:microsoft.com/office/officeart/2005/8/layout/equation1" loCatId="process" qsTypeId="urn:microsoft.com/office/officeart/2005/8/quickstyle/simple1" qsCatId="simple" csTypeId="urn:microsoft.com/office/officeart/2005/8/colors/accent1_2" csCatId="accent1" phldr="1"/>
      <dgm:spPr/>
    </dgm:pt>
    <dgm:pt modelId="{F6A98B5A-B555-45EB-A412-296CB55092F8}">
      <dgm:prSet phldrT="[Texto]"/>
      <dgm:spPr/>
      <dgm:t>
        <a:bodyPr/>
        <a:lstStyle/>
        <a:p>
          <a:r>
            <a:rPr lang="es-ES" dirty="0">
              <a:latin typeface="Segoe UI" panose="020B0502040204020203" pitchFamily="34" charset="0"/>
              <a:cs typeface="Segoe UI" panose="020B0502040204020203" pitchFamily="34" charset="0"/>
            </a:rPr>
            <a:t>Factores externos</a:t>
          </a:r>
          <a:endParaRPr lang="es-CO" dirty="0">
            <a:latin typeface="Segoe UI" panose="020B0502040204020203" pitchFamily="34" charset="0"/>
            <a:cs typeface="Segoe UI" panose="020B0502040204020203" pitchFamily="34" charset="0"/>
          </a:endParaRPr>
        </a:p>
      </dgm:t>
    </dgm:pt>
    <dgm:pt modelId="{07ABF086-9BF8-403C-AE72-0692757D502D}" type="parTrans" cxnId="{5418C8F4-4658-473E-AE2C-87D592DBD67F}">
      <dgm:prSet/>
      <dgm:spPr/>
      <dgm:t>
        <a:bodyPr/>
        <a:lstStyle/>
        <a:p>
          <a:endParaRPr lang="es-CO">
            <a:latin typeface="Segoe UI" panose="020B0502040204020203" pitchFamily="34" charset="0"/>
            <a:cs typeface="Segoe UI" panose="020B0502040204020203" pitchFamily="34" charset="0"/>
          </a:endParaRPr>
        </a:p>
      </dgm:t>
    </dgm:pt>
    <dgm:pt modelId="{C3499818-91FF-45C0-A417-C3AC0447DC87}" type="sibTrans" cxnId="{5418C8F4-4658-473E-AE2C-87D592DBD67F}">
      <dgm:prSet/>
      <dgm:spPr/>
      <dgm:t>
        <a:bodyPr/>
        <a:lstStyle/>
        <a:p>
          <a:endParaRPr lang="es-CO">
            <a:latin typeface="Segoe UI" panose="020B0502040204020203" pitchFamily="34" charset="0"/>
            <a:cs typeface="Segoe UI" panose="020B0502040204020203" pitchFamily="34" charset="0"/>
          </a:endParaRPr>
        </a:p>
      </dgm:t>
    </dgm:pt>
    <dgm:pt modelId="{271C0636-97A5-42AF-8B67-EC8AC4D4FAFD}">
      <dgm:prSet phldrT="[Texto]"/>
      <dgm:spPr>
        <a:solidFill>
          <a:schemeClr val="accent5"/>
        </a:solidFill>
      </dgm:spPr>
      <dgm:t>
        <a:bodyPr/>
        <a:lstStyle/>
        <a:p>
          <a:r>
            <a:rPr lang="es-ES" dirty="0">
              <a:latin typeface="Segoe UI" panose="020B0502040204020203" pitchFamily="34" charset="0"/>
              <a:cs typeface="Segoe UI" panose="020B0502040204020203" pitchFamily="34" charset="0"/>
            </a:rPr>
            <a:t>Factores internos</a:t>
          </a:r>
          <a:endParaRPr lang="es-CO" dirty="0">
            <a:latin typeface="Segoe UI" panose="020B0502040204020203" pitchFamily="34" charset="0"/>
            <a:cs typeface="Segoe UI" panose="020B0502040204020203" pitchFamily="34" charset="0"/>
          </a:endParaRPr>
        </a:p>
      </dgm:t>
    </dgm:pt>
    <dgm:pt modelId="{B69FB4D5-12BB-4EEA-BE8A-FD0C4E2E01E4}" type="parTrans" cxnId="{BE8CDE4A-0820-4C93-AA6F-8E8982FB8741}">
      <dgm:prSet/>
      <dgm:spPr/>
      <dgm:t>
        <a:bodyPr/>
        <a:lstStyle/>
        <a:p>
          <a:endParaRPr lang="es-CO">
            <a:latin typeface="Segoe UI" panose="020B0502040204020203" pitchFamily="34" charset="0"/>
            <a:cs typeface="Segoe UI" panose="020B0502040204020203" pitchFamily="34" charset="0"/>
          </a:endParaRPr>
        </a:p>
      </dgm:t>
    </dgm:pt>
    <dgm:pt modelId="{E1EE2698-DD44-4C38-BB9D-2EBBDFD66904}" type="sibTrans" cxnId="{BE8CDE4A-0820-4C93-AA6F-8E8982FB8741}">
      <dgm:prSet/>
      <dgm:spPr/>
      <dgm:t>
        <a:bodyPr/>
        <a:lstStyle/>
        <a:p>
          <a:endParaRPr lang="es-CO">
            <a:latin typeface="Segoe UI" panose="020B0502040204020203" pitchFamily="34" charset="0"/>
            <a:cs typeface="Segoe UI" panose="020B0502040204020203" pitchFamily="34" charset="0"/>
          </a:endParaRPr>
        </a:p>
      </dgm:t>
    </dgm:pt>
    <dgm:pt modelId="{CB1B3E04-E49E-4977-B0E9-2809490A93AF}">
      <dgm:prSet phldrT="[Texto]"/>
      <dgm:spPr>
        <a:solidFill>
          <a:srgbClr val="00B050"/>
        </a:solidFill>
      </dgm:spPr>
      <dgm:t>
        <a:bodyPr/>
        <a:lstStyle/>
        <a:p>
          <a:r>
            <a:rPr lang="es-ES" dirty="0">
              <a:latin typeface="Segoe UI" panose="020B0502040204020203" pitchFamily="34" charset="0"/>
              <a:cs typeface="Segoe UI" panose="020B0502040204020203" pitchFamily="34" charset="0"/>
            </a:rPr>
            <a:t>Ejecución presupuestal </a:t>
          </a:r>
          <a:endParaRPr lang="es-CO" dirty="0">
            <a:latin typeface="Segoe UI" panose="020B0502040204020203" pitchFamily="34" charset="0"/>
            <a:cs typeface="Segoe UI" panose="020B0502040204020203" pitchFamily="34" charset="0"/>
          </a:endParaRPr>
        </a:p>
      </dgm:t>
    </dgm:pt>
    <dgm:pt modelId="{936A7ADD-D96E-4016-B353-136932CAA34A}" type="parTrans" cxnId="{A2F8020D-266D-435E-93C7-0B36C274FCBE}">
      <dgm:prSet/>
      <dgm:spPr/>
      <dgm:t>
        <a:bodyPr/>
        <a:lstStyle/>
        <a:p>
          <a:endParaRPr lang="es-CO">
            <a:latin typeface="Segoe UI" panose="020B0502040204020203" pitchFamily="34" charset="0"/>
            <a:cs typeface="Segoe UI" panose="020B0502040204020203" pitchFamily="34" charset="0"/>
          </a:endParaRPr>
        </a:p>
      </dgm:t>
    </dgm:pt>
    <dgm:pt modelId="{31D919B1-C352-4A32-9C3C-9A416C520CCF}" type="sibTrans" cxnId="{A2F8020D-266D-435E-93C7-0B36C274FCBE}">
      <dgm:prSet/>
      <dgm:spPr/>
      <dgm:t>
        <a:bodyPr/>
        <a:lstStyle/>
        <a:p>
          <a:endParaRPr lang="es-CO">
            <a:latin typeface="Segoe UI" panose="020B0502040204020203" pitchFamily="34" charset="0"/>
            <a:cs typeface="Segoe UI" panose="020B0502040204020203" pitchFamily="34" charset="0"/>
          </a:endParaRPr>
        </a:p>
      </dgm:t>
    </dgm:pt>
    <dgm:pt modelId="{4FD109FB-9769-43D9-9965-C89F278A84D3}" type="pres">
      <dgm:prSet presAssocID="{721EF85E-9D83-4997-87AB-ACF7CB73B9F5}" presName="linearFlow" presStyleCnt="0">
        <dgm:presLayoutVars>
          <dgm:dir/>
          <dgm:resizeHandles val="exact"/>
        </dgm:presLayoutVars>
      </dgm:prSet>
      <dgm:spPr/>
    </dgm:pt>
    <dgm:pt modelId="{8B5DE8D8-446B-43FA-AE19-5735F650F1BC}" type="pres">
      <dgm:prSet presAssocID="{F6A98B5A-B555-45EB-A412-296CB55092F8}" presName="node" presStyleLbl="node1" presStyleIdx="0" presStyleCnt="3">
        <dgm:presLayoutVars>
          <dgm:bulletEnabled val="1"/>
        </dgm:presLayoutVars>
      </dgm:prSet>
      <dgm:spPr/>
    </dgm:pt>
    <dgm:pt modelId="{BAC33B7B-1D59-4FD1-8077-2112236C08D2}" type="pres">
      <dgm:prSet presAssocID="{C3499818-91FF-45C0-A417-C3AC0447DC87}" presName="spacerL" presStyleCnt="0"/>
      <dgm:spPr/>
    </dgm:pt>
    <dgm:pt modelId="{62AFB32C-8305-4821-9D2B-453B56B33816}" type="pres">
      <dgm:prSet presAssocID="{C3499818-91FF-45C0-A417-C3AC0447DC87}" presName="sibTrans" presStyleLbl="sibTrans2D1" presStyleIdx="0" presStyleCnt="2"/>
      <dgm:spPr/>
    </dgm:pt>
    <dgm:pt modelId="{5A4A5594-0E0A-4481-8322-111861780815}" type="pres">
      <dgm:prSet presAssocID="{C3499818-91FF-45C0-A417-C3AC0447DC87}" presName="spacerR" presStyleCnt="0"/>
      <dgm:spPr/>
    </dgm:pt>
    <dgm:pt modelId="{BBD02A4C-903F-46EC-9CB2-C19CF3E4C450}" type="pres">
      <dgm:prSet presAssocID="{271C0636-97A5-42AF-8B67-EC8AC4D4FAFD}" presName="node" presStyleLbl="node1" presStyleIdx="1" presStyleCnt="3">
        <dgm:presLayoutVars>
          <dgm:bulletEnabled val="1"/>
        </dgm:presLayoutVars>
      </dgm:prSet>
      <dgm:spPr/>
    </dgm:pt>
    <dgm:pt modelId="{5F7B1932-4346-49D7-AECA-1927DD2E4405}" type="pres">
      <dgm:prSet presAssocID="{E1EE2698-DD44-4C38-BB9D-2EBBDFD66904}" presName="spacerL" presStyleCnt="0"/>
      <dgm:spPr/>
    </dgm:pt>
    <dgm:pt modelId="{9D74194D-327E-473F-9AC6-03D635387D4C}" type="pres">
      <dgm:prSet presAssocID="{E1EE2698-DD44-4C38-BB9D-2EBBDFD66904}" presName="sibTrans" presStyleLbl="sibTrans2D1" presStyleIdx="1" presStyleCnt="2"/>
      <dgm:spPr/>
    </dgm:pt>
    <dgm:pt modelId="{61F8FCD0-6B66-413B-A74A-E46BFC97A87E}" type="pres">
      <dgm:prSet presAssocID="{E1EE2698-DD44-4C38-BB9D-2EBBDFD66904}" presName="spacerR" presStyleCnt="0"/>
      <dgm:spPr/>
    </dgm:pt>
    <dgm:pt modelId="{042F3EED-333D-46F5-9FCF-DC30B9BC3630}" type="pres">
      <dgm:prSet presAssocID="{CB1B3E04-E49E-4977-B0E9-2809490A93AF}" presName="node" presStyleLbl="node1" presStyleIdx="2" presStyleCnt="3">
        <dgm:presLayoutVars>
          <dgm:bulletEnabled val="1"/>
        </dgm:presLayoutVars>
      </dgm:prSet>
      <dgm:spPr/>
    </dgm:pt>
  </dgm:ptLst>
  <dgm:cxnLst>
    <dgm:cxn modelId="{A2F8020D-266D-435E-93C7-0B36C274FCBE}" srcId="{721EF85E-9D83-4997-87AB-ACF7CB73B9F5}" destId="{CB1B3E04-E49E-4977-B0E9-2809490A93AF}" srcOrd="2" destOrd="0" parTransId="{936A7ADD-D96E-4016-B353-136932CAA34A}" sibTransId="{31D919B1-C352-4A32-9C3C-9A416C520CCF}"/>
    <dgm:cxn modelId="{94F6DD21-FDFC-408F-A197-DFDB8FE67D66}" type="presOf" srcId="{271C0636-97A5-42AF-8B67-EC8AC4D4FAFD}" destId="{BBD02A4C-903F-46EC-9CB2-C19CF3E4C450}" srcOrd="0" destOrd="0" presId="urn:microsoft.com/office/officeart/2005/8/layout/equation1"/>
    <dgm:cxn modelId="{B6C86630-502D-4FD8-B4DC-D715D18577E7}" type="presOf" srcId="{F6A98B5A-B555-45EB-A412-296CB55092F8}" destId="{8B5DE8D8-446B-43FA-AE19-5735F650F1BC}" srcOrd="0" destOrd="0" presId="urn:microsoft.com/office/officeart/2005/8/layout/equation1"/>
    <dgm:cxn modelId="{BE8CDE4A-0820-4C93-AA6F-8E8982FB8741}" srcId="{721EF85E-9D83-4997-87AB-ACF7CB73B9F5}" destId="{271C0636-97A5-42AF-8B67-EC8AC4D4FAFD}" srcOrd="1" destOrd="0" parTransId="{B69FB4D5-12BB-4EEA-BE8A-FD0C4E2E01E4}" sibTransId="{E1EE2698-DD44-4C38-BB9D-2EBBDFD66904}"/>
    <dgm:cxn modelId="{C92C8590-377A-49D4-8541-43EBBCF32FBC}" type="presOf" srcId="{E1EE2698-DD44-4C38-BB9D-2EBBDFD66904}" destId="{9D74194D-327E-473F-9AC6-03D635387D4C}" srcOrd="0" destOrd="0" presId="urn:microsoft.com/office/officeart/2005/8/layout/equation1"/>
    <dgm:cxn modelId="{F0F420C4-7D31-4B12-B5AB-650CF47E0543}" type="presOf" srcId="{C3499818-91FF-45C0-A417-C3AC0447DC87}" destId="{62AFB32C-8305-4821-9D2B-453B56B33816}" srcOrd="0" destOrd="0" presId="urn:microsoft.com/office/officeart/2005/8/layout/equation1"/>
    <dgm:cxn modelId="{5418C8F4-4658-473E-AE2C-87D592DBD67F}" srcId="{721EF85E-9D83-4997-87AB-ACF7CB73B9F5}" destId="{F6A98B5A-B555-45EB-A412-296CB55092F8}" srcOrd="0" destOrd="0" parTransId="{07ABF086-9BF8-403C-AE72-0692757D502D}" sibTransId="{C3499818-91FF-45C0-A417-C3AC0447DC87}"/>
    <dgm:cxn modelId="{6A8437F7-1CB8-4903-A9FF-F0D2F97BB550}" type="presOf" srcId="{721EF85E-9D83-4997-87AB-ACF7CB73B9F5}" destId="{4FD109FB-9769-43D9-9965-C89F278A84D3}" srcOrd="0" destOrd="0" presId="urn:microsoft.com/office/officeart/2005/8/layout/equation1"/>
    <dgm:cxn modelId="{F310B8FA-E255-4AE1-96EB-82DDCACD010D}" type="presOf" srcId="{CB1B3E04-E49E-4977-B0E9-2809490A93AF}" destId="{042F3EED-333D-46F5-9FCF-DC30B9BC3630}" srcOrd="0" destOrd="0" presId="urn:microsoft.com/office/officeart/2005/8/layout/equation1"/>
    <dgm:cxn modelId="{8C934393-2098-49D7-AAD7-E383A3CB6A0B}" type="presParOf" srcId="{4FD109FB-9769-43D9-9965-C89F278A84D3}" destId="{8B5DE8D8-446B-43FA-AE19-5735F650F1BC}" srcOrd="0" destOrd="0" presId="urn:microsoft.com/office/officeart/2005/8/layout/equation1"/>
    <dgm:cxn modelId="{54BED850-D19B-4C8A-AE3D-BB95BB5CF6FD}" type="presParOf" srcId="{4FD109FB-9769-43D9-9965-C89F278A84D3}" destId="{BAC33B7B-1D59-4FD1-8077-2112236C08D2}" srcOrd="1" destOrd="0" presId="urn:microsoft.com/office/officeart/2005/8/layout/equation1"/>
    <dgm:cxn modelId="{AD749F3E-F6C7-4EC4-B19C-DC03651C241E}" type="presParOf" srcId="{4FD109FB-9769-43D9-9965-C89F278A84D3}" destId="{62AFB32C-8305-4821-9D2B-453B56B33816}" srcOrd="2" destOrd="0" presId="urn:microsoft.com/office/officeart/2005/8/layout/equation1"/>
    <dgm:cxn modelId="{E99F68F5-FF62-46AE-98CA-250471D5A34C}" type="presParOf" srcId="{4FD109FB-9769-43D9-9965-C89F278A84D3}" destId="{5A4A5594-0E0A-4481-8322-111861780815}" srcOrd="3" destOrd="0" presId="urn:microsoft.com/office/officeart/2005/8/layout/equation1"/>
    <dgm:cxn modelId="{93CAA953-2A13-4236-BEB2-9CB5178D00E6}" type="presParOf" srcId="{4FD109FB-9769-43D9-9965-C89F278A84D3}" destId="{BBD02A4C-903F-46EC-9CB2-C19CF3E4C450}" srcOrd="4" destOrd="0" presId="urn:microsoft.com/office/officeart/2005/8/layout/equation1"/>
    <dgm:cxn modelId="{AFF78D96-B7D1-4E7F-AF34-64D9A21EF4F4}" type="presParOf" srcId="{4FD109FB-9769-43D9-9965-C89F278A84D3}" destId="{5F7B1932-4346-49D7-AECA-1927DD2E4405}" srcOrd="5" destOrd="0" presId="urn:microsoft.com/office/officeart/2005/8/layout/equation1"/>
    <dgm:cxn modelId="{2EDC6353-AA01-48A1-AB21-CE589B373970}" type="presParOf" srcId="{4FD109FB-9769-43D9-9965-C89F278A84D3}" destId="{9D74194D-327E-473F-9AC6-03D635387D4C}" srcOrd="6" destOrd="0" presId="urn:microsoft.com/office/officeart/2005/8/layout/equation1"/>
    <dgm:cxn modelId="{D6CE72EA-F28E-4F3C-A8D0-B85E1B68541F}" type="presParOf" srcId="{4FD109FB-9769-43D9-9965-C89F278A84D3}" destId="{61F8FCD0-6B66-413B-A74A-E46BFC97A87E}" srcOrd="7" destOrd="0" presId="urn:microsoft.com/office/officeart/2005/8/layout/equation1"/>
    <dgm:cxn modelId="{91D96829-283C-480F-8A25-704B00C57927}" type="presParOf" srcId="{4FD109FB-9769-43D9-9965-C89F278A84D3}" destId="{042F3EED-333D-46F5-9FCF-DC30B9BC3630}" srcOrd="8" destOrd="0" presId="urn:microsoft.com/office/officeart/2005/8/layout/equation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8573804-6187-4D65-9899-1A667C113368}"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endParaRPr lang="es-CO"/>
        </a:p>
      </dgm:t>
    </dgm:pt>
    <dgm:pt modelId="{7DF612BF-C738-4A92-8B76-EBCB967A7B0D}">
      <dgm:prSet custT="1"/>
      <dgm:spPr>
        <a:solidFill>
          <a:schemeClr val="accent1">
            <a:lumMod val="75000"/>
          </a:schemeClr>
        </a:solidFill>
      </dgm:spPr>
      <dgm:t>
        <a:bodyPr/>
        <a:lstStyle/>
        <a:p>
          <a:pPr algn="just"/>
          <a:r>
            <a:rPr lang="es-CO" sz="1100" b="1" dirty="0">
              <a:latin typeface="Segoe UI" panose="020B0502040204020203" pitchFamily="34" charset="0"/>
              <a:cs typeface="Segoe UI" panose="020B0502040204020203" pitchFamily="34" charset="0"/>
            </a:rPr>
            <a:t>La no aprobación en su totalidad de la Ley de Financiamiento obligó a replantear las metas y los compromisos adquiridos en la vigencia 2019, hecho que llevó a la reestructuración del plan anual de convocatorias. Así como, gestionar alianzas estratégicas para el apalancamiento de recursos y así el cumplimiento de compromisos.</a:t>
          </a:r>
        </a:p>
      </dgm:t>
    </dgm:pt>
    <dgm:pt modelId="{28281AA7-5D75-4AE5-AF5C-7351357B21A7}" type="parTrans" cxnId="{D9701449-80CC-4934-8BE1-E8C173EAA664}">
      <dgm:prSet/>
      <dgm:spPr/>
      <dgm:t>
        <a:bodyPr/>
        <a:lstStyle/>
        <a:p>
          <a:pPr algn="just"/>
          <a:endParaRPr lang="es-CO" sz="2000">
            <a:latin typeface="Segoe UI" panose="020B0502040204020203" pitchFamily="34" charset="0"/>
            <a:cs typeface="Segoe UI" panose="020B0502040204020203" pitchFamily="34" charset="0"/>
          </a:endParaRPr>
        </a:p>
      </dgm:t>
    </dgm:pt>
    <dgm:pt modelId="{659466A0-01F4-4C05-836C-503248E09408}" type="sibTrans" cxnId="{D9701449-80CC-4934-8BE1-E8C173EAA664}">
      <dgm:prSet custT="1"/>
      <dgm:spPr/>
      <dgm:t>
        <a:bodyPr/>
        <a:lstStyle/>
        <a:p>
          <a:pPr algn="just"/>
          <a:endParaRPr lang="es-CO" sz="2800">
            <a:latin typeface="Segoe UI" panose="020B0502040204020203" pitchFamily="34" charset="0"/>
            <a:cs typeface="Segoe UI" panose="020B0502040204020203" pitchFamily="34" charset="0"/>
          </a:endParaRPr>
        </a:p>
      </dgm:t>
    </dgm:pt>
    <dgm:pt modelId="{7D7FD3B7-F759-4DC6-9EB6-3F3BA16D8CF9}">
      <dgm:prSet phldrT="[Texto]" custT="1"/>
      <dgm:spPr>
        <a:solidFill>
          <a:schemeClr val="accent5">
            <a:lumMod val="60000"/>
            <a:lumOff val="40000"/>
          </a:schemeClr>
        </a:solidFill>
      </dgm:spPr>
      <dgm:t>
        <a:bodyPr/>
        <a:lstStyle/>
        <a:p>
          <a:pPr algn="just"/>
          <a:r>
            <a:rPr lang="es-CO" sz="1100" b="1" dirty="0">
              <a:solidFill>
                <a:schemeClr val="tx1"/>
              </a:solidFill>
              <a:latin typeface="Segoe UI" panose="020B0502040204020203" pitchFamily="34" charset="0"/>
              <a:cs typeface="Segoe UI" panose="020B0502040204020203" pitchFamily="34" charset="0"/>
            </a:rPr>
            <a:t>La transición de Gobierno enmarcada en las apuestas del PND van de la mano con la formulación del plan estratégico 2019-2022 y el plan de inversión de la Entidad, lo que coyunturalmente corre los tiempos del comportamiento normal de la ejecución de las actividades Colciencias</a:t>
          </a:r>
        </a:p>
      </dgm:t>
    </dgm:pt>
    <dgm:pt modelId="{79E56E5E-6B5F-460B-9DBF-A420AA36D859}" type="sibTrans" cxnId="{0F91001E-19EF-4FB8-A3F0-1A67F3CDD0E6}">
      <dgm:prSet custT="1"/>
      <dgm:spPr/>
      <dgm:t>
        <a:bodyPr/>
        <a:lstStyle/>
        <a:p>
          <a:pPr algn="just"/>
          <a:endParaRPr lang="es-CO" sz="2800">
            <a:latin typeface="Segoe UI" panose="020B0502040204020203" pitchFamily="34" charset="0"/>
            <a:cs typeface="Segoe UI" panose="020B0502040204020203" pitchFamily="34" charset="0"/>
          </a:endParaRPr>
        </a:p>
      </dgm:t>
    </dgm:pt>
    <dgm:pt modelId="{E1E96D8A-EA6E-4E1D-B558-B457A4867EE1}" type="parTrans" cxnId="{0F91001E-19EF-4FB8-A3F0-1A67F3CDD0E6}">
      <dgm:prSet/>
      <dgm:spPr/>
      <dgm:t>
        <a:bodyPr/>
        <a:lstStyle/>
        <a:p>
          <a:pPr algn="just"/>
          <a:endParaRPr lang="es-CO" sz="2000">
            <a:latin typeface="Segoe UI" panose="020B0502040204020203" pitchFamily="34" charset="0"/>
            <a:cs typeface="Segoe UI" panose="020B0502040204020203" pitchFamily="34" charset="0"/>
          </a:endParaRPr>
        </a:p>
      </dgm:t>
    </dgm:pt>
    <dgm:pt modelId="{D6390679-50D0-4277-AA53-33F5E0D98176}">
      <dgm:prSet custT="1"/>
      <dgm:spPr>
        <a:solidFill>
          <a:srgbClr val="006666"/>
        </a:solidFill>
      </dgm:spPr>
      <dgm:t>
        <a:bodyPr/>
        <a:lstStyle/>
        <a:p>
          <a:pPr algn="just">
            <a:buFont typeface="+mj-lt"/>
            <a:buAutoNum type="arabicPeriod"/>
          </a:pPr>
          <a:r>
            <a:rPr lang="es-CO" sz="1100" b="1" dirty="0">
              <a:latin typeface="Segoe UI" panose="020B0502040204020203" pitchFamily="34" charset="0"/>
              <a:cs typeface="Segoe UI" panose="020B0502040204020203" pitchFamily="34" charset="0"/>
            </a:rPr>
            <a:t>A partir de 2016 se viene midiendo la ejecución presupuestal de las entidades a través de las obligaciones (desembolsos)</a:t>
          </a:r>
        </a:p>
      </dgm:t>
    </dgm:pt>
    <dgm:pt modelId="{6F8F96B4-28D7-4547-9F98-5CAE56AD47B5}" type="parTrans" cxnId="{5419187E-5C4E-466E-8C8C-1DACF9CAE45A}">
      <dgm:prSet/>
      <dgm:spPr/>
      <dgm:t>
        <a:bodyPr/>
        <a:lstStyle/>
        <a:p>
          <a:pPr algn="just"/>
          <a:endParaRPr lang="es-CO">
            <a:latin typeface="Segoe UI" panose="020B0502040204020203" pitchFamily="34" charset="0"/>
            <a:cs typeface="Segoe UI" panose="020B0502040204020203" pitchFamily="34" charset="0"/>
          </a:endParaRPr>
        </a:p>
      </dgm:t>
    </dgm:pt>
    <dgm:pt modelId="{BA2092C9-FCB2-453A-80FC-374A7AFF6029}" type="sibTrans" cxnId="{5419187E-5C4E-466E-8C8C-1DACF9CAE45A}">
      <dgm:prSet/>
      <dgm:spPr/>
      <dgm:t>
        <a:bodyPr/>
        <a:lstStyle/>
        <a:p>
          <a:pPr algn="just"/>
          <a:endParaRPr lang="es-CO">
            <a:latin typeface="Segoe UI" panose="020B0502040204020203" pitchFamily="34" charset="0"/>
            <a:cs typeface="Segoe UI" panose="020B0502040204020203" pitchFamily="34" charset="0"/>
          </a:endParaRPr>
        </a:p>
      </dgm:t>
    </dgm:pt>
    <dgm:pt modelId="{75A3051E-CD7F-437E-8FC8-12871F0D59B3}">
      <dgm:prSet custT="1"/>
      <dgm:spPr>
        <a:solidFill>
          <a:srgbClr val="339933"/>
        </a:solidFill>
      </dgm:spPr>
      <dgm:t>
        <a:bodyPr/>
        <a:lstStyle/>
        <a:p>
          <a:pPr algn="just">
            <a:buFont typeface="+mj-lt"/>
            <a:buAutoNum type="arabicPeriod"/>
          </a:pPr>
          <a:r>
            <a:rPr lang="es-CO" sz="1100" b="1" dirty="0">
              <a:latin typeface="Segoe UI" panose="020B0502040204020203" pitchFamily="34" charset="0"/>
              <a:cs typeface="Segoe UI" panose="020B0502040204020203" pitchFamily="34" charset="0"/>
            </a:rPr>
            <a:t>El porcentaje del presupuesto de inversión frente al total del presupuesto del sector es de los mas altos del gobierno nacional por lo que su ejecución obedece a otras dinámicas </a:t>
          </a:r>
        </a:p>
      </dgm:t>
    </dgm:pt>
    <dgm:pt modelId="{238FE6FA-9DFB-4FE3-89E1-8A1B84F783A1}" type="parTrans" cxnId="{9BCFDB9A-8E5B-402D-ADDE-EA7F29398AEE}">
      <dgm:prSet/>
      <dgm:spPr/>
      <dgm:t>
        <a:bodyPr/>
        <a:lstStyle/>
        <a:p>
          <a:pPr algn="just"/>
          <a:endParaRPr lang="es-CO">
            <a:latin typeface="Segoe UI" panose="020B0502040204020203" pitchFamily="34" charset="0"/>
            <a:cs typeface="Segoe UI" panose="020B0502040204020203" pitchFamily="34" charset="0"/>
          </a:endParaRPr>
        </a:p>
      </dgm:t>
    </dgm:pt>
    <dgm:pt modelId="{82C73696-8F01-42AC-A65A-5458EDAEC956}" type="sibTrans" cxnId="{9BCFDB9A-8E5B-402D-ADDE-EA7F29398AEE}">
      <dgm:prSet/>
      <dgm:spPr/>
      <dgm:t>
        <a:bodyPr/>
        <a:lstStyle/>
        <a:p>
          <a:pPr algn="just"/>
          <a:endParaRPr lang="es-CO">
            <a:latin typeface="Segoe UI" panose="020B0502040204020203" pitchFamily="34" charset="0"/>
            <a:cs typeface="Segoe UI" panose="020B0502040204020203" pitchFamily="34" charset="0"/>
          </a:endParaRPr>
        </a:p>
      </dgm:t>
    </dgm:pt>
    <dgm:pt modelId="{99E4B9E9-8AE1-4519-B00A-53E9A3723082}" type="pres">
      <dgm:prSet presAssocID="{B8573804-6187-4D65-9899-1A667C113368}" presName="outerComposite" presStyleCnt="0">
        <dgm:presLayoutVars>
          <dgm:chMax val="5"/>
          <dgm:dir/>
          <dgm:resizeHandles val="exact"/>
        </dgm:presLayoutVars>
      </dgm:prSet>
      <dgm:spPr/>
    </dgm:pt>
    <dgm:pt modelId="{2BB83B9D-0E6E-44C1-AFD1-63C456CD9DAE}" type="pres">
      <dgm:prSet presAssocID="{B8573804-6187-4D65-9899-1A667C113368}" presName="dummyMaxCanvas" presStyleCnt="0">
        <dgm:presLayoutVars/>
      </dgm:prSet>
      <dgm:spPr/>
    </dgm:pt>
    <dgm:pt modelId="{A492F23E-4EFD-4330-AF9E-DBD746C75635}" type="pres">
      <dgm:prSet presAssocID="{B8573804-6187-4D65-9899-1A667C113368}" presName="FourNodes_1" presStyleLbl="node1" presStyleIdx="0" presStyleCnt="4">
        <dgm:presLayoutVars>
          <dgm:bulletEnabled val="1"/>
        </dgm:presLayoutVars>
      </dgm:prSet>
      <dgm:spPr/>
    </dgm:pt>
    <dgm:pt modelId="{590C86C5-F9C3-4183-AD44-DCE5F546C8C1}" type="pres">
      <dgm:prSet presAssocID="{B8573804-6187-4D65-9899-1A667C113368}" presName="FourNodes_2" presStyleLbl="node1" presStyleIdx="1" presStyleCnt="4">
        <dgm:presLayoutVars>
          <dgm:bulletEnabled val="1"/>
        </dgm:presLayoutVars>
      </dgm:prSet>
      <dgm:spPr/>
    </dgm:pt>
    <dgm:pt modelId="{B9421357-50A6-4DA6-86F4-0076A47A9F8D}" type="pres">
      <dgm:prSet presAssocID="{B8573804-6187-4D65-9899-1A667C113368}" presName="FourNodes_3" presStyleLbl="node1" presStyleIdx="2" presStyleCnt="4" custScaleY="104861">
        <dgm:presLayoutVars>
          <dgm:bulletEnabled val="1"/>
        </dgm:presLayoutVars>
      </dgm:prSet>
      <dgm:spPr/>
    </dgm:pt>
    <dgm:pt modelId="{A8270878-8256-40AB-9E79-EC9054F539D3}" type="pres">
      <dgm:prSet presAssocID="{B8573804-6187-4D65-9899-1A667C113368}" presName="FourNodes_4" presStyleLbl="node1" presStyleIdx="3" presStyleCnt="4">
        <dgm:presLayoutVars>
          <dgm:bulletEnabled val="1"/>
        </dgm:presLayoutVars>
      </dgm:prSet>
      <dgm:spPr/>
    </dgm:pt>
    <dgm:pt modelId="{65B3CEAF-E49A-479D-B952-206904A278F0}" type="pres">
      <dgm:prSet presAssocID="{B8573804-6187-4D65-9899-1A667C113368}" presName="FourConn_1-2" presStyleLbl="fgAccFollowNode1" presStyleIdx="0" presStyleCnt="3">
        <dgm:presLayoutVars>
          <dgm:bulletEnabled val="1"/>
        </dgm:presLayoutVars>
      </dgm:prSet>
      <dgm:spPr/>
    </dgm:pt>
    <dgm:pt modelId="{F42C0225-4C87-4A87-B804-238D81643B37}" type="pres">
      <dgm:prSet presAssocID="{B8573804-6187-4D65-9899-1A667C113368}" presName="FourConn_2-3" presStyleLbl="fgAccFollowNode1" presStyleIdx="1" presStyleCnt="3">
        <dgm:presLayoutVars>
          <dgm:bulletEnabled val="1"/>
        </dgm:presLayoutVars>
      </dgm:prSet>
      <dgm:spPr/>
    </dgm:pt>
    <dgm:pt modelId="{E310631E-75B1-4B0C-AA8C-FD37A20D6C8F}" type="pres">
      <dgm:prSet presAssocID="{B8573804-6187-4D65-9899-1A667C113368}" presName="FourConn_3-4" presStyleLbl="fgAccFollowNode1" presStyleIdx="2" presStyleCnt="3">
        <dgm:presLayoutVars>
          <dgm:bulletEnabled val="1"/>
        </dgm:presLayoutVars>
      </dgm:prSet>
      <dgm:spPr/>
    </dgm:pt>
    <dgm:pt modelId="{A0F735CF-EA8D-4849-8AF5-97BCED31F1B2}" type="pres">
      <dgm:prSet presAssocID="{B8573804-6187-4D65-9899-1A667C113368}" presName="FourNodes_1_text" presStyleLbl="node1" presStyleIdx="3" presStyleCnt="4">
        <dgm:presLayoutVars>
          <dgm:bulletEnabled val="1"/>
        </dgm:presLayoutVars>
      </dgm:prSet>
      <dgm:spPr/>
    </dgm:pt>
    <dgm:pt modelId="{E0A4F82A-14CE-4FDC-B2F8-FCB991A729A8}" type="pres">
      <dgm:prSet presAssocID="{B8573804-6187-4D65-9899-1A667C113368}" presName="FourNodes_2_text" presStyleLbl="node1" presStyleIdx="3" presStyleCnt="4">
        <dgm:presLayoutVars>
          <dgm:bulletEnabled val="1"/>
        </dgm:presLayoutVars>
      </dgm:prSet>
      <dgm:spPr/>
    </dgm:pt>
    <dgm:pt modelId="{2BD50914-95A4-4F8C-B02B-7E20878899CA}" type="pres">
      <dgm:prSet presAssocID="{B8573804-6187-4D65-9899-1A667C113368}" presName="FourNodes_3_text" presStyleLbl="node1" presStyleIdx="3" presStyleCnt="4">
        <dgm:presLayoutVars>
          <dgm:bulletEnabled val="1"/>
        </dgm:presLayoutVars>
      </dgm:prSet>
      <dgm:spPr/>
    </dgm:pt>
    <dgm:pt modelId="{2C7550C3-5746-4D7C-A444-F14098F27BC7}" type="pres">
      <dgm:prSet presAssocID="{B8573804-6187-4D65-9899-1A667C113368}" presName="FourNodes_4_text" presStyleLbl="node1" presStyleIdx="3" presStyleCnt="4">
        <dgm:presLayoutVars>
          <dgm:bulletEnabled val="1"/>
        </dgm:presLayoutVars>
      </dgm:prSet>
      <dgm:spPr/>
    </dgm:pt>
  </dgm:ptLst>
  <dgm:cxnLst>
    <dgm:cxn modelId="{43D1600A-9616-427F-B8D1-C573410B284F}" type="presOf" srcId="{B8573804-6187-4D65-9899-1A667C113368}" destId="{99E4B9E9-8AE1-4519-B00A-53E9A3723082}" srcOrd="0" destOrd="0" presId="urn:microsoft.com/office/officeart/2005/8/layout/vProcess5"/>
    <dgm:cxn modelId="{6BD85E16-89BE-4A29-ACE7-29248C59577E}" type="presOf" srcId="{7D7FD3B7-F759-4DC6-9EB6-3F3BA16D8CF9}" destId="{A492F23E-4EFD-4330-AF9E-DBD746C75635}" srcOrd="0" destOrd="0" presId="urn:microsoft.com/office/officeart/2005/8/layout/vProcess5"/>
    <dgm:cxn modelId="{0F91001E-19EF-4FB8-A3F0-1A67F3CDD0E6}" srcId="{B8573804-6187-4D65-9899-1A667C113368}" destId="{7D7FD3B7-F759-4DC6-9EB6-3F3BA16D8CF9}" srcOrd="0" destOrd="0" parTransId="{E1E96D8A-EA6E-4E1D-B558-B457A4867EE1}" sibTransId="{79E56E5E-6B5F-460B-9DBF-A420AA36D859}"/>
    <dgm:cxn modelId="{D9701449-80CC-4934-8BE1-E8C173EAA664}" srcId="{B8573804-6187-4D65-9899-1A667C113368}" destId="{7DF612BF-C738-4A92-8B76-EBCB967A7B0D}" srcOrd="1" destOrd="0" parTransId="{28281AA7-5D75-4AE5-AF5C-7351357B21A7}" sibTransId="{659466A0-01F4-4C05-836C-503248E09408}"/>
    <dgm:cxn modelId="{3D2DE86E-1198-4184-B54B-9B64E13768B0}" type="presOf" srcId="{659466A0-01F4-4C05-836C-503248E09408}" destId="{F42C0225-4C87-4A87-B804-238D81643B37}" srcOrd="0" destOrd="0" presId="urn:microsoft.com/office/officeart/2005/8/layout/vProcess5"/>
    <dgm:cxn modelId="{6A9D115A-FE5B-498C-A04C-B0B10712F9BD}" type="presOf" srcId="{D6390679-50D0-4277-AA53-33F5E0D98176}" destId="{B9421357-50A6-4DA6-86F4-0076A47A9F8D}" srcOrd="0" destOrd="0" presId="urn:microsoft.com/office/officeart/2005/8/layout/vProcess5"/>
    <dgm:cxn modelId="{AFE5497A-4F3C-4598-833C-1337E68C23CD}" type="presOf" srcId="{BA2092C9-FCB2-453A-80FC-374A7AFF6029}" destId="{E310631E-75B1-4B0C-AA8C-FD37A20D6C8F}" srcOrd="0" destOrd="0" presId="urn:microsoft.com/office/officeart/2005/8/layout/vProcess5"/>
    <dgm:cxn modelId="{7BD35F7B-BD19-49D0-A73C-1E55320BA600}" type="presOf" srcId="{75A3051E-CD7F-437E-8FC8-12871F0D59B3}" destId="{2C7550C3-5746-4D7C-A444-F14098F27BC7}" srcOrd="1" destOrd="0" presId="urn:microsoft.com/office/officeart/2005/8/layout/vProcess5"/>
    <dgm:cxn modelId="{5419187E-5C4E-466E-8C8C-1DACF9CAE45A}" srcId="{B8573804-6187-4D65-9899-1A667C113368}" destId="{D6390679-50D0-4277-AA53-33F5E0D98176}" srcOrd="2" destOrd="0" parTransId="{6F8F96B4-28D7-4547-9F98-5CAE56AD47B5}" sibTransId="{BA2092C9-FCB2-453A-80FC-374A7AFF6029}"/>
    <dgm:cxn modelId="{88CAAD80-64BE-4DED-B8A3-CE5683FCB852}" type="presOf" srcId="{7DF612BF-C738-4A92-8B76-EBCB967A7B0D}" destId="{E0A4F82A-14CE-4FDC-B2F8-FCB991A729A8}" srcOrd="1" destOrd="0" presId="urn:microsoft.com/office/officeart/2005/8/layout/vProcess5"/>
    <dgm:cxn modelId="{9BCFDB9A-8E5B-402D-ADDE-EA7F29398AEE}" srcId="{B8573804-6187-4D65-9899-1A667C113368}" destId="{75A3051E-CD7F-437E-8FC8-12871F0D59B3}" srcOrd="3" destOrd="0" parTransId="{238FE6FA-9DFB-4FE3-89E1-8A1B84F783A1}" sibTransId="{82C73696-8F01-42AC-A65A-5458EDAEC956}"/>
    <dgm:cxn modelId="{CD7D70B5-193D-4B3A-AFF5-77F1C76D0579}" type="presOf" srcId="{7D7FD3B7-F759-4DC6-9EB6-3F3BA16D8CF9}" destId="{A0F735CF-EA8D-4849-8AF5-97BCED31F1B2}" srcOrd="1" destOrd="0" presId="urn:microsoft.com/office/officeart/2005/8/layout/vProcess5"/>
    <dgm:cxn modelId="{7E31B0B6-0319-45FB-9E21-E21AC9E9961F}" type="presOf" srcId="{7DF612BF-C738-4A92-8B76-EBCB967A7B0D}" destId="{590C86C5-F9C3-4183-AD44-DCE5F546C8C1}" srcOrd="0" destOrd="0" presId="urn:microsoft.com/office/officeart/2005/8/layout/vProcess5"/>
    <dgm:cxn modelId="{07DBF2B6-3680-4864-8DE9-1BB80C319918}" type="presOf" srcId="{75A3051E-CD7F-437E-8FC8-12871F0D59B3}" destId="{A8270878-8256-40AB-9E79-EC9054F539D3}" srcOrd="0" destOrd="0" presId="urn:microsoft.com/office/officeart/2005/8/layout/vProcess5"/>
    <dgm:cxn modelId="{9AB65BFA-A036-429E-BCE7-EC25C70B3D7A}" type="presOf" srcId="{D6390679-50D0-4277-AA53-33F5E0D98176}" destId="{2BD50914-95A4-4F8C-B02B-7E20878899CA}" srcOrd="1" destOrd="0" presId="urn:microsoft.com/office/officeart/2005/8/layout/vProcess5"/>
    <dgm:cxn modelId="{6F5495FE-D3BF-4A7F-B1C2-331486F4FE40}" type="presOf" srcId="{79E56E5E-6B5F-460B-9DBF-A420AA36D859}" destId="{65B3CEAF-E49A-479D-B952-206904A278F0}" srcOrd="0" destOrd="0" presId="urn:microsoft.com/office/officeart/2005/8/layout/vProcess5"/>
    <dgm:cxn modelId="{70601070-2B58-4857-B8FD-03CAE0611950}" type="presParOf" srcId="{99E4B9E9-8AE1-4519-B00A-53E9A3723082}" destId="{2BB83B9D-0E6E-44C1-AFD1-63C456CD9DAE}" srcOrd="0" destOrd="0" presId="urn:microsoft.com/office/officeart/2005/8/layout/vProcess5"/>
    <dgm:cxn modelId="{5966F35E-626C-48DC-A782-875218ED4936}" type="presParOf" srcId="{99E4B9E9-8AE1-4519-B00A-53E9A3723082}" destId="{A492F23E-4EFD-4330-AF9E-DBD746C75635}" srcOrd="1" destOrd="0" presId="urn:microsoft.com/office/officeart/2005/8/layout/vProcess5"/>
    <dgm:cxn modelId="{B1249F0D-3480-434A-A2C2-CBC63754E450}" type="presParOf" srcId="{99E4B9E9-8AE1-4519-B00A-53E9A3723082}" destId="{590C86C5-F9C3-4183-AD44-DCE5F546C8C1}" srcOrd="2" destOrd="0" presId="urn:microsoft.com/office/officeart/2005/8/layout/vProcess5"/>
    <dgm:cxn modelId="{1D4EEADD-C110-4B1D-9385-04D1B143CABA}" type="presParOf" srcId="{99E4B9E9-8AE1-4519-B00A-53E9A3723082}" destId="{B9421357-50A6-4DA6-86F4-0076A47A9F8D}" srcOrd="3" destOrd="0" presId="urn:microsoft.com/office/officeart/2005/8/layout/vProcess5"/>
    <dgm:cxn modelId="{79D15A77-7CB4-4058-9125-7A2BBF67458D}" type="presParOf" srcId="{99E4B9E9-8AE1-4519-B00A-53E9A3723082}" destId="{A8270878-8256-40AB-9E79-EC9054F539D3}" srcOrd="4" destOrd="0" presId="urn:microsoft.com/office/officeart/2005/8/layout/vProcess5"/>
    <dgm:cxn modelId="{11096BE0-8118-4916-9630-EED91F7ED8F1}" type="presParOf" srcId="{99E4B9E9-8AE1-4519-B00A-53E9A3723082}" destId="{65B3CEAF-E49A-479D-B952-206904A278F0}" srcOrd="5" destOrd="0" presId="urn:microsoft.com/office/officeart/2005/8/layout/vProcess5"/>
    <dgm:cxn modelId="{1A1215FC-C347-4D33-B03D-3CC9373462E7}" type="presParOf" srcId="{99E4B9E9-8AE1-4519-B00A-53E9A3723082}" destId="{F42C0225-4C87-4A87-B804-238D81643B37}" srcOrd="6" destOrd="0" presId="urn:microsoft.com/office/officeart/2005/8/layout/vProcess5"/>
    <dgm:cxn modelId="{B3C5ABE0-B6C8-43C6-8C0F-E48A561C3409}" type="presParOf" srcId="{99E4B9E9-8AE1-4519-B00A-53E9A3723082}" destId="{E310631E-75B1-4B0C-AA8C-FD37A20D6C8F}" srcOrd="7" destOrd="0" presId="urn:microsoft.com/office/officeart/2005/8/layout/vProcess5"/>
    <dgm:cxn modelId="{F425515C-14AF-4248-86B1-2B8EB36B9BCB}" type="presParOf" srcId="{99E4B9E9-8AE1-4519-B00A-53E9A3723082}" destId="{A0F735CF-EA8D-4849-8AF5-97BCED31F1B2}" srcOrd="8" destOrd="0" presId="urn:microsoft.com/office/officeart/2005/8/layout/vProcess5"/>
    <dgm:cxn modelId="{EE918435-807E-4E63-BB49-326AF24DF802}" type="presParOf" srcId="{99E4B9E9-8AE1-4519-B00A-53E9A3723082}" destId="{E0A4F82A-14CE-4FDC-B2F8-FCB991A729A8}" srcOrd="9" destOrd="0" presId="urn:microsoft.com/office/officeart/2005/8/layout/vProcess5"/>
    <dgm:cxn modelId="{3743DC2B-34D4-438C-80E1-59F39CE22607}" type="presParOf" srcId="{99E4B9E9-8AE1-4519-B00A-53E9A3723082}" destId="{2BD50914-95A4-4F8C-B02B-7E20878899CA}" srcOrd="10" destOrd="0" presId="urn:microsoft.com/office/officeart/2005/8/layout/vProcess5"/>
    <dgm:cxn modelId="{7C68D10A-BC03-4648-98E7-160BEFCA5E6D}" type="presParOf" srcId="{99E4B9E9-8AE1-4519-B00A-53E9A3723082}" destId="{2C7550C3-5746-4D7C-A444-F14098F27BC7}" srcOrd="11"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0E50155-E3B4-4784-938D-0F1C9C377E52}" type="doc">
      <dgm:prSet loTypeId="urn:microsoft.com/office/officeart/2005/8/layout/default" loCatId="list" qsTypeId="urn:microsoft.com/office/officeart/2005/8/quickstyle/simple1" qsCatId="simple" csTypeId="urn:microsoft.com/office/officeart/2005/8/colors/colorful3" csCatId="colorful" phldr="1"/>
      <dgm:spPr/>
      <dgm:t>
        <a:bodyPr/>
        <a:lstStyle/>
        <a:p>
          <a:endParaRPr lang="es-CO"/>
        </a:p>
      </dgm:t>
    </dgm:pt>
    <dgm:pt modelId="{7C73AB52-A692-4516-92B4-DB62C94162DF}">
      <dgm:prSet phldrT="[Texto]" custT="1"/>
      <dgm:spPr>
        <a:solidFill>
          <a:schemeClr val="accent5"/>
        </a:solidFill>
      </dgm:spPr>
      <dgm:t>
        <a:bodyPr/>
        <a:lstStyle/>
        <a:p>
          <a:pPr marL="0" lvl="0" indent="0" algn="ctr" defTabSz="755650">
            <a:lnSpc>
              <a:spcPct val="90000"/>
            </a:lnSpc>
            <a:spcBef>
              <a:spcPct val="0"/>
            </a:spcBef>
            <a:spcAft>
              <a:spcPct val="35000"/>
            </a:spcAft>
            <a:buNone/>
          </a:pPr>
          <a:r>
            <a:rPr lang="es-CO" sz="1700" b="1" kern="1200" dirty="0">
              <a:solidFill>
                <a:prstClr val="black"/>
              </a:solidFill>
              <a:latin typeface="Segoe UI" panose="020B0502040204020203" pitchFamily="34" charset="0"/>
              <a:ea typeface="+mn-ea"/>
              <a:cs typeface="Segoe UI" panose="020B0502040204020203" pitchFamily="34" charset="0"/>
            </a:rPr>
            <a:t>A partir de 2016, se viene midiendo la ejecución presupuestal de las entidades a través de las obligaciones.</a:t>
          </a:r>
        </a:p>
      </dgm:t>
    </dgm:pt>
    <dgm:pt modelId="{BFF0CCD2-033C-4D5D-A1CB-84DB848CD17B}" type="parTrans" cxnId="{628DC964-CBED-4570-8CDC-03221597E4C5}">
      <dgm:prSet/>
      <dgm:spPr/>
      <dgm:t>
        <a:bodyPr/>
        <a:lstStyle/>
        <a:p>
          <a:endParaRPr lang="es-CO">
            <a:latin typeface="Segoe UI" panose="020B0502040204020203" pitchFamily="34" charset="0"/>
            <a:cs typeface="Segoe UI" panose="020B0502040204020203" pitchFamily="34" charset="0"/>
          </a:endParaRPr>
        </a:p>
      </dgm:t>
    </dgm:pt>
    <dgm:pt modelId="{F41A57EA-EDE0-4F65-B098-22AD88F584FC}" type="sibTrans" cxnId="{628DC964-CBED-4570-8CDC-03221597E4C5}">
      <dgm:prSet/>
      <dgm:spPr/>
      <dgm:t>
        <a:bodyPr/>
        <a:lstStyle/>
        <a:p>
          <a:endParaRPr lang="es-CO">
            <a:latin typeface="Segoe UI" panose="020B0502040204020203" pitchFamily="34" charset="0"/>
            <a:cs typeface="Segoe UI" panose="020B0502040204020203" pitchFamily="34" charset="0"/>
          </a:endParaRPr>
        </a:p>
      </dgm:t>
    </dgm:pt>
    <dgm:pt modelId="{B9B62874-3FF1-4E97-B311-0D36777C753B}" type="pres">
      <dgm:prSet presAssocID="{F0E50155-E3B4-4784-938D-0F1C9C377E52}" presName="diagram" presStyleCnt="0">
        <dgm:presLayoutVars>
          <dgm:dir/>
          <dgm:resizeHandles val="exact"/>
        </dgm:presLayoutVars>
      </dgm:prSet>
      <dgm:spPr/>
    </dgm:pt>
    <dgm:pt modelId="{8B631C06-BC54-49BB-AD24-EB791D6BAEF5}" type="pres">
      <dgm:prSet presAssocID="{7C73AB52-A692-4516-92B4-DB62C94162DF}" presName="node" presStyleLbl="node1" presStyleIdx="0" presStyleCnt="1" custScaleX="275481" custScaleY="41010" custLinFactNeighborX="5475" custLinFactNeighborY="-10683">
        <dgm:presLayoutVars>
          <dgm:bulletEnabled val="1"/>
        </dgm:presLayoutVars>
      </dgm:prSet>
      <dgm:spPr/>
    </dgm:pt>
  </dgm:ptLst>
  <dgm:cxnLst>
    <dgm:cxn modelId="{628DC964-CBED-4570-8CDC-03221597E4C5}" srcId="{F0E50155-E3B4-4784-938D-0F1C9C377E52}" destId="{7C73AB52-A692-4516-92B4-DB62C94162DF}" srcOrd="0" destOrd="0" parTransId="{BFF0CCD2-033C-4D5D-A1CB-84DB848CD17B}" sibTransId="{F41A57EA-EDE0-4F65-B098-22AD88F584FC}"/>
    <dgm:cxn modelId="{207244CB-0CC2-4DA3-B841-6C5C62E6DC79}" type="presOf" srcId="{F0E50155-E3B4-4784-938D-0F1C9C377E52}" destId="{B9B62874-3FF1-4E97-B311-0D36777C753B}" srcOrd="0" destOrd="0" presId="urn:microsoft.com/office/officeart/2005/8/layout/default"/>
    <dgm:cxn modelId="{D6AEDCF3-A863-4254-BA0C-8E5926B7C87C}" type="presOf" srcId="{7C73AB52-A692-4516-92B4-DB62C94162DF}" destId="{8B631C06-BC54-49BB-AD24-EB791D6BAEF5}" srcOrd="0" destOrd="0" presId="urn:microsoft.com/office/officeart/2005/8/layout/default"/>
    <dgm:cxn modelId="{EB510CF2-D5F2-4BF6-952C-AFD5CC5A37E0}" type="presParOf" srcId="{B9B62874-3FF1-4E97-B311-0D36777C753B}" destId="{8B631C06-BC54-49BB-AD24-EB791D6BAEF5}" srcOrd="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F0E50155-E3B4-4784-938D-0F1C9C377E52}" type="doc">
      <dgm:prSet loTypeId="urn:microsoft.com/office/officeart/2005/8/layout/default" loCatId="list" qsTypeId="urn:microsoft.com/office/officeart/2005/8/quickstyle/simple1" qsCatId="simple" csTypeId="urn:microsoft.com/office/officeart/2005/8/colors/colorful3" csCatId="colorful" phldr="1"/>
      <dgm:spPr/>
      <dgm:t>
        <a:bodyPr/>
        <a:lstStyle/>
        <a:p>
          <a:endParaRPr lang="es-CO"/>
        </a:p>
      </dgm:t>
    </dgm:pt>
    <dgm:pt modelId="{7C73AB52-A692-4516-92B4-DB62C94162DF}">
      <dgm:prSet phldrT="[Texto]" custT="1"/>
      <dgm:spPr>
        <a:solidFill>
          <a:schemeClr val="accent5">
            <a:lumMod val="40000"/>
            <a:lumOff val="60000"/>
          </a:schemeClr>
        </a:solidFill>
      </dgm:spPr>
      <dgm:t>
        <a:bodyPr/>
        <a:lstStyle/>
        <a:p>
          <a:pPr marL="0" lvl="0" indent="0" algn="ctr" defTabSz="755650">
            <a:lnSpc>
              <a:spcPct val="90000"/>
            </a:lnSpc>
            <a:spcBef>
              <a:spcPct val="0"/>
            </a:spcBef>
            <a:spcAft>
              <a:spcPct val="35000"/>
            </a:spcAft>
            <a:buNone/>
          </a:pPr>
          <a:r>
            <a:rPr lang="es-CO" sz="1700" b="1" kern="1200" dirty="0">
              <a:solidFill>
                <a:schemeClr val="tx1"/>
              </a:solidFill>
              <a:latin typeface="Segoe UI" panose="020B0502040204020203" pitchFamily="34" charset="0"/>
              <a:cs typeface="Segoe UI" panose="020B0502040204020203" pitchFamily="34" charset="0"/>
            </a:rPr>
            <a:t>El porcentaje del presupuesto de inversión frente al total del presupuesto del sector es de los mas altos del gobierno nacional por lo que su ejecución obedece a otras dinámicas </a:t>
          </a:r>
          <a:endParaRPr lang="es-CO" sz="1700" b="1" kern="1200" dirty="0">
            <a:solidFill>
              <a:schemeClr val="tx1"/>
            </a:solidFill>
            <a:latin typeface="Segoe UI" panose="020B0502040204020203" pitchFamily="34" charset="0"/>
            <a:ea typeface="+mn-ea"/>
            <a:cs typeface="Segoe UI" panose="020B0502040204020203" pitchFamily="34" charset="0"/>
          </a:endParaRPr>
        </a:p>
      </dgm:t>
    </dgm:pt>
    <dgm:pt modelId="{BFF0CCD2-033C-4D5D-A1CB-84DB848CD17B}" type="parTrans" cxnId="{628DC964-CBED-4570-8CDC-03221597E4C5}">
      <dgm:prSet/>
      <dgm:spPr/>
      <dgm:t>
        <a:bodyPr/>
        <a:lstStyle/>
        <a:p>
          <a:endParaRPr lang="es-CO">
            <a:latin typeface="Segoe UI" panose="020B0502040204020203" pitchFamily="34" charset="0"/>
            <a:cs typeface="Segoe UI" panose="020B0502040204020203" pitchFamily="34" charset="0"/>
          </a:endParaRPr>
        </a:p>
      </dgm:t>
    </dgm:pt>
    <dgm:pt modelId="{F41A57EA-EDE0-4F65-B098-22AD88F584FC}" type="sibTrans" cxnId="{628DC964-CBED-4570-8CDC-03221597E4C5}">
      <dgm:prSet/>
      <dgm:spPr/>
      <dgm:t>
        <a:bodyPr/>
        <a:lstStyle/>
        <a:p>
          <a:endParaRPr lang="es-CO">
            <a:latin typeface="Segoe UI" panose="020B0502040204020203" pitchFamily="34" charset="0"/>
            <a:cs typeface="Segoe UI" panose="020B0502040204020203" pitchFamily="34" charset="0"/>
          </a:endParaRPr>
        </a:p>
      </dgm:t>
    </dgm:pt>
    <dgm:pt modelId="{B9B62874-3FF1-4E97-B311-0D36777C753B}" type="pres">
      <dgm:prSet presAssocID="{F0E50155-E3B4-4784-938D-0F1C9C377E52}" presName="diagram" presStyleCnt="0">
        <dgm:presLayoutVars>
          <dgm:dir/>
          <dgm:resizeHandles val="exact"/>
        </dgm:presLayoutVars>
      </dgm:prSet>
      <dgm:spPr/>
    </dgm:pt>
    <dgm:pt modelId="{8B631C06-BC54-49BB-AD24-EB791D6BAEF5}" type="pres">
      <dgm:prSet presAssocID="{7C73AB52-A692-4516-92B4-DB62C94162DF}" presName="node" presStyleLbl="node1" presStyleIdx="0" presStyleCnt="1" custScaleX="275481" custScaleY="41010" custLinFactNeighborX="5475" custLinFactNeighborY="-10683">
        <dgm:presLayoutVars>
          <dgm:bulletEnabled val="1"/>
        </dgm:presLayoutVars>
      </dgm:prSet>
      <dgm:spPr/>
    </dgm:pt>
  </dgm:ptLst>
  <dgm:cxnLst>
    <dgm:cxn modelId="{628DC964-CBED-4570-8CDC-03221597E4C5}" srcId="{F0E50155-E3B4-4784-938D-0F1C9C377E52}" destId="{7C73AB52-A692-4516-92B4-DB62C94162DF}" srcOrd="0" destOrd="0" parTransId="{BFF0CCD2-033C-4D5D-A1CB-84DB848CD17B}" sibTransId="{F41A57EA-EDE0-4F65-B098-22AD88F584FC}"/>
    <dgm:cxn modelId="{207244CB-0CC2-4DA3-B841-6C5C62E6DC79}" type="presOf" srcId="{F0E50155-E3B4-4784-938D-0F1C9C377E52}" destId="{B9B62874-3FF1-4E97-B311-0D36777C753B}" srcOrd="0" destOrd="0" presId="urn:microsoft.com/office/officeart/2005/8/layout/default"/>
    <dgm:cxn modelId="{D6AEDCF3-A863-4254-BA0C-8E5926B7C87C}" type="presOf" srcId="{7C73AB52-A692-4516-92B4-DB62C94162DF}" destId="{8B631C06-BC54-49BB-AD24-EB791D6BAEF5}" srcOrd="0" destOrd="0" presId="urn:microsoft.com/office/officeart/2005/8/layout/default"/>
    <dgm:cxn modelId="{EB510CF2-D5F2-4BF6-952C-AFD5CC5A37E0}" type="presParOf" srcId="{B9B62874-3FF1-4E97-B311-0D36777C753B}" destId="{8B631C06-BC54-49BB-AD24-EB791D6BAEF5}" srcOrd="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DA15D259-C9B3-47DF-969E-E7E9AC7545ED}" type="doc">
      <dgm:prSet loTypeId="urn:microsoft.com/office/officeart/2005/8/layout/hProcess9" loCatId="process" qsTypeId="urn:microsoft.com/office/officeart/2005/8/quickstyle/simple1" qsCatId="simple" csTypeId="urn:microsoft.com/office/officeart/2005/8/colors/accent1_3" csCatId="accent1" phldr="1"/>
      <dgm:spPr/>
    </dgm:pt>
    <dgm:pt modelId="{4CDE6E71-2F91-4EA2-BBC6-8716995A9817}">
      <dgm:prSet phldrT="[Texto]"/>
      <dgm:spPr/>
      <dgm:t>
        <a:bodyPr/>
        <a:lstStyle/>
        <a:p>
          <a:r>
            <a:rPr lang="es-CO" dirty="0">
              <a:latin typeface="Segoe UI" panose="020B0502040204020203" pitchFamily="34" charset="0"/>
              <a:cs typeface="Segoe UI" panose="020B0502040204020203" pitchFamily="34" charset="0"/>
            </a:rPr>
            <a:t>Enero 2 de 2019 MHCP bloqueo 130,760 millones</a:t>
          </a:r>
        </a:p>
      </dgm:t>
    </dgm:pt>
    <dgm:pt modelId="{281E8A98-149A-45AA-AB84-1A49D43622AF}" type="parTrans" cxnId="{DAC0F7BD-7B86-4CC0-9BAC-AE80BF5CAAF0}">
      <dgm:prSet/>
      <dgm:spPr/>
      <dgm:t>
        <a:bodyPr/>
        <a:lstStyle/>
        <a:p>
          <a:endParaRPr lang="es-CO">
            <a:latin typeface="Segoe UI" panose="020B0502040204020203" pitchFamily="34" charset="0"/>
            <a:cs typeface="Segoe UI" panose="020B0502040204020203" pitchFamily="34" charset="0"/>
          </a:endParaRPr>
        </a:p>
      </dgm:t>
    </dgm:pt>
    <dgm:pt modelId="{027ED15B-99CB-4DDB-9750-0A5BE533BB40}" type="sibTrans" cxnId="{DAC0F7BD-7B86-4CC0-9BAC-AE80BF5CAAF0}">
      <dgm:prSet/>
      <dgm:spPr/>
      <dgm:t>
        <a:bodyPr/>
        <a:lstStyle/>
        <a:p>
          <a:endParaRPr lang="es-CO">
            <a:latin typeface="Segoe UI" panose="020B0502040204020203" pitchFamily="34" charset="0"/>
            <a:cs typeface="Segoe UI" panose="020B0502040204020203" pitchFamily="34" charset="0"/>
          </a:endParaRPr>
        </a:p>
      </dgm:t>
    </dgm:pt>
    <dgm:pt modelId="{9DC79568-A2AA-42B1-888B-121B617D3104}">
      <dgm:prSet phldrT="[Texto]"/>
      <dgm:spPr>
        <a:solidFill>
          <a:schemeClr val="accent5"/>
        </a:solidFill>
      </dgm:spPr>
      <dgm:t>
        <a:bodyPr/>
        <a:lstStyle/>
        <a:p>
          <a:r>
            <a:rPr lang="es-CO" dirty="0">
              <a:solidFill>
                <a:schemeClr val="tx1"/>
              </a:solidFill>
              <a:latin typeface="Segoe UI" panose="020B0502040204020203" pitchFamily="34" charset="0"/>
              <a:cs typeface="Segoe UI" panose="020B0502040204020203" pitchFamily="34" charset="0"/>
            </a:rPr>
            <a:t>Febrero 28 de 2019 desbloqueó 95,000 millones</a:t>
          </a:r>
        </a:p>
      </dgm:t>
    </dgm:pt>
    <dgm:pt modelId="{9D4E72A1-D7A4-45A0-BD3A-C0119C3F35F2}" type="parTrans" cxnId="{C4A1C5F6-07BE-4D29-83E9-D61A764F5158}">
      <dgm:prSet/>
      <dgm:spPr/>
      <dgm:t>
        <a:bodyPr/>
        <a:lstStyle/>
        <a:p>
          <a:endParaRPr lang="es-CO">
            <a:latin typeface="Segoe UI" panose="020B0502040204020203" pitchFamily="34" charset="0"/>
            <a:cs typeface="Segoe UI" panose="020B0502040204020203" pitchFamily="34" charset="0"/>
          </a:endParaRPr>
        </a:p>
      </dgm:t>
    </dgm:pt>
    <dgm:pt modelId="{D2E247F7-7AD2-4028-B36C-32E2F303C2AD}" type="sibTrans" cxnId="{C4A1C5F6-07BE-4D29-83E9-D61A764F5158}">
      <dgm:prSet/>
      <dgm:spPr/>
      <dgm:t>
        <a:bodyPr/>
        <a:lstStyle/>
        <a:p>
          <a:endParaRPr lang="es-CO">
            <a:latin typeface="Segoe UI" panose="020B0502040204020203" pitchFamily="34" charset="0"/>
            <a:cs typeface="Segoe UI" panose="020B0502040204020203" pitchFamily="34" charset="0"/>
          </a:endParaRPr>
        </a:p>
      </dgm:t>
    </dgm:pt>
    <dgm:pt modelId="{0EEC4971-E1C3-4A08-8B30-F59BA00673C7}">
      <dgm:prSet phldrT="[Texto]"/>
      <dgm:spPr>
        <a:solidFill>
          <a:srgbClr val="339933"/>
        </a:solidFill>
      </dgm:spPr>
      <dgm:t>
        <a:bodyPr/>
        <a:lstStyle/>
        <a:p>
          <a:r>
            <a:rPr lang="es-CO" dirty="0">
              <a:solidFill>
                <a:schemeClr val="tx1"/>
              </a:solidFill>
              <a:latin typeface="Segoe UI" panose="020B0502040204020203" pitchFamily="34" charset="0"/>
              <a:cs typeface="Segoe UI" panose="020B0502040204020203" pitchFamily="34" charset="0"/>
            </a:rPr>
            <a:t>Actualmente bloqueados $35,760</a:t>
          </a:r>
        </a:p>
      </dgm:t>
    </dgm:pt>
    <dgm:pt modelId="{E600B9F1-A963-49F9-8D72-18A10E7863B2}" type="parTrans" cxnId="{08111AD2-68A2-4D82-9269-476E764C031E}">
      <dgm:prSet/>
      <dgm:spPr/>
      <dgm:t>
        <a:bodyPr/>
        <a:lstStyle/>
        <a:p>
          <a:endParaRPr lang="es-CO">
            <a:latin typeface="Segoe UI" panose="020B0502040204020203" pitchFamily="34" charset="0"/>
            <a:cs typeface="Segoe UI" panose="020B0502040204020203" pitchFamily="34" charset="0"/>
          </a:endParaRPr>
        </a:p>
      </dgm:t>
    </dgm:pt>
    <dgm:pt modelId="{6ADA5550-EEB7-4D8F-8FF9-BF566960B108}" type="sibTrans" cxnId="{08111AD2-68A2-4D82-9269-476E764C031E}">
      <dgm:prSet/>
      <dgm:spPr/>
      <dgm:t>
        <a:bodyPr/>
        <a:lstStyle/>
        <a:p>
          <a:endParaRPr lang="es-CO">
            <a:latin typeface="Segoe UI" panose="020B0502040204020203" pitchFamily="34" charset="0"/>
            <a:cs typeface="Segoe UI" panose="020B0502040204020203" pitchFamily="34" charset="0"/>
          </a:endParaRPr>
        </a:p>
      </dgm:t>
    </dgm:pt>
    <dgm:pt modelId="{582E25E8-DE32-4309-A162-EFA364D92361}" type="pres">
      <dgm:prSet presAssocID="{DA15D259-C9B3-47DF-969E-E7E9AC7545ED}" presName="CompostProcess" presStyleCnt="0">
        <dgm:presLayoutVars>
          <dgm:dir/>
          <dgm:resizeHandles val="exact"/>
        </dgm:presLayoutVars>
      </dgm:prSet>
      <dgm:spPr/>
    </dgm:pt>
    <dgm:pt modelId="{D20BC9B6-AE8A-4C60-82A2-800FD1D5AD93}" type="pres">
      <dgm:prSet presAssocID="{DA15D259-C9B3-47DF-969E-E7E9AC7545ED}" presName="arrow" presStyleLbl="bgShp" presStyleIdx="0" presStyleCnt="1" custLinFactNeighborX="4631" custLinFactNeighborY="4169"/>
      <dgm:spPr/>
    </dgm:pt>
    <dgm:pt modelId="{8C4D8439-0473-45C3-93F0-E0AD6DF6632B}" type="pres">
      <dgm:prSet presAssocID="{DA15D259-C9B3-47DF-969E-E7E9AC7545ED}" presName="linearProcess" presStyleCnt="0"/>
      <dgm:spPr/>
    </dgm:pt>
    <dgm:pt modelId="{A866DEEF-155B-40D6-BD4C-42EE8812CFD0}" type="pres">
      <dgm:prSet presAssocID="{4CDE6E71-2F91-4EA2-BBC6-8716995A9817}" presName="textNode" presStyleLbl="node1" presStyleIdx="0" presStyleCnt="3">
        <dgm:presLayoutVars>
          <dgm:bulletEnabled val="1"/>
        </dgm:presLayoutVars>
      </dgm:prSet>
      <dgm:spPr/>
    </dgm:pt>
    <dgm:pt modelId="{800F219C-8509-402F-8158-5F72B1CDB8EC}" type="pres">
      <dgm:prSet presAssocID="{027ED15B-99CB-4DDB-9750-0A5BE533BB40}" presName="sibTrans" presStyleCnt="0"/>
      <dgm:spPr/>
    </dgm:pt>
    <dgm:pt modelId="{D64E7D8D-7583-427F-9A6B-8845B5404987}" type="pres">
      <dgm:prSet presAssocID="{9DC79568-A2AA-42B1-888B-121B617D3104}" presName="textNode" presStyleLbl="node1" presStyleIdx="1" presStyleCnt="3">
        <dgm:presLayoutVars>
          <dgm:bulletEnabled val="1"/>
        </dgm:presLayoutVars>
      </dgm:prSet>
      <dgm:spPr/>
    </dgm:pt>
    <dgm:pt modelId="{3EEAF967-A9D0-40E6-B225-9EC7ED4351DE}" type="pres">
      <dgm:prSet presAssocID="{D2E247F7-7AD2-4028-B36C-32E2F303C2AD}" presName="sibTrans" presStyleCnt="0"/>
      <dgm:spPr/>
    </dgm:pt>
    <dgm:pt modelId="{BAA2B09C-97F1-43FE-80CE-9D8C3959814D}" type="pres">
      <dgm:prSet presAssocID="{0EEC4971-E1C3-4A08-8B30-F59BA00673C7}" presName="textNode" presStyleLbl="node1" presStyleIdx="2" presStyleCnt="3">
        <dgm:presLayoutVars>
          <dgm:bulletEnabled val="1"/>
        </dgm:presLayoutVars>
      </dgm:prSet>
      <dgm:spPr/>
    </dgm:pt>
  </dgm:ptLst>
  <dgm:cxnLst>
    <dgm:cxn modelId="{FD8DF949-836F-4E1A-92A1-87FF4891D739}" type="presOf" srcId="{9DC79568-A2AA-42B1-888B-121B617D3104}" destId="{D64E7D8D-7583-427F-9A6B-8845B5404987}" srcOrd="0" destOrd="0" presId="urn:microsoft.com/office/officeart/2005/8/layout/hProcess9"/>
    <dgm:cxn modelId="{A090F052-80AB-4C01-A9A1-7BC3E92E1A34}" type="presOf" srcId="{4CDE6E71-2F91-4EA2-BBC6-8716995A9817}" destId="{A866DEEF-155B-40D6-BD4C-42EE8812CFD0}" srcOrd="0" destOrd="0" presId="urn:microsoft.com/office/officeart/2005/8/layout/hProcess9"/>
    <dgm:cxn modelId="{DF3FEE82-73E9-45E9-B19C-CCBEB6107AA0}" type="presOf" srcId="{0EEC4971-E1C3-4A08-8B30-F59BA00673C7}" destId="{BAA2B09C-97F1-43FE-80CE-9D8C3959814D}" srcOrd="0" destOrd="0" presId="urn:microsoft.com/office/officeart/2005/8/layout/hProcess9"/>
    <dgm:cxn modelId="{88B67CA3-6A75-4A14-802B-88FE9DA77170}" type="presOf" srcId="{DA15D259-C9B3-47DF-969E-E7E9AC7545ED}" destId="{582E25E8-DE32-4309-A162-EFA364D92361}" srcOrd="0" destOrd="0" presId="urn:microsoft.com/office/officeart/2005/8/layout/hProcess9"/>
    <dgm:cxn modelId="{DAC0F7BD-7B86-4CC0-9BAC-AE80BF5CAAF0}" srcId="{DA15D259-C9B3-47DF-969E-E7E9AC7545ED}" destId="{4CDE6E71-2F91-4EA2-BBC6-8716995A9817}" srcOrd="0" destOrd="0" parTransId="{281E8A98-149A-45AA-AB84-1A49D43622AF}" sibTransId="{027ED15B-99CB-4DDB-9750-0A5BE533BB40}"/>
    <dgm:cxn modelId="{08111AD2-68A2-4D82-9269-476E764C031E}" srcId="{DA15D259-C9B3-47DF-969E-E7E9AC7545ED}" destId="{0EEC4971-E1C3-4A08-8B30-F59BA00673C7}" srcOrd="2" destOrd="0" parTransId="{E600B9F1-A963-49F9-8D72-18A10E7863B2}" sibTransId="{6ADA5550-EEB7-4D8F-8FF9-BF566960B108}"/>
    <dgm:cxn modelId="{C4A1C5F6-07BE-4D29-83E9-D61A764F5158}" srcId="{DA15D259-C9B3-47DF-969E-E7E9AC7545ED}" destId="{9DC79568-A2AA-42B1-888B-121B617D3104}" srcOrd="1" destOrd="0" parTransId="{9D4E72A1-D7A4-45A0-BD3A-C0119C3F35F2}" sibTransId="{D2E247F7-7AD2-4028-B36C-32E2F303C2AD}"/>
    <dgm:cxn modelId="{B0911E40-EE54-49F5-924C-EE005E9024D3}" type="presParOf" srcId="{582E25E8-DE32-4309-A162-EFA364D92361}" destId="{D20BC9B6-AE8A-4C60-82A2-800FD1D5AD93}" srcOrd="0" destOrd="0" presId="urn:microsoft.com/office/officeart/2005/8/layout/hProcess9"/>
    <dgm:cxn modelId="{C7541476-8358-4298-A16F-8E3EA8E1D9AC}" type="presParOf" srcId="{582E25E8-DE32-4309-A162-EFA364D92361}" destId="{8C4D8439-0473-45C3-93F0-E0AD6DF6632B}" srcOrd="1" destOrd="0" presId="urn:microsoft.com/office/officeart/2005/8/layout/hProcess9"/>
    <dgm:cxn modelId="{6948DBC3-7EE7-4A95-BF5F-D50EE0BEA432}" type="presParOf" srcId="{8C4D8439-0473-45C3-93F0-E0AD6DF6632B}" destId="{A866DEEF-155B-40D6-BD4C-42EE8812CFD0}" srcOrd="0" destOrd="0" presId="urn:microsoft.com/office/officeart/2005/8/layout/hProcess9"/>
    <dgm:cxn modelId="{55446F1A-7498-4F29-9374-E6D7B530D3A1}" type="presParOf" srcId="{8C4D8439-0473-45C3-93F0-E0AD6DF6632B}" destId="{800F219C-8509-402F-8158-5F72B1CDB8EC}" srcOrd="1" destOrd="0" presId="urn:microsoft.com/office/officeart/2005/8/layout/hProcess9"/>
    <dgm:cxn modelId="{5B0E879A-7D0A-4FBD-B134-EE8C4AA28DF9}" type="presParOf" srcId="{8C4D8439-0473-45C3-93F0-E0AD6DF6632B}" destId="{D64E7D8D-7583-427F-9A6B-8845B5404987}" srcOrd="2" destOrd="0" presId="urn:microsoft.com/office/officeart/2005/8/layout/hProcess9"/>
    <dgm:cxn modelId="{233B2EB1-DEC5-484E-85A3-981530A63D3C}" type="presParOf" srcId="{8C4D8439-0473-45C3-93F0-E0AD6DF6632B}" destId="{3EEAF967-A9D0-40E6-B225-9EC7ED4351DE}" srcOrd="3" destOrd="0" presId="urn:microsoft.com/office/officeart/2005/8/layout/hProcess9"/>
    <dgm:cxn modelId="{9EC9CCE2-99C7-4D64-862B-1DE14B3EFA4A}" type="presParOf" srcId="{8C4D8439-0473-45C3-93F0-E0AD6DF6632B}" destId="{BAA2B09C-97F1-43FE-80CE-9D8C3959814D}"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B8573804-6187-4D65-9899-1A667C113368}"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endParaRPr lang="es-CO"/>
        </a:p>
      </dgm:t>
    </dgm:pt>
    <dgm:pt modelId="{7DF612BF-C738-4A92-8B76-EBCB967A7B0D}">
      <dgm:prSet custT="1"/>
      <dgm:spPr>
        <a:solidFill>
          <a:schemeClr val="accent1">
            <a:lumMod val="75000"/>
          </a:schemeClr>
        </a:solidFill>
      </dgm:spPr>
      <dgm:t>
        <a:bodyPr/>
        <a:lstStyle/>
        <a:p>
          <a:r>
            <a:rPr lang="es-CO" sz="1100" b="1" dirty="0">
              <a:solidFill>
                <a:schemeClr val="bg1"/>
              </a:solidFill>
              <a:latin typeface="Segoe UI" panose="020B0502040204020203" pitchFamily="34" charset="0"/>
              <a:ea typeface="+mn-ea"/>
              <a:cs typeface="Segoe UI" panose="020B0502040204020203" pitchFamily="34" charset="0"/>
            </a:rPr>
            <a:t>Un porcentaje importante del presupuesto de inversión de Colciencias está destinado para financiar cohortes de doctores de vigencias anteriores que se verán reflejadas en segundo semestre</a:t>
          </a:r>
          <a:r>
            <a:rPr lang="es-CO" sz="1100" b="1" dirty="0">
              <a:solidFill>
                <a:schemeClr val="bg1"/>
              </a:solidFill>
              <a:latin typeface="Segoe UI" panose="020B0502040204020203" pitchFamily="34" charset="0"/>
              <a:cs typeface="Segoe UI" panose="020B0502040204020203" pitchFamily="34" charset="0"/>
            </a:rPr>
            <a:t>.</a:t>
          </a:r>
        </a:p>
      </dgm:t>
    </dgm:pt>
    <dgm:pt modelId="{28281AA7-5D75-4AE5-AF5C-7351357B21A7}" type="parTrans" cxnId="{D9701449-80CC-4934-8BE1-E8C173EAA664}">
      <dgm:prSet/>
      <dgm:spPr/>
      <dgm:t>
        <a:bodyPr/>
        <a:lstStyle/>
        <a:p>
          <a:endParaRPr lang="es-CO" sz="2000">
            <a:latin typeface="Segoe UI" panose="020B0502040204020203" pitchFamily="34" charset="0"/>
            <a:cs typeface="Segoe UI" panose="020B0502040204020203" pitchFamily="34" charset="0"/>
          </a:endParaRPr>
        </a:p>
      </dgm:t>
    </dgm:pt>
    <dgm:pt modelId="{659466A0-01F4-4C05-836C-503248E09408}" type="sibTrans" cxnId="{D9701449-80CC-4934-8BE1-E8C173EAA664}">
      <dgm:prSet custT="1"/>
      <dgm:spPr/>
      <dgm:t>
        <a:bodyPr/>
        <a:lstStyle/>
        <a:p>
          <a:endParaRPr lang="es-CO" sz="2800">
            <a:latin typeface="Segoe UI" panose="020B0502040204020203" pitchFamily="34" charset="0"/>
            <a:cs typeface="Segoe UI" panose="020B0502040204020203" pitchFamily="34" charset="0"/>
          </a:endParaRPr>
        </a:p>
      </dgm:t>
    </dgm:pt>
    <dgm:pt modelId="{7D7FD3B7-F759-4DC6-9EB6-3F3BA16D8CF9}">
      <dgm:prSet phldrT="[Texto]" custT="1"/>
      <dgm:spPr>
        <a:solidFill>
          <a:schemeClr val="accent5"/>
        </a:solidFill>
      </dgm:spPr>
      <dgm:t>
        <a:bodyPr/>
        <a:lstStyle/>
        <a:p>
          <a:r>
            <a:rPr lang="es-CO" sz="1100" b="1" dirty="0">
              <a:solidFill>
                <a:schemeClr val="tx1"/>
              </a:solidFill>
              <a:latin typeface="Segoe UI" panose="020B0502040204020203" pitchFamily="34" charset="0"/>
              <a:cs typeface="Segoe UI" panose="020B0502040204020203" pitchFamily="34" charset="0"/>
            </a:rPr>
            <a:t>El mecanismo  de financiación de las actividades de </a:t>
          </a:r>
          <a:r>
            <a:rPr lang="es-CO" sz="1100" b="1" dirty="0" err="1">
              <a:solidFill>
                <a:schemeClr val="tx1"/>
              </a:solidFill>
              <a:latin typeface="Segoe UI" panose="020B0502040204020203" pitchFamily="34" charset="0"/>
              <a:cs typeface="Segoe UI" panose="020B0502040204020203" pitchFamily="34" charset="0"/>
            </a:rPr>
            <a:t>CTeI</a:t>
          </a:r>
          <a:r>
            <a:rPr lang="es-CO" sz="1100" b="1" dirty="0">
              <a:solidFill>
                <a:schemeClr val="tx1"/>
              </a:solidFill>
              <a:latin typeface="Segoe UI" panose="020B0502040204020203" pitchFamily="34" charset="0"/>
              <a:cs typeface="Segoe UI" panose="020B0502040204020203" pitchFamily="34" charset="0"/>
            </a:rPr>
            <a:t>, se realiza a través de convocatoria pública. Esto implica surtir un proceso apertura, recepción de propuestas, evaluación y publicación de banco elegibles, para luego proceder con la contratación. Este último paso permite que se vea reflejada la ejecución presupuestal en los sistemas de información financieros en el Gobierno Nacional.</a:t>
          </a:r>
        </a:p>
      </dgm:t>
    </dgm:pt>
    <dgm:pt modelId="{79E56E5E-6B5F-460B-9DBF-A420AA36D859}" type="sibTrans" cxnId="{0F91001E-19EF-4FB8-A3F0-1A67F3CDD0E6}">
      <dgm:prSet custT="1"/>
      <dgm:spPr/>
      <dgm:t>
        <a:bodyPr/>
        <a:lstStyle/>
        <a:p>
          <a:endParaRPr lang="es-CO" sz="2800">
            <a:latin typeface="Segoe UI" panose="020B0502040204020203" pitchFamily="34" charset="0"/>
            <a:cs typeface="Segoe UI" panose="020B0502040204020203" pitchFamily="34" charset="0"/>
          </a:endParaRPr>
        </a:p>
      </dgm:t>
    </dgm:pt>
    <dgm:pt modelId="{E1E96D8A-EA6E-4E1D-B558-B457A4867EE1}" type="parTrans" cxnId="{0F91001E-19EF-4FB8-A3F0-1A67F3CDD0E6}">
      <dgm:prSet/>
      <dgm:spPr/>
      <dgm:t>
        <a:bodyPr/>
        <a:lstStyle/>
        <a:p>
          <a:endParaRPr lang="es-CO" sz="2000">
            <a:latin typeface="Segoe UI" panose="020B0502040204020203" pitchFamily="34" charset="0"/>
            <a:cs typeface="Segoe UI" panose="020B0502040204020203" pitchFamily="34" charset="0"/>
          </a:endParaRPr>
        </a:p>
      </dgm:t>
    </dgm:pt>
    <dgm:pt modelId="{D6390679-50D0-4277-AA53-33F5E0D98176}">
      <dgm:prSet custT="1"/>
      <dgm:spPr>
        <a:solidFill>
          <a:srgbClr val="339933"/>
        </a:solidFill>
      </dgm:spPr>
      <dgm:t>
        <a:bodyPr/>
        <a:lstStyle/>
        <a:p>
          <a:pPr>
            <a:buFont typeface="+mj-lt"/>
            <a:buAutoNum type="arabicPeriod"/>
          </a:pPr>
          <a:r>
            <a:rPr lang="es-CO" sz="1100" b="1" dirty="0">
              <a:latin typeface="Segoe UI" panose="020B0502040204020203" pitchFamily="34" charset="0"/>
              <a:cs typeface="Segoe UI" panose="020B0502040204020203" pitchFamily="34" charset="0"/>
            </a:rPr>
            <a:t>Las inflexibilidades del presupuesto de Colciencias superan el 60% del total de presupuesto apropiado, cuya ejecución se evidencia generalmente en el tercer trimestre</a:t>
          </a:r>
        </a:p>
      </dgm:t>
    </dgm:pt>
    <dgm:pt modelId="{6F8F96B4-28D7-4547-9F98-5CAE56AD47B5}" type="parTrans" cxnId="{5419187E-5C4E-466E-8C8C-1DACF9CAE45A}">
      <dgm:prSet/>
      <dgm:spPr/>
      <dgm:t>
        <a:bodyPr/>
        <a:lstStyle/>
        <a:p>
          <a:endParaRPr lang="es-CO">
            <a:latin typeface="Segoe UI" panose="020B0502040204020203" pitchFamily="34" charset="0"/>
            <a:cs typeface="Segoe UI" panose="020B0502040204020203" pitchFamily="34" charset="0"/>
          </a:endParaRPr>
        </a:p>
      </dgm:t>
    </dgm:pt>
    <dgm:pt modelId="{BA2092C9-FCB2-453A-80FC-374A7AFF6029}" type="sibTrans" cxnId="{5419187E-5C4E-466E-8C8C-1DACF9CAE45A}">
      <dgm:prSet/>
      <dgm:spPr/>
      <dgm:t>
        <a:bodyPr/>
        <a:lstStyle/>
        <a:p>
          <a:endParaRPr lang="es-CO">
            <a:latin typeface="Segoe UI" panose="020B0502040204020203" pitchFamily="34" charset="0"/>
            <a:cs typeface="Segoe UI" panose="020B0502040204020203" pitchFamily="34" charset="0"/>
          </a:endParaRPr>
        </a:p>
      </dgm:t>
    </dgm:pt>
    <dgm:pt modelId="{99E4B9E9-8AE1-4519-B00A-53E9A3723082}" type="pres">
      <dgm:prSet presAssocID="{B8573804-6187-4D65-9899-1A667C113368}" presName="outerComposite" presStyleCnt="0">
        <dgm:presLayoutVars>
          <dgm:chMax val="5"/>
          <dgm:dir/>
          <dgm:resizeHandles val="exact"/>
        </dgm:presLayoutVars>
      </dgm:prSet>
      <dgm:spPr/>
    </dgm:pt>
    <dgm:pt modelId="{2BB83B9D-0E6E-44C1-AFD1-63C456CD9DAE}" type="pres">
      <dgm:prSet presAssocID="{B8573804-6187-4D65-9899-1A667C113368}" presName="dummyMaxCanvas" presStyleCnt="0">
        <dgm:presLayoutVars/>
      </dgm:prSet>
      <dgm:spPr/>
    </dgm:pt>
    <dgm:pt modelId="{FBC36F28-6131-47BC-BDEF-F4139E62A006}" type="pres">
      <dgm:prSet presAssocID="{B8573804-6187-4D65-9899-1A667C113368}" presName="ThreeNodes_1" presStyleLbl="node1" presStyleIdx="0" presStyleCnt="3">
        <dgm:presLayoutVars>
          <dgm:bulletEnabled val="1"/>
        </dgm:presLayoutVars>
      </dgm:prSet>
      <dgm:spPr/>
    </dgm:pt>
    <dgm:pt modelId="{003E262D-C79D-4DA2-83AB-14FA8D5793CD}" type="pres">
      <dgm:prSet presAssocID="{B8573804-6187-4D65-9899-1A667C113368}" presName="ThreeNodes_2" presStyleLbl="node1" presStyleIdx="1" presStyleCnt="3">
        <dgm:presLayoutVars>
          <dgm:bulletEnabled val="1"/>
        </dgm:presLayoutVars>
      </dgm:prSet>
      <dgm:spPr/>
    </dgm:pt>
    <dgm:pt modelId="{937C52FE-7312-42DC-A56D-3B533B44523B}" type="pres">
      <dgm:prSet presAssocID="{B8573804-6187-4D65-9899-1A667C113368}" presName="ThreeNodes_3" presStyleLbl="node1" presStyleIdx="2" presStyleCnt="3">
        <dgm:presLayoutVars>
          <dgm:bulletEnabled val="1"/>
        </dgm:presLayoutVars>
      </dgm:prSet>
      <dgm:spPr/>
    </dgm:pt>
    <dgm:pt modelId="{4D92F7AD-4B72-4EB0-91FE-23755CA55FB2}" type="pres">
      <dgm:prSet presAssocID="{B8573804-6187-4D65-9899-1A667C113368}" presName="ThreeConn_1-2" presStyleLbl="fgAccFollowNode1" presStyleIdx="0" presStyleCnt="2">
        <dgm:presLayoutVars>
          <dgm:bulletEnabled val="1"/>
        </dgm:presLayoutVars>
      </dgm:prSet>
      <dgm:spPr/>
    </dgm:pt>
    <dgm:pt modelId="{238B6CEA-186A-489F-98C1-534444439405}" type="pres">
      <dgm:prSet presAssocID="{B8573804-6187-4D65-9899-1A667C113368}" presName="ThreeConn_2-3" presStyleLbl="fgAccFollowNode1" presStyleIdx="1" presStyleCnt="2">
        <dgm:presLayoutVars>
          <dgm:bulletEnabled val="1"/>
        </dgm:presLayoutVars>
      </dgm:prSet>
      <dgm:spPr/>
    </dgm:pt>
    <dgm:pt modelId="{BC481FEC-867F-4D9F-A9C8-6D763F74D8AD}" type="pres">
      <dgm:prSet presAssocID="{B8573804-6187-4D65-9899-1A667C113368}" presName="ThreeNodes_1_text" presStyleLbl="node1" presStyleIdx="2" presStyleCnt="3">
        <dgm:presLayoutVars>
          <dgm:bulletEnabled val="1"/>
        </dgm:presLayoutVars>
      </dgm:prSet>
      <dgm:spPr/>
    </dgm:pt>
    <dgm:pt modelId="{F0982561-A911-431C-ABC6-7E166B6684C4}" type="pres">
      <dgm:prSet presAssocID="{B8573804-6187-4D65-9899-1A667C113368}" presName="ThreeNodes_2_text" presStyleLbl="node1" presStyleIdx="2" presStyleCnt="3">
        <dgm:presLayoutVars>
          <dgm:bulletEnabled val="1"/>
        </dgm:presLayoutVars>
      </dgm:prSet>
      <dgm:spPr/>
    </dgm:pt>
    <dgm:pt modelId="{FC75CE29-6062-4B53-AD25-A091E74A4021}" type="pres">
      <dgm:prSet presAssocID="{B8573804-6187-4D65-9899-1A667C113368}" presName="ThreeNodes_3_text" presStyleLbl="node1" presStyleIdx="2" presStyleCnt="3">
        <dgm:presLayoutVars>
          <dgm:bulletEnabled val="1"/>
        </dgm:presLayoutVars>
      </dgm:prSet>
      <dgm:spPr/>
    </dgm:pt>
  </dgm:ptLst>
  <dgm:cxnLst>
    <dgm:cxn modelId="{43D1600A-9616-427F-B8D1-C573410B284F}" type="presOf" srcId="{B8573804-6187-4D65-9899-1A667C113368}" destId="{99E4B9E9-8AE1-4519-B00A-53E9A3723082}" srcOrd="0" destOrd="0" presId="urn:microsoft.com/office/officeart/2005/8/layout/vProcess5"/>
    <dgm:cxn modelId="{5604F30E-A1F3-4960-9F62-F136180F2F79}" type="presOf" srcId="{D6390679-50D0-4277-AA53-33F5E0D98176}" destId="{937C52FE-7312-42DC-A56D-3B533B44523B}" srcOrd="0" destOrd="0" presId="urn:microsoft.com/office/officeart/2005/8/layout/vProcess5"/>
    <dgm:cxn modelId="{0F91001E-19EF-4FB8-A3F0-1A67F3CDD0E6}" srcId="{B8573804-6187-4D65-9899-1A667C113368}" destId="{7D7FD3B7-F759-4DC6-9EB6-3F3BA16D8CF9}" srcOrd="0" destOrd="0" parTransId="{E1E96D8A-EA6E-4E1D-B558-B457A4867EE1}" sibTransId="{79E56E5E-6B5F-460B-9DBF-A420AA36D859}"/>
    <dgm:cxn modelId="{F1254329-9E51-4C2E-8A83-7E811CE02520}" type="presOf" srcId="{7DF612BF-C738-4A92-8B76-EBCB967A7B0D}" destId="{003E262D-C79D-4DA2-83AB-14FA8D5793CD}" srcOrd="0" destOrd="0" presId="urn:microsoft.com/office/officeart/2005/8/layout/vProcess5"/>
    <dgm:cxn modelId="{2B80223C-122A-4435-86B7-A1008C1309D2}" type="presOf" srcId="{D6390679-50D0-4277-AA53-33F5E0D98176}" destId="{FC75CE29-6062-4B53-AD25-A091E74A4021}" srcOrd="1" destOrd="0" presId="urn:microsoft.com/office/officeart/2005/8/layout/vProcess5"/>
    <dgm:cxn modelId="{D9701449-80CC-4934-8BE1-E8C173EAA664}" srcId="{B8573804-6187-4D65-9899-1A667C113368}" destId="{7DF612BF-C738-4A92-8B76-EBCB967A7B0D}" srcOrd="1" destOrd="0" parTransId="{28281AA7-5D75-4AE5-AF5C-7351357B21A7}" sibTransId="{659466A0-01F4-4C05-836C-503248E09408}"/>
    <dgm:cxn modelId="{37AC0857-EC41-4720-95B8-24F6E66DC7FA}" type="presOf" srcId="{7DF612BF-C738-4A92-8B76-EBCB967A7B0D}" destId="{F0982561-A911-431C-ABC6-7E166B6684C4}" srcOrd="1" destOrd="0" presId="urn:microsoft.com/office/officeart/2005/8/layout/vProcess5"/>
    <dgm:cxn modelId="{5419187E-5C4E-466E-8C8C-1DACF9CAE45A}" srcId="{B8573804-6187-4D65-9899-1A667C113368}" destId="{D6390679-50D0-4277-AA53-33F5E0D98176}" srcOrd="2" destOrd="0" parTransId="{6F8F96B4-28D7-4547-9F98-5CAE56AD47B5}" sibTransId="{BA2092C9-FCB2-453A-80FC-374A7AFF6029}"/>
    <dgm:cxn modelId="{E4EF0BDD-4363-4246-8B38-C5DFD859D514}" type="presOf" srcId="{7D7FD3B7-F759-4DC6-9EB6-3F3BA16D8CF9}" destId="{BC481FEC-867F-4D9F-A9C8-6D763F74D8AD}" srcOrd="1" destOrd="0" presId="urn:microsoft.com/office/officeart/2005/8/layout/vProcess5"/>
    <dgm:cxn modelId="{A82CACE5-3DC9-41E2-84A5-EF5A5BD2ED12}" type="presOf" srcId="{7D7FD3B7-F759-4DC6-9EB6-3F3BA16D8CF9}" destId="{FBC36F28-6131-47BC-BDEF-F4139E62A006}" srcOrd="0" destOrd="0" presId="urn:microsoft.com/office/officeart/2005/8/layout/vProcess5"/>
    <dgm:cxn modelId="{E1DB7DE7-3036-4562-BCD5-1B453029A889}" type="presOf" srcId="{659466A0-01F4-4C05-836C-503248E09408}" destId="{238B6CEA-186A-489F-98C1-534444439405}" srcOrd="0" destOrd="0" presId="urn:microsoft.com/office/officeart/2005/8/layout/vProcess5"/>
    <dgm:cxn modelId="{67D71BFD-FA89-496D-A0FE-6CE312A27790}" type="presOf" srcId="{79E56E5E-6B5F-460B-9DBF-A420AA36D859}" destId="{4D92F7AD-4B72-4EB0-91FE-23755CA55FB2}" srcOrd="0" destOrd="0" presId="urn:microsoft.com/office/officeart/2005/8/layout/vProcess5"/>
    <dgm:cxn modelId="{70601070-2B58-4857-B8FD-03CAE0611950}" type="presParOf" srcId="{99E4B9E9-8AE1-4519-B00A-53E9A3723082}" destId="{2BB83B9D-0E6E-44C1-AFD1-63C456CD9DAE}" srcOrd="0" destOrd="0" presId="urn:microsoft.com/office/officeart/2005/8/layout/vProcess5"/>
    <dgm:cxn modelId="{DDEF7EA2-6D98-4476-AEB8-D025A7360823}" type="presParOf" srcId="{99E4B9E9-8AE1-4519-B00A-53E9A3723082}" destId="{FBC36F28-6131-47BC-BDEF-F4139E62A006}" srcOrd="1" destOrd="0" presId="urn:microsoft.com/office/officeart/2005/8/layout/vProcess5"/>
    <dgm:cxn modelId="{83843673-708F-47BC-B65F-8B6F46F4896D}" type="presParOf" srcId="{99E4B9E9-8AE1-4519-B00A-53E9A3723082}" destId="{003E262D-C79D-4DA2-83AB-14FA8D5793CD}" srcOrd="2" destOrd="0" presId="urn:microsoft.com/office/officeart/2005/8/layout/vProcess5"/>
    <dgm:cxn modelId="{A1756A00-BAAB-429F-B844-AE243ACC3C62}" type="presParOf" srcId="{99E4B9E9-8AE1-4519-B00A-53E9A3723082}" destId="{937C52FE-7312-42DC-A56D-3B533B44523B}" srcOrd="3" destOrd="0" presId="urn:microsoft.com/office/officeart/2005/8/layout/vProcess5"/>
    <dgm:cxn modelId="{A7BFFE6A-A431-4A80-99F2-A45A01447712}" type="presParOf" srcId="{99E4B9E9-8AE1-4519-B00A-53E9A3723082}" destId="{4D92F7AD-4B72-4EB0-91FE-23755CA55FB2}" srcOrd="4" destOrd="0" presId="urn:microsoft.com/office/officeart/2005/8/layout/vProcess5"/>
    <dgm:cxn modelId="{8DD74D2C-14C8-48F7-8A05-F9256821F1FF}" type="presParOf" srcId="{99E4B9E9-8AE1-4519-B00A-53E9A3723082}" destId="{238B6CEA-186A-489F-98C1-534444439405}" srcOrd="5" destOrd="0" presId="urn:microsoft.com/office/officeart/2005/8/layout/vProcess5"/>
    <dgm:cxn modelId="{2765D7EA-9557-4C37-B088-DAB125822473}" type="presParOf" srcId="{99E4B9E9-8AE1-4519-B00A-53E9A3723082}" destId="{BC481FEC-867F-4D9F-A9C8-6D763F74D8AD}" srcOrd="6" destOrd="0" presId="urn:microsoft.com/office/officeart/2005/8/layout/vProcess5"/>
    <dgm:cxn modelId="{DA120F9A-B456-4551-B2C1-5E868E214E78}" type="presParOf" srcId="{99E4B9E9-8AE1-4519-B00A-53E9A3723082}" destId="{F0982561-A911-431C-ABC6-7E166B6684C4}" srcOrd="7" destOrd="0" presId="urn:microsoft.com/office/officeart/2005/8/layout/vProcess5"/>
    <dgm:cxn modelId="{97AEA0F3-476E-4AFB-9487-DD1B36F3A67D}" type="presParOf" srcId="{99E4B9E9-8AE1-4519-B00A-53E9A3723082}" destId="{FC75CE29-6062-4B53-AD25-A091E74A4021}" srcOrd="8"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F69CACC3-A92D-4A20-B965-54C5AF87CD16}" type="doc">
      <dgm:prSet loTypeId="urn:microsoft.com/office/officeart/2005/8/layout/process1" loCatId="process" qsTypeId="urn:microsoft.com/office/officeart/2005/8/quickstyle/simple1" qsCatId="simple" csTypeId="urn:microsoft.com/office/officeart/2005/8/colors/accent1_2" csCatId="accent1" phldr="1"/>
      <dgm:spPr/>
    </dgm:pt>
    <dgm:pt modelId="{B5201BA4-CD86-4508-ABFD-21B9BF32DD5D}">
      <dgm:prSet phldrT="[Texto]"/>
      <dgm:spPr>
        <a:solidFill>
          <a:schemeClr val="accent5"/>
        </a:solidFill>
      </dgm:spPr>
      <dgm:t>
        <a:bodyPr/>
        <a:lstStyle/>
        <a:p>
          <a:r>
            <a:rPr lang="es-CO" dirty="0"/>
            <a:t>Planeación y apertura de la convocatoria</a:t>
          </a:r>
        </a:p>
      </dgm:t>
    </dgm:pt>
    <dgm:pt modelId="{2709BCA7-F127-4C92-9EB1-D32C244212E6}" type="parTrans" cxnId="{1B87BB92-F04E-4271-A57F-ECF46FDF5000}">
      <dgm:prSet/>
      <dgm:spPr/>
      <dgm:t>
        <a:bodyPr/>
        <a:lstStyle/>
        <a:p>
          <a:endParaRPr lang="es-CO"/>
        </a:p>
      </dgm:t>
    </dgm:pt>
    <dgm:pt modelId="{CB352486-3541-4412-AE11-B0DB58B759D5}" type="sibTrans" cxnId="{1B87BB92-F04E-4271-A57F-ECF46FDF5000}">
      <dgm:prSet/>
      <dgm:spPr/>
      <dgm:t>
        <a:bodyPr/>
        <a:lstStyle/>
        <a:p>
          <a:endParaRPr lang="es-CO"/>
        </a:p>
      </dgm:t>
    </dgm:pt>
    <dgm:pt modelId="{5DA0D1C6-EE5C-4DF2-AECB-712DBE0D270D}">
      <dgm:prSet phldrT="[Texto]"/>
      <dgm:spPr>
        <a:solidFill>
          <a:schemeClr val="accent5">
            <a:lumMod val="50000"/>
          </a:schemeClr>
        </a:solidFill>
      </dgm:spPr>
      <dgm:t>
        <a:bodyPr/>
        <a:lstStyle/>
        <a:p>
          <a:r>
            <a:rPr lang="es-CO" dirty="0"/>
            <a:t>Cierre</a:t>
          </a:r>
        </a:p>
      </dgm:t>
    </dgm:pt>
    <dgm:pt modelId="{1A1753D4-068B-48BA-96BD-DD11D9CAD76A}" type="parTrans" cxnId="{A538A8A7-35B0-4A58-BEB5-F235A9681A3A}">
      <dgm:prSet/>
      <dgm:spPr/>
      <dgm:t>
        <a:bodyPr/>
        <a:lstStyle/>
        <a:p>
          <a:endParaRPr lang="es-CO"/>
        </a:p>
      </dgm:t>
    </dgm:pt>
    <dgm:pt modelId="{19EDE3E9-885C-47F9-8C9A-D59FA3699F48}" type="sibTrans" cxnId="{A538A8A7-35B0-4A58-BEB5-F235A9681A3A}">
      <dgm:prSet/>
      <dgm:spPr/>
      <dgm:t>
        <a:bodyPr/>
        <a:lstStyle/>
        <a:p>
          <a:endParaRPr lang="es-CO"/>
        </a:p>
      </dgm:t>
    </dgm:pt>
    <dgm:pt modelId="{806A867E-CBA1-4630-B53E-61A171F67630}">
      <dgm:prSet phldrT="[Texto]"/>
      <dgm:spPr>
        <a:solidFill>
          <a:schemeClr val="tx2">
            <a:lumMod val="75000"/>
          </a:schemeClr>
        </a:solidFill>
      </dgm:spPr>
      <dgm:t>
        <a:bodyPr/>
        <a:lstStyle/>
        <a:p>
          <a:r>
            <a:rPr lang="es-CO" dirty="0"/>
            <a:t>Evaluación y decisión</a:t>
          </a:r>
        </a:p>
      </dgm:t>
    </dgm:pt>
    <dgm:pt modelId="{4955DCED-F421-4C8B-92E7-2320FF4B0D1A}" type="parTrans" cxnId="{30B37203-9DCB-416F-90AB-62C6B3BD82C5}">
      <dgm:prSet/>
      <dgm:spPr/>
      <dgm:t>
        <a:bodyPr/>
        <a:lstStyle/>
        <a:p>
          <a:endParaRPr lang="es-CO"/>
        </a:p>
      </dgm:t>
    </dgm:pt>
    <dgm:pt modelId="{43956B91-F167-44DF-8373-F34A9351AAEC}" type="sibTrans" cxnId="{30B37203-9DCB-416F-90AB-62C6B3BD82C5}">
      <dgm:prSet/>
      <dgm:spPr/>
      <dgm:t>
        <a:bodyPr/>
        <a:lstStyle/>
        <a:p>
          <a:endParaRPr lang="es-CO"/>
        </a:p>
      </dgm:t>
    </dgm:pt>
    <dgm:pt modelId="{CE988E75-FFE1-44B3-B52D-61523B014120}">
      <dgm:prSet/>
      <dgm:spPr>
        <a:solidFill>
          <a:srgbClr val="006666"/>
        </a:solidFill>
      </dgm:spPr>
      <dgm:t>
        <a:bodyPr/>
        <a:lstStyle/>
        <a:p>
          <a:r>
            <a:rPr lang="es-CO" dirty="0"/>
            <a:t>Publicación de resultados definitivos </a:t>
          </a:r>
        </a:p>
      </dgm:t>
    </dgm:pt>
    <dgm:pt modelId="{1AE441F8-B579-4E47-8CB4-1F7F8EFAB006}" type="parTrans" cxnId="{5ECA5A5B-402C-41A9-897A-9783F8B2B4E7}">
      <dgm:prSet/>
      <dgm:spPr/>
      <dgm:t>
        <a:bodyPr/>
        <a:lstStyle/>
        <a:p>
          <a:endParaRPr lang="es-CO"/>
        </a:p>
      </dgm:t>
    </dgm:pt>
    <dgm:pt modelId="{C85659C8-4719-4CD8-B2F5-A4D0CCD532C2}" type="sibTrans" cxnId="{5ECA5A5B-402C-41A9-897A-9783F8B2B4E7}">
      <dgm:prSet/>
      <dgm:spPr/>
      <dgm:t>
        <a:bodyPr/>
        <a:lstStyle/>
        <a:p>
          <a:endParaRPr lang="es-CO"/>
        </a:p>
      </dgm:t>
    </dgm:pt>
    <dgm:pt modelId="{E71BBE8B-2524-4FB0-A4D7-230EC5904B8F}">
      <dgm:prSet/>
      <dgm:spPr/>
      <dgm:t>
        <a:bodyPr/>
        <a:lstStyle/>
        <a:p>
          <a:r>
            <a:rPr lang="es-CO" dirty="0"/>
            <a:t>Contratación</a:t>
          </a:r>
        </a:p>
      </dgm:t>
    </dgm:pt>
    <dgm:pt modelId="{3ABA8A03-3092-4DE1-BE19-F01E8F84B0C9}" type="parTrans" cxnId="{93560B89-6DC8-43F0-9B02-BCEADC104059}">
      <dgm:prSet/>
      <dgm:spPr/>
      <dgm:t>
        <a:bodyPr/>
        <a:lstStyle/>
        <a:p>
          <a:endParaRPr lang="es-CO"/>
        </a:p>
      </dgm:t>
    </dgm:pt>
    <dgm:pt modelId="{5789514C-2F54-4D20-868C-0AF1812751D3}" type="sibTrans" cxnId="{93560B89-6DC8-43F0-9B02-BCEADC104059}">
      <dgm:prSet/>
      <dgm:spPr/>
      <dgm:t>
        <a:bodyPr/>
        <a:lstStyle/>
        <a:p>
          <a:endParaRPr lang="es-CO"/>
        </a:p>
      </dgm:t>
    </dgm:pt>
    <dgm:pt modelId="{7725BFA8-6551-4F0A-8B56-043CD1666A6E}" type="pres">
      <dgm:prSet presAssocID="{F69CACC3-A92D-4A20-B965-54C5AF87CD16}" presName="Name0" presStyleCnt="0">
        <dgm:presLayoutVars>
          <dgm:dir/>
          <dgm:resizeHandles val="exact"/>
        </dgm:presLayoutVars>
      </dgm:prSet>
      <dgm:spPr/>
    </dgm:pt>
    <dgm:pt modelId="{1C5E5FCF-34B2-41AD-AC3B-7009434C065B}" type="pres">
      <dgm:prSet presAssocID="{B5201BA4-CD86-4508-ABFD-21B9BF32DD5D}" presName="node" presStyleLbl="node1" presStyleIdx="0" presStyleCnt="5">
        <dgm:presLayoutVars>
          <dgm:bulletEnabled val="1"/>
        </dgm:presLayoutVars>
      </dgm:prSet>
      <dgm:spPr/>
    </dgm:pt>
    <dgm:pt modelId="{AAF52610-28E2-4E10-A684-CF368CA7FE0C}" type="pres">
      <dgm:prSet presAssocID="{CB352486-3541-4412-AE11-B0DB58B759D5}" presName="sibTrans" presStyleLbl="sibTrans2D1" presStyleIdx="0" presStyleCnt="4"/>
      <dgm:spPr/>
    </dgm:pt>
    <dgm:pt modelId="{7E48A65A-9C55-4463-A15D-1D7CF17069A2}" type="pres">
      <dgm:prSet presAssocID="{CB352486-3541-4412-AE11-B0DB58B759D5}" presName="connectorText" presStyleLbl="sibTrans2D1" presStyleIdx="0" presStyleCnt="4"/>
      <dgm:spPr/>
    </dgm:pt>
    <dgm:pt modelId="{FDAC96DB-6AAF-4238-951D-D29E5CB8AAFF}" type="pres">
      <dgm:prSet presAssocID="{5DA0D1C6-EE5C-4DF2-AECB-712DBE0D270D}" presName="node" presStyleLbl="node1" presStyleIdx="1" presStyleCnt="5">
        <dgm:presLayoutVars>
          <dgm:bulletEnabled val="1"/>
        </dgm:presLayoutVars>
      </dgm:prSet>
      <dgm:spPr/>
    </dgm:pt>
    <dgm:pt modelId="{9FF4E7F4-E148-496C-83AD-2F994C03E388}" type="pres">
      <dgm:prSet presAssocID="{19EDE3E9-885C-47F9-8C9A-D59FA3699F48}" presName="sibTrans" presStyleLbl="sibTrans2D1" presStyleIdx="1" presStyleCnt="4"/>
      <dgm:spPr/>
    </dgm:pt>
    <dgm:pt modelId="{D37E16D3-8A57-49AB-96D5-0A1A3A0A0EAE}" type="pres">
      <dgm:prSet presAssocID="{19EDE3E9-885C-47F9-8C9A-D59FA3699F48}" presName="connectorText" presStyleLbl="sibTrans2D1" presStyleIdx="1" presStyleCnt="4"/>
      <dgm:spPr/>
    </dgm:pt>
    <dgm:pt modelId="{9B1BC661-4030-4471-865E-98BEBC17A383}" type="pres">
      <dgm:prSet presAssocID="{806A867E-CBA1-4630-B53E-61A171F67630}" presName="node" presStyleLbl="node1" presStyleIdx="2" presStyleCnt="5">
        <dgm:presLayoutVars>
          <dgm:bulletEnabled val="1"/>
        </dgm:presLayoutVars>
      </dgm:prSet>
      <dgm:spPr/>
    </dgm:pt>
    <dgm:pt modelId="{761A0E6F-A10D-49AC-BAE2-5D3D4B774A93}" type="pres">
      <dgm:prSet presAssocID="{43956B91-F167-44DF-8373-F34A9351AAEC}" presName="sibTrans" presStyleLbl="sibTrans2D1" presStyleIdx="2" presStyleCnt="4"/>
      <dgm:spPr/>
    </dgm:pt>
    <dgm:pt modelId="{4FA21739-93DD-4F71-907E-E0925E6FDDE1}" type="pres">
      <dgm:prSet presAssocID="{43956B91-F167-44DF-8373-F34A9351AAEC}" presName="connectorText" presStyleLbl="sibTrans2D1" presStyleIdx="2" presStyleCnt="4"/>
      <dgm:spPr/>
    </dgm:pt>
    <dgm:pt modelId="{D5ED3B6A-35D1-45E8-9533-3D91D2F54AE7}" type="pres">
      <dgm:prSet presAssocID="{CE988E75-FFE1-44B3-B52D-61523B014120}" presName="node" presStyleLbl="node1" presStyleIdx="3" presStyleCnt="5">
        <dgm:presLayoutVars>
          <dgm:bulletEnabled val="1"/>
        </dgm:presLayoutVars>
      </dgm:prSet>
      <dgm:spPr/>
    </dgm:pt>
    <dgm:pt modelId="{0926DE4D-D073-4D92-B5BC-AD03C6A6298B}" type="pres">
      <dgm:prSet presAssocID="{C85659C8-4719-4CD8-B2F5-A4D0CCD532C2}" presName="sibTrans" presStyleLbl="sibTrans2D1" presStyleIdx="3" presStyleCnt="4"/>
      <dgm:spPr/>
    </dgm:pt>
    <dgm:pt modelId="{80CC8C84-4177-4E19-A583-2EA754224E3A}" type="pres">
      <dgm:prSet presAssocID="{C85659C8-4719-4CD8-B2F5-A4D0CCD532C2}" presName="connectorText" presStyleLbl="sibTrans2D1" presStyleIdx="3" presStyleCnt="4"/>
      <dgm:spPr/>
    </dgm:pt>
    <dgm:pt modelId="{DA8CB1B6-9826-4660-AA8B-3494004ED8DB}" type="pres">
      <dgm:prSet presAssocID="{E71BBE8B-2524-4FB0-A4D7-230EC5904B8F}" presName="node" presStyleLbl="node1" presStyleIdx="4" presStyleCnt="5">
        <dgm:presLayoutVars>
          <dgm:bulletEnabled val="1"/>
        </dgm:presLayoutVars>
      </dgm:prSet>
      <dgm:spPr/>
    </dgm:pt>
  </dgm:ptLst>
  <dgm:cxnLst>
    <dgm:cxn modelId="{74298102-2FBF-4232-9E31-58FCB7332EFA}" type="presOf" srcId="{CE988E75-FFE1-44B3-B52D-61523B014120}" destId="{D5ED3B6A-35D1-45E8-9533-3D91D2F54AE7}" srcOrd="0" destOrd="0" presId="urn:microsoft.com/office/officeart/2005/8/layout/process1"/>
    <dgm:cxn modelId="{2CEDCD02-031B-4B37-8750-B651C10914D6}" type="presOf" srcId="{43956B91-F167-44DF-8373-F34A9351AAEC}" destId="{761A0E6F-A10D-49AC-BAE2-5D3D4B774A93}" srcOrd="0" destOrd="0" presId="urn:microsoft.com/office/officeart/2005/8/layout/process1"/>
    <dgm:cxn modelId="{30B37203-9DCB-416F-90AB-62C6B3BD82C5}" srcId="{F69CACC3-A92D-4A20-B965-54C5AF87CD16}" destId="{806A867E-CBA1-4630-B53E-61A171F67630}" srcOrd="2" destOrd="0" parTransId="{4955DCED-F421-4C8B-92E7-2320FF4B0D1A}" sibTransId="{43956B91-F167-44DF-8373-F34A9351AAEC}"/>
    <dgm:cxn modelId="{E87A6B22-AFBC-4955-A849-668691AFF229}" type="presOf" srcId="{B5201BA4-CD86-4508-ABFD-21B9BF32DD5D}" destId="{1C5E5FCF-34B2-41AD-AC3B-7009434C065B}" srcOrd="0" destOrd="0" presId="urn:microsoft.com/office/officeart/2005/8/layout/process1"/>
    <dgm:cxn modelId="{000EA62D-6B96-40A9-AE8A-C30074CD5142}" type="presOf" srcId="{E71BBE8B-2524-4FB0-A4D7-230EC5904B8F}" destId="{DA8CB1B6-9826-4660-AA8B-3494004ED8DB}" srcOrd="0" destOrd="0" presId="urn:microsoft.com/office/officeart/2005/8/layout/process1"/>
    <dgm:cxn modelId="{436BF53A-BB85-4AA8-94C2-1276571D7A8E}" type="presOf" srcId="{CB352486-3541-4412-AE11-B0DB58B759D5}" destId="{7E48A65A-9C55-4463-A15D-1D7CF17069A2}" srcOrd="1" destOrd="0" presId="urn:microsoft.com/office/officeart/2005/8/layout/process1"/>
    <dgm:cxn modelId="{5ECA5A5B-402C-41A9-897A-9783F8B2B4E7}" srcId="{F69CACC3-A92D-4A20-B965-54C5AF87CD16}" destId="{CE988E75-FFE1-44B3-B52D-61523B014120}" srcOrd="3" destOrd="0" parTransId="{1AE441F8-B579-4E47-8CB4-1F7F8EFAB006}" sibTransId="{C85659C8-4719-4CD8-B2F5-A4D0CCD532C2}"/>
    <dgm:cxn modelId="{69F22042-AE0C-40CA-A11C-1C9E439AFA08}" type="presOf" srcId="{43956B91-F167-44DF-8373-F34A9351AAEC}" destId="{4FA21739-93DD-4F71-907E-E0925E6FDDE1}" srcOrd="1" destOrd="0" presId="urn:microsoft.com/office/officeart/2005/8/layout/process1"/>
    <dgm:cxn modelId="{AA604A71-ECDB-4091-B31B-C3785CF98F5C}" type="presOf" srcId="{C85659C8-4719-4CD8-B2F5-A4D0CCD532C2}" destId="{0926DE4D-D073-4D92-B5BC-AD03C6A6298B}" srcOrd="0" destOrd="0" presId="urn:microsoft.com/office/officeart/2005/8/layout/process1"/>
    <dgm:cxn modelId="{51EFFE51-90EC-4DEC-B154-8DE30C6D532C}" type="presOf" srcId="{C85659C8-4719-4CD8-B2F5-A4D0CCD532C2}" destId="{80CC8C84-4177-4E19-A583-2EA754224E3A}" srcOrd="1" destOrd="0" presId="urn:microsoft.com/office/officeart/2005/8/layout/process1"/>
    <dgm:cxn modelId="{BD898D5A-7BEF-4F1E-9FD8-AF9B3D3E3ABE}" type="presOf" srcId="{19EDE3E9-885C-47F9-8C9A-D59FA3699F48}" destId="{9FF4E7F4-E148-496C-83AD-2F994C03E388}" srcOrd="0" destOrd="0" presId="urn:microsoft.com/office/officeart/2005/8/layout/process1"/>
    <dgm:cxn modelId="{93560B89-6DC8-43F0-9B02-BCEADC104059}" srcId="{F69CACC3-A92D-4A20-B965-54C5AF87CD16}" destId="{E71BBE8B-2524-4FB0-A4D7-230EC5904B8F}" srcOrd="4" destOrd="0" parTransId="{3ABA8A03-3092-4DE1-BE19-F01E8F84B0C9}" sibTransId="{5789514C-2F54-4D20-868C-0AF1812751D3}"/>
    <dgm:cxn modelId="{1B87BB92-F04E-4271-A57F-ECF46FDF5000}" srcId="{F69CACC3-A92D-4A20-B965-54C5AF87CD16}" destId="{B5201BA4-CD86-4508-ABFD-21B9BF32DD5D}" srcOrd="0" destOrd="0" parTransId="{2709BCA7-F127-4C92-9EB1-D32C244212E6}" sibTransId="{CB352486-3541-4412-AE11-B0DB58B759D5}"/>
    <dgm:cxn modelId="{40ADD1A4-3BD7-4DE9-9AD8-10BED9EB11DA}" type="presOf" srcId="{F69CACC3-A92D-4A20-B965-54C5AF87CD16}" destId="{7725BFA8-6551-4F0A-8B56-043CD1666A6E}" srcOrd="0" destOrd="0" presId="urn:microsoft.com/office/officeart/2005/8/layout/process1"/>
    <dgm:cxn modelId="{27D3DAA6-3EC2-4403-8AE4-153502014CFB}" type="presOf" srcId="{5DA0D1C6-EE5C-4DF2-AECB-712DBE0D270D}" destId="{FDAC96DB-6AAF-4238-951D-D29E5CB8AAFF}" srcOrd="0" destOrd="0" presId="urn:microsoft.com/office/officeart/2005/8/layout/process1"/>
    <dgm:cxn modelId="{A538A8A7-35B0-4A58-BEB5-F235A9681A3A}" srcId="{F69CACC3-A92D-4A20-B965-54C5AF87CD16}" destId="{5DA0D1C6-EE5C-4DF2-AECB-712DBE0D270D}" srcOrd="1" destOrd="0" parTransId="{1A1753D4-068B-48BA-96BD-DD11D9CAD76A}" sibTransId="{19EDE3E9-885C-47F9-8C9A-D59FA3699F48}"/>
    <dgm:cxn modelId="{EC2A41C4-24E7-433C-852B-199DBFE14CDD}" type="presOf" srcId="{806A867E-CBA1-4630-B53E-61A171F67630}" destId="{9B1BC661-4030-4471-865E-98BEBC17A383}" srcOrd="0" destOrd="0" presId="urn:microsoft.com/office/officeart/2005/8/layout/process1"/>
    <dgm:cxn modelId="{4D22A1F8-4C8F-4D4B-B9BA-7EDB4B7E661B}" type="presOf" srcId="{19EDE3E9-885C-47F9-8C9A-D59FA3699F48}" destId="{D37E16D3-8A57-49AB-96D5-0A1A3A0A0EAE}" srcOrd="1" destOrd="0" presId="urn:microsoft.com/office/officeart/2005/8/layout/process1"/>
    <dgm:cxn modelId="{9B7709FB-F05A-49D0-9843-5DB90360F6D5}" type="presOf" srcId="{CB352486-3541-4412-AE11-B0DB58B759D5}" destId="{AAF52610-28E2-4E10-A684-CF368CA7FE0C}" srcOrd="0" destOrd="0" presId="urn:microsoft.com/office/officeart/2005/8/layout/process1"/>
    <dgm:cxn modelId="{35B81BD0-BFA9-479D-AC02-649A0EA9E50E}" type="presParOf" srcId="{7725BFA8-6551-4F0A-8B56-043CD1666A6E}" destId="{1C5E5FCF-34B2-41AD-AC3B-7009434C065B}" srcOrd="0" destOrd="0" presId="urn:microsoft.com/office/officeart/2005/8/layout/process1"/>
    <dgm:cxn modelId="{55AFD398-BCA0-4D8A-AE8D-19E3E31A9636}" type="presParOf" srcId="{7725BFA8-6551-4F0A-8B56-043CD1666A6E}" destId="{AAF52610-28E2-4E10-A684-CF368CA7FE0C}" srcOrd="1" destOrd="0" presId="urn:microsoft.com/office/officeart/2005/8/layout/process1"/>
    <dgm:cxn modelId="{19F112D0-0BD8-43BB-B9C1-F5DEFF5F8B28}" type="presParOf" srcId="{AAF52610-28E2-4E10-A684-CF368CA7FE0C}" destId="{7E48A65A-9C55-4463-A15D-1D7CF17069A2}" srcOrd="0" destOrd="0" presId="urn:microsoft.com/office/officeart/2005/8/layout/process1"/>
    <dgm:cxn modelId="{927C2065-48DC-42A4-BEC5-12F4DA156EDC}" type="presParOf" srcId="{7725BFA8-6551-4F0A-8B56-043CD1666A6E}" destId="{FDAC96DB-6AAF-4238-951D-D29E5CB8AAFF}" srcOrd="2" destOrd="0" presId="urn:microsoft.com/office/officeart/2005/8/layout/process1"/>
    <dgm:cxn modelId="{7467994B-C3FB-4191-B6C6-BD2C2E54377C}" type="presParOf" srcId="{7725BFA8-6551-4F0A-8B56-043CD1666A6E}" destId="{9FF4E7F4-E148-496C-83AD-2F994C03E388}" srcOrd="3" destOrd="0" presId="urn:microsoft.com/office/officeart/2005/8/layout/process1"/>
    <dgm:cxn modelId="{6F16E060-BE21-4182-9BAF-C8F303E35CDA}" type="presParOf" srcId="{9FF4E7F4-E148-496C-83AD-2F994C03E388}" destId="{D37E16D3-8A57-49AB-96D5-0A1A3A0A0EAE}" srcOrd="0" destOrd="0" presId="urn:microsoft.com/office/officeart/2005/8/layout/process1"/>
    <dgm:cxn modelId="{86AA2489-3F0E-45E4-B453-31D980C7F6CF}" type="presParOf" srcId="{7725BFA8-6551-4F0A-8B56-043CD1666A6E}" destId="{9B1BC661-4030-4471-865E-98BEBC17A383}" srcOrd="4" destOrd="0" presId="urn:microsoft.com/office/officeart/2005/8/layout/process1"/>
    <dgm:cxn modelId="{2DDD05F1-074E-47C6-A32C-D100FFBCE486}" type="presParOf" srcId="{7725BFA8-6551-4F0A-8B56-043CD1666A6E}" destId="{761A0E6F-A10D-49AC-BAE2-5D3D4B774A93}" srcOrd="5" destOrd="0" presId="urn:microsoft.com/office/officeart/2005/8/layout/process1"/>
    <dgm:cxn modelId="{0AACC922-60FE-4B7B-B661-B8179737DAF8}" type="presParOf" srcId="{761A0E6F-A10D-49AC-BAE2-5D3D4B774A93}" destId="{4FA21739-93DD-4F71-907E-E0925E6FDDE1}" srcOrd="0" destOrd="0" presId="urn:microsoft.com/office/officeart/2005/8/layout/process1"/>
    <dgm:cxn modelId="{9B490ACB-09F0-4D10-BA72-EEAB308E9200}" type="presParOf" srcId="{7725BFA8-6551-4F0A-8B56-043CD1666A6E}" destId="{D5ED3B6A-35D1-45E8-9533-3D91D2F54AE7}" srcOrd="6" destOrd="0" presId="urn:microsoft.com/office/officeart/2005/8/layout/process1"/>
    <dgm:cxn modelId="{6469297C-362E-4A77-9125-B49C8BE0259A}" type="presParOf" srcId="{7725BFA8-6551-4F0A-8B56-043CD1666A6E}" destId="{0926DE4D-D073-4D92-B5BC-AD03C6A6298B}" srcOrd="7" destOrd="0" presId="urn:microsoft.com/office/officeart/2005/8/layout/process1"/>
    <dgm:cxn modelId="{9916F10A-8279-4885-B46F-B78BD0FAAA21}" type="presParOf" srcId="{0926DE4D-D073-4D92-B5BC-AD03C6A6298B}" destId="{80CC8C84-4177-4E19-A583-2EA754224E3A}" srcOrd="0" destOrd="0" presId="urn:microsoft.com/office/officeart/2005/8/layout/process1"/>
    <dgm:cxn modelId="{E5A091FA-0FEA-4209-98CF-231242019C2E}" type="presParOf" srcId="{7725BFA8-6551-4F0A-8B56-043CD1666A6E}" destId="{DA8CB1B6-9826-4660-AA8B-3494004ED8DB}" srcOrd="8"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F0E50155-E3B4-4784-938D-0F1C9C377E52}" type="doc">
      <dgm:prSet loTypeId="urn:microsoft.com/office/officeart/2005/8/layout/default" loCatId="list" qsTypeId="urn:microsoft.com/office/officeart/2005/8/quickstyle/simple1" qsCatId="simple" csTypeId="urn:microsoft.com/office/officeart/2005/8/colors/colorful3" csCatId="colorful" phldr="1"/>
      <dgm:spPr/>
      <dgm:t>
        <a:bodyPr/>
        <a:lstStyle/>
        <a:p>
          <a:endParaRPr lang="es-CO"/>
        </a:p>
      </dgm:t>
    </dgm:pt>
    <dgm:pt modelId="{9D9A3263-40D6-469A-ABAA-B7AF050186E3}">
      <dgm:prSet custT="1"/>
      <dgm:spPr>
        <a:solidFill>
          <a:schemeClr val="accent1">
            <a:lumMod val="20000"/>
            <a:lumOff val="80000"/>
          </a:schemeClr>
        </a:solidFill>
      </dgm:spPr>
      <dgm:t>
        <a:bodyPr/>
        <a:lstStyle/>
        <a:p>
          <a:r>
            <a:rPr lang="es-CO" sz="1700" b="1" kern="1200" dirty="0">
              <a:solidFill>
                <a:prstClr val="black"/>
              </a:solidFill>
              <a:latin typeface="Segoe UI" panose="020B0502040204020203" pitchFamily="34" charset="0"/>
              <a:ea typeface="+mn-ea"/>
              <a:cs typeface="Segoe UI" panose="020B0502040204020203" pitchFamily="34" charset="0"/>
            </a:rPr>
            <a:t>Un porcentaje importante del presupuesto de inversión de Colciencias está destinado para financiar cohortes de doctores de vigencias anteriores que se verán reflejadas en segundo semestre</a:t>
          </a:r>
        </a:p>
      </dgm:t>
    </dgm:pt>
    <dgm:pt modelId="{454AA3F6-A9E5-4283-B0B3-78829BD2B339}" type="parTrans" cxnId="{D269E1BF-87D6-4DB4-9C14-D9AEFC8DBF92}">
      <dgm:prSet/>
      <dgm:spPr/>
      <dgm:t>
        <a:bodyPr/>
        <a:lstStyle/>
        <a:p>
          <a:endParaRPr lang="es-CO"/>
        </a:p>
      </dgm:t>
    </dgm:pt>
    <dgm:pt modelId="{02C1269A-0BA0-4063-A290-EF4DF0B25969}" type="sibTrans" cxnId="{D269E1BF-87D6-4DB4-9C14-D9AEFC8DBF92}">
      <dgm:prSet/>
      <dgm:spPr/>
      <dgm:t>
        <a:bodyPr/>
        <a:lstStyle/>
        <a:p>
          <a:endParaRPr lang="es-CO"/>
        </a:p>
      </dgm:t>
    </dgm:pt>
    <dgm:pt modelId="{B9B62874-3FF1-4E97-B311-0D36777C753B}" type="pres">
      <dgm:prSet presAssocID="{F0E50155-E3B4-4784-938D-0F1C9C377E52}" presName="diagram" presStyleCnt="0">
        <dgm:presLayoutVars>
          <dgm:dir/>
          <dgm:resizeHandles val="exact"/>
        </dgm:presLayoutVars>
      </dgm:prSet>
      <dgm:spPr/>
    </dgm:pt>
    <dgm:pt modelId="{676A423A-6B02-46DC-A590-820658CBB491}" type="pres">
      <dgm:prSet presAssocID="{9D9A3263-40D6-469A-ABAA-B7AF050186E3}" presName="node" presStyleLbl="node1" presStyleIdx="0" presStyleCnt="1" custScaleX="380669" custLinFactNeighborX="-14896" custLinFactNeighborY="930">
        <dgm:presLayoutVars>
          <dgm:bulletEnabled val="1"/>
        </dgm:presLayoutVars>
      </dgm:prSet>
      <dgm:spPr/>
    </dgm:pt>
  </dgm:ptLst>
  <dgm:cxnLst>
    <dgm:cxn modelId="{DCCC6F4F-0C11-4828-B3CF-17E480AF903B}" type="presOf" srcId="{9D9A3263-40D6-469A-ABAA-B7AF050186E3}" destId="{676A423A-6B02-46DC-A590-820658CBB491}" srcOrd="0" destOrd="0" presId="urn:microsoft.com/office/officeart/2005/8/layout/default"/>
    <dgm:cxn modelId="{D269E1BF-87D6-4DB4-9C14-D9AEFC8DBF92}" srcId="{F0E50155-E3B4-4784-938D-0F1C9C377E52}" destId="{9D9A3263-40D6-469A-ABAA-B7AF050186E3}" srcOrd="0" destOrd="0" parTransId="{454AA3F6-A9E5-4283-B0B3-78829BD2B339}" sibTransId="{02C1269A-0BA0-4063-A290-EF4DF0B25969}"/>
    <dgm:cxn modelId="{207244CB-0CC2-4DA3-B841-6C5C62E6DC79}" type="presOf" srcId="{F0E50155-E3B4-4784-938D-0F1C9C377E52}" destId="{B9B62874-3FF1-4E97-B311-0D36777C753B}" srcOrd="0" destOrd="0" presId="urn:microsoft.com/office/officeart/2005/8/layout/default"/>
    <dgm:cxn modelId="{43EA1490-4E48-40FC-8F29-0EBCB342DDC4}" type="presParOf" srcId="{B9B62874-3FF1-4E97-B311-0D36777C753B}" destId="{676A423A-6B02-46DC-A590-820658CBB491}" srcOrd="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76A423A-6B02-46DC-A590-820658CBB491}">
      <dsp:nvSpPr>
        <dsp:cNvPr id="0" name=""/>
        <dsp:cNvSpPr/>
      </dsp:nvSpPr>
      <dsp:spPr>
        <a:xfrm>
          <a:off x="0" y="199"/>
          <a:ext cx="8106346" cy="1277700"/>
        </a:xfrm>
        <a:prstGeom prst="rect">
          <a:avLst/>
        </a:prstGeom>
        <a:solidFill>
          <a:schemeClr val="accent1">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s-ES" sz="1700" b="1" kern="1200" dirty="0">
              <a:solidFill>
                <a:prstClr val="black"/>
              </a:solidFill>
              <a:latin typeface="Segoe UI" panose="020B0502040204020203" pitchFamily="34" charset="0"/>
              <a:ea typeface="+mn-ea"/>
              <a:cs typeface="Segoe UI" panose="020B0502040204020203" pitchFamily="34" charset="0"/>
            </a:rPr>
            <a:t>El sector de Ciencia, Tecnología e Innovación no se debe medir bajo los mismos parámetros de cualquier sector por las condiciones especiales que lo caracterizan </a:t>
          </a:r>
          <a:endParaRPr lang="es-CO" sz="1700" b="1" kern="1200" dirty="0">
            <a:solidFill>
              <a:prstClr val="black"/>
            </a:solidFill>
            <a:latin typeface="Segoe UI" panose="020B0502040204020203" pitchFamily="34" charset="0"/>
            <a:ea typeface="+mn-ea"/>
            <a:cs typeface="Segoe UI" panose="020B0502040204020203" pitchFamily="34" charset="0"/>
          </a:endParaRPr>
        </a:p>
      </dsp:txBody>
      <dsp:txXfrm>
        <a:off x="0" y="199"/>
        <a:ext cx="8106346" cy="1277700"/>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77C6BF6-FA98-4645-B1D7-5772896D14D5}">
      <dsp:nvSpPr>
        <dsp:cNvPr id="0" name=""/>
        <dsp:cNvSpPr/>
      </dsp:nvSpPr>
      <dsp:spPr>
        <a:xfrm rot="16200000">
          <a:off x="817123" y="-817123"/>
          <a:ext cx="2003898" cy="3638144"/>
        </a:xfrm>
        <a:prstGeom prst="round1Rect">
          <a:avLst/>
        </a:prstGeom>
        <a:solidFill>
          <a:srgbClr val="00666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endParaRPr lang="es-CO" sz="1400" b="1" kern="1200" dirty="0">
            <a:solidFill>
              <a:schemeClr val="bg1"/>
            </a:solidFill>
          </a:endParaRPr>
        </a:p>
        <a:p>
          <a:pPr marL="0" lvl="0" indent="0" algn="ctr" defTabSz="622300">
            <a:lnSpc>
              <a:spcPct val="90000"/>
            </a:lnSpc>
            <a:spcBef>
              <a:spcPct val="0"/>
            </a:spcBef>
            <a:spcAft>
              <a:spcPct val="35000"/>
            </a:spcAft>
            <a:buNone/>
          </a:pPr>
          <a:r>
            <a:rPr lang="es-CO" sz="2000" b="1" kern="1200" dirty="0">
              <a:solidFill>
                <a:schemeClr val="bg1"/>
              </a:solidFill>
              <a:latin typeface="Segoe UI" panose="020B0502040204020203" pitchFamily="34" charset="0"/>
              <a:cs typeface="Segoe UI" panose="020B0502040204020203" pitchFamily="34" charset="0"/>
            </a:rPr>
            <a:t>Capacitación de Recursos Humanos $98,477 </a:t>
          </a:r>
        </a:p>
      </dsp:txBody>
      <dsp:txXfrm rot="5400000">
        <a:off x="0" y="0"/>
        <a:ext cx="3638144" cy="1502923"/>
      </dsp:txXfrm>
    </dsp:sp>
    <dsp:sp modelId="{F8D8340D-BAFD-40D1-83FF-C286B35EC910}">
      <dsp:nvSpPr>
        <dsp:cNvPr id="0" name=""/>
        <dsp:cNvSpPr/>
      </dsp:nvSpPr>
      <dsp:spPr>
        <a:xfrm>
          <a:off x="3638144" y="0"/>
          <a:ext cx="3638144" cy="2003898"/>
        </a:xfrm>
        <a:prstGeom prst="round1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8232" tIns="78232" rIns="78232" bIns="78232" numCol="1" spcCol="1270" anchor="ctr" anchorCtr="0">
          <a:noAutofit/>
        </a:bodyPr>
        <a:lstStyle/>
        <a:p>
          <a:pPr marL="0" lvl="0" indent="0" algn="ctr" defTabSz="488950">
            <a:lnSpc>
              <a:spcPct val="90000"/>
            </a:lnSpc>
            <a:spcBef>
              <a:spcPct val="0"/>
            </a:spcBef>
            <a:spcAft>
              <a:spcPct val="35000"/>
            </a:spcAft>
            <a:buNone/>
          </a:pPr>
          <a:endParaRPr lang="es-CO" sz="1100" b="1" kern="1200" dirty="0">
            <a:solidFill>
              <a:srgbClr val="002060"/>
            </a:solidFill>
          </a:endParaRPr>
        </a:p>
        <a:p>
          <a:pPr marL="0" lvl="0" indent="0" algn="ctr" defTabSz="488950">
            <a:lnSpc>
              <a:spcPct val="90000"/>
            </a:lnSpc>
            <a:spcBef>
              <a:spcPct val="0"/>
            </a:spcBef>
            <a:spcAft>
              <a:spcPct val="35000"/>
            </a:spcAft>
            <a:buNone/>
          </a:pPr>
          <a:endParaRPr lang="es-CO" sz="1600" b="1" kern="1200" dirty="0">
            <a:solidFill>
              <a:schemeClr val="bg1"/>
            </a:solidFill>
          </a:endParaRPr>
        </a:p>
        <a:p>
          <a:pPr marL="0" lvl="0" indent="0" algn="ctr" defTabSz="488950">
            <a:lnSpc>
              <a:spcPct val="90000"/>
            </a:lnSpc>
            <a:spcBef>
              <a:spcPct val="0"/>
            </a:spcBef>
            <a:spcAft>
              <a:spcPct val="35000"/>
            </a:spcAft>
            <a:buNone/>
          </a:pPr>
          <a:r>
            <a:rPr lang="es-CO" sz="2000" b="1" kern="1200" dirty="0">
              <a:solidFill>
                <a:schemeClr val="bg1"/>
              </a:solidFill>
              <a:latin typeface="Segoe UI" panose="020B0502040204020203" pitchFamily="34" charset="0"/>
              <a:cs typeface="Segoe UI" panose="020B0502040204020203" pitchFamily="34" charset="0"/>
            </a:rPr>
            <a:t>Investigación</a:t>
          </a:r>
        </a:p>
        <a:p>
          <a:pPr marL="0" lvl="0" indent="0" algn="ctr" defTabSz="488950">
            <a:lnSpc>
              <a:spcPct val="90000"/>
            </a:lnSpc>
            <a:spcBef>
              <a:spcPct val="0"/>
            </a:spcBef>
            <a:spcAft>
              <a:spcPct val="35000"/>
            </a:spcAft>
            <a:buNone/>
          </a:pPr>
          <a:r>
            <a:rPr lang="es-CO" sz="2000" b="1" kern="1200" dirty="0">
              <a:solidFill>
                <a:schemeClr val="bg1"/>
              </a:solidFill>
              <a:latin typeface="Segoe UI" panose="020B0502040204020203" pitchFamily="34" charset="0"/>
              <a:cs typeface="Segoe UI" panose="020B0502040204020203" pitchFamily="34" charset="0"/>
            </a:rPr>
            <a:t> $140,000</a:t>
          </a:r>
        </a:p>
        <a:p>
          <a:pPr marL="0" lvl="0" indent="0" algn="ctr" defTabSz="488950">
            <a:lnSpc>
              <a:spcPct val="90000"/>
            </a:lnSpc>
            <a:spcBef>
              <a:spcPct val="0"/>
            </a:spcBef>
            <a:spcAft>
              <a:spcPct val="35000"/>
            </a:spcAft>
            <a:buNone/>
          </a:pPr>
          <a:r>
            <a:rPr lang="es-CO" sz="1100" b="1" kern="1200" dirty="0">
              <a:solidFill>
                <a:schemeClr val="bg1"/>
              </a:solidFill>
            </a:rPr>
            <a:t> </a:t>
          </a:r>
          <a:endParaRPr lang="es-CO" sz="1100" kern="1200" dirty="0">
            <a:solidFill>
              <a:schemeClr val="bg1"/>
            </a:solidFill>
          </a:endParaRPr>
        </a:p>
      </dsp:txBody>
      <dsp:txXfrm>
        <a:off x="3638144" y="0"/>
        <a:ext cx="3638144" cy="1502923"/>
      </dsp:txXfrm>
    </dsp:sp>
    <dsp:sp modelId="{E659BFD3-2F9A-4DF1-8908-BCAAF6B9556F}">
      <dsp:nvSpPr>
        <dsp:cNvPr id="0" name=""/>
        <dsp:cNvSpPr/>
      </dsp:nvSpPr>
      <dsp:spPr>
        <a:xfrm rot="10800000">
          <a:off x="0" y="2003898"/>
          <a:ext cx="3638144" cy="2003898"/>
        </a:xfrm>
        <a:prstGeom prst="round1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rtl="0">
            <a:lnSpc>
              <a:spcPct val="90000"/>
            </a:lnSpc>
            <a:spcBef>
              <a:spcPct val="0"/>
            </a:spcBef>
            <a:spcAft>
              <a:spcPct val="35000"/>
            </a:spcAft>
            <a:buNone/>
          </a:pPr>
          <a:r>
            <a:rPr lang="es-CO" sz="2000" b="1" kern="1200" dirty="0">
              <a:solidFill>
                <a:schemeClr val="bg1"/>
              </a:solidFill>
              <a:latin typeface="Segoe UI" panose="020B0502040204020203" pitchFamily="34" charset="0"/>
              <a:cs typeface="Segoe UI" panose="020B0502040204020203" pitchFamily="34" charset="0"/>
            </a:rPr>
            <a:t>Innovación Empresarial   </a:t>
          </a:r>
        </a:p>
        <a:p>
          <a:pPr marL="0" lvl="0" indent="0" algn="ctr" defTabSz="889000" rtl="0">
            <a:lnSpc>
              <a:spcPct val="90000"/>
            </a:lnSpc>
            <a:spcBef>
              <a:spcPct val="0"/>
            </a:spcBef>
            <a:spcAft>
              <a:spcPct val="35000"/>
            </a:spcAft>
            <a:buNone/>
          </a:pPr>
          <a:r>
            <a:rPr lang="es-CO" sz="2000" b="1" kern="1200" dirty="0">
              <a:solidFill>
                <a:schemeClr val="bg1"/>
              </a:solidFill>
              <a:latin typeface="Segoe UI" panose="020B0502040204020203" pitchFamily="34" charset="0"/>
              <a:cs typeface="Segoe UI" panose="020B0502040204020203" pitchFamily="34" charset="0"/>
            </a:rPr>
            <a:t> $24,713</a:t>
          </a:r>
        </a:p>
        <a:p>
          <a:pPr marL="0" lvl="0" indent="0" algn="ctr" defTabSz="889000" rtl="0">
            <a:lnSpc>
              <a:spcPct val="90000"/>
            </a:lnSpc>
            <a:spcBef>
              <a:spcPct val="0"/>
            </a:spcBef>
            <a:spcAft>
              <a:spcPct val="35000"/>
            </a:spcAft>
            <a:buNone/>
          </a:pPr>
          <a:endParaRPr lang="es-CO" sz="700" b="1" kern="1200" dirty="0">
            <a:solidFill>
              <a:schemeClr val="bg1"/>
            </a:solidFill>
          </a:endParaRPr>
        </a:p>
        <a:p>
          <a:pPr marL="0" lvl="0" indent="0" algn="ctr" defTabSz="889000" rtl="0">
            <a:lnSpc>
              <a:spcPct val="90000"/>
            </a:lnSpc>
            <a:spcBef>
              <a:spcPct val="0"/>
            </a:spcBef>
            <a:spcAft>
              <a:spcPct val="35000"/>
            </a:spcAft>
            <a:buNone/>
          </a:pPr>
          <a:endParaRPr lang="es-CO" sz="700" b="1" kern="1200" dirty="0">
            <a:solidFill>
              <a:schemeClr val="bg1"/>
            </a:solidFill>
          </a:endParaRPr>
        </a:p>
        <a:p>
          <a:pPr marL="0" lvl="0" indent="0" algn="ctr" defTabSz="889000" rtl="0">
            <a:lnSpc>
              <a:spcPct val="90000"/>
            </a:lnSpc>
            <a:spcBef>
              <a:spcPct val="0"/>
            </a:spcBef>
            <a:spcAft>
              <a:spcPct val="35000"/>
            </a:spcAft>
            <a:buNone/>
          </a:pPr>
          <a:endParaRPr lang="es-CO" sz="800" b="1" kern="1200" dirty="0">
            <a:solidFill>
              <a:schemeClr val="bg1"/>
            </a:solidFill>
          </a:endParaRPr>
        </a:p>
      </dsp:txBody>
      <dsp:txXfrm rot="10800000">
        <a:off x="0" y="2504872"/>
        <a:ext cx="3638144" cy="1502923"/>
      </dsp:txXfrm>
    </dsp:sp>
    <dsp:sp modelId="{E56108B3-C688-4E48-A0C4-F8320B991D73}">
      <dsp:nvSpPr>
        <dsp:cNvPr id="0" name=""/>
        <dsp:cNvSpPr/>
      </dsp:nvSpPr>
      <dsp:spPr>
        <a:xfrm rot="5400000">
          <a:off x="4455267" y="1186774"/>
          <a:ext cx="2003898" cy="3638144"/>
        </a:xfrm>
        <a:prstGeom prst="round1Rect">
          <a:avLst/>
        </a:prstGeom>
        <a:solidFill>
          <a:schemeClr val="accent3">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76936" tIns="376936" rIns="376936" bIns="376936" numCol="1" spcCol="1270" anchor="ctr" anchorCtr="0">
          <a:noAutofit/>
        </a:bodyPr>
        <a:lstStyle/>
        <a:p>
          <a:pPr marL="0" lvl="0" indent="0" algn="ctr" defTabSz="2355850" rtl="0">
            <a:lnSpc>
              <a:spcPct val="90000"/>
            </a:lnSpc>
            <a:spcBef>
              <a:spcPct val="0"/>
            </a:spcBef>
            <a:spcAft>
              <a:spcPct val="35000"/>
            </a:spcAft>
            <a:buNone/>
          </a:pPr>
          <a:endParaRPr lang="es-CO" sz="5300" b="1" kern="1200" dirty="0">
            <a:solidFill>
              <a:srgbClr val="002060"/>
            </a:solidFill>
          </a:endParaRPr>
        </a:p>
      </dsp:txBody>
      <dsp:txXfrm rot="-5400000">
        <a:off x="3638145" y="2504872"/>
        <a:ext cx="3638144" cy="1502923"/>
      </dsp:txXfrm>
    </dsp:sp>
    <dsp:sp modelId="{98E4B9CB-C2B0-40D6-A51A-E2ABF8AE3CB8}">
      <dsp:nvSpPr>
        <dsp:cNvPr id="0" name=""/>
        <dsp:cNvSpPr/>
      </dsp:nvSpPr>
      <dsp:spPr>
        <a:xfrm>
          <a:off x="2455347" y="1445832"/>
          <a:ext cx="2182886" cy="1001949"/>
        </a:xfrm>
        <a:prstGeom prst="roundRect">
          <a:avLst/>
        </a:prstGeom>
        <a:solidFill>
          <a:schemeClr val="accent1">
            <a:tint val="6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s-CO" sz="2000" b="1" kern="1200" dirty="0">
              <a:solidFill>
                <a:schemeClr val="tx2"/>
              </a:solidFill>
            </a:rPr>
            <a:t>Institucionalidad Habilitante</a:t>
          </a:r>
        </a:p>
        <a:p>
          <a:pPr marL="0" lvl="0" indent="0" algn="ctr" defTabSz="889000">
            <a:lnSpc>
              <a:spcPct val="90000"/>
            </a:lnSpc>
            <a:spcBef>
              <a:spcPct val="0"/>
            </a:spcBef>
            <a:spcAft>
              <a:spcPct val="35000"/>
            </a:spcAft>
            <a:buNone/>
          </a:pPr>
          <a:r>
            <a:rPr lang="es-CO" sz="2000" b="1" kern="1200" dirty="0">
              <a:solidFill>
                <a:schemeClr val="tx2"/>
              </a:solidFill>
            </a:rPr>
            <a:t>$24,000</a:t>
          </a:r>
        </a:p>
      </dsp:txBody>
      <dsp:txXfrm>
        <a:off x="2504258" y="1494743"/>
        <a:ext cx="2085064" cy="90412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B5DE8D8-446B-43FA-AE19-5735F650F1BC}">
      <dsp:nvSpPr>
        <dsp:cNvPr id="0" name=""/>
        <dsp:cNvSpPr/>
      </dsp:nvSpPr>
      <dsp:spPr>
        <a:xfrm>
          <a:off x="1198" y="1403268"/>
          <a:ext cx="1588449" cy="1588449"/>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s-ES" sz="1500" kern="1200" dirty="0">
              <a:latin typeface="Segoe UI" panose="020B0502040204020203" pitchFamily="34" charset="0"/>
              <a:cs typeface="Segoe UI" panose="020B0502040204020203" pitchFamily="34" charset="0"/>
            </a:rPr>
            <a:t>Factores externos</a:t>
          </a:r>
          <a:endParaRPr lang="es-CO" sz="1500" kern="1200" dirty="0">
            <a:latin typeface="Segoe UI" panose="020B0502040204020203" pitchFamily="34" charset="0"/>
            <a:cs typeface="Segoe UI" panose="020B0502040204020203" pitchFamily="34" charset="0"/>
          </a:endParaRPr>
        </a:p>
      </dsp:txBody>
      <dsp:txXfrm>
        <a:off x="233821" y="1635891"/>
        <a:ext cx="1123203" cy="1123203"/>
      </dsp:txXfrm>
    </dsp:sp>
    <dsp:sp modelId="{62AFB32C-8305-4821-9D2B-453B56B33816}">
      <dsp:nvSpPr>
        <dsp:cNvPr id="0" name=""/>
        <dsp:cNvSpPr/>
      </dsp:nvSpPr>
      <dsp:spPr>
        <a:xfrm>
          <a:off x="1718629" y="1736843"/>
          <a:ext cx="921300" cy="921300"/>
        </a:xfrm>
        <a:prstGeom prst="mathPlus">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es-CO" sz="1200" kern="1200">
            <a:latin typeface="Segoe UI" panose="020B0502040204020203" pitchFamily="34" charset="0"/>
            <a:cs typeface="Segoe UI" panose="020B0502040204020203" pitchFamily="34" charset="0"/>
          </a:endParaRPr>
        </a:p>
      </dsp:txBody>
      <dsp:txXfrm>
        <a:off x="1840747" y="2089148"/>
        <a:ext cx="677064" cy="216690"/>
      </dsp:txXfrm>
    </dsp:sp>
    <dsp:sp modelId="{BBD02A4C-903F-46EC-9CB2-C19CF3E4C450}">
      <dsp:nvSpPr>
        <dsp:cNvPr id="0" name=""/>
        <dsp:cNvSpPr/>
      </dsp:nvSpPr>
      <dsp:spPr>
        <a:xfrm>
          <a:off x="2768912" y="1403268"/>
          <a:ext cx="1588449" cy="1588449"/>
        </a:xfrm>
        <a:prstGeom prst="ellipse">
          <a:avLst/>
        </a:prstGeom>
        <a:solidFill>
          <a:schemeClr val="accent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s-ES" sz="1500" kern="1200" dirty="0">
              <a:latin typeface="Segoe UI" panose="020B0502040204020203" pitchFamily="34" charset="0"/>
              <a:cs typeface="Segoe UI" panose="020B0502040204020203" pitchFamily="34" charset="0"/>
            </a:rPr>
            <a:t>Factores internos</a:t>
          </a:r>
          <a:endParaRPr lang="es-CO" sz="1500" kern="1200" dirty="0">
            <a:latin typeface="Segoe UI" panose="020B0502040204020203" pitchFamily="34" charset="0"/>
            <a:cs typeface="Segoe UI" panose="020B0502040204020203" pitchFamily="34" charset="0"/>
          </a:endParaRPr>
        </a:p>
      </dsp:txBody>
      <dsp:txXfrm>
        <a:off x="3001535" y="1635891"/>
        <a:ext cx="1123203" cy="1123203"/>
      </dsp:txXfrm>
    </dsp:sp>
    <dsp:sp modelId="{9D74194D-327E-473F-9AC6-03D635387D4C}">
      <dsp:nvSpPr>
        <dsp:cNvPr id="0" name=""/>
        <dsp:cNvSpPr/>
      </dsp:nvSpPr>
      <dsp:spPr>
        <a:xfrm>
          <a:off x="4486343" y="1736843"/>
          <a:ext cx="921300" cy="921300"/>
        </a:xfrm>
        <a:prstGeom prst="mathEqual">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es-CO" sz="1200" kern="1200">
            <a:latin typeface="Segoe UI" panose="020B0502040204020203" pitchFamily="34" charset="0"/>
            <a:cs typeface="Segoe UI" panose="020B0502040204020203" pitchFamily="34" charset="0"/>
          </a:endParaRPr>
        </a:p>
      </dsp:txBody>
      <dsp:txXfrm>
        <a:off x="4608461" y="1926631"/>
        <a:ext cx="677064" cy="541724"/>
      </dsp:txXfrm>
    </dsp:sp>
    <dsp:sp modelId="{042F3EED-333D-46F5-9FCF-DC30B9BC3630}">
      <dsp:nvSpPr>
        <dsp:cNvPr id="0" name=""/>
        <dsp:cNvSpPr/>
      </dsp:nvSpPr>
      <dsp:spPr>
        <a:xfrm>
          <a:off x="5536626" y="1403268"/>
          <a:ext cx="1588449" cy="1588449"/>
        </a:xfrm>
        <a:prstGeom prst="ellipse">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s-ES" sz="1500" kern="1200" dirty="0">
              <a:latin typeface="Segoe UI" panose="020B0502040204020203" pitchFamily="34" charset="0"/>
              <a:cs typeface="Segoe UI" panose="020B0502040204020203" pitchFamily="34" charset="0"/>
            </a:rPr>
            <a:t>Ejecución presupuestal </a:t>
          </a:r>
          <a:endParaRPr lang="es-CO" sz="1500" kern="1200" dirty="0">
            <a:latin typeface="Segoe UI" panose="020B0502040204020203" pitchFamily="34" charset="0"/>
            <a:cs typeface="Segoe UI" panose="020B0502040204020203" pitchFamily="34" charset="0"/>
          </a:endParaRPr>
        </a:p>
      </dsp:txBody>
      <dsp:txXfrm>
        <a:off x="5769249" y="1635891"/>
        <a:ext cx="1123203" cy="112320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92F23E-4EFD-4330-AF9E-DBD746C75635}">
      <dsp:nvSpPr>
        <dsp:cNvPr id="0" name=""/>
        <dsp:cNvSpPr/>
      </dsp:nvSpPr>
      <dsp:spPr>
        <a:xfrm>
          <a:off x="0" y="0"/>
          <a:ext cx="6022383" cy="833997"/>
        </a:xfrm>
        <a:prstGeom prst="roundRect">
          <a:avLst>
            <a:gd name="adj" fmla="val 10000"/>
          </a:avLst>
        </a:prstGeom>
        <a:solidFill>
          <a:schemeClr val="accent5">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just" defTabSz="488950">
            <a:lnSpc>
              <a:spcPct val="90000"/>
            </a:lnSpc>
            <a:spcBef>
              <a:spcPct val="0"/>
            </a:spcBef>
            <a:spcAft>
              <a:spcPct val="35000"/>
            </a:spcAft>
            <a:buNone/>
          </a:pPr>
          <a:r>
            <a:rPr lang="es-CO" sz="1100" b="1" kern="1200" dirty="0">
              <a:solidFill>
                <a:schemeClr val="tx1"/>
              </a:solidFill>
              <a:latin typeface="Segoe UI" panose="020B0502040204020203" pitchFamily="34" charset="0"/>
              <a:cs typeface="Segoe UI" panose="020B0502040204020203" pitchFamily="34" charset="0"/>
            </a:rPr>
            <a:t>La transición de Gobierno enmarcada en las apuestas del PND van de la mano con la formulación del plan estratégico 2019-2022 y el plan de inversión de la Entidad, lo que coyunturalmente corre los tiempos del comportamiento normal de la ejecución de las actividades Colciencias</a:t>
          </a:r>
        </a:p>
      </dsp:txBody>
      <dsp:txXfrm>
        <a:off x="24427" y="24427"/>
        <a:ext cx="5051962" cy="785143"/>
      </dsp:txXfrm>
    </dsp:sp>
    <dsp:sp modelId="{590C86C5-F9C3-4183-AD44-DCE5F546C8C1}">
      <dsp:nvSpPr>
        <dsp:cNvPr id="0" name=""/>
        <dsp:cNvSpPr/>
      </dsp:nvSpPr>
      <dsp:spPr>
        <a:xfrm>
          <a:off x="504374" y="985632"/>
          <a:ext cx="6022383" cy="833997"/>
        </a:xfrm>
        <a:prstGeom prst="roundRect">
          <a:avLst>
            <a:gd name="adj" fmla="val 10000"/>
          </a:avLst>
        </a:prstGeom>
        <a:solidFill>
          <a:schemeClr val="accent1">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just" defTabSz="488950">
            <a:lnSpc>
              <a:spcPct val="90000"/>
            </a:lnSpc>
            <a:spcBef>
              <a:spcPct val="0"/>
            </a:spcBef>
            <a:spcAft>
              <a:spcPct val="35000"/>
            </a:spcAft>
            <a:buNone/>
          </a:pPr>
          <a:r>
            <a:rPr lang="es-CO" sz="1100" b="1" kern="1200" dirty="0">
              <a:latin typeface="Segoe UI" panose="020B0502040204020203" pitchFamily="34" charset="0"/>
              <a:cs typeface="Segoe UI" panose="020B0502040204020203" pitchFamily="34" charset="0"/>
            </a:rPr>
            <a:t>La no aprobación en su totalidad de la Ley de Financiamiento obligó a replantear las metas y los compromisos adquiridos en la vigencia 2019, hecho que llevó a la reestructuración del plan anual de convocatorias. Así como, gestionar alianzas estratégicas para el apalancamiento de recursos y así el cumplimiento de compromisos.</a:t>
          </a:r>
        </a:p>
      </dsp:txBody>
      <dsp:txXfrm>
        <a:off x="528801" y="1010059"/>
        <a:ext cx="4927056" cy="785143"/>
      </dsp:txXfrm>
    </dsp:sp>
    <dsp:sp modelId="{B9421357-50A6-4DA6-86F4-0076A47A9F8D}">
      <dsp:nvSpPr>
        <dsp:cNvPr id="0" name=""/>
        <dsp:cNvSpPr/>
      </dsp:nvSpPr>
      <dsp:spPr>
        <a:xfrm>
          <a:off x="1001221" y="1950995"/>
          <a:ext cx="6022383" cy="874537"/>
        </a:xfrm>
        <a:prstGeom prst="roundRect">
          <a:avLst>
            <a:gd name="adj" fmla="val 10000"/>
          </a:avLst>
        </a:prstGeom>
        <a:solidFill>
          <a:srgbClr val="00666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just" defTabSz="488950">
            <a:lnSpc>
              <a:spcPct val="90000"/>
            </a:lnSpc>
            <a:spcBef>
              <a:spcPct val="0"/>
            </a:spcBef>
            <a:spcAft>
              <a:spcPct val="35000"/>
            </a:spcAft>
            <a:buFont typeface="+mj-lt"/>
            <a:buNone/>
          </a:pPr>
          <a:r>
            <a:rPr lang="es-CO" sz="1100" b="1" kern="1200" dirty="0">
              <a:latin typeface="Segoe UI" panose="020B0502040204020203" pitchFamily="34" charset="0"/>
              <a:cs typeface="Segoe UI" panose="020B0502040204020203" pitchFamily="34" charset="0"/>
            </a:rPr>
            <a:t>A partir de 2016 se viene midiendo la ejecución presupuestal de las entidades a través de las obligaciones (desembolsos)</a:t>
          </a:r>
        </a:p>
      </dsp:txBody>
      <dsp:txXfrm>
        <a:off x="1026835" y="1976609"/>
        <a:ext cx="4932210" cy="823309"/>
      </dsp:txXfrm>
    </dsp:sp>
    <dsp:sp modelId="{A8270878-8256-40AB-9E79-EC9054F539D3}">
      <dsp:nvSpPr>
        <dsp:cNvPr id="0" name=""/>
        <dsp:cNvSpPr/>
      </dsp:nvSpPr>
      <dsp:spPr>
        <a:xfrm>
          <a:off x="1505595" y="2956898"/>
          <a:ext cx="6022383" cy="833997"/>
        </a:xfrm>
        <a:prstGeom prst="roundRect">
          <a:avLst>
            <a:gd name="adj" fmla="val 10000"/>
          </a:avLst>
        </a:prstGeom>
        <a:solidFill>
          <a:srgbClr val="339933"/>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just" defTabSz="488950">
            <a:lnSpc>
              <a:spcPct val="90000"/>
            </a:lnSpc>
            <a:spcBef>
              <a:spcPct val="0"/>
            </a:spcBef>
            <a:spcAft>
              <a:spcPct val="35000"/>
            </a:spcAft>
            <a:buFont typeface="+mj-lt"/>
            <a:buNone/>
          </a:pPr>
          <a:r>
            <a:rPr lang="es-CO" sz="1100" b="1" kern="1200" dirty="0">
              <a:latin typeface="Segoe UI" panose="020B0502040204020203" pitchFamily="34" charset="0"/>
              <a:cs typeface="Segoe UI" panose="020B0502040204020203" pitchFamily="34" charset="0"/>
            </a:rPr>
            <a:t>El porcentaje del presupuesto de inversión frente al total del presupuesto del sector es de los mas altos del gobierno nacional por lo que su ejecución obedece a otras dinámicas </a:t>
          </a:r>
        </a:p>
      </dsp:txBody>
      <dsp:txXfrm>
        <a:off x="1530022" y="2981325"/>
        <a:ext cx="4927056" cy="785143"/>
      </dsp:txXfrm>
    </dsp:sp>
    <dsp:sp modelId="{65B3CEAF-E49A-479D-B952-206904A278F0}">
      <dsp:nvSpPr>
        <dsp:cNvPr id="0" name=""/>
        <dsp:cNvSpPr/>
      </dsp:nvSpPr>
      <dsp:spPr>
        <a:xfrm>
          <a:off x="5480285" y="638765"/>
          <a:ext cx="542098" cy="542098"/>
        </a:xfrm>
        <a:prstGeom prst="downArrow">
          <a:avLst>
            <a:gd name="adj1" fmla="val 55000"/>
            <a:gd name="adj2" fmla="val 45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marL="0" lvl="0" indent="0" algn="just" defTabSz="1244600">
            <a:lnSpc>
              <a:spcPct val="90000"/>
            </a:lnSpc>
            <a:spcBef>
              <a:spcPct val="0"/>
            </a:spcBef>
            <a:spcAft>
              <a:spcPct val="35000"/>
            </a:spcAft>
            <a:buNone/>
          </a:pPr>
          <a:endParaRPr lang="es-CO" sz="2800" kern="1200">
            <a:latin typeface="Segoe UI" panose="020B0502040204020203" pitchFamily="34" charset="0"/>
            <a:cs typeface="Segoe UI" panose="020B0502040204020203" pitchFamily="34" charset="0"/>
          </a:endParaRPr>
        </a:p>
      </dsp:txBody>
      <dsp:txXfrm>
        <a:off x="5602257" y="638765"/>
        <a:ext cx="298154" cy="407929"/>
      </dsp:txXfrm>
    </dsp:sp>
    <dsp:sp modelId="{F42C0225-4C87-4A87-B804-238D81643B37}">
      <dsp:nvSpPr>
        <dsp:cNvPr id="0" name=""/>
        <dsp:cNvSpPr/>
      </dsp:nvSpPr>
      <dsp:spPr>
        <a:xfrm>
          <a:off x="5984659" y="1624398"/>
          <a:ext cx="542098" cy="542098"/>
        </a:xfrm>
        <a:prstGeom prst="downArrow">
          <a:avLst>
            <a:gd name="adj1" fmla="val 55000"/>
            <a:gd name="adj2" fmla="val 45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marL="0" lvl="0" indent="0" algn="just" defTabSz="1244600">
            <a:lnSpc>
              <a:spcPct val="90000"/>
            </a:lnSpc>
            <a:spcBef>
              <a:spcPct val="0"/>
            </a:spcBef>
            <a:spcAft>
              <a:spcPct val="35000"/>
            </a:spcAft>
            <a:buNone/>
          </a:pPr>
          <a:endParaRPr lang="es-CO" sz="2800" kern="1200">
            <a:latin typeface="Segoe UI" panose="020B0502040204020203" pitchFamily="34" charset="0"/>
            <a:cs typeface="Segoe UI" panose="020B0502040204020203" pitchFamily="34" charset="0"/>
          </a:endParaRPr>
        </a:p>
      </dsp:txBody>
      <dsp:txXfrm>
        <a:off x="6106631" y="1624398"/>
        <a:ext cx="298154" cy="407929"/>
      </dsp:txXfrm>
    </dsp:sp>
    <dsp:sp modelId="{E310631E-75B1-4B0C-AA8C-FD37A20D6C8F}">
      <dsp:nvSpPr>
        <dsp:cNvPr id="0" name=""/>
        <dsp:cNvSpPr/>
      </dsp:nvSpPr>
      <dsp:spPr>
        <a:xfrm>
          <a:off x="6481506" y="2610031"/>
          <a:ext cx="542098" cy="542098"/>
        </a:xfrm>
        <a:prstGeom prst="downArrow">
          <a:avLst>
            <a:gd name="adj1" fmla="val 55000"/>
            <a:gd name="adj2" fmla="val 45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7940" tIns="27940" rIns="27940" bIns="27940" numCol="1" spcCol="1270" anchor="ctr" anchorCtr="0">
          <a:noAutofit/>
        </a:bodyPr>
        <a:lstStyle/>
        <a:p>
          <a:pPr marL="0" lvl="0" indent="0" algn="just" defTabSz="977900">
            <a:lnSpc>
              <a:spcPct val="90000"/>
            </a:lnSpc>
            <a:spcBef>
              <a:spcPct val="0"/>
            </a:spcBef>
            <a:spcAft>
              <a:spcPct val="35000"/>
            </a:spcAft>
            <a:buNone/>
          </a:pPr>
          <a:endParaRPr lang="es-CO" sz="2200" kern="1200">
            <a:latin typeface="Segoe UI" panose="020B0502040204020203" pitchFamily="34" charset="0"/>
            <a:cs typeface="Segoe UI" panose="020B0502040204020203" pitchFamily="34" charset="0"/>
          </a:endParaRPr>
        </a:p>
      </dsp:txBody>
      <dsp:txXfrm>
        <a:off x="6603478" y="2610031"/>
        <a:ext cx="298154" cy="40792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B631C06-BC54-49BB-AD24-EB791D6BAEF5}">
      <dsp:nvSpPr>
        <dsp:cNvPr id="0" name=""/>
        <dsp:cNvSpPr/>
      </dsp:nvSpPr>
      <dsp:spPr>
        <a:xfrm>
          <a:off x="4655" y="237109"/>
          <a:ext cx="8101119" cy="723593"/>
        </a:xfrm>
        <a:prstGeom prst="rect">
          <a:avLst/>
        </a:prstGeom>
        <a:solidFill>
          <a:schemeClr val="accent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s-CO" sz="1700" b="1" kern="1200" dirty="0">
              <a:solidFill>
                <a:prstClr val="black"/>
              </a:solidFill>
              <a:latin typeface="Segoe UI" panose="020B0502040204020203" pitchFamily="34" charset="0"/>
              <a:ea typeface="+mn-ea"/>
              <a:cs typeface="Segoe UI" panose="020B0502040204020203" pitchFamily="34" charset="0"/>
            </a:rPr>
            <a:t>A partir de 2016, se viene midiendo la ejecución presupuestal de las entidades a través de las obligaciones.</a:t>
          </a:r>
        </a:p>
      </dsp:txBody>
      <dsp:txXfrm>
        <a:off x="4655" y="237109"/>
        <a:ext cx="8101119" cy="72359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B631C06-BC54-49BB-AD24-EB791D6BAEF5}">
      <dsp:nvSpPr>
        <dsp:cNvPr id="0" name=""/>
        <dsp:cNvSpPr/>
      </dsp:nvSpPr>
      <dsp:spPr>
        <a:xfrm>
          <a:off x="4655" y="237109"/>
          <a:ext cx="8101119" cy="723593"/>
        </a:xfrm>
        <a:prstGeom prst="rect">
          <a:avLst/>
        </a:prstGeom>
        <a:solidFill>
          <a:schemeClr val="accent5">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s-CO" sz="1700" b="1" kern="1200" dirty="0">
              <a:solidFill>
                <a:schemeClr val="tx1"/>
              </a:solidFill>
              <a:latin typeface="Segoe UI" panose="020B0502040204020203" pitchFamily="34" charset="0"/>
              <a:cs typeface="Segoe UI" panose="020B0502040204020203" pitchFamily="34" charset="0"/>
            </a:rPr>
            <a:t>El porcentaje del presupuesto de inversión frente al total del presupuesto del sector es de los mas altos del gobierno nacional por lo que su ejecución obedece a otras dinámicas </a:t>
          </a:r>
          <a:endParaRPr lang="es-CO" sz="1700" b="1" kern="1200" dirty="0">
            <a:solidFill>
              <a:schemeClr val="tx1"/>
            </a:solidFill>
            <a:latin typeface="Segoe UI" panose="020B0502040204020203" pitchFamily="34" charset="0"/>
            <a:ea typeface="+mn-ea"/>
            <a:cs typeface="Segoe UI" panose="020B0502040204020203" pitchFamily="34" charset="0"/>
          </a:endParaRPr>
        </a:p>
      </dsp:txBody>
      <dsp:txXfrm>
        <a:off x="4655" y="237109"/>
        <a:ext cx="8101119" cy="723593"/>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20BC9B6-AE8A-4C60-82A2-800FD1D5AD93}">
      <dsp:nvSpPr>
        <dsp:cNvPr id="0" name=""/>
        <dsp:cNvSpPr/>
      </dsp:nvSpPr>
      <dsp:spPr>
        <a:xfrm>
          <a:off x="913206" y="0"/>
          <a:ext cx="6787356" cy="3498850"/>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866DEEF-155B-40D6-BD4C-42EE8812CFD0}">
      <dsp:nvSpPr>
        <dsp:cNvPr id="0" name=""/>
        <dsp:cNvSpPr/>
      </dsp:nvSpPr>
      <dsp:spPr>
        <a:xfrm>
          <a:off x="8577" y="1049655"/>
          <a:ext cx="2570212" cy="1399540"/>
        </a:xfrm>
        <a:prstGeom prst="roundRect">
          <a:avLst/>
        </a:prstGeom>
        <a:solidFill>
          <a:schemeClr val="accent1">
            <a:shade val="8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s-CO" sz="2300" kern="1200" dirty="0">
              <a:latin typeface="Segoe UI" panose="020B0502040204020203" pitchFamily="34" charset="0"/>
              <a:cs typeface="Segoe UI" panose="020B0502040204020203" pitchFamily="34" charset="0"/>
            </a:rPr>
            <a:t>Enero 2 de 2019 MHCP bloqueo 130,760 millones</a:t>
          </a:r>
        </a:p>
      </dsp:txBody>
      <dsp:txXfrm>
        <a:off x="76897" y="1117975"/>
        <a:ext cx="2433572" cy="1262900"/>
      </dsp:txXfrm>
    </dsp:sp>
    <dsp:sp modelId="{D64E7D8D-7583-427F-9A6B-8845B5404987}">
      <dsp:nvSpPr>
        <dsp:cNvPr id="0" name=""/>
        <dsp:cNvSpPr/>
      </dsp:nvSpPr>
      <dsp:spPr>
        <a:xfrm>
          <a:off x="2707456" y="1049655"/>
          <a:ext cx="2570212" cy="1399540"/>
        </a:xfrm>
        <a:prstGeom prst="roundRect">
          <a:avLst/>
        </a:prstGeom>
        <a:solidFill>
          <a:schemeClr val="accent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s-CO" sz="2300" kern="1200" dirty="0">
              <a:solidFill>
                <a:schemeClr val="tx1"/>
              </a:solidFill>
              <a:latin typeface="Segoe UI" panose="020B0502040204020203" pitchFamily="34" charset="0"/>
              <a:cs typeface="Segoe UI" panose="020B0502040204020203" pitchFamily="34" charset="0"/>
            </a:rPr>
            <a:t>Febrero 28 de 2019 desbloqueó 95,000 millones</a:t>
          </a:r>
        </a:p>
      </dsp:txBody>
      <dsp:txXfrm>
        <a:off x="2775776" y="1117975"/>
        <a:ext cx="2433572" cy="1262900"/>
      </dsp:txXfrm>
    </dsp:sp>
    <dsp:sp modelId="{BAA2B09C-97F1-43FE-80CE-9D8C3959814D}">
      <dsp:nvSpPr>
        <dsp:cNvPr id="0" name=""/>
        <dsp:cNvSpPr/>
      </dsp:nvSpPr>
      <dsp:spPr>
        <a:xfrm>
          <a:off x="5406335" y="1049655"/>
          <a:ext cx="2570212" cy="1399540"/>
        </a:xfrm>
        <a:prstGeom prst="roundRect">
          <a:avLst/>
        </a:prstGeom>
        <a:solidFill>
          <a:srgbClr val="339933"/>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s-CO" sz="2300" kern="1200" dirty="0">
              <a:solidFill>
                <a:schemeClr val="tx1"/>
              </a:solidFill>
              <a:latin typeface="Segoe UI" panose="020B0502040204020203" pitchFamily="34" charset="0"/>
              <a:cs typeface="Segoe UI" panose="020B0502040204020203" pitchFamily="34" charset="0"/>
            </a:rPr>
            <a:t>Actualmente bloqueados $35,760</a:t>
          </a:r>
        </a:p>
      </dsp:txBody>
      <dsp:txXfrm>
        <a:off x="5474655" y="1117975"/>
        <a:ext cx="2433572" cy="126290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BC36F28-6131-47BC-BDEF-F4139E62A006}">
      <dsp:nvSpPr>
        <dsp:cNvPr id="0" name=""/>
        <dsp:cNvSpPr/>
      </dsp:nvSpPr>
      <dsp:spPr>
        <a:xfrm>
          <a:off x="0" y="0"/>
          <a:ext cx="6823903" cy="1009056"/>
        </a:xfrm>
        <a:prstGeom prst="roundRect">
          <a:avLst>
            <a:gd name="adj" fmla="val 10000"/>
          </a:avLst>
        </a:prstGeom>
        <a:solidFill>
          <a:schemeClr val="accent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l" defTabSz="488950">
            <a:lnSpc>
              <a:spcPct val="90000"/>
            </a:lnSpc>
            <a:spcBef>
              <a:spcPct val="0"/>
            </a:spcBef>
            <a:spcAft>
              <a:spcPct val="35000"/>
            </a:spcAft>
            <a:buNone/>
          </a:pPr>
          <a:r>
            <a:rPr lang="es-CO" sz="1100" b="1" kern="1200" dirty="0">
              <a:solidFill>
                <a:schemeClr val="tx1"/>
              </a:solidFill>
              <a:latin typeface="Segoe UI" panose="020B0502040204020203" pitchFamily="34" charset="0"/>
              <a:cs typeface="Segoe UI" panose="020B0502040204020203" pitchFamily="34" charset="0"/>
            </a:rPr>
            <a:t>El mecanismo  de financiación de las actividades de </a:t>
          </a:r>
          <a:r>
            <a:rPr lang="es-CO" sz="1100" b="1" kern="1200" dirty="0" err="1">
              <a:solidFill>
                <a:schemeClr val="tx1"/>
              </a:solidFill>
              <a:latin typeface="Segoe UI" panose="020B0502040204020203" pitchFamily="34" charset="0"/>
              <a:cs typeface="Segoe UI" panose="020B0502040204020203" pitchFamily="34" charset="0"/>
            </a:rPr>
            <a:t>CTeI</a:t>
          </a:r>
          <a:r>
            <a:rPr lang="es-CO" sz="1100" b="1" kern="1200" dirty="0">
              <a:solidFill>
                <a:schemeClr val="tx1"/>
              </a:solidFill>
              <a:latin typeface="Segoe UI" panose="020B0502040204020203" pitchFamily="34" charset="0"/>
              <a:cs typeface="Segoe UI" panose="020B0502040204020203" pitchFamily="34" charset="0"/>
            </a:rPr>
            <a:t>, se realiza a través de convocatoria pública. Esto implica surtir un proceso apertura, recepción de propuestas, evaluación y publicación de banco elegibles, para luego proceder con la contratación. Este último paso permite que se vea reflejada la ejecución presupuestal en los sistemas de información financieros en el Gobierno Nacional.</a:t>
          </a:r>
        </a:p>
      </dsp:txBody>
      <dsp:txXfrm>
        <a:off x="29554" y="29554"/>
        <a:ext cx="5735053" cy="949948"/>
      </dsp:txXfrm>
    </dsp:sp>
    <dsp:sp modelId="{003E262D-C79D-4DA2-83AB-14FA8D5793CD}">
      <dsp:nvSpPr>
        <dsp:cNvPr id="0" name=""/>
        <dsp:cNvSpPr/>
      </dsp:nvSpPr>
      <dsp:spPr>
        <a:xfrm>
          <a:off x="602109" y="1177232"/>
          <a:ext cx="6823903" cy="1009056"/>
        </a:xfrm>
        <a:prstGeom prst="roundRect">
          <a:avLst>
            <a:gd name="adj" fmla="val 10000"/>
          </a:avLst>
        </a:prstGeom>
        <a:solidFill>
          <a:schemeClr val="accent1">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l" defTabSz="488950">
            <a:lnSpc>
              <a:spcPct val="90000"/>
            </a:lnSpc>
            <a:spcBef>
              <a:spcPct val="0"/>
            </a:spcBef>
            <a:spcAft>
              <a:spcPct val="35000"/>
            </a:spcAft>
            <a:buNone/>
          </a:pPr>
          <a:r>
            <a:rPr lang="es-CO" sz="1100" b="1" kern="1200" dirty="0">
              <a:solidFill>
                <a:schemeClr val="bg1"/>
              </a:solidFill>
              <a:latin typeface="Segoe UI" panose="020B0502040204020203" pitchFamily="34" charset="0"/>
              <a:ea typeface="+mn-ea"/>
              <a:cs typeface="Segoe UI" panose="020B0502040204020203" pitchFamily="34" charset="0"/>
            </a:rPr>
            <a:t>Un porcentaje importante del presupuesto de inversión de Colciencias está destinado para financiar cohortes de doctores de vigencias anteriores que se verán reflejadas en segundo semestre</a:t>
          </a:r>
          <a:r>
            <a:rPr lang="es-CO" sz="1100" b="1" kern="1200" dirty="0">
              <a:solidFill>
                <a:schemeClr val="bg1"/>
              </a:solidFill>
              <a:latin typeface="Segoe UI" panose="020B0502040204020203" pitchFamily="34" charset="0"/>
              <a:cs typeface="Segoe UI" panose="020B0502040204020203" pitchFamily="34" charset="0"/>
            </a:rPr>
            <a:t>.</a:t>
          </a:r>
        </a:p>
      </dsp:txBody>
      <dsp:txXfrm>
        <a:off x="631663" y="1206786"/>
        <a:ext cx="5506799" cy="949948"/>
      </dsp:txXfrm>
    </dsp:sp>
    <dsp:sp modelId="{937C52FE-7312-42DC-A56D-3B533B44523B}">
      <dsp:nvSpPr>
        <dsp:cNvPr id="0" name=""/>
        <dsp:cNvSpPr/>
      </dsp:nvSpPr>
      <dsp:spPr>
        <a:xfrm>
          <a:off x="1204218" y="2354464"/>
          <a:ext cx="6823903" cy="1009056"/>
        </a:xfrm>
        <a:prstGeom prst="roundRect">
          <a:avLst>
            <a:gd name="adj" fmla="val 10000"/>
          </a:avLst>
        </a:prstGeom>
        <a:solidFill>
          <a:srgbClr val="339933"/>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l" defTabSz="488950">
            <a:lnSpc>
              <a:spcPct val="90000"/>
            </a:lnSpc>
            <a:spcBef>
              <a:spcPct val="0"/>
            </a:spcBef>
            <a:spcAft>
              <a:spcPct val="35000"/>
            </a:spcAft>
            <a:buFont typeface="+mj-lt"/>
            <a:buNone/>
          </a:pPr>
          <a:r>
            <a:rPr lang="es-CO" sz="1100" b="1" kern="1200" dirty="0">
              <a:latin typeface="Segoe UI" panose="020B0502040204020203" pitchFamily="34" charset="0"/>
              <a:cs typeface="Segoe UI" panose="020B0502040204020203" pitchFamily="34" charset="0"/>
            </a:rPr>
            <a:t>Las inflexibilidades del presupuesto de Colciencias superan el 60% del total de presupuesto apropiado, cuya ejecución se evidencia generalmente en el tercer trimestre</a:t>
          </a:r>
        </a:p>
      </dsp:txBody>
      <dsp:txXfrm>
        <a:off x="1233772" y="2384018"/>
        <a:ext cx="5506799" cy="949948"/>
      </dsp:txXfrm>
    </dsp:sp>
    <dsp:sp modelId="{4D92F7AD-4B72-4EB0-91FE-23755CA55FB2}">
      <dsp:nvSpPr>
        <dsp:cNvPr id="0" name=""/>
        <dsp:cNvSpPr/>
      </dsp:nvSpPr>
      <dsp:spPr>
        <a:xfrm>
          <a:off x="6168017" y="765201"/>
          <a:ext cx="655886" cy="655886"/>
        </a:xfrm>
        <a:prstGeom prst="downArrow">
          <a:avLst>
            <a:gd name="adj1" fmla="val 55000"/>
            <a:gd name="adj2" fmla="val 45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endParaRPr lang="es-CO" sz="2800" kern="1200">
            <a:latin typeface="Segoe UI" panose="020B0502040204020203" pitchFamily="34" charset="0"/>
            <a:cs typeface="Segoe UI" panose="020B0502040204020203" pitchFamily="34" charset="0"/>
          </a:endParaRPr>
        </a:p>
      </dsp:txBody>
      <dsp:txXfrm>
        <a:off x="6315591" y="765201"/>
        <a:ext cx="360738" cy="493554"/>
      </dsp:txXfrm>
    </dsp:sp>
    <dsp:sp modelId="{238B6CEA-186A-489F-98C1-534444439405}">
      <dsp:nvSpPr>
        <dsp:cNvPr id="0" name=""/>
        <dsp:cNvSpPr/>
      </dsp:nvSpPr>
      <dsp:spPr>
        <a:xfrm>
          <a:off x="6770126" y="1935706"/>
          <a:ext cx="655886" cy="655886"/>
        </a:xfrm>
        <a:prstGeom prst="downArrow">
          <a:avLst>
            <a:gd name="adj1" fmla="val 55000"/>
            <a:gd name="adj2" fmla="val 45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endParaRPr lang="es-CO" sz="2800" kern="1200">
            <a:latin typeface="Segoe UI" panose="020B0502040204020203" pitchFamily="34" charset="0"/>
            <a:cs typeface="Segoe UI" panose="020B0502040204020203" pitchFamily="34" charset="0"/>
          </a:endParaRPr>
        </a:p>
      </dsp:txBody>
      <dsp:txXfrm>
        <a:off x="6917700" y="1935706"/>
        <a:ext cx="360738" cy="493554"/>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C5E5FCF-34B2-41AD-AC3B-7009434C065B}">
      <dsp:nvSpPr>
        <dsp:cNvPr id="0" name=""/>
        <dsp:cNvSpPr/>
      </dsp:nvSpPr>
      <dsp:spPr>
        <a:xfrm>
          <a:off x="3975" y="1139443"/>
          <a:ext cx="1232439" cy="1016762"/>
        </a:xfrm>
        <a:prstGeom prst="roundRect">
          <a:avLst>
            <a:gd name="adj" fmla="val 10000"/>
          </a:avLst>
        </a:prstGeom>
        <a:solidFill>
          <a:schemeClr val="accent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s-CO" sz="1500" kern="1200" dirty="0"/>
            <a:t>Planeación y apertura de la convocatoria</a:t>
          </a:r>
        </a:p>
      </dsp:txBody>
      <dsp:txXfrm>
        <a:off x="33755" y="1169223"/>
        <a:ext cx="1172879" cy="957202"/>
      </dsp:txXfrm>
    </dsp:sp>
    <dsp:sp modelId="{AAF52610-28E2-4E10-A684-CF368CA7FE0C}">
      <dsp:nvSpPr>
        <dsp:cNvPr id="0" name=""/>
        <dsp:cNvSpPr/>
      </dsp:nvSpPr>
      <dsp:spPr>
        <a:xfrm>
          <a:off x="1359658" y="1495002"/>
          <a:ext cx="261277" cy="30564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es-CO" sz="1200" kern="1200"/>
        </a:p>
      </dsp:txBody>
      <dsp:txXfrm>
        <a:off x="1359658" y="1556131"/>
        <a:ext cx="182894" cy="183386"/>
      </dsp:txXfrm>
    </dsp:sp>
    <dsp:sp modelId="{FDAC96DB-6AAF-4238-951D-D29E5CB8AAFF}">
      <dsp:nvSpPr>
        <dsp:cNvPr id="0" name=""/>
        <dsp:cNvSpPr/>
      </dsp:nvSpPr>
      <dsp:spPr>
        <a:xfrm>
          <a:off x="1729390" y="1139443"/>
          <a:ext cx="1232439" cy="1016762"/>
        </a:xfrm>
        <a:prstGeom prst="roundRect">
          <a:avLst>
            <a:gd name="adj" fmla="val 10000"/>
          </a:avLst>
        </a:prstGeom>
        <a:solidFill>
          <a:schemeClr val="accent5">
            <a:lumMod val="5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s-CO" sz="1500" kern="1200" dirty="0"/>
            <a:t>Cierre</a:t>
          </a:r>
        </a:p>
      </dsp:txBody>
      <dsp:txXfrm>
        <a:off x="1759170" y="1169223"/>
        <a:ext cx="1172879" cy="957202"/>
      </dsp:txXfrm>
    </dsp:sp>
    <dsp:sp modelId="{9FF4E7F4-E148-496C-83AD-2F994C03E388}">
      <dsp:nvSpPr>
        <dsp:cNvPr id="0" name=""/>
        <dsp:cNvSpPr/>
      </dsp:nvSpPr>
      <dsp:spPr>
        <a:xfrm>
          <a:off x="3085073" y="1495002"/>
          <a:ext cx="261277" cy="30564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es-CO" sz="1200" kern="1200"/>
        </a:p>
      </dsp:txBody>
      <dsp:txXfrm>
        <a:off x="3085073" y="1556131"/>
        <a:ext cx="182894" cy="183386"/>
      </dsp:txXfrm>
    </dsp:sp>
    <dsp:sp modelId="{9B1BC661-4030-4471-865E-98BEBC17A383}">
      <dsp:nvSpPr>
        <dsp:cNvPr id="0" name=""/>
        <dsp:cNvSpPr/>
      </dsp:nvSpPr>
      <dsp:spPr>
        <a:xfrm>
          <a:off x="3454804" y="1139443"/>
          <a:ext cx="1232439" cy="1016762"/>
        </a:xfrm>
        <a:prstGeom prst="roundRect">
          <a:avLst>
            <a:gd name="adj" fmla="val 10000"/>
          </a:avLst>
        </a:prstGeom>
        <a:solidFill>
          <a:schemeClr val="tx2">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s-CO" sz="1500" kern="1200" dirty="0"/>
            <a:t>Evaluación y decisión</a:t>
          </a:r>
        </a:p>
      </dsp:txBody>
      <dsp:txXfrm>
        <a:off x="3484584" y="1169223"/>
        <a:ext cx="1172879" cy="957202"/>
      </dsp:txXfrm>
    </dsp:sp>
    <dsp:sp modelId="{761A0E6F-A10D-49AC-BAE2-5D3D4B774A93}">
      <dsp:nvSpPr>
        <dsp:cNvPr id="0" name=""/>
        <dsp:cNvSpPr/>
      </dsp:nvSpPr>
      <dsp:spPr>
        <a:xfrm>
          <a:off x="4810487" y="1495002"/>
          <a:ext cx="261277" cy="30564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es-CO" sz="1200" kern="1200"/>
        </a:p>
      </dsp:txBody>
      <dsp:txXfrm>
        <a:off x="4810487" y="1556131"/>
        <a:ext cx="182894" cy="183386"/>
      </dsp:txXfrm>
    </dsp:sp>
    <dsp:sp modelId="{D5ED3B6A-35D1-45E8-9533-3D91D2F54AE7}">
      <dsp:nvSpPr>
        <dsp:cNvPr id="0" name=""/>
        <dsp:cNvSpPr/>
      </dsp:nvSpPr>
      <dsp:spPr>
        <a:xfrm>
          <a:off x="5180219" y="1139443"/>
          <a:ext cx="1232439" cy="1016762"/>
        </a:xfrm>
        <a:prstGeom prst="roundRect">
          <a:avLst>
            <a:gd name="adj" fmla="val 10000"/>
          </a:avLst>
        </a:prstGeom>
        <a:solidFill>
          <a:srgbClr val="00666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s-CO" sz="1500" kern="1200" dirty="0"/>
            <a:t>Publicación de resultados definitivos </a:t>
          </a:r>
        </a:p>
      </dsp:txBody>
      <dsp:txXfrm>
        <a:off x="5209999" y="1169223"/>
        <a:ext cx="1172879" cy="957202"/>
      </dsp:txXfrm>
    </dsp:sp>
    <dsp:sp modelId="{0926DE4D-D073-4D92-B5BC-AD03C6A6298B}">
      <dsp:nvSpPr>
        <dsp:cNvPr id="0" name=""/>
        <dsp:cNvSpPr/>
      </dsp:nvSpPr>
      <dsp:spPr>
        <a:xfrm>
          <a:off x="6535902" y="1495002"/>
          <a:ext cx="261277" cy="30564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es-CO" sz="1200" kern="1200"/>
        </a:p>
      </dsp:txBody>
      <dsp:txXfrm>
        <a:off x="6535902" y="1556131"/>
        <a:ext cx="182894" cy="183386"/>
      </dsp:txXfrm>
    </dsp:sp>
    <dsp:sp modelId="{DA8CB1B6-9826-4660-AA8B-3494004ED8DB}">
      <dsp:nvSpPr>
        <dsp:cNvPr id="0" name=""/>
        <dsp:cNvSpPr/>
      </dsp:nvSpPr>
      <dsp:spPr>
        <a:xfrm>
          <a:off x="6905634" y="1139443"/>
          <a:ext cx="1232439" cy="101676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s-CO" sz="1500" kern="1200" dirty="0"/>
            <a:t>Contratación</a:t>
          </a:r>
        </a:p>
      </dsp:txBody>
      <dsp:txXfrm>
        <a:off x="6935414" y="1169223"/>
        <a:ext cx="1172879" cy="957202"/>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76A423A-6B02-46DC-A590-820658CBB491}">
      <dsp:nvSpPr>
        <dsp:cNvPr id="0" name=""/>
        <dsp:cNvSpPr/>
      </dsp:nvSpPr>
      <dsp:spPr>
        <a:xfrm>
          <a:off x="0" y="1665"/>
          <a:ext cx="8107358" cy="1277859"/>
        </a:xfrm>
        <a:prstGeom prst="rect">
          <a:avLst/>
        </a:prstGeom>
        <a:solidFill>
          <a:schemeClr val="accent1">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s-CO" sz="1700" b="1" kern="1200" dirty="0">
              <a:solidFill>
                <a:prstClr val="black"/>
              </a:solidFill>
              <a:latin typeface="Segoe UI" panose="020B0502040204020203" pitchFamily="34" charset="0"/>
              <a:ea typeface="+mn-ea"/>
              <a:cs typeface="Segoe UI" panose="020B0502040204020203" pitchFamily="34" charset="0"/>
            </a:rPr>
            <a:t>Un porcentaje importante del presupuesto de inversión de Colciencias está destinado para financiar cohortes de doctores de vigencias anteriores que se verán reflejadas en segundo semestre</a:t>
          </a:r>
        </a:p>
      </dsp:txBody>
      <dsp:txXfrm>
        <a:off x="0" y="1665"/>
        <a:ext cx="8107358" cy="1277859"/>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layout2.xml><?xml version="1.0" encoding="utf-8"?>
<dgm:layoutDef xmlns:dgm="http://schemas.openxmlformats.org/drawingml/2006/diagram" xmlns:a="http://schemas.openxmlformats.org/drawingml/2006/main" uniqueId="urn:microsoft.com/office/officeart/2005/8/layout/equation1">
  <dgm:title val=""/>
  <dgm:desc val=""/>
  <dgm:catLst>
    <dgm:cat type="relationship" pri="17000"/>
    <dgm:cat type="process"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choose name="Name0">
      <dgm:if name="Name1" func="var" arg="dir" op="equ" val="norm">
        <dgm:alg type="lin">
          <dgm:param type="fallback" val="2D"/>
        </dgm:alg>
      </dgm:if>
      <dgm:else name="Name2">
        <dgm:alg type="lin">
          <dgm:param type="linDir" val="fromR"/>
          <dgm:param type="fallback" val="2D"/>
        </dgm:alg>
      </dgm:else>
    </dgm:choose>
    <dgm:shape xmlns:r="http://schemas.openxmlformats.org/officeDocument/2006/relationships" r:blip="">
      <dgm:adjLst/>
    </dgm:shape>
    <dgm:presOf/>
    <dgm:constrLst>
      <dgm:constr type="w" for="ch" ptType="node" refType="w"/>
      <dgm:constr type="w" for="ch" ptType="sibTrans" refType="w" refFor="ch" refPtType="node" fact="0.58"/>
      <dgm:constr type="primFontSz" for="ch" ptType="node" op="equ" val="65"/>
      <dgm:constr type="primFontSz" for="ch" ptType="sibTrans" op="equ" val="55"/>
      <dgm:constr type="primFontSz" for="ch" ptType="sibTrans" refType="primFontSz" refFor="ch" refPtType="node" op="lte" fact="0.8"/>
      <dgm:constr type="w" for="ch" forName="spacerL" refType="w" refFor="ch" refPtType="sibTrans" fact="0.14"/>
      <dgm:constr type="w" for="ch" forName="spacerR" refType="w" refFor="ch" refPtType="sibTrans" fact="0.14"/>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sibTransForEach" axis="followSib" ptType="sibTrans" cnt="1">
        <dgm:layoutNode name="spacerL">
          <dgm:alg type="sp"/>
          <dgm:shape xmlns:r="http://schemas.openxmlformats.org/officeDocument/2006/relationships" r:blip="">
            <dgm:adjLst/>
          </dgm:shape>
          <dgm:presOf/>
          <dgm:constrLst/>
          <dgm:ruleLst/>
        </dgm:layoutNode>
        <dgm:layoutNode name="sibTrans">
          <dgm:alg type="tx"/>
          <dgm:choose name="Name3">
            <dgm:if name="Name4" axis="followSib" ptType="sibTrans" func="cnt" op="equ" val="0">
              <dgm:shape xmlns:r="http://schemas.openxmlformats.org/officeDocument/2006/relationships" type="mathEqual" r:blip="">
                <dgm:adjLst/>
              </dgm:shape>
            </dgm:if>
            <dgm:else name="Name5">
              <dgm:shape xmlns:r="http://schemas.openxmlformats.org/officeDocument/2006/relationships" type="mathPlus" r:blip="">
                <dgm:adjLst/>
              </dgm:shape>
            </dgm:else>
          </dgm:choose>
          <dgm:presOf axis="self"/>
          <dgm:constrLst>
            <dgm:constr type="h" refType="w"/>
            <dgm:constr type="lMarg"/>
            <dgm:constr type="rMarg"/>
            <dgm:constr type="tMarg"/>
            <dgm:constr type="bMarg"/>
          </dgm:constrLst>
          <dgm:ruleLst>
            <dgm:rule type="primFontSz" val="5" fact="NaN" max="NaN"/>
          </dgm:ruleLst>
        </dgm:layoutNode>
        <dgm:layoutNode name="spacerR">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7.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8.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3217FCB-08DE-48E6-BCF5-AA9434AA171F}" type="datetimeFigureOut">
              <a:rPr lang="es-CO" smtClean="0"/>
              <a:t>12/08/2019</a:t>
            </a:fld>
            <a:endParaRPr lang="es-CO"/>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15913D9-C820-4C14-8023-38883B247F1A}" type="slidenum">
              <a:rPr lang="es-CO" smtClean="0"/>
              <a:t>‹Nº›</a:t>
            </a:fld>
            <a:endParaRPr lang="es-CO"/>
          </a:p>
        </p:txBody>
      </p:sp>
    </p:spTree>
    <p:extLst>
      <p:ext uri="{BB962C8B-B14F-4D97-AF65-F5344CB8AC3E}">
        <p14:creationId xmlns:p14="http://schemas.microsoft.com/office/powerpoint/2010/main" val="16833915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10"/>
          </p:nvPr>
        </p:nvSpPr>
        <p:spPr/>
        <p:txBody>
          <a:bodyPr/>
          <a:lstStyle/>
          <a:p>
            <a:fld id="{E15913D9-C820-4C14-8023-38883B247F1A}" type="slidenum">
              <a:rPr lang="es-CO" smtClean="0"/>
              <a:t>4</a:t>
            </a:fld>
            <a:endParaRPr lang="es-CO"/>
          </a:p>
        </p:txBody>
      </p:sp>
    </p:spTree>
    <p:extLst>
      <p:ext uri="{BB962C8B-B14F-4D97-AF65-F5344CB8AC3E}">
        <p14:creationId xmlns:p14="http://schemas.microsoft.com/office/powerpoint/2010/main" val="332189085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10"/>
          </p:nvPr>
        </p:nvSpPr>
        <p:spPr/>
        <p:txBody>
          <a:bodyPr/>
          <a:lstStyle/>
          <a:p>
            <a:fld id="{E15913D9-C820-4C14-8023-38883B247F1A}" type="slidenum">
              <a:rPr lang="es-CO" smtClean="0"/>
              <a:t>19</a:t>
            </a:fld>
            <a:endParaRPr lang="es-CO"/>
          </a:p>
        </p:txBody>
      </p:sp>
    </p:spTree>
    <p:extLst>
      <p:ext uri="{BB962C8B-B14F-4D97-AF65-F5344CB8AC3E}">
        <p14:creationId xmlns:p14="http://schemas.microsoft.com/office/powerpoint/2010/main" val="29131969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a:p>
        </p:txBody>
      </p:sp>
      <p:sp>
        <p:nvSpPr>
          <p:cNvPr id="4" name="Marcador de número de diapositiva 3"/>
          <p:cNvSpPr>
            <a:spLocks noGrp="1"/>
          </p:cNvSpPr>
          <p:nvPr>
            <p:ph type="sldNum" sz="quarter" idx="10"/>
          </p:nvPr>
        </p:nvSpPr>
        <p:spPr/>
        <p:txBody>
          <a:bodyPr/>
          <a:lstStyle/>
          <a:p>
            <a:fld id="{E15913D9-C820-4C14-8023-38883B247F1A}" type="slidenum">
              <a:rPr lang="es-CO" smtClean="0"/>
              <a:t>20</a:t>
            </a:fld>
            <a:endParaRPr lang="es-CO"/>
          </a:p>
        </p:txBody>
      </p:sp>
    </p:spTree>
    <p:extLst>
      <p:ext uri="{BB962C8B-B14F-4D97-AF65-F5344CB8AC3E}">
        <p14:creationId xmlns:p14="http://schemas.microsoft.com/office/powerpoint/2010/main" val="25186695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a:p>
        </p:txBody>
      </p:sp>
      <p:sp>
        <p:nvSpPr>
          <p:cNvPr id="4" name="Marcador de número de diapositiva 3"/>
          <p:cNvSpPr>
            <a:spLocks noGrp="1"/>
          </p:cNvSpPr>
          <p:nvPr>
            <p:ph type="sldNum" sz="quarter" idx="10"/>
          </p:nvPr>
        </p:nvSpPr>
        <p:spPr/>
        <p:txBody>
          <a:bodyPr/>
          <a:lstStyle/>
          <a:p>
            <a:fld id="{E15913D9-C820-4C14-8023-38883B247F1A}" type="slidenum">
              <a:rPr lang="es-CO" smtClean="0"/>
              <a:t>22</a:t>
            </a:fld>
            <a:endParaRPr lang="es-CO"/>
          </a:p>
        </p:txBody>
      </p:sp>
    </p:spTree>
    <p:extLst>
      <p:ext uri="{BB962C8B-B14F-4D97-AF65-F5344CB8AC3E}">
        <p14:creationId xmlns:p14="http://schemas.microsoft.com/office/powerpoint/2010/main" val="23182157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10"/>
          </p:nvPr>
        </p:nvSpPr>
        <p:spPr/>
        <p:txBody>
          <a:bodyPr/>
          <a:lstStyle/>
          <a:p>
            <a:fld id="{E15913D9-C820-4C14-8023-38883B247F1A}" type="slidenum">
              <a:rPr lang="es-CO" smtClean="0"/>
              <a:t>8</a:t>
            </a:fld>
            <a:endParaRPr lang="es-CO"/>
          </a:p>
        </p:txBody>
      </p:sp>
    </p:spTree>
    <p:extLst>
      <p:ext uri="{BB962C8B-B14F-4D97-AF65-F5344CB8AC3E}">
        <p14:creationId xmlns:p14="http://schemas.microsoft.com/office/powerpoint/2010/main" val="14707301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fld id="{E15913D9-C820-4C14-8023-38883B247F1A}" type="slidenum">
              <a:rPr lang="es-CO" smtClean="0"/>
              <a:t>9</a:t>
            </a:fld>
            <a:endParaRPr lang="es-CO"/>
          </a:p>
        </p:txBody>
      </p:sp>
    </p:spTree>
    <p:extLst>
      <p:ext uri="{BB962C8B-B14F-4D97-AF65-F5344CB8AC3E}">
        <p14:creationId xmlns:p14="http://schemas.microsoft.com/office/powerpoint/2010/main" val="35472883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a:p>
        </p:txBody>
      </p:sp>
      <p:sp>
        <p:nvSpPr>
          <p:cNvPr id="4" name="Marcador de número de diapositiva 3"/>
          <p:cNvSpPr>
            <a:spLocks noGrp="1"/>
          </p:cNvSpPr>
          <p:nvPr>
            <p:ph type="sldNum" sz="quarter" idx="10"/>
          </p:nvPr>
        </p:nvSpPr>
        <p:spPr/>
        <p:txBody>
          <a:bodyPr/>
          <a:lstStyle/>
          <a:p>
            <a:fld id="{E15913D9-C820-4C14-8023-38883B247F1A}" type="slidenum">
              <a:rPr lang="es-CO" smtClean="0"/>
              <a:t>10</a:t>
            </a:fld>
            <a:endParaRPr lang="es-CO"/>
          </a:p>
        </p:txBody>
      </p:sp>
    </p:spTree>
    <p:extLst>
      <p:ext uri="{BB962C8B-B14F-4D97-AF65-F5344CB8AC3E}">
        <p14:creationId xmlns:p14="http://schemas.microsoft.com/office/powerpoint/2010/main" val="5212062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10"/>
          </p:nvPr>
        </p:nvSpPr>
        <p:spPr/>
        <p:txBody>
          <a:bodyPr/>
          <a:lstStyle/>
          <a:p>
            <a:fld id="{E15913D9-C820-4C14-8023-38883B247F1A}" type="slidenum">
              <a:rPr lang="es-CO" smtClean="0"/>
              <a:t>14</a:t>
            </a:fld>
            <a:endParaRPr lang="es-CO"/>
          </a:p>
        </p:txBody>
      </p:sp>
    </p:spTree>
    <p:extLst>
      <p:ext uri="{BB962C8B-B14F-4D97-AF65-F5344CB8AC3E}">
        <p14:creationId xmlns:p14="http://schemas.microsoft.com/office/powerpoint/2010/main" val="33601060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10"/>
          </p:nvPr>
        </p:nvSpPr>
        <p:spPr/>
        <p:txBody>
          <a:bodyPr/>
          <a:lstStyle/>
          <a:p>
            <a:fld id="{E15913D9-C820-4C14-8023-38883B247F1A}" type="slidenum">
              <a:rPr lang="es-CO" smtClean="0"/>
              <a:t>15</a:t>
            </a:fld>
            <a:endParaRPr lang="es-CO"/>
          </a:p>
        </p:txBody>
      </p:sp>
    </p:spTree>
    <p:extLst>
      <p:ext uri="{BB962C8B-B14F-4D97-AF65-F5344CB8AC3E}">
        <p14:creationId xmlns:p14="http://schemas.microsoft.com/office/powerpoint/2010/main" val="31446076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a:p>
        </p:txBody>
      </p:sp>
      <p:sp>
        <p:nvSpPr>
          <p:cNvPr id="4" name="Marcador de número de diapositiva 3"/>
          <p:cNvSpPr>
            <a:spLocks noGrp="1"/>
          </p:cNvSpPr>
          <p:nvPr>
            <p:ph type="sldNum" sz="quarter" idx="10"/>
          </p:nvPr>
        </p:nvSpPr>
        <p:spPr/>
        <p:txBody>
          <a:bodyPr/>
          <a:lstStyle/>
          <a:p>
            <a:fld id="{E15913D9-C820-4C14-8023-38883B247F1A}" type="slidenum">
              <a:rPr lang="es-CO" smtClean="0"/>
              <a:t>16</a:t>
            </a:fld>
            <a:endParaRPr lang="es-CO"/>
          </a:p>
        </p:txBody>
      </p:sp>
    </p:spTree>
    <p:extLst>
      <p:ext uri="{BB962C8B-B14F-4D97-AF65-F5344CB8AC3E}">
        <p14:creationId xmlns:p14="http://schemas.microsoft.com/office/powerpoint/2010/main" val="28273735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a:p>
        </p:txBody>
      </p:sp>
      <p:sp>
        <p:nvSpPr>
          <p:cNvPr id="4" name="Marcador de número de diapositiva 3"/>
          <p:cNvSpPr>
            <a:spLocks noGrp="1"/>
          </p:cNvSpPr>
          <p:nvPr>
            <p:ph type="sldNum" sz="quarter" idx="10"/>
          </p:nvPr>
        </p:nvSpPr>
        <p:spPr/>
        <p:txBody>
          <a:bodyPr/>
          <a:lstStyle/>
          <a:p>
            <a:fld id="{E15913D9-C820-4C14-8023-38883B247F1A}" type="slidenum">
              <a:rPr lang="es-CO" smtClean="0"/>
              <a:t>17</a:t>
            </a:fld>
            <a:endParaRPr lang="es-CO"/>
          </a:p>
        </p:txBody>
      </p:sp>
    </p:spTree>
    <p:extLst>
      <p:ext uri="{BB962C8B-B14F-4D97-AF65-F5344CB8AC3E}">
        <p14:creationId xmlns:p14="http://schemas.microsoft.com/office/powerpoint/2010/main" val="38986242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10"/>
          </p:nvPr>
        </p:nvSpPr>
        <p:spPr/>
        <p:txBody>
          <a:bodyPr/>
          <a:lstStyle/>
          <a:p>
            <a:fld id="{E15913D9-C820-4C14-8023-38883B247F1A}" type="slidenum">
              <a:rPr lang="es-CO" smtClean="0"/>
              <a:t>18</a:t>
            </a:fld>
            <a:endParaRPr lang="es-CO"/>
          </a:p>
        </p:txBody>
      </p:sp>
    </p:spTree>
    <p:extLst>
      <p:ext uri="{BB962C8B-B14F-4D97-AF65-F5344CB8AC3E}">
        <p14:creationId xmlns:p14="http://schemas.microsoft.com/office/powerpoint/2010/main" val="192327303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de título">
    <p:spTree>
      <p:nvGrpSpPr>
        <p:cNvPr id="1" name=""/>
        <p:cNvGrpSpPr/>
        <p:nvPr/>
      </p:nvGrpSpPr>
      <p:grpSpPr>
        <a:xfrm>
          <a:off x="0" y="0"/>
          <a:ext cx="0" cy="0"/>
          <a:chOff x="0" y="0"/>
          <a:chExt cx="0" cy="0"/>
        </a:xfrm>
      </p:grpSpPr>
      <p:pic>
        <p:nvPicPr>
          <p:cNvPr id="13" name="Imagen 12" descr="Ppt2018_5.png"/>
          <p:cNvPicPr>
            <a:picLocks noChangeAspect="1"/>
          </p:cNvPicPr>
          <p:nvPr userDrawn="1"/>
        </p:nvPicPr>
        <p:blipFill rotWithShape="1">
          <a:blip r:embed="rId2">
            <a:extLst>
              <a:ext uri="{28A0092B-C50C-407E-A947-70E740481C1C}">
                <a14:useLocalDpi xmlns:a14="http://schemas.microsoft.com/office/drawing/2010/main" val="0"/>
              </a:ext>
            </a:extLst>
          </a:blip>
          <a:srcRect l="26708"/>
          <a:stretch/>
        </p:blipFill>
        <p:spPr>
          <a:xfrm>
            <a:off x="5361038" y="-2"/>
            <a:ext cx="3794431" cy="5148000"/>
          </a:xfrm>
          <a:prstGeom prst="rect">
            <a:avLst/>
          </a:prstGeom>
        </p:spPr>
      </p:pic>
      <p:pic>
        <p:nvPicPr>
          <p:cNvPr id="10" name="Imagen 9" descr="Ppt2018_2.png"/>
          <p:cNvPicPr>
            <a:picLocks noChangeAspect="1"/>
          </p:cNvPicPr>
          <p:nvPr userDrawn="1"/>
        </p:nvPicPr>
        <p:blipFill rotWithShape="1">
          <a:blip r:embed="rId3">
            <a:extLst>
              <a:ext uri="{28A0092B-C50C-407E-A947-70E740481C1C}">
                <a14:useLocalDpi xmlns:a14="http://schemas.microsoft.com/office/drawing/2010/main" val="0"/>
              </a:ext>
            </a:extLst>
          </a:blip>
          <a:srcRect r="73065"/>
          <a:stretch/>
        </p:blipFill>
        <p:spPr>
          <a:xfrm>
            <a:off x="-7373" y="2941"/>
            <a:ext cx="5368412" cy="5156190"/>
          </a:xfrm>
          <a:prstGeom prst="rect">
            <a:avLst/>
          </a:prstGeom>
        </p:spPr>
      </p:pic>
      <p:sp>
        <p:nvSpPr>
          <p:cNvPr id="4" name="Marcador de fecha 3"/>
          <p:cNvSpPr>
            <a:spLocks noGrp="1"/>
          </p:cNvSpPr>
          <p:nvPr>
            <p:ph type="dt" sz="half" idx="10"/>
          </p:nvPr>
        </p:nvSpPr>
        <p:spPr/>
        <p:txBody>
          <a:bodyPr/>
          <a:lstStyle/>
          <a:p>
            <a:fld id="{5BE1EF55-107E-FA4F-ADCA-8A537721F935}" type="datetimeFigureOut">
              <a:rPr lang="es-ES" smtClean="0"/>
              <a:t>12/08/2019</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8014BAD4-3703-3D4F-83B3-B17BDFBE42AA}" type="slidenum">
              <a:rPr lang="es-ES" smtClean="0"/>
              <a:t>‹Nº›</a:t>
            </a:fld>
            <a:endParaRPr lang="es-ES"/>
          </a:p>
        </p:txBody>
      </p:sp>
      <p:pic>
        <p:nvPicPr>
          <p:cNvPr id="12" name="Imagen 1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2090582" y="2002373"/>
            <a:ext cx="5021828" cy="865384"/>
          </a:xfrm>
          <a:prstGeom prst="rect">
            <a:avLst/>
          </a:prstGeom>
          <a:noFill/>
          <a:ln>
            <a:noFill/>
          </a:ln>
        </p:spPr>
      </p:pic>
    </p:spTree>
    <p:extLst>
      <p:ext uri="{BB962C8B-B14F-4D97-AF65-F5344CB8AC3E}">
        <p14:creationId xmlns:p14="http://schemas.microsoft.com/office/powerpoint/2010/main" val="35454033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3C196BB-5B48-8C42-99F5-7E6EA52A86E6}" type="datetime1">
              <a:rPr lang="en-US" smtClean="0"/>
              <a:t>8/12/2019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086600" y="4917657"/>
            <a:ext cx="2057400" cy="273844"/>
          </a:xfrm>
        </p:spPr>
        <p:txBody>
          <a:bodyPr/>
          <a:lstStyle/>
          <a:p>
            <a:fld id="{2D0A276D-4823-3B40-B037-801050C5B294}" type="slidenum">
              <a:rPr lang="en-US" smtClean="0"/>
              <a:t>‹Nº›</a:t>
            </a:fld>
            <a:endParaRPr lang="en-US"/>
          </a:p>
        </p:txBody>
      </p:sp>
    </p:spTree>
    <p:extLst>
      <p:ext uri="{BB962C8B-B14F-4D97-AF65-F5344CB8AC3E}">
        <p14:creationId xmlns:p14="http://schemas.microsoft.com/office/powerpoint/2010/main" val="29271257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Título y objetos">
    <p:spTree>
      <p:nvGrpSpPr>
        <p:cNvPr id="1" name=""/>
        <p:cNvGrpSpPr/>
        <p:nvPr/>
      </p:nvGrpSpPr>
      <p:grpSpPr>
        <a:xfrm>
          <a:off x="0" y="0"/>
          <a:ext cx="0" cy="0"/>
          <a:chOff x="0" y="0"/>
          <a:chExt cx="0" cy="0"/>
        </a:xfrm>
      </p:grpSpPr>
      <p:pic>
        <p:nvPicPr>
          <p:cNvPr id="7" name="Imagen 6" descr="Ppt2018_2.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5140930"/>
          </a:xfrm>
          <a:prstGeom prst="rect">
            <a:avLst/>
          </a:prstGeom>
        </p:spPr>
      </p:pic>
    </p:spTree>
    <p:extLst>
      <p:ext uri="{BB962C8B-B14F-4D97-AF65-F5344CB8AC3E}">
        <p14:creationId xmlns:p14="http://schemas.microsoft.com/office/powerpoint/2010/main" val="39608494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ítulo y objetos">
    <p:spTree>
      <p:nvGrpSpPr>
        <p:cNvPr id="1" name=""/>
        <p:cNvGrpSpPr/>
        <p:nvPr/>
      </p:nvGrpSpPr>
      <p:grpSpPr>
        <a:xfrm>
          <a:off x="0" y="0"/>
          <a:ext cx="0" cy="0"/>
          <a:chOff x="0" y="0"/>
          <a:chExt cx="0" cy="0"/>
        </a:xfrm>
      </p:grpSpPr>
      <p:pic>
        <p:nvPicPr>
          <p:cNvPr id="7" name="Imagen 6" descr="Ppt2018_2.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5140930"/>
          </a:xfrm>
          <a:prstGeom prst="rect">
            <a:avLst/>
          </a:prstGeom>
        </p:spPr>
      </p:pic>
    </p:spTree>
    <p:extLst>
      <p:ext uri="{BB962C8B-B14F-4D97-AF65-F5344CB8AC3E}">
        <p14:creationId xmlns:p14="http://schemas.microsoft.com/office/powerpoint/2010/main" val="13901767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os objetos">
    <p:spTree>
      <p:nvGrpSpPr>
        <p:cNvPr id="1" name=""/>
        <p:cNvGrpSpPr/>
        <p:nvPr/>
      </p:nvGrpSpPr>
      <p:grpSpPr>
        <a:xfrm>
          <a:off x="0" y="0"/>
          <a:ext cx="0" cy="0"/>
          <a:chOff x="0" y="0"/>
          <a:chExt cx="0" cy="0"/>
        </a:xfrm>
      </p:grpSpPr>
      <p:sp>
        <p:nvSpPr>
          <p:cNvPr id="4" name="Marcador de contenido 3"/>
          <p:cNvSpPr>
            <a:spLocks noGrp="1"/>
          </p:cNvSpPr>
          <p:nvPr>
            <p:ph sz="half" idx="2"/>
          </p:nvPr>
        </p:nvSpPr>
        <p:spPr>
          <a:xfrm>
            <a:off x="4721941" y="1425408"/>
            <a:ext cx="4038600" cy="3295803"/>
          </a:xfrm>
        </p:spPr>
        <p:txBody>
          <a:bodyPr/>
          <a:lstStyle>
            <a:lvl1pPr>
              <a:defRPr sz="2800">
                <a:solidFill>
                  <a:srgbClr val="2056B7"/>
                </a:solidFill>
                <a:latin typeface="Helvetica" panose="020B0604020202020204" pitchFamily="34" charset="0"/>
                <a:cs typeface="Helvetica" panose="020B0604020202020204" pitchFamily="34" charset="0"/>
              </a:defRPr>
            </a:lvl1pPr>
            <a:lvl2pPr>
              <a:defRPr sz="2400">
                <a:solidFill>
                  <a:srgbClr val="2056B7"/>
                </a:solidFill>
                <a:latin typeface="Helvetica" panose="020B0604020202020204" pitchFamily="34" charset="0"/>
                <a:cs typeface="Helvetica" panose="020B0604020202020204" pitchFamily="34" charset="0"/>
              </a:defRPr>
            </a:lvl2pPr>
            <a:lvl3pPr>
              <a:defRPr sz="2000">
                <a:solidFill>
                  <a:srgbClr val="2056B7"/>
                </a:solidFill>
                <a:latin typeface="Helvetica" panose="020B0604020202020204" pitchFamily="34" charset="0"/>
                <a:cs typeface="Helvetica" panose="020B0604020202020204" pitchFamily="34" charset="0"/>
              </a:defRPr>
            </a:lvl3pPr>
            <a:lvl4pPr>
              <a:defRPr sz="1800">
                <a:solidFill>
                  <a:srgbClr val="2056B7"/>
                </a:solidFill>
                <a:latin typeface="Helvetica" panose="020B0604020202020204" pitchFamily="34" charset="0"/>
                <a:cs typeface="Helvetica" panose="020B0604020202020204" pitchFamily="34" charset="0"/>
              </a:defRPr>
            </a:lvl4pPr>
            <a:lvl5pPr>
              <a:defRPr sz="1800">
                <a:solidFill>
                  <a:srgbClr val="2056B7"/>
                </a:solidFill>
                <a:latin typeface="Helvetica" panose="020B0604020202020204" pitchFamily="34" charset="0"/>
                <a:cs typeface="Helvetica" panose="020B0604020202020204" pitchFamily="34" charset="0"/>
              </a:defRPr>
            </a:lvl5pPr>
            <a:lvl6pPr>
              <a:defRPr sz="1800"/>
            </a:lvl6pPr>
            <a:lvl7pPr>
              <a:defRPr sz="1800"/>
            </a:lvl7pPr>
            <a:lvl8pPr>
              <a:defRPr sz="1800"/>
            </a:lvl8pPr>
            <a:lvl9pPr>
              <a:defRPr sz="1800"/>
            </a:lvl9pPr>
          </a:lstStyle>
          <a:p>
            <a:pPr lvl="0"/>
            <a:r>
              <a:rPr lang="es-ES_tradnl" dirty="0"/>
              <a:t>Haga clic para modificar el estilo de texto del patrón</a:t>
            </a:r>
          </a:p>
          <a:p>
            <a:pPr lvl="1"/>
            <a:r>
              <a:rPr lang="es-ES_tradnl" dirty="0"/>
              <a:t>Segundo nivel</a:t>
            </a:r>
          </a:p>
          <a:p>
            <a:pPr lvl="2"/>
            <a:r>
              <a:rPr lang="es-ES_tradnl" dirty="0"/>
              <a:t>Tercer nivel</a:t>
            </a:r>
          </a:p>
          <a:p>
            <a:pPr lvl="3"/>
            <a:r>
              <a:rPr lang="es-ES_tradnl" dirty="0"/>
              <a:t>Cuarto nivel</a:t>
            </a:r>
          </a:p>
          <a:p>
            <a:pPr lvl="4"/>
            <a:r>
              <a:rPr lang="es-ES_tradnl" dirty="0"/>
              <a:t>Quinto nivel</a:t>
            </a:r>
            <a:endParaRPr lang="es-ES" dirty="0"/>
          </a:p>
        </p:txBody>
      </p:sp>
      <p:pic>
        <p:nvPicPr>
          <p:cNvPr id="12" name="Imagen 1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192152"/>
            <a:ext cx="3362632" cy="638536"/>
          </a:xfrm>
          <a:prstGeom prst="rect">
            <a:avLst/>
          </a:prstGeom>
          <a:noFill/>
          <a:ln>
            <a:noFill/>
          </a:ln>
        </p:spPr>
      </p:pic>
      <p:sp>
        <p:nvSpPr>
          <p:cNvPr id="13" name="Título 1"/>
          <p:cNvSpPr>
            <a:spLocks noGrp="1"/>
          </p:cNvSpPr>
          <p:nvPr>
            <p:ph type="title"/>
          </p:nvPr>
        </p:nvSpPr>
        <p:spPr>
          <a:xfrm>
            <a:off x="3421625" y="203211"/>
            <a:ext cx="5656007" cy="625273"/>
          </a:xfrm>
        </p:spPr>
        <p:txBody>
          <a:bodyPr>
            <a:normAutofit/>
          </a:bodyPr>
          <a:lstStyle>
            <a:lvl1pPr algn="ctr">
              <a:defRPr sz="3600">
                <a:solidFill>
                  <a:srgbClr val="2056B7"/>
                </a:solidFill>
                <a:latin typeface="Helvetica" panose="020B0604020202020204" pitchFamily="34" charset="0"/>
                <a:cs typeface="Helvetica" panose="020B0604020202020204" pitchFamily="34" charset="0"/>
              </a:defRPr>
            </a:lvl1pPr>
          </a:lstStyle>
          <a:p>
            <a:r>
              <a:rPr lang="es-ES_tradnl" dirty="0"/>
              <a:t>Clic para editar título</a:t>
            </a:r>
            <a:endParaRPr lang="es-ES" dirty="0"/>
          </a:p>
        </p:txBody>
      </p:sp>
    </p:spTree>
    <p:extLst>
      <p:ext uri="{BB962C8B-B14F-4D97-AF65-F5344CB8AC3E}">
        <p14:creationId xmlns:p14="http://schemas.microsoft.com/office/powerpoint/2010/main" val="3721407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n blanco">
    <p:spTree>
      <p:nvGrpSpPr>
        <p:cNvPr id="1" name=""/>
        <p:cNvGrpSpPr/>
        <p:nvPr/>
      </p:nvGrpSpPr>
      <p:grpSpPr>
        <a:xfrm>
          <a:off x="0" y="0"/>
          <a:ext cx="0" cy="0"/>
          <a:chOff x="0" y="0"/>
          <a:chExt cx="0" cy="0"/>
        </a:xfrm>
      </p:grpSpPr>
      <p:pic>
        <p:nvPicPr>
          <p:cNvPr id="5" name="Imagen 4"/>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373932"/>
            <a:ext cx="3362632" cy="643707"/>
          </a:xfrm>
          <a:prstGeom prst="rect">
            <a:avLst/>
          </a:prstGeom>
          <a:noFill/>
          <a:ln>
            <a:noFill/>
          </a:ln>
        </p:spPr>
      </p:pic>
      <p:sp>
        <p:nvSpPr>
          <p:cNvPr id="6" name="Título 1"/>
          <p:cNvSpPr>
            <a:spLocks noGrp="1"/>
          </p:cNvSpPr>
          <p:nvPr>
            <p:ph type="title"/>
          </p:nvPr>
        </p:nvSpPr>
        <p:spPr>
          <a:xfrm>
            <a:off x="3369070" y="392366"/>
            <a:ext cx="5656007" cy="606837"/>
          </a:xfrm>
        </p:spPr>
        <p:txBody>
          <a:bodyPr>
            <a:normAutofit/>
          </a:bodyPr>
          <a:lstStyle>
            <a:lvl1pPr algn="ctr">
              <a:defRPr sz="3600">
                <a:solidFill>
                  <a:srgbClr val="2056B7"/>
                </a:solidFill>
                <a:latin typeface="Helvetica" panose="020B0604020202020204" pitchFamily="34" charset="0"/>
                <a:cs typeface="Helvetica" panose="020B0604020202020204" pitchFamily="34" charset="0"/>
              </a:defRPr>
            </a:lvl1pPr>
          </a:lstStyle>
          <a:p>
            <a:r>
              <a:rPr lang="es-ES_tradnl" dirty="0"/>
              <a:t>Clic para editar título</a:t>
            </a:r>
            <a:endParaRPr lang="es-ES" dirty="0"/>
          </a:p>
        </p:txBody>
      </p:sp>
      <p:sp>
        <p:nvSpPr>
          <p:cNvPr id="7" name="Marcador de contenido 3"/>
          <p:cNvSpPr>
            <a:spLocks noGrp="1"/>
          </p:cNvSpPr>
          <p:nvPr>
            <p:ph sz="half" idx="2"/>
          </p:nvPr>
        </p:nvSpPr>
        <p:spPr>
          <a:xfrm>
            <a:off x="471948" y="1563176"/>
            <a:ext cx="8288594" cy="3295803"/>
          </a:xfrm>
        </p:spPr>
        <p:txBody>
          <a:bodyPr/>
          <a:lstStyle>
            <a:lvl1pPr>
              <a:defRPr sz="2800">
                <a:latin typeface="Helvetica" panose="020B0604020202020204" pitchFamily="34" charset="0"/>
                <a:cs typeface="Helvetica" panose="020B0604020202020204" pitchFamily="34" charset="0"/>
              </a:defRPr>
            </a:lvl1pPr>
            <a:lvl2pPr>
              <a:defRPr sz="2400">
                <a:latin typeface="Helvetica" panose="020B0604020202020204" pitchFamily="34" charset="0"/>
                <a:cs typeface="Helvetica" panose="020B0604020202020204" pitchFamily="34" charset="0"/>
              </a:defRPr>
            </a:lvl2pPr>
            <a:lvl3pPr>
              <a:defRPr sz="2000">
                <a:latin typeface="Helvetica" panose="020B0604020202020204" pitchFamily="34" charset="0"/>
                <a:cs typeface="Helvetica" panose="020B0604020202020204" pitchFamily="34" charset="0"/>
              </a:defRPr>
            </a:lvl3pPr>
            <a:lvl4pPr>
              <a:defRPr sz="1800">
                <a:latin typeface="Helvetica" panose="020B0604020202020204" pitchFamily="34" charset="0"/>
                <a:cs typeface="Helvetica" panose="020B0604020202020204" pitchFamily="34" charset="0"/>
              </a:defRPr>
            </a:lvl4pPr>
            <a:lvl5pPr>
              <a:defRPr sz="1800">
                <a:latin typeface="Helvetica" panose="020B0604020202020204" pitchFamily="34" charset="0"/>
                <a:cs typeface="Helvetica" panose="020B0604020202020204" pitchFamily="34" charset="0"/>
              </a:defRPr>
            </a:lvl5pPr>
            <a:lvl6pPr>
              <a:defRPr sz="1800"/>
            </a:lvl6pPr>
            <a:lvl7pPr>
              <a:defRPr sz="1800"/>
            </a:lvl7pPr>
            <a:lvl8pPr>
              <a:defRPr sz="1800"/>
            </a:lvl8pPr>
            <a:lvl9pPr>
              <a:defRPr sz="1800"/>
            </a:lvl9pPr>
          </a:lstStyle>
          <a:p>
            <a:pPr lvl="0"/>
            <a:r>
              <a:rPr lang="es-ES_tradnl" dirty="0"/>
              <a:t>Haga clic para modificar el estilo de texto del patrón</a:t>
            </a:r>
          </a:p>
          <a:p>
            <a:pPr lvl="1"/>
            <a:r>
              <a:rPr lang="es-ES_tradnl" dirty="0"/>
              <a:t>Segundo nivel</a:t>
            </a:r>
          </a:p>
          <a:p>
            <a:pPr lvl="2"/>
            <a:r>
              <a:rPr lang="es-ES_tradnl" dirty="0"/>
              <a:t>Tercer nivel</a:t>
            </a:r>
          </a:p>
          <a:p>
            <a:pPr lvl="3"/>
            <a:r>
              <a:rPr lang="es-ES_tradnl" dirty="0"/>
              <a:t>Cuarto nivel</a:t>
            </a:r>
          </a:p>
          <a:p>
            <a:pPr lvl="4"/>
            <a:r>
              <a:rPr lang="es-ES_tradnl" dirty="0"/>
              <a:t>Quinto nivel</a:t>
            </a:r>
            <a:endParaRPr lang="es-ES" dirty="0"/>
          </a:p>
        </p:txBody>
      </p:sp>
    </p:spTree>
    <p:extLst>
      <p:ext uri="{BB962C8B-B14F-4D97-AF65-F5344CB8AC3E}">
        <p14:creationId xmlns:p14="http://schemas.microsoft.com/office/powerpoint/2010/main" val="9144623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En blanco">
    <p:spTree>
      <p:nvGrpSpPr>
        <p:cNvPr id="1" name=""/>
        <p:cNvGrpSpPr/>
        <p:nvPr/>
      </p:nvGrpSpPr>
      <p:grpSpPr>
        <a:xfrm>
          <a:off x="0" y="0"/>
          <a:ext cx="0" cy="0"/>
          <a:chOff x="0" y="0"/>
          <a:chExt cx="0" cy="0"/>
        </a:xfrm>
      </p:grpSpPr>
      <p:pic>
        <p:nvPicPr>
          <p:cNvPr id="5" name="Imagen 4"/>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373932"/>
            <a:ext cx="3362632" cy="643707"/>
          </a:xfrm>
          <a:prstGeom prst="rect">
            <a:avLst/>
          </a:prstGeom>
          <a:noFill/>
          <a:ln>
            <a:noFill/>
          </a:ln>
        </p:spPr>
      </p:pic>
      <p:sp>
        <p:nvSpPr>
          <p:cNvPr id="6" name="Título 1"/>
          <p:cNvSpPr>
            <a:spLocks noGrp="1"/>
          </p:cNvSpPr>
          <p:nvPr>
            <p:ph type="title"/>
          </p:nvPr>
        </p:nvSpPr>
        <p:spPr>
          <a:xfrm>
            <a:off x="3414143" y="367493"/>
            <a:ext cx="5656007" cy="643707"/>
          </a:xfrm>
        </p:spPr>
        <p:txBody>
          <a:bodyPr>
            <a:normAutofit/>
          </a:bodyPr>
          <a:lstStyle>
            <a:lvl1pPr algn="ctr">
              <a:defRPr sz="3600">
                <a:solidFill>
                  <a:srgbClr val="2056B7"/>
                </a:solidFill>
                <a:latin typeface="Helvetica" panose="020B0604020202020204" pitchFamily="34" charset="0"/>
                <a:cs typeface="Helvetica" panose="020B0604020202020204" pitchFamily="34" charset="0"/>
              </a:defRPr>
            </a:lvl1pPr>
          </a:lstStyle>
          <a:p>
            <a:r>
              <a:rPr lang="es-ES_tradnl" dirty="0"/>
              <a:t>Clic para editar título</a:t>
            </a:r>
            <a:endParaRPr lang="es-ES" dirty="0"/>
          </a:p>
        </p:txBody>
      </p:sp>
    </p:spTree>
    <p:extLst>
      <p:ext uri="{BB962C8B-B14F-4D97-AF65-F5344CB8AC3E}">
        <p14:creationId xmlns:p14="http://schemas.microsoft.com/office/powerpoint/2010/main" val="36823478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_En blanco">
    <p:spTree>
      <p:nvGrpSpPr>
        <p:cNvPr id="1" name=""/>
        <p:cNvGrpSpPr/>
        <p:nvPr/>
      </p:nvGrpSpPr>
      <p:grpSpPr>
        <a:xfrm>
          <a:off x="0" y="0"/>
          <a:ext cx="0" cy="0"/>
          <a:chOff x="0" y="0"/>
          <a:chExt cx="0" cy="0"/>
        </a:xfrm>
      </p:grpSpPr>
      <p:pic>
        <p:nvPicPr>
          <p:cNvPr id="5" name="Imagen 4"/>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6697014" y="4559121"/>
            <a:ext cx="2446986" cy="392806"/>
          </a:xfrm>
          <a:prstGeom prst="rect">
            <a:avLst/>
          </a:prstGeom>
          <a:noFill/>
          <a:ln>
            <a:noFill/>
          </a:ln>
        </p:spPr>
      </p:pic>
      <p:sp>
        <p:nvSpPr>
          <p:cNvPr id="4" name="Marcador de contenido 3"/>
          <p:cNvSpPr>
            <a:spLocks noGrp="1"/>
          </p:cNvSpPr>
          <p:nvPr>
            <p:ph sz="half" idx="2"/>
          </p:nvPr>
        </p:nvSpPr>
        <p:spPr>
          <a:xfrm>
            <a:off x="4573834" y="486883"/>
            <a:ext cx="4038600" cy="3295803"/>
          </a:xfrm>
        </p:spPr>
        <p:txBody>
          <a:bodyPr/>
          <a:lstStyle>
            <a:lvl1pPr>
              <a:defRPr sz="2800">
                <a:solidFill>
                  <a:srgbClr val="2056B7"/>
                </a:solidFill>
                <a:latin typeface="Helvetica" panose="020B0604020202020204" pitchFamily="34" charset="0"/>
                <a:cs typeface="Helvetica" panose="020B0604020202020204" pitchFamily="34" charset="0"/>
              </a:defRPr>
            </a:lvl1pPr>
            <a:lvl2pPr>
              <a:defRPr sz="2400">
                <a:solidFill>
                  <a:srgbClr val="2056B7"/>
                </a:solidFill>
                <a:latin typeface="Helvetica" panose="020B0604020202020204" pitchFamily="34" charset="0"/>
                <a:cs typeface="Helvetica" panose="020B0604020202020204" pitchFamily="34" charset="0"/>
              </a:defRPr>
            </a:lvl2pPr>
            <a:lvl3pPr>
              <a:defRPr sz="2000">
                <a:solidFill>
                  <a:srgbClr val="2056B7"/>
                </a:solidFill>
                <a:latin typeface="Helvetica" panose="020B0604020202020204" pitchFamily="34" charset="0"/>
                <a:cs typeface="Helvetica" panose="020B0604020202020204" pitchFamily="34" charset="0"/>
              </a:defRPr>
            </a:lvl3pPr>
            <a:lvl4pPr>
              <a:defRPr sz="1800">
                <a:solidFill>
                  <a:srgbClr val="2056B7"/>
                </a:solidFill>
                <a:latin typeface="Helvetica" panose="020B0604020202020204" pitchFamily="34" charset="0"/>
                <a:cs typeface="Helvetica" panose="020B0604020202020204" pitchFamily="34" charset="0"/>
              </a:defRPr>
            </a:lvl4pPr>
            <a:lvl5pPr>
              <a:defRPr sz="1800">
                <a:solidFill>
                  <a:srgbClr val="2056B7"/>
                </a:solidFill>
                <a:latin typeface="Helvetica" panose="020B0604020202020204" pitchFamily="34" charset="0"/>
                <a:cs typeface="Helvetica" panose="020B0604020202020204" pitchFamily="34" charset="0"/>
              </a:defRPr>
            </a:lvl5pPr>
            <a:lvl6pPr>
              <a:defRPr sz="1800"/>
            </a:lvl6pPr>
            <a:lvl7pPr>
              <a:defRPr sz="1800"/>
            </a:lvl7pPr>
            <a:lvl8pPr>
              <a:defRPr sz="1800"/>
            </a:lvl8pPr>
            <a:lvl9pPr>
              <a:defRPr sz="1800"/>
            </a:lvl9pPr>
          </a:lstStyle>
          <a:p>
            <a:pPr lvl="0"/>
            <a:r>
              <a:rPr lang="es-ES_tradnl" dirty="0"/>
              <a:t>Haga clic para modificar el estilo de texto del patrón</a:t>
            </a:r>
          </a:p>
          <a:p>
            <a:pPr lvl="1"/>
            <a:r>
              <a:rPr lang="es-ES_tradnl" dirty="0"/>
              <a:t>Segundo nivel</a:t>
            </a:r>
          </a:p>
          <a:p>
            <a:pPr lvl="2"/>
            <a:r>
              <a:rPr lang="es-ES_tradnl" dirty="0"/>
              <a:t>Tercer nivel</a:t>
            </a:r>
          </a:p>
          <a:p>
            <a:pPr lvl="3"/>
            <a:r>
              <a:rPr lang="es-ES_tradnl" dirty="0"/>
              <a:t>Cuarto nivel</a:t>
            </a:r>
          </a:p>
          <a:p>
            <a:pPr lvl="4"/>
            <a:r>
              <a:rPr lang="es-ES_tradnl" dirty="0"/>
              <a:t>Quinto nivel</a:t>
            </a:r>
            <a:endParaRPr lang="es-ES" dirty="0"/>
          </a:p>
        </p:txBody>
      </p:sp>
    </p:spTree>
    <p:extLst>
      <p:ext uri="{BB962C8B-B14F-4D97-AF65-F5344CB8AC3E}">
        <p14:creationId xmlns:p14="http://schemas.microsoft.com/office/powerpoint/2010/main" val="41328643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Encabezado de sección">
    <p:spTree>
      <p:nvGrpSpPr>
        <p:cNvPr id="1" name=""/>
        <p:cNvGrpSpPr/>
        <p:nvPr/>
      </p:nvGrpSpPr>
      <p:grpSpPr>
        <a:xfrm>
          <a:off x="0" y="0"/>
          <a:ext cx="0" cy="0"/>
          <a:chOff x="0" y="0"/>
          <a:chExt cx="0" cy="0"/>
        </a:xfrm>
      </p:grpSpPr>
      <p:pic>
        <p:nvPicPr>
          <p:cNvPr id="9" name="Imagen 8"/>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373932"/>
            <a:ext cx="3362632" cy="643707"/>
          </a:xfrm>
          <a:prstGeom prst="rect">
            <a:avLst/>
          </a:prstGeom>
          <a:noFill/>
          <a:ln>
            <a:noFill/>
          </a:ln>
        </p:spPr>
      </p:pic>
      <p:sp>
        <p:nvSpPr>
          <p:cNvPr id="10" name="Título 1"/>
          <p:cNvSpPr>
            <a:spLocks noGrp="1"/>
          </p:cNvSpPr>
          <p:nvPr>
            <p:ph type="title"/>
          </p:nvPr>
        </p:nvSpPr>
        <p:spPr>
          <a:xfrm>
            <a:off x="3394826" y="367493"/>
            <a:ext cx="5656007" cy="643707"/>
          </a:xfrm>
        </p:spPr>
        <p:txBody>
          <a:bodyPr>
            <a:normAutofit/>
          </a:bodyPr>
          <a:lstStyle>
            <a:lvl1pPr algn="ctr">
              <a:defRPr sz="3600">
                <a:solidFill>
                  <a:srgbClr val="2056B7"/>
                </a:solidFill>
                <a:latin typeface="Helvetica" panose="020B0604020202020204" pitchFamily="34" charset="0"/>
                <a:cs typeface="Helvetica" panose="020B0604020202020204" pitchFamily="34" charset="0"/>
              </a:defRPr>
            </a:lvl1pPr>
          </a:lstStyle>
          <a:p>
            <a:r>
              <a:rPr lang="es-ES_tradnl" dirty="0"/>
              <a:t>Clic para editar título</a:t>
            </a:r>
            <a:endParaRPr lang="es-ES" dirty="0"/>
          </a:p>
        </p:txBody>
      </p:sp>
      <p:sp>
        <p:nvSpPr>
          <p:cNvPr id="11" name="Marcador de contenido 3"/>
          <p:cNvSpPr>
            <a:spLocks noGrp="1"/>
          </p:cNvSpPr>
          <p:nvPr>
            <p:ph sz="half" idx="2"/>
          </p:nvPr>
        </p:nvSpPr>
        <p:spPr>
          <a:xfrm>
            <a:off x="471948" y="1427948"/>
            <a:ext cx="8288594" cy="3295803"/>
          </a:xfrm>
        </p:spPr>
        <p:txBody>
          <a:bodyPr/>
          <a:lstStyle>
            <a:lvl1pPr>
              <a:defRPr sz="2800">
                <a:solidFill>
                  <a:srgbClr val="2056B7"/>
                </a:solidFill>
                <a:latin typeface="Helvetica" panose="020B0604020202020204" pitchFamily="34" charset="0"/>
                <a:cs typeface="Helvetica" panose="020B0604020202020204" pitchFamily="34" charset="0"/>
              </a:defRPr>
            </a:lvl1pPr>
            <a:lvl2pPr>
              <a:defRPr sz="2400">
                <a:solidFill>
                  <a:srgbClr val="2056B7"/>
                </a:solidFill>
                <a:latin typeface="Helvetica" panose="020B0604020202020204" pitchFamily="34" charset="0"/>
                <a:cs typeface="Helvetica" panose="020B0604020202020204" pitchFamily="34" charset="0"/>
              </a:defRPr>
            </a:lvl2pPr>
            <a:lvl3pPr>
              <a:defRPr sz="2000">
                <a:solidFill>
                  <a:srgbClr val="2056B7"/>
                </a:solidFill>
                <a:latin typeface="Helvetica" panose="020B0604020202020204" pitchFamily="34" charset="0"/>
                <a:cs typeface="Helvetica" panose="020B0604020202020204" pitchFamily="34" charset="0"/>
              </a:defRPr>
            </a:lvl3pPr>
            <a:lvl4pPr>
              <a:defRPr sz="1800">
                <a:solidFill>
                  <a:srgbClr val="2056B7"/>
                </a:solidFill>
                <a:latin typeface="Helvetica" panose="020B0604020202020204" pitchFamily="34" charset="0"/>
                <a:cs typeface="Helvetica" panose="020B0604020202020204" pitchFamily="34" charset="0"/>
              </a:defRPr>
            </a:lvl4pPr>
            <a:lvl5pPr>
              <a:defRPr sz="1800">
                <a:solidFill>
                  <a:srgbClr val="2056B7"/>
                </a:solidFill>
                <a:latin typeface="Helvetica" panose="020B0604020202020204" pitchFamily="34" charset="0"/>
                <a:cs typeface="Helvetica" panose="020B0604020202020204" pitchFamily="34" charset="0"/>
              </a:defRPr>
            </a:lvl5pPr>
            <a:lvl6pPr>
              <a:defRPr sz="1800"/>
            </a:lvl6pPr>
            <a:lvl7pPr>
              <a:defRPr sz="1800"/>
            </a:lvl7pPr>
            <a:lvl8pPr>
              <a:defRPr sz="1800"/>
            </a:lvl8pPr>
            <a:lvl9pPr>
              <a:defRPr sz="1800"/>
            </a:lvl9pPr>
          </a:lstStyle>
          <a:p>
            <a:pPr lvl="0"/>
            <a:r>
              <a:rPr lang="es-ES_tradnl" dirty="0"/>
              <a:t>Haga clic para modificar el estilo de texto del patrón</a:t>
            </a:r>
          </a:p>
          <a:p>
            <a:pPr lvl="1"/>
            <a:r>
              <a:rPr lang="es-ES_tradnl" dirty="0"/>
              <a:t>Segundo nivel</a:t>
            </a:r>
          </a:p>
          <a:p>
            <a:pPr lvl="2"/>
            <a:r>
              <a:rPr lang="es-ES_tradnl" dirty="0"/>
              <a:t>Tercer nivel</a:t>
            </a:r>
          </a:p>
          <a:p>
            <a:pPr lvl="3"/>
            <a:r>
              <a:rPr lang="es-ES_tradnl" dirty="0"/>
              <a:t>Cuarto nivel</a:t>
            </a:r>
          </a:p>
          <a:p>
            <a:pPr lvl="4"/>
            <a:r>
              <a:rPr lang="es-ES_tradnl" dirty="0"/>
              <a:t>Quinto nivel</a:t>
            </a:r>
            <a:endParaRPr lang="es-ES" dirty="0"/>
          </a:p>
        </p:txBody>
      </p:sp>
    </p:spTree>
    <p:extLst>
      <p:ext uri="{BB962C8B-B14F-4D97-AF65-F5344CB8AC3E}">
        <p14:creationId xmlns:p14="http://schemas.microsoft.com/office/powerpoint/2010/main" val="20393354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ítulo vertical y texto">
    <p:spTree>
      <p:nvGrpSpPr>
        <p:cNvPr id="1" name=""/>
        <p:cNvGrpSpPr/>
        <p:nvPr/>
      </p:nvGrpSpPr>
      <p:grpSpPr>
        <a:xfrm>
          <a:off x="0" y="0"/>
          <a:ext cx="0" cy="0"/>
          <a:chOff x="0" y="0"/>
          <a:chExt cx="0" cy="0"/>
        </a:xfrm>
      </p:grpSpPr>
      <p:pic>
        <p:nvPicPr>
          <p:cNvPr id="10" name="Imagen 9"/>
          <p:cNvPicPr>
            <a:picLocks noChangeAspect="1"/>
          </p:cNvPicPr>
          <p:nvPr userDrawn="1"/>
        </p:nvPicPr>
        <p:blipFill>
          <a:blip r:embed="rId2"/>
          <a:stretch>
            <a:fillRect/>
          </a:stretch>
        </p:blipFill>
        <p:spPr>
          <a:xfrm>
            <a:off x="6371303" y="4026311"/>
            <a:ext cx="2057401" cy="752168"/>
          </a:xfrm>
          <a:prstGeom prst="rect">
            <a:avLst/>
          </a:prstGeom>
        </p:spPr>
      </p:pic>
      <p:sp>
        <p:nvSpPr>
          <p:cNvPr id="11" name="CuadroTexto 10"/>
          <p:cNvSpPr txBox="1"/>
          <p:nvPr userDrawn="1"/>
        </p:nvSpPr>
        <p:spPr>
          <a:xfrm>
            <a:off x="707923" y="4217729"/>
            <a:ext cx="3141406" cy="369332"/>
          </a:xfrm>
          <a:prstGeom prst="rect">
            <a:avLst/>
          </a:prstGeom>
          <a:noFill/>
        </p:spPr>
        <p:txBody>
          <a:bodyPr wrap="square" rtlCol="0">
            <a:spAutoFit/>
          </a:bodyPr>
          <a:lstStyle/>
          <a:p>
            <a:r>
              <a:rPr lang="es-CO" dirty="0">
                <a:latin typeface="Helvetica" panose="020B0604020202020204" pitchFamily="34" charset="0"/>
                <a:cs typeface="Helvetica" panose="020B0604020202020204" pitchFamily="34" charset="0"/>
              </a:rPr>
              <a:t>www.colciencias.gov.co</a:t>
            </a:r>
          </a:p>
        </p:txBody>
      </p:sp>
    </p:spTree>
    <p:extLst>
      <p:ext uri="{BB962C8B-B14F-4D97-AF65-F5344CB8AC3E}">
        <p14:creationId xmlns:p14="http://schemas.microsoft.com/office/powerpoint/2010/main" val="14159342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s-ES_tradnl"/>
              <a:t>Clic para editar título</a:t>
            </a:r>
            <a:endParaRPr lang="es-ES"/>
          </a:p>
        </p:txBody>
      </p:sp>
      <p:sp>
        <p:nvSpPr>
          <p:cNvPr id="3" name="Marcador de texto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
        <p:nvSpPr>
          <p:cNvPr id="4" name="Marcador de fecha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5BE1EF55-107E-FA4F-ADCA-8A537721F935}" type="datetimeFigureOut">
              <a:rPr lang="es-ES" smtClean="0"/>
              <a:t>12/08/2019</a:t>
            </a:fld>
            <a:endParaRPr lang="es-ES"/>
          </a:p>
        </p:txBody>
      </p:sp>
      <p:sp>
        <p:nvSpPr>
          <p:cNvPr id="5" name="Marcador de pie de página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8014BAD4-3703-3D4F-83B3-B17BDFBE42AA}" type="slidenum">
              <a:rPr lang="es-ES" smtClean="0"/>
              <a:t>‹Nº›</a:t>
            </a:fld>
            <a:endParaRPr lang="es-ES"/>
          </a:p>
        </p:txBody>
      </p:sp>
    </p:spTree>
    <p:extLst>
      <p:ext uri="{BB962C8B-B14F-4D97-AF65-F5344CB8AC3E}">
        <p14:creationId xmlns:p14="http://schemas.microsoft.com/office/powerpoint/2010/main" val="1853235424"/>
      </p:ext>
    </p:extLst>
  </p:cSld>
  <p:clrMap bg1="lt1" tx1="dk1" bg2="lt2" tx2="dk2" accent1="accent1" accent2="accent2" accent3="accent3" accent4="accent4" accent5="accent5" accent6="accent6" hlink="hlink" folHlink="folHlink"/>
  <p:sldLayoutIdLst>
    <p:sldLayoutId id="2147483649" r:id="rId1"/>
    <p:sldLayoutId id="2147483661" r:id="rId2"/>
    <p:sldLayoutId id="2147483660" r:id="rId3"/>
    <p:sldLayoutId id="2147483652" r:id="rId4"/>
    <p:sldLayoutId id="2147483655" r:id="rId5"/>
    <p:sldLayoutId id="2147483662" r:id="rId6"/>
    <p:sldLayoutId id="2147483663" r:id="rId7"/>
    <p:sldLayoutId id="2147483651" r:id="rId8"/>
    <p:sldLayoutId id="2147483659" r:id="rId9"/>
    <p:sldLayoutId id="2147483664" r:id="rId10"/>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6.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9.xml"/><Relationship Id="rId1" Type="http://schemas.openxmlformats.org/officeDocument/2006/relationships/slideLayout" Target="../slideLayouts/slideLayout7.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19.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xml"/><Relationship Id="rId1" Type="http://schemas.openxmlformats.org/officeDocument/2006/relationships/slideLayout" Target="../slideLayouts/slideLayout6.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6.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6.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6.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2.xml"/><Relationship Id="rId1" Type="http://schemas.openxmlformats.org/officeDocument/2006/relationships/slideLayout" Target="../slideLayouts/slideLayout6.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3.xml"/><Relationship Id="rId1" Type="http://schemas.openxmlformats.org/officeDocument/2006/relationships/slideLayout" Target="../slideLayouts/slideLayout6.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449638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D52DB6DF-3228-4713-B448-386B379DD5A6}"/>
              </a:ext>
            </a:extLst>
          </p:cNvPr>
          <p:cNvSpPr/>
          <p:nvPr/>
        </p:nvSpPr>
        <p:spPr>
          <a:xfrm>
            <a:off x="4083803" y="223332"/>
            <a:ext cx="4262034" cy="461665"/>
          </a:xfrm>
          <a:prstGeom prst="rect">
            <a:avLst/>
          </a:prstGeom>
        </p:spPr>
        <p:txBody>
          <a:bodyPr wrap="square">
            <a:spAutoFit/>
          </a:bodyPr>
          <a:lstStyle/>
          <a:p>
            <a:pPr algn="ctr">
              <a:defRPr sz="1400" b="0" i="0" u="none" strike="noStrike" kern="1200" spc="0" baseline="0">
                <a:solidFill>
                  <a:prstClr val="black">
                    <a:lumMod val="65000"/>
                    <a:lumOff val="35000"/>
                  </a:prstClr>
                </a:solidFill>
                <a:latin typeface="+mn-lt"/>
                <a:ea typeface="+mn-ea"/>
                <a:cs typeface="+mn-cs"/>
              </a:defRPr>
            </a:pPr>
            <a:r>
              <a:rPr lang="es-CO" sz="2400" b="1" dirty="0">
                <a:solidFill>
                  <a:srgbClr val="2056B7"/>
                </a:solidFill>
                <a:latin typeface="Segoe UI" panose="020B0502040204020203" pitchFamily="34" charset="0"/>
                <a:cs typeface="Segoe UI" panose="020B0502040204020203" pitchFamily="34" charset="0"/>
              </a:rPr>
              <a:t>Inflexibilidades 2019</a:t>
            </a:r>
          </a:p>
        </p:txBody>
      </p:sp>
      <p:graphicFrame>
        <p:nvGraphicFramePr>
          <p:cNvPr id="4" name="Gráfico 3">
            <a:extLst>
              <a:ext uri="{FF2B5EF4-FFF2-40B4-BE49-F238E27FC236}">
                <a16:creationId xmlns:a16="http://schemas.microsoft.com/office/drawing/2014/main" id="{8115476E-88B5-4FF5-8FBA-F238895AB89F}"/>
              </a:ext>
            </a:extLst>
          </p:cNvPr>
          <p:cNvGraphicFramePr>
            <a:graphicFrameLocks/>
          </p:cNvGraphicFramePr>
          <p:nvPr>
            <p:extLst>
              <p:ext uri="{D42A27DB-BD31-4B8C-83A1-F6EECF244321}">
                <p14:modId xmlns:p14="http://schemas.microsoft.com/office/powerpoint/2010/main" val="805953094"/>
              </p:ext>
            </p:extLst>
          </p:nvPr>
        </p:nvGraphicFramePr>
        <p:xfrm>
          <a:off x="2072817" y="1084880"/>
          <a:ext cx="5219135" cy="377383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9693262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Marcador de contenido 4"/>
          <p:cNvGraphicFramePr>
            <a:graphicFrameLocks noGrp="1"/>
          </p:cNvGraphicFramePr>
          <p:nvPr>
            <p:ph sz="half" idx="4294967295"/>
            <p:extLst>
              <p:ext uri="{D42A27DB-BD31-4B8C-83A1-F6EECF244321}">
                <p14:modId xmlns:p14="http://schemas.microsoft.com/office/powerpoint/2010/main" val="4106947422"/>
              </p:ext>
            </p:extLst>
          </p:nvPr>
        </p:nvGraphicFramePr>
        <p:xfrm>
          <a:off x="518319" y="1412728"/>
          <a:ext cx="8107362" cy="12795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Rectángulo 6"/>
          <p:cNvSpPr/>
          <p:nvPr/>
        </p:nvSpPr>
        <p:spPr>
          <a:xfrm>
            <a:off x="3987382" y="515748"/>
            <a:ext cx="4776822" cy="400110"/>
          </a:xfrm>
          <a:prstGeom prst="rect">
            <a:avLst/>
          </a:prstGeom>
        </p:spPr>
        <p:txBody>
          <a:bodyPr wrap="none">
            <a:spAutoFit/>
          </a:bodyPr>
          <a:lstStyle/>
          <a:p>
            <a:pPr algn="ctr"/>
            <a:r>
              <a:rPr lang="es-CO" sz="2000" b="1" u="sng" dirty="0">
                <a:solidFill>
                  <a:srgbClr val="254ECE"/>
                </a:solidFill>
                <a:latin typeface="Segoe UI" panose="020B0502040204020203" pitchFamily="34" charset="0"/>
                <a:cs typeface="Segoe UI" panose="020B0502040204020203" pitchFamily="34" charset="0"/>
              </a:rPr>
              <a:t>Ejecución Presupuestal Inversión 2019</a:t>
            </a:r>
          </a:p>
        </p:txBody>
      </p:sp>
      <p:graphicFrame>
        <p:nvGraphicFramePr>
          <p:cNvPr id="2" name="Tabla 1">
            <a:extLst>
              <a:ext uri="{FF2B5EF4-FFF2-40B4-BE49-F238E27FC236}">
                <a16:creationId xmlns:a16="http://schemas.microsoft.com/office/drawing/2014/main" id="{91E66A0A-F32B-4B82-BCD6-CBC88DA5955C}"/>
              </a:ext>
            </a:extLst>
          </p:cNvPr>
          <p:cNvGraphicFramePr>
            <a:graphicFrameLocks noGrp="1"/>
          </p:cNvGraphicFramePr>
          <p:nvPr>
            <p:extLst>
              <p:ext uri="{D42A27DB-BD31-4B8C-83A1-F6EECF244321}">
                <p14:modId xmlns:p14="http://schemas.microsoft.com/office/powerpoint/2010/main" val="1983358630"/>
              </p:ext>
            </p:extLst>
          </p:nvPr>
        </p:nvGraphicFramePr>
        <p:xfrm>
          <a:off x="1991532" y="2982520"/>
          <a:ext cx="5770511" cy="1279524"/>
        </p:xfrm>
        <a:graphic>
          <a:graphicData uri="http://schemas.openxmlformats.org/drawingml/2006/table">
            <a:tbl>
              <a:tblPr>
                <a:tableStyleId>{5C22544A-7EE6-4342-B048-85BDC9FD1C3A}</a:tableStyleId>
              </a:tblPr>
              <a:tblGrid>
                <a:gridCol w="1725760">
                  <a:extLst>
                    <a:ext uri="{9D8B030D-6E8A-4147-A177-3AD203B41FA5}">
                      <a16:colId xmlns:a16="http://schemas.microsoft.com/office/drawing/2014/main" val="461188015"/>
                    </a:ext>
                  </a:extLst>
                </a:gridCol>
                <a:gridCol w="1147384">
                  <a:extLst>
                    <a:ext uri="{9D8B030D-6E8A-4147-A177-3AD203B41FA5}">
                      <a16:colId xmlns:a16="http://schemas.microsoft.com/office/drawing/2014/main" val="902873630"/>
                    </a:ext>
                  </a:extLst>
                </a:gridCol>
                <a:gridCol w="1427774">
                  <a:extLst>
                    <a:ext uri="{9D8B030D-6E8A-4147-A177-3AD203B41FA5}">
                      <a16:colId xmlns:a16="http://schemas.microsoft.com/office/drawing/2014/main" val="1572721545"/>
                    </a:ext>
                  </a:extLst>
                </a:gridCol>
                <a:gridCol w="1469593">
                  <a:extLst>
                    <a:ext uri="{9D8B030D-6E8A-4147-A177-3AD203B41FA5}">
                      <a16:colId xmlns:a16="http://schemas.microsoft.com/office/drawing/2014/main" val="3808450337"/>
                    </a:ext>
                  </a:extLst>
                </a:gridCol>
              </a:tblGrid>
              <a:tr h="319881">
                <a:tc>
                  <a:txBody>
                    <a:bodyPr/>
                    <a:lstStyle/>
                    <a:p>
                      <a:pPr algn="ctr" fontAlgn="b"/>
                      <a:r>
                        <a:rPr lang="es-ES" sz="1400" b="1" u="none" strike="noStrike" dirty="0">
                          <a:effectLst/>
                          <a:latin typeface="Segoe UI" panose="020B0502040204020203" pitchFamily="34" charset="0"/>
                          <a:cs typeface="Segoe UI" panose="020B0502040204020203" pitchFamily="34" charset="0"/>
                        </a:rPr>
                        <a:t>Cohorte</a:t>
                      </a:r>
                      <a:endParaRPr lang="es-ES" sz="1400" b="1" i="0" u="none" strike="noStrike" dirty="0">
                        <a:solidFill>
                          <a:srgbClr val="000000"/>
                        </a:solidFill>
                        <a:effectLst/>
                        <a:latin typeface="Segoe UI" panose="020B0502040204020203" pitchFamily="34" charset="0"/>
                        <a:cs typeface="Segoe UI" panose="020B0502040204020203" pitchFamily="34" charset="0"/>
                      </a:endParaRPr>
                    </a:p>
                  </a:txBody>
                  <a:tcPr marL="9525" marR="9525" marT="9525" marB="0" anchor="b">
                    <a:lnL w="12700" cap="flat" cmpd="sng" algn="ctr">
                      <a:solidFill>
                        <a:schemeClr val="bg1">
                          <a:lumMod val="50000"/>
                        </a:schemeClr>
                      </a:solidFill>
                      <a:prstDash val="sysDash"/>
                      <a:round/>
                      <a:headEnd type="none" w="med" len="med"/>
                      <a:tailEnd type="none" w="med" len="med"/>
                    </a:lnL>
                    <a:lnR w="12700" cap="flat" cmpd="sng" algn="ctr">
                      <a:solidFill>
                        <a:schemeClr val="bg1">
                          <a:lumMod val="50000"/>
                        </a:schemeClr>
                      </a:solidFill>
                      <a:prstDash val="sysDash"/>
                      <a:round/>
                      <a:headEnd type="none" w="med" len="med"/>
                      <a:tailEnd type="none" w="med" len="med"/>
                    </a:lnR>
                    <a:lnT w="12700" cap="flat" cmpd="sng" algn="ctr">
                      <a:solidFill>
                        <a:schemeClr val="bg1">
                          <a:lumMod val="50000"/>
                        </a:schemeClr>
                      </a:solidFill>
                      <a:prstDash val="sysDash"/>
                      <a:round/>
                      <a:headEnd type="none" w="med" len="med"/>
                      <a:tailEnd type="none" w="med" len="med"/>
                    </a:lnT>
                    <a:lnB w="12700" cap="flat" cmpd="sng" algn="ctr">
                      <a:solidFill>
                        <a:schemeClr val="bg1">
                          <a:lumMod val="50000"/>
                        </a:schemeClr>
                      </a:solidFill>
                      <a:prstDash val="sysDash"/>
                      <a:round/>
                      <a:headEnd type="none" w="med" len="med"/>
                      <a:tailEnd type="none" w="med" len="med"/>
                    </a:lnB>
                    <a:lnTlToBr w="12700" cmpd="sng">
                      <a:noFill/>
                      <a:prstDash val="solid"/>
                    </a:lnTlToBr>
                    <a:lnBlToTr w="12700" cmpd="sng">
                      <a:noFill/>
                      <a:prstDash val="solid"/>
                    </a:lnBlToTr>
                    <a:solidFill>
                      <a:schemeClr val="accent5">
                        <a:lumMod val="75000"/>
                      </a:schemeClr>
                    </a:solidFill>
                  </a:tcPr>
                </a:tc>
                <a:tc>
                  <a:txBody>
                    <a:bodyPr/>
                    <a:lstStyle/>
                    <a:p>
                      <a:pPr algn="ctr" fontAlgn="b"/>
                      <a:r>
                        <a:rPr lang="es-ES" sz="1400" b="1" u="none" strike="noStrike" dirty="0">
                          <a:effectLst/>
                          <a:latin typeface="Segoe UI" panose="020B0502040204020203" pitchFamily="34" charset="0"/>
                          <a:cs typeface="Segoe UI" panose="020B0502040204020203" pitchFamily="34" charset="0"/>
                        </a:rPr>
                        <a:t>Fecha</a:t>
                      </a:r>
                      <a:endParaRPr lang="es-ES" sz="1400" b="1" i="0" u="none" strike="noStrike" dirty="0">
                        <a:solidFill>
                          <a:srgbClr val="000000"/>
                        </a:solidFill>
                        <a:effectLst/>
                        <a:latin typeface="Segoe UI" panose="020B0502040204020203" pitchFamily="34" charset="0"/>
                        <a:cs typeface="Segoe UI" panose="020B0502040204020203" pitchFamily="34" charset="0"/>
                      </a:endParaRPr>
                    </a:p>
                  </a:txBody>
                  <a:tcPr marL="9525" marR="9525" marT="9525" marB="0" anchor="b">
                    <a:lnL w="12700" cap="flat" cmpd="sng" algn="ctr">
                      <a:solidFill>
                        <a:schemeClr val="bg1">
                          <a:lumMod val="50000"/>
                        </a:schemeClr>
                      </a:solidFill>
                      <a:prstDash val="sysDash"/>
                      <a:round/>
                      <a:headEnd type="none" w="med" len="med"/>
                      <a:tailEnd type="none" w="med" len="med"/>
                    </a:lnL>
                    <a:lnR w="12700" cap="flat" cmpd="sng" algn="ctr">
                      <a:solidFill>
                        <a:schemeClr val="bg1">
                          <a:lumMod val="50000"/>
                        </a:schemeClr>
                      </a:solidFill>
                      <a:prstDash val="sysDash"/>
                      <a:round/>
                      <a:headEnd type="none" w="med" len="med"/>
                      <a:tailEnd type="none" w="med" len="med"/>
                    </a:lnR>
                    <a:lnT w="12700" cap="flat" cmpd="sng" algn="ctr">
                      <a:solidFill>
                        <a:schemeClr val="bg1">
                          <a:lumMod val="50000"/>
                        </a:schemeClr>
                      </a:solidFill>
                      <a:prstDash val="sysDash"/>
                      <a:round/>
                      <a:headEnd type="none" w="med" len="med"/>
                      <a:tailEnd type="none" w="med" len="med"/>
                    </a:lnT>
                    <a:lnB w="12700" cap="flat" cmpd="sng" algn="ctr">
                      <a:solidFill>
                        <a:schemeClr val="bg1">
                          <a:lumMod val="50000"/>
                        </a:schemeClr>
                      </a:solidFill>
                      <a:prstDash val="sysDash"/>
                      <a:round/>
                      <a:headEnd type="none" w="med" len="med"/>
                      <a:tailEnd type="none" w="med" len="med"/>
                    </a:lnB>
                    <a:lnTlToBr w="12700" cmpd="sng">
                      <a:noFill/>
                      <a:prstDash val="solid"/>
                    </a:lnTlToBr>
                    <a:lnBlToTr w="12700" cmpd="sng">
                      <a:noFill/>
                      <a:prstDash val="solid"/>
                    </a:lnBlToTr>
                    <a:solidFill>
                      <a:schemeClr val="accent5">
                        <a:lumMod val="75000"/>
                      </a:schemeClr>
                    </a:solidFill>
                  </a:tcPr>
                </a:tc>
                <a:tc>
                  <a:txBody>
                    <a:bodyPr/>
                    <a:lstStyle/>
                    <a:p>
                      <a:pPr algn="ctr" fontAlgn="b"/>
                      <a:r>
                        <a:rPr lang="es-ES" sz="1400" b="1" u="none" strike="noStrike" dirty="0">
                          <a:effectLst/>
                          <a:latin typeface="Segoe UI" panose="020B0502040204020203" pitchFamily="34" charset="0"/>
                          <a:cs typeface="Segoe UI" panose="020B0502040204020203" pitchFamily="34" charset="0"/>
                        </a:rPr>
                        <a:t>2019</a:t>
                      </a:r>
                      <a:endParaRPr lang="es-ES" sz="1400" b="1" i="0" u="none" strike="noStrike" dirty="0">
                        <a:solidFill>
                          <a:srgbClr val="000000"/>
                        </a:solidFill>
                        <a:effectLst/>
                        <a:latin typeface="Segoe UI" panose="020B0502040204020203" pitchFamily="34" charset="0"/>
                        <a:cs typeface="Segoe UI" panose="020B0502040204020203" pitchFamily="34" charset="0"/>
                      </a:endParaRPr>
                    </a:p>
                  </a:txBody>
                  <a:tcPr marL="9525" marR="9525" marT="9525" marB="0" anchor="b">
                    <a:lnL w="12700" cap="flat" cmpd="sng" algn="ctr">
                      <a:solidFill>
                        <a:schemeClr val="bg1">
                          <a:lumMod val="50000"/>
                        </a:schemeClr>
                      </a:solidFill>
                      <a:prstDash val="sysDash"/>
                      <a:round/>
                      <a:headEnd type="none" w="med" len="med"/>
                      <a:tailEnd type="none" w="med" len="med"/>
                    </a:lnL>
                    <a:lnR w="12700" cap="flat" cmpd="sng" algn="ctr">
                      <a:solidFill>
                        <a:schemeClr val="bg1">
                          <a:lumMod val="50000"/>
                        </a:schemeClr>
                      </a:solidFill>
                      <a:prstDash val="sysDash"/>
                      <a:round/>
                      <a:headEnd type="none" w="med" len="med"/>
                      <a:tailEnd type="none" w="med" len="med"/>
                    </a:lnR>
                    <a:lnT w="12700" cap="flat" cmpd="sng" algn="ctr">
                      <a:solidFill>
                        <a:schemeClr val="bg1">
                          <a:lumMod val="50000"/>
                        </a:schemeClr>
                      </a:solidFill>
                      <a:prstDash val="sysDash"/>
                      <a:round/>
                      <a:headEnd type="none" w="med" len="med"/>
                      <a:tailEnd type="none" w="med" len="med"/>
                    </a:lnT>
                    <a:lnB w="12700" cap="flat" cmpd="sng" algn="ctr">
                      <a:solidFill>
                        <a:schemeClr val="bg1">
                          <a:lumMod val="50000"/>
                        </a:schemeClr>
                      </a:solidFill>
                      <a:prstDash val="sysDash"/>
                      <a:round/>
                      <a:headEnd type="none" w="med" len="med"/>
                      <a:tailEnd type="none" w="med" len="med"/>
                    </a:lnB>
                    <a:lnTlToBr w="12700" cmpd="sng">
                      <a:noFill/>
                      <a:prstDash val="solid"/>
                    </a:lnTlToBr>
                    <a:lnBlToTr w="12700" cmpd="sng">
                      <a:noFill/>
                      <a:prstDash val="solid"/>
                    </a:lnBlToTr>
                    <a:solidFill>
                      <a:schemeClr val="accent5">
                        <a:lumMod val="75000"/>
                      </a:schemeClr>
                    </a:solidFill>
                  </a:tcPr>
                </a:tc>
                <a:tc>
                  <a:txBody>
                    <a:bodyPr/>
                    <a:lstStyle/>
                    <a:p>
                      <a:pPr algn="ctr" fontAlgn="b"/>
                      <a:r>
                        <a:rPr lang="es-ES" sz="1400" b="1" u="none" strike="noStrike" dirty="0">
                          <a:effectLst/>
                          <a:latin typeface="Segoe UI" panose="020B0502040204020203" pitchFamily="34" charset="0"/>
                          <a:cs typeface="Segoe UI" panose="020B0502040204020203" pitchFamily="34" charset="0"/>
                        </a:rPr>
                        <a:t>2020</a:t>
                      </a:r>
                      <a:endParaRPr lang="es-ES" sz="1400" b="1" i="0" u="none" strike="noStrike" dirty="0">
                        <a:solidFill>
                          <a:srgbClr val="000000"/>
                        </a:solidFill>
                        <a:effectLst/>
                        <a:latin typeface="Segoe UI" panose="020B0502040204020203" pitchFamily="34" charset="0"/>
                        <a:cs typeface="Segoe UI" panose="020B0502040204020203" pitchFamily="34" charset="0"/>
                      </a:endParaRPr>
                    </a:p>
                  </a:txBody>
                  <a:tcPr marL="9525" marR="9525" marT="9525" marB="0" anchor="b">
                    <a:lnL w="12700" cap="flat" cmpd="sng" algn="ctr">
                      <a:solidFill>
                        <a:schemeClr val="bg1">
                          <a:lumMod val="50000"/>
                        </a:schemeClr>
                      </a:solidFill>
                      <a:prstDash val="sysDash"/>
                      <a:round/>
                      <a:headEnd type="none" w="med" len="med"/>
                      <a:tailEnd type="none" w="med" len="med"/>
                    </a:lnL>
                    <a:lnR w="12700" cap="flat" cmpd="sng" algn="ctr">
                      <a:solidFill>
                        <a:schemeClr val="bg1">
                          <a:lumMod val="50000"/>
                        </a:schemeClr>
                      </a:solidFill>
                      <a:prstDash val="sysDash"/>
                      <a:round/>
                      <a:headEnd type="none" w="med" len="med"/>
                      <a:tailEnd type="none" w="med" len="med"/>
                    </a:lnR>
                    <a:lnT w="12700" cap="flat" cmpd="sng" algn="ctr">
                      <a:solidFill>
                        <a:schemeClr val="bg1">
                          <a:lumMod val="50000"/>
                        </a:schemeClr>
                      </a:solidFill>
                      <a:prstDash val="sysDash"/>
                      <a:round/>
                      <a:headEnd type="none" w="med" len="med"/>
                      <a:tailEnd type="none" w="med" len="med"/>
                    </a:lnT>
                    <a:lnB w="12700" cap="flat" cmpd="sng" algn="ctr">
                      <a:solidFill>
                        <a:schemeClr val="bg1">
                          <a:lumMod val="50000"/>
                        </a:schemeClr>
                      </a:solidFill>
                      <a:prstDash val="sysDash"/>
                      <a:round/>
                      <a:headEnd type="none" w="med" len="med"/>
                      <a:tailEnd type="none" w="med" len="med"/>
                    </a:lnB>
                    <a:lnTlToBr w="12700" cmpd="sng">
                      <a:noFill/>
                      <a:prstDash val="solid"/>
                    </a:lnTlToBr>
                    <a:lnBlToTr w="12700" cmpd="sng">
                      <a:noFill/>
                      <a:prstDash val="solid"/>
                    </a:lnBlToTr>
                    <a:solidFill>
                      <a:schemeClr val="accent5">
                        <a:lumMod val="75000"/>
                      </a:schemeClr>
                    </a:solidFill>
                  </a:tcPr>
                </a:tc>
                <a:extLst>
                  <a:ext uri="{0D108BD9-81ED-4DB2-BD59-A6C34878D82A}">
                    <a16:rowId xmlns:a16="http://schemas.microsoft.com/office/drawing/2014/main" val="2583625926"/>
                  </a:ext>
                </a:extLst>
              </a:tr>
              <a:tr h="319881">
                <a:tc>
                  <a:txBody>
                    <a:bodyPr/>
                    <a:lstStyle/>
                    <a:p>
                      <a:pPr algn="l" fontAlgn="b"/>
                      <a:r>
                        <a:rPr lang="es-ES" sz="1400" b="1" u="none" strike="noStrike" dirty="0">
                          <a:effectLst/>
                          <a:latin typeface="Segoe UI" panose="020B0502040204020203" pitchFamily="34" charset="0"/>
                          <a:cs typeface="Segoe UI" panose="020B0502040204020203" pitchFamily="34" charset="0"/>
                        </a:rPr>
                        <a:t>Octava Cohorte</a:t>
                      </a:r>
                      <a:endParaRPr lang="es-ES" sz="1400" b="1" i="0" u="none" strike="noStrike" dirty="0">
                        <a:solidFill>
                          <a:srgbClr val="000000"/>
                        </a:solidFill>
                        <a:effectLst/>
                        <a:latin typeface="Segoe UI" panose="020B0502040204020203" pitchFamily="34" charset="0"/>
                        <a:cs typeface="Segoe UI" panose="020B0502040204020203" pitchFamily="34" charset="0"/>
                      </a:endParaRPr>
                    </a:p>
                  </a:txBody>
                  <a:tcPr marL="9525" marR="9525" marT="9525" marB="0" anchor="b">
                    <a:lnL w="12700" cap="flat" cmpd="sng" algn="ctr">
                      <a:solidFill>
                        <a:schemeClr val="bg1">
                          <a:lumMod val="50000"/>
                        </a:schemeClr>
                      </a:solidFill>
                      <a:prstDash val="sysDash"/>
                      <a:round/>
                      <a:headEnd type="none" w="med" len="med"/>
                      <a:tailEnd type="none" w="med" len="med"/>
                    </a:lnL>
                    <a:lnR w="12700" cap="flat" cmpd="sng" algn="ctr">
                      <a:solidFill>
                        <a:schemeClr val="bg1">
                          <a:lumMod val="50000"/>
                        </a:schemeClr>
                      </a:solidFill>
                      <a:prstDash val="sysDash"/>
                      <a:round/>
                      <a:headEnd type="none" w="med" len="med"/>
                      <a:tailEnd type="none" w="med" len="med"/>
                    </a:lnR>
                    <a:lnT w="12700" cap="flat" cmpd="sng" algn="ctr">
                      <a:solidFill>
                        <a:schemeClr val="bg1">
                          <a:lumMod val="50000"/>
                        </a:schemeClr>
                      </a:solidFill>
                      <a:prstDash val="sysDash"/>
                      <a:round/>
                      <a:headEnd type="none" w="med" len="med"/>
                      <a:tailEnd type="none" w="med" len="med"/>
                    </a:lnT>
                    <a:lnB w="12700" cap="flat" cmpd="sng" algn="ctr">
                      <a:solidFill>
                        <a:schemeClr val="bg1">
                          <a:lumMod val="50000"/>
                        </a:schemeClr>
                      </a:solidFill>
                      <a:prstDash val="sysDash"/>
                      <a:round/>
                      <a:headEnd type="none" w="med" len="med"/>
                      <a:tailEnd type="none" w="med" len="med"/>
                    </a:lnB>
                    <a:lnTlToBr w="12700" cmpd="sng">
                      <a:noFill/>
                      <a:prstDash val="solid"/>
                    </a:lnTlToBr>
                    <a:lnBlToTr w="12700" cmpd="sng">
                      <a:noFill/>
                      <a:prstDash val="solid"/>
                    </a:lnBlToTr>
                  </a:tcPr>
                </a:tc>
                <a:tc>
                  <a:txBody>
                    <a:bodyPr/>
                    <a:lstStyle/>
                    <a:p>
                      <a:pPr algn="r" fontAlgn="b"/>
                      <a:r>
                        <a:rPr lang="es-ES" sz="1400" u="none" strike="noStrike" dirty="0">
                          <a:effectLst/>
                          <a:latin typeface="Segoe UI" panose="020B0502040204020203" pitchFamily="34" charset="0"/>
                          <a:cs typeface="Segoe UI" panose="020B0502040204020203" pitchFamily="34" charset="0"/>
                        </a:rPr>
                        <a:t>02/11/2016</a:t>
                      </a:r>
                      <a:endParaRPr lang="es-ES" sz="1400" b="0" i="0" u="none" strike="noStrike" dirty="0">
                        <a:solidFill>
                          <a:srgbClr val="000000"/>
                        </a:solidFill>
                        <a:effectLst/>
                        <a:latin typeface="Segoe UI" panose="020B0502040204020203" pitchFamily="34" charset="0"/>
                        <a:cs typeface="Segoe UI" panose="020B0502040204020203" pitchFamily="34" charset="0"/>
                      </a:endParaRPr>
                    </a:p>
                  </a:txBody>
                  <a:tcPr marL="9525" marR="9525" marT="9525" marB="0" anchor="b">
                    <a:lnL w="12700" cap="flat" cmpd="sng" algn="ctr">
                      <a:solidFill>
                        <a:schemeClr val="bg1">
                          <a:lumMod val="50000"/>
                        </a:schemeClr>
                      </a:solidFill>
                      <a:prstDash val="sysDash"/>
                      <a:round/>
                      <a:headEnd type="none" w="med" len="med"/>
                      <a:tailEnd type="none" w="med" len="med"/>
                    </a:lnL>
                    <a:lnR w="12700" cap="flat" cmpd="sng" algn="ctr">
                      <a:solidFill>
                        <a:schemeClr val="bg1">
                          <a:lumMod val="50000"/>
                        </a:schemeClr>
                      </a:solidFill>
                      <a:prstDash val="sysDash"/>
                      <a:round/>
                      <a:headEnd type="none" w="med" len="med"/>
                      <a:tailEnd type="none" w="med" len="med"/>
                    </a:lnR>
                    <a:lnT w="12700" cap="flat" cmpd="sng" algn="ctr">
                      <a:solidFill>
                        <a:schemeClr val="bg1">
                          <a:lumMod val="50000"/>
                        </a:schemeClr>
                      </a:solidFill>
                      <a:prstDash val="sysDash"/>
                      <a:round/>
                      <a:headEnd type="none" w="med" len="med"/>
                      <a:tailEnd type="none" w="med" len="med"/>
                    </a:lnT>
                    <a:lnB w="12700" cap="flat" cmpd="sng" algn="ctr">
                      <a:solidFill>
                        <a:schemeClr val="bg1">
                          <a:lumMod val="50000"/>
                        </a:schemeClr>
                      </a:solidFill>
                      <a:prstDash val="sysDash"/>
                      <a:round/>
                      <a:headEnd type="none" w="med" len="med"/>
                      <a:tailEnd type="none" w="med" len="med"/>
                    </a:lnB>
                    <a:lnTlToBr w="12700" cmpd="sng">
                      <a:noFill/>
                      <a:prstDash val="solid"/>
                    </a:lnTlToBr>
                    <a:lnBlToTr w="12700" cmpd="sng">
                      <a:noFill/>
                      <a:prstDash val="solid"/>
                    </a:lnBlToTr>
                  </a:tcPr>
                </a:tc>
                <a:tc>
                  <a:txBody>
                    <a:bodyPr/>
                    <a:lstStyle/>
                    <a:p>
                      <a:pPr algn="r" fontAlgn="ctr"/>
                      <a:r>
                        <a:rPr lang="es-ES" sz="1400" u="none" strike="noStrike">
                          <a:effectLst/>
                          <a:latin typeface="Segoe UI" panose="020B0502040204020203" pitchFamily="34" charset="0"/>
                          <a:cs typeface="Segoe UI" panose="020B0502040204020203" pitchFamily="34" charset="0"/>
                        </a:rPr>
                        <a:t>$22.354.095.320</a:t>
                      </a:r>
                      <a:endParaRPr lang="es-ES" sz="1400" b="0" i="0" u="none" strike="noStrike">
                        <a:solidFill>
                          <a:srgbClr val="000000"/>
                        </a:solidFill>
                        <a:effectLst/>
                        <a:latin typeface="Segoe UI" panose="020B0502040204020203" pitchFamily="34" charset="0"/>
                        <a:cs typeface="Segoe UI" panose="020B0502040204020203" pitchFamily="34" charset="0"/>
                      </a:endParaRPr>
                    </a:p>
                  </a:txBody>
                  <a:tcPr marL="9525" marR="9525" marT="9525" marB="0" anchor="ctr">
                    <a:lnL w="12700" cap="flat" cmpd="sng" algn="ctr">
                      <a:solidFill>
                        <a:schemeClr val="bg1">
                          <a:lumMod val="50000"/>
                        </a:schemeClr>
                      </a:solidFill>
                      <a:prstDash val="sysDash"/>
                      <a:round/>
                      <a:headEnd type="none" w="med" len="med"/>
                      <a:tailEnd type="none" w="med" len="med"/>
                    </a:lnL>
                    <a:lnR w="12700" cap="flat" cmpd="sng" algn="ctr">
                      <a:solidFill>
                        <a:schemeClr val="bg1">
                          <a:lumMod val="50000"/>
                        </a:schemeClr>
                      </a:solidFill>
                      <a:prstDash val="sysDash"/>
                      <a:round/>
                      <a:headEnd type="none" w="med" len="med"/>
                      <a:tailEnd type="none" w="med" len="med"/>
                    </a:lnR>
                    <a:lnT w="12700" cap="flat" cmpd="sng" algn="ctr">
                      <a:solidFill>
                        <a:schemeClr val="bg1">
                          <a:lumMod val="50000"/>
                        </a:schemeClr>
                      </a:solidFill>
                      <a:prstDash val="sysDash"/>
                      <a:round/>
                      <a:headEnd type="none" w="med" len="med"/>
                      <a:tailEnd type="none" w="med" len="med"/>
                    </a:lnT>
                    <a:lnB w="12700" cap="flat" cmpd="sng" algn="ctr">
                      <a:solidFill>
                        <a:schemeClr val="bg1">
                          <a:lumMod val="50000"/>
                        </a:schemeClr>
                      </a:solidFill>
                      <a:prstDash val="sysDash"/>
                      <a:round/>
                      <a:headEnd type="none" w="med" len="med"/>
                      <a:tailEnd type="none" w="med" len="med"/>
                    </a:lnB>
                    <a:lnTlToBr w="12700" cmpd="sng">
                      <a:noFill/>
                      <a:prstDash val="solid"/>
                    </a:lnTlToBr>
                    <a:lnBlToTr w="12700" cmpd="sng">
                      <a:noFill/>
                      <a:prstDash val="solid"/>
                    </a:lnBlToTr>
                  </a:tcPr>
                </a:tc>
                <a:tc>
                  <a:txBody>
                    <a:bodyPr/>
                    <a:lstStyle/>
                    <a:p>
                      <a:pPr algn="r" fontAlgn="ctr"/>
                      <a:r>
                        <a:rPr lang="es-ES" sz="1400" u="none" strike="noStrike">
                          <a:effectLst/>
                          <a:latin typeface="Segoe UI" panose="020B0502040204020203" pitchFamily="34" charset="0"/>
                          <a:cs typeface="Segoe UI" panose="020B0502040204020203" pitchFamily="34" charset="0"/>
                        </a:rPr>
                        <a:t>$22.354.095.320</a:t>
                      </a:r>
                      <a:endParaRPr lang="es-ES" sz="1400" b="0" i="0" u="none" strike="noStrike">
                        <a:solidFill>
                          <a:srgbClr val="000000"/>
                        </a:solidFill>
                        <a:effectLst/>
                        <a:latin typeface="Segoe UI" panose="020B0502040204020203" pitchFamily="34" charset="0"/>
                        <a:cs typeface="Segoe UI" panose="020B0502040204020203" pitchFamily="34" charset="0"/>
                      </a:endParaRPr>
                    </a:p>
                  </a:txBody>
                  <a:tcPr marL="9525" marR="9525" marT="9525" marB="0" anchor="ctr">
                    <a:lnL w="12700" cap="flat" cmpd="sng" algn="ctr">
                      <a:solidFill>
                        <a:schemeClr val="bg1">
                          <a:lumMod val="50000"/>
                        </a:schemeClr>
                      </a:solidFill>
                      <a:prstDash val="sysDash"/>
                      <a:round/>
                      <a:headEnd type="none" w="med" len="med"/>
                      <a:tailEnd type="none" w="med" len="med"/>
                    </a:lnL>
                    <a:lnR w="12700" cap="flat" cmpd="sng" algn="ctr">
                      <a:solidFill>
                        <a:schemeClr val="bg1">
                          <a:lumMod val="50000"/>
                        </a:schemeClr>
                      </a:solidFill>
                      <a:prstDash val="sysDash"/>
                      <a:round/>
                      <a:headEnd type="none" w="med" len="med"/>
                      <a:tailEnd type="none" w="med" len="med"/>
                    </a:lnR>
                    <a:lnT w="12700" cap="flat" cmpd="sng" algn="ctr">
                      <a:solidFill>
                        <a:schemeClr val="bg1">
                          <a:lumMod val="50000"/>
                        </a:schemeClr>
                      </a:solidFill>
                      <a:prstDash val="sysDash"/>
                      <a:round/>
                      <a:headEnd type="none" w="med" len="med"/>
                      <a:tailEnd type="none" w="med" len="med"/>
                    </a:lnT>
                    <a:lnB w="12700" cap="flat" cmpd="sng" algn="ctr">
                      <a:solidFill>
                        <a:schemeClr val="bg1">
                          <a:lumMod val="50000"/>
                        </a:schemeClr>
                      </a:solidFill>
                      <a:prstDash val="sysDash"/>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75789744"/>
                  </a:ext>
                </a:extLst>
              </a:tr>
              <a:tr h="319881">
                <a:tc>
                  <a:txBody>
                    <a:bodyPr/>
                    <a:lstStyle/>
                    <a:p>
                      <a:pPr algn="l" fontAlgn="b"/>
                      <a:r>
                        <a:rPr lang="es-ES" sz="1400" b="1" u="none" strike="noStrike" dirty="0">
                          <a:effectLst/>
                          <a:latin typeface="Segoe UI" panose="020B0502040204020203" pitchFamily="34" charset="0"/>
                          <a:cs typeface="Segoe UI" panose="020B0502040204020203" pitchFamily="34" charset="0"/>
                        </a:rPr>
                        <a:t>Séptima Cohorte</a:t>
                      </a:r>
                      <a:endParaRPr lang="es-ES" sz="1400" b="1" i="0" u="none" strike="noStrike" dirty="0">
                        <a:solidFill>
                          <a:srgbClr val="000000"/>
                        </a:solidFill>
                        <a:effectLst/>
                        <a:latin typeface="Segoe UI" panose="020B0502040204020203" pitchFamily="34" charset="0"/>
                        <a:cs typeface="Segoe UI" panose="020B0502040204020203" pitchFamily="34" charset="0"/>
                      </a:endParaRPr>
                    </a:p>
                  </a:txBody>
                  <a:tcPr marL="9525" marR="9525" marT="9525" marB="0" anchor="b">
                    <a:lnL w="12700" cap="flat" cmpd="sng" algn="ctr">
                      <a:solidFill>
                        <a:schemeClr val="bg1">
                          <a:lumMod val="50000"/>
                        </a:schemeClr>
                      </a:solidFill>
                      <a:prstDash val="sysDash"/>
                      <a:round/>
                      <a:headEnd type="none" w="med" len="med"/>
                      <a:tailEnd type="none" w="med" len="med"/>
                    </a:lnL>
                    <a:lnR w="12700" cap="flat" cmpd="sng" algn="ctr">
                      <a:solidFill>
                        <a:schemeClr val="bg1">
                          <a:lumMod val="50000"/>
                        </a:schemeClr>
                      </a:solidFill>
                      <a:prstDash val="sysDash"/>
                      <a:round/>
                      <a:headEnd type="none" w="med" len="med"/>
                      <a:tailEnd type="none" w="med" len="med"/>
                    </a:lnR>
                    <a:lnT w="12700" cap="flat" cmpd="sng" algn="ctr">
                      <a:solidFill>
                        <a:schemeClr val="bg1">
                          <a:lumMod val="50000"/>
                        </a:schemeClr>
                      </a:solidFill>
                      <a:prstDash val="sysDash"/>
                      <a:round/>
                      <a:headEnd type="none" w="med" len="med"/>
                      <a:tailEnd type="none" w="med" len="med"/>
                    </a:lnT>
                    <a:lnB w="12700" cap="flat" cmpd="sng" algn="ctr">
                      <a:solidFill>
                        <a:schemeClr val="bg1">
                          <a:lumMod val="50000"/>
                        </a:schemeClr>
                      </a:solidFill>
                      <a:prstDash val="sysDash"/>
                      <a:round/>
                      <a:headEnd type="none" w="med" len="med"/>
                      <a:tailEnd type="none" w="med" len="med"/>
                    </a:lnB>
                    <a:lnTlToBr w="12700" cmpd="sng">
                      <a:noFill/>
                      <a:prstDash val="solid"/>
                    </a:lnTlToBr>
                    <a:lnBlToTr w="12700" cmpd="sng">
                      <a:noFill/>
                      <a:prstDash val="solid"/>
                    </a:lnBlToTr>
                  </a:tcPr>
                </a:tc>
                <a:tc>
                  <a:txBody>
                    <a:bodyPr/>
                    <a:lstStyle/>
                    <a:p>
                      <a:pPr algn="r" fontAlgn="b"/>
                      <a:r>
                        <a:rPr lang="es-ES" sz="1400" u="none" strike="noStrike" dirty="0">
                          <a:effectLst/>
                          <a:latin typeface="Segoe UI" panose="020B0502040204020203" pitchFamily="34" charset="0"/>
                          <a:cs typeface="Segoe UI" panose="020B0502040204020203" pitchFamily="34" charset="0"/>
                        </a:rPr>
                        <a:t>28/12/2015</a:t>
                      </a:r>
                      <a:endParaRPr lang="es-ES" sz="1400" b="0" i="0" u="none" strike="noStrike" dirty="0">
                        <a:solidFill>
                          <a:srgbClr val="000000"/>
                        </a:solidFill>
                        <a:effectLst/>
                        <a:latin typeface="Segoe UI" panose="020B0502040204020203" pitchFamily="34" charset="0"/>
                        <a:cs typeface="Segoe UI" panose="020B0502040204020203" pitchFamily="34" charset="0"/>
                      </a:endParaRPr>
                    </a:p>
                  </a:txBody>
                  <a:tcPr marL="9525" marR="9525" marT="9525" marB="0" anchor="b">
                    <a:lnL w="12700" cap="flat" cmpd="sng" algn="ctr">
                      <a:solidFill>
                        <a:schemeClr val="bg1">
                          <a:lumMod val="50000"/>
                        </a:schemeClr>
                      </a:solidFill>
                      <a:prstDash val="sysDash"/>
                      <a:round/>
                      <a:headEnd type="none" w="med" len="med"/>
                      <a:tailEnd type="none" w="med" len="med"/>
                    </a:lnL>
                    <a:lnR w="12700" cap="flat" cmpd="sng" algn="ctr">
                      <a:solidFill>
                        <a:schemeClr val="bg1">
                          <a:lumMod val="50000"/>
                        </a:schemeClr>
                      </a:solidFill>
                      <a:prstDash val="sysDash"/>
                      <a:round/>
                      <a:headEnd type="none" w="med" len="med"/>
                      <a:tailEnd type="none" w="med" len="med"/>
                    </a:lnR>
                    <a:lnT w="12700" cap="flat" cmpd="sng" algn="ctr">
                      <a:solidFill>
                        <a:schemeClr val="bg1">
                          <a:lumMod val="50000"/>
                        </a:schemeClr>
                      </a:solidFill>
                      <a:prstDash val="sysDash"/>
                      <a:round/>
                      <a:headEnd type="none" w="med" len="med"/>
                      <a:tailEnd type="none" w="med" len="med"/>
                    </a:lnT>
                    <a:lnB w="12700" cap="flat" cmpd="sng" algn="ctr">
                      <a:solidFill>
                        <a:schemeClr val="bg1">
                          <a:lumMod val="50000"/>
                        </a:schemeClr>
                      </a:solidFill>
                      <a:prstDash val="sysDash"/>
                      <a:round/>
                      <a:headEnd type="none" w="med" len="med"/>
                      <a:tailEnd type="none" w="med" len="med"/>
                    </a:lnB>
                    <a:lnTlToBr w="12700" cmpd="sng">
                      <a:noFill/>
                      <a:prstDash val="solid"/>
                    </a:lnTlToBr>
                    <a:lnBlToTr w="12700" cmpd="sng">
                      <a:noFill/>
                      <a:prstDash val="solid"/>
                    </a:lnBlToTr>
                  </a:tcPr>
                </a:tc>
                <a:tc>
                  <a:txBody>
                    <a:bodyPr/>
                    <a:lstStyle/>
                    <a:p>
                      <a:pPr algn="r" fontAlgn="ctr"/>
                      <a:r>
                        <a:rPr lang="es-ES" sz="1400" u="none" strike="noStrike">
                          <a:effectLst/>
                          <a:latin typeface="Segoe UI" panose="020B0502040204020203" pitchFamily="34" charset="0"/>
                          <a:cs typeface="Segoe UI" panose="020B0502040204020203" pitchFamily="34" charset="0"/>
                        </a:rPr>
                        <a:t>$50.386.000.000</a:t>
                      </a:r>
                      <a:endParaRPr lang="es-ES" sz="1400" b="0" i="0" u="none" strike="noStrike">
                        <a:solidFill>
                          <a:srgbClr val="000000"/>
                        </a:solidFill>
                        <a:effectLst/>
                        <a:latin typeface="Segoe UI" panose="020B0502040204020203" pitchFamily="34" charset="0"/>
                        <a:cs typeface="Segoe UI" panose="020B0502040204020203" pitchFamily="34" charset="0"/>
                      </a:endParaRPr>
                    </a:p>
                  </a:txBody>
                  <a:tcPr marL="9525" marR="9525" marT="9525" marB="0" anchor="ctr">
                    <a:lnL w="12700" cap="flat" cmpd="sng" algn="ctr">
                      <a:solidFill>
                        <a:schemeClr val="bg1">
                          <a:lumMod val="50000"/>
                        </a:schemeClr>
                      </a:solidFill>
                      <a:prstDash val="sysDash"/>
                      <a:round/>
                      <a:headEnd type="none" w="med" len="med"/>
                      <a:tailEnd type="none" w="med" len="med"/>
                    </a:lnL>
                    <a:lnR w="12700" cap="flat" cmpd="sng" algn="ctr">
                      <a:solidFill>
                        <a:schemeClr val="bg1">
                          <a:lumMod val="50000"/>
                        </a:schemeClr>
                      </a:solidFill>
                      <a:prstDash val="sysDash"/>
                      <a:round/>
                      <a:headEnd type="none" w="med" len="med"/>
                      <a:tailEnd type="none" w="med" len="med"/>
                    </a:lnR>
                    <a:lnT w="12700" cap="flat" cmpd="sng" algn="ctr">
                      <a:solidFill>
                        <a:schemeClr val="bg1">
                          <a:lumMod val="50000"/>
                        </a:schemeClr>
                      </a:solidFill>
                      <a:prstDash val="sysDash"/>
                      <a:round/>
                      <a:headEnd type="none" w="med" len="med"/>
                      <a:tailEnd type="none" w="med" len="med"/>
                    </a:lnT>
                    <a:lnB w="12700" cap="flat" cmpd="sng" algn="ctr">
                      <a:solidFill>
                        <a:schemeClr val="bg1">
                          <a:lumMod val="50000"/>
                        </a:schemeClr>
                      </a:solidFill>
                      <a:prstDash val="sysDash"/>
                      <a:round/>
                      <a:headEnd type="none" w="med" len="med"/>
                      <a:tailEnd type="none" w="med" len="med"/>
                    </a:lnB>
                    <a:lnTlToBr w="12700" cmpd="sng">
                      <a:noFill/>
                      <a:prstDash val="solid"/>
                    </a:lnTlToBr>
                    <a:lnBlToTr w="12700" cmpd="sng">
                      <a:noFill/>
                      <a:prstDash val="solid"/>
                    </a:lnBlToTr>
                  </a:tcPr>
                </a:tc>
                <a:tc>
                  <a:txBody>
                    <a:bodyPr/>
                    <a:lstStyle/>
                    <a:p>
                      <a:pPr algn="r" fontAlgn="ctr"/>
                      <a:r>
                        <a:rPr lang="es-ES" sz="1400" u="none" strike="noStrike" dirty="0">
                          <a:effectLst/>
                          <a:latin typeface="Segoe UI" panose="020B0502040204020203" pitchFamily="34" charset="0"/>
                          <a:cs typeface="Segoe UI" panose="020B0502040204020203" pitchFamily="34" charset="0"/>
                        </a:rPr>
                        <a:t>$0</a:t>
                      </a:r>
                      <a:endParaRPr lang="es-ES" sz="1400" b="0" i="0" u="none" strike="noStrike" dirty="0">
                        <a:solidFill>
                          <a:srgbClr val="000000"/>
                        </a:solidFill>
                        <a:effectLst/>
                        <a:latin typeface="Segoe UI" panose="020B0502040204020203" pitchFamily="34" charset="0"/>
                        <a:cs typeface="Segoe UI" panose="020B0502040204020203" pitchFamily="34" charset="0"/>
                      </a:endParaRPr>
                    </a:p>
                  </a:txBody>
                  <a:tcPr marL="9525" marR="9525" marT="9525" marB="0" anchor="ctr">
                    <a:lnL w="12700" cap="flat" cmpd="sng" algn="ctr">
                      <a:solidFill>
                        <a:schemeClr val="bg1">
                          <a:lumMod val="50000"/>
                        </a:schemeClr>
                      </a:solidFill>
                      <a:prstDash val="sysDash"/>
                      <a:round/>
                      <a:headEnd type="none" w="med" len="med"/>
                      <a:tailEnd type="none" w="med" len="med"/>
                    </a:lnL>
                    <a:lnR w="12700" cap="flat" cmpd="sng" algn="ctr">
                      <a:solidFill>
                        <a:schemeClr val="bg1">
                          <a:lumMod val="50000"/>
                        </a:schemeClr>
                      </a:solidFill>
                      <a:prstDash val="sysDash"/>
                      <a:round/>
                      <a:headEnd type="none" w="med" len="med"/>
                      <a:tailEnd type="none" w="med" len="med"/>
                    </a:lnR>
                    <a:lnT w="12700" cap="flat" cmpd="sng" algn="ctr">
                      <a:solidFill>
                        <a:schemeClr val="bg1">
                          <a:lumMod val="50000"/>
                        </a:schemeClr>
                      </a:solidFill>
                      <a:prstDash val="sysDash"/>
                      <a:round/>
                      <a:headEnd type="none" w="med" len="med"/>
                      <a:tailEnd type="none" w="med" len="med"/>
                    </a:lnT>
                    <a:lnB w="12700" cap="flat" cmpd="sng" algn="ctr">
                      <a:solidFill>
                        <a:schemeClr val="bg1">
                          <a:lumMod val="50000"/>
                        </a:schemeClr>
                      </a:solidFill>
                      <a:prstDash val="sysDash"/>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620115009"/>
                  </a:ext>
                </a:extLst>
              </a:tr>
              <a:tr h="319881">
                <a:tc gridSpan="2">
                  <a:txBody>
                    <a:bodyPr/>
                    <a:lstStyle/>
                    <a:p>
                      <a:pPr algn="ctr" fontAlgn="b"/>
                      <a:r>
                        <a:rPr lang="es-ES" sz="1400" b="1" u="none" strike="noStrike" dirty="0">
                          <a:effectLst/>
                          <a:latin typeface="Segoe UI" panose="020B0502040204020203" pitchFamily="34" charset="0"/>
                          <a:cs typeface="Segoe UI" panose="020B0502040204020203" pitchFamily="34" charset="0"/>
                        </a:rPr>
                        <a:t>Total</a:t>
                      </a:r>
                      <a:endParaRPr lang="es-ES" sz="1400" b="1" i="0" u="none" strike="noStrike" dirty="0">
                        <a:solidFill>
                          <a:srgbClr val="000000"/>
                        </a:solidFill>
                        <a:effectLst/>
                        <a:latin typeface="Segoe UI" panose="020B0502040204020203" pitchFamily="34" charset="0"/>
                        <a:cs typeface="Segoe UI" panose="020B0502040204020203" pitchFamily="34" charset="0"/>
                      </a:endParaRPr>
                    </a:p>
                  </a:txBody>
                  <a:tcPr marL="9525" marR="9525" marT="9525" marB="0" anchor="b">
                    <a:lnL w="12700" cap="flat" cmpd="sng" algn="ctr">
                      <a:solidFill>
                        <a:schemeClr val="bg1">
                          <a:lumMod val="50000"/>
                        </a:schemeClr>
                      </a:solidFill>
                      <a:prstDash val="sysDash"/>
                      <a:round/>
                      <a:headEnd type="none" w="med" len="med"/>
                      <a:tailEnd type="none" w="med" len="med"/>
                    </a:lnL>
                    <a:lnR w="12700" cap="flat" cmpd="sng" algn="ctr">
                      <a:solidFill>
                        <a:schemeClr val="bg1">
                          <a:lumMod val="50000"/>
                        </a:schemeClr>
                      </a:solidFill>
                      <a:prstDash val="sysDash"/>
                      <a:round/>
                      <a:headEnd type="none" w="med" len="med"/>
                      <a:tailEnd type="none" w="med" len="med"/>
                    </a:lnR>
                    <a:lnT w="12700" cap="flat" cmpd="sng" algn="ctr">
                      <a:solidFill>
                        <a:schemeClr val="bg1">
                          <a:lumMod val="50000"/>
                        </a:schemeClr>
                      </a:solidFill>
                      <a:prstDash val="sysDash"/>
                      <a:round/>
                      <a:headEnd type="none" w="med" len="med"/>
                      <a:tailEnd type="none" w="med" len="med"/>
                    </a:lnT>
                    <a:lnB w="12700" cap="flat" cmpd="sng" algn="ctr">
                      <a:solidFill>
                        <a:schemeClr val="bg1">
                          <a:lumMod val="50000"/>
                        </a:schemeClr>
                      </a:solidFill>
                      <a:prstDash val="sysDash"/>
                      <a:round/>
                      <a:headEnd type="none" w="med" len="med"/>
                      <a:tailEnd type="none" w="med" len="med"/>
                    </a:lnB>
                    <a:lnTlToBr w="12700" cmpd="sng">
                      <a:noFill/>
                      <a:prstDash val="solid"/>
                    </a:lnTlToBr>
                    <a:lnBlToTr w="12700" cmpd="sng">
                      <a:noFill/>
                      <a:prstDash val="solid"/>
                    </a:lnBlToTr>
                  </a:tcPr>
                </a:tc>
                <a:tc hMerge="1">
                  <a:txBody>
                    <a:bodyPr/>
                    <a:lstStyle/>
                    <a:p>
                      <a:endParaRPr lang="es-ES"/>
                    </a:p>
                  </a:txBody>
                  <a:tcPr>
                    <a:lnL w="12700" cap="flat" cmpd="sng" algn="ctr">
                      <a:solidFill>
                        <a:schemeClr val="bg1">
                          <a:lumMod val="50000"/>
                        </a:schemeClr>
                      </a:solidFill>
                      <a:prstDash val="sysDash"/>
                      <a:round/>
                      <a:headEnd type="none" w="med" len="med"/>
                      <a:tailEnd type="none" w="med" len="med"/>
                    </a:lnL>
                    <a:lnT w="12700" cap="flat" cmpd="sng" algn="ctr">
                      <a:solidFill>
                        <a:schemeClr val="bg1">
                          <a:lumMod val="50000"/>
                        </a:schemeClr>
                      </a:solidFill>
                      <a:prstDash val="sysDash"/>
                      <a:round/>
                      <a:headEnd type="none" w="med" len="med"/>
                      <a:tailEnd type="none" w="med" len="med"/>
                    </a:lnT>
                  </a:tcPr>
                </a:tc>
                <a:tc>
                  <a:txBody>
                    <a:bodyPr/>
                    <a:lstStyle/>
                    <a:p>
                      <a:pPr algn="r" fontAlgn="ctr"/>
                      <a:r>
                        <a:rPr lang="es-ES" sz="1400" u="none" strike="noStrike" dirty="0">
                          <a:effectLst/>
                          <a:latin typeface="Segoe UI" panose="020B0502040204020203" pitchFamily="34" charset="0"/>
                          <a:cs typeface="Segoe UI" panose="020B0502040204020203" pitchFamily="34" charset="0"/>
                        </a:rPr>
                        <a:t>$72.740.095.320</a:t>
                      </a:r>
                      <a:endParaRPr lang="es-ES" sz="1400" b="1" i="0" u="none" strike="noStrike" dirty="0">
                        <a:solidFill>
                          <a:srgbClr val="000000"/>
                        </a:solidFill>
                        <a:effectLst/>
                        <a:latin typeface="Segoe UI" panose="020B0502040204020203" pitchFamily="34" charset="0"/>
                        <a:cs typeface="Segoe UI" panose="020B0502040204020203" pitchFamily="34" charset="0"/>
                      </a:endParaRPr>
                    </a:p>
                  </a:txBody>
                  <a:tcPr marL="9525" marR="9525" marT="9525" marB="0" anchor="ctr">
                    <a:lnL w="12700" cap="flat" cmpd="sng" algn="ctr">
                      <a:solidFill>
                        <a:schemeClr val="bg1">
                          <a:lumMod val="50000"/>
                        </a:schemeClr>
                      </a:solidFill>
                      <a:prstDash val="sysDash"/>
                      <a:round/>
                      <a:headEnd type="none" w="med" len="med"/>
                      <a:tailEnd type="none" w="med" len="med"/>
                    </a:lnL>
                    <a:lnR w="12700" cap="flat" cmpd="sng" algn="ctr">
                      <a:solidFill>
                        <a:schemeClr val="bg1">
                          <a:lumMod val="50000"/>
                        </a:schemeClr>
                      </a:solidFill>
                      <a:prstDash val="sysDash"/>
                      <a:round/>
                      <a:headEnd type="none" w="med" len="med"/>
                      <a:tailEnd type="none" w="med" len="med"/>
                    </a:lnR>
                    <a:lnT w="12700" cap="flat" cmpd="sng" algn="ctr">
                      <a:solidFill>
                        <a:schemeClr val="bg1">
                          <a:lumMod val="50000"/>
                        </a:schemeClr>
                      </a:solidFill>
                      <a:prstDash val="sysDash"/>
                      <a:round/>
                      <a:headEnd type="none" w="med" len="med"/>
                      <a:tailEnd type="none" w="med" len="med"/>
                    </a:lnT>
                    <a:lnB w="12700" cap="flat" cmpd="sng" algn="ctr">
                      <a:solidFill>
                        <a:schemeClr val="bg1">
                          <a:lumMod val="50000"/>
                        </a:schemeClr>
                      </a:solidFill>
                      <a:prstDash val="sysDash"/>
                      <a:round/>
                      <a:headEnd type="none" w="med" len="med"/>
                      <a:tailEnd type="none" w="med" len="med"/>
                    </a:lnB>
                    <a:lnTlToBr w="12700" cmpd="sng">
                      <a:noFill/>
                      <a:prstDash val="solid"/>
                    </a:lnTlToBr>
                    <a:lnBlToTr w="12700" cmpd="sng">
                      <a:noFill/>
                      <a:prstDash val="solid"/>
                    </a:lnBlToTr>
                  </a:tcPr>
                </a:tc>
                <a:tc>
                  <a:txBody>
                    <a:bodyPr/>
                    <a:lstStyle/>
                    <a:p>
                      <a:pPr algn="r" fontAlgn="ctr"/>
                      <a:r>
                        <a:rPr lang="es-ES" sz="1400" u="none" strike="noStrike" dirty="0">
                          <a:effectLst/>
                          <a:latin typeface="Segoe UI" panose="020B0502040204020203" pitchFamily="34" charset="0"/>
                          <a:cs typeface="Segoe UI" panose="020B0502040204020203" pitchFamily="34" charset="0"/>
                        </a:rPr>
                        <a:t>$22.354.095.320</a:t>
                      </a:r>
                      <a:endParaRPr lang="es-ES" sz="1400" b="1" i="0" u="none" strike="noStrike" dirty="0">
                        <a:solidFill>
                          <a:srgbClr val="000000"/>
                        </a:solidFill>
                        <a:effectLst/>
                        <a:latin typeface="Segoe UI" panose="020B0502040204020203" pitchFamily="34" charset="0"/>
                        <a:cs typeface="Segoe UI" panose="020B0502040204020203" pitchFamily="34" charset="0"/>
                      </a:endParaRPr>
                    </a:p>
                  </a:txBody>
                  <a:tcPr marL="9525" marR="9525" marT="9525" marB="0" anchor="ctr">
                    <a:lnL w="12700" cap="flat" cmpd="sng" algn="ctr">
                      <a:solidFill>
                        <a:schemeClr val="bg1">
                          <a:lumMod val="50000"/>
                        </a:schemeClr>
                      </a:solidFill>
                      <a:prstDash val="sysDash"/>
                      <a:round/>
                      <a:headEnd type="none" w="med" len="med"/>
                      <a:tailEnd type="none" w="med" len="med"/>
                    </a:lnL>
                    <a:lnR w="12700" cap="flat" cmpd="sng" algn="ctr">
                      <a:solidFill>
                        <a:schemeClr val="bg1">
                          <a:lumMod val="50000"/>
                        </a:schemeClr>
                      </a:solidFill>
                      <a:prstDash val="sysDash"/>
                      <a:round/>
                      <a:headEnd type="none" w="med" len="med"/>
                      <a:tailEnd type="none" w="med" len="med"/>
                    </a:lnR>
                    <a:lnT w="12700" cap="flat" cmpd="sng" algn="ctr">
                      <a:solidFill>
                        <a:schemeClr val="bg1">
                          <a:lumMod val="50000"/>
                        </a:schemeClr>
                      </a:solidFill>
                      <a:prstDash val="sysDash"/>
                      <a:round/>
                      <a:headEnd type="none" w="med" len="med"/>
                      <a:tailEnd type="none" w="med" len="med"/>
                    </a:lnT>
                    <a:lnB w="12700" cap="flat" cmpd="sng" algn="ctr">
                      <a:solidFill>
                        <a:schemeClr val="bg1">
                          <a:lumMod val="50000"/>
                        </a:schemeClr>
                      </a:solidFill>
                      <a:prstDash val="sysDash"/>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517071505"/>
                  </a:ext>
                </a:extLst>
              </a:tr>
            </a:tbl>
          </a:graphicData>
        </a:graphic>
      </p:graphicFrame>
    </p:spTree>
    <p:extLst>
      <p:ext uri="{BB962C8B-B14F-4D97-AF65-F5344CB8AC3E}">
        <p14:creationId xmlns:p14="http://schemas.microsoft.com/office/powerpoint/2010/main" val="26930313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número de diapositiva 3">
            <a:extLst>
              <a:ext uri="{FF2B5EF4-FFF2-40B4-BE49-F238E27FC236}">
                <a16:creationId xmlns:a16="http://schemas.microsoft.com/office/drawing/2014/main" id="{D175AA7F-AB3B-DE40-AED2-1E5D07BF5197}"/>
              </a:ext>
            </a:extLst>
          </p:cNvPr>
          <p:cNvSpPr>
            <a:spLocks noGrp="1"/>
          </p:cNvSpPr>
          <p:nvPr>
            <p:ph type="sldNum" sz="quarter" idx="4294967295"/>
          </p:nvPr>
        </p:nvSpPr>
        <p:spPr>
          <a:xfrm>
            <a:off x="7086600" y="4918075"/>
            <a:ext cx="2057400" cy="273050"/>
          </a:xfrm>
        </p:spPr>
        <p:txBody>
          <a:bodyPr/>
          <a:lstStyle/>
          <a:p>
            <a:fld id="{2D0A276D-4823-3B40-B037-801050C5B294}" type="slidenum">
              <a:rPr lang="en-US" smtClean="0"/>
              <a:t>12</a:t>
            </a:fld>
            <a:endParaRPr lang="en-US" dirty="0"/>
          </a:p>
        </p:txBody>
      </p:sp>
      <p:sp>
        <p:nvSpPr>
          <p:cNvPr id="37" name="TextBox 5">
            <a:extLst>
              <a:ext uri="{FF2B5EF4-FFF2-40B4-BE49-F238E27FC236}">
                <a16:creationId xmlns:a16="http://schemas.microsoft.com/office/drawing/2014/main" id="{02DCE066-05A6-0744-AB55-AAA777C94A4B}"/>
              </a:ext>
            </a:extLst>
          </p:cNvPr>
          <p:cNvSpPr txBox="1"/>
          <p:nvPr/>
        </p:nvSpPr>
        <p:spPr>
          <a:xfrm>
            <a:off x="611056" y="2326557"/>
            <a:ext cx="8145823" cy="646331"/>
          </a:xfrm>
          <a:prstGeom prst="rect">
            <a:avLst/>
          </a:prstGeom>
          <a:solidFill>
            <a:srgbClr val="254ECE"/>
          </a:solidFill>
        </p:spPr>
        <p:txBody>
          <a:bodyPr wrap="square" rtlCol="0">
            <a:spAutoFit/>
          </a:bodyPr>
          <a:lstStyle/>
          <a:p>
            <a:pPr algn="ctr"/>
            <a:r>
              <a:rPr lang="es-CO" sz="3600" b="1" dirty="0">
                <a:solidFill>
                  <a:schemeClr val="bg1"/>
                </a:solidFill>
                <a:latin typeface="Segoe UI" panose="020B0502040204020203" pitchFamily="34" charset="0"/>
                <a:cs typeface="Segoe UI" panose="020B0502040204020203" pitchFamily="34" charset="0"/>
              </a:rPr>
              <a:t>2. Proyección presupuestal 2020</a:t>
            </a:r>
            <a:endParaRPr lang="es-ES" sz="3600" b="1" dirty="0">
              <a:solidFill>
                <a:schemeClr val="bg1"/>
              </a:solidFill>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8095756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404192" y="1421753"/>
            <a:ext cx="8335074" cy="3539430"/>
          </a:xfrm>
          <a:prstGeom prst="rect">
            <a:avLst/>
          </a:prstGeom>
        </p:spPr>
        <p:txBody>
          <a:bodyPr wrap="square">
            <a:spAutoFit/>
          </a:bodyPr>
          <a:lstStyle/>
          <a:p>
            <a:pPr marL="285750" indent="-285750" algn="just">
              <a:buFont typeface="Arial" panose="020B0604020202020204" pitchFamily="34" charset="0"/>
              <a:buChar char="•"/>
            </a:pPr>
            <a:r>
              <a:rPr lang="es-ES" sz="1600" dirty="0">
                <a:latin typeface="Segoe UI" panose="020B0502040204020203" pitchFamily="34" charset="0"/>
                <a:cs typeface="Segoe UI" panose="020B0502040204020203" pitchFamily="34" charset="0"/>
              </a:rPr>
              <a:t>Las cifras que se presentan a continuación se basaron en los supuestos macroeconómicos fijados por el MHCP en el anexo 1 de la Circular Externa 03 de 2019.</a:t>
            </a:r>
          </a:p>
          <a:p>
            <a:pPr algn="just"/>
            <a:endParaRPr lang="es-ES" sz="1600" dirty="0">
              <a:latin typeface="Segoe UI" panose="020B0502040204020203" pitchFamily="34" charset="0"/>
              <a:cs typeface="Segoe UI" panose="020B0502040204020203" pitchFamily="34" charset="0"/>
            </a:endParaRPr>
          </a:p>
          <a:p>
            <a:pPr marL="285750" indent="-285750" algn="just">
              <a:buFont typeface="Arial" panose="020B0604020202020204" pitchFamily="34" charset="0"/>
              <a:buChar char="•"/>
            </a:pPr>
            <a:r>
              <a:rPr lang="es-ES" sz="1600" dirty="0">
                <a:latin typeface="Segoe UI" panose="020B0502040204020203" pitchFamily="34" charset="0"/>
                <a:cs typeface="Segoe UI" panose="020B0502040204020203" pitchFamily="34" charset="0"/>
              </a:rPr>
              <a:t>La proyección de gastos de personal de la entidad, se realizó teniendo en cuenta la inflación del </a:t>
            </a:r>
            <a:r>
              <a:rPr lang="es-CO" sz="1600" dirty="0">
                <a:latin typeface="Segoe UI" panose="020B0502040204020203" pitchFamily="34" charset="0"/>
                <a:cs typeface="Segoe UI" panose="020B0502040204020203" pitchFamily="34" charset="0"/>
              </a:rPr>
              <a:t>3.18%, </a:t>
            </a:r>
            <a:r>
              <a:rPr lang="es-CO" sz="1600" b="1" dirty="0">
                <a:latin typeface="Segoe UI" panose="020B0502040204020203" pitchFamily="34" charset="0"/>
                <a:cs typeface="Segoe UI" panose="020B0502040204020203" pitchFamily="34" charset="0"/>
              </a:rPr>
              <a:t>para costear la totalidad de la planta de personal de COLCIENCIAS, correspondiente a ciento treinta y dos (132) cargos</a:t>
            </a:r>
            <a:r>
              <a:rPr lang="es-CO" sz="1600" dirty="0">
                <a:latin typeface="Segoe UI" panose="020B0502040204020203" pitchFamily="34" charset="0"/>
                <a:cs typeface="Segoe UI" panose="020B0502040204020203" pitchFamily="34" charset="0"/>
              </a:rPr>
              <a:t>, teniendo en cuenta la creación del Ministerio se requiere la financiación total de estos cargos, a la fecha solo existen 117 cargos</a:t>
            </a:r>
          </a:p>
          <a:p>
            <a:pPr marL="285750" indent="-285750" algn="just">
              <a:buFont typeface="Arial" panose="020B0604020202020204" pitchFamily="34" charset="0"/>
              <a:buChar char="•"/>
            </a:pPr>
            <a:endParaRPr lang="es-ES" sz="1600" dirty="0">
              <a:latin typeface="Segoe UI" panose="020B0502040204020203" pitchFamily="34" charset="0"/>
              <a:cs typeface="Segoe UI" panose="020B0502040204020203" pitchFamily="34" charset="0"/>
            </a:endParaRPr>
          </a:p>
          <a:p>
            <a:pPr marL="285750" indent="-285750" algn="just">
              <a:buFont typeface="Arial" panose="020B0604020202020204" pitchFamily="34" charset="0"/>
              <a:buChar char="•"/>
            </a:pPr>
            <a:r>
              <a:rPr lang="es-ES" sz="1600" dirty="0">
                <a:latin typeface="Segoe UI" panose="020B0502040204020203" pitchFamily="34" charset="0"/>
                <a:cs typeface="Segoe UI" panose="020B0502040204020203" pitchFamily="34" charset="0"/>
              </a:rPr>
              <a:t>Las proyecciones de los gastos de servicios profesionales y de apoyo y la adquisición de bienes y servicios, se realizaron teniendo en cuenta la inflación del 3%.</a:t>
            </a:r>
          </a:p>
          <a:p>
            <a:pPr marL="285750" indent="-285750" algn="just">
              <a:buFont typeface="Arial" panose="020B0604020202020204" pitchFamily="34" charset="0"/>
              <a:buChar char="•"/>
            </a:pPr>
            <a:endParaRPr lang="es-ES" sz="1600" dirty="0">
              <a:latin typeface="Segoe UI" panose="020B0502040204020203" pitchFamily="34" charset="0"/>
              <a:cs typeface="Segoe UI" panose="020B0502040204020203" pitchFamily="34" charset="0"/>
            </a:endParaRPr>
          </a:p>
          <a:p>
            <a:pPr marL="285750" indent="-285750" algn="just">
              <a:buFont typeface="Arial" panose="020B0604020202020204" pitchFamily="34" charset="0"/>
              <a:buChar char="•"/>
            </a:pPr>
            <a:r>
              <a:rPr lang="es-ES" sz="1600" dirty="0">
                <a:latin typeface="Segoe UI" panose="020B0502040204020203" pitchFamily="34" charset="0"/>
                <a:cs typeface="Segoe UI" panose="020B0502040204020203" pitchFamily="34" charset="0"/>
              </a:rPr>
              <a:t>Para la proyección se contemplaron todas las necesidades de COLCIENCIAS en materia de funcionamiento.</a:t>
            </a:r>
          </a:p>
        </p:txBody>
      </p:sp>
      <p:sp>
        <p:nvSpPr>
          <p:cNvPr id="4" name="Título 1"/>
          <p:cNvSpPr>
            <a:spLocks noGrp="1"/>
          </p:cNvSpPr>
          <p:nvPr>
            <p:ph type="title"/>
          </p:nvPr>
        </p:nvSpPr>
        <p:spPr>
          <a:xfrm>
            <a:off x="3362631" y="46050"/>
            <a:ext cx="5656007" cy="606837"/>
          </a:xfrm>
        </p:spPr>
        <p:txBody>
          <a:bodyPr>
            <a:noAutofit/>
          </a:bodyPr>
          <a:lstStyle/>
          <a:p>
            <a:br>
              <a:rPr lang="es-ES" sz="2400" dirty="0">
                <a:solidFill>
                  <a:schemeClr val="tx1"/>
                </a:solidFill>
                <a:latin typeface="Arial" panose="020B0604020202020204" pitchFamily="34" charset="0"/>
                <a:cs typeface="Arial" panose="020B0604020202020204" pitchFamily="34" charset="0"/>
              </a:rPr>
            </a:br>
            <a:r>
              <a:rPr lang="es-ES" sz="2000" b="1" dirty="0">
                <a:latin typeface="Segoe UI" panose="020B0502040204020203" pitchFamily="34" charset="0"/>
                <a:cs typeface="Segoe UI" panose="020B0502040204020203" pitchFamily="34" charset="0"/>
              </a:rPr>
              <a:t>Supuestos para la elaboración de Anteproyecto 2020</a:t>
            </a:r>
            <a:endParaRPr lang="es-CO" sz="2000"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40490846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a:spLocks noGrp="1"/>
          </p:cNvSpPr>
          <p:nvPr>
            <p:ph type="title"/>
          </p:nvPr>
        </p:nvSpPr>
        <p:spPr>
          <a:xfrm>
            <a:off x="3362631" y="190830"/>
            <a:ext cx="5656007" cy="606837"/>
          </a:xfrm>
        </p:spPr>
        <p:txBody>
          <a:bodyPr>
            <a:noAutofit/>
          </a:bodyPr>
          <a:lstStyle/>
          <a:p>
            <a:br>
              <a:rPr lang="es-ES" sz="2400" dirty="0">
                <a:solidFill>
                  <a:schemeClr val="tx1"/>
                </a:solidFill>
                <a:latin typeface="Arial" panose="020B0604020202020204" pitchFamily="34" charset="0"/>
                <a:cs typeface="Arial" panose="020B0604020202020204" pitchFamily="34" charset="0"/>
              </a:rPr>
            </a:br>
            <a:r>
              <a:rPr lang="es-ES" sz="2400" dirty="0">
                <a:solidFill>
                  <a:schemeClr val="tx1"/>
                </a:solidFill>
                <a:latin typeface="Arial" panose="020B0604020202020204" pitchFamily="34" charset="0"/>
                <a:cs typeface="Arial" panose="020B0604020202020204" pitchFamily="34" charset="0"/>
              </a:rPr>
              <a:t>P</a:t>
            </a:r>
            <a:r>
              <a:rPr lang="es-ES" sz="2000" b="1" dirty="0">
                <a:solidFill>
                  <a:schemeClr val="tx2">
                    <a:lumMod val="75000"/>
                  </a:schemeClr>
                </a:solidFill>
                <a:latin typeface="Arial" panose="020B0604020202020204" pitchFamily="34" charset="0"/>
                <a:cs typeface="Arial" panose="020B0604020202020204" pitchFamily="34" charset="0"/>
              </a:rPr>
              <a:t>royecto de presupuesto Funcionamiento 2020 </a:t>
            </a:r>
            <a:endParaRPr lang="es-CO" sz="2000" dirty="0">
              <a:solidFill>
                <a:schemeClr val="tx2">
                  <a:lumMod val="75000"/>
                </a:schemeClr>
              </a:solidFill>
              <a:latin typeface="Arial" panose="020B0604020202020204" pitchFamily="34" charset="0"/>
              <a:cs typeface="Arial" panose="020B0604020202020204" pitchFamily="34" charset="0"/>
            </a:endParaRPr>
          </a:p>
        </p:txBody>
      </p:sp>
      <p:graphicFrame>
        <p:nvGraphicFramePr>
          <p:cNvPr id="6" name="Gráfico 5"/>
          <p:cNvGraphicFramePr>
            <a:graphicFrameLocks/>
          </p:cNvGraphicFramePr>
          <p:nvPr>
            <p:extLst>
              <p:ext uri="{D42A27DB-BD31-4B8C-83A1-F6EECF244321}">
                <p14:modId xmlns:p14="http://schemas.microsoft.com/office/powerpoint/2010/main" val="3420681384"/>
              </p:ext>
            </p:extLst>
          </p:nvPr>
        </p:nvGraphicFramePr>
        <p:xfrm>
          <a:off x="612183" y="1333500"/>
          <a:ext cx="7952697" cy="336248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0343400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617220" y="1496199"/>
            <a:ext cx="8199120" cy="3046988"/>
          </a:xfrm>
          <a:prstGeom prst="rect">
            <a:avLst/>
          </a:prstGeom>
        </p:spPr>
        <p:txBody>
          <a:bodyPr wrap="square">
            <a:spAutoFit/>
          </a:bodyPr>
          <a:lstStyle/>
          <a:p>
            <a:pPr algn="just">
              <a:spcAft>
                <a:spcPts val="0"/>
              </a:spcAft>
            </a:pPr>
            <a:r>
              <a:rPr lang="es-CO" sz="1400" b="1" dirty="0">
                <a:latin typeface="Segoe UI" panose="020B0502040204020203" pitchFamily="34" charset="0"/>
                <a:cs typeface="Segoe UI" panose="020B0502040204020203" pitchFamily="34" charset="0"/>
              </a:rPr>
              <a:t>Adquisición de bienes y servicios: </a:t>
            </a:r>
          </a:p>
          <a:p>
            <a:pPr algn="just">
              <a:spcAft>
                <a:spcPts val="0"/>
              </a:spcAft>
            </a:pPr>
            <a:endParaRPr lang="es-CO" sz="1400" b="1" dirty="0">
              <a:latin typeface="Segoe UI" panose="020B0502040204020203" pitchFamily="34" charset="0"/>
              <a:cs typeface="Segoe UI" panose="020B0502040204020203" pitchFamily="34" charset="0"/>
            </a:endParaRPr>
          </a:p>
          <a:p>
            <a:pPr algn="just">
              <a:spcAft>
                <a:spcPts val="0"/>
              </a:spcAft>
            </a:pPr>
            <a:r>
              <a:rPr lang="es-CO" sz="1400" dirty="0">
                <a:latin typeface="Segoe UI" panose="020B0502040204020203" pitchFamily="34" charset="0"/>
                <a:cs typeface="Segoe UI" panose="020B0502040204020203" pitchFamily="34" charset="0"/>
              </a:rPr>
              <a:t>Incluye los conceptos de gastos requeridos por la Entidad para garantizar el normal funcionamiento, incluyendo entre otros: servicio de vigilancia y aseo, elementos de aseo, cafetería, ferretería y papelería, bodegaje y custodia de archivo, combustible, dotación, mantenimiento de bienes muebles e inmuebles, servicios públicos, pago de administración de la copropiedad, seguros de infidelidad, riesgos financieros y responsabilidad civil, servicio de correo, bienestar social y capacitación, clima y cultura organizacional, alquiler de ductos, caja menor; todos estos correspondientes a gastos recurrentes de la entidad.</a:t>
            </a:r>
          </a:p>
          <a:p>
            <a:pPr algn="just">
              <a:spcAft>
                <a:spcPts val="0"/>
              </a:spcAft>
            </a:pPr>
            <a:endParaRPr lang="es-CO" sz="1400" dirty="0">
              <a:latin typeface="Segoe UI" panose="020B0502040204020203" pitchFamily="34" charset="0"/>
              <a:cs typeface="Segoe UI" panose="020B0502040204020203" pitchFamily="34" charset="0"/>
            </a:endParaRPr>
          </a:p>
          <a:p>
            <a:pPr algn="just">
              <a:spcAft>
                <a:spcPts val="0"/>
              </a:spcAft>
            </a:pPr>
            <a:r>
              <a:rPr lang="es-CO" sz="1400" dirty="0">
                <a:latin typeface="Segoe UI" panose="020B0502040204020203" pitchFamily="34" charset="0"/>
                <a:cs typeface="Segoe UI" panose="020B0502040204020203" pitchFamily="34" charset="0"/>
              </a:rPr>
              <a:t>También incluye los contratos de prestación de servicios profesionales y de apoyo a la gestión, </a:t>
            </a:r>
            <a:r>
              <a:rPr lang="es-ES_tradnl" sz="1400" dirty="0">
                <a:latin typeface="Segoe UI" panose="020B0502040204020203" pitchFamily="34" charset="0"/>
                <a:cs typeface="Segoe UI" panose="020B0502040204020203" pitchFamily="34" charset="0"/>
              </a:rPr>
              <a:t>teniendo en cuenta que la entidad cuenta con una planta de personal aprobada de 132 cargos, la cual es insuficiente para atender las labores y cumplir las funciones de COLCIENCIAS.</a:t>
            </a:r>
            <a:endParaRPr lang="es-CO" sz="1400" dirty="0">
              <a:latin typeface="Segoe UI" panose="020B0502040204020203" pitchFamily="34" charset="0"/>
              <a:cs typeface="Segoe UI" panose="020B0502040204020203" pitchFamily="34" charset="0"/>
            </a:endParaRPr>
          </a:p>
          <a:p>
            <a:pPr algn="just">
              <a:spcAft>
                <a:spcPts val="0"/>
              </a:spcAft>
            </a:pPr>
            <a:endParaRPr lang="es-CO" sz="1000" dirty="0">
              <a:effectLst/>
              <a:latin typeface="Segoe UI" panose="020B0502040204020203" pitchFamily="34" charset="0"/>
              <a:cs typeface="Segoe UI" panose="020B0502040204020203" pitchFamily="34" charset="0"/>
            </a:endParaRPr>
          </a:p>
        </p:txBody>
      </p:sp>
      <p:sp>
        <p:nvSpPr>
          <p:cNvPr id="5" name="Título 1"/>
          <p:cNvSpPr>
            <a:spLocks noGrp="1"/>
          </p:cNvSpPr>
          <p:nvPr>
            <p:ph type="title"/>
          </p:nvPr>
        </p:nvSpPr>
        <p:spPr>
          <a:xfrm>
            <a:off x="3362631" y="46050"/>
            <a:ext cx="5656007" cy="606837"/>
          </a:xfrm>
        </p:spPr>
        <p:txBody>
          <a:bodyPr>
            <a:noAutofit/>
          </a:bodyPr>
          <a:lstStyle/>
          <a:p>
            <a:br>
              <a:rPr lang="es-ES" sz="2400" dirty="0">
                <a:solidFill>
                  <a:schemeClr val="tx1"/>
                </a:solidFill>
                <a:latin typeface="Arial" panose="020B0604020202020204" pitchFamily="34" charset="0"/>
                <a:cs typeface="Arial" panose="020B0604020202020204" pitchFamily="34" charset="0"/>
              </a:rPr>
            </a:br>
            <a:r>
              <a:rPr lang="es-ES" sz="2000" b="1" dirty="0">
                <a:solidFill>
                  <a:schemeClr val="tx2">
                    <a:lumMod val="75000"/>
                  </a:schemeClr>
                </a:solidFill>
                <a:latin typeface="Arial" panose="020B0604020202020204" pitchFamily="34" charset="0"/>
                <a:cs typeface="Arial" panose="020B0604020202020204" pitchFamily="34" charset="0"/>
              </a:rPr>
              <a:t>Necesidades adicionales presupuestales </a:t>
            </a:r>
            <a:endParaRPr lang="es-CO" sz="2000" b="1" dirty="0">
              <a:solidFill>
                <a:schemeClr val="tx2">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135439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1"/>
          <p:cNvSpPr>
            <a:spLocks noGrp="1"/>
          </p:cNvSpPr>
          <p:nvPr>
            <p:ph type="title"/>
          </p:nvPr>
        </p:nvSpPr>
        <p:spPr>
          <a:xfrm>
            <a:off x="3359498" y="459102"/>
            <a:ext cx="5473217" cy="606837"/>
          </a:xfrm>
        </p:spPr>
        <p:txBody>
          <a:bodyPr>
            <a:noAutofit/>
          </a:bodyPr>
          <a:lstStyle/>
          <a:p>
            <a:r>
              <a:rPr lang="es-ES" sz="2000" b="1" u="sng" dirty="0">
                <a:solidFill>
                  <a:srgbClr val="254ECE"/>
                </a:solidFill>
                <a:latin typeface="Segoe UI" panose="020B0502040204020203" pitchFamily="34" charset="0"/>
                <a:cs typeface="Segoe UI" panose="020B0502040204020203" pitchFamily="34" charset="0"/>
              </a:rPr>
              <a:t>Presupuesto Requerido vs </a:t>
            </a:r>
            <a:br>
              <a:rPr lang="es-ES" sz="2000" b="1" u="sng" dirty="0">
                <a:solidFill>
                  <a:srgbClr val="254ECE"/>
                </a:solidFill>
                <a:latin typeface="Segoe UI" panose="020B0502040204020203" pitchFamily="34" charset="0"/>
                <a:cs typeface="Segoe UI" panose="020B0502040204020203" pitchFamily="34" charset="0"/>
              </a:rPr>
            </a:br>
            <a:r>
              <a:rPr lang="es-ES" sz="2000" b="1" u="sng" dirty="0">
                <a:solidFill>
                  <a:srgbClr val="254ECE"/>
                </a:solidFill>
                <a:latin typeface="Segoe UI" panose="020B0502040204020203" pitchFamily="34" charset="0"/>
                <a:cs typeface="Segoe UI" panose="020B0502040204020203" pitchFamily="34" charset="0"/>
              </a:rPr>
              <a:t>Presupuesto Asignado</a:t>
            </a:r>
            <a:endParaRPr lang="es-CO" sz="2000" b="1" u="sng" dirty="0">
              <a:solidFill>
                <a:srgbClr val="254ECE"/>
              </a:solidFill>
              <a:latin typeface="Segoe UI" panose="020B0502040204020203" pitchFamily="34" charset="0"/>
              <a:cs typeface="Segoe UI" panose="020B0502040204020203" pitchFamily="34" charset="0"/>
            </a:endParaRPr>
          </a:p>
        </p:txBody>
      </p:sp>
      <p:sp>
        <p:nvSpPr>
          <p:cNvPr id="3" name="Rectángulo 2"/>
          <p:cNvSpPr/>
          <p:nvPr/>
        </p:nvSpPr>
        <p:spPr>
          <a:xfrm>
            <a:off x="646763" y="1637286"/>
            <a:ext cx="8185952" cy="2862322"/>
          </a:xfrm>
          <a:prstGeom prst="rect">
            <a:avLst/>
          </a:prstGeom>
        </p:spPr>
        <p:txBody>
          <a:bodyPr wrap="square">
            <a:spAutoFit/>
          </a:bodyPr>
          <a:lstStyle/>
          <a:p>
            <a:pPr marL="342900" lvl="0" indent="-342900" defTabSz="456674">
              <a:buFont typeface="Arial" panose="020B0604020202020204" pitchFamily="34" charset="0"/>
              <a:buChar char="•"/>
            </a:pPr>
            <a:r>
              <a:rPr lang="es-ES" sz="1600" dirty="0">
                <a:latin typeface="Segoe UI" panose="020B0502040204020203" pitchFamily="34" charset="0"/>
                <a:cs typeface="Segoe UI" panose="020B0502040204020203" pitchFamily="34" charset="0"/>
              </a:rPr>
              <a:t>Presupuesto solicitado en anteproyecto de presupuesto 2020 de acuerdo a las necesidades de los actores del </a:t>
            </a:r>
            <a:r>
              <a:rPr lang="es-ES" sz="1600" dirty="0" err="1">
                <a:latin typeface="Segoe UI" panose="020B0502040204020203" pitchFamily="34" charset="0"/>
                <a:cs typeface="Segoe UI" panose="020B0502040204020203" pitchFamily="34" charset="0"/>
              </a:rPr>
              <a:t>SNCTeI</a:t>
            </a:r>
            <a:r>
              <a:rPr lang="es-ES" sz="1600" dirty="0">
                <a:latin typeface="Segoe UI" panose="020B0502040204020203" pitchFamily="34" charset="0"/>
                <a:cs typeface="Segoe UI" panose="020B0502040204020203" pitchFamily="34" charset="0"/>
              </a:rPr>
              <a:t>: </a:t>
            </a:r>
            <a:r>
              <a:rPr lang="es-ES" sz="1600" b="1" dirty="0">
                <a:solidFill>
                  <a:srgbClr val="254ECE"/>
                </a:solidFill>
                <a:latin typeface="Segoe UI" panose="020B0502040204020203" pitchFamily="34" charset="0"/>
                <a:cs typeface="Segoe UI" panose="020B0502040204020203" pitchFamily="34" charset="0"/>
              </a:rPr>
              <a:t>Requerido $655,949.</a:t>
            </a:r>
          </a:p>
          <a:p>
            <a:pPr lvl="0" defTabSz="456674"/>
            <a:endParaRPr lang="es-ES" sz="1600" dirty="0">
              <a:latin typeface="Segoe UI" panose="020B0502040204020203" pitchFamily="34" charset="0"/>
              <a:cs typeface="Segoe UI" panose="020B0502040204020203" pitchFamily="34" charset="0"/>
            </a:endParaRPr>
          </a:p>
          <a:p>
            <a:pPr marL="342900" lvl="0" indent="-342900" defTabSz="456674">
              <a:buFont typeface="Arial" panose="020B0604020202020204" pitchFamily="34" charset="0"/>
              <a:buChar char="•"/>
            </a:pPr>
            <a:r>
              <a:rPr lang="es-ES" sz="1600" dirty="0">
                <a:latin typeface="Segoe UI" panose="020B0502040204020203" pitchFamily="34" charset="0"/>
                <a:cs typeface="Segoe UI" panose="020B0502040204020203" pitchFamily="34" charset="0"/>
              </a:rPr>
              <a:t>Presupuesto comunicado para el Sector por parte del Ministerio de Haciendo y Crédito Público: </a:t>
            </a:r>
            <a:r>
              <a:rPr lang="es-ES" sz="1600" b="1" dirty="0">
                <a:solidFill>
                  <a:srgbClr val="254ECE"/>
                </a:solidFill>
                <a:latin typeface="Segoe UI" panose="020B0502040204020203" pitchFamily="34" charset="0"/>
                <a:cs typeface="Segoe UI" panose="020B0502040204020203" pitchFamily="34" charset="0"/>
              </a:rPr>
              <a:t>Proyecto Ley de Presupuesto $368,190.</a:t>
            </a:r>
          </a:p>
          <a:p>
            <a:pPr marL="342900" lvl="0" indent="-342900" defTabSz="456674">
              <a:buFont typeface="Arial" panose="020B0604020202020204" pitchFamily="34" charset="0"/>
              <a:buChar char="•"/>
            </a:pPr>
            <a:endParaRPr lang="es-ES" sz="1600" dirty="0">
              <a:latin typeface="Segoe UI" panose="020B0502040204020203" pitchFamily="34" charset="0"/>
              <a:cs typeface="Segoe UI" panose="020B0502040204020203" pitchFamily="34" charset="0"/>
            </a:endParaRPr>
          </a:p>
          <a:p>
            <a:pPr marL="342900" lvl="0" indent="-342900" defTabSz="456674">
              <a:buFont typeface="Arial" panose="020B0604020202020204" pitchFamily="34" charset="0"/>
              <a:buChar char="•"/>
            </a:pPr>
            <a:r>
              <a:rPr lang="es-ES" sz="1600" dirty="0">
                <a:latin typeface="Segoe UI" panose="020B0502040204020203" pitchFamily="34" charset="0"/>
                <a:cs typeface="Segoe UI" panose="020B0502040204020203" pitchFamily="34" charset="0"/>
              </a:rPr>
              <a:t>Del presupuesto asignado de acuerdo a la Ley de Presupuesto es importante tener en cuenta que </a:t>
            </a:r>
            <a:r>
              <a:rPr lang="es-ES" sz="1600" b="1" dirty="0">
                <a:solidFill>
                  <a:srgbClr val="254ECE"/>
                </a:solidFill>
                <a:latin typeface="Segoe UI" panose="020B0502040204020203" pitchFamily="34" charset="0"/>
                <a:cs typeface="Segoe UI" panose="020B0502040204020203" pitchFamily="34" charset="0"/>
              </a:rPr>
              <a:t>$138,027 son inflexibilidades </a:t>
            </a:r>
            <a:r>
              <a:rPr lang="es-ES" sz="1600" dirty="0">
                <a:latin typeface="Segoe UI" panose="020B0502040204020203" pitchFamily="34" charset="0"/>
                <a:cs typeface="Segoe UI" panose="020B0502040204020203" pitchFamily="34" charset="0"/>
              </a:rPr>
              <a:t>con que cuenta la Entidad, como vigencias futuras cohortes anteriores, Colfuturo y FIS.</a:t>
            </a:r>
          </a:p>
          <a:p>
            <a:pPr marL="342900" lvl="0" indent="-342900" defTabSz="456674">
              <a:buFont typeface="Arial" panose="020B0604020202020204" pitchFamily="34" charset="0"/>
              <a:buChar char="•"/>
            </a:pPr>
            <a:endParaRPr lang="es-ES" dirty="0">
              <a:latin typeface="Segoe UI" panose="020B0502040204020203" pitchFamily="34" charset="0"/>
              <a:cs typeface="Segoe UI" panose="020B0502040204020203" pitchFamily="34" charset="0"/>
            </a:endParaRPr>
          </a:p>
          <a:p>
            <a:pPr marL="342900" lvl="0" indent="-342900" defTabSz="456674">
              <a:buFont typeface="Arial" panose="020B0604020202020204" pitchFamily="34" charset="0"/>
              <a:buChar char="•"/>
            </a:pPr>
            <a:endParaRPr lang="es-CO"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6426179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Rectángulo: esquinas redondeadas 27">
            <a:extLst>
              <a:ext uri="{FF2B5EF4-FFF2-40B4-BE49-F238E27FC236}">
                <a16:creationId xmlns:a16="http://schemas.microsoft.com/office/drawing/2014/main" id="{961CFA9F-9888-4F9C-A5FF-64DD5417F281}"/>
              </a:ext>
            </a:extLst>
          </p:cNvPr>
          <p:cNvSpPr/>
          <p:nvPr/>
        </p:nvSpPr>
        <p:spPr>
          <a:xfrm>
            <a:off x="3444738" y="3192651"/>
            <a:ext cx="5575276" cy="1782305"/>
          </a:xfrm>
          <a:prstGeom prst="roundRect">
            <a:avLst/>
          </a:prstGeom>
          <a:noFill/>
          <a:ln>
            <a:solidFill>
              <a:schemeClr val="accent1"/>
            </a:solidFill>
            <a:prstDash val="sysDash"/>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6" name="Título 1"/>
          <p:cNvSpPr>
            <a:spLocks noGrp="1"/>
          </p:cNvSpPr>
          <p:nvPr>
            <p:ph type="title"/>
          </p:nvPr>
        </p:nvSpPr>
        <p:spPr>
          <a:xfrm>
            <a:off x="3444738" y="342865"/>
            <a:ext cx="5473217" cy="606837"/>
          </a:xfrm>
        </p:spPr>
        <p:txBody>
          <a:bodyPr>
            <a:noAutofit/>
          </a:bodyPr>
          <a:lstStyle/>
          <a:p>
            <a:r>
              <a:rPr lang="es-CO" sz="2000" b="1" u="sng">
                <a:solidFill>
                  <a:srgbClr val="254ECE"/>
                </a:solidFill>
                <a:latin typeface="Segoe UI" panose="020B0502040204020203" pitchFamily="34" charset="0"/>
                <a:cs typeface="Segoe UI" panose="020B0502040204020203" pitchFamily="34" charset="0"/>
              </a:rPr>
              <a:t>N</a:t>
            </a:r>
            <a:r>
              <a:rPr lang="es-ES" sz="2000" b="1" u="sng">
                <a:solidFill>
                  <a:srgbClr val="254ECE"/>
                </a:solidFill>
                <a:latin typeface="Segoe UI" panose="020B0502040204020203" pitchFamily="34" charset="0"/>
                <a:cs typeface="Segoe UI" panose="020B0502040204020203" pitchFamily="34" charset="0"/>
              </a:rPr>
              <a:t>uestra apuesta como País a 2022</a:t>
            </a:r>
            <a:endParaRPr lang="es-CO" sz="2000" b="1" u="sng" dirty="0">
              <a:solidFill>
                <a:srgbClr val="254ECE"/>
              </a:solidFill>
              <a:latin typeface="Segoe UI" panose="020B0502040204020203" pitchFamily="34" charset="0"/>
              <a:cs typeface="Segoe UI" panose="020B0502040204020203" pitchFamily="34" charset="0"/>
            </a:endParaRPr>
          </a:p>
        </p:txBody>
      </p:sp>
      <p:sp>
        <p:nvSpPr>
          <p:cNvPr id="4" name="CuadroTexto 3">
            <a:extLst>
              <a:ext uri="{FF2B5EF4-FFF2-40B4-BE49-F238E27FC236}">
                <a16:creationId xmlns:a16="http://schemas.microsoft.com/office/drawing/2014/main" id="{160A5127-3EE2-49B2-8090-47A52FA15916}"/>
              </a:ext>
            </a:extLst>
          </p:cNvPr>
          <p:cNvSpPr txBox="1"/>
          <p:nvPr/>
        </p:nvSpPr>
        <p:spPr>
          <a:xfrm>
            <a:off x="379710" y="1181436"/>
            <a:ext cx="2526224" cy="964223"/>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111689" tIns="111689" rIns="111689" bIns="111689" numCol="1" spcCol="38100" rtlCol="0" anchor="ctr">
            <a:spAutoFit/>
          </a:bodyPr>
          <a:lstStyle/>
          <a:p>
            <a:pPr algn="ctr"/>
            <a:r>
              <a:rPr lang="es-CO" sz="2400" b="1" dirty="0">
                <a:solidFill>
                  <a:srgbClr val="339966"/>
                </a:solidFill>
                <a:latin typeface="Segoe UI" panose="020B0502040204020203" pitchFamily="34" charset="0"/>
                <a:cs typeface="Segoe UI" panose="020B0502040204020203" pitchFamily="34" charset="0"/>
              </a:rPr>
              <a:t>Llegar al 1,5% del PIB en ACTI</a:t>
            </a:r>
            <a:endParaRPr lang="es-CO" sz="2400" dirty="0">
              <a:solidFill>
                <a:srgbClr val="339966"/>
              </a:solidFill>
              <a:latin typeface="Segoe UI" panose="020B0502040204020203" pitchFamily="34" charset="0"/>
              <a:cs typeface="Segoe UI" panose="020B0502040204020203" pitchFamily="34" charset="0"/>
            </a:endParaRPr>
          </a:p>
        </p:txBody>
      </p:sp>
      <p:pic>
        <p:nvPicPr>
          <p:cNvPr id="5" name="Imagen 4">
            <a:extLst>
              <a:ext uri="{FF2B5EF4-FFF2-40B4-BE49-F238E27FC236}">
                <a16:creationId xmlns:a16="http://schemas.microsoft.com/office/drawing/2014/main" id="{CF60E016-C019-43E8-815E-358981B1B00B}"/>
              </a:ext>
            </a:extLst>
          </p:cNvPr>
          <p:cNvPicPr>
            <a:picLocks noChangeAspect="1"/>
          </p:cNvPicPr>
          <p:nvPr/>
        </p:nvPicPr>
        <p:blipFill>
          <a:blip r:embed="rId3"/>
          <a:stretch>
            <a:fillRect/>
          </a:stretch>
        </p:blipFill>
        <p:spPr>
          <a:xfrm>
            <a:off x="613642" y="2210446"/>
            <a:ext cx="1929141" cy="2503868"/>
          </a:xfrm>
          <a:prstGeom prst="rect">
            <a:avLst/>
          </a:prstGeom>
        </p:spPr>
      </p:pic>
      <p:sp>
        <p:nvSpPr>
          <p:cNvPr id="7" name="Rectángulo 6">
            <a:extLst>
              <a:ext uri="{FF2B5EF4-FFF2-40B4-BE49-F238E27FC236}">
                <a16:creationId xmlns:a16="http://schemas.microsoft.com/office/drawing/2014/main" id="{B82DE7D5-79B3-4DD0-9305-033B20AA2C8E}"/>
              </a:ext>
            </a:extLst>
          </p:cNvPr>
          <p:cNvSpPr/>
          <p:nvPr/>
        </p:nvSpPr>
        <p:spPr>
          <a:xfrm>
            <a:off x="4211762" y="1364629"/>
            <a:ext cx="4160071" cy="702345"/>
          </a:xfrm>
          <a:prstGeom prst="rect">
            <a:avLst/>
          </a:prstGeom>
          <a:solidFill>
            <a:schemeClr val="accent5">
              <a:lumMod val="75000"/>
              <a:alpha val="80000"/>
            </a:schemeClr>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ctr">
            <a:spAutoFit/>
          </a:bodyPr>
          <a:lstStyle/>
          <a:p>
            <a:pPr marL="0" marR="0" indent="0" algn="l" defTabSz="457200" rtl="0" fontAlgn="auto" latinLnBrk="0" hangingPunct="0">
              <a:lnSpc>
                <a:spcPct val="100000"/>
              </a:lnSpc>
              <a:spcBef>
                <a:spcPts val="0"/>
              </a:spcBef>
              <a:spcAft>
                <a:spcPts val="0"/>
              </a:spcAft>
              <a:buClrTx/>
              <a:buSzTx/>
              <a:buFontTx/>
              <a:buNone/>
              <a:tabLst/>
            </a:pPr>
            <a:endParaRPr kumimoji="0" lang="es-ES" sz="1800" b="0" i="0" u="none" strike="noStrike" cap="none" spc="0" normalizeH="0" baseline="0">
              <a:ln>
                <a:noFill/>
              </a:ln>
              <a:solidFill>
                <a:srgbClr val="000000"/>
              </a:solidFill>
              <a:effectLst/>
              <a:uFillTx/>
              <a:latin typeface="+mj-lt"/>
              <a:ea typeface="+mj-ea"/>
              <a:cs typeface="+mj-cs"/>
              <a:sym typeface="Helvetica"/>
            </a:endParaRPr>
          </a:p>
        </p:txBody>
      </p:sp>
      <p:sp>
        <p:nvSpPr>
          <p:cNvPr id="8" name="Rectángulo 7">
            <a:extLst>
              <a:ext uri="{FF2B5EF4-FFF2-40B4-BE49-F238E27FC236}">
                <a16:creationId xmlns:a16="http://schemas.microsoft.com/office/drawing/2014/main" id="{F6F6D7C5-419F-4D3F-AE59-D6D3B01E0DEB}"/>
              </a:ext>
            </a:extLst>
          </p:cNvPr>
          <p:cNvSpPr/>
          <p:nvPr/>
        </p:nvSpPr>
        <p:spPr>
          <a:xfrm>
            <a:off x="4215630" y="1962277"/>
            <a:ext cx="4152788" cy="1100332"/>
          </a:xfrm>
          <a:prstGeom prst="rect">
            <a:avLst/>
          </a:prstGeom>
          <a:solidFill>
            <a:schemeClr val="accent5">
              <a:lumMod val="75000"/>
              <a:alpha val="80000"/>
            </a:schemeClr>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ctr">
            <a:spAutoFit/>
          </a:bodyPr>
          <a:lstStyle/>
          <a:p>
            <a:pPr marL="0" marR="0" indent="0" algn="l" defTabSz="457200" rtl="0" fontAlgn="auto" latinLnBrk="0" hangingPunct="0">
              <a:lnSpc>
                <a:spcPct val="100000"/>
              </a:lnSpc>
              <a:spcBef>
                <a:spcPts val="0"/>
              </a:spcBef>
              <a:spcAft>
                <a:spcPts val="0"/>
              </a:spcAft>
              <a:buClrTx/>
              <a:buSzTx/>
              <a:buFontTx/>
              <a:buNone/>
              <a:tabLst/>
            </a:pPr>
            <a:endParaRPr kumimoji="0" lang="es-ES" b="0" i="0" u="none" strike="noStrike" cap="none" spc="0" normalizeH="0" baseline="0">
              <a:ln>
                <a:noFill/>
              </a:ln>
              <a:solidFill>
                <a:srgbClr val="000000"/>
              </a:solidFill>
              <a:effectLst/>
              <a:uFillTx/>
              <a:latin typeface="+mj-lt"/>
              <a:ea typeface="+mj-ea"/>
              <a:cs typeface="+mj-cs"/>
              <a:sym typeface="Helvetica"/>
            </a:endParaRPr>
          </a:p>
        </p:txBody>
      </p:sp>
      <p:sp>
        <p:nvSpPr>
          <p:cNvPr id="9" name="Rectángulo 8">
            <a:extLst>
              <a:ext uri="{FF2B5EF4-FFF2-40B4-BE49-F238E27FC236}">
                <a16:creationId xmlns:a16="http://schemas.microsoft.com/office/drawing/2014/main" id="{49346706-4B4E-481C-9ECA-AE40175AFDFC}"/>
              </a:ext>
            </a:extLst>
          </p:cNvPr>
          <p:cNvSpPr/>
          <p:nvPr/>
        </p:nvSpPr>
        <p:spPr>
          <a:xfrm>
            <a:off x="4819686" y="1426184"/>
            <a:ext cx="805029" cy="461665"/>
          </a:xfrm>
          <a:prstGeom prst="rect">
            <a:avLst/>
          </a:prstGeom>
        </p:spPr>
        <p:txBody>
          <a:bodyPr wrap="none">
            <a:spAutoFit/>
          </a:bodyPr>
          <a:lstStyle/>
          <a:p>
            <a:pPr algn="ctr"/>
            <a:r>
              <a:rPr lang="es-MX" sz="2400" b="1" dirty="0">
                <a:solidFill>
                  <a:srgbClr val="FFFFFF"/>
                </a:solidFill>
                <a:latin typeface="Segoe UI"/>
                <a:ea typeface="Century Gothic"/>
                <a:cs typeface="Segoe UI"/>
              </a:rPr>
              <a:t>60%</a:t>
            </a:r>
            <a:endParaRPr lang="es-ES" sz="2400" dirty="0">
              <a:solidFill>
                <a:srgbClr val="FFFFFF"/>
              </a:solidFill>
              <a:latin typeface="Segoe UI"/>
              <a:cs typeface="Segoe UI"/>
            </a:endParaRPr>
          </a:p>
        </p:txBody>
      </p:sp>
      <p:sp>
        <p:nvSpPr>
          <p:cNvPr id="10" name="Rectángulo 9">
            <a:extLst>
              <a:ext uri="{FF2B5EF4-FFF2-40B4-BE49-F238E27FC236}">
                <a16:creationId xmlns:a16="http://schemas.microsoft.com/office/drawing/2014/main" id="{1182730F-1EB9-4D95-8E8F-16CB7C0A356A}"/>
              </a:ext>
            </a:extLst>
          </p:cNvPr>
          <p:cNvSpPr/>
          <p:nvPr/>
        </p:nvSpPr>
        <p:spPr>
          <a:xfrm>
            <a:off x="4517551" y="2151280"/>
            <a:ext cx="1409297" cy="707886"/>
          </a:xfrm>
          <a:prstGeom prst="rect">
            <a:avLst/>
          </a:prstGeom>
        </p:spPr>
        <p:txBody>
          <a:bodyPr wrap="none">
            <a:spAutoFit/>
          </a:bodyPr>
          <a:lstStyle/>
          <a:p>
            <a:pPr algn="ctr"/>
            <a:r>
              <a:rPr lang="es-MX" sz="2000" dirty="0">
                <a:latin typeface="Segoe UI"/>
                <a:cs typeface="Segoe UI"/>
              </a:rPr>
              <a:t>Sector </a:t>
            </a:r>
          </a:p>
          <a:p>
            <a:pPr algn="ctr"/>
            <a:r>
              <a:rPr lang="es-MX" sz="2000" dirty="0">
                <a:latin typeface="Segoe UI"/>
                <a:cs typeface="Segoe UI"/>
              </a:rPr>
              <a:t>productivo</a:t>
            </a:r>
            <a:endParaRPr lang="es-ES" sz="2000" dirty="0">
              <a:latin typeface="Segoe UI"/>
              <a:cs typeface="Segoe UI"/>
            </a:endParaRPr>
          </a:p>
        </p:txBody>
      </p:sp>
      <p:sp>
        <p:nvSpPr>
          <p:cNvPr id="11" name="Rectángulo 10">
            <a:extLst>
              <a:ext uri="{FF2B5EF4-FFF2-40B4-BE49-F238E27FC236}">
                <a16:creationId xmlns:a16="http://schemas.microsoft.com/office/drawing/2014/main" id="{44A814F3-6ABA-44F4-9FF0-7383436DD1AB}"/>
              </a:ext>
            </a:extLst>
          </p:cNvPr>
          <p:cNvSpPr/>
          <p:nvPr/>
        </p:nvSpPr>
        <p:spPr>
          <a:xfrm>
            <a:off x="6859053" y="1432848"/>
            <a:ext cx="805029" cy="461665"/>
          </a:xfrm>
          <a:prstGeom prst="rect">
            <a:avLst/>
          </a:prstGeom>
        </p:spPr>
        <p:txBody>
          <a:bodyPr wrap="none">
            <a:spAutoFit/>
          </a:bodyPr>
          <a:lstStyle/>
          <a:p>
            <a:pPr algn="ctr"/>
            <a:r>
              <a:rPr lang="es-MX" sz="2400" b="1" dirty="0">
                <a:solidFill>
                  <a:srgbClr val="FFFFFF"/>
                </a:solidFill>
                <a:latin typeface="Segoe UI"/>
                <a:ea typeface="Century Gothic"/>
                <a:cs typeface="Segoe UI"/>
              </a:rPr>
              <a:t>40%</a:t>
            </a:r>
            <a:endParaRPr lang="es-ES" sz="2400" dirty="0">
              <a:solidFill>
                <a:srgbClr val="FFFFFF"/>
              </a:solidFill>
              <a:latin typeface="Segoe UI"/>
              <a:cs typeface="Segoe UI"/>
            </a:endParaRPr>
          </a:p>
        </p:txBody>
      </p:sp>
      <p:sp>
        <p:nvSpPr>
          <p:cNvPr id="12" name="Rectángulo 11">
            <a:extLst>
              <a:ext uri="{FF2B5EF4-FFF2-40B4-BE49-F238E27FC236}">
                <a16:creationId xmlns:a16="http://schemas.microsoft.com/office/drawing/2014/main" id="{DCCE9485-491F-410F-9E34-A2A793C1C0CF}"/>
              </a:ext>
            </a:extLst>
          </p:cNvPr>
          <p:cNvSpPr/>
          <p:nvPr/>
        </p:nvSpPr>
        <p:spPr>
          <a:xfrm>
            <a:off x="6159989" y="2144578"/>
            <a:ext cx="2073003" cy="369332"/>
          </a:xfrm>
          <a:prstGeom prst="rect">
            <a:avLst/>
          </a:prstGeom>
        </p:spPr>
        <p:txBody>
          <a:bodyPr wrap="none">
            <a:spAutoFit/>
          </a:bodyPr>
          <a:lstStyle/>
          <a:p>
            <a:r>
              <a:rPr lang="es-CO" dirty="0">
                <a:latin typeface="Segoe UI"/>
                <a:cs typeface="Segoe UI"/>
              </a:rPr>
              <a:t>Entidades públicas</a:t>
            </a:r>
            <a:endParaRPr lang="es-ES" dirty="0">
              <a:latin typeface="Segoe UI"/>
              <a:cs typeface="Segoe UI"/>
            </a:endParaRPr>
          </a:p>
        </p:txBody>
      </p:sp>
      <p:sp>
        <p:nvSpPr>
          <p:cNvPr id="13" name="Rectángulo 12">
            <a:extLst>
              <a:ext uri="{FF2B5EF4-FFF2-40B4-BE49-F238E27FC236}">
                <a16:creationId xmlns:a16="http://schemas.microsoft.com/office/drawing/2014/main" id="{103F4A06-8DB7-475F-B3AE-B5562D5CEAAB}"/>
              </a:ext>
            </a:extLst>
          </p:cNvPr>
          <p:cNvSpPr/>
          <p:nvPr/>
        </p:nvSpPr>
        <p:spPr>
          <a:xfrm>
            <a:off x="6334574" y="2524453"/>
            <a:ext cx="1673087" cy="400110"/>
          </a:xfrm>
          <a:prstGeom prst="rect">
            <a:avLst/>
          </a:prstGeom>
        </p:spPr>
        <p:txBody>
          <a:bodyPr wrap="none">
            <a:spAutoFit/>
          </a:bodyPr>
          <a:lstStyle/>
          <a:p>
            <a:pPr algn="ctr"/>
            <a:r>
              <a:rPr lang="es-CO" sz="2000" dirty="0" err="1">
                <a:latin typeface="Segoe UI"/>
                <a:cs typeface="Segoe UI"/>
              </a:rPr>
              <a:t>FCTeI</a:t>
            </a:r>
            <a:r>
              <a:rPr lang="es-CO" sz="2000" dirty="0">
                <a:latin typeface="Segoe UI"/>
                <a:cs typeface="Segoe UI"/>
              </a:rPr>
              <a:t> de SGR</a:t>
            </a:r>
            <a:endParaRPr lang="es-ES" sz="2000" dirty="0">
              <a:latin typeface="Segoe UI"/>
              <a:cs typeface="Segoe UI"/>
            </a:endParaRPr>
          </a:p>
        </p:txBody>
      </p:sp>
      <p:sp>
        <p:nvSpPr>
          <p:cNvPr id="14" name="Rectángulo 13">
            <a:extLst>
              <a:ext uri="{FF2B5EF4-FFF2-40B4-BE49-F238E27FC236}">
                <a16:creationId xmlns:a16="http://schemas.microsoft.com/office/drawing/2014/main" id="{EDCD1410-FE99-4867-A714-56C8C83985BF}"/>
              </a:ext>
            </a:extLst>
          </p:cNvPr>
          <p:cNvSpPr/>
          <p:nvPr/>
        </p:nvSpPr>
        <p:spPr>
          <a:xfrm>
            <a:off x="4452386" y="891394"/>
            <a:ext cx="1636154" cy="523220"/>
          </a:xfrm>
          <a:prstGeom prst="rect">
            <a:avLst/>
          </a:prstGeom>
        </p:spPr>
        <p:txBody>
          <a:bodyPr wrap="none">
            <a:spAutoFit/>
          </a:bodyPr>
          <a:lstStyle/>
          <a:p>
            <a:r>
              <a:rPr lang="es-MX" sz="2800" b="1" dirty="0">
                <a:latin typeface="Segoe UI"/>
                <a:cs typeface="Segoe UI"/>
              </a:rPr>
              <a:t>Privados</a:t>
            </a:r>
            <a:endParaRPr lang="es-ES" sz="2800" b="1" dirty="0">
              <a:latin typeface="Segoe UI"/>
              <a:cs typeface="Segoe UI"/>
            </a:endParaRPr>
          </a:p>
        </p:txBody>
      </p:sp>
      <p:sp>
        <p:nvSpPr>
          <p:cNvPr id="15" name="Rectángulo 14">
            <a:extLst>
              <a:ext uri="{FF2B5EF4-FFF2-40B4-BE49-F238E27FC236}">
                <a16:creationId xmlns:a16="http://schemas.microsoft.com/office/drawing/2014/main" id="{A0A766D1-E791-48B3-BC44-0AF9674C97A4}"/>
              </a:ext>
            </a:extLst>
          </p:cNvPr>
          <p:cNvSpPr/>
          <p:nvPr/>
        </p:nvSpPr>
        <p:spPr>
          <a:xfrm>
            <a:off x="6501234" y="919826"/>
            <a:ext cx="1603324" cy="523220"/>
          </a:xfrm>
          <a:prstGeom prst="rect">
            <a:avLst/>
          </a:prstGeom>
        </p:spPr>
        <p:txBody>
          <a:bodyPr wrap="none">
            <a:spAutoFit/>
          </a:bodyPr>
          <a:lstStyle/>
          <a:p>
            <a:r>
              <a:rPr lang="es-CO" sz="2800" b="1" dirty="0">
                <a:latin typeface="Segoe UI"/>
                <a:ea typeface="Century Gothic"/>
                <a:cs typeface="Segoe UI"/>
              </a:rPr>
              <a:t>Públicos</a:t>
            </a:r>
            <a:endParaRPr lang="es-MX" sz="2800" b="1" dirty="0">
              <a:latin typeface="Segoe UI"/>
              <a:ea typeface="Century Gothic"/>
              <a:cs typeface="Segoe UI"/>
            </a:endParaRPr>
          </a:p>
        </p:txBody>
      </p:sp>
      <p:cxnSp>
        <p:nvCxnSpPr>
          <p:cNvPr id="16" name="Conector recto 15">
            <a:extLst>
              <a:ext uri="{FF2B5EF4-FFF2-40B4-BE49-F238E27FC236}">
                <a16:creationId xmlns:a16="http://schemas.microsoft.com/office/drawing/2014/main" id="{4F460869-E44A-4A50-BF6C-71E9C82100FA}"/>
              </a:ext>
            </a:extLst>
          </p:cNvPr>
          <p:cNvCxnSpPr/>
          <p:nvPr/>
        </p:nvCxnSpPr>
        <p:spPr>
          <a:xfrm>
            <a:off x="6148893" y="1472585"/>
            <a:ext cx="5825" cy="1421407"/>
          </a:xfrm>
          <a:prstGeom prst="line">
            <a:avLst/>
          </a:prstGeom>
          <a:noFill/>
          <a:ln w="25400" cap="flat">
            <a:solidFill>
              <a:srgbClr val="FFFFFF"/>
            </a:solidFill>
            <a:prstDash val="dot"/>
            <a:round/>
          </a:ln>
          <a:effectLst/>
          <a:sp3d/>
        </p:spPr>
        <p:style>
          <a:lnRef idx="0">
            <a:scrgbClr r="0" g="0" b="0"/>
          </a:lnRef>
          <a:fillRef idx="0">
            <a:scrgbClr r="0" g="0" b="0"/>
          </a:fillRef>
          <a:effectRef idx="0">
            <a:scrgbClr r="0" g="0" b="0"/>
          </a:effectRef>
          <a:fontRef idx="none"/>
        </p:style>
      </p:cxnSp>
      <p:sp>
        <p:nvSpPr>
          <p:cNvPr id="19" name="Shape 883">
            <a:extLst>
              <a:ext uri="{FF2B5EF4-FFF2-40B4-BE49-F238E27FC236}">
                <a16:creationId xmlns:a16="http://schemas.microsoft.com/office/drawing/2014/main" id="{FDF64B12-7887-4AC0-982F-F6A40B6A728D}"/>
              </a:ext>
            </a:extLst>
          </p:cNvPr>
          <p:cNvSpPr/>
          <p:nvPr/>
        </p:nvSpPr>
        <p:spPr>
          <a:xfrm>
            <a:off x="3985107" y="3369020"/>
            <a:ext cx="2136369" cy="606837"/>
          </a:xfrm>
          <a:prstGeom prst="rect">
            <a:avLst/>
          </a:prstGeom>
          <a:solidFill>
            <a:schemeClr val="bg1">
              <a:lumMod val="85000"/>
            </a:schemeClr>
          </a:solidFill>
          <a:ln w="12700" cap="flat">
            <a:noFill/>
            <a:miter lim="400000"/>
          </a:ln>
          <a:effectLst/>
        </p:spPr>
        <p:txBody>
          <a:bodyPr wrap="square" lIns="19050" tIns="19050" rIns="19050" bIns="19050" numCol="1" anchor="ctr">
            <a:noAutofit/>
          </a:bodyPr>
          <a:lstStyle/>
          <a:p>
            <a:pPr marL="285750" indent="-285750" algn="ctr">
              <a:buFont typeface="Arial" panose="020B0604020202020204" pitchFamily="34" charset="0"/>
              <a:buChar char="•"/>
              <a:defRPr sz="4000">
                <a:solidFill>
                  <a:srgbClr val="22A457"/>
                </a:solidFill>
                <a:latin typeface="Kontrapunkt Bob Light"/>
                <a:ea typeface="Kontrapunkt Bob Light"/>
                <a:cs typeface="Kontrapunkt Bob Light"/>
                <a:sym typeface="Kontrapunkt Bob Light"/>
              </a:defRPr>
            </a:pPr>
            <a:r>
              <a:rPr lang="es-CO" sz="1500" dirty="0">
                <a:solidFill>
                  <a:srgbClr val="002060"/>
                </a:solidFill>
                <a:latin typeface="Segoe UI" panose="020B0502040204020203" pitchFamily="34" charset="0"/>
                <a:cs typeface="Segoe UI" panose="020B0502040204020203" pitchFamily="34" charset="0"/>
              </a:rPr>
              <a:t>Formación de capital humano en </a:t>
            </a:r>
            <a:r>
              <a:rPr lang="es-CO" sz="1500" dirty="0" err="1">
                <a:solidFill>
                  <a:srgbClr val="002060"/>
                </a:solidFill>
                <a:latin typeface="Segoe UI" panose="020B0502040204020203" pitchFamily="34" charset="0"/>
                <a:cs typeface="Segoe UI" panose="020B0502040204020203" pitchFamily="34" charset="0"/>
              </a:rPr>
              <a:t>CTeI</a:t>
            </a:r>
            <a:endParaRPr lang="es-CO" sz="1500" dirty="0">
              <a:solidFill>
                <a:srgbClr val="002060"/>
              </a:solidFill>
              <a:latin typeface="Segoe UI" panose="020B0502040204020203" pitchFamily="34" charset="0"/>
              <a:cs typeface="Segoe UI" panose="020B0502040204020203" pitchFamily="34" charset="0"/>
            </a:endParaRPr>
          </a:p>
        </p:txBody>
      </p:sp>
      <p:sp>
        <p:nvSpPr>
          <p:cNvPr id="20" name="Shape 883">
            <a:extLst>
              <a:ext uri="{FF2B5EF4-FFF2-40B4-BE49-F238E27FC236}">
                <a16:creationId xmlns:a16="http://schemas.microsoft.com/office/drawing/2014/main" id="{F0116273-C4A2-4677-964D-C43C2BECFC11}"/>
              </a:ext>
            </a:extLst>
          </p:cNvPr>
          <p:cNvSpPr/>
          <p:nvPr/>
        </p:nvSpPr>
        <p:spPr>
          <a:xfrm>
            <a:off x="6719663" y="3384350"/>
            <a:ext cx="1888838" cy="606837"/>
          </a:xfrm>
          <a:prstGeom prst="rect">
            <a:avLst/>
          </a:prstGeom>
          <a:solidFill>
            <a:schemeClr val="bg1">
              <a:lumMod val="85000"/>
            </a:schemeClr>
          </a:solidFill>
          <a:ln w="12700" cap="flat">
            <a:noFill/>
            <a:miter lim="400000"/>
          </a:ln>
          <a:effectLst/>
        </p:spPr>
        <p:txBody>
          <a:bodyPr wrap="square" lIns="19050" tIns="19050" rIns="19050" bIns="19050" numCol="1" anchor="ctr">
            <a:noAutofit/>
          </a:bodyPr>
          <a:lstStyle/>
          <a:p>
            <a:pPr marL="285750" indent="-285750" algn="ctr">
              <a:buFont typeface="Arial" panose="020B0604020202020204" pitchFamily="34" charset="0"/>
              <a:buChar char="•"/>
              <a:defRPr sz="4000">
                <a:solidFill>
                  <a:srgbClr val="22A457"/>
                </a:solidFill>
                <a:latin typeface="Kontrapunkt Bob Light"/>
                <a:ea typeface="Kontrapunkt Bob Light"/>
                <a:cs typeface="Kontrapunkt Bob Light"/>
                <a:sym typeface="Kontrapunkt Bob Light"/>
              </a:defRPr>
            </a:pPr>
            <a:r>
              <a:rPr lang="es-CO" sz="1500" dirty="0">
                <a:solidFill>
                  <a:srgbClr val="002060"/>
                </a:solidFill>
                <a:latin typeface="Segoe UI" panose="020B0502040204020203" pitchFamily="34" charset="0"/>
                <a:cs typeface="Segoe UI" panose="020B0502040204020203" pitchFamily="34" charset="0"/>
              </a:rPr>
              <a:t>Apoyo a la I+D+I</a:t>
            </a:r>
          </a:p>
        </p:txBody>
      </p:sp>
      <p:sp>
        <p:nvSpPr>
          <p:cNvPr id="21" name="Shape 883">
            <a:extLst>
              <a:ext uri="{FF2B5EF4-FFF2-40B4-BE49-F238E27FC236}">
                <a16:creationId xmlns:a16="http://schemas.microsoft.com/office/drawing/2014/main" id="{DC44ADE1-5CE9-4C98-8C8C-650BE142C586}"/>
              </a:ext>
            </a:extLst>
          </p:cNvPr>
          <p:cNvSpPr/>
          <p:nvPr/>
        </p:nvSpPr>
        <p:spPr>
          <a:xfrm>
            <a:off x="3630792" y="4152225"/>
            <a:ext cx="2457748" cy="606837"/>
          </a:xfrm>
          <a:prstGeom prst="rect">
            <a:avLst/>
          </a:prstGeom>
          <a:solidFill>
            <a:schemeClr val="bg1">
              <a:lumMod val="85000"/>
            </a:schemeClr>
          </a:solidFill>
          <a:ln w="12700" cap="flat">
            <a:noFill/>
            <a:miter lim="400000"/>
          </a:ln>
          <a:effectLst/>
        </p:spPr>
        <p:txBody>
          <a:bodyPr wrap="square" lIns="19050" tIns="19050" rIns="19050" bIns="19050" numCol="1" anchor="ctr">
            <a:noAutofit/>
          </a:bodyPr>
          <a:lstStyle/>
          <a:p>
            <a:pPr marL="285750" indent="-285750" algn="ctr">
              <a:buFont typeface="Arial" panose="020B0604020202020204" pitchFamily="34" charset="0"/>
              <a:buChar char="•"/>
              <a:defRPr sz="4000">
                <a:solidFill>
                  <a:srgbClr val="22A457"/>
                </a:solidFill>
                <a:latin typeface="Kontrapunkt Bob Light"/>
                <a:ea typeface="Kontrapunkt Bob Light"/>
                <a:cs typeface="Kontrapunkt Bob Light"/>
                <a:sym typeface="Kontrapunkt Bob Light"/>
              </a:defRPr>
            </a:pPr>
            <a:r>
              <a:rPr lang="es-CO" sz="1500" dirty="0">
                <a:solidFill>
                  <a:srgbClr val="002060"/>
                </a:solidFill>
                <a:latin typeface="Segoe UI" panose="020B0502040204020203" pitchFamily="34" charset="0"/>
                <a:cs typeface="Segoe UI" panose="020B0502040204020203" pitchFamily="34" charset="0"/>
              </a:rPr>
              <a:t>Fortalecimiento de las capacidades</a:t>
            </a:r>
          </a:p>
        </p:txBody>
      </p:sp>
      <p:sp>
        <p:nvSpPr>
          <p:cNvPr id="22" name="Shape 883">
            <a:extLst>
              <a:ext uri="{FF2B5EF4-FFF2-40B4-BE49-F238E27FC236}">
                <a16:creationId xmlns:a16="http://schemas.microsoft.com/office/drawing/2014/main" id="{5BD26129-7FC7-44CE-BB9A-E2251394933D}"/>
              </a:ext>
            </a:extLst>
          </p:cNvPr>
          <p:cNvSpPr/>
          <p:nvPr/>
        </p:nvSpPr>
        <p:spPr>
          <a:xfrm>
            <a:off x="6501234" y="4121229"/>
            <a:ext cx="2457748" cy="606837"/>
          </a:xfrm>
          <a:prstGeom prst="rect">
            <a:avLst/>
          </a:prstGeom>
          <a:solidFill>
            <a:schemeClr val="bg1">
              <a:lumMod val="85000"/>
            </a:schemeClr>
          </a:solidFill>
          <a:ln w="12700" cap="flat">
            <a:noFill/>
            <a:miter lim="400000"/>
          </a:ln>
          <a:effectLst/>
        </p:spPr>
        <p:txBody>
          <a:bodyPr wrap="square" lIns="19050" tIns="19050" rIns="19050" bIns="19050" numCol="1" anchor="ctr">
            <a:noAutofit/>
          </a:bodyPr>
          <a:lstStyle/>
          <a:p>
            <a:pPr marL="285750" indent="-285750" algn="ctr">
              <a:buFont typeface="Arial" panose="020B0604020202020204" pitchFamily="34" charset="0"/>
              <a:buChar char="•"/>
              <a:defRPr sz="4000">
                <a:solidFill>
                  <a:srgbClr val="22A457"/>
                </a:solidFill>
                <a:latin typeface="Kontrapunkt Bob Light"/>
                <a:ea typeface="Kontrapunkt Bob Light"/>
                <a:cs typeface="Kontrapunkt Bob Light"/>
                <a:sym typeface="Kontrapunkt Bob Light"/>
              </a:defRPr>
            </a:pPr>
            <a:r>
              <a:rPr lang="es-CO" sz="1500" dirty="0">
                <a:solidFill>
                  <a:srgbClr val="002060"/>
                </a:solidFill>
                <a:latin typeface="Segoe UI" panose="020B0502040204020203" pitchFamily="34" charset="0"/>
                <a:cs typeface="Segoe UI" panose="020B0502040204020203" pitchFamily="34" charset="0"/>
              </a:rPr>
              <a:t>Innovación y desarrollo tecnológico</a:t>
            </a:r>
          </a:p>
        </p:txBody>
      </p:sp>
      <p:sp>
        <p:nvSpPr>
          <p:cNvPr id="29" name="CuadroTexto 28">
            <a:extLst>
              <a:ext uri="{FF2B5EF4-FFF2-40B4-BE49-F238E27FC236}">
                <a16:creationId xmlns:a16="http://schemas.microsoft.com/office/drawing/2014/main" id="{73A559D5-7B6F-4714-A2E9-0D9D19F6FBEF}"/>
              </a:ext>
            </a:extLst>
          </p:cNvPr>
          <p:cNvSpPr txBox="1"/>
          <p:nvPr/>
        </p:nvSpPr>
        <p:spPr>
          <a:xfrm>
            <a:off x="5270463" y="4781992"/>
            <a:ext cx="2331456" cy="369332"/>
          </a:xfrm>
          <a:prstGeom prst="rect">
            <a:avLst/>
          </a:prstGeom>
          <a:solidFill>
            <a:schemeClr val="bg1"/>
          </a:solidFill>
        </p:spPr>
        <p:txBody>
          <a:bodyPr wrap="square" rtlCol="0">
            <a:spAutoFit/>
          </a:bodyPr>
          <a:lstStyle/>
          <a:p>
            <a:r>
              <a:rPr lang="es-CO" b="1">
                <a:latin typeface="Segoe UI" panose="020B0502040204020203" pitchFamily="34" charset="0"/>
                <a:cs typeface="Segoe UI" panose="020B0502040204020203" pitchFamily="34" charset="0"/>
              </a:rPr>
              <a:t>Actores del SNCTeI</a:t>
            </a:r>
            <a:endParaRPr lang="es-ES" b="1">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1638038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Diagrama 7"/>
          <p:cNvGraphicFramePr/>
          <p:nvPr>
            <p:extLst>
              <p:ext uri="{D42A27DB-BD31-4B8C-83A1-F6EECF244321}">
                <p14:modId xmlns:p14="http://schemas.microsoft.com/office/powerpoint/2010/main" val="1952443980"/>
              </p:ext>
            </p:extLst>
          </p:nvPr>
        </p:nvGraphicFramePr>
        <p:xfrm>
          <a:off x="719847" y="573932"/>
          <a:ext cx="7276289" cy="400779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CuadroTexto 8"/>
          <p:cNvSpPr txBox="1"/>
          <p:nvPr/>
        </p:nvSpPr>
        <p:spPr>
          <a:xfrm>
            <a:off x="4357992" y="3208532"/>
            <a:ext cx="4105072" cy="707886"/>
          </a:xfrm>
          <a:prstGeom prst="rect">
            <a:avLst/>
          </a:prstGeom>
          <a:noFill/>
        </p:spPr>
        <p:txBody>
          <a:bodyPr wrap="square" rtlCol="0">
            <a:spAutoFit/>
          </a:bodyPr>
          <a:lstStyle/>
          <a:p>
            <a:pPr algn="ctr"/>
            <a:r>
              <a:rPr lang="es-CO" sz="2000" b="1" dirty="0">
                <a:solidFill>
                  <a:schemeClr val="tx2">
                    <a:lumMod val="75000"/>
                  </a:schemeClr>
                </a:solidFill>
                <a:latin typeface="Segoe UI" panose="020B0502040204020203" pitchFamily="34" charset="0"/>
                <a:cs typeface="Segoe UI" panose="020B0502040204020203" pitchFamily="34" charset="0"/>
              </a:rPr>
              <a:t>Mentalidad y Cultura </a:t>
            </a:r>
          </a:p>
          <a:p>
            <a:pPr algn="ctr"/>
            <a:r>
              <a:rPr lang="es-CO" sz="2000" b="1" dirty="0">
                <a:solidFill>
                  <a:schemeClr val="tx2">
                    <a:lumMod val="75000"/>
                  </a:schemeClr>
                </a:solidFill>
                <a:latin typeface="Segoe UI" panose="020B0502040204020203" pitchFamily="34" charset="0"/>
                <a:cs typeface="Segoe UI" panose="020B0502040204020203" pitchFamily="34" charset="0"/>
              </a:rPr>
              <a:t>$81,000</a:t>
            </a:r>
          </a:p>
        </p:txBody>
      </p:sp>
      <p:sp>
        <p:nvSpPr>
          <p:cNvPr id="11" name="CuadroTexto 10"/>
          <p:cNvSpPr txBox="1"/>
          <p:nvPr/>
        </p:nvSpPr>
        <p:spPr>
          <a:xfrm>
            <a:off x="719847" y="43855"/>
            <a:ext cx="7476470" cy="461665"/>
          </a:xfrm>
          <a:prstGeom prst="rect">
            <a:avLst/>
          </a:prstGeom>
          <a:noFill/>
        </p:spPr>
        <p:txBody>
          <a:bodyPr wrap="none" rtlCol="0">
            <a:spAutoFit/>
          </a:bodyPr>
          <a:lstStyle/>
          <a:p>
            <a:r>
              <a:rPr lang="es-CO" sz="2400" b="1" dirty="0">
                <a:solidFill>
                  <a:srgbClr val="2056B7"/>
                </a:solidFill>
                <a:latin typeface="Segoe UI" panose="020B0502040204020203" pitchFamily="34" charset="0"/>
                <a:cs typeface="Segoe UI" panose="020B0502040204020203" pitchFamily="34" charset="0"/>
              </a:rPr>
              <a:t>Distribución Cuota Proyecto Ley de Presupuesto    </a:t>
            </a:r>
          </a:p>
        </p:txBody>
      </p:sp>
    </p:spTree>
    <p:extLst>
      <p:ext uri="{BB962C8B-B14F-4D97-AF65-F5344CB8AC3E}">
        <p14:creationId xmlns:p14="http://schemas.microsoft.com/office/powerpoint/2010/main" val="13373959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301997" y="513134"/>
            <a:ext cx="5263749" cy="461665"/>
          </a:xfrm>
          <a:prstGeom prst="rect">
            <a:avLst/>
          </a:prstGeom>
        </p:spPr>
        <p:txBody>
          <a:bodyPr wrap="none">
            <a:spAutoFit/>
          </a:bodyPr>
          <a:lstStyle/>
          <a:p>
            <a:pPr algn="ctr">
              <a:defRPr sz="1400" b="0" i="0" u="none" strike="noStrike" kern="1200" spc="0" baseline="0">
                <a:solidFill>
                  <a:prstClr val="black">
                    <a:lumMod val="65000"/>
                    <a:lumOff val="35000"/>
                  </a:prstClr>
                </a:solidFill>
                <a:latin typeface="+mn-lt"/>
                <a:ea typeface="+mn-ea"/>
                <a:cs typeface="+mn-cs"/>
              </a:defRPr>
            </a:pPr>
            <a:r>
              <a:rPr lang="es-CO" sz="2400" b="1" dirty="0">
                <a:solidFill>
                  <a:srgbClr val="2056B7"/>
                </a:solidFill>
                <a:latin typeface="Segoe UI" panose="020B0502040204020203" pitchFamily="34" charset="0"/>
                <a:cs typeface="Segoe UI" panose="020B0502040204020203" pitchFamily="34" charset="0"/>
              </a:rPr>
              <a:t>Presupuesto Colciencias 2017-2020</a:t>
            </a:r>
          </a:p>
        </p:txBody>
      </p:sp>
      <p:graphicFrame>
        <p:nvGraphicFramePr>
          <p:cNvPr id="5" name="Gráfico 4"/>
          <p:cNvGraphicFramePr>
            <a:graphicFrameLocks/>
          </p:cNvGraphicFramePr>
          <p:nvPr>
            <p:extLst>
              <p:ext uri="{D42A27DB-BD31-4B8C-83A1-F6EECF244321}">
                <p14:modId xmlns:p14="http://schemas.microsoft.com/office/powerpoint/2010/main" val="1768677990"/>
              </p:ext>
            </p:extLst>
          </p:nvPr>
        </p:nvGraphicFramePr>
        <p:xfrm>
          <a:off x="544749" y="1200149"/>
          <a:ext cx="7791855" cy="368313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1607402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número de diapositiva 3">
            <a:extLst>
              <a:ext uri="{FF2B5EF4-FFF2-40B4-BE49-F238E27FC236}">
                <a16:creationId xmlns:a16="http://schemas.microsoft.com/office/drawing/2014/main" id="{D175AA7F-AB3B-DE40-AED2-1E5D07BF5197}"/>
              </a:ext>
            </a:extLst>
          </p:cNvPr>
          <p:cNvSpPr>
            <a:spLocks noGrp="1"/>
          </p:cNvSpPr>
          <p:nvPr>
            <p:ph type="sldNum" sz="quarter" idx="4294967295"/>
          </p:nvPr>
        </p:nvSpPr>
        <p:spPr>
          <a:xfrm>
            <a:off x="7086600" y="4918075"/>
            <a:ext cx="2057400" cy="273050"/>
          </a:xfrm>
        </p:spPr>
        <p:txBody>
          <a:bodyPr/>
          <a:lstStyle/>
          <a:p>
            <a:fld id="{2D0A276D-4823-3B40-B037-801050C5B294}" type="slidenum">
              <a:rPr lang="en-US" smtClean="0"/>
              <a:t>2</a:t>
            </a:fld>
            <a:endParaRPr lang="en-US" dirty="0"/>
          </a:p>
        </p:txBody>
      </p:sp>
      <p:sp>
        <p:nvSpPr>
          <p:cNvPr id="37" name="TextBox 5">
            <a:extLst>
              <a:ext uri="{FF2B5EF4-FFF2-40B4-BE49-F238E27FC236}">
                <a16:creationId xmlns:a16="http://schemas.microsoft.com/office/drawing/2014/main" id="{02DCE066-05A6-0744-AB55-AAA777C94A4B}"/>
              </a:ext>
            </a:extLst>
          </p:cNvPr>
          <p:cNvSpPr txBox="1"/>
          <p:nvPr/>
        </p:nvSpPr>
        <p:spPr>
          <a:xfrm>
            <a:off x="611056" y="2326557"/>
            <a:ext cx="8145823" cy="1200329"/>
          </a:xfrm>
          <a:prstGeom prst="rect">
            <a:avLst/>
          </a:prstGeom>
          <a:solidFill>
            <a:srgbClr val="254ECE"/>
          </a:solidFill>
        </p:spPr>
        <p:txBody>
          <a:bodyPr wrap="square" rtlCol="0">
            <a:spAutoFit/>
          </a:bodyPr>
          <a:lstStyle/>
          <a:p>
            <a:pPr marL="742950" indent="-742950" algn="ctr">
              <a:buAutoNum type="arabicPeriod"/>
            </a:pPr>
            <a:r>
              <a:rPr lang="es-ES" sz="3600" b="1" dirty="0">
                <a:solidFill>
                  <a:schemeClr val="bg1"/>
                </a:solidFill>
                <a:latin typeface="Segoe UI" panose="020B0502040204020203" pitchFamily="34" charset="0"/>
                <a:cs typeface="Segoe UI" panose="020B0502040204020203" pitchFamily="34" charset="0"/>
              </a:rPr>
              <a:t>Ejecución Presupuestal 2019</a:t>
            </a:r>
            <a:endParaRPr lang="es-CO" sz="3600" b="1" dirty="0">
              <a:solidFill>
                <a:schemeClr val="bg1"/>
              </a:solidFill>
              <a:latin typeface="Segoe UI" panose="020B0502040204020203" pitchFamily="34" charset="0"/>
              <a:cs typeface="Segoe UI" panose="020B0502040204020203" pitchFamily="34" charset="0"/>
            </a:endParaRPr>
          </a:p>
          <a:p>
            <a:pPr algn="ctr"/>
            <a:r>
              <a:rPr lang="es-CO" sz="3600" b="1" dirty="0">
                <a:solidFill>
                  <a:schemeClr val="bg1"/>
                </a:solidFill>
                <a:latin typeface="Segoe UI" panose="020B0502040204020203" pitchFamily="34" charset="0"/>
                <a:cs typeface="Segoe UI" panose="020B0502040204020203" pitchFamily="34" charset="0"/>
              </a:rPr>
              <a:t>Sector </a:t>
            </a:r>
            <a:r>
              <a:rPr lang="es-CO" sz="3600" b="1" dirty="0" err="1">
                <a:solidFill>
                  <a:schemeClr val="bg1"/>
                </a:solidFill>
                <a:latin typeface="Segoe UI" panose="020B0502040204020203" pitchFamily="34" charset="0"/>
                <a:cs typeface="Segoe UI" panose="020B0502040204020203" pitchFamily="34" charset="0"/>
              </a:rPr>
              <a:t>CTeI</a:t>
            </a:r>
            <a:endParaRPr lang="es-ES" sz="3600" b="1" dirty="0">
              <a:solidFill>
                <a:schemeClr val="bg1"/>
              </a:solidFill>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20219117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Gráfico 2">
            <a:extLst>
              <a:ext uri="{FF2B5EF4-FFF2-40B4-BE49-F238E27FC236}">
                <a16:creationId xmlns:a16="http://schemas.microsoft.com/office/drawing/2014/main" id="{8115476E-88B5-4FF5-8FBA-F238895AB89F}"/>
              </a:ext>
            </a:extLst>
          </p:cNvPr>
          <p:cNvGraphicFramePr>
            <a:graphicFrameLocks/>
          </p:cNvGraphicFramePr>
          <p:nvPr>
            <p:extLst>
              <p:ext uri="{D42A27DB-BD31-4B8C-83A1-F6EECF244321}">
                <p14:modId xmlns:p14="http://schemas.microsoft.com/office/powerpoint/2010/main" val="3065886220"/>
              </p:ext>
            </p:extLst>
          </p:nvPr>
        </p:nvGraphicFramePr>
        <p:xfrm>
          <a:off x="1809346" y="1054329"/>
          <a:ext cx="6180030" cy="4089171"/>
        </p:xfrm>
        <a:graphic>
          <a:graphicData uri="http://schemas.openxmlformats.org/drawingml/2006/chart">
            <c:chart xmlns:c="http://schemas.openxmlformats.org/drawingml/2006/chart" xmlns:r="http://schemas.openxmlformats.org/officeDocument/2006/relationships" r:id="rId3"/>
          </a:graphicData>
        </a:graphic>
      </p:graphicFrame>
      <p:sp>
        <p:nvSpPr>
          <p:cNvPr id="5" name="Rectángulo 4">
            <a:extLst>
              <a:ext uri="{FF2B5EF4-FFF2-40B4-BE49-F238E27FC236}">
                <a16:creationId xmlns:a16="http://schemas.microsoft.com/office/drawing/2014/main" id="{D52DB6DF-3228-4713-B448-386B379DD5A6}"/>
              </a:ext>
            </a:extLst>
          </p:cNvPr>
          <p:cNvSpPr/>
          <p:nvPr/>
        </p:nvSpPr>
        <p:spPr>
          <a:xfrm>
            <a:off x="3728201" y="223332"/>
            <a:ext cx="5263749" cy="830997"/>
          </a:xfrm>
          <a:prstGeom prst="rect">
            <a:avLst/>
          </a:prstGeom>
        </p:spPr>
        <p:txBody>
          <a:bodyPr wrap="none">
            <a:spAutoFit/>
          </a:bodyPr>
          <a:lstStyle/>
          <a:p>
            <a:pPr algn="ctr">
              <a:defRPr sz="1400" b="0" i="0" u="none" strike="noStrike" kern="1200" spc="0" baseline="0">
                <a:solidFill>
                  <a:prstClr val="black">
                    <a:lumMod val="65000"/>
                    <a:lumOff val="35000"/>
                  </a:prstClr>
                </a:solidFill>
                <a:latin typeface="+mn-lt"/>
                <a:ea typeface="+mn-ea"/>
                <a:cs typeface="+mn-cs"/>
              </a:defRPr>
            </a:pPr>
            <a:r>
              <a:rPr lang="es-CO" sz="2400" b="1" dirty="0">
                <a:solidFill>
                  <a:srgbClr val="2056B7"/>
                </a:solidFill>
                <a:latin typeface="Segoe UI" panose="020B0502040204020203" pitchFamily="34" charset="0"/>
                <a:cs typeface="Segoe UI" panose="020B0502040204020203" pitchFamily="34" charset="0"/>
              </a:rPr>
              <a:t>Presupuesto Colciencias 2019-2020</a:t>
            </a:r>
          </a:p>
          <a:p>
            <a:pPr algn="ctr">
              <a:defRPr sz="1400" b="0" i="0" u="none" strike="noStrike" kern="1200" spc="0" baseline="0">
                <a:solidFill>
                  <a:prstClr val="black">
                    <a:lumMod val="65000"/>
                    <a:lumOff val="35000"/>
                  </a:prstClr>
                </a:solidFill>
                <a:latin typeface="+mn-lt"/>
                <a:ea typeface="+mn-ea"/>
                <a:cs typeface="+mn-cs"/>
              </a:defRPr>
            </a:pPr>
            <a:r>
              <a:rPr lang="es-CO" sz="2400" b="1" dirty="0">
                <a:solidFill>
                  <a:srgbClr val="2056B7"/>
                </a:solidFill>
                <a:latin typeface="Segoe UI" panose="020B0502040204020203" pitchFamily="34" charset="0"/>
                <a:cs typeface="Segoe UI" panose="020B0502040204020203" pitchFamily="34" charset="0"/>
              </a:rPr>
              <a:t>Inflexibilidades</a:t>
            </a:r>
          </a:p>
        </p:txBody>
      </p:sp>
    </p:spTree>
    <p:extLst>
      <p:ext uri="{BB962C8B-B14F-4D97-AF65-F5344CB8AC3E}">
        <p14:creationId xmlns:p14="http://schemas.microsoft.com/office/powerpoint/2010/main" val="213777764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Gráfico 2"/>
          <p:cNvGraphicFramePr>
            <a:graphicFrameLocks/>
          </p:cNvGraphicFramePr>
          <p:nvPr>
            <p:extLst>
              <p:ext uri="{D42A27DB-BD31-4B8C-83A1-F6EECF244321}">
                <p14:modId xmlns:p14="http://schemas.microsoft.com/office/powerpoint/2010/main" val="626185130"/>
              </p:ext>
            </p:extLst>
          </p:nvPr>
        </p:nvGraphicFramePr>
        <p:xfrm>
          <a:off x="446713" y="288130"/>
          <a:ext cx="8542304" cy="485536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7189999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2222383" y="1793645"/>
            <a:ext cx="4699235" cy="830997"/>
          </a:xfrm>
          <a:prstGeom prst="rect">
            <a:avLst/>
          </a:prstGeom>
          <a:noFill/>
        </p:spPr>
        <p:txBody>
          <a:bodyPr wrap="square" rtlCol="0">
            <a:spAutoFit/>
          </a:bodyPr>
          <a:lstStyle/>
          <a:p>
            <a:pPr algn="ctr"/>
            <a:r>
              <a:rPr lang="es-ES" sz="4800" b="1" dirty="0">
                <a:solidFill>
                  <a:srgbClr val="2056B7"/>
                </a:solidFill>
                <a:latin typeface="Arial" panose="020B0604020202020204" pitchFamily="34" charset="0"/>
                <a:cs typeface="Arial" panose="020B0604020202020204" pitchFamily="34" charset="0"/>
              </a:rPr>
              <a:t>Gracias</a:t>
            </a:r>
            <a:r>
              <a:rPr lang="es-ES" sz="4800" b="1" dirty="0">
                <a:solidFill>
                  <a:srgbClr val="2056B7"/>
                </a:solidFill>
                <a:latin typeface="Helvetica Light"/>
                <a:cs typeface="Helvetica Light"/>
              </a:rPr>
              <a:t> </a:t>
            </a:r>
          </a:p>
        </p:txBody>
      </p:sp>
    </p:spTree>
    <p:extLst>
      <p:ext uri="{BB962C8B-B14F-4D97-AF65-F5344CB8AC3E}">
        <p14:creationId xmlns:p14="http://schemas.microsoft.com/office/powerpoint/2010/main" val="34602396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Marcador de contenido 4"/>
          <p:cNvGraphicFramePr>
            <a:graphicFrameLocks noGrp="1"/>
          </p:cNvGraphicFramePr>
          <p:nvPr>
            <p:ph sz="half" idx="2"/>
            <p:extLst>
              <p:ext uri="{D42A27DB-BD31-4B8C-83A1-F6EECF244321}">
                <p14:modId xmlns:p14="http://schemas.microsoft.com/office/powerpoint/2010/main" val="3766671383"/>
              </p:ext>
            </p:extLst>
          </p:nvPr>
        </p:nvGraphicFramePr>
        <p:xfrm>
          <a:off x="719847" y="564205"/>
          <a:ext cx="8106350" cy="127970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Rectángulo 6"/>
          <p:cNvSpPr/>
          <p:nvPr/>
        </p:nvSpPr>
        <p:spPr>
          <a:xfrm>
            <a:off x="1882031" y="120540"/>
            <a:ext cx="4776822" cy="400110"/>
          </a:xfrm>
          <a:prstGeom prst="rect">
            <a:avLst/>
          </a:prstGeom>
        </p:spPr>
        <p:txBody>
          <a:bodyPr wrap="none">
            <a:spAutoFit/>
          </a:bodyPr>
          <a:lstStyle/>
          <a:p>
            <a:pPr algn="ctr"/>
            <a:r>
              <a:rPr lang="es-CO" sz="2000" b="1" u="sng" dirty="0">
                <a:solidFill>
                  <a:srgbClr val="254ECE"/>
                </a:solidFill>
                <a:latin typeface="Segoe UI" panose="020B0502040204020203" pitchFamily="34" charset="0"/>
                <a:cs typeface="Segoe UI" panose="020B0502040204020203" pitchFamily="34" charset="0"/>
              </a:rPr>
              <a:t>Ejecución Presupuestal Inversión 2019</a:t>
            </a:r>
          </a:p>
        </p:txBody>
      </p:sp>
      <p:graphicFrame>
        <p:nvGraphicFramePr>
          <p:cNvPr id="2" name="Diagrama 1">
            <a:extLst>
              <a:ext uri="{FF2B5EF4-FFF2-40B4-BE49-F238E27FC236}">
                <a16:creationId xmlns:a16="http://schemas.microsoft.com/office/drawing/2014/main" id="{ECB3AB84-459F-4024-B5BA-0F6B92BE01BC}"/>
              </a:ext>
            </a:extLst>
          </p:cNvPr>
          <p:cNvGraphicFramePr/>
          <p:nvPr>
            <p:extLst>
              <p:ext uri="{D42A27DB-BD31-4B8C-83A1-F6EECF244321}">
                <p14:modId xmlns:p14="http://schemas.microsoft.com/office/powerpoint/2010/main" val="4248206823"/>
              </p:ext>
            </p:extLst>
          </p:nvPr>
        </p:nvGraphicFramePr>
        <p:xfrm>
          <a:off x="1209885" y="819743"/>
          <a:ext cx="7126274" cy="4394987"/>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569682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Marcador de contenido 8"/>
          <p:cNvGraphicFramePr>
            <a:graphicFrameLocks noGrp="1"/>
          </p:cNvGraphicFramePr>
          <p:nvPr>
            <p:ph sz="half" idx="4294967295"/>
            <p:extLst>
              <p:ext uri="{D42A27DB-BD31-4B8C-83A1-F6EECF244321}">
                <p14:modId xmlns:p14="http://schemas.microsoft.com/office/powerpoint/2010/main" val="2341625781"/>
              </p:ext>
            </p:extLst>
          </p:nvPr>
        </p:nvGraphicFramePr>
        <p:xfrm>
          <a:off x="1120076" y="1122067"/>
          <a:ext cx="7527979" cy="379089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2" name="CuadroTexto 11"/>
          <p:cNvSpPr txBox="1"/>
          <p:nvPr/>
        </p:nvSpPr>
        <p:spPr>
          <a:xfrm>
            <a:off x="4075293" y="411415"/>
            <a:ext cx="2083391" cy="646331"/>
          </a:xfrm>
          <a:prstGeom prst="rect">
            <a:avLst/>
          </a:prstGeom>
          <a:noFill/>
        </p:spPr>
        <p:txBody>
          <a:bodyPr wrap="none" rtlCol="0">
            <a:spAutoFit/>
          </a:bodyPr>
          <a:lstStyle/>
          <a:p>
            <a:r>
              <a:rPr lang="es-CO" b="1" u="sng" dirty="0">
                <a:solidFill>
                  <a:srgbClr val="254ECE"/>
                </a:solidFill>
                <a:latin typeface="Segoe UI" panose="020B0502040204020203" pitchFamily="34" charset="0"/>
                <a:cs typeface="Segoe UI" panose="020B0502040204020203" pitchFamily="34" charset="0"/>
              </a:rPr>
              <a:t>Factores externos</a:t>
            </a:r>
          </a:p>
          <a:p>
            <a:endParaRPr lang="es-CO" dirty="0"/>
          </a:p>
        </p:txBody>
      </p:sp>
    </p:spTree>
    <p:extLst>
      <p:ext uri="{BB962C8B-B14F-4D97-AF65-F5344CB8AC3E}">
        <p14:creationId xmlns:p14="http://schemas.microsoft.com/office/powerpoint/2010/main" val="24400006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Marcador de contenido 4"/>
          <p:cNvGraphicFramePr>
            <a:graphicFrameLocks noGrp="1"/>
          </p:cNvGraphicFramePr>
          <p:nvPr>
            <p:ph sz="half" idx="4294967295"/>
            <p:extLst>
              <p:ext uri="{D42A27DB-BD31-4B8C-83A1-F6EECF244321}">
                <p14:modId xmlns:p14="http://schemas.microsoft.com/office/powerpoint/2010/main" val="629952757"/>
              </p:ext>
            </p:extLst>
          </p:nvPr>
        </p:nvGraphicFramePr>
        <p:xfrm>
          <a:off x="643180" y="996950"/>
          <a:ext cx="8105775" cy="1574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Rectángulo 6"/>
          <p:cNvSpPr/>
          <p:nvPr/>
        </p:nvSpPr>
        <p:spPr>
          <a:xfrm>
            <a:off x="3633339" y="320595"/>
            <a:ext cx="4776822" cy="400110"/>
          </a:xfrm>
          <a:prstGeom prst="rect">
            <a:avLst/>
          </a:prstGeom>
        </p:spPr>
        <p:txBody>
          <a:bodyPr wrap="none">
            <a:spAutoFit/>
          </a:bodyPr>
          <a:lstStyle/>
          <a:p>
            <a:pPr algn="ctr"/>
            <a:r>
              <a:rPr lang="es-CO" sz="2000" b="1" u="sng" dirty="0">
                <a:solidFill>
                  <a:srgbClr val="254ECE"/>
                </a:solidFill>
                <a:latin typeface="Segoe UI" panose="020B0502040204020203" pitchFamily="34" charset="0"/>
                <a:cs typeface="Segoe UI" panose="020B0502040204020203" pitchFamily="34" charset="0"/>
              </a:rPr>
              <a:t>Ejecución Presupuestal Inversión 2019</a:t>
            </a:r>
          </a:p>
        </p:txBody>
      </p:sp>
      <p:graphicFrame>
        <p:nvGraphicFramePr>
          <p:cNvPr id="2" name="Tabla 1">
            <a:extLst>
              <a:ext uri="{FF2B5EF4-FFF2-40B4-BE49-F238E27FC236}">
                <a16:creationId xmlns:a16="http://schemas.microsoft.com/office/drawing/2014/main" id="{79DF50CC-01F5-4940-8FC4-635EAC174330}"/>
              </a:ext>
            </a:extLst>
          </p:cNvPr>
          <p:cNvGraphicFramePr>
            <a:graphicFrameLocks noGrp="1"/>
          </p:cNvGraphicFramePr>
          <p:nvPr>
            <p:extLst>
              <p:ext uri="{D42A27DB-BD31-4B8C-83A1-F6EECF244321}">
                <p14:modId xmlns:p14="http://schemas.microsoft.com/office/powerpoint/2010/main" val="531065410"/>
              </p:ext>
            </p:extLst>
          </p:nvPr>
        </p:nvGraphicFramePr>
        <p:xfrm>
          <a:off x="1879440" y="2322696"/>
          <a:ext cx="5385120" cy="1440852"/>
        </p:xfrm>
        <a:graphic>
          <a:graphicData uri="http://schemas.openxmlformats.org/drawingml/2006/table">
            <a:tbl>
              <a:tblPr firstRow="1" firstCol="1" bandRow="1">
                <a:tableStyleId>{5C22544A-7EE6-4342-B048-85BDC9FD1C3A}</a:tableStyleId>
              </a:tblPr>
              <a:tblGrid>
                <a:gridCol w="2271704">
                  <a:extLst>
                    <a:ext uri="{9D8B030D-6E8A-4147-A177-3AD203B41FA5}">
                      <a16:colId xmlns:a16="http://schemas.microsoft.com/office/drawing/2014/main" val="2133666384"/>
                    </a:ext>
                  </a:extLst>
                </a:gridCol>
                <a:gridCol w="1592819">
                  <a:extLst>
                    <a:ext uri="{9D8B030D-6E8A-4147-A177-3AD203B41FA5}">
                      <a16:colId xmlns:a16="http://schemas.microsoft.com/office/drawing/2014/main" val="3324518956"/>
                    </a:ext>
                  </a:extLst>
                </a:gridCol>
                <a:gridCol w="1520597">
                  <a:extLst>
                    <a:ext uri="{9D8B030D-6E8A-4147-A177-3AD203B41FA5}">
                      <a16:colId xmlns:a16="http://schemas.microsoft.com/office/drawing/2014/main" val="3731961787"/>
                    </a:ext>
                  </a:extLst>
                </a:gridCol>
              </a:tblGrid>
              <a:tr h="360213">
                <a:tc>
                  <a:txBody>
                    <a:bodyPr/>
                    <a:lstStyle/>
                    <a:p>
                      <a:pPr algn="ctr">
                        <a:lnSpc>
                          <a:spcPct val="107000"/>
                        </a:lnSpc>
                        <a:spcAft>
                          <a:spcPts val="0"/>
                        </a:spcAft>
                      </a:pPr>
                      <a:r>
                        <a:rPr lang="es-CO" sz="1400" dirty="0">
                          <a:effectLst/>
                          <a:latin typeface="Segoe UI" panose="020B0502040204020203" pitchFamily="34" charset="0"/>
                          <a:cs typeface="Segoe UI" panose="020B0502040204020203" pitchFamily="34" charset="0"/>
                        </a:rPr>
                        <a:t>Vigencia</a:t>
                      </a:r>
                      <a:endParaRPr lang="es-CO" sz="1200" dirty="0">
                        <a:effectLst/>
                        <a:latin typeface="Segoe UI" panose="020B0502040204020203" pitchFamily="34" charset="0"/>
                        <a:ea typeface="Calibri" panose="020F0502020204030204" pitchFamily="34" charset="0"/>
                        <a:cs typeface="Segoe UI" panose="020B0502040204020203" pitchFamily="34" charset="0"/>
                      </a:endParaRPr>
                    </a:p>
                  </a:txBody>
                  <a:tcPr marL="68580" marR="68580" marT="0" marB="0" anchor="ctr"/>
                </a:tc>
                <a:tc>
                  <a:txBody>
                    <a:bodyPr/>
                    <a:lstStyle/>
                    <a:p>
                      <a:pPr algn="ctr">
                        <a:lnSpc>
                          <a:spcPct val="107000"/>
                        </a:lnSpc>
                        <a:spcAft>
                          <a:spcPts val="0"/>
                        </a:spcAft>
                      </a:pPr>
                      <a:r>
                        <a:rPr lang="es-CO" sz="1400" dirty="0">
                          <a:effectLst/>
                          <a:latin typeface="Segoe UI" panose="020B0502040204020203" pitchFamily="34" charset="0"/>
                          <a:cs typeface="Segoe UI" panose="020B0502040204020203" pitchFamily="34" charset="0"/>
                        </a:rPr>
                        <a:t>Compromisos</a:t>
                      </a:r>
                      <a:endParaRPr lang="es-CO" sz="1200" dirty="0">
                        <a:effectLst/>
                        <a:latin typeface="Segoe UI" panose="020B0502040204020203" pitchFamily="34" charset="0"/>
                        <a:ea typeface="Calibri" panose="020F0502020204030204" pitchFamily="34" charset="0"/>
                        <a:cs typeface="Segoe UI" panose="020B0502040204020203" pitchFamily="34" charset="0"/>
                      </a:endParaRPr>
                    </a:p>
                  </a:txBody>
                  <a:tcPr marL="68580" marR="68580" marT="0" marB="0" anchor="ctr"/>
                </a:tc>
                <a:tc>
                  <a:txBody>
                    <a:bodyPr/>
                    <a:lstStyle/>
                    <a:p>
                      <a:pPr algn="ctr">
                        <a:lnSpc>
                          <a:spcPct val="107000"/>
                        </a:lnSpc>
                        <a:spcAft>
                          <a:spcPts val="0"/>
                        </a:spcAft>
                      </a:pPr>
                      <a:r>
                        <a:rPr lang="es-CO" sz="1400" dirty="0">
                          <a:effectLst/>
                          <a:latin typeface="Segoe UI" panose="020B0502040204020203" pitchFamily="34" charset="0"/>
                          <a:cs typeface="Segoe UI" panose="020B0502040204020203" pitchFamily="34" charset="0"/>
                        </a:rPr>
                        <a:t>Obligaciones</a:t>
                      </a:r>
                      <a:endParaRPr lang="es-CO" sz="1200" dirty="0">
                        <a:effectLst/>
                        <a:latin typeface="Segoe UI" panose="020B0502040204020203" pitchFamily="34" charset="0"/>
                        <a:ea typeface="Calibri" panose="020F0502020204030204" pitchFamily="34" charset="0"/>
                        <a:cs typeface="Segoe UI" panose="020B0502040204020203" pitchFamily="34" charset="0"/>
                      </a:endParaRPr>
                    </a:p>
                  </a:txBody>
                  <a:tcPr marL="68580" marR="68580" marT="0" marB="0" anchor="ctr"/>
                </a:tc>
                <a:extLst>
                  <a:ext uri="{0D108BD9-81ED-4DB2-BD59-A6C34878D82A}">
                    <a16:rowId xmlns:a16="http://schemas.microsoft.com/office/drawing/2014/main" val="3496743221"/>
                  </a:ext>
                </a:extLst>
              </a:tr>
              <a:tr h="360213">
                <a:tc>
                  <a:txBody>
                    <a:bodyPr/>
                    <a:lstStyle/>
                    <a:p>
                      <a:pPr algn="ctr">
                        <a:lnSpc>
                          <a:spcPct val="107000"/>
                        </a:lnSpc>
                        <a:spcAft>
                          <a:spcPts val="0"/>
                        </a:spcAft>
                      </a:pPr>
                      <a:r>
                        <a:rPr lang="es-CO" sz="1400" dirty="0">
                          <a:effectLst/>
                          <a:latin typeface="Segoe UI" panose="020B0502040204020203" pitchFamily="34" charset="0"/>
                          <a:cs typeface="Segoe UI" panose="020B0502040204020203" pitchFamily="34" charset="0"/>
                        </a:rPr>
                        <a:t>Ejecución junio de 2017</a:t>
                      </a:r>
                      <a:endParaRPr lang="es-CO" sz="1200" dirty="0">
                        <a:effectLst/>
                        <a:latin typeface="Segoe UI" panose="020B0502040204020203" pitchFamily="34" charset="0"/>
                        <a:ea typeface="Calibri" panose="020F0502020204030204" pitchFamily="34" charset="0"/>
                        <a:cs typeface="Segoe UI" panose="020B0502040204020203" pitchFamily="34" charset="0"/>
                      </a:endParaRPr>
                    </a:p>
                  </a:txBody>
                  <a:tcPr marL="68580" marR="68580" marT="0" marB="0" anchor="ctr"/>
                </a:tc>
                <a:tc>
                  <a:txBody>
                    <a:bodyPr/>
                    <a:lstStyle/>
                    <a:p>
                      <a:pPr algn="ctr">
                        <a:lnSpc>
                          <a:spcPct val="107000"/>
                        </a:lnSpc>
                        <a:spcAft>
                          <a:spcPts val="0"/>
                        </a:spcAft>
                      </a:pPr>
                      <a:r>
                        <a:rPr lang="es-CO" sz="1400" dirty="0">
                          <a:effectLst/>
                          <a:latin typeface="Segoe UI" panose="020B0502040204020203" pitchFamily="34" charset="0"/>
                          <a:cs typeface="Segoe UI" panose="020B0502040204020203" pitchFamily="34" charset="0"/>
                        </a:rPr>
                        <a:t>27%</a:t>
                      </a:r>
                      <a:endParaRPr lang="es-CO" sz="1200" dirty="0">
                        <a:effectLst/>
                        <a:latin typeface="Segoe UI" panose="020B0502040204020203" pitchFamily="34" charset="0"/>
                        <a:ea typeface="Calibri" panose="020F0502020204030204" pitchFamily="34" charset="0"/>
                        <a:cs typeface="Segoe UI" panose="020B0502040204020203" pitchFamily="34" charset="0"/>
                      </a:endParaRPr>
                    </a:p>
                  </a:txBody>
                  <a:tcPr marL="68580" marR="68580" marT="0" marB="0" anchor="ctr"/>
                </a:tc>
                <a:tc>
                  <a:txBody>
                    <a:bodyPr/>
                    <a:lstStyle/>
                    <a:p>
                      <a:pPr algn="ctr">
                        <a:lnSpc>
                          <a:spcPct val="107000"/>
                        </a:lnSpc>
                        <a:spcAft>
                          <a:spcPts val="0"/>
                        </a:spcAft>
                      </a:pPr>
                      <a:r>
                        <a:rPr lang="es-CO" sz="1400" dirty="0">
                          <a:effectLst/>
                          <a:latin typeface="Segoe UI" panose="020B0502040204020203" pitchFamily="34" charset="0"/>
                          <a:cs typeface="Segoe UI" panose="020B0502040204020203" pitchFamily="34" charset="0"/>
                        </a:rPr>
                        <a:t>23%</a:t>
                      </a:r>
                      <a:endParaRPr lang="es-CO" sz="1200" dirty="0">
                        <a:effectLst/>
                        <a:latin typeface="Segoe UI" panose="020B0502040204020203" pitchFamily="34" charset="0"/>
                        <a:ea typeface="Calibri" panose="020F0502020204030204" pitchFamily="34" charset="0"/>
                        <a:cs typeface="Segoe UI" panose="020B0502040204020203" pitchFamily="34" charset="0"/>
                      </a:endParaRPr>
                    </a:p>
                  </a:txBody>
                  <a:tcPr marL="68580" marR="68580" marT="0" marB="0" anchor="ctr"/>
                </a:tc>
                <a:extLst>
                  <a:ext uri="{0D108BD9-81ED-4DB2-BD59-A6C34878D82A}">
                    <a16:rowId xmlns:a16="http://schemas.microsoft.com/office/drawing/2014/main" val="191021563"/>
                  </a:ext>
                </a:extLst>
              </a:tr>
              <a:tr h="360213">
                <a:tc>
                  <a:txBody>
                    <a:bodyPr/>
                    <a:lstStyle/>
                    <a:p>
                      <a:pPr algn="ctr">
                        <a:lnSpc>
                          <a:spcPct val="107000"/>
                        </a:lnSpc>
                        <a:spcAft>
                          <a:spcPts val="0"/>
                        </a:spcAft>
                      </a:pPr>
                      <a:r>
                        <a:rPr lang="es-CO" sz="1400" dirty="0">
                          <a:effectLst/>
                          <a:latin typeface="Segoe UI" panose="020B0502040204020203" pitchFamily="34" charset="0"/>
                          <a:cs typeface="Segoe UI" panose="020B0502040204020203" pitchFamily="34" charset="0"/>
                        </a:rPr>
                        <a:t>Ejecución junio de 2018</a:t>
                      </a:r>
                      <a:endParaRPr lang="es-CO" sz="1200" dirty="0">
                        <a:effectLst/>
                        <a:latin typeface="Segoe UI" panose="020B0502040204020203" pitchFamily="34" charset="0"/>
                        <a:ea typeface="Calibri" panose="020F0502020204030204" pitchFamily="34" charset="0"/>
                        <a:cs typeface="Segoe UI" panose="020B0502040204020203" pitchFamily="34" charset="0"/>
                      </a:endParaRPr>
                    </a:p>
                  </a:txBody>
                  <a:tcPr marL="68580" marR="68580" marT="0" marB="0" anchor="ctr"/>
                </a:tc>
                <a:tc>
                  <a:txBody>
                    <a:bodyPr/>
                    <a:lstStyle/>
                    <a:p>
                      <a:pPr algn="ctr">
                        <a:lnSpc>
                          <a:spcPct val="107000"/>
                        </a:lnSpc>
                        <a:spcAft>
                          <a:spcPts val="0"/>
                        </a:spcAft>
                      </a:pPr>
                      <a:r>
                        <a:rPr lang="es-CO" sz="1400" dirty="0">
                          <a:effectLst/>
                          <a:latin typeface="Segoe UI" panose="020B0502040204020203" pitchFamily="34" charset="0"/>
                          <a:cs typeface="Segoe UI" panose="020B0502040204020203" pitchFamily="34" charset="0"/>
                        </a:rPr>
                        <a:t>82%</a:t>
                      </a:r>
                      <a:endParaRPr lang="es-CO" sz="1200" dirty="0">
                        <a:effectLst/>
                        <a:latin typeface="Segoe UI" panose="020B0502040204020203" pitchFamily="34" charset="0"/>
                        <a:ea typeface="Calibri" panose="020F0502020204030204" pitchFamily="34" charset="0"/>
                        <a:cs typeface="Segoe UI" panose="020B0502040204020203" pitchFamily="34" charset="0"/>
                      </a:endParaRPr>
                    </a:p>
                  </a:txBody>
                  <a:tcPr marL="68580" marR="68580" marT="0" marB="0" anchor="ctr"/>
                </a:tc>
                <a:tc>
                  <a:txBody>
                    <a:bodyPr/>
                    <a:lstStyle/>
                    <a:p>
                      <a:pPr algn="ctr">
                        <a:lnSpc>
                          <a:spcPct val="107000"/>
                        </a:lnSpc>
                        <a:spcAft>
                          <a:spcPts val="0"/>
                        </a:spcAft>
                      </a:pPr>
                      <a:r>
                        <a:rPr lang="es-CO" sz="1400" dirty="0">
                          <a:effectLst/>
                          <a:latin typeface="Segoe UI" panose="020B0502040204020203" pitchFamily="34" charset="0"/>
                          <a:cs typeface="Segoe UI" panose="020B0502040204020203" pitchFamily="34" charset="0"/>
                        </a:rPr>
                        <a:t>15%</a:t>
                      </a:r>
                      <a:endParaRPr lang="es-CO" sz="1200" dirty="0">
                        <a:effectLst/>
                        <a:latin typeface="Segoe UI" panose="020B0502040204020203" pitchFamily="34" charset="0"/>
                        <a:ea typeface="Calibri" panose="020F0502020204030204" pitchFamily="34" charset="0"/>
                        <a:cs typeface="Segoe UI" panose="020B0502040204020203" pitchFamily="34" charset="0"/>
                      </a:endParaRPr>
                    </a:p>
                  </a:txBody>
                  <a:tcPr marL="68580" marR="68580" marT="0" marB="0" anchor="ctr"/>
                </a:tc>
                <a:extLst>
                  <a:ext uri="{0D108BD9-81ED-4DB2-BD59-A6C34878D82A}">
                    <a16:rowId xmlns:a16="http://schemas.microsoft.com/office/drawing/2014/main" val="4044037842"/>
                  </a:ext>
                </a:extLst>
              </a:tr>
              <a:tr h="360213">
                <a:tc>
                  <a:txBody>
                    <a:bodyPr/>
                    <a:lstStyle/>
                    <a:p>
                      <a:pPr algn="ctr">
                        <a:lnSpc>
                          <a:spcPct val="107000"/>
                        </a:lnSpc>
                        <a:spcAft>
                          <a:spcPts val="0"/>
                        </a:spcAft>
                      </a:pPr>
                      <a:r>
                        <a:rPr lang="es-CO" sz="1400" dirty="0">
                          <a:effectLst/>
                          <a:latin typeface="Segoe UI" panose="020B0502040204020203" pitchFamily="34" charset="0"/>
                          <a:cs typeface="Segoe UI" panose="020B0502040204020203" pitchFamily="34" charset="0"/>
                        </a:rPr>
                        <a:t>Ejecución julio de 2019</a:t>
                      </a:r>
                      <a:endParaRPr lang="es-CO" sz="1200" dirty="0">
                        <a:effectLst/>
                        <a:latin typeface="Segoe UI" panose="020B0502040204020203" pitchFamily="34" charset="0"/>
                        <a:ea typeface="Calibri" panose="020F0502020204030204" pitchFamily="34" charset="0"/>
                        <a:cs typeface="Segoe UI" panose="020B0502040204020203" pitchFamily="34" charset="0"/>
                      </a:endParaRPr>
                    </a:p>
                  </a:txBody>
                  <a:tcPr marL="68580" marR="68580" marT="0" marB="0" anchor="ctr"/>
                </a:tc>
                <a:tc>
                  <a:txBody>
                    <a:bodyPr/>
                    <a:lstStyle/>
                    <a:p>
                      <a:pPr algn="ctr">
                        <a:lnSpc>
                          <a:spcPct val="107000"/>
                        </a:lnSpc>
                        <a:spcAft>
                          <a:spcPts val="0"/>
                        </a:spcAft>
                      </a:pPr>
                      <a:r>
                        <a:rPr lang="es-CO" sz="1400">
                          <a:effectLst/>
                          <a:latin typeface="Segoe UI" panose="020B0502040204020203" pitchFamily="34" charset="0"/>
                          <a:cs typeface="Segoe UI" panose="020B0502040204020203" pitchFamily="34" charset="0"/>
                        </a:rPr>
                        <a:t>48%</a:t>
                      </a:r>
                      <a:endParaRPr lang="es-CO" sz="1200">
                        <a:effectLst/>
                        <a:latin typeface="Segoe UI" panose="020B0502040204020203" pitchFamily="34" charset="0"/>
                        <a:ea typeface="Calibri" panose="020F0502020204030204" pitchFamily="34" charset="0"/>
                        <a:cs typeface="Segoe UI" panose="020B0502040204020203" pitchFamily="34" charset="0"/>
                      </a:endParaRPr>
                    </a:p>
                  </a:txBody>
                  <a:tcPr marL="68580" marR="68580" marT="0" marB="0" anchor="ctr"/>
                </a:tc>
                <a:tc>
                  <a:txBody>
                    <a:bodyPr/>
                    <a:lstStyle/>
                    <a:p>
                      <a:pPr algn="ctr">
                        <a:lnSpc>
                          <a:spcPct val="107000"/>
                        </a:lnSpc>
                        <a:spcAft>
                          <a:spcPts val="0"/>
                        </a:spcAft>
                      </a:pPr>
                      <a:r>
                        <a:rPr lang="es-CO" sz="1400" dirty="0">
                          <a:effectLst/>
                          <a:latin typeface="Segoe UI" panose="020B0502040204020203" pitchFamily="34" charset="0"/>
                          <a:cs typeface="Segoe UI" panose="020B0502040204020203" pitchFamily="34" charset="0"/>
                        </a:rPr>
                        <a:t>2%</a:t>
                      </a:r>
                      <a:endParaRPr lang="es-CO" sz="1200" dirty="0">
                        <a:effectLst/>
                        <a:latin typeface="Segoe UI" panose="020B0502040204020203" pitchFamily="34" charset="0"/>
                        <a:ea typeface="Calibri" panose="020F0502020204030204" pitchFamily="34" charset="0"/>
                        <a:cs typeface="Segoe UI" panose="020B0502040204020203" pitchFamily="34" charset="0"/>
                      </a:endParaRPr>
                    </a:p>
                  </a:txBody>
                  <a:tcPr marL="68580" marR="68580" marT="0" marB="0" anchor="ctr"/>
                </a:tc>
                <a:extLst>
                  <a:ext uri="{0D108BD9-81ED-4DB2-BD59-A6C34878D82A}">
                    <a16:rowId xmlns:a16="http://schemas.microsoft.com/office/drawing/2014/main" val="2239425030"/>
                  </a:ext>
                </a:extLst>
              </a:tr>
            </a:tbl>
          </a:graphicData>
        </a:graphic>
      </p:graphicFrame>
    </p:spTree>
    <p:extLst>
      <p:ext uri="{BB962C8B-B14F-4D97-AF65-F5344CB8AC3E}">
        <p14:creationId xmlns:p14="http://schemas.microsoft.com/office/powerpoint/2010/main" val="40757592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Marcador de contenido 4"/>
          <p:cNvGraphicFramePr>
            <a:graphicFrameLocks noGrp="1"/>
          </p:cNvGraphicFramePr>
          <p:nvPr>
            <p:ph sz="half" idx="4294967295"/>
            <p:extLst>
              <p:ext uri="{D42A27DB-BD31-4B8C-83A1-F6EECF244321}">
                <p14:modId xmlns:p14="http://schemas.microsoft.com/office/powerpoint/2010/main" val="1369097667"/>
              </p:ext>
            </p:extLst>
          </p:nvPr>
        </p:nvGraphicFramePr>
        <p:xfrm>
          <a:off x="519112" y="1009260"/>
          <a:ext cx="8105775" cy="1574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Rectángulo 6"/>
          <p:cNvSpPr/>
          <p:nvPr/>
        </p:nvSpPr>
        <p:spPr>
          <a:xfrm>
            <a:off x="3413537" y="466665"/>
            <a:ext cx="4776822" cy="400110"/>
          </a:xfrm>
          <a:prstGeom prst="rect">
            <a:avLst/>
          </a:prstGeom>
        </p:spPr>
        <p:txBody>
          <a:bodyPr wrap="none">
            <a:spAutoFit/>
          </a:bodyPr>
          <a:lstStyle/>
          <a:p>
            <a:pPr algn="ctr"/>
            <a:r>
              <a:rPr lang="es-CO" sz="2000" b="1" u="sng" dirty="0">
                <a:solidFill>
                  <a:srgbClr val="254ECE"/>
                </a:solidFill>
                <a:latin typeface="Segoe UI" panose="020B0502040204020203" pitchFamily="34" charset="0"/>
                <a:cs typeface="Segoe UI" panose="020B0502040204020203" pitchFamily="34" charset="0"/>
              </a:rPr>
              <a:t>Ejecución Presupuestal Inversión 2019</a:t>
            </a:r>
          </a:p>
        </p:txBody>
      </p:sp>
      <p:graphicFrame>
        <p:nvGraphicFramePr>
          <p:cNvPr id="3" name="Tabla 2">
            <a:extLst>
              <a:ext uri="{FF2B5EF4-FFF2-40B4-BE49-F238E27FC236}">
                <a16:creationId xmlns:a16="http://schemas.microsoft.com/office/drawing/2014/main" id="{8524DAFF-6DC5-4B18-999C-575C4E5B6636}"/>
              </a:ext>
            </a:extLst>
          </p:cNvPr>
          <p:cNvGraphicFramePr>
            <a:graphicFrameLocks noGrp="1"/>
          </p:cNvGraphicFramePr>
          <p:nvPr>
            <p:extLst>
              <p:ext uri="{D42A27DB-BD31-4B8C-83A1-F6EECF244321}">
                <p14:modId xmlns:p14="http://schemas.microsoft.com/office/powerpoint/2010/main" val="3767719477"/>
              </p:ext>
            </p:extLst>
          </p:nvPr>
        </p:nvGraphicFramePr>
        <p:xfrm>
          <a:off x="923302" y="2584060"/>
          <a:ext cx="7405884" cy="1986065"/>
        </p:xfrm>
        <a:graphic>
          <a:graphicData uri="http://schemas.openxmlformats.org/drawingml/2006/table">
            <a:tbl>
              <a:tblPr firstRow="1" firstCol="1">
                <a:tableStyleId>{5C22544A-7EE6-4342-B048-85BDC9FD1C3A}</a:tableStyleId>
              </a:tblPr>
              <a:tblGrid>
                <a:gridCol w="1433397">
                  <a:extLst>
                    <a:ext uri="{9D8B030D-6E8A-4147-A177-3AD203B41FA5}">
                      <a16:colId xmlns:a16="http://schemas.microsoft.com/office/drawing/2014/main" val="3525854423"/>
                    </a:ext>
                  </a:extLst>
                </a:gridCol>
                <a:gridCol w="1935086">
                  <a:extLst>
                    <a:ext uri="{9D8B030D-6E8A-4147-A177-3AD203B41FA5}">
                      <a16:colId xmlns:a16="http://schemas.microsoft.com/office/drawing/2014/main" val="3677388731"/>
                    </a:ext>
                  </a:extLst>
                </a:gridCol>
                <a:gridCol w="1170607">
                  <a:extLst>
                    <a:ext uri="{9D8B030D-6E8A-4147-A177-3AD203B41FA5}">
                      <a16:colId xmlns:a16="http://schemas.microsoft.com/office/drawing/2014/main" val="2805122247"/>
                    </a:ext>
                  </a:extLst>
                </a:gridCol>
                <a:gridCol w="1433397">
                  <a:extLst>
                    <a:ext uri="{9D8B030D-6E8A-4147-A177-3AD203B41FA5}">
                      <a16:colId xmlns:a16="http://schemas.microsoft.com/office/drawing/2014/main" val="1907224921"/>
                    </a:ext>
                  </a:extLst>
                </a:gridCol>
                <a:gridCol w="1433397">
                  <a:extLst>
                    <a:ext uri="{9D8B030D-6E8A-4147-A177-3AD203B41FA5}">
                      <a16:colId xmlns:a16="http://schemas.microsoft.com/office/drawing/2014/main" val="2921024253"/>
                    </a:ext>
                  </a:extLst>
                </a:gridCol>
              </a:tblGrid>
              <a:tr h="294724">
                <a:tc>
                  <a:txBody>
                    <a:bodyPr/>
                    <a:lstStyle/>
                    <a:p>
                      <a:pPr algn="ctr" fontAlgn="b"/>
                      <a:r>
                        <a:rPr lang="es-CO" sz="1100" u="none" strike="noStrike" dirty="0">
                          <a:effectLst/>
                          <a:latin typeface="Segoe UI" panose="020B0502040204020203" pitchFamily="34" charset="0"/>
                          <a:cs typeface="Segoe UI" panose="020B0502040204020203" pitchFamily="34" charset="0"/>
                        </a:rPr>
                        <a:t>Sector</a:t>
                      </a:r>
                      <a:endParaRPr lang="es-CO" sz="1100" b="0" i="0" u="none" strike="noStrike" dirty="0">
                        <a:solidFill>
                          <a:srgbClr val="000000"/>
                        </a:solidFill>
                        <a:effectLst/>
                        <a:latin typeface="Segoe UI" panose="020B0502040204020203" pitchFamily="34" charset="0"/>
                        <a:cs typeface="Segoe UI" panose="020B0502040204020203" pitchFamily="34" charset="0"/>
                      </a:endParaRPr>
                    </a:p>
                  </a:txBody>
                  <a:tcPr marL="9525" marR="9525" marT="9525" marB="0" anchor="ctr">
                    <a:lnL w="12700" cap="flat" cmpd="sng" algn="ctr">
                      <a:solidFill>
                        <a:schemeClr val="bg1">
                          <a:lumMod val="50000"/>
                        </a:schemeClr>
                      </a:solidFill>
                      <a:prstDash val="sysDash"/>
                      <a:round/>
                      <a:headEnd type="none" w="med" len="med"/>
                      <a:tailEnd type="none" w="med" len="med"/>
                    </a:lnL>
                    <a:lnR w="12700" cap="flat" cmpd="sng" algn="ctr">
                      <a:solidFill>
                        <a:schemeClr val="bg1">
                          <a:lumMod val="50000"/>
                        </a:schemeClr>
                      </a:solidFill>
                      <a:prstDash val="sysDash"/>
                      <a:round/>
                      <a:headEnd type="none" w="med" len="med"/>
                      <a:tailEnd type="none" w="med" len="med"/>
                    </a:lnR>
                    <a:lnT w="12700" cap="flat" cmpd="sng" algn="ctr">
                      <a:solidFill>
                        <a:schemeClr val="bg1">
                          <a:lumMod val="50000"/>
                        </a:schemeClr>
                      </a:solidFill>
                      <a:prstDash val="sysDash"/>
                      <a:round/>
                      <a:headEnd type="none" w="med" len="med"/>
                      <a:tailEnd type="none" w="med" len="med"/>
                    </a:lnT>
                    <a:lnB w="12700" cap="flat" cmpd="sng" algn="ctr">
                      <a:solidFill>
                        <a:schemeClr val="bg1">
                          <a:lumMod val="50000"/>
                        </a:schemeClr>
                      </a:solidFill>
                      <a:prstDash val="sysDash"/>
                      <a:round/>
                      <a:headEnd type="none" w="med" len="med"/>
                      <a:tailEnd type="none" w="med" len="med"/>
                    </a:lnB>
                  </a:tcPr>
                </a:tc>
                <a:tc>
                  <a:txBody>
                    <a:bodyPr/>
                    <a:lstStyle/>
                    <a:p>
                      <a:pPr algn="ctr" fontAlgn="b"/>
                      <a:r>
                        <a:rPr lang="es-CO" sz="1100" u="none" strike="noStrike" dirty="0">
                          <a:effectLst/>
                          <a:latin typeface="Segoe UI" panose="020B0502040204020203" pitchFamily="34" charset="0"/>
                          <a:cs typeface="Segoe UI" panose="020B0502040204020203" pitchFamily="34" charset="0"/>
                        </a:rPr>
                        <a:t>Funcionamiento</a:t>
                      </a:r>
                      <a:endParaRPr lang="es-CO" sz="1100" b="0" i="0" u="none" strike="noStrike" dirty="0">
                        <a:solidFill>
                          <a:srgbClr val="000000"/>
                        </a:solidFill>
                        <a:effectLst/>
                        <a:latin typeface="Segoe UI" panose="020B0502040204020203" pitchFamily="34" charset="0"/>
                        <a:cs typeface="Segoe UI" panose="020B0502040204020203" pitchFamily="34" charset="0"/>
                      </a:endParaRPr>
                    </a:p>
                  </a:txBody>
                  <a:tcPr marL="9525" marR="9525" marT="9525" marB="0" anchor="ctr">
                    <a:lnL w="12700" cap="flat" cmpd="sng" algn="ctr">
                      <a:solidFill>
                        <a:schemeClr val="bg1">
                          <a:lumMod val="50000"/>
                        </a:schemeClr>
                      </a:solidFill>
                      <a:prstDash val="sysDash"/>
                      <a:round/>
                      <a:headEnd type="none" w="med" len="med"/>
                      <a:tailEnd type="none" w="med" len="med"/>
                    </a:lnL>
                    <a:lnR w="12700" cap="flat" cmpd="sng" algn="ctr">
                      <a:solidFill>
                        <a:schemeClr val="bg1">
                          <a:lumMod val="50000"/>
                        </a:schemeClr>
                      </a:solidFill>
                      <a:prstDash val="sysDash"/>
                      <a:round/>
                      <a:headEnd type="none" w="med" len="med"/>
                      <a:tailEnd type="none" w="med" len="med"/>
                    </a:lnR>
                    <a:lnT w="12700" cap="flat" cmpd="sng" algn="ctr">
                      <a:solidFill>
                        <a:schemeClr val="bg1">
                          <a:lumMod val="50000"/>
                        </a:schemeClr>
                      </a:solidFill>
                      <a:prstDash val="sysDash"/>
                      <a:round/>
                      <a:headEnd type="none" w="med" len="med"/>
                      <a:tailEnd type="none" w="med" len="med"/>
                    </a:lnT>
                    <a:lnB w="12700" cap="flat" cmpd="sng" algn="ctr">
                      <a:solidFill>
                        <a:schemeClr val="bg1">
                          <a:lumMod val="50000"/>
                        </a:schemeClr>
                      </a:solidFill>
                      <a:prstDash val="sysDash"/>
                      <a:round/>
                      <a:headEnd type="none" w="med" len="med"/>
                      <a:tailEnd type="none" w="med" len="med"/>
                    </a:lnB>
                  </a:tcPr>
                </a:tc>
                <a:tc>
                  <a:txBody>
                    <a:bodyPr/>
                    <a:lstStyle/>
                    <a:p>
                      <a:pPr algn="ctr" fontAlgn="b"/>
                      <a:r>
                        <a:rPr lang="es-CO" sz="1100" u="none" strike="noStrike">
                          <a:effectLst/>
                          <a:latin typeface="Segoe UI" panose="020B0502040204020203" pitchFamily="34" charset="0"/>
                          <a:cs typeface="Segoe UI" panose="020B0502040204020203" pitchFamily="34" charset="0"/>
                        </a:rPr>
                        <a:t>Inversión</a:t>
                      </a:r>
                      <a:endParaRPr lang="es-CO" sz="1100" b="0" i="0" u="none" strike="noStrike">
                        <a:solidFill>
                          <a:srgbClr val="000000"/>
                        </a:solidFill>
                        <a:effectLst/>
                        <a:latin typeface="Segoe UI" panose="020B0502040204020203" pitchFamily="34" charset="0"/>
                        <a:cs typeface="Segoe UI" panose="020B0502040204020203" pitchFamily="34" charset="0"/>
                      </a:endParaRPr>
                    </a:p>
                  </a:txBody>
                  <a:tcPr marL="9525" marR="9525" marT="9525" marB="0" anchor="ctr">
                    <a:lnL w="12700" cap="flat" cmpd="sng" algn="ctr">
                      <a:solidFill>
                        <a:schemeClr val="bg1">
                          <a:lumMod val="50000"/>
                        </a:schemeClr>
                      </a:solidFill>
                      <a:prstDash val="sysDash"/>
                      <a:round/>
                      <a:headEnd type="none" w="med" len="med"/>
                      <a:tailEnd type="none" w="med" len="med"/>
                    </a:lnL>
                    <a:lnR w="12700" cap="flat" cmpd="sng" algn="ctr">
                      <a:solidFill>
                        <a:schemeClr val="bg1">
                          <a:lumMod val="50000"/>
                        </a:schemeClr>
                      </a:solidFill>
                      <a:prstDash val="sysDash"/>
                      <a:round/>
                      <a:headEnd type="none" w="med" len="med"/>
                      <a:tailEnd type="none" w="med" len="med"/>
                    </a:lnR>
                    <a:lnT w="12700" cap="flat" cmpd="sng" algn="ctr">
                      <a:solidFill>
                        <a:schemeClr val="bg1">
                          <a:lumMod val="50000"/>
                        </a:schemeClr>
                      </a:solidFill>
                      <a:prstDash val="sysDash"/>
                      <a:round/>
                      <a:headEnd type="none" w="med" len="med"/>
                      <a:tailEnd type="none" w="med" len="med"/>
                    </a:lnT>
                    <a:lnB w="12700" cap="flat" cmpd="sng" algn="ctr">
                      <a:solidFill>
                        <a:schemeClr val="bg1">
                          <a:lumMod val="50000"/>
                        </a:schemeClr>
                      </a:solidFill>
                      <a:prstDash val="sysDash"/>
                      <a:round/>
                      <a:headEnd type="none" w="med" len="med"/>
                      <a:tailEnd type="none" w="med" len="med"/>
                    </a:lnB>
                  </a:tcPr>
                </a:tc>
                <a:tc>
                  <a:txBody>
                    <a:bodyPr/>
                    <a:lstStyle/>
                    <a:p>
                      <a:pPr algn="ctr" fontAlgn="b"/>
                      <a:r>
                        <a:rPr lang="es-CO" sz="1100" u="none" strike="noStrike">
                          <a:effectLst/>
                          <a:latin typeface="Segoe UI" panose="020B0502040204020203" pitchFamily="34" charset="0"/>
                          <a:cs typeface="Segoe UI" panose="020B0502040204020203" pitchFamily="34" charset="0"/>
                        </a:rPr>
                        <a:t>Total</a:t>
                      </a:r>
                      <a:endParaRPr lang="es-CO" sz="1100" b="0" i="0" u="none" strike="noStrike">
                        <a:solidFill>
                          <a:srgbClr val="000000"/>
                        </a:solidFill>
                        <a:effectLst/>
                        <a:latin typeface="Segoe UI" panose="020B0502040204020203" pitchFamily="34" charset="0"/>
                        <a:cs typeface="Segoe UI" panose="020B0502040204020203" pitchFamily="34" charset="0"/>
                      </a:endParaRPr>
                    </a:p>
                  </a:txBody>
                  <a:tcPr marL="9525" marR="9525" marT="9525" marB="0" anchor="ctr">
                    <a:lnL w="12700" cap="flat" cmpd="sng" algn="ctr">
                      <a:solidFill>
                        <a:schemeClr val="bg1">
                          <a:lumMod val="50000"/>
                        </a:schemeClr>
                      </a:solidFill>
                      <a:prstDash val="sysDash"/>
                      <a:round/>
                      <a:headEnd type="none" w="med" len="med"/>
                      <a:tailEnd type="none" w="med" len="med"/>
                    </a:lnL>
                    <a:lnR w="12700" cap="flat" cmpd="sng" algn="ctr">
                      <a:solidFill>
                        <a:schemeClr val="bg1">
                          <a:lumMod val="50000"/>
                        </a:schemeClr>
                      </a:solidFill>
                      <a:prstDash val="sysDash"/>
                      <a:round/>
                      <a:headEnd type="none" w="med" len="med"/>
                      <a:tailEnd type="none" w="med" len="med"/>
                    </a:lnR>
                    <a:lnT w="12700" cap="flat" cmpd="sng" algn="ctr">
                      <a:solidFill>
                        <a:schemeClr val="bg1">
                          <a:lumMod val="50000"/>
                        </a:schemeClr>
                      </a:solidFill>
                      <a:prstDash val="sysDash"/>
                      <a:round/>
                      <a:headEnd type="none" w="med" len="med"/>
                      <a:tailEnd type="none" w="med" len="med"/>
                    </a:lnT>
                    <a:lnB w="12700" cap="flat" cmpd="sng" algn="ctr">
                      <a:solidFill>
                        <a:schemeClr val="bg1">
                          <a:lumMod val="50000"/>
                        </a:schemeClr>
                      </a:solidFill>
                      <a:prstDash val="sysDash"/>
                      <a:round/>
                      <a:headEnd type="none" w="med" len="med"/>
                      <a:tailEnd type="none" w="med" len="med"/>
                    </a:lnB>
                  </a:tcPr>
                </a:tc>
                <a:tc>
                  <a:txBody>
                    <a:bodyPr/>
                    <a:lstStyle/>
                    <a:p>
                      <a:pPr algn="ctr" fontAlgn="b"/>
                      <a:r>
                        <a:rPr lang="es-CO" sz="1100" u="none" strike="noStrike" dirty="0">
                          <a:effectLst/>
                          <a:latin typeface="Segoe UI" panose="020B0502040204020203" pitchFamily="34" charset="0"/>
                          <a:cs typeface="Segoe UI" panose="020B0502040204020203" pitchFamily="34" charset="0"/>
                        </a:rPr>
                        <a:t>Porcentaje de inversión frente a total</a:t>
                      </a:r>
                      <a:endParaRPr lang="es-CO" sz="1100" b="0" i="0" u="none" strike="noStrike" dirty="0">
                        <a:solidFill>
                          <a:srgbClr val="000000"/>
                        </a:solidFill>
                        <a:effectLst/>
                        <a:latin typeface="Segoe UI" panose="020B0502040204020203" pitchFamily="34" charset="0"/>
                        <a:cs typeface="Segoe UI" panose="020B0502040204020203" pitchFamily="34" charset="0"/>
                      </a:endParaRPr>
                    </a:p>
                  </a:txBody>
                  <a:tcPr marL="9525" marR="9525" marT="9525" marB="0" anchor="ctr">
                    <a:lnL w="12700" cap="flat" cmpd="sng" algn="ctr">
                      <a:solidFill>
                        <a:schemeClr val="bg1">
                          <a:lumMod val="50000"/>
                        </a:schemeClr>
                      </a:solidFill>
                      <a:prstDash val="sysDash"/>
                      <a:round/>
                      <a:headEnd type="none" w="med" len="med"/>
                      <a:tailEnd type="none" w="med" len="med"/>
                    </a:lnL>
                    <a:lnR w="12700" cap="flat" cmpd="sng" algn="ctr">
                      <a:solidFill>
                        <a:schemeClr val="bg1">
                          <a:lumMod val="50000"/>
                        </a:schemeClr>
                      </a:solidFill>
                      <a:prstDash val="sysDash"/>
                      <a:round/>
                      <a:headEnd type="none" w="med" len="med"/>
                      <a:tailEnd type="none" w="med" len="med"/>
                    </a:lnR>
                    <a:lnT w="12700" cap="flat" cmpd="sng" algn="ctr">
                      <a:solidFill>
                        <a:schemeClr val="bg1">
                          <a:lumMod val="50000"/>
                        </a:schemeClr>
                      </a:solidFill>
                      <a:prstDash val="sysDash"/>
                      <a:round/>
                      <a:headEnd type="none" w="med" len="med"/>
                      <a:tailEnd type="none" w="med" len="med"/>
                    </a:lnT>
                    <a:lnB w="12700" cap="flat" cmpd="sng" algn="ctr">
                      <a:solidFill>
                        <a:schemeClr val="bg1">
                          <a:lumMod val="50000"/>
                        </a:schemeClr>
                      </a:solidFill>
                      <a:prstDash val="sysDash"/>
                      <a:round/>
                      <a:headEnd type="none" w="med" len="med"/>
                      <a:tailEnd type="none" w="med" len="med"/>
                    </a:lnB>
                  </a:tcPr>
                </a:tc>
                <a:extLst>
                  <a:ext uri="{0D108BD9-81ED-4DB2-BD59-A6C34878D82A}">
                    <a16:rowId xmlns:a16="http://schemas.microsoft.com/office/drawing/2014/main" val="359862617"/>
                  </a:ext>
                </a:extLst>
              </a:tr>
              <a:tr h="294724">
                <a:tc>
                  <a:txBody>
                    <a:bodyPr/>
                    <a:lstStyle/>
                    <a:p>
                      <a:pPr algn="ctr" fontAlgn="b"/>
                      <a:r>
                        <a:rPr lang="es-CO" sz="1100" u="none" strike="noStrike">
                          <a:effectLst/>
                          <a:latin typeface="Segoe UI" panose="020B0502040204020203" pitchFamily="34" charset="0"/>
                          <a:cs typeface="Segoe UI" panose="020B0502040204020203" pitchFamily="34" charset="0"/>
                        </a:rPr>
                        <a:t>CTeI</a:t>
                      </a:r>
                      <a:endParaRPr lang="es-CO" sz="1100" b="0" i="0" u="none" strike="noStrike">
                        <a:solidFill>
                          <a:srgbClr val="000000"/>
                        </a:solidFill>
                        <a:effectLst/>
                        <a:latin typeface="Segoe UI" panose="020B0502040204020203" pitchFamily="34" charset="0"/>
                        <a:cs typeface="Segoe UI" panose="020B0502040204020203" pitchFamily="34" charset="0"/>
                      </a:endParaRPr>
                    </a:p>
                  </a:txBody>
                  <a:tcPr marL="9525" marR="9525" marT="9525" marB="0" anchor="ctr">
                    <a:lnL w="12700" cap="flat" cmpd="sng" algn="ctr">
                      <a:solidFill>
                        <a:schemeClr val="bg1">
                          <a:lumMod val="50000"/>
                        </a:schemeClr>
                      </a:solidFill>
                      <a:prstDash val="sysDash"/>
                      <a:round/>
                      <a:headEnd type="none" w="med" len="med"/>
                      <a:tailEnd type="none" w="med" len="med"/>
                    </a:lnL>
                    <a:lnR w="12700" cap="flat" cmpd="sng" algn="ctr">
                      <a:solidFill>
                        <a:schemeClr val="bg1">
                          <a:lumMod val="50000"/>
                        </a:schemeClr>
                      </a:solidFill>
                      <a:prstDash val="sysDash"/>
                      <a:round/>
                      <a:headEnd type="none" w="med" len="med"/>
                      <a:tailEnd type="none" w="med" len="med"/>
                    </a:lnR>
                    <a:lnT w="12700" cap="flat" cmpd="sng" algn="ctr">
                      <a:solidFill>
                        <a:schemeClr val="bg1">
                          <a:lumMod val="50000"/>
                        </a:schemeClr>
                      </a:solidFill>
                      <a:prstDash val="sysDash"/>
                      <a:round/>
                      <a:headEnd type="none" w="med" len="med"/>
                      <a:tailEnd type="none" w="med" len="med"/>
                    </a:lnT>
                    <a:lnB w="12700" cap="flat" cmpd="sng" algn="ctr">
                      <a:solidFill>
                        <a:schemeClr val="bg1">
                          <a:lumMod val="50000"/>
                        </a:schemeClr>
                      </a:solidFill>
                      <a:prstDash val="sysDash"/>
                      <a:round/>
                      <a:headEnd type="none" w="med" len="med"/>
                      <a:tailEnd type="none" w="med" len="med"/>
                    </a:lnB>
                  </a:tcPr>
                </a:tc>
                <a:tc>
                  <a:txBody>
                    <a:bodyPr/>
                    <a:lstStyle/>
                    <a:p>
                      <a:pPr algn="ctr" fontAlgn="b"/>
                      <a:r>
                        <a:rPr lang="es-CO" sz="1100" u="none" strike="noStrike">
                          <a:effectLst/>
                          <a:latin typeface="Segoe UI" panose="020B0502040204020203" pitchFamily="34" charset="0"/>
                          <a:cs typeface="Segoe UI" panose="020B0502040204020203" pitchFamily="34" charset="0"/>
                        </a:rPr>
                        <a:t>24</a:t>
                      </a:r>
                      <a:endParaRPr lang="es-CO" sz="1100" b="0" i="0" u="none" strike="noStrike">
                        <a:solidFill>
                          <a:srgbClr val="000000"/>
                        </a:solidFill>
                        <a:effectLst/>
                        <a:latin typeface="Segoe UI" panose="020B0502040204020203" pitchFamily="34" charset="0"/>
                        <a:cs typeface="Segoe UI" panose="020B0502040204020203" pitchFamily="34" charset="0"/>
                      </a:endParaRPr>
                    </a:p>
                  </a:txBody>
                  <a:tcPr marL="9525" marR="9525" marT="9525" marB="0" anchor="ctr">
                    <a:lnL w="12700" cap="flat" cmpd="sng" algn="ctr">
                      <a:solidFill>
                        <a:schemeClr val="bg1">
                          <a:lumMod val="50000"/>
                        </a:schemeClr>
                      </a:solidFill>
                      <a:prstDash val="sysDash"/>
                      <a:round/>
                      <a:headEnd type="none" w="med" len="med"/>
                      <a:tailEnd type="none" w="med" len="med"/>
                    </a:lnL>
                    <a:lnR w="12700" cap="flat" cmpd="sng" algn="ctr">
                      <a:solidFill>
                        <a:schemeClr val="bg1">
                          <a:lumMod val="50000"/>
                        </a:schemeClr>
                      </a:solidFill>
                      <a:prstDash val="sysDash"/>
                      <a:round/>
                      <a:headEnd type="none" w="med" len="med"/>
                      <a:tailEnd type="none" w="med" len="med"/>
                    </a:lnR>
                    <a:lnT w="12700" cap="flat" cmpd="sng" algn="ctr">
                      <a:solidFill>
                        <a:schemeClr val="bg1">
                          <a:lumMod val="50000"/>
                        </a:schemeClr>
                      </a:solidFill>
                      <a:prstDash val="sysDash"/>
                      <a:round/>
                      <a:headEnd type="none" w="med" len="med"/>
                      <a:tailEnd type="none" w="med" len="med"/>
                    </a:lnT>
                    <a:lnB w="12700" cap="flat" cmpd="sng" algn="ctr">
                      <a:solidFill>
                        <a:schemeClr val="bg1">
                          <a:lumMod val="50000"/>
                        </a:schemeClr>
                      </a:solidFill>
                      <a:prstDash val="sysDash"/>
                      <a:round/>
                      <a:headEnd type="none" w="med" len="med"/>
                      <a:tailEnd type="none" w="med" len="med"/>
                    </a:lnB>
                  </a:tcPr>
                </a:tc>
                <a:tc>
                  <a:txBody>
                    <a:bodyPr/>
                    <a:lstStyle/>
                    <a:p>
                      <a:pPr algn="ctr" fontAlgn="b"/>
                      <a:r>
                        <a:rPr lang="es-CO" sz="1100" u="none" strike="noStrike" dirty="0">
                          <a:effectLst/>
                          <a:latin typeface="Segoe UI" panose="020B0502040204020203" pitchFamily="34" charset="0"/>
                          <a:cs typeface="Segoe UI" panose="020B0502040204020203" pitchFamily="34" charset="0"/>
                        </a:rPr>
                        <a:t>311</a:t>
                      </a:r>
                      <a:endParaRPr lang="es-CO" sz="1100" b="0" i="0" u="none" strike="noStrike" dirty="0">
                        <a:solidFill>
                          <a:srgbClr val="000000"/>
                        </a:solidFill>
                        <a:effectLst/>
                        <a:latin typeface="Segoe UI" panose="020B0502040204020203" pitchFamily="34" charset="0"/>
                        <a:cs typeface="Segoe UI" panose="020B0502040204020203" pitchFamily="34" charset="0"/>
                      </a:endParaRPr>
                    </a:p>
                  </a:txBody>
                  <a:tcPr marL="9525" marR="9525" marT="9525" marB="0" anchor="ctr">
                    <a:lnL w="12700" cap="flat" cmpd="sng" algn="ctr">
                      <a:solidFill>
                        <a:schemeClr val="bg1">
                          <a:lumMod val="50000"/>
                        </a:schemeClr>
                      </a:solidFill>
                      <a:prstDash val="sysDash"/>
                      <a:round/>
                      <a:headEnd type="none" w="med" len="med"/>
                      <a:tailEnd type="none" w="med" len="med"/>
                    </a:lnL>
                    <a:lnR w="12700" cap="flat" cmpd="sng" algn="ctr">
                      <a:solidFill>
                        <a:schemeClr val="bg1">
                          <a:lumMod val="50000"/>
                        </a:schemeClr>
                      </a:solidFill>
                      <a:prstDash val="sysDash"/>
                      <a:round/>
                      <a:headEnd type="none" w="med" len="med"/>
                      <a:tailEnd type="none" w="med" len="med"/>
                    </a:lnR>
                    <a:lnT w="12700" cap="flat" cmpd="sng" algn="ctr">
                      <a:solidFill>
                        <a:schemeClr val="bg1">
                          <a:lumMod val="50000"/>
                        </a:schemeClr>
                      </a:solidFill>
                      <a:prstDash val="sysDash"/>
                      <a:round/>
                      <a:headEnd type="none" w="med" len="med"/>
                      <a:tailEnd type="none" w="med" len="med"/>
                    </a:lnT>
                    <a:lnB w="12700" cap="flat" cmpd="sng" algn="ctr">
                      <a:solidFill>
                        <a:schemeClr val="bg1">
                          <a:lumMod val="50000"/>
                        </a:schemeClr>
                      </a:solidFill>
                      <a:prstDash val="sysDash"/>
                      <a:round/>
                      <a:headEnd type="none" w="med" len="med"/>
                      <a:tailEnd type="none" w="med" len="med"/>
                    </a:lnB>
                  </a:tcPr>
                </a:tc>
                <a:tc>
                  <a:txBody>
                    <a:bodyPr/>
                    <a:lstStyle/>
                    <a:p>
                      <a:pPr algn="ctr" fontAlgn="b"/>
                      <a:r>
                        <a:rPr lang="es-CO" sz="1100" u="none" strike="noStrike">
                          <a:effectLst/>
                          <a:latin typeface="Segoe UI" panose="020B0502040204020203" pitchFamily="34" charset="0"/>
                          <a:cs typeface="Segoe UI" panose="020B0502040204020203" pitchFamily="34" charset="0"/>
                        </a:rPr>
                        <a:t>335</a:t>
                      </a:r>
                      <a:endParaRPr lang="es-CO" sz="1100" b="0" i="0" u="none" strike="noStrike">
                        <a:solidFill>
                          <a:srgbClr val="000000"/>
                        </a:solidFill>
                        <a:effectLst/>
                        <a:latin typeface="Segoe UI" panose="020B0502040204020203" pitchFamily="34" charset="0"/>
                        <a:cs typeface="Segoe UI" panose="020B0502040204020203" pitchFamily="34" charset="0"/>
                      </a:endParaRPr>
                    </a:p>
                  </a:txBody>
                  <a:tcPr marL="9525" marR="9525" marT="9525" marB="0" anchor="ctr">
                    <a:lnL w="12700" cap="flat" cmpd="sng" algn="ctr">
                      <a:solidFill>
                        <a:schemeClr val="bg1">
                          <a:lumMod val="50000"/>
                        </a:schemeClr>
                      </a:solidFill>
                      <a:prstDash val="sysDash"/>
                      <a:round/>
                      <a:headEnd type="none" w="med" len="med"/>
                      <a:tailEnd type="none" w="med" len="med"/>
                    </a:lnL>
                    <a:lnR w="12700" cap="flat" cmpd="sng" algn="ctr">
                      <a:solidFill>
                        <a:schemeClr val="bg1">
                          <a:lumMod val="50000"/>
                        </a:schemeClr>
                      </a:solidFill>
                      <a:prstDash val="sysDash"/>
                      <a:round/>
                      <a:headEnd type="none" w="med" len="med"/>
                      <a:tailEnd type="none" w="med" len="med"/>
                    </a:lnR>
                    <a:lnT w="12700" cap="flat" cmpd="sng" algn="ctr">
                      <a:solidFill>
                        <a:schemeClr val="bg1">
                          <a:lumMod val="50000"/>
                        </a:schemeClr>
                      </a:solidFill>
                      <a:prstDash val="sysDash"/>
                      <a:round/>
                      <a:headEnd type="none" w="med" len="med"/>
                      <a:tailEnd type="none" w="med" len="med"/>
                    </a:lnT>
                    <a:lnB w="12700" cap="flat" cmpd="sng" algn="ctr">
                      <a:solidFill>
                        <a:schemeClr val="bg1">
                          <a:lumMod val="50000"/>
                        </a:schemeClr>
                      </a:solidFill>
                      <a:prstDash val="sysDash"/>
                      <a:round/>
                      <a:headEnd type="none" w="med" len="med"/>
                      <a:tailEnd type="none" w="med" len="med"/>
                    </a:lnB>
                  </a:tcPr>
                </a:tc>
                <a:tc>
                  <a:txBody>
                    <a:bodyPr/>
                    <a:lstStyle/>
                    <a:p>
                      <a:pPr algn="ctr" fontAlgn="b"/>
                      <a:r>
                        <a:rPr lang="es-CO" sz="1100" u="none" strike="noStrike">
                          <a:effectLst/>
                          <a:latin typeface="Segoe UI" panose="020B0502040204020203" pitchFamily="34" charset="0"/>
                          <a:cs typeface="Segoe UI" panose="020B0502040204020203" pitchFamily="34" charset="0"/>
                        </a:rPr>
                        <a:t>93%</a:t>
                      </a:r>
                      <a:endParaRPr lang="es-CO" sz="1100" b="0" i="0" u="none" strike="noStrike">
                        <a:solidFill>
                          <a:srgbClr val="000000"/>
                        </a:solidFill>
                        <a:effectLst/>
                        <a:latin typeface="Segoe UI" panose="020B0502040204020203" pitchFamily="34" charset="0"/>
                        <a:cs typeface="Segoe UI" panose="020B0502040204020203" pitchFamily="34" charset="0"/>
                      </a:endParaRPr>
                    </a:p>
                  </a:txBody>
                  <a:tcPr marL="9525" marR="9525" marT="9525" marB="0" anchor="ctr">
                    <a:lnL w="12700" cap="flat" cmpd="sng" algn="ctr">
                      <a:solidFill>
                        <a:schemeClr val="bg1">
                          <a:lumMod val="50000"/>
                        </a:schemeClr>
                      </a:solidFill>
                      <a:prstDash val="sysDash"/>
                      <a:round/>
                      <a:headEnd type="none" w="med" len="med"/>
                      <a:tailEnd type="none" w="med" len="med"/>
                    </a:lnL>
                    <a:lnR w="12700" cap="flat" cmpd="sng" algn="ctr">
                      <a:solidFill>
                        <a:schemeClr val="bg1">
                          <a:lumMod val="50000"/>
                        </a:schemeClr>
                      </a:solidFill>
                      <a:prstDash val="sysDash"/>
                      <a:round/>
                      <a:headEnd type="none" w="med" len="med"/>
                      <a:tailEnd type="none" w="med" len="med"/>
                    </a:lnR>
                    <a:lnT w="12700" cap="flat" cmpd="sng" algn="ctr">
                      <a:solidFill>
                        <a:schemeClr val="bg1">
                          <a:lumMod val="50000"/>
                        </a:schemeClr>
                      </a:solidFill>
                      <a:prstDash val="sysDash"/>
                      <a:round/>
                      <a:headEnd type="none" w="med" len="med"/>
                      <a:tailEnd type="none" w="med" len="med"/>
                    </a:lnT>
                    <a:lnB w="12700" cap="flat" cmpd="sng" algn="ctr">
                      <a:solidFill>
                        <a:schemeClr val="bg1">
                          <a:lumMod val="50000"/>
                        </a:schemeClr>
                      </a:solidFill>
                      <a:prstDash val="sysDash"/>
                      <a:round/>
                      <a:headEnd type="none" w="med" len="med"/>
                      <a:tailEnd type="none" w="med" len="med"/>
                    </a:lnB>
                  </a:tcPr>
                </a:tc>
                <a:extLst>
                  <a:ext uri="{0D108BD9-81ED-4DB2-BD59-A6C34878D82A}">
                    <a16:rowId xmlns:a16="http://schemas.microsoft.com/office/drawing/2014/main" val="1063543431"/>
                  </a:ext>
                </a:extLst>
              </a:tr>
              <a:tr h="294724">
                <a:tc>
                  <a:txBody>
                    <a:bodyPr/>
                    <a:lstStyle/>
                    <a:p>
                      <a:pPr algn="ctr" fontAlgn="b"/>
                      <a:r>
                        <a:rPr lang="es-CO" sz="1100" u="none" strike="noStrike">
                          <a:effectLst/>
                          <a:latin typeface="Segoe UI" panose="020B0502040204020203" pitchFamily="34" charset="0"/>
                          <a:cs typeface="Segoe UI" panose="020B0502040204020203" pitchFamily="34" charset="0"/>
                        </a:rPr>
                        <a:t>Cultura</a:t>
                      </a:r>
                      <a:endParaRPr lang="es-CO" sz="1100" b="0" i="0" u="none" strike="noStrike">
                        <a:solidFill>
                          <a:srgbClr val="000000"/>
                        </a:solidFill>
                        <a:effectLst/>
                        <a:latin typeface="Segoe UI" panose="020B0502040204020203" pitchFamily="34" charset="0"/>
                        <a:cs typeface="Segoe UI" panose="020B0502040204020203" pitchFamily="34" charset="0"/>
                      </a:endParaRPr>
                    </a:p>
                  </a:txBody>
                  <a:tcPr marL="9525" marR="9525" marT="9525" marB="0" anchor="ctr">
                    <a:lnL w="12700" cap="flat" cmpd="sng" algn="ctr">
                      <a:solidFill>
                        <a:schemeClr val="bg1">
                          <a:lumMod val="50000"/>
                        </a:schemeClr>
                      </a:solidFill>
                      <a:prstDash val="sysDash"/>
                      <a:round/>
                      <a:headEnd type="none" w="med" len="med"/>
                      <a:tailEnd type="none" w="med" len="med"/>
                    </a:lnL>
                    <a:lnR w="12700" cap="flat" cmpd="sng" algn="ctr">
                      <a:solidFill>
                        <a:schemeClr val="bg1">
                          <a:lumMod val="50000"/>
                        </a:schemeClr>
                      </a:solidFill>
                      <a:prstDash val="sysDash"/>
                      <a:round/>
                      <a:headEnd type="none" w="med" len="med"/>
                      <a:tailEnd type="none" w="med" len="med"/>
                    </a:lnR>
                    <a:lnT w="12700" cap="flat" cmpd="sng" algn="ctr">
                      <a:solidFill>
                        <a:schemeClr val="bg1">
                          <a:lumMod val="50000"/>
                        </a:schemeClr>
                      </a:solidFill>
                      <a:prstDash val="sysDash"/>
                      <a:round/>
                      <a:headEnd type="none" w="med" len="med"/>
                      <a:tailEnd type="none" w="med" len="med"/>
                    </a:lnT>
                    <a:lnB w="12700" cap="flat" cmpd="sng" algn="ctr">
                      <a:solidFill>
                        <a:schemeClr val="bg1">
                          <a:lumMod val="50000"/>
                        </a:schemeClr>
                      </a:solidFill>
                      <a:prstDash val="sysDash"/>
                      <a:round/>
                      <a:headEnd type="none" w="med" len="med"/>
                      <a:tailEnd type="none" w="med" len="med"/>
                    </a:lnB>
                  </a:tcPr>
                </a:tc>
                <a:tc>
                  <a:txBody>
                    <a:bodyPr/>
                    <a:lstStyle/>
                    <a:p>
                      <a:pPr algn="ctr" fontAlgn="b"/>
                      <a:r>
                        <a:rPr lang="es-CO" sz="1100" u="none" strike="noStrike">
                          <a:effectLst/>
                          <a:latin typeface="Segoe UI" panose="020B0502040204020203" pitchFamily="34" charset="0"/>
                          <a:cs typeface="Segoe UI" panose="020B0502040204020203" pitchFamily="34" charset="0"/>
                        </a:rPr>
                        <a:t>256</a:t>
                      </a:r>
                      <a:endParaRPr lang="es-CO" sz="1100" b="0" i="0" u="none" strike="noStrike">
                        <a:solidFill>
                          <a:srgbClr val="000000"/>
                        </a:solidFill>
                        <a:effectLst/>
                        <a:latin typeface="Segoe UI" panose="020B0502040204020203" pitchFamily="34" charset="0"/>
                        <a:cs typeface="Segoe UI" panose="020B0502040204020203" pitchFamily="34" charset="0"/>
                      </a:endParaRPr>
                    </a:p>
                  </a:txBody>
                  <a:tcPr marL="9525" marR="9525" marT="9525" marB="0" anchor="ctr">
                    <a:lnL w="12700" cap="flat" cmpd="sng" algn="ctr">
                      <a:solidFill>
                        <a:schemeClr val="bg1">
                          <a:lumMod val="50000"/>
                        </a:schemeClr>
                      </a:solidFill>
                      <a:prstDash val="sysDash"/>
                      <a:round/>
                      <a:headEnd type="none" w="med" len="med"/>
                      <a:tailEnd type="none" w="med" len="med"/>
                    </a:lnL>
                    <a:lnR w="12700" cap="flat" cmpd="sng" algn="ctr">
                      <a:solidFill>
                        <a:schemeClr val="bg1">
                          <a:lumMod val="50000"/>
                        </a:schemeClr>
                      </a:solidFill>
                      <a:prstDash val="sysDash"/>
                      <a:round/>
                      <a:headEnd type="none" w="med" len="med"/>
                      <a:tailEnd type="none" w="med" len="med"/>
                    </a:lnR>
                    <a:lnT w="12700" cap="flat" cmpd="sng" algn="ctr">
                      <a:solidFill>
                        <a:schemeClr val="bg1">
                          <a:lumMod val="50000"/>
                        </a:schemeClr>
                      </a:solidFill>
                      <a:prstDash val="sysDash"/>
                      <a:round/>
                      <a:headEnd type="none" w="med" len="med"/>
                      <a:tailEnd type="none" w="med" len="med"/>
                    </a:lnT>
                    <a:lnB w="12700" cap="flat" cmpd="sng" algn="ctr">
                      <a:solidFill>
                        <a:schemeClr val="bg1">
                          <a:lumMod val="50000"/>
                        </a:schemeClr>
                      </a:solidFill>
                      <a:prstDash val="sysDash"/>
                      <a:round/>
                      <a:headEnd type="none" w="med" len="med"/>
                      <a:tailEnd type="none" w="med" len="med"/>
                    </a:lnB>
                  </a:tcPr>
                </a:tc>
                <a:tc>
                  <a:txBody>
                    <a:bodyPr/>
                    <a:lstStyle/>
                    <a:p>
                      <a:pPr algn="ctr" fontAlgn="b"/>
                      <a:r>
                        <a:rPr lang="es-CO" sz="1100" u="none" strike="noStrike">
                          <a:effectLst/>
                          <a:latin typeface="Segoe UI" panose="020B0502040204020203" pitchFamily="34" charset="0"/>
                          <a:cs typeface="Segoe UI" panose="020B0502040204020203" pitchFamily="34" charset="0"/>
                        </a:rPr>
                        <a:t>143</a:t>
                      </a:r>
                      <a:endParaRPr lang="es-CO" sz="1100" b="0" i="0" u="none" strike="noStrike">
                        <a:solidFill>
                          <a:srgbClr val="000000"/>
                        </a:solidFill>
                        <a:effectLst/>
                        <a:latin typeface="Segoe UI" panose="020B0502040204020203" pitchFamily="34" charset="0"/>
                        <a:cs typeface="Segoe UI" panose="020B0502040204020203" pitchFamily="34" charset="0"/>
                      </a:endParaRPr>
                    </a:p>
                  </a:txBody>
                  <a:tcPr marL="9525" marR="9525" marT="9525" marB="0" anchor="ctr">
                    <a:lnL w="12700" cap="flat" cmpd="sng" algn="ctr">
                      <a:solidFill>
                        <a:schemeClr val="bg1">
                          <a:lumMod val="50000"/>
                        </a:schemeClr>
                      </a:solidFill>
                      <a:prstDash val="sysDash"/>
                      <a:round/>
                      <a:headEnd type="none" w="med" len="med"/>
                      <a:tailEnd type="none" w="med" len="med"/>
                    </a:lnL>
                    <a:lnR w="12700" cap="flat" cmpd="sng" algn="ctr">
                      <a:solidFill>
                        <a:schemeClr val="bg1">
                          <a:lumMod val="50000"/>
                        </a:schemeClr>
                      </a:solidFill>
                      <a:prstDash val="sysDash"/>
                      <a:round/>
                      <a:headEnd type="none" w="med" len="med"/>
                      <a:tailEnd type="none" w="med" len="med"/>
                    </a:lnR>
                    <a:lnT w="12700" cap="flat" cmpd="sng" algn="ctr">
                      <a:solidFill>
                        <a:schemeClr val="bg1">
                          <a:lumMod val="50000"/>
                        </a:schemeClr>
                      </a:solidFill>
                      <a:prstDash val="sysDash"/>
                      <a:round/>
                      <a:headEnd type="none" w="med" len="med"/>
                      <a:tailEnd type="none" w="med" len="med"/>
                    </a:lnT>
                    <a:lnB w="12700" cap="flat" cmpd="sng" algn="ctr">
                      <a:solidFill>
                        <a:schemeClr val="bg1">
                          <a:lumMod val="50000"/>
                        </a:schemeClr>
                      </a:solidFill>
                      <a:prstDash val="sysDash"/>
                      <a:round/>
                      <a:headEnd type="none" w="med" len="med"/>
                      <a:tailEnd type="none" w="med" len="med"/>
                    </a:lnB>
                  </a:tcPr>
                </a:tc>
                <a:tc>
                  <a:txBody>
                    <a:bodyPr/>
                    <a:lstStyle/>
                    <a:p>
                      <a:pPr algn="ctr" fontAlgn="b"/>
                      <a:r>
                        <a:rPr lang="es-CO" sz="1100" u="none" strike="noStrike">
                          <a:effectLst/>
                          <a:latin typeface="Segoe UI" panose="020B0502040204020203" pitchFamily="34" charset="0"/>
                          <a:cs typeface="Segoe UI" panose="020B0502040204020203" pitchFamily="34" charset="0"/>
                        </a:rPr>
                        <a:t>399</a:t>
                      </a:r>
                      <a:endParaRPr lang="es-CO" sz="1100" b="0" i="0" u="none" strike="noStrike">
                        <a:solidFill>
                          <a:srgbClr val="000000"/>
                        </a:solidFill>
                        <a:effectLst/>
                        <a:latin typeface="Segoe UI" panose="020B0502040204020203" pitchFamily="34" charset="0"/>
                        <a:cs typeface="Segoe UI" panose="020B0502040204020203" pitchFamily="34" charset="0"/>
                      </a:endParaRPr>
                    </a:p>
                  </a:txBody>
                  <a:tcPr marL="9525" marR="9525" marT="9525" marB="0" anchor="ctr">
                    <a:lnL w="12700" cap="flat" cmpd="sng" algn="ctr">
                      <a:solidFill>
                        <a:schemeClr val="bg1">
                          <a:lumMod val="50000"/>
                        </a:schemeClr>
                      </a:solidFill>
                      <a:prstDash val="sysDash"/>
                      <a:round/>
                      <a:headEnd type="none" w="med" len="med"/>
                      <a:tailEnd type="none" w="med" len="med"/>
                    </a:lnL>
                    <a:lnR w="12700" cap="flat" cmpd="sng" algn="ctr">
                      <a:solidFill>
                        <a:schemeClr val="bg1">
                          <a:lumMod val="50000"/>
                        </a:schemeClr>
                      </a:solidFill>
                      <a:prstDash val="sysDash"/>
                      <a:round/>
                      <a:headEnd type="none" w="med" len="med"/>
                      <a:tailEnd type="none" w="med" len="med"/>
                    </a:lnR>
                    <a:lnT w="12700" cap="flat" cmpd="sng" algn="ctr">
                      <a:solidFill>
                        <a:schemeClr val="bg1">
                          <a:lumMod val="50000"/>
                        </a:schemeClr>
                      </a:solidFill>
                      <a:prstDash val="sysDash"/>
                      <a:round/>
                      <a:headEnd type="none" w="med" len="med"/>
                      <a:tailEnd type="none" w="med" len="med"/>
                    </a:lnT>
                    <a:lnB w="12700" cap="flat" cmpd="sng" algn="ctr">
                      <a:solidFill>
                        <a:schemeClr val="bg1">
                          <a:lumMod val="50000"/>
                        </a:schemeClr>
                      </a:solidFill>
                      <a:prstDash val="sysDash"/>
                      <a:round/>
                      <a:headEnd type="none" w="med" len="med"/>
                      <a:tailEnd type="none" w="med" len="med"/>
                    </a:lnB>
                  </a:tcPr>
                </a:tc>
                <a:tc>
                  <a:txBody>
                    <a:bodyPr/>
                    <a:lstStyle/>
                    <a:p>
                      <a:pPr algn="ctr" fontAlgn="b"/>
                      <a:r>
                        <a:rPr lang="es-CO" sz="1100" u="none" strike="noStrike">
                          <a:effectLst/>
                          <a:latin typeface="Segoe UI" panose="020B0502040204020203" pitchFamily="34" charset="0"/>
                          <a:cs typeface="Segoe UI" panose="020B0502040204020203" pitchFamily="34" charset="0"/>
                        </a:rPr>
                        <a:t>36%</a:t>
                      </a:r>
                      <a:endParaRPr lang="es-CO" sz="1100" b="0" i="0" u="none" strike="noStrike">
                        <a:solidFill>
                          <a:srgbClr val="000000"/>
                        </a:solidFill>
                        <a:effectLst/>
                        <a:latin typeface="Segoe UI" panose="020B0502040204020203" pitchFamily="34" charset="0"/>
                        <a:cs typeface="Segoe UI" panose="020B0502040204020203" pitchFamily="34" charset="0"/>
                      </a:endParaRPr>
                    </a:p>
                  </a:txBody>
                  <a:tcPr marL="9525" marR="9525" marT="9525" marB="0" anchor="ctr">
                    <a:lnL w="12700" cap="flat" cmpd="sng" algn="ctr">
                      <a:solidFill>
                        <a:schemeClr val="bg1">
                          <a:lumMod val="50000"/>
                        </a:schemeClr>
                      </a:solidFill>
                      <a:prstDash val="sysDash"/>
                      <a:round/>
                      <a:headEnd type="none" w="med" len="med"/>
                      <a:tailEnd type="none" w="med" len="med"/>
                    </a:lnL>
                    <a:lnR w="12700" cap="flat" cmpd="sng" algn="ctr">
                      <a:solidFill>
                        <a:schemeClr val="bg1">
                          <a:lumMod val="50000"/>
                        </a:schemeClr>
                      </a:solidFill>
                      <a:prstDash val="sysDash"/>
                      <a:round/>
                      <a:headEnd type="none" w="med" len="med"/>
                      <a:tailEnd type="none" w="med" len="med"/>
                    </a:lnR>
                    <a:lnT w="12700" cap="flat" cmpd="sng" algn="ctr">
                      <a:solidFill>
                        <a:schemeClr val="bg1">
                          <a:lumMod val="50000"/>
                        </a:schemeClr>
                      </a:solidFill>
                      <a:prstDash val="sysDash"/>
                      <a:round/>
                      <a:headEnd type="none" w="med" len="med"/>
                      <a:tailEnd type="none" w="med" len="med"/>
                    </a:lnT>
                    <a:lnB w="12700" cap="flat" cmpd="sng" algn="ctr">
                      <a:solidFill>
                        <a:schemeClr val="bg1">
                          <a:lumMod val="50000"/>
                        </a:schemeClr>
                      </a:solidFill>
                      <a:prstDash val="sysDash"/>
                      <a:round/>
                      <a:headEnd type="none" w="med" len="med"/>
                      <a:tailEnd type="none" w="med" len="med"/>
                    </a:lnB>
                  </a:tcPr>
                </a:tc>
                <a:extLst>
                  <a:ext uri="{0D108BD9-81ED-4DB2-BD59-A6C34878D82A}">
                    <a16:rowId xmlns:a16="http://schemas.microsoft.com/office/drawing/2014/main" val="1478559158"/>
                  </a:ext>
                </a:extLst>
              </a:tr>
              <a:tr h="294724">
                <a:tc>
                  <a:txBody>
                    <a:bodyPr/>
                    <a:lstStyle/>
                    <a:p>
                      <a:pPr algn="ctr" fontAlgn="b"/>
                      <a:r>
                        <a:rPr lang="es-CO" sz="1100" u="none" strike="noStrike">
                          <a:effectLst/>
                          <a:latin typeface="Segoe UI" panose="020B0502040204020203" pitchFamily="34" charset="0"/>
                          <a:cs typeface="Segoe UI" panose="020B0502040204020203" pitchFamily="34" charset="0"/>
                        </a:rPr>
                        <a:t>Educación</a:t>
                      </a:r>
                      <a:endParaRPr lang="es-CO" sz="1100" b="0" i="0" u="none" strike="noStrike">
                        <a:solidFill>
                          <a:srgbClr val="000000"/>
                        </a:solidFill>
                        <a:effectLst/>
                        <a:latin typeface="Segoe UI" panose="020B0502040204020203" pitchFamily="34" charset="0"/>
                        <a:cs typeface="Segoe UI" panose="020B0502040204020203" pitchFamily="34" charset="0"/>
                      </a:endParaRPr>
                    </a:p>
                  </a:txBody>
                  <a:tcPr marL="9525" marR="9525" marT="9525" marB="0" anchor="ctr">
                    <a:lnL w="12700" cap="flat" cmpd="sng" algn="ctr">
                      <a:solidFill>
                        <a:schemeClr val="bg1">
                          <a:lumMod val="50000"/>
                        </a:schemeClr>
                      </a:solidFill>
                      <a:prstDash val="sysDash"/>
                      <a:round/>
                      <a:headEnd type="none" w="med" len="med"/>
                      <a:tailEnd type="none" w="med" len="med"/>
                    </a:lnL>
                    <a:lnR w="12700" cap="flat" cmpd="sng" algn="ctr">
                      <a:solidFill>
                        <a:schemeClr val="bg1">
                          <a:lumMod val="50000"/>
                        </a:schemeClr>
                      </a:solidFill>
                      <a:prstDash val="sysDash"/>
                      <a:round/>
                      <a:headEnd type="none" w="med" len="med"/>
                      <a:tailEnd type="none" w="med" len="med"/>
                    </a:lnR>
                    <a:lnT w="12700" cap="flat" cmpd="sng" algn="ctr">
                      <a:solidFill>
                        <a:schemeClr val="bg1">
                          <a:lumMod val="50000"/>
                        </a:schemeClr>
                      </a:solidFill>
                      <a:prstDash val="sysDash"/>
                      <a:round/>
                      <a:headEnd type="none" w="med" len="med"/>
                      <a:tailEnd type="none" w="med" len="med"/>
                    </a:lnT>
                    <a:lnB w="12700" cap="flat" cmpd="sng" algn="ctr">
                      <a:solidFill>
                        <a:schemeClr val="bg1">
                          <a:lumMod val="50000"/>
                        </a:schemeClr>
                      </a:solidFill>
                      <a:prstDash val="sysDash"/>
                      <a:round/>
                      <a:headEnd type="none" w="med" len="med"/>
                      <a:tailEnd type="none" w="med" len="med"/>
                    </a:lnB>
                  </a:tcPr>
                </a:tc>
                <a:tc>
                  <a:txBody>
                    <a:bodyPr/>
                    <a:lstStyle/>
                    <a:p>
                      <a:pPr algn="ctr" fontAlgn="b"/>
                      <a:r>
                        <a:rPr lang="es-CO" sz="1100" u="none" strike="noStrike" dirty="0">
                          <a:effectLst/>
                          <a:latin typeface="Segoe UI" panose="020B0502040204020203" pitchFamily="34" charset="0"/>
                          <a:cs typeface="Segoe UI" panose="020B0502040204020203" pitchFamily="34" charset="0"/>
                        </a:rPr>
                        <a:t>34.074</a:t>
                      </a:r>
                      <a:endParaRPr lang="es-CO" sz="1100" b="0" i="0" u="none" strike="noStrike" dirty="0">
                        <a:solidFill>
                          <a:srgbClr val="000000"/>
                        </a:solidFill>
                        <a:effectLst/>
                        <a:latin typeface="Segoe UI" panose="020B0502040204020203" pitchFamily="34" charset="0"/>
                        <a:cs typeface="Segoe UI" panose="020B0502040204020203" pitchFamily="34" charset="0"/>
                      </a:endParaRPr>
                    </a:p>
                  </a:txBody>
                  <a:tcPr marL="9525" marR="9525" marT="9525" marB="0" anchor="ctr">
                    <a:lnL w="12700" cap="flat" cmpd="sng" algn="ctr">
                      <a:solidFill>
                        <a:schemeClr val="bg1">
                          <a:lumMod val="50000"/>
                        </a:schemeClr>
                      </a:solidFill>
                      <a:prstDash val="sysDash"/>
                      <a:round/>
                      <a:headEnd type="none" w="med" len="med"/>
                      <a:tailEnd type="none" w="med" len="med"/>
                    </a:lnL>
                    <a:lnR w="12700" cap="flat" cmpd="sng" algn="ctr">
                      <a:solidFill>
                        <a:schemeClr val="bg1">
                          <a:lumMod val="50000"/>
                        </a:schemeClr>
                      </a:solidFill>
                      <a:prstDash val="sysDash"/>
                      <a:round/>
                      <a:headEnd type="none" w="med" len="med"/>
                      <a:tailEnd type="none" w="med" len="med"/>
                    </a:lnR>
                    <a:lnT w="12700" cap="flat" cmpd="sng" algn="ctr">
                      <a:solidFill>
                        <a:schemeClr val="bg1">
                          <a:lumMod val="50000"/>
                        </a:schemeClr>
                      </a:solidFill>
                      <a:prstDash val="sysDash"/>
                      <a:round/>
                      <a:headEnd type="none" w="med" len="med"/>
                      <a:tailEnd type="none" w="med" len="med"/>
                    </a:lnT>
                    <a:lnB w="12700" cap="flat" cmpd="sng" algn="ctr">
                      <a:solidFill>
                        <a:schemeClr val="bg1">
                          <a:lumMod val="50000"/>
                        </a:schemeClr>
                      </a:solidFill>
                      <a:prstDash val="sysDash"/>
                      <a:round/>
                      <a:headEnd type="none" w="med" len="med"/>
                      <a:tailEnd type="none" w="med" len="med"/>
                    </a:lnB>
                  </a:tcPr>
                </a:tc>
                <a:tc>
                  <a:txBody>
                    <a:bodyPr/>
                    <a:lstStyle/>
                    <a:p>
                      <a:pPr algn="ctr" fontAlgn="b"/>
                      <a:r>
                        <a:rPr lang="es-CO" sz="1100" u="none" strike="noStrike" dirty="0">
                          <a:effectLst/>
                          <a:latin typeface="Segoe UI" panose="020B0502040204020203" pitchFamily="34" charset="0"/>
                          <a:cs typeface="Segoe UI" panose="020B0502040204020203" pitchFamily="34" charset="0"/>
                        </a:rPr>
                        <a:t>3.418</a:t>
                      </a:r>
                      <a:endParaRPr lang="es-CO" sz="1100" b="0" i="0" u="none" strike="noStrike" dirty="0">
                        <a:solidFill>
                          <a:srgbClr val="000000"/>
                        </a:solidFill>
                        <a:effectLst/>
                        <a:latin typeface="Segoe UI" panose="020B0502040204020203" pitchFamily="34" charset="0"/>
                        <a:cs typeface="Segoe UI" panose="020B0502040204020203" pitchFamily="34" charset="0"/>
                      </a:endParaRPr>
                    </a:p>
                  </a:txBody>
                  <a:tcPr marL="9525" marR="9525" marT="9525" marB="0" anchor="ctr">
                    <a:lnL w="12700" cap="flat" cmpd="sng" algn="ctr">
                      <a:solidFill>
                        <a:schemeClr val="bg1">
                          <a:lumMod val="50000"/>
                        </a:schemeClr>
                      </a:solidFill>
                      <a:prstDash val="sysDash"/>
                      <a:round/>
                      <a:headEnd type="none" w="med" len="med"/>
                      <a:tailEnd type="none" w="med" len="med"/>
                    </a:lnL>
                    <a:lnR w="12700" cap="flat" cmpd="sng" algn="ctr">
                      <a:solidFill>
                        <a:schemeClr val="bg1">
                          <a:lumMod val="50000"/>
                        </a:schemeClr>
                      </a:solidFill>
                      <a:prstDash val="sysDash"/>
                      <a:round/>
                      <a:headEnd type="none" w="med" len="med"/>
                      <a:tailEnd type="none" w="med" len="med"/>
                    </a:lnR>
                    <a:lnT w="12700" cap="flat" cmpd="sng" algn="ctr">
                      <a:solidFill>
                        <a:schemeClr val="bg1">
                          <a:lumMod val="50000"/>
                        </a:schemeClr>
                      </a:solidFill>
                      <a:prstDash val="sysDash"/>
                      <a:round/>
                      <a:headEnd type="none" w="med" len="med"/>
                      <a:tailEnd type="none" w="med" len="med"/>
                    </a:lnT>
                    <a:lnB w="12700" cap="flat" cmpd="sng" algn="ctr">
                      <a:solidFill>
                        <a:schemeClr val="bg1">
                          <a:lumMod val="50000"/>
                        </a:schemeClr>
                      </a:solidFill>
                      <a:prstDash val="sysDash"/>
                      <a:round/>
                      <a:headEnd type="none" w="med" len="med"/>
                      <a:tailEnd type="none" w="med" len="med"/>
                    </a:lnB>
                  </a:tcPr>
                </a:tc>
                <a:tc>
                  <a:txBody>
                    <a:bodyPr/>
                    <a:lstStyle/>
                    <a:p>
                      <a:pPr algn="ctr" fontAlgn="b"/>
                      <a:r>
                        <a:rPr lang="es-CO" sz="1100" u="none" strike="noStrike" dirty="0">
                          <a:effectLst/>
                          <a:latin typeface="Segoe UI" panose="020B0502040204020203" pitchFamily="34" charset="0"/>
                          <a:cs typeface="Segoe UI" panose="020B0502040204020203" pitchFamily="34" charset="0"/>
                        </a:rPr>
                        <a:t>37.492</a:t>
                      </a:r>
                      <a:endParaRPr lang="es-CO" sz="1100" b="0" i="0" u="none" strike="noStrike" dirty="0">
                        <a:solidFill>
                          <a:srgbClr val="000000"/>
                        </a:solidFill>
                        <a:effectLst/>
                        <a:latin typeface="Segoe UI" panose="020B0502040204020203" pitchFamily="34" charset="0"/>
                        <a:cs typeface="Segoe UI" panose="020B0502040204020203" pitchFamily="34" charset="0"/>
                      </a:endParaRPr>
                    </a:p>
                  </a:txBody>
                  <a:tcPr marL="9525" marR="9525" marT="9525" marB="0" anchor="ctr">
                    <a:lnL w="12700" cap="flat" cmpd="sng" algn="ctr">
                      <a:solidFill>
                        <a:schemeClr val="bg1">
                          <a:lumMod val="50000"/>
                        </a:schemeClr>
                      </a:solidFill>
                      <a:prstDash val="sysDash"/>
                      <a:round/>
                      <a:headEnd type="none" w="med" len="med"/>
                      <a:tailEnd type="none" w="med" len="med"/>
                    </a:lnL>
                    <a:lnR w="12700" cap="flat" cmpd="sng" algn="ctr">
                      <a:solidFill>
                        <a:schemeClr val="bg1">
                          <a:lumMod val="50000"/>
                        </a:schemeClr>
                      </a:solidFill>
                      <a:prstDash val="sysDash"/>
                      <a:round/>
                      <a:headEnd type="none" w="med" len="med"/>
                      <a:tailEnd type="none" w="med" len="med"/>
                    </a:lnR>
                    <a:lnT w="12700" cap="flat" cmpd="sng" algn="ctr">
                      <a:solidFill>
                        <a:schemeClr val="bg1">
                          <a:lumMod val="50000"/>
                        </a:schemeClr>
                      </a:solidFill>
                      <a:prstDash val="sysDash"/>
                      <a:round/>
                      <a:headEnd type="none" w="med" len="med"/>
                      <a:tailEnd type="none" w="med" len="med"/>
                    </a:lnT>
                    <a:lnB w="12700" cap="flat" cmpd="sng" algn="ctr">
                      <a:solidFill>
                        <a:schemeClr val="bg1">
                          <a:lumMod val="50000"/>
                        </a:schemeClr>
                      </a:solidFill>
                      <a:prstDash val="sysDash"/>
                      <a:round/>
                      <a:headEnd type="none" w="med" len="med"/>
                      <a:tailEnd type="none" w="med" len="med"/>
                    </a:lnB>
                  </a:tcPr>
                </a:tc>
                <a:tc>
                  <a:txBody>
                    <a:bodyPr/>
                    <a:lstStyle/>
                    <a:p>
                      <a:pPr algn="ctr" fontAlgn="b"/>
                      <a:r>
                        <a:rPr lang="es-CO" sz="1100" u="none" strike="noStrike">
                          <a:effectLst/>
                          <a:latin typeface="Segoe UI" panose="020B0502040204020203" pitchFamily="34" charset="0"/>
                          <a:cs typeface="Segoe UI" panose="020B0502040204020203" pitchFamily="34" charset="0"/>
                        </a:rPr>
                        <a:t>9%</a:t>
                      </a:r>
                      <a:endParaRPr lang="es-CO" sz="1100" b="0" i="0" u="none" strike="noStrike">
                        <a:solidFill>
                          <a:srgbClr val="000000"/>
                        </a:solidFill>
                        <a:effectLst/>
                        <a:latin typeface="Segoe UI" panose="020B0502040204020203" pitchFamily="34" charset="0"/>
                        <a:cs typeface="Segoe UI" panose="020B0502040204020203" pitchFamily="34" charset="0"/>
                      </a:endParaRPr>
                    </a:p>
                  </a:txBody>
                  <a:tcPr marL="9525" marR="9525" marT="9525" marB="0" anchor="ctr">
                    <a:lnL w="12700" cap="flat" cmpd="sng" algn="ctr">
                      <a:solidFill>
                        <a:schemeClr val="bg1">
                          <a:lumMod val="50000"/>
                        </a:schemeClr>
                      </a:solidFill>
                      <a:prstDash val="sysDash"/>
                      <a:round/>
                      <a:headEnd type="none" w="med" len="med"/>
                      <a:tailEnd type="none" w="med" len="med"/>
                    </a:lnL>
                    <a:lnR w="12700" cap="flat" cmpd="sng" algn="ctr">
                      <a:solidFill>
                        <a:schemeClr val="bg1">
                          <a:lumMod val="50000"/>
                        </a:schemeClr>
                      </a:solidFill>
                      <a:prstDash val="sysDash"/>
                      <a:round/>
                      <a:headEnd type="none" w="med" len="med"/>
                      <a:tailEnd type="none" w="med" len="med"/>
                    </a:lnR>
                    <a:lnT w="12700" cap="flat" cmpd="sng" algn="ctr">
                      <a:solidFill>
                        <a:schemeClr val="bg1">
                          <a:lumMod val="50000"/>
                        </a:schemeClr>
                      </a:solidFill>
                      <a:prstDash val="sysDash"/>
                      <a:round/>
                      <a:headEnd type="none" w="med" len="med"/>
                      <a:tailEnd type="none" w="med" len="med"/>
                    </a:lnT>
                    <a:lnB w="12700" cap="flat" cmpd="sng" algn="ctr">
                      <a:solidFill>
                        <a:schemeClr val="bg1">
                          <a:lumMod val="50000"/>
                        </a:schemeClr>
                      </a:solidFill>
                      <a:prstDash val="sysDash"/>
                      <a:round/>
                      <a:headEnd type="none" w="med" len="med"/>
                      <a:tailEnd type="none" w="med" len="med"/>
                    </a:lnB>
                  </a:tcPr>
                </a:tc>
                <a:extLst>
                  <a:ext uri="{0D108BD9-81ED-4DB2-BD59-A6C34878D82A}">
                    <a16:rowId xmlns:a16="http://schemas.microsoft.com/office/drawing/2014/main" val="1338212946"/>
                  </a:ext>
                </a:extLst>
              </a:tr>
              <a:tr h="294724">
                <a:tc>
                  <a:txBody>
                    <a:bodyPr/>
                    <a:lstStyle/>
                    <a:p>
                      <a:pPr algn="ctr" fontAlgn="b"/>
                      <a:r>
                        <a:rPr lang="es-CO" sz="1100" u="none" strike="noStrike">
                          <a:effectLst/>
                          <a:latin typeface="Segoe UI" panose="020B0502040204020203" pitchFamily="34" charset="0"/>
                          <a:cs typeface="Segoe UI" panose="020B0502040204020203" pitchFamily="34" charset="0"/>
                        </a:rPr>
                        <a:t>Salud</a:t>
                      </a:r>
                      <a:endParaRPr lang="es-CO" sz="1100" b="0" i="0" u="none" strike="noStrike">
                        <a:solidFill>
                          <a:srgbClr val="000000"/>
                        </a:solidFill>
                        <a:effectLst/>
                        <a:latin typeface="Segoe UI" panose="020B0502040204020203" pitchFamily="34" charset="0"/>
                        <a:cs typeface="Segoe UI" panose="020B0502040204020203" pitchFamily="34" charset="0"/>
                      </a:endParaRPr>
                    </a:p>
                  </a:txBody>
                  <a:tcPr marL="9525" marR="9525" marT="9525" marB="0" anchor="ctr">
                    <a:lnL w="12700" cap="flat" cmpd="sng" algn="ctr">
                      <a:solidFill>
                        <a:schemeClr val="bg1">
                          <a:lumMod val="50000"/>
                        </a:schemeClr>
                      </a:solidFill>
                      <a:prstDash val="sysDash"/>
                      <a:round/>
                      <a:headEnd type="none" w="med" len="med"/>
                      <a:tailEnd type="none" w="med" len="med"/>
                    </a:lnL>
                    <a:lnR w="12700" cap="flat" cmpd="sng" algn="ctr">
                      <a:solidFill>
                        <a:schemeClr val="bg1">
                          <a:lumMod val="50000"/>
                        </a:schemeClr>
                      </a:solidFill>
                      <a:prstDash val="sysDash"/>
                      <a:round/>
                      <a:headEnd type="none" w="med" len="med"/>
                      <a:tailEnd type="none" w="med" len="med"/>
                    </a:lnR>
                    <a:lnT w="12700" cap="flat" cmpd="sng" algn="ctr">
                      <a:solidFill>
                        <a:schemeClr val="bg1">
                          <a:lumMod val="50000"/>
                        </a:schemeClr>
                      </a:solidFill>
                      <a:prstDash val="sysDash"/>
                      <a:round/>
                      <a:headEnd type="none" w="med" len="med"/>
                      <a:tailEnd type="none" w="med" len="med"/>
                    </a:lnT>
                    <a:lnB w="12700" cap="flat" cmpd="sng" algn="ctr">
                      <a:solidFill>
                        <a:schemeClr val="bg1">
                          <a:lumMod val="50000"/>
                        </a:schemeClr>
                      </a:solidFill>
                      <a:prstDash val="sysDash"/>
                      <a:round/>
                      <a:headEnd type="none" w="med" len="med"/>
                      <a:tailEnd type="none" w="med" len="med"/>
                    </a:lnB>
                  </a:tcPr>
                </a:tc>
                <a:tc>
                  <a:txBody>
                    <a:bodyPr/>
                    <a:lstStyle/>
                    <a:p>
                      <a:pPr algn="ctr" fontAlgn="b"/>
                      <a:r>
                        <a:rPr lang="es-CO" sz="1100" u="none" strike="noStrike" dirty="0">
                          <a:effectLst/>
                          <a:latin typeface="Segoe UI" panose="020B0502040204020203" pitchFamily="34" charset="0"/>
                          <a:cs typeface="Segoe UI" panose="020B0502040204020203" pitchFamily="34" charset="0"/>
                        </a:rPr>
                        <a:t>24.203</a:t>
                      </a:r>
                      <a:endParaRPr lang="es-CO" sz="1100" b="0" i="0" u="none" strike="noStrike" dirty="0">
                        <a:solidFill>
                          <a:srgbClr val="000000"/>
                        </a:solidFill>
                        <a:effectLst/>
                        <a:latin typeface="Segoe UI" panose="020B0502040204020203" pitchFamily="34" charset="0"/>
                        <a:cs typeface="Segoe UI" panose="020B0502040204020203" pitchFamily="34" charset="0"/>
                      </a:endParaRPr>
                    </a:p>
                  </a:txBody>
                  <a:tcPr marL="9525" marR="9525" marT="9525" marB="0" anchor="ctr">
                    <a:lnL w="12700" cap="flat" cmpd="sng" algn="ctr">
                      <a:solidFill>
                        <a:schemeClr val="bg1">
                          <a:lumMod val="50000"/>
                        </a:schemeClr>
                      </a:solidFill>
                      <a:prstDash val="sysDash"/>
                      <a:round/>
                      <a:headEnd type="none" w="med" len="med"/>
                      <a:tailEnd type="none" w="med" len="med"/>
                    </a:lnL>
                    <a:lnR w="12700" cap="flat" cmpd="sng" algn="ctr">
                      <a:solidFill>
                        <a:schemeClr val="bg1">
                          <a:lumMod val="50000"/>
                        </a:schemeClr>
                      </a:solidFill>
                      <a:prstDash val="sysDash"/>
                      <a:round/>
                      <a:headEnd type="none" w="med" len="med"/>
                      <a:tailEnd type="none" w="med" len="med"/>
                    </a:lnR>
                    <a:lnT w="12700" cap="flat" cmpd="sng" algn="ctr">
                      <a:solidFill>
                        <a:schemeClr val="bg1">
                          <a:lumMod val="50000"/>
                        </a:schemeClr>
                      </a:solidFill>
                      <a:prstDash val="sysDash"/>
                      <a:round/>
                      <a:headEnd type="none" w="med" len="med"/>
                      <a:tailEnd type="none" w="med" len="med"/>
                    </a:lnT>
                    <a:lnB w="12700" cap="flat" cmpd="sng" algn="ctr">
                      <a:solidFill>
                        <a:schemeClr val="bg1">
                          <a:lumMod val="50000"/>
                        </a:schemeClr>
                      </a:solidFill>
                      <a:prstDash val="sysDash"/>
                      <a:round/>
                      <a:headEnd type="none" w="med" len="med"/>
                      <a:tailEnd type="none" w="med" len="med"/>
                    </a:lnB>
                  </a:tcPr>
                </a:tc>
                <a:tc>
                  <a:txBody>
                    <a:bodyPr/>
                    <a:lstStyle/>
                    <a:p>
                      <a:pPr algn="ctr" fontAlgn="b"/>
                      <a:r>
                        <a:rPr lang="es-CO" sz="1100" u="none" strike="noStrike" dirty="0">
                          <a:effectLst/>
                          <a:latin typeface="Segoe UI" panose="020B0502040204020203" pitchFamily="34" charset="0"/>
                          <a:cs typeface="Segoe UI" panose="020B0502040204020203" pitchFamily="34" charset="0"/>
                        </a:rPr>
                        <a:t>516</a:t>
                      </a:r>
                      <a:endParaRPr lang="es-CO" sz="1100" b="0" i="0" u="none" strike="noStrike" dirty="0">
                        <a:solidFill>
                          <a:srgbClr val="000000"/>
                        </a:solidFill>
                        <a:effectLst/>
                        <a:latin typeface="Segoe UI" panose="020B0502040204020203" pitchFamily="34" charset="0"/>
                        <a:cs typeface="Segoe UI" panose="020B0502040204020203" pitchFamily="34" charset="0"/>
                      </a:endParaRPr>
                    </a:p>
                  </a:txBody>
                  <a:tcPr marL="9525" marR="9525" marT="9525" marB="0" anchor="ctr">
                    <a:lnL w="12700" cap="flat" cmpd="sng" algn="ctr">
                      <a:solidFill>
                        <a:schemeClr val="bg1">
                          <a:lumMod val="50000"/>
                        </a:schemeClr>
                      </a:solidFill>
                      <a:prstDash val="sysDash"/>
                      <a:round/>
                      <a:headEnd type="none" w="med" len="med"/>
                      <a:tailEnd type="none" w="med" len="med"/>
                    </a:lnL>
                    <a:lnR w="12700" cap="flat" cmpd="sng" algn="ctr">
                      <a:solidFill>
                        <a:schemeClr val="bg1">
                          <a:lumMod val="50000"/>
                        </a:schemeClr>
                      </a:solidFill>
                      <a:prstDash val="sysDash"/>
                      <a:round/>
                      <a:headEnd type="none" w="med" len="med"/>
                      <a:tailEnd type="none" w="med" len="med"/>
                    </a:lnR>
                    <a:lnT w="12700" cap="flat" cmpd="sng" algn="ctr">
                      <a:solidFill>
                        <a:schemeClr val="bg1">
                          <a:lumMod val="50000"/>
                        </a:schemeClr>
                      </a:solidFill>
                      <a:prstDash val="sysDash"/>
                      <a:round/>
                      <a:headEnd type="none" w="med" len="med"/>
                      <a:tailEnd type="none" w="med" len="med"/>
                    </a:lnT>
                    <a:lnB w="12700" cap="flat" cmpd="sng" algn="ctr">
                      <a:solidFill>
                        <a:schemeClr val="bg1">
                          <a:lumMod val="50000"/>
                        </a:schemeClr>
                      </a:solidFill>
                      <a:prstDash val="sysDash"/>
                      <a:round/>
                      <a:headEnd type="none" w="med" len="med"/>
                      <a:tailEnd type="none" w="med" len="med"/>
                    </a:lnB>
                  </a:tcPr>
                </a:tc>
                <a:tc>
                  <a:txBody>
                    <a:bodyPr/>
                    <a:lstStyle/>
                    <a:p>
                      <a:pPr algn="ctr" fontAlgn="b"/>
                      <a:r>
                        <a:rPr lang="es-CO" sz="1100" u="none" strike="noStrike" dirty="0">
                          <a:effectLst/>
                          <a:latin typeface="Segoe UI" panose="020B0502040204020203" pitchFamily="34" charset="0"/>
                          <a:cs typeface="Segoe UI" panose="020B0502040204020203" pitchFamily="34" charset="0"/>
                        </a:rPr>
                        <a:t>24.719</a:t>
                      </a:r>
                      <a:endParaRPr lang="es-CO" sz="1100" b="0" i="0" u="none" strike="noStrike" dirty="0">
                        <a:solidFill>
                          <a:srgbClr val="000000"/>
                        </a:solidFill>
                        <a:effectLst/>
                        <a:latin typeface="Segoe UI" panose="020B0502040204020203" pitchFamily="34" charset="0"/>
                        <a:cs typeface="Segoe UI" panose="020B0502040204020203" pitchFamily="34" charset="0"/>
                      </a:endParaRPr>
                    </a:p>
                  </a:txBody>
                  <a:tcPr marL="9525" marR="9525" marT="9525" marB="0" anchor="ctr">
                    <a:lnL w="12700" cap="flat" cmpd="sng" algn="ctr">
                      <a:solidFill>
                        <a:schemeClr val="bg1">
                          <a:lumMod val="50000"/>
                        </a:schemeClr>
                      </a:solidFill>
                      <a:prstDash val="sysDash"/>
                      <a:round/>
                      <a:headEnd type="none" w="med" len="med"/>
                      <a:tailEnd type="none" w="med" len="med"/>
                    </a:lnL>
                    <a:lnR w="12700" cap="flat" cmpd="sng" algn="ctr">
                      <a:solidFill>
                        <a:schemeClr val="bg1">
                          <a:lumMod val="50000"/>
                        </a:schemeClr>
                      </a:solidFill>
                      <a:prstDash val="sysDash"/>
                      <a:round/>
                      <a:headEnd type="none" w="med" len="med"/>
                      <a:tailEnd type="none" w="med" len="med"/>
                    </a:lnR>
                    <a:lnT w="12700" cap="flat" cmpd="sng" algn="ctr">
                      <a:solidFill>
                        <a:schemeClr val="bg1">
                          <a:lumMod val="50000"/>
                        </a:schemeClr>
                      </a:solidFill>
                      <a:prstDash val="sysDash"/>
                      <a:round/>
                      <a:headEnd type="none" w="med" len="med"/>
                      <a:tailEnd type="none" w="med" len="med"/>
                    </a:lnT>
                    <a:lnB w="12700" cap="flat" cmpd="sng" algn="ctr">
                      <a:solidFill>
                        <a:schemeClr val="bg1">
                          <a:lumMod val="50000"/>
                        </a:schemeClr>
                      </a:solidFill>
                      <a:prstDash val="sysDash"/>
                      <a:round/>
                      <a:headEnd type="none" w="med" len="med"/>
                      <a:tailEnd type="none" w="med" len="med"/>
                    </a:lnB>
                  </a:tcPr>
                </a:tc>
                <a:tc>
                  <a:txBody>
                    <a:bodyPr/>
                    <a:lstStyle/>
                    <a:p>
                      <a:pPr algn="ctr" fontAlgn="b"/>
                      <a:r>
                        <a:rPr lang="es-CO" sz="1100" u="none" strike="noStrike">
                          <a:effectLst/>
                          <a:latin typeface="Segoe UI" panose="020B0502040204020203" pitchFamily="34" charset="0"/>
                          <a:cs typeface="Segoe UI" panose="020B0502040204020203" pitchFamily="34" charset="0"/>
                        </a:rPr>
                        <a:t>2%</a:t>
                      </a:r>
                      <a:endParaRPr lang="es-CO" sz="1100" b="0" i="0" u="none" strike="noStrike">
                        <a:solidFill>
                          <a:srgbClr val="000000"/>
                        </a:solidFill>
                        <a:effectLst/>
                        <a:latin typeface="Segoe UI" panose="020B0502040204020203" pitchFamily="34" charset="0"/>
                        <a:cs typeface="Segoe UI" panose="020B0502040204020203" pitchFamily="34" charset="0"/>
                      </a:endParaRPr>
                    </a:p>
                  </a:txBody>
                  <a:tcPr marL="9525" marR="9525" marT="9525" marB="0" anchor="ctr">
                    <a:lnL w="12700" cap="flat" cmpd="sng" algn="ctr">
                      <a:solidFill>
                        <a:schemeClr val="bg1">
                          <a:lumMod val="50000"/>
                        </a:schemeClr>
                      </a:solidFill>
                      <a:prstDash val="sysDash"/>
                      <a:round/>
                      <a:headEnd type="none" w="med" len="med"/>
                      <a:tailEnd type="none" w="med" len="med"/>
                    </a:lnL>
                    <a:lnR w="12700" cap="flat" cmpd="sng" algn="ctr">
                      <a:solidFill>
                        <a:schemeClr val="bg1">
                          <a:lumMod val="50000"/>
                        </a:schemeClr>
                      </a:solidFill>
                      <a:prstDash val="sysDash"/>
                      <a:round/>
                      <a:headEnd type="none" w="med" len="med"/>
                      <a:tailEnd type="none" w="med" len="med"/>
                    </a:lnR>
                    <a:lnT w="12700" cap="flat" cmpd="sng" algn="ctr">
                      <a:solidFill>
                        <a:schemeClr val="bg1">
                          <a:lumMod val="50000"/>
                        </a:schemeClr>
                      </a:solidFill>
                      <a:prstDash val="sysDash"/>
                      <a:round/>
                      <a:headEnd type="none" w="med" len="med"/>
                      <a:tailEnd type="none" w="med" len="med"/>
                    </a:lnT>
                    <a:lnB w="12700" cap="flat" cmpd="sng" algn="ctr">
                      <a:solidFill>
                        <a:schemeClr val="bg1">
                          <a:lumMod val="50000"/>
                        </a:schemeClr>
                      </a:solidFill>
                      <a:prstDash val="sysDash"/>
                      <a:round/>
                      <a:headEnd type="none" w="med" len="med"/>
                      <a:tailEnd type="none" w="med" len="med"/>
                    </a:lnB>
                  </a:tcPr>
                </a:tc>
                <a:extLst>
                  <a:ext uri="{0D108BD9-81ED-4DB2-BD59-A6C34878D82A}">
                    <a16:rowId xmlns:a16="http://schemas.microsoft.com/office/drawing/2014/main" val="4122187609"/>
                  </a:ext>
                </a:extLst>
              </a:tr>
              <a:tr h="294724">
                <a:tc>
                  <a:txBody>
                    <a:bodyPr/>
                    <a:lstStyle/>
                    <a:p>
                      <a:pPr algn="ctr" fontAlgn="b"/>
                      <a:r>
                        <a:rPr lang="es-CO" sz="1100" u="none" strike="noStrike">
                          <a:effectLst/>
                          <a:latin typeface="Segoe UI" panose="020B0502040204020203" pitchFamily="34" charset="0"/>
                          <a:cs typeface="Segoe UI" panose="020B0502040204020203" pitchFamily="34" charset="0"/>
                        </a:rPr>
                        <a:t>Agro</a:t>
                      </a:r>
                      <a:endParaRPr lang="es-CO" sz="1100" b="0" i="0" u="none" strike="noStrike">
                        <a:solidFill>
                          <a:srgbClr val="000000"/>
                        </a:solidFill>
                        <a:effectLst/>
                        <a:latin typeface="Segoe UI" panose="020B0502040204020203" pitchFamily="34" charset="0"/>
                        <a:cs typeface="Segoe UI" panose="020B0502040204020203" pitchFamily="34" charset="0"/>
                      </a:endParaRPr>
                    </a:p>
                  </a:txBody>
                  <a:tcPr marL="9525" marR="9525" marT="9525" marB="0" anchor="ctr">
                    <a:lnL w="12700" cap="flat" cmpd="sng" algn="ctr">
                      <a:solidFill>
                        <a:schemeClr val="bg1">
                          <a:lumMod val="50000"/>
                        </a:schemeClr>
                      </a:solidFill>
                      <a:prstDash val="sysDash"/>
                      <a:round/>
                      <a:headEnd type="none" w="med" len="med"/>
                      <a:tailEnd type="none" w="med" len="med"/>
                    </a:lnL>
                    <a:lnR w="12700" cap="flat" cmpd="sng" algn="ctr">
                      <a:solidFill>
                        <a:schemeClr val="bg1">
                          <a:lumMod val="50000"/>
                        </a:schemeClr>
                      </a:solidFill>
                      <a:prstDash val="sysDash"/>
                      <a:round/>
                      <a:headEnd type="none" w="med" len="med"/>
                      <a:tailEnd type="none" w="med" len="med"/>
                    </a:lnR>
                    <a:lnT w="12700" cap="flat" cmpd="sng" algn="ctr">
                      <a:solidFill>
                        <a:schemeClr val="bg1">
                          <a:lumMod val="50000"/>
                        </a:schemeClr>
                      </a:solidFill>
                      <a:prstDash val="sysDash"/>
                      <a:round/>
                      <a:headEnd type="none" w="med" len="med"/>
                      <a:tailEnd type="none" w="med" len="med"/>
                    </a:lnT>
                    <a:lnB w="12700" cap="flat" cmpd="sng" algn="ctr">
                      <a:solidFill>
                        <a:schemeClr val="bg1">
                          <a:lumMod val="50000"/>
                        </a:schemeClr>
                      </a:solidFill>
                      <a:prstDash val="sysDash"/>
                      <a:round/>
                      <a:headEnd type="none" w="med" len="med"/>
                      <a:tailEnd type="none" w="med" len="med"/>
                    </a:lnB>
                  </a:tcPr>
                </a:tc>
                <a:tc>
                  <a:txBody>
                    <a:bodyPr/>
                    <a:lstStyle/>
                    <a:p>
                      <a:pPr algn="ctr" fontAlgn="b"/>
                      <a:r>
                        <a:rPr lang="es-CO" sz="1100" u="none" strike="noStrike">
                          <a:effectLst/>
                          <a:latin typeface="Segoe UI" panose="020B0502040204020203" pitchFamily="34" charset="0"/>
                          <a:cs typeface="Segoe UI" panose="020B0502040204020203" pitchFamily="34" charset="0"/>
                        </a:rPr>
                        <a:t>586</a:t>
                      </a:r>
                      <a:endParaRPr lang="es-CO" sz="1100" b="0" i="0" u="none" strike="noStrike">
                        <a:solidFill>
                          <a:srgbClr val="000000"/>
                        </a:solidFill>
                        <a:effectLst/>
                        <a:latin typeface="Segoe UI" panose="020B0502040204020203" pitchFamily="34" charset="0"/>
                        <a:cs typeface="Segoe UI" panose="020B0502040204020203" pitchFamily="34" charset="0"/>
                      </a:endParaRPr>
                    </a:p>
                  </a:txBody>
                  <a:tcPr marL="9525" marR="9525" marT="9525" marB="0" anchor="ctr">
                    <a:lnL w="12700" cap="flat" cmpd="sng" algn="ctr">
                      <a:solidFill>
                        <a:schemeClr val="bg1">
                          <a:lumMod val="50000"/>
                        </a:schemeClr>
                      </a:solidFill>
                      <a:prstDash val="sysDash"/>
                      <a:round/>
                      <a:headEnd type="none" w="med" len="med"/>
                      <a:tailEnd type="none" w="med" len="med"/>
                    </a:lnL>
                    <a:lnR w="12700" cap="flat" cmpd="sng" algn="ctr">
                      <a:solidFill>
                        <a:schemeClr val="bg1">
                          <a:lumMod val="50000"/>
                        </a:schemeClr>
                      </a:solidFill>
                      <a:prstDash val="sysDash"/>
                      <a:round/>
                      <a:headEnd type="none" w="med" len="med"/>
                      <a:tailEnd type="none" w="med" len="med"/>
                    </a:lnR>
                    <a:lnT w="12700" cap="flat" cmpd="sng" algn="ctr">
                      <a:solidFill>
                        <a:schemeClr val="bg1">
                          <a:lumMod val="50000"/>
                        </a:schemeClr>
                      </a:solidFill>
                      <a:prstDash val="sysDash"/>
                      <a:round/>
                      <a:headEnd type="none" w="med" len="med"/>
                      <a:tailEnd type="none" w="med" len="med"/>
                    </a:lnT>
                    <a:lnB w="12700" cap="flat" cmpd="sng" algn="ctr">
                      <a:solidFill>
                        <a:schemeClr val="bg1">
                          <a:lumMod val="50000"/>
                        </a:schemeClr>
                      </a:solidFill>
                      <a:prstDash val="sysDash"/>
                      <a:round/>
                      <a:headEnd type="none" w="med" len="med"/>
                      <a:tailEnd type="none" w="med" len="med"/>
                    </a:lnB>
                  </a:tcPr>
                </a:tc>
                <a:tc>
                  <a:txBody>
                    <a:bodyPr/>
                    <a:lstStyle/>
                    <a:p>
                      <a:pPr algn="ctr" fontAlgn="b"/>
                      <a:r>
                        <a:rPr lang="es-CO" sz="1100" u="none" strike="noStrike" dirty="0">
                          <a:effectLst/>
                          <a:latin typeface="Segoe UI" panose="020B0502040204020203" pitchFamily="34" charset="0"/>
                          <a:cs typeface="Segoe UI" panose="020B0502040204020203" pitchFamily="34" charset="0"/>
                        </a:rPr>
                        <a:t>1.823</a:t>
                      </a:r>
                      <a:endParaRPr lang="es-CO" sz="1100" b="0" i="0" u="none" strike="noStrike" dirty="0">
                        <a:solidFill>
                          <a:srgbClr val="000000"/>
                        </a:solidFill>
                        <a:effectLst/>
                        <a:latin typeface="Segoe UI" panose="020B0502040204020203" pitchFamily="34" charset="0"/>
                        <a:cs typeface="Segoe UI" panose="020B0502040204020203" pitchFamily="34" charset="0"/>
                      </a:endParaRPr>
                    </a:p>
                  </a:txBody>
                  <a:tcPr marL="9525" marR="9525" marT="9525" marB="0" anchor="ctr">
                    <a:lnL w="12700" cap="flat" cmpd="sng" algn="ctr">
                      <a:solidFill>
                        <a:schemeClr val="bg1">
                          <a:lumMod val="50000"/>
                        </a:schemeClr>
                      </a:solidFill>
                      <a:prstDash val="sysDash"/>
                      <a:round/>
                      <a:headEnd type="none" w="med" len="med"/>
                      <a:tailEnd type="none" w="med" len="med"/>
                    </a:lnL>
                    <a:lnR w="12700" cap="flat" cmpd="sng" algn="ctr">
                      <a:solidFill>
                        <a:schemeClr val="bg1">
                          <a:lumMod val="50000"/>
                        </a:schemeClr>
                      </a:solidFill>
                      <a:prstDash val="sysDash"/>
                      <a:round/>
                      <a:headEnd type="none" w="med" len="med"/>
                      <a:tailEnd type="none" w="med" len="med"/>
                    </a:lnR>
                    <a:lnT w="12700" cap="flat" cmpd="sng" algn="ctr">
                      <a:solidFill>
                        <a:schemeClr val="bg1">
                          <a:lumMod val="50000"/>
                        </a:schemeClr>
                      </a:solidFill>
                      <a:prstDash val="sysDash"/>
                      <a:round/>
                      <a:headEnd type="none" w="med" len="med"/>
                      <a:tailEnd type="none" w="med" len="med"/>
                    </a:lnT>
                    <a:lnB w="12700" cap="flat" cmpd="sng" algn="ctr">
                      <a:solidFill>
                        <a:schemeClr val="bg1">
                          <a:lumMod val="50000"/>
                        </a:schemeClr>
                      </a:solidFill>
                      <a:prstDash val="sysDash"/>
                      <a:round/>
                      <a:headEnd type="none" w="med" len="med"/>
                      <a:tailEnd type="none" w="med" len="med"/>
                    </a:lnB>
                  </a:tcPr>
                </a:tc>
                <a:tc>
                  <a:txBody>
                    <a:bodyPr/>
                    <a:lstStyle/>
                    <a:p>
                      <a:pPr algn="ctr" fontAlgn="b"/>
                      <a:r>
                        <a:rPr lang="es-CO" sz="1100" u="none" strike="noStrike" dirty="0">
                          <a:effectLst/>
                          <a:latin typeface="Segoe UI" panose="020B0502040204020203" pitchFamily="34" charset="0"/>
                          <a:cs typeface="Segoe UI" panose="020B0502040204020203" pitchFamily="34" charset="0"/>
                        </a:rPr>
                        <a:t>2.409</a:t>
                      </a:r>
                      <a:endParaRPr lang="es-CO" sz="1100" b="0" i="0" u="none" strike="noStrike" dirty="0">
                        <a:solidFill>
                          <a:srgbClr val="000000"/>
                        </a:solidFill>
                        <a:effectLst/>
                        <a:latin typeface="Segoe UI" panose="020B0502040204020203" pitchFamily="34" charset="0"/>
                        <a:cs typeface="Segoe UI" panose="020B0502040204020203" pitchFamily="34" charset="0"/>
                      </a:endParaRPr>
                    </a:p>
                  </a:txBody>
                  <a:tcPr marL="9525" marR="9525" marT="9525" marB="0" anchor="ctr">
                    <a:lnL w="12700" cap="flat" cmpd="sng" algn="ctr">
                      <a:solidFill>
                        <a:schemeClr val="bg1">
                          <a:lumMod val="50000"/>
                        </a:schemeClr>
                      </a:solidFill>
                      <a:prstDash val="sysDash"/>
                      <a:round/>
                      <a:headEnd type="none" w="med" len="med"/>
                      <a:tailEnd type="none" w="med" len="med"/>
                    </a:lnL>
                    <a:lnR w="12700" cap="flat" cmpd="sng" algn="ctr">
                      <a:solidFill>
                        <a:schemeClr val="bg1">
                          <a:lumMod val="50000"/>
                        </a:schemeClr>
                      </a:solidFill>
                      <a:prstDash val="sysDash"/>
                      <a:round/>
                      <a:headEnd type="none" w="med" len="med"/>
                      <a:tailEnd type="none" w="med" len="med"/>
                    </a:lnR>
                    <a:lnT w="12700" cap="flat" cmpd="sng" algn="ctr">
                      <a:solidFill>
                        <a:schemeClr val="bg1">
                          <a:lumMod val="50000"/>
                        </a:schemeClr>
                      </a:solidFill>
                      <a:prstDash val="sysDash"/>
                      <a:round/>
                      <a:headEnd type="none" w="med" len="med"/>
                      <a:tailEnd type="none" w="med" len="med"/>
                    </a:lnT>
                    <a:lnB w="12700" cap="flat" cmpd="sng" algn="ctr">
                      <a:solidFill>
                        <a:schemeClr val="bg1">
                          <a:lumMod val="50000"/>
                        </a:schemeClr>
                      </a:solidFill>
                      <a:prstDash val="sysDash"/>
                      <a:round/>
                      <a:headEnd type="none" w="med" len="med"/>
                      <a:tailEnd type="none" w="med" len="med"/>
                    </a:lnB>
                  </a:tcPr>
                </a:tc>
                <a:tc>
                  <a:txBody>
                    <a:bodyPr/>
                    <a:lstStyle/>
                    <a:p>
                      <a:pPr algn="ctr" fontAlgn="b"/>
                      <a:r>
                        <a:rPr lang="es-CO" sz="1100" u="none" strike="noStrike" dirty="0">
                          <a:effectLst/>
                          <a:latin typeface="Segoe UI" panose="020B0502040204020203" pitchFamily="34" charset="0"/>
                          <a:cs typeface="Segoe UI" panose="020B0502040204020203" pitchFamily="34" charset="0"/>
                        </a:rPr>
                        <a:t>76%</a:t>
                      </a:r>
                      <a:endParaRPr lang="es-CO" sz="1100" b="0" i="0" u="none" strike="noStrike" dirty="0">
                        <a:solidFill>
                          <a:srgbClr val="000000"/>
                        </a:solidFill>
                        <a:effectLst/>
                        <a:latin typeface="Segoe UI" panose="020B0502040204020203" pitchFamily="34" charset="0"/>
                        <a:cs typeface="Segoe UI" panose="020B0502040204020203" pitchFamily="34" charset="0"/>
                      </a:endParaRPr>
                    </a:p>
                  </a:txBody>
                  <a:tcPr marL="9525" marR="9525" marT="9525" marB="0" anchor="ctr">
                    <a:lnL w="12700" cap="flat" cmpd="sng" algn="ctr">
                      <a:solidFill>
                        <a:schemeClr val="bg1">
                          <a:lumMod val="50000"/>
                        </a:schemeClr>
                      </a:solidFill>
                      <a:prstDash val="sysDash"/>
                      <a:round/>
                      <a:headEnd type="none" w="med" len="med"/>
                      <a:tailEnd type="none" w="med" len="med"/>
                    </a:lnL>
                    <a:lnR w="12700" cap="flat" cmpd="sng" algn="ctr">
                      <a:solidFill>
                        <a:schemeClr val="bg1">
                          <a:lumMod val="50000"/>
                        </a:schemeClr>
                      </a:solidFill>
                      <a:prstDash val="sysDash"/>
                      <a:round/>
                      <a:headEnd type="none" w="med" len="med"/>
                      <a:tailEnd type="none" w="med" len="med"/>
                    </a:lnR>
                    <a:lnT w="12700" cap="flat" cmpd="sng" algn="ctr">
                      <a:solidFill>
                        <a:schemeClr val="bg1">
                          <a:lumMod val="50000"/>
                        </a:schemeClr>
                      </a:solidFill>
                      <a:prstDash val="sysDash"/>
                      <a:round/>
                      <a:headEnd type="none" w="med" len="med"/>
                      <a:tailEnd type="none" w="med" len="med"/>
                    </a:lnT>
                    <a:lnB w="12700" cap="flat" cmpd="sng" algn="ctr">
                      <a:solidFill>
                        <a:schemeClr val="bg1">
                          <a:lumMod val="50000"/>
                        </a:schemeClr>
                      </a:solidFill>
                      <a:prstDash val="sysDash"/>
                      <a:round/>
                      <a:headEnd type="none" w="med" len="med"/>
                      <a:tailEnd type="none" w="med" len="med"/>
                    </a:lnB>
                  </a:tcPr>
                </a:tc>
                <a:extLst>
                  <a:ext uri="{0D108BD9-81ED-4DB2-BD59-A6C34878D82A}">
                    <a16:rowId xmlns:a16="http://schemas.microsoft.com/office/drawing/2014/main" val="738761251"/>
                  </a:ext>
                </a:extLst>
              </a:tr>
            </a:tbl>
          </a:graphicData>
        </a:graphic>
      </p:graphicFrame>
      <p:sp>
        <p:nvSpPr>
          <p:cNvPr id="4" name="CuadroTexto 3">
            <a:extLst>
              <a:ext uri="{FF2B5EF4-FFF2-40B4-BE49-F238E27FC236}">
                <a16:creationId xmlns:a16="http://schemas.microsoft.com/office/drawing/2014/main" id="{154C09D7-E78F-4557-BBAD-656E88D26897}"/>
              </a:ext>
            </a:extLst>
          </p:cNvPr>
          <p:cNvSpPr txBox="1"/>
          <p:nvPr/>
        </p:nvSpPr>
        <p:spPr>
          <a:xfrm>
            <a:off x="3027040" y="2310770"/>
            <a:ext cx="3642486" cy="261610"/>
          </a:xfrm>
          <a:prstGeom prst="rect">
            <a:avLst/>
          </a:prstGeom>
          <a:noFill/>
        </p:spPr>
        <p:txBody>
          <a:bodyPr wrap="square" rtlCol="0">
            <a:spAutoFit/>
          </a:bodyPr>
          <a:lstStyle/>
          <a:p>
            <a:pPr algn="ctr"/>
            <a:r>
              <a:rPr lang="es-ES" sz="1050" dirty="0"/>
              <a:t>Miles de millones de pesos</a:t>
            </a:r>
            <a:endParaRPr lang="es-CO" sz="1050" dirty="0"/>
          </a:p>
        </p:txBody>
      </p:sp>
    </p:spTree>
    <p:extLst>
      <p:ext uri="{BB962C8B-B14F-4D97-AF65-F5344CB8AC3E}">
        <p14:creationId xmlns:p14="http://schemas.microsoft.com/office/powerpoint/2010/main" val="30583736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Marcador de contenido 8"/>
          <p:cNvGraphicFramePr>
            <a:graphicFrameLocks noGrp="1"/>
          </p:cNvGraphicFramePr>
          <p:nvPr>
            <p:ph sz="half" idx="4294967295"/>
            <p:extLst>
              <p:ext uri="{D42A27DB-BD31-4B8C-83A1-F6EECF244321}">
                <p14:modId xmlns:p14="http://schemas.microsoft.com/office/powerpoint/2010/main" val="4039544247"/>
              </p:ext>
            </p:extLst>
          </p:nvPr>
        </p:nvGraphicFramePr>
        <p:xfrm>
          <a:off x="724923" y="1257300"/>
          <a:ext cx="7985125" cy="34988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0" name="CuadroTexto 9"/>
          <p:cNvSpPr txBox="1"/>
          <p:nvPr/>
        </p:nvSpPr>
        <p:spPr>
          <a:xfrm>
            <a:off x="3741688" y="444547"/>
            <a:ext cx="4534407" cy="400110"/>
          </a:xfrm>
          <a:prstGeom prst="rect">
            <a:avLst/>
          </a:prstGeom>
          <a:noFill/>
        </p:spPr>
        <p:txBody>
          <a:bodyPr wrap="square" rtlCol="0">
            <a:spAutoFit/>
          </a:bodyPr>
          <a:lstStyle/>
          <a:p>
            <a:r>
              <a:rPr lang="es-CO" sz="2000" b="1" u="sng" dirty="0">
                <a:solidFill>
                  <a:srgbClr val="254ECE"/>
                </a:solidFill>
                <a:latin typeface="Segoe UI" panose="020B0502040204020203" pitchFamily="34" charset="0"/>
                <a:cs typeface="Segoe UI" panose="020B0502040204020203" pitchFamily="34" charset="0"/>
              </a:rPr>
              <a:t>Línea de Tiempo Presupuesto 2019</a:t>
            </a:r>
          </a:p>
        </p:txBody>
      </p:sp>
    </p:spTree>
    <p:extLst>
      <p:ext uri="{BB962C8B-B14F-4D97-AF65-F5344CB8AC3E}">
        <p14:creationId xmlns:p14="http://schemas.microsoft.com/office/powerpoint/2010/main" val="30739231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Marcador de contenido 8"/>
          <p:cNvGraphicFramePr>
            <a:graphicFrameLocks noGrp="1"/>
          </p:cNvGraphicFramePr>
          <p:nvPr>
            <p:ph sz="half" idx="4294967295"/>
            <p:extLst>
              <p:ext uri="{D42A27DB-BD31-4B8C-83A1-F6EECF244321}">
                <p14:modId xmlns:p14="http://schemas.microsoft.com/office/powerpoint/2010/main" val="725979396"/>
              </p:ext>
            </p:extLst>
          </p:nvPr>
        </p:nvGraphicFramePr>
        <p:xfrm>
          <a:off x="960894" y="1254874"/>
          <a:ext cx="8028122" cy="336352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2" name="CuadroTexto 11"/>
          <p:cNvSpPr txBox="1"/>
          <p:nvPr/>
        </p:nvSpPr>
        <p:spPr>
          <a:xfrm>
            <a:off x="4572000" y="423877"/>
            <a:ext cx="2999683" cy="830997"/>
          </a:xfrm>
          <a:prstGeom prst="rect">
            <a:avLst/>
          </a:prstGeom>
          <a:noFill/>
        </p:spPr>
        <p:txBody>
          <a:bodyPr wrap="square" rtlCol="0">
            <a:spAutoFit/>
          </a:bodyPr>
          <a:lstStyle/>
          <a:p>
            <a:r>
              <a:rPr lang="es-CO" sz="2400" b="1" u="sng" dirty="0">
                <a:solidFill>
                  <a:srgbClr val="254ECE"/>
                </a:solidFill>
                <a:latin typeface="Segoe UI" panose="020B0502040204020203" pitchFamily="34" charset="0"/>
                <a:cs typeface="Segoe UI" panose="020B0502040204020203" pitchFamily="34" charset="0"/>
              </a:rPr>
              <a:t>Factores internos</a:t>
            </a:r>
          </a:p>
          <a:p>
            <a:endParaRPr lang="es-CO" sz="2400" dirty="0"/>
          </a:p>
        </p:txBody>
      </p:sp>
    </p:spTree>
    <p:extLst>
      <p:ext uri="{BB962C8B-B14F-4D97-AF65-F5344CB8AC3E}">
        <p14:creationId xmlns:p14="http://schemas.microsoft.com/office/powerpoint/2010/main" val="36756967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ángulo 6"/>
          <p:cNvSpPr/>
          <p:nvPr/>
        </p:nvSpPr>
        <p:spPr>
          <a:xfrm>
            <a:off x="3672902" y="436924"/>
            <a:ext cx="4776822" cy="400110"/>
          </a:xfrm>
          <a:prstGeom prst="rect">
            <a:avLst/>
          </a:prstGeom>
        </p:spPr>
        <p:txBody>
          <a:bodyPr wrap="none">
            <a:spAutoFit/>
          </a:bodyPr>
          <a:lstStyle/>
          <a:p>
            <a:pPr algn="ctr"/>
            <a:r>
              <a:rPr lang="es-CO" sz="2000" b="1" u="sng" dirty="0">
                <a:solidFill>
                  <a:srgbClr val="254ECE"/>
                </a:solidFill>
                <a:latin typeface="Segoe UI" panose="020B0502040204020203" pitchFamily="34" charset="0"/>
                <a:cs typeface="Segoe UI" panose="020B0502040204020203" pitchFamily="34" charset="0"/>
              </a:rPr>
              <a:t>Ejecución Presupuestal Inversión 2019</a:t>
            </a:r>
          </a:p>
        </p:txBody>
      </p:sp>
      <p:graphicFrame>
        <p:nvGraphicFramePr>
          <p:cNvPr id="9" name="Marcador de contenido 2">
            <a:extLst>
              <a:ext uri="{FF2B5EF4-FFF2-40B4-BE49-F238E27FC236}">
                <a16:creationId xmlns:a16="http://schemas.microsoft.com/office/drawing/2014/main" id="{65E99C56-4097-4B31-9F1B-48386D59AF22}"/>
              </a:ext>
            </a:extLst>
          </p:cNvPr>
          <p:cNvGraphicFramePr>
            <a:graphicFrameLocks/>
          </p:cNvGraphicFramePr>
          <p:nvPr>
            <p:extLst>
              <p:ext uri="{D42A27DB-BD31-4B8C-83A1-F6EECF244321}">
                <p14:modId xmlns:p14="http://schemas.microsoft.com/office/powerpoint/2010/main" val="3560719011"/>
              </p:ext>
            </p:extLst>
          </p:nvPr>
        </p:nvGraphicFramePr>
        <p:xfrm>
          <a:off x="500975" y="1786987"/>
          <a:ext cx="8142049" cy="32956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cxnSp>
        <p:nvCxnSpPr>
          <p:cNvPr id="3" name="Conector recto 2">
            <a:extLst>
              <a:ext uri="{FF2B5EF4-FFF2-40B4-BE49-F238E27FC236}">
                <a16:creationId xmlns:a16="http://schemas.microsoft.com/office/drawing/2014/main" id="{38E7D365-F08B-44D1-B909-BB8FC2A90364}"/>
              </a:ext>
            </a:extLst>
          </p:cNvPr>
          <p:cNvCxnSpPr/>
          <p:nvPr/>
        </p:nvCxnSpPr>
        <p:spPr>
          <a:xfrm>
            <a:off x="500975" y="4314296"/>
            <a:ext cx="8179782" cy="0"/>
          </a:xfrm>
          <a:prstGeom prst="line">
            <a:avLst/>
          </a:prstGeom>
        </p:spPr>
        <p:style>
          <a:lnRef idx="2">
            <a:schemeClr val="accent1"/>
          </a:lnRef>
          <a:fillRef idx="0">
            <a:schemeClr val="accent1"/>
          </a:fillRef>
          <a:effectRef idx="1">
            <a:schemeClr val="accent1"/>
          </a:effectRef>
          <a:fontRef idx="minor">
            <a:schemeClr val="tx1"/>
          </a:fontRef>
        </p:style>
      </p:cxnSp>
      <p:sp>
        <p:nvSpPr>
          <p:cNvPr id="8" name="CuadroTexto 7">
            <a:extLst>
              <a:ext uri="{FF2B5EF4-FFF2-40B4-BE49-F238E27FC236}">
                <a16:creationId xmlns:a16="http://schemas.microsoft.com/office/drawing/2014/main" id="{FD6F8F04-834D-4423-B005-15FBBCD71202}"/>
              </a:ext>
            </a:extLst>
          </p:cNvPr>
          <p:cNvSpPr txBox="1"/>
          <p:nvPr/>
        </p:nvSpPr>
        <p:spPr>
          <a:xfrm>
            <a:off x="1360822" y="4568041"/>
            <a:ext cx="1325105" cy="584775"/>
          </a:xfrm>
          <a:prstGeom prst="rect">
            <a:avLst/>
          </a:prstGeom>
          <a:noFill/>
        </p:spPr>
        <p:txBody>
          <a:bodyPr wrap="square" rtlCol="0">
            <a:spAutoFit/>
          </a:bodyPr>
          <a:lstStyle/>
          <a:p>
            <a:pPr algn="ctr"/>
            <a:r>
              <a:rPr lang="es-CO" sz="1600" dirty="0">
                <a:latin typeface="Segoe UI" panose="020B0502040204020203" pitchFamily="34" charset="0"/>
                <a:cs typeface="Segoe UI" panose="020B0502040204020203" pitchFamily="34" charset="0"/>
              </a:rPr>
              <a:t>1er trimestre</a:t>
            </a:r>
            <a:endParaRPr lang="es-ES" sz="1600" dirty="0">
              <a:latin typeface="Segoe UI" panose="020B0502040204020203" pitchFamily="34" charset="0"/>
              <a:cs typeface="Segoe UI" panose="020B0502040204020203" pitchFamily="34" charset="0"/>
            </a:endParaRPr>
          </a:p>
        </p:txBody>
      </p:sp>
      <p:sp>
        <p:nvSpPr>
          <p:cNvPr id="11" name="Elipse 10">
            <a:extLst>
              <a:ext uri="{FF2B5EF4-FFF2-40B4-BE49-F238E27FC236}">
                <a16:creationId xmlns:a16="http://schemas.microsoft.com/office/drawing/2014/main" id="{AD971BE5-CD3C-4CEF-B84E-2BAF8887CD7F}"/>
              </a:ext>
            </a:extLst>
          </p:cNvPr>
          <p:cNvSpPr/>
          <p:nvPr/>
        </p:nvSpPr>
        <p:spPr>
          <a:xfrm>
            <a:off x="2023375" y="4271088"/>
            <a:ext cx="92990" cy="86416"/>
          </a:xfrm>
          <a:prstGeom prst="ellipse">
            <a:avLst/>
          </a:prstGeom>
          <a:solidFill>
            <a:srgbClr val="006666"/>
          </a:solidFill>
          <a:ln>
            <a:solidFill>
              <a:srgbClr val="006666"/>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cxnSp>
        <p:nvCxnSpPr>
          <p:cNvPr id="13" name="Conector recto 12">
            <a:extLst>
              <a:ext uri="{FF2B5EF4-FFF2-40B4-BE49-F238E27FC236}">
                <a16:creationId xmlns:a16="http://schemas.microsoft.com/office/drawing/2014/main" id="{37A18452-2960-4849-AE8C-028925792444}"/>
              </a:ext>
            </a:extLst>
          </p:cNvPr>
          <p:cNvCxnSpPr/>
          <p:nvPr/>
        </p:nvCxnSpPr>
        <p:spPr>
          <a:xfrm>
            <a:off x="2069871" y="4357504"/>
            <a:ext cx="0" cy="260217"/>
          </a:xfrm>
          <a:prstGeom prst="line">
            <a:avLst/>
          </a:prstGeom>
          <a:ln>
            <a:solidFill>
              <a:srgbClr val="006666"/>
            </a:solidFill>
          </a:ln>
        </p:spPr>
        <p:style>
          <a:lnRef idx="2">
            <a:schemeClr val="accent1"/>
          </a:lnRef>
          <a:fillRef idx="0">
            <a:schemeClr val="accent1"/>
          </a:fillRef>
          <a:effectRef idx="1">
            <a:schemeClr val="accent1"/>
          </a:effectRef>
          <a:fontRef idx="minor">
            <a:schemeClr val="tx1"/>
          </a:fontRef>
        </p:style>
      </p:cxnSp>
      <p:sp>
        <p:nvSpPr>
          <p:cNvPr id="14" name="CuadroTexto 13">
            <a:extLst>
              <a:ext uri="{FF2B5EF4-FFF2-40B4-BE49-F238E27FC236}">
                <a16:creationId xmlns:a16="http://schemas.microsoft.com/office/drawing/2014/main" id="{0F759693-4B8C-4547-B43C-2CDE87B94AD1}"/>
              </a:ext>
            </a:extLst>
          </p:cNvPr>
          <p:cNvSpPr txBox="1"/>
          <p:nvPr/>
        </p:nvSpPr>
        <p:spPr>
          <a:xfrm>
            <a:off x="5185658" y="4562372"/>
            <a:ext cx="1325105" cy="584775"/>
          </a:xfrm>
          <a:prstGeom prst="rect">
            <a:avLst/>
          </a:prstGeom>
          <a:noFill/>
        </p:spPr>
        <p:txBody>
          <a:bodyPr wrap="square" rtlCol="0">
            <a:spAutoFit/>
          </a:bodyPr>
          <a:lstStyle/>
          <a:p>
            <a:pPr algn="ctr"/>
            <a:r>
              <a:rPr lang="es-CO" sz="1600" dirty="0">
                <a:latin typeface="Segoe UI" panose="020B0502040204020203" pitchFamily="34" charset="0"/>
                <a:cs typeface="Segoe UI" panose="020B0502040204020203" pitchFamily="34" charset="0"/>
              </a:rPr>
              <a:t>2doy 3er trimestre</a:t>
            </a:r>
            <a:endParaRPr lang="es-ES" sz="1600" dirty="0">
              <a:latin typeface="Segoe UI" panose="020B0502040204020203" pitchFamily="34" charset="0"/>
              <a:cs typeface="Segoe UI" panose="020B0502040204020203" pitchFamily="34" charset="0"/>
            </a:endParaRPr>
          </a:p>
        </p:txBody>
      </p:sp>
      <p:sp>
        <p:nvSpPr>
          <p:cNvPr id="15" name="Elipse 14">
            <a:extLst>
              <a:ext uri="{FF2B5EF4-FFF2-40B4-BE49-F238E27FC236}">
                <a16:creationId xmlns:a16="http://schemas.microsoft.com/office/drawing/2014/main" id="{1FFB0422-E8D3-4DC4-B179-55205C0A9A28}"/>
              </a:ext>
            </a:extLst>
          </p:cNvPr>
          <p:cNvSpPr/>
          <p:nvPr/>
        </p:nvSpPr>
        <p:spPr>
          <a:xfrm>
            <a:off x="5801715" y="4255224"/>
            <a:ext cx="92990" cy="86416"/>
          </a:xfrm>
          <a:prstGeom prst="ellipse">
            <a:avLst/>
          </a:prstGeom>
          <a:solidFill>
            <a:srgbClr val="006666"/>
          </a:solidFill>
          <a:ln>
            <a:solidFill>
              <a:srgbClr val="006666"/>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cxnSp>
        <p:nvCxnSpPr>
          <p:cNvPr id="16" name="Conector recto 15">
            <a:extLst>
              <a:ext uri="{FF2B5EF4-FFF2-40B4-BE49-F238E27FC236}">
                <a16:creationId xmlns:a16="http://schemas.microsoft.com/office/drawing/2014/main" id="{913C593C-4E7C-4CD9-BF8B-E9CAE25D8D66}"/>
              </a:ext>
            </a:extLst>
          </p:cNvPr>
          <p:cNvCxnSpPr/>
          <p:nvPr/>
        </p:nvCxnSpPr>
        <p:spPr>
          <a:xfrm>
            <a:off x="5855960" y="4349389"/>
            <a:ext cx="0" cy="260217"/>
          </a:xfrm>
          <a:prstGeom prst="line">
            <a:avLst/>
          </a:prstGeom>
          <a:ln>
            <a:solidFill>
              <a:srgbClr val="006666"/>
            </a:solidFill>
          </a:ln>
        </p:spPr>
        <p:style>
          <a:lnRef idx="2">
            <a:schemeClr val="accent1"/>
          </a:lnRef>
          <a:fillRef idx="0">
            <a:schemeClr val="accent1"/>
          </a:fillRef>
          <a:effectRef idx="1">
            <a:schemeClr val="accent1"/>
          </a:effectRef>
          <a:fontRef idx="minor">
            <a:schemeClr val="tx1"/>
          </a:fontRef>
        </p:style>
      </p:cxnSp>
      <p:sp>
        <p:nvSpPr>
          <p:cNvPr id="24" name="Rectángulo: esquinas redondeadas 23">
            <a:extLst>
              <a:ext uri="{FF2B5EF4-FFF2-40B4-BE49-F238E27FC236}">
                <a16:creationId xmlns:a16="http://schemas.microsoft.com/office/drawing/2014/main" id="{65AE9D68-7EE3-4B4D-8536-BD8B62DDC64A}"/>
              </a:ext>
            </a:extLst>
          </p:cNvPr>
          <p:cNvSpPr/>
          <p:nvPr/>
        </p:nvSpPr>
        <p:spPr>
          <a:xfrm>
            <a:off x="1003962" y="1195027"/>
            <a:ext cx="7466543" cy="1486177"/>
          </a:xfrm>
          <a:prstGeom prst="roundRect">
            <a:avLst/>
          </a:prstGeom>
          <a:solidFill>
            <a:schemeClr val="bg1">
              <a:lumMod val="85000"/>
            </a:schemeClr>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s-CO" sz="1600" b="1" dirty="0">
                <a:solidFill>
                  <a:schemeClr val="tx1"/>
                </a:solidFill>
                <a:latin typeface="Segoe UI" panose="020B0502040204020203" pitchFamily="34" charset="0"/>
                <a:cs typeface="Segoe UI" panose="020B0502040204020203" pitchFamily="34" charset="0"/>
              </a:rPr>
              <a:t>El mecanismo  de financiación de las actividades de </a:t>
            </a:r>
            <a:r>
              <a:rPr lang="es-CO" sz="1600" b="1" dirty="0" err="1">
                <a:solidFill>
                  <a:schemeClr val="tx1"/>
                </a:solidFill>
                <a:latin typeface="Segoe UI" panose="020B0502040204020203" pitchFamily="34" charset="0"/>
                <a:cs typeface="Segoe UI" panose="020B0502040204020203" pitchFamily="34" charset="0"/>
              </a:rPr>
              <a:t>CTeI</a:t>
            </a:r>
            <a:r>
              <a:rPr lang="es-CO" sz="1600" b="1" dirty="0">
                <a:solidFill>
                  <a:schemeClr val="tx1"/>
                </a:solidFill>
                <a:latin typeface="Segoe UI" panose="020B0502040204020203" pitchFamily="34" charset="0"/>
                <a:cs typeface="Segoe UI" panose="020B0502040204020203" pitchFamily="34" charset="0"/>
              </a:rPr>
              <a:t>, se realiza a través de convocatoria pública. Esto implica surtir un proceso apertura, recepción de propuestas, evaluación y publicación de banco elegibles, para luego proceder con la contratación. Este último paso permite que se vea reflejada la ejecución presupuestal en los sistemas de información financieros en el Gobierno Nacional.</a:t>
            </a:r>
          </a:p>
        </p:txBody>
      </p:sp>
      <p:sp>
        <p:nvSpPr>
          <p:cNvPr id="25" name="CuadroTexto 24">
            <a:extLst>
              <a:ext uri="{FF2B5EF4-FFF2-40B4-BE49-F238E27FC236}">
                <a16:creationId xmlns:a16="http://schemas.microsoft.com/office/drawing/2014/main" id="{27E51716-CCEB-4BED-855D-E3243367023F}"/>
              </a:ext>
            </a:extLst>
          </p:cNvPr>
          <p:cNvSpPr txBox="1"/>
          <p:nvPr/>
        </p:nvSpPr>
        <p:spPr>
          <a:xfrm>
            <a:off x="6752628" y="4551803"/>
            <a:ext cx="1325105" cy="584775"/>
          </a:xfrm>
          <a:prstGeom prst="rect">
            <a:avLst/>
          </a:prstGeom>
          <a:noFill/>
        </p:spPr>
        <p:txBody>
          <a:bodyPr wrap="square" rtlCol="0">
            <a:spAutoFit/>
          </a:bodyPr>
          <a:lstStyle/>
          <a:p>
            <a:pPr algn="ctr"/>
            <a:r>
              <a:rPr lang="es-CO" sz="1600" dirty="0">
                <a:latin typeface="Segoe UI" panose="020B0502040204020203" pitchFamily="34" charset="0"/>
                <a:cs typeface="Segoe UI" panose="020B0502040204020203" pitchFamily="34" charset="0"/>
              </a:rPr>
              <a:t>4to trimestre</a:t>
            </a:r>
            <a:endParaRPr lang="es-ES" sz="1600" dirty="0">
              <a:latin typeface="Segoe UI" panose="020B0502040204020203" pitchFamily="34" charset="0"/>
              <a:cs typeface="Segoe UI" panose="020B0502040204020203" pitchFamily="34" charset="0"/>
            </a:endParaRPr>
          </a:p>
        </p:txBody>
      </p:sp>
      <p:cxnSp>
        <p:nvCxnSpPr>
          <p:cNvPr id="26" name="Conector recto 25">
            <a:extLst>
              <a:ext uri="{FF2B5EF4-FFF2-40B4-BE49-F238E27FC236}">
                <a16:creationId xmlns:a16="http://schemas.microsoft.com/office/drawing/2014/main" id="{0BE3C11F-53B3-4020-A993-C1D380429A79}"/>
              </a:ext>
            </a:extLst>
          </p:cNvPr>
          <p:cNvCxnSpPr/>
          <p:nvPr/>
        </p:nvCxnSpPr>
        <p:spPr>
          <a:xfrm>
            <a:off x="7415181" y="4307824"/>
            <a:ext cx="0" cy="260217"/>
          </a:xfrm>
          <a:prstGeom prst="line">
            <a:avLst/>
          </a:prstGeom>
          <a:ln>
            <a:solidFill>
              <a:srgbClr val="006666"/>
            </a:solidFill>
          </a:ln>
        </p:spPr>
        <p:style>
          <a:lnRef idx="2">
            <a:schemeClr val="accent1"/>
          </a:lnRef>
          <a:fillRef idx="0">
            <a:schemeClr val="accent1"/>
          </a:fillRef>
          <a:effectRef idx="1">
            <a:schemeClr val="accent1"/>
          </a:effectRef>
          <a:fontRef idx="minor">
            <a:schemeClr val="tx1"/>
          </a:fontRef>
        </p:style>
      </p:cxnSp>
      <p:sp>
        <p:nvSpPr>
          <p:cNvPr id="28" name="Elipse 27">
            <a:extLst>
              <a:ext uri="{FF2B5EF4-FFF2-40B4-BE49-F238E27FC236}">
                <a16:creationId xmlns:a16="http://schemas.microsoft.com/office/drawing/2014/main" id="{6F2195D6-B6EB-4789-B628-B8C0DA2CEB2B}"/>
              </a:ext>
            </a:extLst>
          </p:cNvPr>
          <p:cNvSpPr/>
          <p:nvPr/>
        </p:nvSpPr>
        <p:spPr>
          <a:xfrm>
            <a:off x="7368685" y="4262973"/>
            <a:ext cx="92990" cy="86416"/>
          </a:xfrm>
          <a:prstGeom prst="ellipse">
            <a:avLst/>
          </a:prstGeom>
          <a:solidFill>
            <a:srgbClr val="006666"/>
          </a:solidFill>
          <a:ln>
            <a:solidFill>
              <a:srgbClr val="006666"/>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29" name="Elipse 28">
            <a:extLst>
              <a:ext uri="{FF2B5EF4-FFF2-40B4-BE49-F238E27FC236}">
                <a16:creationId xmlns:a16="http://schemas.microsoft.com/office/drawing/2014/main" id="{74F7742D-4330-4C4D-A584-1A49150172AA}"/>
              </a:ext>
            </a:extLst>
          </p:cNvPr>
          <p:cNvSpPr/>
          <p:nvPr/>
        </p:nvSpPr>
        <p:spPr>
          <a:xfrm>
            <a:off x="475780" y="4261006"/>
            <a:ext cx="92990" cy="86416"/>
          </a:xfrm>
          <a:prstGeom prst="ellipse">
            <a:avLst/>
          </a:prstGeom>
          <a:solidFill>
            <a:srgbClr val="006666"/>
          </a:solidFill>
          <a:ln>
            <a:solidFill>
              <a:srgbClr val="006666"/>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31" name="Elipse 30">
            <a:extLst>
              <a:ext uri="{FF2B5EF4-FFF2-40B4-BE49-F238E27FC236}">
                <a16:creationId xmlns:a16="http://schemas.microsoft.com/office/drawing/2014/main" id="{77BF1210-38D6-4AED-AD00-A92D5EE8DBC5}"/>
              </a:ext>
            </a:extLst>
          </p:cNvPr>
          <p:cNvSpPr/>
          <p:nvPr/>
        </p:nvSpPr>
        <p:spPr>
          <a:xfrm>
            <a:off x="8655772" y="4261006"/>
            <a:ext cx="92990" cy="86416"/>
          </a:xfrm>
          <a:prstGeom prst="ellipse">
            <a:avLst/>
          </a:prstGeom>
          <a:solidFill>
            <a:srgbClr val="006666"/>
          </a:solidFill>
          <a:ln>
            <a:solidFill>
              <a:srgbClr val="006666"/>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3848701342"/>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otalTime>15654</TotalTime>
  <Words>1108</Words>
  <Application>Microsoft Office PowerPoint</Application>
  <PresentationFormat>Presentación en pantalla (16:9)</PresentationFormat>
  <Paragraphs>167</Paragraphs>
  <Slides>22</Slides>
  <Notes>12</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22</vt:i4>
      </vt:variant>
    </vt:vector>
  </HeadingPairs>
  <TitlesOfParts>
    <vt:vector size="28" baseType="lpstr">
      <vt:lpstr>Arial</vt:lpstr>
      <vt:lpstr>Calibri</vt:lpstr>
      <vt:lpstr>Helvetica</vt:lpstr>
      <vt:lpstr>Helvetica Light</vt:lpstr>
      <vt:lpstr>Segoe UI</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 Supuestos para la elaboración de Anteproyecto 2020</vt:lpstr>
      <vt:lpstr> Proyecto de presupuesto Funcionamiento 2020 </vt:lpstr>
      <vt:lpstr> Necesidades adicionales presupuestales </vt:lpstr>
      <vt:lpstr>Presupuesto Requerido vs  Presupuesto Asignado</vt:lpstr>
      <vt:lpstr>Nuestra apuesta como País a 2022</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Fabian Yesid Casallas Peña</dc:creator>
  <cp:lastModifiedBy>Samara Liliana Hererra Castillo</cp:lastModifiedBy>
  <cp:revision>136</cp:revision>
  <dcterms:created xsi:type="dcterms:W3CDTF">2018-12-06T16:53:51Z</dcterms:created>
  <dcterms:modified xsi:type="dcterms:W3CDTF">2019-08-12T21:42:05Z</dcterms:modified>
</cp:coreProperties>
</file>