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3104" r:id="rId4"/>
    <p:sldId id="3103" r:id="rId5"/>
    <p:sldId id="3115" r:id="rId6"/>
    <p:sldId id="3105" r:id="rId7"/>
    <p:sldId id="3011" r:id="rId8"/>
    <p:sldId id="3016" r:id="rId9"/>
    <p:sldId id="3116" r:id="rId10"/>
    <p:sldId id="3123" r:id="rId11"/>
    <p:sldId id="3106" r:id="rId12"/>
    <p:sldId id="3107" r:id="rId13"/>
    <p:sldId id="3108" r:id="rId14"/>
    <p:sldId id="279" r:id="rId15"/>
    <p:sldId id="3039" r:id="rId16"/>
    <p:sldId id="3047" r:id="rId17"/>
    <p:sldId id="3100" r:id="rId18"/>
    <p:sldId id="3109" r:id="rId19"/>
    <p:sldId id="3009" r:id="rId20"/>
    <p:sldId id="3110" r:id="rId21"/>
    <p:sldId id="3122" r:id="rId22"/>
    <p:sldId id="3111" r:id="rId23"/>
    <p:sldId id="3112" r:id="rId24"/>
    <p:sldId id="297" r:id="rId25"/>
  </p:sldIdLst>
  <p:sldSz cx="18288000" cy="10287000"/>
  <p:notesSz cx="18288000" cy="10287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06C30991-705F-4221-B6A5-9D52607DF565}">
          <p14:sldIdLst>
            <p14:sldId id="256"/>
            <p14:sldId id="257"/>
            <p14:sldId id="3104"/>
            <p14:sldId id="3103"/>
            <p14:sldId id="3115"/>
            <p14:sldId id="3105"/>
            <p14:sldId id="3011"/>
            <p14:sldId id="3016"/>
            <p14:sldId id="3116"/>
            <p14:sldId id="3123"/>
            <p14:sldId id="3106"/>
            <p14:sldId id="3107"/>
            <p14:sldId id="3108"/>
            <p14:sldId id="279"/>
            <p14:sldId id="3039"/>
            <p14:sldId id="3047"/>
            <p14:sldId id="3100"/>
            <p14:sldId id="3109"/>
            <p14:sldId id="3009"/>
            <p14:sldId id="3110"/>
            <p14:sldId id="3122"/>
            <p14:sldId id="3111"/>
            <p14:sldId id="3112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5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80" autoAdjust="0"/>
    <p:restoredTop sz="95179" autoAdjust="0"/>
  </p:normalViewPr>
  <p:slideViewPr>
    <p:cSldViewPr>
      <p:cViewPr varScale="1">
        <p:scale>
          <a:sx n="61" d="100"/>
          <a:sy n="61" d="100"/>
        </p:scale>
        <p:origin x="1000" y="208"/>
      </p:cViewPr>
      <p:guideLst>
        <p:guide orient="horz" pos="285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FA16D-D5F1-420A-A98C-2652780898FA}" type="datetimeFigureOut">
              <a:rPr lang="es-CO" smtClean="0"/>
              <a:t>8/09/21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E5E2D-B4C6-431E-A61F-5D5F6DB7E5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1671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467417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07837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58093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18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68847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19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85372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20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82023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21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30260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22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45667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23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4202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7140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The Guardian:</a:t>
            </a:r>
          </a:p>
          <a:p>
            <a:r>
              <a:rPr lang="es-CO" dirty="0"/>
              <a:t>Hechos en </a:t>
            </a: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1755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The Guardian:</a:t>
            </a:r>
          </a:p>
          <a:p>
            <a:r>
              <a:rPr lang="es-CO" dirty="0"/>
              <a:t>Hechos en </a:t>
            </a:r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6570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6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90779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0079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10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7303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E5E2D-B4C6-431E-A61F-5D5F6DB7E5D0}" type="slidenum">
              <a:rPr lang="es-CO" smtClean="0"/>
              <a:t>11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998241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Incluir</a:t>
            </a:r>
            <a:r>
              <a:rPr lang="en-US" dirty="0"/>
              <a:t> </a:t>
            </a:r>
            <a:r>
              <a:rPr lang="en-US" dirty="0" err="1"/>
              <a:t>porcentaje</a:t>
            </a:r>
            <a:r>
              <a:rPr lang="en-US" dirty="0"/>
              <a:t> a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de las </a:t>
            </a:r>
            <a:r>
              <a:rPr lang="en-US" dirty="0" err="1"/>
              <a:t>carteras</a:t>
            </a:r>
            <a:r>
              <a:rPr lang="en-US" dirty="0"/>
              <a:t>. </a:t>
            </a:r>
          </a:p>
          <a:p>
            <a:r>
              <a:rPr lang="en-US" dirty="0" err="1"/>
              <a:t>Incluir</a:t>
            </a:r>
            <a:r>
              <a:rPr lang="en-US" dirty="0"/>
              <a:t> meta </a:t>
            </a:r>
            <a:r>
              <a:rPr lang="en-US" dirty="0" err="1"/>
              <a:t>deforestación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 de </a:t>
            </a:r>
            <a:r>
              <a:rPr lang="en-US" dirty="0" err="1"/>
              <a:t>intersectorial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82C40B-1005-244E-B4CE-C7230F9E75C0}" type="slidenum">
              <a:rPr lang="x-none" smtClean="0"/>
              <a:t>14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55272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1" i="0">
                <a:solidFill>
                  <a:srgbClr val="181818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7F7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5371801" y="1793307"/>
            <a:ext cx="2916555" cy="885825"/>
          </a:xfrm>
          <a:custGeom>
            <a:avLst/>
            <a:gdLst/>
            <a:ahLst/>
            <a:cxnLst/>
            <a:rect l="l" t="t" r="r" b="b"/>
            <a:pathLst>
              <a:path w="2916555" h="885825">
                <a:moveTo>
                  <a:pt x="0" y="0"/>
                </a:moveTo>
                <a:lnTo>
                  <a:pt x="2916199" y="0"/>
                </a:lnTo>
                <a:lnTo>
                  <a:pt x="2916199" y="885824"/>
                </a:lnTo>
                <a:lnTo>
                  <a:pt x="0" y="885824"/>
                </a:lnTo>
                <a:lnTo>
                  <a:pt x="0" y="0"/>
                </a:lnTo>
                <a:close/>
              </a:path>
            </a:pathLst>
          </a:custGeom>
          <a:solidFill>
            <a:srgbClr val="E6336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89191" y="224188"/>
            <a:ext cx="4943474" cy="9715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1" i="0">
                <a:solidFill>
                  <a:srgbClr val="181818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1" i="0">
                <a:solidFill>
                  <a:srgbClr val="181818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61430C-3F94-0E4E-8AD1-D552E67DD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834" y="1250758"/>
            <a:ext cx="13840331" cy="196977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FA1DFBEC-04CC-AB44-9B7F-DD286D4BAC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9566910"/>
            <a:ext cx="4206240" cy="276999"/>
          </a:xfrm>
        </p:spPr>
        <p:txBody>
          <a:bodyPr/>
          <a:lstStyle/>
          <a:p>
            <a:fld id="{BF0E63BC-02ED-AA4B-8BE0-D7B9F4ACDDC9}" type="datetimeFigureOut">
              <a:rPr lang="es-CO" smtClean="0"/>
              <a:t>8/09/21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8FB7DC84-4EE2-2148-8421-4E4806AB6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17920" y="9566910"/>
            <a:ext cx="5852160" cy="276999"/>
          </a:xfrm>
        </p:spPr>
        <p:txBody>
          <a:bodyPr/>
          <a:lstStyle/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90412AAC-5AD3-564E-A369-756A3FCD6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167361" y="9566910"/>
            <a:ext cx="4206240" cy="276999"/>
          </a:xfrm>
        </p:spPr>
        <p:txBody>
          <a:bodyPr/>
          <a:lstStyle/>
          <a:p>
            <a:fld id="{0F48E449-D923-CA4B-9648-F7A25112EEE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395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7F7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23834" y="1250758"/>
            <a:ext cx="13840331" cy="1000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1" i="0">
                <a:solidFill>
                  <a:srgbClr val="181818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307478" y="0"/>
            <a:ext cx="7980680" cy="10287000"/>
          </a:xfrm>
          <a:custGeom>
            <a:avLst/>
            <a:gdLst/>
            <a:ahLst/>
            <a:cxnLst/>
            <a:rect l="l" t="t" r="r" b="b"/>
            <a:pathLst>
              <a:path w="7980680" h="10287000">
                <a:moveTo>
                  <a:pt x="0" y="10286999"/>
                </a:moveTo>
                <a:lnTo>
                  <a:pt x="7980519" y="10286999"/>
                </a:lnTo>
                <a:lnTo>
                  <a:pt x="7980519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7F7F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5028899" y="1511479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10307955" cy="10287000"/>
            <a:chOff x="0" y="0"/>
            <a:chExt cx="10307955" cy="10287000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10307955" cy="10287000"/>
            </a:xfrm>
            <a:custGeom>
              <a:avLst/>
              <a:gdLst/>
              <a:ahLst/>
              <a:cxnLst/>
              <a:rect l="l" t="t" r="r" b="b"/>
              <a:pathLst>
                <a:path w="10307955" h="10287000">
                  <a:moveTo>
                    <a:pt x="0" y="0"/>
                  </a:moveTo>
                  <a:lnTo>
                    <a:pt x="10307478" y="0"/>
                  </a:lnTo>
                  <a:lnTo>
                    <a:pt x="10307478" y="10286999"/>
                  </a:lnTo>
                  <a:lnTo>
                    <a:pt x="0" y="10286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160B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1977" y="8667310"/>
              <a:ext cx="6019799" cy="118109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7702574" y="6667500"/>
            <a:ext cx="448841" cy="31236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>
              <a:lnSpc>
                <a:spcPts val="3485"/>
              </a:lnSpc>
            </a:pPr>
            <a:r>
              <a:rPr lang="es-MX" sz="3000" spc="-10" dirty="0">
                <a:solidFill>
                  <a:srgbClr val="181818"/>
                </a:solidFill>
                <a:latin typeface="Roboto"/>
                <a:cs typeface="Roboto"/>
              </a:rPr>
              <a:t>Septiembre</a:t>
            </a:r>
            <a:r>
              <a:rPr sz="3000" spc="-70" dirty="0">
                <a:solidFill>
                  <a:srgbClr val="181818"/>
                </a:solidFill>
                <a:latin typeface="Roboto"/>
                <a:cs typeface="Roboto"/>
              </a:rPr>
              <a:t> </a:t>
            </a:r>
            <a:r>
              <a:rPr sz="3000" spc="-10" dirty="0">
                <a:solidFill>
                  <a:srgbClr val="181818"/>
                </a:solidFill>
                <a:latin typeface="Roboto"/>
                <a:cs typeface="Roboto"/>
              </a:rPr>
              <a:t>2021</a:t>
            </a:r>
            <a:endParaRPr sz="3000" dirty="0">
              <a:latin typeface="Roboto"/>
              <a:cs typeface="Roboto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633954" y="2933700"/>
            <a:ext cx="7068620" cy="5412187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8630"/>
              </a:lnSpc>
              <a:spcBef>
                <a:spcPts val="395"/>
              </a:spcBef>
            </a:pPr>
            <a:r>
              <a:rPr lang="es-ES" sz="7200" spc="-335" dirty="0">
                <a:latin typeface="Corbel" panose="020B0503020204020204" pitchFamily="34" charset="0"/>
              </a:rPr>
              <a:t>Colombia frente al calentamiento global y el cambio climático</a:t>
            </a:r>
            <a:endParaRPr sz="7200" dirty="0">
              <a:latin typeface="Corbel" panose="020B0503020204020204" pitchFamily="34" charset="0"/>
            </a:endParaRPr>
          </a:p>
          <a:p>
            <a:pPr marL="12700" marR="1518285">
              <a:lnSpc>
                <a:spcPts val="2850"/>
              </a:lnSpc>
              <a:spcBef>
                <a:spcPts val="1675"/>
              </a:spcBef>
            </a:pPr>
            <a:r>
              <a:rPr sz="2400" b="0" spc="-15" dirty="0">
                <a:latin typeface="Corbel" panose="020B0503020204020204" pitchFamily="34" charset="0"/>
                <a:cs typeface="Roboto"/>
              </a:rPr>
              <a:t>Ministerio</a:t>
            </a:r>
            <a:r>
              <a:rPr sz="2400" b="0" spc="-30" dirty="0">
                <a:latin typeface="Corbel" panose="020B0503020204020204" pitchFamily="34" charset="0"/>
                <a:cs typeface="Roboto"/>
              </a:rPr>
              <a:t> </a:t>
            </a:r>
            <a:r>
              <a:rPr sz="2400" b="0" dirty="0">
                <a:latin typeface="Corbel" panose="020B0503020204020204" pitchFamily="34" charset="0"/>
                <a:cs typeface="Roboto"/>
              </a:rPr>
              <a:t>de</a:t>
            </a:r>
            <a:r>
              <a:rPr sz="2400" b="0" spc="-25" dirty="0">
                <a:latin typeface="Corbel" panose="020B0503020204020204" pitchFamily="34" charset="0"/>
                <a:cs typeface="Roboto"/>
              </a:rPr>
              <a:t> </a:t>
            </a:r>
            <a:r>
              <a:rPr sz="2400" b="0" spc="-5" dirty="0">
                <a:latin typeface="Corbel" panose="020B0503020204020204" pitchFamily="34" charset="0"/>
                <a:cs typeface="Roboto"/>
              </a:rPr>
              <a:t>Ambiente</a:t>
            </a:r>
            <a:r>
              <a:rPr sz="2400" b="0" spc="-30" dirty="0">
                <a:latin typeface="Corbel" panose="020B0503020204020204" pitchFamily="34" charset="0"/>
                <a:cs typeface="Roboto"/>
              </a:rPr>
              <a:t> </a:t>
            </a:r>
            <a:r>
              <a:rPr sz="2400" b="0" spc="-75" dirty="0">
                <a:latin typeface="Corbel" panose="020B0503020204020204" pitchFamily="34" charset="0"/>
                <a:cs typeface="Roboto"/>
              </a:rPr>
              <a:t>y </a:t>
            </a:r>
            <a:r>
              <a:rPr sz="2400" b="0" spc="-580" dirty="0">
                <a:latin typeface="Corbel" panose="020B0503020204020204" pitchFamily="34" charset="0"/>
                <a:cs typeface="Roboto"/>
              </a:rPr>
              <a:t> </a:t>
            </a:r>
            <a:r>
              <a:rPr sz="2400" b="0" spc="-20" dirty="0">
                <a:latin typeface="Corbel" panose="020B0503020204020204" pitchFamily="34" charset="0"/>
                <a:cs typeface="Roboto"/>
              </a:rPr>
              <a:t>Desarrollo</a:t>
            </a:r>
            <a:r>
              <a:rPr sz="2400" b="0" spc="-10" dirty="0">
                <a:latin typeface="Corbel" panose="020B0503020204020204" pitchFamily="34" charset="0"/>
                <a:cs typeface="Roboto"/>
              </a:rPr>
              <a:t> </a:t>
            </a:r>
            <a:r>
              <a:rPr sz="2400" b="0" spc="-20" dirty="0">
                <a:latin typeface="Corbel" panose="020B0503020204020204" pitchFamily="34" charset="0"/>
                <a:cs typeface="Roboto"/>
              </a:rPr>
              <a:t>Sostenible</a:t>
            </a:r>
            <a:endParaRPr sz="2400" dirty="0">
              <a:latin typeface="Corbel" panose="020B0503020204020204" pitchFamily="34" charset="0"/>
              <a:cs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algn="ctr"/>
            <a:endParaRPr lang="es-CO" dirty="0"/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9544051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257549" y="352750"/>
            <a:ext cx="14673047" cy="1133001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MX" sz="3800" spc="-180" dirty="0">
                <a:latin typeface="Corbel" panose="020B0503020204020204" pitchFamily="34" charset="0"/>
              </a:rPr>
              <a:t>Los Planes Integrales de Gestión de Cambio Climático Sectoriales definen estrategias y acciones que conducen al cumplimiento de la NDC.</a:t>
            </a:r>
            <a:endParaRPr sz="3800" dirty="0"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3547663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19"/>
              </a:lnSpc>
              <a:spcBef>
                <a:spcPct val="0"/>
              </a:spcBef>
            </a:pPr>
            <a:endParaRPr/>
          </a:p>
        </p:txBody>
      </p:sp>
      <p:sp>
        <p:nvSpPr>
          <p:cNvPr id="7" name="Rounded Rectangle 2">
            <a:extLst>
              <a:ext uri="{FF2B5EF4-FFF2-40B4-BE49-F238E27FC236}">
                <a16:creationId xmlns:a16="http://schemas.microsoft.com/office/drawing/2014/main" id="{0C4E2D34-3D65-42CB-9511-17A15090B0FF}"/>
              </a:ext>
            </a:extLst>
          </p:cNvPr>
          <p:cNvSpPr/>
          <p:nvPr/>
        </p:nvSpPr>
        <p:spPr>
          <a:xfrm>
            <a:off x="3034873" y="2079830"/>
            <a:ext cx="11963400" cy="106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PIGCCS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sp>
        <p:nvSpPr>
          <p:cNvPr id="12" name="Rounded Rectangle 2">
            <a:extLst>
              <a:ext uri="{FF2B5EF4-FFF2-40B4-BE49-F238E27FC236}">
                <a16:creationId xmlns:a16="http://schemas.microsoft.com/office/drawing/2014/main" id="{65E4D0F7-7DAC-7047-88D0-5CD6746EBBFA}"/>
              </a:ext>
            </a:extLst>
          </p:cNvPr>
          <p:cNvSpPr/>
          <p:nvPr/>
        </p:nvSpPr>
        <p:spPr>
          <a:xfrm>
            <a:off x="3034873" y="3363462"/>
            <a:ext cx="11963400" cy="8599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Establece metas</a:t>
            </a:r>
          </a:p>
        </p:txBody>
      </p:sp>
      <p:sp>
        <p:nvSpPr>
          <p:cNvPr id="16" name="Rounded Rectangle 2">
            <a:extLst>
              <a:ext uri="{FF2B5EF4-FFF2-40B4-BE49-F238E27FC236}">
                <a16:creationId xmlns:a16="http://schemas.microsoft.com/office/drawing/2014/main" id="{1BDD2A5D-8D93-9C4C-A516-C4297887A29E}"/>
              </a:ext>
            </a:extLst>
          </p:cNvPr>
          <p:cNvSpPr/>
          <p:nvPr/>
        </p:nvSpPr>
        <p:spPr>
          <a:xfrm>
            <a:off x="2999313" y="4364033"/>
            <a:ext cx="5979160" cy="18057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altLang="es-CO" sz="36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R</a:t>
            </a:r>
            <a:r>
              <a:rPr kumimoji="0" lang="es-ES" altLang="es-CO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educción de emisiones, adaptación y riesgos</a:t>
            </a:r>
          </a:p>
        </p:txBody>
      </p:sp>
      <p:sp>
        <p:nvSpPr>
          <p:cNvPr id="17" name="Rounded Rectangle 2">
            <a:extLst>
              <a:ext uri="{FF2B5EF4-FFF2-40B4-BE49-F238E27FC236}">
                <a16:creationId xmlns:a16="http://schemas.microsoft.com/office/drawing/2014/main" id="{18E161A8-9BF5-5447-9486-C72AE93718D8}"/>
              </a:ext>
            </a:extLst>
          </p:cNvPr>
          <p:cNvSpPr/>
          <p:nvPr/>
        </p:nvSpPr>
        <p:spPr>
          <a:xfrm>
            <a:off x="9495718" y="4391973"/>
            <a:ext cx="5502555" cy="18057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altLang="es-CO" sz="5400" b="1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8 </a:t>
            </a:r>
            <a:r>
              <a:rPr lang="es-ES" altLang="es-CO" sz="3600" b="1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sectores</a:t>
            </a:r>
          </a:p>
          <a:p>
            <a:pPr lvl="0" algn="ctr"/>
            <a:r>
              <a:rPr lang="es-ES" altLang="es-CO" sz="20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Energía, agricultura, ambiente, transporte, comercio, vivienda, hacienda, salud, deforestación</a:t>
            </a: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55BF9116-C577-9F4D-8999-2DE24B70F3E8}"/>
              </a:ext>
            </a:extLst>
          </p:cNvPr>
          <p:cNvSpPr/>
          <p:nvPr/>
        </p:nvSpPr>
        <p:spPr>
          <a:xfrm>
            <a:off x="3034873" y="6353590"/>
            <a:ext cx="5927444" cy="25586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altLang="es-CO" sz="4000" b="1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2</a:t>
            </a:r>
            <a:r>
              <a:rPr lang="es-ES" altLang="es-CO" sz="28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 planes adoptados: minas y energía (2018); vivienda, agua y saneamiento (2020).</a:t>
            </a:r>
          </a:p>
          <a:p>
            <a:pPr lvl="0"/>
            <a:r>
              <a:rPr lang="es-ES" altLang="es-CO" sz="40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CO" sz="4000" b="1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4</a:t>
            </a:r>
            <a:r>
              <a:rPr lang="es-ES" altLang="es-CO" sz="40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CO" sz="28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en formulación: ambiente, agricultura, industria y transporte.</a:t>
            </a:r>
          </a:p>
        </p:txBody>
      </p:sp>
      <p:sp>
        <p:nvSpPr>
          <p:cNvPr id="15" name="Rounded Rectangle 2">
            <a:extLst>
              <a:ext uri="{FF2B5EF4-FFF2-40B4-BE49-F238E27FC236}">
                <a16:creationId xmlns:a16="http://schemas.microsoft.com/office/drawing/2014/main" id="{8FD85B08-DE10-C349-A7E2-D679464D1924}"/>
              </a:ext>
            </a:extLst>
          </p:cNvPr>
          <p:cNvSpPr/>
          <p:nvPr/>
        </p:nvSpPr>
        <p:spPr>
          <a:xfrm>
            <a:off x="9495717" y="6353591"/>
            <a:ext cx="5502555" cy="259991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altLang="es-CO" sz="4000" b="1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75% </a:t>
            </a:r>
            <a:r>
              <a:rPr lang="es-ES" altLang="es-CO" sz="34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cumplimiento de la meta</a:t>
            </a:r>
            <a:endParaRPr kumimoji="0" lang="es-ES" altLang="es-CO" sz="3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291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11480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2160B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0566996" y="0"/>
            <a:ext cx="7721600" cy="10287000"/>
          </a:xfrm>
          <a:custGeom>
            <a:avLst/>
            <a:gdLst/>
            <a:ahLst/>
            <a:cxnLst/>
            <a:rect l="l" t="t" r="r" b="b"/>
            <a:pathLst>
              <a:path w="7721600" h="10287000">
                <a:moveTo>
                  <a:pt x="7721002" y="10286998"/>
                </a:moveTo>
                <a:lnTo>
                  <a:pt x="0" y="10286998"/>
                </a:lnTo>
                <a:lnTo>
                  <a:pt x="0" y="0"/>
                </a:lnTo>
                <a:lnTo>
                  <a:pt x="7721002" y="0"/>
                </a:lnTo>
                <a:lnTo>
                  <a:pt x="7721002" y="1028699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3905">
              <a:lnSpc>
                <a:spcPct val="100000"/>
              </a:lnSpc>
              <a:spcBef>
                <a:spcPts val="100"/>
              </a:spcBef>
            </a:pPr>
            <a:r>
              <a:rPr spc="-330" dirty="0"/>
              <a:t>Contenidos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71977" y="0"/>
            <a:ext cx="10093325" cy="10287000"/>
            <a:chOff x="471977" y="0"/>
            <a:chExt cx="10093325" cy="10287000"/>
          </a:xfrm>
        </p:grpSpPr>
        <p:sp>
          <p:nvSpPr>
            <p:cNvPr id="6" name="object 6"/>
            <p:cNvSpPr/>
            <p:nvPr/>
          </p:nvSpPr>
          <p:spPr>
            <a:xfrm>
              <a:off x="5021217" y="0"/>
              <a:ext cx="5543550" cy="10287000"/>
            </a:xfrm>
            <a:custGeom>
              <a:avLst/>
              <a:gdLst/>
              <a:ahLst/>
              <a:cxnLst/>
              <a:rect l="l" t="t" r="r" b="b"/>
              <a:pathLst>
                <a:path w="5543550" h="10287000">
                  <a:moveTo>
                    <a:pt x="5543549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5543549" y="0"/>
                  </a:lnTo>
                  <a:lnTo>
                    <a:pt x="5543549" y="10286999"/>
                  </a:lnTo>
                  <a:close/>
                </a:path>
              </a:pathLst>
            </a:custGeom>
            <a:solidFill>
              <a:srgbClr val="0070C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1977" y="8667311"/>
              <a:ext cx="6019799" cy="1181099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0972800" y="5784669"/>
            <a:ext cx="7315200" cy="806631"/>
          </a:xfrm>
          <a:prstGeom prst="rect">
            <a:avLst/>
          </a:prstGeom>
          <a:noFill/>
        </p:spPr>
        <p:txBody>
          <a:bodyPr vert="horz" wrap="square" lIns="0" tIns="128270" rIns="0" bIns="0" rtlCol="0">
            <a:spAutoFit/>
          </a:bodyPr>
          <a:lstStyle/>
          <a:p>
            <a:pPr marL="223520">
              <a:lnSpc>
                <a:spcPct val="100000"/>
              </a:lnSpc>
              <a:spcBef>
                <a:spcPts val="1010"/>
              </a:spcBef>
              <a:tabLst>
                <a:tab pos="2527300" algn="l"/>
              </a:tabLst>
            </a:pPr>
            <a:r>
              <a:rPr lang="es-ES" sz="4400" b="1" spc="5" dirty="0">
                <a:latin typeface="Corbel" panose="020B0503020204020204" pitchFamily="34" charset="0"/>
                <a:cs typeface="Roboto"/>
              </a:rPr>
              <a:t>3. ¿Qué estamos haciendo?</a:t>
            </a:r>
          </a:p>
        </p:txBody>
      </p:sp>
    </p:spTree>
    <p:extLst>
      <p:ext uri="{BB962C8B-B14F-4D97-AF65-F5344CB8AC3E}">
        <p14:creationId xmlns:p14="http://schemas.microsoft.com/office/powerpoint/2010/main" val="3674612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lang="es-CO" dirty="0"/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9" y="715462"/>
            <a:ext cx="10374924" cy="3890167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34"/>
              </a:spcBef>
            </a:pP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endParaRPr sz="3600" dirty="0"/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3547663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19"/>
              </a:lnSpc>
              <a:spcBef>
                <a:spcPct val="0"/>
              </a:spcBef>
            </a:pPr>
            <a:endParaRPr/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C6BC69FE-A8FB-433C-8B03-F9C97B5FFB72}"/>
              </a:ext>
            </a:extLst>
          </p:cNvPr>
          <p:cNvSpPr/>
          <p:nvPr/>
        </p:nvSpPr>
        <p:spPr>
          <a:xfrm>
            <a:off x="6599665" y="3396033"/>
            <a:ext cx="10443339" cy="1626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4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rbel" panose="020B0503020204020204" pitchFamily="34" charset="0"/>
              </a:rPr>
              <a:t>NDC- reducción del </a:t>
            </a:r>
            <a:r>
              <a:rPr lang="es-ES" sz="4400" b="1" dirty="0">
                <a:solidFill>
                  <a:schemeClr val="tx1"/>
                </a:solidFill>
                <a:latin typeface="Corbel" panose="020B0503020204020204" pitchFamily="34" charset="0"/>
              </a:rPr>
              <a:t>51% de emisiones</a:t>
            </a:r>
            <a:endParaRPr lang="es-ES" sz="21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id="{5B5066B6-B899-409E-ABCF-C71A0FA5C4DE}"/>
              </a:ext>
            </a:extLst>
          </p:cNvPr>
          <p:cNvSpPr/>
          <p:nvPr/>
        </p:nvSpPr>
        <p:spPr>
          <a:xfrm>
            <a:off x="6599665" y="5440443"/>
            <a:ext cx="10443338" cy="14961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4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rbel" panose="020B0503020204020204" pitchFamily="34" charset="0"/>
              </a:rPr>
              <a:t>Estrategia 2050-</a:t>
            </a:r>
            <a:r>
              <a:rPr lang="es-ES" sz="4400" b="1" dirty="0">
                <a:solidFill>
                  <a:schemeClr val="tx1"/>
                </a:solidFill>
                <a:latin typeface="Corbel" panose="020B0503020204020204" pitchFamily="34" charset="0"/>
              </a:rPr>
              <a:t>Carbono Neutro 2050</a:t>
            </a:r>
            <a:endParaRPr lang="es-ES" sz="2400" b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2" name="Rounded Rectangle 2">
            <a:extLst>
              <a:ext uri="{FF2B5EF4-FFF2-40B4-BE49-F238E27FC236}">
                <a16:creationId xmlns:a16="http://schemas.microsoft.com/office/drawing/2014/main" id="{58B442F0-75B0-4D00-BBD2-C73672AB2BF7}"/>
              </a:ext>
            </a:extLst>
          </p:cNvPr>
          <p:cNvSpPr/>
          <p:nvPr/>
        </p:nvSpPr>
        <p:spPr>
          <a:xfrm>
            <a:off x="1066799" y="3390900"/>
            <a:ext cx="5271150" cy="1626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Horizonte a mediano plazo-2030</a:t>
            </a: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6269A9D4-BD67-4CCE-9AF5-7CE0AA9D6E06}"/>
              </a:ext>
            </a:extLst>
          </p:cNvPr>
          <p:cNvSpPr/>
          <p:nvPr/>
        </p:nvSpPr>
        <p:spPr>
          <a:xfrm>
            <a:off x="1066801" y="5440443"/>
            <a:ext cx="5271149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Horizonte a largo plazo-2050</a:t>
            </a:r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5183F612-DA7C-4745-BE62-763CFC5F2EDC}"/>
              </a:ext>
            </a:extLst>
          </p:cNvPr>
          <p:cNvSpPr txBox="1">
            <a:spLocks/>
          </p:cNvSpPr>
          <p:nvPr/>
        </p:nvSpPr>
        <p:spPr>
          <a:xfrm>
            <a:off x="3564699" y="553039"/>
            <a:ext cx="10344444" cy="1684434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>
            <a:lvl1pPr>
              <a:defRPr sz="6400" b="1" i="0">
                <a:solidFill>
                  <a:srgbClr val="181818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MX" sz="3600" kern="0" spc="-180" dirty="0">
                <a:latin typeface="Corbel" panose="020B0503020204020204" pitchFamily="34" charset="0"/>
              </a:rPr>
              <a:t>Establecimos horizontes de planeación en el mediano y largo plazo para gestionar el cambio climático</a:t>
            </a:r>
            <a:br>
              <a:rPr lang="es-MX" sz="3600" kern="0" spc="-180" dirty="0">
                <a:latin typeface="Corbel" panose="020B0503020204020204" pitchFamily="34" charset="0"/>
              </a:rPr>
            </a:br>
            <a:endParaRPr lang="es-MX" sz="3600" kern="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505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C58C2C8D-EB32-484C-B1B0-7DE751794C5A}"/>
              </a:ext>
            </a:extLst>
          </p:cNvPr>
          <p:cNvSpPr/>
          <p:nvPr/>
        </p:nvSpPr>
        <p:spPr>
          <a:xfrm>
            <a:off x="0" y="2"/>
            <a:ext cx="18288000" cy="10286999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sz="2700">
              <a:latin typeface="Corbel" panose="020B0503020204020204" pitchFamily="34" charset="0"/>
            </a:endParaRPr>
          </a:p>
        </p:txBody>
      </p:sp>
      <p:pic>
        <p:nvPicPr>
          <p:cNvPr id="18" name="Google Shape;68;p14">
            <a:extLst>
              <a:ext uri="{FF2B5EF4-FFF2-40B4-BE49-F238E27FC236}">
                <a16:creationId xmlns:a16="http://schemas.microsoft.com/office/drawing/2014/main" id="{1C436433-9492-AB47-8B33-6BB9B3A6BB3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491973" y="120470"/>
            <a:ext cx="4654139" cy="90429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7">
            <a:extLst>
              <a:ext uri="{FF2B5EF4-FFF2-40B4-BE49-F238E27FC236}">
                <a16:creationId xmlns:a16="http://schemas.microsoft.com/office/drawing/2014/main" id="{C9EECC08-7A8E-AC4D-A6B0-BBBE5AA42AF0}"/>
              </a:ext>
            </a:extLst>
          </p:cNvPr>
          <p:cNvSpPr txBox="1"/>
          <p:nvPr/>
        </p:nvSpPr>
        <p:spPr>
          <a:xfrm>
            <a:off x="1" y="48813"/>
            <a:ext cx="131620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b="1" spc="-125" dirty="0">
                <a:latin typeface="Corbel" panose="020B0503020204020204" pitchFamily="34" charset="0"/>
                <a:cs typeface="Tahoma"/>
              </a:rPr>
              <a:t>La actualización de la NDC  se ha convertido en un hito histórico para el país, al comprometernos emitir como máximo 169.44 millones de t CO2 </a:t>
            </a:r>
            <a:r>
              <a:rPr lang="es-ES" sz="3600" b="1" spc="-125" dirty="0" err="1">
                <a:latin typeface="Corbel" panose="020B0503020204020204" pitchFamily="34" charset="0"/>
                <a:cs typeface="Tahoma"/>
              </a:rPr>
              <a:t>eq</a:t>
            </a:r>
            <a:r>
              <a:rPr lang="es-ES" sz="3600" b="1" spc="-125" dirty="0">
                <a:latin typeface="Corbel" panose="020B0503020204020204" pitchFamily="34" charset="0"/>
                <a:cs typeface="Tahoma"/>
              </a:rPr>
              <a:t> en 2030 que es equivalente a una reducción del 51% de GEI</a:t>
            </a:r>
            <a:endParaRPr lang="es-ES_tradnl" sz="3600" b="1" spc="-125" dirty="0">
              <a:latin typeface="Corbel" panose="020B0503020204020204" pitchFamily="34" charset="0"/>
              <a:cs typeface="Tahoma"/>
            </a:endParaRPr>
          </a:p>
        </p:txBody>
      </p:sp>
      <p:sp>
        <p:nvSpPr>
          <p:cNvPr id="33" name="Rounded Rectangle 47">
            <a:extLst>
              <a:ext uri="{FF2B5EF4-FFF2-40B4-BE49-F238E27FC236}">
                <a16:creationId xmlns:a16="http://schemas.microsoft.com/office/drawing/2014/main" id="{02CF2752-8531-1745-9631-B7A07E1E9EA5}"/>
              </a:ext>
            </a:extLst>
          </p:cNvPr>
          <p:cNvSpPr/>
          <p:nvPr/>
        </p:nvSpPr>
        <p:spPr>
          <a:xfrm>
            <a:off x="1447801" y="7711645"/>
            <a:ext cx="2244408" cy="15740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00">
              <a:defRPr/>
            </a:pPr>
            <a:r>
              <a:rPr lang="es-ES_tradnl" sz="2700" b="1" dirty="0">
                <a:solidFill>
                  <a:prstClr val="white"/>
                </a:solidFill>
                <a:latin typeface="Corbel" panose="020B0503020204020204"/>
              </a:rPr>
              <a:t>18 metas ajuste institucional</a:t>
            </a:r>
          </a:p>
        </p:txBody>
      </p:sp>
      <p:sp>
        <p:nvSpPr>
          <p:cNvPr id="35" name="Rounded Rectangle 19">
            <a:extLst>
              <a:ext uri="{FF2B5EF4-FFF2-40B4-BE49-F238E27FC236}">
                <a16:creationId xmlns:a16="http://schemas.microsoft.com/office/drawing/2014/main" id="{BA29EE95-F1EE-2C4B-8840-88CCE29EFC4A}"/>
              </a:ext>
            </a:extLst>
          </p:cNvPr>
          <p:cNvSpPr/>
          <p:nvPr/>
        </p:nvSpPr>
        <p:spPr>
          <a:xfrm>
            <a:off x="1447802" y="3108025"/>
            <a:ext cx="2331548" cy="156599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00">
              <a:defRPr/>
            </a:pPr>
            <a:r>
              <a:rPr lang="es-ES_tradnl" sz="2700" b="1" dirty="0">
                <a:solidFill>
                  <a:prstClr val="white"/>
                </a:solidFill>
                <a:latin typeface="Corbel" panose="020B0503020204020204"/>
              </a:rPr>
              <a:t>148 Medidas </a:t>
            </a:r>
            <a:r>
              <a:rPr lang="es-ES_tradnl" sz="2700" b="1" dirty="0" err="1">
                <a:solidFill>
                  <a:prstClr val="white"/>
                </a:solidFill>
                <a:latin typeface="Corbel" panose="020B0503020204020204"/>
              </a:rPr>
              <a:t>Mitigaci</a:t>
            </a:r>
            <a:r>
              <a:rPr lang="es-ES" sz="2700" b="1" dirty="0" err="1">
                <a:solidFill>
                  <a:prstClr val="white"/>
                </a:solidFill>
                <a:latin typeface="Corbel" panose="020B0503020204020204"/>
              </a:rPr>
              <a:t>ón</a:t>
            </a:r>
            <a:endParaRPr lang="es-ES_tradnl" sz="2700" b="1" dirty="0"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37" name="Rounded Rectangle 44">
            <a:extLst>
              <a:ext uri="{FF2B5EF4-FFF2-40B4-BE49-F238E27FC236}">
                <a16:creationId xmlns:a16="http://schemas.microsoft.com/office/drawing/2014/main" id="{A620C261-5615-4B4A-89B8-A8B424E81A65}"/>
              </a:ext>
            </a:extLst>
          </p:cNvPr>
          <p:cNvSpPr/>
          <p:nvPr/>
        </p:nvSpPr>
        <p:spPr>
          <a:xfrm>
            <a:off x="1447802" y="4888963"/>
            <a:ext cx="2349918" cy="260863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00">
              <a:defRPr/>
            </a:pPr>
            <a:r>
              <a:rPr lang="es-ES_tradnl" sz="2700" b="1" dirty="0">
                <a:solidFill>
                  <a:prstClr val="white"/>
                </a:solidFill>
                <a:latin typeface="Corbel" panose="020B0503020204020204"/>
              </a:rPr>
              <a:t>30 Medidas </a:t>
            </a:r>
            <a:r>
              <a:rPr lang="es-ES_tradnl" sz="2700" b="1" dirty="0" err="1">
                <a:solidFill>
                  <a:prstClr val="white"/>
                </a:solidFill>
                <a:latin typeface="Corbel" panose="020B0503020204020204"/>
              </a:rPr>
              <a:t>Adaptaci</a:t>
            </a:r>
            <a:r>
              <a:rPr lang="es-ES" sz="2700" b="1" dirty="0" err="1">
                <a:solidFill>
                  <a:prstClr val="white"/>
                </a:solidFill>
                <a:latin typeface="Corbel" panose="020B0503020204020204"/>
              </a:rPr>
              <a:t>ón</a:t>
            </a:r>
            <a:endParaRPr lang="es-ES_tradnl" sz="2700" b="1" dirty="0">
              <a:solidFill>
                <a:prstClr val="white"/>
              </a:solidFill>
              <a:latin typeface="Corbel" panose="020B0503020204020204"/>
            </a:endParaRPr>
          </a:p>
        </p:txBody>
      </p:sp>
      <p:sp>
        <p:nvSpPr>
          <p:cNvPr id="39" name="Rectangle 18">
            <a:extLst>
              <a:ext uri="{FF2B5EF4-FFF2-40B4-BE49-F238E27FC236}">
                <a16:creationId xmlns:a16="http://schemas.microsoft.com/office/drawing/2014/main" id="{ACEFA466-2DAA-EF44-A624-36272EF04CD1}"/>
              </a:ext>
            </a:extLst>
          </p:cNvPr>
          <p:cNvSpPr/>
          <p:nvPr/>
        </p:nvSpPr>
        <p:spPr>
          <a:xfrm>
            <a:off x="3700216" y="3108024"/>
            <a:ext cx="3081583" cy="156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_tradnl" sz="3600" b="1" dirty="0">
                <a:solidFill>
                  <a:prstClr val="black"/>
                </a:solidFill>
                <a:latin typeface="Corbel" panose="020B0503020204020204" pitchFamily="34" charset="0"/>
              </a:rPr>
              <a:t>32 </a:t>
            </a:r>
            <a:r>
              <a:rPr lang="es-ES_tradnl" sz="3600" dirty="0">
                <a:solidFill>
                  <a:prstClr val="black"/>
                </a:solidFill>
                <a:latin typeface="Corbel" panose="020B0503020204020204" pitchFamily="34" charset="0"/>
              </a:rPr>
              <a:t>medidas sectoriales</a:t>
            </a:r>
          </a:p>
        </p:txBody>
      </p:sp>
      <p:sp>
        <p:nvSpPr>
          <p:cNvPr id="32" name="Rectangle 43">
            <a:extLst>
              <a:ext uri="{FF2B5EF4-FFF2-40B4-BE49-F238E27FC236}">
                <a16:creationId xmlns:a16="http://schemas.microsoft.com/office/drawing/2014/main" id="{92EBB317-3706-0543-B590-CB1DBDED121B}"/>
              </a:ext>
            </a:extLst>
          </p:cNvPr>
          <p:cNvSpPr/>
          <p:nvPr/>
        </p:nvSpPr>
        <p:spPr>
          <a:xfrm>
            <a:off x="3692208" y="4914426"/>
            <a:ext cx="3089592" cy="2537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_tradnl" sz="3600" b="1" dirty="0">
                <a:solidFill>
                  <a:prstClr val="black"/>
                </a:solidFill>
                <a:latin typeface="Corbel" panose="020B0503020204020204" pitchFamily="34" charset="0"/>
              </a:rPr>
              <a:t>8 sectores</a:t>
            </a:r>
          </a:p>
          <a:p>
            <a:pPr algn="ctr" defTabSz="1028753">
              <a:defRPr/>
            </a:pPr>
            <a:r>
              <a:rPr lang="es-ES_tradnl" sz="1700" dirty="0" err="1">
                <a:solidFill>
                  <a:prstClr val="black"/>
                </a:solidFill>
                <a:latin typeface="Corbel" panose="020B0503020204020204" pitchFamily="34" charset="0"/>
              </a:rPr>
              <a:t>Energ</a:t>
            </a:r>
            <a:r>
              <a:rPr lang="es-ES" sz="1700" dirty="0" err="1">
                <a:solidFill>
                  <a:prstClr val="black"/>
                </a:solidFill>
                <a:latin typeface="Corbel" panose="020B0503020204020204" pitchFamily="34" charset="0"/>
              </a:rPr>
              <a:t>ía</a:t>
            </a:r>
            <a:r>
              <a:rPr lang="es-ES" sz="1700" dirty="0">
                <a:solidFill>
                  <a:prstClr val="black"/>
                </a:solidFill>
                <a:latin typeface="Corbel" panose="020B0503020204020204" pitchFamily="34" charset="0"/>
              </a:rPr>
              <a:t>, agricultura, ambiente, transporte, comercio, vivienda, hacienda, salud, deforestación</a:t>
            </a:r>
            <a:endParaRPr lang="es-ES_tradnl" sz="1700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09ACE706-BF92-4A47-A041-F49356FE8947}"/>
              </a:ext>
            </a:extLst>
          </p:cNvPr>
          <p:cNvSpPr/>
          <p:nvPr/>
        </p:nvSpPr>
        <p:spPr>
          <a:xfrm>
            <a:off x="7075138" y="3108024"/>
            <a:ext cx="3081583" cy="156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_tradnl" sz="3600" b="1" dirty="0">
                <a:solidFill>
                  <a:prstClr val="black"/>
                </a:solidFill>
                <a:latin typeface="Corbel" panose="020B0503020204020204" pitchFamily="34" charset="0"/>
              </a:rPr>
              <a:t>89 </a:t>
            </a:r>
            <a:r>
              <a:rPr lang="es-ES_tradnl" sz="3600" dirty="0">
                <a:solidFill>
                  <a:prstClr val="black"/>
                </a:solidFill>
                <a:latin typeface="Corbel" panose="020B0503020204020204" pitchFamily="34" charset="0"/>
              </a:rPr>
              <a:t>medidas </a:t>
            </a:r>
            <a:r>
              <a:rPr lang="es-ES_tradnl" sz="3600" dirty="0" err="1">
                <a:solidFill>
                  <a:prstClr val="black"/>
                </a:solidFill>
                <a:latin typeface="Corbel" panose="020B0503020204020204" pitchFamily="34" charset="0"/>
              </a:rPr>
              <a:t>subnacionales</a:t>
            </a:r>
            <a:endParaRPr lang="es-ES_tradnl" sz="3600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id="{8A50ADEC-4734-FB40-BB4B-AACF8E2D328E}"/>
              </a:ext>
            </a:extLst>
          </p:cNvPr>
          <p:cNvSpPr/>
          <p:nvPr/>
        </p:nvSpPr>
        <p:spPr>
          <a:xfrm>
            <a:off x="10508596" y="3108024"/>
            <a:ext cx="3081583" cy="156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_tradnl" sz="3600" b="1" dirty="0">
                <a:solidFill>
                  <a:prstClr val="black"/>
                </a:solidFill>
                <a:latin typeface="Corbel" panose="020B0503020204020204" pitchFamily="34" charset="0"/>
              </a:rPr>
              <a:t>24 </a:t>
            </a:r>
            <a:r>
              <a:rPr lang="es-ES_tradnl" sz="3600" dirty="0">
                <a:solidFill>
                  <a:prstClr val="black"/>
                </a:solidFill>
                <a:latin typeface="Corbel" panose="020B0503020204020204" pitchFamily="34" charset="0"/>
              </a:rPr>
              <a:t>medidas sector privado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415AB581-A329-9549-A88B-3EB13E1BCBFB}"/>
              </a:ext>
            </a:extLst>
          </p:cNvPr>
          <p:cNvSpPr/>
          <p:nvPr/>
        </p:nvSpPr>
        <p:spPr>
          <a:xfrm>
            <a:off x="13812295" y="3108024"/>
            <a:ext cx="3081583" cy="156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_tradnl" sz="3600" b="1" dirty="0">
                <a:solidFill>
                  <a:prstClr val="black"/>
                </a:solidFill>
                <a:latin typeface="Corbel" panose="020B0503020204020204" pitchFamily="34" charset="0"/>
              </a:rPr>
              <a:t>3 </a:t>
            </a:r>
            <a:r>
              <a:rPr lang="es-ES_tradnl" sz="3600" dirty="0">
                <a:solidFill>
                  <a:prstClr val="black"/>
                </a:solidFill>
                <a:latin typeface="Corbel" panose="020B0503020204020204" pitchFamily="34" charset="0"/>
              </a:rPr>
              <a:t>carbono negro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270153D-B63A-C047-ADF1-E9C983BF2DDF}"/>
              </a:ext>
            </a:extLst>
          </p:cNvPr>
          <p:cNvSpPr txBox="1"/>
          <p:nvPr/>
        </p:nvSpPr>
        <p:spPr>
          <a:xfrm>
            <a:off x="7075138" y="4875903"/>
            <a:ext cx="3081583" cy="2629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 defTabSz="1028753">
              <a:defRPr sz="3600" b="1">
                <a:solidFill>
                  <a:prstClr val="black"/>
                </a:solidFill>
                <a:latin typeface="Corbel" panose="020B0503020204020204" pitchFamily="34" charset="0"/>
              </a:defRPr>
            </a:lvl1pPr>
          </a:lstStyle>
          <a:p>
            <a:r>
              <a:rPr lang="es-ES" sz="2500" dirty="0">
                <a:solidFill>
                  <a:schemeClr val="tx1"/>
                </a:solidFill>
              </a:rPr>
              <a:t>5 ciudades (</a:t>
            </a:r>
            <a:r>
              <a:rPr lang="es-ES" sz="1600" b="0" dirty="0">
                <a:solidFill>
                  <a:schemeClr val="tx1"/>
                </a:solidFill>
              </a:rPr>
              <a:t>Bogotá, Cali, Medellín, Montería, Pereira)</a:t>
            </a:r>
          </a:p>
          <a:p>
            <a:r>
              <a:rPr lang="es-ES" sz="2500" dirty="0">
                <a:solidFill>
                  <a:schemeClr val="tx1"/>
                </a:solidFill>
              </a:rPr>
              <a:t>16 dptos</a:t>
            </a:r>
            <a:r>
              <a:rPr lang="es-ES" sz="1500" dirty="0">
                <a:solidFill>
                  <a:schemeClr val="tx1"/>
                </a:solidFill>
              </a:rPr>
              <a:t>. </a:t>
            </a:r>
            <a:r>
              <a:rPr lang="es-ES" sz="1600" b="0" dirty="0">
                <a:solidFill>
                  <a:schemeClr val="tx1"/>
                </a:solidFill>
              </a:rPr>
              <a:t>(Antioquia, Arauca, Casanare, Cauca, Cesar, Cundinamarca, Meta, Nariño, Quindío, Putumayo, Santander, Valle, Vichada).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CA06993A-C119-AE4C-AF30-C2814A42BA4F}"/>
              </a:ext>
            </a:extLst>
          </p:cNvPr>
          <p:cNvSpPr txBox="1"/>
          <p:nvPr/>
        </p:nvSpPr>
        <p:spPr>
          <a:xfrm>
            <a:off x="10508596" y="4844453"/>
            <a:ext cx="3081583" cy="2629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 defTabSz="1028753">
              <a:defRPr sz="3600" b="1">
                <a:solidFill>
                  <a:prstClr val="black"/>
                </a:solidFill>
                <a:latin typeface="Corbel" panose="020B0503020204020204" pitchFamily="34" charset="0"/>
              </a:defRPr>
            </a:lvl1pPr>
          </a:lstStyle>
          <a:p>
            <a:r>
              <a:rPr lang="es-ES" sz="2500" dirty="0">
                <a:solidFill>
                  <a:schemeClr val="tx1"/>
                </a:solidFill>
              </a:rPr>
              <a:t>7 empresas </a:t>
            </a:r>
            <a:r>
              <a:rPr lang="es-ES" sz="1900" b="0" dirty="0">
                <a:solidFill>
                  <a:schemeClr val="tx1"/>
                </a:solidFill>
              </a:rPr>
              <a:t>(Bavaria, Ecopetrol, EPM, Cerro Matoso, Grupo Éxito, </a:t>
            </a:r>
            <a:r>
              <a:rPr lang="es-ES" sz="1900" b="0" dirty="0" err="1">
                <a:solidFill>
                  <a:schemeClr val="tx1"/>
                </a:solidFill>
              </a:rPr>
              <a:t>Auteco</a:t>
            </a:r>
            <a:r>
              <a:rPr lang="es-ES" sz="1900" b="0" dirty="0">
                <a:solidFill>
                  <a:schemeClr val="tx1"/>
                </a:solidFill>
              </a:rPr>
              <a:t>, TCC)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B66D4D8-CB9C-A343-AB5A-E1EDFEEE3DBF}"/>
              </a:ext>
            </a:extLst>
          </p:cNvPr>
          <p:cNvSpPr txBox="1"/>
          <p:nvPr/>
        </p:nvSpPr>
        <p:spPr>
          <a:xfrm>
            <a:off x="13856938" y="4875902"/>
            <a:ext cx="3036939" cy="26297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 defTabSz="1028753">
              <a:defRPr sz="3600" b="1">
                <a:solidFill>
                  <a:prstClr val="black"/>
                </a:solidFill>
                <a:latin typeface="Corbel" panose="020B0503020204020204" pitchFamily="34" charset="0"/>
              </a:defRPr>
            </a:lvl1pPr>
          </a:lstStyle>
          <a:p>
            <a:pPr marL="342900" indent="-342900" algn="l">
              <a:buAutoNum type="arabicPeriod"/>
            </a:pPr>
            <a:r>
              <a:rPr lang="es-ES" sz="2000" b="0" dirty="0">
                <a:solidFill>
                  <a:schemeClr val="tx1"/>
                </a:solidFill>
              </a:rPr>
              <a:t>Estándares más estrictos de emisiones para vehículos diésel </a:t>
            </a:r>
          </a:p>
          <a:p>
            <a:pPr marL="342900" indent="-342900" algn="l">
              <a:buAutoNum type="arabicPeriod"/>
            </a:pPr>
            <a:r>
              <a:rPr lang="es-ES" sz="2000" b="0" dirty="0">
                <a:solidFill>
                  <a:schemeClr val="tx1"/>
                </a:solidFill>
              </a:rPr>
              <a:t>Fijar estándar de emisión para maquinaria.</a:t>
            </a:r>
          </a:p>
          <a:p>
            <a:pPr marL="342900" indent="-342900" algn="l">
              <a:buAutoNum type="arabicPeriod"/>
            </a:pPr>
            <a:r>
              <a:rPr lang="es-ES" sz="2000" b="0" dirty="0">
                <a:solidFill>
                  <a:schemeClr val="tx1"/>
                </a:solidFill>
              </a:rPr>
              <a:t>Reducción de quemas agrícolas.</a:t>
            </a:r>
          </a:p>
        </p:txBody>
      </p:sp>
      <p:sp>
        <p:nvSpPr>
          <p:cNvPr id="23" name="Rectangle 43">
            <a:extLst>
              <a:ext uri="{FF2B5EF4-FFF2-40B4-BE49-F238E27FC236}">
                <a16:creationId xmlns:a16="http://schemas.microsoft.com/office/drawing/2014/main" id="{EAE58880-EEC5-F341-BB29-9FC162AF9959}"/>
              </a:ext>
            </a:extLst>
          </p:cNvPr>
          <p:cNvSpPr/>
          <p:nvPr/>
        </p:nvSpPr>
        <p:spPr>
          <a:xfrm>
            <a:off x="3674487" y="7734970"/>
            <a:ext cx="3089592" cy="156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" sz="3600" b="1" dirty="0">
                <a:solidFill>
                  <a:prstClr val="black"/>
                </a:solidFill>
                <a:latin typeface="Corbel" panose="020B0503020204020204" pitchFamily="34" charset="0"/>
              </a:rPr>
              <a:t>100% 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PIGCCS en implementación a 2030</a:t>
            </a:r>
            <a:endParaRPr lang="es-ES_tradnl" sz="2500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69C141BA-A991-F14C-B139-B4CCB2A30ADC}"/>
              </a:ext>
            </a:extLst>
          </p:cNvPr>
          <p:cNvSpPr txBox="1"/>
          <p:nvPr/>
        </p:nvSpPr>
        <p:spPr>
          <a:xfrm>
            <a:off x="13856938" y="7734456"/>
            <a:ext cx="3036939" cy="1622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 defTabSz="1028753">
              <a:defRPr sz="3600" b="1">
                <a:solidFill>
                  <a:prstClr val="black"/>
                </a:solidFill>
                <a:latin typeface="Corbel" panose="020B0503020204020204" pitchFamily="34" charset="0"/>
              </a:defRPr>
            </a:lvl1pPr>
          </a:lstStyle>
          <a:p>
            <a:r>
              <a:rPr lang="es-ES" sz="2500" dirty="0"/>
              <a:t>100% Programa Cupos Transables</a:t>
            </a:r>
          </a:p>
          <a:p>
            <a:r>
              <a:rPr lang="es-ES" sz="2500" b="0" dirty="0"/>
              <a:t>En implementación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DD4D7AA9-9EA5-1743-95A3-DE586C140BA3}"/>
              </a:ext>
            </a:extLst>
          </p:cNvPr>
          <p:cNvSpPr txBox="1"/>
          <p:nvPr/>
        </p:nvSpPr>
        <p:spPr>
          <a:xfrm>
            <a:off x="10483196" y="7769346"/>
            <a:ext cx="3081583" cy="1622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 defTabSz="1028753">
              <a:defRPr sz="3600" b="1">
                <a:solidFill>
                  <a:prstClr val="black"/>
                </a:solidFill>
                <a:latin typeface="Corbel" panose="020B0503020204020204" pitchFamily="34" charset="0"/>
              </a:defRPr>
            </a:lvl1pPr>
          </a:lstStyle>
          <a:p>
            <a:r>
              <a:rPr lang="es-ES" sz="2500" dirty="0"/>
              <a:t>100% territorio</a:t>
            </a:r>
          </a:p>
          <a:p>
            <a:r>
              <a:rPr lang="es-ES" sz="1700" b="0" dirty="0"/>
              <a:t>Incorporando ciencia, tecnología e innovación en PIGCCT con PENIA</a:t>
            </a:r>
          </a:p>
        </p:txBody>
      </p:sp>
      <p:sp>
        <p:nvSpPr>
          <p:cNvPr id="27" name="Rectangle 43">
            <a:extLst>
              <a:ext uri="{FF2B5EF4-FFF2-40B4-BE49-F238E27FC236}">
                <a16:creationId xmlns:a16="http://schemas.microsoft.com/office/drawing/2014/main" id="{8A3632D7-3792-BF45-8E8D-43E1DF9CBF02}"/>
              </a:ext>
            </a:extLst>
          </p:cNvPr>
          <p:cNvSpPr/>
          <p:nvPr/>
        </p:nvSpPr>
        <p:spPr>
          <a:xfrm>
            <a:off x="7056238" y="7734970"/>
            <a:ext cx="3089592" cy="156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" sz="3600" b="1" dirty="0">
                <a:solidFill>
                  <a:prstClr val="black"/>
                </a:solidFill>
                <a:latin typeface="Corbel" panose="020B0503020204020204" pitchFamily="34" charset="0"/>
              </a:rPr>
              <a:t>100% 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PIGCCT en implementación a 2030</a:t>
            </a:r>
            <a:endParaRPr lang="es-ES_tradnl" sz="2500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617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C58C2C8D-EB32-484C-B1B0-7DE751794C5A}"/>
              </a:ext>
            </a:extLst>
          </p:cNvPr>
          <p:cNvSpPr/>
          <p:nvPr/>
        </p:nvSpPr>
        <p:spPr>
          <a:xfrm>
            <a:off x="0" y="-21495"/>
            <a:ext cx="18288000" cy="10286999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sz="2700">
              <a:latin typeface="Corbel" panose="020B0503020204020204" pitchFamily="34" charset="0"/>
            </a:endParaRPr>
          </a:p>
        </p:txBody>
      </p:sp>
      <p:pic>
        <p:nvPicPr>
          <p:cNvPr id="8" name="Google Shape;68;p14">
            <a:extLst>
              <a:ext uri="{FF2B5EF4-FFF2-40B4-BE49-F238E27FC236}">
                <a16:creationId xmlns:a16="http://schemas.microsoft.com/office/drawing/2014/main" id="{06F1F8C1-7924-D949-AFC4-F63291274E1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491974" y="120470"/>
            <a:ext cx="4654139" cy="9042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6DE6FD82-F54E-E645-9546-A37615D08DC9}"/>
              </a:ext>
            </a:extLst>
          </p:cNvPr>
          <p:cNvSpPr txBox="1"/>
          <p:nvPr/>
        </p:nvSpPr>
        <p:spPr>
          <a:xfrm>
            <a:off x="348727" y="2628901"/>
            <a:ext cx="3387848" cy="2434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Min Energía</a:t>
            </a:r>
          </a:p>
          <a:p>
            <a:r>
              <a:rPr lang="es-ES" sz="2700" b="1" dirty="0"/>
              <a:t>11,2 MTCO2 </a:t>
            </a:r>
            <a:r>
              <a:rPr lang="es-ES" sz="2700" b="1" dirty="0" err="1"/>
              <a:t>eq</a:t>
            </a:r>
            <a:endParaRPr lang="es-ES" sz="2700" b="1" dirty="0"/>
          </a:p>
          <a:p>
            <a:r>
              <a:rPr lang="es-ES" sz="2700" b="1" dirty="0"/>
              <a:t>Aporte a Meta: 6,3% </a:t>
            </a:r>
          </a:p>
          <a:p>
            <a:r>
              <a:rPr lang="es-ES" sz="2700" b="1" dirty="0"/>
              <a:t>Medidas: 7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5354C6FD-5EB2-AF49-9461-ABBAAEBC5C8A}"/>
              </a:ext>
            </a:extLst>
          </p:cNvPr>
          <p:cNvSpPr txBox="1"/>
          <p:nvPr/>
        </p:nvSpPr>
        <p:spPr>
          <a:xfrm>
            <a:off x="141892" y="383438"/>
            <a:ext cx="133500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s-ES" sz="3600" b="1" dirty="0">
                <a:latin typeface="Corbel" panose="020B0503020204020204" pitchFamily="34" charset="0"/>
              </a:rPr>
              <a:t>Se priorizaron 196 medidas por valor estimado de</a:t>
            </a:r>
          </a:p>
          <a:p>
            <a:pPr marL="0" lvl="1" algn="just"/>
            <a:r>
              <a:rPr lang="es-ES" sz="3600" b="1" dirty="0">
                <a:latin typeface="Corbel" panose="020B0503020204020204" pitchFamily="34" charset="0"/>
              </a:rPr>
              <a:t>$ 109 billones a 10 años,  con lo cual iniciamos el proceso de descarbonización de nuestra economía  </a:t>
            </a:r>
            <a:endParaRPr lang="es-ES_tradnl" sz="3600" b="1" dirty="0">
              <a:latin typeface="Corbel" panose="020B0503020204020204" pitchFamily="34" charset="0"/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9D4F562A-C460-4425-8C6B-E6595ED1EBBF}"/>
              </a:ext>
            </a:extLst>
          </p:cNvPr>
          <p:cNvSpPr txBox="1"/>
          <p:nvPr/>
        </p:nvSpPr>
        <p:spPr>
          <a:xfrm>
            <a:off x="10965172" y="2630082"/>
            <a:ext cx="3387848" cy="2434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Min Transporte</a:t>
            </a:r>
          </a:p>
          <a:p>
            <a:r>
              <a:rPr lang="es-ES" sz="2700" b="1" dirty="0"/>
              <a:t>5,68 MTCO2 </a:t>
            </a:r>
            <a:r>
              <a:rPr lang="es-ES" sz="2700" b="1" dirty="0" err="1"/>
              <a:t>eq</a:t>
            </a:r>
            <a:endParaRPr lang="es-ES" sz="2700" b="1" dirty="0"/>
          </a:p>
          <a:p>
            <a:r>
              <a:rPr lang="es-ES" sz="2700" b="1" dirty="0"/>
              <a:t>Aporte a Meta: 3,2%</a:t>
            </a:r>
          </a:p>
          <a:p>
            <a:r>
              <a:rPr lang="es-ES" sz="2700" b="1" dirty="0"/>
              <a:t>Medidas: 8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1A9F63D-D49C-4DBA-86EB-67A0AE40F9AE}"/>
              </a:ext>
            </a:extLst>
          </p:cNvPr>
          <p:cNvSpPr txBox="1"/>
          <p:nvPr/>
        </p:nvSpPr>
        <p:spPr>
          <a:xfrm>
            <a:off x="348727" y="5324113"/>
            <a:ext cx="3387848" cy="2641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Min Vivienda</a:t>
            </a:r>
          </a:p>
          <a:p>
            <a:r>
              <a:rPr lang="es-ES" sz="2700" b="1" dirty="0"/>
              <a:t>1,4 MTCO2 </a:t>
            </a:r>
            <a:r>
              <a:rPr lang="es-ES" sz="2700" b="1" dirty="0" err="1"/>
              <a:t>eq</a:t>
            </a:r>
            <a:endParaRPr lang="es-ES" sz="2700" b="1" dirty="0"/>
          </a:p>
          <a:p>
            <a:r>
              <a:rPr lang="es-ES" sz="2700" b="1" dirty="0"/>
              <a:t>Aporte a Meta: 0,8%</a:t>
            </a:r>
          </a:p>
          <a:p>
            <a:r>
              <a:rPr lang="es-ES" sz="2700" b="1" dirty="0"/>
              <a:t>Medidas: 8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101928F1-2BB6-4D6B-8879-326B7EC92620}"/>
              </a:ext>
            </a:extLst>
          </p:cNvPr>
          <p:cNvSpPr txBox="1"/>
          <p:nvPr/>
        </p:nvSpPr>
        <p:spPr>
          <a:xfrm>
            <a:off x="7464121" y="2628901"/>
            <a:ext cx="3387848" cy="2434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Min Ambiente</a:t>
            </a:r>
          </a:p>
          <a:p>
            <a:r>
              <a:rPr lang="es-ES" sz="2700" b="1" dirty="0"/>
              <a:t>23,2 MTCO2 </a:t>
            </a:r>
            <a:r>
              <a:rPr lang="es-ES" sz="2700" b="1" dirty="0" err="1"/>
              <a:t>eq</a:t>
            </a:r>
            <a:endParaRPr lang="es-ES" sz="2700" b="1" dirty="0"/>
          </a:p>
          <a:p>
            <a:r>
              <a:rPr lang="es-ES" sz="2700" b="1" dirty="0"/>
              <a:t>Aporte a Meta: 13,1% </a:t>
            </a:r>
          </a:p>
          <a:p>
            <a:r>
              <a:rPr lang="es-ES" sz="2700" b="1" dirty="0"/>
              <a:t>Medidas: 16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C9EFA869-4300-42F3-AE7D-BDBC0AF0AE19}"/>
              </a:ext>
            </a:extLst>
          </p:cNvPr>
          <p:cNvSpPr txBox="1"/>
          <p:nvPr/>
        </p:nvSpPr>
        <p:spPr>
          <a:xfrm>
            <a:off x="3939460" y="2628901"/>
            <a:ext cx="3387848" cy="2434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Min Agricultura</a:t>
            </a:r>
          </a:p>
          <a:p>
            <a:r>
              <a:rPr lang="es-ES" sz="2700" b="1" dirty="0"/>
              <a:t>21,2 MTCO2 </a:t>
            </a:r>
            <a:r>
              <a:rPr lang="es-ES" sz="2700" b="1" dirty="0" err="1"/>
              <a:t>eq</a:t>
            </a:r>
            <a:endParaRPr lang="es-ES" sz="2700" b="1" dirty="0"/>
          </a:p>
          <a:p>
            <a:r>
              <a:rPr lang="es-ES" sz="2700" b="1" dirty="0"/>
              <a:t>Aporte a Meta: 12,4% </a:t>
            </a:r>
          </a:p>
          <a:p>
            <a:r>
              <a:rPr lang="es-ES" sz="2700" b="1" dirty="0"/>
              <a:t>Medidas: 9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80493BAF-90A6-4C1E-9554-B42D4E93EA4B}"/>
              </a:ext>
            </a:extLst>
          </p:cNvPr>
          <p:cNvSpPr txBox="1"/>
          <p:nvPr/>
        </p:nvSpPr>
        <p:spPr>
          <a:xfrm>
            <a:off x="3939459" y="5324113"/>
            <a:ext cx="3387849" cy="2641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Min Hacienda</a:t>
            </a:r>
          </a:p>
          <a:p>
            <a:r>
              <a:rPr lang="es-ES" sz="2700" b="1" dirty="0"/>
              <a:t>0,73 MTCO2 </a:t>
            </a:r>
            <a:r>
              <a:rPr lang="es-ES" sz="2700" b="1" dirty="0" err="1"/>
              <a:t>eq</a:t>
            </a:r>
            <a:endParaRPr lang="es-ES" sz="2700" b="1" dirty="0"/>
          </a:p>
          <a:p>
            <a:r>
              <a:rPr lang="es-ES" sz="2700" b="1" dirty="0"/>
              <a:t>Aporte a Meta: 0,4%</a:t>
            </a:r>
          </a:p>
          <a:p>
            <a:r>
              <a:rPr lang="es-ES" sz="2700" b="1" dirty="0"/>
              <a:t>Medidas: 1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BA48D0A6-73DF-4F6A-B6C2-918A38A11432}"/>
              </a:ext>
            </a:extLst>
          </p:cNvPr>
          <p:cNvSpPr txBox="1"/>
          <p:nvPr/>
        </p:nvSpPr>
        <p:spPr>
          <a:xfrm>
            <a:off x="14489833" y="2628900"/>
            <a:ext cx="3387848" cy="2434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Min Comercio</a:t>
            </a:r>
          </a:p>
          <a:p>
            <a:r>
              <a:rPr lang="es-ES" sz="2700" b="1" dirty="0"/>
              <a:t>4,67 MTCO2 </a:t>
            </a:r>
            <a:r>
              <a:rPr lang="es-ES" sz="2700" b="1" dirty="0" err="1"/>
              <a:t>eq</a:t>
            </a:r>
            <a:endParaRPr lang="es-ES" sz="2700" b="1" dirty="0"/>
          </a:p>
          <a:p>
            <a:r>
              <a:rPr lang="es-ES" sz="2700" b="1" dirty="0"/>
              <a:t>Aporte a Meta: 2,6% </a:t>
            </a:r>
          </a:p>
          <a:p>
            <a:r>
              <a:rPr lang="es-ES" sz="2700" b="1" dirty="0"/>
              <a:t>Medidas: 6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FF562CAC-9766-4560-AD88-C4D4751807EC}"/>
              </a:ext>
            </a:extLst>
          </p:cNvPr>
          <p:cNvSpPr txBox="1"/>
          <p:nvPr/>
        </p:nvSpPr>
        <p:spPr>
          <a:xfrm>
            <a:off x="7464120" y="5322932"/>
            <a:ext cx="3387849" cy="2641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Min Salud</a:t>
            </a:r>
          </a:p>
          <a:p>
            <a:r>
              <a:rPr lang="es-ES" sz="2700" b="1" dirty="0"/>
              <a:t>Medidas: 2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05614DE8-0105-40A5-BDF1-28C00E24B5BE}"/>
              </a:ext>
            </a:extLst>
          </p:cNvPr>
          <p:cNvSpPr txBox="1"/>
          <p:nvPr/>
        </p:nvSpPr>
        <p:spPr>
          <a:xfrm>
            <a:off x="10965170" y="5322932"/>
            <a:ext cx="3387848" cy="2641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Deforestación</a:t>
            </a:r>
          </a:p>
          <a:p>
            <a:r>
              <a:rPr lang="es-ES" sz="2700" b="1" dirty="0"/>
              <a:t>59,2 MTCO2eq</a:t>
            </a:r>
          </a:p>
          <a:p>
            <a:r>
              <a:rPr lang="es-ES" sz="2700" b="1" dirty="0"/>
              <a:t>Aporte a Meta: 33,5%</a:t>
            </a:r>
          </a:p>
          <a:p>
            <a:r>
              <a:rPr lang="es-ES" sz="2700" b="1" dirty="0"/>
              <a:t>Medida - 1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B02D764-99D7-4827-A2F8-8C9AD2631172}"/>
              </a:ext>
            </a:extLst>
          </p:cNvPr>
          <p:cNvSpPr txBox="1"/>
          <p:nvPr/>
        </p:nvSpPr>
        <p:spPr>
          <a:xfrm>
            <a:off x="14490712" y="5322932"/>
            <a:ext cx="3387848" cy="2641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>
            <a:defPPr>
              <a:defRPr lang="es-CO"/>
            </a:defPPr>
            <a:lvl1pPr lvl="0" algn="ctr">
              <a:defRPr sz="2500"/>
            </a:lvl1pPr>
          </a:lstStyle>
          <a:p>
            <a:r>
              <a:rPr lang="es-ES" sz="3600" b="1" dirty="0"/>
              <a:t>Gobiernos Locales</a:t>
            </a:r>
          </a:p>
          <a:p>
            <a:r>
              <a:rPr lang="es-ES" sz="2700" b="1" dirty="0"/>
              <a:t>49 MTCO2 </a:t>
            </a:r>
            <a:r>
              <a:rPr lang="es-ES" sz="2700" b="1" dirty="0" err="1"/>
              <a:t>eq</a:t>
            </a:r>
            <a:endParaRPr lang="es-ES" sz="2700" b="1" dirty="0"/>
          </a:p>
          <a:p>
            <a:r>
              <a:rPr lang="es-ES" sz="2700" b="1" dirty="0"/>
              <a:t>Aporte a Meta: 27,7%</a:t>
            </a:r>
          </a:p>
          <a:p>
            <a:r>
              <a:rPr lang="es-ES" sz="2700" b="1" dirty="0"/>
              <a:t>Medidas: 116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23BCEBC-A6FC-AF40-9EDE-C715EE1DEB43}"/>
              </a:ext>
            </a:extLst>
          </p:cNvPr>
          <p:cNvSpPr txBox="1"/>
          <p:nvPr/>
        </p:nvSpPr>
        <p:spPr>
          <a:xfrm>
            <a:off x="348726" y="8898761"/>
            <a:ext cx="179392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700" dirty="0"/>
              <a:t>*Valores estimados por la Estrategia Colombiana de Desarrollo Bajo en Carbono. Resultados en proceso de validación con carteras sectoriales y que será detallada con estudios técnicos actualmente en desarrollo. </a:t>
            </a:r>
          </a:p>
        </p:txBody>
      </p:sp>
    </p:spTree>
    <p:extLst>
      <p:ext uri="{BB962C8B-B14F-4D97-AF65-F5344CB8AC3E}">
        <p14:creationId xmlns:p14="http://schemas.microsoft.com/office/powerpoint/2010/main" val="2328241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C58C2C8D-EB32-484C-B1B0-7DE751794C5A}"/>
              </a:ext>
            </a:extLst>
          </p:cNvPr>
          <p:cNvSpPr/>
          <p:nvPr/>
        </p:nvSpPr>
        <p:spPr>
          <a:xfrm>
            <a:off x="0" y="2"/>
            <a:ext cx="18288000" cy="10286999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sz="2700">
              <a:latin typeface="Corbel" panose="020B0503020204020204" pitchFamily="34" charset="0"/>
            </a:endParaRPr>
          </a:p>
        </p:txBody>
      </p:sp>
      <p:pic>
        <p:nvPicPr>
          <p:cNvPr id="18" name="Google Shape;68;p14">
            <a:extLst>
              <a:ext uri="{FF2B5EF4-FFF2-40B4-BE49-F238E27FC236}">
                <a16:creationId xmlns:a16="http://schemas.microsoft.com/office/drawing/2014/main" id="{1C436433-9492-AB47-8B33-6BB9B3A6BB3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491973" y="120470"/>
            <a:ext cx="4654139" cy="90429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7">
            <a:extLst>
              <a:ext uri="{FF2B5EF4-FFF2-40B4-BE49-F238E27FC236}">
                <a16:creationId xmlns:a16="http://schemas.microsoft.com/office/drawing/2014/main" id="{C9EECC08-7A8E-AC4D-A6B0-BBBE5AA42AF0}"/>
              </a:ext>
            </a:extLst>
          </p:cNvPr>
          <p:cNvSpPr txBox="1"/>
          <p:nvPr/>
        </p:nvSpPr>
        <p:spPr>
          <a:xfrm>
            <a:off x="1" y="48813"/>
            <a:ext cx="131620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b="1" spc="-125" dirty="0">
                <a:latin typeface="Corbel" panose="020B0503020204020204" pitchFamily="34" charset="0"/>
                <a:cs typeface="Tahoma"/>
              </a:rPr>
              <a:t>Bogotá, Cali, Medellín, Pereira y Montería se comprometieron con la NDC con medidas de mitigación en los sectores de transporte, minas, energía y saneamiento básico.</a:t>
            </a:r>
            <a:endParaRPr lang="es-ES_tradnl" sz="3600" b="1" spc="-125" dirty="0">
              <a:latin typeface="Corbel" panose="020B0503020204020204" pitchFamily="34" charset="0"/>
              <a:cs typeface="Tahoma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935CC2C-574C-3242-A003-9FB07E74FBC3}"/>
              </a:ext>
            </a:extLst>
          </p:cNvPr>
          <p:cNvSpPr txBox="1"/>
          <p:nvPr/>
        </p:nvSpPr>
        <p:spPr>
          <a:xfrm>
            <a:off x="2971800" y="2476500"/>
            <a:ext cx="12283244" cy="17030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135000" rtlCol="0" anchor="ctr" anchorCtr="0">
            <a:noAutofit/>
          </a:bodyPr>
          <a:lstStyle/>
          <a:p>
            <a:pPr algn="ctr"/>
            <a:r>
              <a:rPr lang="es-ES" sz="6000" b="1" dirty="0">
                <a:solidFill>
                  <a:schemeClr val="bg1"/>
                </a:solidFill>
                <a:latin typeface="Corbel" panose="020B0503020204020204" pitchFamily="34" charset="0"/>
              </a:rPr>
              <a:t>19 </a:t>
            </a:r>
            <a:r>
              <a:rPr lang="es-ES" sz="3300" b="1" dirty="0">
                <a:solidFill>
                  <a:schemeClr val="bg1"/>
                </a:solidFill>
                <a:latin typeface="Corbel" panose="020B0503020204020204" pitchFamily="34" charset="0"/>
              </a:rPr>
              <a:t>medidas de mitigación en transporte, minas, energía y saneamiento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2773716-BE93-9A46-8D74-D37F173DB35E}"/>
              </a:ext>
            </a:extLst>
          </p:cNvPr>
          <p:cNvSpPr txBox="1"/>
          <p:nvPr/>
        </p:nvSpPr>
        <p:spPr>
          <a:xfrm>
            <a:off x="7163028" y="4426181"/>
            <a:ext cx="3926088" cy="31054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135000" rtlCol="0" anchor="ctr" anchorCtr="0">
            <a:noAutofit/>
          </a:bodyPr>
          <a:lstStyle/>
          <a:p>
            <a:pPr lvl="0" algn="ctr"/>
            <a:r>
              <a:rPr lang="es-CO" sz="6000" b="1" dirty="0"/>
              <a:t>4/5 </a:t>
            </a:r>
            <a:r>
              <a:rPr lang="es-CO" sz="3300" dirty="0">
                <a:latin typeface="Corbel" panose="020B0503020204020204" pitchFamily="34" charset="0"/>
              </a:rPr>
              <a:t>ciudades ampliando red de ciclorutas  </a:t>
            </a:r>
          </a:p>
          <a:p>
            <a:pPr lvl="0" algn="ctr"/>
            <a:endParaRPr lang="es-ES" sz="33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BF9130C-FCA8-A246-8CDC-EFEEB7664963}"/>
              </a:ext>
            </a:extLst>
          </p:cNvPr>
          <p:cNvSpPr txBox="1"/>
          <p:nvPr/>
        </p:nvSpPr>
        <p:spPr>
          <a:xfrm>
            <a:off x="2971800" y="4454121"/>
            <a:ext cx="3926088" cy="30179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135000" rtlCol="0" anchor="ctr" anchorCtr="0">
            <a:noAutofit/>
          </a:bodyPr>
          <a:lstStyle/>
          <a:p>
            <a:pPr algn="ctr"/>
            <a:r>
              <a:rPr lang="es-ES" sz="6000" b="1" dirty="0">
                <a:latin typeface="Corbel" panose="020B0503020204020204" pitchFamily="34" charset="0"/>
              </a:rPr>
              <a:t>16</a:t>
            </a:r>
            <a:r>
              <a:rPr lang="es-ES" sz="3300" dirty="0">
                <a:latin typeface="Corbel" panose="020B0503020204020204" pitchFamily="34" charset="0"/>
              </a:rPr>
              <a:t> medidas para transporte. Incluye medios alternativos como los cables aéreos.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C522827-3EF6-F046-91F7-147F28A8A65E}"/>
              </a:ext>
            </a:extLst>
          </p:cNvPr>
          <p:cNvSpPr txBox="1"/>
          <p:nvPr/>
        </p:nvSpPr>
        <p:spPr>
          <a:xfrm>
            <a:off x="11354256" y="4454121"/>
            <a:ext cx="3900788" cy="31054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135000" rtlCol="0" anchor="ctr" anchorCtr="0">
            <a:noAutofit/>
          </a:bodyPr>
          <a:lstStyle/>
          <a:p>
            <a:pPr algn="ctr"/>
            <a:r>
              <a:rPr lang="es-ES" sz="6000" b="1" dirty="0">
                <a:latin typeface="Corbel" panose="020B0503020204020204" pitchFamily="34" charset="0"/>
              </a:rPr>
              <a:t>2</a:t>
            </a:r>
            <a:r>
              <a:rPr lang="es-ES" sz="6000" dirty="0">
                <a:latin typeface="Corbel" panose="020B0503020204020204" pitchFamily="34" charset="0"/>
              </a:rPr>
              <a:t> </a:t>
            </a:r>
            <a:r>
              <a:rPr lang="es-ES" sz="3300" dirty="0">
                <a:latin typeface="Corbel" panose="020B0503020204020204" pitchFamily="34" charset="0"/>
              </a:rPr>
              <a:t>medidas para energía.</a:t>
            </a:r>
          </a:p>
        </p:txBody>
      </p:sp>
    </p:spTree>
    <p:extLst>
      <p:ext uri="{BB962C8B-B14F-4D97-AF65-F5344CB8AC3E}">
        <p14:creationId xmlns:p14="http://schemas.microsoft.com/office/powerpoint/2010/main" val="2117890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C58C2C8D-EB32-484C-B1B0-7DE751794C5A}"/>
              </a:ext>
            </a:extLst>
          </p:cNvPr>
          <p:cNvSpPr/>
          <p:nvPr/>
        </p:nvSpPr>
        <p:spPr>
          <a:xfrm>
            <a:off x="-4185" y="-4183"/>
            <a:ext cx="18288000" cy="10286999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marL="685800" indent="-501491">
              <a:buSzPct val="100000"/>
              <a:buChar char="●"/>
            </a:pPr>
            <a:endParaRPr lang="es-CO" sz="2700" dirty="0"/>
          </a:p>
        </p:txBody>
      </p:sp>
      <p:pic>
        <p:nvPicPr>
          <p:cNvPr id="8" name="Google Shape;68;p14">
            <a:extLst>
              <a:ext uri="{FF2B5EF4-FFF2-40B4-BE49-F238E27FC236}">
                <a16:creationId xmlns:a16="http://schemas.microsoft.com/office/drawing/2014/main" id="{06F1F8C1-7924-D949-AFC4-F63291274E1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491973" y="120470"/>
            <a:ext cx="4654139" cy="90429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FBEE9729-1845-324D-ACE9-BBA2B28420DB}"/>
              </a:ext>
            </a:extLst>
          </p:cNvPr>
          <p:cNvSpPr txBox="1"/>
          <p:nvPr/>
        </p:nvSpPr>
        <p:spPr>
          <a:xfrm>
            <a:off x="6878341" y="2637898"/>
            <a:ext cx="11172013" cy="1092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3000" b="1" dirty="0">
                <a:solidFill>
                  <a:schemeClr val="tx1"/>
                </a:solidFill>
                <a:latin typeface="Corbel" panose="020B0503020204020204" pitchFamily="34" charset="0"/>
              </a:rPr>
              <a:t>+ 100 entidades </a:t>
            </a:r>
            <a:r>
              <a:rPr lang="es-ES" sz="2200" dirty="0">
                <a:solidFill>
                  <a:schemeClr val="tx1"/>
                </a:solidFill>
                <a:latin typeface="Corbel" panose="020B0503020204020204" pitchFamily="34" charset="0"/>
              </a:rPr>
              <a:t>del orden nacional, </a:t>
            </a:r>
            <a:r>
              <a:rPr lang="es-ES" sz="2200" dirty="0" err="1">
                <a:solidFill>
                  <a:schemeClr val="tx1"/>
                </a:solidFill>
                <a:latin typeface="Corbel" panose="020B0503020204020204" pitchFamily="34" charset="0"/>
              </a:rPr>
              <a:t>subnacional</a:t>
            </a:r>
            <a:r>
              <a:rPr lang="es-ES" sz="2200" dirty="0">
                <a:solidFill>
                  <a:schemeClr val="tx1"/>
                </a:solidFill>
                <a:latin typeface="Corbel" panose="020B0503020204020204" pitchFamily="34" charset="0"/>
              </a:rPr>
              <a:t>, internacional, público, privado, academia, sociedad civil.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1C7857B-F495-0D41-9425-44FEBA3AA110}"/>
              </a:ext>
            </a:extLst>
          </p:cNvPr>
          <p:cNvSpPr txBox="1"/>
          <p:nvPr/>
        </p:nvSpPr>
        <p:spPr>
          <a:xfrm>
            <a:off x="6862842" y="6539125"/>
            <a:ext cx="11172013" cy="1092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3000" b="1" dirty="0">
                <a:solidFill>
                  <a:schemeClr val="tx1"/>
                </a:solidFill>
                <a:latin typeface="Corbel" panose="020B0503020204020204" pitchFamily="34" charset="0"/>
              </a:rPr>
              <a:t>+ 300 </a:t>
            </a:r>
            <a:r>
              <a:rPr lang="es-ES" sz="2200" dirty="0">
                <a:solidFill>
                  <a:schemeClr val="tx1"/>
                </a:solidFill>
                <a:latin typeface="Corbel" panose="020B0503020204020204" pitchFamily="34" charset="0"/>
              </a:rPr>
              <a:t>participantes  en espacios. Consulta pública, encuestas a expertos, diálogos con comunidades étnicas, campesinos, mujeres, jóvenes, </a:t>
            </a:r>
            <a:r>
              <a:rPr lang="es-ES" sz="2200" dirty="0" err="1">
                <a:solidFill>
                  <a:schemeClr val="tx1"/>
                </a:solidFill>
                <a:latin typeface="Corbel" panose="020B0503020204020204" pitchFamily="34" charset="0"/>
              </a:rPr>
              <a:t>ONGs</a:t>
            </a:r>
            <a:r>
              <a:rPr lang="es-ES" sz="2200" dirty="0">
                <a:solidFill>
                  <a:schemeClr val="tx1"/>
                </a:solidFill>
                <a:latin typeface="Corbel" panose="020B0503020204020204" pitchFamily="34" charset="0"/>
              </a:rPr>
              <a:t>, empresas.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37C4A3E7-4C77-EA4B-83D4-6B8101807AE4}"/>
              </a:ext>
            </a:extLst>
          </p:cNvPr>
          <p:cNvSpPr txBox="1"/>
          <p:nvPr/>
        </p:nvSpPr>
        <p:spPr>
          <a:xfrm>
            <a:off x="6862842" y="5223454"/>
            <a:ext cx="11172013" cy="1092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2200" dirty="0">
                <a:solidFill>
                  <a:schemeClr val="tx1"/>
                </a:solidFill>
                <a:latin typeface="Corbel" panose="020B0503020204020204" pitchFamily="34" charset="0"/>
              </a:rPr>
              <a:t>Inclusión de metodologías para la contabilización de emisiones, cuantificación de medidas de mitigación entre otras , utilizando la mejor información disponible.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2A08B68-0298-4A49-8F02-23E49933B782}"/>
              </a:ext>
            </a:extLst>
          </p:cNvPr>
          <p:cNvSpPr txBox="1"/>
          <p:nvPr/>
        </p:nvSpPr>
        <p:spPr>
          <a:xfrm>
            <a:off x="6862842" y="3906238"/>
            <a:ext cx="11172013" cy="1092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3000" b="1" dirty="0">
                <a:solidFill>
                  <a:schemeClr val="tx1"/>
                </a:solidFill>
                <a:latin typeface="Corbel" panose="020B0503020204020204" pitchFamily="34" charset="0"/>
              </a:rPr>
              <a:t>9 enfoques </a:t>
            </a:r>
            <a:r>
              <a:rPr lang="es-ES" sz="2200" dirty="0">
                <a:solidFill>
                  <a:schemeClr val="tx1"/>
                </a:solidFill>
                <a:latin typeface="Corbel" panose="020B0503020204020204" pitchFamily="34" charset="0"/>
              </a:rPr>
              <a:t>entre los que se encuentran: Seguridad alimentaria y erradicación pobreza, transición justa de la fuerza laboral, enfoque diferencial y de género, enfoque diferencial étnico, protección ecosistemas, economía circular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292F78C-C846-5D48-A5CC-835F1C3C3DD1}"/>
              </a:ext>
            </a:extLst>
          </p:cNvPr>
          <p:cNvSpPr txBox="1"/>
          <p:nvPr/>
        </p:nvSpPr>
        <p:spPr>
          <a:xfrm>
            <a:off x="6862842" y="7936851"/>
            <a:ext cx="11172013" cy="1092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2200" dirty="0">
                <a:solidFill>
                  <a:schemeClr val="tx1"/>
                </a:solidFill>
                <a:latin typeface="Corbel" panose="020B0503020204020204" pitchFamily="34" charset="0"/>
              </a:rPr>
              <a:t>Colombia se destaca por incluir portafolio detallado de medidas con acciones concretas y líderes definidos a diferencia de países como Chile, Costa Rica, Japón entre</a:t>
            </a:r>
          </a:p>
        </p:txBody>
      </p:sp>
      <p:sp>
        <p:nvSpPr>
          <p:cNvPr id="24" name="TextBox 17">
            <a:extLst>
              <a:ext uri="{FF2B5EF4-FFF2-40B4-BE49-F238E27FC236}">
                <a16:creationId xmlns:a16="http://schemas.microsoft.com/office/drawing/2014/main" id="{2736F3AC-C462-2B49-871A-D31E94034357}"/>
              </a:ext>
            </a:extLst>
          </p:cNvPr>
          <p:cNvSpPr txBox="1"/>
          <p:nvPr/>
        </p:nvSpPr>
        <p:spPr>
          <a:xfrm>
            <a:off x="-1" y="282453"/>
            <a:ext cx="134919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s-E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La actualización de la NDC fue un proceso altamente participativo que incluyó </a:t>
            </a:r>
            <a:r>
              <a:rPr lang="es-ES" sz="4800" b="1" dirty="0">
                <a:solidFill>
                  <a:srgbClr val="002060"/>
                </a:solidFill>
                <a:latin typeface="Corbel" panose="020B0503020204020204" pitchFamily="34" charset="0"/>
              </a:rPr>
              <a:t>5</a:t>
            </a:r>
            <a:r>
              <a:rPr lang="es-E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 mejoras:</a:t>
            </a:r>
            <a:endParaRPr lang="es-ES_tradnl" sz="3600" b="1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C629F3D-D339-6541-B1B0-8733FA7946B5}"/>
              </a:ext>
            </a:extLst>
          </p:cNvPr>
          <p:cNvSpPr txBox="1"/>
          <p:nvPr/>
        </p:nvSpPr>
        <p:spPr>
          <a:xfrm>
            <a:off x="1676398" y="2637898"/>
            <a:ext cx="4328333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3000" b="1" dirty="0">
                <a:solidFill>
                  <a:schemeClr val="bg1"/>
                </a:solidFill>
                <a:latin typeface="Corbel" panose="020B0503020204020204" pitchFamily="34" charset="0"/>
              </a:rPr>
              <a:t>Construcción interinstitucional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4908292-27D2-BD4E-B4D4-D24C43DBC6F2}"/>
              </a:ext>
            </a:extLst>
          </p:cNvPr>
          <p:cNvSpPr txBox="1"/>
          <p:nvPr/>
        </p:nvSpPr>
        <p:spPr>
          <a:xfrm>
            <a:off x="1676398" y="3928954"/>
            <a:ext cx="4328333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3000" b="1" dirty="0">
                <a:solidFill>
                  <a:schemeClr val="bg1"/>
                </a:solidFill>
                <a:latin typeface="Corbel" panose="020B0503020204020204" pitchFamily="34" charset="0"/>
              </a:rPr>
              <a:t>Enfoques transversales incorporados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5F32DE0-8DF7-1B49-9345-1E8343125812}"/>
              </a:ext>
            </a:extLst>
          </p:cNvPr>
          <p:cNvSpPr txBox="1"/>
          <p:nvPr/>
        </p:nvSpPr>
        <p:spPr>
          <a:xfrm>
            <a:off x="1676398" y="5223454"/>
            <a:ext cx="4328333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3000" b="1" dirty="0">
                <a:solidFill>
                  <a:schemeClr val="bg1"/>
                </a:solidFill>
                <a:latin typeface="Corbel" panose="020B0503020204020204" pitchFamily="34" charset="0"/>
              </a:rPr>
              <a:t>Mejoras metodológicas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28698B6-3FCA-E449-B8CE-28DCF40328C6}"/>
              </a:ext>
            </a:extLst>
          </p:cNvPr>
          <p:cNvSpPr txBox="1"/>
          <p:nvPr/>
        </p:nvSpPr>
        <p:spPr>
          <a:xfrm>
            <a:off x="1676398" y="6608547"/>
            <a:ext cx="4328333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3000" b="1" dirty="0">
                <a:solidFill>
                  <a:schemeClr val="bg1"/>
                </a:solidFill>
                <a:latin typeface="Corbel" panose="020B0503020204020204" pitchFamily="34" charset="0"/>
              </a:rPr>
              <a:t>Espacios de participación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C3FAA65-7AEA-9541-BCD0-196420C82278}"/>
              </a:ext>
            </a:extLst>
          </p:cNvPr>
          <p:cNvSpPr txBox="1"/>
          <p:nvPr/>
        </p:nvSpPr>
        <p:spPr>
          <a:xfrm>
            <a:off x="1676398" y="7936851"/>
            <a:ext cx="4328333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r>
              <a:rPr lang="es-ES" sz="3000" b="1" dirty="0">
                <a:solidFill>
                  <a:schemeClr val="bg1"/>
                </a:solidFill>
                <a:latin typeface="Corbel" panose="020B0503020204020204" pitchFamily="34" charset="0"/>
              </a:rPr>
              <a:t>Acciones concretas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446D5DF9-D862-884E-BB4C-7079AACE50EB}"/>
              </a:ext>
            </a:extLst>
          </p:cNvPr>
          <p:cNvSpPr txBox="1"/>
          <p:nvPr/>
        </p:nvSpPr>
        <p:spPr>
          <a:xfrm>
            <a:off x="380999" y="2637898"/>
            <a:ext cx="1428847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pPr algn="ctr"/>
            <a:r>
              <a:rPr lang="es-ES" sz="4800" b="1" dirty="0">
                <a:solidFill>
                  <a:schemeClr val="bg1"/>
                </a:solidFill>
                <a:latin typeface="Corbel" panose="020B0503020204020204" pitchFamily="34" charset="0"/>
              </a:rPr>
              <a:t>1.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8A556B8D-12D4-104A-AB09-3855782DCABF}"/>
              </a:ext>
            </a:extLst>
          </p:cNvPr>
          <p:cNvSpPr txBox="1"/>
          <p:nvPr/>
        </p:nvSpPr>
        <p:spPr>
          <a:xfrm>
            <a:off x="392621" y="3928954"/>
            <a:ext cx="1428847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pPr algn="ctr"/>
            <a:r>
              <a:rPr lang="es-ES" sz="4800" b="1" dirty="0">
                <a:solidFill>
                  <a:schemeClr val="bg1"/>
                </a:solidFill>
                <a:latin typeface="Corbel" panose="020B0503020204020204" pitchFamily="34" charset="0"/>
              </a:rPr>
              <a:t>2.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E9D7B1C-101E-C743-AFDA-813680D190D9}"/>
              </a:ext>
            </a:extLst>
          </p:cNvPr>
          <p:cNvSpPr txBox="1"/>
          <p:nvPr/>
        </p:nvSpPr>
        <p:spPr>
          <a:xfrm>
            <a:off x="392621" y="5223985"/>
            <a:ext cx="1428847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pPr algn="ctr"/>
            <a:r>
              <a:rPr lang="es-ES" sz="4800" b="1" dirty="0">
                <a:solidFill>
                  <a:schemeClr val="bg1"/>
                </a:solidFill>
                <a:latin typeface="Corbel" panose="020B0503020204020204" pitchFamily="34" charset="0"/>
              </a:rPr>
              <a:t>3.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92DF1E1-2D7C-F34B-8138-8E90F661ADC5}"/>
              </a:ext>
            </a:extLst>
          </p:cNvPr>
          <p:cNvSpPr txBox="1"/>
          <p:nvPr/>
        </p:nvSpPr>
        <p:spPr>
          <a:xfrm>
            <a:off x="392621" y="6614166"/>
            <a:ext cx="1428847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pPr algn="ctr"/>
            <a:r>
              <a:rPr lang="es-ES" sz="4800" b="1" dirty="0">
                <a:solidFill>
                  <a:schemeClr val="bg1"/>
                </a:solidFill>
                <a:latin typeface="Corbel" panose="020B0503020204020204" pitchFamily="34" charset="0"/>
              </a:rPr>
              <a:t>4.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1330A42-7FB4-A341-A8CD-AD5548D7DEBE}"/>
              </a:ext>
            </a:extLst>
          </p:cNvPr>
          <p:cNvSpPr txBox="1"/>
          <p:nvPr/>
        </p:nvSpPr>
        <p:spPr>
          <a:xfrm>
            <a:off x="392621" y="7932624"/>
            <a:ext cx="1428847" cy="1092849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pPr algn="ctr"/>
            <a:r>
              <a:rPr lang="es-ES" sz="4800" b="1" dirty="0">
                <a:solidFill>
                  <a:schemeClr val="bg1"/>
                </a:solidFill>
                <a:latin typeface="Corbel" panose="020B0503020204020204" pitchFamily="34" charset="0"/>
              </a:rPr>
              <a:t>5.</a:t>
            </a:r>
          </a:p>
        </p:txBody>
      </p:sp>
      <p:sp>
        <p:nvSpPr>
          <p:cNvPr id="2" name="Flecha derecha 1">
            <a:extLst>
              <a:ext uri="{FF2B5EF4-FFF2-40B4-BE49-F238E27FC236}">
                <a16:creationId xmlns:a16="http://schemas.microsoft.com/office/drawing/2014/main" id="{B29298BF-16F2-A440-91D5-ECBF2277E1D9}"/>
              </a:ext>
            </a:extLst>
          </p:cNvPr>
          <p:cNvSpPr/>
          <p:nvPr/>
        </p:nvSpPr>
        <p:spPr>
          <a:xfrm>
            <a:off x="6253692" y="3000217"/>
            <a:ext cx="438191" cy="4420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270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FF37EC5-9310-8B4A-9944-8F25718870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3692" y="4256148"/>
            <a:ext cx="476250" cy="514350"/>
          </a:xfrm>
          <a:prstGeom prst="rect">
            <a:avLst/>
          </a:prstGeom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id="{6876CC52-EF02-E946-88BE-4210926CA6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9093" y="5601712"/>
            <a:ext cx="476250" cy="514350"/>
          </a:xfrm>
          <a:prstGeom prst="rect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81B1AED1-920A-A34B-8692-CCAC5E50D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6897796"/>
            <a:ext cx="476250" cy="514350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B7DC1E64-434D-D04D-897E-38979F6A86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8275465"/>
            <a:ext cx="476250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648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lang="es-CO" dirty="0"/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14" name="object 9">
            <a:extLst>
              <a:ext uri="{FF2B5EF4-FFF2-40B4-BE49-F238E27FC236}">
                <a16:creationId xmlns:a16="http://schemas.microsoft.com/office/drawing/2014/main" id="{5183F612-DA7C-4745-BE62-763CFC5F2EDC}"/>
              </a:ext>
            </a:extLst>
          </p:cNvPr>
          <p:cNvSpPr txBox="1">
            <a:spLocks/>
          </p:cNvSpPr>
          <p:nvPr/>
        </p:nvSpPr>
        <p:spPr>
          <a:xfrm>
            <a:off x="3505200" y="190500"/>
            <a:ext cx="11201400" cy="2235867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>
            <a:lvl1pPr>
              <a:defRPr sz="6400" b="1" i="0">
                <a:solidFill>
                  <a:srgbClr val="181818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ES" sz="3600" dirty="0">
                <a:solidFill>
                  <a:schemeClr val="tx1"/>
                </a:solidFill>
                <a:latin typeface="Corbel" panose="020B0503020204020204" pitchFamily="34" charset="0"/>
              </a:rPr>
              <a:t>El proceso no culminó con la actualización de la NDC. Desde su presentación formal se han gestionado avances importantes hacia su implementación, entre los que se destacan los siguientes:</a:t>
            </a:r>
            <a:endParaRPr lang="es-MX" sz="3600" kern="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3" name="Rectangle 21">
            <a:extLst>
              <a:ext uri="{FF2B5EF4-FFF2-40B4-BE49-F238E27FC236}">
                <a16:creationId xmlns:a16="http://schemas.microsoft.com/office/drawing/2014/main" id="{D9C131C6-75E7-164C-BD1C-157C89870FB7}"/>
              </a:ext>
            </a:extLst>
          </p:cNvPr>
          <p:cNvSpPr/>
          <p:nvPr/>
        </p:nvSpPr>
        <p:spPr>
          <a:xfrm>
            <a:off x="12145926" y="3210560"/>
            <a:ext cx="5307892" cy="441960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latin typeface="Corbel" panose="020B0503020204020204" pitchFamily="34" charset="0"/>
              </a:rPr>
              <a:t>3. </a:t>
            </a:r>
            <a:r>
              <a:rPr lang="es-ES_tradnl" sz="4000" b="1" dirty="0" err="1">
                <a:latin typeface="Corbel" panose="020B0503020204020204" pitchFamily="34" charset="0"/>
              </a:rPr>
              <a:t>Formulaci</a:t>
            </a:r>
            <a:r>
              <a:rPr lang="es-ES" sz="4000" b="1" dirty="0" err="1">
                <a:latin typeface="Corbel" panose="020B0503020204020204" pitchFamily="34" charset="0"/>
              </a:rPr>
              <a:t>ón</a:t>
            </a:r>
            <a:r>
              <a:rPr lang="es-ES" sz="4000" b="1" dirty="0">
                <a:latin typeface="Corbel" panose="020B0503020204020204" pitchFamily="34" charset="0"/>
              </a:rPr>
              <a:t> e implementación de estrategias y proyectos de acción climática</a:t>
            </a:r>
            <a:endParaRPr lang="es-ES_tradnl" sz="4000" b="1" dirty="0">
              <a:latin typeface="Corbel" panose="020B0503020204020204" pitchFamily="34" charset="0"/>
            </a:endParaRPr>
          </a:p>
        </p:txBody>
      </p:sp>
      <p:sp>
        <p:nvSpPr>
          <p:cNvPr id="19" name="Rectangle 21">
            <a:extLst>
              <a:ext uri="{FF2B5EF4-FFF2-40B4-BE49-F238E27FC236}">
                <a16:creationId xmlns:a16="http://schemas.microsoft.com/office/drawing/2014/main" id="{FD372AAE-8009-7B4A-92F1-DD973841DB51}"/>
              </a:ext>
            </a:extLst>
          </p:cNvPr>
          <p:cNvSpPr/>
          <p:nvPr/>
        </p:nvSpPr>
        <p:spPr>
          <a:xfrm>
            <a:off x="6616346" y="3242285"/>
            <a:ext cx="5307892" cy="441960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latin typeface="Corbel" panose="020B0503020204020204" pitchFamily="34" charset="0"/>
              </a:rPr>
              <a:t>2. Formulación e implementación de instrumentos de política y normativos</a:t>
            </a:r>
          </a:p>
        </p:txBody>
      </p:sp>
      <p:sp>
        <p:nvSpPr>
          <p:cNvPr id="23" name="Rectangle 21">
            <a:extLst>
              <a:ext uri="{FF2B5EF4-FFF2-40B4-BE49-F238E27FC236}">
                <a16:creationId xmlns:a16="http://schemas.microsoft.com/office/drawing/2014/main" id="{6D18C59C-52BD-7B43-9C8F-9BA5B1EE2EB2}"/>
              </a:ext>
            </a:extLst>
          </p:cNvPr>
          <p:cNvSpPr/>
          <p:nvPr/>
        </p:nvSpPr>
        <p:spPr>
          <a:xfrm>
            <a:off x="1086766" y="3249905"/>
            <a:ext cx="5307892" cy="441960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latin typeface="Corbel" panose="020B0503020204020204" pitchFamily="34" charset="0"/>
              </a:rPr>
              <a:t>1. Estudios y </a:t>
            </a:r>
            <a:r>
              <a:rPr lang="es-ES_tradnl" sz="4000" b="1" dirty="0" err="1">
                <a:latin typeface="Corbel" panose="020B0503020204020204" pitchFamily="34" charset="0"/>
              </a:rPr>
              <a:t>an</a:t>
            </a:r>
            <a:r>
              <a:rPr lang="es-ES" sz="4000" b="1" dirty="0" err="1">
                <a:latin typeface="Corbel" panose="020B0503020204020204" pitchFamily="34" charset="0"/>
              </a:rPr>
              <a:t>álisis</a:t>
            </a:r>
            <a:endParaRPr lang="es-ES_tradnl" sz="4000" b="1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6920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8" y="715462"/>
            <a:ext cx="10791381" cy="581568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ES" sz="4000" dirty="0">
                <a:latin typeface="Corbel" panose="020B0503020204020204" pitchFamily="34" charset="0"/>
              </a:rPr>
              <a:t>1. Estudios y análisis</a:t>
            </a:r>
            <a:endParaRPr sz="4000" dirty="0"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EA7C2249-CB3F-4D1A-AE2D-017478EB58E8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id="{3A421A17-6960-42AC-8C96-000A470ABA1A}"/>
              </a:ext>
            </a:extLst>
          </p:cNvPr>
          <p:cNvSpPr/>
          <p:nvPr/>
        </p:nvSpPr>
        <p:spPr>
          <a:xfrm>
            <a:off x="4786934" y="4305300"/>
            <a:ext cx="4205175" cy="148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En su primera fase incluirá costeo y curvas de abatimiento de emisiones.</a:t>
            </a:r>
          </a:p>
        </p:txBody>
      </p:sp>
      <p:sp>
        <p:nvSpPr>
          <p:cNvPr id="11" name="Rounded Rectangle 2">
            <a:extLst>
              <a:ext uri="{FF2B5EF4-FFF2-40B4-BE49-F238E27FC236}">
                <a16:creationId xmlns:a16="http://schemas.microsoft.com/office/drawing/2014/main" id="{8E52352D-0620-4A19-9689-4A40AC817C5C}"/>
              </a:ext>
            </a:extLst>
          </p:cNvPr>
          <p:cNvSpPr/>
          <p:nvPr/>
        </p:nvSpPr>
        <p:spPr>
          <a:xfrm>
            <a:off x="9173534" y="4305300"/>
            <a:ext cx="4184911" cy="33741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Búsqueda y modelamiento de acciones de mitigación adicionales para la consolidación del escenario de mitigación acorde con la meta nacional.</a:t>
            </a:r>
          </a:p>
        </p:txBody>
      </p:sp>
      <p:sp>
        <p:nvSpPr>
          <p:cNvPr id="12" name="Rounded Rectangle 2">
            <a:extLst>
              <a:ext uri="{FF2B5EF4-FFF2-40B4-BE49-F238E27FC236}">
                <a16:creationId xmlns:a16="http://schemas.microsoft.com/office/drawing/2014/main" id="{6D1FF94C-F78F-4D5E-92B7-AB3BBDB32D2C}"/>
              </a:ext>
            </a:extLst>
          </p:cNvPr>
          <p:cNvSpPr/>
          <p:nvPr/>
        </p:nvSpPr>
        <p:spPr>
          <a:xfrm>
            <a:off x="457200" y="2721228"/>
            <a:ext cx="4205177" cy="1431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Consultoría de estimación de costos en adaptación - NDC</a:t>
            </a: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A3C8E5E3-D847-4712-98F6-EE36FC0C98B4}"/>
              </a:ext>
            </a:extLst>
          </p:cNvPr>
          <p:cNvSpPr/>
          <p:nvPr/>
        </p:nvSpPr>
        <p:spPr>
          <a:xfrm>
            <a:off x="4786934" y="2721228"/>
            <a:ext cx="4205175" cy="1431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Consultoría de estimación de costos en mitigación - NDC</a:t>
            </a:r>
          </a:p>
        </p:txBody>
      </p:sp>
      <p:sp>
        <p:nvSpPr>
          <p:cNvPr id="14" name="Rounded Rectangle 2">
            <a:extLst>
              <a:ext uri="{FF2B5EF4-FFF2-40B4-BE49-F238E27FC236}">
                <a16:creationId xmlns:a16="http://schemas.microsoft.com/office/drawing/2014/main" id="{D9165DCC-8283-4086-821D-1CFDF679144E}"/>
              </a:ext>
            </a:extLst>
          </p:cNvPr>
          <p:cNvSpPr/>
          <p:nvPr/>
        </p:nvSpPr>
        <p:spPr>
          <a:xfrm>
            <a:off x="9142639" y="2721228"/>
            <a:ext cx="4205174" cy="1431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Consultoría Gap-</a:t>
            </a:r>
            <a:r>
              <a:rPr kumimoji="0" lang="es-E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Analysis</a:t>
            </a: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17" name="Rounded Rectangle 2">
            <a:extLst>
              <a:ext uri="{FF2B5EF4-FFF2-40B4-BE49-F238E27FC236}">
                <a16:creationId xmlns:a16="http://schemas.microsoft.com/office/drawing/2014/main" id="{1A805804-5AC1-4657-B57E-AD484DC2DFBD}"/>
              </a:ext>
            </a:extLst>
          </p:cNvPr>
          <p:cNvSpPr/>
          <p:nvPr/>
        </p:nvSpPr>
        <p:spPr>
          <a:xfrm>
            <a:off x="13501576" y="6575784"/>
            <a:ext cx="4184911" cy="11036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Cocreación</a:t>
            </a: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de mecanismos.</a:t>
            </a:r>
          </a:p>
        </p:txBody>
      </p:sp>
      <p:sp>
        <p:nvSpPr>
          <p:cNvPr id="18" name="Rounded Rectangle 2">
            <a:extLst>
              <a:ext uri="{FF2B5EF4-FFF2-40B4-BE49-F238E27FC236}">
                <a16:creationId xmlns:a16="http://schemas.microsoft.com/office/drawing/2014/main" id="{890A6E50-E835-44DF-BC80-39543CEE1A44}"/>
              </a:ext>
            </a:extLst>
          </p:cNvPr>
          <p:cNvSpPr/>
          <p:nvPr/>
        </p:nvSpPr>
        <p:spPr>
          <a:xfrm>
            <a:off x="13501577" y="2721228"/>
            <a:ext cx="4184911" cy="1431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Consultoría de financiamiento - NDC </a:t>
            </a:r>
          </a:p>
        </p:txBody>
      </p:sp>
      <p:sp>
        <p:nvSpPr>
          <p:cNvPr id="16" name="Rounded Rectangle 2">
            <a:extLst>
              <a:ext uri="{FF2B5EF4-FFF2-40B4-BE49-F238E27FC236}">
                <a16:creationId xmlns:a16="http://schemas.microsoft.com/office/drawing/2014/main" id="{56105231-DEA1-9D4A-99EE-FE319333F036}"/>
              </a:ext>
            </a:extLst>
          </p:cNvPr>
          <p:cNvSpPr/>
          <p:nvPr/>
        </p:nvSpPr>
        <p:spPr>
          <a:xfrm>
            <a:off x="457199" y="5951433"/>
            <a:ext cx="4205177" cy="1727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Incluirá el costeo de las 30 metas de adaptación de la NDC.</a:t>
            </a: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8899D352-8553-F044-AE56-A413BAFAE271}"/>
              </a:ext>
            </a:extLst>
          </p:cNvPr>
          <p:cNvSpPr/>
          <p:nvPr/>
        </p:nvSpPr>
        <p:spPr>
          <a:xfrm>
            <a:off x="458597" y="4326619"/>
            <a:ext cx="4205177" cy="14602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Actualmente están costeadas 10 de las 30 metas.</a:t>
            </a:r>
          </a:p>
        </p:txBody>
      </p:sp>
      <p:sp>
        <p:nvSpPr>
          <p:cNvPr id="23" name="Rounded Rectangle 2">
            <a:extLst>
              <a:ext uri="{FF2B5EF4-FFF2-40B4-BE49-F238E27FC236}">
                <a16:creationId xmlns:a16="http://schemas.microsoft.com/office/drawing/2014/main" id="{5E825366-EA32-B048-8AC1-01B951BAC23B}"/>
              </a:ext>
            </a:extLst>
          </p:cNvPr>
          <p:cNvSpPr/>
          <p:nvPr/>
        </p:nvSpPr>
        <p:spPr>
          <a:xfrm>
            <a:off x="4786932" y="5980785"/>
            <a:ext cx="4205175" cy="16986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Para la primera fase están priorizadas 18 medidas mitigación sectoriales.</a:t>
            </a:r>
          </a:p>
        </p:txBody>
      </p:sp>
      <p:sp>
        <p:nvSpPr>
          <p:cNvPr id="24" name="Rounded Rectangle 2">
            <a:extLst>
              <a:ext uri="{FF2B5EF4-FFF2-40B4-BE49-F238E27FC236}">
                <a16:creationId xmlns:a16="http://schemas.microsoft.com/office/drawing/2014/main" id="{A1D62473-D293-FA4B-BFA5-D7E7B495AE20}"/>
              </a:ext>
            </a:extLst>
          </p:cNvPr>
          <p:cNvSpPr/>
          <p:nvPr/>
        </p:nvSpPr>
        <p:spPr>
          <a:xfrm>
            <a:off x="13536020" y="4326619"/>
            <a:ext cx="4184911" cy="2156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Conexión de necesidades específicas de la NDC con fuentes de financiamiento, instrumentos financieros. </a:t>
            </a:r>
          </a:p>
        </p:txBody>
      </p:sp>
    </p:spTree>
    <p:extLst>
      <p:ext uri="{BB962C8B-B14F-4D97-AF65-F5344CB8AC3E}">
        <p14:creationId xmlns:p14="http://schemas.microsoft.com/office/powerpoint/2010/main" val="36344156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00723" y="472548"/>
            <a:ext cx="10867582" cy="1133001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ES" sz="4000" dirty="0">
                <a:latin typeface="Corbel" panose="020B0503020204020204" pitchFamily="34" charset="0"/>
              </a:rPr>
              <a:t>2. Formulación e implementación de instrumentos de política y normativos </a:t>
            </a:r>
            <a:endParaRPr sz="4000" dirty="0"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EA7C2249-CB3F-4D1A-AE2D-017478EB58E8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id="{3A421A17-6960-42AC-8C96-000A470ABA1A}"/>
              </a:ext>
            </a:extLst>
          </p:cNvPr>
          <p:cNvSpPr/>
          <p:nvPr/>
        </p:nvSpPr>
        <p:spPr>
          <a:xfrm>
            <a:off x="442402" y="4060118"/>
            <a:ext cx="4252358" cy="27597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Transición a un modelo productivo y económico de energías limpias.</a:t>
            </a:r>
          </a:p>
        </p:txBody>
      </p:sp>
      <p:sp>
        <p:nvSpPr>
          <p:cNvPr id="17" name="Rounded Rectangle 2">
            <a:extLst>
              <a:ext uri="{FF2B5EF4-FFF2-40B4-BE49-F238E27FC236}">
                <a16:creationId xmlns:a16="http://schemas.microsoft.com/office/drawing/2014/main" id="{1A805804-5AC1-4657-B57E-AD484DC2DFBD}"/>
              </a:ext>
            </a:extLst>
          </p:cNvPr>
          <p:cNvSpPr/>
          <p:nvPr/>
        </p:nvSpPr>
        <p:spPr>
          <a:xfrm>
            <a:off x="4807793" y="4060118"/>
            <a:ext cx="4126721" cy="14101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500" dirty="0" err="1">
                <a:solidFill>
                  <a:prstClr val="black"/>
                </a:solidFill>
                <a:latin typeface="Corbel" panose="020B0503020204020204" pitchFamily="34" charset="0"/>
              </a:rPr>
              <a:t>Minambiente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 y DNP están estructurando el primer CONPES multisectorial.</a:t>
            </a:r>
          </a:p>
        </p:txBody>
      </p:sp>
      <p:sp>
        <p:nvSpPr>
          <p:cNvPr id="16" name="Rounded Rectangle 2">
            <a:extLst>
              <a:ext uri="{FF2B5EF4-FFF2-40B4-BE49-F238E27FC236}">
                <a16:creationId xmlns:a16="http://schemas.microsoft.com/office/drawing/2014/main" id="{4844351D-BEB2-5B4C-95DA-A2C65E29EB6F}"/>
              </a:ext>
            </a:extLst>
          </p:cNvPr>
          <p:cNvSpPr/>
          <p:nvPr/>
        </p:nvSpPr>
        <p:spPr>
          <a:xfrm>
            <a:off x="442402" y="2397604"/>
            <a:ext cx="4252357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Estrategia climática de largo plazo de Colombia E2050</a:t>
            </a:r>
          </a:p>
        </p:txBody>
      </p:sp>
      <p:sp>
        <p:nvSpPr>
          <p:cNvPr id="20" name="Rounded Rectangle 2">
            <a:extLst>
              <a:ext uri="{FF2B5EF4-FFF2-40B4-BE49-F238E27FC236}">
                <a16:creationId xmlns:a16="http://schemas.microsoft.com/office/drawing/2014/main" id="{48E11A07-4D84-4143-AEFF-FF20E292AC30}"/>
              </a:ext>
            </a:extLst>
          </p:cNvPr>
          <p:cNvSpPr/>
          <p:nvPr/>
        </p:nvSpPr>
        <p:spPr>
          <a:xfrm>
            <a:off x="4804444" y="2397605"/>
            <a:ext cx="4130070" cy="1516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Documento CONPES DIE de la NDC</a:t>
            </a:r>
          </a:p>
        </p:txBody>
      </p:sp>
      <p:sp>
        <p:nvSpPr>
          <p:cNvPr id="18" name="Rounded Rectangle 2">
            <a:extLst>
              <a:ext uri="{FF2B5EF4-FFF2-40B4-BE49-F238E27FC236}">
                <a16:creationId xmlns:a16="http://schemas.microsoft.com/office/drawing/2014/main" id="{9DE2FFA0-45EA-4144-8930-C8DFA29F06EA}"/>
              </a:ext>
            </a:extLst>
          </p:cNvPr>
          <p:cNvSpPr/>
          <p:nvPr/>
        </p:nvSpPr>
        <p:spPr>
          <a:xfrm>
            <a:off x="9058681" y="4032264"/>
            <a:ext cx="4642987" cy="9278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Inclusión de nuevos delitos contra el medio ambiente</a:t>
            </a:r>
          </a:p>
        </p:txBody>
      </p:sp>
      <p:sp>
        <p:nvSpPr>
          <p:cNvPr id="21" name="Rounded Rectangle 2">
            <a:extLst>
              <a:ext uri="{FF2B5EF4-FFF2-40B4-BE49-F238E27FC236}">
                <a16:creationId xmlns:a16="http://schemas.microsoft.com/office/drawing/2014/main" id="{D7216279-CE18-B848-8597-75EEA65AE21A}"/>
              </a:ext>
            </a:extLst>
          </p:cNvPr>
          <p:cNvSpPr/>
          <p:nvPr/>
        </p:nvSpPr>
        <p:spPr>
          <a:xfrm>
            <a:off x="9059525" y="2397604"/>
            <a:ext cx="4642177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dirty="0">
                <a:solidFill>
                  <a:prstClr val="white"/>
                </a:solidFill>
                <a:latin typeface="Corbel" panose="020B0503020204020204" pitchFamily="34" charset="0"/>
              </a:rPr>
              <a:t>Ley Delitos Ambientales</a:t>
            </a:r>
            <a:endParaRPr kumimoji="0" lang="es-ES" sz="3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2" name="Rounded Rectangle 2">
            <a:extLst>
              <a:ext uri="{FF2B5EF4-FFF2-40B4-BE49-F238E27FC236}">
                <a16:creationId xmlns:a16="http://schemas.microsoft.com/office/drawing/2014/main" id="{AE06CE87-D341-EC46-A6F0-ABEC9B4B6ABA}"/>
              </a:ext>
            </a:extLst>
          </p:cNvPr>
          <p:cNvSpPr/>
          <p:nvPr/>
        </p:nvSpPr>
        <p:spPr>
          <a:xfrm>
            <a:off x="13790274" y="7829463"/>
            <a:ext cx="4197840" cy="1854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Ejecución de acciones mínimas para cumplir nuestras metas a 2030 y 2050.</a:t>
            </a:r>
            <a:endParaRPr lang="es-ES" sz="25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3" name="Rounded Rectangle 2">
            <a:extLst>
              <a:ext uri="{FF2B5EF4-FFF2-40B4-BE49-F238E27FC236}">
                <a16:creationId xmlns:a16="http://schemas.microsoft.com/office/drawing/2014/main" id="{101F226C-8E3B-BC41-A745-C50439B0A191}"/>
              </a:ext>
            </a:extLst>
          </p:cNvPr>
          <p:cNvSpPr/>
          <p:nvPr/>
        </p:nvSpPr>
        <p:spPr>
          <a:xfrm>
            <a:off x="13790275" y="2409485"/>
            <a:ext cx="4197840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dirty="0">
                <a:solidFill>
                  <a:prstClr val="white"/>
                </a:solidFill>
                <a:latin typeface="Corbel" panose="020B0503020204020204" pitchFamily="34" charset="0"/>
              </a:rPr>
              <a:t>Proyecto de Ley Acción Climática</a:t>
            </a:r>
            <a:endParaRPr kumimoji="0" lang="es-ES" sz="3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4" name="Rounded Rectangle 2">
            <a:extLst>
              <a:ext uri="{FF2B5EF4-FFF2-40B4-BE49-F238E27FC236}">
                <a16:creationId xmlns:a16="http://schemas.microsoft.com/office/drawing/2014/main" id="{33D0ABBC-4100-AA48-ABA1-8F8D68F9CA0F}"/>
              </a:ext>
            </a:extLst>
          </p:cNvPr>
          <p:cNvSpPr/>
          <p:nvPr/>
        </p:nvSpPr>
        <p:spPr>
          <a:xfrm>
            <a:off x="441426" y="6986221"/>
            <a:ext cx="4252358" cy="2697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9 Apuestas para alcanzar la carbono neutralidad</a:t>
            </a:r>
          </a:p>
        </p:txBody>
      </p:sp>
      <p:sp>
        <p:nvSpPr>
          <p:cNvPr id="25" name="Rounded Rectangle 2">
            <a:extLst>
              <a:ext uri="{FF2B5EF4-FFF2-40B4-BE49-F238E27FC236}">
                <a16:creationId xmlns:a16="http://schemas.microsoft.com/office/drawing/2014/main" id="{089B8746-3511-C044-83AC-92F3E0611317}"/>
              </a:ext>
            </a:extLst>
          </p:cNvPr>
          <p:cNvSpPr/>
          <p:nvPr/>
        </p:nvSpPr>
        <p:spPr>
          <a:xfrm>
            <a:off x="4787472" y="7796143"/>
            <a:ext cx="4126721" cy="1919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Asegurar recursos de inversión a través de vigencias futuras  a 2025 y 2030</a:t>
            </a:r>
          </a:p>
        </p:txBody>
      </p:sp>
      <p:sp>
        <p:nvSpPr>
          <p:cNvPr id="27" name="Rounded Rectangle 2">
            <a:extLst>
              <a:ext uri="{FF2B5EF4-FFF2-40B4-BE49-F238E27FC236}">
                <a16:creationId xmlns:a16="http://schemas.microsoft.com/office/drawing/2014/main" id="{4C942FB8-6BDC-B944-8EE0-BCA6198CEFE5}"/>
              </a:ext>
            </a:extLst>
          </p:cNvPr>
          <p:cNvSpPr/>
          <p:nvPr/>
        </p:nvSpPr>
        <p:spPr>
          <a:xfrm>
            <a:off x="4787473" y="5600700"/>
            <a:ext cx="4126721" cy="2073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Financiamiento acciones climáticas de Ambiente, Agricultura, Energía e Industria</a:t>
            </a:r>
            <a:endParaRPr kumimoji="0" lang="es-ES" sz="25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8" name="Rounded Rectangle 2">
            <a:extLst>
              <a:ext uri="{FF2B5EF4-FFF2-40B4-BE49-F238E27FC236}">
                <a16:creationId xmlns:a16="http://schemas.microsoft.com/office/drawing/2014/main" id="{E8A49CCA-1F65-AA46-8C17-50BCB2112668}"/>
              </a:ext>
            </a:extLst>
          </p:cNvPr>
          <p:cNvSpPr/>
          <p:nvPr/>
        </p:nvSpPr>
        <p:spPr>
          <a:xfrm>
            <a:off x="9058680" y="5063096"/>
            <a:ext cx="4642987" cy="1285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Fortalecimiento de la estructura de tipos penales ya existentes</a:t>
            </a:r>
          </a:p>
        </p:txBody>
      </p:sp>
      <p:sp>
        <p:nvSpPr>
          <p:cNvPr id="29" name="Rounded Rectangle 2">
            <a:extLst>
              <a:ext uri="{FF2B5EF4-FFF2-40B4-BE49-F238E27FC236}">
                <a16:creationId xmlns:a16="http://schemas.microsoft.com/office/drawing/2014/main" id="{04031DAA-C6FA-5244-B5AD-FB372A75AE05}"/>
              </a:ext>
            </a:extLst>
          </p:cNvPr>
          <p:cNvSpPr/>
          <p:nvPr/>
        </p:nvSpPr>
        <p:spPr>
          <a:xfrm>
            <a:off x="9058680" y="6451711"/>
            <a:ext cx="4642987" cy="928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Aumento en la tasación de las penas.</a:t>
            </a:r>
          </a:p>
        </p:txBody>
      </p:sp>
      <p:sp>
        <p:nvSpPr>
          <p:cNvPr id="30" name="Rounded Rectangle 2">
            <a:extLst>
              <a:ext uri="{FF2B5EF4-FFF2-40B4-BE49-F238E27FC236}">
                <a16:creationId xmlns:a16="http://schemas.microsoft.com/office/drawing/2014/main" id="{63159DFB-CF56-5D4B-8BF8-7C5612AAA3FF}"/>
              </a:ext>
            </a:extLst>
          </p:cNvPr>
          <p:cNvSpPr/>
          <p:nvPr/>
        </p:nvSpPr>
        <p:spPr>
          <a:xfrm>
            <a:off x="9053600" y="7506292"/>
            <a:ext cx="4642987" cy="2177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s-ES" sz="2500" b="1" dirty="0">
                <a:solidFill>
                  <a:schemeClr val="tx1"/>
                </a:solidFill>
                <a:latin typeface="Corbel" panose="020B0503020204020204" pitchFamily="34" charset="0"/>
              </a:rPr>
              <a:t>Nuevos delitos</a:t>
            </a: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: deforestación; promoción y financiación de la deforestación; y financiación de la invasión de áreas de especial importancia ecológica.</a:t>
            </a:r>
            <a:endParaRPr kumimoji="0" lang="es-ES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Corbel" panose="020B0503020204020204" pitchFamily="34" charset="0"/>
            </a:endParaRPr>
          </a:p>
        </p:txBody>
      </p:sp>
      <p:sp>
        <p:nvSpPr>
          <p:cNvPr id="31" name="Rounded Rectangle 2">
            <a:extLst>
              <a:ext uri="{FF2B5EF4-FFF2-40B4-BE49-F238E27FC236}">
                <a16:creationId xmlns:a16="http://schemas.microsoft.com/office/drawing/2014/main" id="{66F0D0D2-D746-8146-B403-01971132AE2E}"/>
              </a:ext>
            </a:extLst>
          </p:cNvPr>
          <p:cNvSpPr/>
          <p:nvPr/>
        </p:nvSpPr>
        <p:spPr>
          <a:xfrm>
            <a:off x="13790275" y="5289517"/>
            <a:ext cx="4197840" cy="23864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s-ES" sz="2500" b="1" dirty="0">
                <a:solidFill>
                  <a:prstClr val="black"/>
                </a:solidFill>
                <a:latin typeface="Corbel" panose="020B0503020204020204" pitchFamily="34" charset="0"/>
              </a:rPr>
              <a:t>Otras metas: </a:t>
            </a:r>
          </a:p>
          <a:p>
            <a:pPr lvl="0">
              <a:defRPr/>
            </a:pP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Alcanzar la carbono neutralidad a 2050; reducción del carbono negro en un 40% se vuelven mandatos legales.</a:t>
            </a:r>
            <a:endParaRPr lang="es-ES" sz="25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2" name="Rounded Rectangle 2">
            <a:extLst>
              <a:ext uri="{FF2B5EF4-FFF2-40B4-BE49-F238E27FC236}">
                <a16:creationId xmlns:a16="http://schemas.microsoft.com/office/drawing/2014/main" id="{F1F21C91-D139-4A41-BD6A-1CB00B9E2978}"/>
              </a:ext>
            </a:extLst>
          </p:cNvPr>
          <p:cNvSpPr/>
          <p:nvPr/>
        </p:nvSpPr>
        <p:spPr>
          <a:xfrm>
            <a:off x="13790275" y="4041630"/>
            <a:ext cx="4197840" cy="1116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Eleva a rango de ley las metas sobre mitigación de GEI de la NDC</a:t>
            </a:r>
          </a:p>
        </p:txBody>
      </p:sp>
    </p:spTree>
    <p:extLst>
      <p:ext uri="{BB962C8B-B14F-4D97-AF65-F5344CB8AC3E}">
        <p14:creationId xmlns:p14="http://schemas.microsoft.com/office/powerpoint/2010/main" val="3646385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11480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2160B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0566996" y="0"/>
            <a:ext cx="7721600" cy="10287000"/>
          </a:xfrm>
          <a:custGeom>
            <a:avLst/>
            <a:gdLst/>
            <a:ahLst/>
            <a:cxnLst/>
            <a:rect l="l" t="t" r="r" b="b"/>
            <a:pathLst>
              <a:path w="7721600" h="10287000">
                <a:moveTo>
                  <a:pt x="7721002" y="10286998"/>
                </a:moveTo>
                <a:lnTo>
                  <a:pt x="0" y="10286998"/>
                </a:lnTo>
                <a:lnTo>
                  <a:pt x="0" y="0"/>
                </a:lnTo>
                <a:lnTo>
                  <a:pt x="7721002" y="0"/>
                </a:lnTo>
                <a:lnTo>
                  <a:pt x="7721002" y="1028699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3905">
              <a:lnSpc>
                <a:spcPct val="100000"/>
              </a:lnSpc>
              <a:spcBef>
                <a:spcPts val="100"/>
              </a:spcBef>
            </a:pPr>
            <a:r>
              <a:rPr spc="-330" dirty="0"/>
              <a:t>Contenidos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71977" y="0"/>
            <a:ext cx="10093325" cy="10287000"/>
            <a:chOff x="471977" y="0"/>
            <a:chExt cx="10093325" cy="10287000"/>
          </a:xfrm>
        </p:grpSpPr>
        <p:sp>
          <p:nvSpPr>
            <p:cNvPr id="6" name="object 6"/>
            <p:cNvSpPr/>
            <p:nvPr/>
          </p:nvSpPr>
          <p:spPr>
            <a:xfrm>
              <a:off x="5021217" y="0"/>
              <a:ext cx="5543550" cy="10287000"/>
            </a:xfrm>
            <a:custGeom>
              <a:avLst/>
              <a:gdLst/>
              <a:ahLst/>
              <a:cxnLst/>
              <a:rect l="l" t="t" r="r" b="b"/>
              <a:pathLst>
                <a:path w="5543550" h="10287000">
                  <a:moveTo>
                    <a:pt x="5543549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5543549" y="0"/>
                  </a:lnTo>
                  <a:lnTo>
                    <a:pt x="5543549" y="10286999"/>
                  </a:lnTo>
                  <a:close/>
                </a:path>
              </a:pathLst>
            </a:custGeom>
            <a:solidFill>
              <a:srgbClr val="0070C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1977" y="8667311"/>
              <a:ext cx="6019799" cy="1181099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0972800" y="3303703"/>
            <a:ext cx="7315200" cy="2417328"/>
          </a:xfrm>
          <a:prstGeom prst="rect">
            <a:avLst/>
          </a:prstGeom>
          <a:noFill/>
        </p:spPr>
        <p:txBody>
          <a:bodyPr vert="horz" wrap="square" lIns="0" tIns="128270" rIns="0" bIns="0" rtlCol="0">
            <a:spAutoFit/>
          </a:bodyPr>
          <a:lstStyle/>
          <a:p>
            <a:pPr marL="737870" indent="-51435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2527300" algn="l"/>
              </a:tabLst>
            </a:pPr>
            <a:r>
              <a:rPr lang="es-ES" sz="4400" b="1" spc="5" dirty="0">
                <a:latin typeface="Corbel" panose="020B0503020204020204" pitchFamily="34" charset="0"/>
                <a:cs typeface="Roboto"/>
              </a:rPr>
              <a:t>Contexto</a:t>
            </a:r>
          </a:p>
          <a:p>
            <a:pPr marL="737870" indent="-51435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2527300" algn="l"/>
              </a:tabLst>
            </a:pPr>
            <a:r>
              <a:rPr lang="es-ES" sz="4400" b="1" spc="5" dirty="0">
                <a:latin typeface="Corbel" panose="020B0503020204020204" pitchFamily="34" charset="0"/>
                <a:cs typeface="Roboto"/>
              </a:rPr>
              <a:t>Antecedentes</a:t>
            </a:r>
          </a:p>
          <a:p>
            <a:pPr marL="737870" indent="-51435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2527300" algn="l"/>
              </a:tabLst>
            </a:pPr>
            <a:r>
              <a:rPr lang="es-ES" sz="4400" b="1" spc="5" dirty="0">
                <a:latin typeface="Corbel" panose="020B0503020204020204" pitchFamily="34" charset="0"/>
                <a:cs typeface="Roboto"/>
              </a:rPr>
              <a:t>¿Qué estamos haciendo?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8" y="571500"/>
            <a:ext cx="10791381" cy="1261242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algn="l"/>
            <a:r>
              <a:rPr lang="es-ES_tradnl" sz="4000" dirty="0">
                <a:latin typeface="Corbel" panose="020B0503020204020204" pitchFamily="34" charset="0"/>
              </a:rPr>
              <a:t>3. </a:t>
            </a:r>
            <a:r>
              <a:rPr lang="es-ES_tradnl" sz="4000" dirty="0" err="1">
                <a:latin typeface="Corbel" panose="020B0503020204020204" pitchFamily="34" charset="0"/>
              </a:rPr>
              <a:t>Formulaci</a:t>
            </a:r>
            <a:r>
              <a:rPr lang="es-ES" sz="4000" dirty="0" err="1">
                <a:latin typeface="Corbel" panose="020B0503020204020204" pitchFamily="34" charset="0"/>
              </a:rPr>
              <a:t>ón</a:t>
            </a:r>
            <a:r>
              <a:rPr lang="es-ES" sz="4000" dirty="0">
                <a:latin typeface="Corbel" panose="020B0503020204020204" pitchFamily="34" charset="0"/>
              </a:rPr>
              <a:t> e implementación de estrategias y proyectos de acción climática</a:t>
            </a:r>
            <a:endParaRPr lang="es-ES_tradnl" sz="2400" dirty="0"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EA7C2249-CB3F-4D1A-AE2D-017478EB58E8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ounded Rectangle 2">
            <a:extLst>
              <a:ext uri="{FF2B5EF4-FFF2-40B4-BE49-F238E27FC236}">
                <a16:creationId xmlns:a16="http://schemas.microsoft.com/office/drawing/2014/main" id="{8E52352D-0620-4A19-9689-4A40AC817C5C}"/>
              </a:ext>
            </a:extLst>
          </p:cNvPr>
          <p:cNvSpPr/>
          <p:nvPr/>
        </p:nvSpPr>
        <p:spPr>
          <a:xfrm>
            <a:off x="12268200" y="4173026"/>
            <a:ext cx="5760000" cy="6273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11</a:t>
            </a:r>
            <a:r>
              <a:rPr kumimoji="0" lang="es-ES" sz="2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</a:t>
            </a: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proyectos por </a:t>
            </a: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USD 111 millones</a:t>
            </a: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07255E0D-67B6-404A-8794-370B9A5928A3}"/>
              </a:ext>
            </a:extLst>
          </p:cNvPr>
          <p:cNvSpPr/>
          <p:nvPr/>
        </p:nvSpPr>
        <p:spPr>
          <a:xfrm>
            <a:off x="12269043" y="2538366"/>
            <a:ext cx="5760000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b="1" dirty="0">
                <a:solidFill>
                  <a:prstClr val="white"/>
                </a:solidFill>
                <a:latin typeface="Corbel" panose="020B0503020204020204" pitchFamily="34" charset="0"/>
              </a:rPr>
              <a:t>Proyectos GEF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4" name="Rounded Rectangle 2">
            <a:extLst>
              <a:ext uri="{FF2B5EF4-FFF2-40B4-BE49-F238E27FC236}">
                <a16:creationId xmlns:a16="http://schemas.microsoft.com/office/drawing/2014/main" id="{474D9356-0CE0-F04F-818E-774B02ECCF1B}"/>
              </a:ext>
            </a:extLst>
          </p:cNvPr>
          <p:cNvSpPr/>
          <p:nvPr/>
        </p:nvSpPr>
        <p:spPr>
          <a:xfrm>
            <a:off x="456356" y="4182864"/>
            <a:ext cx="5494105" cy="1839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Reducción en cerca del 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30%</a:t>
            </a: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de la deforestación en Meta, Caquetá, y Guaviare, comparado con el mismo periodo en 2020.</a:t>
            </a:r>
          </a:p>
        </p:txBody>
      </p:sp>
      <p:sp>
        <p:nvSpPr>
          <p:cNvPr id="15" name="Rounded Rectangle 2">
            <a:extLst>
              <a:ext uri="{FF2B5EF4-FFF2-40B4-BE49-F238E27FC236}">
                <a16:creationId xmlns:a16="http://schemas.microsoft.com/office/drawing/2014/main" id="{10F4DD49-86AB-C04A-A54C-BBADD1F93AC0}"/>
              </a:ext>
            </a:extLst>
          </p:cNvPr>
          <p:cNvSpPr/>
          <p:nvPr/>
        </p:nvSpPr>
        <p:spPr>
          <a:xfrm>
            <a:off x="457199" y="2548204"/>
            <a:ext cx="5494105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dirty="0">
                <a:solidFill>
                  <a:prstClr val="white"/>
                </a:solidFill>
                <a:latin typeface="Corbel" panose="020B0503020204020204" pitchFamily="34" charset="0"/>
              </a:rPr>
              <a:t>Lucha contra la deforestación</a:t>
            </a:r>
            <a:endParaRPr kumimoji="0" lang="es-ES" sz="3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7" name="Rounded Rectangle 2">
            <a:extLst>
              <a:ext uri="{FF2B5EF4-FFF2-40B4-BE49-F238E27FC236}">
                <a16:creationId xmlns:a16="http://schemas.microsoft.com/office/drawing/2014/main" id="{A1C73712-34E0-CA4B-BB3A-2A687F1FB212}"/>
              </a:ext>
            </a:extLst>
          </p:cNvPr>
          <p:cNvSpPr/>
          <p:nvPr/>
        </p:nvSpPr>
        <p:spPr>
          <a:xfrm>
            <a:off x="449495" y="6195625"/>
            <a:ext cx="5494105" cy="1508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Creación del Consejo Nacional de Lucha contra la Deforestación y otros Delitos Ambientales (CONALDEF).</a:t>
            </a:r>
            <a:r>
              <a:rPr lang="es-CO" sz="2500" dirty="0"/>
              <a:t> </a:t>
            </a:r>
            <a:endParaRPr kumimoji="0" lang="es-ES" sz="25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8" name="Rounded Rectangle 2">
            <a:extLst>
              <a:ext uri="{FF2B5EF4-FFF2-40B4-BE49-F238E27FC236}">
                <a16:creationId xmlns:a16="http://schemas.microsoft.com/office/drawing/2014/main" id="{DFF6EEF5-EDCD-5F47-9B4C-1E0D0B1E7CD6}"/>
              </a:ext>
            </a:extLst>
          </p:cNvPr>
          <p:cNvSpPr/>
          <p:nvPr/>
        </p:nvSpPr>
        <p:spPr>
          <a:xfrm>
            <a:off x="470534" y="7877170"/>
            <a:ext cx="5494105" cy="13811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10</a:t>
            </a: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intervenciones de la Campaña Artemisa.</a:t>
            </a:r>
            <a:r>
              <a:rPr lang="es-CO" sz="2500" dirty="0"/>
              <a:t>), </a:t>
            </a:r>
            <a:endParaRPr kumimoji="0" lang="es-ES" sz="25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0" name="Rounded Rectangle 2">
            <a:extLst>
              <a:ext uri="{FF2B5EF4-FFF2-40B4-BE49-F238E27FC236}">
                <a16:creationId xmlns:a16="http://schemas.microsoft.com/office/drawing/2014/main" id="{74C72FF9-B8AD-2C4D-8DD2-A9FE0BDDF4B9}"/>
              </a:ext>
            </a:extLst>
          </p:cNvPr>
          <p:cNvSpPr/>
          <p:nvPr/>
        </p:nvSpPr>
        <p:spPr>
          <a:xfrm>
            <a:off x="6203400" y="4194517"/>
            <a:ext cx="5760000" cy="14287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4000" b="1" dirty="0">
                <a:solidFill>
                  <a:prstClr val="black"/>
                </a:solidFill>
                <a:latin typeface="Corbel" panose="020B0503020204020204" pitchFamily="34" charset="0"/>
              </a:rPr>
              <a:t>68 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millones de árboles sembrados en </a:t>
            </a:r>
            <a:r>
              <a:rPr lang="es-ES" sz="4000" b="1" dirty="0">
                <a:solidFill>
                  <a:prstClr val="black"/>
                </a:solidFill>
                <a:latin typeface="Corbel" panose="020B0503020204020204" pitchFamily="34" charset="0"/>
              </a:rPr>
              <a:t>32 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departamentos</a:t>
            </a:r>
          </a:p>
        </p:txBody>
      </p:sp>
      <p:sp>
        <p:nvSpPr>
          <p:cNvPr id="21" name="Rounded Rectangle 2">
            <a:extLst>
              <a:ext uri="{FF2B5EF4-FFF2-40B4-BE49-F238E27FC236}">
                <a16:creationId xmlns:a16="http://schemas.microsoft.com/office/drawing/2014/main" id="{AC31F668-7D46-FB48-BA35-A0F8255181A5}"/>
              </a:ext>
            </a:extLst>
          </p:cNvPr>
          <p:cNvSpPr/>
          <p:nvPr/>
        </p:nvSpPr>
        <p:spPr>
          <a:xfrm>
            <a:off x="6203400" y="2548204"/>
            <a:ext cx="5760000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180 millones de árboles</a:t>
            </a:r>
          </a:p>
        </p:txBody>
      </p:sp>
      <p:sp>
        <p:nvSpPr>
          <p:cNvPr id="22" name="Rounded Rectangle 2">
            <a:extLst>
              <a:ext uri="{FF2B5EF4-FFF2-40B4-BE49-F238E27FC236}">
                <a16:creationId xmlns:a16="http://schemas.microsoft.com/office/drawing/2014/main" id="{EFFE1168-AC59-F742-B879-DE6E844B3C7D}"/>
              </a:ext>
            </a:extLst>
          </p:cNvPr>
          <p:cNvSpPr/>
          <p:nvPr/>
        </p:nvSpPr>
        <p:spPr>
          <a:xfrm>
            <a:off x="6203400" y="5782322"/>
            <a:ext cx="5760000" cy="18904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4000" b="1" dirty="0">
                <a:solidFill>
                  <a:prstClr val="black"/>
                </a:solidFill>
                <a:latin typeface="Corbel" panose="020B0503020204020204" pitchFamily="34" charset="0"/>
              </a:rPr>
              <a:t>204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 aliados de todos los sectores (Autoridades Ambientales, Empresas públicas, entes territoriales, privados, entidades gobierno, </a:t>
            </a:r>
            <a:r>
              <a:rPr lang="es-ES" sz="2500" dirty="0" err="1">
                <a:solidFill>
                  <a:prstClr val="black"/>
                </a:solidFill>
                <a:latin typeface="Corbel" panose="020B0503020204020204" pitchFamily="34" charset="0"/>
              </a:rPr>
              <a:t>minambiente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)</a:t>
            </a:r>
            <a:endParaRPr kumimoji="0" lang="es-ES" sz="25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Corbel" panose="020B0503020204020204" pitchFamily="34" charset="0"/>
            </a:endParaRPr>
          </a:p>
        </p:txBody>
      </p:sp>
      <p:sp>
        <p:nvSpPr>
          <p:cNvPr id="23" name="Rounded Rectangle 2">
            <a:extLst>
              <a:ext uri="{FF2B5EF4-FFF2-40B4-BE49-F238E27FC236}">
                <a16:creationId xmlns:a16="http://schemas.microsoft.com/office/drawing/2014/main" id="{D583175F-EDD4-4D45-8EC3-4344D3615CB9}"/>
              </a:ext>
            </a:extLst>
          </p:cNvPr>
          <p:cNvSpPr/>
          <p:nvPr/>
        </p:nvSpPr>
        <p:spPr>
          <a:xfrm>
            <a:off x="6203400" y="7778611"/>
            <a:ext cx="5760000" cy="14796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4000" b="1" dirty="0">
                <a:solidFill>
                  <a:prstClr val="black"/>
                </a:solidFill>
                <a:latin typeface="Corbel" panose="020B0503020204020204" pitchFamily="34" charset="0"/>
              </a:rPr>
              <a:t>11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 millones de árboles sembrados por sectores productivos</a:t>
            </a:r>
            <a:endParaRPr kumimoji="0" lang="es-ES" sz="25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Corbel" panose="020B0503020204020204" pitchFamily="34" charset="0"/>
            </a:endParaRPr>
          </a:p>
        </p:txBody>
      </p:sp>
      <p:sp>
        <p:nvSpPr>
          <p:cNvPr id="24" name="Rounded Rectangle 2">
            <a:extLst>
              <a:ext uri="{FF2B5EF4-FFF2-40B4-BE49-F238E27FC236}">
                <a16:creationId xmlns:a16="http://schemas.microsoft.com/office/drawing/2014/main" id="{FC434335-51D7-7A42-B88A-6B45E345DDA6}"/>
              </a:ext>
            </a:extLst>
          </p:cNvPr>
          <p:cNvSpPr/>
          <p:nvPr/>
        </p:nvSpPr>
        <p:spPr>
          <a:xfrm>
            <a:off x="12278360" y="7759266"/>
            <a:ext cx="5760000" cy="14990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4</a:t>
            </a: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proyectos para Ciénaga Grande de Santa Marta, páramos, Amazonía, economía circular.</a:t>
            </a:r>
          </a:p>
        </p:txBody>
      </p:sp>
      <p:sp>
        <p:nvSpPr>
          <p:cNvPr id="25" name="Rounded Rectangle 2">
            <a:extLst>
              <a:ext uri="{FF2B5EF4-FFF2-40B4-BE49-F238E27FC236}">
                <a16:creationId xmlns:a16="http://schemas.microsoft.com/office/drawing/2014/main" id="{060314AD-2EC6-6F41-A167-EC6B0465991C}"/>
              </a:ext>
            </a:extLst>
          </p:cNvPr>
          <p:cNvSpPr/>
          <p:nvPr/>
        </p:nvSpPr>
        <p:spPr>
          <a:xfrm>
            <a:off x="12268200" y="4914900"/>
            <a:ext cx="5760000" cy="708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Páramos de </a:t>
            </a:r>
            <a:r>
              <a:rPr kumimoji="0" lang="es-ES" sz="25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Chingaza</a:t>
            </a: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-Sumapaz-Guerrero</a:t>
            </a:r>
          </a:p>
        </p:txBody>
      </p:sp>
      <p:sp>
        <p:nvSpPr>
          <p:cNvPr id="27" name="Rounded Rectangle 2">
            <a:extLst>
              <a:ext uri="{FF2B5EF4-FFF2-40B4-BE49-F238E27FC236}">
                <a16:creationId xmlns:a16="http://schemas.microsoft.com/office/drawing/2014/main" id="{87EFDDB3-73AA-A84D-8448-7B4E17573B29}"/>
              </a:ext>
            </a:extLst>
          </p:cNvPr>
          <p:cNvSpPr/>
          <p:nvPr/>
        </p:nvSpPr>
        <p:spPr>
          <a:xfrm>
            <a:off x="12278360" y="5737727"/>
            <a:ext cx="5760000" cy="915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Proyectos de adaptación en Los Andes, la Ciénaga de Santa Marta y Amazonía</a:t>
            </a:r>
          </a:p>
        </p:txBody>
      </p:sp>
      <p:sp>
        <p:nvSpPr>
          <p:cNvPr id="28" name="Rounded Rectangle 2">
            <a:extLst>
              <a:ext uri="{FF2B5EF4-FFF2-40B4-BE49-F238E27FC236}">
                <a16:creationId xmlns:a16="http://schemas.microsoft.com/office/drawing/2014/main" id="{32625FA9-71FB-DF46-96A7-92970C89EDE1}"/>
              </a:ext>
            </a:extLst>
          </p:cNvPr>
          <p:cNvSpPr/>
          <p:nvPr/>
        </p:nvSpPr>
        <p:spPr>
          <a:xfrm>
            <a:off x="12268200" y="6756446"/>
            <a:ext cx="5760000" cy="885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3</a:t>
            </a: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proyectos </a:t>
            </a:r>
            <a:r>
              <a:rPr lang="es-ES" sz="2500" dirty="0">
                <a:solidFill>
                  <a:prstClr val="black"/>
                </a:solidFill>
                <a:latin typeface="Corbel" panose="020B0503020204020204" pitchFamily="34" charset="0"/>
              </a:rPr>
              <a:t>para sector panelero, reducción GEI en Orinoquía y el Pacífico.</a:t>
            </a:r>
          </a:p>
        </p:txBody>
      </p:sp>
    </p:spTree>
    <p:extLst>
      <p:ext uri="{BB962C8B-B14F-4D97-AF65-F5344CB8AC3E}">
        <p14:creationId xmlns:p14="http://schemas.microsoft.com/office/powerpoint/2010/main" val="3888350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8" y="571500"/>
            <a:ext cx="10791381" cy="1261242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algn="l"/>
            <a:r>
              <a:rPr lang="es-ES_tradnl" sz="4000" dirty="0">
                <a:latin typeface="Corbel" panose="020B0503020204020204" pitchFamily="34" charset="0"/>
              </a:rPr>
              <a:t>3. </a:t>
            </a:r>
            <a:r>
              <a:rPr lang="es-ES_tradnl" sz="4000" dirty="0" err="1">
                <a:latin typeface="Corbel" panose="020B0503020204020204" pitchFamily="34" charset="0"/>
              </a:rPr>
              <a:t>Formulaci</a:t>
            </a:r>
            <a:r>
              <a:rPr lang="es-ES" sz="4000" dirty="0" err="1">
                <a:latin typeface="Corbel" panose="020B0503020204020204" pitchFamily="34" charset="0"/>
              </a:rPr>
              <a:t>ón</a:t>
            </a:r>
            <a:r>
              <a:rPr lang="es-ES" sz="4000" dirty="0">
                <a:latin typeface="Corbel" panose="020B0503020204020204" pitchFamily="34" charset="0"/>
              </a:rPr>
              <a:t> e implementación de estrategias y proyectos de acción climática</a:t>
            </a:r>
            <a:endParaRPr lang="es-ES_tradnl" sz="2400" dirty="0"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EA7C2249-CB3F-4D1A-AE2D-017478EB58E8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id="{3A421A17-6960-42AC-8C96-000A470ABA1A}"/>
              </a:ext>
            </a:extLst>
          </p:cNvPr>
          <p:cNvSpPr/>
          <p:nvPr/>
        </p:nvSpPr>
        <p:spPr>
          <a:xfrm>
            <a:off x="10728999" y="3807878"/>
            <a:ext cx="7176197" cy="8823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Valor del proyecto EUR 4 millones (International </a:t>
            </a:r>
            <a:r>
              <a:rPr kumimoji="0" lang="es-ES" sz="27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Climate</a:t>
            </a: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</a:t>
            </a:r>
            <a:r>
              <a:rPr kumimoji="0" lang="es-ES" sz="27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Initiative</a:t>
            </a: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</a:rPr>
              <a:t>) </a:t>
            </a:r>
            <a:endParaRPr lang="es-ES" sz="27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6" name="Rounded Rectangle 2">
            <a:extLst>
              <a:ext uri="{FF2B5EF4-FFF2-40B4-BE49-F238E27FC236}">
                <a16:creationId xmlns:a16="http://schemas.microsoft.com/office/drawing/2014/main" id="{4844351D-BEB2-5B4C-95DA-A2C65E29EB6F}"/>
              </a:ext>
            </a:extLst>
          </p:cNvPr>
          <p:cNvSpPr/>
          <p:nvPr/>
        </p:nvSpPr>
        <p:spPr>
          <a:xfrm>
            <a:off x="10729000" y="2171700"/>
            <a:ext cx="7176197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b="1" dirty="0">
                <a:solidFill>
                  <a:prstClr val="white"/>
                </a:solidFill>
                <a:latin typeface="Corbel" panose="020B0503020204020204" pitchFamily="34" charset="0"/>
              </a:rPr>
              <a:t>Moviendo la Estrategia Colombiana Baja en Carbono 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4" name="Rounded Rectangle 2">
            <a:extLst>
              <a:ext uri="{FF2B5EF4-FFF2-40B4-BE49-F238E27FC236}">
                <a16:creationId xmlns:a16="http://schemas.microsoft.com/office/drawing/2014/main" id="{85DBD71C-4ADE-C14F-B588-1DB648C4FCFE}"/>
              </a:ext>
            </a:extLst>
          </p:cNvPr>
          <p:cNvSpPr/>
          <p:nvPr/>
        </p:nvSpPr>
        <p:spPr>
          <a:xfrm>
            <a:off x="6243320" y="8050322"/>
            <a:ext cx="4321670" cy="2060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Gestión individual huella de carbono- </a:t>
            </a: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Mi Huella de Carbono</a:t>
            </a:r>
          </a:p>
        </p:txBody>
      </p:sp>
      <p:sp>
        <p:nvSpPr>
          <p:cNvPr id="15" name="Rounded Rectangle 2">
            <a:extLst>
              <a:ext uri="{FF2B5EF4-FFF2-40B4-BE49-F238E27FC236}">
                <a16:creationId xmlns:a16="http://schemas.microsoft.com/office/drawing/2014/main" id="{D8D53CAA-95CF-7945-AEE8-FB85F8895ABF}"/>
              </a:ext>
            </a:extLst>
          </p:cNvPr>
          <p:cNvSpPr/>
          <p:nvPr/>
        </p:nvSpPr>
        <p:spPr>
          <a:xfrm>
            <a:off x="6248400" y="2171700"/>
            <a:ext cx="4321670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Estrategia Colombia Carbono Neutral</a:t>
            </a:r>
          </a:p>
        </p:txBody>
      </p:sp>
      <p:sp>
        <p:nvSpPr>
          <p:cNvPr id="17" name="Rounded Rectangle 2">
            <a:extLst>
              <a:ext uri="{FF2B5EF4-FFF2-40B4-BE49-F238E27FC236}">
                <a16:creationId xmlns:a16="http://schemas.microsoft.com/office/drawing/2014/main" id="{28F26A8A-2608-604E-9E04-991B0094CC56}"/>
              </a:ext>
            </a:extLst>
          </p:cNvPr>
          <p:cNvSpPr/>
          <p:nvPr/>
        </p:nvSpPr>
        <p:spPr>
          <a:xfrm>
            <a:off x="6273191" y="6126692"/>
            <a:ext cx="4321670" cy="1702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Todas las entidades del gobierno carbono neutrales</a:t>
            </a:r>
          </a:p>
        </p:txBody>
      </p:sp>
      <p:sp>
        <p:nvSpPr>
          <p:cNvPr id="18" name="Rounded Rectangle 2">
            <a:extLst>
              <a:ext uri="{FF2B5EF4-FFF2-40B4-BE49-F238E27FC236}">
                <a16:creationId xmlns:a16="http://schemas.microsoft.com/office/drawing/2014/main" id="{07E80E39-BB6B-6B40-B98E-90F4CF8E3863}"/>
              </a:ext>
            </a:extLst>
          </p:cNvPr>
          <p:cNvSpPr/>
          <p:nvPr/>
        </p:nvSpPr>
        <p:spPr>
          <a:xfrm>
            <a:off x="6258494" y="3819530"/>
            <a:ext cx="4311576" cy="20859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+100 </a:t>
            </a: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empresas en el Programa Nacional de Carbono neutralidad</a:t>
            </a:r>
            <a:endParaRPr lang="es-ES" sz="2700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21" name="Rounded Rectangle 2">
            <a:extLst>
              <a:ext uri="{FF2B5EF4-FFF2-40B4-BE49-F238E27FC236}">
                <a16:creationId xmlns:a16="http://schemas.microsoft.com/office/drawing/2014/main" id="{E9A361F1-F0E9-234E-915E-67D02C41C5BA}"/>
              </a:ext>
            </a:extLst>
          </p:cNvPr>
          <p:cNvSpPr/>
          <p:nvPr/>
        </p:nvSpPr>
        <p:spPr>
          <a:xfrm>
            <a:off x="10754399" y="4776834"/>
            <a:ext cx="7176197" cy="759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5</a:t>
            </a:r>
            <a:r>
              <a:rPr kumimoji="0" lang="es-ES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proyectos seleccionados y 17 en formulación </a:t>
            </a:r>
          </a:p>
        </p:txBody>
      </p:sp>
      <p:sp>
        <p:nvSpPr>
          <p:cNvPr id="22" name="Rounded Rectangle 2">
            <a:extLst>
              <a:ext uri="{FF2B5EF4-FFF2-40B4-BE49-F238E27FC236}">
                <a16:creationId xmlns:a16="http://schemas.microsoft.com/office/drawing/2014/main" id="{84027ADA-2DB2-874B-ACE7-6493566D70D6}"/>
              </a:ext>
            </a:extLst>
          </p:cNvPr>
          <p:cNvSpPr/>
          <p:nvPr/>
        </p:nvSpPr>
        <p:spPr>
          <a:xfrm>
            <a:off x="695157" y="3807877"/>
            <a:ext cx="5400000" cy="3213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s-CO" sz="3000" b="1" dirty="0">
                <a:solidFill>
                  <a:schemeClr val="tx1"/>
                </a:solidFill>
                <a:latin typeface="Corbel" panose="020B0503020204020204" pitchFamily="34" charset="0"/>
              </a:rPr>
              <a:t>6.518</a:t>
            </a:r>
            <a:r>
              <a:rPr lang="es-CO" sz="2700" dirty="0">
                <a:solidFill>
                  <a:schemeClr val="tx1"/>
                </a:solidFill>
                <a:latin typeface="Corbel" panose="020B0503020204020204" pitchFamily="34" charset="0"/>
              </a:rPr>
              <a:t> familias campesinas beneficiarias de proyectos agroambientales, PSA, extensión rural, crédito, núcleos de desarrollo forestal con acuerdos de conservación en </a:t>
            </a:r>
            <a:r>
              <a:rPr lang="es-CO" sz="3000" b="1" dirty="0">
                <a:solidFill>
                  <a:schemeClr val="tx1"/>
                </a:solidFill>
                <a:latin typeface="Corbel" panose="020B0503020204020204" pitchFamily="34" charset="0"/>
              </a:rPr>
              <a:t>195.343 hectáreas </a:t>
            </a:r>
            <a:r>
              <a:rPr lang="es-CO" sz="2700" dirty="0">
                <a:solidFill>
                  <a:schemeClr val="tx1"/>
                </a:solidFill>
                <a:latin typeface="Corbel" panose="020B0503020204020204" pitchFamily="34" charset="0"/>
              </a:rPr>
              <a:t>de bosque.</a:t>
            </a:r>
          </a:p>
        </p:txBody>
      </p:sp>
      <p:sp>
        <p:nvSpPr>
          <p:cNvPr id="23" name="Rounded Rectangle 2">
            <a:extLst>
              <a:ext uri="{FF2B5EF4-FFF2-40B4-BE49-F238E27FC236}">
                <a16:creationId xmlns:a16="http://schemas.microsoft.com/office/drawing/2014/main" id="{F6D9F21C-53EA-3E4B-AE0E-D39FD004C40F}"/>
              </a:ext>
            </a:extLst>
          </p:cNvPr>
          <p:cNvSpPr/>
          <p:nvPr/>
        </p:nvSpPr>
        <p:spPr>
          <a:xfrm>
            <a:off x="696000" y="2173218"/>
            <a:ext cx="5400000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dirty="0">
                <a:solidFill>
                  <a:prstClr val="white"/>
                </a:solidFill>
                <a:latin typeface="Corbel" panose="020B0503020204020204" pitchFamily="34" charset="0"/>
              </a:rPr>
              <a:t>Visión Amazonía</a:t>
            </a:r>
            <a:endParaRPr kumimoji="0" lang="es-ES" sz="3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4" name="Rounded Rectangle 2">
            <a:extLst>
              <a:ext uri="{FF2B5EF4-FFF2-40B4-BE49-F238E27FC236}">
                <a16:creationId xmlns:a16="http://schemas.microsoft.com/office/drawing/2014/main" id="{851CFFF6-9124-4B4C-B060-C69AF789C330}"/>
              </a:ext>
            </a:extLst>
          </p:cNvPr>
          <p:cNvSpPr/>
          <p:nvPr/>
        </p:nvSpPr>
        <p:spPr>
          <a:xfrm>
            <a:off x="690402" y="8719798"/>
            <a:ext cx="5400000" cy="13947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es-CO" sz="4000" b="1" dirty="0">
                <a:solidFill>
                  <a:schemeClr val="tx1"/>
                </a:solidFill>
                <a:latin typeface="Corbel" panose="020B0503020204020204" pitchFamily="34" charset="0"/>
              </a:rPr>
              <a:t>34</a:t>
            </a:r>
            <a:r>
              <a:rPr lang="es-CO" sz="2700" dirty="0">
                <a:solidFill>
                  <a:schemeClr val="tx1"/>
                </a:solidFill>
                <a:latin typeface="Corbel" panose="020B0503020204020204" pitchFamily="34" charset="0"/>
              </a:rPr>
              <a:t> proyectos indígenas de la tercera convocatoria del PIVA por un monto de COP21.600 millones</a:t>
            </a:r>
            <a:r>
              <a:rPr lang="es-CO" sz="2700" dirty="0">
                <a:latin typeface="Corbel" panose="020B0503020204020204" pitchFamily="34" charset="0"/>
              </a:rPr>
              <a:t>), </a:t>
            </a:r>
            <a:endParaRPr kumimoji="0" lang="es-ES" sz="27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 panose="020B0503020204020204" pitchFamily="34" charset="0"/>
            </a:endParaRPr>
          </a:p>
        </p:txBody>
      </p:sp>
      <p:sp>
        <p:nvSpPr>
          <p:cNvPr id="25" name="Rounded Rectangle 2">
            <a:extLst>
              <a:ext uri="{FF2B5EF4-FFF2-40B4-BE49-F238E27FC236}">
                <a16:creationId xmlns:a16="http://schemas.microsoft.com/office/drawing/2014/main" id="{99DEFC3D-6806-8B43-87A6-3CBCBE8ABC27}"/>
              </a:ext>
            </a:extLst>
          </p:cNvPr>
          <p:cNvSpPr/>
          <p:nvPr/>
        </p:nvSpPr>
        <p:spPr>
          <a:xfrm>
            <a:off x="690402" y="7215492"/>
            <a:ext cx="5400000" cy="1310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</a:rPr>
              <a:t>Incentivo Forestal Amazónico: 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</a:rPr>
              <a:t>600 </a:t>
            </a: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</a:rPr>
              <a:t>familias beneficiarias.</a:t>
            </a:r>
          </a:p>
        </p:txBody>
      </p:sp>
      <p:sp>
        <p:nvSpPr>
          <p:cNvPr id="27" name="Rounded Rectangle 2">
            <a:extLst>
              <a:ext uri="{FF2B5EF4-FFF2-40B4-BE49-F238E27FC236}">
                <a16:creationId xmlns:a16="http://schemas.microsoft.com/office/drawing/2014/main" id="{1BFC28C7-ACB3-2E40-A217-A244F142EDBE}"/>
              </a:ext>
            </a:extLst>
          </p:cNvPr>
          <p:cNvSpPr/>
          <p:nvPr/>
        </p:nvSpPr>
        <p:spPr>
          <a:xfrm>
            <a:off x="10728998" y="5668450"/>
            <a:ext cx="7176197" cy="4442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1. Promoción de </a:t>
            </a:r>
            <a:r>
              <a:rPr lang="es-ES" sz="2500" b="1" dirty="0">
                <a:solidFill>
                  <a:schemeClr val="tx1"/>
                </a:solidFill>
                <a:latin typeface="Corbel" panose="020B0503020204020204" pitchFamily="34" charset="0"/>
              </a:rPr>
              <a:t>prácticas agropecuarias </a:t>
            </a: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bajas en carbono</a:t>
            </a:r>
          </a:p>
          <a:p>
            <a:pPr lvl="0" algn="just">
              <a:defRPr/>
            </a:pP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2. Proyectos de </a:t>
            </a:r>
            <a:r>
              <a:rPr lang="es-ES" sz="2500" b="1" dirty="0">
                <a:solidFill>
                  <a:schemeClr val="tx1"/>
                </a:solidFill>
                <a:latin typeface="Corbel" panose="020B0503020204020204" pitchFamily="34" charset="0"/>
              </a:rPr>
              <a:t>eficiencia energética </a:t>
            </a: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en 20 empresas del sector de la industria manufacturera</a:t>
            </a:r>
          </a:p>
          <a:p>
            <a:pPr lvl="0" algn="just">
              <a:defRPr/>
            </a:pP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3. Construcción </a:t>
            </a:r>
            <a:r>
              <a:rPr lang="es-ES" sz="2500" b="1" dirty="0" err="1">
                <a:solidFill>
                  <a:schemeClr val="tx1"/>
                </a:solidFill>
                <a:latin typeface="Corbel" panose="020B0503020204020204" pitchFamily="34" charset="0"/>
              </a:rPr>
              <a:t>Geoparque</a:t>
            </a: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 a partir de material reciclado.</a:t>
            </a:r>
          </a:p>
          <a:p>
            <a:pPr lvl="0" algn="just">
              <a:defRPr/>
            </a:pP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4. Aprovechamiento  de </a:t>
            </a:r>
            <a:r>
              <a:rPr lang="es-ES" sz="2500" b="1" dirty="0">
                <a:solidFill>
                  <a:schemeClr val="tx1"/>
                </a:solidFill>
                <a:latin typeface="Corbel" panose="020B0503020204020204" pitchFamily="34" charset="0"/>
              </a:rPr>
              <a:t>residuos plásticos </a:t>
            </a: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provenientes de instituciones educativas en Nariño</a:t>
            </a:r>
          </a:p>
          <a:p>
            <a:pPr lvl="0" algn="just">
              <a:defRPr/>
            </a:pP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5. Fomento de la </a:t>
            </a:r>
            <a:r>
              <a:rPr lang="es-ES" sz="2500" b="1" dirty="0">
                <a:solidFill>
                  <a:schemeClr val="tx1"/>
                </a:solidFill>
                <a:latin typeface="Corbel" panose="020B0503020204020204" pitchFamily="34" charset="0"/>
              </a:rPr>
              <a:t>competitividad </a:t>
            </a: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de los </a:t>
            </a:r>
            <a:r>
              <a:rPr lang="es-ES" sz="2500" b="1" dirty="0">
                <a:solidFill>
                  <a:schemeClr val="tx1"/>
                </a:solidFill>
                <a:latin typeface="Corbel" panose="020B0503020204020204" pitchFamily="34" charset="0"/>
              </a:rPr>
              <a:t>pequeños productores de leche tropical</a:t>
            </a:r>
            <a:r>
              <a:rPr lang="es-ES" sz="2500" dirty="0">
                <a:solidFill>
                  <a:schemeClr val="tx1"/>
                </a:solidFill>
                <a:latin typeface="Corbel" panose="020B0503020204020204" pitchFamily="34" charset="0"/>
              </a:rPr>
              <a:t> en Cesar de la mano de prácticas productivas</a:t>
            </a:r>
            <a:endParaRPr kumimoji="0" lang="es-ES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955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8" y="571500"/>
            <a:ext cx="10791381" cy="1261242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algn="l"/>
            <a:r>
              <a:rPr lang="es-ES_tradnl" sz="4000" dirty="0">
                <a:latin typeface="Corbel" panose="020B0503020204020204" pitchFamily="34" charset="0"/>
              </a:rPr>
              <a:t>3. </a:t>
            </a:r>
            <a:r>
              <a:rPr lang="es-ES_tradnl" sz="4000" dirty="0" err="1">
                <a:latin typeface="Corbel" panose="020B0503020204020204" pitchFamily="34" charset="0"/>
              </a:rPr>
              <a:t>Formulaci</a:t>
            </a:r>
            <a:r>
              <a:rPr lang="es-ES" sz="4000" dirty="0" err="1">
                <a:latin typeface="Corbel" panose="020B0503020204020204" pitchFamily="34" charset="0"/>
              </a:rPr>
              <a:t>ón</a:t>
            </a:r>
            <a:r>
              <a:rPr lang="es-ES" sz="4000" dirty="0">
                <a:latin typeface="Corbel" panose="020B0503020204020204" pitchFamily="34" charset="0"/>
              </a:rPr>
              <a:t> e implementación de estrategias y proyectos de acción climática</a:t>
            </a:r>
            <a:endParaRPr lang="es-ES_tradnl" sz="2400" dirty="0"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EA7C2249-CB3F-4D1A-AE2D-017478EB58E8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B57B082B-F4C3-4F75-9555-6592729EF6D1}"/>
              </a:ext>
            </a:extLst>
          </p:cNvPr>
          <p:cNvSpPr/>
          <p:nvPr/>
        </p:nvSpPr>
        <p:spPr>
          <a:xfrm>
            <a:off x="913710" y="4173026"/>
            <a:ext cx="5258489" cy="1275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rbel" panose="020B0503020204020204" pitchFamily="34" charset="0"/>
              </a:rPr>
              <a:t>2020: reportadas </a:t>
            </a:r>
            <a:r>
              <a:rPr lang="es-ES" sz="2700" b="1" dirty="0">
                <a:solidFill>
                  <a:prstClr val="black"/>
                </a:solidFill>
                <a:latin typeface="Corbel" panose="020B0503020204020204" pitchFamily="34" charset="0"/>
              </a:rPr>
              <a:t>79.414 nuevas hectáreas</a:t>
            </a:r>
            <a:r>
              <a:rPr lang="es-ES" sz="2700" dirty="0">
                <a:solidFill>
                  <a:prstClr val="black"/>
                </a:solidFill>
                <a:latin typeface="Corbel" panose="020B0503020204020204" pitchFamily="34" charset="0"/>
              </a:rPr>
              <a:t> bajo este esquema. </a:t>
            </a: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id="{3A421A17-6960-42AC-8C96-000A470ABA1A}"/>
              </a:ext>
            </a:extLst>
          </p:cNvPr>
          <p:cNvSpPr/>
          <p:nvPr/>
        </p:nvSpPr>
        <p:spPr>
          <a:xfrm>
            <a:off x="6477235" y="4173026"/>
            <a:ext cx="5258489" cy="2137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SAVIA Ciudadanos - </a:t>
            </a:r>
            <a:r>
              <a:rPr kumimoji="0" lang="es-ES" sz="3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3 </a:t>
            </a: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programas: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700" dirty="0">
                <a:solidFill>
                  <a:schemeClr val="tx1"/>
                </a:solidFill>
                <a:latin typeface="Corbel" panose="020B0503020204020204" pitchFamily="34" charset="0"/>
              </a:rPr>
              <a:t>- Programa Estímulos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- Jóvenes de Ambiente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700" dirty="0">
                <a:solidFill>
                  <a:schemeClr val="tx1"/>
                </a:solidFill>
                <a:latin typeface="Corbel" panose="020B0503020204020204" pitchFamily="34" charset="0"/>
              </a:rPr>
              <a:t>- Ambiente y arte</a:t>
            </a:r>
            <a:endParaRPr kumimoji="0" lang="es-E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Corbel" panose="020B0503020204020204" pitchFamily="34" charset="0"/>
            </a:endParaRPr>
          </a:p>
        </p:txBody>
      </p:sp>
      <p:sp>
        <p:nvSpPr>
          <p:cNvPr id="12" name="Rounded Rectangle 2">
            <a:extLst>
              <a:ext uri="{FF2B5EF4-FFF2-40B4-BE49-F238E27FC236}">
                <a16:creationId xmlns:a16="http://schemas.microsoft.com/office/drawing/2014/main" id="{6D1FF94C-F78F-4D5E-92B7-AB3BBDB32D2C}"/>
              </a:ext>
            </a:extLst>
          </p:cNvPr>
          <p:cNvSpPr/>
          <p:nvPr/>
        </p:nvSpPr>
        <p:spPr>
          <a:xfrm>
            <a:off x="908394" y="2526712"/>
            <a:ext cx="5258489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Pago por Servicios Ambientales</a:t>
            </a:r>
          </a:p>
        </p:txBody>
      </p:sp>
      <p:sp>
        <p:nvSpPr>
          <p:cNvPr id="16" name="Rounded Rectangle 2">
            <a:extLst>
              <a:ext uri="{FF2B5EF4-FFF2-40B4-BE49-F238E27FC236}">
                <a16:creationId xmlns:a16="http://schemas.microsoft.com/office/drawing/2014/main" id="{4844351D-BEB2-5B4C-95DA-A2C65E29EB6F}"/>
              </a:ext>
            </a:extLst>
          </p:cNvPr>
          <p:cNvSpPr/>
          <p:nvPr/>
        </p:nvSpPr>
        <p:spPr>
          <a:xfrm>
            <a:off x="6477001" y="2526712"/>
            <a:ext cx="5258489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b="1" dirty="0">
                <a:solidFill>
                  <a:prstClr val="white"/>
                </a:solidFill>
                <a:latin typeface="Corbel" panose="020B0503020204020204" pitchFamily="34" charset="0"/>
              </a:rPr>
              <a:t>Escuela Nacional de Educación Ambiental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27235802-B12B-C645-8570-202FB8490E1D}"/>
              </a:ext>
            </a:extLst>
          </p:cNvPr>
          <p:cNvSpPr/>
          <p:nvPr/>
        </p:nvSpPr>
        <p:spPr>
          <a:xfrm>
            <a:off x="12039600" y="4238180"/>
            <a:ext cx="5486483" cy="121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rbel" panose="020B0503020204020204" pitchFamily="34" charset="0"/>
              </a:rPr>
              <a:t>En el marco de la Estrategia Nacional de </a:t>
            </a:r>
            <a:r>
              <a:rPr lang="es-ES" sz="2700" b="1" dirty="0">
                <a:solidFill>
                  <a:prstClr val="black"/>
                </a:solidFill>
                <a:latin typeface="Corbel" panose="020B0503020204020204" pitchFamily="34" charset="0"/>
              </a:rPr>
              <a:t>Economía Circular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4" name="Rounded Rectangle 2">
            <a:extLst>
              <a:ext uri="{FF2B5EF4-FFF2-40B4-BE49-F238E27FC236}">
                <a16:creationId xmlns:a16="http://schemas.microsoft.com/office/drawing/2014/main" id="{4D3EDE57-048F-0749-B3CE-02DE4BDC5F99}"/>
              </a:ext>
            </a:extLst>
          </p:cNvPr>
          <p:cNvSpPr/>
          <p:nvPr/>
        </p:nvSpPr>
        <p:spPr>
          <a:xfrm>
            <a:off x="12040282" y="2543875"/>
            <a:ext cx="5485718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Plan de gestión sostenible del Plástico</a:t>
            </a:r>
          </a:p>
        </p:txBody>
      </p:sp>
      <p:sp>
        <p:nvSpPr>
          <p:cNvPr id="15" name="Rounded Rectangle 2">
            <a:extLst>
              <a:ext uri="{FF2B5EF4-FFF2-40B4-BE49-F238E27FC236}">
                <a16:creationId xmlns:a16="http://schemas.microsoft.com/office/drawing/2014/main" id="{40952E5D-BB19-FA42-808F-6C1067015C8A}"/>
              </a:ext>
            </a:extLst>
          </p:cNvPr>
          <p:cNvSpPr/>
          <p:nvPr/>
        </p:nvSpPr>
        <p:spPr>
          <a:xfrm>
            <a:off x="908394" y="8027116"/>
            <a:ext cx="5258489" cy="17201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700" b="1" dirty="0">
                <a:solidFill>
                  <a:prstClr val="black"/>
                </a:solidFill>
                <a:latin typeface="Corbel" panose="020B0503020204020204" pitchFamily="34" charset="0"/>
              </a:rPr>
              <a:t>Proyectos en zonas de alta deforestación</a:t>
            </a:r>
            <a:r>
              <a:rPr lang="es-ES" sz="2700" dirty="0">
                <a:solidFill>
                  <a:prstClr val="black"/>
                </a:solidFill>
                <a:latin typeface="Corbel" panose="020B0503020204020204" pitchFamily="34" charset="0"/>
              </a:rPr>
              <a:t>: Caquetá, Guaviare, Meta, Antioquia</a:t>
            </a:r>
            <a:endParaRPr kumimoji="0" lang="es-ES" sz="27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7" name="Rounded Rectangle 2">
            <a:extLst>
              <a:ext uri="{FF2B5EF4-FFF2-40B4-BE49-F238E27FC236}">
                <a16:creationId xmlns:a16="http://schemas.microsoft.com/office/drawing/2014/main" id="{AD28238E-4C74-CE4A-9591-9563D7473333}"/>
              </a:ext>
            </a:extLst>
          </p:cNvPr>
          <p:cNvSpPr/>
          <p:nvPr/>
        </p:nvSpPr>
        <p:spPr>
          <a:xfrm>
            <a:off x="913710" y="5598421"/>
            <a:ext cx="5253174" cy="22658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rbel" panose="020B0503020204020204" pitchFamily="34" charset="0"/>
              </a:rPr>
              <a:t>Portafolio de proyectos con potencial de beneficiar </a:t>
            </a:r>
            <a:r>
              <a:rPr lang="es-ES" sz="2700" b="1" dirty="0">
                <a:solidFill>
                  <a:prstClr val="black"/>
                </a:solidFill>
                <a:latin typeface="Corbel" panose="020B0503020204020204" pitchFamily="34" charset="0"/>
              </a:rPr>
              <a:t>30.000 familias</a:t>
            </a:r>
            <a:r>
              <a:rPr lang="es-ES" sz="2700" dirty="0">
                <a:solidFill>
                  <a:prstClr val="black"/>
                </a:solidFill>
                <a:latin typeface="Corbel" panose="020B0503020204020204" pitchFamily="34" charset="0"/>
              </a:rPr>
              <a:t> y conservar </a:t>
            </a:r>
            <a:r>
              <a:rPr lang="es-ES" sz="2700" b="1" dirty="0">
                <a:solidFill>
                  <a:prstClr val="black"/>
                </a:solidFill>
                <a:latin typeface="Corbel" panose="020B0503020204020204" pitchFamily="34" charset="0"/>
              </a:rPr>
              <a:t>171 mil hectáreas.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8" name="Rounded Rectangle 2">
            <a:extLst>
              <a:ext uri="{FF2B5EF4-FFF2-40B4-BE49-F238E27FC236}">
                <a16:creationId xmlns:a16="http://schemas.microsoft.com/office/drawing/2014/main" id="{36DA39FB-A790-6C41-BA3C-5D956404AF2A}"/>
              </a:ext>
            </a:extLst>
          </p:cNvPr>
          <p:cNvSpPr/>
          <p:nvPr/>
        </p:nvSpPr>
        <p:spPr>
          <a:xfrm>
            <a:off x="6477235" y="6460856"/>
            <a:ext cx="5252247" cy="206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SAVIA Crea y Transforma- 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2</a:t>
            </a: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 programas</a:t>
            </a:r>
          </a:p>
          <a:p>
            <a:pPr marL="457200" lvl="0" indent="-457200" algn="just">
              <a:buFontTx/>
              <a:buChar char="-"/>
              <a:defRPr/>
            </a:pPr>
            <a:r>
              <a:rPr lang="es-ES" sz="2700" dirty="0">
                <a:solidFill>
                  <a:schemeClr val="tx1"/>
                </a:solidFill>
                <a:latin typeface="Corbel" panose="020B0503020204020204" pitchFamily="34" charset="0"/>
              </a:rPr>
              <a:t>Campus SAVIA</a:t>
            </a:r>
          </a:p>
          <a:p>
            <a:pPr marL="457200" lvl="0" indent="-457200" algn="just">
              <a:buFontTx/>
              <a:buChar char="-"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A</a:t>
            </a:r>
            <a:r>
              <a:rPr lang="es-ES" sz="2700" dirty="0">
                <a:solidFill>
                  <a:schemeClr val="tx1"/>
                </a:solidFill>
                <a:latin typeface="Corbel" panose="020B0503020204020204" pitchFamily="34" charset="0"/>
              </a:rPr>
              <a:t>lianzas intersectoriales</a:t>
            </a:r>
            <a:endParaRPr kumimoji="0" lang="es-E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D7ED9111-8231-994C-811F-63EA6F43469F}"/>
              </a:ext>
            </a:extLst>
          </p:cNvPr>
          <p:cNvSpPr/>
          <p:nvPr/>
        </p:nvSpPr>
        <p:spPr>
          <a:xfrm>
            <a:off x="6470992" y="8673602"/>
            <a:ext cx="5258489" cy="1073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SAVIA Terra</a:t>
            </a:r>
          </a:p>
          <a:p>
            <a:pPr algn="just">
              <a:defRPr/>
            </a:pPr>
            <a:r>
              <a:rPr lang="es-ES" sz="2700" dirty="0">
                <a:solidFill>
                  <a:schemeClr val="tx1"/>
                </a:solidFill>
                <a:latin typeface="Corbel" panose="020B0503020204020204" pitchFamily="34" charset="0"/>
              </a:rPr>
              <a:t>- Educar con la naturaleza</a:t>
            </a:r>
            <a:endParaRPr kumimoji="0" lang="es-E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0" name="Rounded Rectangle 2">
            <a:extLst>
              <a:ext uri="{FF2B5EF4-FFF2-40B4-BE49-F238E27FC236}">
                <a16:creationId xmlns:a16="http://schemas.microsoft.com/office/drawing/2014/main" id="{8B49C4F5-2491-1048-8F81-B6370A3C0100}"/>
              </a:ext>
            </a:extLst>
          </p:cNvPr>
          <p:cNvSpPr/>
          <p:nvPr/>
        </p:nvSpPr>
        <p:spPr>
          <a:xfrm>
            <a:off x="12039600" y="5570306"/>
            <a:ext cx="5486483" cy="1260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7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Construida con varios sectores económicos del país.</a:t>
            </a:r>
          </a:p>
        </p:txBody>
      </p:sp>
      <p:sp>
        <p:nvSpPr>
          <p:cNvPr id="21" name="Rounded Rectangle 2">
            <a:extLst>
              <a:ext uri="{FF2B5EF4-FFF2-40B4-BE49-F238E27FC236}">
                <a16:creationId xmlns:a16="http://schemas.microsoft.com/office/drawing/2014/main" id="{CD554271-D2D2-4349-9BF7-C18FBF71B4F5}"/>
              </a:ext>
            </a:extLst>
          </p:cNvPr>
          <p:cNvSpPr/>
          <p:nvPr/>
        </p:nvSpPr>
        <p:spPr>
          <a:xfrm>
            <a:off x="12039600" y="6952913"/>
            <a:ext cx="5486483" cy="27943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700" b="1" dirty="0">
                <a:solidFill>
                  <a:prstClr val="black"/>
                </a:solidFill>
                <a:latin typeface="Corbel" panose="020B0503020204020204" pitchFamily="34" charset="0"/>
              </a:rPr>
              <a:t>Gestión sostenible del plástico </a:t>
            </a:r>
            <a:r>
              <a:rPr lang="es-ES" sz="2700" dirty="0">
                <a:solidFill>
                  <a:prstClr val="black"/>
                </a:solidFill>
                <a:latin typeface="Corbel" panose="020B0503020204020204" pitchFamily="34" charset="0"/>
              </a:rPr>
              <a:t>a partir de prevención, reducción, reutilización, aprovechamiento, consumo responsable, nuevos negocios y tecnologías.</a:t>
            </a:r>
            <a:endParaRPr kumimoji="0" lang="es-ES" sz="27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018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8" y="571500"/>
            <a:ext cx="10791381" cy="1261242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algn="l"/>
            <a:r>
              <a:rPr lang="es-ES_tradnl" sz="4000" dirty="0">
                <a:latin typeface="Corbel" panose="020B0503020204020204" pitchFamily="34" charset="0"/>
              </a:rPr>
              <a:t>3. </a:t>
            </a:r>
            <a:r>
              <a:rPr lang="es-ES_tradnl" sz="4000" dirty="0" err="1">
                <a:latin typeface="Corbel" panose="020B0503020204020204" pitchFamily="34" charset="0"/>
              </a:rPr>
              <a:t>Formulaci</a:t>
            </a:r>
            <a:r>
              <a:rPr lang="es-ES" sz="4000" dirty="0" err="1">
                <a:latin typeface="Corbel" panose="020B0503020204020204" pitchFamily="34" charset="0"/>
              </a:rPr>
              <a:t>ón</a:t>
            </a:r>
            <a:r>
              <a:rPr lang="es-ES" sz="4000" dirty="0">
                <a:latin typeface="Corbel" panose="020B0503020204020204" pitchFamily="34" charset="0"/>
              </a:rPr>
              <a:t> e implementación de estrategias y proyectos de acción climática</a:t>
            </a:r>
            <a:endParaRPr lang="es-ES_tradnl" sz="2400" dirty="0"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EA7C2249-CB3F-4D1A-AE2D-017478EB58E8}"/>
              </a:ext>
            </a:extLst>
          </p:cNvPr>
          <p:cNvSpPr txBox="1"/>
          <p:nvPr/>
        </p:nvSpPr>
        <p:spPr>
          <a:xfrm>
            <a:off x="1544079" y="2807767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1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ounded Rectangle 2">
            <a:extLst>
              <a:ext uri="{FF2B5EF4-FFF2-40B4-BE49-F238E27FC236}">
                <a16:creationId xmlns:a16="http://schemas.microsoft.com/office/drawing/2014/main" id="{28F19D7D-4D48-B44B-83C0-E08D9C933CF2}"/>
              </a:ext>
            </a:extLst>
          </p:cNvPr>
          <p:cNvSpPr/>
          <p:nvPr/>
        </p:nvSpPr>
        <p:spPr>
          <a:xfrm>
            <a:off x="685800" y="2526712"/>
            <a:ext cx="16840200" cy="10835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t>Financiación para la conservación de bosques a través de la promoción de los mercados de carbono*</a:t>
            </a:r>
          </a:p>
        </p:txBody>
      </p:sp>
      <p:sp>
        <p:nvSpPr>
          <p:cNvPr id="32" name="Rectangle 43">
            <a:extLst>
              <a:ext uri="{FF2B5EF4-FFF2-40B4-BE49-F238E27FC236}">
                <a16:creationId xmlns:a16="http://schemas.microsoft.com/office/drawing/2014/main" id="{02522E66-A515-C54A-B452-F118B0DDDB73}"/>
              </a:ext>
            </a:extLst>
          </p:cNvPr>
          <p:cNvSpPr/>
          <p:nvPr/>
        </p:nvSpPr>
        <p:spPr>
          <a:xfrm>
            <a:off x="5528354" y="3824500"/>
            <a:ext cx="6320746" cy="1496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_tradnl" sz="3000" dirty="0">
                <a:solidFill>
                  <a:prstClr val="black"/>
                </a:solidFill>
                <a:latin typeface="Corbel" panose="020B0503020204020204" pitchFamily="34" charset="0"/>
              </a:rPr>
              <a:t>Impuesto al Carbono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392DE00-21BA-0646-ADC2-4B9AECE489C3}"/>
              </a:ext>
            </a:extLst>
          </p:cNvPr>
          <p:cNvSpPr txBox="1"/>
          <p:nvPr/>
        </p:nvSpPr>
        <p:spPr>
          <a:xfrm>
            <a:off x="685800" y="3796559"/>
            <a:ext cx="4724400" cy="461485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pPr lvl="0" algn="ctr"/>
            <a:r>
              <a:rPr lang="es-ES" sz="3000" b="1" dirty="0">
                <a:solidFill>
                  <a:schemeClr val="bg1"/>
                </a:solidFill>
                <a:latin typeface="Corbel" panose="020B0503020204020204" pitchFamily="34" charset="0"/>
              </a:rPr>
              <a:t>Mercado Voluntario de Carbono</a:t>
            </a:r>
          </a:p>
        </p:txBody>
      </p:sp>
      <p:sp>
        <p:nvSpPr>
          <p:cNvPr id="34" name="Rectangle 43">
            <a:extLst>
              <a:ext uri="{FF2B5EF4-FFF2-40B4-BE49-F238E27FC236}">
                <a16:creationId xmlns:a16="http://schemas.microsoft.com/office/drawing/2014/main" id="{6EE8C729-BD6B-2F49-B3B1-3EB493FE6FAB}"/>
              </a:ext>
            </a:extLst>
          </p:cNvPr>
          <p:cNvSpPr/>
          <p:nvPr/>
        </p:nvSpPr>
        <p:spPr>
          <a:xfrm>
            <a:off x="5528354" y="5579245"/>
            <a:ext cx="6320746" cy="28321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_tradnl" sz="3000" dirty="0">
                <a:solidFill>
                  <a:prstClr val="black"/>
                </a:solidFill>
                <a:latin typeface="Corbel" panose="020B0503020204020204" pitchFamily="34" charset="0"/>
              </a:rPr>
              <a:t>No </a:t>
            </a:r>
            <a:r>
              <a:rPr lang="es-ES_tradnl" sz="3000" dirty="0" err="1">
                <a:solidFill>
                  <a:prstClr val="black"/>
                </a:solidFill>
                <a:latin typeface="Corbel" panose="020B0503020204020204" pitchFamily="34" charset="0"/>
              </a:rPr>
              <a:t>Causaci</a:t>
            </a:r>
            <a:r>
              <a:rPr lang="es-ES" sz="3000" dirty="0" err="1">
                <a:solidFill>
                  <a:prstClr val="black"/>
                </a:solidFill>
                <a:latin typeface="Corbel" panose="020B0503020204020204" pitchFamily="34" charset="0"/>
              </a:rPr>
              <a:t>ón</a:t>
            </a:r>
            <a:endParaRPr lang="es-ES_tradnl" sz="3000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5" name="Rectangle 43">
            <a:extLst>
              <a:ext uri="{FF2B5EF4-FFF2-40B4-BE49-F238E27FC236}">
                <a16:creationId xmlns:a16="http://schemas.microsoft.com/office/drawing/2014/main" id="{49F997E1-E8C3-184B-AFAB-7E92ACCF4B25}"/>
              </a:ext>
            </a:extLst>
          </p:cNvPr>
          <p:cNvSpPr/>
          <p:nvPr/>
        </p:nvSpPr>
        <p:spPr>
          <a:xfrm>
            <a:off x="5528354" y="8627139"/>
            <a:ext cx="6320746" cy="8522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_tradnl" sz="3000" dirty="0">
                <a:solidFill>
                  <a:prstClr val="black"/>
                </a:solidFill>
                <a:latin typeface="Corbel" panose="020B0503020204020204" pitchFamily="34" charset="0"/>
              </a:rPr>
              <a:t>Programa Nacional de Cupos Transables de </a:t>
            </a:r>
            <a:r>
              <a:rPr lang="es-ES_tradnl" sz="3000" dirty="0" err="1">
                <a:solidFill>
                  <a:prstClr val="black"/>
                </a:solidFill>
                <a:latin typeface="Corbel" panose="020B0503020204020204" pitchFamily="34" charset="0"/>
              </a:rPr>
              <a:t>Emisi</a:t>
            </a:r>
            <a:r>
              <a:rPr lang="es-ES" sz="3000" dirty="0" err="1">
                <a:solidFill>
                  <a:prstClr val="black"/>
                </a:solidFill>
                <a:latin typeface="Corbel" panose="020B0503020204020204" pitchFamily="34" charset="0"/>
              </a:rPr>
              <a:t>ón</a:t>
            </a:r>
            <a:r>
              <a:rPr lang="es-ES_tradnl" sz="3000" dirty="0">
                <a:solidFill>
                  <a:prstClr val="black"/>
                </a:solidFill>
                <a:latin typeface="Corbel" panose="020B0503020204020204" pitchFamily="34" charset="0"/>
              </a:rPr>
              <a:t>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45ED7BF-D3E1-B048-B416-09CDFA0DA50B}"/>
              </a:ext>
            </a:extLst>
          </p:cNvPr>
          <p:cNvSpPr txBox="1"/>
          <p:nvPr/>
        </p:nvSpPr>
        <p:spPr>
          <a:xfrm>
            <a:off x="706709" y="8644744"/>
            <a:ext cx="4682582" cy="8346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35000" rtlCol="0" anchor="ctr" anchorCtr="0">
            <a:noAutofit/>
          </a:bodyPr>
          <a:lstStyle/>
          <a:p>
            <a:pPr lvl="0" algn="ctr"/>
            <a:r>
              <a:rPr lang="es-ES" sz="3000" b="1" dirty="0">
                <a:solidFill>
                  <a:schemeClr val="tx1"/>
                </a:solidFill>
                <a:latin typeface="Corbel" panose="020B0503020204020204" pitchFamily="34" charset="0"/>
              </a:rPr>
              <a:t>Mercado Regulado de Carbono</a:t>
            </a:r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CA97EC99-DAEF-7843-8D71-CF0FB43870A4}"/>
              </a:ext>
            </a:extLst>
          </p:cNvPr>
          <p:cNvSpPr/>
          <p:nvPr/>
        </p:nvSpPr>
        <p:spPr>
          <a:xfrm>
            <a:off x="12009072" y="8644744"/>
            <a:ext cx="5516928" cy="834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28753">
              <a:defRPr/>
            </a:pPr>
            <a:r>
              <a:rPr lang="es-ES" sz="3000" dirty="0">
                <a:solidFill>
                  <a:prstClr val="black"/>
                </a:solidFill>
                <a:latin typeface="Corbel" panose="020B0503020204020204" pitchFamily="34" charset="0"/>
              </a:rPr>
              <a:t>En reglamentación</a:t>
            </a:r>
            <a:endParaRPr lang="es-ES_tradnl" sz="3000" dirty="0">
              <a:solidFill>
                <a:prstClr val="black"/>
              </a:solidFill>
              <a:latin typeface="Corbel" panose="020B0503020204020204" pitchFamily="34" charset="0"/>
            </a:endParaRPr>
          </a:p>
        </p:txBody>
      </p:sp>
      <p:sp>
        <p:nvSpPr>
          <p:cNvPr id="39" name="object 3">
            <a:extLst>
              <a:ext uri="{FF2B5EF4-FFF2-40B4-BE49-F238E27FC236}">
                <a16:creationId xmlns:a16="http://schemas.microsoft.com/office/drawing/2014/main" id="{FDFC3F50-CCC5-4D42-A351-391FD472E7A2}"/>
              </a:ext>
            </a:extLst>
          </p:cNvPr>
          <p:cNvSpPr txBox="1"/>
          <p:nvPr/>
        </p:nvSpPr>
        <p:spPr>
          <a:xfrm>
            <a:off x="12012974" y="5579245"/>
            <a:ext cx="5513026" cy="11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 defTabSz="1028753">
              <a:defRPr sz="2400" b="1">
                <a:solidFill>
                  <a:prstClr val="black"/>
                </a:solidFill>
                <a:latin typeface="Corbel" panose="020B0503020204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CO" sz="4000" dirty="0"/>
              <a:t>4.149</a:t>
            </a:r>
            <a:r>
              <a:rPr lang="es-CO" sz="3000" b="0" dirty="0"/>
              <a:t> </a:t>
            </a:r>
            <a:r>
              <a:rPr sz="3000" b="0" dirty="0"/>
              <a:t>Solicitudes de  No Causación</a:t>
            </a:r>
          </a:p>
        </p:txBody>
      </p:sp>
      <p:sp>
        <p:nvSpPr>
          <p:cNvPr id="40" name="object 6">
            <a:extLst>
              <a:ext uri="{FF2B5EF4-FFF2-40B4-BE49-F238E27FC236}">
                <a16:creationId xmlns:a16="http://schemas.microsoft.com/office/drawing/2014/main" id="{E65EFDC8-81A0-7546-AADF-A05860468C3A}"/>
              </a:ext>
            </a:extLst>
          </p:cNvPr>
          <p:cNvSpPr txBox="1"/>
          <p:nvPr/>
        </p:nvSpPr>
        <p:spPr>
          <a:xfrm>
            <a:off x="12012974" y="3821960"/>
            <a:ext cx="5513026" cy="15239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 defTabSz="1028753">
              <a:defRPr sz="2400" b="1">
                <a:solidFill>
                  <a:prstClr val="black"/>
                </a:solidFill>
                <a:latin typeface="Corbel" panose="020B0503020204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sz="4000" dirty="0"/>
              <a:t>$1,</a:t>
            </a:r>
            <a:r>
              <a:rPr lang="es-CO" sz="4000" dirty="0"/>
              <a:t>63</a:t>
            </a:r>
            <a:r>
              <a:rPr sz="4000" dirty="0"/>
              <a:t> </a:t>
            </a:r>
            <a:r>
              <a:rPr sz="3000" dirty="0" err="1"/>
              <a:t>billones</a:t>
            </a:r>
            <a:r>
              <a:rPr lang="es-ES" sz="3000" dirty="0"/>
              <a:t> </a:t>
            </a:r>
            <a:r>
              <a:rPr sz="3000" dirty="0"/>
              <a:t>de pesos </a:t>
            </a:r>
            <a:r>
              <a:rPr sz="3000" b="0" dirty="0" err="1"/>
              <a:t>recaudados</a:t>
            </a:r>
            <a:r>
              <a:rPr lang="es-CO" sz="3000" b="0" dirty="0"/>
              <a:t> por el impuesto</a:t>
            </a:r>
          </a:p>
          <a:p>
            <a:r>
              <a:rPr lang="es-CO" sz="3000" b="0" dirty="0"/>
              <a:t>(Según DIAN con corte a Mayo</a:t>
            </a:r>
            <a:r>
              <a:rPr lang="es-CO" sz="3000" dirty="0"/>
              <a:t>)</a:t>
            </a:r>
            <a:endParaRPr sz="3000" dirty="0"/>
          </a:p>
        </p:txBody>
      </p:sp>
      <p:sp>
        <p:nvSpPr>
          <p:cNvPr id="41" name="object 8">
            <a:extLst>
              <a:ext uri="{FF2B5EF4-FFF2-40B4-BE49-F238E27FC236}">
                <a16:creationId xmlns:a16="http://schemas.microsoft.com/office/drawing/2014/main" id="{61547592-6671-6C4A-B838-CD7F3747196B}"/>
              </a:ext>
            </a:extLst>
          </p:cNvPr>
          <p:cNvSpPr txBox="1"/>
          <p:nvPr/>
        </p:nvSpPr>
        <p:spPr>
          <a:xfrm>
            <a:off x="12012974" y="6957812"/>
            <a:ext cx="5513026" cy="14536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 defTabSz="1028753">
              <a:defRPr sz="2400" b="1">
                <a:solidFill>
                  <a:prstClr val="black"/>
                </a:solidFill>
                <a:latin typeface="Corbel" panose="020B0503020204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sz="4000" dirty="0"/>
              <a:t>$</a:t>
            </a:r>
            <a:r>
              <a:rPr lang="es-CO" sz="4000" dirty="0"/>
              <a:t>495.723 </a:t>
            </a:r>
            <a:r>
              <a:rPr lang="es-CO" sz="3000" b="0" dirty="0"/>
              <a:t>millones</a:t>
            </a:r>
            <a:endParaRPr sz="3000" b="0" dirty="0"/>
          </a:p>
          <a:p>
            <a:r>
              <a:rPr sz="3000" b="0" dirty="0"/>
              <a:t>en ingresos al mercado  de carbono por no  causación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914C4ED-312D-FA4F-9E60-A168E7513A79}"/>
              </a:ext>
            </a:extLst>
          </p:cNvPr>
          <p:cNvSpPr txBox="1"/>
          <p:nvPr/>
        </p:nvSpPr>
        <p:spPr>
          <a:xfrm>
            <a:off x="285750" y="988689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latin typeface="Corbel" panose="020B0503020204020204" pitchFamily="34" charset="0"/>
              </a:rPr>
              <a:t>*Cifras con corte a junio 2021.</a:t>
            </a:r>
          </a:p>
        </p:txBody>
      </p:sp>
    </p:spTree>
    <p:extLst>
      <p:ext uri="{BB962C8B-B14F-4D97-AF65-F5344CB8AC3E}">
        <p14:creationId xmlns:p14="http://schemas.microsoft.com/office/powerpoint/2010/main" val="402823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7F7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028899" y="1511480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530449" y="4838729"/>
            <a:ext cx="5628005" cy="1610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400" spc="-575" dirty="0"/>
              <a:t>GRACIAS</a:t>
            </a:r>
            <a:endParaRPr sz="10400" dirty="0"/>
          </a:p>
        </p:txBody>
      </p:sp>
      <p:grpSp>
        <p:nvGrpSpPr>
          <p:cNvPr id="5" name="object 5"/>
          <p:cNvGrpSpPr/>
          <p:nvPr/>
        </p:nvGrpSpPr>
        <p:grpSpPr>
          <a:xfrm>
            <a:off x="1" y="424"/>
            <a:ext cx="7936740" cy="10288905"/>
            <a:chOff x="1" y="424"/>
            <a:chExt cx="7936740" cy="10288905"/>
          </a:xfrm>
        </p:grpSpPr>
        <p:sp>
          <p:nvSpPr>
            <p:cNvPr id="7" name="object 7"/>
            <p:cNvSpPr/>
            <p:nvPr/>
          </p:nvSpPr>
          <p:spPr>
            <a:xfrm>
              <a:off x="1" y="424"/>
              <a:ext cx="3129904" cy="10288905"/>
            </a:xfrm>
            <a:custGeom>
              <a:avLst/>
              <a:gdLst/>
              <a:ahLst/>
              <a:cxnLst/>
              <a:rect l="l" t="t" r="r" b="b"/>
              <a:pathLst>
                <a:path w="1645285" h="10288905">
                  <a:moveTo>
                    <a:pt x="0" y="10288434"/>
                  </a:moveTo>
                  <a:lnTo>
                    <a:pt x="1645066" y="10288434"/>
                  </a:lnTo>
                  <a:lnTo>
                    <a:pt x="1645066" y="0"/>
                  </a:lnTo>
                  <a:lnTo>
                    <a:pt x="0" y="0"/>
                  </a:lnTo>
                  <a:lnTo>
                    <a:pt x="0" y="10288434"/>
                  </a:lnTo>
                  <a:close/>
                </a:path>
              </a:pathLst>
            </a:custGeom>
            <a:solidFill>
              <a:srgbClr val="2160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129685" y="424"/>
              <a:ext cx="2458720" cy="10288905"/>
            </a:xfrm>
            <a:custGeom>
              <a:avLst/>
              <a:gdLst/>
              <a:ahLst/>
              <a:cxnLst/>
              <a:rect l="l" t="t" r="r" b="b"/>
              <a:pathLst>
                <a:path w="2458720" h="10288905">
                  <a:moveTo>
                    <a:pt x="2458357" y="10288434"/>
                  </a:moveTo>
                  <a:lnTo>
                    <a:pt x="0" y="10288434"/>
                  </a:lnTo>
                  <a:lnTo>
                    <a:pt x="0" y="0"/>
                  </a:lnTo>
                  <a:lnTo>
                    <a:pt x="2458357" y="0"/>
                  </a:lnTo>
                  <a:lnTo>
                    <a:pt x="2458357" y="10288434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16942" y="528939"/>
              <a:ext cx="6019799" cy="11810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11480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2160B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0566996" y="0"/>
            <a:ext cx="7721600" cy="10287000"/>
          </a:xfrm>
          <a:custGeom>
            <a:avLst/>
            <a:gdLst/>
            <a:ahLst/>
            <a:cxnLst/>
            <a:rect l="l" t="t" r="r" b="b"/>
            <a:pathLst>
              <a:path w="7721600" h="10287000">
                <a:moveTo>
                  <a:pt x="7721002" y="10286998"/>
                </a:moveTo>
                <a:lnTo>
                  <a:pt x="0" y="10286998"/>
                </a:lnTo>
                <a:lnTo>
                  <a:pt x="0" y="0"/>
                </a:lnTo>
                <a:lnTo>
                  <a:pt x="7721002" y="0"/>
                </a:lnTo>
                <a:lnTo>
                  <a:pt x="7721002" y="1028699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3905">
              <a:lnSpc>
                <a:spcPct val="100000"/>
              </a:lnSpc>
              <a:spcBef>
                <a:spcPts val="100"/>
              </a:spcBef>
            </a:pPr>
            <a:r>
              <a:rPr spc="-330" dirty="0"/>
              <a:t>Contenidos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71977" y="0"/>
            <a:ext cx="10093325" cy="10287000"/>
            <a:chOff x="471977" y="0"/>
            <a:chExt cx="10093325" cy="10287000"/>
          </a:xfrm>
        </p:grpSpPr>
        <p:sp>
          <p:nvSpPr>
            <p:cNvPr id="6" name="object 6"/>
            <p:cNvSpPr/>
            <p:nvPr/>
          </p:nvSpPr>
          <p:spPr>
            <a:xfrm>
              <a:off x="5021217" y="0"/>
              <a:ext cx="5543550" cy="10287000"/>
            </a:xfrm>
            <a:custGeom>
              <a:avLst/>
              <a:gdLst/>
              <a:ahLst/>
              <a:cxnLst/>
              <a:rect l="l" t="t" r="r" b="b"/>
              <a:pathLst>
                <a:path w="5543550" h="10287000">
                  <a:moveTo>
                    <a:pt x="5543549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5543549" y="0"/>
                  </a:lnTo>
                  <a:lnTo>
                    <a:pt x="5543549" y="10286999"/>
                  </a:lnTo>
                  <a:close/>
                </a:path>
              </a:pathLst>
            </a:custGeom>
            <a:solidFill>
              <a:srgbClr val="0070C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1977" y="8667311"/>
              <a:ext cx="6019799" cy="1181099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0972800" y="3303703"/>
            <a:ext cx="7315200" cy="806631"/>
          </a:xfrm>
          <a:prstGeom prst="rect">
            <a:avLst/>
          </a:prstGeom>
          <a:noFill/>
        </p:spPr>
        <p:txBody>
          <a:bodyPr vert="horz" wrap="square" lIns="0" tIns="128270" rIns="0" bIns="0" rtlCol="0">
            <a:spAutoFit/>
          </a:bodyPr>
          <a:lstStyle/>
          <a:p>
            <a:pPr marL="737870" indent="-514350">
              <a:lnSpc>
                <a:spcPct val="100000"/>
              </a:lnSpc>
              <a:spcBef>
                <a:spcPts val="1010"/>
              </a:spcBef>
              <a:buAutoNum type="arabicPeriod"/>
              <a:tabLst>
                <a:tab pos="2527300" algn="l"/>
              </a:tabLst>
            </a:pPr>
            <a:r>
              <a:rPr lang="es-ES" sz="4400" b="1" spc="5" dirty="0">
                <a:latin typeface="Corbel" panose="020B0503020204020204" pitchFamily="34" charset="0"/>
                <a:cs typeface="Roboto"/>
              </a:rPr>
              <a:t>Contexto</a:t>
            </a:r>
          </a:p>
        </p:txBody>
      </p:sp>
    </p:spTree>
    <p:extLst>
      <p:ext uri="{BB962C8B-B14F-4D97-AF65-F5344CB8AC3E}">
        <p14:creationId xmlns:p14="http://schemas.microsoft.com/office/powerpoint/2010/main" val="2084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lang="es-CO" dirty="0"/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9" y="715462"/>
            <a:ext cx="10374924" cy="3890167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34"/>
              </a:spcBef>
            </a:pP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endParaRPr sz="3600" dirty="0"/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5183F612-DA7C-4745-BE62-763CFC5F2EDC}"/>
              </a:ext>
            </a:extLst>
          </p:cNvPr>
          <p:cNvSpPr txBox="1">
            <a:spLocks/>
          </p:cNvSpPr>
          <p:nvPr/>
        </p:nvSpPr>
        <p:spPr>
          <a:xfrm>
            <a:off x="3564700" y="553039"/>
            <a:ext cx="10344444" cy="1133001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>
            <a:lvl1pPr>
              <a:defRPr sz="6400" b="1" i="0">
                <a:solidFill>
                  <a:srgbClr val="181818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ES" sz="3600" dirty="0">
                <a:solidFill>
                  <a:schemeClr val="tx1"/>
                </a:solidFill>
                <a:latin typeface="Corbel" panose="020B0503020204020204" pitchFamily="34" charset="0"/>
              </a:rPr>
              <a:t>El CC es una amenaza real para el medio ambiente y el desarrollo económico y social. </a:t>
            </a:r>
            <a:endParaRPr lang="es-MX" sz="3600" kern="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8CE5E028-7869-114B-AA34-426E018F1ECC}"/>
              </a:ext>
            </a:extLst>
          </p:cNvPr>
          <p:cNvSpPr/>
          <p:nvPr/>
        </p:nvSpPr>
        <p:spPr>
          <a:xfrm>
            <a:off x="12138400" y="2344071"/>
            <a:ext cx="5351182" cy="1411537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500" b="1" dirty="0" err="1">
                <a:latin typeface="Corbel" panose="020B0503020204020204" pitchFamily="34" charset="0"/>
              </a:rPr>
              <a:t>Dasgupta</a:t>
            </a:r>
            <a:r>
              <a:rPr lang="es-ES_tradnl" sz="3500" b="1" dirty="0">
                <a:latin typeface="Corbel" panose="020B0503020204020204" pitchFamily="34" charset="0"/>
              </a:rPr>
              <a:t> </a:t>
            </a:r>
            <a:r>
              <a:rPr lang="es-ES_tradnl" sz="3500" b="1" dirty="0" err="1">
                <a:latin typeface="Corbel" panose="020B0503020204020204" pitchFamily="34" charset="0"/>
              </a:rPr>
              <a:t>Review</a:t>
            </a:r>
            <a:endParaRPr lang="es-ES_tradnl" sz="3500" b="1" dirty="0">
              <a:latin typeface="Corbel" panose="020B0503020204020204" pitchFamily="34" charset="0"/>
            </a:endParaRPr>
          </a:p>
          <a:p>
            <a:pPr algn="ctr"/>
            <a:r>
              <a:rPr lang="es-ES_tradnl" sz="2000" b="1" dirty="0">
                <a:latin typeface="Corbel" panose="020B0503020204020204" pitchFamily="34" charset="0"/>
              </a:rPr>
              <a:t>Febrero, 2021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097798-2748-364E-ACC5-71199B097439}"/>
              </a:ext>
            </a:extLst>
          </p:cNvPr>
          <p:cNvSpPr/>
          <p:nvPr/>
        </p:nvSpPr>
        <p:spPr>
          <a:xfrm>
            <a:off x="796335" y="2342444"/>
            <a:ext cx="5351182" cy="1411537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500" b="1" dirty="0">
                <a:latin typeface="Corbel" panose="020B0503020204020204" pitchFamily="34" charset="0"/>
              </a:rPr>
              <a:t>Quinto informe IPCC</a:t>
            </a:r>
          </a:p>
          <a:p>
            <a:pPr algn="ctr"/>
            <a:r>
              <a:rPr lang="es-ES" sz="2000" b="1" dirty="0">
                <a:latin typeface="Corbel" panose="020B0503020204020204" pitchFamily="34" charset="0"/>
              </a:rPr>
              <a:t>2013-2014</a:t>
            </a:r>
            <a:endParaRPr lang="es-ES_tradnl" sz="2000" b="1" dirty="0">
              <a:latin typeface="Corbel" panose="020B0503020204020204" pitchFamily="34" charset="0"/>
            </a:endParaRPr>
          </a:p>
        </p:txBody>
      </p:sp>
      <p:sp>
        <p:nvSpPr>
          <p:cNvPr id="25" name="Rectangle 22">
            <a:extLst>
              <a:ext uri="{FF2B5EF4-FFF2-40B4-BE49-F238E27FC236}">
                <a16:creationId xmlns:a16="http://schemas.microsoft.com/office/drawing/2014/main" id="{9E5A4323-267D-9843-9DFD-0F9A92363A1D}"/>
              </a:ext>
            </a:extLst>
          </p:cNvPr>
          <p:cNvSpPr/>
          <p:nvPr/>
        </p:nvSpPr>
        <p:spPr>
          <a:xfrm>
            <a:off x="821017" y="4058665"/>
            <a:ext cx="5351183" cy="49910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_tradnl" sz="3200" dirty="0">
                <a:solidFill>
                  <a:schemeClr val="tx1"/>
                </a:solidFill>
                <a:latin typeface="Corbel" panose="020B0503020204020204" pitchFamily="34" charset="0"/>
              </a:rPr>
              <a:t>Llamado a limitar el calentamiento de la tierra por encima de </a:t>
            </a:r>
            <a:r>
              <a:rPr lang="es-ES_tradnl" sz="3200" b="1" dirty="0">
                <a:solidFill>
                  <a:schemeClr val="tx1"/>
                </a:solidFill>
                <a:latin typeface="Corbel" panose="020B0503020204020204" pitchFamily="34" charset="0"/>
              </a:rPr>
              <a:t>1,5ºC</a:t>
            </a:r>
            <a:r>
              <a:rPr lang="es-ES_tradnl" sz="3200" dirty="0">
                <a:solidFill>
                  <a:schemeClr val="tx1"/>
                </a:solidFill>
                <a:latin typeface="Corbel" panose="020B0503020204020204" pitchFamily="34" charset="0"/>
              </a:rPr>
              <a:t> para no alcanzar este punto de no retorno. </a:t>
            </a:r>
            <a:endParaRPr lang="es-CO" sz="32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7E517C6A-9E08-7C4B-A55D-D897B8F0C3F5}"/>
              </a:ext>
            </a:extLst>
          </p:cNvPr>
          <p:cNvSpPr/>
          <p:nvPr/>
        </p:nvSpPr>
        <p:spPr>
          <a:xfrm>
            <a:off x="12138400" y="4058665"/>
            <a:ext cx="5371182" cy="50416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_tradnl" sz="320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No se han incorporado costos </a:t>
            </a:r>
            <a:r>
              <a:rPr lang="es-ES_tradnl" sz="3200" dirty="0" err="1">
                <a:solidFill>
                  <a:sysClr val="windowText" lastClr="000000"/>
                </a:solidFill>
                <a:latin typeface="Corbel" panose="020B0503020204020204" pitchFamily="34" charset="0"/>
              </a:rPr>
              <a:t>econ</a:t>
            </a:r>
            <a:r>
              <a:rPr lang="es-ES" sz="3200" dirty="0" err="1">
                <a:solidFill>
                  <a:sysClr val="windowText" lastClr="000000"/>
                </a:solidFill>
                <a:latin typeface="Corbel" panose="020B0503020204020204" pitchFamily="34" charset="0"/>
              </a:rPr>
              <a:t>ómicos</a:t>
            </a:r>
            <a:r>
              <a:rPr lang="es-ES_tradnl" sz="320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 de la </a:t>
            </a:r>
            <a:r>
              <a:rPr lang="es-ES_tradnl" sz="3200" dirty="0" err="1">
                <a:solidFill>
                  <a:sysClr val="windowText" lastClr="000000"/>
                </a:solidFill>
                <a:latin typeface="Corbel" panose="020B0503020204020204" pitchFamily="34" charset="0"/>
              </a:rPr>
              <a:t>degradaci</a:t>
            </a:r>
            <a:r>
              <a:rPr lang="es-ES" sz="3200" dirty="0" err="1">
                <a:solidFill>
                  <a:sysClr val="windowText" lastClr="000000"/>
                </a:solidFill>
                <a:latin typeface="Corbel" panose="020B0503020204020204" pitchFamily="34" charset="0"/>
              </a:rPr>
              <a:t>ón</a:t>
            </a:r>
            <a:r>
              <a:rPr lang="es-ES" sz="320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 de la </a:t>
            </a:r>
            <a:r>
              <a:rPr lang="es-ES_tradnl" sz="320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biodiversidad </a:t>
            </a:r>
          </a:p>
        </p:txBody>
      </p:sp>
      <p:sp>
        <p:nvSpPr>
          <p:cNvPr id="15" name="Rectangle 21">
            <a:extLst>
              <a:ext uri="{FF2B5EF4-FFF2-40B4-BE49-F238E27FC236}">
                <a16:creationId xmlns:a16="http://schemas.microsoft.com/office/drawing/2014/main" id="{0E2515EF-47F0-CB4F-BDE6-61CB63D89089}"/>
              </a:ext>
            </a:extLst>
          </p:cNvPr>
          <p:cNvSpPr/>
          <p:nvPr/>
        </p:nvSpPr>
        <p:spPr>
          <a:xfrm>
            <a:off x="6477000" y="2344071"/>
            <a:ext cx="5351182" cy="1411537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3500" b="1" dirty="0">
                <a:latin typeface="Corbel" panose="020B0503020204020204" pitchFamily="34" charset="0"/>
              </a:rPr>
              <a:t>Estudio IDEAM</a:t>
            </a:r>
          </a:p>
          <a:p>
            <a:pPr algn="ctr"/>
            <a:r>
              <a:rPr lang="es-ES_tradnl" sz="2000" b="1" dirty="0">
                <a:latin typeface="Corbel" panose="020B0503020204020204" pitchFamily="34" charset="0"/>
              </a:rPr>
              <a:t>Tercera </a:t>
            </a:r>
            <a:r>
              <a:rPr lang="es-ES_tradnl" sz="2000" b="1" dirty="0" err="1">
                <a:latin typeface="Corbel" panose="020B0503020204020204" pitchFamily="34" charset="0"/>
              </a:rPr>
              <a:t>comunicaci</a:t>
            </a:r>
            <a:r>
              <a:rPr lang="es-ES" sz="2000" b="1" dirty="0" err="1">
                <a:latin typeface="Corbel" panose="020B0503020204020204" pitchFamily="34" charset="0"/>
              </a:rPr>
              <a:t>ón</a:t>
            </a:r>
            <a:r>
              <a:rPr lang="es-ES" sz="2000" b="1" dirty="0">
                <a:latin typeface="Corbel" panose="020B0503020204020204" pitchFamily="34" charset="0"/>
              </a:rPr>
              <a:t>, 2017</a:t>
            </a:r>
            <a:endParaRPr lang="es-ES_tradnl" sz="2000" b="1" dirty="0">
              <a:latin typeface="Corbel" panose="020B0503020204020204" pitchFamily="34" charset="0"/>
            </a:endParaRPr>
          </a:p>
        </p:txBody>
      </p:sp>
      <p:sp>
        <p:nvSpPr>
          <p:cNvPr id="16" name="Rectangle 22">
            <a:extLst>
              <a:ext uri="{FF2B5EF4-FFF2-40B4-BE49-F238E27FC236}">
                <a16:creationId xmlns:a16="http://schemas.microsoft.com/office/drawing/2014/main" id="{AF3747CC-653F-7E43-BA97-7C5193F51610}"/>
              </a:ext>
            </a:extLst>
          </p:cNvPr>
          <p:cNvSpPr/>
          <p:nvPr/>
        </p:nvSpPr>
        <p:spPr>
          <a:xfrm>
            <a:off x="6477000" y="4058665"/>
            <a:ext cx="5371182" cy="12624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100% </a:t>
            </a:r>
            <a:r>
              <a:rPr lang="es-ES" sz="320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de nuestros municipios son vulnerables al CC</a:t>
            </a:r>
          </a:p>
        </p:txBody>
      </p:sp>
      <p:sp>
        <p:nvSpPr>
          <p:cNvPr id="13" name="Rectangle 22">
            <a:extLst>
              <a:ext uri="{FF2B5EF4-FFF2-40B4-BE49-F238E27FC236}">
                <a16:creationId xmlns:a16="http://schemas.microsoft.com/office/drawing/2014/main" id="{5DC14BAD-6AAA-4044-8670-843386E720F0}"/>
              </a:ext>
            </a:extLst>
          </p:cNvPr>
          <p:cNvSpPr/>
          <p:nvPr/>
        </p:nvSpPr>
        <p:spPr>
          <a:xfrm>
            <a:off x="6477000" y="5443839"/>
            <a:ext cx="5371182" cy="18332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Alto riesgo</a:t>
            </a:r>
            <a:r>
              <a:rPr lang="es-ES" sz="320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 en Amazonía, sur de la Orinoquía, principales ciudades de la región Andina y Caribe.</a:t>
            </a:r>
          </a:p>
        </p:txBody>
      </p:sp>
      <p:sp>
        <p:nvSpPr>
          <p:cNvPr id="17" name="Rectangle 22">
            <a:extLst>
              <a:ext uri="{FF2B5EF4-FFF2-40B4-BE49-F238E27FC236}">
                <a16:creationId xmlns:a16="http://schemas.microsoft.com/office/drawing/2014/main" id="{9B6612AA-4FBC-2A44-8133-5F56C7A804BF}"/>
              </a:ext>
            </a:extLst>
          </p:cNvPr>
          <p:cNvSpPr/>
          <p:nvPr/>
        </p:nvSpPr>
        <p:spPr>
          <a:xfrm>
            <a:off x="6477000" y="7447759"/>
            <a:ext cx="5371182" cy="16525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s-ES" sz="3200" b="1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119</a:t>
            </a:r>
            <a:r>
              <a:rPr lang="es-ES" sz="3200" dirty="0">
                <a:solidFill>
                  <a:sysClr val="windowText" lastClr="000000"/>
                </a:solidFill>
                <a:latin typeface="Corbel" panose="020B0503020204020204" pitchFamily="34" charset="0"/>
              </a:rPr>
              <a:t> municipios con riesgo muy alto por el CC</a:t>
            </a:r>
          </a:p>
        </p:txBody>
      </p:sp>
    </p:spTree>
    <p:extLst>
      <p:ext uri="{BB962C8B-B14F-4D97-AF65-F5344CB8AC3E}">
        <p14:creationId xmlns:p14="http://schemas.microsoft.com/office/powerpoint/2010/main" val="3274446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lang="es-CO" dirty="0"/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9" y="715462"/>
            <a:ext cx="10374924" cy="3890167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34"/>
              </a:spcBef>
            </a:pP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br>
              <a:rPr lang="es-MX" sz="3600" spc="-180" dirty="0"/>
            </a:br>
            <a:endParaRPr sz="3600" dirty="0"/>
          </a:p>
        </p:txBody>
      </p:sp>
      <p:sp>
        <p:nvSpPr>
          <p:cNvPr id="14" name="object 9">
            <a:extLst>
              <a:ext uri="{FF2B5EF4-FFF2-40B4-BE49-F238E27FC236}">
                <a16:creationId xmlns:a16="http://schemas.microsoft.com/office/drawing/2014/main" id="{5183F612-DA7C-4745-BE62-763CFC5F2EDC}"/>
              </a:ext>
            </a:extLst>
          </p:cNvPr>
          <p:cNvSpPr txBox="1">
            <a:spLocks/>
          </p:cNvSpPr>
          <p:nvPr/>
        </p:nvSpPr>
        <p:spPr>
          <a:xfrm>
            <a:off x="3564700" y="553039"/>
            <a:ext cx="11141900" cy="1684434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>
            <a:lvl1pPr>
              <a:defRPr sz="6400" b="1" i="0">
                <a:solidFill>
                  <a:srgbClr val="181818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ES" sz="3600" dirty="0">
                <a:solidFill>
                  <a:schemeClr val="tx1"/>
                </a:solidFill>
                <a:latin typeface="Corbel" panose="020B0503020204020204" pitchFamily="34" charset="0"/>
              </a:rPr>
              <a:t>El Sexto Informe del IPCC evidencia que la actividad humana efectivamente ha incidido en el calentamiento global.</a:t>
            </a:r>
            <a:endParaRPr lang="es-MX" sz="3600" kern="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097798-2748-364E-ACC5-71199B097439}"/>
              </a:ext>
            </a:extLst>
          </p:cNvPr>
          <p:cNvSpPr/>
          <p:nvPr/>
        </p:nvSpPr>
        <p:spPr>
          <a:xfrm>
            <a:off x="1008807" y="3132027"/>
            <a:ext cx="6875182" cy="5847386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500" b="1" dirty="0">
                <a:latin typeface="Corbel" panose="020B0503020204020204" pitchFamily="34" charset="0"/>
              </a:rPr>
              <a:t>Sexto informe IPCC</a:t>
            </a:r>
          </a:p>
          <a:p>
            <a:pPr algn="ctr"/>
            <a:r>
              <a:rPr lang="es-ES" sz="2000" b="1" dirty="0">
                <a:latin typeface="Corbel" panose="020B0503020204020204" pitchFamily="34" charset="0"/>
              </a:rPr>
              <a:t>2021</a:t>
            </a:r>
            <a:endParaRPr lang="es-ES_tradnl" sz="2000" b="1" dirty="0">
              <a:latin typeface="Corbel" panose="020B0503020204020204" pitchFamily="34" charset="0"/>
            </a:endParaRPr>
          </a:p>
        </p:txBody>
      </p:sp>
      <p:sp>
        <p:nvSpPr>
          <p:cNvPr id="25" name="Rectangle 22">
            <a:extLst>
              <a:ext uri="{FF2B5EF4-FFF2-40B4-BE49-F238E27FC236}">
                <a16:creationId xmlns:a16="http://schemas.microsoft.com/office/drawing/2014/main" id="{9E5A4323-267D-9843-9DFD-0F9A92363A1D}"/>
              </a:ext>
            </a:extLst>
          </p:cNvPr>
          <p:cNvSpPr/>
          <p:nvPr/>
        </p:nvSpPr>
        <p:spPr>
          <a:xfrm>
            <a:off x="8077201" y="7274899"/>
            <a:ext cx="9462744" cy="17548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" sz="3200" dirty="0">
                <a:solidFill>
                  <a:schemeClr val="tx1"/>
                </a:solidFill>
              </a:rPr>
              <a:t>Muchos cambios serán irreversibles, especialmente cambios en los océanos, nivel del mar, capas de hielo.</a:t>
            </a:r>
            <a:endParaRPr lang="es-CO" sz="3200" dirty="0">
              <a:solidFill>
                <a:schemeClr val="tx1"/>
              </a:solidFill>
            </a:endParaRP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A8D96B34-1DF7-8C42-B83D-E623C11C933C}"/>
              </a:ext>
            </a:extLst>
          </p:cNvPr>
          <p:cNvSpPr/>
          <p:nvPr/>
        </p:nvSpPr>
        <p:spPr>
          <a:xfrm>
            <a:off x="8077200" y="3182314"/>
            <a:ext cx="9462745" cy="10971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ES_tradnl" sz="3200" dirty="0">
                <a:solidFill>
                  <a:schemeClr val="tx1"/>
                </a:solidFill>
                <a:latin typeface="Corbel" panose="020B0503020204020204" pitchFamily="34" charset="0"/>
              </a:rPr>
              <a:t>La </a:t>
            </a:r>
            <a:r>
              <a:rPr lang="es-ES_tradnl" sz="3200" dirty="0" err="1">
                <a:solidFill>
                  <a:schemeClr val="tx1"/>
                </a:solidFill>
                <a:latin typeface="Corbel" panose="020B0503020204020204" pitchFamily="34" charset="0"/>
              </a:rPr>
              <a:t>emisi</a:t>
            </a:r>
            <a:r>
              <a:rPr lang="es-ES" sz="3200" dirty="0" err="1">
                <a:solidFill>
                  <a:schemeClr val="tx1"/>
                </a:solidFill>
                <a:latin typeface="Corbel" panose="020B0503020204020204" pitchFamily="34" charset="0"/>
              </a:rPr>
              <a:t>ón</a:t>
            </a:r>
            <a:r>
              <a:rPr lang="es-ES" sz="3200" dirty="0">
                <a:solidFill>
                  <a:schemeClr val="tx1"/>
                </a:solidFill>
                <a:latin typeface="Corbel" panose="020B0503020204020204" pitchFamily="34" charset="0"/>
              </a:rPr>
              <a:t> de GEI por </a:t>
            </a:r>
            <a:r>
              <a:rPr lang="es-ES" sz="3200" b="1" dirty="0">
                <a:solidFill>
                  <a:schemeClr val="tx1"/>
                </a:solidFill>
                <a:latin typeface="Corbel" panose="020B0503020204020204" pitchFamily="34" charset="0"/>
              </a:rPr>
              <a:t>actividades humanas</a:t>
            </a:r>
            <a:r>
              <a:rPr lang="es-ES" sz="3200" dirty="0">
                <a:solidFill>
                  <a:schemeClr val="tx1"/>
                </a:solidFill>
                <a:latin typeface="Corbel" panose="020B0503020204020204" pitchFamily="34" charset="0"/>
              </a:rPr>
              <a:t> son responsables de </a:t>
            </a:r>
            <a:r>
              <a:rPr lang="es-ES" sz="3200" b="1" dirty="0">
                <a:solidFill>
                  <a:schemeClr val="tx1"/>
                </a:solidFill>
                <a:latin typeface="Corbel" panose="020B0503020204020204" pitchFamily="34" charset="0"/>
              </a:rPr>
              <a:t>1,1ºC </a:t>
            </a:r>
            <a:r>
              <a:rPr lang="es-ES" sz="3200" dirty="0">
                <a:solidFill>
                  <a:schemeClr val="tx1"/>
                </a:solidFill>
                <a:latin typeface="Corbel" panose="020B0503020204020204" pitchFamily="34" charset="0"/>
              </a:rPr>
              <a:t>de calentamiento desde 1850</a:t>
            </a:r>
            <a:endParaRPr lang="es-CO" sz="3200" dirty="0">
              <a:solidFill>
                <a:schemeClr val="tx1"/>
              </a:solidFill>
            </a:endParaRPr>
          </a:p>
        </p:txBody>
      </p:sp>
      <p:sp>
        <p:nvSpPr>
          <p:cNvPr id="19" name="Rectangle 22">
            <a:extLst>
              <a:ext uri="{FF2B5EF4-FFF2-40B4-BE49-F238E27FC236}">
                <a16:creationId xmlns:a16="http://schemas.microsoft.com/office/drawing/2014/main" id="{978C6EA8-2539-E543-8D30-C80628FF67EC}"/>
              </a:ext>
            </a:extLst>
          </p:cNvPr>
          <p:cNvSpPr/>
          <p:nvPr/>
        </p:nvSpPr>
        <p:spPr>
          <a:xfrm>
            <a:off x="8077200" y="4701260"/>
            <a:ext cx="9462745" cy="9447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CO" sz="3200" dirty="0">
                <a:solidFill>
                  <a:schemeClr val="tx1"/>
                </a:solidFill>
              </a:rPr>
              <a:t>En 2019, las concentraciones de </a:t>
            </a:r>
            <a:r>
              <a:rPr lang="es-CO" sz="3200" b="1" dirty="0">
                <a:solidFill>
                  <a:schemeClr val="tx1"/>
                </a:solidFill>
              </a:rPr>
              <a:t>CO2 </a:t>
            </a:r>
            <a:r>
              <a:rPr lang="es-CO" sz="3200" dirty="0">
                <a:solidFill>
                  <a:schemeClr val="tx1"/>
                </a:solidFill>
              </a:rPr>
              <a:t>fueron las </a:t>
            </a:r>
            <a:r>
              <a:rPr lang="es-CO" sz="3200" b="1" dirty="0">
                <a:solidFill>
                  <a:schemeClr val="tx1"/>
                </a:solidFill>
              </a:rPr>
              <a:t>más altas registradas </a:t>
            </a:r>
            <a:r>
              <a:rPr lang="es-CO" sz="3200" dirty="0">
                <a:solidFill>
                  <a:schemeClr val="tx1"/>
                </a:solidFill>
              </a:rPr>
              <a:t>en los últimos </a:t>
            </a:r>
            <a:r>
              <a:rPr lang="es-CO" sz="3200" b="1" dirty="0">
                <a:solidFill>
                  <a:schemeClr val="tx1"/>
                </a:solidFill>
              </a:rPr>
              <a:t>2 millones de años</a:t>
            </a:r>
            <a:r>
              <a:rPr lang="es-CO" sz="3200" dirty="0">
                <a:solidFill>
                  <a:schemeClr val="tx1"/>
                </a:solidFill>
              </a:rPr>
              <a:t>..</a:t>
            </a:r>
            <a:endParaRPr lang="es-ES" sz="3200" dirty="0">
              <a:solidFill>
                <a:schemeClr val="tx1"/>
              </a:solidFill>
            </a:endParaRPr>
          </a:p>
        </p:txBody>
      </p:sp>
      <p:sp>
        <p:nvSpPr>
          <p:cNvPr id="20" name="Rectangle 22">
            <a:extLst>
              <a:ext uri="{FF2B5EF4-FFF2-40B4-BE49-F238E27FC236}">
                <a16:creationId xmlns:a16="http://schemas.microsoft.com/office/drawing/2014/main" id="{EBB0D6E7-D821-E340-891F-65A12EAA9984}"/>
              </a:ext>
            </a:extLst>
          </p:cNvPr>
          <p:cNvSpPr/>
          <p:nvPr/>
        </p:nvSpPr>
        <p:spPr>
          <a:xfrm>
            <a:off x="8077200" y="5935867"/>
            <a:ext cx="9462745" cy="1151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s-CO" sz="3200" dirty="0">
                <a:solidFill>
                  <a:schemeClr val="tx1"/>
                </a:solidFill>
              </a:rPr>
              <a:t>La temperatura de </a:t>
            </a:r>
            <a:r>
              <a:rPr lang="es-CO" sz="3200" b="1" dirty="0">
                <a:solidFill>
                  <a:schemeClr val="tx1"/>
                </a:solidFill>
              </a:rPr>
              <a:t>1,5ºC se superar</a:t>
            </a:r>
            <a:r>
              <a:rPr lang="es-ES" sz="3200" b="1" dirty="0">
                <a:solidFill>
                  <a:schemeClr val="tx1"/>
                </a:solidFill>
              </a:rPr>
              <a:t>á </a:t>
            </a:r>
            <a:r>
              <a:rPr lang="es-ES" sz="3200" dirty="0">
                <a:solidFill>
                  <a:schemeClr val="tx1"/>
                </a:solidFill>
              </a:rPr>
              <a:t>en el siglo XXI a menos que no se adopten medidas.</a:t>
            </a:r>
          </a:p>
        </p:txBody>
      </p:sp>
    </p:spTree>
    <p:extLst>
      <p:ext uri="{BB962C8B-B14F-4D97-AF65-F5344CB8AC3E}">
        <p14:creationId xmlns:p14="http://schemas.microsoft.com/office/powerpoint/2010/main" val="2454447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11480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2160B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0566996" y="0"/>
            <a:ext cx="7721600" cy="10287000"/>
          </a:xfrm>
          <a:custGeom>
            <a:avLst/>
            <a:gdLst/>
            <a:ahLst/>
            <a:cxnLst/>
            <a:rect l="l" t="t" r="r" b="b"/>
            <a:pathLst>
              <a:path w="7721600" h="10287000">
                <a:moveTo>
                  <a:pt x="7721002" y="10286998"/>
                </a:moveTo>
                <a:lnTo>
                  <a:pt x="0" y="10286998"/>
                </a:lnTo>
                <a:lnTo>
                  <a:pt x="0" y="0"/>
                </a:lnTo>
                <a:lnTo>
                  <a:pt x="7721002" y="0"/>
                </a:lnTo>
                <a:lnTo>
                  <a:pt x="7721002" y="1028699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3905">
              <a:lnSpc>
                <a:spcPct val="100000"/>
              </a:lnSpc>
              <a:spcBef>
                <a:spcPts val="100"/>
              </a:spcBef>
            </a:pPr>
            <a:r>
              <a:rPr spc="-330" dirty="0"/>
              <a:t>Contenidos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471977" y="0"/>
            <a:ext cx="10093325" cy="10287000"/>
            <a:chOff x="471977" y="0"/>
            <a:chExt cx="10093325" cy="10287000"/>
          </a:xfrm>
        </p:grpSpPr>
        <p:sp>
          <p:nvSpPr>
            <p:cNvPr id="6" name="object 6"/>
            <p:cNvSpPr/>
            <p:nvPr/>
          </p:nvSpPr>
          <p:spPr>
            <a:xfrm>
              <a:off x="5021217" y="0"/>
              <a:ext cx="5543550" cy="10287000"/>
            </a:xfrm>
            <a:custGeom>
              <a:avLst/>
              <a:gdLst/>
              <a:ahLst/>
              <a:cxnLst/>
              <a:rect l="l" t="t" r="r" b="b"/>
              <a:pathLst>
                <a:path w="5543550" h="10287000">
                  <a:moveTo>
                    <a:pt x="5543549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5543549" y="0"/>
                  </a:lnTo>
                  <a:lnTo>
                    <a:pt x="5543549" y="10286999"/>
                  </a:lnTo>
                  <a:close/>
                </a:path>
              </a:pathLst>
            </a:custGeom>
            <a:solidFill>
              <a:srgbClr val="0070C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1977" y="8667311"/>
              <a:ext cx="6019799" cy="1181099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0972800" y="4946469"/>
            <a:ext cx="7315200" cy="806631"/>
          </a:xfrm>
          <a:prstGeom prst="rect">
            <a:avLst/>
          </a:prstGeom>
          <a:noFill/>
        </p:spPr>
        <p:txBody>
          <a:bodyPr vert="horz" wrap="square" lIns="0" tIns="128270" rIns="0" bIns="0" rtlCol="0">
            <a:spAutoFit/>
          </a:bodyPr>
          <a:lstStyle/>
          <a:p>
            <a:pPr marL="223520">
              <a:lnSpc>
                <a:spcPct val="100000"/>
              </a:lnSpc>
              <a:spcBef>
                <a:spcPts val="1010"/>
              </a:spcBef>
              <a:tabLst>
                <a:tab pos="2527300" algn="l"/>
              </a:tabLst>
            </a:pPr>
            <a:r>
              <a:rPr lang="es-ES" sz="4400" b="1" spc="5" dirty="0">
                <a:latin typeface="Corbel" panose="020B0503020204020204" pitchFamily="34" charset="0"/>
                <a:cs typeface="Roboto"/>
              </a:rPr>
              <a:t>2. Antecedentes</a:t>
            </a:r>
          </a:p>
        </p:txBody>
      </p:sp>
    </p:spTree>
    <p:extLst>
      <p:ext uri="{BB962C8B-B14F-4D97-AF65-F5344CB8AC3E}">
        <p14:creationId xmlns:p14="http://schemas.microsoft.com/office/powerpoint/2010/main" val="1591470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endParaRPr lang="es-CO" dirty="0"/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39623" y="9544051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8" y="715462"/>
            <a:ext cx="13991781" cy="1133001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MX" sz="3600" spc="-180" dirty="0">
                <a:solidFill>
                  <a:schemeClr val="tx1"/>
                </a:solidFill>
                <a:latin typeface="Corbel" panose="020B0503020204020204" pitchFamily="34" charset="0"/>
              </a:rPr>
              <a:t>La gesti</a:t>
            </a:r>
            <a:r>
              <a:rPr lang="es-ES" sz="3600" spc="-180" dirty="0" err="1">
                <a:solidFill>
                  <a:schemeClr val="tx1"/>
                </a:solidFill>
                <a:latin typeface="Corbel" panose="020B0503020204020204" pitchFamily="34" charset="0"/>
              </a:rPr>
              <a:t>ón</a:t>
            </a:r>
            <a:r>
              <a:rPr lang="es-ES" sz="3600" spc="-180" dirty="0">
                <a:solidFill>
                  <a:schemeClr val="tx1"/>
                </a:solidFill>
                <a:latin typeface="Corbel" panose="020B0503020204020204" pitchFamily="34" charset="0"/>
              </a:rPr>
              <a:t> del CC en Colombia tiene antecedentes internacionales y nacionales que permitieron constituir una agenda integral de acción climática. </a:t>
            </a:r>
            <a:endParaRPr sz="36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3547663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19"/>
              </a:lnSpc>
              <a:spcBef>
                <a:spcPct val="0"/>
              </a:spcBef>
            </a:pPr>
            <a:endParaRPr dirty="0"/>
          </a:p>
        </p:txBody>
      </p:sp>
      <p:sp>
        <p:nvSpPr>
          <p:cNvPr id="11" name="Rounded Rectangle 2">
            <a:extLst>
              <a:ext uri="{FF2B5EF4-FFF2-40B4-BE49-F238E27FC236}">
                <a16:creationId xmlns:a16="http://schemas.microsoft.com/office/drawing/2014/main" id="{E9D4FC69-C467-A743-AD17-847438D331A7}"/>
              </a:ext>
            </a:extLst>
          </p:cNvPr>
          <p:cNvSpPr/>
          <p:nvPr/>
        </p:nvSpPr>
        <p:spPr>
          <a:xfrm>
            <a:off x="6777467" y="5279720"/>
            <a:ext cx="10443341" cy="1529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ES" sz="3600" dirty="0">
                <a:solidFill>
                  <a:schemeClr val="tx1"/>
                </a:solidFill>
                <a:latin typeface="Corbel" panose="020B0503020204020204" pitchFamily="34" charset="0"/>
              </a:rPr>
              <a:t>Es el primer instrumento que traza la ruta del país frente al cambio climático.</a:t>
            </a:r>
          </a:p>
        </p:txBody>
      </p:sp>
      <p:sp>
        <p:nvSpPr>
          <p:cNvPr id="12" name="Rounded Rectangle 2">
            <a:extLst>
              <a:ext uri="{FF2B5EF4-FFF2-40B4-BE49-F238E27FC236}">
                <a16:creationId xmlns:a16="http://schemas.microsoft.com/office/drawing/2014/main" id="{E09DA7CD-BC96-5F4F-A836-45A0D3C81500}"/>
              </a:ext>
            </a:extLst>
          </p:cNvPr>
          <p:cNvSpPr/>
          <p:nvPr/>
        </p:nvSpPr>
        <p:spPr>
          <a:xfrm>
            <a:off x="1244600" y="5312981"/>
            <a:ext cx="5271152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3600" b="1" dirty="0">
                <a:solidFill>
                  <a:schemeClr val="bg1"/>
                </a:solidFill>
                <a:latin typeface="Corbel" panose="020B0503020204020204" pitchFamily="34" charset="0"/>
              </a:rPr>
              <a:t>Política Nacional de CC (2016)</a:t>
            </a: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9B3FF03D-B0F0-EC46-B98E-C5DD2C1F35FC}"/>
              </a:ext>
            </a:extLst>
          </p:cNvPr>
          <p:cNvSpPr/>
          <p:nvPr/>
        </p:nvSpPr>
        <p:spPr>
          <a:xfrm>
            <a:off x="6790819" y="3528514"/>
            <a:ext cx="10443341" cy="1529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ES" sz="3600" dirty="0">
                <a:solidFill>
                  <a:schemeClr val="tx1"/>
                </a:solidFill>
                <a:latin typeface="Corbel" panose="020B0503020204020204" pitchFamily="34" charset="0"/>
              </a:rPr>
              <a:t>Establece medidas para la reducción de emisiones de GEI. </a:t>
            </a:r>
          </a:p>
        </p:txBody>
      </p:sp>
      <p:sp>
        <p:nvSpPr>
          <p:cNvPr id="15" name="Rounded Rectangle 2">
            <a:extLst>
              <a:ext uri="{FF2B5EF4-FFF2-40B4-BE49-F238E27FC236}">
                <a16:creationId xmlns:a16="http://schemas.microsoft.com/office/drawing/2014/main" id="{68CCBE6E-E40A-C94D-B0C5-7D86FD2654BF}"/>
              </a:ext>
            </a:extLst>
          </p:cNvPr>
          <p:cNvSpPr/>
          <p:nvPr/>
        </p:nvSpPr>
        <p:spPr>
          <a:xfrm>
            <a:off x="1257952" y="3561775"/>
            <a:ext cx="5271152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3600" b="1" dirty="0">
                <a:solidFill>
                  <a:schemeClr val="bg1"/>
                </a:solidFill>
                <a:latin typeface="Corbel" panose="020B0503020204020204" pitchFamily="34" charset="0"/>
              </a:rPr>
              <a:t>Acuerdo de París (2015)</a:t>
            </a:r>
          </a:p>
        </p:txBody>
      </p:sp>
      <p:sp>
        <p:nvSpPr>
          <p:cNvPr id="16" name="Rounded Rectangle 2">
            <a:extLst>
              <a:ext uri="{FF2B5EF4-FFF2-40B4-BE49-F238E27FC236}">
                <a16:creationId xmlns:a16="http://schemas.microsoft.com/office/drawing/2014/main" id="{88710025-C003-3247-9381-8FE6CD82509A}"/>
              </a:ext>
            </a:extLst>
          </p:cNvPr>
          <p:cNvSpPr/>
          <p:nvPr/>
        </p:nvSpPr>
        <p:spPr>
          <a:xfrm>
            <a:off x="6752067" y="7043046"/>
            <a:ext cx="10443341" cy="1529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ES" sz="3600" dirty="0">
                <a:solidFill>
                  <a:schemeClr val="tx1"/>
                </a:solidFill>
                <a:latin typeface="Corbel" panose="020B0503020204020204" pitchFamily="34" charset="0"/>
              </a:rPr>
              <a:t>Expedimos la primera Ley del país en cambio climático. </a:t>
            </a:r>
          </a:p>
        </p:txBody>
      </p:sp>
      <p:sp>
        <p:nvSpPr>
          <p:cNvPr id="17" name="Rounded Rectangle 2">
            <a:extLst>
              <a:ext uri="{FF2B5EF4-FFF2-40B4-BE49-F238E27FC236}">
                <a16:creationId xmlns:a16="http://schemas.microsoft.com/office/drawing/2014/main" id="{B10E1FC7-6088-AB49-9E3D-29D3B73B01CC}"/>
              </a:ext>
            </a:extLst>
          </p:cNvPr>
          <p:cNvSpPr/>
          <p:nvPr/>
        </p:nvSpPr>
        <p:spPr>
          <a:xfrm>
            <a:off x="1219200" y="7076307"/>
            <a:ext cx="5271152" cy="14961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3600" b="1" dirty="0">
                <a:solidFill>
                  <a:schemeClr val="bg1"/>
                </a:solidFill>
                <a:latin typeface="Corbel" panose="020B0503020204020204" pitchFamily="34" charset="0"/>
              </a:rPr>
              <a:t>Ley 1931 de 2018 “Ley de Cambio Climático” </a:t>
            </a:r>
          </a:p>
        </p:txBody>
      </p:sp>
    </p:spTree>
    <p:extLst>
      <p:ext uri="{BB962C8B-B14F-4D97-AF65-F5344CB8AC3E}">
        <p14:creationId xmlns:p14="http://schemas.microsoft.com/office/powerpoint/2010/main" val="1652890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algn="ctr"/>
            <a:endParaRPr lang="es-CO" dirty="0"/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39623" y="244596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534218" y="715462"/>
            <a:ext cx="10867581" cy="1684434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MX" sz="3600" spc="-180" dirty="0">
                <a:latin typeface="Corbel" panose="020B0503020204020204" pitchFamily="34" charset="0"/>
              </a:rPr>
              <a:t>Ley 1931 de 2018 “Ley de Cambio Climático”</a:t>
            </a:r>
            <a:br>
              <a:rPr lang="es-MX" sz="3600" spc="-180" dirty="0">
                <a:latin typeface="Corbel" panose="020B0503020204020204" pitchFamily="34" charset="0"/>
              </a:rPr>
            </a:br>
            <a:br>
              <a:rPr lang="es-MX" sz="3600" spc="-180" dirty="0">
                <a:latin typeface="Corbel" panose="020B0503020204020204" pitchFamily="34" charset="0"/>
              </a:rPr>
            </a:br>
            <a:endParaRPr sz="3600" dirty="0"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3547663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19"/>
              </a:lnSpc>
              <a:spcBef>
                <a:spcPct val="0"/>
              </a:spcBef>
            </a:pPr>
            <a:endParaRPr dirty="0"/>
          </a:p>
        </p:txBody>
      </p:sp>
      <p:sp>
        <p:nvSpPr>
          <p:cNvPr id="7" name="Rounded Rectangle 2">
            <a:extLst>
              <a:ext uri="{FF2B5EF4-FFF2-40B4-BE49-F238E27FC236}">
                <a16:creationId xmlns:a16="http://schemas.microsoft.com/office/drawing/2014/main" id="{0C4E2D34-3D65-42CB-9511-17A15090B0FF}"/>
              </a:ext>
            </a:extLst>
          </p:cNvPr>
          <p:cNvSpPr/>
          <p:nvPr/>
        </p:nvSpPr>
        <p:spPr>
          <a:xfrm>
            <a:off x="1530225" y="2091554"/>
            <a:ext cx="7682403" cy="14593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Institucionaliza el SISCLIMA y entidades vinculadas</a:t>
            </a:r>
            <a:endParaRPr 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sp>
        <p:nvSpPr>
          <p:cNvPr id="8" name="Rounded Rectangle 2">
            <a:extLst>
              <a:ext uri="{FF2B5EF4-FFF2-40B4-BE49-F238E27FC236}">
                <a16:creationId xmlns:a16="http://schemas.microsoft.com/office/drawing/2014/main" id="{799A674E-FF95-0E45-8C84-DDB7E00089F5}"/>
              </a:ext>
            </a:extLst>
          </p:cNvPr>
          <p:cNvSpPr/>
          <p:nvPr/>
        </p:nvSpPr>
        <p:spPr>
          <a:xfrm>
            <a:off x="1530226" y="8337020"/>
            <a:ext cx="15201883" cy="15308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0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Reducir la vulnerabilidad de la población y de los ecosistemas </a:t>
            </a:r>
            <a:r>
              <a:rPr kumimoji="0" lang="es-ES" altLang="es-CO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del país frente a los efectos del mismo y promover la transición hacia una </a:t>
            </a:r>
            <a:r>
              <a:rPr kumimoji="0" lang="es-ES" altLang="es-CO" sz="30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economía competitiva, sostenible y un desarrollo bajo en carbono</a:t>
            </a:r>
            <a:endParaRPr lang="es-ES" sz="3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sp>
        <p:nvSpPr>
          <p:cNvPr id="10" name="Rounded Rectangle 2">
            <a:extLst>
              <a:ext uri="{FF2B5EF4-FFF2-40B4-BE49-F238E27FC236}">
                <a16:creationId xmlns:a16="http://schemas.microsoft.com/office/drawing/2014/main" id="{E9CD5511-3E68-C24D-A34B-B74EE2764F46}"/>
              </a:ext>
            </a:extLst>
          </p:cNvPr>
          <p:cNvSpPr/>
          <p:nvPr/>
        </p:nvSpPr>
        <p:spPr>
          <a:xfrm>
            <a:off x="9350299" y="2088316"/>
            <a:ext cx="7381809" cy="14593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Institucionaliza instrumentos  para la gestión del CC</a:t>
            </a:r>
            <a:endParaRPr 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sp>
        <p:nvSpPr>
          <p:cNvPr id="12" name="Rounded Rectangle 2">
            <a:extLst>
              <a:ext uri="{FF2B5EF4-FFF2-40B4-BE49-F238E27FC236}">
                <a16:creationId xmlns:a16="http://schemas.microsoft.com/office/drawing/2014/main" id="{65E4D0F7-7DAC-7047-88D0-5CD6746EBBFA}"/>
              </a:ext>
            </a:extLst>
          </p:cNvPr>
          <p:cNvSpPr/>
          <p:nvPr/>
        </p:nvSpPr>
        <p:spPr>
          <a:xfrm>
            <a:off x="1530225" y="3692842"/>
            <a:ext cx="7682403" cy="10058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Comisión Intersectorial de CC (CICC)</a:t>
            </a:r>
          </a:p>
        </p:txBody>
      </p:sp>
      <p:sp>
        <p:nvSpPr>
          <p:cNvPr id="13" name="Rounded Rectangle 2">
            <a:extLst>
              <a:ext uri="{FF2B5EF4-FFF2-40B4-BE49-F238E27FC236}">
                <a16:creationId xmlns:a16="http://schemas.microsoft.com/office/drawing/2014/main" id="{40667144-4436-BB4A-9C70-73941CEBFB53}"/>
              </a:ext>
            </a:extLst>
          </p:cNvPr>
          <p:cNvSpPr/>
          <p:nvPr/>
        </p:nvSpPr>
        <p:spPr>
          <a:xfrm>
            <a:off x="9350299" y="3687649"/>
            <a:ext cx="7381809" cy="6848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NDC</a:t>
            </a:r>
          </a:p>
        </p:txBody>
      </p:sp>
      <p:sp>
        <p:nvSpPr>
          <p:cNvPr id="14" name="Rounded Rectangle 2">
            <a:extLst>
              <a:ext uri="{FF2B5EF4-FFF2-40B4-BE49-F238E27FC236}">
                <a16:creationId xmlns:a16="http://schemas.microsoft.com/office/drawing/2014/main" id="{7E115755-7C94-F249-81CB-B0D8A62E8319}"/>
              </a:ext>
            </a:extLst>
          </p:cNvPr>
          <p:cNvSpPr/>
          <p:nvPr/>
        </p:nvSpPr>
        <p:spPr>
          <a:xfrm>
            <a:off x="1530224" y="4921914"/>
            <a:ext cx="7682403" cy="11163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Nodos Regionales de CC</a:t>
            </a:r>
          </a:p>
        </p:txBody>
      </p:sp>
      <p:sp>
        <p:nvSpPr>
          <p:cNvPr id="15" name="Rounded Rectangle 2">
            <a:extLst>
              <a:ext uri="{FF2B5EF4-FFF2-40B4-BE49-F238E27FC236}">
                <a16:creationId xmlns:a16="http://schemas.microsoft.com/office/drawing/2014/main" id="{DA49CBF3-4D52-4A48-93F6-C5B109486A30}"/>
              </a:ext>
            </a:extLst>
          </p:cNvPr>
          <p:cNvSpPr/>
          <p:nvPr/>
        </p:nvSpPr>
        <p:spPr>
          <a:xfrm>
            <a:off x="1499744" y="6246824"/>
            <a:ext cx="7682403" cy="17922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Consejo Nacional de CC </a:t>
            </a:r>
          </a:p>
          <a:p>
            <a:pPr lvl="0" algn="ctr"/>
            <a:r>
              <a:rPr kumimoji="0" lang="es-ES" altLang="es-CO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(en reglamentación)</a:t>
            </a:r>
          </a:p>
        </p:txBody>
      </p:sp>
      <p:sp>
        <p:nvSpPr>
          <p:cNvPr id="16" name="Rounded Rectangle 2">
            <a:extLst>
              <a:ext uri="{FF2B5EF4-FFF2-40B4-BE49-F238E27FC236}">
                <a16:creationId xmlns:a16="http://schemas.microsoft.com/office/drawing/2014/main" id="{995AA31D-2629-B943-9032-9364B2623DF7}"/>
              </a:ext>
            </a:extLst>
          </p:cNvPr>
          <p:cNvSpPr/>
          <p:nvPr/>
        </p:nvSpPr>
        <p:spPr>
          <a:xfrm>
            <a:off x="9350299" y="4505107"/>
            <a:ext cx="7381809" cy="79079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altLang="es-CO" sz="30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PIGCCT/ </a:t>
            </a:r>
            <a:r>
              <a:rPr kumimoji="0" lang="es-ES" altLang="es-CO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PIGCCS</a:t>
            </a:r>
          </a:p>
        </p:txBody>
      </p:sp>
      <p:sp>
        <p:nvSpPr>
          <p:cNvPr id="17" name="Rounded Rectangle 2">
            <a:extLst>
              <a:ext uri="{FF2B5EF4-FFF2-40B4-BE49-F238E27FC236}">
                <a16:creationId xmlns:a16="http://schemas.microsoft.com/office/drawing/2014/main" id="{EA7D2327-D719-784C-9F27-BC62080DFC8F}"/>
              </a:ext>
            </a:extLst>
          </p:cNvPr>
          <p:cNvSpPr/>
          <p:nvPr/>
        </p:nvSpPr>
        <p:spPr>
          <a:xfrm>
            <a:off x="9350298" y="5436680"/>
            <a:ext cx="7381809" cy="11154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altLang="es-CO" sz="30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Programa Nacional de Cupos Transables de emisiones de GEI (en reglamentación)</a:t>
            </a:r>
          </a:p>
        </p:txBody>
      </p:sp>
      <p:sp>
        <p:nvSpPr>
          <p:cNvPr id="18" name="Rounded Rectangle 2">
            <a:extLst>
              <a:ext uri="{FF2B5EF4-FFF2-40B4-BE49-F238E27FC236}">
                <a16:creationId xmlns:a16="http://schemas.microsoft.com/office/drawing/2014/main" id="{B5A21903-3886-FB4B-BB36-425074BECA51}"/>
              </a:ext>
            </a:extLst>
          </p:cNvPr>
          <p:cNvSpPr/>
          <p:nvPr/>
        </p:nvSpPr>
        <p:spPr>
          <a:xfrm>
            <a:off x="9350297" y="6721265"/>
            <a:ext cx="7381809" cy="13178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altLang="es-CO" sz="30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Crea Sistema Nacional de Información sobre Cambio Climático </a:t>
            </a:r>
          </a:p>
        </p:txBody>
      </p:sp>
    </p:spTree>
    <p:extLst>
      <p:ext uri="{BB962C8B-B14F-4D97-AF65-F5344CB8AC3E}">
        <p14:creationId xmlns:p14="http://schemas.microsoft.com/office/powerpoint/2010/main" val="3786108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531596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3E3E3"/>
          </a:solidFill>
        </p:spPr>
        <p:txBody>
          <a:bodyPr wrap="square" lIns="0" tIns="0" rIns="0" bIns="0" rtlCol="0"/>
          <a:lstStyle/>
          <a:p>
            <a:pPr algn="ctr"/>
            <a:endParaRPr lang="es-CO" dirty="0"/>
          </a:p>
        </p:txBody>
      </p:sp>
      <p:sp>
        <p:nvSpPr>
          <p:cNvPr id="3" name="object 3"/>
          <p:cNvSpPr/>
          <p:nvPr/>
        </p:nvSpPr>
        <p:spPr>
          <a:xfrm>
            <a:off x="0" y="715462"/>
            <a:ext cx="3257550" cy="885825"/>
          </a:xfrm>
          <a:custGeom>
            <a:avLst/>
            <a:gdLst/>
            <a:ahLst/>
            <a:cxnLst/>
            <a:rect l="l" t="t" r="r" b="b"/>
            <a:pathLst>
              <a:path w="3257550" h="885825">
                <a:moveTo>
                  <a:pt x="3257549" y="885824"/>
                </a:moveTo>
                <a:lnTo>
                  <a:pt x="0" y="885824"/>
                </a:lnTo>
                <a:lnTo>
                  <a:pt x="0" y="0"/>
                </a:lnTo>
                <a:lnTo>
                  <a:pt x="3257549" y="0"/>
                </a:lnTo>
                <a:lnTo>
                  <a:pt x="3257549" y="88582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39623" y="9544051"/>
            <a:ext cx="3990974" cy="78104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257549" y="352750"/>
            <a:ext cx="14673047" cy="1133001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4280"/>
              </a:lnSpc>
              <a:spcBef>
                <a:spcPts val="234"/>
              </a:spcBef>
            </a:pPr>
            <a:r>
              <a:rPr lang="es-MX" sz="3800" spc="-180" dirty="0">
                <a:latin typeface="Corbel" panose="020B0503020204020204" pitchFamily="34" charset="0"/>
              </a:rPr>
              <a:t>Los Planes Integrales de Gestión de Cambio Climático Territoriales definen estrategias y acciones que conducen al cumplimiento de la NDC.</a:t>
            </a:r>
            <a:endParaRPr sz="3800" dirty="0">
              <a:latin typeface="Corbel" panose="020B0503020204020204" pitchFamily="34" charset="0"/>
            </a:endParaRP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7504C66-5EEF-40F7-9B81-C5F2EA5F2AD4}"/>
              </a:ext>
            </a:extLst>
          </p:cNvPr>
          <p:cNvSpPr txBox="1"/>
          <p:nvPr/>
        </p:nvSpPr>
        <p:spPr>
          <a:xfrm>
            <a:off x="1544079" y="3547663"/>
            <a:ext cx="15188030" cy="4670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19"/>
              </a:lnSpc>
              <a:spcBef>
                <a:spcPct val="0"/>
              </a:spcBef>
            </a:pPr>
            <a:endParaRPr/>
          </a:p>
        </p:txBody>
      </p:sp>
      <p:sp>
        <p:nvSpPr>
          <p:cNvPr id="7" name="Rounded Rectangle 2">
            <a:extLst>
              <a:ext uri="{FF2B5EF4-FFF2-40B4-BE49-F238E27FC236}">
                <a16:creationId xmlns:a16="http://schemas.microsoft.com/office/drawing/2014/main" id="{0C4E2D34-3D65-42CB-9511-17A15090B0FF}"/>
              </a:ext>
            </a:extLst>
          </p:cNvPr>
          <p:cNvSpPr/>
          <p:nvPr/>
        </p:nvSpPr>
        <p:spPr>
          <a:xfrm>
            <a:off x="3034873" y="2079830"/>
            <a:ext cx="11963400" cy="10648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PIGCCT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sp>
        <p:nvSpPr>
          <p:cNvPr id="12" name="Rounded Rectangle 2">
            <a:extLst>
              <a:ext uri="{FF2B5EF4-FFF2-40B4-BE49-F238E27FC236}">
                <a16:creationId xmlns:a16="http://schemas.microsoft.com/office/drawing/2014/main" id="{65E4D0F7-7DAC-7047-88D0-5CD6746EBBFA}"/>
              </a:ext>
            </a:extLst>
          </p:cNvPr>
          <p:cNvSpPr/>
          <p:nvPr/>
        </p:nvSpPr>
        <p:spPr>
          <a:xfrm>
            <a:off x="3034873" y="3363462"/>
            <a:ext cx="11963400" cy="8599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Establece metas</a:t>
            </a:r>
          </a:p>
        </p:txBody>
      </p:sp>
      <p:sp>
        <p:nvSpPr>
          <p:cNvPr id="14" name="Rounded Rectangle 2">
            <a:extLst>
              <a:ext uri="{FF2B5EF4-FFF2-40B4-BE49-F238E27FC236}">
                <a16:creationId xmlns:a16="http://schemas.microsoft.com/office/drawing/2014/main" id="{146E6544-CE12-2046-8F76-E1FC451FE72D}"/>
              </a:ext>
            </a:extLst>
          </p:cNvPr>
          <p:cNvSpPr/>
          <p:nvPr/>
        </p:nvSpPr>
        <p:spPr>
          <a:xfrm>
            <a:off x="2999313" y="6383787"/>
            <a:ext cx="5979160" cy="27879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0" lang="es-ES" altLang="es-CO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25</a:t>
            </a:r>
            <a:r>
              <a:rPr kumimoji="0" lang="es-ES" altLang="es-CO" sz="3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kumimoji="0" lang="es-ES" altLang="es-CO" sz="3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dptos</a:t>
            </a:r>
            <a:r>
              <a:rPr kumimoji="0" lang="es-ES" altLang="es-CO" sz="3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 con planes completos</a:t>
            </a:r>
          </a:p>
          <a:p>
            <a:pPr lvl="0"/>
            <a:r>
              <a:rPr lang="es-ES" altLang="es-CO" sz="4400" b="1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6</a:t>
            </a:r>
            <a:r>
              <a:rPr lang="es-ES" altLang="es-CO" sz="44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s-ES" altLang="es-CO" sz="34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en proceso de formulación</a:t>
            </a:r>
          </a:p>
          <a:p>
            <a:pPr lvl="0"/>
            <a:r>
              <a:rPr lang="es-ES" altLang="es-CO" sz="4400" b="1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1</a:t>
            </a:r>
            <a:r>
              <a:rPr lang="es-ES" altLang="es-CO" sz="34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 en consecución de recursos para elaboración</a:t>
            </a:r>
            <a:endParaRPr kumimoji="0" lang="es-ES" altLang="es-CO" sz="3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ounded Rectangle 2">
            <a:extLst>
              <a:ext uri="{FF2B5EF4-FFF2-40B4-BE49-F238E27FC236}">
                <a16:creationId xmlns:a16="http://schemas.microsoft.com/office/drawing/2014/main" id="{1BDD2A5D-8D93-9C4C-A516-C4297887A29E}"/>
              </a:ext>
            </a:extLst>
          </p:cNvPr>
          <p:cNvSpPr/>
          <p:nvPr/>
        </p:nvSpPr>
        <p:spPr>
          <a:xfrm>
            <a:off x="2999313" y="4364033"/>
            <a:ext cx="5979160" cy="18057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altLang="es-CO" sz="36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R</a:t>
            </a:r>
            <a:r>
              <a:rPr kumimoji="0" lang="es-ES" altLang="es-CO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educción de emisiones, adaptación y riesgos</a:t>
            </a:r>
          </a:p>
        </p:txBody>
      </p:sp>
      <p:sp>
        <p:nvSpPr>
          <p:cNvPr id="17" name="Rounded Rectangle 2">
            <a:extLst>
              <a:ext uri="{FF2B5EF4-FFF2-40B4-BE49-F238E27FC236}">
                <a16:creationId xmlns:a16="http://schemas.microsoft.com/office/drawing/2014/main" id="{18E161A8-9BF5-5447-9486-C72AE93718D8}"/>
              </a:ext>
            </a:extLst>
          </p:cNvPr>
          <p:cNvSpPr/>
          <p:nvPr/>
        </p:nvSpPr>
        <p:spPr>
          <a:xfrm>
            <a:off x="9495718" y="4391973"/>
            <a:ext cx="5502555" cy="18057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s-ES" altLang="es-CO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 pitchFamily="34" charset="0"/>
                <a:cs typeface="Times New Roman" panose="02020603050405020304" pitchFamily="18" charset="0"/>
              </a:rPr>
              <a:t>Nivel departamental, Distritos, Áreas Metropolitanas.</a:t>
            </a:r>
          </a:p>
        </p:txBody>
      </p:sp>
      <p:sp>
        <p:nvSpPr>
          <p:cNvPr id="19" name="Rounded Rectangle 2">
            <a:extLst>
              <a:ext uri="{FF2B5EF4-FFF2-40B4-BE49-F238E27FC236}">
                <a16:creationId xmlns:a16="http://schemas.microsoft.com/office/drawing/2014/main" id="{292A971F-9E24-C246-AE45-94B585E9CB1C}"/>
              </a:ext>
            </a:extLst>
          </p:cNvPr>
          <p:cNvSpPr/>
          <p:nvPr/>
        </p:nvSpPr>
        <p:spPr>
          <a:xfrm>
            <a:off x="9495718" y="6366290"/>
            <a:ext cx="5515682" cy="28328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altLang="es-CO" sz="4000" b="1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78% </a:t>
            </a:r>
            <a:r>
              <a:rPr lang="es-ES" altLang="es-CO" sz="3400" dirty="0">
                <a:solidFill>
                  <a:schemeClr val="tx1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cumplimiento de la meta</a:t>
            </a:r>
            <a:endParaRPr kumimoji="0" lang="es-ES" altLang="es-CO" sz="3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340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5862</TotalTime>
  <Words>2229</Words>
  <Application>Microsoft Macintosh PowerPoint</Application>
  <PresentationFormat>Personalizado</PresentationFormat>
  <Paragraphs>284</Paragraphs>
  <Slides>24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0" baseType="lpstr">
      <vt:lpstr>Calibri</vt:lpstr>
      <vt:lpstr>Corbel</vt:lpstr>
      <vt:lpstr>Roboto</vt:lpstr>
      <vt:lpstr>Tahoma</vt:lpstr>
      <vt:lpstr>Times New Roman</vt:lpstr>
      <vt:lpstr>Office Theme</vt:lpstr>
      <vt:lpstr>Colombia frente al calentamiento global y el cambio climático Ministerio de Ambiente y  Desarrollo Sostenible</vt:lpstr>
      <vt:lpstr>Contenidos</vt:lpstr>
      <vt:lpstr>Contenidos</vt:lpstr>
      <vt:lpstr>      </vt:lpstr>
      <vt:lpstr>      </vt:lpstr>
      <vt:lpstr>Contenidos</vt:lpstr>
      <vt:lpstr>La gestión del CC en Colombia tiene antecedentes internacionales y nacionales que permitieron constituir una agenda integral de acción climática. </vt:lpstr>
      <vt:lpstr>Ley 1931 de 2018 “Ley de Cambio Climático”  </vt:lpstr>
      <vt:lpstr>Los Planes Integrales de Gestión de Cambio Climático Territoriales definen estrategias y acciones que conducen al cumplimiento de la NDC.</vt:lpstr>
      <vt:lpstr>Los Planes Integrales de Gestión de Cambio Climático Sectoriales definen estrategias y acciones que conducen al cumplimiento de la NDC.</vt:lpstr>
      <vt:lpstr>Contenidos</vt:lpstr>
      <vt:lpstr>  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1. Estudios y análisis</vt:lpstr>
      <vt:lpstr>2. Formulación e implementación de instrumentos de política y normativos </vt:lpstr>
      <vt:lpstr>3. Formulación e implementación de estrategias y proyectos de acción climática</vt:lpstr>
      <vt:lpstr>3. Formulación e implementación de estrategias y proyectos de acción climática</vt:lpstr>
      <vt:lpstr>3. Formulación e implementación de estrategias y proyectos de acción climática</vt:lpstr>
      <vt:lpstr>3. Formulación e implementación de estrategias y proyectos de acción climática</vt:lpstr>
      <vt:lpstr>GRACIAS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Mercado de  Carbono Ministerio de Ambiente y  Desarrollo Sostenible</dc:title>
  <dc:creator>Erika Amaya</dc:creator>
  <cp:lastModifiedBy>Usuario de Microsoft Office</cp:lastModifiedBy>
  <cp:revision>279</cp:revision>
  <dcterms:created xsi:type="dcterms:W3CDTF">2021-04-22T13:16:28Z</dcterms:created>
  <dcterms:modified xsi:type="dcterms:W3CDTF">2021-09-08T13:35:24Z</dcterms:modified>
</cp:coreProperties>
</file>