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71" r:id="rId15"/>
    <p:sldId id="277" r:id="rId16"/>
    <p:sldId id="278" r:id="rId17"/>
    <p:sldId id="279" r:id="rId18"/>
    <p:sldId id="267" r:id="rId19"/>
    <p:sldId id="268" r:id="rId20"/>
    <p:sldId id="274" r:id="rId21"/>
    <p:sldId id="275" r:id="rId22"/>
    <p:sldId id="276" r:id="rId23"/>
  </p:sldIdLst>
  <p:sldSz cx="12192000" cy="6858000"/>
  <p:notesSz cx="7010400" cy="9296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860" autoAdjust="0"/>
    <p:restoredTop sz="94660"/>
  </p:normalViewPr>
  <p:slideViewPr>
    <p:cSldViewPr snapToGrid="0">
      <p:cViewPr varScale="1">
        <p:scale>
          <a:sx n="87" d="100"/>
          <a:sy n="87" d="100"/>
        </p:scale>
        <p:origin x="17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Lenovo\Desktop\Registro%20Avance%20Plan%20Anticorrupci&#243;n\An&#225;lsis%20Encuestas%20Aplicadas\Procesamiento%20Encuestas%20Aplicadas%20Rendici&#243;n%20de%20Cuenta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Lenovo\Desktop\Registro%20Avance%20Plan%20Anticorrupci&#243;n\An&#225;lsis%20Encuestas%20Aplicadas\Procesamiento%20Encuestas%20Aplicadas%20Rendici&#243;n%20de%20Cuenta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Lenovo\Desktop\Registro%20Avance%20Plan%20Anticorrupci&#243;n\An&#225;lsis%20Encuestas%20Aplicadas\Procesamiento%20Encuestas%20Aplicadas%20Rendici&#243;n%20de%20Cuenta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Lenovo\Desktop\Registro%20Avance%20Plan%20Anticorrupci&#243;n\An&#225;lsis%20Encuestas%20Aplicadas\Procesamiento%20Encuestas%20Aplicadas%20Rendici&#243;n%20de%20Cuenta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Lenovo\Desktop\Registro%20Avance%20Plan%20Anticorrupci&#243;n\An&#225;lsis%20Encuestas%20Aplicadas\Procesamiento%20Encuestas%20Aplicadas%20Rendici&#243;n%20de%20Cuenta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Lenovo\Desktop\Registro%20Avance%20Plan%20Anticorrupci&#243;n\An&#225;lsis%20Encuestas%20Aplicadas\Procesamiento%20Encuestas%20Aplicadas%20Rendici&#243;n%20de%20Cuenta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Lenovo\Desktop\Registro%20Avance%20Plan%20Anticorrupci&#243;n\An&#225;lsis%20Encuestas%20Aplicadas\Procesamiento%20Encuestas%20Aplicadas%20Rendici&#243;n%20de%20Cuentas.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a:t>Pregunta 1 Confiable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'P1'!$C$2:$E$4</c:f>
              <c:multiLvlStrCache>
                <c:ptCount val="3"/>
                <c:lvl>
                  <c:pt idx="0">
                    <c:v>De Acuerdo</c:v>
                  </c:pt>
                  <c:pt idx="1">
                    <c:v>Medianamente en Acuerdo </c:v>
                  </c:pt>
                  <c:pt idx="2">
                    <c:v>Desacuerdo</c:v>
                  </c:pt>
                </c:lvl>
                <c:lvl>
                  <c:pt idx="0">
                    <c:v>Preguntas 1 Confiable</c:v>
                  </c:pt>
                </c:lvl>
              </c:multiLvlStrCache>
            </c:multiLvlStrRef>
          </c:cat>
          <c:val>
            <c:numRef>
              <c:f>'P1'!$C$5:$E$5</c:f>
              <c:numCache>
                <c:formatCode>General</c:formatCode>
                <c:ptCount val="3"/>
                <c:pt idx="0">
                  <c:v>34</c:v>
                </c:pt>
                <c:pt idx="1">
                  <c:v>0</c:v>
                </c:pt>
                <c:pt idx="2">
                  <c:v>0</c:v>
                </c:pt>
              </c:numCache>
            </c:numRef>
          </c:val>
        </c:ser>
        <c:dLbls>
          <c:dLblPos val="outEnd"/>
          <c:showLegendKey val="0"/>
          <c:showVal val="1"/>
          <c:showCatName val="0"/>
          <c:showSerName val="0"/>
          <c:showPercent val="0"/>
          <c:showBubbleSize val="0"/>
        </c:dLbls>
        <c:gapWidth val="182"/>
        <c:axId val="-871119664"/>
        <c:axId val="-871119120"/>
      </c:barChart>
      <c:catAx>
        <c:axId val="-871119664"/>
        <c:scaling>
          <c:orientation val="minMax"/>
        </c:scaling>
        <c:delete val="0"/>
        <c:axPos val="l"/>
        <c:title>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CO"/>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1119120"/>
        <c:crosses val="autoZero"/>
        <c:auto val="1"/>
        <c:lblAlgn val="ctr"/>
        <c:lblOffset val="100"/>
        <c:noMultiLvlLbl val="0"/>
      </c:catAx>
      <c:valAx>
        <c:axId val="-871119120"/>
        <c:scaling>
          <c:orientation val="minMax"/>
        </c:scaling>
        <c:delete val="0"/>
        <c:axPos val="b"/>
        <c:majorGridlines>
          <c:spPr>
            <a:ln w="9525" cap="flat" cmpd="sng" algn="ctr">
              <a:solidFill>
                <a:schemeClr val="tx1">
                  <a:lumMod val="15000"/>
                  <a:lumOff val="85000"/>
                </a:schemeClr>
              </a:solidFill>
              <a:round/>
            </a:ln>
            <a:effectLst/>
          </c:spPr>
        </c:majorGridlines>
        <c:title>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CO"/>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111966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s-CO"/>
          </a:p>
        </c:txPr>
      </c:dTable>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a:t>Pregunta</a:t>
            </a:r>
            <a:r>
              <a:rPr lang="es-CO" baseline="0"/>
              <a:t> 1 Profunda</a:t>
            </a:r>
            <a:endParaRPr lang="es-CO"/>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barChart>
        <c:barDir val="bar"/>
        <c:grouping val="clustered"/>
        <c:varyColors val="0"/>
        <c:ser>
          <c:idx val="0"/>
          <c:order val="0"/>
          <c:spPr>
            <a:solidFill>
              <a:srgbClr val="FF0000"/>
            </a:solidFill>
            <a:ln>
              <a:noFill/>
            </a:ln>
            <a:effectLst/>
          </c:spPr>
          <c:invertIfNegative val="0"/>
          <c:dPt>
            <c:idx val="0"/>
            <c:invertIfNegative val="0"/>
            <c:bubble3D val="0"/>
            <c:spPr>
              <a:solidFill>
                <a:srgbClr val="0070C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'P1'!$K$4:$N$4</c:f>
              <c:strCache>
                <c:ptCount val="4"/>
                <c:pt idx="0">
                  <c:v>De acuerrdo</c:v>
                </c:pt>
                <c:pt idx="1">
                  <c:v>Medianamente en acuerdo</c:v>
                </c:pt>
                <c:pt idx="2">
                  <c:v>Desacuerdo</c:v>
                </c:pt>
                <c:pt idx="3">
                  <c:v>NR</c:v>
                </c:pt>
              </c:strCache>
            </c:strRef>
          </c:cat>
          <c:val>
            <c:numRef>
              <c:f>'P1'!$K$5:$N$5</c:f>
              <c:numCache>
                <c:formatCode>General</c:formatCode>
                <c:ptCount val="4"/>
                <c:pt idx="0">
                  <c:v>28</c:v>
                </c:pt>
                <c:pt idx="1">
                  <c:v>5</c:v>
                </c:pt>
                <c:pt idx="2">
                  <c:v>0</c:v>
                </c:pt>
                <c:pt idx="3">
                  <c:v>1</c:v>
                </c:pt>
              </c:numCache>
            </c:numRef>
          </c:val>
        </c:ser>
        <c:dLbls>
          <c:dLblPos val="outEnd"/>
          <c:showLegendKey val="0"/>
          <c:showVal val="1"/>
          <c:showCatName val="0"/>
          <c:showSerName val="0"/>
          <c:showPercent val="0"/>
          <c:showBubbleSize val="0"/>
        </c:dLbls>
        <c:gapWidth val="182"/>
        <c:axId val="-871122384"/>
        <c:axId val="-871121840"/>
      </c:barChart>
      <c:catAx>
        <c:axId val="-871122384"/>
        <c:scaling>
          <c:orientation val="minMax"/>
        </c:scaling>
        <c:delete val="0"/>
        <c:axPos val="l"/>
        <c:title>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CO"/>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1121840"/>
        <c:crosses val="autoZero"/>
        <c:auto val="1"/>
        <c:lblAlgn val="ctr"/>
        <c:lblOffset val="100"/>
        <c:noMultiLvlLbl val="0"/>
      </c:catAx>
      <c:valAx>
        <c:axId val="-871121840"/>
        <c:scaling>
          <c:orientation val="minMax"/>
        </c:scaling>
        <c:delete val="0"/>
        <c:axPos val="b"/>
        <c:majorGridlines>
          <c:spPr>
            <a:ln w="9525" cap="flat" cmpd="sng" algn="ctr">
              <a:solidFill>
                <a:schemeClr val="tx1">
                  <a:lumMod val="15000"/>
                  <a:lumOff val="85000"/>
                </a:schemeClr>
              </a:solidFill>
              <a:round/>
            </a:ln>
            <a:effectLst/>
          </c:spPr>
        </c:majorGridlines>
        <c:title>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CO"/>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112238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s-CO"/>
          </a:p>
        </c:txPr>
      </c:dTable>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a:t>Pregunta 1 Clara</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barChart>
        <c:barDir val="bar"/>
        <c:grouping val="clustered"/>
        <c:varyColors val="0"/>
        <c:ser>
          <c:idx val="0"/>
          <c:order val="0"/>
          <c:spPr>
            <a:solidFill>
              <a:schemeClr val="accent1"/>
            </a:solidFill>
            <a:ln>
              <a:noFill/>
            </a:ln>
            <a:effectLst/>
          </c:spPr>
          <c:invertIfNegative val="0"/>
          <c:dPt>
            <c:idx val="1"/>
            <c:invertIfNegative val="0"/>
            <c:bubble3D val="0"/>
            <c:spPr>
              <a:solidFill>
                <a:srgbClr val="FF0000"/>
              </a:solidFill>
              <a:ln>
                <a:noFill/>
              </a:ln>
              <a:effectLst/>
            </c:spPr>
          </c:dPt>
          <c:dPt>
            <c:idx val="2"/>
            <c:invertIfNegative val="0"/>
            <c:bubble3D val="0"/>
            <c:spPr>
              <a:solidFill>
                <a:srgbClr val="92D05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'P1'!$K$28:$N$28</c:f>
              <c:strCache>
                <c:ptCount val="4"/>
                <c:pt idx="0">
                  <c:v>De acuerrdo</c:v>
                </c:pt>
                <c:pt idx="1">
                  <c:v>Medianamente en acuerdo</c:v>
                </c:pt>
                <c:pt idx="2">
                  <c:v>Desacuerdo</c:v>
                </c:pt>
                <c:pt idx="3">
                  <c:v>NR</c:v>
                </c:pt>
              </c:strCache>
            </c:strRef>
          </c:cat>
          <c:val>
            <c:numRef>
              <c:f>'P1'!$K$29:$N$29</c:f>
              <c:numCache>
                <c:formatCode>General</c:formatCode>
                <c:ptCount val="4"/>
                <c:pt idx="0">
                  <c:v>32</c:v>
                </c:pt>
                <c:pt idx="1">
                  <c:v>1</c:v>
                </c:pt>
                <c:pt idx="2">
                  <c:v>0</c:v>
                </c:pt>
                <c:pt idx="3">
                  <c:v>1</c:v>
                </c:pt>
              </c:numCache>
            </c:numRef>
          </c:val>
        </c:ser>
        <c:dLbls>
          <c:dLblPos val="outEnd"/>
          <c:showLegendKey val="0"/>
          <c:showVal val="1"/>
          <c:showCatName val="0"/>
          <c:showSerName val="0"/>
          <c:showPercent val="0"/>
          <c:showBubbleSize val="0"/>
        </c:dLbls>
        <c:gapWidth val="182"/>
        <c:axId val="-871128912"/>
        <c:axId val="-871121296"/>
      </c:barChart>
      <c:catAx>
        <c:axId val="-871128912"/>
        <c:scaling>
          <c:orientation val="minMax"/>
        </c:scaling>
        <c:delete val="0"/>
        <c:axPos val="l"/>
        <c:title>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CO"/>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1121296"/>
        <c:crosses val="autoZero"/>
        <c:auto val="1"/>
        <c:lblAlgn val="ctr"/>
        <c:lblOffset val="100"/>
        <c:noMultiLvlLbl val="0"/>
      </c:catAx>
      <c:valAx>
        <c:axId val="-871121296"/>
        <c:scaling>
          <c:orientation val="minMax"/>
        </c:scaling>
        <c:delete val="0"/>
        <c:axPos val="b"/>
        <c:majorGridlines>
          <c:spPr>
            <a:ln w="9525" cap="flat" cmpd="sng" algn="ctr">
              <a:solidFill>
                <a:schemeClr val="tx1">
                  <a:lumMod val="15000"/>
                  <a:lumOff val="85000"/>
                </a:schemeClr>
              </a:solidFill>
              <a:round/>
            </a:ln>
            <a:effectLst/>
          </c:spPr>
        </c:majorGridlines>
        <c:title>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CO"/>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112891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s-CO"/>
          </a:p>
        </c:txPr>
      </c:dTable>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50" b="1" i="0" u="none" strike="noStrike" kern="1200" spc="0" baseline="0">
                <a:solidFill>
                  <a:schemeClr val="tx1">
                    <a:lumMod val="65000"/>
                    <a:lumOff val="35000"/>
                  </a:schemeClr>
                </a:solidFill>
                <a:latin typeface="+mn-lt"/>
                <a:ea typeface="+mn-ea"/>
                <a:cs typeface="+mn-cs"/>
              </a:defRPr>
            </a:pPr>
            <a:r>
              <a:rPr lang="es-CO" sz="1050" b="1" i="0" u="none" strike="noStrike" baseline="0">
                <a:effectLst/>
              </a:rPr>
              <a:t>USTED CONSIDERA QUE LA AUDIENCIA PUBLICA SE DESARROLLO DE MANERA</a:t>
            </a:r>
            <a:r>
              <a:rPr lang="es-CO" sz="1050" b="1" i="0" u="none" strike="noStrike" baseline="0"/>
              <a:t> </a:t>
            </a:r>
            <a:endParaRPr lang="es-CO" sz="1050" b="1"/>
          </a:p>
        </c:rich>
      </c:tx>
      <c:overlay val="0"/>
      <c:spPr>
        <a:noFill/>
        <a:ln>
          <a:noFill/>
        </a:ln>
        <a:effectLst/>
      </c:spPr>
      <c:txPr>
        <a:bodyPr rot="0" spcFirstLastPara="1" vertOverflow="ellipsis" vert="horz" wrap="square" anchor="ctr" anchorCtr="1"/>
        <a:lstStyle/>
        <a:p>
          <a:pPr>
            <a:defRPr sz="1050" b="1" i="0" u="none" strike="noStrike" kern="1200" spc="0" baseline="0">
              <a:solidFill>
                <a:schemeClr val="tx1">
                  <a:lumMod val="65000"/>
                  <a:lumOff val="35000"/>
                </a:schemeClr>
              </a:solidFill>
              <a:latin typeface="+mn-lt"/>
              <a:ea typeface="+mn-ea"/>
              <a:cs typeface="+mn-cs"/>
            </a:defRPr>
          </a:pPr>
          <a:endParaRPr lang="es-CO"/>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'P2'!$E$4</c:f>
              <c:strCache>
                <c:ptCount val="1"/>
                <c:pt idx="0">
                  <c:v>BIEN ORGANIZADA</c:v>
                </c:pt>
              </c:strCache>
            </c:strRef>
          </c:tx>
          <c:spPr>
            <a:solidFill>
              <a:schemeClr val="accent1"/>
            </a:solidFill>
            <a:ln>
              <a:noFill/>
            </a:ln>
            <a:effectLst/>
            <a:sp3d/>
          </c:spPr>
          <c:invertIfNegative val="0"/>
          <c:dPt>
            <c:idx val="1"/>
            <c:invertIfNegative val="0"/>
            <c:bubble3D val="0"/>
            <c:spPr>
              <a:solidFill>
                <a:srgbClr val="92D050"/>
              </a:solidFill>
              <a:ln>
                <a:noFill/>
              </a:ln>
              <a:effectLst/>
              <a:sp3d/>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'P2'!$E$5</c:f>
              <c:numCache>
                <c:formatCode>General</c:formatCode>
                <c:ptCount val="1"/>
                <c:pt idx="0">
                  <c:v>30</c:v>
                </c:pt>
              </c:numCache>
            </c:numRef>
          </c:val>
        </c:ser>
        <c:ser>
          <c:idx val="1"/>
          <c:order val="1"/>
          <c:tx>
            <c:strRef>
              <c:f>'P2'!$F$4</c:f>
              <c:strCache>
                <c:ptCount val="1"/>
                <c:pt idx="0">
                  <c:v>REGULARMENTE ORGANIZADA</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'P2'!$F$5</c:f>
              <c:numCache>
                <c:formatCode>General</c:formatCode>
                <c:ptCount val="1"/>
                <c:pt idx="0">
                  <c:v>4</c:v>
                </c:pt>
              </c:numCache>
            </c:numRef>
          </c:val>
        </c:ser>
        <c:ser>
          <c:idx val="2"/>
          <c:order val="2"/>
          <c:tx>
            <c:strRef>
              <c:f>'P2'!$G$4</c:f>
              <c:strCache>
                <c:ptCount val="1"/>
                <c:pt idx="0">
                  <c:v>MAL ORGANIZADA</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'P2'!$G$5</c:f>
              <c:numCache>
                <c:formatCode>General</c:formatCode>
                <c:ptCount val="1"/>
                <c:pt idx="0">
                  <c:v>0</c:v>
                </c:pt>
              </c:numCache>
            </c:numRef>
          </c:val>
        </c:ser>
        <c:dLbls>
          <c:showLegendKey val="0"/>
          <c:showVal val="1"/>
          <c:showCatName val="0"/>
          <c:showSerName val="0"/>
          <c:showPercent val="0"/>
          <c:showBubbleSize val="0"/>
        </c:dLbls>
        <c:gapWidth val="150"/>
        <c:shape val="box"/>
        <c:axId val="-871130544"/>
        <c:axId val="-871127280"/>
        <c:axId val="0"/>
      </c:bar3DChart>
      <c:catAx>
        <c:axId val="-87113054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1127280"/>
        <c:crosses val="autoZero"/>
        <c:auto val="1"/>
        <c:lblAlgn val="ctr"/>
        <c:lblOffset val="100"/>
        <c:noMultiLvlLbl val="0"/>
      </c:catAx>
      <c:valAx>
        <c:axId val="-8711272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113054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s-CO"/>
          </a:p>
        </c:txPr>
      </c:dTable>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sz="1400" b="0" i="0" u="none" strike="noStrike" baseline="0">
                <a:effectLst/>
              </a:rPr>
              <a:t>Despues de haber tomado parte en este evento, considera que la participación ciudadana en el control de la gestión pública legislativa es </a:t>
            </a:r>
            <a:r>
              <a:rPr lang="es-CO" sz="1400" b="0" i="0" u="none" strike="noStrike" baseline="0"/>
              <a:t> </a:t>
            </a:r>
            <a:endParaRPr lang="es-CO"/>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Pt>
            <c:idx val="1"/>
            <c:invertIfNegative val="0"/>
            <c:bubble3D val="0"/>
            <c:spPr>
              <a:solidFill>
                <a:srgbClr val="FF0000"/>
              </a:solidFill>
              <a:ln>
                <a:noFill/>
              </a:ln>
              <a:effectLst/>
              <a:sp3d/>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'P3'!$D$4:$F$4</c:f>
              <c:strCache>
                <c:ptCount val="3"/>
                <c:pt idx="0">
                  <c:v>Muy importante</c:v>
                </c:pt>
                <c:pt idx="1">
                  <c:v>Importante</c:v>
                </c:pt>
                <c:pt idx="2">
                  <c:v>Sin Importancia</c:v>
                </c:pt>
              </c:strCache>
            </c:strRef>
          </c:cat>
          <c:val>
            <c:numRef>
              <c:f>'P3'!$D$5:$F$5</c:f>
              <c:numCache>
                <c:formatCode>General</c:formatCode>
                <c:ptCount val="3"/>
                <c:pt idx="0">
                  <c:v>22</c:v>
                </c:pt>
                <c:pt idx="1">
                  <c:v>12</c:v>
                </c:pt>
                <c:pt idx="2">
                  <c:v>0</c:v>
                </c:pt>
              </c:numCache>
            </c:numRef>
          </c:val>
        </c:ser>
        <c:dLbls>
          <c:showLegendKey val="0"/>
          <c:showVal val="1"/>
          <c:showCatName val="0"/>
          <c:showSerName val="0"/>
          <c:showPercent val="0"/>
          <c:showBubbleSize val="0"/>
        </c:dLbls>
        <c:gapWidth val="150"/>
        <c:shape val="box"/>
        <c:axId val="-875210272"/>
        <c:axId val="-875200480"/>
        <c:axId val="0"/>
      </c:bar3DChart>
      <c:catAx>
        <c:axId val="-87521027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5200480"/>
        <c:crosses val="autoZero"/>
        <c:auto val="1"/>
        <c:lblAlgn val="ctr"/>
        <c:lblOffset val="100"/>
        <c:noMultiLvlLbl val="0"/>
      </c:catAx>
      <c:valAx>
        <c:axId val="-8752004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521027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s-CO"/>
          </a:p>
        </c:txPr>
      </c:dTable>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a:t>Cómo evalua usted el nivel de impacto de la información divulgada durante este evento</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Pt>
            <c:idx val="1"/>
            <c:invertIfNegative val="0"/>
            <c:bubble3D val="0"/>
            <c:spPr>
              <a:solidFill>
                <a:srgbClr val="FF0000"/>
              </a:solidFill>
              <a:ln>
                <a:noFill/>
              </a:ln>
              <a:effectLst/>
              <a:sp3d/>
            </c:spPr>
          </c:dPt>
          <c:dPt>
            <c:idx val="2"/>
            <c:invertIfNegative val="0"/>
            <c:bubble3D val="0"/>
            <c:spPr>
              <a:solidFill>
                <a:srgbClr val="92D050"/>
              </a:solidFill>
              <a:ln>
                <a:noFill/>
              </a:ln>
              <a:effectLst/>
              <a:sp3d/>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'P4'!$C$5:$E$5</c:f>
              <c:strCache>
                <c:ptCount val="3"/>
                <c:pt idx="0">
                  <c:v>Muy grande</c:v>
                </c:pt>
                <c:pt idx="1">
                  <c:v>Grande</c:v>
                </c:pt>
                <c:pt idx="2">
                  <c:v>Poco</c:v>
                </c:pt>
              </c:strCache>
            </c:strRef>
          </c:cat>
          <c:val>
            <c:numRef>
              <c:f>'P4'!$C$6:$E$6</c:f>
              <c:numCache>
                <c:formatCode>General</c:formatCode>
                <c:ptCount val="3"/>
                <c:pt idx="0">
                  <c:v>8</c:v>
                </c:pt>
                <c:pt idx="1">
                  <c:v>26</c:v>
                </c:pt>
                <c:pt idx="2">
                  <c:v>0</c:v>
                </c:pt>
              </c:numCache>
            </c:numRef>
          </c:val>
        </c:ser>
        <c:dLbls>
          <c:showLegendKey val="0"/>
          <c:showVal val="1"/>
          <c:showCatName val="0"/>
          <c:showSerName val="0"/>
          <c:showPercent val="0"/>
          <c:showBubbleSize val="0"/>
        </c:dLbls>
        <c:gapWidth val="150"/>
        <c:shape val="box"/>
        <c:axId val="-875211904"/>
        <c:axId val="-875207008"/>
        <c:axId val="0"/>
      </c:bar3DChart>
      <c:catAx>
        <c:axId val="-87521190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5207008"/>
        <c:crosses val="autoZero"/>
        <c:auto val="1"/>
        <c:lblAlgn val="ctr"/>
        <c:lblOffset val="100"/>
        <c:noMultiLvlLbl val="0"/>
      </c:catAx>
      <c:valAx>
        <c:axId val="-8752070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521190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s-CO"/>
          </a:p>
        </c:txPr>
      </c:dTable>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CO" dirty="0"/>
              <a:t>Este evento </a:t>
            </a:r>
            <a:r>
              <a:rPr lang="es-CO" dirty="0" err="1" smtClean="0"/>
              <a:t>diò</a:t>
            </a:r>
            <a:r>
              <a:rPr lang="es-CO" dirty="0" smtClean="0"/>
              <a:t> </a:t>
            </a:r>
            <a:r>
              <a:rPr lang="es-CO" dirty="0"/>
              <a:t>a conocer los resultados de la gestión adelantada</a:t>
            </a:r>
          </a:p>
        </c:rich>
      </c:tx>
      <c:layout>
        <c:manualLayout>
          <c:xMode val="edge"/>
          <c:yMode val="edge"/>
          <c:x val="0.19643744531933505"/>
          <c:y val="2.314814814814814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spPr>
            <a:solidFill>
              <a:schemeClr val="accent1"/>
            </a:solidFill>
            <a:ln>
              <a:noFill/>
            </a:ln>
            <a:effectLst/>
            <a:sp3d/>
          </c:spPr>
          <c:invertIfNegative val="0"/>
          <c:dPt>
            <c:idx val="1"/>
            <c:invertIfNegative val="0"/>
            <c:bubble3D val="0"/>
            <c:spPr>
              <a:solidFill>
                <a:srgbClr val="FF0000"/>
              </a:solidFill>
              <a:ln>
                <a:noFill/>
              </a:ln>
              <a:effectLst/>
              <a:sp3d/>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'P5'!$D$5:$F$5</c:f>
              <c:strCache>
                <c:ptCount val="3"/>
                <c:pt idx="0">
                  <c:v>De acuerdo</c:v>
                </c:pt>
                <c:pt idx="1">
                  <c:v>Medianamente de acuerdo</c:v>
                </c:pt>
                <c:pt idx="2">
                  <c:v>En desacuerdo</c:v>
                </c:pt>
              </c:strCache>
            </c:strRef>
          </c:cat>
          <c:val>
            <c:numRef>
              <c:f>'P5'!$D$6:$F$6</c:f>
              <c:numCache>
                <c:formatCode>General</c:formatCode>
                <c:ptCount val="3"/>
                <c:pt idx="0">
                  <c:v>31</c:v>
                </c:pt>
                <c:pt idx="1">
                  <c:v>3</c:v>
                </c:pt>
                <c:pt idx="2">
                  <c:v>0</c:v>
                </c:pt>
              </c:numCache>
            </c:numRef>
          </c:val>
        </c:ser>
        <c:dLbls>
          <c:showLegendKey val="0"/>
          <c:showVal val="1"/>
          <c:showCatName val="0"/>
          <c:showSerName val="0"/>
          <c:showPercent val="0"/>
          <c:showBubbleSize val="0"/>
        </c:dLbls>
        <c:gapWidth val="150"/>
        <c:shape val="box"/>
        <c:axId val="-875204832"/>
        <c:axId val="-923887376"/>
        <c:axId val="0"/>
      </c:bar3DChart>
      <c:catAx>
        <c:axId val="-87520483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923887376"/>
        <c:crosses val="autoZero"/>
        <c:auto val="1"/>
        <c:lblAlgn val="ctr"/>
        <c:lblOffset val="100"/>
        <c:noMultiLvlLbl val="0"/>
      </c:catAx>
      <c:valAx>
        <c:axId val="-9238873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87520483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s-CO"/>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O"/>
          </a:p>
        </p:txBody>
      </p:sp>
      <p:sp>
        <p:nvSpPr>
          <p:cNvPr id="3" name="Marcador de fech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448456-7918-4B10-A3B9-FC0E3A84962D}" type="datetimeFigureOut">
              <a:rPr lang="es-CO" smtClean="0"/>
              <a:t>18/12/2017</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s-CO"/>
          </a:p>
        </p:txBody>
      </p:sp>
      <p:sp>
        <p:nvSpPr>
          <p:cNvPr id="5" name="Marcador de not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2CE0088-3749-4258-9D03-292EA7432143}" type="slidenum">
              <a:rPr lang="es-CO" smtClean="0"/>
              <a:t>‹Nº›</a:t>
            </a:fld>
            <a:endParaRPr lang="es-CO"/>
          </a:p>
        </p:txBody>
      </p:sp>
    </p:spTree>
    <p:extLst>
      <p:ext uri="{BB962C8B-B14F-4D97-AF65-F5344CB8AC3E}">
        <p14:creationId xmlns:p14="http://schemas.microsoft.com/office/powerpoint/2010/main" val="1502633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2CE0088-3749-4258-9D03-292EA7432143}" type="slidenum">
              <a:rPr lang="es-CO" smtClean="0"/>
              <a:t>8</a:t>
            </a:fld>
            <a:endParaRPr lang="es-CO"/>
          </a:p>
        </p:txBody>
      </p:sp>
    </p:spTree>
    <p:extLst>
      <p:ext uri="{BB962C8B-B14F-4D97-AF65-F5344CB8AC3E}">
        <p14:creationId xmlns:p14="http://schemas.microsoft.com/office/powerpoint/2010/main" val="1066608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2CE0088-3749-4258-9D03-292EA7432143}" type="slidenum">
              <a:rPr lang="es-CO" smtClean="0"/>
              <a:t>9</a:t>
            </a:fld>
            <a:endParaRPr lang="es-CO"/>
          </a:p>
        </p:txBody>
      </p:sp>
    </p:spTree>
    <p:extLst>
      <p:ext uri="{BB962C8B-B14F-4D97-AF65-F5344CB8AC3E}">
        <p14:creationId xmlns:p14="http://schemas.microsoft.com/office/powerpoint/2010/main" val="31764606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409700" y="1628775"/>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409700" y="45164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smtClean="0"/>
              <a:t>Haga clic para modificar el estilo de subtítulo del patrón</a:t>
            </a:r>
            <a:endParaRPr lang="es-CO" dirty="0"/>
          </a:p>
        </p:txBody>
      </p:sp>
      <p:pic>
        <p:nvPicPr>
          <p:cNvPr id="8" name="Imagen 7"/>
          <p:cNvPicPr>
            <a:picLocks noChangeAspect="1"/>
          </p:cNvPicPr>
          <p:nvPr userDrawn="1"/>
        </p:nvPicPr>
        <p:blipFill>
          <a:blip r:embed="rId2"/>
          <a:stretch>
            <a:fillRect/>
          </a:stretch>
        </p:blipFill>
        <p:spPr>
          <a:xfrm>
            <a:off x="4818062" y="0"/>
            <a:ext cx="2809875" cy="1628775"/>
          </a:xfrm>
          <a:prstGeom prst="rect">
            <a:avLst/>
          </a:prstGeom>
        </p:spPr>
      </p:pic>
    </p:spTree>
    <p:extLst>
      <p:ext uri="{BB962C8B-B14F-4D97-AF65-F5344CB8AC3E}">
        <p14:creationId xmlns:p14="http://schemas.microsoft.com/office/powerpoint/2010/main" val="3481758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EF6E653C-469A-4AA1-9ED1-C8F623F780DF}" type="datetimeFigureOut">
              <a:rPr lang="es-CO" smtClean="0"/>
              <a:t>18/12/2017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165B457-B4CB-487E-AB35-7E73041F7A08}" type="slidenum">
              <a:rPr lang="es-CO" smtClean="0"/>
              <a:t>‹Nº›</a:t>
            </a:fld>
            <a:endParaRPr lang="es-CO"/>
          </a:p>
        </p:txBody>
      </p:sp>
    </p:spTree>
    <p:extLst>
      <p:ext uri="{BB962C8B-B14F-4D97-AF65-F5344CB8AC3E}">
        <p14:creationId xmlns:p14="http://schemas.microsoft.com/office/powerpoint/2010/main" val="3162366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EF6E653C-469A-4AA1-9ED1-C8F623F780DF}" type="datetimeFigureOut">
              <a:rPr lang="es-CO" smtClean="0"/>
              <a:t>18/12/2017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C165B457-B4CB-487E-AB35-7E73041F7A08}" type="slidenum">
              <a:rPr lang="es-CO" smtClean="0"/>
              <a:t>‹Nº›</a:t>
            </a:fld>
            <a:endParaRPr lang="es-CO"/>
          </a:p>
        </p:txBody>
      </p:sp>
    </p:spTree>
    <p:extLst>
      <p:ext uri="{BB962C8B-B14F-4D97-AF65-F5344CB8AC3E}">
        <p14:creationId xmlns:p14="http://schemas.microsoft.com/office/powerpoint/2010/main" val="595354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pic>
        <p:nvPicPr>
          <p:cNvPr id="8" name="Imagen 7"/>
          <p:cNvPicPr>
            <a:picLocks noChangeAspect="1"/>
          </p:cNvPicPr>
          <p:nvPr userDrawn="1"/>
        </p:nvPicPr>
        <p:blipFill>
          <a:blip r:embed="rId2"/>
          <a:stretch>
            <a:fillRect/>
          </a:stretch>
        </p:blipFill>
        <p:spPr>
          <a:xfrm>
            <a:off x="9199562" y="5229225"/>
            <a:ext cx="2809875" cy="1628775"/>
          </a:xfrm>
          <a:prstGeom prst="rect">
            <a:avLst/>
          </a:prstGeom>
        </p:spPr>
      </p:pic>
    </p:spTree>
    <p:extLst>
      <p:ext uri="{BB962C8B-B14F-4D97-AF65-F5344CB8AC3E}">
        <p14:creationId xmlns:p14="http://schemas.microsoft.com/office/powerpoint/2010/main" val="3130444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74700" y="490538"/>
            <a:ext cx="10515600" cy="2852737"/>
          </a:xfrm>
        </p:spPr>
        <p:txBody>
          <a:bodyPr anchor="b"/>
          <a:lstStyle>
            <a:lvl1pPr>
              <a:defRPr sz="6000"/>
            </a:lvl1pPr>
          </a:lstStyle>
          <a:p>
            <a:r>
              <a:rPr lang="es-ES" smtClean="0"/>
              <a:t>Haga clic para modificar el estilo de título del patrón</a:t>
            </a:r>
            <a:endParaRPr lang="es-CO"/>
          </a:p>
        </p:txBody>
      </p:sp>
      <p:pic>
        <p:nvPicPr>
          <p:cNvPr id="7" name="Imagen 6"/>
          <p:cNvPicPr>
            <a:picLocks noChangeAspect="1"/>
          </p:cNvPicPr>
          <p:nvPr userDrawn="1"/>
        </p:nvPicPr>
        <p:blipFill>
          <a:blip r:embed="rId2"/>
          <a:stretch>
            <a:fillRect/>
          </a:stretch>
        </p:blipFill>
        <p:spPr>
          <a:xfrm>
            <a:off x="9186862" y="5149850"/>
            <a:ext cx="2809875" cy="1628775"/>
          </a:xfrm>
          <a:prstGeom prst="rect">
            <a:avLst/>
          </a:prstGeom>
        </p:spPr>
      </p:pic>
    </p:spTree>
    <p:extLst>
      <p:ext uri="{BB962C8B-B14F-4D97-AF65-F5344CB8AC3E}">
        <p14:creationId xmlns:p14="http://schemas.microsoft.com/office/powerpoint/2010/main" val="199853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EF6E653C-469A-4AA1-9ED1-C8F623F780DF}" type="datetimeFigureOut">
              <a:rPr lang="es-CO" smtClean="0"/>
              <a:t>18/12/2017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C165B457-B4CB-487E-AB35-7E73041F7A08}" type="slidenum">
              <a:rPr lang="es-CO" smtClean="0"/>
              <a:t>‹Nº›</a:t>
            </a:fld>
            <a:endParaRPr lang="es-CO"/>
          </a:p>
        </p:txBody>
      </p:sp>
    </p:spTree>
    <p:extLst>
      <p:ext uri="{BB962C8B-B14F-4D97-AF65-F5344CB8AC3E}">
        <p14:creationId xmlns:p14="http://schemas.microsoft.com/office/powerpoint/2010/main" val="3512675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EF6E653C-469A-4AA1-9ED1-C8F623F780DF}" type="datetimeFigureOut">
              <a:rPr lang="es-CO" smtClean="0"/>
              <a:t>18/12/2017</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C165B457-B4CB-487E-AB35-7E73041F7A08}" type="slidenum">
              <a:rPr lang="es-CO" smtClean="0"/>
              <a:t>‹Nº›</a:t>
            </a:fld>
            <a:endParaRPr lang="es-CO"/>
          </a:p>
        </p:txBody>
      </p:sp>
    </p:spTree>
    <p:extLst>
      <p:ext uri="{BB962C8B-B14F-4D97-AF65-F5344CB8AC3E}">
        <p14:creationId xmlns:p14="http://schemas.microsoft.com/office/powerpoint/2010/main" val="2768866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EF6E653C-469A-4AA1-9ED1-C8F623F780DF}" type="datetimeFigureOut">
              <a:rPr lang="es-CO" smtClean="0"/>
              <a:t>18/12/2017</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C165B457-B4CB-487E-AB35-7E73041F7A08}" type="slidenum">
              <a:rPr lang="es-CO" smtClean="0"/>
              <a:t>‹Nº›</a:t>
            </a:fld>
            <a:endParaRPr lang="es-CO"/>
          </a:p>
        </p:txBody>
      </p:sp>
    </p:spTree>
    <p:extLst>
      <p:ext uri="{BB962C8B-B14F-4D97-AF65-F5344CB8AC3E}">
        <p14:creationId xmlns:p14="http://schemas.microsoft.com/office/powerpoint/2010/main" val="1851524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F6E653C-469A-4AA1-9ED1-C8F623F780DF}" type="datetimeFigureOut">
              <a:rPr lang="es-CO" smtClean="0"/>
              <a:t>18/12/2017</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C165B457-B4CB-487E-AB35-7E73041F7A08}" type="slidenum">
              <a:rPr lang="es-CO" smtClean="0"/>
              <a:t>‹Nº›</a:t>
            </a:fld>
            <a:endParaRPr lang="es-CO"/>
          </a:p>
        </p:txBody>
      </p:sp>
    </p:spTree>
    <p:extLst>
      <p:ext uri="{BB962C8B-B14F-4D97-AF65-F5344CB8AC3E}">
        <p14:creationId xmlns:p14="http://schemas.microsoft.com/office/powerpoint/2010/main" val="2669936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F6E653C-469A-4AA1-9ED1-C8F623F780DF}" type="datetimeFigureOut">
              <a:rPr lang="es-CO" smtClean="0"/>
              <a:t>18/12/2017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C165B457-B4CB-487E-AB35-7E73041F7A08}" type="slidenum">
              <a:rPr lang="es-CO" smtClean="0"/>
              <a:t>‹Nº›</a:t>
            </a:fld>
            <a:endParaRPr lang="es-CO"/>
          </a:p>
        </p:txBody>
      </p:sp>
    </p:spTree>
    <p:extLst>
      <p:ext uri="{BB962C8B-B14F-4D97-AF65-F5344CB8AC3E}">
        <p14:creationId xmlns:p14="http://schemas.microsoft.com/office/powerpoint/2010/main" val="1360944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F6E653C-469A-4AA1-9ED1-C8F623F780DF}" type="datetimeFigureOut">
              <a:rPr lang="es-CO" smtClean="0"/>
              <a:t>18/12/2017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C165B457-B4CB-487E-AB35-7E73041F7A08}" type="slidenum">
              <a:rPr lang="es-CO" smtClean="0"/>
              <a:t>‹Nº›</a:t>
            </a:fld>
            <a:endParaRPr lang="es-CO"/>
          </a:p>
        </p:txBody>
      </p:sp>
    </p:spTree>
    <p:extLst>
      <p:ext uri="{BB962C8B-B14F-4D97-AF65-F5344CB8AC3E}">
        <p14:creationId xmlns:p14="http://schemas.microsoft.com/office/powerpoint/2010/main" val="3489281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6E653C-469A-4AA1-9ED1-C8F623F780DF}" type="datetimeFigureOut">
              <a:rPr lang="es-CO" smtClean="0"/>
              <a:t>18/12/2017</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65B457-B4CB-487E-AB35-7E73041F7A08}" type="slidenum">
              <a:rPr lang="es-CO" smtClean="0"/>
              <a:t>‹Nº›</a:t>
            </a:fld>
            <a:endParaRPr lang="es-CO"/>
          </a:p>
        </p:txBody>
      </p:sp>
    </p:spTree>
    <p:extLst>
      <p:ext uri="{BB962C8B-B14F-4D97-AF65-F5344CB8AC3E}">
        <p14:creationId xmlns:p14="http://schemas.microsoft.com/office/powerpoint/2010/main" val="3057255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co/imgres?imgurl=http://www.solucionaasesores.es/images/financiero.jpg&amp;imgrefurl=http://www.solucionaasesores.es/servicio-financiero.php&amp;usg=__Ev3oZ2ptgGjA1qX9bJL4P9wHTSg=&amp;h=325&amp;w=325&amp;sz=17&amp;hl=es&amp;start=2&amp;zoom=1&amp;tbnid=qRGPazFhtqOguM:&amp;tbnh=118&amp;tbnw=118&amp;prev=/images?q=FINANCIERO&amp;hl=es&amp;gbv=2&amp;tbs=isch:1&amp;itbs=1" TargetMode="External"/><Relationship Id="rId2" Type="http://schemas.openxmlformats.org/officeDocument/2006/relationships/image" Target="../media/image4.png"/><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txBox="1">
            <a:spLocks noChangeArrowheads="1"/>
          </p:cNvSpPr>
          <p:nvPr/>
        </p:nvSpPr>
        <p:spPr bwMode="auto">
          <a:xfrm>
            <a:off x="309880" y="1414723"/>
            <a:ext cx="8229600" cy="3760787"/>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buFontTx/>
              <a:buNone/>
              <a:defRPr/>
            </a:pPr>
            <a:r>
              <a:rPr lang="es-VE" b="1" dirty="0" smtClean="0">
                <a:effectLst>
                  <a:outerShdw blurRad="38100" dist="38100" dir="2700000" algn="tl">
                    <a:srgbClr val="C0C0C0"/>
                  </a:outerShdw>
                </a:effectLst>
              </a:rPr>
              <a:t>INFORME FINAL</a:t>
            </a:r>
          </a:p>
          <a:p>
            <a:pPr>
              <a:spcBef>
                <a:spcPct val="0"/>
              </a:spcBef>
              <a:buFontTx/>
              <a:buNone/>
              <a:defRPr/>
            </a:pPr>
            <a:r>
              <a:rPr lang="es-VE" sz="1800" b="1" dirty="0" smtClean="0">
                <a:effectLst>
                  <a:outerShdw blurRad="38100" dist="38100" dir="2700000" algn="tl">
                    <a:srgbClr val="C0C0C0"/>
                  </a:outerShdw>
                </a:effectLst>
              </a:rPr>
              <a:t> </a:t>
            </a:r>
          </a:p>
          <a:p>
            <a:pPr>
              <a:spcBef>
                <a:spcPct val="0"/>
              </a:spcBef>
              <a:buFontTx/>
              <a:buNone/>
              <a:defRPr/>
            </a:pPr>
            <a:endParaRPr lang="es-VE" sz="1800" b="1" dirty="0" smtClean="0">
              <a:effectLst>
                <a:outerShdw blurRad="38100" dist="38100" dir="2700000" algn="tl">
                  <a:srgbClr val="C0C0C0"/>
                </a:outerShdw>
              </a:effectLst>
            </a:endParaRPr>
          </a:p>
          <a:p>
            <a:pPr>
              <a:spcBef>
                <a:spcPct val="0"/>
              </a:spcBef>
              <a:buFontTx/>
              <a:buNone/>
              <a:defRPr/>
            </a:pPr>
            <a:r>
              <a:rPr lang="es-CO" b="1" dirty="0" smtClean="0"/>
              <a:t>ANÁLISIS DE ENCUESTAS </a:t>
            </a:r>
          </a:p>
          <a:p>
            <a:pPr>
              <a:spcBef>
                <a:spcPct val="0"/>
              </a:spcBef>
              <a:buFontTx/>
              <a:buNone/>
              <a:defRPr/>
            </a:pPr>
            <a:r>
              <a:rPr lang="es-CO" b="1" dirty="0" smtClean="0"/>
              <a:t>Audiencia Pública </a:t>
            </a:r>
          </a:p>
          <a:p>
            <a:pPr>
              <a:spcBef>
                <a:spcPct val="0"/>
              </a:spcBef>
              <a:buFontTx/>
              <a:buNone/>
              <a:defRPr/>
            </a:pPr>
            <a:r>
              <a:rPr lang="es-CO" b="1" dirty="0" smtClean="0"/>
              <a:t>RENDICIÓN DE CUENTAS 2016 - 2017 </a:t>
            </a:r>
          </a:p>
          <a:p>
            <a:pPr>
              <a:spcBef>
                <a:spcPct val="0"/>
              </a:spcBef>
              <a:buFontTx/>
              <a:buNone/>
              <a:defRPr/>
            </a:pPr>
            <a:r>
              <a:rPr lang="es-CO" b="1" dirty="0" smtClean="0"/>
              <a:t>Cámara de Representantes</a:t>
            </a:r>
          </a:p>
          <a:p>
            <a:pPr>
              <a:spcBef>
                <a:spcPct val="0"/>
              </a:spcBef>
              <a:buFontTx/>
              <a:buNone/>
              <a:defRPr/>
            </a:pPr>
            <a:endParaRPr lang="es-CO" sz="2400" b="1" dirty="0">
              <a:effectLst>
                <a:outerShdw blurRad="38100" dist="38100" dir="2700000" algn="tl">
                  <a:srgbClr val="C0C0C0"/>
                </a:outerShdw>
              </a:effectLst>
            </a:endParaRPr>
          </a:p>
          <a:p>
            <a:pPr>
              <a:spcBef>
                <a:spcPct val="0"/>
              </a:spcBef>
              <a:buFontTx/>
              <a:buNone/>
              <a:defRPr/>
            </a:pPr>
            <a:endParaRPr lang="es-CO" sz="2400" b="1" dirty="0" smtClean="0">
              <a:effectLst>
                <a:outerShdw blurRad="38100" dist="38100" dir="2700000" algn="tl">
                  <a:srgbClr val="C0C0C0"/>
                </a:outerShdw>
              </a:effectLst>
            </a:endParaRPr>
          </a:p>
          <a:p>
            <a:pPr>
              <a:spcBef>
                <a:spcPct val="0"/>
              </a:spcBef>
              <a:buFontTx/>
              <a:buNone/>
              <a:defRPr/>
            </a:pPr>
            <a:r>
              <a:rPr lang="es-CO" sz="2400" b="1" dirty="0" smtClean="0">
                <a:effectLst>
                  <a:outerShdw blurRad="38100" dist="38100" dir="2700000" algn="tl">
                    <a:srgbClr val="C0C0C0"/>
                  </a:outerShdw>
                </a:effectLst>
              </a:rPr>
              <a:t>19 de </a:t>
            </a:r>
            <a:r>
              <a:rPr lang="es-VE" sz="2400" dirty="0" smtClean="0">
                <a:effectLst>
                  <a:outerShdw blurRad="38100" dist="38100" dir="2700000" algn="tl">
                    <a:srgbClr val="C0C0C0"/>
                  </a:outerShdw>
                </a:effectLst>
              </a:rPr>
              <a:t>Julio de 2017</a:t>
            </a:r>
          </a:p>
          <a:p>
            <a:pPr>
              <a:spcBef>
                <a:spcPct val="0"/>
              </a:spcBef>
              <a:buFontTx/>
              <a:buNone/>
              <a:defRPr/>
            </a:pPr>
            <a:endParaRPr lang="es-VE" sz="2400" dirty="0">
              <a:effectLst>
                <a:outerShdw blurRad="38100" dist="38100" dir="2700000" algn="tl">
                  <a:srgbClr val="C0C0C0"/>
                </a:outerShdw>
              </a:effectLst>
            </a:endParaRPr>
          </a:p>
        </p:txBody>
      </p:sp>
      <p:pic>
        <p:nvPicPr>
          <p:cNvPr id="6" name="Imagen 5"/>
          <p:cNvPicPr>
            <a:picLocks noChangeAspect="1"/>
          </p:cNvPicPr>
          <p:nvPr/>
        </p:nvPicPr>
        <p:blipFill>
          <a:blip r:embed="rId2"/>
          <a:stretch>
            <a:fillRect/>
          </a:stretch>
        </p:blipFill>
        <p:spPr>
          <a:xfrm>
            <a:off x="6550562" y="1414723"/>
            <a:ext cx="4348236" cy="3865099"/>
          </a:xfrm>
          <a:prstGeom prst="rect">
            <a:avLst/>
          </a:prstGeom>
        </p:spPr>
      </p:pic>
    </p:spTree>
    <p:extLst>
      <p:ext uri="{BB962C8B-B14F-4D97-AF65-F5344CB8AC3E}">
        <p14:creationId xmlns:p14="http://schemas.microsoft.com/office/powerpoint/2010/main" val="1108788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4700" y="490539"/>
            <a:ext cx="10515600" cy="712620"/>
          </a:xfrm>
        </p:spPr>
        <p:txBody>
          <a:bodyPr>
            <a:noAutofit/>
          </a:bodyPr>
          <a:lstStyle/>
          <a:p>
            <a:pPr algn="ctr"/>
            <a:r>
              <a:rPr lang="es-CO" sz="2400" b="1" dirty="0" smtClean="0"/>
              <a:t>USTED CONSIDERA QUE LA AUDIENCIA PUBLICA SE DESARROLLO DE MANERA:</a:t>
            </a:r>
            <a:endParaRPr lang="es-CO" sz="2400" b="1" dirty="0"/>
          </a:p>
        </p:txBody>
      </p:sp>
      <p:graphicFrame>
        <p:nvGraphicFramePr>
          <p:cNvPr id="4" name="Gráfico 3"/>
          <p:cNvGraphicFramePr>
            <a:graphicFrameLocks/>
          </p:cNvGraphicFramePr>
          <p:nvPr>
            <p:extLst>
              <p:ext uri="{D42A27DB-BD31-4B8C-83A1-F6EECF244321}">
                <p14:modId xmlns:p14="http://schemas.microsoft.com/office/powerpoint/2010/main" val="3604135920"/>
              </p:ext>
            </p:extLst>
          </p:nvPr>
        </p:nvGraphicFramePr>
        <p:xfrm>
          <a:off x="2784143" y="2057399"/>
          <a:ext cx="6305266" cy="31560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326991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0742" y="458454"/>
            <a:ext cx="10515600" cy="680536"/>
          </a:xfrm>
        </p:spPr>
        <p:txBody>
          <a:bodyPr>
            <a:noAutofit/>
          </a:bodyPr>
          <a:lstStyle/>
          <a:p>
            <a:pPr algn="ctr"/>
            <a:r>
              <a:rPr lang="es-CO" sz="2400" b="1" dirty="0" smtClean="0"/>
              <a:t>DESPUÉS DE HABER TOMADO PARTE EN ESTE EVENTO, CONSIDERA QUE LA PARTICIPACIÓN CIUDADANA EN EL CONTROL DE LA GESTIÓN PÚBLICA LEGISLATIVA ES: </a:t>
            </a:r>
            <a:endParaRPr lang="es-CO" sz="2400" b="1" dirty="0"/>
          </a:p>
        </p:txBody>
      </p:sp>
      <p:graphicFrame>
        <p:nvGraphicFramePr>
          <p:cNvPr id="4" name="Gráfico 3"/>
          <p:cNvGraphicFramePr>
            <a:graphicFrameLocks/>
          </p:cNvGraphicFramePr>
          <p:nvPr>
            <p:extLst>
              <p:ext uri="{D42A27DB-BD31-4B8C-83A1-F6EECF244321}">
                <p14:modId xmlns:p14="http://schemas.microsoft.com/office/powerpoint/2010/main" val="2965924652"/>
              </p:ext>
            </p:extLst>
          </p:nvPr>
        </p:nvGraphicFramePr>
        <p:xfrm>
          <a:off x="2715904" y="1688909"/>
          <a:ext cx="6209732" cy="32379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280886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4700" y="490538"/>
            <a:ext cx="10515600" cy="856999"/>
          </a:xfrm>
        </p:spPr>
        <p:txBody>
          <a:bodyPr>
            <a:noAutofit/>
          </a:bodyPr>
          <a:lstStyle/>
          <a:p>
            <a:pPr algn="ctr"/>
            <a:r>
              <a:rPr lang="es-CO" sz="2800" b="1" dirty="0" smtClean="0"/>
              <a:t>CÓMO EVALÚA USTED EL NIVEL DE IMPACTO DE LA INFORMACIÓN DIVULGADA DURANTE ESTE EVENTO ?</a:t>
            </a:r>
            <a:endParaRPr lang="es-CO" sz="2800" b="1" dirty="0"/>
          </a:p>
        </p:txBody>
      </p:sp>
      <p:graphicFrame>
        <p:nvGraphicFramePr>
          <p:cNvPr id="4" name="Gráfico 3"/>
          <p:cNvGraphicFramePr>
            <a:graphicFrameLocks/>
          </p:cNvGraphicFramePr>
          <p:nvPr>
            <p:extLst>
              <p:ext uri="{D42A27DB-BD31-4B8C-83A1-F6EECF244321}">
                <p14:modId xmlns:p14="http://schemas.microsoft.com/office/powerpoint/2010/main" val="2717533031"/>
              </p:ext>
            </p:extLst>
          </p:nvPr>
        </p:nvGraphicFramePr>
        <p:xfrm>
          <a:off x="2688609" y="2057399"/>
          <a:ext cx="6264322" cy="33334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15433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4700" y="490539"/>
            <a:ext cx="10515600" cy="985336"/>
          </a:xfrm>
        </p:spPr>
        <p:txBody>
          <a:bodyPr>
            <a:noAutofit/>
          </a:bodyPr>
          <a:lstStyle/>
          <a:p>
            <a:pPr algn="ctr"/>
            <a:r>
              <a:rPr lang="es-CO" sz="2800" b="1" dirty="0" smtClean="0"/>
              <a:t>ESTE EVENTO DIO A CONOCER LOS RESULTADOS DE LA GESTIÓN ADELANTADA</a:t>
            </a:r>
            <a:endParaRPr lang="es-CO" sz="2800" b="1" dirty="0"/>
          </a:p>
        </p:txBody>
      </p:sp>
      <p:graphicFrame>
        <p:nvGraphicFramePr>
          <p:cNvPr id="4" name="Gráfico 3"/>
          <p:cNvGraphicFramePr>
            <a:graphicFrameLocks/>
          </p:cNvGraphicFramePr>
          <p:nvPr>
            <p:extLst>
              <p:ext uri="{D42A27DB-BD31-4B8C-83A1-F6EECF244321}">
                <p14:modId xmlns:p14="http://schemas.microsoft.com/office/powerpoint/2010/main" val="925148959"/>
              </p:ext>
            </p:extLst>
          </p:nvPr>
        </p:nvGraphicFramePr>
        <p:xfrm>
          <a:off x="2374711" y="2057399"/>
          <a:ext cx="6007290" cy="35927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217219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a:spLocks noGrp="1"/>
          </p:cNvSpPr>
          <p:nvPr>
            <p:ph type="title"/>
          </p:nvPr>
        </p:nvSpPr>
        <p:spPr>
          <a:xfrm>
            <a:off x="774700" y="490539"/>
            <a:ext cx="10515600" cy="985336"/>
          </a:xfrm>
        </p:spPr>
        <p:txBody>
          <a:bodyPr>
            <a:noAutofit/>
          </a:bodyPr>
          <a:lstStyle/>
          <a:p>
            <a:pPr algn="ctr"/>
            <a:r>
              <a:rPr lang="es-CO" sz="2800" b="1" dirty="0" smtClean="0"/>
              <a:t>INDIQUE QUÉ TEMA O ASUNTO TRATADO DURANTE LA PRESENTE AUDIENCIA LLAMÓ MÁS SU ATENCIÓN Y HÁGANOS CONOCER SUS COMENTARIOS O SUGERENCIAS ADICIONALES</a:t>
            </a:r>
            <a:endParaRPr lang="es-CO" sz="2800" b="1" dirty="0"/>
          </a:p>
        </p:txBody>
      </p:sp>
      <p:sp>
        <p:nvSpPr>
          <p:cNvPr id="2" name="Llamada ovalada 1"/>
          <p:cNvSpPr/>
          <p:nvPr/>
        </p:nvSpPr>
        <p:spPr>
          <a:xfrm>
            <a:off x="600501" y="1323833"/>
            <a:ext cx="4148920" cy="186974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La presentación del equipo administrativo, especialmente lo concerniente a vehículos</a:t>
            </a:r>
          </a:p>
        </p:txBody>
      </p:sp>
      <p:sp>
        <p:nvSpPr>
          <p:cNvPr id="4" name="Llamada ovalada 3"/>
          <p:cNvSpPr/>
          <p:nvPr/>
        </p:nvSpPr>
        <p:spPr>
          <a:xfrm>
            <a:off x="5283958" y="1416734"/>
            <a:ext cx="4405952" cy="2224585"/>
          </a:xfrm>
          <a:prstGeom prst="wedgeEllipse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La presentación de la Dirección Administrativa que evidenció el trabajo en equipo y como se interesa de la calidad y bienestar del funcionario que puede generar más </a:t>
            </a:r>
          </a:p>
        </p:txBody>
      </p:sp>
      <p:sp>
        <p:nvSpPr>
          <p:cNvPr id="5" name="Llamada ovalada 4"/>
          <p:cNvSpPr/>
          <p:nvPr/>
        </p:nvSpPr>
        <p:spPr>
          <a:xfrm>
            <a:off x="1094096" y="4246728"/>
            <a:ext cx="4474191" cy="1990298"/>
          </a:xfrm>
          <a:prstGeom prst="wedgeEllipse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dirty="0"/>
              <a:t>Qué pasa con los Proyectos de ley que aprueba el Congreso y el Presidente no decreta? Sugerencia: </a:t>
            </a:r>
            <a:r>
              <a:rPr lang="es-CO" sz="1600" dirty="0" smtClean="0"/>
              <a:t>Debiera </a:t>
            </a:r>
            <a:r>
              <a:rPr lang="es-CO" sz="1600" dirty="0"/>
              <a:t>buscar otra estrategia para las comisiones, solo habló el </a:t>
            </a:r>
            <a:r>
              <a:rPr lang="es-CO" sz="1600" dirty="0" err="1"/>
              <a:t>Dr</a:t>
            </a:r>
            <a:r>
              <a:rPr lang="es-CO" sz="1600" dirty="0"/>
              <a:t> </a:t>
            </a:r>
            <a:r>
              <a:rPr lang="es-CO" sz="1600" dirty="0" smtClean="0"/>
              <a:t> Telesforo y  nos durmió a todos</a:t>
            </a:r>
            <a:endParaRPr lang="es-CO" sz="1600" dirty="0"/>
          </a:p>
        </p:txBody>
      </p:sp>
      <p:sp>
        <p:nvSpPr>
          <p:cNvPr id="6" name="Llamada ovalada 5"/>
          <p:cNvSpPr/>
          <p:nvPr/>
        </p:nvSpPr>
        <p:spPr>
          <a:xfrm>
            <a:off x="6250863" y="3794077"/>
            <a:ext cx="3821183" cy="2006222"/>
          </a:xfrm>
          <a:prstGeom prst="wedgeEllipseCallou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t>El </a:t>
            </a:r>
            <a:r>
              <a:rPr lang="es-CO" dirty="0"/>
              <a:t>avance explicativo legislativo y la explicación del </a:t>
            </a:r>
            <a:r>
              <a:rPr lang="es-CO" dirty="0" err="1"/>
              <a:t>Fast</a:t>
            </a:r>
            <a:r>
              <a:rPr lang="es-CO" dirty="0"/>
              <a:t> </a:t>
            </a:r>
            <a:r>
              <a:rPr lang="es-CO" dirty="0" err="1"/>
              <a:t>Track</a:t>
            </a:r>
            <a:endParaRPr lang="es-CO" dirty="0"/>
          </a:p>
        </p:txBody>
      </p:sp>
    </p:spTree>
    <p:extLst>
      <p:ext uri="{BB962C8B-B14F-4D97-AF65-F5344CB8AC3E}">
        <p14:creationId xmlns:p14="http://schemas.microsoft.com/office/powerpoint/2010/main" val="3452539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a:spLocks noGrp="1"/>
          </p:cNvSpPr>
          <p:nvPr>
            <p:ph type="title"/>
          </p:nvPr>
        </p:nvSpPr>
        <p:spPr>
          <a:xfrm>
            <a:off x="774700" y="490539"/>
            <a:ext cx="10515600" cy="985336"/>
          </a:xfrm>
        </p:spPr>
        <p:txBody>
          <a:bodyPr>
            <a:noAutofit/>
          </a:bodyPr>
          <a:lstStyle/>
          <a:p>
            <a:pPr algn="ctr"/>
            <a:r>
              <a:rPr lang="es-CO" sz="2800" b="1" dirty="0" smtClean="0"/>
              <a:t>INDIQUE QUÉ TEMA O ASUNTO TRATADO DURANTE LA PRESENTE AUDIENCIA LLAMÓ MÁS SU ATENCIÓN Y HÁGANOS CONOCER SUS COMENTARIOS O SUGERENCIAS ADICIONALES</a:t>
            </a:r>
            <a:endParaRPr lang="es-CO" sz="2800" b="1" dirty="0"/>
          </a:p>
        </p:txBody>
      </p:sp>
      <p:sp>
        <p:nvSpPr>
          <p:cNvPr id="2" name="Llamada ovalada 1"/>
          <p:cNvSpPr/>
          <p:nvPr/>
        </p:nvSpPr>
        <p:spPr>
          <a:xfrm>
            <a:off x="1094096" y="1585056"/>
            <a:ext cx="4148920" cy="1869743"/>
          </a:xfrm>
          <a:prstGeom prst="wedgeEllipseCallou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La presentación de la directora administrativa y su equipo de trabajo, la evolución de los legislativo en ese periodo con respecto a los anteriores</a:t>
            </a:r>
          </a:p>
        </p:txBody>
      </p:sp>
      <p:sp>
        <p:nvSpPr>
          <p:cNvPr id="4" name="Llamada ovalada 3"/>
          <p:cNvSpPr/>
          <p:nvPr/>
        </p:nvSpPr>
        <p:spPr>
          <a:xfrm>
            <a:off x="5728647" y="1407636"/>
            <a:ext cx="4405952" cy="2224585"/>
          </a:xfrm>
          <a:prstGeom prst="wedgeEllipse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a:t>Me parece buena porque dio a conocer a los funcionarios, participantes alcances de la parte administrativa y cómo estos mejoran para toda la Corporación</a:t>
            </a:r>
            <a:endParaRPr lang="es-CO" dirty="0"/>
          </a:p>
        </p:txBody>
      </p:sp>
      <p:sp>
        <p:nvSpPr>
          <p:cNvPr id="5" name="Llamada ovalada 4"/>
          <p:cNvSpPr/>
          <p:nvPr/>
        </p:nvSpPr>
        <p:spPr>
          <a:xfrm>
            <a:off x="1094096" y="4246728"/>
            <a:ext cx="4474191" cy="1990298"/>
          </a:xfrm>
          <a:prstGeom prst="wedgeEllipse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t>todos</a:t>
            </a:r>
            <a:endParaRPr lang="es-CO" dirty="0"/>
          </a:p>
        </p:txBody>
      </p:sp>
      <p:sp>
        <p:nvSpPr>
          <p:cNvPr id="6" name="Llamada ovalada 5"/>
          <p:cNvSpPr/>
          <p:nvPr/>
        </p:nvSpPr>
        <p:spPr>
          <a:xfrm>
            <a:off x="6264512" y="3903260"/>
            <a:ext cx="3821183" cy="200622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dirty="0"/>
              <a:t>Los temas de presupuesto</a:t>
            </a:r>
          </a:p>
        </p:txBody>
      </p:sp>
    </p:spTree>
    <p:extLst>
      <p:ext uri="{BB962C8B-B14F-4D97-AF65-F5344CB8AC3E}">
        <p14:creationId xmlns:p14="http://schemas.microsoft.com/office/powerpoint/2010/main" val="6587375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a:spLocks noGrp="1"/>
          </p:cNvSpPr>
          <p:nvPr>
            <p:ph type="title"/>
          </p:nvPr>
        </p:nvSpPr>
        <p:spPr>
          <a:xfrm>
            <a:off x="774700" y="490539"/>
            <a:ext cx="10515600" cy="985336"/>
          </a:xfrm>
        </p:spPr>
        <p:txBody>
          <a:bodyPr>
            <a:noAutofit/>
          </a:bodyPr>
          <a:lstStyle/>
          <a:p>
            <a:pPr algn="ctr"/>
            <a:r>
              <a:rPr lang="es-CO" sz="2800" b="1" dirty="0" smtClean="0"/>
              <a:t>INDIQUE QUÉ TEMA O ASUNTO TRATADO DURANTE LA PRESENTE AUDIENCIA LLAMÓ MÁS SU ATENCIÓN Y HÁGANOS CONOCER SUS COMENTARIOS O SUGERENCIAS ADICIONALES</a:t>
            </a:r>
            <a:endParaRPr lang="es-CO" sz="2800" b="1" dirty="0"/>
          </a:p>
        </p:txBody>
      </p:sp>
      <p:sp>
        <p:nvSpPr>
          <p:cNvPr id="2" name="Llamada ovalada 1"/>
          <p:cNvSpPr/>
          <p:nvPr/>
        </p:nvSpPr>
        <p:spPr>
          <a:xfrm>
            <a:off x="1094096" y="1585056"/>
            <a:ext cx="4148920" cy="1869743"/>
          </a:xfrm>
          <a:prstGeom prst="wedgeEllipse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Disminución de las glosas de la C</a:t>
            </a:r>
            <a:r>
              <a:rPr lang="es-CO" dirty="0" smtClean="0"/>
              <a:t>ontraloría</a:t>
            </a:r>
            <a:endParaRPr lang="es-CO" dirty="0"/>
          </a:p>
        </p:txBody>
      </p:sp>
      <p:sp>
        <p:nvSpPr>
          <p:cNvPr id="4" name="Llamada ovalada 3"/>
          <p:cNvSpPr/>
          <p:nvPr/>
        </p:nvSpPr>
        <p:spPr>
          <a:xfrm>
            <a:off x="5728647" y="1407636"/>
            <a:ext cx="4405952" cy="2224585"/>
          </a:xfrm>
          <a:prstGeom prst="wedgeEllipse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El gasto de la entidad</a:t>
            </a:r>
          </a:p>
        </p:txBody>
      </p:sp>
      <p:sp>
        <p:nvSpPr>
          <p:cNvPr id="5" name="Llamada ovalada 4"/>
          <p:cNvSpPr/>
          <p:nvPr/>
        </p:nvSpPr>
        <p:spPr>
          <a:xfrm>
            <a:off x="1094096" y="4219433"/>
            <a:ext cx="4474191" cy="1990298"/>
          </a:xfrm>
          <a:prstGeom prst="wedgeEllipseCallou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la presentación de resultados de las áreas administrativas y legislativas como entidad</a:t>
            </a:r>
          </a:p>
        </p:txBody>
      </p:sp>
      <p:sp>
        <p:nvSpPr>
          <p:cNvPr id="6" name="Llamada ovalada 5"/>
          <p:cNvSpPr/>
          <p:nvPr/>
        </p:nvSpPr>
        <p:spPr>
          <a:xfrm>
            <a:off x="6264512" y="3903260"/>
            <a:ext cx="3821183" cy="200622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dirty="0"/>
              <a:t>La información de leyes y reformas en la Constitución</a:t>
            </a:r>
          </a:p>
        </p:txBody>
      </p:sp>
    </p:spTree>
    <p:extLst>
      <p:ext uri="{BB962C8B-B14F-4D97-AF65-F5344CB8AC3E}">
        <p14:creationId xmlns:p14="http://schemas.microsoft.com/office/powerpoint/2010/main" val="33805147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a:spLocks noGrp="1"/>
          </p:cNvSpPr>
          <p:nvPr>
            <p:ph type="title"/>
          </p:nvPr>
        </p:nvSpPr>
        <p:spPr>
          <a:xfrm>
            <a:off x="774700" y="490539"/>
            <a:ext cx="10515600" cy="985336"/>
          </a:xfrm>
        </p:spPr>
        <p:txBody>
          <a:bodyPr>
            <a:noAutofit/>
          </a:bodyPr>
          <a:lstStyle/>
          <a:p>
            <a:pPr algn="ctr"/>
            <a:r>
              <a:rPr lang="es-CO" sz="2800" b="1" dirty="0" smtClean="0"/>
              <a:t>INDIQUE QUÉ TEMA O ASUNTO TRATADO DURANTE LA PRESENTE AUDIENCIA LLAMÓ MÁS SU ATENCIÓN Y HÁGANOS CONOCER SUS COMENTARIOS O SUGERENCIAS ADICIONALES</a:t>
            </a:r>
            <a:endParaRPr lang="es-CO" sz="2800" b="1" dirty="0"/>
          </a:p>
        </p:txBody>
      </p:sp>
      <p:sp>
        <p:nvSpPr>
          <p:cNvPr id="2" name="Llamada ovalada 1"/>
          <p:cNvSpPr/>
          <p:nvPr/>
        </p:nvSpPr>
        <p:spPr>
          <a:xfrm>
            <a:off x="1094096" y="1585056"/>
            <a:ext cx="4148920" cy="186974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La gestión de la entidad general</a:t>
            </a:r>
          </a:p>
        </p:txBody>
      </p:sp>
      <p:sp>
        <p:nvSpPr>
          <p:cNvPr id="4" name="Llamada ovalada 3"/>
          <p:cNvSpPr/>
          <p:nvPr/>
        </p:nvSpPr>
        <p:spPr>
          <a:xfrm>
            <a:off x="5728647" y="1407636"/>
            <a:ext cx="4405952" cy="2224585"/>
          </a:xfrm>
          <a:prstGeom prst="wedgeEllipseCallou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Los proyectos de ley y leyes expedidas</a:t>
            </a:r>
          </a:p>
        </p:txBody>
      </p:sp>
      <p:sp>
        <p:nvSpPr>
          <p:cNvPr id="5" name="Llamada ovalada 4"/>
          <p:cNvSpPr/>
          <p:nvPr/>
        </p:nvSpPr>
        <p:spPr>
          <a:xfrm>
            <a:off x="1094096" y="4219433"/>
            <a:ext cx="4474191" cy="1990298"/>
          </a:xfrm>
          <a:prstGeom prst="wedgeEllipse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t>La Financiera y presupuestal</a:t>
            </a:r>
          </a:p>
        </p:txBody>
      </p:sp>
      <p:sp>
        <p:nvSpPr>
          <p:cNvPr id="6" name="Llamada ovalada 5"/>
          <p:cNvSpPr/>
          <p:nvPr/>
        </p:nvSpPr>
        <p:spPr>
          <a:xfrm>
            <a:off x="6264512" y="3903260"/>
            <a:ext cx="3821183" cy="2006222"/>
          </a:xfrm>
          <a:prstGeom prst="wedgeEllipse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dirty="0" smtClean="0"/>
              <a:t>Índice </a:t>
            </a:r>
            <a:r>
              <a:rPr lang="es-CO" sz="1600" dirty="0"/>
              <a:t>de Transparencia</a:t>
            </a:r>
          </a:p>
        </p:txBody>
      </p:sp>
    </p:spTree>
    <p:extLst>
      <p:ext uri="{BB962C8B-B14F-4D97-AF65-F5344CB8AC3E}">
        <p14:creationId xmlns:p14="http://schemas.microsoft.com/office/powerpoint/2010/main" val="4110138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01117" y="469795"/>
            <a:ext cx="4589270" cy="923330"/>
          </a:xfrm>
          <a:prstGeom prst="rect">
            <a:avLst/>
          </a:prstGeom>
          <a:noFill/>
        </p:spPr>
        <p:txBody>
          <a:bodyPr wrap="none" lIns="91440" tIns="45720" rIns="91440" bIns="45720">
            <a:spAutoFit/>
          </a:bodyPr>
          <a:lstStyle/>
          <a:p>
            <a:pPr algn="ctr"/>
            <a:r>
              <a:rPr lang="es-ES" sz="5400" dirty="0" smtClean="0">
                <a:ln w="0"/>
                <a:effectLst>
                  <a:outerShdw blurRad="38100" dist="19050" dir="2700000" algn="tl" rotWithShape="0">
                    <a:schemeClr val="dk1">
                      <a:alpha val="40000"/>
                    </a:schemeClr>
                  </a:outerShdw>
                </a:effectLst>
              </a:rPr>
              <a:t>CONCLUSIONES</a:t>
            </a:r>
            <a:endParaRPr lang="es-ES" sz="5400" b="0" cap="none" spc="0" dirty="0">
              <a:ln w="0"/>
              <a:solidFill>
                <a:schemeClr val="tx1"/>
              </a:solidFill>
              <a:effectLst>
                <a:outerShdw blurRad="38100" dist="19050" dir="2700000" algn="tl" rotWithShape="0">
                  <a:schemeClr val="dk1">
                    <a:alpha val="40000"/>
                  </a:schemeClr>
                </a:outerShdw>
              </a:effectLst>
            </a:endParaRPr>
          </a:p>
        </p:txBody>
      </p:sp>
      <p:sp>
        <p:nvSpPr>
          <p:cNvPr id="4" name="CuadroTexto 3"/>
          <p:cNvSpPr txBox="1"/>
          <p:nvPr/>
        </p:nvSpPr>
        <p:spPr>
          <a:xfrm>
            <a:off x="1255593" y="2579427"/>
            <a:ext cx="9717206" cy="2677656"/>
          </a:xfrm>
          <a:prstGeom prst="rect">
            <a:avLst/>
          </a:prstGeom>
          <a:noFill/>
        </p:spPr>
        <p:txBody>
          <a:bodyPr wrap="square" rtlCol="0">
            <a:spAutoFit/>
          </a:bodyPr>
          <a:lstStyle/>
          <a:p>
            <a:pPr algn="just"/>
            <a:r>
              <a:rPr lang="es-CO" sz="2400" dirty="0" smtClean="0"/>
              <a:t>1. La mayoría de los participantes considera que la información presentada en la Rendición de Cuentas es confiable,  esta situación demuestra los avances que ha tenido la Corporación en la generación de la información en cuanto a calidad y oportunidad.  Además de lo anterior se evidencia el impacto que ha generado la nueva página web que contiene toda la información en cumplimiento de la Ley de Transparencia y Acceso a la Información.</a:t>
            </a:r>
            <a:endParaRPr lang="es-CO" sz="2400" dirty="0"/>
          </a:p>
        </p:txBody>
      </p:sp>
    </p:spTree>
    <p:extLst>
      <p:ext uri="{BB962C8B-B14F-4D97-AF65-F5344CB8AC3E}">
        <p14:creationId xmlns:p14="http://schemas.microsoft.com/office/powerpoint/2010/main" val="36355187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937149" y="2649941"/>
            <a:ext cx="9717206" cy="1569660"/>
          </a:xfrm>
          <a:prstGeom prst="rect">
            <a:avLst/>
          </a:prstGeom>
          <a:noFill/>
        </p:spPr>
        <p:txBody>
          <a:bodyPr wrap="square" rtlCol="0">
            <a:spAutoFit/>
          </a:bodyPr>
          <a:lstStyle/>
          <a:p>
            <a:pPr algn="just"/>
            <a:r>
              <a:rPr lang="es-CO" sz="2400" dirty="0" smtClean="0"/>
              <a:t>2. En atención a todas las actividades realizadas previas a la Rendición de Cuentas así como el cumplimiento del cronograma inicialmente elaborado, garantizó que la actividad se realizara de manera organizada y cumpliendo la agenda programada.</a:t>
            </a:r>
            <a:endParaRPr lang="es-CO" sz="2400" dirty="0"/>
          </a:p>
        </p:txBody>
      </p:sp>
      <p:sp>
        <p:nvSpPr>
          <p:cNvPr id="4" name="Rectángulo 3"/>
          <p:cNvSpPr/>
          <p:nvPr/>
        </p:nvSpPr>
        <p:spPr>
          <a:xfrm>
            <a:off x="3501117" y="469795"/>
            <a:ext cx="4589270" cy="923330"/>
          </a:xfrm>
          <a:prstGeom prst="rect">
            <a:avLst/>
          </a:prstGeom>
          <a:noFill/>
        </p:spPr>
        <p:txBody>
          <a:bodyPr wrap="none" lIns="91440" tIns="45720" rIns="91440" bIns="45720">
            <a:spAutoFit/>
          </a:bodyPr>
          <a:lstStyle/>
          <a:p>
            <a:pPr algn="ctr"/>
            <a:r>
              <a:rPr lang="es-ES" sz="5400" dirty="0" smtClean="0">
                <a:ln w="0"/>
                <a:effectLst>
                  <a:outerShdw blurRad="38100" dist="19050" dir="2700000" algn="tl" rotWithShape="0">
                    <a:schemeClr val="dk1">
                      <a:alpha val="40000"/>
                    </a:schemeClr>
                  </a:outerShdw>
                </a:effectLst>
              </a:rPr>
              <a:t>CONCLUSIONES</a:t>
            </a:r>
            <a:endParaRPr lang="es-E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256629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idx="4294967295"/>
          </p:nvPr>
        </p:nvSpPr>
        <p:spPr bwMode="auto">
          <a:xfrm>
            <a:off x="2848323" y="0"/>
            <a:ext cx="7488237" cy="1143000"/>
          </a:xfrm>
          <a:prstGeom prst="rect">
            <a:avLst/>
          </a:prstGeo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p>
            <a:pPr algn="ctr" eaLnBrk="1" hangingPunct="1"/>
            <a:r>
              <a:rPr lang="es-ES_tradnl" sz="3200" b="1" dirty="0" smtClean="0">
                <a:solidFill>
                  <a:schemeClr val="tx1"/>
                </a:solidFill>
                <a:latin typeface="Arial" pitchFamily="34" charset="0"/>
                <a:ea typeface="Arial Bold"/>
                <a:cs typeface="Arial Bold"/>
              </a:rPr>
              <a:t>CONTENIDO</a:t>
            </a:r>
            <a:r>
              <a:rPr lang="es-ES_tradnl" sz="2400" b="1" dirty="0" smtClean="0">
                <a:latin typeface="Arial Bold"/>
                <a:ea typeface="Arial Bold"/>
                <a:cs typeface="Arial Bold"/>
              </a:rPr>
              <a:t> </a:t>
            </a:r>
          </a:p>
        </p:txBody>
      </p:sp>
      <p:sp>
        <p:nvSpPr>
          <p:cNvPr id="5" name="Marcador de contenido 2"/>
          <p:cNvSpPr>
            <a:spLocks noGrp="1"/>
          </p:cNvSpPr>
          <p:nvPr>
            <p:ph idx="4294967295"/>
          </p:nvPr>
        </p:nvSpPr>
        <p:spPr bwMode="auto">
          <a:xfrm>
            <a:off x="3312275" y="1524989"/>
            <a:ext cx="6307113" cy="3502855"/>
          </a:xfrm>
          <a:prstGeom prst="rect">
            <a:avLst/>
          </a:prstGeom>
          <a:solidFill>
            <a:srgbClr val="FFFFFF"/>
          </a:solidFill>
          <a:ln>
            <a:solidFill>
              <a:srgbClr val="000000"/>
            </a:solidFill>
            <a:miter lim="800000"/>
            <a:headEnd/>
            <a:tailEnd/>
          </a:ln>
        </p:spPr>
        <p:txBody>
          <a:bodyPr>
            <a:normAutofit/>
          </a:bodyPr>
          <a:lstStyle/>
          <a:p>
            <a:pPr marL="609600" indent="-609600" eaLnBrk="1" hangingPunct="1">
              <a:buFontTx/>
              <a:buAutoNum type="arabicPeriod"/>
            </a:pPr>
            <a:endParaRPr lang="es-ES_tradnl" sz="2400" b="1" dirty="0" smtClean="0">
              <a:latin typeface="Arial Narrow" pitchFamily="34" charset="0"/>
            </a:endParaRPr>
          </a:p>
          <a:p>
            <a:pPr marL="609600" indent="-609600" eaLnBrk="1" hangingPunct="1">
              <a:buFontTx/>
              <a:buAutoNum type="arabicPeriod"/>
            </a:pPr>
            <a:r>
              <a:rPr lang="es-ES_tradnl" sz="2400" b="1" dirty="0" smtClean="0">
                <a:latin typeface="Arial Narrow" pitchFamily="34" charset="0"/>
              </a:rPr>
              <a:t>Preliminares</a:t>
            </a:r>
          </a:p>
          <a:p>
            <a:pPr marL="990600" lvl="1" indent="-533400" eaLnBrk="1" hangingPunct="1"/>
            <a:r>
              <a:rPr lang="es-ES_tradnl" sz="2000" dirty="0" smtClean="0">
                <a:latin typeface="Arial Narrow" pitchFamily="34" charset="0"/>
              </a:rPr>
              <a:t>Objetivos</a:t>
            </a:r>
          </a:p>
          <a:p>
            <a:pPr marL="990600" lvl="1" indent="-533400" eaLnBrk="1" hangingPunct="1"/>
            <a:r>
              <a:rPr lang="es-ES_tradnl" sz="2000" dirty="0" smtClean="0">
                <a:latin typeface="Arial Narrow" pitchFamily="34" charset="0"/>
              </a:rPr>
              <a:t>Ficha Técnica</a:t>
            </a:r>
          </a:p>
          <a:p>
            <a:pPr marL="990600" lvl="1" indent="-533400" eaLnBrk="1" hangingPunct="1"/>
            <a:r>
              <a:rPr lang="es-ES_tradnl" sz="2000" dirty="0" smtClean="0">
                <a:latin typeface="Arial Narrow" pitchFamily="34" charset="0"/>
              </a:rPr>
              <a:t>Metodología</a:t>
            </a:r>
          </a:p>
          <a:p>
            <a:pPr marL="609600" indent="-609600" eaLnBrk="1" hangingPunct="1">
              <a:buFontTx/>
              <a:buAutoNum type="arabicPeriod"/>
            </a:pPr>
            <a:r>
              <a:rPr lang="es-ES_tradnl" sz="2400" b="1" dirty="0" smtClean="0">
                <a:latin typeface="Arial Narrow" pitchFamily="34" charset="0"/>
              </a:rPr>
              <a:t>Análisis de los Resultados</a:t>
            </a:r>
          </a:p>
          <a:p>
            <a:pPr marL="609600" indent="-609600" eaLnBrk="1" hangingPunct="1">
              <a:buFontTx/>
              <a:buAutoNum type="arabicPeriod"/>
            </a:pPr>
            <a:r>
              <a:rPr lang="es-ES_tradnl" sz="2400" b="1" dirty="0" smtClean="0">
                <a:latin typeface="Arial Narrow" pitchFamily="34" charset="0"/>
              </a:rPr>
              <a:t>Conclusiones </a:t>
            </a:r>
            <a:endParaRPr lang="es-ES_tradnl" sz="2400" dirty="0" smtClean="0">
              <a:latin typeface="Arial Narrow" pitchFamily="34" charset="0"/>
            </a:endParaRPr>
          </a:p>
        </p:txBody>
      </p:sp>
      <p:pic>
        <p:nvPicPr>
          <p:cNvPr id="6" name="Imagen 5"/>
          <p:cNvPicPr>
            <a:picLocks noChangeAspect="1"/>
          </p:cNvPicPr>
          <p:nvPr/>
        </p:nvPicPr>
        <p:blipFill>
          <a:blip r:embed="rId2"/>
          <a:stretch>
            <a:fillRect/>
          </a:stretch>
        </p:blipFill>
        <p:spPr>
          <a:xfrm>
            <a:off x="293516" y="5409833"/>
            <a:ext cx="8386249" cy="962025"/>
          </a:xfrm>
          <a:prstGeom prst="rect">
            <a:avLst/>
          </a:prstGeom>
        </p:spPr>
      </p:pic>
    </p:spTree>
    <p:extLst>
      <p:ext uri="{BB962C8B-B14F-4D97-AF65-F5344CB8AC3E}">
        <p14:creationId xmlns:p14="http://schemas.microsoft.com/office/powerpoint/2010/main" val="33103453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937149" y="2649941"/>
            <a:ext cx="9717206" cy="1938992"/>
          </a:xfrm>
          <a:prstGeom prst="rect">
            <a:avLst/>
          </a:prstGeom>
          <a:noFill/>
        </p:spPr>
        <p:txBody>
          <a:bodyPr wrap="square" rtlCol="0">
            <a:spAutoFit/>
          </a:bodyPr>
          <a:lstStyle/>
          <a:p>
            <a:pPr algn="just"/>
            <a:r>
              <a:rPr lang="es-CO" sz="2400" dirty="0" smtClean="0"/>
              <a:t>3. En cumplimiento de la estrategia definida para dar a conocer previamente la información relacionada con la gestión administrativa y misional a través del link creado para la rendición de cuentas se garantizó con anticipación que los asistentes a la actividad conocieran la información a tratar en la Rendición de Cuentas.</a:t>
            </a:r>
            <a:endParaRPr lang="es-CO" sz="2400" dirty="0"/>
          </a:p>
        </p:txBody>
      </p:sp>
      <p:sp>
        <p:nvSpPr>
          <p:cNvPr id="4" name="Rectángulo 3"/>
          <p:cNvSpPr/>
          <p:nvPr/>
        </p:nvSpPr>
        <p:spPr>
          <a:xfrm>
            <a:off x="3501117" y="469795"/>
            <a:ext cx="4589270" cy="923330"/>
          </a:xfrm>
          <a:prstGeom prst="rect">
            <a:avLst/>
          </a:prstGeom>
          <a:noFill/>
        </p:spPr>
        <p:txBody>
          <a:bodyPr wrap="none" lIns="91440" tIns="45720" rIns="91440" bIns="45720">
            <a:spAutoFit/>
          </a:bodyPr>
          <a:lstStyle/>
          <a:p>
            <a:pPr algn="ctr"/>
            <a:r>
              <a:rPr lang="es-ES" sz="5400" dirty="0" smtClean="0">
                <a:ln w="0"/>
                <a:effectLst>
                  <a:outerShdw blurRad="38100" dist="19050" dir="2700000" algn="tl" rotWithShape="0">
                    <a:schemeClr val="dk1">
                      <a:alpha val="40000"/>
                    </a:schemeClr>
                  </a:outerShdw>
                </a:effectLst>
              </a:rPr>
              <a:t>CONCLUSIONES</a:t>
            </a:r>
            <a:endParaRPr lang="es-E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2325738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937149" y="2649941"/>
            <a:ext cx="9717206" cy="1569660"/>
          </a:xfrm>
          <a:prstGeom prst="rect">
            <a:avLst/>
          </a:prstGeom>
          <a:noFill/>
        </p:spPr>
        <p:txBody>
          <a:bodyPr wrap="square" rtlCol="0">
            <a:spAutoFit/>
          </a:bodyPr>
          <a:lstStyle/>
          <a:p>
            <a:pPr algn="just"/>
            <a:r>
              <a:rPr lang="es-CO" sz="2400" dirty="0" smtClean="0"/>
              <a:t>4. En atención a las respuestas obtenidas de la presente encuesta se concluye que la información presentada contribuyó a generar un canal importante de comunicación entre la ciudadanía y la gestión pública legislativa realizada por la Corporación.</a:t>
            </a:r>
            <a:endParaRPr lang="es-CO" sz="2400" dirty="0"/>
          </a:p>
        </p:txBody>
      </p:sp>
      <p:sp>
        <p:nvSpPr>
          <p:cNvPr id="4" name="Rectángulo 3"/>
          <p:cNvSpPr/>
          <p:nvPr/>
        </p:nvSpPr>
        <p:spPr>
          <a:xfrm>
            <a:off x="3501117" y="469795"/>
            <a:ext cx="4589270" cy="923330"/>
          </a:xfrm>
          <a:prstGeom prst="rect">
            <a:avLst/>
          </a:prstGeom>
          <a:noFill/>
        </p:spPr>
        <p:txBody>
          <a:bodyPr wrap="none" lIns="91440" tIns="45720" rIns="91440" bIns="45720">
            <a:spAutoFit/>
          </a:bodyPr>
          <a:lstStyle/>
          <a:p>
            <a:pPr algn="ctr"/>
            <a:r>
              <a:rPr lang="es-ES" sz="5400" dirty="0" smtClean="0">
                <a:ln w="0"/>
                <a:effectLst>
                  <a:outerShdw blurRad="38100" dist="19050" dir="2700000" algn="tl" rotWithShape="0">
                    <a:schemeClr val="dk1">
                      <a:alpha val="40000"/>
                    </a:schemeClr>
                  </a:outerShdw>
                </a:effectLst>
              </a:rPr>
              <a:t>CONCLUSIONES</a:t>
            </a:r>
            <a:endParaRPr lang="es-E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304090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937149" y="2649941"/>
            <a:ext cx="9717206" cy="1938992"/>
          </a:xfrm>
          <a:prstGeom prst="rect">
            <a:avLst/>
          </a:prstGeom>
          <a:noFill/>
        </p:spPr>
        <p:txBody>
          <a:bodyPr wrap="square" rtlCol="0">
            <a:spAutoFit/>
          </a:bodyPr>
          <a:lstStyle/>
          <a:p>
            <a:pPr algn="just"/>
            <a:r>
              <a:rPr lang="es-CO" sz="2400" dirty="0" smtClean="0"/>
              <a:t>5. La realización de la actividad contribuyó a posicionar y visibilizar la Corporación teniendo en cuenta los resultados obtenidos en el seguimiento realizado por la Secretaria de Transparencia al cumplimiento de la Ley 1712 de Transparencia, específicamente en el componente de Participación Ciudadana.</a:t>
            </a:r>
            <a:endParaRPr lang="es-CO" sz="2400" dirty="0"/>
          </a:p>
        </p:txBody>
      </p:sp>
      <p:sp>
        <p:nvSpPr>
          <p:cNvPr id="4" name="Rectángulo 3"/>
          <p:cNvSpPr/>
          <p:nvPr/>
        </p:nvSpPr>
        <p:spPr>
          <a:xfrm>
            <a:off x="3501117" y="469795"/>
            <a:ext cx="4589270" cy="923330"/>
          </a:xfrm>
          <a:prstGeom prst="rect">
            <a:avLst/>
          </a:prstGeom>
          <a:noFill/>
        </p:spPr>
        <p:txBody>
          <a:bodyPr wrap="none" lIns="91440" tIns="45720" rIns="91440" bIns="45720">
            <a:spAutoFit/>
          </a:bodyPr>
          <a:lstStyle/>
          <a:p>
            <a:pPr algn="ctr"/>
            <a:r>
              <a:rPr lang="es-ES" sz="5400" dirty="0" smtClean="0">
                <a:ln w="0"/>
                <a:effectLst>
                  <a:outerShdw blurRad="38100" dist="19050" dir="2700000" algn="tl" rotWithShape="0">
                    <a:schemeClr val="dk1">
                      <a:alpha val="40000"/>
                    </a:schemeClr>
                  </a:outerShdw>
                </a:effectLst>
              </a:rPr>
              <a:t>CONCLUSIONES</a:t>
            </a:r>
            <a:endParaRPr lang="es-E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4480509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7"/>
          <p:cNvPicPr preferRelativeResize="0">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39537" y="1254692"/>
            <a:ext cx="92075" cy="4719290"/>
          </a:xfrm>
          <a:prstGeom prst="rect">
            <a:avLst/>
          </a:prstGeom>
          <a:solidFill>
            <a:srgbClr val="FF9900"/>
          </a:solidFill>
          <a:ln w="12700" algn="ctr">
            <a:solidFill>
              <a:srgbClr val="0000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WordArt 8"/>
          <p:cNvSpPr>
            <a:spLocks noChangeArrowheads="1" noChangeShapeType="1" noTextEdit="1"/>
          </p:cNvSpPr>
          <p:nvPr/>
        </p:nvSpPr>
        <p:spPr bwMode="auto">
          <a:xfrm>
            <a:off x="618612" y="2495770"/>
            <a:ext cx="1042987" cy="9620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s-CO" kern="10" dirty="0">
                <a:solidFill>
                  <a:srgbClr val="99CCFF"/>
                </a:solidFill>
                <a:effectLst>
                  <a:outerShdw dist="45791" dir="2021404" algn="ctr" rotWithShape="0">
                    <a:srgbClr val="B2B2B2">
                      <a:alpha val="79999"/>
                    </a:srgbClr>
                  </a:outerShdw>
                </a:effectLst>
                <a:latin typeface="Times New Roman"/>
                <a:cs typeface="Times New Roman"/>
              </a:rPr>
              <a:t>O</a:t>
            </a:r>
          </a:p>
        </p:txBody>
      </p:sp>
      <p:sp>
        <p:nvSpPr>
          <p:cNvPr id="5" name="WordArt 9"/>
          <p:cNvSpPr>
            <a:spLocks noChangeArrowheads="1" noChangeShapeType="1" noTextEdit="1"/>
          </p:cNvSpPr>
          <p:nvPr/>
        </p:nvSpPr>
        <p:spPr bwMode="auto">
          <a:xfrm>
            <a:off x="1742562" y="2937095"/>
            <a:ext cx="942975" cy="342900"/>
          </a:xfrm>
          <a:prstGeom prst="rect">
            <a:avLst/>
          </a:prstGeom>
        </p:spPr>
        <p:txBody>
          <a:bodyPr wrap="none" fromWordArt="1">
            <a:prstTxWarp prst="textPlain">
              <a:avLst>
                <a:gd name="adj" fmla="val 50000"/>
              </a:avLst>
            </a:prstTxWarp>
          </a:bodyPr>
          <a:lstStyle/>
          <a:p>
            <a:pPr algn="ctr"/>
            <a:r>
              <a:rPr lang="es-CO" sz="2400" kern="10" dirty="0" err="1">
                <a:ln w="9525">
                  <a:solidFill>
                    <a:srgbClr val="000000"/>
                  </a:solidFill>
                  <a:round/>
                  <a:headEnd/>
                  <a:tailEnd/>
                </a:ln>
                <a:solidFill>
                  <a:srgbClr val="000000"/>
                </a:solidFill>
                <a:latin typeface="Times New Roman"/>
                <a:cs typeface="Times New Roman"/>
              </a:rPr>
              <a:t>bjetivo</a:t>
            </a:r>
            <a:endParaRPr lang="es-CO" sz="2400" kern="10" dirty="0">
              <a:ln w="9525">
                <a:solidFill>
                  <a:srgbClr val="000000"/>
                </a:solidFill>
                <a:round/>
                <a:headEnd/>
                <a:tailEnd/>
              </a:ln>
              <a:solidFill>
                <a:srgbClr val="000000"/>
              </a:solidFill>
              <a:latin typeface="Times New Roman"/>
              <a:cs typeface="Times New Roman"/>
            </a:endParaRPr>
          </a:p>
        </p:txBody>
      </p:sp>
      <p:sp>
        <p:nvSpPr>
          <p:cNvPr id="6" name="Text Box 10"/>
          <p:cNvSpPr txBox="1">
            <a:spLocks noChangeArrowheads="1"/>
          </p:cNvSpPr>
          <p:nvPr/>
        </p:nvSpPr>
        <p:spPr bwMode="auto">
          <a:xfrm>
            <a:off x="3188774" y="2495770"/>
            <a:ext cx="7404198" cy="9233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p>
            <a:pPr algn="just">
              <a:buFont typeface="Wingdings" pitchFamily="2" charset="2"/>
              <a:buChar char="q"/>
              <a:defRPr/>
            </a:pPr>
            <a:r>
              <a:rPr lang="es-ES" dirty="0">
                <a:effectLst>
                  <a:outerShdw blurRad="38100" dist="38100" dir="2700000" algn="tl">
                    <a:srgbClr val="C0C0C0"/>
                  </a:outerShdw>
                </a:effectLst>
              </a:rPr>
              <a:t>  </a:t>
            </a:r>
            <a:r>
              <a:rPr lang="es-CO" dirty="0" smtClean="0">
                <a:effectLst>
                  <a:outerShdw blurRad="38100" dist="38100" dir="2700000" algn="tl">
                    <a:srgbClr val="C0C0C0"/>
                  </a:outerShdw>
                </a:effectLst>
              </a:rPr>
              <a:t>Consolidar los resultados obtenidos a partir de la información recolectada con las encuestas aplicadas a los asistentes a la Audiencia Pública de Rendición de Cuentas realizada el 19 de julio de 2017. </a:t>
            </a:r>
            <a:endParaRPr lang="es-ES" sz="2400" dirty="0">
              <a:effectLst>
                <a:outerShdw blurRad="38100" dist="38100" dir="2700000" algn="tl">
                  <a:srgbClr val="C0C0C0"/>
                </a:outerShdw>
              </a:effectLst>
            </a:endParaRPr>
          </a:p>
        </p:txBody>
      </p:sp>
      <p:pic>
        <p:nvPicPr>
          <p:cNvPr id="7" name="Picture 17" descr="financier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7062" y="3976907"/>
            <a:ext cx="1489075"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magen 7"/>
          <p:cNvPicPr>
            <a:picLocks noChangeAspect="1"/>
          </p:cNvPicPr>
          <p:nvPr/>
        </p:nvPicPr>
        <p:blipFill>
          <a:blip r:embed="rId5"/>
          <a:stretch>
            <a:fillRect/>
          </a:stretch>
        </p:blipFill>
        <p:spPr>
          <a:xfrm>
            <a:off x="518599" y="5681881"/>
            <a:ext cx="8386249" cy="962025"/>
          </a:xfrm>
          <a:prstGeom prst="rect">
            <a:avLst/>
          </a:prstGeom>
        </p:spPr>
      </p:pic>
    </p:spTree>
    <p:extLst>
      <p:ext uri="{BB962C8B-B14F-4D97-AF65-F5344CB8AC3E}">
        <p14:creationId xmlns:p14="http://schemas.microsoft.com/office/powerpoint/2010/main" val="2490388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5146376" y="628078"/>
            <a:ext cx="31113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00000"/>
              </a:lnSpc>
              <a:spcBef>
                <a:spcPct val="0"/>
              </a:spcBef>
              <a:buClrTx/>
            </a:pPr>
            <a:r>
              <a:rPr lang="es-CO" sz="2800" b="1" dirty="0"/>
              <a:t>Grupo Objetivo</a:t>
            </a:r>
            <a:endParaRPr lang="es-CO" sz="2800" dirty="0"/>
          </a:p>
        </p:txBody>
      </p:sp>
      <p:sp>
        <p:nvSpPr>
          <p:cNvPr id="4" name="AutoShape 5"/>
          <p:cNvSpPr>
            <a:spLocks noChangeArrowheads="1"/>
          </p:cNvSpPr>
          <p:nvPr/>
        </p:nvSpPr>
        <p:spPr bwMode="auto">
          <a:xfrm>
            <a:off x="924130" y="2862805"/>
            <a:ext cx="2089150" cy="935038"/>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noFill/>
          <a:ln w="9525" algn="ctr">
            <a:solidFill>
              <a:srgbClr val="99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DDDDDD"/>
                  </a:outerShdw>
                </a:effectLst>
              </a14:hiddenEffects>
            </a:ext>
          </a:extLst>
        </p:spPr>
        <p:txBody>
          <a:bodyPr wrap="none" anchor="ctr"/>
          <a:lstStyle/>
          <a:p>
            <a:pPr algn="ctr"/>
            <a:r>
              <a:rPr lang="es-ES" b="1">
                <a:latin typeface="Arial" pitchFamily="34" charset="0"/>
              </a:rPr>
              <a:t>TARGET</a:t>
            </a:r>
          </a:p>
        </p:txBody>
      </p:sp>
      <p:sp>
        <p:nvSpPr>
          <p:cNvPr id="5" name="Rectangle 148"/>
          <p:cNvSpPr>
            <a:spLocks noChangeArrowheads="1"/>
          </p:cNvSpPr>
          <p:nvPr/>
        </p:nvSpPr>
        <p:spPr bwMode="auto">
          <a:xfrm>
            <a:off x="3483255" y="2954924"/>
            <a:ext cx="406654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s-CO" sz="1800" b="1" dirty="0" smtClean="0">
                <a:latin typeface="Arial" pitchFamily="34" charset="0"/>
                <a:cs typeface="Arial" pitchFamily="34" charset="0"/>
              </a:rPr>
              <a:t>Participantes a la Audiencia Pública de Rendición de Cuentas celebrada el 19 de julio de 2019</a:t>
            </a:r>
            <a:endParaRPr lang="es-CO" sz="1800" b="1" dirty="0">
              <a:latin typeface="Arial" pitchFamily="34" charset="0"/>
              <a:cs typeface="Arial" pitchFamily="34" charset="0"/>
            </a:endParaRPr>
          </a:p>
        </p:txBody>
      </p:sp>
      <p:pic>
        <p:nvPicPr>
          <p:cNvPr id="6" name="Picture 1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9750" y="628078"/>
            <a:ext cx="3158300" cy="3068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DDDDDD"/>
                  </a:outerShdw>
                </a:effectLst>
              </a14:hiddenEffects>
            </a:ext>
          </a:extLst>
        </p:spPr>
      </p:pic>
      <p:pic>
        <p:nvPicPr>
          <p:cNvPr id="7" name="Imagen 6"/>
          <p:cNvPicPr>
            <a:picLocks noChangeAspect="1"/>
          </p:cNvPicPr>
          <p:nvPr/>
        </p:nvPicPr>
        <p:blipFill>
          <a:blip r:embed="rId3"/>
          <a:stretch>
            <a:fillRect/>
          </a:stretch>
        </p:blipFill>
        <p:spPr>
          <a:xfrm>
            <a:off x="518599" y="5681881"/>
            <a:ext cx="8653536" cy="962025"/>
          </a:xfrm>
          <a:prstGeom prst="rect">
            <a:avLst/>
          </a:prstGeom>
        </p:spPr>
      </p:pic>
    </p:spTree>
    <p:extLst>
      <p:ext uri="{BB962C8B-B14F-4D97-AF65-F5344CB8AC3E}">
        <p14:creationId xmlns:p14="http://schemas.microsoft.com/office/powerpoint/2010/main" val="32210416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088231"/>
            <a:ext cx="4043363" cy="3392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AutoShape 68"/>
          <p:cNvSpPr>
            <a:spLocks noChangeArrowheads="1"/>
          </p:cNvSpPr>
          <p:nvPr/>
        </p:nvSpPr>
        <p:spPr bwMode="auto">
          <a:xfrm>
            <a:off x="323850" y="5252710"/>
            <a:ext cx="7723188" cy="369332"/>
          </a:xfrm>
          <a:prstGeom prst="homePlate">
            <a:avLst>
              <a:gd name="adj" fmla="val 373798"/>
            </a:avLst>
          </a:prstGeom>
          <a:noFill/>
          <a:ln>
            <a:noFill/>
          </a:ln>
          <a:extLst>
            <a:ext uri="{909E8E84-426E-40DD-AFC4-6F175D3DCCD1}">
              <a14:hiddenFill xmlns:a14="http://schemas.microsoft.com/office/drawing/2010/main">
                <a:gradFill rotWithShape="0">
                  <a:gsLst>
                    <a:gs pos="0">
                      <a:srgbClr val="FFFFFF"/>
                    </a:gs>
                    <a:gs pos="50000">
                      <a:srgbClr val="C0C0C0"/>
                    </a:gs>
                    <a:gs pos="100000">
                      <a:srgbClr val="FFFFFF"/>
                    </a:gs>
                  </a:gsLst>
                  <a:lin ang="5400000" scaled="1"/>
                </a:gra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0" hangingPunct="0"/>
            <a:r>
              <a:rPr kumimoji="1" lang="es-ES" dirty="0">
                <a:ea typeface="Arial Unicode MS" pitchFamily="34" charset="-128"/>
                <a:cs typeface="Arial Unicode MS" pitchFamily="34" charset="-128"/>
              </a:rPr>
              <a:t>Fecha de campo:   </a:t>
            </a:r>
            <a:r>
              <a:rPr kumimoji="1" lang="es-ES" dirty="0" smtClean="0">
                <a:ea typeface="Arial Unicode MS" pitchFamily="34" charset="-128"/>
                <a:cs typeface="Arial Unicode MS" pitchFamily="34" charset="-128"/>
              </a:rPr>
              <a:t>Julio 19 de 2017</a:t>
            </a:r>
            <a:endParaRPr kumimoji="1" lang="es-ES" dirty="0">
              <a:ea typeface="Arial Unicode MS" pitchFamily="34" charset="-128"/>
              <a:cs typeface="Arial Unicode MS" pitchFamily="34" charset="-128"/>
            </a:endParaRPr>
          </a:p>
        </p:txBody>
      </p:sp>
      <p:sp>
        <p:nvSpPr>
          <p:cNvPr id="5" name="Text Box 53"/>
          <p:cNvSpPr txBox="1">
            <a:spLocks noChangeArrowheads="1"/>
          </p:cNvSpPr>
          <p:nvPr/>
        </p:nvSpPr>
        <p:spPr bwMode="auto">
          <a:xfrm>
            <a:off x="4427984" y="836613"/>
            <a:ext cx="4104456"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Verdana" pitchFamily="34" charset="0"/>
              </a:defRPr>
            </a:lvl1pPr>
            <a:lvl2pPr marL="742950" indent="-285750" eaLnBrk="0" hangingPunct="0">
              <a:defRPr sz="1600">
                <a:solidFill>
                  <a:schemeClr val="tx1"/>
                </a:solidFill>
                <a:latin typeface="Verdana" pitchFamily="34" charset="0"/>
              </a:defRPr>
            </a:lvl2pPr>
            <a:lvl3pPr marL="1143000" indent="-228600" eaLnBrk="0" hangingPunct="0">
              <a:defRPr sz="1600">
                <a:solidFill>
                  <a:schemeClr val="tx1"/>
                </a:solidFill>
                <a:latin typeface="Verdana" pitchFamily="34" charset="0"/>
              </a:defRPr>
            </a:lvl3pPr>
            <a:lvl4pPr marL="1600200" indent="-228600" eaLnBrk="0" hangingPunct="0">
              <a:defRPr sz="1600">
                <a:solidFill>
                  <a:schemeClr val="tx1"/>
                </a:solidFill>
                <a:latin typeface="Verdana" pitchFamily="34" charset="0"/>
              </a:defRPr>
            </a:lvl4pPr>
            <a:lvl5pPr marL="2057400" indent="-228600" eaLnBrk="0" hangingPunct="0">
              <a:defRPr sz="1600">
                <a:solidFill>
                  <a:schemeClr val="tx1"/>
                </a:solidFill>
                <a:latin typeface="Verdana" pitchFamily="34" charset="0"/>
              </a:defRPr>
            </a:lvl5pPr>
            <a:lvl6pPr marL="2514600" indent="-228600" eaLnBrk="0" fontAlgn="base" hangingPunct="0">
              <a:lnSpc>
                <a:spcPct val="130000"/>
              </a:lnSpc>
              <a:spcBef>
                <a:spcPct val="20000"/>
              </a:spcBef>
              <a:spcAft>
                <a:spcPct val="0"/>
              </a:spcAft>
              <a:buClr>
                <a:schemeClr val="bg2"/>
              </a:buClr>
              <a:defRPr sz="1600">
                <a:solidFill>
                  <a:schemeClr val="tx1"/>
                </a:solidFill>
                <a:latin typeface="Verdana" pitchFamily="34" charset="0"/>
              </a:defRPr>
            </a:lvl6pPr>
            <a:lvl7pPr marL="2971800" indent="-228600" eaLnBrk="0" fontAlgn="base" hangingPunct="0">
              <a:lnSpc>
                <a:spcPct val="130000"/>
              </a:lnSpc>
              <a:spcBef>
                <a:spcPct val="20000"/>
              </a:spcBef>
              <a:spcAft>
                <a:spcPct val="0"/>
              </a:spcAft>
              <a:buClr>
                <a:schemeClr val="bg2"/>
              </a:buClr>
              <a:defRPr sz="1600">
                <a:solidFill>
                  <a:schemeClr val="tx1"/>
                </a:solidFill>
                <a:latin typeface="Verdana" pitchFamily="34" charset="0"/>
              </a:defRPr>
            </a:lvl7pPr>
            <a:lvl8pPr marL="3429000" indent="-228600" eaLnBrk="0" fontAlgn="base" hangingPunct="0">
              <a:lnSpc>
                <a:spcPct val="130000"/>
              </a:lnSpc>
              <a:spcBef>
                <a:spcPct val="20000"/>
              </a:spcBef>
              <a:spcAft>
                <a:spcPct val="0"/>
              </a:spcAft>
              <a:buClr>
                <a:schemeClr val="bg2"/>
              </a:buClr>
              <a:defRPr sz="1600">
                <a:solidFill>
                  <a:schemeClr val="tx1"/>
                </a:solidFill>
                <a:latin typeface="Verdana" pitchFamily="34" charset="0"/>
              </a:defRPr>
            </a:lvl8pPr>
            <a:lvl9pPr marL="3886200" indent="-228600" eaLnBrk="0" fontAlgn="base" hangingPunct="0">
              <a:lnSpc>
                <a:spcPct val="130000"/>
              </a:lnSpc>
              <a:spcBef>
                <a:spcPct val="20000"/>
              </a:spcBef>
              <a:spcAft>
                <a:spcPct val="0"/>
              </a:spcAft>
              <a:buClr>
                <a:schemeClr val="bg2"/>
              </a:buClr>
              <a:defRPr sz="1600">
                <a:solidFill>
                  <a:schemeClr val="tx1"/>
                </a:solidFill>
                <a:latin typeface="Verdana" pitchFamily="34" charset="0"/>
              </a:defRPr>
            </a:lvl9pPr>
          </a:lstStyle>
          <a:p>
            <a:pPr algn="ctr"/>
            <a:r>
              <a:rPr kumimoji="1" lang="es-ES" sz="1800" dirty="0">
                <a:latin typeface="Arial" pitchFamily="34" charset="0"/>
                <a:ea typeface="Arial Unicode MS" pitchFamily="34" charset="-128"/>
                <a:cs typeface="Arial Unicode MS" pitchFamily="34" charset="-128"/>
              </a:rPr>
              <a:t>Cuantitativa: </a:t>
            </a:r>
            <a:r>
              <a:rPr lang="es-MX" sz="1800" dirty="0">
                <a:latin typeface="Arial" pitchFamily="34" charset="0"/>
                <a:ea typeface="Arial Unicode MS" pitchFamily="34" charset="-128"/>
                <a:cs typeface="Arial Unicode MS" pitchFamily="34" charset="-128"/>
              </a:rPr>
              <a:t>entrevistas de indagación </a:t>
            </a:r>
            <a:r>
              <a:rPr lang="es-MX" sz="1800" dirty="0" smtClean="0">
                <a:latin typeface="Arial" pitchFamily="34" charset="0"/>
                <a:ea typeface="Arial Unicode MS" pitchFamily="34" charset="-128"/>
                <a:cs typeface="Arial Unicode MS" pitchFamily="34" charset="-128"/>
              </a:rPr>
              <a:t>aplicadas </a:t>
            </a:r>
            <a:r>
              <a:rPr lang="es-MX" sz="1800" dirty="0">
                <a:latin typeface="Arial" pitchFamily="34" charset="0"/>
                <a:ea typeface="Arial Unicode MS" pitchFamily="34" charset="-128"/>
                <a:cs typeface="Arial Unicode MS" pitchFamily="34" charset="-128"/>
              </a:rPr>
              <a:t>a nivel personal, con preguntas abiertas y cerradas</a:t>
            </a:r>
            <a:r>
              <a:rPr lang="es-MX" sz="1800" dirty="0" smtClean="0">
                <a:latin typeface="Arial" pitchFamily="34" charset="0"/>
                <a:ea typeface="Arial Unicode MS" pitchFamily="34" charset="-128"/>
                <a:cs typeface="Arial Unicode MS" pitchFamily="34" charset="-128"/>
              </a:rPr>
              <a:t>.</a:t>
            </a:r>
            <a:endParaRPr lang="es-MX" sz="1800" dirty="0">
              <a:latin typeface="Arial" pitchFamily="34" charset="0"/>
              <a:ea typeface="Arial Unicode MS" pitchFamily="34" charset="-128"/>
              <a:cs typeface="Arial Unicode MS" pitchFamily="34" charset="-128"/>
            </a:endParaRPr>
          </a:p>
        </p:txBody>
      </p:sp>
      <p:pic>
        <p:nvPicPr>
          <p:cNvPr id="2050" name="Picture 2" descr="Resultado de imagen para diligenciar encuest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14096" y="2210985"/>
            <a:ext cx="2625658" cy="262565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226" y="2311648"/>
            <a:ext cx="3186113" cy="1739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 name="Imagen 8"/>
          <p:cNvPicPr>
            <a:picLocks noChangeAspect="1"/>
          </p:cNvPicPr>
          <p:nvPr/>
        </p:nvPicPr>
        <p:blipFill>
          <a:blip r:embed="rId5"/>
          <a:stretch>
            <a:fillRect/>
          </a:stretch>
        </p:blipFill>
        <p:spPr>
          <a:xfrm>
            <a:off x="518599" y="5681881"/>
            <a:ext cx="8653536" cy="962025"/>
          </a:xfrm>
          <a:prstGeom prst="rect">
            <a:avLst/>
          </a:prstGeom>
        </p:spPr>
      </p:pic>
    </p:spTree>
    <p:extLst>
      <p:ext uri="{BB962C8B-B14F-4D97-AF65-F5344CB8AC3E}">
        <p14:creationId xmlns:p14="http://schemas.microsoft.com/office/powerpoint/2010/main" val="3406381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000" fill="hold"/>
                                        <p:tgtEl>
                                          <p:spTgt spid="5"/>
                                        </p:tgtEl>
                                        <p:attrNameLst>
                                          <p:attrName>ppt_x</p:attrName>
                                        </p:attrNameLst>
                                      </p:cBhvr>
                                      <p:tavLst>
                                        <p:tav tm="0">
                                          <p:val>
                                            <p:strVal val="#ppt_x"/>
                                          </p:val>
                                        </p:tav>
                                        <p:tav tm="100000">
                                          <p:val>
                                            <p:strVal val="#ppt_x"/>
                                          </p:val>
                                        </p:tav>
                                      </p:tavLst>
                                    </p:anim>
                                    <p:anim calcmode="lin" valueType="num">
                                      <p:cBhvr additive="base">
                                        <p:cTn id="8" dur="20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6"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2000" fill="hold"/>
                                        <p:tgtEl>
                                          <p:spTgt spid="4"/>
                                        </p:tgtEl>
                                        <p:attrNameLst>
                                          <p:attrName>ppt_x</p:attrName>
                                        </p:attrNameLst>
                                      </p:cBhvr>
                                      <p:tavLst>
                                        <p:tav tm="0">
                                          <p:val>
                                            <p:strVal val="1+#ppt_w/2"/>
                                          </p:val>
                                        </p:tav>
                                        <p:tav tm="100000">
                                          <p:val>
                                            <p:strVal val="#ppt_x"/>
                                          </p:val>
                                        </p:tav>
                                      </p:tavLst>
                                    </p:anim>
                                    <p:anim calcmode="lin" valueType="num">
                                      <p:cBhvr additive="base">
                                        <p:cTn id="12"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1733637" y="796177"/>
            <a:ext cx="7920880"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00000"/>
              </a:lnSpc>
              <a:spcBef>
                <a:spcPct val="0"/>
              </a:spcBef>
              <a:buClrTx/>
            </a:pPr>
            <a:r>
              <a:rPr lang="es-CO" sz="2000" b="1" dirty="0" smtClean="0">
                <a:latin typeface="Arial" pitchFamily="34" charset="0"/>
                <a:cs typeface="Arial" pitchFamily="34" charset="0"/>
              </a:rPr>
              <a:t>				METODOLOGÍA </a:t>
            </a:r>
            <a:r>
              <a:rPr lang="es-CO" sz="2000" b="1" dirty="0">
                <a:latin typeface="Arial" pitchFamily="34" charset="0"/>
                <a:cs typeface="Arial" pitchFamily="34" charset="0"/>
              </a:rPr>
              <a:t>– Descripción</a:t>
            </a:r>
          </a:p>
          <a:p>
            <a:pPr algn="just"/>
            <a:endParaRPr lang="es-CO" sz="1800" b="1" dirty="0" smtClean="0">
              <a:latin typeface="Arial" pitchFamily="34" charset="0"/>
              <a:cs typeface="Arial" pitchFamily="34" charset="0"/>
            </a:endParaRPr>
          </a:p>
          <a:p>
            <a:pPr algn="just"/>
            <a:r>
              <a:rPr lang="es-CO" b="1" dirty="0" smtClean="0">
                <a:latin typeface="Arial" pitchFamily="34" charset="0"/>
                <a:cs typeface="Arial" pitchFamily="34" charset="0"/>
              </a:rPr>
              <a:t>Metodología </a:t>
            </a:r>
            <a:r>
              <a:rPr lang="es-CO" b="1" dirty="0">
                <a:latin typeface="Arial" pitchFamily="34" charset="0"/>
                <a:cs typeface="Arial" pitchFamily="34" charset="0"/>
              </a:rPr>
              <a:t>Cuantitativa</a:t>
            </a:r>
            <a:r>
              <a:rPr lang="es-CO" dirty="0">
                <a:latin typeface="Arial" pitchFamily="34" charset="0"/>
                <a:cs typeface="Arial" pitchFamily="34" charset="0"/>
              </a:rPr>
              <a:t>: La recolección de información se realizó a través de un cuestionario estructurado compuesto </a:t>
            </a:r>
            <a:r>
              <a:rPr lang="es-CO" dirty="0" smtClean="0">
                <a:latin typeface="Arial" pitchFamily="34" charset="0"/>
                <a:cs typeface="Arial" pitchFamily="34" charset="0"/>
              </a:rPr>
              <a:t>por cinco </a:t>
            </a:r>
            <a:r>
              <a:rPr lang="es-CO" dirty="0">
                <a:latin typeface="Arial" pitchFamily="34" charset="0"/>
                <a:cs typeface="Arial" pitchFamily="34" charset="0"/>
              </a:rPr>
              <a:t>preguntas cerradas </a:t>
            </a:r>
            <a:r>
              <a:rPr lang="es-CO" dirty="0" smtClean="0">
                <a:latin typeface="Arial" pitchFamily="34" charset="0"/>
                <a:cs typeface="Arial" pitchFamily="34" charset="0"/>
              </a:rPr>
              <a:t>y una pregunta abierta. </a:t>
            </a:r>
            <a:r>
              <a:rPr lang="es-CO" dirty="0">
                <a:latin typeface="Arial" pitchFamily="34" charset="0"/>
                <a:cs typeface="Arial" pitchFamily="34" charset="0"/>
              </a:rPr>
              <a:t>Este instrumento permitió obtener las percepciones y opiniones de la </a:t>
            </a:r>
            <a:r>
              <a:rPr lang="es-CO" dirty="0" smtClean="0">
                <a:latin typeface="Arial" pitchFamily="34" charset="0"/>
                <a:cs typeface="Arial" pitchFamily="34" charset="0"/>
              </a:rPr>
              <a:t>población participante </a:t>
            </a:r>
            <a:r>
              <a:rPr lang="es-CO" dirty="0">
                <a:latin typeface="Arial" pitchFamily="34" charset="0"/>
                <a:cs typeface="Arial" pitchFamily="34" charset="0"/>
              </a:rPr>
              <a:t>con respecto a </a:t>
            </a:r>
            <a:r>
              <a:rPr lang="es-CO" dirty="0" smtClean="0">
                <a:latin typeface="Arial" pitchFamily="34" charset="0"/>
                <a:cs typeface="Arial" pitchFamily="34" charset="0"/>
              </a:rPr>
              <a:t>la Rendición de Cuentas.</a:t>
            </a:r>
          </a:p>
          <a:p>
            <a:pPr algn="just"/>
            <a:endParaRPr lang="es-CO" dirty="0">
              <a:latin typeface="Arial" pitchFamily="34" charset="0"/>
              <a:cs typeface="Arial" pitchFamily="34" charset="0"/>
            </a:endParaRPr>
          </a:p>
          <a:p>
            <a:pPr algn="just"/>
            <a:r>
              <a:rPr lang="es-CO" dirty="0" smtClean="0">
                <a:latin typeface="Arial" pitchFamily="34" charset="0"/>
                <a:cs typeface="Arial" pitchFamily="34" charset="0"/>
              </a:rPr>
              <a:t>El cuestionario se propuso desde un inicio </a:t>
            </a:r>
            <a:r>
              <a:rPr lang="es-CO" dirty="0" err="1" smtClean="0">
                <a:latin typeface="Arial" pitchFamily="34" charset="0"/>
                <a:cs typeface="Arial" pitchFamily="34" charset="0"/>
              </a:rPr>
              <a:t>anonimizado</a:t>
            </a:r>
            <a:endParaRPr lang="es-CO" dirty="0" smtClean="0">
              <a:latin typeface="Arial" pitchFamily="34" charset="0"/>
              <a:cs typeface="Arial" pitchFamily="34" charset="0"/>
            </a:endParaRPr>
          </a:p>
          <a:p>
            <a:pPr algn="just"/>
            <a:endParaRPr lang="es-CO" dirty="0" smtClean="0">
              <a:latin typeface="Arial" pitchFamily="34" charset="0"/>
              <a:cs typeface="Arial" pitchFamily="34" charset="0"/>
            </a:endParaRPr>
          </a:p>
          <a:p>
            <a:pPr algn="just"/>
            <a:r>
              <a:rPr lang="es-CO" dirty="0" smtClean="0">
                <a:latin typeface="Arial" pitchFamily="34" charset="0"/>
                <a:cs typeface="Arial" pitchFamily="34" charset="0"/>
              </a:rPr>
              <a:t>El instrumento de evaluación fue propuesta por la Oficina de Control Interno.</a:t>
            </a:r>
          </a:p>
          <a:p>
            <a:pPr algn="just"/>
            <a:endParaRPr lang="es-CO" dirty="0" smtClean="0">
              <a:latin typeface="Arial" pitchFamily="34" charset="0"/>
              <a:cs typeface="Arial" pitchFamily="34" charset="0"/>
            </a:endParaRPr>
          </a:p>
          <a:p>
            <a:pPr algn="just"/>
            <a:r>
              <a:rPr lang="es-CO" dirty="0" smtClean="0">
                <a:latin typeface="Arial" pitchFamily="34" charset="0"/>
                <a:cs typeface="Arial" pitchFamily="34" charset="0"/>
              </a:rPr>
              <a:t>Las encuestas </a:t>
            </a:r>
            <a:r>
              <a:rPr lang="es-CO" dirty="0">
                <a:latin typeface="Arial" pitchFamily="34" charset="0"/>
                <a:cs typeface="Arial" pitchFamily="34" charset="0"/>
              </a:rPr>
              <a:t>fueron </a:t>
            </a:r>
            <a:r>
              <a:rPr lang="es-CO" dirty="0" smtClean="0">
                <a:latin typeface="Arial" pitchFamily="34" charset="0"/>
                <a:cs typeface="Arial" pitchFamily="34" charset="0"/>
              </a:rPr>
              <a:t>procesadas </a:t>
            </a:r>
            <a:r>
              <a:rPr lang="es-CO" dirty="0">
                <a:latin typeface="Arial" pitchFamily="34" charset="0"/>
                <a:cs typeface="Arial" pitchFamily="34" charset="0"/>
              </a:rPr>
              <a:t>y se presentan resultados </a:t>
            </a:r>
            <a:r>
              <a:rPr lang="es-CO" dirty="0" smtClean="0">
                <a:latin typeface="Arial" pitchFamily="34" charset="0"/>
                <a:cs typeface="Arial" pitchFamily="34" charset="0"/>
              </a:rPr>
              <a:t>en análisis que permitan lograr el objetivo de su aplicación.</a:t>
            </a:r>
            <a:r>
              <a:rPr lang="es-CO" sz="1800" b="1" dirty="0">
                <a:latin typeface="Arial" pitchFamily="34" charset="0"/>
                <a:cs typeface="Arial" pitchFamily="34" charset="0"/>
              </a:rPr>
              <a:t>		</a:t>
            </a:r>
          </a:p>
        </p:txBody>
      </p:sp>
      <p:pic>
        <p:nvPicPr>
          <p:cNvPr id="4" name="Imagen 3"/>
          <p:cNvPicPr>
            <a:picLocks noChangeAspect="1"/>
          </p:cNvPicPr>
          <p:nvPr/>
        </p:nvPicPr>
        <p:blipFill>
          <a:blip r:embed="rId2"/>
          <a:stretch>
            <a:fillRect/>
          </a:stretch>
        </p:blipFill>
        <p:spPr>
          <a:xfrm>
            <a:off x="518599" y="5681881"/>
            <a:ext cx="8653536" cy="962025"/>
          </a:xfrm>
          <a:prstGeom prst="rect">
            <a:avLst/>
          </a:prstGeom>
        </p:spPr>
      </p:pic>
    </p:spTree>
    <p:extLst>
      <p:ext uri="{BB962C8B-B14F-4D97-AF65-F5344CB8AC3E}">
        <p14:creationId xmlns:p14="http://schemas.microsoft.com/office/powerpoint/2010/main" val="3300577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518599" y="5681881"/>
            <a:ext cx="8653536" cy="962025"/>
          </a:xfrm>
          <a:prstGeom prst="rect">
            <a:avLst/>
          </a:prstGeom>
        </p:spPr>
      </p:pic>
      <p:sp>
        <p:nvSpPr>
          <p:cNvPr id="3" name="Rectangle 4"/>
          <p:cNvSpPr>
            <a:spLocks noChangeArrowheads="1"/>
          </p:cNvSpPr>
          <p:nvPr/>
        </p:nvSpPr>
        <p:spPr bwMode="auto">
          <a:xfrm>
            <a:off x="1448202" y="1471425"/>
            <a:ext cx="4741583"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00000"/>
              </a:lnSpc>
              <a:spcBef>
                <a:spcPct val="0"/>
              </a:spcBef>
              <a:buClrTx/>
            </a:pPr>
            <a:r>
              <a:rPr lang="es-CO" sz="2000" b="1" dirty="0" smtClean="0">
                <a:latin typeface="Arial" pitchFamily="34" charset="0"/>
                <a:cs typeface="Arial" pitchFamily="34" charset="0"/>
              </a:rPr>
              <a:t>				UNIVERSO</a:t>
            </a:r>
            <a:endParaRPr lang="es-CO" sz="2000" b="1" dirty="0">
              <a:latin typeface="Arial" pitchFamily="34" charset="0"/>
              <a:cs typeface="Arial" pitchFamily="34" charset="0"/>
            </a:endParaRPr>
          </a:p>
          <a:p>
            <a:pPr algn="just"/>
            <a:endParaRPr lang="es-CO" sz="1800" b="1" dirty="0" smtClean="0">
              <a:latin typeface="Arial" pitchFamily="34" charset="0"/>
              <a:cs typeface="Arial" pitchFamily="34" charset="0"/>
            </a:endParaRPr>
          </a:p>
          <a:p>
            <a:pPr algn="just"/>
            <a:r>
              <a:rPr lang="es-CO" dirty="0" smtClean="0">
                <a:latin typeface="Arial" pitchFamily="34" charset="0"/>
                <a:cs typeface="Arial" pitchFamily="34" charset="0"/>
              </a:rPr>
              <a:t>Se aplicó la encuesta a los asistentes a la Audiencia Pública de Rendición de Cuentas, se verificaron los Listados de Asistencias y el número total de registros fueron </a:t>
            </a:r>
            <a:r>
              <a:rPr lang="es-CO" b="1" dirty="0" smtClean="0">
                <a:latin typeface="Arial" pitchFamily="34" charset="0"/>
                <a:cs typeface="Arial" pitchFamily="34" charset="0"/>
              </a:rPr>
              <a:t>355</a:t>
            </a:r>
            <a:r>
              <a:rPr lang="es-CO" dirty="0" smtClean="0">
                <a:latin typeface="Arial" pitchFamily="34" charset="0"/>
                <a:cs typeface="Arial" pitchFamily="34" charset="0"/>
              </a:rPr>
              <a:t>.</a:t>
            </a:r>
            <a:r>
              <a:rPr lang="es-CO" sz="1800" b="1" dirty="0">
                <a:latin typeface="Arial" pitchFamily="34" charset="0"/>
                <a:cs typeface="Arial" pitchFamily="34" charset="0"/>
              </a:rPr>
              <a:t>	</a:t>
            </a:r>
          </a:p>
        </p:txBody>
      </p:sp>
      <p:pic>
        <p:nvPicPr>
          <p:cNvPr id="3074" name="Picture 2" descr="Resultado de imagen para universo muest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4862" y="1336431"/>
            <a:ext cx="3690376" cy="29670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3286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3"/>
          <a:stretch>
            <a:fillRect/>
          </a:stretch>
        </p:blipFill>
        <p:spPr>
          <a:xfrm>
            <a:off x="518599" y="5681881"/>
            <a:ext cx="8653536" cy="962025"/>
          </a:xfrm>
          <a:prstGeom prst="rect">
            <a:avLst/>
          </a:prstGeom>
        </p:spPr>
      </p:pic>
      <p:sp>
        <p:nvSpPr>
          <p:cNvPr id="3" name="Rectangle 4"/>
          <p:cNvSpPr>
            <a:spLocks noChangeArrowheads="1"/>
          </p:cNvSpPr>
          <p:nvPr/>
        </p:nvSpPr>
        <p:spPr bwMode="auto">
          <a:xfrm>
            <a:off x="1448202" y="1471425"/>
            <a:ext cx="4741583"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00000"/>
              </a:lnSpc>
              <a:spcBef>
                <a:spcPct val="0"/>
              </a:spcBef>
              <a:buClrTx/>
            </a:pPr>
            <a:r>
              <a:rPr lang="es-CO" sz="2000" b="1" dirty="0" smtClean="0">
                <a:latin typeface="Arial" pitchFamily="34" charset="0"/>
                <a:cs typeface="Arial" pitchFamily="34" charset="0"/>
              </a:rPr>
              <a:t>				MUESTRA</a:t>
            </a:r>
            <a:endParaRPr lang="es-CO" sz="2000" b="1" dirty="0">
              <a:latin typeface="Arial" pitchFamily="34" charset="0"/>
              <a:cs typeface="Arial" pitchFamily="34" charset="0"/>
            </a:endParaRPr>
          </a:p>
          <a:p>
            <a:pPr algn="just"/>
            <a:endParaRPr lang="es-CO" sz="1800" b="1" dirty="0" smtClean="0">
              <a:latin typeface="Arial" pitchFamily="34" charset="0"/>
              <a:cs typeface="Arial" pitchFamily="34" charset="0"/>
            </a:endParaRPr>
          </a:p>
          <a:p>
            <a:pPr algn="just"/>
            <a:r>
              <a:rPr lang="es-CO" dirty="0" smtClean="0">
                <a:latin typeface="Arial" pitchFamily="34" charset="0"/>
                <a:cs typeface="Arial" pitchFamily="34" charset="0"/>
              </a:rPr>
              <a:t>Se logró una muestra de </a:t>
            </a:r>
            <a:r>
              <a:rPr lang="es-CO" b="1" dirty="0" smtClean="0">
                <a:latin typeface="Arial" pitchFamily="34" charset="0"/>
                <a:cs typeface="Arial" pitchFamily="34" charset="0"/>
              </a:rPr>
              <a:t>34</a:t>
            </a:r>
            <a:r>
              <a:rPr lang="es-CO" dirty="0" smtClean="0">
                <a:latin typeface="Arial" pitchFamily="34" charset="0"/>
                <a:cs typeface="Arial" pitchFamily="34" charset="0"/>
              </a:rPr>
              <a:t> encuestas aplicadas In Situ, lo cual corresponde al 9.5% de los asistentes, lo cual fue la tasa de respuesta alcanzada.</a:t>
            </a:r>
            <a:r>
              <a:rPr lang="es-CO" sz="1800" b="1" dirty="0">
                <a:latin typeface="Arial" pitchFamily="34" charset="0"/>
                <a:cs typeface="Arial" pitchFamily="34" charset="0"/>
              </a:rPr>
              <a:t>	</a:t>
            </a:r>
            <a:endParaRPr lang="es-CO" sz="1800" b="1" dirty="0" smtClean="0">
              <a:latin typeface="Arial" pitchFamily="34" charset="0"/>
              <a:cs typeface="Arial" pitchFamily="34" charset="0"/>
            </a:endParaRPr>
          </a:p>
          <a:p>
            <a:pPr algn="just"/>
            <a:endParaRPr lang="es-CO" b="1" dirty="0">
              <a:latin typeface="Arial" pitchFamily="34" charset="0"/>
              <a:cs typeface="Arial" pitchFamily="34" charset="0"/>
            </a:endParaRPr>
          </a:p>
          <a:p>
            <a:pPr algn="just"/>
            <a:r>
              <a:rPr lang="es-CO" b="1" dirty="0" smtClean="0">
                <a:latin typeface="Arial" pitchFamily="34" charset="0"/>
                <a:cs typeface="Arial" pitchFamily="34" charset="0"/>
              </a:rPr>
              <a:t>La Selección de la Muestra: </a:t>
            </a:r>
            <a:r>
              <a:rPr lang="es-CO" dirty="0" smtClean="0">
                <a:latin typeface="Arial" pitchFamily="34" charset="0"/>
                <a:cs typeface="Arial" pitchFamily="34" charset="0"/>
              </a:rPr>
              <a:t>Aleatoria Simple a los asistentes.</a:t>
            </a:r>
            <a:endParaRPr lang="es-CO" sz="1800" b="1" dirty="0">
              <a:latin typeface="Arial" pitchFamily="34" charset="0"/>
              <a:cs typeface="Arial" pitchFamily="34" charset="0"/>
            </a:endParaRPr>
          </a:p>
        </p:txBody>
      </p:sp>
      <p:pic>
        <p:nvPicPr>
          <p:cNvPr id="5" name="Imagen 4"/>
          <p:cNvPicPr>
            <a:picLocks noChangeAspect="1"/>
          </p:cNvPicPr>
          <p:nvPr/>
        </p:nvPicPr>
        <p:blipFill>
          <a:blip r:embed="rId4"/>
          <a:stretch>
            <a:fillRect/>
          </a:stretch>
        </p:blipFill>
        <p:spPr>
          <a:xfrm>
            <a:off x="7349712" y="1350231"/>
            <a:ext cx="3920853" cy="2612268"/>
          </a:xfrm>
          <a:prstGeom prst="rect">
            <a:avLst/>
          </a:prstGeom>
        </p:spPr>
      </p:pic>
    </p:spTree>
    <p:extLst>
      <p:ext uri="{BB962C8B-B14F-4D97-AF65-F5344CB8AC3E}">
        <p14:creationId xmlns:p14="http://schemas.microsoft.com/office/powerpoint/2010/main" val="2671535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3"/>
          <a:stretch>
            <a:fillRect/>
          </a:stretch>
        </p:blipFill>
        <p:spPr>
          <a:xfrm>
            <a:off x="518599" y="5681881"/>
            <a:ext cx="8653536" cy="962025"/>
          </a:xfrm>
          <a:prstGeom prst="rect">
            <a:avLst/>
          </a:prstGeom>
        </p:spPr>
      </p:pic>
      <p:sp>
        <p:nvSpPr>
          <p:cNvPr id="3" name="Rectangle 4"/>
          <p:cNvSpPr>
            <a:spLocks noChangeArrowheads="1"/>
          </p:cNvSpPr>
          <p:nvPr/>
        </p:nvSpPr>
        <p:spPr bwMode="auto">
          <a:xfrm>
            <a:off x="1395663" y="374145"/>
            <a:ext cx="898629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00000"/>
              </a:lnSpc>
              <a:spcBef>
                <a:spcPct val="0"/>
              </a:spcBef>
              <a:buClrTx/>
            </a:pPr>
            <a:r>
              <a:rPr lang="es-CO" sz="2000" b="1" dirty="0" smtClean="0">
                <a:latin typeface="Arial" pitchFamily="34" charset="0"/>
                <a:cs typeface="Arial" pitchFamily="34" charset="0"/>
              </a:rPr>
              <a:t>				</a:t>
            </a:r>
            <a:endParaRPr lang="es-CO" sz="1800" b="1" dirty="0">
              <a:latin typeface="Arial" pitchFamily="34" charset="0"/>
              <a:cs typeface="Arial" pitchFamily="34" charset="0"/>
            </a:endParaRPr>
          </a:p>
        </p:txBody>
      </p:sp>
      <p:sp>
        <p:nvSpPr>
          <p:cNvPr id="4" name="Rectángulo 3"/>
          <p:cNvSpPr/>
          <p:nvPr/>
        </p:nvSpPr>
        <p:spPr>
          <a:xfrm>
            <a:off x="3258212" y="374145"/>
            <a:ext cx="6694910" cy="369332"/>
          </a:xfrm>
          <a:prstGeom prst="rect">
            <a:avLst/>
          </a:prstGeom>
        </p:spPr>
        <p:txBody>
          <a:bodyPr wrap="none">
            <a:spAutoFit/>
          </a:bodyPr>
          <a:lstStyle/>
          <a:p>
            <a:r>
              <a:rPr lang="es-CO" b="1" dirty="0" smtClean="0"/>
              <a:t>CONSIDERA QUE LA INFORMACIÓN PRESENTADA EN EL EVENTO FUE:</a:t>
            </a:r>
            <a:endParaRPr lang="es-CO" b="1" dirty="0"/>
          </a:p>
        </p:txBody>
      </p:sp>
      <p:graphicFrame>
        <p:nvGraphicFramePr>
          <p:cNvPr id="9" name="Gráfico 8"/>
          <p:cNvGraphicFramePr>
            <a:graphicFrameLocks/>
          </p:cNvGraphicFramePr>
          <p:nvPr>
            <p:extLst>
              <p:ext uri="{D42A27DB-BD31-4B8C-83A1-F6EECF244321}">
                <p14:modId xmlns:p14="http://schemas.microsoft.com/office/powerpoint/2010/main" val="867770465"/>
              </p:ext>
            </p:extLst>
          </p:nvPr>
        </p:nvGraphicFramePr>
        <p:xfrm>
          <a:off x="1066800" y="1320421"/>
          <a:ext cx="3573439" cy="217340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Gráfico 10"/>
          <p:cNvGraphicFramePr>
            <a:graphicFrameLocks/>
          </p:cNvGraphicFramePr>
          <p:nvPr>
            <p:extLst>
              <p:ext uri="{D42A27DB-BD31-4B8C-83A1-F6EECF244321}">
                <p14:modId xmlns:p14="http://schemas.microsoft.com/office/powerpoint/2010/main" val="167836702"/>
              </p:ext>
            </p:extLst>
          </p:nvPr>
        </p:nvGraphicFramePr>
        <p:xfrm>
          <a:off x="7631373" y="1156648"/>
          <a:ext cx="4228531" cy="255554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Gráfico 11"/>
          <p:cNvGraphicFramePr>
            <a:graphicFrameLocks/>
          </p:cNvGraphicFramePr>
          <p:nvPr>
            <p:extLst>
              <p:ext uri="{D42A27DB-BD31-4B8C-83A1-F6EECF244321}">
                <p14:modId xmlns:p14="http://schemas.microsoft.com/office/powerpoint/2010/main" val="3821727496"/>
              </p:ext>
            </p:extLst>
          </p:nvPr>
        </p:nvGraphicFramePr>
        <p:xfrm>
          <a:off x="3973773" y="3930556"/>
          <a:ext cx="3887337" cy="2030104"/>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367839044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TotalTime>
  <Words>809</Words>
  <Application>Microsoft Office PowerPoint</Application>
  <PresentationFormat>Panorámica</PresentationFormat>
  <Paragraphs>94</Paragraphs>
  <Slides>22</Slides>
  <Notes>2</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22</vt:i4>
      </vt:variant>
    </vt:vector>
  </HeadingPairs>
  <TitlesOfParts>
    <vt:vector size="31" baseType="lpstr">
      <vt:lpstr>Arial Unicode MS</vt:lpstr>
      <vt:lpstr>Arial</vt:lpstr>
      <vt:lpstr>Arial Bold</vt:lpstr>
      <vt:lpstr>Arial Narrow</vt:lpstr>
      <vt:lpstr>Calibri</vt:lpstr>
      <vt:lpstr>Calibri Light</vt:lpstr>
      <vt:lpstr>Times New Roman</vt:lpstr>
      <vt:lpstr>Wingdings</vt:lpstr>
      <vt:lpstr>Tema de Office</vt:lpstr>
      <vt:lpstr>Presentación de PowerPoint</vt:lpstr>
      <vt:lpstr>CONTENIDO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USTED CONSIDERA QUE LA AUDIENCIA PUBLICA SE DESARROLLO DE MANERA:</vt:lpstr>
      <vt:lpstr>DESPUÉS DE HABER TOMADO PARTE EN ESTE EVENTO, CONSIDERA QUE LA PARTICIPACIÓN CIUDADANA EN EL CONTROL DE LA GESTIÓN PÚBLICA LEGISLATIVA ES: </vt:lpstr>
      <vt:lpstr>CÓMO EVALÚA USTED EL NIVEL DE IMPACTO DE LA INFORMACIÓN DIVULGADA DURANTE ESTE EVENTO ?</vt:lpstr>
      <vt:lpstr>ESTE EVENTO DIO A CONOCER LOS RESULTADOS DE LA GESTIÓN ADELANTADA</vt:lpstr>
      <vt:lpstr>INDIQUE QUÉ TEMA O ASUNTO TRATADO DURANTE LA PRESENTE AUDIENCIA LLAMÓ MÁS SU ATENCIÓN Y HÁGANOS CONOCER SUS COMENTARIOS O SUGERENCIAS ADICIONALES</vt:lpstr>
      <vt:lpstr>INDIQUE QUÉ TEMA O ASUNTO TRATADO DURANTE LA PRESENTE AUDIENCIA LLAMÓ MÁS SU ATENCIÓN Y HÁGANOS CONOCER SUS COMENTARIOS O SUGERENCIAS ADICIONALES</vt:lpstr>
      <vt:lpstr>INDIQUE QUÉ TEMA O ASUNTO TRATADO DURANTE LA PRESENTE AUDIENCIA LLAMÓ MÁS SU ATENCIÓN Y HÁGANOS CONOCER SUS COMENTARIOS O SUGERENCIAS ADICIONALES</vt:lpstr>
      <vt:lpstr>INDIQUE QUÉ TEMA O ASUNTO TRATADO DURANTE LA PRESENTE AUDIENCIA LLAMÓ MÁS SU ATENCIÓN Y HÁGANOS CONOCER SUS COMENTARIOS O SUGERENCIAS ADICIONALES</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Claudia Patricia Osma Guerrero</dc:creator>
  <cp:lastModifiedBy>gilma herrera</cp:lastModifiedBy>
  <cp:revision>42</cp:revision>
  <cp:lastPrinted>2017-12-18T18:22:28Z</cp:lastPrinted>
  <dcterms:created xsi:type="dcterms:W3CDTF">2017-12-18T01:59:28Z</dcterms:created>
  <dcterms:modified xsi:type="dcterms:W3CDTF">2017-12-18T21:00:56Z</dcterms:modified>
</cp:coreProperties>
</file>