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442" r:id="rId2"/>
    <p:sldId id="256" r:id="rId3"/>
    <p:sldId id="473" r:id="rId4"/>
    <p:sldId id="476" r:id="rId5"/>
    <p:sldId id="478" r:id="rId6"/>
    <p:sldId id="477" r:id="rId7"/>
    <p:sldId id="354" r:id="rId8"/>
    <p:sldId id="474" r:id="rId9"/>
    <p:sldId id="482" r:id="rId10"/>
    <p:sldId id="2475" r:id="rId11"/>
    <p:sldId id="2556" r:id="rId12"/>
    <p:sldId id="2552" r:id="rId13"/>
    <p:sldId id="2551" r:id="rId14"/>
    <p:sldId id="2479" r:id="rId15"/>
    <p:sldId id="2553" r:id="rId16"/>
    <p:sldId id="2480" r:id="rId17"/>
    <p:sldId id="2481" r:id="rId18"/>
    <p:sldId id="2557" r:id="rId19"/>
    <p:sldId id="2558" r:id="rId20"/>
    <p:sldId id="2483" r:id="rId21"/>
    <p:sldId id="2477" r:id="rId22"/>
    <p:sldId id="2482" r:id="rId23"/>
    <p:sldId id="2554" r:id="rId24"/>
    <p:sldId id="2548" r:id="rId25"/>
    <p:sldId id="2550" r:id="rId26"/>
    <p:sldId id="25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Milena Duarte Alape" initials="SMDA" lastIdx="1" clrIdx="0">
    <p:extLst>
      <p:ext uri="{19B8F6BF-5375-455C-9EA6-DF929625EA0E}">
        <p15:presenceInfo xmlns:p15="http://schemas.microsoft.com/office/powerpoint/2012/main" userId="S::saduarte@mineducacion.gov.co::049648a2-6709-4979-8c74-97c7275def46" providerId="AD"/>
      </p:ext>
    </p:extLst>
  </p:cmAuthor>
  <p:cmAuthor id="2" name="Camilo Andres Gutierrez Silva" initials="CAGS" lastIdx="5" clrIdx="1">
    <p:extLst>
      <p:ext uri="{19B8F6BF-5375-455C-9EA6-DF929625EA0E}">
        <p15:presenceInfo xmlns:p15="http://schemas.microsoft.com/office/powerpoint/2012/main" userId="S::cgutierrezs@mineducacion.gov.co::0403668f-69b6-48a9-bb51-f01bbf1b4a25" providerId="AD"/>
      </p:ext>
    </p:extLst>
  </p:cmAuthor>
  <p:cmAuthor id="3" name="Gladis Yadira Pérez Rodriguez" initials="GYPR" lastIdx="2" clrIdx="2">
    <p:extLst>
      <p:ext uri="{19B8F6BF-5375-455C-9EA6-DF929625EA0E}">
        <p15:presenceInfo xmlns:p15="http://schemas.microsoft.com/office/powerpoint/2012/main" userId="S::glperez@mineducacion.gov.co::5e0b20cb-1625-4335-8df6-967c2b0667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B9F"/>
    <a:srgbClr val="E43866"/>
    <a:srgbClr val="E3ECF8"/>
    <a:srgbClr val="3F65AA"/>
    <a:srgbClr val="F5F5F5"/>
    <a:srgbClr val="ABBFDF"/>
    <a:srgbClr val="B71942"/>
    <a:srgbClr val="4874C5"/>
    <a:srgbClr val="3A68CE"/>
    <a:srgbClr val="6F9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6197" autoAdjust="0"/>
  </p:normalViewPr>
  <p:slideViewPr>
    <p:cSldViewPr snapToGrid="0" snapToObjects="1">
      <p:cViewPr varScale="1">
        <p:scale>
          <a:sx n="119" d="100"/>
          <a:sy n="119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31/08/21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Ejecución 2018, lo que quedó 2019 y qué quedó 2020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037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Para el caso de la reserva de funcionamiento</a:t>
            </a:r>
            <a:r>
              <a:rPr lang="es-CO" dirty="0"/>
              <a:t>: el tema está dado por los recursos del SGP a girar a las ETC, dado que Según indica la Subd. De Monitoreo y Control no ha sido posible su giro debido a incumplimiento de los compromisos de estas entidades: 1) BUENAVENTURA DISTRITO ESPECIAL INDUSTRIAL, PORTUARIO, BIODIVERSO Y ECOTURISTICO: $1.172.332; 2)  DEPARTAMENTO DEL VAUPES $66.816; 3) MUNICIPIO DE IPIALES $361.057; 4) MUNICIPIO DE LORICA 5) $772.836</a:t>
            </a:r>
          </a:p>
          <a:p>
            <a:endParaRPr lang="es-CO" b="1" dirty="0"/>
          </a:p>
          <a:p>
            <a:r>
              <a:rPr lang="es-CO" b="1" dirty="0"/>
              <a:t>Para el caso de la reserva de inversión</a:t>
            </a:r>
            <a:r>
              <a:rPr lang="es-CO" dirty="0"/>
              <a:t>: Se está liberando el total de recursos pendientes, que resultaron en ahorros por eficiencias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085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 ejecución de recursos de funcionamiento corresponden a los tiempos y periodos de giros de pago de la nómina y de giros a las IES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956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MEN sin presupuesto de la UAPA= $2.874 billones. Mencionar que las focalizaciones de compromisos posconflicto, género, víctimas y étnias atendidos desde el MEN pasan a cabeza de la UAPA y se garantizan los recursos para su cumplimiento de acuerdo a lo establecido en la ley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916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31/08/21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31/08/21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31/08/21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31/08/21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31/08/21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31/08/21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31/08/21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31/08/21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31/08/21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31/08/21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31/08/21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31/08/21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4CD10D-905D-3947-A650-33A2203D5DC4}"/>
              </a:ext>
            </a:extLst>
          </p:cNvPr>
          <p:cNvSpPr txBox="1"/>
          <p:nvPr/>
        </p:nvSpPr>
        <p:spPr>
          <a:xfrm>
            <a:off x="6343818" y="4681875"/>
            <a:ext cx="5885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Educación Nacional</a:t>
            </a:r>
          </a:p>
          <a:p>
            <a:pPr algn="r"/>
            <a:r>
              <a:rPr lang="es-CO" sz="28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Comisiones Económicas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 flipV="1">
            <a:off x="6491416" y="5901267"/>
            <a:ext cx="5590517" cy="4872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160F1D-D8F9-C44D-B87F-84F854BD2603}"/>
              </a:ext>
            </a:extLst>
          </p:cNvPr>
          <p:cNvSpPr txBox="1"/>
          <p:nvPr/>
        </p:nvSpPr>
        <p:spPr>
          <a:xfrm>
            <a:off x="5969169" y="6162585"/>
            <a:ext cx="614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Victoria Angulo González</a:t>
            </a:r>
          </a:p>
        </p:txBody>
      </p:sp>
    </p:spTree>
    <p:extLst>
      <p:ext uri="{BB962C8B-B14F-4D97-AF65-F5344CB8AC3E}">
        <p14:creationId xmlns:p14="http://schemas.microsoft.com/office/powerpoint/2010/main" val="97443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66B1C811-E379-0D45-ADFC-1F713B351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63" y="6274797"/>
            <a:ext cx="2344343" cy="445959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35397C98-32FC-954C-9D03-661C8DB365C2}"/>
              </a:ext>
            </a:extLst>
          </p:cNvPr>
          <p:cNvSpPr/>
          <p:nvPr/>
        </p:nvSpPr>
        <p:spPr>
          <a:xfrm>
            <a:off x="0" y="0"/>
            <a:ext cx="172278" cy="10100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1BF160B-34D7-5F49-947F-658362F0321A}"/>
              </a:ext>
            </a:extLst>
          </p:cNvPr>
          <p:cNvSpPr txBox="1"/>
          <p:nvPr/>
        </p:nvSpPr>
        <p:spPr>
          <a:xfrm>
            <a:off x="172278" y="617345"/>
            <a:ext cx="376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Educación preescolar, básica y media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87BD7B6-6EFA-CF4B-BBF1-A23DF6543830}"/>
              </a:ext>
            </a:extLst>
          </p:cNvPr>
          <p:cNvSpPr/>
          <p:nvPr/>
        </p:nvSpPr>
        <p:spPr>
          <a:xfrm>
            <a:off x="172278" y="-15971"/>
            <a:ext cx="544835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Logros del Ministerio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A2EAF6-C12B-3342-9E1D-5321ED3E260B}"/>
              </a:ext>
            </a:extLst>
          </p:cNvPr>
          <p:cNvSpPr txBox="1"/>
          <p:nvPr/>
        </p:nvSpPr>
        <p:spPr>
          <a:xfrm>
            <a:off x="1496120" y="1488534"/>
            <a:ext cx="6315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Desde el comienzo del gobierno hemos sido el sector de mayor presupuesto:  </a:t>
            </a:r>
            <a:r>
              <a:rPr lang="es-CO" sz="2400" b="1" dirty="0">
                <a:solidFill>
                  <a:srgbClr val="00B0F0"/>
                </a:solidFill>
              </a:rPr>
              <a:t>$47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billones en 2021, y </a:t>
            </a:r>
            <a:r>
              <a:rPr lang="es-CO" sz="2400" b="1" dirty="0">
                <a:solidFill>
                  <a:srgbClr val="00B0F0"/>
                </a:solidFill>
              </a:rPr>
              <a:t>$49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para 2022. Crecimiento de $11 billones respecto 2018.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Para el regreso a la presencialidad dispusimos y asignamos más de $1.2 billones para todas las entidades territoriales certificadas.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El MEN se ubicó en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2020 como el primer Ministerio en calificación en el FURAG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Clr>
                <a:srgbClr val="00B0F0"/>
              </a:buClr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7C764-A407-48D9-93AA-9ED2608D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9" y="3034430"/>
            <a:ext cx="874959" cy="8766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F04EC-A66B-4C23-B7BE-3ABDA0D7E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6915" y="6306627"/>
            <a:ext cx="2315085" cy="4403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EA85BA6-BCB0-EB45-B3E0-D9B261586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4420" y="-15971"/>
            <a:ext cx="4177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2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66B1C811-E379-0D45-ADFC-1F713B351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63" y="6274797"/>
            <a:ext cx="2344343" cy="445959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35397C98-32FC-954C-9D03-661C8DB365C2}"/>
              </a:ext>
            </a:extLst>
          </p:cNvPr>
          <p:cNvSpPr/>
          <p:nvPr/>
        </p:nvSpPr>
        <p:spPr>
          <a:xfrm>
            <a:off x="0" y="0"/>
            <a:ext cx="172278" cy="10100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1BF160B-34D7-5F49-947F-658362F0321A}"/>
              </a:ext>
            </a:extLst>
          </p:cNvPr>
          <p:cNvSpPr txBox="1"/>
          <p:nvPr/>
        </p:nvSpPr>
        <p:spPr>
          <a:xfrm>
            <a:off x="172278" y="617345"/>
            <a:ext cx="5923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Educación preescolar, básica y media – Medidas COVID-19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87BD7B6-6EFA-CF4B-BBF1-A23DF6543830}"/>
              </a:ext>
            </a:extLst>
          </p:cNvPr>
          <p:cNvSpPr/>
          <p:nvPr/>
        </p:nvSpPr>
        <p:spPr>
          <a:xfrm>
            <a:off x="172278" y="-15971"/>
            <a:ext cx="544835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Logros del Ministerio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A2EAF6-C12B-3342-9E1D-5321ED3E260B}"/>
              </a:ext>
            </a:extLst>
          </p:cNvPr>
          <p:cNvSpPr txBox="1"/>
          <p:nvPr/>
        </p:nvSpPr>
        <p:spPr>
          <a:xfrm>
            <a:off x="1415054" y="1835374"/>
            <a:ext cx="631542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Disposición de más de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$1.2 billones 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para el regreso a la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presencialidad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presencialidad 97%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 de las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ETC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80%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 de las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instituciones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 y más del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67%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 de la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matrícula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88%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 de avance en el plan de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vacunación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maestros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, iniciamos con los mayores de 15 años, y con MinSalud se espera inciar con mayores de 12 años.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En las próximas semanas 100% instituciones educativas con adecuaciones para presencialidad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Implementación del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PAE en casa</a:t>
            </a:r>
            <a:endParaRPr lang="es-CO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Medidas de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apoyo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 para el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sector no oficial</a:t>
            </a:r>
            <a:endParaRPr lang="es-CO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Desarrollo e implementación de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herramientas pedagógicas 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Transformación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digital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s-CO" sz="1900" b="1" dirty="0">
                <a:solidFill>
                  <a:schemeClr val="accent1">
                    <a:lumMod val="75000"/>
                  </a:schemeClr>
                </a:solidFill>
              </a:rPr>
              <a:t>innovación</a:t>
            </a:r>
            <a:r>
              <a:rPr lang="es-CO" sz="19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7C764-A407-48D9-93AA-9ED2608D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9" y="3034430"/>
            <a:ext cx="874959" cy="8766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F04EC-A66B-4C23-B7BE-3ABDA0D7E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6915" y="6306627"/>
            <a:ext cx="2315085" cy="4403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EA85BA6-BCB0-EB45-B3E0-D9B261586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4420" y="-15971"/>
            <a:ext cx="4177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66B1C811-E379-0D45-ADFC-1F713B351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63" y="6274797"/>
            <a:ext cx="2344343" cy="445959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35397C98-32FC-954C-9D03-661C8DB365C2}"/>
              </a:ext>
            </a:extLst>
          </p:cNvPr>
          <p:cNvSpPr/>
          <p:nvPr/>
        </p:nvSpPr>
        <p:spPr>
          <a:xfrm>
            <a:off x="0" y="0"/>
            <a:ext cx="172278" cy="10100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1BF160B-34D7-5F49-947F-658362F0321A}"/>
              </a:ext>
            </a:extLst>
          </p:cNvPr>
          <p:cNvSpPr txBox="1"/>
          <p:nvPr/>
        </p:nvSpPr>
        <p:spPr>
          <a:xfrm>
            <a:off x="172278" y="617345"/>
            <a:ext cx="376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Educación preescolar, básica y media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87BD7B6-6EFA-CF4B-BBF1-A23DF6543830}"/>
              </a:ext>
            </a:extLst>
          </p:cNvPr>
          <p:cNvSpPr/>
          <p:nvPr/>
        </p:nvSpPr>
        <p:spPr>
          <a:xfrm>
            <a:off x="172278" y="-15971"/>
            <a:ext cx="544835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Logros del Ministerio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64884" y="1579778"/>
            <a:ext cx="5789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Actualmente con educación inicial de calidad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llegamos a </a:t>
            </a:r>
            <a:r>
              <a:rPr lang="es-CO" sz="2400" b="1" dirty="0">
                <a:solidFill>
                  <a:srgbClr val="00B0F0"/>
                </a:solidFill>
              </a:rPr>
              <a:t>1.6 millones de niños y niñas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de primera infancia. </a:t>
            </a:r>
            <a:r>
              <a:rPr lang="es-CO" sz="2400" b="1" dirty="0">
                <a:solidFill>
                  <a:srgbClr val="00B0F0"/>
                </a:solidFill>
              </a:rPr>
              <a:t>En 2022 llegaremos a 2 millones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de niños y niñas con atención integral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7F04EC-A66B-4C23-B7BE-3ABDA0D7E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6915" y="6306627"/>
            <a:ext cx="2315085" cy="4403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D9618C1-BA33-4A5A-89BE-2A54F3C04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6" y="1849047"/>
            <a:ext cx="788428" cy="788428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1404299-4813-F94A-96BB-67387178AD10}"/>
              </a:ext>
            </a:extLst>
          </p:cNvPr>
          <p:cNvCxnSpPr>
            <a:cxnSpLocks/>
          </p:cNvCxnSpPr>
          <p:nvPr/>
        </p:nvCxnSpPr>
        <p:spPr>
          <a:xfrm>
            <a:off x="503363" y="3905865"/>
            <a:ext cx="687316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Rectángulo">
            <a:extLst>
              <a:ext uri="{FF2B5EF4-FFF2-40B4-BE49-F238E27FC236}">
                <a16:creationId xmlns:a16="http://schemas.microsoft.com/office/drawing/2014/main" id="{D66E0080-EBAD-E841-A486-BE7E8DD9B773}"/>
              </a:ext>
            </a:extLst>
          </p:cNvPr>
          <p:cNvSpPr/>
          <p:nvPr/>
        </p:nvSpPr>
        <p:spPr>
          <a:xfrm>
            <a:off x="1795822" y="4153109"/>
            <a:ext cx="6059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00B0F0"/>
                </a:solidFill>
              </a:rPr>
              <a:t>Pasamos del 12% al 17.04%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Jornada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Única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s-CO" sz="2400" b="1" dirty="0">
                <a:solidFill>
                  <a:srgbClr val="00B0F0"/>
                </a:solidFill>
              </a:rPr>
              <a:t>1.2 millón de estudiantes) 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00B0F0"/>
                </a:solidFill>
              </a:rPr>
              <a:t>284.943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estudiantes beneficiados con </a:t>
            </a:r>
            <a:r>
              <a:rPr lang="es-CO" sz="2400" b="1" dirty="0">
                <a:solidFill>
                  <a:srgbClr val="00B0F0"/>
                </a:solidFill>
              </a:rPr>
              <a:t>doble titulación, </a:t>
            </a:r>
            <a:r>
              <a:rPr lang="es-CO" sz="2400" dirty="0">
                <a:solidFill>
                  <a:srgbClr val="00B0F0"/>
                </a:solidFill>
              </a:rPr>
              <a:t>y serán en total </a:t>
            </a:r>
            <a:r>
              <a:rPr lang="es-CO" sz="2400" b="1" dirty="0">
                <a:solidFill>
                  <a:srgbClr val="00B0F0"/>
                </a:solidFill>
              </a:rPr>
              <a:t>650.000 </a:t>
            </a:r>
            <a:r>
              <a:rPr lang="es-CO" sz="2400" dirty="0">
                <a:solidFill>
                  <a:srgbClr val="00B0F0"/>
                </a:solidFill>
              </a:rPr>
              <a:t>estudiantes</a:t>
            </a:r>
            <a:r>
              <a:rPr lang="es-CO" sz="2400" b="1" dirty="0">
                <a:solidFill>
                  <a:srgbClr val="00B0F0"/>
                </a:solidFill>
              </a:rPr>
              <a:t> </a:t>
            </a:r>
            <a:r>
              <a:rPr lang="es-CO" sz="2400" dirty="0">
                <a:solidFill>
                  <a:srgbClr val="00B0F0"/>
                </a:solidFill>
              </a:rPr>
              <a:t>a</a:t>
            </a:r>
            <a:r>
              <a:rPr lang="es-CO" sz="2400" b="1" dirty="0">
                <a:solidFill>
                  <a:srgbClr val="00B0F0"/>
                </a:solidFill>
              </a:rPr>
              <a:t> 2022</a:t>
            </a:r>
            <a:endParaRPr lang="es-CO" sz="24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C6C966E-47BC-1149-8AC8-1ADF367CA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3" y="4553577"/>
            <a:ext cx="1010093" cy="1010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F7DE0D3-DC1F-7A45-94C9-0FC826691D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333" y="22483"/>
            <a:ext cx="3767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66B1C811-E379-0D45-ADFC-1F713B351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63" y="6274797"/>
            <a:ext cx="2344343" cy="445959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35397C98-32FC-954C-9D03-661C8DB365C2}"/>
              </a:ext>
            </a:extLst>
          </p:cNvPr>
          <p:cNvSpPr/>
          <p:nvPr/>
        </p:nvSpPr>
        <p:spPr>
          <a:xfrm>
            <a:off x="0" y="0"/>
            <a:ext cx="172278" cy="10100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1BF160B-34D7-5F49-947F-658362F0321A}"/>
              </a:ext>
            </a:extLst>
          </p:cNvPr>
          <p:cNvSpPr txBox="1"/>
          <p:nvPr/>
        </p:nvSpPr>
        <p:spPr>
          <a:xfrm>
            <a:off x="172278" y="617345"/>
            <a:ext cx="376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Educación preescolar, básica y media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87BD7B6-6EFA-CF4B-BBF1-A23DF6543830}"/>
              </a:ext>
            </a:extLst>
          </p:cNvPr>
          <p:cNvSpPr/>
          <p:nvPr/>
        </p:nvSpPr>
        <p:spPr>
          <a:xfrm>
            <a:off x="172278" y="-15971"/>
            <a:ext cx="544835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Logros del Ministerio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75103" y="1140938"/>
            <a:ext cx="57891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50000"/>
            </a:pP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Más beneficiados con el PAE: </a:t>
            </a:r>
          </a:p>
          <a:p>
            <a:pPr marL="176213" indent="-176213">
              <a:buClr>
                <a:srgbClr val="00B0F0"/>
              </a:buClr>
              <a:buSzPct val="500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Incremento del presupuesto del 50%</a:t>
            </a:r>
          </a:p>
          <a:p>
            <a:pPr marL="176213" indent="-176213">
              <a:buClr>
                <a:srgbClr val="00B0F0"/>
              </a:buClr>
              <a:buSzPct val="500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Más de </a:t>
            </a:r>
            <a:r>
              <a:rPr lang="es-CO" sz="2400" b="1" dirty="0">
                <a:solidFill>
                  <a:srgbClr val="00B0F0"/>
                </a:solidFill>
              </a:rPr>
              <a:t>5.700.000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beneficiarios </a:t>
            </a:r>
          </a:p>
          <a:p>
            <a:pPr marL="176213" indent="-176213">
              <a:buClr>
                <a:srgbClr val="00B0F0"/>
              </a:buClr>
              <a:buSzPct val="50000"/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Creación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de la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Unidad de Alimentación</a:t>
            </a:r>
          </a:p>
          <a:p>
            <a:pPr marL="176213" indent="-176213">
              <a:buClr>
                <a:srgbClr val="00B0F0"/>
              </a:buClr>
              <a:buSzPct val="500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Implementación y asignación de recursos PAE en casa, y las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veedurías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de padres</a:t>
            </a:r>
          </a:p>
          <a:p>
            <a:pPr marL="176213" indent="-176213">
              <a:buClr>
                <a:srgbClr val="00B0F0"/>
              </a:buClr>
              <a:buSzPct val="50000"/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Cumplimiento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de la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meta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cuatrienio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para el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PAE rural</a:t>
            </a:r>
          </a:p>
          <a:p>
            <a:pPr marL="176213" indent="-176213">
              <a:buClr>
                <a:srgbClr val="00B0F0"/>
              </a:buClr>
              <a:buSzPct val="500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Logramos materializar el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inicio oportuno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en la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prestación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servicio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en el calendario escolar y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avanzamos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en la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ley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que permitirá implementar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inhabilidades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sanciones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a proveedores que incumplan.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C867DBC-C7C3-C546-8C9D-B8100BE844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053" y="-15970"/>
            <a:ext cx="4153948" cy="68739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F04EC-A66B-4C23-B7BE-3ABDA0D7E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6915" y="6306627"/>
            <a:ext cx="2315085" cy="44039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F6598CC5-B79B-4FB2-8887-583E04213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117" y="1488651"/>
            <a:ext cx="876664" cy="8766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3021139-994B-E24A-A3AA-CD2B646ED9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1897" y="0"/>
            <a:ext cx="4390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7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89F7F1-8D93-4449-88CB-B69C23F888D5}"/>
              </a:ext>
            </a:extLst>
          </p:cNvPr>
          <p:cNvSpPr/>
          <p:nvPr/>
        </p:nvSpPr>
        <p:spPr>
          <a:xfrm>
            <a:off x="0" y="0"/>
            <a:ext cx="172278" cy="10100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4C229B-FC62-459B-8195-4B8CB5616477}"/>
              </a:ext>
            </a:extLst>
          </p:cNvPr>
          <p:cNvSpPr txBox="1"/>
          <p:nvPr/>
        </p:nvSpPr>
        <p:spPr>
          <a:xfrm>
            <a:off x="172278" y="617345"/>
            <a:ext cx="376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Educación preescolar, básica y media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26E3F9D-7EA4-4A33-8170-C1A1EE3AD1D6}"/>
              </a:ext>
            </a:extLst>
          </p:cNvPr>
          <p:cNvSpPr/>
          <p:nvPr/>
        </p:nvSpPr>
        <p:spPr>
          <a:xfrm>
            <a:off x="172278" y="-15971"/>
            <a:ext cx="544835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Logros del Ministerio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FB1BA59-027F-4840-890E-9D5271FBA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6915" y="6306627"/>
            <a:ext cx="2315085" cy="440393"/>
          </a:xfrm>
          <a:prstGeom prst="rect">
            <a:avLst/>
          </a:prstGeom>
        </p:spPr>
      </p:pic>
      <p:sp>
        <p:nvSpPr>
          <p:cNvPr id="13" name="3 Rectángulo">
            <a:extLst>
              <a:ext uri="{FF2B5EF4-FFF2-40B4-BE49-F238E27FC236}">
                <a16:creationId xmlns:a16="http://schemas.microsoft.com/office/drawing/2014/main" id="{992E3C46-7E3C-3E4E-BF7A-4B67C7767D82}"/>
              </a:ext>
            </a:extLst>
          </p:cNvPr>
          <p:cNvSpPr/>
          <p:nvPr/>
        </p:nvSpPr>
        <p:spPr>
          <a:xfrm>
            <a:off x="1627938" y="1258161"/>
            <a:ext cx="593115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</a:pPr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Cumpliendole a la infraestructura educativa:</a:t>
            </a:r>
            <a:r>
              <a:rPr lang="es-CO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indent="-273050"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Avanzamos en la ejecución de 1.207 proyectos de infraestructura educativa, por más de $4 billones.</a:t>
            </a:r>
          </a:p>
          <a:p>
            <a:pPr marL="273050" indent="-273050"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Las obras incluyen 544 nuevos colegios o ampliación y 663 obras de mejoramiento de centros rurales. </a:t>
            </a:r>
          </a:p>
          <a:p>
            <a:pPr marL="273050" indent="-273050"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Ya hemos entregado 209 colegios nuevos o ampliados, y 341 colegios rurales con mejoramiento llegando a un acumulado de 9120 aulas (54%) de las 17.984 del cuatrienio. </a:t>
            </a:r>
          </a:p>
          <a:p>
            <a:pPr algn="just">
              <a:buClr>
                <a:srgbClr val="00B0F0"/>
              </a:buClr>
            </a:pPr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95129A7-CE66-B140-9A8E-DBD08F410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0" y="2353931"/>
            <a:ext cx="913494" cy="9134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584C83D-188E-CE4C-9962-2ED5A0D085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8155" y="-15971"/>
            <a:ext cx="4463845" cy="68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0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66B1C811-E379-0D45-ADFC-1F713B351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657" y="6274797"/>
            <a:ext cx="2344343" cy="445959"/>
          </a:xfrm>
          <a:prstGeom prst="rect">
            <a:avLst/>
          </a:prstGeom>
        </p:spPr>
      </p:pic>
      <p:sp>
        <p:nvSpPr>
          <p:cNvPr id="13" name="2 Rectángulo">
            <a:extLst>
              <a:ext uri="{FF2B5EF4-FFF2-40B4-BE49-F238E27FC236}">
                <a16:creationId xmlns:a16="http://schemas.microsoft.com/office/drawing/2014/main" id="{ACB979F0-06B5-9F46-BD07-C7EB64AE9574}"/>
              </a:ext>
            </a:extLst>
          </p:cNvPr>
          <p:cNvSpPr/>
          <p:nvPr/>
        </p:nvSpPr>
        <p:spPr>
          <a:xfrm>
            <a:off x="2261387" y="1470118"/>
            <a:ext cx="52041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Se fortaleció el Programa Todos a Aprender orientado a logros de aprendizaje, se creó la escuela de liderazgo y el sistema de Evaluar para Avanzar. </a:t>
            </a: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El Programa atiende anualmente a más de 14.500 sedes, de las cuales el 74 % están ubicadas en zonas rurales; 4.992 de ellas en municipios PDET. </a:t>
            </a: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Entre 2019 y 2021 se entregaron 23.638.532 textos y guías, y se acompañó a 11.600 docentes de educación inicial. </a:t>
            </a: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Fomentamos la transformación digital e innovación: Se creó la plataforma Aprender Digital, el canal educativo Mi Señal, el laboratorio de innovación de educación superior Co-Lab, la realización de evaluaciones de manera virtual del Icfes; programas que en esta coyuntura son importantes para impulsar la calidad y la innovación.</a:t>
            </a: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Implementamos el programa Familia-escuela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7A6D9DC-191B-4B13-822E-24FE593025AE}"/>
              </a:ext>
            </a:extLst>
          </p:cNvPr>
          <p:cNvSpPr/>
          <p:nvPr/>
        </p:nvSpPr>
        <p:spPr>
          <a:xfrm>
            <a:off x="0" y="0"/>
            <a:ext cx="172278" cy="10100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ACC663-EFB7-4BF0-8726-81A5F6074D14}"/>
              </a:ext>
            </a:extLst>
          </p:cNvPr>
          <p:cNvSpPr txBox="1"/>
          <p:nvPr/>
        </p:nvSpPr>
        <p:spPr>
          <a:xfrm>
            <a:off x="172278" y="617345"/>
            <a:ext cx="376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Educación preescolar, básica y media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3494BED-FA91-42D0-B105-7F352AB6084D}"/>
              </a:ext>
            </a:extLst>
          </p:cNvPr>
          <p:cNvSpPr/>
          <p:nvPr/>
        </p:nvSpPr>
        <p:spPr>
          <a:xfrm>
            <a:off x="172278" y="-15971"/>
            <a:ext cx="544835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Logros del Ministerio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C90CDA6-47C3-4956-9651-3229ECB1C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1128831"/>
            <a:ext cx="2023074" cy="20230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DD9A13-5542-4125-9DCC-E5D46B020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" y="3777425"/>
            <a:ext cx="2194591" cy="8704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723275-A2A2-4331-B67D-8FDF81217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" y="5091289"/>
            <a:ext cx="2326973" cy="16294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951D16-1025-2E40-B7F6-F25D466F19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501" y="0"/>
            <a:ext cx="4570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2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66B1C811-E379-0D45-ADFC-1F713B351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657" y="6194792"/>
            <a:ext cx="2344343" cy="4459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5A2EAF6-C12B-3342-9E1D-5321ED3E260B}"/>
              </a:ext>
            </a:extLst>
          </p:cNvPr>
          <p:cNvSpPr txBox="1"/>
          <p:nvPr/>
        </p:nvSpPr>
        <p:spPr>
          <a:xfrm>
            <a:off x="1874092" y="1270367"/>
            <a:ext cx="544835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Docentes y directivos docentes:</a:t>
            </a:r>
            <a:r>
              <a:rPr lang="es-CO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Más de 107.933 maestros han sido apoyados en procesos de formación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Cierre de brecha salarial y cumplimiento de incrementos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Bonificación pedagógica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Proporcionalidad prima de vacaciones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Aplicación de la ECDF III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Curso para 8.000 docentes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Escuela de liderazgo y contacto maestro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Convocatoria de formación inicial, continua y avanzada pago de sanción por mora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Comisión de salud 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Comisión de reforma para el SGP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D52AB56-8AD6-407D-BB11-9A5A431F36A3}"/>
              </a:ext>
            </a:extLst>
          </p:cNvPr>
          <p:cNvSpPr/>
          <p:nvPr/>
        </p:nvSpPr>
        <p:spPr>
          <a:xfrm>
            <a:off x="0" y="0"/>
            <a:ext cx="172278" cy="10100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80633B-6834-44D9-A8F6-935CE1888DA3}"/>
              </a:ext>
            </a:extLst>
          </p:cNvPr>
          <p:cNvSpPr txBox="1"/>
          <p:nvPr/>
        </p:nvSpPr>
        <p:spPr>
          <a:xfrm>
            <a:off x="172278" y="617345"/>
            <a:ext cx="376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Educación preescolar, básica y media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F9BEEE1-237F-44C5-B0B7-299FB118C467}"/>
              </a:ext>
            </a:extLst>
          </p:cNvPr>
          <p:cNvSpPr/>
          <p:nvPr/>
        </p:nvSpPr>
        <p:spPr>
          <a:xfrm>
            <a:off x="172278" y="-15971"/>
            <a:ext cx="544835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Logros del Ministerio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92D4E4E1-8260-40E3-A6A2-CDAD0878D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566" y="2154583"/>
            <a:ext cx="1091382" cy="10913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43A367-7EFF-1C4C-9F78-7EE24525C7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6595" y="1"/>
            <a:ext cx="4715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51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5A2EAF6-C12B-3342-9E1D-5321ED3E260B}"/>
              </a:ext>
            </a:extLst>
          </p:cNvPr>
          <p:cNvSpPr txBox="1"/>
          <p:nvPr/>
        </p:nvSpPr>
        <p:spPr>
          <a:xfrm>
            <a:off x="1159739" y="1757491"/>
            <a:ext cx="5905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F0"/>
              </a:buClr>
            </a:pPr>
            <a:r>
              <a:rPr lang="es-CO" sz="2200" b="1" dirty="0">
                <a:solidFill>
                  <a:schemeClr val="accent1">
                    <a:lumMod val="75000"/>
                  </a:schemeClr>
                </a:solidFill>
              </a:rPr>
              <a:t>Más de $4,5 billones para la educación superior pública:</a:t>
            </a: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buClr>
                <a:srgbClr val="00B0F0"/>
              </a:buClr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en 2019 fueron asignados cerca de </a:t>
            </a:r>
            <a:r>
              <a:rPr lang="es-CO" sz="2000" b="1" dirty="0">
                <a:solidFill>
                  <a:srgbClr val="00B0F0"/>
                </a:solidFill>
              </a:rPr>
              <a:t>$1,26 billones 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buClr>
                <a:srgbClr val="00B0F0"/>
              </a:buClr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en 2020 se asignarán </a:t>
            </a:r>
            <a:r>
              <a:rPr lang="es-CO" sz="2000" b="1" dirty="0">
                <a:solidFill>
                  <a:srgbClr val="00B0F0"/>
                </a:solidFill>
              </a:rPr>
              <a:t>$1 billón más. 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E5A2EAF6-C12B-3342-9E1D-5321ED3E260B}"/>
              </a:ext>
            </a:extLst>
          </p:cNvPr>
          <p:cNvSpPr txBox="1"/>
          <p:nvPr/>
        </p:nvSpPr>
        <p:spPr>
          <a:xfrm>
            <a:off x="1396806" y="3525600"/>
            <a:ext cx="44550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F0"/>
              </a:buClr>
            </a:pPr>
            <a:r>
              <a:rPr lang="es-CO" sz="2200" b="1" dirty="0">
                <a:solidFill>
                  <a:schemeClr val="accent1">
                    <a:lumMod val="75000"/>
                  </a:schemeClr>
                </a:solidFill>
              </a:rPr>
              <a:t>Generación E:</a:t>
            </a:r>
            <a:r>
              <a:rPr lang="es-CO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Llegaremos a </a:t>
            </a:r>
            <a:r>
              <a:rPr lang="es-CO" sz="2000" b="1" dirty="0">
                <a:solidFill>
                  <a:srgbClr val="00B0F0"/>
                </a:solidFill>
              </a:rPr>
              <a:t>168.000 beneficiarios 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en 2020 en 1.094 municipios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Articulación con jóvenes en acción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CONPES importáncia estratégica</a:t>
            </a:r>
            <a:endParaRPr lang="es-C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Imagen 16" descr="Imagen que contiene captura de pantalla, edificio&#10;&#10;Descripción generada automáticamente">
            <a:extLst>
              <a:ext uri="{FF2B5EF4-FFF2-40B4-BE49-F238E27FC236}">
                <a16:creationId xmlns:a16="http://schemas.microsoft.com/office/drawing/2014/main" id="{3C1BF377-F210-1D45-ACAA-E3704FB5C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63" y="801477"/>
            <a:ext cx="11387666" cy="605652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B112E08-DF5C-B84E-95A4-E78BD4A1C621}"/>
              </a:ext>
            </a:extLst>
          </p:cNvPr>
          <p:cNvSpPr/>
          <p:nvPr/>
        </p:nvSpPr>
        <p:spPr>
          <a:xfrm>
            <a:off x="0" y="0"/>
            <a:ext cx="172278" cy="10100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45204C-9B65-3B45-9080-3A9244023320}"/>
              </a:ext>
            </a:extLst>
          </p:cNvPr>
          <p:cNvSpPr/>
          <p:nvPr/>
        </p:nvSpPr>
        <p:spPr>
          <a:xfrm>
            <a:off x="172278" y="9430"/>
            <a:ext cx="544835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Logros del Ministerio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018900-A34D-EF4E-8394-F9815DBA7103}"/>
              </a:ext>
            </a:extLst>
          </p:cNvPr>
          <p:cNvSpPr txBox="1"/>
          <p:nvPr/>
        </p:nvSpPr>
        <p:spPr>
          <a:xfrm>
            <a:off x="84671" y="576987"/>
            <a:ext cx="376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2430724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66B1C811-E379-0D45-ADFC-1F713B351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63" y="6274797"/>
            <a:ext cx="2344343" cy="4459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BB29C3B-A8C9-4CCA-96FF-100B67B344EB}"/>
              </a:ext>
            </a:extLst>
          </p:cNvPr>
          <p:cNvSpPr/>
          <p:nvPr/>
        </p:nvSpPr>
        <p:spPr>
          <a:xfrm>
            <a:off x="172277" y="-9185"/>
            <a:ext cx="544835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Logros del Ministerio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9A05C84-E838-0944-9E87-5301C75E322B}"/>
              </a:ext>
            </a:extLst>
          </p:cNvPr>
          <p:cNvSpPr/>
          <p:nvPr/>
        </p:nvSpPr>
        <p:spPr>
          <a:xfrm>
            <a:off x="0" y="-18227"/>
            <a:ext cx="172278" cy="10100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E3820B0-6D4C-9D42-A4BD-8A3FAE3C93E4}"/>
              </a:ext>
            </a:extLst>
          </p:cNvPr>
          <p:cNvSpPr/>
          <p:nvPr/>
        </p:nvSpPr>
        <p:spPr>
          <a:xfrm>
            <a:off x="787017" y="4091371"/>
            <a:ext cx="2912971" cy="1375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En educación superior adicionamos $4.5 billones para el periodo de gobierno, hoy hemos girado más de $3.1 billones.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29 proyectos por $309 mil millones y avanza el proceso de ocho proyectos más, por $186 mil millones, incluyendo pactos territoriales</a:t>
            </a:r>
          </a:p>
          <a:p>
            <a:endParaRPr lang="es-CO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5F5B3B5-71F4-B744-B747-0B83FFC588E4}"/>
              </a:ext>
            </a:extLst>
          </p:cNvPr>
          <p:cNvSpPr txBox="1"/>
          <p:nvPr/>
        </p:nvSpPr>
        <p:spPr>
          <a:xfrm>
            <a:off x="84671" y="576987"/>
            <a:ext cx="376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Educación Superior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456B032-DBDC-8D4F-B840-7E2D840F1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723" y="0"/>
            <a:ext cx="3886277" cy="6858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1D56BBD-B994-F745-B477-F0C0CE2608E6}"/>
              </a:ext>
            </a:extLst>
          </p:cNvPr>
          <p:cNvGrpSpPr/>
          <p:nvPr/>
        </p:nvGrpSpPr>
        <p:grpSpPr>
          <a:xfrm>
            <a:off x="834330" y="991866"/>
            <a:ext cx="3131172" cy="5413868"/>
            <a:chOff x="6883178" y="575590"/>
            <a:chExt cx="2912971" cy="493291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97DF411-D7EC-D148-BCFD-26F5109736C9}"/>
                </a:ext>
              </a:extLst>
            </p:cNvPr>
            <p:cNvSpPr/>
            <p:nvPr/>
          </p:nvSpPr>
          <p:spPr>
            <a:xfrm>
              <a:off x="6883178" y="1135814"/>
              <a:ext cx="2912971" cy="437268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3740C1E-6D0F-9C4E-855E-5B9D35A1F1D4}"/>
                </a:ext>
              </a:extLst>
            </p:cNvPr>
            <p:cNvSpPr txBox="1"/>
            <p:nvPr/>
          </p:nvSpPr>
          <p:spPr>
            <a:xfrm>
              <a:off x="7371116" y="972022"/>
              <a:ext cx="338554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  <a:endParaRPr lang="es-CO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CB93DB2-2BCC-4B40-9609-DD29DB091776}"/>
                </a:ext>
              </a:extLst>
            </p:cNvPr>
            <p:cNvSpPr/>
            <p:nvPr/>
          </p:nvSpPr>
          <p:spPr>
            <a:xfrm>
              <a:off x="7874631" y="575590"/>
              <a:ext cx="951589" cy="9515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0D83A61-9CF0-EF46-B6DF-3704CC04E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5525" y="681942"/>
              <a:ext cx="639132" cy="639132"/>
            </a:xfrm>
            <a:prstGeom prst="rect">
              <a:avLst/>
            </a:prstGeom>
          </p:spPr>
        </p:pic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3E8672AD-4B85-194A-A3B0-FD42C6F89894}"/>
              </a:ext>
            </a:extLst>
          </p:cNvPr>
          <p:cNvSpPr/>
          <p:nvPr/>
        </p:nvSpPr>
        <p:spPr>
          <a:xfrm>
            <a:off x="726104" y="2077748"/>
            <a:ext cx="3286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la Educación Superior Pública: $4.5 billones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4973BA9-243E-1C44-902B-22F5794DDF5D}"/>
              </a:ext>
            </a:extLst>
          </p:cNvPr>
          <p:cNvGrpSpPr/>
          <p:nvPr/>
        </p:nvGrpSpPr>
        <p:grpSpPr>
          <a:xfrm>
            <a:off x="4585187" y="852085"/>
            <a:ext cx="3100851" cy="5589745"/>
            <a:chOff x="4689160" y="1440609"/>
            <a:chExt cx="2912971" cy="5044167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A00C2CE7-58EB-114C-957E-4CD7ADD7FE8A}"/>
                </a:ext>
              </a:extLst>
            </p:cNvPr>
            <p:cNvSpPr/>
            <p:nvPr/>
          </p:nvSpPr>
          <p:spPr>
            <a:xfrm>
              <a:off x="4689160" y="2134014"/>
              <a:ext cx="2912971" cy="435076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132F02B-A2AE-B545-A727-751E7F0421B4}"/>
                </a:ext>
              </a:extLst>
            </p:cNvPr>
            <p:cNvSpPr txBox="1"/>
            <p:nvPr/>
          </p:nvSpPr>
          <p:spPr>
            <a:xfrm>
              <a:off x="5176452" y="1936731"/>
              <a:ext cx="338554" cy="369332"/>
            </a:xfrm>
            <a:prstGeom prst="rect">
              <a:avLst/>
            </a:prstGeom>
            <a:solidFill>
              <a:srgbClr val="E43866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  <a:endParaRPr lang="es-CO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AFE745F1-E254-A944-9478-A31A269A57F0}"/>
                </a:ext>
              </a:extLst>
            </p:cNvPr>
            <p:cNvSpPr/>
            <p:nvPr/>
          </p:nvSpPr>
          <p:spPr>
            <a:xfrm>
              <a:off x="5669850" y="1440609"/>
              <a:ext cx="951589" cy="9515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DD7D9940-6745-D94E-949F-0E02DD59C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1900" y="1612592"/>
              <a:ext cx="600639" cy="600639"/>
            </a:xfrm>
            <a:prstGeom prst="rect">
              <a:avLst/>
            </a:prstGeom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3C2DA10A-45F7-6940-82ED-1E98694D2DEE}"/>
              </a:ext>
            </a:extLst>
          </p:cNvPr>
          <p:cNvSpPr/>
          <p:nvPr/>
        </p:nvSpPr>
        <p:spPr>
          <a:xfrm>
            <a:off x="4683563" y="2125219"/>
            <a:ext cx="29440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Gratuito a educación Superior: Generación E, Matrícula Cero </a:t>
            </a:r>
          </a:p>
          <a:p>
            <a:pPr algn="ctr"/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204 mil beneficiarios a través de </a:t>
            </a:r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Serán 695 mil estudiantes de estratos 1, 2 y 3 por </a:t>
            </a:r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Cero como Política de Estado.</a:t>
            </a:r>
          </a:p>
        </p:txBody>
      </p:sp>
    </p:spTree>
    <p:extLst>
      <p:ext uri="{BB962C8B-B14F-4D97-AF65-F5344CB8AC3E}">
        <p14:creationId xmlns:p14="http://schemas.microsoft.com/office/powerpoint/2010/main" val="332780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66B1C811-E379-0D45-ADFC-1F713B351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63" y="6274797"/>
            <a:ext cx="2344343" cy="4459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BB29C3B-A8C9-4CCA-96FF-100B67B344EB}"/>
              </a:ext>
            </a:extLst>
          </p:cNvPr>
          <p:cNvSpPr/>
          <p:nvPr/>
        </p:nvSpPr>
        <p:spPr>
          <a:xfrm>
            <a:off x="172277" y="-9185"/>
            <a:ext cx="544835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Logros del Ministerio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9A05C84-E838-0944-9E87-5301C75E322B}"/>
              </a:ext>
            </a:extLst>
          </p:cNvPr>
          <p:cNvSpPr/>
          <p:nvPr/>
        </p:nvSpPr>
        <p:spPr>
          <a:xfrm>
            <a:off x="0" y="-18227"/>
            <a:ext cx="172278" cy="10100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5F5B3B5-71F4-B744-B747-0B83FFC588E4}"/>
              </a:ext>
            </a:extLst>
          </p:cNvPr>
          <p:cNvSpPr txBox="1"/>
          <p:nvPr/>
        </p:nvSpPr>
        <p:spPr>
          <a:xfrm>
            <a:off x="84671" y="576987"/>
            <a:ext cx="376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Educación Superior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2CB5972-6A76-7540-AC65-38BF133A09FD}"/>
              </a:ext>
            </a:extLst>
          </p:cNvPr>
          <p:cNvSpPr/>
          <p:nvPr/>
        </p:nvSpPr>
        <p:spPr>
          <a:xfrm>
            <a:off x="-843142" y="6512011"/>
            <a:ext cx="7697444" cy="163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6C13103-343A-2E41-9711-94A6C33A5783}"/>
              </a:ext>
            </a:extLst>
          </p:cNvPr>
          <p:cNvGrpSpPr/>
          <p:nvPr/>
        </p:nvGrpSpPr>
        <p:grpSpPr>
          <a:xfrm>
            <a:off x="610910" y="1147582"/>
            <a:ext cx="2923928" cy="4993700"/>
            <a:chOff x="8487060" y="1492674"/>
            <a:chExt cx="2783285" cy="4993700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59C62DE8-5295-5B46-88BE-34E7E995BCF7}"/>
                </a:ext>
              </a:extLst>
            </p:cNvPr>
            <p:cNvSpPr/>
            <p:nvPr/>
          </p:nvSpPr>
          <p:spPr>
            <a:xfrm>
              <a:off x="8487060" y="2113687"/>
              <a:ext cx="2783285" cy="43726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630B302C-EAE5-054A-9F33-DA38062283C8}"/>
                </a:ext>
              </a:extLst>
            </p:cNvPr>
            <p:cNvSpPr txBox="1"/>
            <p:nvPr/>
          </p:nvSpPr>
          <p:spPr>
            <a:xfrm>
              <a:off x="8844666" y="1916405"/>
              <a:ext cx="338554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es-CO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CD2691D-F75C-454A-896C-07CC056C9016}"/>
                </a:ext>
              </a:extLst>
            </p:cNvPr>
            <p:cNvSpPr/>
            <p:nvPr/>
          </p:nvSpPr>
          <p:spPr>
            <a:xfrm>
              <a:off x="9341363" y="1492674"/>
              <a:ext cx="951589" cy="9515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6EBF922C-B5E2-D04C-BA18-17A447696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1128" y="1536530"/>
              <a:ext cx="673468" cy="673468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4C780E7-5DAF-064C-AAB5-AC403B08CB43}"/>
              </a:ext>
            </a:extLst>
          </p:cNvPr>
          <p:cNvGrpSpPr/>
          <p:nvPr/>
        </p:nvGrpSpPr>
        <p:grpSpPr>
          <a:xfrm>
            <a:off x="4344480" y="1067199"/>
            <a:ext cx="2912971" cy="5033590"/>
            <a:chOff x="2679927" y="1039951"/>
            <a:chExt cx="2912971" cy="5223197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6BC169C-31A4-5044-A4AA-95D8FF2C40F7}"/>
                </a:ext>
              </a:extLst>
            </p:cNvPr>
            <p:cNvSpPr/>
            <p:nvPr/>
          </p:nvSpPr>
          <p:spPr>
            <a:xfrm>
              <a:off x="2679927" y="1731698"/>
              <a:ext cx="2912971" cy="453145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8BD3BBD-EF98-F540-A0C3-C0370380AC88}"/>
                </a:ext>
              </a:extLst>
            </p:cNvPr>
            <p:cNvSpPr txBox="1"/>
            <p:nvPr/>
          </p:nvSpPr>
          <p:spPr>
            <a:xfrm>
              <a:off x="3167219" y="1534415"/>
              <a:ext cx="338554" cy="3693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  <a:endParaRPr lang="es-CO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D4A20658-0F04-8540-8D46-77D6A8605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723" y="1280135"/>
              <a:ext cx="590131" cy="590131"/>
            </a:xfrm>
            <a:prstGeom prst="rect">
              <a:avLst/>
            </a:prstGeom>
          </p:spPr>
        </p:pic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DF7949CE-B439-6D48-9BB8-B6F4EA18A37F}"/>
                </a:ext>
              </a:extLst>
            </p:cNvPr>
            <p:cNvSpPr/>
            <p:nvPr/>
          </p:nvSpPr>
          <p:spPr>
            <a:xfrm>
              <a:off x="3721648" y="1039951"/>
              <a:ext cx="964279" cy="99677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n w="57150">
                  <a:solidFill>
                    <a:schemeClr val="tx1"/>
                  </a:solidFill>
                </a:ln>
                <a:noFill/>
              </a:endParaRP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0A04F4A-62EB-6F4E-B3A5-7E313BD41105}"/>
              </a:ext>
            </a:extLst>
          </p:cNvPr>
          <p:cNvSpPr txBox="1"/>
          <p:nvPr/>
        </p:nvSpPr>
        <p:spPr>
          <a:xfrm>
            <a:off x="610909" y="2117360"/>
            <a:ext cx="312388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del Sistema de Aseguramiento de la Calidad</a:t>
            </a:r>
          </a:p>
          <a:p>
            <a:pPr algn="ctr"/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1330 </a:t>
            </a:r>
            <a:r>
              <a:rPr lang="es-ES_trad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de programas en diferentes modalidades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02 del CESU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Convalidaciones 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Interno de Aseguramiento de la Calidad</a:t>
            </a:r>
            <a:endParaRPr lang="es-CO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78D76D0-6FAB-634F-A4C5-C6E6CBB96F32}"/>
              </a:ext>
            </a:extLst>
          </p:cNvPr>
          <p:cNvSpPr txBox="1"/>
          <p:nvPr/>
        </p:nvSpPr>
        <p:spPr>
          <a:xfrm>
            <a:off x="4381270" y="2076866"/>
            <a:ext cx="2586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 de la Transformación Digital e innovación</a:t>
            </a:r>
          </a:p>
          <a:p>
            <a:pPr algn="ctr"/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Co-lab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Plan Padrino: experimentación, investigación e intercambio de experiencias y prácticas vinculadas a los procesos de innovación educativa y transformación digital entre las IES.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83A2934-B037-434D-96BB-96004C92A0EE}"/>
              </a:ext>
            </a:extLst>
          </p:cNvPr>
          <p:cNvGrpSpPr/>
          <p:nvPr/>
        </p:nvGrpSpPr>
        <p:grpSpPr>
          <a:xfrm>
            <a:off x="8124681" y="1147582"/>
            <a:ext cx="2912971" cy="5100678"/>
            <a:chOff x="8234077" y="891331"/>
            <a:chExt cx="2912971" cy="5157596"/>
          </a:xfrm>
        </p:grpSpPr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7EB69633-E3B5-D944-BED0-A29ACE7E129D}"/>
                </a:ext>
              </a:extLst>
            </p:cNvPr>
            <p:cNvSpPr txBox="1"/>
            <p:nvPr/>
          </p:nvSpPr>
          <p:spPr>
            <a:xfrm>
              <a:off x="8267056" y="1827322"/>
              <a:ext cx="2847012" cy="4221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Bienestar y Salud Mental</a:t>
              </a:r>
            </a:p>
            <a:p>
              <a:pPr algn="ctr"/>
              <a:endPara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s-CO" sz="1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Conpes</a:t>
              </a:r>
              <a:r>
                <a:rPr lang="es-CO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Salud Mental</a:t>
              </a:r>
            </a:p>
            <a:p>
              <a:pPr marL="28575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s-CO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Repositorio de más de 40 contenidos digitales en Colombia Aprende.</a:t>
              </a:r>
            </a:p>
            <a:p>
              <a:pPr marL="28575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s-CO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Talleres, videos y podcast</a:t>
              </a:r>
            </a:p>
            <a:p>
              <a:pPr marL="28575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s-CO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Temas: relacionales interpersonales, comunicación efectiva y gestión de las emociones para el fortalecimiento personal.</a:t>
              </a:r>
            </a:p>
            <a:p>
              <a:pPr algn="ctr"/>
              <a:endPara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18D14881-BA99-A04C-8402-01BDE65499D7}"/>
                </a:ext>
              </a:extLst>
            </p:cNvPr>
            <p:cNvSpPr/>
            <p:nvPr/>
          </p:nvSpPr>
          <p:spPr>
            <a:xfrm>
              <a:off x="8234077" y="1494698"/>
              <a:ext cx="2912971" cy="4449679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43CC8706-0A25-6A4D-95E3-D67A6F375C0B}"/>
                </a:ext>
              </a:extLst>
            </p:cNvPr>
            <p:cNvSpPr txBox="1"/>
            <p:nvPr/>
          </p:nvSpPr>
          <p:spPr>
            <a:xfrm>
              <a:off x="8722015" y="1249135"/>
              <a:ext cx="338554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</a:t>
              </a:r>
              <a:endParaRPr lang="es-CO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8D848BC6-2967-F540-925E-6F183B97BC0F}"/>
                </a:ext>
              </a:extLst>
            </p:cNvPr>
            <p:cNvSpPr/>
            <p:nvPr/>
          </p:nvSpPr>
          <p:spPr>
            <a:xfrm>
              <a:off x="9229650" y="891331"/>
              <a:ext cx="951589" cy="9515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C92D16A1-73A7-7946-8B46-08ABD1E73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5044" y="1069162"/>
              <a:ext cx="549305" cy="549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94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>
            <a:off x="6927995" y="6167595"/>
            <a:ext cx="4642297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B7CB76-8B21-0145-A5B8-D2FC32A61E34}"/>
              </a:ext>
            </a:extLst>
          </p:cNvPr>
          <p:cNvSpPr txBox="1"/>
          <p:nvPr/>
        </p:nvSpPr>
        <p:spPr>
          <a:xfrm>
            <a:off x="6494490" y="4294436"/>
            <a:ext cx="5509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Congreso de la República – ejecución 2019 y presupuesto 2020 Ministerio de Educación Nacional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87E0E25-B55F-A04E-9337-134872661401}"/>
              </a:ext>
            </a:extLst>
          </p:cNvPr>
          <p:cNvSpPr/>
          <p:nvPr/>
        </p:nvSpPr>
        <p:spPr>
          <a:xfrm>
            <a:off x="6130656" y="6299493"/>
            <a:ext cx="6061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María Victoria Angulo González</a:t>
            </a:r>
            <a:r>
              <a:rPr lang="mr-IN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s-ES_tradnl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Ministra de Educación</a:t>
            </a:r>
            <a:endParaRPr lang="es-ES_trad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6E8F8F-215C-A44F-AEAE-59C202D39697}"/>
              </a:ext>
            </a:extLst>
          </p:cNvPr>
          <p:cNvSpPr/>
          <p:nvPr/>
        </p:nvSpPr>
        <p:spPr>
          <a:xfrm>
            <a:off x="0" y="-81516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464F927-DE6D-2042-A883-34E6C5D71B0B}"/>
              </a:ext>
            </a:extLst>
          </p:cNvPr>
          <p:cNvSpPr txBox="1"/>
          <p:nvPr/>
        </p:nvSpPr>
        <p:spPr>
          <a:xfrm>
            <a:off x="6374526" y="1597126"/>
            <a:ext cx="254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456D31F-91AE-AB42-A14D-3859957199C7}"/>
              </a:ext>
            </a:extLst>
          </p:cNvPr>
          <p:cNvCxnSpPr>
            <a:cxnSpLocks/>
          </p:cNvCxnSpPr>
          <p:nvPr/>
        </p:nvCxnSpPr>
        <p:spPr>
          <a:xfrm>
            <a:off x="5743814" y="1700062"/>
            <a:ext cx="0" cy="39851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5E51DAD5-B4BB-9345-A1EA-4BD83AD38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88" y="764231"/>
            <a:ext cx="5010715" cy="51107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62B78AD-2F14-C04A-A441-482BA95065AE}"/>
              </a:ext>
            </a:extLst>
          </p:cNvPr>
          <p:cNvSpPr txBox="1"/>
          <p:nvPr/>
        </p:nvSpPr>
        <p:spPr>
          <a:xfrm>
            <a:off x="6494490" y="2537790"/>
            <a:ext cx="3922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2020 ejecución</a:t>
            </a:r>
          </a:p>
          <a:p>
            <a:pPr marL="342900" indent="-342900">
              <a:buAutoNum type="arabicPeriod"/>
            </a:pPr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Presupuesto 2021 ejecución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Logros del sector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Presupuesto 2022</a:t>
            </a:r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35397C98-32FC-954C-9D03-661C8DB365C2}"/>
              </a:ext>
            </a:extLst>
          </p:cNvPr>
          <p:cNvSpPr/>
          <p:nvPr/>
        </p:nvSpPr>
        <p:spPr>
          <a:xfrm>
            <a:off x="-2335" y="1"/>
            <a:ext cx="172278" cy="6329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B2B32A2-B4F7-364D-8694-1544DDE94848}"/>
              </a:ext>
            </a:extLst>
          </p:cNvPr>
          <p:cNvSpPr txBox="1"/>
          <p:nvPr/>
        </p:nvSpPr>
        <p:spPr>
          <a:xfrm>
            <a:off x="755558" y="1821408"/>
            <a:ext cx="508123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</a:lstStyle>
          <a:p>
            <a:pPr marL="176213" lvl="0" indent="-176213"/>
            <a:r>
              <a:rPr lang="es-CO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acreditaciones de programas e instituciones en el Acuerdo que actualiza el Modelo de Acreditación en Alta Calidad.</a:t>
            </a:r>
          </a:p>
          <a:p>
            <a:pPr marL="176213" lvl="0" indent="-176213"/>
            <a:r>
              <a:rPr lang="es-CO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de guías y lineamientos</a:t>
            </a:r>
          </a:p>
          <a:p>
            <a:pPr marL="176213" indent="-176213"/>
            <a:r>
              <a:rPr lang="es-CO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virtuales de pares para evaluar acreditación de programas e instituciones.</a:t>
            </a:r>
          </a:p>
          <a:p>
            <a:pPr marL="176213" indent="-176213"/>
            <a:r>
              <a:rPr lang="es-CO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y evaluación de los planes de mejoramiento formulado por las instituciones para renovación de acreditación.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32F82D-A7EC-FD4F-A06C-1A4994958CA7}"/>
              </a:ext>
            </a:extLst>
          </p:cNvPr>
          <p:cNvSpPr txBox="1"/>
          <p:nvPr/>
        </p:nvSpPr>
        <p:spPr>
          <a:xfrm>
            <a:off x="6177320" y="1795278"/>
            <a:ext cx="51953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</a:lstStyle>
          <a:p>
            <a:pPr marL="176213" lvl="0" indent="-176213"/>
            <a:r>
              <a:rPr lang="es-CO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Expedición de Guías para el MEN, CONACES y Pares, sobre la implementación del Decreto 1330 de 2019 .</a:t>
            </a:r>
          </a:p>
          <a:p>
            <a:pPr marL="176213" lvl="0" indent="-176213"/>
            <a:r>
              <a:rPr lang="es-CO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Reglamentación D. 1330 de 2019.</a:t>
            </a:r>
          </a:p>
          <a:p>
            <a:pPr marL="176213" lvl="0" indent="-176213"/>
            <a:r>
              <a:rPr lang="es-CO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virtuales de pares para verificar condiciones de calidad de programas académicos para registros calificados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D88EF1-A51E-C344-BE42-4CC011D1B1D9}"/>
              </a:ext>
            </a:extLst>
          </p:cNvPr>
          <p:cNvSpPr txBox="1"/>
          <p:nvPr/>
        </p:nvSpPr>
        <p:spPr>
          <a:xfrm>
            <a:off x="1148241" y="1308722"/>
            <a:ext cx="376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Acreditación en Alta Calidad</a:t>
            </a:r>
            <a:endParaRPr lang="es-CO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3AFCA1F-DBB3-BC4C-995C-01F94BC4A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8" y="1295769"/>
            <a:ext cx="448061" cy="448061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0C1562F-39F5-C347-9CEE-D88AD753990B}"/>
              </a:ext>
            </a:extLst>
          </p:cNvPr>
          <p:cNvCxnSpPr>
            <a:cxnSpLocks/>
          </p:cNvCxnSpPr>
          <p:nvPr/>
        </p:nvCxnSpPr>
        <p:spPr>
          <a:xfrm>
            <a:off x="5953689" y="1295769"/>
            <a:ext cx="27410" cy="49292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5A14488-1219-5A40-A8E3-836AA65575E9}"/>
              </a:ext>
            </a:extLst>
          </p:cNvPr>
          <p:cNvSpPr/>
          <p:nvPr/>
        </p:nvSpPr>
        <p:spPr>
          <a:xfrm>
            <a:off x="6987193" y="1270702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Calificado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55036BA-80F4-CA4C-A168-0485AF582768}"/>
              </a:ext>
            </a:extLst>
          </p:cNvPr>
          <p:cNvSpPr/>
          <p:nvPr/>
        </p:nvSpPr>
        <p:spPr>
          <a:xfrm>
            <a:off x="1336854" y="4845841"/>
            <a:ext cx="4644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institucionales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493711D-AA30-B848-83A6-6EF3B8BED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99" y="4812513"/>
            <a:ext cx="400110" cy="40011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02652C2-4695-B74C-8056-F3240C903DAC}"/>
              </a:ext>
            </a:extLst>
          </p:cNvPr>
          <p:cNvSpPr txBox="1"/>
          <p:nvPr/>
        </p:nvSpPr>
        <p:spPr>
          <a:xfrm>
            <a:off x="736980" y="5316423"/>
            <a:ext cx="50263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</a:lstStyle>
          <a:p>
            <a:pPr marL="176213" lvl="0" indent="-176213"/>
            <a:r>
              <a:rPr lang="es-CO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el Decreto 1330 de 2019 se extendió la vigencia de condiciones institucionales y registro calificado, de acuerdo con criterios.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27C86B2-CAF1-FE47-99DD-98A3200E7DCC}"/>
              </a:ext>
            </a:extLst>
          </p:cNvPr>
          <p:cNvSpPr/>
          <p:nvPr/>
        </p:nvSpPr>
        <p:spPr>
          <a:xfrm>
            <a:off x="6880621" y="4894679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Convalidaciones Área de la Salud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7BC2336-1052-3B4E-91FC-5C2FDFE7F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48" y="4743509"/>
            <a:ext cx="556320" cy="55632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3B43A31-8DD7-2646-9A34-A25BF6E4F0BD}"/>
              </a:ext>
            </a:extLst>
          </p:cNvPr>
          <p:cNvSpPr txBox="1"/>
          <p:nvPr/>
        </p:nvSpPr>
        <p:spPr>
          <a:xfrm>
            <a:off x="6270821" y="5440216"/>
            <a:ext cx="50263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</a:lstStyle>
          <a:p>
            <a:pPr marL="176213" lvl="0" indent="-176213"/>
            <a:r>
              <a:rPr lang="es-CO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conjunto con Min Salud para reforzar la capacidad del sistema de salud en materia de recurso humano.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11B923F-851C-5046-A7BB-4C69C4BCE0CA}"/>
              </a:ext>
            </a:extLst>
          </p:cNvPr>
          <p:cNvCxnSpPr>
            <a:cxnSpLocks/>
          </p:cNvCxnSpPr>
          <p:nvPr/>
        </p:nvCxnSpPr>
        <p:spPr>
          <a:xfrm>
            <a:off x="812272" y="4585556"/>
            <a:ext cx="106171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BD378B68-E26D-43E3-BFC2-ADCA29ECC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56" y="1121235"/>
            <a:ext cx="587597" cy="58759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30EFEAE-8BC4-47EB-9893-6BF1C4DA0681}"/>
              </a:ext>
            </a:extLst>
          </p:cNvPr>
          <p:cNvSpPr/>
          <p:nvPr/>
        </p:nvSpPr>
        <p:spPr>
          <a:xfrm>
            <a:off x="5763341" y="4356646"/>
            <a:ext cx="40011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727AF6-DD7A-4A1F-8D02-9C761AC65F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657" y="186995"/>
            <a:ext cx="2344343" cy="44595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5F7C278C-9E74-9A44-A078-8EDD0C7FDCF7}"/>
              </a:ext>
            </a:extLst>
          </p:cNvPr>
          <p:cNvSpPr/>
          <p:nvPr/>
        </p:nvSpPr>
        <p:spPr>
          <a:xfrm>
            <a:off x="169943" y="0"/>
            <a:ext cx="5121724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Medidas COVID-19 Educación superior</a:t>
            </a:r>
            <a:endParaRPr lang="es-CO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15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492C9753-FEDB-D14F-A330-787CA5AD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7" y="0"/>
            <a:ext cx="12218273" cy="6872778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35397C98-32FC-954C-9D03-661C8DB365C2}"/>
              </a:ext>
            </a:extLst>
          </p:cNvPr>
          <p:cNvSpPr/>
          <p:nvPr/>
        </p:nvSpPr>
        <p:spPr>
          <a:xfrm>
            <a:off x="-2335" y="1"/>
            <a:ext cx="172278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87BD7B6-6EFA-CF4B-BBF1-A23DF6543830}"/>
              </a:ext>
            </a:extLst>
          </p:cNvPr>
          <p:cNvSpPr/>
          <p:nvPr/>
        </p:nvSpPr>
        <p:spPr>
          <a:xfrm>
            <a:off x="169943" y="0"/>
            <a:ext cx="604459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Medidas COVID-19 Educación superior</a:t>
            </a:r>
            <a:endParaRPr lang="es-CO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45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F46D26-C769-4BCA-964E-FAE7FD77F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35397C98-32FC-954C-9D03-661C8DB365C2}"/>
              </a:ext>
            </a:extLst>
          </p:cNvPr>
          <p:cNvSpPr/>
          <p:nvPr/>
        </p:nvSpPr>
        <p:spPr>
          <a:xfrm>
            <a:off x="12019722" y="0"/>
            <a:ext cx="172278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83AA4A6-4102-7A42-8E8F-7BF28FFA6DCD}"/>
              </a:ext>
            </a:extLst>
          </p:cNvPr>
          <p:cNvSpPr/>
          <p:nvPr/>
        </p:nvSpPr>
        <p:spPr>
          <a:xfrm>
            <a:off x="6897998" y="0"/>
            <a:ext cx="5121724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Medidas COVID-19 Educación superior</a:t>
            </a:r>
            <a:endParaRPr lang="es-CO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3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66B1C811-E379-0D45-ADFC-1F713B351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63" y="6274797"/>
            <a:ext cx="2344343" cy="445959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35397C98-32FC-954C-9D03-661C8DB365C2}"/>
              </a:ext>
            </a:extLst>
          </p:cNvPr>
          <p:cNvSpPr/>
          <p:nvPr/>
        </p:nvSpPr>
        <p:spPr>
          <a:xfrm>
            <a:off x="0" y="-8471"/>
            <a:ext cx="172278" cy="945514"/>
          </a:xfrm>
          <a:prstGeom prst="rect">
            <a:avLst/>
          </a:prstGeom>
          <a:solidFill>
            <a:srgbClr val="45A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87BD7B6-6EFA-CF4B-BBF1-A23DF6543830}"/>
              </a:ext>
            </a:extLst>
          </p:cNvPr>
          <p:cNvSpPr/>
          <p:nvPr/>
        </p:nvSpPr>
        <p:spPr>
          <a:xfrm>
            <a:off x="172278" y="-14937"/>
            <a:ext cx="465616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Metas vigencia 2021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3A7EBA-5FC4-6C40-AA48-4DDC67700A42}"/>
              </a:ext>
            </a:extLst>
          </p:cNvPr>
          <p:cNvSpPr txBox="1"/>
          <p:nvPr/>
        </p:nvSpPr>
        <p:spPr>
          <a:xfrm>
            <a:off x="1131018" y="1501516"/>
            <a:ext cx="701837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Consolidación de la política de </a:t>
            </a:r>
            <a:r>
              <a:rPr lang="es-CO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infancia 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1.854.000 beneficiarios junto con el ICBF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que permita incrementar la cobertura 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64,8%).</a:t>
            </a:r>
          </a:p>
          <a:p>
            <a:pPr>
              <a:buClr>
                <a:srgbClr val="00B0F0"/>
              </a:buClr>
            </a:pPr>
            <a:endParaRPr lang="es-CO" sz="17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la </a:t>
            </a:r>
            <a:r>
              <a:rPr lang="es-CO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única 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alineada al desarrollo integral y concurrencia de atenciones.</a:t>
            </a: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la 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acogida, bienestar y permanencia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ampliación del PAE 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6.469.000 beneficiarios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espacios de aprendizaje adecuados 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7.209 aulas nuevas y funcionales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reducción de la tasa de deserción 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2,79%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y reducción del analfabetismo 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4,40%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Consolidación de la política de </a:t>
            </a:r>
            <a:r>
              <a:rPr lang="es-CO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rural 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cierre de brechas desde la educación inicial hasta la media. Mantener el logro de beneficiarios PAE rural 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1.900.000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residencias escolares fortalecidas 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26">
            <a:extLst>
              <a:ext uri="{FF2B5EF4-FFF2-40B4-BE49-F238E27FC236}">
                <a16:creationId xmlns:a16="http://schemas.microsoft.com/office/drawing/2014/main" id="{D1BF160B-34D7-5F49-947F-658362F0321A}"/>
              </a:ext>
            </a:extLst>
          </p:cNvPr>
          <p:cNvSpPr txBox="1"/>
          <p:nvPr/>
        </p:nvSpPr>
        <p:spPr>
          <a:xfrm>
            <a:off x="172278" y="598488"/>
            <a:ext cx="4463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Para un futuro con oportunidades para todos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70384D8-6F8F-4C6D-BE06-926F6FCD2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5533190"/>
            <a:ext cx="741607" cy="741607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333303B-E380-4946-BA2C-829FC3FC788E}"/>
              </a:ext>
            </a:extLst>
          </p:cNvPr>
          <p:cNvCxnSpPr>
            <a:cxnSpLocks/>
          </p:cNvCxnSpPr>
          <p:nvPr/>
        </p:nvCxnSpPr>
        <p:spPr>
          <a:xfrm>
            <a:off x="692167" y="5131650"/>
            <a:ext cx="687316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D392883-FC35-4B3C-A83B-68A33F66BBB7}"/>
              </a:ext>
            </a:extLst>
          </p:cNvPr>
          <p:cNvCxnSpPr>
            <a:cxnSpLocks/>
          </p:cNvCxnSpPr>
          <p:nvPr/>
        </p:nvCxnSpPr>
        <p:spPr>
          <a:xfrm>
            <a:off x="692167" y="3594280"/>
            <a:ext cx="687316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2683FE1-6610-4BD1-BD89-0DF740A6463A}"/>
              </a:ext>
            </a:extLst>
          </p:cNvPr>
          <p:cNvCxnSpPr>
            <a:cxnSpLocks/>
          </p:cNvCxnSpPr>
          <p:nvPr/>
        </p:nvCxnSpPr>
        <p:spPr>
          <a:xfrm>
            <a:off x="692167" y="2424097"/>
            <a:ext cx="687316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E379A883-7615-4282-970B-530D3DEA7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" y="2588916"/>
            <a:ext cx="721590" cy="72159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877A6F9-7A33-4E2D-ACA0-037D5DE4B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" y="1510345"/>
            <a:ext cx="676133" cy="6761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6914D8D-D801-DE4C-AFC3-1638B09D4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7" y="3854459"/>
            <a:ext cx="733238" cy="73323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D7041AD-C588-B34E-9B15-86EA792CE5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9390" y="0"/>
            <a:ext cx="4026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85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63A7EBA-5FC4-6C40-AA48-4DDC67700A42}"/>
              </a:ext>
            </a:extLst>
          </p:cNvPr>
          <p:cNvSpPr txBox="1"/>
          <p:nvPr/>
        </p:nvSpPr>
        <p:spPr>
          <a:xfrm>
            <a:off x="5954113" y="1271855"/>
            <a:ext cx="631701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Beneficiaremos a 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168.973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nuevos estudiantes con </a:t>
            </a:r>
            <a:r>
              <a:rPr lang="es-CO" sz="1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doble titulación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lo cual implementaremos la estrategia “Proyecta T”. </a:t>
            </a: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de cobertura de la media 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85,9%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y media rural 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82,5%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los 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acuerdos de educación superior 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más de </a:t>
            </a:r>
            <a:r>
              <a:rPr lang="es-CO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$4,5 billones 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funcionamiento y desarrollo de proyectos de inversión, recursos de cooperativas y de votaciones, recursos de infraestructura y CTeI.</a:t>
            </a: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el programa 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E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llegar a </a:t>
            </a:r>
            <a:r>
              <a:rPr lang="es-CO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252.000 beneficiarios 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240.000 beneficiarios de Equidad y 12.000 beneficiarios de Excelencia</a:t>
            </a:r>
            <a:r>
              <a:rPr lang="es-CO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la tasa tránsito inmediato a educación superior en zonas rurales </a:t>
            </a:r>
            <a:r>
              <a:rPr lang="es-CO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es-CO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 cobertura (</a:t>
            </a:r>
            <a:r>
              <a:rPr lang="es-CO" sz="1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00B0F0"/>
              </a:buClr>
            </a:pPr>
            <a:endParaRPr lang="es-CO" sz="1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endParaRPr lang="es-CO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3A54F9-4D2F-4DC6-B2FE-696BD9E9F9A4}"/>
              </a:ext>
            </a:extLst>
          </p:cNvPr>
          <p:cNvSpPr/>
          <p:nvPr/>
        </p:nvSpPr>
        <p:spPr>
          <a:xfrm>
            <a:off x="4952590" y="-8471"/>
            <a:ext cx="172278" cy="945514"/>
          </a:xfrm>
          <a:prstGeom prst="rect">
            <a:avLst/>
          </a:prstGeom>
          <a:solidFill>
            <a:srgbClr val="45A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4" name="CuadroTexto 26">
            <a:extLst>
              <a:ext uri="{FF2B5EF4-FFF2-40B4-BE49-F238E27FC236}">
                <a16:creationId xmlns:a16="http://schemas.microsoft.com/office/drawing/2014/main" id="{8D2091E4-63AA-4C20-9407-8821F2D4A677}"/>
              </a:ext>
            </a:extLst>
          </p:cNvPr>
          <p:cNvSpPr txBox="1"/>
          <p:nvPr/>
        </p:nvSpPr>
        <p:spPr>
          <a:xfrm>
            <a:off x="5124868" y="598488"/>
            <a:ext cx="4463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Para un futuro con oportunidades para todos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8B00348-6982-427D-BB42-BFFBDBE8330F}"/>
              </a:ext>
            </a:extLst>
          </p:cNvPr>
          <p:cNvCxnSpPr>
            <a:cxnSpLocks/>
          </p:cNvCxnSpPr>
          <p:nvPr/>
        </p:nvCxnSpPr>
        <p:spPr>
          <a:xfrm>
            <a:off x="5161742" y="3001546"/>
            <a:ext cx="687316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11ED526-D5EB-40CC-BB67-2624669389DB}"/>
              </a:ext>
            </a:extLst>
          </p:cNvPr>
          <p:cNvCxnSpPr>
            <a:cxnSpLocks/>
          </p:cNvCxnSpPr>
          <p:nvPr/>
        </p:nvCxnSpPr>
        <p:spPr>
          <a:xfrm>
            <a:off x="5124868" y="4625810"/>
            <a:ext cx="687316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1062AA8E-D65E-44A1-B601-FC0340623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254" y="6276218"/>
            <a:ext cx="2344343" cy="44595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F491A75-D934-438B-8186-E8C7C8066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58" y="3617251"/>
            <a:ext cx="672254" cy="67225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FEFBB6C-F9B3-429C-9A7B-D5FAB5F19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14" y="5196844"/>
            <a:ext cx="741371" cy="741371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7702E8B-DAF6-DE4B-AEF4-FBC253FBB7BE}"/>
              </a:ext>
            </a:extLst>
          </p:cNvPr>
          <p:cNvSpPr/>
          <p:nvPr/>
        </p:nvSpPr>
        <p:spPr>
          <a:xfrm>
            <a:off x="5124868" y="0"/>
            <a:ext cx="465616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Metas vigencia 2021</a:t>
            </a:r>
            <a:endParaRPr lang="es-CO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BAFA27B-6E11-D04E-A022-047AA1295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19" y="1510532"/>
            <a:ext cx="828694" cy="82869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938E7DF-E149-6948-8E78-082DCC7037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71"/>
            <a:ext cx="4463890" cy="68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90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EA5F8B-9232-4607-8B0B-AF8F71CF5196}"/>
              </a:ext>
            </a:extLst>
          </p:cNvPr>
          <p:cNvSpPr txBox="1"/>
          <p:nvPr/>
        </p:nvSpPr>
        <p:spPr>
          <a:xfrm>
            <a:off x="815915" y="77936"/>
            <a:ext cx="626018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Presupuesto 2022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463174A-C45D-FC44-BA77-EEC371424062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FB57144-4250-2A46-B448-3028FE00BAC1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grpSp>
        <p:nvGrpSpPr>
          <p:cNvPr id="28" name="6 Grupo">
            <a:extLst>
              <a:ext uri="{FF2B5EF4-FFF2-40B4-BE49-F238E27FC236}">
                <a16:creationId xmlns:a16="http://schemas.microsoft.com/office/drawing/2014/main" id="{D36E7C2D-7BCA-462D-9B6C-67477FD2F2B3}"/>
              </a:ext>
            </a:extLst>
          </p:cNvPr>
          <p:cNvGrpSpPr>
            <a:grpSpLocks/>
          </p:cNvGrpSpPr>
          <p:nvPr/>
        </p:nvGrpSpPr>
        <p:grpSpPr bwMode="auto">
          <a:xfrm>
            <a:off x="522722" y="956038"/>
            <a:ext cx="9363305" cy="4963651"/>
            <a:chOff x="683568" y="1531628"/>
            <a:chExt cx="7920880" cy="4963895"/>
          </a:xfrm>
          <a:effectLst/>
        </p:grpSpPr>
        <p:sp>
          <p:nvSpPr>
            <p:cNvPr id="31" name="7 Rectángulo redondeado">
              <a:extLst>
                <a:ext uri="{FF2B5EF4-FFF2-40B4-BE49-F238E27FC236}">
                  <a16:creationId xmlns:a16="http://schemas.microsoft.com/office/drawing/2014/main" id="{744B7283-8A23-49C8-B925-72B643B57DE9}"/>
                </a:ext>
              </a:extLst>
            </p:cNvPr>
            <p:cNvSpPr/>
            <p:nvPr/>
          </p:nvSpPr>
          <p:spPr>
            <a:xfrm>
              <a:off x="3373214" y="1531628"/>
              <a:ext cx="2727919" cy="1324826"/>
            </a:xfrm>
            <a:prstGeom prst="roundRect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2300" dirty="0">
                  <a:latin typeface="Arial" panose="020B0604020202020204" pitchFamily="34" charset="0"/>
                  <a:cs typeface="Arial" panose="020B0604020202020204" pitchFamily="34" charset="0"/>
                </a:rPr>
                <a:t>Ministerio de Educación</a:t>
              </a:r>
            </a:p>
            <a:p>
              <a:pPr algn="ctr">
                <a:defRPr/>
              </a:pPr>
              <a:r>
                <a:rPr lang="es-CO" sz="2300" b="1" dirty="0">
                  <a:latin typeface="Arial" panose="020B0604020202020204" pitchFamily="34" charset="0"/>
                  <a:cs typeface="Arial" panose="020B0604020202020204" pitchFamily="34" charset="0"/>
                </a:rPr>
                <a:t>$49,1 billones</a:t>
              </a:r>
            </a:p>
            <a:p>
              <a:pPr algn="ctr">
                <a:defRPr/>
              </a:pPr>
              <a:r>
                <a:rPr lang="es-CO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Incluida la UAPA</a:t>
              </a:r>
            </a:p>
          </p:txBody>
        </p:sp>
        <p:sp>
          <p:nvSpPr>
            <p:cNvPr id="32" name="8 Rectángulo redondeado">
              <a:extLst>
                <a:ext uri="{FF2B5EF4-FFF2-40B4-BE49-F238E27FC236}">
                  <a16:creationId xmlns:a16="http://schemas.microsoft.com/office/drawing/2014/main" id="{D0D2D47A-FF6E-454E-A4D0-98AF2442C59A}"/>
                </a:ext>
              </a:extLst>
            </p:cNvPr>
            <p:cNvSpPr/>
            <p:nvPr/>
          </p:nvSpPr>
          <p:spPr>
            <a:xfrm>
              <a:off x="683568" y="2924944"/>
              <a:ext cx="2376264" cy="792088"/>
            </a:xfrm>
            <a:prstGeom prst="roundRect">
              <a:avLst/>
            </a:prstGeom>
            <a:gradFill>
              <a:gsLst>
                <a:gs pos="0">
                  <a:srgbClr val="E43866"/>
                </a:gs>
                <a:gs pos="50000">
                  <a:srgbClr val="E43866"/>
                </a:gs>
                <a:gs pos="100000">
                  <a:srgbClr val="B71942"/>
                </a:gs>
              </a:gsLst>
            </a:gra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2000" dirty="0">
                  <a:latin typeface="Arial" panose="020B0604020202020204" pitchFamily="34" charset="0"/>
                  <a:cs typeface="Arial" panose="020B0604020202020204" pitchFamily="34" charset="0"/>
                </a:rPr>
                <a:t>Funcionamiento</a:t>
              </a:r>
            </a:p>
            <a:p>
              <a:pPr algn="ctr">
                <a:defRPr/>
              </a:pPr>
              <a:r>
                <a:rPr lang="es-CO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$43,9 </a:t>
              </a:r>
              <a:r>
                <a:rPr lang="es-CO" sz="2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billones</a:t>
              </a:r>
            </a:p>
          </p:txBody>
        </p:sp>
        <p:sp>
          <p:nvSpPr>
            <p:cNvPr id="33" name="9 Rectángulo redondeado">
              <a:extLst>
                <a:ext uri="{FF2B5EF4-FFF2-40B4-BE49-F238E27FC236}">
                  <a16:creationId xmlns:a16="http://schemas.microsoft.com/office/drawing/2014/main" id="{1DCC94A2-2263-4371-AE45-98A1ECD9FBEB}"/>
                </a:ext>
              </a:extLst>
            </p:cNvPr>
            <p:cNvSpPr/>
            <p:nvPr/>
          </p:nvSpPr>
          <p:spPr>
            <a:xfrm>
              <a:off x="6228184" y="2924944"/>
              <a:ext cx="2376264" cy="79208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Inversión</a:t>
              </a:r>
            </a:p>
            <a:p>
              <a:pPr algn="ctr">
                <a:defRPr/>
              </a:pPr>
              <a:r>
                <a:rPr lang="es-CO" b="1" dirty="0">
                  <a:latin typeface="Arial Black" panose="020B0A04020102020204" pitchFamily="34" charset="0"/>
                  <a:cs typeface="Arial" panose="020B0604020202020204" pitchFamily="34" charset="0"/>
                </a:rPr>
                <a:t>$5,2 billones</a:t>
              </a:r>
            </a:p>
            <a:p>
              <a:pPr algn="ctr"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(incluyendo PAE)</a:t>
              </a:r>
            </a:p>
          </p:txBody>
        </p:sp>
        <p:sp>
          <p:nvSpPr>
            <p:cNvPr id="34" name="10 Rectángulo redondeado">
              <a:extLst>
                <a:ext uri="{FF2B5EF4-FFF2-40B4-BE49-F238E27FC236}">
                  <a16:creationId xmlns:a16="http://schemas.microsoft.com/office/drawing/2014/main" id="{6A58BDD1-EC72-44A4-8688-1D05F4AEAC66}"/>
                </a:ext>
              </a:extLst>
            </p:cNvPr>
            <p:cNvSpPr/>
            <p:nvPr/>
          </p:nvSpPr>
          <p:spPr>
            <a:xfrm>
              <a:off x="3373214" y="5238172"/>
              <a:ext cx="1798394" cy="1257351"/>
            </a:xfrm>
            <a:prstGeom prst="roundRect">
              <a:avLst/>
            </a:prstGeom>
            <a:gradFill>
              <a:gsLst>
                <a:gs pos="0">
                  <a:srgbClr val="E43866"/>
                </a:gs>
                <a:gs pos="50000">
                  <a:srgbClr val="E43866"/>
                </a:gs>
                <a:gs pos="100000">
                  <a:srgbClr val="B71942"/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>
                <a:buFontTx/>
                <a:buChar char="-"/>
                <a:defRPr/>
              </a:pPr>
              <a:endParaRPr lang="es-CO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SGP incrementos pactados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Fondo de Prestaciones - FOMAG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Universidades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Otras </a:t>
              </a:r>
            </a:p>
            <a:p>
              <a:pPr>
                <a:defRPr/>
              </a:pPr>
              <a:endParaRPr lang="es-CO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11 Rectángulo redondeado">
              <a:extLst>
                <a:ext uri="{FF2B5EF4-FFF2-40B4-BE49-F238E27FC236}">
                  <a16:creationId xmlns:a16="http://schemas.microsoft.com/office/drawing/2014/main" id="{E1AF2A29-90A9-48F9-BD4A-BB89A98A8450}"/>
                </a:ext>
              </a:extLst>
            </p:cNvPr>
            <p:cNvSpPr/>
            <p:nvPr/>
          </p:nvSpPr>
          <p:spPr>
            <a:xfrm>
              <a:off x="5991809" y="3933057"/>
              <a:ext cx="1858434" cy="91764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CO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Educación Básica, primaria y media</a:t>
              </a:r>
              <a:endParaRPr lang="es-CO" sz="2000" b="1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s-CO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12 Conector angular">
              <a:extLst>
                <a:ext uri="{FF2B5EF4-FFF2-40B4-BE49-F238E27FC236}">
                  <a16:creationId xmlns:a16="http://schemas.microsoft.com/office/drawing/2014/main" id="{0A766754-638C-47CC-AEAF-B2BFCBDCC26A}"/>
                </a:ext>
              </a:extLst>
            </p:cNvPr>
            <p:cNvCxnSpPr/>
            <p:nvPr/>
          </p:nvCxnSpPr>
          <p:spPr>
            <a:xfrm rot="10800000" flipV="1">
              <a:off x="3058585" y="2349107"/>
              <a:ext cx="360380" cy="971598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13 Conector angular">
              <a:extLst>
                <a:ext uri="{FF2B5EF4-FFF2-40B4-BE49-F238E27FC236}">
                  <a16:creationId xmlns:a16="http://schemas.microsoft.com/office/drawing/2014/main" id="{30B50765-199F-46A0-B6C3-A655F4F455A2}"/>
                </a:ext>
              </a:extLst>
            </p:cNvPr>
            <p:cNvCxnSpPr/>
            <p:nvPr/>
          </p:nvCxnSpPr>
          <p:spPr>
            <a:xfrm>
              <a:off x="5867010" y="2349107"/>
              <a:ext cx="360381" cy="971598"/>
            </a:xfrm>
            <a:prstGeom prst="bent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14 Rectángulo redondeado">
              <a:extLst>
                <a:ext uri="{FF2B5EF4-FFF2-40B4-BE49-F238E27FC236}">
                  <a16:creationId xmlns:a16="http://schemas.microsoft.com/office/drawing/2014/main" id="{2907C861-EB22-4259-973F-E20931C9FD98}"/>
                </a:ext>
              </a:extLst>
            </p:cNvPr>
            <p:cNvSpPr/>
            <p:nvPr/>
          </p:nvSpPr>
          <p:spPr>
            <a:xfrm>
              <a:off x="683568" y="3855406"/>
              <a:ext cx="2376264" cy="692574"/>
            </a:xfrm>
            <a:prstGeom prst="roundRect">
              <a:avLst/>
            </a:prstGeom>
            <a:gradFill>
              <a:gsLst>
                <a:gs pos="0">
                  <a:srgbClr val="E43866"/>
                </a:gs>
                <a:gs pos="50000">
                  <a:srgbClr val="E43866"/>
                </a:gs>
                <a:gs pos="100000">
                  <a:srgbClr val="B71942"/>
                </a:gs>
              </a:gsLst>
            </a:gra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Gastos de personal</a:t>
              </a:r>
              <a:b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s-CO" sz="2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11 Rectángulo redondeado">
            <a:extLst>
              <a:ext uri="{FF2B5EF4-FFF2-40B4-BE49-F238E27FC236}">
                <a16:creationId xmlns:a16="http://schemas.microsoft.com/office/drawing/2014/main" id="{8256423D-FBB8-4A36-AF49-028AF201B8A2}"/>
              </a:ext>
            </a:extLst>
          </p:cNvPr>
          <p:cNvSpPr/>
          <p:nvPr/>
        </p:nvSpPr>
        <p:spPr bwMode="auto">
          <a:xfrm>
            <a:off x="6797616" y="4498995"/>
            <a:ext cx="2191108" cy="79204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Educación Superior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11 Rectángulo redondeado">
            <a:extLst>
              <a:ext uri="{FF2B5EF4-FFF2-40B4-BE49-F238E27FC236}">
                <a16:creationId xmlns:a16="http://schemas.microsoft.com/office/drawing/2014/main" id="{A678B082-7B8A-4653-BE10-8AC7E646EFF1}"/>
              </a:ext>
            </a:extLst>
          </p:cNvPr>
          <p:cNvSpPr/>
          <p:nvPr/>
        </p:nvSpPr>
        <p:spPr bwMode="auto">
          <a:xfrm>
            <a:off x="6797617" y="5596889"/>
            <a:ext cx="2191112" cy="7385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  <a:endParaRPr lang="es-CO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11 Rectángulo redondeado">
            <a:extLst>
              <a:ext uri="{FF2B5EF4-FFF2-40B4-BE49-F238E27FC236}">
                <a16:creationId xmlns:a16="http://schemas.microsoft.com/office/drawing/2014/main" id="{5A97F423-9B93-4F27-B906-C7E6B95177AE}"/>
              </a:ext>
            </a:extLst>
          </p:cNvPr>
          <p:cNvSpPr/>
          <p:nvPr/>
        </p:nvSpPr>
        <p:spPr bwMode="auto">
          <a:xfrm>
            <a:off x="9449253" y="3366247"/>
            <a:ext cx="2032507" cy="9195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Alimentación escolar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Trayectorias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</a:p>
        </p:txBody>
      </p: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DAC3CE2A-0557-44D7-A9F7-51E14428EA64}"/>
              </a:ext>
            </a:extLst>
          </p:cNvPr>
          <p:cNvCxnSpPr>
            <a:cxnSpLocks/>
          </p:cNvCxnSpPr>
          <p:nvPr/>
        </p:nvCxnSpPr>
        <p:spPr>
          <a:xfrm>
            <a:off x="8974802" y="3761117"/>
            <a:ext cx="47445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11 Rectángulo redondeado">
            <a:extLst>
              <a:ext uri="{FF2B5EF4-FFF2-40B4-BE49-F238E27FC236}">
                <a16:creationId xmlns:a16="http://schemas.microsoft.com/office/drawing/2014/main" id="{D555E13D-D041-48D3-B8FE-77907CF91867}"/>
              </a:ext>
            </a:extLst>
          </p:cNvPr>
          <p:cNvSpPr/>
          <p:nvPr/>
        </p:nvSpPr>
        <p:spPr bwMode="auto">
          <a:xfrm>
            <a:off x="9449253" y="4498994"/>
            <a:ext cx="2032507" cy="879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Fomento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Acuerdos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Icetex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Estampilla/Art 86</a:t>
            </a:r>
          </a:p>
        </p:txBody>
      </p: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DFAC5D93-D05A-4450-9E53-5983AC288576}"/>
              </a:ext>
            </a:extLst>
          </p:cNvPr>
          <p:cNvCxnSpPr>
            <a:cxnSpLocks/>
          </p:cNvCxnSpPr>
          <p:nvPr/>
        </p:nvCxnSpPr>
        <p:spPr>
          <a:xfrm>
            <a:off x="8974802" y="4888296"/>
            <a:ext cx="47445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11 Rectángulo redondeado">
            <a:extLst>
              <a:ext uri="{FF2B5EF4-FFF2-40B4-BE49-F238E27FC236}">
                <a16:creationId xmlns:a16="http://schemas.microsoft.com/office/drawing/2014/main" id="{4769B7B5-4780-4D0D-84E6-EA708D3303BF}"/>
              </a:ext>
            </a:extLst>
          </p:cNvPr>
          <p:cNvSpPr/>
          <p:nvPr/>
        </p:nvSpPr>
        <p:spPr bwMode="auto">
          <a:xfrm>
            <a:off x="9449253" y="5596889"/>
            <a:ext cx="2032507" cy="7385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Desarrollo organizacional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</a:p>
        </p:txBody>
      </p: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34684815-90AB-45BE-9D02-DFC47536293C}"/>
              </a:ext>
            </a:extLst>
          </p:cNvPr>
          <p:cNvCxnSpPr>
            <a:cxnSpLocks/>
          </p:cNvCxnSpPr>
          <p:nvPr/>
        </p:nvCxnSpPr>
        <p:spPr>
          <a:xfrm>
            <a:off x="8974802" y="5980972"/>
            <a:ext cx="47445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14 Rectángulo redondeado">
            <a:extLst>
              <a:ext uri="{FF2B5EF4-FFF2-40B4-BE49-F238E27FC236}">
                <a16:creationId xmlns:a16="http://schemas.microsoft.com/office/drawing/2014/main" id="{6024E9B2-F2A3-4746-AFC8-57359690E5FA}"/>
              </a:ext>
            </a:extLst>
          </p:cNvPr>
          <p:cNvSpPr/>
          <p:nvPr/>
        </p:nvSpPr>
        <p:spPr bwMode="auto">
          <a:xfrm>
            <a:off x="528474" y="4079091"/>
            <a:ext cx="2801763" cy="692548"/>
          </a:xfrm>
          <a:prstGeom prst="roundRect">
            <a:avLst/>
          </a:prstGeom>
          <a:gradFill>
            <a:gsLst>
              <a:gs pos="0">
                <a:srgbClr val="E43866"/>
              </a:gs>
              <a:gs pos="50000">
                <a:srgbClr val="E43866"/>
              </a:gs>
              <a:gs pos="100000">
                <a:srgbClr val="B71942"/>
              </a:gs>
            </a:gsLst>
          </a:gra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Gastos generales </a:t>
            </a:r>
          </a:p>
        </p:txBody>
      </p:sp>
      <p:sp>
        <p:nvSpPr>
          <p:cNvPr id="64" name="14 Rectángulo redondeado">
            <a:extLst>
              <a:ext uri="{FF2B5EF4-FFF2-40B4-BE49-F238E27FC236}">
                <a16:creationId xmlns:a16="http://schemas.microsoft.com/office/drawing/2014/main" id="{D06D637B-D478-48FE-BC2A-E0685C8306B3}"/>
              </a:ext>
            </a:extLst>
          </p:cNvPr>
          <p:cNvSpPr/>
          <p:nvPr/>
        </p:nvSpPr>
        <p:spPr bwMode="auto">
          <a:xfrm>
            <a:off x="522722" y="4904348"/>
            <a:ext cx="2865029" cy="692541"/>
          </a:xfrm>
          <a:prstGeom prst="roundRect">
            <a:avLst/>
          </a:prstGeom>
          <a:gradFill>
            <a:gsLst>
              <a:gs pos="0">
                <a:srgbClr val="E43866"/>
              </a:gs>
              <a:gs pos="50000">
                <a:srgbClr val="E43866"/>
              </a:gs>
              <a:gs pos="100000">
                <a:srgbClr val="B71942"/>
              </a:gs>
            </a:gsLst>
          </a:gra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Transferencias</a:t>
            </a:r>
          </a:p>
        </p:txBody>
      </p: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73089C32-D057-4F79-AC67-3AE58237D95D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3387751" y="5250619"/>
            <a:ext cx="26984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5F3F5CC8-B175-4855-B684-C82D498D5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914" y="111366"/>
            <a:ext cx="2315085" cy="4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90250"/>
      </p:ext>
    </p:extLst>
  </p:cSld>
  <p:clrMapOvr>
    <a:masterClrMapping/>
  </p:clrMapOvr>
  <p:transition spd="slow" advClick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EA5F8B-9232-4607-8B0B-AF8F71CF5196}"/>
              </a:ext>
            </a:extLst>
          </p:cNvPr>
          <p:cNvSpPr txBox="1"/>
          <p:nvPr/>
        </p:nvSpPr>
        <p:spPr>
          <a:xfrm>
            <a:off x="829733" y="94267"/>
            <a:ext cx="11353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Presupuesto asignado al MEN - 2020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463174A-C45D-FC44-BA77-EEC371424062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FB57144-4250-2A46-B448-3028FE00BAC1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grpSp>
        <p:nvGrpSpPr>
          <p:cNvPr id="28" name="6 Grupo">
            <a:extLst>
              <a:ext uri="{FF2B5EF4-FFF2-40B4-BE49-F238E27FC236}">
                <a16:creationId xmlns:a16="http://schemas.microsoft.com/office/drawing/2014/main" id="{D36E7C2D-7BCA-462D-9B6C-67477FD2F2B3}"/>
              </a:ext>
            </a:extLst>
          </p:cNvPr>
          <p:cNvGrpSpPr>
            <a:grpSpLocks/>
          </p:cNvGrpSpPr>
          <p:nvPr/>
        </p:nvGrpSpPr>
        <p:grpSpPr bwMode="auto">
          <a:xfrm>
            <a:off x="522722" y="1093754"/>
            <a:ext cx="9363305" cy="4655324"/>
            <a:chOff x="683568" y="1669351"/>
            <a:chExt cx="7920880" cy="4655553"/>
          </a:xfrm>
          <a:effectLst/>
        </p:grpSpPr>
        <p:sp>
          <p:nvSpPr>
            <p:cNvPr id="31" name="7 Rectángulo redondeado">
              <a:extLst>
                <a:ext uri="{FF2B5EF4-FFF2-40B4-BE49-F238E27FC236}">
                  <a16:creationId xmlns:a16="http://schemas.microsoft.com/office/drawing/2014/main" id="{744B7283-8A23-49C8-B925-72B643B57DE9}"/>
                </a:ext>
              </a:extLst>
            </p:cNvPr>
            <p:cNvSpPr/>
            <p:nvPr/>
          </p:nvSpPr>
          <p:spPr>
            <a:xfrm>
              <a:off x="3419872" y="1669351"/>
              <a:ext cx="2448272" cy="1324826"/>
            </a:xfrm>
            <a:prstGeom prst="roundRect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2400" dirty="0">
                  <a:latin typeface="Arial" panose="020B0604020202020204" pitchFamily="34" charset="0"/>
                  <a:cs typeface="Arial" panose="020B0604020202020204" pitchFamily="34" charset="0"/>
                </a:rPr>
                <a:t>Ministerio de Educación</a:t>
              </a:r>
            </a:p>
            <a:p>
              <a:pPr algn="ctr">
                <a:defRPr/>
              </a:pPr>
              <a:r>
                <a:rPr lang="es-C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$44,1 billones</a:t>
              </a:r>
            </a:p>
          </p:txBody>
        </p:sp>
        <p:sp>
          <p:nvSpPr>
            <p:cNvPr id="32" name="8 Rectángulo redondeado">
              <a:extLst>
                <a:ext uri="{FF2B5EF4-FFF2-40B4-BE49-F238E27FC236}">
                  <a16:creationId xmlns:a16="http://schemas.microsoft.com/office/drawing/2014/main" id="{D0D2D47A-FF6E-454E-A4D0-98AF2442C59A}"/>
                </a:ext>
              </a:extLst>
            </p:cNvPr>
            <p:cNvSpPr/>
            <p:nvPr/>
          </p:nvSpPr>
          <p:spPr>
            <a:xfrm>
              <a:off x="683568" y="2924944"/>
              <a:ext cx="2376264" cy="792088"/>
            </a:xfrm>
            <a:prstGeom prst="roundRect">
              <a:avLst/>
            </a:prstGeom>
            <a:gradFill>
              <a:gsLst>
                <a:gs pos="0">
                  <a:srgbClr val="E43866"/>
                </a:gs>
                <a:gs pos="50000">
                  <a:srgbClr val="E43866"/>
                </a:gs>
                <a:gs pos="100000">
                  <a:srgbClr val="B71942"/>
                </a:gs>
              </a:gsLst>
            </a:gra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2000" dirty="0">
                  <a:latin typeface="Arial" panose="020B0604020202020204" pitchFamily="34" charset="0"/>
                  <a:cs typeface="Arial" panose="020B0604020202020204" pitchFamily="34" charset="0"/>
                </a:rPr>
                <a:t>Funcionamiento</a:t>
              </a:r>
            </a:p>
            <a:p>
              <a:pPr algn="ctr">
                <a:defRPr/>
              </a:pPr>
              <a:r>
                <a:rPr lang="es-CO" sz="2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$40,1 billones</a:t>
              </a:r>
            </a:p>
          </p:txBody>
        </p:sp>
        <p:sp>
          <p:nvSpPr>
            <p:cNvPr id="33" name="9 Rectángulo redondeado">
              <a:extLst>
                <a:ext uri="{FF2B5EF4-FFF2-40B4-BE49-F238E27FC236}">
                  <a16:creationId xmlns:a16="http://schemas.microsoft.com/office/drawing/2014/main" id="{1DCC94A2-2263-4371-AE45-98A1ECD9FBEB}"/>
                </a:ext>
              </a:extLst>
            </p:cNvPr>
            <p:cNvSpPr/>
            <p:nvPr/>
          </p:nvSpPr>
          <p:spPr>
            <a:xfrm>
              <a:off x="6228184" y="2924944"/>
              <a:ext cx="2376264" cy="79208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2000" dirty="0">
                  <a:latin typeface="Arial" panose="020B0604020202020204" pitchFamily="34" charset="0"/>
                  <a:cs typeface="Arial" panose="020B0604020202020204" pitchFamily="34" charset="0"/>
                </a:rPr>
                <a:t>Inversión</a:t>
              </a:r>
            </a:p>
            <a:p>
              <a:pPr algn="ctr">
                <a:defRPr/>
              </a:pPr>
              <a:r>
                <a:rPr lang="es-CO" sz="2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$4 billones</a:t>
              </a:r>
            </a:p>
          </p:txBody>
        </p:sp>
        <p:sp>
          <p:nvSpPr>
            <p:cNvPr id="34" name="10 Rectángulo redondeado">
              <a:extLst>
                <a:ext uri="{FF2B5EF4-FFF2-40B4-BE49-F238E27FC236}">
                  <a16:creationId xmlns:a16="http://schemas.microsoft.com/office/drawing/2014/main" id="{6A58BDD1-EC72-44A4-8688-1D05F4AEAC66}"/>
                </a:ext>
              </a:extLst>
            </p:cNvPr>
            <p:cNvSpPr/>
            <p:nvPr/>
          </p:nvSpPr>
          <p:spPr>
            <a:xfrm>
              <a:off x="3346903" y="5408791"/>
              <a:ext cx="1798394" cy="916113"/>
            </a:xfrm>
            <a:prstGeom prst="roundRect">
              <a:avLst/>
            </a:prstGeom>
            <a:gradFill>
              <a:gsLst>
                <a:gs pos="0">
                  <a:srgbClr val="E43866"/>
                </a:gs>
                <a:gs pos="50000">
                  <a:srgbClr val="E43866"/>
                </a:gs>
                <a:gs pos="100000">
                  <a:srgbClr val="B71942"/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>
                <a:buFontTx/>
                <a:buChar char="-"/>
                <a:defRPr/>
              </a:pPr>
              <a:endParaRPr lang="es-CO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SGP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Fondo de Prestaciones - FOMAG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Universidades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Otras </a:t>
              </a:r>
            </a:p>
            <a:p>
              <a:pPr>
                <a:defRPr/>
              </a:pPr>
              <a:endParaRPr lang="es-CO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11 Rectángulo redondeado">
              <a:extLst>
                <a:ext uri="{FF2B5EF4-FFF2-40B4-BE49-F238E27FC236}">
                  <a16:creationId xmlns:a16="http://schemas.microsoft.com/office/drawing/2014/main" id="{E1AF2A29-90A9-48F9-BD4A-BB89A98A8450}"/>
                </a:ext>
              </a:extLst>
            </p:cNvPr>
            <p:cNvSpPr/>
            <p:nvPr/>
          </p:nvSpPr>
          <p:spPr>
            <a:xfrm>
              <a:off x="5991809" y="3933057"/>
              <a:ext cx="1858434" cy="91764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Educación Básica, primaria y media</a:t>
              </a:r>
              <a:endParaRPr lang="es-CO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12 Conector angular">
              <a:extLst>
                <a:ext uri="{FF2B5EF4-FFF2-40B4-BE49-F238E27FC236}">
                  <a16:creationId xmlns:a16="http://schemas.microsoft.com/office/drawing/2014/main" id="{0A766754-638C-47CC-AEAF-B2BFCBDCC26A}"/>
                </a:ext>
              </a:extLst>
            </p:cNvPr>
            <p:cNvCxnSpPr/>
            <p:nvPr/>
          </p:nvCxnSpPr>
          <p:spPr>
            <a:xfrm rot="10800000" flipV="1">
              <a:off x="3058585" y="2349107"/>
              <a:ext cx="360380" cy="971598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13 Conector angular">
              <a:extLst>
                <a:ext uri="{FF2B5EF4-FFF2-40B4-BE49-F238E27FC236}">
                  <a16:creationId xmlns:a16="http://schemas.microsoft.com/office/drawing/2014/main" id="{30B50765-199F-46A0-B6C3-A655F4F455A2}"/>
                </a:ext>
              </a:extLst>
            </p:cNvPr>
            <p:cNvCxnSpPr/>
            <p:nvPr/>
          </p:nvCxnSpPr>
          <p:spPr>
            <a:xfrm>
              <a:off x="5867010" y="2349107"/>
              <a:ext cx="360381" cy="971598"/>
            </a:xfrm>
            <a:prstGeom prst="bent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14 Rectángulo redondeado">
              <a:extLst>
                <a:ext uri="{FF2B5EF4-FFF2-40B4-BE49-F238E27FC236}">
                  <a16:creationId xmlns:a16="http://schemas.microsoft.com/office/drawing/2014/main" id="{2907C861-EB22-4259-973F-E20931C9FD98}"/>
                </a:ext>
              </a:extLst>
            </p:cNvPr>
            <p:cNvSpPr/>
            <p:nvPr/>
          </p:nvSpPr>
          <p:spPr>
            <a:xfrm>
              <a:off x="683568" y="3855406"/>
              <a:ext cx="2376264" cy="692574"/>
            </a:xfrm>
            <a:prstGeom prst="roundRect">
              <a:avLst/>
            </a:prstGeom>
            <a:gradFill>
              <a:gsLst>
                <a:gs pos="0">
                  <a:srgbClr val="E43866"/>
                </a:gs>
                <a:gs pos="50000">
                  <a:srgbClr val="E43866"/>
                </a:gs>
                <a:gs pos="100000">
                  <a:srgbClr val="B71942"/>
                </a:gs>
              </a:gsLst>
            </a:gra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Gastos de personal</a:t>
              </a:r>
              <a:b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s-CO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11 Rectángulo redondeado">
            <a:extLst>
              <a:ext uri="{FF2B5EF4-FFF2-40B4-BE49-F238E27FC236}">
                <a16:creationId xmlns:a16="http://schemas.microsoft.com/office/drawing/2014/main" id="{8256423D-FBB8-4A36-AF49-028AF201B8A2}"/>
              </a:ext>
            </a:extLst>
          </p:cNvPr>
          <p:cNvSpPr/>
          <p:nvPr/>
        </p:nvSpPr>
        <p:spPr bwMode="auto">
          <a:xfrm>
            <a:off x="6797616" y="4498995"/>
            <a:ext cx="2191108" cy="79204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Educación Superior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11 Rectángulo redondeado">
            <a:extLst>
              <a:ext uri="{FF2B5EF4-FFF2-40B4-BE49-F238E27FC236}">
                <a16:creationId xmlns:a16="http://schemas.microsoft.com/office/drawing/2014/main" id="{A678B082-7B8A-4653-BE10-8AC7E646EFF1}"/>
              </a:ext>
            </a:extLst>
          </p:cNvPr>
          <p:cNvSpPr/>
          <p:nvPr/>
        </p:nvSpPr>
        <p:spPr bwMode="auto">
          <a:xfrm>
            <a:off x="6797617" y="5596889"/>
            <a:ext cx="2191112" cy="7385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11 Rectángulo redondeado">
            <a:extLst>
              <a:ext uri="{FF2B5EF4-FFF2-40B4-BE49-F238E27FC236}">
                <a16:creationId xmlns:a16="http://schemas.microsoft.com/office/drawing/2014/main" id="{5A97F423-9B93-4F27-B906-C7E6B95177AE}"/>
              </a:ext>
            </a:extLst>
          </p:cNvPr>
          <p:cNvSpPr/>
          <p:nvPr/>
        </p:nvSpPr>
        <p:spPr bwMode="auto">
          <a:xfrm>
            <a:off x="9449253" y="3366247"/>
            <a:ext cx="2032507" cy="9195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Alimentación escolar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Trayectorias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</a:p>
        </p:txBody>
      </p: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DAC3CE2A-0557-44D7-A9F7-51E14428EA64}"/>
              </a:ext>
            </a:extLst>
          </p:cNvPr>
          <p:cNvCxnSpPr>
            <a:cxnSpLocks/>
          </p:cNvCxnSpPr>
          <p:nvPr/>
        </p:nvCxnSpPr>
        <p:spPr>
          <a:xfrm>
            <a:off x="8974802" y="3761117"/>
            <a:ext cx="47445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11 Rectángulo redondeado">
            <a:extLst>
              <a:ext uri="{FF2B5EF4-FFF2-40B4-BE49-F238E27FC236}">
                <a16:creationId xmlns:a16="http://schemas.microsoft.com/office/drawing/2014/main" id="{D555E13D-D041-48D3-B8FE-77907CF91867}"/>
              </a:ext>
            </a:extLst>
          </p:cNvPr>
          <p:cNvSpPr/>
          <p:nvPr/>
        </p:nvSpPr>
        <p:spPr bwMode="auto">
          <a:xfrm>
            <a:off x="9449253" y="4498994"/>
            <a:ext cx="2032507" cy="79204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Fomento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Icetex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Estampilla/Art 86</a:t>
            </a:r>
          </a:p>
        </p:txBody>
      </p: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DFAC5D93-D05A-4450-9E53-5983AC288576}"/>
              </a:ext>
            </a:extLst>
          </p:cNvPr>
          <p:cNvCxnSpPr>
            <a:cxnSpLocks/>
          </p:cNvCxnSpPr>
          <p:nvPr/>
        </p:nvCxnSpPr>
        <p:spPr>
          <a:xfrm>
            <a:off x="8974802" y="4888296"/>
            <a:ext cx="47445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11 Rectángulo redondeado">
            <a:extLst>
              <a:ext uri="{FF2B5EF4-FFF2-40B4-BE49-F238E27FC236}">
                <a16:creationId xmlns:a16="http://schemas.microsoft.com/office/drawing/2014/main" id="{4769B7B5-4780-4D0D-84E6-EA708D3303BF}"/>
              </a:ext>
            </a:extLst>
          </p:cNvPr>
          <p:cNvSpPr/>
          <p:nvPr/>
        </p:nvSpPr>
        <p:spPr bwMode="auto">
          <a:xfrm>
            <a:off x="9449253" y="5596889"/>
            <a:ext cx="2032507" cy="7385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Desarrollo organizacional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</a:p>
        </p:txBody>
      </p: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34684815-90AB-45BE-9D02-DFC47536293C}"/>
              </a:ext>
            </a:extLst>
          </p:cNvPr>
          <p:cNvCxnSpPr>
            <a:cxnSpLocks/>
          </p:cNvCxnSpPr>
          <p:nvPr/>
        </p:nvCxnSpPr>
        <p:spPr>
          <a:xfrm>
            <a:off x="8974802" y="5980972"/>
            <a:ext cx="47445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14 Rectángulo redondeado">
            <a:extLst>
              <a:ext uri="{FF2B5EF4-FFF2-40B4-BE49-F238E27FC236}">
                <a16:creationId xmlns:a16="http://schemas.microsoft.com/office/drawing/2014/main" id="{6024E9B2-F2A3-4746-AFC8-57359690E5FA}"/>
              </a:ext>
            </a:extLst>
          </p:cNvPr>
          <p:cNvSpPr/>
          <p:nvPr/>
        </p:nvSpPr>
        <p:spPr bwMode="auto">
          <a:xfrm>
            <a:off x="528474" y="4079091"/>
            <a:ext cx="2801763" cy="692548"/>
          </a:xfrm>
          <a:prstGeom prst="roundRect">
            <a:avLst/>
          </a:prstGeom>
          <a:gradFill>
            <a:gsLst>
              <a:gs pos="0">
                <a:srgbClr val="E43866"/>
              </a:gs>
              <a:gs pos="50000">
                <a:srgbClr val="E43866"/>
              </a:gs>
              <a:gs pos="100000">
                <a:srgbClr val="B71942"/>
              </a:gs>
            </a:gsLst>
          </a:gra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Gastos generales </a:t>
            </a:r>
          </a:p>
        </p:txBody>
      </p:sp>
      <p:sp>
        <p:nvSpPr>
          <p:cNvPr id="64" name="14 Rectángulo redondeado">
            <a:extLst>
              <a:ext uri="{FF2B5EF4-FFF2-40B4-BE49-F238E27FC236}">
                <a16:creationId xmlns:a16="http://schemas.microsoft.com/office/drawing/2014/main" id="{D06D637B-D478-48FE-BC2A-E0685C8306B3}"/>
              </a:ext>
            </a:extLst>
          </p:cNvPr>
          <p:cNvSpPr/>
          <p:nvPr/>
        </p:nvSpPr>
        <p:spPr bwMode="auto">
          <a:xfrm>
            <a:off x="522722" y="4904348"/>
            <a:ext cx="2865029" cy="692541"/>
          </a:xfrm>
          <a:prstGeom prst="roundRect">
            <a:avLst/>
          </a:prstGeom>
          <a:gradFill>
            <a:gsLst>
              <a:gs pos="0">
                <a:srgbClr val="E43866"/>
              </a:gs>
              <a:gs pos="50000">
                <a:srgbClr val="E43866"/>
              </a:gs>
              <a:gs pos="100000">
                <a:srgbClr val="B71942"/>
              </a:gs>
            </a:gsLst>
          </a:gra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Transferencias</a:t>
            </a:r>
          </a:p>
        </p:txBody>
      </p: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73089C32-D057-4F79-AC67-3AE58237D95D}"/>
              </a:ext>
            </a:extLst>
          </p:cNvPr>
          <p:cNvCxnSpPr>
            <a:cxnSpLocks/>
          </p:cNvCxnSpPr>
          <p:nvPr/>
        </p:nvCxnSpPr>
        <p:spPr>
          <a:xfrm>
            <a:off x="3183146" y="5250618"/>
            <a:ext cx="47445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5F3F5CC8-B175-4855-B684-C82D498D5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914" y="111366"/>
            <a:ext cx="2315085" cy="4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29716"/>
      </p:ext>
    </p:extLst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3177152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3316994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EA5F8B-9232-4607-8B0B-AF8F71CF5196}"/>
              </a:ext>
            </a:extLst>
          </p:cNvPr>
          <p:cNvSpPr txBox="1"/>
          <p:nvPr/>
        </p:nvSpPr>
        <p:spPr>
          <a:xfrm>
            <a:off x="3993067" y="153255"/>
            <a:ext cx="804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presupuestal MEN - 2020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5A52C5A-0093-4B42-892C-941097BBDE3E}"/>
              </a:ext>
            </a:extLst>
          </p:cNvPr>
          <p:cNvSpPr/>
          <p:nvPr/>
        </p:nvSpPr>
        <p:spPr>
          <a:xfrm>
            <a:off x="0" y="6497014"/>
            <a:ext cx="12192000" cy="36000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6BBD029-C55B-41D2-BE66-77F4B5170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63455"/>
              </p:ext>
            </p:extLst>
          </p:nvPr>
        </p:nvGraphicFramePr>
        <p:xfrm>
          <a:off x="3351006" y="1559713"/>
          <a:ext cx="8640912" cy="373857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32771">
                  <a:extLst>
                    <a:ext uri="{9D8B030D-6E8A-4147-A177-3AD203B41FA5}">
                      <a16:colId xmlns:a16="http://schemas.microsoft.com/office/drawing/2014/main" val="3755212812"/>
                    </a:ext>
                  </a:extLst>
                </a:gridCol>
                <a:gridCol w="1847949">
                  <a:extLst>
                    <a:ext uri="{9D8B030D-6E8A-4147-A177-3AD203B41FA5}">
                      <a16:colId xmlns:a16="http://schemas.microsoft.com/office/drawing/2014/main" val="737103095"/>
                    </a:ext>
                  </a:extLst>
                </a:gridCol>
                <a:gridCol w="1287051">
                  <a:extLst>
                    <a:ext uri="{9D8B030D-6E8A-4147-A177-3AD203B41FA5}">
                      <a16:colId xmlns:a16="http://schemas.microsoft.com/office/drawing/2014/main" val="2730238401"/>
                    </a:ext>
                  </a:extLst>
                </a:gridCol>
                <a:gridCol w="1320226">
                  <a:extLst>
                    <a:ext uri="{9D8B030D-6E8A-4147-A177-3AD203B41FA5}">
                      <a16:colId xmlns:a16="http://schemas.microsoft.com/office/drawing/2014/main" val="3848899899"/>
                    </a:ext>
                  </a:extLst>
                </a:gridCol>
                <a:gridCol w="1385107">
                  <a:extLst>
                    <a:ext uri="{9D8B030D-6E8A-4147-A177-3AD203B41FA5}">
                      <a16:colId xmlns:a16="http://schemas.microsoft.com/office/drawing/2014/main" val="3224492890"/>
                    </a:ext>
                  </a:extLst>
                </a:gridCol>
                <a:gridCol w="1367808">
                  <a:extLst>
                    <a:ext uri="{9D8B030D-6E8A-4147-A177-3AD203B41FA5}">
                      <a16:colId xmlns:a16="http://schemas.microsoft.com/office/drawing/2014/main" val="1036553443"/>
                    </a:ext>
                  </a:extLst>
                </a:gridCol>
              </a:tblGrid>
              <a:tr h="71416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</a:t>
                      </a:r>
                      <a:endParaRPr lang="es-CO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vigente </a:t>
                      </a:r>
                      <a:endParaRPr lang="es-CO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  <a:endParaRPr lang="es-CO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  <a:endParaRPr lang="es-CO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%Compromisos</a:t>
                      </a:r>
                      <a:endParaRPr lang="es-CO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%Obligaciones</a:t>
                      </a:r>
                      <a:endParaRPr lang="es-CO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63294"/>
                  </a:ext>
                </a:extLst>
              </a:tr>
              <a:tr h="10081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</a:t>
                      </a:r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$40.543.207</a:t>
                      </a:r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$40.542.020</a:t>
                      </a:r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$40.536.819</a:t>
                      </a:r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99,99%</a:t>
                      </a:r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99,9%</a:t>
                      </a:r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562354"/>
                  </a:ext>
                </a:extLst>
              </a:tr>
              <a:tr h="10081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Inversión</a:t>
                      </a:r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$3.927.658</a:t>
                      </a:r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r>
                        <a:rPr lang="es-CO" sz="14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3.925.212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$ 3.912.771 </a:t>
                      </a:r>
                    </a:p>
                    <a:p>
                      <a:pPr marL="0" algn="ctr" defTabSz="914400" rtl="0" eaLnBrk="1" fontAlgn="ctr" latinLnBrk="0" hangingPunct="1"/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99,93%</a:t>
                      </a:r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96,62%</a:t>
                      </a:r>
                      <a:endParaRPr lang="es-CO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4538509"/>
                  </a:ext>
                </a:extLst>
              </a:tr>
              <a:tr h="10081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6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6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$44.470.865 </a:t>
                      </a:r>
                    </a:p>
                    <a:p>
                      <a:pPr marL="0" algn="ctr" defTabSz="914400" rtl="0" eaLnBrk="1" fontAlgn="ctr" latinLnBrk="0" hangingPunct="1"/>
                      <a:endParaRPr lang="es-CO" sz="16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$44.467.232 </a:t>
                      </a:r>
                    </a:p>
                    <a:p>
                      <a:pPr marL="0" algn="ctr" defTabSz="914400" rtl="0" eaLnBrk="1" fontAlgn="ctr" latinLnBrk="0" hangingPunct="1"/>
                      <a:endParaRPr lang="es-CO" sz="16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$44.449.590 </a:t>
                      </a:r>
                    </a:p>
                    <a:p>
                      <a:pPr marL="0" algn="ctr" defTabSz="914400" rtl="0" eaLnBrk="1" fontAlgn="ctr" latinLnBrk="0" hangingPunct="1"/>
                      <a:endParaRPr lang="es-CO" sz="16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99,99%</a:t>
                      </a:r>
                      <a:endParaRPr lang="es-CO" sz="16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99,95%</a:t>
                      </a:r>
                      <a:endParaRPr lang="es-CO" sz="16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410989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95B0AA5-D313-4896-9B51-DE915F5BCD4D}"/>
              </a:ext>
            </a:extLst>
          </p:cNvPr>
          <p:cNvSpPr txBox="1"/>
          <p:nvPr/>
        </p:nvSpPr>
        <p:spPr>
          <a:xfrm>
            <a:off x="10058401" y="5341257"/>
            <a:ext cx="1971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</a:rPr>
              <a:t>Millones de pesos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9CFC70-FFD5-426B-B3A1-F411E927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7649" y="6264352"/>
            <a:ext cx="2315085" cy="4403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9AB9BF6-339A-4FC0-8B13-544C5C3F74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735" y="-986"/>
            <a:ext cx="3197887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0E07A36-C70B-9946-B24B-2DCE63771045}"/>
              </a:ext>
            </a:extLst>
          </p:cNvPr>
          <p:cNvSpPr txBox="1"/>
          <p:nvPr/>
        </p:nvSpPr>
        <p:spPr>
          <a:xfrm>
            <a:off x="6501930" y="5753843"/>
            <a:ext cx="548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</a:defRPr>
            </a:lvl1pPr>
          </a:lstStyle>
          <a:p>
            <a:pPr algn="r"/>
            <a:r>
              <a:rPr lang="es-CO" b="0" dirty="0"/>
              <a:t>Apropiación a 31 de  diciembre  2020</a:t>
            </a:r>
          </a:p>
        </p:txBody>
      </p:sp>
    </p:spTree>
    <p:extLst>
      <p:ext uri="{BB962C8B-B14F-4D97-AF65-F5344CB8AC3E}">
        <p14:creationId xmlns:p14="http://schemas.microsoft.com/office/powerpoint/2010/main" val="1228063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05A52C5A-0093-4B42-892C-941097BBDE3E}"/>
              </a:ext>
            </a:extLst>
          </p:cNvPr>
          <p:cNvSpPr/>
          <p:nvPr/>
        </p:nvSpPr>
        <p:spPr>
          <a:xfrm>
            <a:off x="0" y="6497014"/>
            <a:ext cx="12192000" cy="36000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C1E3544-25E1-49BA-A468-D635CC374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76005"/>
              </p:ext>
            </p:extLst>
          </p:nvPr>
        </p:nvGraphicFramePr>
        <p:xfrm>
          <a:off x="3316995" y="1372316"/>
          <a:ext cx="8682284" cy="384680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53145">
                  <a:extLst>
                    <a:ext uri="{9D8B030D-6E8A-4147-A177-3AD203B41FA5}">
                      <a16:colId xmlns:a16="http://schemas.microsoft.com/office/drawing/2014/main" val="3839937203"/>
                    </a:ext>
                  </a:extLst>
                </a:gridCol>
                <a:gridCol w="1938466">
                  <a:extLst>
                    <a:ext uri="{9D8B030D-6E8A-4147-A177-3AD203B41FA5}">
                      <a16:colId xmlns:a16="http://schemas.microsoft.com/office/drawing/2014/main" val="1545127295"/>
                    </a:ext>
                  </a:extLst>
                </a:gridCol>
                <a:gridCol w="1376628">
                  <a:extLst>
                    <a:ext uri="{9D8B030D-6E8A-4147-A177-3AD203B41FA5}">
                      <a16:colId xmlns:a16="http://schemas.microsoft.com/office/drawing/2014/main" val="234247165"/>
                    </a:ext>
                  </a:extLst>
                </a:gridCol>
                <a:gridCol w="1342577">
                  <a:extLst>
                    <a:ext uri="{9D8B030D-6E8A-4147-A177-3AD203B41FA5}">
                      <a16:colId xmlns:a16="http://schemas.microsoft.com/office/drawing/2014/main" val="2392541799"/>
                    </a:ext>
                  </a:extLst>
                </a:gridCol>
                <a:gridCol w="1509713">
                  <a:extLst>
                    <a:ext uri="{9D8B030D-6E8A-4147-A177-3AD203B41FA5}">
                      <a16:colId xmlns:a16="http://schemas.microsoft.com/office/drawing/2014/main" val="184472718"/>
                    </a:ext>
                  </a:extLst>
                </a:gridCol>
                <a:gridCol w="1461755">
                  <a:extLst>
                    <a:ext uri="{9D8B030D-6E8A-4147-A177-3AD203B41FA5}">
                      <a16:colId xmlns:a16="http://schemas.microsoft.com/office/drawing/2014/main" val="4151017966"/>
                    </a:ext>
                  </a:extLst>
                </a:gridCol>
              </a:tblGrid>
              <a:tr h="887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endParaRPr lang="es-CO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vigente</a:t>
                      </a:r>
                      <a:endParaRPr lang="es-CO" sz="1600" b="0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  <a:endParaRPr lang="es-CO" sz="1600" b="0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  <a:endParaRPr lang="es-CO" sz="1600" b="0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%Compromisos</a:t>
                      </a:r>
                      <a:endParaRPr lang="es-CO" sz="1600" b="0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%Obligaciones</a:t>
                      </a:r>
                      <a:endParaRPr lang="es-CO" sz="1600" b="0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62848"/>
                  </a:ext>
                </a:extLst>
              </a:tr>
              <a:tr h="524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Básica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$ 26.211.168 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$ 26.211.168 </a:t>
                      </a:r>
                    </a:p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$ 26.208.779 </a:t>
                      </a:r>
                    </a:p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99,99%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248279326"/>
                  </a:ext>
                </a:extLst>
              </a:tr>
              <a:tr h="710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$4.159.179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$4.159.107 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$4.157.785 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99,98%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99,97%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275430187"/>
                  </a:ext>
                </a:extLst>
              </a:tr>
              <a:tr h="710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$ 10.172.860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$ 10.171.745 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$ 10.170.255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99,98%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99,97%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004768253"/>
                  </a:ext>
                </a:extLst>
              </a:tr>
              <a:tr h="796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MEN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$ 40.543.207 </a:t>
                      </a:r>
                    </a:p>
                    <a:p>
                      <a:pPr algn="ctr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$ 40.542.020 </a:t>
                      </a:r>
                    </a:p>
                    <a:p>
                      <a:pPr algn="ctr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$ 40.536.819 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99,99%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99,98%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71257830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DA2A571-791E-46D0-85CB-8D2A39B1EDBB}"/>
              </a:ext>
            </a:extLst>
          </p:cNvPr>
          <p:cNvSpPr/>
          <p:nvPr/>
        </p:nvSpPr>
        <p:spPr>
          <a:xfrm>
            <a:off x="3177152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54268B-95F1-4F87-9D0C-81950C2482FD}"/>
              </a:ext>
            </a:extLst>
          </p:cNvPr>
          <p:cNvSpPr txBox="1"/>
          <p:nvPr/>
        </p:nvSpPr>
        <p:spPr>
          <a:xfrm>
            <a:off x="3316994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F0118CC-F855-400C-BBD5-8DEA74ACDE90}"/>
              </a:ext>
            </a:extLst>
          </p:cNvPr>
          <p:cNvSpPr txBox="1"/>
          <p:nvPr/>
        </p:nvSpPr>
        <p:spPr>
          <a:xfrm>
            <a:off x="4055775" y="30145"/>
            <a:ext cx="6730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presupuesto de funcionamiento por áreas - 2020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C89FE7-7D2B-43E6-BD5D-C9CBD5E0B38C}"/>
              </a:ext>
            </a:extLst>
          </p:cNvPr>
          <p:cNvSpPr txBox="1"/>
          <p:nvPr/>
        </p:nvSpPr>
        <p:spPr>
          <a:xfrm>
            <a:off x="10031425" y="5454736"/>
            <a:ext cx="1971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</a:rPr>
              <a:t>Millones de pesos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C3BC97-DBE0-4282-927E-B4F069C5A5A6}"/>
              </a:ext>
            </a:extLst>
          </p:cNvPr>
          <p:cNvSpPr txBox="1"/>
          <p:nvPr/>
        </p:nvSpPr>
        <p:spPr>
          <a:xfrm>
            <a:off x="6501930" y="5753843"/>
            <a:ext cx="548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</a:defRPr>
            </a:lvl1pPr>
          </a:lstStyle>
          <a:p>
            <a:pPr algn="r"/>
            <a:r>
              <a:rPr lang="es-CO" b="0" dirty="0"/>
              <a:t>Apropiación a 31 de  diciembre  2020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81D7BAF-1A23-4E18-9B2D-513CE49FF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7649" y="6264352"/>
            <a:ext cx="2315085" cy="4403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D59E936-C8FE-E844-B2CA-64B5030A2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86"/>
            <a:ext cx="3102112" cy="68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72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05A52C5A-0093-4B42-892C-941097BBDE3E}"/>
              </a:ext>
            </a:extLst>
          </p:cNvPr>
          <p:cNvSpPr/>
          <p:nvPr/>
        </p:nvSpPr>
        <p:spPr>
          <a:xfrm>
            <a:off x="0" y="6497014"/>
            <a:ext cx="12192000" cy="36000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736BC27-0BB6-4BB2-9B59-2DFFC7A87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38032"/>
              </p:ext>
            </p:extLst>
          </p:nvPr>
        </p:nvGraphicFramePr>
        <p:xfrm>
          <a:off x="3177152" y="1461539"/>
          <a:ext cx="8814767" cy="350597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344645">
                  <a:extLst>
                    <a:ext uri="{9D8B030D-6E8A-4147-A177-3AD203B41FA5}">
                      <a16:colId xmlns:a16="http://schemas.microsoft.com/office/drawing/2014/main" val="3404356824"/>
                    </a:ext>
                  </a:extLst>
                </a:gridCol>
                <a:gridCol w="1755826">
                  <a:extLst>
                    <a:ext uri="{9D8B030D-6E8A-4147-A177-3AD203B41FA5}">
                      <a16:colId xmlns:a16="http://schemas.microsoft.com/office/drawing/2014/main" val="2324826574"/>
                    </a:ext>
                  </a:extLst>
                </a:gridCol>
                <a:gridCol w="1429463">
                  <a:extLst>
                    <a:ext uri="{9D8B030D-6E8A-4147-A177-3AD203B41FA5}">
                      <a16:colId xmlns:a16="http://schemas.microsoft.com/office/drawing/2014/main" val="634986039"/>
                    </a:ext>
                  </a:extLst>
                </a:gridCol>
                <a:gridCol w="1399844">
                  <a:extLst>
                    <a:ext uri="{9D8B030D-6E8A-4147-A177-3AD203B41FA5}">
                      <a16:colId xmlns:a16="http://schemas.microsoft.com/office/drawing/2014/main" val="12667043"/>
                    </a:ext>
                  </a:extLst>
                </a:gridCol>
                <a:gridCol w="1532238">
                  <a:extLst>
                    <a:ext uri="{9D8B030D-6E8A-4147-A177-3AD203B41FA5}">
                      <a16:colId xmlns:a16="http://schemas.microsoft.com/office/drawing/2014/main" val="437167444"/>
                    </a:ext>
                  </a:extLst>
                </a:gridCol>
                <a:gridCol w="1352751">
                  <a:extLst>
                    <a:ext uri="{9D8B030D-6E8A-4147-A177-3AD203B41FA5}">
                      <a16:colId xmlns:a16="http://schemas.microsoft.com/office/drawing/2014/main" val="939698652"/>
                    </a:ext>
                  </a:extLst>
                </a:gridCol>
              </a:tblGrid>
              <a:tr h="1000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vigente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%Compromisos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%Obligaciones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001985"/>
                  </a:ext>
                </a:extLst>
              </a:tr>
              <a:tr h="610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Básica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$1.568.033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$1.567.394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$1.556.605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8268501"/>
                  </a:ext>
                </a:extLst>
              </a:tr>
              <a:tr h="610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$2.325.236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$2.325.223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$2.324.486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1973823"/>
                  </a:ext>
                </a:extLst>
              </a:tr>
              <a:tr h="610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$34.389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$32.595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$31.681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4408720"/>
                  </a:ext>
                </a:extLst>
              </a:tr>
              <a:tr h="674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MEN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$3.927.658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$3.925.212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$3.912.771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4589453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193DE8A-52FB-41D6-9327-97988DF49070}"/>
              </a:ext>
            </a:extLst>
          </p:cNvPr>
          <p:cNvSpPr/>
          <p:nvPr/>
        </p:nvSpPr>
        <p:spPr>
          <a:xfrm>
            <a:off x="3177152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12739-2610-4CE5-B041-64627429FA8F}"/>
              </a:ext>
            </a:extLst>
          </p:cNvPr>
          <p:cNvSpPr txBox="1"/>
          <p:nvPr/>
        </p:nvSpPr>
        <p:spPr>
          <a:xfrm>
            <a:off x="3316994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74D3C3-D273-4CBE-9EC0-5A0605148A90}"/>
              </a:ext>
            </a:extLst>
          </p:cNvPr>
          <p:cNvSpPr txBox="1"/>
          <p:nvPr/>
        </p:nvSpPr>
        <p:spPr>
          <a:xfrm>
            <a:off x="4055775" y="30145"/>
            <a:ext cx="4793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presupuesto de inversión por áreas - 2020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4ECEA4-5ACF-46DA-8268-2BA2811690EE}"/>
              </a:ext>
            </a:extLst>
          </p:cNvPr>
          <p:cNvSpPr txBox="1"/>
          <p:nvPr/>
        </p:nvSpPr>
        <p:spPr>
          <a:xfrm>
            <a:off x="10058401" y="5341257"/>
            <a:ext cx="1971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</a:rPr>
              <a:t>Millones de pesos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E0CDD5-2C1B-4B33-9C14-6E07391C16FD}"/>
              </a:ext>
            </a:extLst>
          </p:cNvPr>
          <p:cNvSpPr txBox="1"/>
          <p:nvPr/>
        </p:nvSpPr>
        <p:spPr>
          <a:xfrm>
            <a:off x="6501930" y="5753843"/>
            <a:ext cx="548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</a:defRPr>
            </a:lvl1pPr>
          </a:lstStyle>
          <a:p>
            <a:pPr algn="r"/>
            <a:r>
              <a:rPr lang="es-CO" b="0" dirty="0"/>
              <a:t>Apropiación a 31 de  diciembre 2020</a:t>
            </a:r>
          </a:p>
          <a:p>
            <a:pPr algn="r"/>
            <a:endParaRPr lang="es-CO" b="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E67D35E-6BF4-4865-A13E-670E9442B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7649" y="6264352"/>
            <a:ext cx="2315085" cy="440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847B7B-9127-1447-90A1-D17AF750DD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046" y="0"/>
            <a:ext cx="3155224" cy="685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96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815915" y="120414"/>
            <a:ext cx="1121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Presupuestal – Reserva 2020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13E449-15DA-4E08-86F5-7DA9A2F7CD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914" y="111366"/>
            <a:ext cx="2315085" cy="440393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BD11D05-30D1-DC46-8F3F-FE9D6D06B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86913"/>
              </p:ext>
            </p:extLst>
          </p:nvPr>
        </p:nvGraphicFramePr>
        <p:xfrm>
          <a:off x="772023" y="2391395"/>
          <a:ext cx="10647953" cy="3022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664">
                  <a:extLst>
                    <a:ext uri="{9D8B030D-6E8A-4147-A177-3AD203B41FA5}">
                      <a16:colId xmlns:a16="http://schemas.microsoft.com/office/drawing/2014/main" val="1045602231"/>
                    </a:ext>
                  </a:extLst>
                </a:gridCol>
                <a:gridCol w="1808036">
                  <a:extLst>
                    <a:ext uri="{9D8B030D-6E8A-4147-A177-3AD203B41FA5}">
                      <a16:colId xmlns:a16="http://schemas.microsoft.com/office/drawing/2014/main" val="50882292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897182828"/>
                    </a:ext>
                  </a:extLst>
                </a:gridCol>
                <a:gridCol w="1674813">
                  <a:extLst>
                    <a:ext uri="{9D8B030D-6E8A-4147-A177-3AD203B41FA5}">
                      <a16:colId xmlns:a16="http://schemas.microsoft.com/office/drawing/2014/main" val="1479304560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571985781"/>
                    </a:ext>
                  </a:extLst>
                </a:gridCol>
                <a:gridCol w="1430746">
                  <a:extLst>
                    <a:ext uri="{9D8B030D-6E8A-4147-A177-3AD203B41FA5}">
                      <a16:colId xmlns:a16="http://schemas.microsoft.com/office/drawing/2014/main" val="1062233968"/>
                    </a:ext>
                  </a:extLst>
                </a:gridCol>
                <a:gridCol w="1088444">
                  <a:extLst>
                    <a:ext uri="{9D8B030D-6E8A-4147-A177-3AD203B41FA5}">
                      <a16:colId xmlns:a16="http://schemas.microsoft.com/office/drawing/2014/main" val="3482129011"/>
                    </a:ext>
                  </a:extLst>
                </a:gridCol>
              </a:tblGrid>
              <a:tr h="54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Gasto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Reserva Constituida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Liberaciones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Valor Actual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Valor Obligado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Saldo X Obligar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% Ejecución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609874"/>
                  </a:ext>
                </a:extLst>
              </a:tr>
              <a:tr h="54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Funcionamiento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$ 5.172.325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$ 229.751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$ 4.942.574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$ 2.499.499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$2.443.075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9068803"/>
                  </a:ext>
                </a:extLst>
              </a:tr>
              <a:tr h="54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Inversión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$ 12.427.087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$ 405.285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$ 12.021.803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$ 11.968.779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$ 53.024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99,5%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8768023"/>
                  </a:ext>
                </a:extLst>
              </a:tr>
              <a:tr h="54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TOTAL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$ 17.599.413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$ 635.036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$ 16.964.378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$ 14.468.278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$2.496.099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86%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9886668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81C9334-B05B-214A-8B3C-B861BC8D178B}"/>
              </a:ext>
            </a:extLst>
          </p:cNvPr>
          <p:cNvSpPr txBox="1"/>
          <p:nvPr/>
        </p:nvSpPr>
        <p:spPr>
          <a:xfrm>
            <a:off x="772023" y="5636729"/>
            <a:ext cx="438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Cifras en miles pesos</a:t>
            </a:r>
          </a:p>
          <a:p>
            <a:r>
              <a:rPr lang="es-ES" sz="1200" dirty="0"/>
              <a:t>Corte 30 de Agosto de 2020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233462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EA5F8B-9232-4607-8B0B-AF8F71CF5196}"/>
              </a:ext>
            </a:extLst>
          </p:cNvPr>
          <p:cNvSpPr txBox="1"/>
          <p:nvPr/>
        </p:nvSpPr>
        <p:spPr>
          <a:xfrm>
            <a:off x="815915" y="153255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asignado al MEN - 2021 </a:t>
            </a:r>
          </a:p>
        </p:txBody>
      </p:sp>
      <p:grpSp>
        <p:nvGrpSpPr>
          <p:cNvPr id="22" name="6 Grupo">
            <a:extLst>
              <a:ext uri="{FF2B5EF4-FFF2-40B4-BE49-F238E27FC236}">
                <a16:creationId xmlns:a16="http://schemas.microsoft.com/office/drawing/2014/main" id="{D53F2A0E-832E-4F1C-B180-417C000A4464}"/>
              </a:ext>
            </a:extLst>
          </p:cNvPr>
          <p:cNvGrpSpPr>
            <a:grpSpLocks/>
          </p:cNvGrpSpPr>
          <p:nvPr/>
        </p:nvGrpSpPr>
        <p:grpSpPr bwMode="auto">
          <a:xfrm>
            <a:off x="522722" y="1093754"/>
            <a:ext cx="9363305" cy="4655324"/>
            <a:chOff x="683568" y="1669351"/>
            <a:chExt cx="7920880" cy="4655553"/>
          </a:xfrm>
          <a:effectLst/>
        </p:grpSpPr>
        <p:sp>
          <p:nvSpPr>
            <p:cNvPr id="23" name="7 Rectángulo redondeado">
              <a:extLst>
                <a:ext uri="{FF2B5EF4-FFF2-40B4-BE49-F238E27FC236}">
                  <a16:creationId xmlns:a16="http://schemas.microsoft.com/office/drawing/2014/main" id="{4C212C87-5992-42E5-BC81-AD48CD8E5B8B}"/>
                </a:ext>
              </a:extLst>
            </p:cNvPr>
            <p:cNvSpPr/>
            <p:nvPr/>
          </p:nvSpPr>
          <p:spPr>
            <a:xfrm>
              <a:off x="3419872" y="1669351"/>
              <a:ext cx="2448272" cy="1324826"/>
            </a:xfrm>
            <a:prstGeom prst="roundRect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2400" dirty="0">
                  <a:latin typeface="Arial" panose="020B0604020202020204" pitchFamily="34" charset="0"/>
                  <a:cs typeface="Arial" panose="020B0604020202020204" pitchFamily="34" charset="0"/>
                </a:rPr>
                <a:t>Ministerio de Educación</a:t>
              </a:r>
            </a:p>
            <a:p>
              <a:pPr algn="ctr">
                <a:defRPr/>
              </a:pPr>
              <a:r>
                <a:rPr lang="es-C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$47,2 billones</a:t>
              </a:r>
            </a:p>
            <a:p>
              <a:pPr algn="ctr"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Incluida la UAPA</a:t>
              </a:r>
            </a:p>
          </p:txBody>
        </p:sp>
        <p:sp>
          <p:nvSpPr>
            <p:cNvPr id="29" name="8 Rectángulo redondeado">
              <a:extLst>
                <a:ext uri="{FF2B5EF4-FFF2-40B4-BE49-F238E27FC236}">
                  <a16:creationId xmlns:a16="http://schemas.microsoft.com/office/drawing/2014/main" id="{0D1C3B8E-E1A9-4006-962D-4457BEB166CE}"/>
                </a:ext>
              </a:extLst>
            </p:cNvPr>
            <p:cNvSpPr/>
            <p:nvPr/>
          </p:nvSpPr>
          <p:spPr>
            <a:xfrm>
              <a:off x="683568" y="2924944"/>
              <a:ext cx="2376264" cy="792088"/>
            </a:xfrm>
            <a:prstGeom prst="roundRect">
              <a:avLst/>
            </a:prstGeom>
            <a:gradFill>
              <a:gsLst>
                <a:gs pos="0">
                  <a:srgbClr val="E43866"/>
                </a:gs>
                <a:gs pos="50000">
                  <a:srgbClr val="E43866"/>
                </a:gs>
                <a:gs pos="100000">
                  <a:srgbClr val="B71942"/>
                </a:gs>
              </a:gsLst>
            </a:gra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2000" dirty="0">
                  <a:latin typeface="Arial" panose="020B0604020202020204" pitchFamily="34" charset="0"/>
                  <a:cs typeface="Arial" panose="020B0604020202020204" pitchFamily="34" charset="0"/>
                </a:rPr>
                <a:t>Funcionamiento</a:t>
              </a:r>
            </a:p>
            <a:p>
              <a:pPr algn="ctr">
                <a:defRPr/>
              </a:pPr>
              <a:r>
                <a:rPr lang="es-CO" sz="2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$42,7 billones</a:t>
              </a:r>
            </a:p>
          </p:txBody>
        </p:sp>
        <p:sp>
          <p:nvSpPr>
            <p:cNvPr id="30" name="9 Rectángulo redondeado">
              <a:extLst>
                <a:ext uri="{FF2B5EF4-FFF2-40B4-BE49-F238E27FC236}">
                  <a16:creationId xmlns:a16="http://schemas.microsoft.com/office/drawing/2014/main" id="{BCA4530D-885F-4F19-BF73-289119B4727A}"/>
                </a:ext>
              </a:extLst>
            </p:cNvPr>
            <p:cNvSpPr/>
            <p:nvPr/>
          </p:nvSpPr>
          <p:spPr>
            <a:xfrm>
              <a:off x="6228184" y="2924944"/>
              <a:ext cx="2376264" cy="79208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2000" dirty="0">
                  <a:latin typeface="Arial" panose="020B0604020202020204" pitchFamily="34" charset="0"/>
                  <a:cs typeface="Arial" panose="020B0604020202020204" pitchFamily="34" charset="0"/>
                </a:rPr>
                <a:t>Inversión</a:t>
              </a:r>
            </a:p>
            <a:p>
              <a:pPr algn="ctr">
                <a:defRPr/>
              </a:pPr>
              <a:r>
                <a:rPr lang="es-CO" sz="2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$4,5 billones</a:t>
              </a:r>
            </a:p>
          </p:txBody>
        </p:sp>
        <p:sp>
          <p:nvSpPr>
            <p:cNvPr id="36" name="10 Rectángulo redondeado">
              <a:extLst>
                <a:ext uri="{FF2B5EF4-FFF2-40B4-BE49-F238E27FC236}">
                  <a16:creationId xmlns:a16="http://schemas.microsoft.com/office/drawing/2014/main" id="{92C04B5E-3113-402A-BFE3-97D2E3A7F0E5}"/>
                </a:ext>
              </a:extLst>
            </p:cNvPr>
            <p:cNvSpPr/>
            <p:nvPr/>
          </p:nvSpPr>
          <p:spPr>
            <a:xfrm>
              <a:off x="3346903" y="5408791"/>
              <a:ext cx="1798394" cy="916113"/>
            </a:xfrm>
            <a:prstGeom prst="roundRect">
              <a:avLst/>
            </a:prstGeom>
            <a:gradFill>
              <a:gsLst>
                <a:gs pos="0">
                  <a:srgbClr val="E43866"/>
                </a:gs>
                <a:gs pos="50000">
                  <a:srgbClr val="E43866"/>
                </a:gs>
                <a:gs pos="100000">
                  <a:srgbClr val="B71942"/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>
                <a:buFontTx/>
                <a:buChar char="-"/>
                <a:defRPr/>
              </a:pPr>
              <a:endParaRPr lang="es-CO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SGP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Fondo de Prestaciones - FOMAG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Universidades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Otras </a:t>
              </a:r>
            </a:p>
            <a:p>
              <a:pPr>
                <a:defRPr/>
              </a:pPr>
              <a:endParaRPr lang="es-CO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11 Rectángulo redondeado">
              <a:extLst>
                <a:ext uri="{FF2B5EF4-FFF2-40B4-BE49-F238E27FC236}">
                  <a16:creationId xmlns:a16="http://schemas.microsoft.com/office/drawing/2014/main" id="{880F0420-A4D4-4AFD-852D-4DA27896D083}"/>
                </a:ext>
              </a:extLst>
            </p:cNvPr>
            <p:cNvSpPr/>
            <p:nvPr/>
          </p:nvSpPr>
          <p:spPr>
            <a:xfrm>
              <a:off x="5991809" y="3933057"/>
              <a:ext cx="1858434" cy="91764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Educación Básica, primaria y media</a:t>
              </a:r>
              <a:endParaRPr lang="es-CO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12 Conector angular">
              <a:extLst>
                <a:ext uri="{FF2B5EF4-FFF2-40B4-BE49-F238E27FC236}">
                  <a16:creationId xmlns:a16="http://schemas.microsoft.com/office/drawing/2014/main" id="{DDBD4CAF-63AC-44A9-AB0F-19B857FCA689}"/>
                </a:ext>
              </a:extLst>
            </p:cNvPr>
            <p:cNvCxnSpPr/>
            <p:nvPr/>
          </p:nvCxnSpPr>
          <p:spPr>
            <a:xfrm rot="10800000" flipV="1">
              <a:off x="3058585" y="2349107"/>
              <a:ext cx="360380" cy="971598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13 Conector angular">
              <a:extLst>
                <a:ext uri="{FF2B5EF4-FFF2-40B4-BE49-F238E27FC236}">
                  <a16:creationId xmlns:a16="http://schemas.microsoft.com/office/drawing/2014/main" id="{FFD281DB-43D4-45B5-A708-DD39985F409B}"/>
                </a:ext>
              </a:extLst>
            </p:cNvPr>
            <p:cNvCxnSpPr/>
            <p:nvPr/>
          </p:nvCxnSpPr>
          <p:spPr>
            <a:xfrm>
              <a:off x="5867010" y="2349107"/>
              <a:ext cx="360381" cy="971598"/>
            </a:xfrm>
            <a:prstGeom prst="bent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14 Rectángulo redondeado">
              <a:extLst>
                <a:ext uri="{FF2B5EF4-FFF2-40B4-BE49-F238E27FC236}">
                  <a16:creationId xmlns:a16="http://schemas.microsoft.com/office/drawing/2014/main" id="{274AE9AF-BC43-4EE9-A120-D868CCBE35FD}"/>
                </a:ext>
              </a:extLst>
            </p:cNvPr>
            <p:cNvSpPr/>
            <p:nvPr/>
          </p:nvSpPr>
          <p:spPr>
            <a:xfrm>
              <a:off x="683568" y="3855406"/>
              <a:ext cx="2376264" cy="692574"/>
            </a:xfrm>
            <a:prstGeom prst="roundRect">
              <a:avLst/>
            </a:prstGeom>
            <a:gradFill>
              <a:gsLst>
                <a:gs pos="0">
                  <a:srgbClr val="E43866"/>
                </a:gs>
                <a:gs pos="50000">
                  <a:srgbClr val="E43866"/>
                </a:gs>
                <a:gs pos="100000">
                  <a:srgbClr val="B71942"/>
                </a:gs>
              </a:gsLst>
            </a:gra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Gastos de personal</a:t>
              </a:r>
              <a:b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s-CO" sz="2000" b="1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11 Rectángulo redondeado">
            <a:extLst>
              <a:ext uri="{FF2B5EF4-FFF2-40B4-BE49-F238E27FC236}">
                <a16:creationId xmlns:a16="http://schemas.microsoft.com/office/drawing/2014/main" id="{646744EA-9E45-436D-ABD5-683F0EDCCC6B}"/>
              </a:ext>
            </a:extLst>
          </p:cNvPr>
          <p:cNvSpPr/>
          <p:nvPr/>
        </p:nvSpPr>
        <p:spPr bwMode="auto">
          <a:xfrm>
            <a:off x="6797616" y="4498995"/>
            <a:ext cx="2191108" cy="79204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Educación Superior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11 Rectángulo redondeado">
            <a:extLst>
              <a:ext uri="{FF2B5EF4-FFF2-40B4-BE49-F238E27FC236}">
                <a16:creationId xmlns:a16="http://schemas.microsoft.com/office/drawing/2014/main" id="{193ED5E9-BF8F-499C-AEEC-4A9630D4FFD4}"/>
              </a:ext>
            </a:extLst>
          </p:cNvPr>
          <p:cNvSpPr/>
          <p:nvPr/>
        </p:nvSpPr>
        <p:spPr bwMode="auto">
          <a:xfrm>
            <a:off x="6797617" y="5596889"/>
            <a:ext cx="2191112" cy="7385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11 Rectángulo redondeado">
            <a:extLst>
              <a:ext uri="{FF2B5EF4-FFF2-40B4-BE49-F238E27FC236}">
                <a16:creationId xmlns:a16="http://schemas.microsoft.com/office/drawing/2014/main" id="{6B009C40-470A-4816-AAEC-C71851C227E7}"/>
              </a:ext>
            </a:extLst>
          </p:cNvPr>
          <p:cNvSpPr/>
          <p:nvPr/>
        </p:nvSpPr>
        <p:spPr bwMode="auto">
          <a:xfrm>
            <a:off x="9449253" y="3366247"/>
            <a:ext cx="2032507" cy="9195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Alimentación escolar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Trayectorias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E5F76403-C82F-4282-A1FD-AAAD387035A6}"/>
              </a:ext>
            </a:extLst>
          </p:cNvPr>
          <p:cNvCxnSpPr>
            <a:cxnSpLocks/>
          </p:cNvCxnSpPr>
          <p:nvPr/>
        </p:nvCxnSpPr>
        <p:spPr>
          <a:xfrm>
            <a:off x="8974802" y="3761117"/>
            <a:ext cx="47445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11 Rectángulo redondeado">
            <a:extLst>
              <a:ext uri="{FF2B5EF4-FFF2-40B4-BE49-F238E27FC236}">
                <a16:creationId xmlns:a16="http://schemas.microsoft.com/office/drawing/2014/main" id="{A30E8113-40A5-4810-8E34-6AE3991AA8D4}"/>
              </a:ext>
            </a:extLst>
          </p:cNvPr>
          <p:cNvSpPr/>
          <p:nvPr/>
        </p:nvSpPr>
        <p:spPr bwMode="auto">
          <a:xfrm>
            <a:off x="9449253" y="4498994"/>
            <a:ext cx="2032507" cy="79204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Fomento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Icetex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Estampilla/Art 86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ADAEF8F3-0909-4CF3-AE72-B34682662E32}"/>
              </a:ext>
            </a:extLst>
          </p:cNvPr>
          <p:cNvCxnSpPr>
            <a:cxnSpLocks/>
          </p:cNvCxnSpPr>
          <p:nvPr/>
        </p:nvCxnSpPr>
        <p:spPr>
          <a:xfrm>
            <a:off x="8974802" y="4888296"/>
            <a:ext cx="47445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11 Rectángulo redondeado">
            <a:extLst>
              <a:ext uri="{FF2B5EF4-FFF2-40B4-BE49-F238E27FC236}">
                <a16:creationId xmlns:a16="http://schemas.microsoft.com/office/drawing/2014/main" id="{FAC3300C-86B3-49EA-8274-BCF4E948B31C}"/>
              </a:ext>
            </a:extLst>
          </p:cNvPr>
          <p:cNvSpPr/>
          <p:nvPr/>
        </p:nvSpPr>
        <p:spPr bwMode="auto">
          <a:xfrm>
            <a:off x="9449253" y="5596889"/>
            <a:ext cx="2032507" cy="7385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Desarrollo organizacional</a:t>
            </a:r>
          </a:p>
          <a:p>
            <a:pPr marL="285750" indent="-285750">
              <a:buFontTx/>
              <a:buChar char="-"/>
              <a:defRPr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E731BC02-9B23-4066-A4A8-751EC26460CC}"/>
              </a:ext>
            </a:extLst>
          </p:cNvPr>
          <p:cNvCxnSpPr>
            <a:cxnSpLocks/>
          </p:cNvCxnSpPr>
          <p:nvPr/>
        </p:nvCxnSpPr>
        <p:spPr>
          <a:xfrm>
            <a:off x="8974802" y="5980972"/>
            <a:ext cx="47445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14 Rectángulo redondeado">
            <a:extLst>
              <a:ext uri="{FF2B5EF4-FFF2-40B4-BE49-F238E27FC236}">
                <a16:creationId xmlns:a16="http://schemas.microsoft.com/office/drawing/2014/main" id="{0C7E664D-C8B3-4C1F-98A0-86B807EB65B4}"/>
              </a:ext>
            </a:extLst>
          </p:cNvPr>
          <p:cNvSpPr/>
          <p:nvPr/>
        </p:nvSpPr>
        <p:spPr bwMode="auto">
          <a:xfrm>
            <a:off x="528474" y="4079091"/>
            <a:ext cx="2801763" cy="692548"/>
          </a:xfrm>
          <a:prstGeom prst="roundRect">
            <a:avLst/>
          </a:prstGeom>
          <a:gradFill>
            <a:gsLst>
              <a:gs pos="0">
                <a:srgbClr val="E43866"/>
              </a:gs>
              <a:gs pos="50000">
                <a:srgbClr val="E43866"/>
              </a:gs>
              <a:gs pos="100000">
                <a:srgbClr val="B71942"/>
              </a:gs>
            </a:gsLst>
          </a:gra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Gastos generales </a:t>
            </a:r>
          </a:p>
        </p:txBody>
      </p:sp>
      <p:sp>
        <p:nvSpPr>
          <p:cNvPr id="54" name="14 Rectángulo redondeado">
            <a:extLst>
              <a:ext uri="{FF2B5EF4-FFF2-40B4-BE49-F238E27FC236}">
                <a16:creationId xmlns:a16="http://schemas.microsoft.com/office/drawing/2014/main" id="{CB4956DA-79EF-46E0-AEB2-8D40F6051B17}"/>
              </a:ext>
            </a:extLst>
          </p:cNvPr>
          <p:cNvSpPr/>
          <p:nvPr/>
        </p:nvSpPr>
        <p:spPr bwMode="auto">
          <a:xfrm>
            <a:off x="522722" y="4904348"/>
            <a:ext cx="2865029" cy="692541"/>
          </a:xfrm>
          <a:prstGeom prst="roundRect">
            <a:avLst/>
          </a:prstGeom>
          <a:gradFill>
            <a:gsLst>
              <a:gs pos="0">
                <a:srgbClr val="E43866"/>
              </a:gs>
              <a:gs pos="50000">
                <a:srgbClr val="E43866"/>
              </a:gs>
              <a:gs pos="100000">
                <a:srgbClr val="B71942"/>
              </a:gs>
            </a:gsLst>
          </a:gra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Transferencias</a:t>
            </a:r>
          </a:p>
        </p:txBody>
      </p: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ECA9CA83-F78D-421A-BA28-C5FACB0988A7}"/>
              </a:ext>
            </a:extLst>
          </p:cNvPr>
          <p:cNvCxnSpPr>
            <a:cxnSpLocks/>
          </p:cNvCxnSpPr>
          <p:nvPr/>
        </p:nvCxnSpPr>
        <p:spPr>
          <a:xfrm>
            <a:off x="3183146" y="5250618"/>
            <a:ext cx="47445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C0719ADA-7F59-49A0-B80E-20ABA8CFC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7649" y="194668"/>
            <a:ext cx="2315085" cy="4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98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EA5F8B-9232-4607-8B0B-AF8F71CF5196}"/>
              </a:ext>
            </a:extLst>
          </p:cNvPr>
          <p:cNvSpPr txBox="1"/>
          <p:nvPr/>
        </p:nvSpPr>
        <p:spPr>
          <a:xfrm>
            <a:off x="815915" y="153255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presupuestal MEN – 2021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5A52C5A-0093-4B42-892C-941097BBDE3E}"/>
              </a:ext>
            </a:extLst>
          </p:cNvPr>
          <p:cNvSpPr/>
          <p:nvPr/>
        </p:nvSpPr>
        <p:spPr>
          <a:xfrm>
            <a:off x="0" y="6497014"/>
            <a:ext cx="12192000" cy="36000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5B0AA5-D313-4896-9B51-DE915F5BCD4D}"/>
              </a:ext>
            </a:extLst>
          </p:cNvPr>
          <p:cNvSpPr txBox="1"/>
          <p:nvPr/>
        </p:nvSpPr>
        <p:spPr>
          <a:xfrm>
            <a:off x="8968867" y="5615341"/>
            <a:ext cx="218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Millones de pesos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A15E0D0-1831-4053-A544-7AA62FAB4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023" y="6306627"/>
            <a:ext cx="2315085" cy="4403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44D9560-B842-A946-9EA7-1C60C10FF0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4137" y="0"/>
            <a:ext cx="3417863" cy="6857014"/>
          </a:xfrm>
          <a:prstGeom prst="rect">
            <a:avLst/>
          </a:prstGeom>
        </p:spPr>
      </p:pic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CBF18916-60B0-1944-BA85-F1A7A2F0D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39708"/>
              </p:ext>
            </p:extLst>
          </p:nvPr>
        </p:nvGraphicFramePr>
        <p:xfrm>
          <a:off x="139842" y="1487172"/>
          <a:ext cx="8346432" cy="373102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51452">
                  <a:extLst>
                    <a:ext uri="{9D8B030D-6E8A-4147-A177-3AD203B41FA5}">
                      <a16:colId xmlns:a16="http://schemas.microsoft.com/office/drawing/2014/main" val="3755212812"/>
                    </a:ext>
                  </a:extLst>
                </a:gridCol>
                <a:gridCol w="1615099">
                  <a:extLst>
                    <a:ext uri="{9D8B030D-6E8A-4147-A177-3AD203B41FA5}">
                      <a16:colId xmlns:a16="http://schemas.microsoft.com/office/drawing/2014/main" val="737103095"/>
                    </a:ext>
                  </a:extLst>
                </a:gridCol>
                <a:gridCol w="1486692">
                  <a:extLst>
                    <a:ext uri="{9D8B030D-6E8A-4147-A177-3AD203B41FA5}">
                      <a16:colId xmlns:a16="http://schemas.microsoft.com/office/drawing/2014/main" val="2730238401"/>
                    </a:ext>
                  </a:extLst>
                </a:gridCol>
                <a:gridCol w="1275229">
                  <a:extLst>
                    <a:ext uri="{9D8B030D-6E8A-4147-A177-3AD203B41FA5}">
                      <a16:colId xmlns:a16="http://schemas.microsoft.com/office/drawing/2014/main" val="3848899899"/>
                    </a:ext>
                  </a:extLst>
                </a:gridCol>
                <a:gridCol w="1276491">
                  <a:extLst>
                    <a:ext uri="{9D8B030D-6E8A-4147-A177-3AD203B41FA5}">
                      <a16:colId xmlns:a16="http://schemas.microsoft.com/office/drawing/2014/main" val="3224492890"/>
                    </a:ext>
                  </a:extLst>
                </a:gridCol>
                <a:gridCol w="1241469">
                  <a:extLst>
                    <a:ext uri="{9D8B030D-6E8A-4147-A177-3AD203B41FA5}">
                      <a16:colId xmlns:a16="http://schemas.microsoft.com/office/drawing/2014/main" val="1036553443"/>
                    </a:ext>
                  </a:extLst>
                </a:gridCol>
              </a:tblGrid>
              <a:tr h="8085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65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vigente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65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65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65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%Compromisos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65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%Obligaciones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6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63294"/>
                  </a:ext>
                </a:extLst>
              </a:tr>
              <a:tr h="987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$42.916.147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$33.162.817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$27.512.113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562354"/>
                  </a:ext>
                </a:extLst>
              </a:tr>
              <a:tr h="967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$3.283.907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$3.227.701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$2.685.196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4538509"/>
                  </a:ext>
                </a:extLst>
              </a:tr>
              <a:tr h="967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$46.200.054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$36.390.519</a:t>
                      </a:r>
                    </a:p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$30.197.309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4109898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10AD00C6-A6FF-0041-96BE-E5CDEB53662F}"/>
              </a:ext>
            </a:extLst>
          </p:cNvPr>
          <p:cNvSpPr txBox="1"/>
          <p:nvPr/>
        </p:nvSpPr>
        <p:spPr>
          <a:xfrm>
            <a:off x="172023" y="5266389"/>
            <a:ext cx="1971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</a:rPr>
              <a:t>Millones de pesos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B071D12-0EB1-C14E-B0FC-E5F58B26CDED}"/>
              </a:ext>
            </a:extLst>
          </p:cNvPr>
          <p:cNvSpPr txBox="1"/>
          <p:nvPr/>
        </p:nvSpPr>
        <p:spPr>
          <a:xfrm>
            <a:off x="172023" y="5902679"/>
            <a:ext cx="4410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</a:defRPr>
            </a:lvl1pPr>
          </a:lstStyle>
          <a:p>
            <a:r>
              <a:rPr lang="es-CO" b="0" dirty="0"/>
              <a:t>Apropiación y ejecución a 30 de Agosto  de 2021</a:t>
            </a:r>
          </a:p>
        </p:txBody>
      </p:sp>
    </p:spTree>
    <p:extLst>
      <p:ext uri="{BB962C8B-B14F-4D97-AF65-F5344CB8AC3E}">
        <p14:creationId xmlns:p14="http://schemas.microsoft.com/office/powerpoint/2010/main" val="415410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8647</TotalTime>
  <Words>2174</Words>
  <Application>Microsoft Macintosh PowerPoint</Application>
  <PresentationFormat>Panorámica</PresentationFormat>
  <Paragraphs>465</Paragraphs>
  <Slides>26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Camilo Andres Gutierrez Silva</cp:lastModifiedBy>
  <cp:revision>322</cp:revision>
  <cp:lastPrinted>2019-08-12T22:13:04Z</cp:lastPrinted>
  <dcterms:created xsi:type="dcterms:W3CDTF">2018-12-12T16:12:35Z</dcterms:created>
  <dcterms:modified xsi:type="dcterms:W3CDTF">2021-08-31T12:27:52Z</dcterms:modified>
</cp:coreProperties>
</file>