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notesSlides/notesSlide8.xml" ContentType="application/vnd.openxmlformats-officedocument.presentationml.notesSlide+xml"/>
  <Override PartName="/ppt/charts/chart8.xml" ContentType="application/vnd.openxmlformats-officedocument.drawingml.chart+xml"/>
  <Override PartName="/ppt/theme/themeOverride1.xml" ContentType="application/vnd.openxmlformats-officedocument.themeOverrid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charts/chart10.xml" ContentType="application/vnd.openxmlformats-officedocument.drawingml.chart+xml"/>
  <Override PartName="/ppt/theme/themeOverride2.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1"/>
  </p:notesMasterIdLst>
  <p:handoutMasterIdLst>
    <p:handoutMasterId r:id="rId122"/>
  </p:handoutMasterIdLst>
  <p:sldIdLst>
    <p:sldId id="301" r:id="rId5"/>
    <p:sldId id="366" r:id="rId6"/>
    <p:sldId id="367" r:id="rId7"/>
    <p:sldId id="372" r:id="rId8"/>
    <p:sldId id="373" r:id="rId9"/>
    <p:sldId id="374" r:id="rId10"/>
    <p:sldId id="379" r:id="rId11"/>
    <p:sldId id="424" r:id="rId12"/>
    <p:sldId id="369" r:id="rId13"/>
    <p:sldId id="375" r:id="rId14"/>
    <p:sldId id="377" r:id="rId15"/>
    <p:sldId id="380" r:id="rId16"/>
    <p:sldId id="370" r:id="rId17"/>
    <p:sldId id="371" r:id="rId18"/>
    <p:sldId id="303" r:id="rId19"/>
    <p:sldId id="284" r:id="rId20"/>
    <p:sldId id="305" r:id="rId21"/>
    <p:sldId id="288" r:id="rId22"/>
    <p:sldId id="306" r:id="rId23"/>
    <p:sldId id="289" r:id="rId24"/>
    <p:sldId id="312" r:id="rId25"/>
    <p:sldId id="307" r:id="rId26"/>
    <p:sldId id="290" r:id="rId27"/>
    <p:sldId id="308" r:id="rId28"/>
    <p:sldId id="293" r:id="rId29"/>
    <p:sldId id="423" r:id="rId30"/>
    <p:sldId id="365" r:id="rId31"/>
    <p:sldId id="426" r:id="rId32"/>
    <p:sldId id="349" r:id="rId33"/>
    <p:sldId id="419" r:id="rId34"/>
    <p:sldId id="351" r:id="rId35"/>
    <p:sldId id="352" r:id="rId36"/>
    <p:sldId id="356" r:id="rId37"/>
    <p:sldId id="357" r:id="rId38"/>
    <p:sldId id="358" r:id="rId39"/>
    <p:sldId id="359" r:id="rId40"/>
    <p:sldId id="360" r:id="rId41"/>
    <p:sldId id="383" r:id="rId42"/>
    <p:sldId id="361" r:id="rId43"/>
    <p:sldId id="362" r:id="rId44"/>
    <p:sldId id="363" r:id="rId45"/>
    <p:sldId id="364" r:id="rId46"/>
    <p:sldId id="282" r:id="rId47"/>
    <p:sldId id="427" r:id="rId48"/>
    <p:sldId id="429" r:id="rId49"/>
    <p:sldId id="319" r:id="rId50"/>
    <p:sldId id="302" r:id="rId51"/>
    <p:sldId id="283" r:id="rId52"/>
    <p:sldId id="320" r:id="rId53"/>
    <p:sldId id="321" r:id="rId54"/>
    <p:sldId id="285" r:id="rId55"/>
    <p:sldId id="314" r:id="rId56"/>
    <p:sldId id="315" r:id="rId57"/>
    <p:sldId id="420" r:id="rId58"/>
    <p:sldId id="325" r:id="rId59"/>
    <p:sldId id="326" r:id="rId60"/>
    <p:sldId id="286" r:id="rId61"/>
    <p:sldId id="327" r:id="rId62"/>
    <p:sldId id="331" r:id="rId63"/>
    <p:sldId id="334" r:id="rId64"/>
    <p:sldId id="335" r:id="rId65"/>
    <p:sldId id="336" r:id="rId66"/>
    <p:sldId id="337" r:id="rId67"/>
    <p:sldId id="338" r:id="rId68"/>
    <p:sldId id="292" r:id="rId69"/>
    <p:sldId id="340" r:id="rId70"/>
    <p:sldId id="341" r:id="rId71"/>
    <p:sldId id="348" r:id="rId72"/>
    <p:sldId id="342" r:id="rId73"/>
    <p:sldId id="343" r:id="rId74"/>
    <p:sldId id="291" r:id="rId75"/>
    <p:sldId id="344" r:id="rId76"/>
    <p:sldId id="345" r:id="rId77"/>
    <p:sldId id="347" r:id="rId78"/>
    <p:sldId id="296" r:id="rId79"/>
    <p:sldId id="384" r:id="rId80"/>
    <p:sldId id="430" r:id="rId81"/>
    <p:sldId id="431" r:id="rId82"/>
    <p:sldId id="432" r:id="rId83"/>
    <p:sldId id="433" r:id="rId84"/>
    <p:sldId id="434" r:id="rId85"/>
    <p:sldId id="328" r:id="rId86"/>
    <p:sldId id="435" r:id="rId87"/>
    <p:sldId id="324" r:id="rId88"/>
    <p:sldId id="436" r:id="rId89"/>
    <p:sldId id="437" r:id="rId90"/>
    <p:sldId id="438" r:id="rId91"/>
    <p:sldId id="439" r:id="rId92"/>
    <p:sldId id="304" r:id="rId93"/>
    <p:sldId id="287" r:id="rId94"/>
    <p:sldId id="440" r:id="rId95"/>
    <p:sldId id="441" r:id="rId96"/>
    <p:sldId id="442" r:id="rId97"/>
    <p:sldId id="443" r:id="rId98"/>
    <p:sldId id="444" r:id="rId99"/>
    <p:sldId id="445" r:id="rId100"/>
    <p:sldId id="446" r:id="rId101"/>
    <p:sldId id="310" r:id="rId102"/>
    <p:sldId id="447" r:id="rId103"/>
    <p:sldId id="448" r:id="rId104"/>
    <p:sldId id="449" r:id="rId105"/>
    <p:sldId id="294" r:id="rId106"/>
    <p:sldId id="450" r:id="rId107"/>
    <p:sldId id="451" r:id="rId108"/>
    <p:sldId id="313" r:id="rId109"/>
    <p:sldId id="452" r:id="rId110"/>
    <p:sldId id="453" r:id="rId111"/>
    <p:sldId id="316" r:id="rId112"/>
    <p:sldId id="317" r:id="rId113"/>
    <p:sldId id="318" r:id="rId114"/>
    <p:sldId id="454" r:id="rId115"/>
    <p:sldId id="455" r:id="rId116"/>
    <p:sldId id="456" r:id="rId117"/>
    <p:sldId id="322" r:id="rId118"/>
    <p:sldId id="323" r:id="rId119"/>
    <p:sldId id="418" r:id="rId120"/>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3B78"/>
    <a:srgbClr val="B8068B"/>
    <a:srgbClr val="003878"/>
    <a:srgbClr val="FF187C"/>
    <a:srgbClr val="D78B73"/>
    <a:srgbClr val="0051A5"/>
    <a:srgbClr val="FDFDFD"/>
    <a:srgbClr val="FBFEFB"/>
    <a:srgbClr val="00923D"/>
    <a:srgbClr val="00B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2E7345-B80A-5B50-E30F-BE7C73624578}" v="5098" dt="2025-05-20T21:09:14.249"/>
    <p1510:client id="{54998763-DE92-42B5-B7BE-C1DD1EFA083C}" v="2" dt="2025-05-20T21:55:20.489"/>
    <p1510:client id="{5D52D026-0A98-8D1A-1706-9600164AEB2A}" v="102" dt="2025-05-20T21:29:24.012"/>
    <p1510:client id="{95EFFA28-90C4-0186-8DEA-5AA9ACC72450}" v="52" dt="2025-05-20T16:13:49.431"/>
    <p1510:client id="{AF1658E0-9BFD-03B0-30E2-5BF4361F316E}" v="22" dt="2025-05-20T19:52:30.17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presProps" Target="presProps.xml"/><Relationship Id="rId128"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liana Melgarejo Martínez" userId="S::lmelgarejo@minigualdad.gov.co::c79ed4f7-3e60-43a5-b670-9cc80fe51e3b" providerId="AD" clId="Web-{BC7017D6-17DF-8CC2-CDF6-8727BB3E4A18}"/>
    <pc:docChg chg="addSld delSld modSld">
      <pc:chgData name="Liliana Melgarejo Martínez" userId="S::lmelgarejo@minigualdad.gov.co::c79ed4f7-3e60-43a5-b670-9cc80fe51e3b" providerId="AD" clId="Web-{BC7017D6-17DF-8CC2-CDF6-8727BB3E4A18}" dt="2025-05-18T18:28:29.703" v="3795"/>
      <pc:docMkLst>
        <pc:docMk/>
      </pc:docMkLst>
      <pc:sldChg chg="modSp modNotes">
        <pc:chgData name="Liliana Melgarejo Martínez" userId="S::lmelgarejo@minigualdad.gov.co::c79ed4f7-3e60-43a5-b670-9cc80fe51e3b" providerId="AD" clId="Web-{BC7017D6-17DF-8CC2-CDF6-8727BB3E4A18}" dt="2025-05-18T15:49:30.440" v="135"/>
        <pc:sldMkLst>
          <pc:docMk/>
          <pc:sldMk cId="3470680478" sldId="288"/>
        </pc:sldMkLst>
        <pc:spChg chg="mod">
          <ac:chgData name="Liliana Melgarejo Martínez" userId="S::lmelgarejo@minigualdad.gov.co::c79ed4f7-3e60-43a5-b670-9cc80fe51e3b" providerId="AD" clId="Web-{BC7017D6-17DF-8CC2-CDF6-8727BB3E4A18}" dt="2025-05-18T15:42:00.925" v="7" actId="20577"/>
          <ac:spMkLst>
            <pc:docMk/>
            <pc:sldMk cId="3470680478" sldId="288"/>
            <ac:spMk id="6" creationId="{F7818C38-D951-2C75-8906-F0C53A1EF8E5}"/>
          </ac:spMkLst>
        </pc:spChg>
        <pc:graphicFrameChg chg="mod modGraphic">
          <ac:chgData name="Liliana Melgarejo Martínez" userId="S::lmelgarejo@minigualdad.gov.co::c79ed4f7-3e60-43a5-b670-9cc80fe51e3b" providerId="AD" clId="Web-{BC7017D6-17DF-8CC2-CDF6-8727BB3E4A18}" dt="2025-05-18T15:42:54.708" v="15"/>
          <ac:graphicFrameMkLst>
            <pc:docMk/>
            <pc:sldMk cId="3470680478" sldId="288"/>
            <ac:graphicFrameMk id="10" creationId="{5B538D4A-AB14-E00E-AF7C-7D10C00383A4}"/>
          </ac:graphicFrameMkLst>
        </pc:graphicFrameChg>
      </pc:sldChg>
      <pc:sldChg chg="addSp delSp modSp modNotes">
        <pc:chgData name="Liliana Melgarejo Martínez" userId="S::lmelgarejo@minigualdad.gov.co::c79ed4f7-3e60-43a5-b670-9cc80fe51e3b" providerId="AD" clId="Web-{BC7017D6-17DF-8CC2-CDF6-8727BB3E4A18}" dt="2025-05-18T15:49:09.157" v="132"/>
        <pc:sldMkLst>
          <pc:docMk/>
          <pc:sldMk cId="2538929165" sldId="290"/>
        </pc:sldMkLst>
        <pc:graphicFrameChg chg="add mod modGraphic">
          <ac:chgData name="Liliana Melgarejo Martínez" userId="S::lmelgarejo@minigualdad.gov.co::c79ed4f7-3e60-43a5-b670-9cc80fe51e3b" providerId="AD" clId="Web-{BC7017D6-17DF-8CC2-CDF6-8727BB3E4A18}" dt="2025-05-18T15:48:10.859" v="98"/>
          <ac:graphicFrameMkLst>
            <pc:docMk/>
            <pc:sldMk cId="2538929165" sldId="290"/>
            <ac:graphicFrameMk id="6" creationId="{DF091592-A3DE-C2E0-B0E1-0B76B0C5FE7E}"/>
          </ac:graphicFrameMkLst>
        </pc:graphicFrameChg>
      </pc:sldChg>
      <pc:sldChg chg="addSp delSp modSp">
        <pc:chgData name="Liliana Melgarejo Martínez" userId="S::lmelgarejo@minigualdad.gov.co::c79ed4f7-3e60-43a5-b670-9cc80fe51e3b" providerId="AD" clId="Web-{BC7017D6-17DF-8CC2-CDF6-8727BB3E4A18}" dt="2025-05-18T17:31:46.410" v="1632"/>
        <pc:sldMkLst>
          <pc:docMk/>
          <pc:sldMk cId="2037399336" sldId="293"/>
        </pc:sldMkLst>
        <pc:graphicFrameChg chg="add mod modGraphic">
          <ac:chgData name="Liliana Melgarejo Martínez" userId="S::lmelgarejo@minigualdad.gov.co::c79ed4f7-3e60-43a5-b670-9cc80fe51e3b" providerId="AD" clId="Web-{BC7017D6-17DF-8CC2-CDF6-8727BB3E4A18}" dt="2025-05-18T17:31:46.410" v="1632"/>
          <ac:graphicFrameMkLst>
            <pc:docMk/>
            <pc:sldMk cId="2037399336" sldId="293"/>
            <ac:graphicFrameMk id="3" creationId="{E351D611-E168-C2F7-5AFD-70448F8AE3B7}"/>
          </ac:graphicFrameMkLst>
        </pc:graphicFrameChg>
        <pc:graphicFrameChg chg="add mod">
          <ac:chgData name="Liliana Melgarejo Martínez" userId="S::lmelgarejo@minigualdad.gov.co::c79ed4f7-3e60-43a5-b670-9cc80fe51e3b" providerId="AD" clId="Web-{BC7017D6-17DF-8CC2-CDF6-8727BB3E4A18}" dt="2025-05-18T17:29:59.684" v="1627" actId="14100"/>
          <ac:graphicFrameMkLst>
            <pc:docMk/>
            <pc:sldMk cId="2037399336" sldId="293"/>
            <ac:graphicFrameMk id="6" creationId="{30E25410-BCAE-4B5C-AD77-410EBBE597B9}"/>
          </ac:graphicFrameMkLst>
        </pc:graphicFrameChg>
      </pc:sldChg>
      <pc:sldChg chg="del">
        <pc:chgData name="Liliana Melgarejo Martínez" userId="S::lmelgarejo@minigualdad.gov.co::c79ed4f7-3e60-43a5-b670-9cc80fe51e3b" providerId="AD" clId="Web-{BC7017D6-17DF-8CC2-CDF6-8727BB3E4A18}" dt="2025-05-18T17:24:14.860" v="951"/>
        <pc:sldMkLst>
          <pc:docMk/>
          <pc:sldMk cId="132705623" sldId="310"/>
        </pc:sldMkLst>
      </pc:sldChg>
      <pc:sldChg chg="del">
        <pc:chgData name="Liliana Melgarejo Martínez" userId="S::lmelgarejo@minigualdad.gov.co::c79ed4f7-3e60-43a5-b670-9cc80fe51e3b" providerId="AD" clId="Web-{BC7017D6-17DF-8CC2-CDF6-8727BB3E4A18}" dt="2025-05-18T17:24:14.844" v="949"/>
        <pc:sldMkLst>
          <pc:docMk/>
          <pc:sldMk cId="3380634406" sldId="311"/>
        </pc:sldMkLst>
      </pc:sldChg>
      <pc:sldChg chg="del">
        <pc:chgData name="Liliana Melgarejo Martínez" userId="S::lmelgarejo@minigualdad.gov.co::c79ed4f7-3e60-43a5-b670-9cc80fe51e3b" providerId="AD" clId="Web-{BC7017D6-17DF-8CC2-CDF6-8727BB3E4A18}" dt="2025-05-18T17:24:14.844" v="950"/>
        <pc:sldMkLst>
          <pc:docMk/>
          <pc:sldMk cId="1467311654" sldId="313"/>
        </pc:sldMkLst>
      </pc:sldChg>
      <pc:sldChg chg="addSp delSp modSp">
        <pc:chgData name="Liliana Melgarejo Martínez" userId="S::lmelgarejo@minigualdad.gov.co::c79ed4f7-3e60-43a5-b670-9cc80fe51e3b" providerId="AD" clId="Web-{BC7017D6-17DF-8CC2-CDF6-8727BB3E4A18}" dt="2025-05-18T18:28:29.703" v="3795"/>
        <pc:sldMkLst>
          <pc:docMk/>
          <pc:sldMk cId="3251367873" sldId="347"/>
        </pc:sldMkLst>
      </pc:sldChg>
      <pc:sldChg chg="del">
        <pc:chgData name="Liliana Melgarejo Martínez" userId="S::lmelgarejo@minigualdad.gov.co::c79ed4f7-3e60-43a5-b670-9cc80fe51e3b" providerId="AD" clId="Web-{BC7017D6-17DF-8CC2-CDF6-8727BB3E4A18}" dt="2025-05-18T18:12:56.565" v="3743"/>
        <pc:sldMkLst>
          <pc:docMk/>
          <pc:sldMk cId="3522636441" sldId="350"/>
        </pc:sldMkLst>
      </pc:sldChg>
      <pc:sldChg chg="addSp delSp modSp">
        <pc:chgData name="Liliana Melgarejo Martínez" userId="S::lmelgarejo@minigualdad.gov.co::c79ed4f7-3e60-43a5-b670-9cc80fe51e3b" providerId="AD" clId="Web-{BC7017D6-17DF-8CC2-CDF6-8727BB3E4A18}" dt="2025-05-18T18:10:04.617" v="3654"/>
        <pc:sldMkLst>
          <pc:docMk/>
          <pc:sldMk cId="1792196175" sldId="362"/>
        </pc:sldMkLst>
        <pc:spChg chg="mod">
          <ac:chgData name="Liliana Melgarejo Martínez" userId="S::lmelgarejo@minigualdad.gov.co::c79ed4f7-3e60-43a5-b670-9cc80fe51e3b" providerId="AD" clId="Web-{BC7017D6-17DF-8CC2-CDF6-8727BB3E4A18}" dt="2025-05-18T18:09:35.334" v="3647" actId="1076"/>
          <ac:spMkLst>
            <pc:docMk/>
            <pc:sldMk cId="1792196175" sldId="362"/>
            <ac:spMk id="5" creationId="{9C982F77-E8AE-8899-9385-5AC3A36D1071}"/>
          </ac:spMkLst>
        </pc:spChg>
        <pc:spChg chg="mod">
          <ac:chgData name="Liliana Melgarejo Martínez" userId="S::lmelgarejo@minigualdad.gov.co::c79ed4f7-3e60-43a5-b670-9cc80fe51e3b" providerId="AD" clId="Web-{BC7017D6-17DF-8CC2-CDF6-8727BB3E4A18}" dt="2025-05-18T18:09:52.054" v="3651" actId="1076"/>
          <ac:spMkLst>
            <pc:docMk/>
            <pc:sldMk cId="1792196175" sldId="362"/>
            <ac:spMk id="8" creationId="{46A725EB-8018-7DE6-2199-62C553B19FF5}"/>
          </ac:spMkLst>
        </pc:spChg>
        <pc:picChg chg="mod">
          <ac:chgData name="Liliana Melgarejo Martínez" userId="S::lmelgarejo@minigualdad.gov.co::c79ed4f7-3e60-43a5-b670-9cc80fe51e3b" providerId="AD" clId="Web-{BC7017D6-17DF-8CC2-CDF6-8727BB3E4A18}" dt="2025-05-18T18:09:48.538" v="3650" actId="1076"/>
          <ac:picMkLst>
            <pc:docMk/>
            <pc:sldMk cId="1792196175" sldId="362"/>
            <ac:picMk id="11" creationId="{364F6CA9-2B01-C152-6A11-E337C4DEEC7B}"/>
          </ac:picMkLst>
        </pc:picChg>
      </pc:sldChg>
      <pc:sldChg chg="addSp delSp modSp">
        <pc:chgData name="Liliana Melgarejo Martínez" userId="S::lmelgarejo@minigualdad.gov.co::c79ed4f7-3e60-43a5-b670-9cc80fe51e3b" providerId="AD" clId="Web-{BC7017D6-17DF-8CC2-CDF6-8727BB3E4A18}" dt="2025-05-18T18:07:27.904" v="2710" actId="1076"/>
        <pc:sldMkLst>
          <pc:docMk/>
          <pc:sldMk cId="424628926" sldId="363"/>
        </pc:sldMkLst>
        <pc:spChg chg="mod">
          <ac:chgData name="Liliana Melgarejo Martínez" userId="S::lmelgarejo@minigualdad.gov.co::c79ed4f7-3e60-43a5-b670-9cc80fe51e3b" providerId="AD" clId="Web-{BC7017D6-17DF-8CC2-CDF6-8727BB3E4A18}" dt="2025-05-18T18:05:24.068" v="2619" actId="1076"/>
          <ac:spMkLst>
            <pc:docMk/>
            <pc:sldMk cId="424628926" sldId="363"/>
            <ac:spMk id="5" creationId="{F8DF9662-269E-C570-86E1-FFAFCD3A12F1}"/>
          </ac:spMkLst>
        </pc:spChg>
      </pc:sldChg>
      <pc:sldChg chg="modSp">
        <pc:chgData name="Liliana Melgarejo Martínez" userId="S::lmelgarejo@minigualdad.gov.co::c79ed4f7-3e60-43a5-b670-9cc80fe51e3b" providerId="AD" clId="Web-{BC7017D6-17DF-8CC2-CDF6-8727BB3E4A18}" dt="2025-05-18T17:56:26.128" v="2385"/>
        <pc:sldMkLst>
          <pc:docMk/>
          <pc:sldMk cId="1418993546" sldId="364"/>
        </pc:sldMkLst>
        <pc:graphicFrameChg chg="mod modGraphic">
          <ac:chgData name="Liliana Melgarejo Martínez" userId="S::lmelgarejo@minigualdad.gov.co::c79ed4f7-3e60-43a5-b670-9cc80fe51e3b" providerId="AD" clId="Web-{BC7017D6-17DF-8CC2-CDF6-8727BB3E4A18}" dt="2025-05-18T17:55:29.077" v="2347"/>
          <ac:graphicFrameMkLst>
            <pc:docMk/>
            <pc:sldMk cId="1418993546" sldId="364"/>
            <ac:graphicFrameMk id="8" creationId="{35DFD7A6-024B-7C8A-AF10-44C0A3AA3E00}"/>
          </ac:graphicFrameMkLst>
        </pc:graphicFrameChg>
        <pc:graphicFrameChg chg="mod modGraphic">
          <ac:chgData name="Liliana Melgarejo Martínez" userId="S::lmelgarejo@minigualdad.gov.co::c79ed4f7-3e60-43a5-b670-9cc80fe51e3b" providerId="AD" clId="Web-{BC7017D6-17DF-8CC2-CDF6-8727BB3E4A18}" dt="2025-05-18T17:56:26.128" v="2385"/>
          <ac:graphicFrameMkLst>
            <pc:docMk/>
            <pc:sldMk cId="1418993546" sldId="364"/>
            <ac:graphicFrameMk id="10" creationId="{68A4EAE2-DDDC-F97C-F174-474B7F380170}"/>
          </ac:graphicFrameMkLst>
        </pc:graphicFrameChg>
      </pc:sldChg>
      <pc:sldChg chg="modSp">
        <pc:chgData name="Liliana Melgarejo Martínez" userId="S::lmelgarejo@minigualdad.gov.co::c79ed4f7-3e60-43a5-b670-9cc80fe51e3b" providerId="AD" clId="Web-{BC7017D6-17DF-8CC2-CDF6-8727BB3E4A18}" dt="2025-05-18T17:23:26.044" v="947"/>
        <pc:sldMkLst>
          <pc:docMk/>
          <pc:sldMk cId="736320205" sldId="375"/>
        </pc:sldMkLst>
        <pc:graphicFrameChg chg="mod modGraphic">
          <ac:chgData name="Liliana Melgarejo Martínez" userId="S::lmelgarejo@minigualdad.gov.co::c79ed4f7-3e60-43a5-b670-9cc80fe51e3b" providerId="AD" clId="Web-{BC7017D6-17DF-8CC2-CDF6-8727BB3E4A18}" dt="2025-05-18T17:23:26.044" v="947"/>
          <ac:graphicFrameMkLst>
            <pc:docMk/>
            <pc:sldMk cId="736320205" sldId="375"/>
            <ac:graphicFrameMk id="4" creationId="{7436E4D5-AF51-7345-2A6D-AFD8E70037F9}"/>
          </ac:graphicFrameMkLst>
        </pc:graphicFrameChg>
      </pc:sldChg>
      <pc:sldChg chg="addSp delSp modSp">
        <pc:chgData name="Liliana Melgarejo Martínez" userId="S::lmelgarejo@minigualdad.gov.co::c79ed4f7-3e60-43a5-b670-9cc80fe51e3b" providerId="AD" clId="Web-{BC7017D6-17DF-8CC2-CDF6-8727BB3E4A18}" dt="2025-05-18T18:12:25.923" v="3742" actId="1076"/>
        <pc:sldMkLst>
          <pc:docMk/>
          <pc:sldMk cId="3342078842" sldId="377"/>
        </pc:sldMkLst>
        <pc:graphicFrameChg chg="add mod">
          <ac:chgData name="Liliana Melgarejo Martínez" userId="S::lmelgarejo@minigualdad.gov.co::c79ed4f7-3e60-43a5-b670-9cc80fe51e3b" providerId="AD" clId="Web-{BC7017D6-17DF-8CC2-CDF6-8727BB3E4A18}" dt="2025-05-18T17:16:10.205" v="842" actId="14100"/>
          <ac:graphicFrameMkLst>
            <pc:docMk/>
            <pc:sldMk cId="3342078842" sldId="377"/>
            <ac:graphicFrameMk id="9" creationId="{927A4E97-C653-4350-86D2-41D4DBA2863F}"/>
          </ac:graphicFrameMkLst>
        </pc:graphicFrameChg>
        <pc:graphicFrameChg chg="add mod modGraphic">
          <ac:chgData name="Liliana Melgarejo Martínez" userId="S::lmelgarejo@minigualdad.gov.co::c79ed4f7-3e60-43a5-b670-9cc80fe51e3b" providerId="AD" clId="Web-{BC7017D6-17DF-8CC2-CDF6-8727BB3E4A18}" dt="2025-05-18T18:12:25.923" v="3742" actId="1076"/>
          <ac:graphicFrameMkLst>
            <pc:docMk/>
            <pc:sldMk cId="3342078842" sldId="377"/>
            <ac:graphicFrameMk id="17" creationId="{92BEE045-650F-2F76-B239-3968421C1030}"/>
          </ac:graphicFrameMkLst>
        </pc:graphicFrameChg>
      </pc:sldChg>
      <pc:sldChg chg="addSp delSp modSp">
        <pc:chgData name="Liliana Melgarejo Martínez" userId="S::lmelgarejo@minigualdad.gov.co::c79ed4f7-3e60-43a5-b670-9cc80fe51e3b" providerId="AD" clId="Web-{BC7017D6-17DF-8CC2-CDF6-8727BB3E4A18}" dt="2025-05-18T17:22:02.992" v="913" actId="20577"/>
        <pc:sldMkLst>
          <pc:docMk/>
          <pc:sldMk cId="355040726" sldId="380"/>
        </pc:sldMkLst>
        <pc:spChg chg="add mod">
          <ac:chgData name="Liliana Melgarejo Martínez" userId="S::lmelgarejo@minigualdad.gov.co::c79ed4f7-3e60-43a5-b670-9cc80fe51e3b" providerId="AD" clId="Web-{BC7017D6-17DF-8CC2-CDF6-8727BB3E4A18}" dt="2025-05-18T17:22:02.992" v="913" actId="20577"/>
          <ac:spMkLst>
            <pc:docMk/>
            <pc:sldMk cId="355040726" sldId="380"/>
            <ac:spMk id="1289" creationId="{825FFDBD-0C60-2719-FFE8-3692E47EC263}"/>
          </ac:spMkLst>
        </pc:spChg>
        <pc:graphicFrameChg chg="modGraphic">
          <ac:chgData name="Liliana Melgarejo Martínez" userId="S::lmelgarejo@minigualdad.gov.co::c79ed4f7-3e60-43a5-b670-9cc80fe51e3b" providerId="AD" clId="Web-{BC7017D6-17DF-8CC2-CDF6-8727BB3E4A18}" dt="2025-05-18T17:19:35.389" v="879" actId="20577"/>
          <ac:graphicFrameMkLst>
            <pc:docMk/>
            <pc:sldMk cId="355040726" sldId="380"/>
            <ac:graphicFrameMk id="4" creationId="{FCD97A47-1BEE-92DD-0308-6A5E452FFDC8}"/>
          </ac:graphicFrameMkLst>
        </pc:graphicFrameChg>
        <pc:graphicFrameChg chg="modGraphic">
          <ac:chgData name="Liliana Melgarejo Martínez" userId="S::lmelgarejo@minigualdad.gov.co::c79ed4f7-3e60-43a5-b670-9cc80fe51e3b" providerId="AD" clId="Web-{BC7017D6-17DF-8CC2-CDF6-8727BB3E4A18}" dt="2025-05-18T17:18:56.434" v="869" actId="20577"/>
          <ac:graphicFrameMkLst>
            <pc:docMk/>
            <pc:sldMk cId="355040726" sldId="380"/>
            <ac:graphicFrameMk id="743" creationId="{204C69BA-DA8C-6DC6-C4DD-9BE77D59AD9D}"/>
          </ac:graphicFrameMkLst>
        </pc:graphicFrameChg>
      </pc:sldChg>
      <pc:sldChg chg="del">
        <pc:chgData name="Liliana Melgarejo Martínez" userId="S::lmelgarejo@minigualdad.gov.co::c79ed4f7-3e60-43a5-b670-9cc80fe51e3b" providerId="AD" clId="Web-{BC7017D6-17DF-8CC2-CDF6-8727BB3E4A18}" dt="2025-05-18T17:24:14.829" v="948"/>
        <pc:sldMkLst>
          <pc:docMk/>
          <pc:sldMk cId="1124629359" sldId="381"/>
        </pc:sldMkLst>
      </pc:sldChg>
      <pc:sldChg chg="addSp delSp modSp new del">
        <pc:chgData name="Liliana Melgarejo Martínez" userId="S::lmelgarejo@minigualdad.gov.co::c79ed4f7-3e60-43a5-b670-9cc80fe51e3b" providerId="AD" clId="Web-{BC7017D6-17DF-8CC2-CDF6-8727BB3E4A18}" dt="2025-05-18T17:53:33.711" v="2329"/>
        <pc:sldMkLst>
          <pc:docMk/>
          <pc:sldMk cId="4009617020" sldId="421"/>
        </pc:sldMkLst>
      </pc:sldChg>
    </pc:docChg>
  </pc:docChgLst>
  <pc:docChgLst>
    <pc:chgData name="Liliana Melgarejo Martínez" userId="S::lmelgarejo@minigualdad.gov.co::c79ed4f7-3e60-43a5-b670-9cc80fe51e3b" providerId="AD" clId="Web-{C9FE2D47-F67A-4729-B602-A018AE1971A8}"/>
    <pc:docChg chg="delSld modSld">
      <pc:chgData name="Liliana Melgarejo Martínez" userId="S::lmelgarejo@minigualdad.gov.co::c79ed4f7-3e60-43a5-b670-9cc80fe51e3b" providerId="AD" clId="Web-{C9FE2D47-F67A-4729-B602-A018AE1971A8}" dt="2025-05-19T02:04:22.072" v="328"/>
      <pc:docMkLst>
        <pc:docMk/>
      </pc:docMkLst>
      <pc:sldChg chg="addSp delSp modSp">
        <pc:chgData name="Liliana Melgarejo Martínez" userId="S::lmelgarejo@minigualdad.gov.co::c79ed4f7-3e60-43a5-b670-9cc80fe51e3b" providerId="AD" clId="Web-{C9FE2D47-F67A-4729-B602-A018AE1971A8}" dt="2025-05-19T02:04:22.072" v="328"/>
        <pc:sldMkLst>
          <pc:docMk/>
          <pc:sldMk cId="2961782143" sldId="351"/>
        </pc:sldMkLst>
        <pc:spChg chg="mod">
          <ac:chgData name="Liliana Melgarejo Martínez" userId="S::lmelgarejo@minigualdad.gov.co::c79ed4f7-3e60-43a5-b670-9cc80fe51e3b" providerId="AD" clId="Web-{C9FE2D47-F67A-4729-B602-A018AE1971A8}" dt="2025-05-19T02:03:36.540" v="319" actId="1076"/>
          <ac:spMkLst>
            <pc:docMk/>
            <pc:sldMk cId="2961782143" sldId="351"/>
            <ac:spMk id="3" creationId="{824F7A7E-642F-4804-E768-A547F513915C}"/>
          </ac:spMkLst>
        </pc:spChg>
        <pc:graphicFrameChg chg="del">
          <ac:chgData name="Liliana Melgarejo Martínez" userId="S::lmelgarejo@minigualdad.gov.co::c79ed4f7-3e60-43a5-b670-9cc80fe51e3b" providerId="AD" clId="Web-{C9FE2D47-F67A-4729-B602-A018AE1971A8}" dt="2025-05-19T01:55:31.483" v="1"/>
          <ac:graphicFrameMkLst>
            <pc:docMk/>
            <pc:sldMk cId="2961782143" sldId="351"/>
            <ac:graphicFrameMk id="4" creationId="{A711A0E0-BEF6-F2EE-0C3B-51D8CF008BF4}"/>
          </ac:graphicFrameMkLst>
        </pc:graphicFrameChg>
        <pc:graphicFrameChg chg="add del mod modGraphic">
          <ac:chgData name="Liliana Melgarejo Martínez" userId="S::lmelgarejo@minigualdad.gov.co::c79ed4f7-3e60-43a5-b670-9cc80fe51e3b" providerId="AD" clId="Web-{C9FE2D47-F67A-4729-B602-A018AE1971A8}" dt="2025-05-19T01:56:42.719" v="8"/>
          <ac:graphicFrameMkLst>
            <pc:docMk/>
            <pc:sldMk cId="2961782143" sldId="351"/>
            <ac:graphicFrameMk id="6" creationId="{EE7AE3F1-57B0-0EB9-399D-937430D878F0}"/>
          </ac:graphicFrameMkLst>
        </pc:graphicFrameChg>
        <pc:graphicFrameChg chg="add del mod modGraphic">
          <ac:chgData name="Liliana Melgarejo Martínez" userId="S::lmelgarejo@minigualdad.gov.co::c79ed4f7-3e60-43a5-b670-9cc80fe51e3b" providerId="AD" clId="Web-{C9FE2D47-F67A-4729-B602-A018AE1971A8}" dt="2025-05-19T01:58:25.924" v="318"/>
          <ac:graphicFrameMkLst>
            <pc:docMk/>
            <pc:sldMk cId="2961782143" sldId="351"/>
            <ac:graphicFrameMk id="8" creationId="{8FBB1858-A4B4-F28B-3471-66AE3F6A0C98}"/>
          </ac:graphicFrameMkLst>
        </pc:graphicFrameChg>
        <pc:picChg chg="add del mod">
          <ac:chgData name="Liliana Melgarejo Martínez" userId="S::lmelgarejo@minigualdad.gov.co::c79ed4f7-3e60-43a5-b670-9cc80fe51e3b" providerId="AD" clId="Web-{C9FE2D47-F67A-4729-B602-A018AE1971A8}" dt="2025-05-19T02:04:22.072" v="328"/>
          <ac:picMkLst>
            <pc:docMk/>
            <pc:sldMk cId="2961782143" sldId="351"/>
            <ac:picMk id="9" creationId="{F686E7AF-84D9-31E5-4D6D-81372B98E92D}"/>
          </ac:picMkLst>
        </pc:picChg>
      </pc:sldChg>
      <pc:sldChg chg="del">
        <pc:chgData name="Liliana Melgarejo Martínez" userId="S::lmelgarejo@minigualdad.gov.co::c79ed4f7-3e60-43a5-b670-9cc80fe51e3b" providerId="AD" clId="Web-{C9FE2D47-F67A-4729-B602-A018AE1971A8}" dt="2025-05-19T01:55:22.264" v="0"/>
        <pc:sldMkLst>
          <pc:docMk/>
          <pc:sldMk cId="1873938846" sldId="421"/>
        </pc:sldMkLst>
      </pc:sldChg>
    </pc:docChg>
  </pc:docChgLst>
  <pc:docChgLst>
    <pc:chgData name="Liliana Melgarejo Martínez" userId="S::lmelgarejo@minigualdad.gov.co::c79ed4f7-3e60-43a5-b670-9cc80fe51e3b" providerId="AD" clId="Web-{ABBEA0DD-E5A7-4F4D-2631-435C6D1CD135}"/>
    <pc:docChg chg="modSld">
      <pc:chgData name="Liliana Melgarejo Martínez" userId="S::lmelgarejo@minigualdad.gov.co::c79ed4f7-3e60-43a5-b670-9cc80fe51e3b" providerId="AD" clId="Web-{ABBEA0DD-E5A7-4F4D-2631-435C6D1CD135}" dt="2025-05-19T19:07:49.677" v="20" actId="14100"/>
      <pc:docMkLst>
        <pc:docMk/>
      </pc:docMkLst>
      <pc:sldChg chg="addSp delSp modSp">
        <pc:chgData name="Liliana Melgarejo Martínez" userId="S::lmelgarejo@minigualdad.gov.co::c79ed4f7-3e60-43a5-b670-9cc80fe51e3b" providerId="AD" clId="Web-{ABBEA0DD-E5A7-4F4D-2631-435C6D1CD135}" dt="2025-05-19T19:07:49.677" v="20" actId="14100"/>
        <pc:sldMkLst>
          <pc:docMk/>
          <pc:sldMk cId="1689493670" sldId="423"/>
        </pc:sldMkLst>
        <pc:graphicFrameChg chg="add del mod">
          <ac:chgData name="Liliana Melgarejo Martínez" userId="S::lmelgarejo@minigualdad.gov.co::c79ed4f7-3e60-43a5-b670-9cc80fe51e3b" providerId="AD" clId="Web-{ABBEA0DD-E5A7-4F4D-2631-435C6D1CD135}" dt="2025-05-19T19:06:00.658" v="6"/>
          <ac:graphicFrameMkLst>
            <pc:docMk/>
            <pc:sldMk cId="1689493670" sldId="423"/>
            <ac:graphicFrameMk id="2" creationId="{AAFD63D4-7441-A2DF-D731-DEEED74A86DF}"/>
          </ac:graphicFrameMkLst>
        </pc:graphicFrameChg>
        <pc:graphicFrameChg chg="add del mod">
          <ac:chgData name="Liliana Melgarejo Martínez" userId="S::lmelgarejo@minigualdad.gov.co::c79ed4f7-3e60-43a5-b670-9cc80fe51e3b" providerId="AD" clId="Web-{ABBEA0DD-E5A7-4F4D-2631-435C6D1CD135}" dt="2025-05-19T19:07:18.457" v="14"/>
          <ac:graphicFrameMkLst>
            <pc:docMk/>
            <pc:sldMk cId="1689493670" sldId="423"/>
            <ac:graphicFrameMk id="3" creationId="{7A98B05D-1F91-354A-6D75-A656CDCF7987}"/>
          </ac:graphicFrameMkLst>
        </pc:graphicFrameChg>
        <pc:picChg chg="add mod">
          <ac:chgData name="Liliana Melgarejo Martínez" userId="S::lmelgarejo@minigualdad.gov.co::c79ed4f7-3e60-43a5-b670-9cc80fe51e3b" providerId="AD" clId="Web-{ABBEA0DD-E5A7-4F4D-2631-435C6D1CD135}" dt="2025-05-19T19:07:49.677" v="20" actId="14100"/>
          <ac:picMkLst>
            <pc:docMk/>
            <pc:sldMk cId="1689493670" sldId="423"/>
            <ac:picMk id="5" creationId="{E281B3E1-1B38-FE10-A044-F0B373E25715}"/>
          </ac:picMkLst>
        </pc:picChg>
        <pc:picChg chg="del">
          <ac:chgData name="Liliana Melgarejo Martínez" userId="S::lmelgarejo@minigualdad.gov.co::c79ed4f7-3e60-43a5-b670-9cc80fe51e3b" providerId="AD" clId="Web-{ABBEA0DD-E5A7-4F4D-2631-435C6D1CD135}" dt="2025-05-19T19:04:56.063" v="0"/>
          <ac:picMkLst>
            <pc:docMk/>
            <pc:sldMk cId="1689493670" sldId="423"/>
            <ac:picMk id="8" creationId="{0E483A0B-0DA8-62EE-E58C-8D8CE56907FF}"/>
          </ac:picMkLst>
        </pc:picChg>
      </pc:sldChg>
    </pc:docChg>
  </pc:docChgLst>
  <pc:docChgLst>
    <pc:chgData name="Liliana Melgarejo Martínez" userId="S::lmelgarejo@minigualdad.gov.co::c79ed4f7-3e60-43a5-b670-9cc80fe51e3b" providerId="AD" clId="Web-{22DC1805-69C9-4083-841B-BF96233E109C}"/>
    <pc:docChg chg="modSld">
      <pc:chgData name="Liliana Melgarejo Martínez" userId="S::lmelgarejo@minigualdad.gov.co::c79ed4f7-3e60-43a5-b670-9cc80fe51e3b" providerId="AD" clId="Web-{22DC1805-69C9-4083-841B-BF96233E109C}" dt="2025-05-16T20:37:57.660" v="72" actId="20577"/>
      <pc:docMkLst>
        <pc:docMk/>
      </pc:docMkLst>
      <pc:sldChg chg="modSp">
        <pc:chgData name="Liliana Melgarejo Martínez" userId="S::lmelgarejo@minigualdad.gov.co::c79ed4f7-3e60-43a5-b670-9cc80fe51e3b" providerId="AD" clId="Web-{22DC1805-69C9-4083-841B-BF96233E109C}" dt="2025-05-16T20:36:01.079" v="22" actId="20577"/>
        <pc:sldMkLst>
          <pc:docMk/>
          <pc:sldMk cId="975689711" sldId="286"/>
        </pc:sldMkLst>
        <pc:spChg chg="mod">
          <ac:chgData name="Liliana Melgarejo Martínez" userId="S::lmelgarejo@minigualdad.gov.co::c79ed4f7-3e60-43a5-b670-9cc80fe51e3b" providerId="AD" clId="Web-{22DC1805-69C9-4083-841B-BF96233E109C}" dt="2025-05-16T20:36:01.079" v="22" actId="20577"/>
          <ac:spMkLst>
            <pc:docMk/>
            <pc:sldMk cId="975689711" sldId="286"/>
            <ac:spMk id="5" creationId="{FA5B5BF3-8701-F758-CEFA-6B9DEFC227DB}"/>
          </ac:spMkLst>
        </pc:spChg>
      </pc:sldChg>
      <pc:sldChg chg="modSp">
        <pc:chgData name="Liliana Melgarejo Martínez" userId="S::lmelgarejo@minigualdad.gov.co::c79ed4f7-3e60-43a5-b670-9cc80fe51e3b" providerId="AD" clId="Web-{22DC1805-69C9-4083-841B-BF96233E109C}" dt="2025-05-16T20:37:35.690" v="59" actId="20577"/>
        <pc:sldMkLst>
          <pc:docMk/>
          <pc:sldMk cId="1772315386" sldId="291"/>
        </pc:sldMkLst>
        <pc:spChg chg="mod">
          <ac:chgData name="Liliana Melgarejo Martínez" userId="S::lmelgarejo@minigualdad.gov.co::c79ed4f7-3e60-43a5-b670-9cc80fe51e3b" providerId="AD" clId="Web-{22DC1805-69C9-4083-841B-BF96233E109C}" dt="2025-05-16T20:37:35.690" v="59" actId="20577"/>
          <ac:spMkLst>
            <pc:docMk/>
            <pc:sldMk cId="1772315386" sldId="291"/>
            <ac:spMk id="5" creationId="{70EFC11D-2313-0D66-51D1-DD58C04B379D}"/>
          </ac:spMkLst>
        </pc:spChg>
      </pc:sldChg>
      <pc:sldChg chg="modSp">
        <pc:chgData name="Liliana Melgarejo Martínez" userId="S::lmelgarejo@minigualdad.gov.co::c79ed4f7-3e60-43a5-b670-9cc80fe51e3b" providerId="AD" clId="Web-{22DC1805-69C9-4083-841B-BF96233E109C}" dt="2025-05-16T20:35:21.906" v="9" actId="20577"/>
        <pc:sldMkLst>
          <pc:docMk/>
          <pc:sldMk cId="1897900535" sldId="314"/>
        </pc:sldMkLst>
        <pc:spChg chg="mod">
          <ac:chgData name="Liliana Melgarejo Martínez" userId="S::lmelgarejo@minigualdad.gov.co::c79ed4f7-3e60-43a5-b670-9cc80fe51e3b" providerId="AD" clId="Web-{22DC1805-69C9-4083-841B-BF96233E109C}" dt="2025-05-16T20:35:21.906" v="9" actId="20577"/>
          <ac:spMkLst>
            <pc:docMk/>
            <pc:sldMk cId="1897900535" sldId="314"/>
            <ac:spMk id="2" creationId="{6E1433C4-3AA0-A942-7DE6-A860D8E9D21F}"/>
          </ac:spMkLst>
        </pc:spChg>
      </pc:sldChg>
      <pc:sldChg chg="modSp">
        <pc:chgData name="Liliana Melgarejo Martínez" userId="S::lmelgarejo@minigualdad.gov.co::c79ed4f7-3e60-43a5-b670-9cc80fe51e3b" providerId="AD" clId="Web-{22DC1805-69C9-4083-841B-BF96233E109C}" dt="2025-05-16T20:35:36.609" v="12" actId="20577"/>
        <pc:sldMkLst>
          <pc:docMk/>
          <pc:sldMk cId="3530305681" sldId="315"/>
        </pc:sldMkLst>
        <pc:spChg chg="mod">
          <ac:chgData name="Liliana Melgarejo Martínez" userId="S::lmelgarejo@minigualdad.gov.co::c79ed4f7-3e60-43a5-b670-9cc80fe51e3b" providerId="AD" clId="Web-{22DC1805-69C9-4083-841B-BF96233E109C}" dt="2025-05-16T20:35:36.609" v="12" actId="20577"/>
          <ac:spMkLst>
            <pc:docMk/>
            <pc:sldMk cId="3530305681" sldId="315"/>
            <ac:spMk id="2" creationId="{6E1433C4-3AA0-A942-7DE6-A860D8E9D21F}"/>
          </ac:spMkLst>
        </pc:spChg>
      </pc:sldChg>
      <pc:sldChg chg="modSp">
        <pc:chgData name="Liliana Melgarejo Martínez" userId="S::lmelgarejo@minigualdad.gov.co::c79ed4f7-3e60-43a5-b670-9cc80fe51e3b" providerId="AD" clId="Web-{22DC1805-69C9-4083-841B-BF96233E109C}" dt="2025-05-16T20:35:52.672" v="18" actId="20577"/>
        <pc:sldMkLst>
          <pc:docMk/>
          <pc:sldMk cId="971915451" sldId="326"/>
        </pc:sldMkLst>
        <pc:spChg chg="mod">
          <ac:chgData name="Liliana Melgarejo Martínez" userId="S::lmelgarejo@minigualdad.gov.co::c79ed4f7-3e60-43a5-b670-9cc80fe51e3b" providerId="AD" clId="Web-{22DC1805-69C9-4083-841B-BF96233E109C}" dt="2025-05-16T20:35:52.672" v="18" actId="20577"/>
          <ac:spMkLst>
            <pc:docMk/>
            <pc:sldMk cId="971915451" sldId="326"/>
            <ac:spMk id="5" creationId="{73351C10-F3F8-966E-3467-895508642994}"/>
          </ac:spMkLst>
        </pc:spChg>
      </pc:sldChg>
      <pc:sldChg chg="modSp">
        <pc:chgData name="Liliana Melgarejo Martínez" userId="S::lmelgarejo@minigualdad.gov.co::c79ed4f7-3e60-43a5-b670-9cc80fe51e3b" providerId="AD" clId="Web-{22DC1805-69C9-4083-841B-BF96233E109C}" dt="2025-05-16T20:36:07.610" v="26" actId="20577"/>
        <pc:sldMkLst>
          <pc:docMk/>
          <pc:sldMk cId="3551990371" sldId="327"/>
        </pc:sldMkLst>
        <pc:spChg chg="mod">
          <ac:chgData name="Liliana Melgarejo Martínez" userId="S::lmelgarejo@minigualdad.gov.co::c79ed4f7-3e60-43a5-b670-9cc80fe51e3b" providerId="AD" clId="Web-{22DC1805-69C9-4083-841B-BF96233E109C}" dt="2025-05-16T20:36:07.610" v="26" actId="20577"/>
          <ac:spMkLst>
            <pc:docMk/>
            <pc:sldMk cId="3551990371" sldId="327"/>
            <ac:spMk id="5" creationId="{FA5B5BF3-8701-F758-CEFA-6B9DEFC227DB}"/>
          </ac:spMkLst>
        </pc:spChg>
      </pc:sldChg>
      <pc:sldChg chg="modSp">
        <pc:chgData name="Liliana Melgarejo Martínez" userId="S::lmelgarejo@minigualdad.gov.co::c79ed4f7-3e60-43a5-b670-9cc80fe51e3b" providerId="AD" clId="Web-{22DC1805-69C9-4083-841B-BF96233E109C}" dt="2025-05-16T20:36:16.532" v="27" actId="14100"/>
        <pc:sldMkLst>
          <pc:docMk/>
          <pc:sldMk cId="420358758" sldId="331"/>
        </pc:sldMkLst>
        <pc:graphicFrameChg chg="mod">
          <ac:chgData name="Liliana Melgarejo Martínez" userId="S::lmelgarejo@minigualdad.gov.co::c79ed4f7-3e60-43a5-b670-9cc80fe51e3b" providerId="AD" clId="Web-{22DC1805-69C9-4083-841B-BF96233E109C}" dt="2025-05-16T20:36:16.532" v="27" actId="14100"/>
          <ac:graphicFrameMkLst>
            <pc:docMk/>
            <pc:sldMk cId="420358758" sldId="331"/>
            <ac:graphicFrameMk id="8" creationId="{EF63B8B3-8FCF-4C53-A286-A317455C2908}"/>
          </ac:graphicFrameMkLst>
        </pc:graphicFrameChg>
      </pc:sldChg>
      <pc:sldChg chg="modSp">
        <pc:chgData name="Liliana Melgarejo Martínez" userId="S::lmelgarejo@minigualdad.gov.co::c79ed4f7-3e60-43a5-b670-9cc80fe51e3b" providerId="AD" clId="Web-{22DC1805-69C9-4083-841B-BF96233E109C}" dt="2025-05-16T20:36:28.173" v="33" actId="20577"/>
        <pc:sldMkLst>
          <pc:docMk/>
          <pc:sldMk cId="1509943481" sldId="335"/>
        </pc:sldMkLst>
        <pc:spChg chg="mod">
          <ac:chgData name="Liliana Melgarejo Martínez" userId="S::lmelgarejo@minigualdad.gov.co::c79ed4f7-3e60-43a5-b670-9cc80fe51e3b" providerId="AD" clId="Web-{22DC1805-69C9-4083-841B-BF96233E109C}" dt="2025-05-16T20:36:28.173" v="33" actId="20577"/>
          <ac:spMkLst>
            <pc:docMk/>
            <pc:sldMk cId="1509943481" sldId="335"/>
            <ac:spMk id="5" creationId="{15F1BEF8-CFCF-3C64-A038-0177A55A2043}"/>
          </ac:spMkLst>
        </pc:spChg>
      </pc:sldChg>
      <pc:sldChg chg="modSp">
        <pc:chgData name="Liliana Melgarejo Martínez" userId="S::lmelgarejo@minigualdad.gov.co::c79ed4f7-3e60-43a5-b670-9cc80fe51e3b" providerId="AD" clId="Web-{22DC1805-69C9-4083-841B-BF96233E109C}" dt="2025-05-16T20:36:38.470" v="41" actId="20577"/>
        <pc:sldMkLst>
          <pc:docMk/>
          <pc:sldMk cId="3910276348" sldId="336"/>
        </pc:sldMkLst>
        <pc:spChg chg="mod">
          <ac:chgData name="Liliana Melgarejo Martínez" userId="S::lmelgarejo@minigualdad.gov.co::c79ed4f7-3e60-43a5-b670-9cc80fe51e3b" providerId="AD" clId="Web-{22DC1805-69C9-4083-841B-BF96233E109C}" dt="2025-05-16T20:36:38.470" v="41" actId="20577"/>
          <ac:spMkLst>
            <pc:docMk/>
            <pc:sldMk cId="3910276348" sldId="336"/>
            <ac:spMk id="5" creationId="{15F1BEF8-CFCF-3C64-A038-0177A55A2043}"/>
          </ac:spMkLst>
        </pc:spChg>
      </pc:sldChg>
      <pc:sldChg chg="modSp">
        <pc:chgData name="Liliana Melgarejo Martínez" userId="S::lmelgarejo@minigualdad.gov.co::c79ed4f7-3e60-43a5-b670-9cc80fe51e3b" providerId="AD" clId="Web-{22DC1805-69C9-4083-841B-BF96233E109C}" dt="2025-05-16T20:37:04.033" v="47" actId="20577"/>
        <pc:sldMkLst>
          <pc:docMk/>
          <pc:sldMk cId="3178185376" sldId="340"/>
        </pc:sldMkLst>
        <pc:spChg chg="mod">
          <ac:chgData name="Liliana Melgarejo Martínez" userId="S::lmelgarejo@minigualdad.gov.co::c79ed4f7-3e60-43a5-b670-9cc80fe51e3b" providerId="AD" clId="Web-{22DC1805-69C9-4083-841B-BF96233E109C}" dt="2025-05-16T20:37:04.033" v="47" actId="20577"/>
          <ac:spMkLst>
            <pc:docMk/>
            <pc:sldMk cId="3178185376" sldId="340"/>
            <ac:spMk id="5" creationId="{F8DF9662-269E-C570-86E1-FFAFCD3A12F1}"/>
          </ac:spMkLst>
        </pc:spChg>
      </pc:sldChg>
      <pc:sldChg chg="modSp">
        <pc:chgData name="Liliana Melgarejo Martínez" userId="S::lmelgarejo@minigualdad.gov.co::c79ed4f7-3e60-43a5-b670-9cc80fe51e3b" providerId="AD" clId="Web-{22DC1805-69C9-4083-841B-BF96233E109C}" dt="2025-05-16T20:37:46.691" v="64" actId="20577"/>
        <pc:sldMkLst>
          <pc:docMk/>
          <pc:sldMk cId="2916291529" sldId="344"/>
        </pc:sldMkLst>
        <pc:spChg chg="mod">
          <ac:chgData name="Liliana Melgarejo Martínez" userId="S::lmelgarejo@minigualdad.gov.co::c79ed4f7-3e60-43a5-b670-9cc80fe51e3b" providerId="AD" clId="Web-{22DC1805-69C9-4083-841B-BF96233E109C}" dt="2025-05-16T20:37:46.691" v="64" actId="20577"/>
          <ac:spMkLst>
            <pc:docMk/>
            <pc:sldMk cId="2916291529" sldId="344"/>
            <ac:spMk id="5" creationId="{271F702B-3C81-CF67-E7EF-2D6A4F0EE06E}"/>
          </ac:spMkLst>
        </pc:spChg>
      </pc:sldChg>
      <pc:sldChg chg="modSp">
        <pc:chgData name="Liliana Melgarejo Martínez" userId="S::lmelgarejo@minigualdad.gov.co::c79ed4f7-3e60-43a5-b670-9cc80fe51e3b" providerId="AD" clId="Web-{22DC1805-69C9-4083-841B-BF96233E109C}" dt="2025-05-16T20:37:57.660" v="72" actId="20577"/>
        <pc:sldMkLst>
          <pc:docMk/>
          <pc:sldMk cId="3251367873" sldId="347"/>
        </pc:sldMkLst>
      </pc:sldChg>
      <pc:sldChg chg="modSp">
        <pc:chgData name="Liliana Melgarejo Martínez" userId="S::lmelgarejo@minigualdad.gov.co::c79ed4f7-3e60-43a5-b670-9cc80fe51e3b" providerId="AD" clId="Web-{22DC1805-69C9-4083-841B-BF96233E109C}" dt="2025-05-16T20:35:44.031" v="14" actId="20577"/>
        <pc:sldMkLst>
          <pc:docMk/>
          <pc:sldMk cId="94010039" sldId="420"/>
        </pc:sldMkLst>
        <pc:spChg chg="mod">
          <ac:chgData name="Liliana Melgarejo Martínez" userId="S::lmelgarejo@minigualdad.gov.co::c79ed4f7-3e60-43a5-b670-9cc80fe51e3b" providerId="AD" clId="Web-{22DC1805-69C9-4083-841B-BF96233E109C}" dt="2025-05-16T20:35:44.031" v="14" actId="20577"/>
          <ac:spMkLst>
            <pc:docMk/>
            <pc:sldMk cId="94010039" sldId="420"/>
            <ac:spMk id="2" creationId="{6E1433C4-3AA0-A942-7DE6-A860D8E9D21F}"/>
          </ac:spMkLst>
        </pc:spChg>
      </pc:sldChg>
    </pc:docChg>
  </pc:docChgLst>
  <pc:docChgLst>
    <pc:chgData name="Verónica Ramírez Montenegro" userId="S::vramirez@minigualdad.gov.co::95a7f771-bade-4284-a96c-b4096860d316" providerId="AD" clId="Web-{A50DFAD1-55FB-110A-F13B-6C5ED40692AF}"/>
    <pc:docChg chg="modSld">
      <pc:chgData name="Verónica Ramírez Montenegro" userId="S::vramirez@minigualdad.gov.co::95a7f771-bade-4284-a96c-b4096860d316" providerId="AD" clId="Web-{A50DFAD1-55FB-110A-F13B-6C5ED40692AF}" dt="2025-05-16T19:24:41.404" v="25"/>
      <pc:docMkLst>
        <pc:docMk/>
      </pc:docMkLst>
      <pc:sldChg chg="modSp">
        <pc:chgData name="Verónica Ramírez Montenegro" userId="S::vramirez@minigualdad.gov.co::95a7f771-bade-4284-a96c-b4096860d316" providerId="AD" clId="Web-{A50DFAD1-55FB-110A-F13B-6C5ED40692AF}" dt="2025-05-16T19:24:41.404" v="25"/>
        <pc:sldMkLst>
          <pc:docMk/>
          <pc:sldMk cId="4290991857" sldId="289"/>
        </pc:sldMkLst>
        <pc:graphicFrameChg chg="mod modGraphic">
          <ac:chgData name="Verónica Ramírez Montenegro" userId="S::vramirez@minigualdad.gov.co::95a7f771-bade-4284-a96c-b4096860d316" providerId="AD" clId="Web-{A50DFAD1-55FB-110A-F13B-6C5ED40692AF}" dt="2025-05-16T19:24:41.404" v="25"/>
          <ac:graphicFrameMkLst>
            <pc:docMk/>
            <pc:sldMk cId="4290991857" sldId="289"/>
            <ac:graphicFrameMk id="6" creationId="{DDFD8C7F-D826-FBEF-8157-3381038E2885}"/>
          </ac:graphicFrameMkLst>
        </pc:graphicFrameChg>
      </pc:sldChg>
      <pc:sldChg chg="modSp">
        <pc:chgData name="Verónica Ramírez Montenegro" userId="S::vramirez@minigualdad.gov.co::95a7f771-bade-4284-a96c-b4096860d316" providerId="AD" clId="Web-{A50DFAD1-55FB-110A-F13B-6C5ED40692AF}" dt="2025-05-16T19:21:22.586" v="13" actId="20577"/>
        <pc:sldMkLst>
          <pc:docMk/>
          <pc:sldMk cId="2060786013" sldId="370"/>
        </pc:sldMkLst>
        <pc:spChg chg="mod">
          <ac:chgData name="Verónica Ramírez Montenegro" userId="S::vramirez@minigualdad.gov.co::95a7f771-bade-4284-a96c-b4096860d316" providerId="AD" clId="Web-{A50DFAD1-55FB-110A-F13B-6C5ED40692AF}" dt="2025-05-16T19:21:22.586" v="13" actId="20577"/>
          <ac:spMkLst>
            <pc:docMk/>
            <pc:sldMk cId="2060786013" sldId="370"/>
            <ac:spMk id="7" creationId="{FE6B908D-68E4-5A92-BCD3-A96643036557}"/>
          </ac:spMkLst>
        </pc:spChg>
      </pc:sldChg>
    </pc:docChg>
  </pc:docChgLst>
  <pc:docChgLst>
    <pc:chgData name="Liliana Melgarejo Martínez" userId="S::lmelgarejo@minigualdad.gov.co::c79ed4f7-3e60-43a5-b670-9cc80fe51e3b" providerId="AD" clId="Web-{E86FB2BE-B53A-F781-33A6-07E2CB26CED4}"/>
    <pc:docChg chg="addSld delSld modSld">
      <pc:chgData name="Liliana Melgarejo Martínez" userId="S::lmelgarejo@minigualdad.gov.co::c79ed4f7-3e60-43a5-b670-9cc80fe51e3b" providerId="AD" clId="Web-{E86FB2BE-B53A-F781-33A6-07E2CB26CED4}" dt="2025-05-13T19:18:00.819" v="1506" actId="1076"/>
      <pc:docMkLst>
        <pc:docMk/>
      </pc:docMkLst>
      <pc:sldChg chg="add">
        <pc:chgData name="Liliana Melgarejo Martínez" userId="S::lmelgarejo@minigualdad.gov.co::c79ed4f7-3e60-43a5-b670-9cc80fe51e3b" providerId="AD" clId="Web-{E86FB2BE-B53A-F781-33A6-07E2CB26CED4}" dt="2025-05-13T18:39:27.999" v="424"/>
        <pc:sldMkLst>
          <pc:docMk/>
          <pc:sldMk cId="1442052804" sldId="287"/>
        </pc:sldMkLst>
      </pc:sldChg>
      <pc:sldChg chg="addSp delSp modSp">
        <pc:chgData name="Liliana Melgarejo Martínez" userId="S::lmelgarejo@minigualdad.gov.co::c79ed4f7-3e60-43a5-b670-9cc80fe51e3b" providerId="AD" clId="Web-{E86FB2BE-B53A-F781-33A6-07E2CB26CED4}" dt="2025-05-13T19:05:44.125" v="1500"/>
        <pc:sldMkLst>
          <pc:docMk/>
          <pc:sldMk cId="3177086378" sldId="294"/>
        </pc:sldMkLst>
      </pc:sldChg>
      <pc:sldChg chg="del">
        <pc:chgData name="Liliana Melgarejo Martínez" userId="S::lmelgarejo@minigualdad.gov.co::c79ed4f7-3e60-43a5-b670-9cc80fe51e3b" providerId="AD" clId="Web-{E86FB2BE-B53A-F781-33A6-07E2CB26CED4}" dt="2025-05-13T18:40:20.641" v="454"/>
        <pc:sldMkLst>
          <pc:docMk/>
          <pc:sldMk cId="1477811618" sldId="295"/>
        </pc:sldMkLst>
      </pc:sldChg>
      <pc:sldChg chg="add">
        <pc:chgData name="Liliana Melgarejo Martínez" userId="S::lmelgarejo@minigualdad.gov.co::c79ed4f7-3e60-43a5-b670-9cc80fe51e3b" providerId="AD" clId="Web-{E86FB2BE-B53A-F781-33A6-07E2CB26CED4}" dt="2025-05-13T18:39:27.937" v="423"/>
        <pc:sldMkLst>
          <pc:docMk/>
          <pc:sldMk cId="3068695857" sldId="304"/>
        </pc:sldMkLst>
      </pc:sldChg>
      <pc:sldChg chg="modSp">
        <pc:chgData name="Liliana Melgarejo Martínez" userId="S::lmelgarejo@minigualdad.gov.co::c79ed4f7-3e60-43a5-b670-9cc80fe51e3b" providerId="AD" clId="Web-{E86FB2BE-B53A-F781-33A6-07E2CB26CED4}" dt="2025-05-13T19:18:00.819" v="1506" actId="1076"/>
        <pc:sldMkLst>
          <pc:docMk/>
          <pc:sldMk cId="228154329" sldId="312"/>
        </pc:sldMkLst>
        <pc:spChg chg="mod">
          <ac:chgData name="Liliana Melgarejo Martínez" userId="S::lmelgarejo@minigualdad.gov.co::c79ed4f7-3e60-43a5-b670-9cc80fe51e3b" providerId="AD" clId="Web-{E86FB2BE-B53A-F781-33A6-07E2CB26CED4}" dt="2025-05-13T19:18:00.819" v="1506" actId="1076"/>
          <ac:spMkLst>
            <pc:docMk/>
            <pc:sldMk cId="228154329" sldId="312"/>
            <ac:spMk id="7" creationId="{0F9B977A-E593-6EC8-AC65-6EA3D0A92027}"/>
          </ac:spMkLst>
        </pc:spChg>
      </pc:sldChg>
      <pc:sldChg chg="add">
        <pc:chgData name="Liliana Melgarejo Martínez" userId="S::lmelgarejo@minigualdad.gov.co::c79ed4f7-3e60-43a5-b670-9cc80fe51e3b" providerId="AD" clId="Web-{E86FB2BE-B53A-F781-33A6-07E2CB26CED4}" dt="2025-05-13T18:39:28.874" v="443"/>
        <pc:sldMkLst>
          <pc:docMk/>
          <pc:sldMk cId="2233022909" sldId="316"/>
        </pc:sldMkLst>
      </pc:sldChg>
      <pc:sldChg chg="add">
        <pc:chgData name="Liliana Melgarejo Martínez" userId="S::lmelgarejo@minigualdad.gov.co::c79ed4f7-3e60-43a5-b670-9cc80fe51e3b" providerId="AD" clId="Web-{E86FB2BE-B53A-F781-33A6-07E2CB26CED4}" dt="2025-05-13T18:39:28.905" v="444"/>
        <pc:sldMkLst>
          <pc:docMk/>
          <pc:sldMk cId="3559617095" sldId="317"/>
        </pc:sldMkLst>
      </pc:sldChg>
      <pc:sldChg chg="add">
        <pc:chgData name="Liliana Melgarejo Martínez" userId="S::lmelgarejo@minigualdad.gov.co::c79ed4f7-3e60-43a5-b670-9cc80fe51e3b" providerId="AD" clId="Web-{E86FB2BE-B53A-F781-33A6-07E2CB26CED4}" dt="2025-05-13T18:39:28.952" v="445"/>
        <pc:sldMkLst>
          <pc:docMk/>
          <pc:sldMk cId="2941283351" sldId="318"/>
        </pc:sldMkLst>
      </pc:sldChg>
      <pc:sldChg chg="del">
        <pc:chgData name="Liliana Melgarejo Martínez" userId="S::lmelgarejo@minigualdad.gov.co::c79ed4f7-3e60-43a5-b670-9cc80fe51e3b" providerId="AD" clId="Web-{E86FB2BE-B53A-F781-33A6-07E2CB26CED4}" dt="2025-05-13T18:39:51.406" v="453"/>
        <pc:sldMkLst>
          <pc:docMk/>
          <pc:sldMk cId="4044966371" sldId="332"/>
        </pc:sldMkLst>
      </pc:sldChg>
      <pc:sldChg chg="del">
        <pc:chgData name="Liliana Melgarejo Martínez" userId="S::lmelgarejo@minigualdad.gov.co::c79ed4f7-3e60-43a5-b670-9cc80fe51e3b" providerId="AD" clId="Web-{E86FB2BE-B53A-F781-33A6-07E2CB26CED4}" dt="2025-05-13T18:39:51.390" v="452"/>
        <pc:sldMkLst>
          <pc:docMk/>
          <pc:sldMk cId="1991525962" sldId="333"/>
        </pc:sldMkLst>
      </pc:sldChg>
      <pc:sldChg chg="del">
        <pc:chgData name="Liliana Melgarejo Martínez" userId="S::lmelgarejo@minigualdad.gov.co::c79ed4f7-3e60-43a5-b670-9cc80fe51e3b" providerId="AD" clId="Web-{E86FB2BE-B53A-F781-33A6-07E2CB26CED4}" dt="2025-05-13T18:40:37.970" v="455"/>
        <pc:sldMkLst>
          <pc:docMk/>
          <pc:sldMk cId="949864109" sldId="339"/>
        </pc:sldMkLst>
      </pc:sldChg>
      <pc:sldChg chg="addSp delSp modSp">
        <pc:chgData name="Liliana Melgarejo Martínez" userId="S::lmelgarejo@minigualdad.gov.co::c79ed4f7-3e60-43a5-b670-9cc80fe51e3b" providerId="AD" clId="Web-{E86FB2BE-B53A-F781-33A6-07E2CB26CED4}" dt="2025-05-13T18:49:18.126" v="1146" actId="20577"/>
        <pc:sldMkLst>
          <pc:docMk/>
          <pc:sldMk cId="2014279997" sldId="343"/>
        </pc:sldMkLst>
        <pc:spChg chg="mod">
          <ac:chgData name="Liliana Melgarejo Martínez" userId="S::lmelgarejo@minigualdad.gov.co::c79ed4f7-3e60-43a5-b670-9cc80fe51e3b" providerId="AD" clId="Web-{E86FB2BE-B53A-F781-33A6-07E2CB26CED4}" dt="2025-05-13T18:43:56.538" v="1120" actId="1076"/>
          <ac:spMkLst>
            <pc:docMk/>
            <pc:sldMk cId="2014279997" sldId="343"/>
            <ac:spMk id="3" creationId="{60F968B3-0F8C-2CFF-5F42-7FD921943D89}"/>
          </ac:spMkLst>
        </pc:spChg>
        <pc:spChg chg="add mod">
          <ac:chgData name="Liliana Melgarejo Martínez" userId="S::lmelgarejo@minigualdad.gov.co::c79ed4f7-3e60-43a5-b670-9cc80fe51e3b" providerId="AD" clId="Web-{E86FB2BE-B53A-F781-33A6-07E2CB26CED4}" dt="2025-05-13T18:49:18.126" v="1146" actId="20577"/>
          <ac:spMkLst>
            <pc:docMk/>
            <pc:sldMk cId="2014279997" sldId="343"/>
            <ac:spMk id="20" creationId="{C42693B6-F76A-362D-3C11-1CE235876927}"/>
          </ac:spMkLst>
        </pc:spChg>
      </pc:sldChg>
      <pc:sldChg chg="addSp modSp">
        <pc:chgData name="Liliana Melgarejo Martínez" userId="S::lmelgarejo@minigualdad.gov.co::c79ed4f7-3e60-43a5-b670-9cc80fe51e3b" providerId="AD" clId="Web-{E86FB2BE-B53A-F781-33A6-07E2CB26CED4}" dt="2025-05-13T18:11:09.432" v="1" actId="1076"/>
        <pc:sldMkLst>
          <pc:docMk/>
          <pc:sldMk cId="519695664" sldId="382"/>
        </pc:sldMkLst>
      </pc:sldChg>
      <pc:sldChg chg="addSp delSp modSp new mod setBg">
        <pc:chgData name="Liliana Melgarejo Martínez" userId="S::lmelgarejo@minigualdad.gov.co::c79ed4f7-3e60-43a5-b670-9cc80fe51e3b" providerId="AD" clId="Web-{E86FB2BE-B53A-F781-33A6-07E2CB26CED4}" dt="2025-05-13T18:33:12.738" v="411"/>
        <pc:sldMkLst>
          <pc:docMk/>
          <pc:sldMk cId="1181093577" sldId="383"/>
        </pc:sldMkLst>
        <pc:spChg chg="add">
          <ac:chgData name="Liliana Melgarejo Martínez" userId="S::lmelgarejo@minigualdad.gov.co::c79ed4f7-3e60-43a5-b670-9cc80fe51e3b" providerId="AD" clId="Web-{E86FB2BE-B53A-F781-33A6-07E2CB26CED4}" dt="2025-05-13T18:15:02.611" v="7"/>
          <ac:spMkLst>
            <pc:docMk/>
            <pc:sldMk cId="1181093577" sldId="383"/>
            <ac:spMk id="10" creationId="{F3060C83-F051-4F0E-ABAD-AA0DFC48B218}"/>
          </ac:spMkLst>
        </pc:spChg>
        <pc:spChg chg="add">
          <ac:chgData name="Liliana Melgarejo Martínez" userId="S::lmelgarejo@minigualdad.gov.co::c79ed4f7-3e60-43a5-b670-9cc80fe51e3b" providerId="AD" clId="Web-{E86FB2BE-B53A-F781-33A6-07E2CB26CED4}" dt="2025-05-13T18:15:02.611" v="7"/>
          <ac:spMkLst>
            <pc:docMk/>
            <pc:sldMk cId="1181093577" sldId="383"/>
            <ac:spMk id="12" creationId="{83C98ABE-055B-441F-B07E-44F97F083C39}"/>
          </ac:spMkLst>
        </pc:spChg>
        <pc:spChg chg="add">
          <ac:chgData name="Liliana Melgarejo Martínez" userId="S::lmelgarejo@minigualdad.gov.co::c79ed4f7-3e60-43a5-b670-9cc80fe51e3b" providerId="AD" clId="Web-{E86FB2BE-B53A-F781-33A6-07E2CB26CED4}" dt="2025-05-13T18:15:02.611" v="7"/>
          <ac:spMkLst>
            <pc:docMk/>
            <pc:sldMk cId="1181093577" sldId="383"/>
            <ac:spMk id="14" creationId="{29FDB030-9B49-4CED-8CCD-4D99382388AC}"/>
          </ac:spMkLst>
        </pc:spChg>
        <pc:spChg chg="add">
          <ac:chgData name="Liliana Melgarejo Martínez" userId="S::lmelgarejo@minigualdad.gov.co::c79ed4f7-3e60-43a5-b670-9cc80fe51e3b" providerId="AD" clId="Web-{E86FB2BE-B53A-F781-33A6-07E2CB26CED4}" dt="2025-05-13T18:15:02.611" v="7"/>
          <ac:spMkLst>
            <pc:docMk/>
            <pc:sldMk cId="1181093577" sldId="383"/>
            <ac:spMk id="16" creationId="{3783CA14-24A1-485C-8B30-D6A5D87987AD}"/>
          </ac:spMkLst>
        </pc:spChg>
        <pc:spChg chg="add">
          <ac:chgData name="Liliana Melgarejo Martínez" userId="S::lmelgarejo@minigualdad.gov.co::c79ed4f7-3e60-43a5-b670-9cc80fe51e3b" providerId="AD" clId="Web-{E86FB2BE-B53A-F781-33A6-07E2CB26CED4}" dt="2025-05-13T18:15:02.611" v="7"/>
          <ac:spMkLst>
            <pc:docMk/>
            <pc:sldMk cId="1181093577" sldId="383"/>
            <ac:spMk id="18" creationId="{9A97C86A-04D6-40F7-AE84-31AB43E6A846}"/>
          </ac:spMkLst>
        </pc:spChg>
        <pc:spChg chg="add">
          <ac:chgData name="Liliana Melgarejo Martínez" userId="S::lmelgarejo@minigualdad.gov.co::c79ed4f7-3e60-43a5-b670-9cc80fe51e3b" providerId="AD" clId="Web-{E86FB2BE-B53A-F781-33A6-07E2CB26CED4}" dt="2025-05-13T18:15:02.611" v="7"/>
          <ac:spMkLst>
            <pc:docMk/>
            <pc:sldMk cId="1181093577" sldId="383"/>
            <ac:spMk id="20" creationId="{FF9F2414-84E8-453E-B1F3-389FDE8192D9}"/>
          </ac:spMkLst>
        </pc:spChg>
        <pc:spChg chg="add">
          <ac:chgData name="Liliana Melgarejo Martínez" userId="S::lmelgarejo@minigualdad.gov.co::c79ed4f7-3e60-43a5-b670-9cc80fe51e3b" providerId="AD" clId="Web-{E86FB2BE-B53A-F781-33A6-07E2CB26CED4}" dt="2025-05-13T18:15:02.611" v="7"/>
          <ac:spMkLst>
            <pc:docMk/>
            <pc:sldMk cId="1181093577" sldId="383"/>
            <ac:spMk id="22" creationId="{3ECA69A1-7536-43AC-85EF-C7106179F5ED}"/>
          </ac:spMkLst>
        </pc:spChg>
        <pc:graphicFrameChg chg="add mod modGraphic">
          <ac:chgData name="Liliana Melgarejo Martínez" userId="S::lmelgarejo@minigualdad.gov.co::c79ed4f7-3e60-43a5-b670-9cc80fe51e3b" providerId="AD" clId="Web-{E86FB2BE-B53A-F781-33A6-07E2CB26CED4}" dt="2025-05-13T18:33:12.738" v="411"/>
          <ac:graphicFrameMkLst>
            <pc:docMk/>
            <pc:sldMk cId="1181093577" sldId="383"/>
            <ac:graphicFrameMk id="9" creationId="{CDB4E87C-9CFB-73CD-97E0-133FB677476A}"/>
          </ac:graphicFrameMkLst>
        </pc:graphicFrameChg>
      </pc:sldChg>
      <pc:sldChg chg="add">
        <pc:chgData name="Liliana Melgarejo Martínez" userId="S::lmelgarejo@minigualdad.gov.co::c79ed4f7-3e60-43a5-b670-9cc80fe51e3b" providerId="AD" clId="Web-{E86FB2BE-B53A-F781-33A6-07E2CB26CED4}" dt="2025-05-13T18:39:27.405" v="412"/>
        <pc:sldMkLst>
          <pc:docMk/>
          <pc:sldMk cId="2272194900" sldId="384"/>
        </pc:sldMkLst>
      </pc:sldChg>
      <pc:sldChg chg="add">
        <pc:chgData name="Liliana Melgarejo Martínez" userId="S::lmelgarejo@minigualdad.gov.co::c79ed4f7-3e60-43a5-b670-9cc80fe51e3b" providerId="AD" clId="Web-{E86FB2BE-B53A-F781-33A6-07E2CB26CED4}" dt="2025-05-13T18:39:27.421" v="413"/>
        <pc:sldMkLst>
          <pc:docMk/>
          <pc:sldMk cId="2074485960" sldId="385"/>
        </pc:sldMkLst>
      </pc:sldChg>
      <pc:sldChg chg="add">
        <pc:chgData name="Liliana Melgarejo Martínez" userId="S::lmelgarejo@minigualdad.gov.co::c79ed4f7-3e60-43a5-b670-9cc80fe51e3b" providerId="AD" clId="Web-{E86FB2BE-B53A-F781-33A6-07E2CB26CED4}" dt="2025-05-13T18:39:27.437" v="414"/>
        <pc:sldMkLst>
          <pc:docMk/>
          <pc:sldMk cId="648758348" sldId="386"/>
        </pc:sldMkLst>
      </pc:sldChg>
      <pc:sldChg chg="add">
        <pc:chgData name="Liliana Melgarejo Martínez" userId="S::lmelgarejo@minigualdad.gov.co::c79ed4f7-3e60-43a5-b670-9cc80fe51e3b" providerId="AD" clId="Web-{E86FB2BE-B53A-F781-33A6-07E2CB26CED4}" dt="2025-05-13T18:39:27.468" v="415"/>
        <pc:sldMkLst>
          <pc:docMk/>
          <pc:sldMk cId="1679108349" sldId="387"/>
        </pc:sldMkLst>
      </pc:sldChg>
      <pc:sldChg chg="add">
        <pc:chgData name="Liliana Melgarejo Martínez" userId="S::lmelgarejo@minigualdad.gov.co::c79ed4f7-3e60-43a5-b670-9cc80fe51e3b" providerId="AD" clId="Web-{E86FB2BE-B53A-F781-33A6-07E2CB26CED4}" dt="2025-05-13T18:39:27.499" v="416"/>
        <pc:sldMkLst>
          <pc:docMk/>
          <pc:sldMk cId="3476131962" sldId="388"/>
        </pc:sldMkLst>
      </pc:sldChg>
      <pc:sldChg chg="add">
        <pc:chgData name="Liliana Melgarejo Martínez" userId="S::lmelgarejo@minigualdad.gov.co::c79ed4f7-3e60-43a5-b670-9cc80fe51e3b" providerId="AD" clId="Web-{E86FB2BE-B53A-F781-33A6-07E2CB26CED4}" dt="2025-05-13T18:39:27.593" v="417"/>
        <pc:sldMkLst>
          <pc:docMk/>
          <pc:sldMk cId="1980002491" sldId="389"/>
        </pc:sldMkLst>
      </pc:sldChg>
      <pc:sldChg chg="add">
        <pc:chgData name="Liliana Melgarejo Martínez" userId="S::lmelgarejo@minigualdad.gov.co::c79ed4f7-3e60-43a5-b670-9cc80fe51e3b" providerId="AD" clId="Web-{E86FB2BE-B53A-F781-33A6-07E2CB26CED4}" dt="2025-05-13T18:39:27.671" v="418"/>
        <pc:sldMkLst>
          <pc:docMk/>
          <pc:sldMk cId="2859495473" sldId="390"/>
        </pc:sldMkLst>
      </pc:sldChg>
      <pc:sldChg chg="add">
        <pc:chgData name="Liliana Melgarejo Martínez" userId="S::lmelgarejo@minigualdad.gov.co::c79ed4f7-3e60-43a5-b670-9cc80fe51e3b" providerId="AD" clId="Web-{E86FB2BE-B53A-F781-33A6-07E2CB26CED4}" dt="2025-05-13T18:39:27.702" v="419"/>
        <pc:sldMkLst>
          <pc:docMk/>
          <pc:sldMk cId="1375943430" sldId="391"/>
        </pc:sldMkLst>
      </pc:sldChg>
      <pc:sldChg chg="add">
        <pc:chgData name="Liliana Melgarejo Martínez" userId="S::lmelgarejo@minigualdad.gov.co::c79ed4f7-3e60-43a5-b670-9cc80fe51e3b" providerId="AD" clId="Web-{E86FB2BE-B53A-F781-33A6-07E2CB26CED4}" dt="2025-05-13T18:39:27.733" v="420"/>
        <pc:sldMkLst>
          <pc:docMk/>
          <pc:sldMk cId="2095118078" sldId="392"/>
        </pc:sldMkLst>
      </pc:sldChg>
      <pc:sldChg chg="add">
        <pc:chgData name="Liliana Melgarejo Martínez" userId="S::lmelgarejo@minigualdad.gov.co::c79ed4f7-3e60-43a5-b670-9cc80fe51e3b" providerId="AD" clId="Web-{E86FB2BE-B53A-F781-33A6-07E2CB26CED4}" dt="2025-05-13T18:39:27.765" v="421"/>
        <pc:sldMkLst>
          <pc:docMk/>
          <pc:sldMk cId="905478594" sldId="393"/>
        </pc:sldMkLst>
      </pc:sldChg>
      <pc:sldChg chg="add">
        <pc:chgData name="Liliana Melgarejo Martínez" userId="S::lmelgarejo@minigualdad.gov.co::c79ed4f7-3e60-43a5-b670-9cc80fe51e3b" providerId="AD" clId="Web-{E86FB2BE-B53A-F781-33A6-07E2CB26CED4}" dt="2025-05-13T18:39:27.921" v="422"/>
        <pc:sldMkLst>
          <pc:docMk/>
          <pc:sldMk cId="3473921137" sldId="394"/>
        </pc:sldMkLst>
      </pc:sldChg>
      <pc:sldChg chg="add">
        <pc:chgData name="Liliana Melgarejo Martínez" userId="S::lmelgarejo@minigualdad.gov.co::c79ed4f7-3e60-43a5-b670-9cc80fe51e3b" providerId="AD" clId="Web-{E86FB2BE-B53A-F781-33A6-07E2CB26CED4}" dt="2025-05-13T18:39:28.030" v="425"/>
        <pc:sldMkLst>
          <pc:docMk/>
          <pc:sldMk cId="1109305642" sldId="395"/>
        </pc:sldMkLst>
      </pc:sldChg>
      <pc:sldChg chg="add">
        <pc:chgData name="Liliana Melgarejo Martínez" userId="S::lmelgarejo@minigualdad.gov.co::c79ed4f7-3e60-43a5-b670-9cc80fe51e3b" providerId="AD" clId="Web-{E86FB2BE-B53A-F781-33A6-07E2CB26CED4}" dt="2025-05-13T18:39:28.062" v="426"/>
        <pc:sldMkLst>
          <pc:docMk/>
          <pc:sldMk cId="1116856324" sldId="396"/>
        </pc:sldMkLst>
      </pc:sldChg>
      <pc:sldChg chg="add">
        <pc:chgData name="Liliana Melgarejo Martínez" userId="S::lmelgarejo@minigualdad.gov.co::c79ed4f7-3e60-43a5-b670-9cc80fe51e3b" providerId="AD" clId="Web-{E86FB2BE-B53A-F781-33A6-07E2CB26CED4}" dt="2025-05-13T18:39:28.093" v="427"/>
        <pc:sldMkLst>
          <pc:docMk/>
          <pc:sldMk cId="3233877005" sldId="397"/>
        </pc:sldMkLst>
      </pc:sldChg>
      <pc:sldChg chg="add">
        <pc:chgData name="Liliana Melgarejo Martínez" userId="S::lmelgarejo@minigualdad.gov.co::c79ed4f7-3e60-43a5-b670-9cc80fe51e3b" providerId="AD" clId="Web-{E86FB2BE-B53A-F781-33A6-07E2CB26CED4}" dt="2025-05-13T18:39:28.124" v="428"/>
        <pc:sldMkLst>
          <pc:docMk/>
          <pc:sldMk cId="861146886" sldId="398"/>
        </pc:sldMkLst>
      </pc:sldChg>
      <pc:sldChg chg="add">
        <pc:chgData name="Liliana Melgarejo Martínez" userId="S::lmelgarejo@minigualdad.gov.co::c79ed4f7-3e60-43a5-b670-9cc80fe51e3b" providerId="AD" clId="Web-{E86FB2BE-B53A-F781-33A6-07E2CB26CED4}" dt="2025-05-13T18:39:28.140" v="429"/>
        <pc:sldMkLst>
          <pc:docMk/>
          <pc:sldMk cId="1227948982" sldId="399"/>
        </pc:sldMkLst>
      </pc:sldChg>
      <pc:sldChg chg="add">
        <pc:chgData name="Liliana Melgarejo Martínez" userId="S::lmelgarejo@minigualdad.gov.co::c79ed4f7-3e60-43a5-b670-9cc80fe51e3b" providerId="AD" clId="Web-{E86FB2BE-B53A-F781-33A6-07E2CB26CED4}" dt="2025-05-13T18:39:28.187" v="430"/>
        <pc:sldMkLst>
          <pc:docMk/>
          <pc:sldMk cId="3969687730" sldId="400"/>
        </pc:sldMkLst>
      </pc:sldChg>
      <pc:sldChg chg="add">
        <pc:chgData name="Liliana Melgarejo Martínez" userId="S::lmelgarejo@minigualdad.gov.co::c79ed4f7-3e60-43a5-b670-9cc80fe51e3b" providerId="AD" clId="Web-{E86FB2BE-B53A-F781-33A6-07E2CB26CED4}" dt="2025-05-13T18:39:28.233" v="431"/>
        <pc:sldMkLst>
          <pc:docMk/>
          <pc:sldMk cId="1752243217" sldId="401"/>
        </pc:sldMkLst>
      </pc:sldChg>
      <pc:sldChg chg="add">
        <pc:chgData name="Liliana Melgarejo Martínez" userId="S::lmelgarejo@minigualdad.gov.co::c79ed4f7-3e60-43a5-b670-9cc80fe51e3b" providerId="AD" clId="Web-{E86FB2BE-B53A-F781-33A6-07E2CB26CED4}" dt="2025-05-13T18:39:28.312" v="432"/>
        <pc:sldMkLst>
          <pc:docMk/>
          <pc:sldMk cId="1315764713" sldId="402"/>
        </pc:sldMkLst>
      </pc:sldChg>
      <pc:sldChg chg="add">
        <pc:chgData name="Liliana Melgarejo Martínez" userId="S::lmelgarejo@minigualdad.gov.co::c79ed4f7-3e60-43a5-b670-9cc80fe51e3b" providerId="AD" clId="Web-{E86FB2BE-B53A-F781-33A6-07E2CB26CED4}" dt="2025-05-13T18:39:28.327" v="433"/>
        <pc:sldMkLst>
          <pc:docMk/>
          <pc:sldMk cId="3234872219" sldId="403"/>
        </pc:sldMkLst>
      </pc:sldChg>
      <pc:sldChg chg="add">
        <pc:chgData name="Liliana Melgarejo Martínez" userId="S::lmelgarejo@minigualdad.gov.co::c79ed4f7-3e60-43a5-b670-9cc80fe51e3b" providerId="AD" clId="Web-{E86FB2BE-B53A-F781-33A6-07E2CB26CED4}" dt="2025-05-13T18:39:28.405" v="434"/>
        <pc:sldMkLst>
          <pc:docMk/>
          <pc:sldMk cId="3918175039" sldId="404"/>
        </pc:sldMkLst>
      </pc:sldChg>
      <pc:sldChg chg="add">
        <pc:chgData name="Liliana Melgarejo Martínez" userId="S::lmelgarejo@minigualdad.gov.co::c79ed4f7-3e60-43a5-b670-9cc80fe51e3b" providerId="AD" clId="Web-{E86FB2BE-B53A-F781-33A6-07E2CB26CED4}" dt="2025-05-13T18:39:28.468" v="435"/>
        <pc:sldMkLst>
          <pc:docMk/>
          <pc:sldMk cId="2329948858" sldId="405"/>
        </pc:sldMkLst>
      </pc:sldChg>
      <pc:sldChg chg="add">
        <pc:chgData name="Liliana Melgarejo Martínez" userId="S::lmelgarejo@minigualdad.gov.co::c79ed4f7-3e60-43a5-b670-9cc80fe51e3b" providerId="AD" clId="Web-{E86FB2BE-B53A-F781-33A6-07E2CB26CED4}" dt="2025-05-13T18:39:28.546" v="436"/>
        <pc:sldMkLst>
          <pc:docMk/>
          <pc:sldMk cId="1939526158" sldId="406"/>
        </pc:sldMkLst>
      </pc:sldChg>
      <pc:sldChg chg="add">
        <pc:chgData name="Liliana Melgarejo Martínez" userId="S::lmelgarejo@minigualdad.gov.co::c79ed4f7-3e60-43a5-b670-9cc80fe51e3b" providerId="AD" clId="Web-{E86FB2BE-B53A-F781-33A6-07E2CB26CED4}" dt="2025-05-13T18:39:28.593" v="437"/>
        <pc:sldMkLst>
          <pc:docMk/>
          <pc:sldMk cId="683134876" sldId="407"/>
        </pc:sldMkLst>
      </pc:sldChg>
      <pc:sldChg chg="add">
        <pc:chgData name="Liliana Melgarejo Martínez" userId="S::lmelgarejo@minigualdad.gov.co::c79ed4f7-3e60-43a5-b670-9cc80fe51e3b" providerId="AD" clId="Web-{E86FB2BE-B53A-F781-33A6-07E2CB26CED4}" dt="2025-05-13T18:39:28.687" v="438"/>
        <pc:sldMkLst>
          <pc:docMk/>
          <pc:sldMk cId="2761017466" sldId="408"/>
        </pc:sldMkLst>
      </pc:sldChg>
      <pc:sldChg chg="add">
        <pc:chgData name="Liliana Melgarejo Martínez" userId="S::lmelgarejo@minigualdad.gov.co::c79ed4f7-3e60-43a5-b670-9cc80fe51e3b" providerId="AD" clId="Web-{E86FB2BE-B53A-F781-33A6-07E2CB26CED4}" dt="2025-05-13T18:39:28.702" v="439"/>
        <pc:sldMkLst>
          <pc:docMk/>
          <pc:sldMk cId="1614509687" sldId="409"/>
        </pc:sldMkLst>
      </pc:sldChg>
      <pc:sldChg chg="add">
        <pc:chgData name="Liliana Melgarejo Martínez" userId="S::lmelgarejo@minigualdad.gov.co::c79ed4f7-3e60-43a5-b670-9cc80fe51e3b" providerId="AD" clId="Web-{E86FB2BE-B53A-F781-33A6-07E2CB26CED4}" dt="2025-05-13T18:39:28.749" v="440"/>
        <pc:sldMkLst>
          <pc:docMk/>
          <pc:sldMk cId="1811617229" sldId="410"/>
        </pc:sldMkLst>
      </pc:sldChg>
      <pc:sldChg chg="add">
        <pc:chgData name="Liliana Melgarejo Martínez" userId="S::lmelgarejo@minigualdad.gov.co::c79ed4f7-3e60-43a5-b670-9cc80fe51e3b" providerId="AD" clId="Web-{E86FB2BE-B53A-F781-33A6-07E2CB26CED4}" dt="2025-05-13T18:39:28.796" v="441"/>
        <pc:sldMkLst>
          <pc:docMk/>
          <pc:sldMk cId="1481351300" sldId="411"/>
        </pc:sldMkLst>
      </pc:sldChg>
      <pc:sldChg chg="add">
        <pc:chgData name="Liliana Melgarejo Martínez" userId="S::lmelgarejo@minigualdad.gov.co::c79ed4f7-3e60-43a5-b670-9cc80fe51e3b" providerId="AD" clId="Web-{E86FB2BE-B53A-F781-33A6-07E2CB26CED4}" dt="2025-05-13T18:39:28.843" v="442"/>
        <pc:sldMkLst>
          <pc:docMk/>
          <pc:sldMk cId="2878973708" sldId="412"/>
        </pc:sldMkLst>
      </pc:sldChg>
      <pc:sldChg chg="add">
        <pc:chgData name="Liliana Melgarejo Martínez" userId="S::lmelgarejo@minigualdad.gov.co::c79ed4f7-3e60-43a5-b670-9cc80fe51e3b" providerId="AD" clId="Web-{E86FB2BE-B53A-F781-33A6-07E2CB26CED4}" dt="2025-05-13T18:39:28.999" v="446"/>
        <pc:sldMkLst>
          <pc:docMk/>
          <pc:sldMk cId="161472630" sldId="413"/>
        </pc:sldMkLst>
      </pc:sldChg>
      <pc:sldChg chg="add">
        <pc:chgData name="Liliana Melgarejo Martínez" userId="S::lmelgarejo@minigualdad.gov.co::c79ed4f7-3e60-43a5-b670-9cc80fe51e3b" providerId="AD" clId="Web-{E86FB2BE-B53A-F781-33A6-07E2CB26CED4}" dt="2025-05-13T18:39:29.030" v="447"/>
        <pc:sldMkLst>
          <pc:docMk/>
          <pc:sldMk cId="3288479706" sldId="414"/>
        </pc:sldMkLst>
      </pc:sldChg>
      <pc:sldChg chg="add">
        <pc:chgData name="Liliana Melgarejo Martínez" userId="S::lmelgarejo@minigualdad.gov.co::c79ed4f7-3e60-43a5-b670-9cc80fe51e3b" providerId="AD" clId="Web-{E86FB2BE-B53A-F781-33A6-07E2CB26CED4}" dt="2025-05-13T18:39:29.108" v="448"/>
        <pc:sldMkLst>
          <pc:docMk/>
          <pc:sldMk cId="1260957220" sldId="415"/>
        </pc:sldMkLst>
      </pc:sldChg>
      <pc:sldChg chg="add">
        <pc:chgData name="Liliana Melgarejo Martínez" userId="S::lmelgarejo@minigualdad.gov.co::c79ed4f7-3e60-43a5-b670-9cc80fe51e3b" providerId="AD" clId="Web-{E86FB2BE-B53A-F781-33A6-07E2CB26CED4}" dt="2025-05-13T18:39:29.140" v="449"/>
        <pc:sldMkLst>
          <pc:docMk/>
          <pc:sldMk cId="4052474785" sldId="416"/>
        </pc:sldMkLst>
      </pc:sldChg>
      <pc:sldChg chg="add">
        <pc:chgData name="Liliana Melgarejo Martínez" userId="S::lmelgarejo@minigualdad.gov.co::c79ed4f7-3e60-43a5-b670-9cc80fe51e3b" providerId="AD" clId="Web-{E86FB2BE-B53A-F781-33A6-07E2CB26CED4}" dt="2025-05-13T18:39:29.171" v="450"/>
        <pc:sldMkLst>
          <pc:docMk/>
          <pc:sldMk cId="3648087539" sldId="417"/>
        </pc:sldMkLst>
      </pc:sldChg>
      <pc:sldChg chg="add">
        <pc:chgData name="Liliana Melgarejo Martínez" userId="S::lmelgarejo@minigualdad.gov.co::c79ed4f7-3e60-43a5-b670-9cc80fe51e3b" providerId="AD" clId="Web-{E86FB2BE-B53A-F781-33A6-07E2CB26CED4}" dt="2025-05-13T18:39:29.187" v="451"/>
        <pc:sldMkLst>
          <pc:docMk/>
          <pc:sldMk cId="1503942541" sldId="418"/>
        </pc:sldMkLst>
      </pc:sldChg>
    </pc:docChg>
  </pc:docChgLst>
  <pc:docChgLst>
    <pc:chgData name="Liliana Melgarejo Martínez" userId="S::lmelgarejo@minigualdad.gov.co::c79ed4f7-3e60-43a5-b670-9cc80fe51e3b" providerId="AD" clId="Web-{95EFFA28-90C4-0186-8DEA-5AA9ACC72450}"/>
    <pc:docChg chg="modSld">
      <pc:chgData name="Liliana Melgarejo Martínez" userId="S::lmelgarejo@minigualdad.gov.co::c79ed4f7-3e60-43a5-b670-9cc80fe51e3b" providerId="AD" clId="Web-{95EFFA28-90C4-0186-8DEA-5AA9ACC72450}" dt="2025-05-20T16:13:17.119" v="21"/>
      <pc:docMkLst>
        <pc:docMk/>
      </pc:docMkLst>
      <pc:sldChg chg="modSp">
        <pc:chgData name="Liliana Melgarejo Martínez" userId="S::lmelgarejo@minigualdad.gov.co::c79ed4f7-3e60-43a5-b670-9cc80fe51e3b" providerId="AD" clId="Web-{95EFFA28-90C4-0186-8DEA-5AA9ACC72450}" dt="2025-05-20T16:13:17.119" v="21"/>
        <pc:sldMkLst>
          <pc:docMk/>
          <pc:sldMk cId="4290991857" sldId="289"/>
        </pc:sldMkLst>
        <pc:graphicFrameChg chg="mod modGraphic">
          <ac:chgData name="Liliana Melgarejo Martínez" userId="S::lmelgarejo@minigualdad.gov.co::c79ed4f7-3e60-43a5-b670-9cc80fe51e3b" providerId="AD" clId="Web-{95EFFA28-90C4-0186-8DEA-5AA9ACC72450}" dt="2025-05-20T16:13:17.119" v="21"/>
          <ac:graphicFrameMkLst>
            <pc:docMk/>
            <pc:sldMk cId="4290991857" sldId="289"/>
            <ac:graphicFrameMk id="6" creationId="{DDFD8C7F-D826-FBEF-8157-3381038E2885}"/>
          </ac:graphicFrameMkLst>
        </pc:graphicFrameChg>
      </pc:sldChg>
    </pc:docChg>
  </pc:docChgLst>
  <pc:docChgLst>
    <pc:chgData name="Liliana Melgarejo Martínez" userId="S::lmelgarejo@minigualdad.gov.co::c79ed4f7-3e60-43a5-b670-9cc80fe51e3b" providerId="AD" clId="Web-{6181BBB1-8315-9BFB-15C7-4E653AAD4F50}"/>
    <pc:docChg chg="addSld delSld modSld sldOrd">
      <pc:chgData name="Liliana Melgarejo Martínez" userId="S::lmelgarejo@minigualdad.gov.co::c79ed4f7-3e60-43a5-b670-9cc80fe51e3b" providerId="AD" clId="Web-{6181BBB1-8315-9BFB-15C7-4E653AAD4F50}" dt="2025-05-09T22:06:13.458" v="1471"/>
      <pc:docMkLst>
        <pc:docMk/>
      </pc:docMkLst>
      <pc:sldChg chg="ord">
        <pc:chgData name="Liliana Melgarejo Martínez" userId="S::lmelgarejo@minigualdad.gov.co::c79ed4f7-3e60-43a5-b670-9cc80fe51e3b" providerId="AD" clId="Web-{6181BBB1-8315-9BFB-15C7-4E653AAD4F50}" dt="2025-05-09T16:10:45.016" v="142"/>
        <pc:sldMkLst>
          <pc:docMk/>
          <pc:sldMk cId="1442052804" sldId="287"/>
        </pc:sldMkLst>
      </pc:sldChg>
      <pc:sldChg chg="delSp modSp">
        <pc:chgData name="Liliana Melgarejo Martínez" userId="S::lmelgarejo@minigualdad.gov.co::c79ed4f7-3e60-43a5-b670-9cc80fe51e3b" providerId="AD" clId="Web-{6181BBB1-8315-9BFB-15C7-4E653AAD4F50}" dt="2025-05-09T21:22:54.086" v="863" actId="20577"/>
        <pc:sldMkLst>
          <pc:docMk/>
          <pc:sldMk cId="108610257" sldId="366"/>
        </pc:sldMkLst>
        <pc:spChg chg="mod">
          <ac:chgData name="Liliana Melgarejo Martínez" userId="S::lmelgarejo@minigualdad.gov.co::c79ed4f7-3e60-43a5-b670-9cc80fe51e3b" providerId="AD" clId="Web-{6181BBB1-8315-9BFB-15C7-4E653AAD4F50}" dt="2025-05-09T19:28:47.420" v="848"/>
          <ac:spMkLst>
            <pc:docMk/>
            <pc:sldMk cId="108610257" sldId="366"/>
            <ac:spMk id="2" creationId="{A80786CE-49BF-B9BA-A71A-5FB4A56E20CA}"/>
          </ac:spMkLst>
        </pc:spChg>
        <pc:spChg chg="mod">
          <ac:chgData name="Liliana Melgarejo Martínez" userId="S::lmelgarejo@minigualdad.gov.co::c79ed4f7-3e60-43a5-b670-9cc80fe51e3b" providerId="AD" clId="Web-{6181BBB1-8315-9BFB-15C7-4E653AAD4F50}" dt="2025-05-09T19:29:07.139" v="850" actId="20577"/>
          <ac:spMkLst>
            <pc:docMk/>
            <pc:sldMk cId="108610257" sldId="366"/>
            <ac:spMk id="3" creationId="{934359F1-1666-BC62-4701-D45500A81DFA}"/>
          </ac:spMkLst>
        </pc:spChg>
        <pc:spChg chg="mod">
          <ac:chgData name="Liliana Melgarejo Martínez" userId="S::lmelgarejo@minigualdad.gov.co::c79ed4f7-3e60-43a5-b670-9cc80fe51e3b" providerId="AD" clId="Web-{6181BBB1-8315-9BFB-15C7-4E653AAD4F50}" dt="2025-05-09T21:22:54.086" v="863" actId="20577"/>
          <ac:spMkLst>
            <pc:docMk/>
            <pc:sldMk cId="108610257" sldId="366"/>
            <ac:spMk id="4" creationId="{E5FA2D12-32FB-9E5F-29CB-87A436C6B1F0}"/>
          </ac:spMkLst>
        </pc:spChg>
      </pc:sldChg>
      <pc:sldChg chg="addSp delSp modSp">
        <pc:chgData name="Liliana Melgarejo Martínez" userId="S::lmelgarejo@minigualdad.gov.co::c79ed4f7-3e60-43a5-b670-9cc80fe51e3b" providerId="AD" clId="Web-{6181BBB1-8315-9BFB-15C7-4E653AAD4F50}" dt="2025-05-09T19:26:36.295" v="795"/>
        <pc:sldMkLst>
          <pc:docMk/>
          <pc:sldMk cId="699017291" sldId="367"/>
        </pc:sldMkLst>
        <pc:spChg chg="add mod">
          <ac:chgData name="Liliana Melgarejo Martínez" userId="S::lmelgarejo@minigualdad.gov.co::c79ed4f7-3e60-43a5-b670-9cc80fe51e3b" providerId="AD" clId="Web-{6181BBB1-8315-9BFB-15C7-4E653AAD4F50}" dt="2025-05-09T19:26:31.920" v="794"/>
          <ac:spMkLst>
            <pc:docMk/>
            <pc:sldMk cId="699017291" sldId="367"/>
            <ac:spMk id="2" creationId="{18FAD6B9-B70B-E92D-B4BC-CD75E57B1182}"/>
          </ac:spMkLst>
        </pc:spChg>
        <pc:spChg chg="add mod">
          <ac:chgData name="Liliana Melgarejo Martínez" userId="S::lmelgarejo@minigualdad.gov.co::c79ed4f7-3e60-43a5-b670-9cc80fe51e3b" providerId="AD" clId="Web-{6181BBB1-8315-9BFB-15C7-4E653AAD4F50}" dt="2025-05-09T17:05:00.832" v="759" actId="1076"/>
          <ac:spMkLst>
            <pc:docMk/>
            <pc:sldMk cId="699017291" sldId="367"/>
            <ac:spMk id="5" creationId="{391F5C3D-FA1C-7D66-B92A-5EBC39074FA8}"/>
          </ac:spMkLst>
        </pc:spChg>
        <pc:spChg chg="add mod">
          <ac:chgData name="Liliana Melgarejo Martínez" userId="S::lmelgarejo@minigualdad.gov.co::c79ed4f7-3e60-43a5-b670-9cc80fe51e3b" providerId="AD" clId="Web-{6181BBB1-8315-9BFB-15C7-4E653AAD4F50}" dt="2025-05-09T19:26:36.295" v="795"/>
          <ac:spMkLst>
            <pc:docMk/>
            <pc:sldMk cId="699017291" sldId="367"/>
            <ac:spMk id="6" creationId="{C9570E14-6873-9244-D35D-A0A4E40F9611}"/>
          </ac:spMkLst>
        </pc:spChg>
        <pc:spChg chg="add mod">
          <ac:chgData name="Liliana Melgarejo Martínez" userId="S::lmelgarejo@minigualdad.gov.co::c79ed4f7-3e60-43a5-b670-9cc80fe51e3b" providerId="AD" clId="Web-{6181BBB1-8315-9BFB-15C7-4E653AAD4F50}" dt="2025-05-09T17:06:51.990" v="773" actId="20577"/>
          <ac:spMkLst>
            <pc:docMk/>
            <pc:sldMk cId="699017291" sldId="367"/>
            <ac:spMk id="8" creationId="{E9A6017B-8198-045C-FC5B-F840B34497C5}"/>
          </ac:spMkLst>
        </pc:spChg>
      </pc:sldChg>
      <pc:sldChg chg="add del replId">
        <pc:chgData name="Liliana Melgarejo Martínez" userId="S::lmelgarejo@minigualdad.gov.co::c79ed4f7-3e60-43a5-b670-9cc80fe51e3b" providerId="AD" clId="Web-{6181BBB1-8315-9BFB-15C7-4E653AAD4F50}" dt="2025-05-09T15:37:40.141" v="46"/>
        <pc:sldMkLst>
          <pc:docMk/>
          <pc:sldMk cId="1691184225" sldId="368"/>
        </pc:sldMkLst>
      </pc:sldChg>
      <pc:sldChg chg="delSp new del">
        <pc:chgData name="Liliana Melgarejo Martínez" userId="S::lmelgarejo@minigualdad.gov.co::c79ed4f7-3e60-43a5-b670-9cc80fe51e3b" providerId="AD" clId="Web-{6181BBB1-8315-9BFB-15C7-4E653AAD4F50}" dt="2025-05-09T15:54:54.876" v="139"/>
        <pc:sldMkLst>
          <pc:docMk/>
          <pc:sldMk cId="2903397518" sldId="368"/>
        </pc:sldMkLst>
      </pc:sldChg>
      <pc:sldChg chg="addSp delSp modSp add replId">
        <pc:chgData name="Liliana Melgarejo Martínez" userId="S::lmelgarejo@minigualdad.gov.co::c79ed4f7-3e60-43a5-b670-9cc80fe51e3b" providerId="AD" clId="Web-{6181BBB1-8315-9BFB-15C7-4E653AAD4F50}" dt="2025-05-09T15:54:32.969" v="138" actId="1076"/>
        <pc:sldMkLst>
          <pc:docMk/>
          <pc:sldMk cId="1068029071" sldId="369"/>
        </pc:sldMkLst>
        <pc:spChg chg="add mod">
          <ac:chgData name="Liliana Melgarejo Martínez" userId="S::lmelgarejo@minigualdad.gov.co::c79ed4f7-3e60-43a5-b670-9cc80fe51e3b" providerId="AD" clId="Web-{6181BBB1-8315-9BFB-15C7-4E653AAD4F50}" dt="2025-05-09T15:49:52.824" v="93"/>
          <ac:spMkLst>
            <pc:docMk/>
            <pc:sldMk cId="1068029071" sldId="369"/>
            <ac:spMk id="3" creationId="{62163D6B-B3EC-4D61-C83D-B8365C96D061}"/>
          </ac:spMkLst>
        </pc:spChg>
      </pc:sldChg>
      <pc:sldChg chg="add del replId">
        <pc:chgData name="Liliana Melgarejo Martínez" userId="S::lmelgarejo@minigualdad.gov.co::c79ed4f7-3e60-43a5-b670-9cc80fe51e3b" providerId="AD" clId="Web-{6181BBB1-8315-9BFB-15C7-4E653AAD4F50}" dt="2025-05-09T15:37:40.141" v="45"/>
        <pc:sldMkLst>
          <pc:docMk/>
          <pc:sldMk cId="1824170081" sldId="369"/>
        </pc:sldMkLst>
      </pc:sldChg>
      <pc:sldChg chg="addSp delSp modSp new">
        <pc:chgData name="Liliana Melgarejo Martínez" userId="S::lmelgarejo@minigualdad.gov.co::c79ed4f7-3e60-43a5-b670-9cc80fe51e3b" providerId="AD" clId="Web-{6181BBB1-8315-9BFB-15C7-4E653AAD4F50}" dt="2025-05-09T16:48:00.550" v="724" actId="20577"/>
        <pc:sldMkLst>
          <pc:docMk/>
          <pc:sldMk cId="2060786013" sldId="370"/>
        </pc:sldMkLst>
        <pc:spChg chg="add mod">
          <ac:chgData name="Liliana Melgarejo Martínez" userId="S::lmelgarejo@minigualdad.gov.co::c79ed4f7-3e60-43a5-b670-9cc80fe51e3b" providerId="AD" clId="Web-{6181BBB1-8315-9BFB-15C7-4E653AAD4F50}" dt="2025-05-09T16:38:54.636" v="681" actId="1076"/>
          <ac:spMkLst>
            <pc:docMk/>
            <pc:sldMk cId="2060786013" sldId="370"/>
            <ac:spMk id="4" creationId="{4BBA4214-0393-817A-270D-CF74F811C039}"/>
          </ac:spMkLst>
        </pc:spChg>
        <pc:spChg chg="add mod">
          <ac:chgData name="Liliana Melgarejo Martínez" userId="S::lmelgarejo@minigualdad.gov.co::c79ed4f7-3e60-43a5-b670-9cc80fe51e3b" providerId="AD" clId="Web-{6181BBB1-8315-9BFB-15C7-4E653AAD4F50}" dt="2025-05-09T16:45:35.376" v="715" actId="20577"/>
          <ac:spMkLst>
            <pc:docMk/>
            <pc:sldMk cId="2060786013" sldId="370"/>
            <ac:spMk id="7" creationId="{FE6B908D-68E4-5A92-BCD3-A96643036557}"/>
          </ac:spMkLst>
        </pc:spChg>
        <pc:spChg chg="add mod">
          <ac:chgData name="Liliana Melgarejo Martínez" userId="S::lmelgarejo@minigualdad.gov.co::c79ed4f7-3e60-43a5-b670-9cc80fe51e3b" providerId="AD" clId="Web-{6181BBB1-8315-9BFB-15C7-4E653AAD4F50}" dt="2025-05-09T16:38:50.870" v="680" actId="1076"/>
          <ac:spMkLst>
            <pc:docMk/>
            <pc:sldMk cId="2060786013" sldId="370"/>
            <ac:spMk id="8" creationId="{E74D7150-5C40-5389-2434-3EBF1D2F7D87}"/>
          </ac:spMkLst>
        </pc:spChg>
        <pc:spChg chg="add mod">
          <ac:chgData name="Liliana Melgarejo Martínez" userId="S::lmelgarejo@minigualdad.gov.co::c79ed4f7-3e60-43a5-b670-9cc80fe51e3b" providerId="AD" clId="Web-{6181BBB1-8315-9BFB-15C7-4E653AAD4F50}" dt="2025-05-09T16:48:00.550" v="724" actId="20577"/>
          <ac:spMkLst>
            <pc:docMk/>
            <pc:sldMk cId="2060786013" sldId="370"/>
            <ac:spMk id="9" creationId="{98BCC7BF-2DE2-DC9B-E8D2-C64E6987DB00}"/>
          </ac:spMkLst>
        </pc:spChg>
      </pc:sldChg>
      <pc:sldChg chg="addSp delSp modSp new">
        <pc:chgData name="Liliana Melgarejo Martínez" userId="S::lmelgarejo@minigualdad.gov.co::c79ed4f7-3e60-43a5-b670-9cc80fe51e3b" providerId="AD" clId="Web-{6181BBB1-8315-9BFB-15C7-4E653AAD4F50}" dt="2025-05-09T16:49:34.333" v="730" actId="14100"/>
        <pc:sldMkLst>
          <pc:docMk/>
          <pc:sldMk cId="4080141765" sldId="371"/>
        </pc:sldMkLst>
        <pc:spChg chg="add mod">
          <ac:chgData name="Liliana Melgarejo Martínez" userId="S::lmelgarejo@minigualdad.gov.co::c79ed4f7-3e60-43a5-b670-9cc80fe51e3b" providerId="AD" clId="Web-{6181BBB1-8315-9BFB-15C7-4E653AAD4F50}" dt="2025-05-09T16:49:34.333" v="730" actId="14100"/>
          <ac:spMkLst>
            <pc:docMk/>
            <pc:sldMk cId="4080141765" sldId="371"/>
            <ac:spMk id="5" creationId="{570976E6-5CD9-57AA-07E2-9280615C4B38}"/>
          </ac:spMkLst>
        </pc:spChg>
        <pc:spChg chg="add mod">
          <ac:chgData name="Liliana Melgarejo Martínez" userId="S::lmelgarejo@minigualdad.gov.co::c79ed4f7-3e60-43a5-b670-9cc80fe51e3b" providerId="AD" clId="Web-{6181BBB1-8315-9BFB-15C7-4E653AAD4F50}" dt="2025-05-09T16:49:30.958" v="729" actId="14100"/>
          <ac:spMkLst>
            <pc:docMk/>
            <pc:sldMk cId="4080141765" sldId="371"/>
            <ac:spMk id="7" creationId="{DF2991BF-6382-1FE2-9827-228557ECB6F1}"/>
          </ac:spMkLst>
        </pc:spChg>
      </pc:sldChg>
      <pc:sldChg chg="addSp delSp modSp new">
        <pc:chgData name="Liliana Melgarejo Martínez" userId="S::lmelgarejo@minigualdad.gov.co::c79ed4f7-3e60-43a5-b670-9cc80fe51e3b" providerId="AD" clId="Web-{6181BBB1-8315-9BFB-15C7-4E653AAD4F50}" dt="2025-05-09T21:25:34.742" v="892"/>
        <pc:sldMkLst>
          <pc:docMk/>
          <pc:sldMk cId="935529962" sldId="372"/>
        </pc:sldMkLst>
        <pc:spChg chg="add mod">
          <ac:chgData name="Liliana Melgarejo Martínez" userId="S::lmelgarejo@minigualdad.gov.co::c79ed4f7-3e60-43a5-b670-9cc80fe51e3b" providerId="AD" clId="Web-{6181BBB1-8315-9BFB-15C7-4E653AAD4F50}" dt="2025-05-09T21:22:43.601" v="861" actId="20577"/>
          <ac:spMkLst>
            <pc:docMk/>
            <pc:sldMk cId="935529962" sldId="372"/>
            <ac:spMk id="5" creationId="{9165DDF7-8E0A-9780-979C-B6CAAB5F644F}"/>
          </ac:spMkLst>
        </pc:spChg>
        <pc:spChg chg="add mod">
          <ac:chgData name="Liliana Melgarejo Martínez" userId="S::lmelgarejo@minigualdad.gov.co::c79ed4f7-3e60-43a5-b670-9cc80fe51e3b" providerId="AD" clId="Web-{6181BBB1-8315-9BFB-15C7-4E653AAD4F50}" dt="2025-05-09T21:25:34.742" v="892"/>
          <ac:spMkLst>
            <pc:docMk/>
            <pc:sldMk cId="935529962" sldId="372"/>
            <ac:spMk id="7" creationId="{8D60583B-BDE9-97D0-400B-3440312AD8AF}"/>
          </ac:spMkLst>
        </pc:spChg>
      </pc:sldChg>
      <pc:sldChg chg="addSp delSp modSp new">
        <pc:chgData name="Liliana Melgarejo Martínez" userId="S::lmelgarejo@minigualdad.gov.co::c79ed4f7-3e60-43a5-b670-9cc80fe51e3b" providerId="AD" clId="Web-{6181BBB1-8315-9BFB-15C7-4E653AAD4F50}" dt="2025-05-09T21:25:46.711" v="893"/>
        <pc:sldMkLst>
          <pc:docMk/>
          <pc:sldMk cId="3329208473" sldId="373"/>
        </pc:sldMkLst>
        <pc:spChg chg="add">
          <ac:chgData name="Liliana Melgarejo Martínez" userId="S::lmelgarejo@minigualdad.gov.co::c79ed4f7-3e60-43a5-b670-9cc80fe51e3b" providerId="AD" clId="Web-{6181BBB1-8315-9BFB-15C7-4E653AAD4F50}" dt="2025-05-09T21:24:21.586" v="879"/>
          <ac:spMkLst>
            <pc:docMk/>
            <pc:sldMk cId="3329208473" sldId="373"/>
            <ac:spMk id="5" creationId="{567E4D90-EB90-E505-B289-EFF5702B7BE0}"/>
          </ac:spMkLst>
        </pc:spChg>
        <pc:spChg chg="add mod">
          <ac:chgData name="Liliana Melgarejo Martínez" userId="S::lmelgarejo@minigualdad.gov.co::c79ed4f7-3e60-43a5-b670-9cc80fe51e3b" providerId="AD" clId="Web-{6181BBB1-8315-9BFB-15C7-4E653AAD4F50}" dt="2025-05-09T21:25:46.711" v="893"/>
          <ac:spMkLst>
            <pc:docMk/>
            <pc:sldMk cId="3329208473" sldId="373"/>
            <ac:spMk id="9" creationId="{F34445E0-5A09-1B47-970D-2805F59BDC62}"/>
          </ac:spMkLst>
        </pc:spChg>
      </pc:sldChg>
      <pc:sldChg chg="addSp delSp modSp new">
        <pc:chgData name="Liliana Melgarejo Martínez" userId="S::lmelgarejo@minigualdad.gov.co::c79ed4f7-3e60-43a5-b670-9cc80fe51e3b" providerId="AD" clId="Web-{6181BBB1-8315-9BFB-15C7-4E653AAD4F50}" dt="2025-05-09T21:27:27.055" v="909" actId="20577"/>
        <pc:sldMkLst>
          <pc:docMk/>
          <pc:sldMk cId="3370306756" sldId="374"/>
        </pc:sldMkLst>
        <pc:spChg chg="add">
          <ac:chgData name="Liliana Melgarejo Martínez" userId="S::lmelgarejo@minigualdad.gov.co::c79ed4f7-3e60-43a5-b670-9cc80fe51e3b" providerId="AD" clId="Web-{6181BBB1-8315-9BFB-15C7-4E653AAD4F50}" dt="2025-05-09T21:26:19.149" v="897"/>
          <ac:spMkLst>
            <pc:docMk/>
            <pc:sldMk cId="3370306756" sldId="374"/>
            <ac:spMk id="5" creationId="{846B73E7-006B-34CD-3D53-E1D959C4B39B}"/>
          </ac:spMkLst>
        </pc:spChg>
        <pc:spChg chg="add mod">
          <ac:chgData name="Liliana Melgarejo Martínez" userId="S::lmelgarejo@minigualdad.gov.co::c79ed4f7-3e60-43a5-b670-9cc80fe51e3b" providerId="AD" clId="Web-{6181BBB1-8315-9BFB-15C7-4E653AAD4F50}" dt="2025-05-09T21:27:27.055" v="909" actId="20577"/>
          <ac:spMkLst>
            <pc:docMk/>
            <pc:sldMk cId="3370306756" sldId="374"/>
            <ac:spMk id="7" creationId="{D56693A6-E30C-4DFD-FC8F-129565DA4880}"/>
          </ac:spMkLst>
        </pc:spChg>
      </pc:sldChg>
      <pc:sldChg chg="addSp delSp modSp new mod setBg">
        <pc:chgData name="Liliana Melgarejo Martínez" userId="S::lmelgarejo@minigualdad.gov.co::c79ed4f7-3e60-43a5-b670-9cc80fe51e3b" providerId="AD" clId="Web-{6181BBB1-8315-9BFB-15C7-4E653AAD4F50}" dt="2025-05-09T21:57:54.890" v="995" actId="1076"/>
        <pc:sldMkLst>
          <pc:docMk/>
          <pc:sldMk cId="736320205" sldId="375"/>
        </pc:sldMkLst>
        <pc:spChg chg="mod">
          <ac:chgData name="Liliana Melgarejo Martínez" userId="S::lmelgarejo@minigualdad.gov.co::c79ed4f7-3e60-43a5-b670-9cc80fe51e3b" providerId="AD" clId="Web-{6181BBB1-8315-9BFB-15C7-4E653AAD4F50}" dt="2025-05-09T21:57:48.672" v="994"/>
          <ac:spMkLst>
            <pc:docMk/>
            <pc:sldMk cId="736320205" sldId="375"/>
            <ac:spMk id="2" creationId="{1CDDFFD0-0A78-67A2-1D4E-7143086493A8}"/>
          </ac:spMkLst>
        </pc:spChg>
        <pc:spChg chg="add">
          <ac:chgData name="Liliana Melgarejo Martínez" userId="S::lmelgarejo@minigualdad.gov.co::c79ed4f7-3e60-43a5-b670-9cc80fe51e3b" providerId="AD" clId="Web-{6181BBB1-8315-9BFB-15C7-4E653AAD4F50}" dt="2025-05-09T21:57:48.672" v="994"/>
          <ac:spMkLst>
            <pc:docMk/>
            <pc:sldMk cId="736320205" sldId="375"/>
            <ac:spMk id="16" creationId="{BCED4D40-4B67-4331-AC48-79B82B4A47D8}"/>
          </ac:spMkLst>
        </pc:spChg>
        <pc:spChg chg="add">
          <ac:chgData name="Liliana Melgarejo Martínez" userId="S::lmelgarejo@minigualdad.gov.co::c79ed4f7-3e60-43a5-b670-9cc80fe51e3b" providerId="AD" clId="Web-{6181BBB1-8315-9BFB-15C7-4E653AAD4F50}" dt="2025-05-09T21:57:48.672" v="994"/>
          <ac:spMkLst>
            <pc:docMk/>
            <pc:sldMk cId="736320205" sldId="375"/>
            <ac:spMk id="17" creationId="{670CEDEF-4F34-412E-84EE-329C1E936AF5}"/>
          </ac:spMkLst>
        </pc:spChg>
        <pc:graphicFrameChg chg="add mod">
          <ac:chgData name="Liliana Melgarejo Martínez" userId="S::lmelgarejo@minigualdad.gov.co::c79ed4f7-3e60-43a5-b670-9cc80fe51e3b" providerId="AD" clId="Web-{6181BBB1-8315-9BFB-15C7-4E653AAD4F50}" dt="2025-05-09T21:57:54.890" v="995" actId="1076"/>
          <ac:graphicFrameMkLst>
            <pc:docMk/>
            <pc:sldMk cId="736320205" sldId="375"/>
            <ac:graphicFrameMk id="4" creationId="{7436E4D5-AF51-7345-2A6D-AFD8E70037F9}"/>
          </ac:graphicFrameMkLst>
        </pc:graphicFrameChg>
      </pc:sldChg>
      <pc:sldChg chg="addSp delSp modSp new mod setBg">
        <pc:chgData name="Liliana Melgarejo Martínez" userId="S::lmelgarejo@minigualdad.gov.co::c79ed4f7-3e60-43a5-b670-9cc80fe51e3b" providerId="AD" clId="Web-{6181BBB1-8315-9BFB-15C7-4E653AAD4F50}" dt="2025-05-09T22:04:28.238" v="1460"/>
        <pc:sldMkLst>
          <pc:docMk/>
          <pc:sldMk cId="1461985550" sldId="376"/>
        </pc:sldMkLst>
      </pc:sldChg>
      <pc:sldChg chg="addSp delSp modSp new">
        <pc:chgData name="Liliana Melgarejo Martínez" userId="S::lmelgarejo@minigualdad.gov.co::c79ed4f7-3e60-43a5-b670-9cc80fe51e3b" providerId="AD" clId="Web-{6181BBB1-8315-9BFB-15C7-4E653AAD4F50}" dt="2025-05-09T22:06:13.458" v="1471"/>
        <pc:sldMkLst>
          <pc:docMk/>
          <pc:sldMk cId="3342078842" sldId="377"/>
        </pc:sldMkLst>
      </pc:sldChg>
    </pc:docChg>
  </pc:docChgLst>
  <pc:docChgLst>
    <pc:chgData name="Verónica Ramírez Montenegro" userId="S::vramirez@minigualdad.gov.co::95a7f771-bade-4284-a96c-b4096860d316" providerId="AD" clId="Web-{7A3834B1-5B4C-5A2C-B9BC-69091415F324}"/>
    <pc:docChg chg="addSld modSld">
      <pc:chgData name="Verónica Ramírez Montenegro" userId="S::vramirez@minigualdad.gov.co::95a7f771-bade-4284-a96c-b4096860d316" providerId="AD" clId="Web-{7A3834B1-5B4C-5A2C-B9BC-69091415F324}" dt="2025-05-18T23:22:52.724" v="303"/>
      <pc:docMkLst>
        <pc:docMk/>
      </pc:docMkLst>
      <pc:sldChg chg="modSp">
        <pc:chgData name="Verónica Ramírez Montenegro" userId="S::vramirez@minigualdad.gov.co::95a7f771-bade-4284-a96c-b4096860d316" providerId="AD" clId="Web-{7A3834B1-5B4C-5A2C-B9BC-69091415F324}" dt="2025-05-18T16:07:54.862" v="200" actId="20577"/>
        <pc:sldMkLst>
          <pc:docMk/>
          <pc:sldMk cId="3470680478" sldId="288"/>
        </pc:sldMkLst>
        <pc:spChg chg="mod">
          <ac:chgData name="Verónica Ramírez Montenegro" userId="S::vramirez@minigualdad.gov.co::95a7f771-bade-4284-a96c-b4096860d316" providerId="AD" clId="Web-{7A3834B1-5B4C-5A2C-B9BC-69091415F324}" dt="2025-05-18T16:07:54.862" v="200" actId="20577"/>
          <ac:spMkLst>
            <pc:docMk/>
            <pc:sldMk cId="3470680478" sldId="288"/>
            <ac:spMk id="6" creationId="{F7818C38-D951-2C75-8906-F0C53A1EF8E5}"/>
          </ac:spMkLst>
        </pc:spChg>
        <pc:graphicFrameChg chg="mod modGraphic">
          <ac:chgData name="Verónica Ramírez Montenegro" userId="S::vramirez@minigualdad.gov.co::95a7f771-bade-4284-a96c-b4096860d316" providerId="AD" clId="Web-{7A3834B1-5B4C-5A2C-B9BC-69091415F324}" dt="2025-05-18T01:55:57.226" v="52"/>
          <ac:graphicFrameMkLst>
            <pc:docMk/>
            <pc:sldMk cId="3470680478" sldId="288"/>
            <ac:graphicFrameMk id="10" creationId="{5B538D4A-AB14-E00E-AF7C-7D10C00383A4}"/>
          </ac:graphicFrameMkLst>
        </pc:graphicFrameChg>
      </pc:sldChg>
      <pc:sldChg chg="modSp">
        <pc:chgData name="Verónica Ramírez Montenegro" userId="S::vramirez@minigualdad.gov.co::95a7f771-bade-4284-a96c-b4096860d316" providerId="AD" clId="Web-{7A3834B1-5B4C-5A2C-B9BC-69091415F324}" dt="2025-05-18T01:57:11.478" v="87"/>
        <pc:sldMkLst>
          <pc:docMk/>
          <pc:sldMk cId="4290991857" sldId="289"/>
        </pc:sldMkLst>
        <pc:graphicFrameChg chg="mod modGraphic">
          <ac:chgData name="Verónica Ramírez Montenegro" userId="S::vramirez@minigualdad.gov.co::95a7f771-bade-4284-a96c-b4096860d316" providerId="AD" clId="Web-{7A3834B1-5B4C-5A2C-B9BC-69091415F324}" dt="2025-05-18T01:57:11.478" v="87"/>
          <ac:graphicFrameMkLst>
            <pc:docMk/>
            <pc:sldMk cId="4290991857" sldId="289"/>
            <ac:graphicFrameMk id="6" creationId="{DDFD8C7F-D826-FBEF-8157-3381038E2885}"/>
          </ac:graphicFrameMkLst>
        </pc:graphicFrameChg>
      </pc:sldChg>
      <pc:sldChg chg="modSp">
        <pc:chgData name="Verónica Ramírez Montenegro" userId="S::vramirez@minigualdad.gov.co::95a7f771-bade-4284-a96c-b4096860d316" providerId="AD" clId="Web-{7A3834B1-5B4C-5A2C-B9BC-69091415F324}" dt="2025-05-18T02:55:10.657" v="99"/>
        <pc:sldMkLst>
          <pc:docMk/>
          <pc:sldMk cId="2538929165" sldId="290"/>
        </pc:sldMkLst>
      </pc:sldChg>
      <pc:sldChg chg="modSp">
        <pc:chgData name="Verónica Ramírez Montenegro" userId="S::vramirez@minigualdad.gov.co::95a7f771-bade-4284-a96c-b4096860d316" providerId="AD" clId="Web-{7A3834B1-5B4C-5A2C-B9BC-69091415F324}" dt="2025-05-18T16:14:32.092" v="222"/>
        <pc:sldMkLst>
          <pc:docMk/>
          <pc:sldMk cId="2037399336" sldId="293"/>
        </pc:sldMkLst>
      </pc:sldChg>
      <pc:sldChg chg="modSp">
        <pc:chgData name="Verónica Ramírez Montenegro" userId="S::vramirez@minigualdad.gov.co::95a7f771-bade-4284-a96c-b4096860d316" providerId="AD" clId="Web-{7A3834B1-5B4C-5A2C-B9BC-69091415F324}" dt="2025-05-18T02:01:14.577" v="92" actId="20577"/>
        <pc:sldMkLst>
          <pc:docMk/>
          <pc:sldMk cId="228154329" sldId="312"/>
        </pc:sldMkLst>
        <pc:spChg chg="mod">
          <ac:chgData name="Verónica Ramírez Montenegro" userId="S::vramirez@minigualdad.gov.co::95a7f771-bade-4284-a96c-b4096860d316" providerId="AD" clId="Web-{7A3834B1-5B4C-5A2C-B9BC-69091415F324}" dt="2025-05-18T02:01:14.577" v="92" actId="20577"/>
          <ac:spMkLst>
            <pc:docMk/>
            <pc:sldMk cId="228154329" sldId="312"/>
            <ac:spMk id="7" creationId="{0F9B977A-E593-6EC8-AC65-6EA3D0A92027}"/>
          </ac:spMkLst>
        </pc:spChg>
      </pc:sldChg>
      <pc:sldChg chg="modSp">
        <pc:chgData name="Verónica Ramírez Montenegro" userId="S::vramirez@minigualdad.gov.co::95a7f771-bade-4284-a96c-b4096860d316" providerId="AD" clId="Web-{7A3834B1-5B4C-5A2C-B9BC-69091415F324}" dt="2025-05-18T14:25:07.029" v="141"/>
        <pc:sldMkLst>
          <pc:docMk/>
          <pc:sldMk cId="2961782143" sldId="351"/>
        </pc:sldMkLst>
      </pc:sldChg>
      <pc:sldChg chg="modSp">
        <pc:chgData name="Verónica Ramírez Montenegro" userId="S::vramirez@minigualdad.gov.co::95a7f771-bade-4284-a96c-b4096860d316" providerId="AD" clId="Web-{7A3834B1-5B4C-5A2C-B9BC-69091415F324}" dt="2025-05-18T04:52:10.609" v="111"/>
        <pc:sldMkLst>
          <pc:docMk/>
          <pc:sldMk cId="424628926" sldId="363"/>
        </pc:sldMkLst>
      </pc:sldChg>
      <pc:sldChg chg="modSp">
        <pc:chgData name="Verónica Ramírez Montenegro" userId="S::vramirez@minigualdad.gov.co::95a7f771-bade-4284-a96c-b4096860d316" providerId="AD" clId="Web-{7A3834B1-5B4C-5A2C-B9BC-69091415F324}" dt="2025-05-18T23:22:52.724" v="303"/>
        <pc:sldMkLst>
          <pc:docMk/>
          <pc:sldMk cId="1418993546" sldId="364"/>
        </pc:sldMkLst>
        <pc:graphicFrameChg chg="mod modGraphic">
          <ac:chgData name="Verónica Ramírez Montenegro" userId="S::vramirez@minigualdad.gov.co::95a7f771-bade-4284-a96c-b4096860d316" providerId="AD" clId="Web-{7A3834B1-5B4C-5A2C-B9BC-69091415F324}" dt="2025-05-18T23:22:52.724" v="303"/>
          <ac:graphicFrameMkLst>
            <pc:docMk/>
            <pc:sldMk cId="1418993546" sldId="364"/>
            <ac:graphicFrameMk id="10" creationId="{68A4EAE2-DDDC-F97C-F174-474B7F380170}"/>
          </ac:graphicFrameMkLst>
        </pc:graphicFrameChg>
      </pc:sldChg>
      <pc:sldChg chg="modSp">
        <pc:chgData name="Verónica Ramírez Montenegro" userId="S::vramirez@minigualdad.gov.co::95a7f771-bade-4284-a96c-b4096860d316" providerId="AD" clId="Web-{7A3834B1-5B4C-5A2C-B9BC-69091415F324}" dt="2025-05-18T22:58:54.188" v="224"/>
        <pc:sldMkLst>
          <pc:docMk/>
          <pc:sldMk cId="1068029071" sldId="369"/>
        </pc:sldMkLst>
        <pc:graphicFrameChg chg="mod modGraphic">
          <ac:chgData name="Verónica Ramírez Montenegro" userId="S::vramirez@minigualdad.gov.co::95a7f771-bade-4284-a96c-b4096860d316" providerId="AD" clId="Web-{7A3834B1-5B4C-5A2C-B9BC-69091415F324}" dt="2025-05-18T22:58:54.188" v="224"/>
          <ac:graphicFrameMkLst>
            <pc:docMk/>
            <pc:sldMk cId="1068029071" sldId="369"/>
            <ac:graphicFrameMk id="30" creationId="{9E3F4C17-F657-6F3A-3835-F401926699A6}"/>
          </ac:graphicFrameMkLst>
        </pc:graphicFrameChg>
      </pc:sldChg>
      <pc:sldChg chg="modSp">
        <pc:chgData name="Verónica Ramírez Montenegro" userId="S::vramirez@minigualdad.gov.co::95a7f771-bade-4284-a96c-b4096860d316" providerId="AD" clId="Web-{7A3834B1-5B4C-5A2C-B9BC-69091415F324}" dt="2025-05-18T16:05:51.999" v="182" actId="20577"/>
        <pc:sldMkLst>
          <pc:docMk/>
          <pc:sldMk cId="2060786013" sldId="370"/>
        </pc:sldMkLst>
        <pc:spChg chg="mod">
          <ac:chgData name="Verónica Ramírez Montenegro" userId="S::vramirez@minigualdad.gov.co::95a7f771-bade-4284-a96c-b4096860d316" providerId="AD" clId="Web-{7A3834B1-5B4C-5A2C-B9BC-69091415F324}" dt="2025-05-18T16:05:51.999" v="182" actId="20577"/>
          <ac:spMkLst>
            <pc:docMk/>
            <pc:sldMk cId="2060786013" sldId="370"/>
            <ac:spMk id="7" creationId="{FE6B908D-68E4-5A92-BCD3-A96643036557}"/>
          </ac:spMkLst>
        </pc:spChg>
        <pc:spChg chg="mod">
          <ac:chgData name="Verónica Ramírez Montenegro" userId="S::vramirez@minigualdad.gov.co::95a7f771-bade-4284-a96c-b4096860d316" providerId="AD" clId="Web-{7A3834B1-5B4C-5A2C-B9BC-69091415F324}" dt="2025-05-18T16:05:16.967" v="170" actId="20577"/>
          <ac:spMkLst>
            <pc:docMk/>
            <pc:sldMk cId="2060786013" sldId="370"/>
            <ac:spMk id="9" creationId="{98BCC7BF-2DE2-DC9B-E8D2-C64E6987DB00}"/>
          </ac:spMkLst>
        </pc:spChg>
      </pc:sldChg>
      <pc:sldChg chg="modSp">
        <pc:chgData name="Verónica Ramírez Montenegro" userId="S::vramirez@minigualdad.gov.co::95a7f771-bade-4284-a96c-b4096860d316" providerId="AD" clId="Web-{7A3834B1-5B4C-5A2C-B9BC-69091415F324}" dt="2025-05-18T16:06:29.594" v="196" actId="20577"/>
        <pc:sldMkLst>
          <pc:docMk/>
          <pc:sldMk cId="4080141765" sldId="371"/>
        </pc:sldMkLst>
        <pc:spChg chg="mod">
          <ac:chgData name="Verónica Ramírez Montenegro" userId="S::vramirez@minigualdad.gov.co::95a7f771-bade-4284-a96c-b4096860d316" providerId="AD" clId="Web-{7A3834B1-5B4C-5A2C-B9BC-69091415F324}" dt="2025-05-18T16:06:29.594" v="196" actId="20577"/>
          <ac:spMkLst>
            <pc:docMk/>
            <pc:sldMk cId="4080141765" sldId="371"/>
            <ac:spMk id="6" creationId="{F19B13B1-EC06-965D-A1BB-12D6BCBEB310}"/>
          </ac:spMkLst>
        </pc:spChg>
        <pc:spChg chg="mod">
          <ac:chgData name="Verónica Ramírez Montenegro" userId="S::vramirez@minigualdad.gov.co::95a7f771-bade-4284-a96c-b4096860d316" providerId="AD" clId="Web-{7A3834B1-5B4C-5A2C-B9BC-69091415F324}" dt="2025-05-18T16:06:05.734" v="186" actId="20577"/>
          <ac:spMkLst>
            <pc:docMk/>
            <pc:sldMk cId="4080141765" sldId="371"/>
            <ac:spMk id="7" creationId="{DF2991BF-6382-1FE2-9827-228557ECB6F1}"/>
          </ac:spMkLst>
        </pc:spChg>
      </pc:sldChg>
      <pc:sldChg chg="modSp">
        <pc:chgData name="Verónica Ramírez Montenegro" userId="S::vramirez@minigualdad.gov.co::95a7f771-bade-4284-a96c-b4096860d316" providerId="AD" clId="Web-{7A3834B1-5B4C-5A2C-B9BC-69091415F324}" dt="2025-05-17T21:45:53.938" v="13" actId="20577"/>
        <pc:sldMkLst>
          <pc:docMk/>
          <pc:sldMk cId="3329208473" sldId="373"/>
        </pc:sldMkLst>
        <pc:spChg chg="mod">
          <ac:chgData name="Verónica Ramírez Montenegro" userId="S::vramirez@minigualdad.gov.co::95a7f771-bade-4284-a96c-b4096860d316" providerId="AD" clId="Web-{7A3834B1-5B4C-5A2C-B9BC-69091415F324}" dt="2025-05-17T21:45:53.938" v="13" actId="20577"/>
          <ac:spMkLst>
            <pc:docMk/>
            <pc:sldMk cId="3329208473" sldId="373"/>
            <ac:spMk id="9" creationId="{F34445E0-5A09-1B47-970D-2805F59BDC62}"/>
          </ac:spMkLst>
        </pc:spChg>
      </pc:sldChg>
      <pc:sldChg chg="modSp">
        <pc:chgData name="Verónica Ramírez Montenegro" userId="S::vramirez@minigualdad.gov.co::95a7f771-bade-4284-a96c-b4096860d316" providerId="AD" clId="Web-{7A3834B1-5B4C-5A2C-B9BC-69091415F324}" dt="2025-05-18T16:01:59.790" v="159"/>
        <pc:sldMkLst>
          <pc:docMk/>
          <pc:sldMk cId="3342078842" sldId="377"/>
        </pc:sldMkLst>
      </pc:sldChg>
      <pc:sldChg chg="modSp">
        <pc:chgData name="Verónica Ramírez Montenegro" userId="S::vramirez@minigualdad.gov.co::95a7f771-bade-4284-a96c-b4096860d316" providerId="AD" clId="Web-{7A3834B1-5B4C-5A2C-B9BC-69091415F324}" dt="2025-05-17T21:45:48.657" v="9" actId="1076"/>
        <pc:sldMkLst>
          <pc:docMk/>
          <pc:sldMk cId="2490232777" sldId="379"/>
        </pc:sldMkLst>
        <pc:spChg chg="mod">
          <ac:chgData name="Verónica Ramírez Montenegro" userId="S::vramirez@minigualdad.gov.co::95a7f771-bade-4284-a96c-b4096860d316" providerId="AD" clId="Web-{7A3834B1-5B4C-5A2C-B9BC-69091415F324}" dt="2025-05-17T21:45:44.469" v="8" actId="20577"/>
          <ac:spMkLst>
            <pc:docMk/>
            <pc:sldMk cId="2490232777" sldId="379"/>
            <ac:spMk id="5" creationId="{0499FA9F-1A67-111D-81DF-7A7D5F6ACFD5}"/>
          </ac:spMkLst>
        </pc:spChg>
      </pc:sldChg>
      <pc:sldChg chg="modSp">
        <pc:chgData name="Verónica Ramírez Montenegro" userId="S::vramirez@minigualdad.gov.co::95a7f771-bade-4284-a96c-b4096860d316" providerId="AD" clId="Web-{7A3834B1-5B4C-5A2C-B9BC-69091415F324}" dt="2025-05-18T14:03:26.891" v="117"/>
        <pc:sldMkLst>
          <pc:docMk/>
          <pc:sldMk cId="1124629359" sldId="381"/>
        </pc:sldMkLst>
      </pc:sldChg>
      <pc:sldChg chg="delSp new">
        <pc:chgData name="Verónica Ramírez Montenegro" userId="S::vramirez@minigualdad.gov.co::95a7f771-bade-4284-a96c-b4096860d316" providerId="AD" clId="Web-{7A3834B1-5B4C-5A2C-B9BC-69091415F324}" dt="2025-05-18T23:15:52.729" v="227"/>
        <pc:sldMkLst>
          <pc:docMk/>
          <pc:sldMk cId="1873938846" sldId="421"/>
        </pc:sldMkLst>
      </pc:sldChg>
    </pc:docChg>
  </pc:docChgLst>
  <pc:docChgLst>
    <pc:chgData name="Liliana Melgarejo Martínez" userId="S::lmelgarejo@minigualdad.gov.co::c79ed4f7-3e60-43a5-b670-9cc80fe51e3b" providerId="AD" clId="Web-{3C31B449-5E98-8552-F83E-60BA5C96139E}"/>
    <pc:docChg chg="addSld delSld modSld">
      <pc:chgData name="Liliana Melgarejo Martínez" userId="S::lmelgarejo@minigualdad.gov.co::c79ed4f7-3e60-43a5-b670-9cc80fe51e3b" providerId="AD" clId="Web-{3C31B449-5E98-8552-F83E-60BA5C96139E}" dt="2025-05-16T20:34:12.769" v="105" actId="1076"/>
      <pc:docMkLst>
        <pc:docMk/>
      </pc:docMkLst>
      <pc:sldChg chg="modSp">
        <pc:chgData name="Liliana Melgarejo Martínez" userId="S::lmelgarejo@minigualdad.gov.co::c79ed4f7-3e60-43a5-b670-9cc80fe51e3b" providerId="AD" clId="Web-{3C31B449-5E98-8552-F83E-60BA5C96139E}" dt="2025-05-16T19:54:30.185" v="37" actId="20577"/>
        <pc:sldMkLst>
          <pc:docMk/>
          <pc:sldMk cId="2939951288" sldId="283"/>
        </pc:sldMkLst>
        <pc:spChg chg="mod">
          <ac:chgData name="Liliana Melgarejo Martínez" userId="S::lmelgarejo@minigualdad.gov.co::c79ed4f7-3e60-43a5-b670-9cc80fe51e3b" providerId="AD" clId="Web-{3C31B449-5E98-8552-F83E-60BA5C96139E}" dt="2025-05-16T19:54:30.185" v="37" actId="20577"/>
          <ac:spMkLst>
            <pc:docMk/>
            <pc:sldMk cId="2939951288" sldId="283"/>
            <ac:spMk id="4" creationId="{61BC81F0-8AAE-2DAB-8F5A-C3D2E4830507}"/>
          </ac:spMkLst>
        </pc:spChg>
      </pc:sldChg>
      <pc:sldChg chg="modSp add">
        <pc:chgData name="Liliana Melgarejo Martínez" userId="S::lmelgarejo@minigualdad.gov.co::c79ed4f7-3e60-43a5-b670-9cc80fe51e3b" providerId="AD" clId="Web-{3C31B449-5E98-8552-F83E-60BA5C96139E}" dt="2025-05-16T20:22:57.922" v="101" actId="20577"/>
        <pc:sldMkLst>
          <pc:docMk/>
          <pc:sldMk cId="3306570008" sldId="285"/>
        </pc:sldMkLst>
        <pc:spChg chg="mod">
          <ac:chgData name="Liliana Melgarejo Martínez" userId="S::lmelgarejo@minigualdad.gov.co::c79ed4f7-3e60-43a5-b670-9cc80fe51e3b" providerId="AD" clId="Web-{3C31B449-5E98-8552-F83E-60BA5C96139E}" dt="2025-05-16T20:22:57.922" v="101" actId="20577"/>
          <ac:spMkLst>
            <pc:docMk/>
            <pc:sldMk cId="3306570008" sldId="285"/>
            <ac:spMk id="2" creationId="{6E1433C4-3AA0-A942-7DE6-A860D8E9D21F}"/>
          </ac:spMkLst>
        </pc:spChg>
      </pc:sldChg>
      <pc:sldChg chg="modSp">
        <pc:chgData name="Liliana Melgarejo Martínez" userId="S::lmelgarejo@minigualdad.gov.co::c79ed4f7-3e60-43a5-b670-9cc80fe51e3b" providerId="AD" clId="Web-{3C31B449-5E98-8552-F83E-60BA5C96139E}" dt="2025-05-16T20:22:50.109" v="93" actId="20577"/>
        <pc:sldMkLst>
          <pc:docMk/>
          <pc:sldMk cId="1772315386" sldId="291"/>
        </pc:sldMkLst>
        <pc:spChg chg="mod">
          <ac:chgData name="Liliana Melgarejo Martínez" userId="S::lmelgarejo@minigualdad.gov.co::c79ed4f7-3e60-43a5-b670-9cc80fe51e3b" providerId="AD" clId="Web-{3C31B449-5E98-8552-F83E-60BA5C96139E}" dt="2025-05-16T20:22:50.109" v="93" actId="20577"/>
          <ac:spMkLst>
            <pc:docMk/>
            <pc:sldMk cId="1772315386" sldId="291"/>
            <ac:spMk id="6" creationId="{DFCF0028-A428-918A-157B-9A182B64F654}"/>
          </ac:spMkLst>
        </pc:spChg>
      </pc:sldChg>
      <pc:sldChg chg="modSp">
        <pc:chgData name="Liliana Melgarejo Martínez" userId="S::lmelgarejo@minigualdad.gov.co::c79ed4f7-3e60-43a5-b670-9cc80fe51e3b" providerId="AD" clId="Web-{3C31B449-5E98-8552-F83E-60BA5C96139E}" dt="2025-05-16T20:12:02.996" v="83" actId="20577"/>
        <pc:sldMkLst>
          <pc:docMk/>
          <pc:sldMk cId="3110535311" sldId="292"/>
        </pc:sldMkLst>
        <pc:spChg chg="mod">
          <ac:chgData name="Liliana Melgarejo Martínez" userId="S::lmelgarejo@minigualdad.gov.co::c79ed4f7-3e60-43a5-b670-9cc80fe51e3b" providerId="AD" clId="Web-{3C31B449-5E98-8552-F83E-60BA5C96139E}" dt="2025-05-16T20:12:02.996" v="83" actId="20577"/>
          <ac:spMkLst>
            <pc:docMk/>
            <pc:sldMk cId="3110535311" sldId="292"/>
            <ac:spMk id="5" creationId="{9C982F77-E8AE-8899-9385-5AC3A36D1071}"/>
          </ac:spMkLst>
        </pc:spChg>
      </pc:sldChg>
      <pc:sldChg chg="add">
        <pc:chgData name="Liliana Melgarejo Martínez" userId="S::lmelgarejo@minigualdad.gov.co::c79ed4f7-3e60-43a5-b670-9cc80fe51e3b" providerId="AD" clId="Web-{3C31B449-5E98-8552-F83E-60BA5C96139E}" dt="2025-05-16T19:44:50.668" v="1"/>
        <pc:sldMkLst>
          <pc:docMk/>
          <pc:sldMk cId="1897900535" sldId="314"/>
        </pc:sldMkLst>
      </pc:sldChg>
      <pc:sldChg chg="add">
        <pc:chgData name="Liliana Melgarejo Martínez" userId="S::lmelgarejo@minigualdad.gov.co::c79ed4f7-3e60-43a5-b670-9cc80fe51e3b" providerId="AD" clId="Web-{3C31B449-5E98-8552-F83E-60BA5C96139E}" dt="2025-05-16T19:44:50.684" v="2"/>
        <pc:sldMkLst>
          <pc:docMk/>
          <pc:sldMk cId="3530305681" sldId="315"/>
        </pc:sldMkLst>
      </pc:sldChg>
      <pc:sldChg chg="modSp">
        <pc:chgData name="Liliana Melgarejo Martínez" userId="S::lmelgarejo@minigualdad.gov.co::c79ed4f7-3e60-43a5-b670-9cc80fe51e3b" providerId="AD" clId="Web-{3C31B449-5E98-8552-F83E-60BA5C96139E}" dt="2025-05-16T19:54:49.201" v="60" actId="20577"/>
        <pc:sldMkLst>
          <pc:docMk/>
          <pc:sldMk cId="2465801551" sldId="320"/>
        </pc:sldMkLst>
        <pc:spChg chg="mod">
          <ac:chgData name="Liliana Melgarejo Martínez" userId="S::lmelgarejo@minigualdad.gov.co::c79ed4f7-3e60-43a5-b670-9cc80fe51e3b" providerId="AD" clId="Web-{3C31B449-5E98-8552-F83E-60BA5C96139E}" dt="2025-05-16T19:54:49.201" v="60" actId="20577"/>
          <ac:spMkLst>
            <pc:docMk/>
            <pc:sldMk cId="2465801551" sldId="320"/>
            <ac:spMk id="4" creationId="{61BC81F0-8AAE-2DAB-8F5A-C3D2E4830507}"/>
          </ac:spMkLst>
        </pc:spChg>
      </pc:sldChg>
      <pc:sldChg chg="modSp">
        <pc:chgData name="Liliana Melgarejo Martínez" userId="S::lmelgarejo@minigualdad.gov.co::c79ed4f7-3e60-43a5-b670-9cc80fe51e3b" providerId="AD" clId="Web-{3C31B449-5E98-8552-F83E-60BA5C96139E}" dt="2025-05-16T19:54:55.592" v="64" actId="20577"/>
        <pc:sldMkLst>
          <pc:docMk/>
          <pc:sldMk cId="1651622485" sldId="321"/>
        </pc:sldMkLst>
        <pc:spChg chg="mod">
          <ac:chgData name="Liliana Melgarejo Martínez" userId="S::lmelgarejo@minigualdad.gov.co::c79ed4f7-3e60-43a5-b670-9cc80fe51e3b" providerId="AD" clId="Web-{3C31B449-5E98-8552-F83E-60BA5C96139E}" dt="2025-05-16T19:54:55.592" v="64" actId="20577"/>
          <ac:spMkLst>
            <pc:docMk/>
            <pc:sldMk cId="1651622485" sldId="321"/>
            <ac:spMk id="4" creationId="{61BC81F0-8AAE-2DAB-8F5A-C3D2E4830507}"/>
          </ac:spMkLst>
        </pc:spChg>
      </pc:sldChg>
      <pc:sldChg chg="addSp delSp modSp">
        <pc:chgData name="Liliana Melgarejo Martínez" userId="S::lmelgarejo@minigualdad.gov.co::c79ed4f7-3e60-43a5-b670-9cc80fe51e3b" providerId="AD" clId="Web-{3C31B449-5E98-8552-F83E-60BA5C96139E}" dt="2025-05-16T20:12:17.591" v="86" actId="20577"/>
        <pc:sldMkLst>
          <pc:docMk/>
          <pc:sldMk cId="3096119909" sldId="337"/>
        </pc:sldMkLst>
        <pc:spChg chg="mod">
          <ac:chgData name="Liliana Melgarejo Martínez" userId="S::lmelgarejo@minigualdad.gov.co::c79ed4f7-3e60-43a5-b670-9cc80fe51e3b" providerId="AD" clId="Web-{3C31B449-5E98-8552-F83E-60BA5C96139E}" dt="2025-05-16T20:12:17.591" v="86" actId="20577"/>
          <ac:spMkLst>
            <pc:docMk/>
            <pc:sldMk cId="3096119909" sldId="337"/>
            <ac:spMk id="5" creationId="{271F702B-3C81-CF67-E7EF-2D6A4F0EE06E}"/>
          </ac:spMkLst>
        </pc:spChg>
        <pc:picChg chg="add mod">
          <ac:chgData name="Liliana Melgarejo Martínez" userId="S::lmelgarejo@minigualdad.gov.co::c79ed4f7-3e60-43a5-b670-9cc80fe51e3b" providerId="AD" clId="Web-{3C31B449-5E98-8552-F83E-60BA5C96139E}" dt="2025-05-16T20:06:19.330" v="76" actId="14100"/>
          <ac:picMkLst>
            <pc:docMk/>
            <pc:sldMk cId="3096119909" sldId="337"/>
            <ac:picMk id="2" creationId="{51035B28-0B2C-41D8-2BDF-D94EA24162A0}"/>
          </ac:picMkLst>
        </pc:picChg>
      </pc:sldChg>
      <pc:sldChg chg="addSp delSp modSp">
        <pc:chgData name="Liliana Melgarejo Martínez" userId="S::lmelgarejo@minigualdad.gov.co::c79ed4f7-3e60-43a5-b670-9cc80fe51e3b" providerId="AD" clId="Web-{3C31B449-5E98-8552-F83E-60BA5C96139E}" dt="2025-05-16T20:10:16.446" v="80" actId="1076"/>
        <pc:sldMkLst>
          <pc:docMk/>
          <pc:sldMk cId="3178185376" sldId="340"/>
        </pc:sldMkLst>
        <pc:picChg chg="add mod">
          <ac:chgData name="Liliana Melgarejo Martínez" userId="S::lmelgarejo@minigualdad.gov.co::c79ed4f7-3e60-43a5-b670-9cc80fe51e3b" providerId="AD" clId="Web-{3C31B449-5E98-8552-F83E-60BA5C96139E}" dt="2025-05-16T20:10:16.446" v="80" actId="1076"/>
          <ac:picMkLst>
            <pc:docMk/>
            <pc:sldMk cId="3178185376" sldId="340"/>
            <ac:picMk id="2" creationId="{A059D969-2748-2DD1-B6E1-82438290256A}"/>
          </ac:picMkLst>
        </pc:picChg>
      </pc:sldChg>
      <pc:sldChg chg="addSp delSp modSp">
        <pc:chgData name="Liliana Melgarejo Martínez" userId="S::lmelgarejo@minigualdad.gov.co::c79ed4f7-3e60-43a5-b670-9cc80fe51e3b" providerId="AD" clId="Web-{3C31B449-5E98-8552-F83E-60BA5C96139E}" dt="2025-05-16T20:34:12.769" v="105" actId="1076"/>
        <pc:sldMkLst>
          <pc:docMk/>
          <pc:sldMk cId="2916291529" sldId="344"/>
        </pc:sldMkLst>
        <pc:picChg chg="add mod">
          <ac:chgData name="Liliana Melgarejo Martínez" userId="S::lmelgarejo@minigualdad.gov.co::c79ed4f7-3e60-43a5-b670-9cc80fe51e3b" providerId="AD" clId="Web-{3C31B449-5E98-8552-F83E-60BA5C96139E}" dt="2025-05-16T20:34:12.769" v="105" actId="1076"/>
          <ac:picMkLst>
            <pc:docMk/>
            <pc:sldMk cId="2916291529" sldId="344"/>
            <ac:picMk id="3" creationId="{5F28B629-59D2-3DE1-BE70-13A3F65C0F36}"/>
          </ac:picMkLst>
        </pc:picChg>
      </pc:sldChg>
      <pc:sldChg chg="del">
        <pc:chgData name="Liliana Melgarejo Martínez" userId="S::lmelgarejo@minigualdad.gov.co::c79ed4f7-3e60-43a5-b670-9cc80fe51e3b" providerId="AD" clId="Web-{3C31B449-5E98-8552-F83E-60BA5C96139E}" dt="2025-05-16T20:13:48.624" v="87"/>
        <pc:sldMkLst>
          <pc:docMk/>
          <pc:sldMk cId="4237427034" sldId="346"/>
        </pc:sldMkLst>
      </pc:sldChg>
      <pc:sldChg chg="modSp">
        <pc:chgData name="Liliana Melgarejo Martínez" userId="S::lmelgarejo@minigualdad.gov.co::c79ed4f7-3e60-43a5-b670-9cc80fe51e3b" providerId="AD" clId="Web-{3C31B449-5E98-8552-F83E-60BA5C96139E}" dt="2025-05-16T19:51:11.179" v="32" actId="1076"/>
        <pc:sldMkLst>
          <pc:docMk/>
          <pc:sldMk cId="30145807" sldId="419"/>
        </pc:sldMkLst>
        <pc:spChg chg="mod">
          <ac:chgData name="Liliana Melgarejo Martínez" userId="S::lmelgarejo@minigualdad.gov.co::c79ed4f7-3e60-43a5-b670-9cc80fe51e3b" providerId="AD" clId="Web-{3C31B449-5E98-8552-F83E-60BA5C96139E}" dt="2025-05-16T19:51:11.179" v="32" actId="1076"/>
          <ac:spMkLst>
            <pc:docMk/>
            <pc:sldMk cId="30145807" sldId="419"/>
            <ac:spMk id="3" creationId="{F5D9EFE8-CD64-BB6A-9ED4-974D7EF810A7}"/>
          </ac:spMkLst>
        </pc:spChg>
      </pc:sldChg>
      <pc:sldChg chg="add">
        <pc:chgData name="Liliana Melgarejo Martínez" userId="S::lmelgarejo@minigualdad.gov.co::c79ed4f7-3e60-43a5-b670-9cc80fe51e3b" providerId="AD" clId="Web-{3C31B449-5E98-8552-F83E-60BA5C96139E}" dt="2025-05-16T19:44:50.699" v="3"/>
        <pc:sldMkLst>
          <pc:docMk/>
          <pc:sldMk cId="94010039" sldId="420"/>
        </pc:sldMkLst>
      </pc:sldChg>
    </pc:docChg>
  </pc:docChgLst>
  <pc:docChgLst>
    <pc:chgData name="Jenniffer Carvajal Campos" userId="S::jcarvajal@minigualdad.gov.co::9c06712b-7640-462c-ac4f-3a721ac1e058" providerId="AD" clId="Web-{3C4234EF-2A91-C375-4CEF-4DA93477BA8F}"/>
    <pc:docChg chg="modSld">
      <pc:chgData name="Jenniffer Carvajal Campos" userId="S::jcarvajal@minigualdad.gov.co::9c06712b-7640-462c-ac4f-3a721ac1e058" providerId="AD" clId="Web-{3C4234EF-2A91-C375-4CEF-4DA93477BA8F}" dt="2025-05-13T14:54:12.830" v="32" actId="20577"/>
      <pc:docMkLst>
        <pc:docMk/>
      </pc:docMkLst>
      <pc:sldChg chg="modSp">
        <pc:chgData name="Jenniffer Carvajal Campos" userId="S::jcarvajal@minigualdad.gov.co::9c06712b-7640-462c-ac4f-3a721ac1e058" providerId="AD" clId="Web-{3C4234EF-2A91-C375-4CEF-4DA93477BA8F}" dt="2025-05-13T14:54:12.830" v="32" actId="20577"/>
        <pc:sldMkLst>
          <pc:docMk/>
          <pc:sldMk cId="108610257" sldId="366"/>
        </pc:sldMkLst>
        <pc:spChg chg="mod">
          <ac:chgData name="Jenniffer Carvajal Campos" userId="S::jcarvajal@minigualdad.gov.co::9c06712b-7640-462c-ac4f-3a721ac1e058" providerId="AD" clId="Web-{3C4234EF-2A91-C375-4CEF-4DA93477BA8F}" dt="2025-05-13T14:54:12.830" v="32" actId="20577"/>
          <ac:spMkLst>
            <pc:docMk/>
            <pc:sldMk cId="108610257" sldId="366"/>
            <ac:spMk id="2" creationId="{A80786CE-49BF-B9BA-A71A-5FB4A56E20CA}"/>
          </ac:spMkLst>
        </pc:spChg>
        <pc:spChg chg="mod">
          <ac:chgData name="Jenniffer Carvajal Campos" userId="S::jcarvajal@minigualdad.gov.co::9c06712b-7640-462c-ac4f-3a721ac1e058" providerId="AD" clId="Web-{3C4234EF-2A91-C375-4CEF-4DA93477BA8F}" dt="2025-05-13T14:47:20.437" v="3" actId="1076"/>
          <ac:spMkLst>
            <pc:docMk/>
            <pc:sldMk cId="108610257" sldId="366"/>
            <ac:spMk id="4" creationId="{E5FA2D12-32FB-9E5F-29CB-87A436C6B1F0}"/>
          </ac:spMkLst>
        </pc:spChg>
      </pc:sldChg>
    </pc:docChg>
  </pc:docChgLst>
  <pc:docChgLst>
    <pc:chgData name="Liliana Melgarejo Martínez" userId="S::lmelgarejo@minigualdad.gov.co::c79ed4f7-3e60-43a5-b670-9cc80fe51e3b" providerId="AD" clId="Web-{ED2AD79B-7A7A-3967-DA2F-71CF7907677D}"/>
    <pc:docChg chg="modSld">
      <pc:chgData name="Liliana Melgarejo Martínez" userId="S::lmelgarejo@minigualdad.gov.co::c79ed4f7-3e60-43a5-b670-9cc80fe51e3b" providerId="AD" clId="Web-{ED2AD79B-7A7A-3967-DA2F-71CF7907677D}" dt="2025-05-18T18:41:26.633" v="77" actId="1076"/>
      <pc:docMkLst>
        <pc:docMk/>
      </pc:docMkLst>
      <pc:sldChg chg="addSp delSp modSp mod setBg">
        <pc:chgData name="Liliana Melgarejo Martínez" userId="S::lmelgarejo@minigualdad.gov.co::c79ed4f7-3e60-43a5-b670-9cc80fe51e3b" providerId="AD" clId="Web-{ED2AD79B-7A7A-3967-DA2F-71CF7907677D}" dt="2025-05-18T18:41:26.633" v="77" actId="1076"/>
        <pc:sldMkLst>
          <pc:docMk/>
          <pc:sldMk cId="3251367873" sldId="347"/>
        </pc:sldMkLst>
        <pc:graphicFrameChg chg="add mod modGraphic">
          <ac:chgData name="Liliana Melgarejo Martínez" userId="S::lmelgarejo@minigualdad.gov.co::c79ed4f7-3e60-43a5-b670-9cc80fe51e3b" providerId="AD" clId="Web-{ED2AD79B-7A7A-3967-DA2F-71CF7907677D}" dt="2025-05-18T18:41:05.303" v="75" actId="1076"/>
          <ac:graphicFrameMkLst>
            <pc:docMk/>
            <pc:sldMk cId="3251367873" sldId="347"/>
            <ac:graphicFrameMk id="10" creationId="{3B1C6E09-2499-1F43-D60A-CBA884D29082}"/>
          </ac:graphicFrameMkLst>
        </pc:graphicFrameChg>
        <pc:picChg chg="add mod">
          <ac:chgData name="Liliana Melgarejo Martínez" userId="S::lmelgarejo@minigualdad.gov.co::c79ed4f7-3e60-43a5-b670-9cc80fe51e3b" providerId="AD" clId="Web-{ED2AD79B-7A7A-3967-DA2F-71CF7907677D}" dt="2025-05-18T18:41:26.633" v="77" actId="1076"/>
          <ac:picMkLst>
            <pc:docMk/>
            <pc:sldMk cId="3251367873" sldId="347"/>
            <ac:picMk id="13" creationId="{2BCF5C49-A790-A356-ED3D-51ED433F4472}"/>
          </ac:picMkLst>
        </pc:picChg>
      </pc:sldChg>
    </pc:docChg>
  </pc:docChgLst>
  <pc:docChgLst>
    <pc:chgData name="Liliana Melgarejo Martínez" userId="S::lmelgarejo@minigualdad.gov.co::c79ed4f7-3e60-43a5-b670-9cc80fe51e3b" providerId="AD" clId="Web-{33890C81-3AE1-DFC1-918A-52EECA1D7DBF}"/>
    <pc:docChg chg="addSld delSld modSld sldOrd">
      <pc:chgData name="Liliana Melgarejo Martínez" userId="S::lmelgarejo@minigualdad.gov.co::c79ed4f7-3e60-43a5-b670-9cc80fe51e3b" providerId="AD" clId="Web-{33890C81-3AE1-DFC1-918A-52EECA1D7DBF}" dt="2025-05-19T01:16:57.861" v="129"/>
      <pc:docMkLst>
        <pc:docMk/>
      </pc:docMkLst>
      <pc:sldChg chg="addSp delSp modSp new del mod setBg">
        <pc:chgData name="Liliana Melgarejo Martínez" userId="S::lmelgarejo@minigualdad.gov.co::c79ed4f7-3e60-43a5-b670-9cc80fe51e3b" providerId="AD" clId="Web-{33890C81-3AE1-DFC1-918A-52EECA1D7DBF}" dt="2025-05-19T01:16:57.861" v="129"/>
        <pc:sldMkLst>
          <pc:docMk/>
          <pc:sldMk cId="2399051982" sldId="422"/>
        </pc:sldMkLst>
        <pc:spChg chg="del">
          <ac:chgData name="Liliana Melgarejo Martínez" userId="S::lmelgarejo@minigualdad.gov.co::c79ed4f7-3e60-43a5-b670-9cc80fe51e3b" providerId="AD" clId="Web-{33890C81-3AE1-DFC1-918A-52EECA1D7DBF}" dt="2025-05-19T01:06:08.234" v="1"/>
          <ac:spMkLst>
            <pc:docMk/>
            <pc:sldMk cId="2399051982" sldId="422"/>
            <ac:spMk id="2" creationId="{263E8D71-8C83-2275-3B4F-62DF45B48DCB}"/>
          </ac:spMkLst>
        </pc:spChg>
        <pc:spChg chg="del">
          <ac:chgData name="Liliana Melgarejo Martínez" userId="S::lmelgarejo@minigualdad.gov.co::c79ed4f7-3e60-43a5-b670-9cc80fe51e3b" providerId="AD" clId="Web-{33890C81-3AE1-DFC1-918A-52EECA1D7DBF}" dt="2025-05-19T01:06:13.015" v="2"/>
          <ac:spMkLst>
            <pc:docMk/>
            <pc:sldMk cId="2399051982" sldId="422"/>
            <ac:spMk id="3" creationId="{3F7BBF21-A9F8-A324-5FEA-2819CC041380}"/>
          </ac:spMkLst>
        </pc:spChg>
        <pc:spChg chg="add mod ord">
          <ac:chgData name="Liliana Melgarejo Martínez" userId="S::lmelgarejo@minigualdad.gov.co::c79ed4f7-3e60-43a5-b670-9cc80fe51e3b" providerId="AD" clId="Web-{33890C81-3AE1-DFC1-918A-52EECA1D7DBF}" dt="2025-05-19T01:15:15.483" v="109"/>
          <ac:spMkLst>
            <pc:docMk/>
            <pc:sldMk cId="2399051982" sldId="422"/>
            <ac:spMk id="5" creationId="{F131AD96-EEF6-E7EA-385B-008D39D1919C}"/>
          </ac:spMkLst>
        </pc:spChg>
        <pc:spChg chg="add del">
          <ac:chgData name="Liliana Melgarejo Martínez" userId="S::lmelgarejo@minigualdad.gov.co::c79ed4f7-3e60-43a5-b670-9cc80fe51e3b" providerId="AD" clId="Web-{33890C81-3AE1-DFC1-918A-52EECA1D7DBF}" dt="2025-05-19T01:09:40.912" v="49"/>
          <ac:spMkLst>
            <pc:docMk/>
            <pc:sldMk cId="2399051982" sldId="422"/>
            <ac:spMk id="12" creationId="{0A597D97-203B-498B-95D3-E90DC961039F}"/>
          </ac:spMkLst>
        </pc:spChg>
        <pc:spChg chg="add del">
          <ac:chgData name="Liliana Melgarejo Martínez" userId="S::lmelgarejo@minigualdad.gov.co::c79ed4f7-3e60-43a5-b670-9cc80fe51e3b" providerId="AD" clId="Web-{33890C81-3AE1-DFC1-918A-52EECA1D7DBF}" dt="2025-05-19T01:12:14.603" v="63"/>
          <ac:spMkLst>
            <pc:docMk/>
            <pc:sldMk cId="2399051982" sldId="422"/>
            <ac:spMk id="13" creationId="{99ED5833-B85B-4103-8A3B-CAB0308E6C15}"/>
          </ac:spMkLst>
        </pc:spChg>
        <pc:spChg chg="add del">
          <ac:chgData name="Liliana Melgarejo Martínez" userId="S::lmelgarejo@minigualdad.gov.co::c79ed4f7-3e60-43a5-b670-9cc80fe51e3b" providerId="AD" clId="Web-{33890C81-3AE1-DFC1-918A-52EECA1D7DBF}" dt="2025-05-19T01:09:40.912" v="49"/>
          <ac:spMkLst>
            <pc:docMk/>
            <pc:sldMk cId="2399051982" sldId="422"/>
            <ac:spMk id="14" creationId="{6A6EF10E-DF41-4BD3-8EB4-6F646531DC26}"/>
          </ac:spMkLst>
        </pc:spChg>
        <pc:spChg chg="add del">
          <ac:chgData name="Liliana Melgarejo Martínez" userId="S::lmelgarejo@minigualdad.gov.co::c79ed4f7-3e60-43a5-b670-9cc80fe51e3b" providerId="AD" clId="Web-{33890C81-3AE1-DFC1-918A-52EECA1D7DBF}" dt="2025-05-19T01:12:57.714" v="73"/>
          <ac:spMkLst>
            <pc:docMk/>
            <pc:sldMk cId="2399051982" sldId="422"/>
            <ac:spMk id="15" creationId="{022BDE4A-8A20-4A69-9C5A-581C82036A4D}"/>
          </ac:spMkLst>
        </pc:spChg>
        <pc:spChg chg="add del">
          <ac:chgData name="Liliana Melgarejo Martínez" userId="S::lmelgarejo@minigualdad.gov.co::c79ed4f7-3e60-43a5-b670-9cc80fe51e3b" providerId="AD" clId="Web-{33890C81-3AE1-DFC1-918A-52EECA1D7DBF}" dt="2025-05-19T01:10:32.429" v="59"/>
          <ac:spMkLst>
            <pc:docMk/>
            <pc:sldMk cId="2399051982" sldId="422"/>
            <ac:spMk id="16" creationId="{506D7452-6CDE-4381-86CE-07B2459383D5}"/>
          </ac:spMkLst>
        </pc:spChg>
        <pc:spChg chg="add del">
          <ac:chgData name="Liliana Melgarejo Martínez" userId="S::lmelgarejo@minigualdad.gov.co::c79ed4f7-3e60-43a5-b670-9cc80fe51e3b" providerId="AD" clId="Web-{33890C81-3AE1-DFC1-918A-52EECA1D7DBF}" dt="2025-05-19T01:10:32.429" v="59"/>
          <ac:spMkLst>
            <pc:docMk/>
            <pc:sldMk cId="2399051982" sldId="422"/>
            <ac:spMk id="17" creationId="{6234BCC6-39B9-47D9-8BF8-C665401AE23C}"/>
          </ac:spMkLst>
        </pc:spChg>
        <pc:spChg chg="add del">
          <ac:chgData name="Liliana Melgarejo Martínez" userId="S::lmelgarejo@minigualdad.gov.co::c79ed4f7-3e60-43a5-b670-9cc80fe51e3b" providerId="AD" clId="Web-{33890C81-3AE1-DFC1-918A-52EECA1D7DBF}" dt="2025-05-19T01:10:32.429" v="59"/>
          <ac:spMkLst>
            <pc:docMk/>
            <pc:sldMk cId="2399051982" sldId="422"/>
            <ac:spMk id="18" creationId="{762DA937-8B55-4317-BD32-98D7AF30E39E}"/>
          </ac:spMkLst>
        </pc:spChg>
        <pc:spChg chg="add del">
          <ac:chgData name="Liliana Melgarejo Martínez" userId="S::lmelgarejo@minigualdad.gov.co::c79ed4f7-3e60-43a5-b670-9cc80fe51e3b" providerId="AD" clId="Web-{33890C81-3AE1-DFC1-918A-52EECA1D7DBF}" dt="2025-05-19T01:10:32.429" v="59"/>
          <ac:spMkLst>
            <pc:docMk/>
            <pc:sldMk cId="2399051982" sldId="422"/>
            <ac:spMk id="19" creationId="{72A9CE9D-DAC3-40AF-B504-78A64A909F9D}"/>
          </ac:spMkLst>
        </pc:spChg>
        <pc:spChg chg="add del">
          <ac:chgData name="Liliana Melgarejo Martínez" userId="S::lmelgarejo@minigualdad.gov.co::c79ed4f7-3e60-43a5-b670-9cc80fe51e3b" providerId="AD" clId="Web-{33890C81-3AE1-DFC1-918A-52EECA1D7DBF}" dt="2025-05-19T01:10:32.429" v="59"/>
          <ac:spMkLst>
            <pc:docMk/>
            <pc:sldMk cId="2399051982" sldId="422"/>
            <ac:spMk id="20" creationId="{C52EE5A8-045B-4D39-8ED1-513334085EEC}"/>
          </ac:spMkLst>
        </pc:spChg>
        <pc:spChg chg="add del">
          <ac:chgData name="Liliana Melgarejo Martínez" userId="S::lmelgarejo@minigualdad.gov.co::c79ed4f7-3e60-43a5-b670-9cc80fe51e3b" providerId="AD" clId="Web-{33890C81-3AE1-DFC1-918A-52EECA1D7DBF}" dt="2025-05-19T01:12:36.151" v="68"/>
          <ac:spMkLst>
            <pc:docMk/>
            <pc:sldMk cId="2399051982" sldId="422"/>
            <ac:spMk id="21" creationId="{99ED5833-B85B-4103-8A3B-CAB0308E6C15}"/>
          </ac:spMkLst>
        </pc:spChg>
        <pc:spChg chg="add del">
          <ac:chgData name="Liliana Melgarejo Martínez" userId="S::lmelgarejo@minigualdad.gov.co::c79ed4f7-3e60-43a5-b670-9cc80fe51e3b" providerId="AD" clId="Web-{33890C81-3AE1-DFC1-918A-52EECA1D7DBF}" dt="2025-05-19T01:12:47.463" v="70"/>
          <ac:spMkLst>
            <pc:docMk/>
            <pc:sldMk cId="2399051982" sldId="422"/>
            <ac:spMk id="22" creationId="{D6A9C53F-5F90-40A5-8C85-5412D39C8C68}"/>
          </ac:spMkLst>
        </pc:spChg>
        <pc:spChg chg="add del">
          <ac:chgData name="Liliana Melgarejo Martínez" userId="S::lmelgarejo@minigualdad.gov.co::c79ed4f7-3e60-43a5-b670-9cc80fe51e3b" providerId="AD" clId="Web-{33890C81-3AE1-DFC1-918A-52EECA1D7DBF}" dt="2025-05-19T01:12:47.463" v="70"/>
          <ac:spMkLst>
            <pc:docMk/>
            <pc:sldMk cId="2399051982" sldId="422"/>
            <ac:spMk id="23" creationId="{C4879EFC-8E62-4E00-973C-C45EE9EC676D}"/>
          </ac:spMkLst>
        </pc:spChg>
        <pc:spChg chg="add del">
          <ac:chgData name="Liliana Melgarejo Martínez" userId="S::lmelgarejo@minigualdad.gov.co::c79ed4f7-3e60-43a5-b670-9cc80fe51e3b" providerId="AD" clId="Web-{33890C81-3AE1-DFC1-918A-52EECA1D7DBF}" dt="2025-05-19T01:12:57.698" v="72"/>
          <ac:spMkLst>
            <pc:docMk/>
            <pc:sldMk cId="2399051982" sldId="422"/>
            <ac:spMk id="25" creationId="{022BDE4A-8A20-4A69-9C5A-581C82036A4D}"/>
          </ac:spMkLst>
        </pc:spChg>
        <pc:spChg chg="add del">
          <ac:chgData name="Liliana Melgarejo Martínez" userId="S::lmelgarejo@minigualdad.gov.co::c79ed4f7-3e60-43a5-b670-9cc80fe51e3b" providerId="AD" clId="Web-{33890C81-3AE1-DFC1-918A-52EECA1D7DBF}" dt="2025-05-19T01:14:03.919" v="96"/>
          <ac:spMkLst>
            <pc:docMk/>
            <pc:sldMk cId="2399051982" sldId="422"/>
            <ac:spMk id="27" creationId="{99ED5833-B85B-4103-8A3B-CAB0308E6C15}"/>
          </ac:spMkLst>
        </pc:spChg>
        <pc:spChg chg="add del">
          <ac:chgData name="Liliana Melgarejo Martínez" userId="S::lmelgarejo@minigualdad.gov.co::c79ed4f7-3e60-43a5-b670-9cc80fe51e3b" providerId="AD" clId="Web-{33890C81-3AE1-DFC1-918A-52EECA1D7DBF}" dt="2025-05-19T01:13:24.777" v="79"/>
          <ac:spMkLst>
            <pc:docMk/>
            <pc:sldMk cId="2399051982" sldId="422"/>
            <ac:spMk id="32" creationId="{99ED5833-B85B-4103-8A3B-CAB0308E6C15}"/>
          </ac:spMkLst>
        </pc:spChg>
        <pc:spChg chg="add del">
          <ac:chgData name="Liliana Melgarejo Martínez" userId="S::lmelgarejo@minigualdad.gov.co::c79ed4f7-3e60-43a5-b670-9cc80fe51e3b" providerId="AD" clId="Web-{33890C81-3AE1-DFC1-918A-52EECA1D7DBF}" dt="2025-05-19T01:13:28.433" v="81"/>
          <ac:spMkLst>
            <pc:docMk/>
            <pc:sldMk cId="2399051982" sldId="422"/>
            <ac:spMk id="34" creationId="{6A6EF10E-DF41-4BD3-8EB4-6F646531DC26}"/>
          </ac:spMkLst>
        </pc:spChg>
        <pc:spChg chg="add del">
          <ac:chgData name="Liliana Melgarejo Martínez" userId="S::lmelgarejo@minigualdad.gov.co::c79ed4f7-3e60-43a5-b670-9cc80fe51e3b" providerId="AD" clId="Web-{33890C81-3AE1-DFC1-918A-52EECA1D7DBF}" dt="2025-05-19T01:13:28.433" v="81"/>
          <ac:spMkLst>
            <pc:docMk/>
            <pc:sldMk cId="2399051982" sldId="422"/>
            <ac:spMk id="35" creationId="{0A597D97-203B-498B-95D3-E90DC961039F}"/>
          </ac:spMkLst>
        </pc:spChg>
        <pc:spChg chg="add del">
          <ac:chgData name="Liliana Melgarejo Martínez" userId="S::lmelgarejo@minigualdad.gov.co::c79ed4f7-3e60-43a5-b670-9cc80fe51e3b" providerId="AD" clId="Web-{33890C81-3AE1-DFC1-918A-52EECA1D7DBF}" dt="2025-05-19T01:13:47.012" v="89"/>
          <ac:spMkLst>
            <pc:docMk/>
            <pc:sldMk cId="2399051982" sldId="422"/>
            <ac:spMk id="36" creationId="{601CC70B-8875-45A1-8AFD-7D546E3C0C16}"/>
          </ac:spMkLst>
        </pc:spChg>
        <pc:spChg chg="add del">
          <ac:chgData name="Liliana Melgarejo Martínez" userId="S::lmelgarejo@minigualdad.gov.co::c79ed4f7-3e60-43a5-b670-9cc80fe51e3b" providerId="AD" clId="Web-{33890C81-3AE1-DFC1-918A-52EECA1D7DBF}" dt="2025-05-19T01:13:32.011" v="83"/>
          <ac:spMkLst>
            <pc:docMk/>
            <pc:sldMk cId="2399051982" sldId="422"/>
            <ac:spMk id="37" creationId="{C4879EFC-8E62-4E00-973C-C45EE9EC676D}"/>
          </ac:spMkLst>
        </pc:spChg>
        <pc:spChg chg="add del">
          <ac:chgData name="Liliana Melgarejo Martínez" userId="S::lmelgarejo@minigualdad.gov.co::c79ed4f7-3e60-43a5-b670-9cc80fe51e3b" providerId="AD" clId="Web-{33890C81-3AE1-DFC1-918A-52EECA1D7DBF}" dt="2025-05-19T01:13:32.011" v="83"/>
          <ac:spMkLst>
            <pc:docMk/>
            <pc:sldMk cId="2399051982" sldId="422"/>
            <ac:spMk id="38" creationId="{D6A9C53F-5F90-40A5-8C85-5412D39C8C68}"/>
          </ac:spMkLst>
        </pc:spChg>
        <pc:spChg chg="add del">
          <ac:chgData name="Liliana Melgarejo Martínez" userId="S::lmelgarejo@minigualdad.gov.co::c79ed4f7-3e60-43a5-b670-9cc80fe51e3b" providerId="AD" clId="Web-{33890C81-3AE1-DFC1-918A-52EECA1D7DBF}" dt="2025-05-19T01:13:34.980" v="85"/>
          <ac:spMkLst>
            <pc:docMk/>
            <pc:sldMk cId="2399051982" sldId="422"/>
            <ac:spMk id="40" creationId="{022BDE4A-8A20-4A69-9C5A-581C82036A4D}"/>
          </ac:spMkLst>
        </pc:spChg>
        <pc:spChg chg="add del">
          <ac:chgData name="Liliana Melgarejo Martínez" userId="S::lmelgarejo@minigualdad.gov.co::c79ed4f7-3e60-43a5-b670-9cc80fe51e3b" providerId="AD" clId="Web-{33890C81-3AE1-DFC1-918A-52EECA1D7DBF}" dt="2025-05-19T01:13:43.465" v="87"/>
          <ac:spMkLst>
            <pc:docMk/>
            <pc:sldMk cId="2399051982" sldId="422"/>
            <ac:spMk id="42" creationId="{99ED5833-B85B-4103-8A3B-CAB0308E6C15}"/>
          </ac:spMkLst>
        </pc:spChg>
        <pc:spChg chg="add del">
          <ac:chgData name="Liliana Melgarejo Martínez" userId="S::lmelgarejo@minigualdad.gov.co::c79ed4f7-3e60-43a5-b670-9cc80fe51e3b" providerId="AD" clId="Web-{33890C81-3AE1-DFC1-918A-52EECA1D7DBF}" dt="2025-05-19T01:13:47.012" v="89"/>
          <ac:spMkLst>
            <pc:docMk/>
            <pc:sldMk cId="2399051982" sldId="422"/>
            <ac:spMk id="44" creationId="{932495F0-C5CB-4823-AE70-EED61EBAB1BD}"/>
          </ac:spMkLst>
        </pc:spChg>
        <pc:spChg chg="add del">
          <ac:chgData name="Liliana Melgarejo Martínez" userId="S::lmelgarejo@minigualdad.gov.co::c79ed4f7-3e60-43a5-b670-9cc80fe51e3b" providerId="AD" clId="Web-{33890C81-3AE1-DFC1-918A-52EECA1D7DBF}" dt="2025-05-19T01:13:47.012" v="89"/>
          <ac:spMkLst>
            <pc:docMk/>
            <pc:sldMk cId="2399051982" sldId="422"/>
            <ac:spMk id="45" creationId="{CB8B9C25-D80D-48EC-B83A-231219A80C3F}"/>
          </ac:spMkLst>
        </pc:spChg>
        <pc:spChg chg="add del">
          <ac:chgData name="Liliana Melgarejo Martínez" userId="S::lmelgarejo@minigualdad.gov.co::c79ed4f7-3e60-43a5-b670-9cc80fe51e3b" providerId="AD" clId="Web-{33890C81-3AE1-DFC1-918A-52EECA1D7DBF}" dt="2025-05-19T01:13:50.309" v="91"/>
          <ac:spMkLst>
            <pc:docMk/>
            <pc:sldMk cId="2399051982" sldId="422"/>
            <ac:spMk id="47" creationId="{96646FC9-C66D-4EC7-8310-0DD4ACC49C6C}"/>
          </ac:spMkLst>
        </pc:spChg>
        <pc:spChg chg="add del">
          <ac:chgData name="Liliana Melgarejo Martínez" userId="S::lmelgarejo@minigualdad.gov.co::c79ed4f7-3e60-43a5-b670-9cc80fe51e3b" providerId="AD" clId="Web-{33890C81-3AE1-DFC1-918A-52EECA1D7DBF}" dt="2025-05-19T01:13:50.309" v="91"/>
          <ac:spMkLst>
            <pc:docMk/>
            <pc:sldMk cId="2399051982" sldId="422"/>
            <ac:spMk id="48" creationId="{A3473CF9-37EB-43E7-89EF-D2D1C53D1DAC}"/>
          </ac:spMkLst>
        </pc:spChg>
        <pc:spChg chg="add del">
          <ac:chgData name="Liliana Melgarejo Martínez" userId="S::lmelgarejo@minigualdad.gov.co::c79ed4f7-3e60-43a5-b670-9cc80fe51e3b" providerId="AD" clId="Web-{33890C81-3AE1-DFC1-918A-52EECA1D7DBF}" dt="2025-05-19T01:13:50.309" v="91"/>
          <ac:spMkLst>
            <pc:docMk/>
            <pc:sldMk cId="2399051982" sldId="422"/>
            <ac:spMk id="49" creationId="{586B4EF9-43BA-4655-A6FF-1D8E21574C95}"/>
          </ac:spMkLst>
        </pc:spChg>
        <pc:spChg chg="add del">
          <ac:chgData name="Liliana Melgarejo Martínez" userId="S::lmelgarejo@minigualdad.gov.co::c79ed4f7-3e60-43a5-b670-9cc80fe51e3b" providerId="AD" clId="Web-{33890C81-3AE1-DFC1-918A-52EECA1D7DBF}" dt="2025-05-19T01:13:53.840" v="93"/>
          <ac:spMkLst>
            <pc:docMk/>
            <pc:sldMk cId="2399051982" sldId="422"/>
            <ac:spMk id="51" creationId="{2151139A-886F-4B97-8815-729AD3831BBD}"/>
          </ac:spMkLst>
        </pc:spChg>
        <pc:spChg chg="add del">
          <ac:chgData name="Liliana Melgarejo Martínez" userId="S::lmelgarejo@minigualdad.gov.co::c79ed4f7-3e60-43a5-b670-9cc80fe51e3b" providerId="AD" clId="Web-{33890C81-3AE1-DFC1-918A-52EECA1D7DBF}" dt="2025-05-19T01:13:53.840" v="93"/>
          <ac:spMkLst>
            <pc:docMk/>
            <pc:sldMk cId="2399051982" sldId="422"/>
            <ac:spMk id="52" creationId="{AB5E08C4-8CDD-4623-A5B8-E998C6DEE3B7}"/>
          </ac:spMkLst>
        </pc:spChg>
        <pc:spChg chg="add del">
          <ac:chgData name="Liliana Melgarejo Martínez" userId="S::lmelgarejo@minigualdad.gov.co::c79ed4f7-3e60-43a5-b670-9cc80fe51e3b" providerId="AD" clId="Web-{33890C81-3AE1-DFC1-918A-52EECA1D7DBF}" dt="2025-05-19T01:13:53.840" v="93"/>
          <ac:spMkLst>
            <pc:docMk/>
            <pc:sldMk cId="2399051982" sldId="422"/>
            <ac:spMk id="53" creationId="{15F33878-D502-4FFA-8ACE-F2AECDB2A23F}"/>
          </ac:spMkLst>
        </pc:spChg>
        <pc:spChg chg="add del">
          <ac:chgData name="Liliana Melgarejo Martínez" userId="S::lmelgarejo@minigualdad.gov.co::c79ed4f7-3e60-43a5-b670-9cc80fe51e3b" providerId="AD" clId="Web-{33890C81-3AE1-DFC1-918A-52EECA1D7DBF}" dt="2025-05-19T01:13:53.840" v="93"/>
          <ac:spMkLst>
            <pc:docMk/>
            <pc:sldMk cId="2399051982" sldId="422"/>
            <ac:spMk id="54" creationId="{D3539FEE-81D3-4406-802E-60B20B16F4F6}"/>
          </ac:spMkLst>
        </pc:spChg>
        <pc:spChg chg="add del">
          <ac:chgData name="Liliana Melgarejo Martínez" userId="S::lmelgarejo@minigualdad.gov.co::c79ed4f7-3e60-43a5-b670-9cc80fe51e3b" providerId="AD" clId="Web-{33890C81-3AE1-DFC1-918A-52EECA1D7DBF}" dt="2025-05-19T01:13:53.840" v="93"/>
          <ac:spMkLst>
            <pc:docMk/>
            <pc:sldMk cId="2399051982" sldId="422"/>
            <ac:spMk id="55" creationId="{DC701763-729E-462F-A5A8-E0DEFEB1E2E4}"/>
          </ac:spMkLst>
        </pc:spChg>
        <pc:spChg chg="add del">
          <ac:chgData name="Liliana Melgarejo Martínez" userId="S::lmelgarejo@minigualdad.gov.co::c79ed4f7-3e60-43a5-b670-9cc80fe51e3b" providerId="AD" clId="Web-{33890C81-3AE1-DFC1-918A-52EECA1D7DBF}" dt="2025-05-19T01:14:03.903" v="95"/>
          <ac:spMkLst>
            <pc:docMk/>
            <pc:sldMk cId="2399051982" sldId="422"/>
            <ac:spMk id="57" creationId="{A93898FF-D987-4B0E-BFB4-85F5EB356D4D}"/>
          </ac:spMkLst>
        </pc:spChg>
        <pc:spChg chg="add del">
          <ac:chgData name="Liliana Melgarejo Martínez" userId="S::lmelgarejo@minigualdad.gov.co::c79ed4f7-3e60-43a5-b670-9cc80fe51e3b" providerId="AD" clId="Web-{33890C81-3AE1-DFC1-918A-52EECA1D7DBF}" dt="2025-05-19T01:14:03.903" v="95"/>
          <ac:spMkLst>
            <pc:docMk/>
            <pc:sldMk cId="2399051982" sldId="422"/>
            <ac:spMk id="58" creationId="{C31A4873-64D0-418B-BA9D-D99C52A5FB8A}"/>
          </ac:spMkLst>
        </pc:spChg>
        <pc:spChg chg="add del">
          <ac:chgData name="Liliana Melgarejo Martínez" userId="S::lmelgarejo@minigualdad.gov.co::c79ed4f7-3e60-43a5-b670-9cc80fe51e3b" providerId="AD" clId="Web-{33890C81-3AE1-DFC1-918A-52EECA1D7DBF}" dt="2025-05-19T01:14:03.903" v="95"/>
          <ac:spMkLst>
            <pc:docMk/>
            <pc:sldMk cId="2399051982" sldId="422"/>
            <ac:spMk id="60" creationId="{A737E5B8-8F31-4942-B159-B213C4D6D830}"/>
          </ac:spMkLst>
        </pc:spChg>
        <pc:spChg chg="add del">
          <ac:chgData name="Liliana Melgarejo Martínez" userId="S::lmelgarejo@minigualdad.gov.co::c79ed4f7-3e60-43a5-b670-9cc80fe51e3b" providerId="AD" clId="Web-{33890C81-3AE1-DFC1-918A-52EECA1D7DBF}" dt="2025-05-19T01:14:03.903" v="95"/>
          <ac:spMkLst>
            <pc:docMk/>
            <pc:sldMk cId="2399051982" sldId="422"/>
            <ac:spMk id="61" creationId="{42A4FC2C-047E-45A5-965D-8E1E3BF09BC6}"/>
          </ac:spMkLst>
        </pc:spChg>
        <pc:spChg chg="add del">
          <ac:chgData name="Liliana Melgarejo Martínez" userId="S::lmelgarejo@minigualdad.gov.co::c79ed4f7-3e60-43a5-b670-9cc80fe51e3b" providerId="AD" clId="Web-{33890C81-3AE1-DFC1-918A-52EECA1D7DBF}" dt="2025-05-19T01:14:03.903" v="95"/>
          <ac:spMkLst>
            <pc:docMk/>
            <pc:sldMk cId="2399051982" sldId="422"/>
            <ac:spMk id="62" creationId="{D12128B6-ED88-4712-866F-66C86EE34618}"/>
          </ac:spMkLst>
        </pc:spChg>
        <pc:spChg chg="add del">
          <ac:chgData name="Liliana Melgarejo Martínez" userId="S::lmelgarejo@minigualdad.gov.co::c79ed4f7-3e60-43a5-b670-9cc80fe51e3b" providerId="AD" clId="Web-{33890C81-3AE1-DFC1-918A-52EECA1D7DBF}" dt="2025-05-19T01:15:15.483" v="109"/>
          <ac:spMkLst>
            <pc:docMk/>
            <pc:sldMk cId="2399051982" sldId="422"/>
            <ac:spMk id="64" creationId="{F0087D53-9295-4463-AAE4-D5C626046E9F}"/>
          </ac:spMkLst>
        </pc:spChg>
        <pc:spChg chg="add del">
          <ac:chgData name="Liliana Melgarejo Martínez" userId="S::lmelgarejo@minigualdad.gov.co::c79ed4f7-3e60-43a5-b670-9cc80fe51e3b" providerId="AD" clId="Web-{33890C81-3AE1-DFC1-918A-52EECA1D7DBF}" dt="2025-05-19T01:15:15.483" v="109"/>
          <ac:spMkLst>
            <pc:docMk/>
            <pc:sldMk cId="2399051982" sldId="422"/>
            <ac:spMk id="65" creationId="{D6A9C53F-5F90-40A5-8C85-5412D39C8C68}"/>
          </ac:spMkLst>
        </pc:spChg>
        <pc:spChg chg="add">
          <ac:chgData name="Liliana Melgarejo Martínez" userId="S::lmelgarejo@minigualdad.gov.co::c79ed4f7-3e60-43a5-b670-9cc80fe51e3b" providerId="AD" clId="Web-{33890C81-3AE1-DFC1-918A-52EECA1D7DBF}" dt="2025-05-19T01:15:15.483" v="109"/>
          <ac:spMkLst>
            <pc:docMk/>
            <pc:sldMk cId="2399051982" sldId="422"/>
            <ac:spMk id="70" creationId="{99ED5833-B85B-4103-8A3B-CAB0308E6C15}"/>
          </ac:spMkLst>
        </pc:spChg>
        <pc:picChg chg="add del mod ord">
          <ac:chgData name="Liliana Melgarejo Martínez" userId="S::lmelgarejo@minigualdad.gov.co::c79ed4f7-3e60-43a5-b670-9cc80fe51e3b" providerId="AD" clId="Web-{33890C81-3AE1-DFC1-918A-52EECA1D7DBF}" dt="2025-05-19T01:14:15.169" v="98"/>
          <ac:picMkLst>
            <pc:docMk/>
            <pc:sldMk cId="2399051982" sldId="422"/>
            <ac:picMk id="6" creationId="{2F343FBC-DDE2-EC62-60B9-E4F224BB8265}"/>
          </ac:picMkLst>
        </pc:picChg>
        <pc:picChg chg="add del mod">
          <ac:chgData name="Liliana Melgarejo Martínez" userId="S::lmelgarejo@minigualdad.gov.co::c79ed4f7-3e60-43a5-b670-9cc80fe51e3b" providerId="AD" clId="Web-{33890C81-3AE1-DFC1-918A-52EECA1D7DBF}" dt="2025-05-19T01:11:31.180" v="60"/>
          <ac:picMkLst>
            <pc:docMk/>
            <pc:sldMk cId="2399051982" sldId="422"/>
            <ac:picMk id="7" creationId="{429C65B3-5FD4-4C77-0F03-39C8D13EFBCC}"/>
          </ac:picMkLst>
        </pc:picChg>
        <pc:picChg chg="add mod ord">
          <ac:chgData name="Liliana Melgarejo Martínez" userId="S::lmelgarejo@minigualdad.gov.co::c79ed4f7-3e60-43a5-b670-9cc80fe51e3b" providerId="AD" clId="Web-{33890C81-3AE1-DFC1-918A-52EECA1D7DBF}" dt="2025-05-19T01:15:36.671" v="113" actId="1076"/>
          <ac:picMkLst>
            <pc:docMk/>
            <pc:sldMk cId="2399051982" sldId="422"/>
            <ac:picMk id="8" creationId="{5CBD564B-3952-8A4E-D888-31AB93E5913A}"/>
          </ac:picMkLst>
        </pc:picChg>
        <pc:picChg chg="add mod">
          <ac:chgData name="Liliana Melgarejo Martínez" userId="S::lmelgarejo@minigualdad.gov.co::c79ed4f7-3e60-43a5-b670-9cc80fe51e3b" providerId="AD" clId="Web-{33890C81-3AE1-DFC1-918A-52EECA1D7DBF}" dt="2025-05-19T01:15:47.734" v="115" actId="14100"/>
          <ac:picMkLst>
            <pc:docMk/>
            <pc:sldMk cId="2399051982" sldId="422"/>
            <ac:picMk id="9" creationId="{38876A9B-DC67-1E99-3927-E84314B7E2E0}"/>
          </ac:picMkLst>
        </pc:picChg>
        <pc:picChg chg="add del">
          <ac:chgData name="Liliana Melgarejo Martínez" userId="S::lmelgarejo@minigualdad.gov.co::c79ed4f7-3e60-43a5-b670-9cc80fe51e3b" providerId="AD" clId="Web-{33890C81-3AE1-DFC1-918A-52EECA1D7DBF}" dt="2025-05-19T01:14:03.903" v="95"/>
          <ac:picMkLst>
            <pc:docMk/>
            <pc:sldMk cId="2399051982" sldId="422"/>
            <ac:picMk id="59" creationId="{5516C1EB-8D62-4BF0-92B5-02E6AE43B1F3}"/>
          </ac:picMkLst>
        </pc:picChg>
      </pc:sldChg>
      <pc:sldChg chg="addSp delSp modSp new ord">
        <pc:chgData name="Liliana Melgarejo Martínez" userId="S::lmelgarejo@minigualdad.gov.co::c79ed4f7-3e60-43a5-b670-9cc80fe51e3b" providerId="AD" clId="Web-{33890C81-3AE1-DFC1-918A-52EECA1D7DBF}" dt="2025-05-19T01:16:52.001" v="128" actId="1076"/>
        <pc:sldMkLst>
          <pc:docMk/>
          <pc:sldMk cId="1689493670" sldId="423"/>
        </pc:sldMkLst>
        <pc:spChg chg="del">
          <ac:chgData name="Liliana Melgarejo Martínez" userId="S::lmelgarejo@minigualdad.gov.co::c79ed4f7-3e60-43a5-b670-9cc80fe51e3b" providerId="AD" clId="Web-{33890C81-3AE1-DFC1-918A-52EECA1D7DBF}" dt="2025-05-19T01:16:17.047" v="120"/>
          <ac:spMkLst>
            <pc:docMk/>
            <pc:sldMk cId="1689493670" sldId="423"/>
            <ac:spMk id="2" creationId="{0A37ADF1-7A59-1816-FD21-5F816F4FFCF8}"/>
          </ac:spMkLst>
        </pc:spChg>
        <pc:spChg chg="del">
          <ac:chgData name="Liliana Melgarejo Martínez" userId="S::lmelgarejo@minigualdad.gov.co::c79ed4f7-3e60-43a5-b670-9cc80fe51e3b" providerId="AD" clId="Web-{33890C81-3AE1-DFC1-918A-52EECA1D7DBF}" dt="2025-05-19T01:16:37.626" v="124"/>
          <ac:spMkLst>
            <pc:docMk/>
            <pc:sldMk cId="1689493670" sldId="423"/>
            <ac:spMk id="3" creationId="{34942D4C-D204-AC87-3AC6-254D82AE745D}"/>
          </ac:spMkLst>
        </pc:spChg>
        <pc:spChg chg="add mod">
          <ac:chgData name="Liliana Melgarejo Martínez" userId="S::lmelgarejo@minigualdad.gov.co::c79ed4f7-3e60-43a5-b670-9cc80fe51e3b" providerId="AD" clId="Web-{33890C81-3AE1-DFC1-918A-52EECA1D7DBF}" dt="2025-05-19T01:16:29.251" v="123"/>
          <ac:spMkLst>
            <pc:docMk/>
            <pc:sldMk cId="1689493670" sldId="423"/>
            <ac:spMk id="4" creationId="{034377BE-5123-2FBF-3194-621928221B88}"/>
          </ac:spMkLst>
        </pc:spChg>
        <pc:picChg chg="add mod">
          <ac:chgData name="Liliana Melgarejo Martínez" userId="S::lmelgarejo@minigualdad.gov.co::c79ed4f7-3e60-43a5-b670-9cc80fe51e3b" providerId="AD" clId="Web-{33890C81-3AE1-DFC1-918A-52EECA1D7DBF}" dt="2025-05-19T01:16:41.954" v="126" actId="1076"/>
          <ac:picMkLst>
            <pc:docMk/>
            <pc:sldMk cId="1689493670" sldId="423"/>
            <ac:picMk id="6" creationId="{72C928A8-AA17-38E5-EEFE-BA67DAE1A4DB}"/>
          </ac:picMkLst>
        </pc:picChg>
        <pc:picChg chg="add mod">
          <ac:chgData name="Liliana Melgarejo Martínez" userId="S::lmelgarejo@minigualdad.gov.co::c79ed4f7-3e60-43a5-b670-9cc80fe51e3b" providerId="AD" clId="Web-{33890C81-3AE1-DFC1-918A-52EECA1D7DBF}" dt="2025-05-19T01:16:52.001" v="128" actId="1076"/>
          <ac:picMkLst>
            <pc:docMk/>
            <pc:sldMk cId="1689493670" sldId="423"/>
            <ac:picMk id="8" creationId="{0E483A0B-0DA8-62EE-E58C-8D8CE56907FF}"/>
          </ac:picMkLst>
        </pc:picChg>
      </pc:sldChg>
    </pc:docChg>
  </pc:docChgLst>
  <pc:docChgLst>
    <pc:chgData name="Liliana Melgarejo Martínez" userId="S::lmelgarejo@minigualdad.gov.co::c79ed4f7-3e60-43a5-b670-9cc80fe51e3b" providerId="AD" clId="Web-{8C2EED3C-E7F9-CC42-9AC4-36BC3E745D56}"/>
    <pc:docChg chg="modSld">
      <pc:chgData name="Liliana Melgarejo Martínez" userId="S::lmelgarejo@minigualdad.gov.co::c79ed4f7-3e60-43a5-b670-9cc80fe51e3b" providerId="AD" clId="Web-{8C2EED3C-E7F9-CC42-9AC4-36BC3E745D56}" dt="2025-05-12T16:01:30.184" v="1"/>
      <pc:docMkLst>
        <pc:docMk/>
      </pc:docMkLst>
      <pc:sldChg chg="addSp delSp modSp">
        <pc:chgData name="Liliana Melgarejo Martínez" userId="S::lmelgarejo@minigualdad.gov.co::c79ed4f7-3e60-43a5-b670-9cc80fe51e3b" providerId="AD" clId="Web-{8C2EED3C-E7F9-CC42-9AC4-36BC3E745D56}" dt="2025-05-12T16:01:30.184" v="1"/>
        <pc:sldMkLst>
          <pc:docMk/>
          <pc:sldMk cId="3342078842" sldId="377"/>
        </pc:sldMkLst>
      </pc:sldChg>
    </pc:docChg>
  </pc:docChgLst>
  <pc:docChgLst>
    <pc:chgData name="Liliana Melgarejo Martínez" userId="S::lmelgarejo@minigualdad.gov.co::c79ed4f7-3e60-43a5-b670-9cc80fe51e3b" providerId="AD" clId="Web-{D4989F64-E9BC-65C9-090B-4A9D0A5B2E6A}"/>
    <pc:docChg chg="delSld modSld">
      <pc:chgData name="Liliana Melgarejo Martínez" userId="S::lmelgarejo@minigualdad.gov.co::c79ed4f7-3e60-43a5-b670-9cc80fe51e3b" providerId="AD" clId="Web-{D4989F64-E9BC-65C9-090B-4A9D0A5B2E6A}" dt="2025-05-16T19:26:22.296" v="189" actId="1076"/>
      <pc:docMkLst>
        <pc:docMk/>
      </pc:docMkLst>
      <pc:sldChg chg="del">
        <pc:chgData name="Liliana Melgarejo Martínez" userId="S::lmelgarejo@minigualdad.gov.co::c79ed4f7-3e60-43a5-b670-9cc80fe51e3b" providerId="AD" clId="Web-{D4989F64-E9BC-65C9-090B-4A9D0A5B2E6A}" dt="2025-05-16T19:15:55.278" v="174"/>
        <pc:sldMkLst>
          <pc:docMk/>
          <pc:sldMk cId="3306570008" sldId="285"/>
        </pc:sldMkLst>
      </pc:sldChg>
      <pc:sldChg chg="addSp modSp">
        <pc:chgData name="Liliana Melgarejo Martínez" userId="S::lmelgarejo@minigualdad.gov.co::c79ed4f7-3e60-43a5-b670-9cc80fe51e3b" providerId="AD" clId="Web-{D4989F64-E9BC-65C9-090B-4A9D0A5B2E6A}" dt="2025-05-16T15:34:30.754" v="83"/>
        <pc:sldMkLst>
          <pc:docMk/>
          <pc:sldMk cId="2037399336" sldId="293"/>
        </pc:sldMkLst>
        <pc:spChg chg="mod">
          <ac:chgData name="Liliana Melgarejo Martínez" userId="S::lmelgarejo@minigualdad.gov.co::c79ed4f7-3e60-43a5-b670-9cc80fe51e3b" providerId="AD" clId="Web-{D4989F64-E9BC-65C9-090B-4A9D0A5B2E6A}" dt="2025-05-16T15:30:36.324" v="67" actId="20577"/>
          <ac:spMkLst>
            <pc:docMk/>
            <pc:sldMk cId="2037399336" sldId="293"/>
            <ac:spMk id="5" creationId="{AA6F335E-B941-BC1A-0981-FD021099455A}"/>
          </ac:spMkLst>
        </pc:spChg>
      </pc:sldChg>
      <pc:sldChg chg="addSp modSp del">
        <pc:chgData name="Liliana Melgarejo Martínez" userId="S::lmelgarejo@minigualdad.gov.co::c79ed4f7-3e60-43a5-b670-9cc80fe51e3b" providerId="AD" clId="Web-{D4989F64-E9BC-65C9-090B-4A9D0A5B2E6A}" dt="2025-05-16T15:30:08.886" v="47"/>
        <pc:sldMkLst>
          <pc:docMk/>
          <pc:sldMk cId="3177086378" sldId="294"/>
        </pc:sldMkLst>
      </pc:sldChg>
      <pc:sldChg chg="addSp delSp modSp del">
        <pc:chgData name="Liliana Melgarejo Martínez" userId="S::lmelgarejo@minigualdad.gov.co::c79ed4f7-3e60-43a5-b670-9cc80fe51e3b" providerId="AD" clId="Web-{D4989F64-E9BC-65C9-090B-4A9D0A5B2E6A}" dt="2025-05-16T15:30:08.870" v="46"/>
        <pc:sldMkLst>
          <pc:docMk/>
          <pc:sldMk cId="2430666043" sldId="314"/>
        </pc:sldMkLst>
      </pc:sldChg>
      <pc:sldChg chg="addSp modSp del">
        <pc:chgData name="Liliana Melgarejo Martínez" userId="S::lmelgarejo@minigualdad.gov.co::c79ed4f7-3e60-43a5-b670-9cc80fe51e3b" providerId="AD" clId="Web-{D4989F64-E9BC-65C9-090B-4A9D0A5B2E6A}" dt="2025-05-16T15:30:08.870" v="45"/>
        <pc:sldMkLst>
          <pc:docMk/>
          <pc:sldMk cId="1161946681" sldId="315"/>
        </pc:sldMkLst>
      </pc:sldChg>
      <pc:sldChg chg="del">
        <pc:chgData name="Liliana Melgarejo Martínez" userId="S::lmelgarejo@minigualdad.gov.co::c79ed4f7-3e60-43a5-b670-9cc80fe51e3b" providerId="AD" clId="Web-{D4989F64-E9BC-65C9-090B-4A9D0A5B2E6A}" dt="2025-05-16T19:15:55.262" v="173"/>
        <pc:sldMkLst>
          <pc:docMk/>
          <pc:sldMk cId="1897900535" sldId="322"/>
        </pc:sldMkLst>
      </pc:sldChg>
      <pc:sldChg chg="del">
        <pc:chgData name="Liliana Melgarejo Martínez" userId="S::lmelgarejo@minigualdad.gov.co::c79ed4f7-3e60-43a5-b670-9cc80fe51e3b" providerId="AD" clId="Web-{D4989F64-E9BC-65C9-090B-4A9D0A5B2E6A}" dt="2025-05-16T19:15:55.262" v="172"/>
        <pc:sldMkLst>
          <pc:docMk/>
          <pc:sldMk cId="3530305681" sldId="323"/>
        </pc:sldMkLst>
      </pc:sldChg>
      <pc:sldChg chg="del">
        <pc:chgData name="Liliana Melgarejo Martínez" userId="S::lmelgarejo@minigualdad.gov.co::c79ed4f7-3e60-43a5-b670-9cc80fe51e3b" providerId="AD" clId="Web-{D4989F64-E9BC-65C9-090B-4A9D0A5B2E6A}" dt="2025-05-16T19:15:55.247" v="171"/>
        <pc:sldMkLst>
          <pc:docMk/>
          <pc:sldMk cId="94010039" sldId="324"/>
        </pc:sldMkLst>
      </pc:sldChg>
      <pc:sldChg chg="del">
        <pc:chgData name="Liliana Melgarejo Martínez" userId="S::lmelgarejo@minigualdad.gov.co::c79ed4f7-3e60-43a5-b670-9cc80fe51e3b" providerId="AD" clId="Web-{D4989F64-E9BC-65C9-090B-4A9D0A5B2E6A}" dt="2025-05-16T19:16:48.467" v="177"/>
        <pc:sldMkLst>
          <pc:docMk/>
          <pc:sldMk cId="1841200225" sldId="328"/>
        </pc:sldMkLst>
      </pc:sldChg>
      <pc:sldChg chg="del">
        <pc:chgData name="Liliana Melgarejo Martínez" userId="S::lmelgarejo@minigualdad.gov.co::c79ed4f7-3e60-43a5-b670-9cc80fe51e3b" providerId="AD" clId="Web-{D4989F64-E9BC-65C9-090B-4A9D0A5B2E6A}" dt="2025-05-16T19:16:48.451" v="176"/>
        <pc:sldMkLst>
          <pc:docMk/>
          <pc:sldMk cId="1683526609" sldId="329"/>
        </pc:sldMkLst>
      </pc:sldChg>
      <pc:sldChg chg="del">
        <pc:chgData name="Liliana Melgarejo Martínez" userId="S::lmelgarejo@minigualdad.gov.co::c79ed4f7-3e60-43a5-b670-9cc80fe51e3b" providerId="AD" clId="Web-{D4989F64-E9BC-65C9-090B-4A9D0A5B2E6A}" dt="2025-05-16T19:16:48.451" v="175"/>
        <pc:sldMkLst>
          <pc:docMk/>
          <pc:sldMk cId="2109194165" sldId="330"/>
        </pc:sldMkLst>
      </pc:sldChg>
      <pc:sldChg chg="modSp">
        <pc:chgData name="Liliana Melgarejo Martínez" userId="S::lmelgarejo@minigualdad.gov.co::c79ed4f7-3e60-43a5-b670-9cc80fe51e3b" providerId="AD" clId="Web-{D4989F64-E9BC-65C9-090B-4A9D0A5B2E6A}" dt="2025-05-16T19:17:13.858" v="181" actId="14100"/>
        <pc:sldMkLst>
          <pc:docMk/>
          <pc:sldMk cId="3096119909" sldId="337"/>
        </pc:sldMkLst>
      </pc:sldChg>
      <pc:sldChg chg="addSp delSp modSp">
        <pc:chgData name="Liliana Melgarejo Martínez" userId="S::lmelgarejo@minigualdad.gov.co::c79ed4f7-3e60-43a5-b670-9cc80fe51e3b" providerId="AD" clId="Web-{D4989F64-E9BC-65C9-090B-4A9D0A5B2E6A}" dt="2025-05-16T19:26:22.296" v="189" actId="1076"/>
        <pc:sldMkLst>
          <pc:docMk/>
          <pc:sldMk cId="2014279997" sldId="343"/>
        </pc:sldMkLst>
        <pc:graphicFrameChg chg="add mod">
          <ac:chgData name="Liliana Melgarejo Martínez" userId="S::lmelgarejo@minigualdad.gov.co::c79ed4f7-3e60-43a5-b670-9cc80fe51e3b" providerId="AD" clId="Web-{D4989F64-E9BC-65C9-090B-4A9D0A5B2E6A}" dt="2025-05-16T19:26:22.296" v="189" actId="1076"/>
          <ac:graphicFrameMkLst>
            <pc:docMk/>
            <pc:sldMk cId="2014279997" sldId="343"/>
            <ac:graphicFrameMk id="4" creationId="{00000000-0008-0000-0700-000002000000}"/>
          </ac:graphicFrameMkLst>
        </pc:graphicFrameChg>
        <pc:picChg chg="add mod">
          <ac:chgData name="Liliana Melgarejo Martínez" userId="S::lmelgarejo@minigualdad.gov.co::c79ed4f7-3e60-43a5-b670-9cc80fe51e3b" providerId="AD" clId="Web-{D4989F64-E9BC-65C9-090B-4A9D0A5B2E6A}" dt="2025-05-16T19:24:54.637" v="186" actId="14100"/>
          <ac:picMkLst>
            <pc:docMk/>
            <pc:sldMk cId="2014279997" sldId="343"/>
            <ac:picMk id="2" creationId="{E6F4BFCF-68EC-4C34-8C5B-EBB5B1425174}"/>
          </ac:picMkLst>
        </pc:picChg>
      </pc:sldChg>
      <pc:sldChg chg="modSp">
        <pc:chgData name="Liliana Melgarejo Martínez" userId="S::lmelgarejo@minigualdad.gov.co::c79ed4f7-3e60-43a5-b670-9cc80fe51e3b" providerId="AD" clId="Web-{D4989F64-E9BC-65C9-090B-4A9D0A5B2E6A}" dt="2025-05-16T16:01:30.936" v="170" actId="1076"/>
        <pc:sldMkLst>
          <pc:docMk/>
          <pc:sldMk cId="1418993546" sldId="364"/>
        </pc:sldMkLst>
        <pc:graphicFrameChg chg="mod modGraphic">
          <ac:chgData name="Liliana Melgarejo Martínez" userId="S::lmelgarejo@minigualdad.gov.co::c79ed4f7-3e60-43a5-b670-9cc80fe51e3b" providerId="AD" clId="Web-{D4989F64-E9BC-65C9-090B-4A9D0A5B2E6A}" dt="2025-05-16T16:01:30.936" v="170" actId="1076"/>
          <ac:graphicFrameMkLst>
            <pc:docMk/>
            <pc:sldMk cId="1418993546" sldId="364"/>
            <ac:graphicFrameMk id="8" creationId="{35DFD7A6-024B-7C8A-AF10-44C0A3AA3E00}"/>
          </ac:graphicFrameMkLst>
        </pc:graphicFrameChg>
        <pc:graphicFrameChg chg="mod modGraphic">
          <ac:chgData name="Liliana Melgarejo Martínez" userId="S::lmelgarejo@minigualdad.gov.co::c79ed4f7-3e60-43a5-b670-9cc80fe51e3b" providerId="AD" clId="Web-{D4989F64-E9BC-65C9-090B-4A9D0A5B2E6A}" dt="2025-05-16T16:01:26.248" v="169" actId="1076"/>
          <ac:graphicFrameMkLst>
            <pc:docMk/>
            <pc:sldMk cId="1418993546" sldId="364"/>
            <ac:graphicFrameMk id="10" creationId="{68A4EAE2-DDDC-F97C-F174-474B7F380170}"/>
          </ac:graphicFrameMkLst>
        </pc:graphicFrameChg>
      </pc:sldChg>
      <pc:sldChg chg="addSp modSp">
        <pc:chgData name="Liliana Melgarejo Martínez" userId="S::lmelgarejo@minigualdad.gov.co::c79ed4f7-3e60-43a5-b670-9cc80fe51e3b" providerId="AD" clId="Web-{D4989F64-E9BC-65C9-090B-4A9D0A5B2E6A}" dt="2025-05-16T15:59:40.214" v="95" actId="20577"/>
        <pc:sldMkLst>
          <pc:docMk/>
          <pc:sldMk cId="1388909868" sldId="365"/>
        </pc:sldMkLst>
        <pc:spChg chg="mod">
          <ac:chgData name="Liliana Melgarejo Martínez" userId="S::lmelgarejo@minigualdad.gov.co::c79ed4f7-3e60-43a5-b670-9cc80fe51e3b" providerId="AD" clId="Web-{D4989F64-E9BC-65C9-090B-4A9D0A5B2E6A}" dt="2025-05-16T15:59:40.214" v="95" actId="20577"/>
          <ac:spMkLst>
            <pc:docMk/>
            <pc:sldMk cId="1388909868" sldId="365"/>
            <ac:spMk id="2" creationId="{F779280A-ABA5-7F0A-DFD9-B06C34C78E21}"/>
          </ac:spMkLst>
        </pc:spChg>
        <pc:picChg chg="add mod modCrop">
          <ac:chgData name="Liliana Melgarejo Martínez" userId="S::lmelgarejo@minigualdad.gov.co::c79ed4f7-3e60-43a5-b670-9cc80fe51e3b" providerId="AD" clId="Web-{D4989F64-E9BC-65C9-090B-4A9D0A5B2E6A}" dt="2025-05-16T15:59:11.074" v="93" actId="14100"/>
          <ac:picMkLst>
            <pc:docMk/>
            <pc:sldMk cId="1388909868" sldId="365"/>
            <ac:picMk id="3" creationId="{E57B6805-870C-8DBE-DE77-5BF4E40B3ED5}"/>
          </ac:picMkLst>
        </pc:picChg>
      </pc:sldChg>
      <pc:sldChg chg="addSp delSp modSp del">
        <pc:chgData name="Liliana Melgarejo Martínez" userId="S::lmelgarejo@minigualdad.gov.co::c79ed4f7-3e60-43a5-b670-9cc80fe51e3b" providerId="AD" clId="Web-{D4989F64-E9BC-65C9-090B-4A9D0A5B2E6A}" dt="2025-05-16T15:30:08.855" v="44"/>
        <pc:sldMkLst>
          <pc:docMk/>
          <pc:sldMk cId="519695664" sldId="382"/>
        </pc:sldMkLst>
      </pc:sldChg>
    </pc:docChg>
  </pc:docChgLst>
  <pc:docChgLst>
    <pc:chgData name="Liliana Melgarejo Martínez" userId="c79ed4f7-3e60-43a5-b670-9cc80fe51e3b" providerId="ADAL" clId="{6FBACB40-A824-496F-A418-D77CD2A94ED6}"/>
    <pc:docChg chg="custSel addSld delSld modSld sldOrd">
      <pc:chgData name="Liliana Melgarejo Martínez" userId="c79ed4f7-3e60-43a5-b670-9cc80fe51e3b" providerId="ADAL" clId="{6FBACB40-A824-496F-A418-D77CD2A94ED6}" dt="2025-05-19T02:09:09.142" v="257" actId="1076"/>
      <pc:docMkLst>
        <pc:docMk/>
      </pc:docMkLst>
      <pc:sldChg chg="addSp modSp">
        <pc:chgData name="Liliana Melgarejo Martínez" userId="c79ed4f7-3e60-43a5-b670-9cc80fe51e3b" providerId="ADAL" clId="{6FBACB40-A824-496F-A418-D77CD2A94ED6}" dt="2025-05-19T02:05:24.439" v="230" actId="14100"/>
        <pc:sldMkLst>
          <pc:docMk/>
          <pc:sldMk cId="2961782143" sldId="351"/>
        </pc:sldMkLst>
        <pc:graphicFrameChg chg="add mod">
          <ac:chgData name="Liliana Melgarejo Martínez" userId="c79ed4f7-3e60-43a5-b670-9cc80fe51e3b" providerId="ADAL" clId="{6FBACB40-A824-496F-A418-D77CD2A94ED6}" dt="2025-05-19T02:05:24.439" v="230" actId="14100"/>
          <ac:graphicFrameMkLst>
            <pc:docMk/>
            <pc:sldMk cId="2961782143" sldId="351"/>
            <ac:graphicFrameMk id="5" creationId="{EC8069D3-F4DE-BB21-28AF-3FA9B1A7FF69}"/>
          </ac:graphicFrameMkLst>
        </pc:graphicFrameChg>
      </pc:sldChg>
      <pc:sldChg chg="addSp delSp modSp mod">
        <pc:chgData name="Liliana Melgarejo Martínez" userId="c79ed4f7-3e60-43a5-b670-9cc80fe51e3b" providerId="ADAL" clId="{6FBACB40-A824-496F-A418-D77CD2A94ED6}" dt="2025-05-19T02:07:28.136" v="247" actId="1076"/>
        <pc:sldMkLst>
          <pc:docMk/>
          <pc:sldMk cId="2376991970" sldId="352"/>
        </pc:sldMkLst>
        <pc:spChg chg="mod">
          <ac:chgData name="Liliana Melgarejo Martínez" userId="c79ed4f7-3e60-43a5-b670-9cc80fe51e3b" providerId="ADAL" clId="{6FBACB40-A824-496F-A418-D77CD2A94ED6}" dt="2025-05-19T02:07:22.898" v="246" actId="1076"/>
          <ac:spMkLst>
            <pc:docMk/>
            <pc:sldMk cId="2376991970" sldId="352"/>
            <ac:spMk id="2" creationId="{02AE2858-6749-2AF6-4E9C-ED5A3E77C1D8}"/>
          </ac:spMkLst>
        </pc:spChg>
        <pc:spChg chg="mod">
          <ac:chgData name="Liliana Melgarejo Martínez" userId="c79ed4f7-3e60-43a5-b670-9cc80fe51e3b" providerId="ADAL" clId="{6FBACB40-A824-496F-A418-D77CD2A94ED6}" dt="2025-05-19T02:07:19.148" v="245" actId="1076"/>
          <ac:spMkLst>
            <pc:docMk/>
            <pc:sldMk cId="2376991970" sldId="352"/>
            <ac:spMk id="3" creationId="{B996789F-34DA-2710-106B-CD6A6BB51EA0}"/>
          </ac:spMkLst>
        </pc:spChg>
        <pc:graphicFrameChg chg="add mod">
          <ac:chgData name="Liliana Melgarejo Martínez" userId="c79ed4f7-3e60-43a5-b670-9cc80fe51e3b" providerId="ADAL" clId="{6FBACB40-A824-496F-A418-D77CD2A94ED6}" dt="2025-05-19T02:06:21.637" v="233"/>
          <ac:graphicFrameMkLst>
            <pc:docMk/>
            <pc:sldMk cId="2376991970" sldId="352"/>
            <ac:graphicFrameMk id="4" creationId="{C4CE3C49-E6FA-2230-87B8-8EA9E2739726}"/>
          </ac:graphicFrameMkLst>
        </pc:graphicFrameChg>
        <pc:graphicFrameChg chg="del modGraphic">
          <ac:chgData name="Liliana Melgarejo Martínez" userId="c79ed4f7-3e60-43a5-b670-9cc80fe51e3b" providerId="ADAL" clId="{6FBACB40-A824-496F-A418-D77CD2A94ED6}" dt="2025-05-19T02:05:43.867" v="232" actId="478"/>
          <ac:graphicFrameMkLst>
            <pc:docMk/>
            <pc:sldMk cId="2376991970" sldId="352"/>
            <ac:graphicFrameMk id="5" creationId="{DDB3E782-58FB-FF5D-D77A-065251DD1C78}"/>
          </ac:graphicFrameMkLst>
        </pc:graphicFrameChg>
        <pc:graphicFrameChg chg="add del mod modGraphic">
          <ac:chgData name="Liliana Melgarejo Martínez" userId="c79ed4f7-3e60-43a5-b670-9cc80fe51e3b" providerId="ADAL" clId="{6FBACB40-A824-496F-A418-D77CD2A94ED6}" dt="2025-05-19T02:06:36.918" v="237" actId="478"/>
          <ac:graphicFrameMkLst>
            <pc:docMk/>
            <pc:sldMk cId="2376991970" sldId="352"/>
            <ac:graphicFrameMk id="6" creationId="{A3CF8AB7-0761-2FB5-8B93-B724DFD545F3}"/>
          </ac:graphicFrameMkLst>
        </pc:graphicFrameChg>
        <pc:graphicFrameChg chg="add mod">
          <ac:chgData name="Liliana Melgarejo Martínez" userId="c79ed4f7-3e60-43a5-b670-9cc80fe51e3b" providerId="ADAL" clId="{6FBACB40-A824-496F-A418-D77CD2A94ED6}" dt="2025-05-19T02:07:13.792" v="244" actId="14100"/>
          <ac:graphicFrameMkLst>
            <pc:docMk/>
            <pc:sldMk cId="2376991970" sldId="352"/>
            <ac:graphicFrameMk id="7" creationId="{B5674904-1B2A-B9A9-7724-FCAA511B097C}"/>
          </ac:graphicFrameMkLst>
        </pc:graphicFrameChg>
        <pc:picChg chg="mod">
          <ac:chgData name="Liliana Melgarejo Martínez" userId="c79ed4f7-3e60-43a5-b670-9cc80fe51e3b" providerId="ADAL" clId="{6FBACB40-A824-496F-A418-D77CD2A94ED6}" dt="2025-05-19T02:07:28.136" v="247" actId="1076"/>
          <ac:picMkLst>
            <pc:docMk/>
            <pc:sldMk cId="2376991970" sldId="352"/>
            <ac:picMk id="10" creationId="{0C916A35-6D0E-54BC-B045-B006E41185D3}"/>
          </ac:picMkLst>
        </pc:picChg>
      </pc:sldChg>
      <pc:sldChg chg="addSp delSp modSp mod ord">
        <pc:chgData name="Liliana Melgarejo Martínez" userId="c79ed4f7-3e60-43a5-b670-9cc80fe51e3b" providerId="ADAL" clId="{6FBACB40-A824-496F-A418-D77CD2A94ED6}" dt="2025-05-12T16:25:22.111" v="204" actId="14100"/>
        <pc:sldMkLst>
          <pc:docMk/>
          <pc:sldMk cId="1068029071" sldId="369"/>
        </pc:sldMkLst>
        <pc:spChg chg="mod">
          <ac:chgData name="Liliana Melgarejo Martínez" userId="c79ed4f7-3e60-43a5-b670-9cc80fe51e3b" providerId="ADAL" clId="{6FBACB40-A824-496F-A418-D77CD2A94ED6}" dt="2025-05-12T16:25:14.066" v="201" actId="20577"/>
          <ac:spMkLst>
            <pc:docMk/>
            <pc:sldMk cId="1068029071" sldId="369"/>
            <ac:spMk id="3" creationId="{62163D6B-B3EC-4D61-C83D-B8365C96D061}"/>
          </ac:spMkLst>
        </pc:spChg>
        <pc:graphicFrameChg chg="add mod modGraphic">
          <ac:chgData name="Liliana Melgarejo Martínez" userId="c79ed4f7-3e60-43a5-b670-9cc80fe51e3b" providerId="ADAL" clId="{6FBACB40-A824-496F-A418-D77CD2A94ED6}" dt="2025-05-12T16:25:22.111" v="204" actId="14100"/>
          <ac:graphicFrameMkLst>
            <pc:docMk/>
            <pc:sldMk cId="1068029071" sldId="369"/>
            <ac:graphicFrameMk id="30" creationId="{9E3F4C17-F657-6F3A-3835-F401926699A6}"/>
          </ac:graphicFrameMkLst>
        </pc:graphicFrameChg>
      </pc:sldChg>
      <pc:sldChg chg="ord">
        <pc:chgData name="Liliana Melgarejo Martínez" userId="c79ed4f7-3e60-43a5-b670-9cc80fe51e3b" providerId="ADAL" clId="{6FBACB40-A824-496F-A418-D77CD2A94ED6}" dt="2025-05-12T16:10:48.515" v="31"/>
        <pc:sldMkLst>
          <pc:docMk/>
          <pc:sldMk cId="736320205" sldId="375"/>
        </pc:sldMkLst>
      </pc:sldChg>
      <pc:sldChg chg="addSp delSp modSp del mod ord">
        <pc:chgData name="Liliana Melgarejo Martínez" userId="c79ed4f7-3e60-43a5-b670-9cc80fe51e3b" providerId="ADAL" clId="{6FBACB40-A824-496F-A418-D77CD2A94ED6}" dt="2025-05-12T16:12:37.204" v="57" actId="2696"/>
        <pc:sldMkLst>
          <pc:docMk/>
          <pc:sldMk cId="1461985550" sldId="376"/>
        </pc:sldMkLst>
      </pc:sldChg>
      <pc:sldChg chg="addSp delSp modSp mod ord">
        <pc:chgData name="Liliana Melgarejo Martínez" userId="c79ed4f7-3e60-43a5-b670-9cc80fe51e3b" providerId="ADAL" clId="{6FBACB40-A824-496F-A418-D77CD2A94ED6}" dt="2025-05-12T16:10:46.107" v="29"/>
        <pc:sldMkLst>
          <pc:docMk/>
          <pc:sldMk cId="3342078842" sldId="377"/>
        </pc:sldMkLst>
      </pc:sldChg>
      <pc:sldChg chg="addSp delSp modSp new mod">
        <pc:chgData name="Liliana Melgarejo Martínez" userId="c79ed4f7-3e60-43a5-b670-9cc80fe51e3b" providerId="ADAL" clId="{6FBACB40-A824-496F-A418-D77CD2A94ED6}" dt="2025-05-12T19:45:21.874" v="225" actId="403"/>
        <pc:sldMkLst>
          <pc:docMk/>
          <pc:sldMk cId="13973052" sldId="378"/>
        </pc:sldMkLst>
      </pc:sldChg>
      <pc:sldChg chg="delSp add del mod">
        <pc:chgData name="Liliana Melgarejo Martínez" userId="c79ed4f7-3e60-43a5-b670-9cc80fe51e3b" providerId="ADAL" clId="{6FBACB40-A824-496F-A418-D77CD2A94ED6}" dt="2025-05-12T16:21:22.385" v="111" actId="2696"/>
        <pc:sldMkLst>
          <pc:docMk/>
          <pc:sldMk cId="2074485960" sldId="379"/>
        </pc:sldMkLst>
      </pc:sldChg>
      <pc:sldChg chg="addSp delSp modSp new mod">
        <pc:chgData name="Liliana Melgarejo Martínez" userId="c79ed4f7-3e60-43a5-b670-9cc80fe51e3b" providerId="ADAL" clId="{6FBACB40-A824-496F-A418-D77CD2A94ED6}" dt="2025-05-19T02:08:28.159" v="250"/>
        <pc:sldMkLst>
          <pc:docMk/>
          <pc:sldMk cId="2490232777" sldId="379"/>
        </pc:sldMkLst>
        <pc:spChg chg="add mod">
          <ac:chgData name="Liliana Melgarejo Martínez" userId="c79ed4f7-3e60-43a5-b670-9cc80fe51e3b" providerId="ADAL" clId="{6FBACB40-A824-496F-A418-D77CD2A94ED6}" dt="2025-05-12T16:24:16.320" v="185" actId="14100"/>
          <ac:spMkLst>
            <pc:docMk/>
            <pc:sldMk cId="2490232777" sldId="379"/>
            <ac:spMk id="5" creationId="{0499FA9F-1A67-111D-81DF-7A7D5F6ACFD5}"/>
          </ac:spMkLst>
        </pc:spChg>
        <pc:graphicFrameChg chg="add mod">
          <ac:chgData name="Liliana Melgarejo Martínez" userId="c79ed4f7-3e60-43a5-b670-9cc80fe51e3b" providerId="ADAL" clId="{6FBACB40-A824-496F-A418-D77CD2A94ED6}" dt="2025-05-19T02:08:28.159" v="250"/>
          <ac:graphicFrameMkLst>
            <pc:docMk/>
            <pc:sldMk cId="2490232777" sldId="379"/>
            <ac:graphicFrameMk id="2" creationId="{93C7F37A-FCBB-E4F8-9F4A-85C21BE371B2}"/>
          </ac:graphicFrameMkLst>
        </pc:graphicFrameChg>
        <pc:graphicFrameChg chg="add del mod modGraphic">
          <ac:chgData name="Liliana Melgarejo Martínez" userId="c79ed4f7-3e60-43a5-b670-9cc80fe51e3b" providerId="ADAL" clId="{6FBACB40-A824-496F-A418-D77CD2A94ED6}" dt="2025-05-19T02:08:05.639" v="248" actId="478"/>
          <ac:graphicFrameMkLst>
            <pc:docMk/>
            <pc:sldMk cId="2490232777" sldId="379"/>
            <ac:graphicFrameMk id="4" creationId="{7467BB9A-C1A8-FEC8-A71B-BF51FC953C6D}"/>
          </ac:graphicFrameMkLst>
        </pc:graphicFrameChg>
      </pc:sldChg>
      <pc:sldChg chg="addSp delSp modSp new mod">
        <pc:chgData name="Liliana Melgarejo Martínez" userId="c79ed4f7-3e60-43a5-b670-9cc80fe51e3b" providerId="ADAL" clId="{6FBACB40-A824-496F-A418-D77CD2A94ED6}" dt="2025-05-19T02:09:09.142" v="257" actId="1076"/>
        <pc:sldMkLst>
          <pc:docMk/>
          <pc:sldMk cId="1749584225" sldId="424"/>
        </pc:sldMkLst>
        <pc:spChg chg="del mod">
          <ac:chgData name="Liliana Melgarejo Martínez" userId="c79ed4f7-3e60-43a5-b670-9cc80fe51e3b" providerId="ADAL" clId="{6FBACB40-A824-496F-A418-D77CD2A94ED6}" dt="2025-05-19T02:08:36.401" v="252" actId="478"/>
          <ac:spMkLst>
            <pc:docMk/>
            <pc:sldMk cId="1749584225" sldId="424"/>
            <ac:spMk id="2" creationId="{466ACF37-A601-7B28-16C1-201BEBA35F98}"/>
          </ac:spMkLst>
        </pc:spChg>
        <pc:spChg chg="del">
          <ac:chgData name="Liliana Melgarejo Martínez" userId="c79ed4f7-3e60-43a5-b670-9cc80fe51e3b" providerId="ADAL" clId="{6FBACB40-A824-496F-A418-D77CD2A94ED6}" dt="2025-05-19T02:08:37.810" v="253" actId="478"/>
          <ac:spMkLst>
            <pc:docMk/>
            <pc:sldMk cId="1749584225" sldId="424"/>
            <ac:spMk id="3" creationId="{FCECD74A-0E39-D161-87D0-AAEC42D30B7E}"/>
          </ac:spMkLst>
        </pc:spChg>
        <pc:spChg chg="add mod">
          <ac:chgData name="Liliana Melgarejo Martínez" userId="c79ed4f7-3e60-43a5-b670-9cc80fe51e3b" providerId="ADAL" clId="{6FBACB40-A824-496F-A418-D77CD2A94ED6}" dt="2025-05-19T02:09:09.142" v="257" actId="1076"/>
          <ac:spMkLst>
            <pc:docMk/>
            <pc:sldMk cId="1749584225" sldId="424"/>
            <ac:spMk id="5" creationId="{CD947DE8-ABBB-9878-C86B-367C01CE2216}"/>
          </ac:spMkLst>
        </pc:spChg>
        <pc:graphicFrameChg chg="add mod">
          <ac:chgData name="Liliana Melgarejo Martínez" userId="c79ed4f7-3e60-43a5-b670-9cc80fe51e3b" providerId="ADAL" clId="{6FBACB40-A824-496F-A418-D77CD2A94ED6}" dt="2025-05-19T02:08:56.087" v="255" actId="1076"/>
          <ac:graphicFrameMkLst>
            <pc:docMk/>
            <pc:sldMk cId="1749584225" sldId="424"/>
            <ac:graphicFrameMk id="4" creationId="{C72AE00C-905F-5CC8-F32D-40FE213B3BFE}"/>
          </ac:graphicFrameMkLst>
        </pc:graphicFrameChg>
      </pc:sldChg>
    </pc:docChg>
  </pc:docChgLst>
  <pc:docChgLst>
    <pc:chgData name="Jenniffer Carvajal Campos" userId="S::jcarvajal@minigualdad.gov.co::9c06712b-7640-462c-ac4f-3a721ac1e058" providerId="AD" clId="Web-{302E7345-B80A-5B50-E30F-BE7C73624578}"/>
    <pc:docChg chg="modSld">
      <pc:chgData name="Jenniffer Carvajal Campos" userId="S::jcarvajal@minigualdad.gov.co::9c06712b-7640-462c-ac4f-3a721ac1e058" providerId="AD" clId="Web-{302E7345-B80A-5B50-E30F-BE7C73624578}" dt="2025-05-20T21:09:13.124" v="3289"/>
      <pc:docMkLst>
        <pc:docMk/>
      </pc:docMkLst>
      <pc:sldChg chg="modSp">
        <pc:chgData name="Jenniffer Carvajal Campos" userId="S::jcarvajal@minigualdad.gov.co::9c06712b-7640-462c-ac4f-3a721ac1e058" providerId="AD" clId="Web-{302E7345-B80A-5B50-E30F-BE7C73624578}" dt="2025-05-20T19:53:29.017" v="91" actId="1076"/>
        <pc:sldMkLst>
          <pc:docMk/>
          <pc:sldMk cId="1404962811" sldId="357"/>
        </pc:sldMkLst>
        <pc:graphicFrameChg chg="mod modGraphic">
          <ac:chgData name="Jenniffer Carvajal Campos" userId="S::jcarvajal@minigualdad.gov.co::9c06712b-7640-462c-ac4f-3a721ac1e058" providerId="AD" clId="Web-{302E7345-B80A-5B50-E30F-BE7C73624578}" dt="2025-05-20T19:53:29.017" v="91" actId="1076"/>
          <ac:graphicFrameMkLst>
            <pc:docMk/>
            <pc:sldMk cId="1404962811" sldId="357"/>
            <ac:graphicFrameMk id="10" creationId="{516E8D98-D680-FB29-9086-D5742E325785}"/>
          </ac:graphicFrameMkLst>
        </pc:graphicFrameChg>
      </pc:sldChg>
      <pc:sldChg chg="addSp delSp modSp">
        <pc:chgData name="Jenniffer Carvajal Campos" userId="S::jcarvajal@minigualdad.gov.co::9c06712b-7640-462c-ac4f-3a721ac1e058" providerId="AD" clId="Web-{302E7345-B80A-5B50-E30F-BE7C73624578}" dt="2025-05-20T21:09:13.124" v="3289"/>
        <pc:sldMkLst>
          <pc:docMk/>
          <pc:sldMk cId="1792196175" sldId="362"/>
        </pc:sldMkLst>
        <pc:graphicFrameChg chg="add del mod modGraphic">
          <ac:chgData name="Jenniffer Carvajal Campos" userId="S::jcarvajal@minigualdad.gov.co::9c06712b-7640-462c-ac4f-3a721ac1e058" providerId="AD" clId="Web-{302E7345-B80A-5B50-E30F-BE7C73624578}" dt="2025-05-20T20:44:43.110" v="1168"/>
          <ac:graphicFrameMkLst>
            <pc:docMk/>
            <pc:sldMk cId="1792196175" sldId="362"/>
            <ac:graphicFrameMk id="3" creationId="{6597F252-B018-10D2-C80C-08E0F0ED89EC}"/>
          </ac:graphicFrameMkLst>
        </pc:graphicFrameChg>
        <pc:graphicFrameChg chg="add del mod modGraphic">
          <ac:chgData name="Jenniffer Carvajal Campos" userId="S::jcarvajal@minigualdad.gov.co::9c06712b-7640-462c-ac4f-3a721ac1e058" providerId="AD" clId="Web-{302E7345-B80A-5B50-E30F-BE7C73624578}" dt="2025-05-20T20:46:05.550" v="1456"/>
          <ac:graphicFrameMkLst>
            <pc:docMk/>
            <pc:sldMk cId="1792196175" sldId="362"/>
            <ac:graphicFrameMk id="7" creationId="{9FF662F7-6339-D445-CED4-9EB5326D5222}"/>
          </ac:graphicFrameMkLst>
        </pc:graphicFrameChg>
        <pc:graphicFrameChg chg="add del mod">
          <ac:chgData name="Jenniffer Carvajal Campos" userId="S::jcarvajal@minigualdad.gov.co::9c06712b-7640-462c-ac4f-3a721ac1e058" providerId="AD" clId="Web-{302E7345-B80A-5B50-E30F-BE7C73624578}" dt="2025-05-20T20:46:08.660" v="1458"/>
          <ac:graphicFrameMkLst>
            <pc:docMk/>
            <pc:sldMk cId="1792196175" sldId="362"/>
            <ac:graphicFrameMk id="10" creationId="{F7DD2B00-A14E-5351-D738-128A7E07CC8A}"/>
          </ac:graphicFrameMkLst>
        </pc:graphicFrameChg>
        <pc:graphicFrameChg chg="add del mod modGraphic">
          <ac:chgData name="Jenniffer Carvajal Campos" userId="S::jcarvajal@minigualdad.gov.co::9c06712b-7640-462c-ac4f-3a721ac1e058" providerId="AD" clId="Web-{302E7345-B80A-5B50-E30F-BE7C73624578}" dt="2025-05-20T20:48:38.508" v="2033"/>
          <ac:graphicFrameMkLst>
            <pc:docMk/>
            <pc:sldMk cId="1792196175" sldId="362"/>
            <ac:graphicFrameMk id="13" creationId="{C1DD0FEE-FC7F-00EE-3224-4FB2B5DC7F8A}"/>
          </ac:graphicFrameMkLst>
        </pc:graphicFrameChg>
        <pc:graphicFrameChg chg="del">
          <ac:chgData name="Jenniffer Carvajal Campos" userId="S::jcarvajal@minigualdad.gov.co::9c06712b-7640-462c-ac4f-3a721ac1e058" providerId="AD" clId="Web-{302E7345-B80A-5B50-E30F-BE7C73624578}" dt="2025-05-20T20:44:16.156" v="246"/>
          <ac:graphicFrameMkLst>
            <pc:docMk/>
            <pc:sldMk cId="1792196175" sldId="362"/>
            <ac:graphicFrameMk id="14" creationId="{40433549-D3B3-3BAE-06FE-A9AE7972237F}"/>
          </ac:graphicFrameMkLst>
        </pc:graphicFrameChg>
        <pc:graphicFrameChg chg="add del mod">
          <ac:chgData name="Jenniffer Carvajal Campos" userId="S::jcarvajal@minigualdad.gov.co::9c06712b-7640-462c-ac4f-3a721ac1e058" providerId="AD" clId="Web-{302E7345-B80A-5B50-E30F-BE7C73624578}" dt="2025-05-20T20:49:53.198" v="2035"/>
          <ac:graphicFrameMkLst>
            <pc:docMk/>
            <pc:sldMk cId="1792196175" sldId="362"/>
            <ac:graphicFrameMk id="16" creationId="{7132D398-05F0-4F61-BC24-B9E1AE309478}"/>
          </ac:graphicFrameMkLst>
        </pc:graphicFrameChg>
        <pc:graphicFrameChg chg="add del mod">
          <ac:chgData name="Jenniffer Carvajal Campos" userId="S::jcarvajal@minigualdad.gov.co::9c06712b-7640-462c-ac4f-3a721ac1e058" providerId="AD" clId="Web-{302E7345-B80A-5B50-E30F-BE7C73624578}" dt="2025-05-20T20:51:12.810" v="2037"/>
          <ac:graphicFrameMkLst>
            <pc:docMk/>
            <pc:sldMk cId="1792196175" sldId="362"/>
            <ac:graphicFrameMk id="18" creationId="{40218D82-606D-B82D-9F71-9DC15D2AB76F}"/>
          </ac:graphicFrameMkLst>
        </pc:graphicFrameChg>
        <pc:graphicFrameChg chg="add del mod modGraphic">
          <ac:chgData name="Jenniffer Carvajal Campos" userId="S::jcarvajal@minigualdad.gov.co::9c06712b-7640-462c-ac4f-3a721ac1e058" providerId="AD" clId="Web-{302E7345-B80A-5B50-E30F-BE7C73624578}" dt="2025-05-20T20:52:09.015" v="2042"/>
          <ac:graphicFrameMkLst>
            <pc:docMk/>
            <pc:sldMk cId="1792196175" sldId="362"/>
            <ac:graphicFrameMk id="20" creationId="{FE74270D-B2E4-2D61-BA86-3380488B8085}"/>
          </ac:graphicFrameMkLst>
        </pc:graphicFrameChg>
        <pc:graphicFrameChg chg="add del mod modGraphic">
          <ac:chgData name="Jenniffer Carvajal Campos" userId="S::jcarvajal@minigualdad.gov.co::9c06712b-7640-462c-ac4f-3a721ac1e058" providerId="AD" clId="Web-{302E7345-B80A-5B50-E30F-BE7C73624578}" dt="2025-05-20T20:52:56.594" v="2048"/>
          <ac:graphicFrameMkLst>
            <pc:docMk/>
            <pc:sldMk cId="1792196175" sldId="362"/>
            <ac:graphicFrameMk id="22" creationId="{636215BD-CDC1-9610-9E5C-2D1A8D51F335}"/>
          </ac:graphicFrameMkLst>
        </pc:graphicFrameChg>
        <pc:graphicFrameChg chg="add mod modGraphic">
          <ac:chgData name="Jenniffer Carvajal Campos" userId="S::jcarvajal@minigualdad.gov.co::9c06712b-7640-462c-ac4f-3a721ac1e058" providerId="AD" clId="Web-{302E7345-B80A-5B50-E30F-BE7C73624578}" dt="2025-05-20T21:09:13.124" v="3289"/>
          <ac:graphicFrameMkLst>
            <pc:docMk/>
            <pc:sldMk cId="1792196175" sldId="362"/>
            <ac:graphicFrameMk id="24" creationId="{A88508C8-C9B8-6B5B-9BF5-3C27C0031BB8}"/>
          </ac:graphicFrameMkLst>
        </pc:graphicFrameChg>
      </pc:sldChg>
      <pc:sldChg chg="addSp delSp modSp">
        <pc:chgData name="Jenniffer Carvajal Campos" userId="S::jcarvajal@minigualdad.gov.co::9c06712b-7640-462c-ac4f-3a721ac1e058" providerId="AD" clId="Web-{302E7345-B80A-5B50-E30F-BE7C73624578}" dt="2025-05-20T20:10:00.297" v="245"/>
        <pc:sldMkLst>
          <pc:docMk/>
          <pc:sldMk cId="424628926" sldId="363"/>
        </pc:sldMkLst>
        <pc:graphicFrameChg chg="add del mod modGraphic">
          <ac:chgData name="Jenniffer Carvajal Campos" userId="S::jcarvajal@minigualdad.gov.co::9c06712b-7640-462c-ac4f-3a721ac1e058" providerId="AD" clId="Web-{302E7345-B80A-5B50-E30F-BE7C73624578}" dt="2025-05-20T20:05:38.586" v="172"/>
          <ac:graphicFrameMkLst>
            <pc:docMk/>
            <pc:sldMk cId="424628926" sldId="363"/>
            <ac:graphicFrameMk id="3" creationId="{0731465A-98A1-FE2E-DCED-48EDA398F2A8}"/>
          </ac:graphicFrameMkLst>
        </pc:graphicFrameChg>
        <pc:graphicFrameChg chg="add del mod modGraphic">
          <ac:chgData name="Jenniffer Carvajal Campos" userId="S::jcarvajal@minigualdad.gov.co::9c06712b-7640-462c-ac4f-3a721ac1e058" providerId="AD" clId="Web-{302E7345-B80A-5B50-E30F-BE7C73624578}" dt="2025-05-20T20:07:19.308" v="195"/>
          <ac:graphicFrameMkLst>
            <pc:docMk/>
            <pc:sldMk cId="424628926" sldId="363"/>
            <ac:graphicFrameMk id="7" creationId="{DC83B8F0-D1CA-8F7C-FB07-DE2A6A3B4428}"/>
          </ac:graphicFrameMkLst>
        </pc:graphicFrameChg>
        <pc:graphicFrameChg chg="add del mod modGraphic">
          <ac:chgData name="Jenniffer Carvajal Campos" userId="S::jcarvajal@minigualdad.gov.co::9c06712b-7640-462c-ac4f-3a721ac1e058" providerId="AD" clId="Web-{302E7345-B80A-5B50-E30F-BE7C73624578}" dt="2025-05-20T20:04:21.631" v="162"/>
          <ac:graphicFrameMkLst>
            <pc:docMk/>
            <pc:sldMk cId="424628926" sldId="363"/>
            <ac:graphicFrameMk id="8" creationId="{F8FBC044-F011-1961-712E-23F5BB49EDE4}"/>
          </ac:graphicFrameMkLst>
        </pc:graphicFrameChg>
        <pc:graphicFrameChg chg="add del mod modGraphic">
          <ac:chgData name="Jenniffer Carvajal Campos" userId="S::jcarvajal@minigualdad.gov.co::9c06712b-7640-462c-ac4f-3a721ac1e058" providerId="AD" clId="Web-{302E7345-B80A-5B50-E30F-BE7C73624578}" dt="2025-05-20T20:08:34.592" v="214"/>
          <ac:graphicFrameMkLst>
            <pc:docMk/>
            <pc:sldMk cId="424628926" sldId="363"/>
            <ac:graphicFrameMk id="10" creationId="{3445008C-C93F-55C8-B17B-F724552ABA6C}"/>
          </ac:graphicFrameMkLst>
        </pc:graphicFrameChg>
        <pc:graphicFrameChg chg="add mod modGraphic">
          <ac:chgData name="Jenniffer Carvajal Campos" userId="S::jcarvajal@minigualdad.gov.co::9c06712b-7640-462c-ac4f-3a721ac1e058" providerId="AD" clId="Web-{302E7345-B80A-5B50-E30F-BE7C73624578}" dt="2025-05-20T20:10:00.297" v="245"/>
          <ac:graphicFrameMkLst>
            <pc:docMk/>
            <pc:sldMk cId="424628926" sldId="363"/>
            <ac:graphicFrameMk id="12" creationId="{C8B78581-215E-02EA-7BFF-BA02BD34A08C}"/>
          </ac:graphicFrameMkLst>
        </pc:graphicFrameChg>
      </pc:sldChg>
      <pc:sldChg chg="addSp modSp">
        <pc:chgData name="Jenniffer Carvajal Campos" userId="S::jcarvajal@minigualdad.gov.co::9c06712b-7640-462c-ac4f-3a721ac1e058" providerId="AD" clId="Web-{302E7345-B80A-5B50-E30F-BE7C73624578}" dt="2025-05-20T20:07:14.355" v="194"/>
        <pc:sldMkLst>
          <pc:docMk/>
          <pc:sldMk cId="1418993546" sldId="364"/>
        </pc:sldMkLst>
        <pc:graphicFrameChg chg="add mod modGraphic">
          <ac:chgData name="Jenniffer Carvajal Campos" userId="S::jcarvajal@minigualdad.gov.co::9c06712b-7640-462c-ac4f-3a721ac1e058" providerId="AD" clId="Web-{302E7345-B80A-5B50-E30F-BE7C73624578}" dt="2025-05-20T20:00:40.202" v="96"/>
          <ac:graphicFrameMkLst>
            <pc:docMk/>
            <pc:sldMk cId="1418993546" sldId="364"/>
            <ac:graphicFrameMk id="3" creationId="{1BF20853-4C99-3D1B-AE8C-206A8B78432B}"/>
          </ac:graphicFrameMkLst>
        </pc:graphicFrameChg>
        <pc:graphicFrameChg chg="add mod modGraphic">
          <ac:chgData name="Jenniffer Carvajal Campos" userId="S::jcarvajal@minigualdad.gov.co::9c06712b-7640-462c-ac4f-3a721ac1e058" providerId="AD" clId="Web-{302E7345-B80A-5B50-E30F-BE7C73624578}" dt="2025-05-20T20:01:14.391" v="116"/>
          <ac:graphicFrameMkLst>
            <pc:docMk/>
            <pc:sldMk cId="1418993546" sldId="364"/>
            <ac:graphicFrameMk id="7" creationId="{390E764D-2BB5-5C79-B9B5-6A9BFA6FC899}"/>
          </ac:graphicFrameMkLst>
        </pc:graphicFrameChg>
        <pc:graphicFrameChg chg="mod modGraphic">
          <ac:chgData name="Jenniffer Carvajal Campos" userId="S::jcarvajal@minigualdad.gov.co::9c06712b-7640-462c-ac4f-3a721ac1e058" providerId="AD" clId="Web-{302E7345-B80A-5B50-E30F-BE7C73624578}" dt="2025-05-20T20:07:14.355" v="194"/>
          <ac:graphicFrameMkLst>
            <pc:docMk/>
            <pc:sldMk cId="1418993546" sldId="364"/>
            <ac:graphicFrameMk id="8" creationId="{35DFD7A6-024B-7C8A-AF10-44C0A3AA3E00}"/>
          </ac:graphicFrameMkLst>
        </pc:graphicFrameChg>
        <pc:graphicFrameChg chg="add mod modGraphic">
          <ac:chgData name="Jenniffer Carvajal Campos" userId="S::jcarvajal@minigualdad.gov.co::9c06712b-7640-462c-ac4f-3a721ac1e058" providerId="AD" clId="Web-{302E7345-B80A-5B50-E30F-BE7C73624578}" dt="2025-05-20T20:01:45.298" v="130"/>
          <ac:graphicFrameMkLst>
            <pc:docMk/>
            <pc:sldMk cId="1418993546" sldId="364"/>
            <ac:graphicFrameMk id="12" creationId="{5F43FC8E-65BD-88E0-56A2-7ECF01A040BD}"/>
          </ac:graphicFrameMkLst>
        </pc:graphicFrameChg>
        <pc:graphicFrameChg chg="add mod modGraphic">
          <ac:chgData name="Jenniffer Carvajal Campos" userId="S::jcarvajal@minigualdad.gov.co::9c06712b-7640-462c-ac4f-3a721ac1e058" providerId="AD" clId="Web-{302E7345-B80A-5B50-E30F-BE7C73624578}" dt="2025-05-20T20:02:10.033" v="144"/>
          <ac:graphicFrameMkLst>
            <pc:docMk/>
            <pc:sldMk cId="1418993546" sldId="364"/>
            <ac:graphicFrameMk id="14" creationId="{495D926F-D7B4-1789-4C6A-1936AD394A8F}"/>
          </ac:graphicFrameMkLst>
        </pc:graphicFrameChg>
      </pc:sldChg>
    </pc:docChg>
  </pc:docChgLst>
  <pc:docChgLst>
    <pc:chgData name="Liliana Melgarejo Martínez" userId="S::lmelgarejo@minigualdad.gov.co::c79ed4f7-3e60-43a5-b670-9cc80fe51e3b" providerId="AD" clId="Web-{869BC480-906F-2855-8359-9BA90E341089}"/>
    <pc:docChg chg="addSld modSld sldOrd">
      <pc:chgData name="Liliana Melgarejo Martínez" userId="S::lmelgarejo@minigualdad.gov.co::c79ed4f7-3e60-43a5-b670-9cc80fe51e3b" providerId="AD" clId="Web-{869BC480-906F-2855-8359-9BA90E341089}" dt="2025-05-15T21:32:05.338" v="47" actId="14100"/>
      <pc:docMkLst>
        <pc:docMk/>
      </pc:docMkLst>
      <pc:sldChg chg="delSp modSp">
        <pc:chgData name="Liliana Melgarejo Martínez" userId="S::lmelgarejo@minigualdad.gov.co::c79ed4f7-3e60-43a5-b670-9cc80fe51e3b" providerId="AD" clId="Web-{869BC480-906F-2855-8359-9BA90E341089}" dt="2025-05-15T14:43:18.874" v="25"/>
        <pc:sldMkLst>
          <pc:docMk/>
          <pc:sldMk cId="1404962811" sldId="357"/>
        </pc:sldMkLst>
        <pc:graphicFrameChg chg="mod modGraphic">
          <ac:chgData name="Liliana Melgarejo Martínez" userId="S::lmelgarejo@minigualdad.gov.co::c79ed4f7-3e60-43a5-b670-9cc80fe51e3b" providerId="AD" clId="Web-{869BC480-906F-2855-8359-9BA90E341089}" dt="2025-05-15T14:43:18.874" v="25"/>
          <ac:graphicFrameMkLst>
            <pc:docMk/>
            <pc:sldMk cId="1404962811" sldId="357"/>
            <ac:graphicFrameMk id="10" creationId="{516E8D98-D680-FB29-9086-D5742E325785}"/>
          </ac:graphicFrameMkLst>
        </pc:graphicFrameChg>
      </pc:sldChg>
      <pc:sldChg chg="addSp delSp modSp">
        <pc:chgData name="Liliana Melgarejo Martínez" userId="S::lmelgarejo@minigualdad.gov.co::c79ed4f7-3e60-43a5-b670-9cc80fe51e3b" providerId="AD" clId="Web-{869BC480-906F-2855-8359-9BA90E341089}" dt="2025-05-15T14:44:37.720" v="31"/>
        <pc:sldMkLst>
          <pc:docMk/>
          <pc:sldMk cId="2208012404" sldId="358"/>
        </pc:sldMkLst>
        <pc:spChg chg="add mod">
          <ac:chgData name="Liliana Melgarejo Martínez" userId="S::lmelgarejo@minigualdad.gov.co::c79ed4f7-3e60-43a5-b670-9cc80fe51e3b" providerId="AD" clId="Web-{869BC480-906F-2855-8359-9BA90E341089}" dt="2025-05-15T14:44:37.720" v="31"/>
          <ac:spMkLst>
            <pc:docMk/>
            <pc:sldMk cId="2208012404" sldId="358"/>
            <ac:spMk id="3" creationId="{D38763FD-F56B-20BF-7F6D-4E3649386400}"/>
          </ac:spMkLst>
        </pc:spChg>
        <pc:spChg chg="mod">
          <ac:chgData name="Liliana Melgarejo Martínez" userId="S::lmelgarejo@minigualdad.gov.co::c79ed4f7-3e60-43a5-b670-9cc80fe51e3b" providerId="AD" clId="Web-{869BC480-906F-2855-8359-9BA90E341089}" dt="2025-05-15T14:44:28.142" v="29" actId="1076"/>
          <ac:spMkLst>
            <pc:docMk/>
            <pc:sldMk cId="2208012404" sldId="358"/>
            <ac:spMk id="5" creationId="{3EBC0654-48CA-8430-5D14-C6BAB27D5C39}"/>
          </ac:spMkLst>
        </pc:spChg>
        <pc:picChg chg="mod">
          <ac:chgData name="Liliana Melgarejo Martínez" userId="S::lmelgarejo@minigualdad.gov.co::c79ed4f7-3e60-43a5-b670-9cc80fe51e3b" providerId="AD" clId="Web-{869BC480-906F-2855-8359-9BA90E341089}" dt="2025-05-15T14:44:32.501" v="30" actId="1076"/>
          <ac:picMkLst>
            <pc:docMk/>
            <pc:sldMk cId="2208012404" sldId="358"/>
            <ac:picMk id="9" creationId="{9BA22313-DA2C-A273-C876-37D66C3DE85E}"/>
          </ac:picMkLst>
        </pc:picChg>
      </pc:sldChg>
      <pc:sldChg chg="addSp delSp modSp">
        <pc:chgData name="Liliana Melgarejo Martínez" userId="S::lmelgarejo@minigualdad.gov.co::c79ed4f7-3e60-43a5-b670-9cc80fe51e3b" providerId="AD" clId="Web-{869BC480-906F-2855-8359-9BA90E341089}" dt="2025-05-15T21:32:05.338" v="47" actId="14100"/>
        <pc:sldMkLst>
          <pc:docMk/>
          <pc:sldMk cId="1792196175" sldId="362"/>
        </pc:sldMkLst>
      </pc:sldChg>
      <pc:sldChg chg="add ord replId">
        <pc:chgData name="Liliana Melgarejo Martínez" userId="S::lmelgarejo@minigualdad.gov.co::c79ed4f7-3e60-43a5-b670-9cc80fe51e3b" providerId="AD" clId="Web-{869BC480-906F-2855-8359-9BA90E341089}" dt="2025-05-15T14:41:59.215" v="2"/>
        <pc:sldMkLst>
          <pc:docMk/>
          <pc:sldMk cId="30145807" sldId="419"/>
        </pc:sldMkLst>
      </pc:sldChg>
    </pc:docChg>
  </pc:docChgLst>
  <pc:docChgLst>
    <pc:chgData name="Liliana Melgarejo Martínez" userId="S::lmelgarejo@minigualdad.gov.co::c79ed4f7-3e60-43a5-b670-9cc80fe51e3b" providerId="AD" clId="Web-{534860EA-34D0-B74D-A8C4-DD161CEE04EE}"/>
    <pc:docChg chg="modSld">
      <pc:chgData name="Liliana Melgarejo Martínez" userId="S::lmelgarejo@minigualdad.gov.co::c79ed4f7-3e60-43a5-b670-9cc80fe51e3b" providerId="AD" clId="Web-{534860EA-34D0-B74D-A8C4-DD161CEE04EE}" dt="2025-05-18T23:24:09.024" v="107"/>
      <pc:docMkLst>
        <pc:docMk/>
      </pc:docMkLst>
      <pc:sldChg chg="addSp delSp modSp">
        <pc:chgData name="Liliana Melgarejo Martínez" userId="S::lmelgarejo@minigualdad.gov.co::c79ed4f7-3e60-43a5-b670-9cc80fe51e3b" providerId="AD" clId="Web-{534860EA-34D0-B74D-A8C4-DD161CEE04EE}" dt="2025-05-18T23:24:09.024" v="107"/>
        <pc:sldMkLst>
          <pc:docMk/>
          <pc:sldMk cId="1418993546" sldId="364"/>
        </pc:sldMkLst>
        <pc:graphicFrameChg chg="mod modGraphic">
          <ac:chgData name="Liliana Melgarejo Martínez" userId="S::lmelgarejo@minigualdad.gov.co::c79ed4f7-3e60-43a5-b670-9cc80fe51e3b" providerId="AD" clId="Web-{534860EA-34D0-B74D-A8C4-DD161CEE04EE}" dt="2025-05-18T23:24:09.024" v="107"/>
          <ac:graphicFrameMkLst>
            <pc:docMk/>
            <pc:sldMk cId="1418993546" sldId="364"/>
            <ac:graphicFrameMk id="8" creationId="{35DFD7A6-024B-7C8A-AF10-44C0A3AA3E00}"/>
          </ac:graphicFrameMkLst>
        </pc:graphicFrameChg>
      </pc:sldChg>
    </pc:docChg>
  </pc:docChgLst>
  <pc:docChgLst>
    <pc:chgData name="Liliana Melgarejo Martínez" userId="S::lmelgarejo@minigualdad.gov.co::c79ed4f7-3e60-43a5-b670-9cc80fe51e3b" providerId="AD" clId="Web-{5D52D026-0A98-8D1A-1706-9600164AEB2A}"/>
    <pc:docChg chg="modSld">
      <pc:chgData name="Liliana Melgarejo Martínez" userId="S::lmelgarejo@minigualdad.gov.co::c79ed4f7-3e60-43a5-b670-9cc80fe51e3b" providerId="AD" clId="Web-{5D52D026-0A98-8D1A-1706-9600164AEB2A}" dt="2025-05-20T21:29:23.293" v="42" actId="20577"/>
      <pc:docMkLst>
        <pc:docMk/>
      </pc:docMkLst>
      <pc:sldChg chg="modSp">
        <pc:chgData name="Liliana Melgarejo Martínez" userId="S::lmelgarejo@minigualdad.gov.co::c79ed4f7-3e60-43a5-b670-9cc80fe51e3b" providerId="AD" clId="Web-{5D52D026-0A98-8D1A-1706-9600164AEB2A}" dt="2025-05-20T21:28:01.995" v="17"/>
        <pc:sldMkLst>
          <pc:docMk/>
          <pc:sldMk cId="4290991857" sldId="289"/>
        </pc:sldMkLst>
        <pc:graphicFrameChg chg="mod modGraphic">
          <ac:chgData name="Liliana Melgarejo Martínez" userId="S::lmelgarejo@minigualdad.gov.co::c79ed4f7-3e60-43a5-b670-9cc80fe51e3b" providerId="AD" clId="Web-{5D52D026-0A98-8D1A-1706-9600164AEB2A}" dt="2025-05-20T21:28:01.995" v="17"/>
          <ac:graphicFrameMkLst>
            <pc:docMk/>
            <pc:sldMk cId="4290991857" sldId="289"/>
            <ac:graphicFrameMk id="6" creationId="{DDFD8C7F-D826-FBEF-8157-3381038E2885}"/>
          </ac:graphicFrameMkLst>
        </pc:graphicFrameChg>
      </pc:sldChg>
      <pc:sldChg chg="modSp">
        <pc:chgData name="Liliana Melgarejo Martínez" userId="S::lmelgarejo@minigualdad.gov.co::c79ed4f7-3e60-43a5-b670-9cc80fe51e3b" providerId="AD" clId="Web-{5D52D026-0A98-8D1A-1706-9600164AEB2A}" dt="2025-05-20T21:28:35.714" v="28" actId="20577"/>
        <pc:sldMkLst>
          <pc:docMk/>
          <pc:sldMk cId="228154329" sldId="312"/>
        </pc:sldMkLst>
        <pc:spChg chg="mod">
          <ac:chgData name="Liliana Melgarejo Martínez" userId="S::lmelgarejo@minigualdad.gov.co::c79ed4f7-3e60-43a5-b670-9cc80fe51e3b" providerId="AD" clId="Web-{5D52D026-0A98-8D1A-1706-9600164AEB2A}" dt="2025-05-20T21:28:35.714" v="28" actId="20577"/>
          <ac:spMkLst>
            <pc:docMk/>
            <pc:sldMk cId="228154329" sldId="312"/>
            <ac:spMk id="7" creationId="{0F9B977A-E593-6EC8-AC65-6EA3D0A92027}"/>
          </ac:spMkLst>
        </pc:spChg>
      </pc:sldChg>
      <pc:sldChg chg="modSp">
        <pc:chgData name="Liliana Melgarejo Martínez" userId="S::lmelgarejo@minigualdad.gov.co::c79ed4f7-3e60-43a5-b670-9cc80fe51e3b" providerId="AD" clId="Web-{5D52D026-0A98-8D1A-1706-9600164AEB2A}" dt="2025-05-20T21:29:23.293" v="42" actId="20577"/>
        <pc:sldMkLst>
          <pc:docMk/>
          <pc:sldMk cId="2208012404" sldId="358"/>
        </pc:sldMkLst>
        <pc:spChg chg="mod">
          <ac:chgData name="Liliana Melgarejo Martínez" userId="S::lmelgarejo@minigualdad.gov.co::c79ed4f7-3e60-43a5-b670-9cc80fe51e3b" providerId="AD" clId="Web-{5D52D026-0A98-8D1A-1706-9600164AEB2A}" dt="2025-05-20T21:29:23.293" v="42" actId="20577"/>
          <ac:spMkLst>
            <pc:docMk/>
            <pc:sldMk cId="2208012404" sldId="358"/>
            <ac:spMk id="3" creationId="{D38763FD-F56B-20BF-7F6D-4E3649386400}"/>
          </ac:spMkLst>
        </pc:spChg>
      </pc:sldChg>
    </pc:docChg>
  </pc:docChgLst>
  <pc:docChgLst>
    <pc:chgData name="Jenniffer Carvajal Campos" userId="S::jcarvajal@minigualdad.gov.co::9c06712b-7640-462c-ac4f-3a721ac1e058" providerId="AD" clId="Web-{E2E1D18D-BF5A-EF7D-0450-CE7ED6CE5AC3}"/>
    <pc:docChg chg="modSld">
      <pc:chgData name="Jenniffer Carvajal Campos" userId="S::jcarvajal@minigualdad.gov.co::9c06712b-7640-462c-ac4f-3a721ac1e058" providerId="AD" clId="Web-{E2E1D18D-BF5A-EF7D-0450-CE7ED6CE5AC3}" dt="2025-05-14T20:20:23.194" v="9" actId="14100"/>
      <pc:docMkLst>
        <pc:docMk/>
      </pc:docMkLst>
      <pc:sldChg chg="addSp delSp modSp">
        <pc:chgData name="Jenniffer Carvajal Campos" userId="S::jcarvajal@minigualdad.gov.co::9c06712b-7640-462c-ac4f-3a721ac1e058" providerId="AD" clId="Web-{E2E1D18D-BF5A-EF7D-0450-CE7ED6CE5AC3}" dt="2025-05-14T20:20:23.194" v="9" actId="14100"/>
        <pc:sldMkLst>
          <pc:docMk/>
          <pc:sldMk cId="132705623" sldId="310"/>
        </pc:sldMkLst>
      </pc:sldChg>
    </pc:docChg>
  </pc:docChgLst>
  <pc:docChgLst>
    <pc:chgData name="Liliana Melgarejo Martínez" userId="S::lmelgarejo@minigualdad.gov.co::c79ed4f7-3e60-43a5-b670-9cc80fe51e3b" providerId="AD" clId="Web-{347DDD70-D90C-5A9F-C54E-22AE1BFD6458}"/>
    <pc:docChg chg="addSld modSld">
      <pc:chgData name="Liliana Melgarejo Martínez" userId="S::lmelgarejo@minigualdad.gov.co::c79ed4f7-3e60-43a5-b670-9cc80fe51e3b" providerId="AD" clId="Web-{347DDD70-D90C-5A9F-C54E-22AE1BFD6458}" dt="2025-05-08T20:10:56.730" v="177" actId="20577"/>
      <pc:docMkLst>
        <pc:docMk/>
      </pc:docMkLst>
      <pc:sldChg chg="addSp delSp modSp new">
        <pc:chgData name="Liliana Melgarejo Martínez" userId="S::lmelgarejo@minigualdad.gov.co::c79ed4f7-3e60-43a5-b670-9cc80fe51e3b" providerId="AD" clId="Web-{347DDD70-D90C-5A9F-C54E-22AE1BFD6458}" dt="2025-05-08T20:10:56.730" v="177" actId="20577"/>
        <pc:sldMkLst>
          <pc:docMk/>
          <pc:sldMk cId="108610257" sldId="366"/>
        </pc:sldMkLst>
        <pc:spChg chg="add mod">
          <ac:chgData name="Liliana Melgarejo Martínez" userId="S::lmelgarejo@minigualdad.gov.co::c79ed4f7-3e60-43a5-b670-9cc80fe51e3b" providerId="AD" clId="Web-{347DDD70-D90C-5A9F-C54E-22AE1BFD6458}" dt="2025-05-08T20:09:45.214" v="153" actId="14100"/>
          <ac:spMkLst>
            <pc:docMk/>
            <pc:sldMk cId="108610257" sldId="366"/>
            <ac:spMk id="2" creationId="{A80786CE-49BF-B9BA-A71A-5FB4A56E20CA}"/>
          </ac:spMkLst>
        </pc:spChg>
        <pc:spChg chg="add mod">
          <ac:chgData name="Liliana Melgarejo Martínez" userId="S::lmelgarejo@minigualdad.gov.co::c79ed4f7-3e60-43a5-b670-9cc80fe51e3b" providerId="AD" clId="Web-{347DDD70-D90C-5A9F-C54E-22AE1BFD6458}" dt="2025-05-08T19:53:46.739" v="74" actId="14100"/>
          <ac:spMkLst>
            <pc:docMk/>
            <pc:sldMk cId="108610257" sldId="366"/>
            <ac:spMk id="3" creationId="{934359F1-1666-BC62-4701-D45500A81DFA}"/>
          </ac:spMkLst>
        </pc:spChg>
        <pc:spChg chg="add mod">
          <ac:chgData name="Liliana Melgarejo Martínez" userId="S::lmelgarejo@minigualdad.gov.co::c79ed4f7-3e60-43a5-b670-9cc80fe51e3b" providerId="AD" clId="Web-{347DDD70-D90C-5A9F-C54E-22AE1BFD6458}" dt="2025-05-08T20:10:03.636" v="156" actId="1076"/>
          <ac:spMkLst>
            <pc:docMk/>
            <pc:sldMk cId="108610257" sldId="366"/>
            <ac:spMk id="4" creationId="{E5FA2D12-32FB-9E5F-29CB-87A436C6B1F0}"/>
          </ac:spMkLst>
        </pc:spChg>
      </pc:sldChg>
      <pc:sldChg chg="new">
        <pc:chgData name="Liliana Melgarejo Martínez" userId="S::lmelgarejo@minigualdad.gov.co::c79ed4f7-3e60-43a5-b670-9cc80fe51e3b" providerId="AD" clId="Web-{347DDD70-D90C-5A9F-C54E-22AE1BFD6458}" dt="2025-05-07T20:24:30.294" v="1"/>
        <pc:sldMkLst>
          <pc:docMk/>
          <pc:sldMk cId="699017291" sldId="367"/>
        </pc:sldMkLst>
      </pc:sldChg>
    </pc:docChg>
  </pc:docChgLst>
  <pc:docChgLst>
    <pc:chgData name="Verónica Ramírez Montenegro" userId="S::vramirez@minigualdad.gov.co::95a7f771-bade-4284-a96c-b4096860d316" providerId="AD" clId="Web-{CDE7F742-391E-C6C1-2247-ECD8E5E8F7B3}"/>
    <pc:docChg chg="addSld delSld modSld sldOrd">
      <pc:chgData name="Verónica Ramírez Montenegro" userId="S::vramirez@minigualdad.gov.co::95a7f771-bade-4284-a96c-b4096860d316" providerId="AD" clId="Web-{CDE7F742-391E-C6C1-2247-ECD8E5E8F7B3}" dt="2025-05-19T13:01:59.422" v="1642" actId="20577"/>
      <pc:docMkLst>
        <pc:docMk/>
      </pc:docMkLst>
      <pc:sldChg chg="addSp delSp modSp add">
        <pc:chgData name="Verónica Ramírez Montenegro" userId="S::vramirez@minigualdad.gov.co::95a7f771-bade-4284-a96c-b4096860d316" providerId="AD" clId="Web-{CDE7F742-391E-C6C1-2247-ECD8E5E8F7B3}" dt="2025-05-19T13:01:59.422" v="1642" actId="20577"/>
        <pc:sldMkLst>
          <pc:docMk/>
          <pc:sldMk cId="3438303055" sldId="282"/>
        </pc:sldMkLst>
        <pc:spChg chg="mod">
          <ac:chgData name="Verónica Ramírez Montenegro" userId="S::vramirez@minigualdad.gov.co::95a7f771-bade-4284-a96c-b4096860d316" providerId="AD" clId="Web-{CDE7F742-391E-C6C1-2247-ECD8E5E8F7B3}" dt="2025-05-19T04:49:29.902" v="1144" actId="1076"/>
          <ac:spMkLst>
            <pc:docMk/>
            <pc:sldMk cId="3438303055" sldId="282"/>
            <ac:spMk id="2" creationId="{D9D27BE0-0B10-C52E-919F-E8416C1DCE2D}"/>
          </ac:spMkLst>
        </pc:spChg>
        <pc:spChg chg="del">
          <ac:chgData name="Verónica Ramírez Montenegro" userId="S::vramirez@minigualdad.gov.co::95a7f771-bade-4284-a96c-b4096860d316" providerId="AD" clId="Web-{CDE7F742-391E-C6C1-2247-ECD8E5E8F7B3}" dt="2025-05-19T03:46:05.366" v="26"/>
          <ac:spMkLst>
            <pc:docMk/>
            <pc:sldMk cId="3438303055" sldId="282"/>
            <ac:spMk id="4" creationId="{ED477647-8C6B-350C-BD44-092960BA702A}"/>
          </ac:spMkLst>
        </pc:spChg>
        <pc:spChg chg="del">
          <ac:chgData name="Verónica Ramírez Montenegro" userId="S::vramirez@minigualdad.gov.co::95a7f771-bade-4284-a96c-b4096860d316" providerId="AD" clId="Web-{CDE7F742-391E-C6C1-2247-ECD8E5E8F7B3}" dt="2025-05-19T03:45:49.131" v="18"/>
          <ac:spMkLst>
            <pc:docMk/>
            <pc:sldMk cId="3438303055" sldId="282"/>
            <ac:spMk id="5" creationId="{7314186E-1900-BB06-8A20-8D67500DEF31}"/>
          </ac:spMkLst>
        </pc:spChg>
        <pc:spChg chg="del">
          <ac:chgData name="Verónica Ramírez Montenegro" userId="S::vramirez@minigualdad.gov.co::95a7f771-bade-4284-a96c-b4096860d316" providerId="AD" clId="Web-{CDE7F742-391E-C6C1-2247-ECD8E5E8F7B3}" dt="2025-05-19T03:45:55.396" v="24"/>
          <ac:spMkLst>
            <pc:docMk/>
            <pc:sldMk cId="3438303055" sldId="282"/>
            <ac:spMk id="7" creationId="{1EB53F33-7271-937B-9F13-6B09251B294F}"/>
          </ac:spMkLst>
        </pc:spChg>
        <pc:spChg chg="add mod">
          <ac:chgData name="Verónica Ramírez Montenegro" userId="S::vramirez@minigualdad.gov.co::95a7f771-bade-4284-a96c-b4096860d316" providerId="AD" clId="Web-{CDE7F742-391E-C6C1-2247-ECD8E5E8F7B3}" dt="2025-05-19T04:49:44.762" v="1197" actId="1076"/>
          <ac:spMkLst>
            <pc:docMk/>
            <pc:sldMk cId="3438303055" sldId="282"/>
            <ac:spMk id="8" creationId="{BD7FE94C-60F2-8DB0-4E70-569AE4104CB0}"/>
          </ac:spMkLst>
        </pc:spChg>
        <pc:spChg chg="mod">
          <ac:chgData name="Verónica Ramírez Montenegro" userId="S::vramirez@minigualdad.gov.co::95a7f771-bade-4284-a96c-b4096860d316" providerId="AD" clId="Web-{CDE7F742-391E-C6C1-2247-ECD8E5E8F7B3}" dt="2025-05-19T04:49:29.965" v="1145" actId="1076"/>
          <ac:spMkLst>
            <pc:docMk/>
            <pc:sldMk cId="3438303055" sldId="282"/>
            <ac:spMk id="10" creationId="{408E7E8D-5995-4495-197F-21105F8A005C}"/>
          </ac:spMkLst>
        </pc:spChg>
        <pc:spChg chg="add mod">
          <ac:chgData name="Verónica Ramírez Montenegro" userId="S::vramirez@minigualdad.gov.co::95a7f771-bade-4284-a96c-b4096860d316" providerId="AD" clId="Web-{CDE7F742-391E-C6C1-2247-ECD8E5E8F7B3}" dt="2025-05-19T04:49:40.012" v="1196" actId="1076"/>
          <ac:spMkLst>
            <pc:docMk/>
            <pc:sldMk cId="3438303055" sldId="282"/>
            <ac:spMk id="11" creationId="{7D04CC0D-843C-76CB-BAB7-C9EF1B0BC27E}"/>
          </ac:spMkLst>
        </pc:spChg>
        <pc:spChg chg="mod">
          <ac:chgData name="Verónica Ramírez Montenegro" userId="S::vramirez@minigualdad.gov.co::95a7f771-bade-4284-a96c-b4096860d316" providerId="AD" clId="Web-{CDE7F742-391E-C6C1-2247-ECD8E5E8F7B3}" dt="2025-05-19T04:49:30.027" v="1146" actId="1076"/>
          <ac:spMkLst>
            <pc:docMk/>
            <pc:sldMk cId="3438303055" sldId="282"/>
            <ac:spMk id="12" creationId="{22D6C6D3-9AF1-735B-1B0E-5FC621ACC870}"/>
          </ac:spMkLst>
        </pc:spChg>
        <pc:spChg chg="add mod">
          <ac:chgData name="Verónica Ramírez Montenegro" userId="S::vramirez@minigualdad.gov.co::95a7f771-bade-4284-a96c-b4096860d316" providerId="AD" clId="Web-{CDE7F742-391E-C6C1-2247-ECD8E5E8F7B3}" dt="2025-05-19T04:49:30.215" v="1149" actId="1076"/>
          <ac:spMkLst>
            <pc:docMk/>
            <pc:sldMk cId="3438303055" sldId="282"/>
            <ac:spMk id="13" creationId="{F182FEFF-7F22-0495-F6DA-5243A2781392}"/>
          </ac:spMkLst>
        </pc:spChg>
        <pc:spChg chg="mod">
          <ac:chgData name="Verónica Ramírez Montenegro" userId="S::vramirez@minigualdad.gov.co::95a7f771-bade-4284-a96c-b4096860d316" providerId="AD" clId="Web-{CDE7F742-391E-C6C1-2247-ECD8E5E8F7B3}" dt="2025-05-19T04:49:28.965" v="1128" actId="1076"/>
          <ac:spMkLst>
            <pc:docMk/>
            <pc:sldMk cId="3438303055" sldId="282"/>
            <ac:spMk id="14" creationId="{61273474-B7EF-BF96-8859-6188C5C7263C}"/>
          </ac:spMkLst>
        </pc:spChg>
        <pc:spChg chg="mod">
          <ac:chgData name="Verónica Ramírez Montenegro" userId="S::vramirez@minigualdad.gov.co::95a7f771-bade-4284-a96c-b4096860d316" providerId="AD" clId="Web-{CDE7F742-391E-C6C1-2247-ECD8E5E8F7B3}" dt="2025-05-19T04:49:29.027" v="1129" actId="1076"/>
          <ac:spMkLst>
            <pc:docMk/>
            <pc:sldMk cId="3438303055" sldId="282"/>
            <ac:spMk id="15" creationId="{93E7F019-5F8A-119F-F523-CED96AF5C00C}"/>
          </ac:spMkLst>
        </pc:spChg>
        <pc:spChg chg="mod">
          <ac:chgData name="Verónica Ramírez Montenegro" userId="S::vramirez@minigualdad.gov.co::95a7f771-bade-4284-a96c-b4096860d316" providerId="AD" clId="Web-{CDE7F742-391E-C6C1-2247-ECD8E5E8F7B3}" dt="2025-05-19T04:49:29.074" v="1130" actId="1076"/>
          <ac:spMkLst>
            <pc:docMk/>
            <pc:sldMk cId="3438303055" sldId="282"/>
            <ac:spMk id="16" creationId="{45887D4B-DD30-726E-ABA3-F725A6CD8817}"/>
          </ac:spMkLst>
        </pc:spChg>
        <pc:spChg chg="mod">
          <ac:chgData name="Verónica Ramírez Montenegro" userId="S::vramirez@minigualdad.gov.co::95a7f771-bade-4284-a96c-b4096860d316" providerId="AD" clId="Web-{CDE7F742-391E-C6C1-2247-ECD8E5E8F7B3}" dt="2025-05-19T04:49:29.137" v="1131" actId="1076"/>
          <ac:spMkLst>
            <pc:docMk/>
            <pc:sldMk cId="3438303055" sldId="282"/>
            <ac:spMk id="17" creationId="{E76CDA5A-E0FA-1FD0-B854-0968E88FB3F5}"/>
          </ac:spMkLst>
        </pc:spChg>
        <pc:spChg chg="mod">
          <ac:chgData name="Verónica Ramírez Montenegro" userId="S::vramirez@minigualdad.gov.co::95a7f771-bade-4284-a96c-b4096860d316" providerId="AD" clId="Web-{CDE7F742-391E-C6C1-2247-ECD8E5E8F7B3}" dt="2025-05-19T04:49:29.199" v="1132" actId="1076"/>
          <ac:spMkLst>
            <pc:docMk/>
            <pc:sldMk cId="3438303055" sldId="282"/>
            <ac:spMk id="18" creationId="{92F825DF-676E-E38F-4EBC-ADA7CE67CDE8}"/>
          </ac:spMkLst>
        </pc:spChg>
        <pc:spChg chg="add mod">
          <ac:chgData name="Verónica Ramírez Montenegro" userId="S::vramirez@minigualdad.gov.co::95a7f771-bade-4284-a96c-b4096860d316" providerId="AD" clId="Web-{CDE7F742-391E-C6C1-2247-ECD8E5E8F7B3}" dt="2025-05-19T04:49:30.262" v="1150" actId="1076"/>
          <ac:spMkLst>
            <pc:docMk/>
            <pc:sldMk cId="3438303055" sldId="282"/>
            <ac:spMk id="20" creationId="{E77300F8-0E60-25D3-E45F-CAC9C0328D11}"/>
          </ac:spMkLst>
        </pc:spChg>
        <pc:spChg chg="add mod">
          <ac:chgData name="Verónica Ramírez Montenegro" userId="S::vramirez@minigualdad.gov.co::95a7f771-bade-4284-a96c-b4096860d316" providerId="AD" clId="Web-{CDE7F742-391E-C6C1-2247-ECD8E5E8F7B3}" dt="2025-05-19T04:49:30.324" v="1151" actId="1076"/>
          <ac:spMkLst>
            <pc:docMk/>
            <pc:sldMk cId="3438303055" sldId="282"/>
            <ac:spMk id="21" creationId="{AC6829C2-4005-6468-AB8E-D5C88BD2B537}"/>
          </ac:spMkLst>
        </pc:spChg>
        <pc:spChg chg="mod">
          <ac:chgData name="Verónica Ramírez Montenegro" userId="S::vramirez@minigualdad.gov.co::95a7f771-bade-4284-a96c-b4096860d316" providerId="AD" clId="Web-{CDE7F742-391E-C6C1-2247-ECD8E5E8F7B3}" dt="2025-05-19T04:49:29.262" v="1133" actId="1076"/>
          <ac:spMkLst>
            <pc:docMk/>
            <pc:sldMk cId="3438303055" sldId="282"/>
            <ac:spMk id="22" creationId="{FD02FF1E-D253-7CAD-0A7B-651F8AF14DCE}"/>
          </ac:spMkLst>
        </pc:spChg>
        <pc:spChg chg="mod">
          <ac:chgData name="Verónica Ramírez Montenegro" userId="S::vramirez@minigualdad.gov.co::95a7f771-bade-4284-a96c-b4096860d316" providerId="AD" clId="Web-{CDE7F742-391E-C6C1-2247-ECD8E5E8F7B3}" dt="2025-05-19T04:49:29.324" v="1134" actId="1076"/>
          <ac:spMkLst>
            <pc:docMk/>
            <pc:sldMk cId="3438303055" sldId="282"/>
            <ac:spMk id="23" creationId="{93CFA3A0-2387-33F3-EFFE-7D15D5E8C02A}"/>
          </ac:spMkLst>
        </pc:spChg>
        <pc:spChg chg="mod">
          <ac:chgData name="Verónica Ramírez Montenegro" userId="S::vramirez@minigualdad.gov.co::95a7f771-bade-4284-a96c-b4096860d316" providerId="AD" clId="Web-{CDE7F742-391E-C6C1-2247-ECD8E5E8F7B3}" dt="2025-05-19T04:49:29.387" v="1135" actId="1076"/>
          <ac:spMkLst>
            <pc:docMk/>
            <pc:sldMk cId="3438303055" sldId="282"/>
            <ac:spMk id="24" creationId="{36A6C358-C1DB-A535-8BFB-7FE4F6175AEC}"/>
          </ac:spMkLst>
        </pc:spChg>
        <pc:spChg chg="mod">
          <ac:chgData name="Verónica Ramírez Montenegro" userId="S::vramirez@minigualdad.gov.co::95a7f771-bade-4284-a96c-b4096860d316" providerId="AD" clId="Web-{CDE7F742-391E-C6C1-2247-ECD8E5E8F7B3}" dt="2025-05-19T04:49:29.434" v="1136" actId="1076"/>
          <ac:spMkLst>
            <pc:docMk/>
            <pc:sldMk cId="3438303055" sldId="282"/>
            <ac:spMk id="25" creationId="{5E54C667-D33F-4501-1B6D-B2D6CF87D38A}"/>
          </ac:spMkLst>
        </pc:spChg>
        <pc:spChg chg="add mod">
          <ac:chgData name="Verónica Ramírez Montenegro" userId="S::vramirez@minigualdad.gov.co::95a7f771-bade-4284-a96c-b4096860d316" providerId="AD" clId="Web-{CDE7F742-391E-C6C1-2247-ECD8E5E8F7B3}" dt="2025-05-19T04:49:30.387" v="1152" actId="1076"/>
          <ac:spMkLst>
            <pc:docMk/>
            <pc:sldMk cId="3438303055" sldId="282"/>
            <ac:spMk id="26" creationId="{96991538-1212-408E-B194-73BF3B346150}"/>
          </ac:spMkLst>
        </pc:spChg>
        <pc:spChg chg="mod">
          <ac:chgData name="Verónica Ramírez Montenegro" userId="S::vramirez@minigualdad.gov.co::95a7f771-bade-4284-a96c-b4096860d316" providerId="AD" clId="Web-{CDE7F742-391E-C6C1-2247-ECD8E5E8F7B3}" dt="2025-05-19T04:49:29.496" v="1137" actId="1076"/>
          <ac:spMkLst>
            <pc:docMk/>
            <pc:sldMk cId="3438303055" sldId="282"/>
            <ac:spMk id="27" creationId="{1BEDD4ED-43F2-E6A2-D45E-7FD6F6D67044}"/>
          </ac:spMkLst>
        </pc:spChg>
        <pc:spChg chg="mod">
          <ac:chgData name="Verónica Ramírez Montenegro" userId="S::vramirez@minigualdad.gov.co::95a7f771-bade-4284-a96c-b4096860d316" providerId="AD" clId="Web-{CDE7F742-391E-C6C1-2247-ECD8E5E8F7B3}" dt="2025-05-19T04:49:29.559" v="1138" actId="1076"/>
          <ac:spMkLst>
            <pc:docMk/>
            <pc:sldMk cId="3438303055" sldId="282"/>
            <ac:spMk id="28" creationId="{5D1C5F33-578E-B33D-5053-9D5693ADD6FC}"/>
          </ac:spMkLst>
        </pc:spChg>
        <pc:spChg chg="mod">
          <ac:chgData name="Verónica Ramírez Montenegro" userId="S::vramirez@minigualdad.gov.co::95a7f771-bade-4284-a96c-b4096860d316" providerId="AD" clId="Web-{CDE7F742-391E-C6C1-2247-ECD8E5E8F7B3}" dt="2025-05-19T04:50:15.763" v="1202" actId="1076"/>
          <ac:spMkLst>
            <pc:docMk/>
            <pc:sldMk cId="3438303055" sldId="282"/>
            <ac:spMk id="29" creationId="{5353E860-74CF-4279-DF61-00F0B1F6D349}"/>
          </ac:spMkLst>
        </pc:spChg>
        <pc:spChg chg="mod">
          <ac:chgData name="Verónica Ramírez Montenegro" userId="S::vramirez@minigualdad.gov.co::95a7f771-bade-4284-a96c-b4096860d316" providerId="AD" clId="Web-{CDE7F742-391E-C6C1-2247-ECD8E5E8F7B3}" dt="2025-05-19T04:50:10.997" v="1201" actId="1076"/>
          <ac:spMkLst>
            <pc:docMk/>
            <pc:sldMk cId="3438303055" sldId="282"/>
            <ac:spMk id="30" creationId="{27508718-E19D-722C-E1C9-876B566880FE}"/>
          </ac:spMkLst>
        </pc:spChg>
        <pc:spChg chg="mod">
          <ac:chgData name="Verónica Ramírez Montenegro" userId="S::vramirez@minigualdad.gov.co::95a7f771-bade-4284-a96c-b4096860d316" providerId="AD" clId="Web-{CDE7F742-391E-C6C1-2247-ECD8E5E8F7B3}" dt="2025-05-19T04:50:05.700" v="1200" actId="1076"/>
          <ac:spMkLst>
            <pc:docMk/>
            <pc:sldMk cId="3438303055" sldId="282"/>
            <ac:spMk id="31" creationId="{62076311-94C4-5886-5A3E-321F606FF31C}"/>
          </ac:spMkLst>
        </pc:spChg>
        <pc:spChg chg="mod">
          <ac:chgData name="Verónica Ramírez Montenegro" userId="S::vramirez@minigualdad.gov.co::95a7f771-bade-4284-a96c-b4096860d316" providerId="AD" clId="Web-{CDE7F742-391E-C6C1-2247-ECD8E5E8F7B3}" dt="2025-05-19T04:50:00.857" v="1199" actId="1076"/>
          <ac:spMkLst>
            <pc:docMk/>
            <pc:sldMk cId="3438303055" sldId="282"/>
            <ac:spMk id="32" creationId="{D83CEFB8-86D1-F515-421E-B0C67DE6F517}"/>
          </ac:spMkLst>
        </pc:spChg>
        <pc:spChg chg="mod">
          <ac:chgData name="Verónica Ramírez Montenegro" userId="S::vramirez@minigualdad.gov.co::95a7f771-bade-4284-a96c-b4096860d316" providerId="AD" clId="Web-{CDE7F742-391E-C6C1-2247-ECD8E5E8F7B3}" dt="2025-05-19T04:49:51.106" v="1198" actId="1076"/>
          <ac:spMkLst>
            <pc:docMk/>
            <pc:sldMk cId="3438303055" sldId="282"/>
            <ac:spMk id="33" creationId="{A01FE886-7DC6-6183-3A99-4640D44CC3C3}"/>
          </ac:spMkLst>
        </pc:spChg>
        <pc:spChg chg="add del mod">
          <ac:chgData name="Verónica Ramírez Montenegro" userId="S::vramirez@minigualdad.gov.co::95a7f771-bade-4284-a96c-b4096860d316" providerId="AD" clId="Web-{CDE7F742-391E-C6C1-2247-ECD8E5E8F7B3}" dt="2025-05-19T04:00:47.082" v="286"/>
          <ac:spMkLst>
            <pc:docMk/>
            <pc:sldMk cId="3438303055" sldId="282"/>
            <ac:spMk id="34" creationId="{9FD1BF29-64A8-EB63-F27B-47759BA22077}"/>
          </ac:spMkLst>
        </pc:spChg>
        <pc:spChg chg="add mod">
          <ac:chgData name="Verónica Ramírez Montenegro" userId="S::vramirez@minigualdad.gov.co::95a7f771-bade-4284-a96c-b4096860d316" providerId="AD" clId="Web-{CDE7F742-391E-C6C1-2247-ECD8E5E8F7B3}" dt="2025-05-19T04:50:21.717" v="1203" actId="1076"/>
          <ac:spMkLst>
            <pc:docMk/>
            <pc:sldMk cId="3438303055" sldId="282"/>
            <ac:spMk id="35" creationId="{9D3C128B-2563-6A98-3ED7-663A1A0F4200}"/>
          </ac:spMkLst>
        </pc:spChg>
        <pc:spChg chg="del">
          <ac:chgData name="Verónica Ramírez Montenegro" userId="S::vramirez@minigualdad.gov.co::95a7f771-bade-4284-a96c-b4096860d316" providerId="AD" clId="Web-{CDE7F742-391E-C6C1-2247-ECD8E5E8F7B3}" dt="2025-05-19T03:45:40.287" v="16"/>
          <ac:spMkLst>
            <pc:docMk/>
            <pc:sldMk cId="3438303055" sldId="282"/>
            <ac:spMk id="37" creationId="{825F8C99-A1EE-1A08-D1DF-9588F82BAE1E}"/>
          </ac:spMkLst>
        </pc:spChg>
        <pc:spChg chg="del">
          <ac:chgData name="Verónica Ramírez Montenegro" userId="S::vramirez@minigualdad.gov.co::95a7f771-bade-4284-a96c-b4096860d316" providerId="AD" clId="Web-{CDE7F742-391E-C6C1-2247-ECD8E5E8F7B3}" dt="2025-05-19T03:45:49.131" v="22"/>
          <ac:spMkLst>
            <pc:docMk/>
            <pc:sldMk cId="3438303055" sldId="282"/>
            <ac:spMk id="39" creationId="{740827F5-CDDE-A98F-AE56-0D912AF0D384}"/>
          </ac:spMkLst>
        </pc:spChg>
        <pc:spChg chg="add del mod">
          <ac:chgData name="Verónica Ramírez Montenegro" userId="S::vramirez@minigualdad.gov.co::95a7f771-bade-4284-a96c-b4096860d316" providerId="AD" clId="Web-{CDE7F742-391E-C6C1-2247-ECD8E5E8F7B3}" dt="2025-05-19T04:03:13.040" v="351"/>
          <ac:spMkLst>
            <pc:docMk/>
            <pc:sldMk cId="3438303055" sldId="282"/>
            <ac:spMk id="42" creationId="{C36EFF87-57FF-6990-2EDA-B8BEC4DB7598}"/>
          </ac:spMkLst>
        </pc:spChg>
        <pc:spChg chg="add del mod">
          <ac:chgData name="Verónica Ramírez Montenegro" userId="S::vramirez@minigualdad.gov.co::95a7f771-bade-4284-a96c-b4096860d316" providerId="AD" clId="Web-{CDE7F742-391E-C6C1-2247-ECD8E5E8F7B3}" dt="2025-05-19T04:03:25.275" v="354"/>
          <ac:spMkLst>
            <pc:docMk/>
            <pc:sldMk cId="3438303055" sldId="282"/>
            <ac:spMk id="43" creationId="{7107D530-4A09-AF56-61DE-E609F85084E0}"/>
          </ac:spMkLst>
        </pc:spChg>
        <pc:spChg chg="add mod">
          <ac:chgData name="Verónica Ramírez Montenegro" userId="S::vramirez@minigualdad.gov.co::95a7f771-bade-4284-a96c-b4096860d316" providerId="AD" clId="Web-{CDE7F742-391E-C6C1-2247-ECD8E5E8F7B3}" dt="2025-05-19T04:49:30.559" v="1155" actId="1076"/>
          <ac:spMkLst>
            <pc:docMk/>
            <pc:sldMk cId="3438303055" sldId="282"/>
            <ac:spMk id="44" creationId="{913CEDD1-75AC-DAB9-DAB6-7B05E0596A4D}"/>
          </ac:spMkLst>
        </pc:spChg>
        <pc:spChg chg="add mod">
          <ac:chgData name="Verónica Ramírez Montenegro" userId="S::vramirez@minigualdad.gov.co::95a7f771-bade-4284-a96c-b4096860d316" providerId="AD" clId="Web-{CDE7F742-391E-C6C1-2247-ECD8E5E8F7B3}" dt="2025-05-19T04:49:30.605" v="1156" actId="1076"/>
          <ac:spMkLst>
            <pc:docMk/>
            <pc:sldMk cId="3438303055" sldId="282"/>
            <ac:spMk id="45" creationId="{8FCA25F8-40DF-9AE8-992F-752BE6E2FBCF}"/>
          </ac:spMkLst>
        </pc:spChg>
        <pc:spChg chg="add del mod">
          <ac:chgData name="Verónica Ramírez Montenegro" userId="S::vramirez@minigualdad.gov.co::95a7f771-bade-4284-a96c-b4096860d316" providerId="AD" clId="Web-{CDE7F742-391E-C6C1-2247-ECD8E5E8F7B3}" dt="2025-05-19T04:49:30.668" v="1157" actId="1076"/>
          <ac:spMkLst>
            <pc:docMk/>
            <pc:sldMk cId="3438303055" sldId="282"/>
            <ac:spMk id="46" creationId="{5250C536-D31D-2B67-78D2-6FE4CA44838B}"/>
          </ac:spMkLst>
        </pc:spChg>
        <pc:spChg chg="add mod">
          <ac:chgData name="Verónica Ramírez Montenegro" userId="S::vramirez@minigualdad.gov.co::95a7f771-bade-4284-a96c-b4096860d316" providerId="AD" clId="Web-{CDE7F742-391E-C6C1-2247-ECD8E5E8F7B3}" dt="2025-05-19T04:49:30.731" v="1158" actId="1076"/>
          <ac:spMkLst>
            <pc:docMk/>
            <pc:sldMk cId="3438303055" sldId="282"/>
            <ac:spMk id="47" creationId="{E0ECFD97-F658-DA0E-D60E-92F03391DCD9}"/>
          </ac:spMkLst>
        </pc:spChg>
        <pc:spChg chg="add mod">
          <ac:chgData name="Verónica Ramírez Montenegro" userId="S::vramirez@minigualdad.gov.co::95a7f771-bade-4284-a96c-b4096860d316" providerId="AD" clId="Web-{CDE7F742-391E-C6C1-2247-ECD8E5E8F7B3}" dt="2025-05-19T04:49:30.777" v="1159" actId="1076"/>
          <ac:spMkLst>
            <pc:docMk/>
            <pc:sldMk cId="3438303055" sldId="282"/>
            <ac:spMk id="48" creationId="{A963578A-CF33-4FAC-684D-8C8F7BD1EABD}"/>
          </ac:spMkLst>
        </pc:spChg>
        <pc:spChg chg="add mod">
          <ac:chgData name="Verónica Ramírez Montenegro" userId="S::vramirez@minigualdad.gov.co::95a7f771-bade-4284-a96c-b4096860d316" providerId="AD" clId="Web-{CDE7F742-391E-C6C1-2247-ECD8E5E8F7B3}" dt="2025-05-19T04:49:30.840" v="1160" actId="1076"/>
          <ac:spMkLst>
            <pc:docMk/>
            <pc:sldMk cId="3438303055" sldId="282"/>
            <ac:spMk id="49" creationId="{CF148FD4-AEC2-8685-BB6E-300A0D17D663}"/>
          </ac:spMkLst>
        </pc:spChg>
        <pc:spChg chg="add mod">
          <ac:chgData name="Verónica Ramírez Montenegro" userId="S::vramirez@minigualdad.gov.co::95a7f771-bade-4284-a96c-b4096860d316" providerId="AD" clId="Web-{CDE7F742-391E-C6C1-2247-ECD8E5E8F7B3}" dt="2025-05-19T04:49:30.902" v="1161" actId="1076"/>
          <ac:spMkLst>
            <pc:docMk/>
            <pc:sldMk cId="3438303055" sldId="282"/>
            <ac:spMk id="50" creationId="{1AC37C98-7C6A-28F1-2662-A771A2FDE09D}"/>
          </ac:spMkLst>
        </pc:spChg>
        <pc:spChg chg="add del mod">
          <ac:chgData name="Verónica Ramírez Montenegro" userId="S::vramirez@minigualdad.gov.co::95a7f771-bade-4284-a96c-b4096860d316" providerId="AD" clId="Web-{CDE7F742-391E-C6C1-2247-ECD8E5E8F7B3}" dt="2025-05-19T04:03:31.025" v="355"/>
          <ac:spMkLst>
            <pc:docMk/>
            <pc:sldMk cId="3438303055" sldId="282"/>
            <ac:spMk id="51" creationId="{23C977D2-0403-0D00-2490-223404985EB0}"/>
          </ac:spMkLst>
        </pc:spChg>
        <pc:spChg chg="add mod">
          <ac:chgData name="Verónica Ramírez Montenegro" userId="S::vramirez@minigualdad.gov.co::95a7f771-bade-4284-a96c-b4096860d316" providerId="AD" clId="Web-{CDE7F742-391E-C6C1-2247-ECD8E5E8F7B3}" dt="2025-05-19T04:49:30.965" v="1162" actId="1076"/>
          <ac:spMkLst>
            <pc:docMk/>
            <pc:sldMk cId="3438303055" sldId="282"/>
            <ac:spMk id="52" creationId="{527CA5EE-15BD-B290-BAB6-7C81C39C35F9}"/>
          </ac:spMkLst>
        </pc:spChg>
        <pc:spChg chg="add mod">
          <ac:chgData name="Verónica Ramírez Montenegro" userId="S::vramirez@minigualdad.gov.co::95a7f771-bade-4284-a96c-b4096860d316" providerId="AD" clId="Web-{CDE7F742-391E-C6C1-2247-ECD8E5E8F7B3}" dt="2025-05-19T04:49:31.012" v="1163" actId="1076"/>
          <ac:spMkLst>
            <pc:docMk/>
            <pc:sldMk cId="3438303055" sldId="282"/>
            <ac:spMk id="53" creationId="{0D7F6C7A-8A55-69E6-F9C6-F2406D1AFF37}"/>
          </ac:spMkLst>
        </pc:spChg>
        <pc:spChg chg="add mod">
          <ac:chgData name="Verónica Ramírez Montenegro" userId="S::vramirez@minigualdad.gov.co::95a7f771-bade-4284-a96c-b4096860d316" providerId="AD" clId="Web-{CDE7F742-391E-C6C1-2247-ECD8E5E8F7B3}" dt="2025-05-19T04:49:31.074" v="1164" actId="1076"/>
          <ac:spMkLst>
            <pc:docMk/>
            <pc:sldMk cId="3438303055" sldId="282"/>
            <ac:spMk id="55" creationId="{21896DB0-B7FA-CD64-3828-57BB41266DBC}"/>
          </ac:spMkLst>
        </pc:spChg>
        <pc:spChg chg="add mod">
          <ac:chgData name="Verónica Ramírez Montenegro" userId="S::vramirez@minigualdad.gov.co::95a7f771-bade-4284-a96c-b4096860d316" providerId="AD" clId="Web-{CDE7F742-391E-C6C1-2247-ECD8E5E8F7B3}" dt="2025-05-19T04:49:31.137" v="1165" actId="1076"/>
          <ac:spMkLst>
            <pc:docMk/>
            <pc:sldMk cId="3438303055" sldId="282"/>
            <ac:spMk id="56" creationId="{215D8939-17F9-5D4B-FD7D-C65DA76E4129}"/>
          </ac:spMkLst>
        </pc:spChg>
        <pc:spChg chg="add mod">
          <ac:chgData name="Verónica Ramírez Montenegro" userId="S::vramirez@minigualdad.gov.co::95a7f771-bade-4284-a96c-b4096860d316" providerId="AD" clId="Web-{CDE7F742-391E-C6C1-2247-ECD8E5E8F7B3}" dt="2025-05-19T04:49:31.199" v="1166" actId="1076"/>
          <ac:spMkLst>
            <pc:docMk/>
            <pc:sldMk cId="3438303055" sldId="282"/>
            <ac:spMk id="57" creationId="{9EFD0CCC-92D2-2B78-57B7-4BE6667C085F}"/>
          </ac:spMkLst>
        </pc:spChg>
        <pc:spChg chg="add mod">
          <ac:chgData name="Verónica Ramírez Montenegro" userId="S::vramirez@minigualdad.gov.co::95a7f771-bade-4284-a96c-b4096860d316" providerId="AD" clId="Web-{CDE7F742-391E-C6C1-2247-ECD8E5E8F7B3}" dt="2025-05-19T04:49:31.262" v="1167" actId="1076"/>
          <ac:spMkLst>
            <pc:docMk/>
            <pc:sldMk cId="3438303055" sldId="282"/>
            <ac:spMk id="58" creationId="{B5738CB9-FA63-5B05-6E8D-43ABC7E81341}"/>
          </ac:spMkLst>
        </pc:spChg>
        <pc:spChg chg="add mod">
          <ac:chgData name="Verónica Ramírez Montenegro" userId="S::vramirez@minigualdad.gov.co::95a7f771-bade-4284-a96c-b4096860d316" providerId="AD" clId="Web-{CDE7F742-391E-C6C1-2247-ECD8E5E8F7B3}" dt="2025-05-19T04:49:31.324" v="1168" actId="1076"/>
          <ac:spMkLst>
            <pc:docMk/>
            <pc:sldMk cId="3438303055" sldId="282"/>
            <ac:spMk id="59" creationId="{45F2979A-2C9C-1FAF-1C39-2D722D80620E}"/>
          </ac:spMkLst>
        </pc:spChg>
        <pc:spChg chg="add del mod">
          <ac:chgData name="Verónica Ramírez Montenegro" userId="S::vramirez@minigualdad.gov.co::95a7f771-bade-4284-a96c-b4096860d316" providerId="AD" clId="Web-{CDE7F742-391E-C6C1-2247-ECD8E5E8F7B3}" dt="2025-05-19T04:03:40.182" v="360"/>
          <ac:spMkLst>
            <pc:docMk/>
            <pc:sldMk cId="3438303055" sldId="282"/>
            <ac:spMk id="60" creationId="{A873FE80-9988-33D3-2A42-FA0D25695A0C}"/>
          </ac:spMkLst>
        </pc:spChg>
        <pc:spChg chg="add del mod">
          <ac:chgData name="Verónica Ramírez Montenegro" userId="S::vramirez@minigualdad.gov.co::95a7f771-bade-4284-a96c-b4096860d316" providerId="AD" clId="Web-{CDE7F742-391E-C6C1-2247-ECD8E5E8F7B3}" dt="2025-05-19T04:03:43.713" v="361"/>
          <ac:spMkLst>
            <pc:docMk/>
            <pc:sldMk cId="3438303055" sldId="282"/>
            <ac:spMk id="61" creationId="{68AA8A90-447B-9A2E-B531-B03584F396C3}"/>
          </ac:spMkLst>
        </pc:spChg>
        <pc:spChg chg="add mod">
          <ac:chgData name="Verónica Ramírez Montenegro" userId="S::vramirez@minigualdad.gov.co::95a7f771-bade-4284-a96c-b4096860d316" providerId="AD" clId="Web-{CDE7F742-391E-C6C1-2247-ECD8E5E8F7B3}" dt="2025-05-19T04:49:31.371" v="1169" actId="1076"/>
          <ac:spMkLst>
            <pc:docMk/>
            <pc:sldMk cId="3438303055" sldId="282"/>
            <ac:spMk id="63" creationId="{510D4ACE-4D7F-BE83-2BD0-D6F04A42CA4A}"/>
          </ac:spMkLst>
        </pc:spChg>
        <pc:spChg chg="add mod">
          <ac:chgData name="Verónica Ramírez Montenegro" userId="S::vramirez@minigualdad.gov.co::95a7f771-bade-4284-a96c-b4096860d316" providerId="AD" clId="Web-{CDE7F742-391E-C6C1-2247-ECD8E5E8F7B3}" dt="2025-05-19T04:49:31.434" v="1170" actId="1076"/>
          <ac:spMkLst>
            <pc:docMk/>
            <pc:sldMk cId="3438303055" sldId="282"/>
            <ac:spMk id="65" creationId="{020D54E2-854D-8AEB-4672-017C2657754A}"/>
          </ac:spMkLst>
        </pc:spChg>
        <pc:spChg chg="add mod">
          <ac:chgData name="Verónica Ramírez Montenegro" userId="S::vramirez@minigualdad.gov.co::95a7f771-bade-4284-a96c-b4096860d316" providerId="AD" clId="Web-{CDE7F742-391E-C6C1-2247-ECD8E5E8F7B3}" dt="2025-05-19T13:01:59.422" v="1642" actId="20577"/>
          <ac:spMkLst>
            <pc:docMk/>
            <pc:sldMk cId="3438303055" sldId="282"/>
            <ac:spMk id="66" creationId="{8D42AAB8-D7F0-D053-842F-5474AF72E8E4}"/>
          </ac:spMkLst>
        </pc:spChg>
        <pc:spChg chg="add mod">
          <ac:chgData name="Verónica Ramírez Montenegro" userId="S::vramirez@minigualdad.gov.co::95a7f771-bade-4284-a96c-b4096860d316" providerId="AD" clId="Web-{CDE7F742-391E-C6C1-2247-ECD8E5E8F7B3}" dt="2025-05-19T04:49:31.559" v="1172" actId="1076"/>
          <ac:spMkLst>
            <pc:docMk/>
            <pc:sldMk cId="3438303055" sldId="282"/>
            <ac:spMk id="67" creationId="{26FB4EED-8412-62CF-6BFD-BA3351B9DAA6}"/>
          </ac:spMkLst>
        </pc:spChg>
        <pc:spChg chg="add mod">
          <ac:chgData name="Verónica Ramírez Montenegro" userId="S::vramirez@minigualdad.gov.co::95a7f771-bade-4284-a96c-b4096860d316" providerId="AD" clId="Web-{CDE7F742-391E-C6C1-2247-ECD8E5E8F7B3}" dt="2025-05-19T04:49:31.606" v="1173" actId="1076"/>
          <ac:spMkLst>
            <pc:docMk/>
            <pc:sldMk cId="3438303055" sldId="282"/>
            <ac:spMk id="68" creationId="{531AE729-B966-FE80-45FF-D41836BCB05A}"/>
          </ac:spMkLst>
        </pc:spChg>
        <pc:spChg chg="add mod">
          <ac:chgData name="Verónica Ramírez Montenegro" userId="S::vramirez@minigualdad.gov.co::95a7f771-bade-4284-a96c-b4096860d316" providerId="AD" clId="Web-{CDE7F742-391E-C6C1-2247-ECD8E5E8F7B3}" dt="2025-05-19T04:49:31.684" v="1174" actId="1076"/>
          <ac:spMkLst>
            <pc:docMk/>
            <pc:sldMk cId="3438303055" sldId="282"/>
            <ac:spMk id="69" creationId="{38BD7E1A-E61F-72DC-DE6D-9F01B2BE0035}"/>
          </ac:spMkLst>
        </pc:spChg>
        <pc:spChg chg="add del mod">
          <ac:chgData name="Verónica Ramírez Montenegro" userId="S::vramirez@minigualdad.gov.co::95a7f771-bade-4284-a96c-b4096860d316" providerId="AD" clId="Web-{CDE7F742-391E-C6C1-2247-ECD8E5E8F7B3}" dt="2025-05-19T04:03:17.650" v="352"/>
          <ac:spMkLst>
            <pc:docMk/>
            <pc:sldMk cId="3438303055" sldId="282"/>
            <ac:spMk id="70" creationId="{3C347C94-05F0-CABA-2E80-3DC3D78297CA}"/>
          </ac:spMkLst>
        </pc:spChg>
        <pc:spChg chg="add mod">
          <ac:chgData name="Verónica Ramírez Montenegro" userId="S::vramirez@minigualdad.gov.co::95a7f771-bade-4284-a96c-b4096860d316" providerId="AD" clId="Web-{CDE7F742-391E-C6C1-2247-ECD8E5E8F7B3}" dt="2025-05-19T04:49:31.731" v="1175" actId="1076"/>
          <ac:spMkLst>
            <pc:docMk/>
            <pc:sldMk cId="3438303055" sldId="282"/>
            <ac:spMk id="71" creationId="{119B6BA2-1A76-FA00-044B-F21A9607DA5B}"/>
          </ac:spMkLst>
        </pc:spChg>
        <pc:spChg chg="add mod">
          <ac:chgData name="Verónica Ramírez Montenegro" userId="S::vramirez@minigualdad.gov.co::95a7f771-bade-4284-a96c-b4096860d316" providerId="AD" clId="Web-{CDE7F742-391E-C6C1-2247-ECD8E5E8F7B3}" dt="2025-05-19T04:49:31.793" v="1176" actId="1076"/>
          <ac:spMkLst>
            <pc:docMk/>
            <pc:sldMk cId="3438303055" sldId="282"/>
            <ac:spMk id="72" creationId="{08A9A88F-8B93-D808-EAC0-A1304BD27580}"/>
          </ac:spMkLst>
        </pc:spChg>
        <pc:spChg chg="add del">
          <ac:chgData name="Verónica Ramírez Montenegro" userId="S::vramirez@minigualdad.gov.co::95a7f771-bade-4284-a96c-b4096860d316" providerId="AD" clId="Web-{CDE7F742-391E-C6C1-2247-ECD8E5E8F7B3}" dt="2025-05-19T04:12:42.817" v="481"/>
          <ac:spMkLst>
            <pc:docMk/>
            <pc:sldMk cId="3438303055" sldId="282"/>
            <ac:spMk id="73" creationId="{1F37B9E1-C32B-B301-0C9F-D6ABFA6F58D5}"/>
          </ac:spMkLst>
        </pc:spChg>
        <pc:spChg chg="add del">
          <ac:chgData name="Verónica Ramírez Montenegro" userId="S::vramirez@minigualdad.gov.co::95a7f771-bade-4284-a96c-b4096860d316" providerId="AD" clId="Web-{CDE7F742-391E-C6C1-2247-ECD8E5E8F7B3}" dt="2025-05-19T04:12:51.333" v="485"/>
          <ac:spMkLst>
            <pc:docMk/>
            <pc:sldMk cId="3438303055" sldId="282"/>
            <ac:spMk id="74" creationId="{5B9CE27A-99FE-4FBD-A337-673D9C7AEB0C}"/>
          </ac:spMkLst>
        </pc:spChg>
        <pc:spChg chg="add del">
          <ac:chgData name="Verónica Ramírez Montenegro" userId="S::vramirez@minigualdad.gov.co::95a7f771-bade-4284-a96c-b4096860d316" providerId="AD" clId="Web-{CDE7F742-391E-C6C1-2247-ECD8E5E8F7B3}" dt="2025-05-19T04:12:57.880" v="487"/>
          <ac:spMkLst>
            <pc:docMk/>
            <pc:sldMk cId="3438303055" sldId="282"/>
            <ac:spMk id="75" creationId="{CFC4B554-3FF9-C4DA-70DB-EE466137F99F}"/>
          </ac:spMkLst>
        </pc:spChg>
        <pc:spChg chg="add mod">
          <ac:chgData name="Verónica Ramírez Montenegro" userId="S::vramirez@minigualdad.gov.co::95a7f771-bade-4284-a96c-b4096860d316" providerId="AD" clId="Web-{CDE7F742-391E-C6C1-2247-ECD8E5E8F7B3}" dt="2025-05-19T04:49:31.856" v="1177" actId="1076"/>
          <ac:spMkLst>
            <pc:docMk/>
            <pc:sldMk cId="3438303055" sldId="282"/>
            <ac:spMk id="76" creationId="{51A23FB8-E965-1286-B3E3-5CDE402B3547}"/>
          </ac:spMkLst>
        </pc:spChg>
        <pc:spChg chg="add mod">
          <ac:chgData name="Verónica Ramírez Montenegro" userId="S::vramirez@minigualdad.gov.co::95a7f771-bade-4284-a96c-b4096860d316" providerId="AD" clId="Web-{CDE7F742-391E-C6C1-2247-ECD8E5E8F7B3}" dt="2025-05-19T04:49:31.934" v="1178" actId="1076"/>
          <ac:spMkLst>
            <pc:docMk/>
            <pc:sldMk cId="3438303055" sldId="282"/>
            <ac:spMk id="77" creationId="{5D6931D1-09FB-79FF-2796-A92FC2FAB258}"/>
          </ac:spMkLst>
        </pc:spChg>
        <pc:spChg chg="add mod">
          <ac:chgData name="Verónica Ramírez Montenegro" userId="S::vramirez@minigualdad.gov.co::95a7f771-bade-4284-a96c-b4096860d316" providerId="AD" clId="Web-{CDE7F742-391E-C6C1-2247-ECD8E5E8F7B3}" dt="2025-05-19T04:49:31.981" v="1179" actId="1076"/>
          <ac:spMkLst>
            <pc:docMk/>
            <pc:sldMk cId="3438303055" sldId="282"/>
            <ac:spMk id="78" creationId="{668D7A1B-62E6-A945-7EA1-7A8E46B83760}"/>
          </ac:spMkLst>
        </pc:spChg>
        <pc:spChg chg="add mod">
          <ac:chgData name="Verónica Ramírez Montenegro" userId="S::vramirez@minigualdad.gov.co::95a7f771-bade-4284-a96c-b4096860d316" providerId="AD" clId="Web-{CDE7F742-391E-C6C1-2247-ECD8E5E8F7B3}" dt="2025-05-19T04:49:32.043" v="1180" actId="1076"/>
          <ac:spMkLst>
            <pc:docMk/>
            <pc:sldMk cId="3438303055" sldId="282"/>
            <ac:spMk id="79" creationId="{081AA665-1638-C48A-65F3-D330DA62022C}"/>
          </ac:spMkLst>
        </pc:spChg>
        <pc:spChg chg="add mod">
          <ac:chgData name="Verónica Ramírez Montenegro" userId="S::vramirez@minigualdad.gov.co::95a7f771-bade-4284-a96c-b4096860d316" providerId="AD" clId="Web-{CDE7F742-391E-C6C1-2247-ECD8E5E8F7B3}" dt="2025-05-19T04:50:33.279" v="1206" actId="20577"/>
          <ac:spMkLst>
            <pc:docMk/>
            <pc:sldMk cId="3438303055" sldId="282"/>
            <ac:spMk id="81" creationId="{A72D08E0-EC97-9635-ABA8-1D8B15D16D80}"/>
          </ac:spMkLst>
        </pc:spChg>
        <pc:spChg chg="add del mod">
          <ac:chgData name="Verónica Ramírez Montenegro" userId="S::vramirez@minigualdad.gov.co::95a7f771-bade-4284-a96c-b4096860d316" providerId="AD" clId="Web-{CDE7F742-391E-C6C1-2247-ECD8E5E8F7B3}" dt="2025-05-19T04:26:04.961" v="780"/>
          <ac:spMkLst>
            <pc:docMk/>
            <pc:sldMk cId="3438303055" sldId="282"/>
            <ac:spMk id="82" creationId="{09F2317A-793A-B365-DC9F-FAA9FB54BE93}"/>
          </ac:spMkLst>
        </pc:spChg>
        <pc:spChg chg="add mod">
          <ac:chgData name="Verónica Ramírez Montenegro" userId="S::vramirez@minigualdad.gov.co::95a7f771-bade-4284-a96c-b4096860d316" providerId="AD" clId="Web-{CDE7F742-391E-C6C1-2247-ECD8E5E8F7B3}" dt="2025-05-19T04:49:32.324" v="1183" actId="1076"/>
          <ac:spMkLst>
            <pc:docMk/>
            <pc:sldMk cId="3438303055" sldId="282"/>
            <ac:spMk id="83" creationId="{480DB7D4-DB75-48F7-82D5-29EFCB078705}"/>
          </ac:spMkLst>
        </pc:spChg>
        <pc:spChg chg="add mod">
          <ac:chgData name="Verónica Ramírez Montenegro" userId="S::vramirez@minigualdad.gov.co::95a7f771-bade-4284-a96c-b4096860d316" providerId="AD" clId="Web-{CDE7F742-391E-C6C1-2247-ECD8E5E8F7B3}" dt="2025-05-19T05:04:07.995" v="1225" actId="20577"/>
          <ac:spMkLst>
            <pc:docMk/>
            <pc:sldMk cId="3438303055" sldId="282"/>
            <ac:spMk id="84" creationId="{4DB77B50-A78C-1559-0082-96F344BAD5C3}"/>
          </ac:spMkLst>
        </pc:spChg>
        <pc:spChg chg="add del mod">
          <ac:chgData name="Verónica Ramírez Montenegro" userId="S::vramirez@minigualdad.gov.co::95a7f771-bade-4284-a96c-b4096860d316" providerId="AD" clId="Web-{CDE7F742-391E-C6C1-2247-ECD8E5E8F7B3}" dt="2025-05-19T04:28:59.717" v="861"/>
          <ac:spMkLst>
            <pc:docMk/>
            <pc:sldMk cId="3438303055" sldId="282"/>
            <ac:spMk id="85" creationId="{AFEF0090-9FBE-C4AA-F23A-0031C95ECFE1}"/>
          </ac:spMkLst>
        </pc:spChg>
        <pc:spChg chg="add mod">
          <ac:chgData name="Verónica Ramírez Montenegro" userId="S::vramirez@minigualdad.gov.co::95a7f771-bade-4284-a96c-b4096860d316" providerId="AD" clId="Web-{CDE7F742-391E-C6C1-2247-ECD8E5E8F7B3}" dt="2025-05-19T05:06:36.359" v="1265" actId="20577"/>
          <ac:spMkLst>
            <pc:docMk/>
            <pc:sldMk cId="3438303055" sldId="282"/>
            <ac:spMk id="86" creationId="{2C161BA0-A5BD-C94C-00A0-B58BB5F481CB}"/>
          </ac:spMkLst>
        </pc:spChg>
        <pc:spChg chg="add del mod">
          <ac:chgData name="Verónica Ramírez Montenegro" userId="S::vramirez@minigualdad.gov.co::95a7f771-bade-4284-a96c-b4096860d316" providerId="AD" clId="Web-{CDE7F742-391E-C6C1-2247-ECD8E5E8F7B3}" dt="2025-05-19T04:34:00.930" v="993"/>
          <ac:spMkLst>
            <pc:docMk/>
            <pc:sldMk cId="3438303055" sldId="282"/>
            <ac:spMk id="87" creationId="{152DA88B-51CA-5FB3-DE52-76AA92B5D853}"/>
          </ac:spMkLst>
        </pc:spChg>
        <pc:spChg chg="add mod">
          <ac:chgData name="Verónica Ramírez Montenegro" userId="S::vramirez@minigualdad.gov.co::95a7f771-bade-4284-a96c-b4096860d316" providerId="AD" clId="Web-{CDE7F742-391E-C6C1-2247-ECD8E5E8F7B3}" dt="2025-05-19T04:49:32.559" v="1186" actId="1076"/>
          <ac:spMkLst>
            <pc:docMk/>
            <pc:sldMk cId="3438303055" sldId="282"/>
            <ac:spMk id="88" creationId="{E2EEC774-C72E-C2FF-4C8E-D461BFA69031}"/>
          </ac:spMkLst>
        </pc:spChg>
        <pc:spChg chg="add del mod">
          <ac:chgData name="Verónica Ramírez Montenegro" userId="S::vramirez@minigualdad.gov.co::95a7f771-bade-4284-a96c-b4096860d316" providerId="AD" clId="Web-{CDE7F742-391E-C6C1-2247-ECD8E5E8F7B3}" dt="2025-05-19T04:26:18.868" v="784"/>
          <ac:spMkLst>
            <pc:docMk/>
            <pc:sldMk cId="3438303055" sldId="282"/>
            <ac:spMk id="89" creationId="{348894A9-B0FA-7766-2A9B-9D543DE9ABBC}"/>
          </ac:spMkLst>
        </pc:spChg>
        <pc:spChg chg="add mod">
          <ac:chgData name="Verónica Ramírez Montenegro" userId="S::vramirez@minigualdad.gov.co::95a7f771-bade-4284-a96c-b4096860d316" providerId="AD" clId="Web-{CDE7F742-391E-C6C1-2247-ECD8E5E8F7B3}" dt="2025-05-19T04:51:30.484" v="1216" actId="1076"/>
          <ac:spMkLst>
            <pc:docMk/>
            <pc:sldMk cId="3438303055" sldId="282"/>
            <ac:spMk id="90" creationId="{6C307B8D-B911-61B8-111F-3EAD929FA04C}"/>
          </ac:spMkLst>
        </pc:spChg>
        <pc:spChg chg="add mod">
          <ac:chgData name="Verónica Ramírez Montenegro" userId="S::vramirez@minigualdad.gov.co::95a7f771-bade-4284-a96c-b4096860d316" providerId="AD" clId="Web-{CDE7F742-391E-C6C1-2247-ECD8E5E8F7B3}" dt="2025-05-19T04:49:32.699" v="1188" actId="1076"/>
          <ac:spMkLst>
            <pc:docMk/>
            <pc:sldMk cId="3438303055" sldId="282"/>
            <ac:spMk id="91" creationId="{C5B539E7-B1EC-8B72-F2E6-5C8646057CEF}"/>
          </ac:spMkLst>
        </pc:spChg>
        <pc:spChg chg="add del mod">
          <ac:chgData name="Verónica Ramírez Montenegro" userId="S::vramirez@minigualdad.gov.co::95a7f771-bade-4284-a96c-b4096860d316" providerId="AD" clId="Web-{CDE7F742-391E-C6C1-2247-ECD8E5E8F7B3}" dt="2025-05-19T04:30:16.642" v="912"/>
          <ac:spMkLst>
            <pc:docMk/>
            <pc:sldMk cId="3438303055" sldId="282"/>
            <ac:spMk id="92" creationId="{9FD5204C-EBD9-20F5-D4C3-B158C7382E07}"/>
          </ac:spMkLst>
        </pc:spChg>
        <pc:spChg chg="add mod">
          <ac:chgData name="Verónica Ramírez Montenegro" userId="S::vramirez@minigualdad.gov.co::95a7f771-bade-4284-a96c-b4096860d316" providerId="AD" clId="Web-{CDE7F742-391E-C6C1-2247-ECD8E5E8F7B3}" dt="2025-05-19T04:49:32.746" v="1189" actId="1076"/>
          <ac:spMkLst>
            <pc:docMk/>
            <pc:sldMk cId="3438303055" sldId="282"/>
            <ac:spMk id="93" creationId="{FDCB6897-BBFA-E0B6-1035-17750DEC119A}"/>
          </ac:spMkLst>
        </pc:spChg>
        <pc:spChg chg="add mod">
          <ac:chgData name="Verónica Ramírez Montenegro" userId="S::vramirez@minigualdad.gov.co::95a7f771-bade-4284-a96c-b4096860d316" providerId="AD" clId="Web-{CDE7F742-391E-C6C1-2247-ECD8E5E8F7B3}" dt="2025-05-19T04:49:32.809" v="1190" actId="1076"/>
          <ac:spMkLst>
            <pc:docMk/>
            <pc:sldMk cId="3438303055" sldId="282"/>
            <ac:spMk id="94" creationId="{70D8125F-8ABD-786F-1E55-E90A082B86E2}"/>
          </ac:spMkLst>
        </pc:spChg>
        <pc:spChg chg="add del mod">
          <ac:chgData name="Verónica Ramírez Montenegro" userId="S::vramirez@minigualdad.gov.co::95a7f771-bade-4284-a96c-b4096860d316" providerId="AD" clId="Web-{CDE7F742-391E-C6C1-2247-ECD8E5E8F7B3}" dt="2025-05-19T04:35:11.995" v="1036"/>
          <ac:spMkLst>
            <pc:docMk/>
            <pc:sldMk cId="3438303055" sldId="282"/>
            <ac:spMk id="95" creationId="{2FC56FDA-395C-5325-23F5-708E699952C4}"/>
          </ac:spMkLst>
        </pc:spChg>
        <pc:spChg chg="add del mod">
          <ac:chgData name="Verónica Ramírez Montenegro" userId="S::vramirez@minigualdad.gov.co::95a7f771-bade-4284-a96c-b4096860d316" providerId="AD" clId="Web-{CDE7F742-391E-C6C1-2247-ECD8E5E8F7B3}" dt="2025-05-19T04:48:54.120" v="1125"/>
          <ac:spMkLst>
            <pc:docMk/>
            <pc:sldMk cId="3438303055" sldId="282"/>
            <ac:spMk id="96" creationId="{B7D80846-F92F-FFE2-C9D0-39A8BDB09BB4}"/>
          </ac:spMkLst>
        </pc:spChg>
        <pc:spChg chg="add mod">
          <ac:chgData name="Verónica Ramírez Montenegro" userId="S::vramirez@minigualdad.gov.co::95a7f771-bade-4284-a96c-b4096860d316" providerId="AD" clId="Web-{CDE7F742-391E-C6C1-2247-ECD8E5E8F7B3}" dt="2025-05-19T04:50:42.670" v="1207" actId="1076"/>
          <ac:spMkLst>
            <pc:docMk/>
            <pc:sldMk cId="3438303055" sldId="282"/>
            <ac:spMk id="97" creationId="{D96C4DBB-9647-5ADC-1CB7-9842C06B3265}"/>
          </ac:spMkLst>
        </pc:spChg>
        <pc:spChg chg="add mod">
          <ac:chgData name="Verónica Ramírez Montenegro" userId="S::vramirez@minigualdad.gov.co::95a7f771-bade-4284-a96c-b4096860d316" providerId="AD" clId="Web-{CDE7F742-391E-C6C1-2247-ECD8E5E8F7B3}" dt="2025-05-19T04:50:55.983" v="1214" actId="20577"/>
          <ac:spMkLst>
            <pc:docMk/>
            <pc:sldMk cId="3438303055" sldId="282"/>
            <ac:spMk id="98" creationId="{75E4F5EF-8235-A533-E23F-C1F9B098EE6D}"/>
          </ac:spMkLst>
        </pc:spChg>
        <pc:spChg chg="add mod">
          <ac:chgData name="Verónica Ramírez Montenegro" userId="S::vramirez@minigualdad.gov.co::95a7f771-bade-4284-a96c-b4096860d316" providerId="AD" clId="Web-{CDE7F742-391E-C6C1-2247-ECD8E5E8F7B3}" dt="2025-05-19T04:51:36.110" v="1217" actId="1076"/>
          <ac:spMkLst>
            <pc:docMk/>
            <pc:sldMk cId="3438303055" sldId="282"/>
            <ac:spMk id="99" creationId="{46DD3A36-89EE-B351-966A-A3087A601827}"/>
          </ac:spMkLst>
        </pc:spChg>
        <pc:spChg chg="add mod">
          <ac:chgData name="Verónica Ramírez Montenegro" userId="S::vramirez@minigualdad.gov.co::95a7f771-bade-4284-a96c-b4096860d316" providerId="AD" clId="Web-{CDE7F742-391E-C6C1-2247-ECD8E5E8F7B3}" dt="2025-05-19T04:51:03.593" v="1215" actId="1076"/>
          <ac:spMkLst>
            <pc:docMk/>
            <pc:sldMk cId="3438303055" sldId="282"/>
            <ac:spMk id="100" creationId="{C5618553-A2CE-46CC-69EF-68C631BA63D2}"/>
          </ac:spMkLst>
        </pc:spChg>
        <pc:spChg chg="add mod">
          <ac:chgData name="Verónica Ramírez Montenegro" userId="S::vramirez@minigualdad.gov.co::95a7f771-bade-4284-a96c-b4096860d316" providerId="AD" clId="Web-{CDE7F742-391E-C6C1-2247-ECD8E5E8F7B3}" dt="2025-05-19T04:49:33.121" v="1195" actId="1076"/>
          <ac:spMkLst>
            <pc:docMk/>
            <pc:sldMk cId="3438303055" sldId="282"/>
            <ac:spMk id="101" creationId="{25864964-821E-DDFE-2951-4042490CF4EC}"/>
          </ac:spMkLst>
        </pc:spChg>
        <pc:spChg chg="add mod">
          <ac:chgData name="Verónica Ramírez Montenegro" userId="S::vramirez@minigualdad.gov.co::95a7f771-bade-4284-a96c-b4096860d316" providerId="AD" clId="Web-{CDE7F742-391E-C6C1-2247-ECD8E5E8F7B3}" dt="2025-05-19T05:04:57.497" v="1245" actId="1076"/>
          <ac:spMkLst>
            <pc:docMk/>
            <pc:sldMk cId="3438303055" sldId="282"/>
            <ac:spMk id="102" creationId="{4DAA7338-BC0C-C30F-A4FE-3934009A1F55}"/>
          </ac:spMkLst>
        </pc:spChg>
        <pc:spChg chg="add mod">
          <ac:chgData name="Verónica Ramírez Montenegro" userId="S::vramirez@minigualdad.gov.co::95a7f771-bade-4284-a96c-b4096860d316" providerId="AD" clId="Web-{CDE7F742-391E-C6C1-2247-ECD8E5E8F7B3}" dt="2025-05-19T05:04:35.293" v="1229" actId="1076"/>
          <ac:spMkLst>
            <pc:docMk/>
            <pc:sldMk cId="3438303055" sldId="282"/>
            <ac:spMk id="103" creationId="{BBAB465B-9406-BC65-FDD1-7C7FA5075215}"/>
          </ac:spMkLst>
        </pc:spChg>
        <pc:graphicFrameChg chg="del">
          <ac:chgData name="Verónica Ramírez Montenegro" userId="S::vramirez@minigualdad.gov.co::95a7f771-bade-4284-a96c-b4096860d316" providerId="AD" clId="Web-{CDE7F742-391E-C6C1-2247-ECD8E5E8F7B3}" dt="2025-05-19T03:45:49.131" v="23"/>
          <ac:graphicFrameMkLst>
            <pc:docMk/>
            <pc:sldMk cId="3438303055" sldId="282"/>
            <ac:graphicFrameMk id="38" creationId="{667F32D1-5F2E-41E1-864F-385438908BE4}"/>
          </ac:graphicFrameMkLst>
        </pc:graphicFrameChg>
        <pc:picChg chg="del">
          <ac:chgData name="Verónica Ramírez Montenegro" userId="S::vramirez@minigualdad.gov.co::95a7f771-bade-4284-a96c-b4096860d316" providerId="AD" clId="Web-{CDE7F742-391E-C6C1-2247-ECD8E5E8F7B3}" dt="2025-05-19T03:46:08.350" v="27"/>
          <ac:picMkLst>
            <pc:docMk/>
            <pc:sldMk cId="3438303055" sldId="282"/>
            <ac:picMk id="3" creationId="{BA633095-54B2-8375-A03D-B53ADF1DAC48}"/>
          </ac:picMkLst>
        </pc:picChg>
        <pc:picChg chg="del">
          <ac:chgData name="Verónica Ramírez Montenegro" userId="S::vramirez@minigualdad.gov.co::95a7f771-bade-4284-a96c-b4096860d316" providerId="AD" clId="Web-{CDE7F742-391E-C6C1-2247-ECD8E5E8F7B3}" dt="2025-05-19T03:45:49.131" v="17"/>
          <ac:picMkLst>
            <pc:docMk/>
            <pc:sldMk cId="3438303055" sldId="282"/>
            <ac:picMk id="19" creationId="{8E82D4FB-DB60-6280-B684-BF622A6B269E}"/>
          </ac:picMkLst>
        </pc:picChg>
        <pc:picChg chg="del">
          <ac:chgData name="Verónica Ramírez Montenegro" userId="S::vramirez@minigualdad.gov.co::95a7f771-bade-4284-a96c-b4096860d316" providerId="AD" clId="Web-{CDE7F742-391E-C6C1-2247-ECD8E5E8F7B3}" dt="2025-05-19T03:45:36.083" v="15"/>
          <ac:picMkLst>
            <pc:docMk/>
            <pc:sldMk cId="3438303055" sldId="282"/>
            <ac:picMk id="36" creationId="{EEBE3F12-3A7C-8CD5-B890-8BAC67C5726B}"/>
          </ac:picMkLst>
        </pc:picChg>
        <pc:picChg chg="del">
          <ac:chgData name="Verónica Ramírez Montenegro" userId="S::vramirez@minigualdad.gov.co::95a7f771-bade-4284-a96c-b4096860d316" providerId="AD" clId="Web-{CDE7F742-391E-C6C1-2247-ECD8E5E8F7B3}" dt="2025-05-19T03:45:49.131" v="21"/>
          <ac:picMkLst>
            <pc:docMk/>
            <pc:sldMk cId="3438303055" sldId="282"/>
            <ac:picMk id="54" creationId="{CC731376-AB23-B428-A758-99ECA2E79381}"/>
          </ac:picMkLst>
        </pc:picChg>
        <pc:cxnChg chg="del">
          <ac:chgData name="Verónica Ramírez Montenegro" userId="S::vramirez@minigualdad.gov.co::95a7f771-bade-4284-a96c-b4096860d316" providerId="AD" clId="Web-{CDE7F742-391E-C6C1-2247-ECD8E5E8F7B3}" dt="2025-05-19T03:45:57.647" v="25"/>
          <ac:cxnSpMkLst>
            <pc:docMk/>
            <pc:sldMk cId="3438303055" sldId="282"/>
            <ac:cxnSpMk id="6" creationId="{C8785B56-565B-E76C-ACC2-253DACA6649E}"/>
          </ac:cxnSpMkLst>
        </pc:cxnChg>
        <pc:cxnChg chg="mod">
          <ac:chgData name="Verónica Ramírez Montenegro" userId="S::vramirez@minigualdad.gov.co::95a7f771-bade-4284-a96c-b4096860d316" providerId="AD" clId="Web-{CDE7F742-391E-C6C1-2247-ECD8E5E8F7B3}" dt="2025-05-19T04:49:28.902" v="1127" actId="1076"/>
          <ac:cxnSpMkLst>
            <pc:docMk/>
            <pc:sldMk cId="3438303055" sldId="282"/>
            <ac:cxnSpMk id="9" creationId="{31094D2E-3076-C5FB-816E-F09161B7FAEB}"/>
          </ac:cxnSpMkLst>
        </pc:cxnChg>
        <pc:cxnChg chg="add del mod">
          <ac:chgData name="Verónica Ramírez Montenegro" userId="S::vramirez@minigualdad.gov.co::95a7f771-bade-4284-a96c-b4096860d316" providerId="AD" clId="Web-{CDE7F742-391E-C6C1-2247-ECD8E5E8F7B3}" dt="2025-05-19T04:02:50.040" v="296"/>
          <ac:cxnSpMkLst>
            <pc:docMk/>
            <pc:sldMk cId="3438303055" sldId="282"/>
            <ac:cxnSpMk id="40" creationId="{7EC0C803-AC47-7449-6F91-62A5C9E99F12}"/>
          </ac:cxnSpMkLst>
        </pc:cxnChg>
        <pc:cxnChg chg="add mod">
          <ac:chgData name="Verónica Ramírez Montenegro" userId="S::vramirez@minigualdad.gov.co::95a7f771-bade-4284-a96c-b4096860d316" providerId="AD" clId="Web-{CDE7F742-391E-C6C1-2247-ECD8E5E8F7B3}" dt="2025-05-19T04:49:30.496" v="1154" actId="1076"/>
          <ac:cxnSpMkLst>
            <pc:docMk/>
            <pc:sldMk cId="3438303055" sldId="282"/>
            <ac:cxnSpMk id="41" creationId="{145F52A9-D4CD-3063-0C99-B58E2CA22EAC}"/>
          </ac:cxnSpMkLst>
        </pc:cxnChg>
        <pc:cxnChg chg="del">
          <ac:chgData name="Verónica Ramírez Montenegro" userId="S::vramirez@minigualdad.gov.co::95a7f771-bade-4284-a96c-b4096860d316" providerId="AD" clId="Web-{CDE7F742-391E-C6C1-2247-ECD8E5E8F7B3}" dt="2025-05-19T03:45:49.131" v="20"/>
          <ac:cxnSpMkLst>
            <pc:docMk/>
            <pc:sldMk cId="3438303055" sldId="282"/>
            <ac:cxnSpMk id="62" creationId="{5B6A1870-6FFC-0F23-5AC3-CFDD5834CDCC}"/>
          </ac:cxnSpMkLst>
        </pc:cxnChg>
        <pc:cxnChg chg="del">
          <ac:chgData name="Verónica Ramírez Montenegro" userId="S::vramirez@minigualdad.gov.co::95a7f771-bade-4284-a96c-b4096860d316" providerId="AD" clId="Web-{CDE7F742-391E-C6C1-2247-ECD8E5E8F7B3}" dt="2025-05-19T03:45:49.131" v="19"/>
          <ac:cxnSpMkLst>
            <pc:docMk/>
            <pc:sldMk cId="3438303055" sldId="282"/>
            <ac:cxnSpMk id="64" creationId="{5C66C7B4-CCA2-D90E-43AE-F616221095CE}"/>
          </ac:cxnSpMkLst>
        </pc:cxnChg>
        <pc:cxnChg chg="add del mod">
          <ac:chgData name="Verónica Ramírez Montenegro" userId="S::vramirez@minigualdad.gov.co::95a7f771-bade-4284-a96c-b4096860d316" providerId="AD" clId="Web-{CDE7F742-391E-C6C1-2247-ECD8E5E8F7B3}" dt="2025-05-19T04:49:32.106" v="1181" actId="1076"/>
          <ac:cxnSpMkLst>
            <pc:docMk/>
            <pc:sldMk cId="3438303055" sldId="282"/>
            <ac:cxnSpMk id="80" creationId="{B2656582-5D65-4A85-DC21-D7E9368F28A7}"/>
          </ac:cxnSpMkLst>
        </pc:cxnChg>
      </pc:sldChg>
      <pc:sldChg chg="del">
        <pc:chgData name="Verónica Ramírez Montenegro" userId="S::vramirez@minigualdad.gov.co::95a7f771-bade-4284-a96c-b4096860d316" providerId="AD" clId="Web-{CDE7F742-391E-C6C1-2247-ECD8E5E8F7B3}" dt="2025-05-19T06:18:10.645" v="1589"/>
        <pc:sldMkLst>
          <pc:docMk/>
          <pc:sldMk cId="1024226774" sldId="309"/>
        </pc:sldMkLst>
      </pc:sldChg>
      <pc:sldChg chg="modSp">
        <pc:chgData name="Verónica Ramírez Montenegro" userId="S::vramirez@minigualdad.gov.co::95a7f771-bade-4284-a96c-b4096860d316" providerId="AD" clId="Web-{CDE7F742-391E-C6C1-2247-ECD8E5E8F7B3}" dt="2025-05-19T03:16:25.458" v="10" actId="20577"/>
        <pc:sldMkLst>
          <pc:docMk/>
          <pc:sldMk cId="4080141765" sldId="371"/>
        </pc:sldMkLst>
        <pc:spChg chg="mod">
          <ac:chgData name="Verónica Ramírez Montenegro" userId="S::vramirez@minigualdad.gov.co::95a7f771-bade-4284-a96c-b4096860d316" providerId="AD" clId="Web-{CDE7F742-391E-C6C1-2247-ECD8E5E8F7B3}" dt="2025-05-19T03:16:25.458" v="10" actId="20577"/>
          <ac:spMkLst>
            <pc:docMk/>
            <pc:sldMk cId="4080141765" sldId="371"/>
            <ac:spMk id="7" creationId="{DF2991BF-6382-1FE2-9827-228557ECB6F1}"/>
          </ac:spMkLst>
        </pc:spChg>
      </pc:sldChg>
      <pc:sldChg chg="ord">
        <pc:chgData name="Verónica Ramírez Montenegro" userId="S::vramirez@minigualdad.gov.co::95a7f771-bade-4284-a96c-b4096860d316" providerId="AD" clId="Web-{CDE7F742-391E-C6C1-2247-ECD8E5E8F7B3}" dt="2025-05-19T02:02:10.059" v="6"/>
        <pc:sldMkLst>
          <pc:docMk/>
          <pc:sldMk cId="1689493670" sldId="423"/>
        </pc:sldMkLst>
      </pc:sldChg>
      <pc:sldChg chg="new del">
        <pc:chgData name="Verónica Ramírez Montenegro" userId="S::vramirez@minigualdad.gov.co::95a7f771-bade-4284-a96c-b4096860d316" providerId="AD" clId="Web-{CDE7F742-391E-C6C1-2247-ECD8E5E8F7B3}" dt="2025-05-19T05:06:57.782" v="1269"/>
        <pc:sldMkLst>
          <pc:docMk/>
          <pc:sldMk cId="496146235" sldId="425"/>
        </pc:sldMkLst>
      </pc:sldChg>
      <pc:sldChg chg="new del">
        <pc:chgData name="Verónica Ramírez Montenegro" userId="S::vramirez@minigualdad.gov.co::95a7f771-bade-4284-a96c-b4096860d316" providerId="AD" clId="Web-{CDE7F742-391E-C6C1-2247-ECD8E5E8F7B3}" dt="2025-05-19T04:51:52.188" v="1220"/>
        <pc:sldMkLst>
          <pc:docMk/>
          <pc:sldMk cId="924022178" sldId="425"/>
        </pc:sldMkLst>
      </pc:sldChg>
      <pc:sldChg chg="delSp new del">
        <pc:chgData name="Verónica Ramírez Montenegro" userId="S::vramirez@minigualdad.gov.co::95a7f771-bade-4284-a96c-b4096860d316" providerId="AD" clId="Web-{CDE7F742-391E-C6C1-2247-ECD8E5E8F7B3}" dt="2025-05-19T03:47:15.055" v="48"/>
        <pc:sldMkLst>
          <pc:docMk/>
          <pc:sldMk cId="3691371790" sldId="425"/>
        </pc:sldMkLst>
        <pc:spChg chg="del">
          <ac:chgData name="Verónica Ramírez Montenegro" userId="S::vramirez@minigualdad.gov.co::95a7f771-bade-4284-a96c-b4096860d316" providerId="AD" clId="Web-{CDE7F742-391E-C6C1-2247-ECD8E5E8F7B3}" dt="2025-05-19T03:45:19.848" v="12"/>
          <ac:spMkLst>
            <pc:docMk/>
            <pc:sldMk cId="3691371790" sldId="425"/>
            <ac:spMk id="2" creationId="{AD8EA503-BCF8-DCE5-469D-9AC49DDD40D9}"/>
          </ac:spMkLst>
        </pc:spChg>
        <pc:spChg chg="del">
          <ac:chgData name="Verónica Ramírez Montenegro" userId="S::vramirez@minigualdad.gov.co::95a7f771-bade-4284-a96c-b4096860d316" providerId="AD" clId="Web-{CDE7F742-391E-C6C1-2247-ECD8E5E8F7B3}" dt="2025-05-19T03:45:23.895" v="13"/>
          <ac:spMkLst>
            <pc:docMk/>
            <pc:sldMk cId="3691371790" sldId="425"/>
            <ac:spMk id="3" creationId="{45E8C616-94C4-D15C-5821-2AEB9161EF3B}"/>
          </ac:spMkLst>
        </pc:spChg>
      </pc:sldChg>
      <pc:sldChg chg="add del replId">
        <pc:chgData name="Verónica Ramírez Montenegro" userId="S::vramirez@minigualdad.gov.co::95a7f771-bade-4284-a96c-b4096860d316" providerId="AD" clId="Web-{CDE7F742-391E-C6C1-2247-ECD8E5E8F7B3}" dt="2025-05-19T05:06:51.297" v="1266"/>
        <pc:sldMkLst>
          <pc:docMk/>
          <pc:sldMk cId="132807536" sldId="426"/>
        </pc:sldMkLst>
      </pc:sldChg>
      <pc:sldChg chg="modSp add replId">
        <pc:chgData name="Verónica Ramírez Montenegro" userId="S::vramirez@minigualdad.gov.co::95a7f771-bade-4284-a96c-b4096860d316" providerId="AD" clId="Web-{CDE7F742-391E-C6C1-2247-ECD8E5E8F7B3}" dt="2025-05-19T13:01:43.203" v="1640" actId="20577"/>
        <pc:sldMkLst>
          <pc:docMk/>
          <pc:sldMk cId="2016209498" sldId="426"/>
        </pc:sldMkLst>
        <pc:spChg chg="mod">
          <ac:chgData name="Verónica Ramírez Montenegro" userId="S::vramirez@minigualdad.gov.co::95a7f771-bade-4284-a96c-b4096860d316" providerId="AD" clId="Web-{CDE7F742-391E-C6C1-2247-ECD8E5E8F7B3}" dt="2025-05-19T13:01:43.203" v="1640" actId="20577"/>
          <ac:spMkLst>
            <pc:docMk/>
            <pc:sldMk cId="2016209498" sldId="426"/>
            <ac:spMk id="66" creationId="{168E255A-739F-DC70-8DC1-032CF220C844}"/>
          </ac:spMkLst>
        </pc:spChg>
        <pc:spChg chg="mod">
          <ac:chgData name="Verónica Ramírez Montenegro" userId="S::vramirez@minigualdad.gov.co::95a7f771-bade-4284-a96c-b4096860d316" providerId="AD" clId="Web-{CDE7F742-391E-C6C1-2247-ECD8E5E8F7B3}" dt="2025-05-19T06:20:20.414" v="1591" actId="20577"/>
          <ac:spMkLst>
            <pc:docMk/>
            <pc:sldMk cId="2016209498" sldId="426"/>
            <ac:spMk id="67" creationId="{D08A8CB0-75EF-652B-73A3-6F6D4FDF6BCD}"/>
          </ac:spMkLst>
        </pc:spChg>
      </pc:sldChg>
      <pc:sldChg chg="add del replId">
        <pc:chgData name="Verónica Ramírez Montenegro" userId="S::vramirez@minigualdad.gov.co::95a7f771-bade-4284-a96c-b4096860d316" providerId="AD" clId="Web-{CDE7F742-391E-C6C1-2247-ECD8E5E8F7B3}" dt="2025-05-19T05:03:59.245" v="1222"/>
        <pc:sldMkLst>
          <pc:docMk/>
          <pc:sldMk cId="1927841622" sldId="427"/>
        </pc:sldMkLst>
      </pc:sldChg>
      <pc:sldChg chg="addSp delSp modSp new mod setBg">
        <pc:chgData name="Verónica Ramírez Montenegro" userId="S::vramirez@minigualdad.gov.co::95a7f771-bade-4284-a96c-b4096860d316" providerId="AD" clId="Web-{CDE7F742-391E-C6C1-2247-ECD8E5E8F7B3}" dt="2025-05-19T05:23:31.003" v="1286"/>
        <pc:sldMkLst>
          <pc:docMk/>
          <pc:sldMk cId="3587218817" sldId="427"/>
        </pc:sldMkLst>
        <pc:spChg chg="add del">
          <ac:chgData name="Verónica Ramírez Montenegro" userId="S::vramirez@minigualdad.gov.co::95a7f771-bade-4284-a96c-b4096860d316" providerId="AD" clId="Web-{CDE7F742-391E-C6C1-2247-ECD8E5E8F7B3}" dt="2025-05-19T05:22:46.142" v="1273"/>
          <ac:spMkLst>
            <pc:docMk/>
            <pc:sldMk cId="3587218817" sldId="427"/>
            <ac:spMk id="8" creationId="{F3060C83-F051-4F0E-ABAD-AA0DFC48B218}"/>
          </ac:spMkLst>
        </pc:spChg>
        <pc:spChg chg="add del">
          <ac:chgData name="Verónica Ramírez Montenegro" userId="S::vramirez@minigualdad.gov.co::95a7f771-bade-4284-a96c-b4096860d316" providerId="AD" clId="Web-{CDE7F742-391E-C6C1-2247-ECD8E5E8F7B3}" dt="2025-05-19T05:22:46.142" v="1273"/>
          <ac:spMkLst>
            <pc:docMk/>
            <pc:sldMk cId="3587218817" sldId="427"/>
            <ac:spMk id="10" creationId="{83C98ABE-055B-441F-B07E-44F97F083C39}"/>
          </ac:spMkLst>
        </pc:spChg>
        <pc:spChg chg="add del">
          <ac:chgData name="Verónica Ramírez Montenegro" userId="S::vramirez@minigualdad.gov.co::95a7f771-bade-4284-a96c-b4096860d316" providerId="AD" clId="Web-{CDE7F742-391E-C6C1-2247-ECD8E5E8F7B3}" dt="2025-05-19T05:22:46.142" v="1273"/>
          <ac:spMkLst>
            <pc:docMk/>
            <pc:sldMk cId="3587218817" sldId="427"/>
            <ac:spMk id="12" creationId="{29FDB030-9B49-4CED-8CCD-4D99382388AC}"/>
          </ac:spMkLst>
        </pc:spChg>
        <pc:spChg chg="add del">
          <ac:chgData name="Verónica Ramírez Montenegro" userId="S::vramirez@minigualdad.gov.co::95a7f771-bade-4284-a96c-b4096860d316" providerId="AD" clId="Web-{CDE7F742-391E-C6C1-2247-ECD8E5E8F7B3}" dt="2025-05-19T05:22:46.142" v="1273"/>
          <ac:spMkLst>
            <pc:docMk/>
            <pc:sldMk cId="3587218817" sldId="427"/>
            <ac:spMk id="14" creationId="{3783CA14-24A1-485C-8B30-D6A5D87987AD}"/>
          </ac:spMkLst>
        </pc:spChg>
        <pc:spChg chg="add del">
          <ac:chgData name="Verónica Ramírez Montenegro" userId="S::vramirez@minigualdad.gov.co::95a7f771-bade-4284-a96c-b4096860d316" providerId="AD" clId="Web-{CDE7F742-391E-C6C1-2247-ECD8E5E8F7B3}" dt="2025-05-19T05:22:46.142" v="1273"/>
          <ac:spMkLst>
            <pc:docMk/>
            <pc:sldMk cId="3587218817" sldId="427"/>
            <ac:spMk id="16" creationId="{9A97C86A-04D6-40F7-AE84-31AB43E6A846}"/>
          </ac:spMkLst>
        </pc:spChg>
        <pc:spChg chg="add del">
          <ac:chgData name="Verónica Ramírez Montenegro" userId="S::vramirez@minigualdad.gov.co::95a7f771-bade-4284-a96c-b4096860d316" providerId="AD" clId="Web-{CDE7F742-391E-C6C1-2247-ECD8E5E8F7B3}" dt="2025-05-19T05:22:46.142" v="1273"/>
          <ac:spMkLst>
            <pc:docMk/>
            <pc:sldMk cId="3587218817" sldId="427"/>
            <ac:spMk id="18" creationId="{FF9F2414-84E8-453E-B1F3-389FDE8192D9}"/>
          </ac:spMkLst>
        </pc:spChg>
        <pc:spChg chg="add del">
          <ac:chgData name="Verónica Ramírez Montenegro" userId="S::vramirez@minigualdad.gov.co::95a7f771-bade-4284-a96c-b4096860d316" providerId="AD" clId="Web-{CDE7F742-391E-C6C1-2247-ECD8E5E8F7B3}" dt="2025-05-19T05:22:46.142" v="1273"/>
          <ac:spMkLst>
            <pc:docMk/>
            <pc:sldMk cId="3587218817" sldId="427"/>
            <ac:spMk id="20" creationId="{3ECA69A1-7536-43AC-85EF-C7106179F5ED}"/>
          </ac:spMkLst>
        </pc:spChg>
        <pc:graphicFrameChg chg="add mod modGraphic">
          <ac:chgData name="Verónica Ramírez Montenegro" userId="S::vramirez@minigualdad.gov.co::95a7f771-bade-4284-a96c-b4096860d316" providerId="AD" clId="Web-{CDE7F742-391E-C6C1-2247-ECD8E5E8F7B3}" dt="2025-05-19T05:23:31.003" v="1286"/>
          <ac:graphicFrameMkLst>
            <pc:docMk/>
            <pc:sldMk cId="3587218817" sldId="427"/>
            <ac:graphicFrameMk id="3" creationId="{A328E458-9725-0290-5D39-8810721C753B}"/>
          </ac:graphicFrameMkLst>
        </pc:graphicFrameChg>
      </pc:sldChg>
      <pc:sldChg chg="new del">
        <pc:chgData name="Verónica Ramírez Montenegro" userId="S::vramirez@minigualdad.gov.co::95a7f771-bade-4284-a96c-b4096860d316" providerId="AD" clId="Web-{CDE7F742-391E-C6C1-2247-ECD8E5E8F7B3}" dt="2025-05-19T06:09:20.397" v="1289"/>
        <pc:sldMkLst>
          <pc:docMk/>
          <pc:sldMk cId="2438046530" sldId="428"/>
        </pc:sldMkLst>
      </pc:sldChg>
      <pc:sldChg chg="modSp add replId">
        <pc:chgData name="Verónica Ramírez Montenegro" userId="S::vramirez@minigualdad.gov.co::95a7f771-bade-4284-a96c-b4096860d316" providerId="AD" clId="Web-{CDE7F742-391E-C6C1-2247-ECD8E5E8F7B3}" dt="2025-05-19T06:22:08.917" v="1638" actId="20577"/>
        <pc:sldMkLst>
          <pc:docMk/>
          <pc:sldMk cId="3178211463" sldId="429"/>
        </pc:sldMkLst>
        <pc:spChg chg="mod">
          <ac:chgData name="Verónica Ramírez Montenegro" userId="S::vramirez@minigualdad.gov.co::95a7f771-bade-4284-a96c-b4096860d316" providerId="AD" clId="Web-{CDE7F742-391E-C6C1-2247-ECD8E5E8F7B3}" dt="2025-05-19T06:09:50.991" v="1314" actId="20577"/>
          <ac:spMkLst>
            <pc:docMk/>
            <pc:sldMk cId="3178211463" sldId="429"/>
            <ac:spMk id="4" creationId="{C387109F-A155-1B8E-83A1-B96EFC21B999}"/>
          </ac:spMkLst>
        </pc:spChg>
        <pc:spChg chg="mod">
          <ac:chgData name="Verónica Ramírez Montenegro" userId="S::vramirez@minigualdad.gov.co::95a7f771-bade-4284-a96c-b4096860d316" providerId="AD" clId="Web-{CDE7F742-391E-C6C1-2247-ECD8E5E8F7B3}" dt="2025-05-19T06:22:08.917" v="1638" actId="20577"/>
          <ac:spMkLst>
            <pc:docMk/>
            <pc:sldMk cId="3178211463" sldId="429"/>
            <ac:spMk id="5" creationId="{564623BE-0C84-FDD6-C11D-3E3A09E1311D}"/>
          </ac:spMkLst>
        </pc:spChg>
      </pc:sldChg>
      <pc:sldMasterChg chg="addSldLayout">
        <pc:chgData name="Verónica Ramírez Montenegro" userId="S::vramirez@minigualdad.gov.co::95a7f771-bade-4284-a96c-b4096860d316" providerId="AD" clId="Web-{CDE7F742-391E-C6C1-2247-ECD8E5E8F7B3}" dt="2025-05-19T03:45:24.927" v="14"/>
        <pc:sldMasterMkLst>
          <pc:docMk/>
          <pc:sldMasterMk cId="1326068950" sldId="2147483648"/>
        </pc:sldMasterMkLst>
        <pc:sldLayoutChg chg="add">
          <pc:chgData name="Verónica Ramírez Montenegro" userId="S::vramirez@minigualdad.gov.co::95a7f771-bade-4284-a96c-b4096860d316" providerId="AD" clId="Web-{CDE7F742-391E-C6C1-2247-ECD8E5E8F7B3}" dt="2025-05-19T03:45:24.927" v="14"/>
          <pc:sldLayoutMkLst>
            <pc:docMk/>
            <pc:sldMasterMk cId="1326068950" sldId="2147483648"/>
            <pc:sldLayoutMk cId="1352762609" sldId="2147483667"/>
          </pc:sldLayoutMkLst>
        </pc:sldLayoutChg>
      </pc:sldMasterChg>
    </pc:docChg>
  </pc:docChgLst>
  <pc:docChgLst>
    <pc:chgData name="Liliana Melgarejo Martínez" userId="S::lmelgarejo@minigualdad.gov.co::c79ed4f7-3e60-43a5-b670-9cc80fe51e3b" providerId="AD" clId="Web-{C65C6E38-8DA0-B0EF-A8DA-3D4AC55C0D43}"/>
    <pc:docChg chg="addSld delSld modSld sldOrd">
      <pc:chgData name="Liliana Melgarejo Martínez" userId="S::lmelgarejo@minigualdad.gov.co::c79ed4f7-3e60-43a5-b670-9cc80fe51e3b" providerId="AD" clId="Web-{C65C6E38-8DA0-B0EF-A8DA-3D4AC55C0D43}" dt="2025-05-13T18:08:55.611" v="3308" actId="1076"/>
      <pc:docMkLst>
        <pc:docMk/>
      </pc:docMkLst>
      <pc:sldChg chg="addSp delSp modSp">
        <pc:chgData name="Liliana Melgarejo Martínez" userId="S::lmelgarejo@minigualdad.gov.co::c79ed4f7-3e60-43a5-b670-9cc80fe51e3b" providerId="AD" clId="Web-{C65C6E38-8DA0-B0EF-A8DA-3D4AC55C0D43}" dt="2025-05-13T14:24:50.702" v="1698" actId="1076"/>
        <pc:sldMkLst>
          <pc:docMk/>
          <pc:sldMk cId="366627510" sldId="284"/>
        </pc:sldMkLst>
        <pc:spChg chg="mod">
          <ac:chgData name="Liliana Melgarejo Martínez" userId="S::lmelgarejo@minigualdad.gov.co::c79ed4f7-3e60-43a5-b670-9cc80fe51e3b" providerId="AD" clId="Web-{C65C6E38-8DA0-B0EF-A8DA-3D4AC55C0D43}" dt="2025-05-13T14:00:55.871" v="1416" actId="1076"/>
          <ac:spMkLst>
            <pc:docMk/>
            <pc:sldMk cId="366627510" sldId="284"/>
            <ac:spMk id="5" creationId="{73351C10-F3F8-966E-3467-895508642994}"/>
          </ac:spMkLst>
        </pc:spChg>
        <pc:graphicFrameChg chg="add mod modGraphic">
          <ac:chgData name="Liliana Melgarejo Martínez" userId="S::lmelgarejo@minigualdad.gov.co::c79ed4f7-3e60-43a5-b670-9cc80fe51e3b" providerId="AD" clId="Web-{C65C6E38-8DA0-B0EF-A8DA-3D4AC55C0D43}" dt="2025-05-13T14:24:13.060" v="1693"/>
          <ac:graphicFrameMkLst>
            <pc:docMk/>
            <pc:sldMk cId="366627510" sldId="284"/>
            <ac:graphicFrameMk id="13" creationId="{9D1E8230-F9AB-B759-1207-D3827A2501AB}"/>
          </ac:graphicFrameMkLst>
        </pc:graphicFrameChg>
        <pc:graphicFrameChg chg="add mod">
          <ac:chgData name="Liliana Melgarejo Martínez" userId="S::lmelgarejo@minigualdad.gov.co::c79ed4f7-3e60-43a5-b670-9cc80fe51e3b" providerId="AD" clId="Web-{C65C6E38-8DA0-B0EF-A8DA-3D4AC55C0D43}" dt="2025-05-13T14:24:50.702" v="1698" actId="1076"/>
          <ac:graphicFrameMkLst>
            <pc:docMk/>
            <pc:sldMk cId="366627510" sldId="284"/>
            <ac:graphicFrameMk id="14" creationId="{615D565A-9122-4AC9-A32B-B6DABB7A7644}"/>
          </ac:graphicFrameMkLst>
        </pc:graphicFrameChg>
        <pc:picChg chg="mod">
          <ac:chgData name="Liliana Melgarejo Martínez" userId="S::lmelgarejo@minigualdad.gov.co::c79ed4f7-3e60-43a5-b670-9cc80fe51e3b" providerId="AD" clId="Web-{C65C6E38-8DA0-B0EF-A8DA-3D4AC55C0D43}" dt="2025-05-13T14:23:23.746" v="1689" actId="1076"/>
          <ac:picMkLst>
            <pc:docMk/>
            <pc:sldMk cId="366627510" sldId="284"/>
            <ac:picMk id="10" creationId="{8293355C-B297-DE66-E76F-371CF6A7AC18}"/>
          </ac:picMkLst>
        </pc:picChg>
      </pc:sldChg>
      <pc:sldChg chg="del">
        <pc:chgData name="Liliana Melgarejo Martínez" userId="S::lmelgarejo@minigualdad.gov.co::c79ed4f7-3e60-43a5-b670-9cc80fe51e3b" providerId="AD" clId="Web-{C65C6E38-8DA0-B0EF-A8DA-3D4AC55C0D43}" dt="2025-05-13T14:27:31.739" v="1704"/>
        <pc:sldMkLst>
          <pc:docMk/>
          <pc:sldMk cId="1442052804" sldId="287"/>
        </pc:sldMkLst>
      </pc:sldChg>
      <pc:sldChg chg="addSp delSp modSp">
        <pc:chgData name="Liliana Melgarejo Martínez" userId="S::lmelgarejo@minigualdad.gov.co::c79ed4f7-3e60-43a5-b670-9cc80fe51e3b" providerId="AD" clId="Web-{C65C6E38-8DA0-B0EF-A8DA-3D4AC55C0D43}" dt="2025-05-13T15:47:20.994" v="2080"/>
        <pc:sldMkLst>
          <pc:docMk/>
          <pc:sldMk cId="3470680478" sldId="288"/>
        </pc:sldMkLst>
        <pc:spChg chg="add mod">
          <ac:chgData name="Liliana Melgarejo Martínez" userId="S::lmelgarejo@minigualdad.gov.co::c79ed4f7-3e60-43a5-b670-9cc80fe51e3b" providerId="AD" clId="Web-{C65C6E38-8DA0-B0EF-A8DA-3D4AC55C0D43}" dt="2025-05-13T15:47:20.994" v="2080"/>
          <ac:spMkLst>
            <pc:docMk/>
            <pc:sldMk cId="3470680478" sldId="288"/>
            <ac:spMk id="6" creationId="{F7818C38-D951-2C75-8906-F0C53A1EF8E5}"/>
          </ac:spMkLst>
        </pc:spChg>
        <pc:graphicFrameChg chg="add mod modGraphic">
          <ac:chgData name="Liliana Melgarejo Martínez" userId="S::lmelgarejo@minigualdad.gov.co::c79ed4f7-3e60-43a5-b670-9cc80fe51e3b" providerId="AD" clId="Web-{C65C6E38-8DA0-B0EF-A8DA-3D4AC55C0D43}" dt="2025-05-13T15:45:51.132" v="2021"/>
          <ac:graphicFrameMkLst>
            <pc:docMk/>
            <pc:sldMk cId="3470680478" sldId="288"/>
            <ac:graphicFrameMk id="10" creationId="{5B538D4A-AB14-E00E-AF7C-7D10C00383A4}"/>
          </ac:graphicFrameMkLst>
        </pc:graphicFrameChg>
      </pc:sldChg>
      <pc:sldChg chg="addSp delSp modSp">
        <pc:chgData name="Liliana Melgarejo Martínez" userId="S::lmelgarejo@minigualdad.gov.co::c79ed4f7-3e60-43a5-b670-9cc80fe51e3b" providerId="AD" clId="Web-{C65C6E38-8DA0-B0EF-A8DA-3D4AC55C0D43}" dt="2025-05-13T16:01:53.160" v="2103"/>
        <pc:sldMkLst>
          <pc:docMk/>
          <pc:sldMk cId="4290991857" sldId="289"/>
        </pc:sldMkLst>
        <pc:graphicFrameChg chg="add mod modGraphic">
          <ac:chgData name="Liliana Melgarejo Martínez" userId="S::lmelgarejo@minigualdad.gov.co::c79ed4f7-3e60-43a5-b670-9cc80fe51e3b" providerId="AD" clId="Web-{C65C6E38-8DA0-B0EF-A8DA-3D4AC55C0D43}" dt="2025-05-13T16:01:53.160" v="2103"/>
          <ac:graphicFrameMkLst>
            <pc:docMk/>
            <pc:sldMk cId="4290991857" sldId="289"/>
            <ac:graphicFrameMk id="6" creationId="{DDFD8C7F-D826-FBEF-8157-3381038E2885}"/>
          </ac:graphicFrameMkLst>
        </pc:graphicFrameChg>
      </pc:sldChg>
      <pc:sldChg chg="addSp delSp modSp">
        <pc:chgData name="Liliana Melgarejo Martínez" userId="S::lmelgarejo@minigualdad.gov.co::c79ed4f7-3e60-43a5-b670-9cc80fe51e3b" providerId="AD" clId="Web-{C65C6E38-8DA0-B0EF-A8DA-3D4AC55C0D43}" dt="2025-05-13T16:04:47.446" v="2128"/>
        <pc:sldMkLst>
          <pc:docMk/>
          <pc:sldMk cId="2538929165" sldId="290"/>
        </pc:sldMkLst>
      </pc:sldChg>
      <pc:sldChg chg="addSp delSp modSp">
        <pc:chgData name="Liliana Melgarejo Martínez" userId="S::lmelgarejo@minigualdad.gov.co::c79ed4f7-3e60-43a5-b670-9cc80fe51e3b" providerId="AD" clId="Web-{C65C6E38-8DA0-B0EF-A8DA-3D4AC55C0D43}" dt="2025-05-13T16:54:06.388" v="3178" actId="14100"/>
        <pc:sldMkLst>
          <pc:docMk/>
          <pc:sldMk cId="2037399336" sldId="293"/>
        </pc:sldMkLst>
      </pc:sldChg>
      <pc:sldChg chg="del">
        <pc:chgData name="Liliana Melgarejo Martínez" userId="S::lmelgarejo@minigualdad.gov.co::c79ed4f7-3e60-43a5-b670-9cc80fe51e3b" providerId="AD" clId="Web-{C65C6E38-8DA0-B0EF-A8DA-3D4AC55C0D43}" dt="2025-05-13T14:27:29.864" v="1703"/>
        <pc:sldMkLst>
          <pc:docMk/>
          <pc:sldMk cId="3068695857" sldId="304"/>
        </pc:sldMkLst>
      </pc:sldChg>
      <pc:sldChg chg="ord">
        <pc:chgData name="Liliana Melgarejo Martínez" userId="S::lmelgarejo@minigualdad.gov.co::c79ed4f7-3e60-43a5-b670-9cc80fe51e3b" providerId="AD" clId="Web-{C65C6E38-8DA0-B0EF-A8DA-3D4AC55C0D43}" dt="2025-05-13T14:39:05.935" v="1784"/>
        <pc:sldMkLst>
          <pc:docMk/>
          <pc:sldMk cId="2060786013" sldId="370"/>
        </pc:sldMkLst>
      </pc:sldChg>
      <pc:sldChg chg="addSp delSp modSp ord">
        <pc:chgData name="Liliana Melgarejo Martínez" userId="S::lmelgarejo@minigualdad.gov.co::c79ed4f7-3e60-43a5-b670-9cc80fe51e3b" providerId="AD" clId="Web-{C65C6E38-8DA0-B0EF-A8DA-3D4AC55C0D43}" dt="2025-05-13T14:39:05.935" v="1783"/>
        <pc:sldMkLst>
          <pc:docMk/>
          <pc:sldMk cId="4080141765" sldId="371"/>
        </pc:sldMkLst>
        <pc:spChg chg="add">
          <ac:chgData name="Liliana Melgarejo Martínez" userId="S::lmelgarejo@minigualdad.gov.co::c79ed4f7-3e60-43a5-b670-9cc80fe51e3b" providerId="AD" clId="Web-{C65C6E38-8DA0-B0EF-A8DA-3D4AC55C0D43}" dt="2025-05-13T14:32:02.701" v="1707"/>
          <ac:spMkLst>
            <pc:docMk/>
            <pc:sldMk cId="4080141765" sldId="371"/>
            <ac:spMk id="3" creationId="{8090CE56-FCD7-9A8C-DC88-A5C957CEEB9B}"/>
          </ac:spMkLst>
        </pc:spChg>
        <pc:spChg chg="add mod">
          <ac:chgData name="Liliana Melgarejo Martínez" userId="S::lmelgarejo@minigualdad.gov.co::c79ed4f7-3e60-43a5-b670-9cc80fe51e3b" providerId="AD" clId="Web-{C65C6E38-8DA0-B0EF-A8DA-3D4AC55C0D43}" dt="2025-05-13T14:37:28.978" v="1780" actId="20577"/>
          <ac:spMkLst>
            <pc:docMk/>
            <pc:sldMk cId="4080141765" sldId="371"/>
            <ac:spMk id="6" creationId="{F19B13B1-EC06-965D-A1BB-12D6BCBEB310}"/>
          </ac:spMkLst>
        </pc:spChg>
      </pc:sldChg>
      <pc:sldChg chg="modSp">
        <pc:chgData name="Liliana Melgarejo Martínez" userId="S::lmelgarejo@minigualdad.gov.co::c79ed4f7-3e60-43a5-b670-9cc80fe51e3b" providerId="AD" clId="Web-{C65C6E38-8DA0-B0EF-A8DA-3D4AC55C0D43}" dt="2025-05-13T12:54:56.233" v="1203"/>
        <pc:sldMkLst>
          <pc:docMk/>
          <pc:sldMk cId="736320205" sldId="375"/>
        </pc:sldMkLst>
        <pc:graphicFrameChg chg="mod modGraphic">
          <ac:chgData name="Liliana Melgarejo Martínez" userId="S::lmelgarejo@minigualdad.gov.co::c79ed4f7-3e60-43a5-b670-9cc80fe51e3b" providerId="AD" clId="Web-{C65C6E38-8DA0-B0EF-A8DA-3D4AC55C0D43}" dt="2025-05-13T12:54:56.233" v="1203"/>
          <ac:graphicFrameMkLst>
            <pc:docMk/>
            <pc:sldMk cId="736320205" sldId="375"/>
            <ac:graphicFrameMk id="4" creationId="{7436E4D5-AF51-7345-2A6D-AFD8E70037F9}"/>
          </ac:graphicFrameMkLst>
        </pc:graphicFrameChg>
      </pc:sldChg>
      <pc:sldChg chg="addSp modSp">
        <pc:chgData name="Liliana Melgarejo Martínez" userId="S::lmelgarejo@minigualdad.gov.co::c79ed4f7-3e60-43a5-b670-9cc80fe51e3b" providerId="AD" clId="Web-{C65C6E38-8DA0-B0EF-A8DA-3D4AC55C0D43}" dt="2025-05-13T14:27:23.254" v="1702" actId="1076"/>
        <pc:sldMkLst>
          <pc:docMk/>
          <pc:sldMk cId="3342078842" sldId="377"/>
        </pc:sldMkLst>
        <pc:spChg chg="add mod">
          <ac:chgData name="Liliana Melgarejo Martínez" userId="S::lmelgarejo@minigualdad.gov.co::c79ed4f7-3e60-43a5-b670-9cc80fe51e3b" providerId="AD" clId="Web-{C65C6E38-8DA0-B0EF-A8DA-3D4AC55C0D43}" dt="2025-05-13T14:27:23.254" v="1702" actId="1076"/>
          <ac:spMkLst>
            <pc:docMk/>
            <pc:sldMk cId="3342078842" sldId="377"/>
            <ac:spMk id="5" creationId="{24B0BE29-0F5B-B234-7D79-FAD4101686D2}"/>
          </ac:spMkLst>
        </pc:spChg>
      </pc:sldChg>
      <pc:sldChg chg="addSp delSp modSp del">
        <pc:chgData name="Liliana Melgarejo Martínez" userId="S::lmelgarejo@minigualdad.gov.co::c79ed4f7-3e60-43a5-b670-9cc80fe51e3b" providerId="AD" clId="Web-{C65C6E38-8DA0-B0EF-A8DA-3D4AC55C0D43}" dt="2025-05-13T14:22:07.556" v="1684"/>
        <pc:sldMkLst>
          <pc:docMk/>
          <pc:sldMk cId="13973052" sldId="378"/>
        </pc:sldMkLst>
      </pc:sldChg>
      <pc:sldChg chg="modSp">
        <pc:chgData name="Liliana Melgarejo Martínez" userId="S::lmelgarejo@minigualdad.gov.co::c79ed4f7-3e60-43a5-b670-9cc80fe51e3b" providerId="AD" clId="Web-{C65C6E38-8DA0-B0EF-A8DA-3D4AC55C0D43}" dt="2025-05-13T12:52:58.963" v="1152" actId="1076"/>
        <pc:sldMkLst>
          <pc:docMk/>
          <pc:sldMk cId="2490232777" sldId="379"/>
        </pc:sldMkLst>
      </pc:sldChg>
      <pc:sldChg chg="addSp delSp modSp new">
        <pc:chgData name="Liliana Melgarejo Martínez" userId="S::lmelgarejo@minigualdad.gov.co::c79ed4f7-3e60-43a5-b670-9cc80fe51e3b" providerId="AD" clId="Web-{C65C6E38-8DA0-B0EF-A8DA-3D4AC55C0D43}" dt="2025-05-13T14:26:33.127" v="1700" actId="1076"/>
        <pc:sldMkLst>
          <pc:docMk/>
          <pc:sldMk cId="355040726" sldId="380"/>
        </pc:sldMkLst>
        <pc:graphicFrameChg chg="add mod modGraphic">
          <ac:chgData name="Liliana Melgarejo Martínez" userId="S::lmelgarejo@minigualdad.gov.co::c79ed4f7-3e60-43a5-b670-9cc80fe51e3b" providerId="AD" clId="Web-{C65C6E38-8DA0-B0EF-A8DA-3D4AC55C0D43}" dt="2025-05-13T14:09:39.858" v="1549" actId="1076"/>
          <ac:graphicFrameMkLst>
            <pc:docMk/>
            <pc:sldMk cId="355040726" sldId="380"/>
            <ac:graphicFrameMk id="4" creationId="{FCD97A47-1BEE-92DD-0308-6A5E452FFDC8}"/>
          </ac:graphicFrameMkLst>
        </pc:graphicFrameChg>
        <pc:graphicFrameChg chg="add mod modGraphic">
          <ac:chgData name="Liliana Melgarejo Martínez" userId="S::lmelgarejo@minigualdad.gov.co::c79ed4f7-3e60-43a5-b670-9cc80fe51e3b" providerId="AD" clId="Web-{C65C6E38-8DA0-B0EF-A8DA-3D4AC55C0D43}" dt="2025-05-13T14:22:00.165" v="1683" actId="1076"/>
          <ac:graphicFrameMkLst>
            <pc:docMk/>
            <pc:sldMk cId="355040726" sldId="380"/>
            <ac:graphicFrameMk id="743" creationId="{204C69BA-DA8C-6DC6-C4DD-9BE77D59AD9D}"/>
          </ac:graphicFrameMkLst>
        </pc:graphicFrameChg>
        <pc:picChg chg="add mod">
          <ac:chgData name="Liliana Melgarejo Martínez" userId="S::lmelgarejo@minigualdad.gov.co::c79ed4f7-3e60-43a5-b670-9cc80fe51e3b" providerId="AD" clId="Web-{C65C6E38-8DA0-B0EF-A8DA-3D4AC55C0D43}" dt="2025-05-13T14:21:16.241" v="1672" actId="688"/>
          <ac:picMkLst>
            <pc:docMk/>
            <pc:sldMk cId="355040726" sldId="380"/>
            <ac:picMk id="992" creationId="{71D5B929-A0FB-365E-C637-336ACBA92603}"/>
          </ac:picMkLst>
        </pc:picChg>
        <pc:picChg chg="add mod">
          <ac:chgData name="Liliana Melgarejo Martínez" userId="S::lmelgarejo@minigualdad.gov.co::c79ed4f7-3e60-43a5-b670-9cc80fe51e3b" providerId="AD" clId="Web-{C65C6E38-8DA0-B0EF-A8DA-3D4AC55C0D43}" dt="2025-05-13T14:21:01.413" v="1667" actId="1076"/>
          <ac:picMkLst>
            <pc:docMk/>
            <pc:sldMk cId="355040726" sldId="380"/>
            <ac:picMk id="994" creationId="{0BA6A8D2-F60F-0A3C-835E-707497C266EF}"/>
          </ac:picMkLst>
        </pc:picChg>
        <pc:picChg chg="add mod">
          <ac:chgData name="Liliana Melgarejo Martínez" userId="S::lmelgarejo@minigualdad.gov.co::c79ed4f7-3e60-43a5-b670-9cc80fe51e3b" providerId="AD" clId="Web-{C65C6E38-8DA0-B0EF-A8DA-3D4AC55C0D43}" dt="2025-05-13T14:14:49.665" v="1602" actId="1076"/>
          <ac:picMkLst>
            <pc:docMk/>
            <pc:sldMk cId="355040726" sldId="380"/>
            <ac:picMk id="996" creationId="{40BB4C3B-963E-CC04-F822-B4CCC40BC6C6}"/>
          </ac:picMkLst>
        </pc:picChg>
        <pc:picChg chg="add mod">
          <ac:chgData name="Liliana Melgarejo Martínez" userId="S::lmelgarejo@minigualdad.gov.co::c79ed4f7-3e60-43a5-b670-9cc80fe51e3b" providerId="AD" clId="Web-{C65C6E38-8DA0-B0EF-A8DA-3D4AC55C0D43}" dt="2025-05-13T14:15:44.308" v="1612" actId="14100"/>
          <ac:picMkLst>
            <pc:docMk/>
            <pc:sldMk cId="355040726" sldId="380"/>
            <ac:picMk id="998" creationId="{B4FA771F-A48F-389D-760C-3052CE8940AF}"/>
          </ac:picMkLst>
        </pc:picChg>
        <pc:picChg chg="add mod">
          <ac:chgData name="Liliana Melgarejo Martínez" userId="S::lmelgarejo@minigualdad.gov.co::c79ed4f7-3e60-43a5-b670-9cc80fe51e3b" providerId="AD" clId="Web-{C65C6E38-8DA0-B0EF-A8DA-3D4AC55C0D43}" dt="2025-05-13T14:19:58.410" v="1661" actId="1076"/>
          <ac:picMkLst>
            <pc:docMk/>
            <pc:sldMk cId="355040726" sldId="380"/>
            <ac:picMk id="999" creationId="{5A5D141E-5FBA-28DD-3F07-0D2A0E94D271}"/>
          </ac:picMkLst>
        </pc:picChg>
        <pc:picChg chg="add mod">
          <ac:chgData name="Liliana Melgarejo Martínez" userId="S::lmelgarejo@minigualdad.gov.co::c79ed4f7-3e60-43a5-b670-9cc80fe51e3b" providerId="AD" clId="Web-{C65C6E38-8DA0-B0EF-A8DA-3D4AC55C0D43}" dt="2025-05-13T14:21:51.586" v="1681" actId="1076"/>
          <ac:picMkLst>
            <pc:docMk/>
            <pc:sldMk cId="355040726" sldId="380"/>
            <ac:picMk id="1001" creationId="{EED555A8-AF48-9257-E910-05D809D16F13}"/>
          </ac:picMkLst>
        </pc:picChg>
        <pc:picChg chg="add mod">
          <ac:chgData name="Liliana Melgarejo Martínez" userId="S::lmelgarejo@minigualdad.gov.co::c79ed4f7-3e60-43a5-b670-9cc80fe51e3b" providerId="AD" clId="Web-{C65C6E38-8DA0-B0EF-A8DA-3D4AC55C0D43}" dt="2025-05-13T14:16:31.653" v="1624" actId="1076"/>
          <ac:picMkLst>
            <pc:docMk/>
            <pc:sldMk cId="355040726" sldId="380"/>
            <ac:picMk id="1002" creationId="{DD5957A0-B518-C1B8-BD46-CA7F88EDF821}"/>
          </ac:picMkLst>
        </pc:picChg>
        <pc:picChg chg="add mod">
          <ac:chgData name="Liliana Melgarejo Martínez" userId="S::lmelgarejo@minigualdad.gov.co::c79ed4f7-3e60-43a5-b670-9cc80fe51e3b" providerId="AD" clId="Web-{C65C6E38-8DA0-B0EF-A8DA-3D4AC55C0D43}" dt="2025-05-13T14:21:31.351" v="1674" actId="1076"/>
          <ac:picMkLst>
            <pc:docMk/>
            <pc:sldMk cId="355040726" sldId="380"/>
            <ac:picMk id="1233" creationId="{6D8AB7E9-5BFC-7D5B-0145-FB4EA22BA84D}"/>
          </ac:picMkLst>
        </pc:picChg>
      </pc:sldChg>
      <pc:sldChg chg="addSp delSp modSp new">
        <pc:chgData name="Liliana Melgarejo Martínez" userId="S::lmelgarejo@minigualdad.gov.co::c79ed4f7-3e60-43a5-b670-9cc80fe51e3b" providerId="AD" clId="Web-{C65C6E38-8DA0-B0EF-A8DA-3D4AC55C0D43}" dt="2025-05-13T16:24:34.730" v="2618"/>
        <pc:sldMkLst>
          <pc:docMk/>
          <pc:sldMk cId="1124629359" sldId="381"/>
        </pc:sldMkLst>
      </pc:sldChg>
      <pc:sldChg chg="addSp delSp modSp new">
        <pc:chgData name="Liliana Melgarejo Martínez" userId="S::lmelgarejo@minigualdad.gov.co::c79ed4f7-3e60-43a5-b670-9cc80fe51e3b" providerId="AD" clId="Web-{C65C6E38-8DA0-B0EF-A8DA-3D4AC55C0D43}" dt="2025-05-13T18:08:55.611" v="3308" actId="1076"/>
        <pc:sldMkLst>
          <pc:docMk/>
          <pc:sldMk cId="519695664" sldId="382"/>
        </pc:sldMkLst>
      </pc:sldChg>
    </pc:docChg>
  </pc:docChgLst>
  <pc:docChgLst>
    <pc:chgData name="María Alejandra Pregonero Guzmán" userId="dc9d85db-3f43-408f-a396-5077ce5e87e2" providerId="ADAL" clId="{54998763-DE92-42B5-B7BE-C1DD1EFA083C}"/>
    <pc:docChg chg="addSld delSld modSld">
      <pc:chgData name="María Alejandra Pregonero Guzmán" userId="dc9d85db-3f43-408f-a396-5077ce5e87e2" providerId="ADAL" clId="{54998763-DE92-42B5-B7BE-C1DD1EFA083C}" dt="2025-05-20T21:55:20.485" v="2"/>
      <pc:docMkLst>
        <pc:docMk/>
      </pc:docMkLst>
      <pc:sldChg chg="add del">
        <pc:chgData name="María Alejandra Pregonero Guzmán" userId="dc9d85db-3f43-408f-a396-5077ce5e87e2" providerId="ADAL" clId="{54998763-DE92-42B5-B7BE-C1DD1EFA083C}" dt="2025-05-20T21:55:20.485" v="2"/>
        <pc:sldMkLst>
          <pc:docMk/>
          <pc:sldMk cId="1442052804" sldId="287"/>
        </pc:sldMkLst>
      </pc:sldChg>
      <pc:sldChg chg="add">
        <pc:chgData name="María Alejandra Pregonero Guzmán" userId="dc9d85db-3f43-408f-a396-5077ce5e87e2" providerId="ADAL" clId="{54998763-DE92-42B5-B7BE-C1DD1EFA083C}" dt="2025-05-20T21:55:20.485" v="2"/>
        <pc:sldMkLst>
          <pc:docMk/>
          <pc:sldMk cId="3177086378" sldId="294"/>
        </pc:sldMkLst>
      </pc:sldChg>
      <pc:sldChg chg="add del">
        <pc:chgData name="María Alejandra Pregonero Guzmán" userId="dc9d85db-3f43-408f-a396-5077ce5e87e2" providerId="ADAL" clId="{54998763-DE92-42B5-B7BE-C1DD1EFA083C}" dt="2025-05-20T21:55:20.485" v="2"/>
        <pc:sldMkLst>
          <pc:docMk/>
          <pc:sldMk cId="3068695857" sldId="304"/>
        </pc:sldMkLst>
      </pc:sldChg>
      <pc:sldChg chg="add">
        <pc:chgData name="María Alejandra Pregonero Guzmán" userId="dc9d85db-3f43-408f-a396-5077ce5e87e2" providerId="ADAL" clId="{54998763-DE92-42B5-B7BE-C1DD1EFA083C}" dt="2025-05-20T21:55:20.485" v="2"/>
        <pc:sldMkLst>
          <pc:docMk/>
          <pc:sldMk cId="132705623" sldId="310"/>
        </pc:sldMkLst>
      </pc:sldChg>
      <pc:sldChg chg="add">
        <pc:chgData name="María Alejandra Pregonero Guzmán" userId="dc9d85db-3f43-408f-a396-5077ce5e87e2" providerId="ADAL" clId="{54998763-DE92-42B5-B7BE-C1DD1EFA083C}" dt="2025-05-20T21:55:20.485" v="2"/>
        <pc:sldMkLst>
          <pc:docMk/>
          <pc:sldMk cId="1811617229" sldId="313"/>
        </pc:sldMkLst>
      </pc:sldChg>
      <pc:sldChg chg="add del">
        <pc:chgData name="María Alejandra Pregonero Guzmán" userId="dc9d85db-3f43-408f-a396-5077ce5e87e2" providerId="ADAL" clId="{54998763-DE92-42B5-B7BE-C1DD1EFA083C}" dt="2025-05-20T21:55:20.485" v="2"/>
        <pc:sldMkLst>
          <pc:docMk/>
          <pc:sldMk cId="2233022909" sldId="316"/>
        </pc:sldMkLst>
      </pc:sldChg>
      <pc:sldChg chg="add del">
        <pc:chgData name="María Alejandra Pregonero Guzmán" userId="dc9d85db-3f43-408f-a396-5077ce5e87e2" providerId="ADAL" clId="{54998763-DE92-42B5-B7BE-C1DD1EFA083C}" dt="2025-05-20T21:55:20.485" v="2"/>
        <pc:sldMkLst>
          <pc:docMk/>
          <pc:sldMk cId="3559617095" sldId="317"/>
        </pc:sldMkLst>
      </pc:sldChg>
      <pc:sldChg chg="add del">
        <pc:chgData name="María Alejandra Pregonero Guzmán" userId="dc9d85db-3f43-408f-a396-5077ce5e87e2" providerId="ADAL" clId="{54998763-DE92-42B5-B7BE-C1DD1EFA083C}" dt="2025-05-20T21:55:20.485" v="2"/>
        <pc:sldMkLst>
          <pc:docMk/>
          <pc:sldMk cId="2941283351" sldId="318"/>
        </pc:sldMkLst>
      </pc:sldChg>
      <pc:sldChg chg="add">
        <pc:chgData name="María Alejandra Pregonero Guzmán" userId="dc9d85db-3f43-408f-a396-5077ce5e87e2" providerId="ADAL" clId="{54998763-DE92-42B5-B7BE-C1DD1EFA083C}" dt="2025-05-20T21:55:20.485" v="2"/>
        <pc:sldMkLst>
          <pc:docMk/>
          <pc:sldMk cId="4052474785" sldId="322"/>
        </pc:sldMkLst>
      </pc:sldChg>
      <pc:sldChg chg="add">
        <pc:chgData name="María Alejandra Pregonero Guzmán" userId="dc9d85db-3f43-408f-a396-5077ce5e87e2" providerId="ADAL" clId="{54998763-DE92-42B5-B7BE-C1DD1EFA083C}" dt="2025-05-20T21:55:20.485" v="2"/>
        <pc:sldMkLst>
          <pc:docMk/>
          <pc:sldMk cId="3648087539" sldId="323"/>
        </pc:sldMkLst>
      </pc:sldChg>
      <pc:sldChg chg="add">
        <pc:chgData name="María Alejandra Pregonero Guzmán" userId="dc9d85db-3f43-408f-a396-5077ce5e87e2" providerId="ADAL" clId="{54998763-DE92-42B5-B7BE-C1DD1EFA083C}" dt="2025-05-20T21:55:20.485" v="2"/>
        <pc:sldMkLst>
          <pc:docMk/>
          <pc:sldMk cId="2859495473" sldId="324"/>
        </pc:sldMkLst>
      </pc:sldChg>
      <pc:sldChg chg="add">
        <pc:chgData name="María Alejandra Pregonero Guzmán" userId="dc9d85db-3f43-408f-a396-5077ce5e87e2" providerId="ADAL" clId="{54998763-DE92-42B5-B7BE-C1DD1EFA083C}" dt="2025-05-20T21:55:20.485" v="2"/>
        <pc:sldMkLst>
          <pc:docMk/>
          <pc:sldMk cId="3476131962" sldId="328"/>
        </pc:sldMkLst>
      </pc:sldChg>
      <pc:sldChg chg="del">
        <pc:chgData name="María Alejandra Pregonero Guzmán" userId="dc9d85db-3f43-408f-a396-5077ce5e87e2" providerId="ADAL" clId="{54998763-DE92-42B5-B7BE-C1DD1EFA083C}" dt="2025-05-20T21:54:49.511" v="0" actId="47"/>
        <pc:sldMkLst>
          <pc:docMk/>
          <pc:sldMk cId="2074485960" sldId="385"/>
        </pc:sldMkLst>
      </pc:sldChg>
      <pc:sldChg chg="del">
        <pc:chgData name="María Alejandra Pregonero Guzmán" userId="dc9d85db-3f43-408f-a396-5077ce5e87e2" providerId="ADAL" clId="{54998763-DE92-42B5-B7BE-C1DD1EFA083C}" dt="2025-05-20T21:54:49.511" v="0" actId="47"/>
        <pc:sldMkLst>
          <pc:docMk/>
          <pc:sldMk cId="648758348" sldId="386"/>
        </pc:sldMkLst>
      </pc:sldChg>
      <pc:sldChg chg="del">
        <pc:chgData name="María Alejandra Pregonero Guzmán" userId="dc9d85db-3f43-408f-a396-5077ce5e87e2" providerId="ADAL" clId="{54998763-DE92-42B5-B7BE-C1DD1EFA083C}" dt="2025-05-20T21:54:49.511" v="0" actId="47"/>
        <pc:sldMkLst>
          <pc:docMk/>
          <pc:sldMk cId="1679108349" sldId="387"/>
        </pc:sldMkLst>
      </pc:sldChg>
      <pc:sldChg chg="del">
        <pc:chgData name="María Alejandra Pregonero Guzmán" userId="dc9d85db-3f43-408f-a396-5077ce5e87e2" providerId="ADAL" clId="{54998763-DE92-42B5-B7BE-C1DD1EFA083C}" dt="2025-05-20T21:54:49.511" v="0" actId="47"/>
        <pc:sldMkLst>
          <pc:docMk/>
          <pc:sldMk cId="3476131962" sldId="388"/>
        </pc:sldMkLst>
      </pc:sldChg>
      <pc:sldChg chg="del">
        <pc:chgData name="María Alejandra Pregonero Guzmán" userId="dc9d85db-3f43-408f-a396-5077ce5e87e2" providerId="ADAL" clId="{54998763-DE92-42B5-B7BE-C1DD1EFA083C}" dt="2025-05-20T21:54:49.511" v="0" actId="47"/>
        <pc:sldMkLst>
          <pc:docMk/>
          <pc:sldMk cId="1980002491" sldId="389"/>
        </pc:sldMkLst>
      </pc:sldChg>
      <pc:sldChg chg="del">
        <pc:chgData name="María Alejandra Pregonero Guzmán" userId="dc9d85db-3f43-408f-a396-5077ce5e87e2" providerId="ADAL" clId="{54998763-DE92-42B5-B7BE-C1DD1EFA083C}" dt="2025-05-20T21:54:49.511" v="0" actId="47"/>
        <pc:sldMkLst>
          <pc:docMk/>
          <pc:sldMk cId="2859495473" sldId="390"/>
        </pc:sldMkLst>
      </pc:sldChg>
      <pc:sldChg chg="del">
        <pc:chgData name="María Alejandra Pregonero Guzmán" userId="dc9d85db-3f43-408f-a396-5077ce5e87e2" providerId="ADAL" clId="{54998763-DE92-42B5-B7BE-C1DD1EFA083C}" dt="2025-05-20T21:54:49.511" v="0" actId="47"/>
        <pc:sldMkLst>
          <pc:docMk/>
          <pc:sldMk cId="1375943430" sldId="391"/>
        </pc:sldMkLst>
      </pc:sldChg>
      <pc:sldChg chg="del">
        <pc:chgData name="María Alejandra Pregonero Guzmán" userId="dc9d85db-3f43-408f-a396-5077ce5e87e2" providerId="ADAL" clId="{54998763-DE92-42B5-B7BE-C1DD1EFA083C}" dt="2025-05-20T21:54:49.511" v="0" actId="47"/>
        <pc:sldMkLst>
          <pc:docMk/>
          <pc:sldMk cId="2095118078" sldId="392"/>
        </pc:sldMkLst>
      </pc:sldChg>
      <pc:sldChg chg="del">
        <pc:chgData name="María Alejandra Pregonero Guzmán" userId="dc9d85db-3f43-408f-a396-5077ce5e87e2" providerId="ADAL" clId="{54998763-DE92-42B5-B7BE-C1DD1EFA083C}" dt="2025-05-20T21:54:49.511" v="0" actId="47"/>
        <pc:sldMkLst>
          <pc:docMk/>
          <pc:sldMk cId="905478594" sldId="393"/>
        </pc:sldMkLst>
      </pc:sldChg>
      <pc:sldChg chg="del">
        <pc:chgData name="María Alejandra Pregonero Guzmán" userId="dc9d85db-3f43-408f-a396-5077ce5e87e2" providerId="ADAL" clId="{54998763-DE92-42B5-B7BE-C1DD1EFA083C}" dt="2025-05-20T21:54:49.511" v="0" actId="47"/>
        <pc:sldMkLst>
          <pc:docMk/>
          <pc:sldMk cId="3473921137" sldId="394"/>
        </pc:sldMkLst>
      </pc:sldChg>
      <pc:sldChg chg="del">
        <pc:chgData name="María Alejandra Pregonero Guzmán" userId="dc9d85db-3f43-408f-a396-5077ce5e87e2" providerId="ADAL" clId="{54998763-DE92-42B5-B7BE-C1DD1EFA083C}" dt="2025-05-20T21:54:49.511" v="0" actId="47"/>
        <pc:sldMkLst>
          <pc:docMk/>
          <pc:sldMk cId="1109305642" sldId="395"/>
        </pc:sldMkLst>
      </pc:sldChg>
      <pc:sldChg chg="del">
        <pc:chgData name="María Alejandra Pregonero Guzmán" userId="dc9d85db-3f43-408f-a396-5077ce5e87e2" providerId="ADAL" clId="{54998763-DE92-42B5-B7BE-C1DD1EFA083C}" dt="2025-05-20T21:54:49.511" v="0" actId="47"/>
        <pc:sldMkLst>
          <pc:docMk/>
          <pc:sldMk cId="1116856324" sldId="396"/>
        </pc:sldMkLst>
      </pc:sldChg>
      <pc:sldChg chg="del">
        <pc:chgData name="María Alejandra Pregonero Guzmán" userId="dc9d85db-3f43-408f-a396-5077ce5e87e2" providerId="ADAL" clId="{54998763-DE92-42B5-B7BE-C1DD1EFA083C}" dt="2025-05-20T21:54:49.511" v="0" actId="47"/>
        <pc:sldMkLst>
          <pc:docMk/>
          <pc:sldMk cId="3233877005" sldId="397"/>
        </pc:sldMkLst>
      </pc:sldChg>
      <pc:sldChg chg="del">
        <pc:chgData name="María Alejandra Pregonero Guzmán" userId="dc9d85db-3f43-408f-a396-5077ce5e87e2" providerId="ADAL" clId="{54998763-DE92-42B5-B7BE-C1DD1EFA083C}" dt="2025-05-20T21:54:49.511" v="0" actId="47"/>
        <pc:sldMkLst>
          <pc:docMk/>
          <pc:sldMk cId="861146886" sldId="398"/>
        </pc:sldMkLst>
      </pc:sldChg>
      <pc:sldChg chg="del">
        <pc:chgData name="María Alejandra Pregonero Guzmán" userId="dc9d85db-3f43-408f-a396-5077ce5e87e2" providerId="ADAL" clId="{54998763-DE92-42B5-B7BE-C1DD1EFA083C}" dt="2025-05-20T21:54:49.511" v="0" actId="47"/>
        <pc:sldMkLst>
          <pc:docMk/>
          <pc:sldMk cId="1227948982" sldId="399"/>
        </pc:sldMkLst>
      </pc:sldChg>
      <pc:sldChg chg="del">
        <pc:chgData name="María Alejandra Pregonero Guzmán" userId="dc9d85db-3f43-408f-a396-5077ce5e87e2" providerId="ADAL" clId="{54998763-DE92-42B5-B7BE-C1DD1EFA083C}" dt="2025-05-20T21:54:49.511" v="0" actId="47"/>
        <pc:sldMkLst>
          <pc:docMk/>
          <pc:sldMk cId="3969687730" sldId="400"/>
        </pc:sldMkLst>
      </pc:sldChg>
      <pc:sldChg chg="del">
        <pc:chgData name="María Alejandra Pregonero Guzmán" userId="dc9d85db-3f43-408f-a396-5077ce5e87e2" providerId="ADAL" clId="{54998763-DE92-42B5-B7BE-C1DD1EFA083C}" dt="2025-05-20T21:54:49.511" v="0" actId="47"/>
        <pc:sldMkLst>
          <pc:docMk/>
          <pc:sldMk cId="1752243217" sldId="401"/>
        </pc:sldMkLst>
      </pc:sldChg>
      <pc:sldChg chg="del">
        <pc:chgData name="María Alejandra Pregonero Guzmán" userId="dc9d85db-3f43-408f-a396-5077ce5e87e2" providerId="ADAL" clId="{54998763-DE92-42B5-B7BE-C1DD1EFA083C}" dt="2025-05-20T21:54:49.511" v="0" actId="47"/>
        <pc:sldMkLst>
          <pc:docMk/>
          <pc:sldMk cId="1315764713" sldId="402"/>
        </pc:sldMkLst>
      </pc:sldChg>
      <pc:sldChg chg="del">
        <pc:chgData name="María Alejandra Pregonero Guzmán" userId="dc9d85db-3f43-408f-a396-5077ce5e87e2" providerId="ADAL" clId="{54998763-DE92-42B5-B7BE-C1DD1EFA083C}" dt="2025-05-20T21:54:49.511" v="0" actId="47"/>
        <pc:sldMkLst>
          <pc:docMk/>
          <pc:sldMk cId="3234872219" sldId="403"/>
        </pc:sldMkLst>
      </pc:sldChg>
      <pc:sldChg chg="del">
        <pc:chgData name="María Alejandra Pregonero Guzmán" userId="dc9d85db-3f43-408f-a396-5077ce5e87e2" providerId="ADAL" clId="{54998763-DE92-42B5-B7BE-C1DD1EFA083C}" dt="2025-05-20T21:54:49.511" v="0" actId="47"/>
        <pc:sldMkLst>
          <pc:docMk/>
          <pc:sldMk cId="3918175039" sldId="404"/>
        </pc:sldMkLst>
      </pc:sldChg>
      <pc:sldChg chg="del">
        <pc:chgData name="María Alejandra Pregonero Guzmán" userId="dc9d85db-3f43-408f-a396-5077ce5e87e2" providerId="ADAL" clId="{54998763-DE92-42B5-B7BE-C1DD1EFA083C}" dt="2025-05-20T21:54:49.511" v="0" actId="47"/>
        <pc:sldMkLst>
          <pc:docMk/>
          <pc:sldMk cId="2329948858" sldId="405"/>
        </pc:sldMkLst>
      </pc:sldChg>
      <pc:sldChg chg="del">
        <pc:chgData name="María Alejandra Pregonero Guzmán" userId="dc9d85db-3f43-408f-a396-5077ce5e87e2" providerId="ADAL" clId="{54998763-DE92-42B5-B7BE-C1DD1EFA083C}" dt="2025-05-20T21:54:49.511" v="0" actId="47"/>
        <pc:sldMkLst>
          <pc:docMk/>
          <pc:sldMk cId="1939526158" sldId="406"/>
        </pc:sldMkLst>
      </pc:sldChg>
      <pc:sldChg chg="del">
        <pc:chgData name="María Alejandra Pregonero Guzmán" userId="dc9d85db-3f43-408f-a396-5077ce5e87e2" providerId="ADAL" clId="{54998763-DE92-42B5-B7BE-C1DD1EFA083C}" dt="2025-05-20T21:54:49.511" v="0" actId="47"/>
        <pc:sldMkLst>
          <pc:docMk/>
          <pc:sldMk cId="683134876" sldId="407"/>
        </pc:sldMkLst>
      </pc:sldChg>
      <pc:sldChg chg="del">
        <pc:chgData name="María Alejandra Pregonero Guzmán" userId="dc9d85db-3f43-408f-a396-5077ce5e87e2" providerId="ADAL" clId="{54998763-DE92-42B5-B7BE-C1DD1EFA083C}" dt="2025-05-20T21:54:49.511" v="0" actId="47"/>
        <pc:sldMkLst>
          <pc:docMk/>
          <pc:sldMk cId="2761017466" sldId="408"/>
        </pc:sldMkLst>
      </pc:sldChg>
      <pc:sldChg chg="del">
        <pc:chgData name="María Alejandra Pregonero Guzmán" userId="dc9d85db-3f43-408f-a396-5077ce5e87e2" providerId="ADAL" clId="{54998763-DE92-42B5-B7BE-C1DD1EFA083C}" dt="2025-05-20T21:54:49.511" v="0" actId="47"/>
        <pc:sldMkLst>
          <pc:docMk/>
          <pc:sldMk cId="1614509687" sldId="409"/>
        </pc:sldMkLst>
      </pc:sldChg>
      <pc:sldChg chg="del">
        <pc:chgData name="María Alejandra Pregonero Guzmán" userId="dc9d85db-3f43-408f-a396-5077ce5e87e2" providerId="ADAL" clId="{54998763-DE92-42B5-B7BE-C1DD1EFA083C}" dt="2025-05-20T21:54:49.511" v="0" actId="47"/>
        <pc:sldMkLst>
          <pc:docMk/>
          <pc:sldMk cId="1811617229" sldId="410"/>
        </pc:sldMkLst>
      </pc:sldChg>
      <pc:sldChg chg="del">
        <pc:chgData name="María Alejandra Pregonero Guzmán" userId="dc9d85db-3f43-408f-a396-5077ce5e87e2" providerId="ADAL" clId="{54998763-DE92-42B5-B7BE-C1DD1EFA083C}" dt="2025-05-20T21:54:49.511" v="0" actId="47"/>
        <pc:sldMkLst>
          <pc:docMk/>
          <pc:sldMk cId="1481351300" sldId="411"/>
        </pc:sldMkLst>
      </pc:sldChg>
      <pc:sldChg chg="del">
        <pc:chgData name="María Alejandra Pregonero Guzmán" userId="dc9d85db-3f43-408f-a396-5077ce5e87e2" providerId="ADAL" clId="{54998763-DE92-42B5-B7BE-C1DD1EFA083C}" dt="2025-05-20T21:54:49.511" v="0" actId="47"/>
        <pc:sldMkLst>
          <pc:docMk/>
          <pc:sldMk cId="2878973708" sldId="412"/>
        </pc:sldMkLst>
      </pc:sldChg>
      <pc:sldChg chg="del">
        <pc:chgData name="María Alejandra Pregonero Guzmán" userId="dc9d85db-3f43-408f-a396-5077ce5e87e2" providerId="ADAL" clId="{54998763-DE92-42B5-B7BE-C1DD1EFA083C}" dt="2025-05-20T21:54:49.511" v="0" actId="47"/>
        <pc:sldMkLst>
          <pc:docMk/>
          <pc:sldMk cId="161472630" sldId="413"/>
        </pc:sldMkLst>
      </pc:sldChg>
      <pc:sldChg chg="del">
        <pc:chgData name="María Alejandra Pregonero Guzmán" userId="dc9d85db-3f43-408f-a396-5077ce5e87e2" providerId="ADAL" clId="{54998763-DE92-42B5-B7BE-C1DD1EFA083C}" dt="2025-05-20T21:54:49.511" v="0" actId="47"/>
        <pc:sldMkLst>
          <pc:docMk/>
          <pc:sldMk cId="3288479706" sldId="414"/>
        </pc:sldMkLst>
      </pc:sldChg>
      <pc:sldChg chg="del">
        <pc:chgData name="María Alejandra Pregonero Guzmán" userId="dc9d85db-3f43-408f-a396-5077ce5e87e2" providerId="ADAL" clId="{54998763-DE92-42B5-B7BE-C1DD1EFA083C}" dt="2025-05-20T21:54:49.511" v="0" actId="47"/>
        <pc:sldMkLst>
          <pc:docMk/>
          <pc:sldMk cId="1260957220" sldId="415"/>
        </pc:sldMkLst>
      </pc:sldChg>
      <pc:sldChg chg="del">
        <pc:chgData name="María Alejandra Pregonero Guzmán" userId="dc9d85db-3f43-408f-a396-5077ce5e87e2" providerId="ADAL" clId="{54998763-DE92-42B5-B7BE-C1DD1EFA083C}" dt="2025-05-20T21:54:49.511" v="0" actId="47"/>
        <pc:sldMkLst>
          <pc:docMk/>
          <pc:sldMk cId="4052474785" sldId="416"/>
        </pc:sldMkLst>
      </pc:sldChg>
      <pc:sldChg chg="del">
        <pc:chgData name="María Alejandra Pregonero Guzmán" userId="dc9d85db-3f43-408f-a396-5077ce5e87e2" providerId="ADAL" clId="{54998763-DE92-42B5-B7BE-C1DD1EFA083C}" dt="2025-05-20T21:54:49.511" v="0" actId="47"/>
        <pc:sldMkLst>
          <pc:docMk/>
          <pc:sldMk cId="3648087539" sldId="417"/>
        </pc:sldMkLst>
      </pc:sldChg>
      <pc:sldChg chg="new">
        <pc:chgData name="María Alejandra Pregonero Guzmán" userId="dc9d85db-3f43-408f-a396-5077ce5e87e2" providerId="ADAL" clId="{54998763-DE92-42B5-B7BE-C1DD1EFA083C}" dt="2025-05-20T21:54:51.356" v="1" actId="680"/>
        <pc:sldMkLst>
          <pc:docMk/>
          <pc:sldMk cId="320512728" sldId="430"/>
        </pc:sldMkLst>
      </pc:sldChg>
      <pc:sldChg chg="add">
        <pc:chgData name="María Alejandra Pregonero Guzmán" userId="dc9d85db-3f43-408f-a396-5077ce5e87e2" providerId="ADAL" clId="{54998763-DE92-42B5-B7BE-C1DD1EFA083C}" dt="2025-05-20T21:55:20.485" v="2"/>
        <pc:sldMkLst>
          <pc:docMk/>
          <pc:sldMk cId="1702494675" sldId="431"/>
        </pc:sldMkLst>
      </pc:sldChg>
      <pc:sldChg chg="add">
        <pc:chgData name="María Alejandra Pregonero Guzmán" userId="dc9d85db-3f43-408f-a396-5077ce5e87e2" providerId="ADAL" clId="{54998763-DE92-42B5-B7BE-C1DD1EFA083C}" dt="2025-05-20T21:55:20.485" v="2"/>
        <pc:sldMkLst>
          <pc:docMk/>
          <pc:sldMk cId="2074485960" sldId="432"/>
        </pc:sldMkLst>
      </pc:sldChg>
      <pc:sldChg chg="add">
        <pc:chgData name="María Alejandra Pregonero Guzmán" userId="dc9d85db-3f43-408f-a396-5077ce5e87e2" providerId="ADAL" clId="{54998763-DE92-42B5-B7BE-C1DD1EFA083C}" dt="2025-05-20T21:55:20.485" v="2"/>
        <pc:sldMkLst>
          <pc:docMk/>
          <pc:sldMk cId="1059772852" sldId="433"/>
        </pc:sldMkLst>
      </pc:sldChg>
      <pc:sldChg chg="add">
        <pc:chgData name="María Alejandra Pregonero Guzmán" userId="dc9d85db-3f43-408f-a396-5077ce5e87e2" providerId="ADAL" clId="{54998763-DE92-42B5-B7BE-C1DD1EFA083C}" dt="2025-05-20T21:55:20.485" v="2"/>
        <pc:sldMkLst>
          <pc:docMk/>
          <pc:sldMk cId="1679108349" sldId="434"/>
        </pc:sldMkLst>
      </pc:sldChg>
      <pc:sldChg chg="add">
        <pc:chgData name="María Alejandra Pregonero Guzmán" userId="dc9d85db-3f43-408f-a396-5077ce5e87e2" providerId="ADAL" clId="{54998763-DE92-42B5-B7BE-C1DD1EFA083C}" dt="2025-05-20T21:55:20.485" v="2"/>
        <pc:sldMkLst>
          <pc:docMk/>
          <pc:sldMk cId="2938369503" sldId="435"/>
        </pc:sldMkLst>
      </pc:sldChg>
      <pc:sldChg chg="add">
        <pc:chgData name="María Alejandra Pregonero Guzmán" userId="dc9d85db-3f43-408f-a396-5077ce5e87e2" providerId="ADAL" clId="{54998763-DE92-42B5-B7BE-C1DD1EFA083C}" dt="2025-05-20T21:55:20.485" v="2"/>
        <pc:sldMkLst>
          <pc:docMk/>
          <pc:sldMk cId="1375943430" sldId="436"/>
        </pc:sldMkLst>
      </pc:sldChg>
      <pc:sldChg chg="add">
        <pc:chgData name="María Alejandra Pregonero Guzmán" userId="dc9d85db-3f43-408f-a396-5077ce5e87e2" providerId="ADAL" clId="{54998763-DE92-42B5-B7BE-C1DD1EFA083C}" dt="2025-05-20T21:55:20.485" v="2"/>
        <pc:sldMkLst>
          <pc:docMk/>
          <pc:sldMk cId="1039068804" sldId="437"/>
        </pc:sldMkLst>
      </pc:sldChg>
      <pc:sldChg chg="add">
        <pc:chgData name="María Alejandra Pregonero Guzmán" userId="dc9d85db-3f43-408f-a396-5077ce5e87e2" providerId="ADAL" clId="{54998763-DE92-42B5-B7BE-C1DD1EFA083C}" dt="2025-05-20T21:55:20.485" v="2"/>
        <pc:sldMkLst>
          <pc:docMk/>
          <pc:sldMk cId="1967114900" sldId="438"/>
        </pc:sldMkLst>
      </pc:sldChg>
      <pc:sldChg chg="add">
        <pc:chgData name="María Alejandra Pregonero Guzmán" userId="dc9d85db-3f43-408f-a396-5077ce5e87e2" providerId="ADAL" clId="{54998763-DE92-42B5-B7BE-C1DD1EFA083C}" dt="2025-05-20T21:55:20.485" v="2"/>
        <pc:sldMkLst>
          <pc:docMk/>
          <pc:sldMk cId="1931558461" sldId="439"/>
        </pc:sldMkLst>
      </pc:sldChg>
      <pc:sldChg chg="add">
        <pc:chgData name="María Alejandra Pregonero Guzmán" userId="dc9d85db-3f43-408f-a396-5077ce5e87e2" providerId="ADAL" clId="{54998763-DE92-42B5-B7BE-C1DD1EFA083C}" dt="2025-05-20T21:55:20.485" v="2"/>
        <pc:sldMkLst>
          <pc:docMk/>
          <pc:sldMk cId="1902259958" sldId="440"/>
        </pc:sldMkLst>
      </pc:sldChg>
      <pc:sldChg chg="add">
        <pc:chgData name="María Alejandra Pregonero Guzmán" userId="dc9d85db-3f43-408f-a396-5077ce5e87e2" providerId="ADAL" clId="{54998763-DE92-42B5-B7BE-C1DD1EFA083C}" dt="2025-05-20T21:55:20.485" v="2"/>
        <pc:sldMkLst>
          <pc:docMk/>
          <pc:sldMk cId="325725824" sldId="441"/>
        </pc:sldMkLst>
      </pc:sldChg>
      <pc:sldChg chg="add">
        <pc:chgData name="María Alejandra Pregonero Guzmán" userId="dc9d85db-3f43-408f-a396-5077ce5e87e2" providerId="ADAL" clId="{54998763-DE92-42B5-B7BE-C1DD1EFA083C}" dt="2025-05-20T21:55:20.485" v="2"/>
        <pc:sldMkLst>
          <pc:docMk/>
          <pc:sldMk cId="2647070154" sldId="442"/>
        </pc:sldMkLst>
      </pc:sldChg>
      <pc:sldChg chg="add">
        <pc:chgData name="María Alejandra Pregonero Guzmán" userId="dc9d85db-3f43-408f-a396-5077ce5e87e2" providerId="ADAL" clId="{54998763-DE92-42B5-B7BE-C1DD1EFA083C}" dt="2025-05-20T21:55:20.485" v="2"/>
        <pc:sldMkLst>
          <pc:docMk/>
          <pc:sldMk cId="3619896164" sldId="443"/>
        </pc:sldMkLst>
      </pc:sldChg>
      <pc:sldChg chg="add">
        <pc:chgData name="María Alejandra Pregonero Guzmán" userId="dc9d85db-3f43-408f-a396-5077ce5e87e2" providerId="ADAL" clId="{54998763-DE92-42B5-B7BE-C1DD1EFA083C}" dt="2025-05-20T21:55:20.485" v="2"/>
        <pc:sldMkLst>
          <pc:docMk/>
          <pc:sldMk cId="2721189244" sldId="444"/>
        </pc:sldMkLst>
      </pc:sldChg>
      <pc:sldChg chg="add">
        <pc:chgData name="María Alejandra Pregonero Guzmán" userId="dc9d85db-3f43-408f-a396-5077ce5e87e2" providerId="ADAL" clId="{54998763-DE92-42B5-B7BE-C1DD1EFA083C}" dt="2025-05-20T21:55:20.485" v="2"/>
        <pc:sldMkLst>
          <pc:docMk/>
          <pc:sldMk cId="1386843348" sldId="445"/>
        </pc:sldMkLst>
      </pc:sldChg>
      <pc:sldChg chg="add">
        <pc:chgData name="María Alejandra Pregonero Guzmán" userId="dc9d85db-3f43-408f-a396-5077ce5e87e2" providerId="ADAL" clId="{54998763-DE92-42B5-B7BE-C1DD1EFA083C}" dt="2025-05-20T21:55:20.485" v="2"/>
        <pc:sldMkLst>
          <pc:docMk/>
          <pc:sldMk cId="66594107" sldId="446"/>
        </pc:sldMkLst>
      </pc:sldChg>
      <pc:sldChg chg="add">
        <pc:chgData name="María Alejandra Pregonero Guzmán" userId="dc9d85db-3f43-408f-a396-5077ce5e87e2" providerId="ADAL" clId="{54998763-DE92-42B5-B7BE-C1DD1EFA083C}" dt="2025-05-20T21:55:20.485" v="2"/>
        <pc:sldMkLst>
          <pc:docMk/>
          <pc:sldMk cId="785136117" sldId="447"/>
        </pc:sldMkLst>
      </pc:sldChg>
      <pc:sldChg chg="add">
        <pc:chgData name="María Alejandra Pregonero Guzmán" userId="dc9d85db-3f43-408f-a396-5077ce5e87e2" providerId="ADAL" clId="{54998763-DE92-42B5-B7BE-C1DD1EFA083C}" dt="2025-05-20T21:55:20.485" v="2"/>
        <pc:sldMkLst>
          <pc:docMk/>
          <pc:sldMk cId="1979387894" sldId="448"/>
        </pc:sldMkLst>
      </pc:sldChg>
      <pc:sldChg chg="add">
        <pc:chgData name="María Alejandra Pregonero Guzmán" userId="dc9d85db-3f43-408f-a396-5077ce5e87e2" providerId="ADAL" clId="{54998763-DE92-42B5-B7BE-C1DD1EFA083C}" dt="2025-05-20T21:55:20.485" v="2"/>
        <pc:sldMkLst>
          <pc:docMk/>
          <pc:sldMk cId="3916633818" sldId="449"/>
        </pc:sldMkLst>
      </pc:sldChg>
      <pc:sldChg chg="add">
        <pc:chgData name="María Alejandra Pregonero Guzmán" userId="dc9d85db-3f43-408f-a396-5077ce5e87e2" providerId="ADAL" clId="{54998763-DE92-42B5-B7BE-C1DD1EFA083C}" dt="2025-05-20T21:55:20.485" v="2"/>
        <pc:sldMkLst>
          <pc:docMk/>
          <pc:sldMk cId="3450456125" sldId="450"/>
        </pc:sldMkLst>
      </pc:sldChg>
      <pc:sldChg chg="add">
        <pc:chgData name="María Alejandra Pregonero Guzmán" userId="dc9d85db-3f43-408f-a396-5077ce5e87e2" providerId="ADAL" clId="{54998763-DE92-42B5-B7BE-C1DD1EFA083C}" dt="2025-05-20T21:55:20.485" v="2"/>
        <pc:sldMkLst>
          <pc:docMk/>
          <pc:sldMk cId="1614509687" sldId="451"/>
        </pc:sldMkLst>
      </pc:sldChg>
      <pc:sldChg chg="add">
        <pc:chgData name="María Alejandra Pregonero Guzmán" userId="dc9d85db-3f43-408f-a396-5077ce5e87e2" providerId="ADAL" clId="{54998763-DE92-42B5-B7BE-C1DD1EFA083C}" dt="2025-05-20T21:55:20.485" v="2"/>
        <pc:sldMkLst>
          <pc:docMk/>
          <pc:sldMk cId="1481351300" sldId="452"/>
        </pc:sldMkLst>
      </pc:sldChg>
      <pc:sldChg chg="add">
        <pc:chgData name="María Alejandra Pregonero Guzmán" userId="dc9d85db-3f43-408f-a396-5077ce5e87e2" providerId="ADAL" clId="{54998763-DE92-42B5-B7BE-C1DD1EFA083C}" dt="2025-05-20T21:55:20.485" v="2"/>
        <pc:sldMkLst>
          <pc:docMk/>
          <pc:sldMk cId="2878973708" sldId="453"/>
        </pc:sldMkLst>
      </pc:sldChg>
      <pc:sldChg chg="add">
        <pc:chgData name="María Alejandra Pregonero Guzmán" userId="dc9d85db-3f43-408f-a396-5077ce5e87e2" providerId="ADAL" clId="{54998763-DE92-42B5-B7BE-C1DD1EFA083C}" dt="2025-05-20T21:55:20.485" v="2"/>
        <pc:sldMkLst>
          <pc:docMk/>
          <pc:sldMk cId="161472630" sldId="454"/>
        </pc:sldMkLst>
      </pc:sldChg>
      <pc:sldChg chg="add">
        <pc:chgData name="María Alejandra Pregonero Guzmán" userId="dc9d85db-3f43-408f-a396-5077ce5e87e2" providerId="ADAL" clId="{54998763-DE92-42B5-B7BE-C1DD1EFA083C}" dt="2025-05-20T21:55:20.485" v="2"/>
        <pc:sldMkLst>
          <pc:docMk/>
          <pc:sldMk cId="3288479706" sldId="455"/>
        </pc:sldMkLst>
      </pc:sldChg>
      <pc:sldChg chg="add">
        <pc:chgData name="María Alejandra Pregonero Guzmán" userId="dc9d85db-3f43-408f-a396-5077ce5e87e2" providerId="ADAL" clId="{54998763-DE92-42B5-B7BE-C1DD1EFA083C}" dt="2025-05-20T21:55:20.485" v="2"/>
        <pc:sldMkLst>
          <pc:docMk/>
          <pc:sldMk cId="1260957220" sldId="456"/>
        </pc:sldMkLst>
      </pc:sldChg>
    </pc:docChg>
  </pc:docChgLst>
  <pc:docChgLst>
    <pc:chgData name="Liliana Melgarejo Martínez" userId="S::lmelgarejo@minigualdad.gov.co::c79ed4f7-3e60-43a5-b670-9cc80fe51e3b" providerId="AD" clId="Web-{AF1658E0-9BFD-03B0-30E2-5BF4361F316E}"/>
    <pc:docChg chg="modSld">
      <pc:chgData name="Liliana Melgarejo Martínez" userId="S::lmelgarejo@minigualdad.gov.co::c79ed4f7-3e60-43a5-b670-9cc80fe51e3b" providerId="AD" clId="Web-{AF1658E0-9BFD-03B0-30E2-5BF4361F316E}" dt="2025-05-20T19:41:12.181" v="9"/>
      <pc:docMkLst>
        <pc:docMk/>
      </pc:docMkLst>
      <pc:sldChg chg="modSp">
        <pc:chgData name="Liliana Melgarejo Martínez" userId="S::lmelgarejo@minigualdad.gov.co::c79ed4f7-3e60-43a5-b670-9cc80fe51e3b" providerId="AD" clId="Web-{AF1658E0-9BFD-03B0-30E2-5BF4361F316E}" dt="2025-05-20T19:41:12.181" v="9"/>
        <pc:sldMkLst>
          <pc:docMk/>
          <pc:sldMk cId="1404962811" sldId="357"/>
        </pc:sldMkLst>
        <pc:graphicFrameChg chg="mod modGraphic">
          <ac:chgData name="Liliana Melgarejo Martínez" userId="S::lmelgarejo@minigualdad.gov.co::c79ed4f7-3e60-43a5-b670-9cc80fe51e3b" providerId="AD" clId="Web-{AF1658E0-9BFD-03B0-30E2-5BF4361F316E}" dt="2025-05-20T19:41:12.181" v="9"/>
          <ac:graphicFrameMkLst>
            <pc:docMk/>
            <pc:sldMk cId="1404962811" sldId="357"/>
            <ac:graphicFrameMk id="10" creationId="{516E8D98-D680-FB29-9086-D5742E325785}"/>
          </ac:graphicFrameMkLst>
        </pc:graphicFrameChg>
      </pc:sldChg>
      <pc:sldChg chg="modSp">
        <pc:chgData name="Liliana Melgarejo Martínez" userId="S::lmelgarejo@minigualdad.gov.co::c79ed4f7-3e60-43a5-b670-9cc80fe51e3b" providerId="AD" clId="Web-{AF1658E0-9BFD-03B0-30E2-5BF4361F316E}" dt="2025-05-20T19:39:43.785" v="4"/>
        <pc:sldMkLst>
          <pc:docMk/>
          <pc:sldMk cId="1418993546" sldId="364"/>
        </pc:sldMkLst>
        <pc:graphicFrameChg chg="mod modGraphic">
          <ac:chgData name="Liliana Melgarejo Martínez" userId="S::lmelgarejo@minigualdad.gov.co::c79ed4f7-3e60-43a5-b670-9cc80fe51e3b" providerId="AD" clId="Web-{AF1658E0-9BFD-03B0-30E2-5BF4361F316E}" dt="2025-05-20T19:39:43.785" v="4"/>
          <ac:graphicFrameMkLst>
            <pc:docMk/>
            <pc:sldMk cId="1418993546" sldId="364"/>
            <ac:graphicFrameMk id="8" creationId="{35DFD7A6-024B-7C8A-AF10-44C0A3AA3E00}"/>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minigualdadgovco-my.sharepoint.com/personal/planeacion_minigualdad_gov_co/Documents/_DOCUMENTOS%20OAP/1080_PRESUPUESTO/2025/ANTEPROYECTO%202026/MGMP/PRESENTACI&#211;N%20MGMP%202026-2029.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1" Type="http://schemas.openxmlformats.org/officeDocument/2006/relationships/oleObject" Target="https://minigualdadgovco-my.sharepoint.com/personal/planeacion_minigualdad_gov_co/Documents/_DOCUMENTOS%20OAP/1080_PRESUPUESTO/2025/ANTEPROYECTO%202026/MGMP/PRESENTACI&#211;N%20MGMP%202026-202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https://minigualdadgovco-my.sharepoint.com/personal/planeacion_minigualdad_gov_co/Documents/_DOCUMENTOS%20OAP/1080_PRESUPUESTO/2025/ANTEPROYECTO%202026/MGMP/PRESENTACI&#211;N%20MGMP%202026-2029.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https://minigualdadgovco-my.sharepoint.com/personal/planeacion_minigualdad_gov_co/Documents/_DOCUMENTOS%20OAP/1080_PRESUPUESTO/2025/ANTEPROYECTO%202026/MGMP/PRESENTACI&#211;N%20MGMP%202026-2029.xlsx"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oleObject" Target="https://icbfgob-my.sharepoint.com/personal/carlos_benitez_icbf_gov_co/Documents/ICBF/2025/ANTEPROYECTO/PRESENTACION/PRESENTACI&#211;N%20MGMP%202026-2029.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https://icbfgob-my.sharepoint.com/personal/carlos_benitez_icbf_gov_co/Documents/ICBF/2025/ANTEPROYECTO/PRESENTACION/PRESENTACI&#211;N%20MGMP%202026-2029.xlsx"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oleObject" Target="https://icbfgob-my.sharepoint.com/personal/carlos_benitez_icbf_gov_co/Documents/ICBF/2025/ANTEPROYECTO/PRESENTACION/PRESENTACI&#211;N%20MGMP%202026-2029%20consolidado%208-05-2025.xlsx" TargetMode="Externa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3" Type="http://schemas.openxmlformats.org/officeDocument/2006/relationships/oleObject" Target="https://icbfgob-my.sharepoint.com/personal/carlos_benitez_icbf_gov_co/Documents/ICBF/2025/ANTEPROYECTO/PRESENTACION/PRESENTACI&#211;N%20MGMP%202026-2029.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a:pPr>
            <a:r>
              <a:rPr lang="es-CO" sz="1400" b="0" i="0" u="none" baseline="0">
                <a:solidFill>
                  <a:schemeClr val="tx1">
                    <a:lumMod val="65000"/>
                    <a:lumOff val="35000"/>
                  </a:schemeClr>
                </a:solidFill>
                <a:latin typeface="+mn-lt"/>
                <a:ea typeface="+mn-ea"/>
                <a:cs typeface="+mn-cs"/>
              </a:rPr>
              <a:t>SOLICITUD MGMP 2026 - 2029</a:t>
            </a:r>
          </a:p>
        </c:rich>
      </c:tx>
      <c:overlay val="0"/>
      <c:spPr>
        <a:noFill/>
        <a:ln w="6350">
          <a:noFill/>
        </a:ln>
        <a:effectLst/>
      </c:spPr>
    </c:title>
    <c:autoTitleDeleted val="0"/>
    <c:plotArea>
      <c:layout/>
      <c:barChart>
        <c:barDir val="col"/>
        <c:grouping val="clustered"/>
        <c:varyColors val="0"/>
        <c:ser>
          <c:idx val="4"/>
          <c:order val="0"/>
          <c:tx>
            <c:strRef>
              <c:f>'2. MGMP Sector'!$A$6:$B$6</c:f>
              <c:strCache>
                <c:ptCount val="2"/>
                <c:pt idx="0">
                  <c:v>Solicitud</c:v>
                </c:pt>
                <c:pt idx="1">
                  <c:v>Funcionamiento</c:v>
                </c:pt>
              </c:strCache>
            </c:strRef>
          </c:tx>
          <c:spPr>
            <a:solidFill>
              <a:schemeClr val="accent4">
                <a:lumMod val="60000"/>
              </a:schemeClr>
            </a:solidFill>
            <a:ln w="6350">
              <a:noFill/>
            </a:ln>
            <a:effectLst/>
          </c:spPr>
          <c:invertIfNegative val="0"/>
          <c:cat>
            <c:multiLvlStrRef>
              <c:f>'2. MGMP Sector'!$C$4:$G$5</c:f>
              <c:multiLvlStrCache>
                <c:ptCount val="5"/>
                <c:lvl/>
                <c:lvl>
                  <c:pt idx="0">
                    <c:v>2025*</c:v>
                  </c:pt>
                  <c:pt idx="1">
                    <c:v>2026</c:v>
                  </c:pt>
                  <c:pt idx="2">
                    <c:v>2027</c:v>
                  </c:pt>
                  <c:pt idx="3">
                    <c:v>2028</c:v>
                  </c:pt>
                  <c:pt idx="4">
                    <c:v>2029</c:v>
                  </c:pt>
                </c:lvl>
              </c:multiLvlStrCache>
            </c:multiLvlStrRef>
          </c:cat>
          <c:val>
            <c:numRef>
              <c:f>'2. MGMP Sector'!$C$6:$G$6</c:f>
              <c:numCache>
                <c:formatCode>_(* #,##0_);_(* \(#,##0\);_(* "-"??_);_(@_)</c:formatCode>
                <c:ptCount val="5"/>
                <c:pt idx="0">
                  <c:v>1966819.0246679999</c:v>
                </c:pt>
                <c:pt idx="1">
                  <c:v>2699918.5728242802</c:v>
                </c:pt>
                <c:pt idx="2">
                  <c:v>2780915.570009008</c:v>
                </c:pt>
                <c:pt idx="3">
                  <c:v>2864343.2571092788</c:v>
                </c:pt>
                <c:pt idx="4">
                  <c:v>2950273.9848225573</c:v>
                </c:pt>
              </c:numCache>
            </c:numRef>
          </c:val>
          <c:extLst>
            <c:ext xmlns:c16="http://schemas.microsoft.com/office/drawing/2014/chart" uri="{C3380CC4-5D6E-409C-BE32-E72D297353CC}">
              <c16:uniqueId val="{00000000-7430-436D-B06D-B17709B9F0E1}"/>
            </c:ext>
          </c:extLst>
        </c:ser>
        <c:ser>
          <c:idx val="5"/>
          <c:order val="1"/>
          <c:tx>
            <c:strRef>
              <c:f>'2. MGMP Sector'!$A$7:$B$7</c:f>
              <c:strCache>
                <c:ptCount val="2"/>
                <c:pt idx="0">
                  <c:v>Solicitud</c:v>
                </c:pt>
                <c:pt idx="1">
                  <c:v>Inversión </c:v>
                </c:pt>
              </c:strCache>
            </c:strRef>
          </c:tx>
          <c:spPr>
            <a:solidFill>
              <a:schemeClr val="accent6">
                <a:lumMod val="60000"/>
              </a:schemeClr>
            </a:solidFill>
            <a:ln w="6350">
              <a:noFill/>
            </a:ln>
            <a:effectLst/>
          </c:spPr>
          <c:invertIfNegative val="0"/>
          <c:cat>
            <c:multiLvlStrRef>
              <c:f>'2. MGMP Sector'!$C$4:$G$5</c:f>
              <c:multiLvlStrCache>
                <c:ptCount val="5"/>
                <c:lvl/>
                <c:lvl>
                  <c:pt idx="0">
                    <c:v>2025*</c:v>
                  </c:pt>
                  <c:pt idx="1">
                    <c:v>2026</c:v>
                  </c:pt>
                  <c:pt idx="2">
                    <c:v>2027</c:v>
                  </c:pt>
                  <c:pt idx="3">
                    <c:v>2028</c:v>
                  </c:pt>
                  <c:pt idx="4">
                    <c:v>2029</c:v>
                  </c:pt>
                </c:lvl>
              </c:multiLvlStrCache>
            </c:multiLvlStrRef>
          </c:cat>
          <c:val>
            <c:numRef>
              <c:f>'2. MGMP Sector'!$C$7:$G$7</c:f>
              <c:numCache>
                <c:formatCode>_(* #,##0_);_(* \(#,##0\);_(* "-"??_);_(@_)</c:formatCode>
                <c:ptCount val="5"/>
                <c:pt idx="0">
                  <c:v>10150656.598358</c:v>
                </c:pt>
                <c:pt idx="1">
                  <c:v>17012520.176661301</c:v>
                </c:pt>
                <c:pt idx="2">
                  <c:v>17298239.79206619</c:v>
                </c:pt>
                <c:pt idx="3">
                  <c:v>17816950.085828178</c:v>
                </c:pt>
                <c:pt idx="4">
                  <c:v>14966551.324826034</c:v>
                </c:pt>
              </c:numCache>
            </c:numRef>
          </c:val>
          <c:extLst>
            <c:ext xmlns:c16="http://schemas.microsoft.com/office/drawing/2014/chart" uri="{C3380CC4-5D6E-409C-BE32-E72D297353CC}">
              <c16:uniqueId val="{00000001-7430-436D-B06D-B17709B9F0E1}"/>
            </c:ext>
          </c:extLst>
        </c:ser>
        <c:ser>
          <c:idx val="0"/>
          <c:order val="2"/>
          <c:tx>
            <c:strRef>
              <c:f>'2. MGMP Sector'!$A$8:$B$8</c:f>
              <c:strCache>
                <c:ptCount val="2"/>
                <c:pt idx="0">
                  <c:v>Solicitud</c:v>
                </c:pt>
                <c:pt idx="1">
                  <c:v>Total Solicitud MGMP 2026-2029</c:v>
                </c:pt>
              </c:strCache>
            </c:strRef>
          </c:tx>
          <c:spPr>
            <a:solidFill>
              <a:schemeClr val="accent2"/>
            </a:solidFill>
            <a:ln w="6350">
              <a:noFill/>
            </a:ln>
            <a:effectLst/>
          </c:spPr>
          <c:invertIfNegative val="0"/>
          <c:cat>
            <c:multiLvlStrRef>
              <c:f>'2. MGMP Sector'!$C$4:$G$5</c:f>
              <c:multiLvlStrCache>
                <c:ptCount val="5"/>
                <c:lvl/>
                <c:lvl>
                  <c:pt idx="0">
                    <c:v>2025*</c:v>
                  </c:pt>
                  <c:pt idx="1">
                    <c:v>2026</c:v>
                  </c:pt>
                  <c:pt idx="2">
                    <c:v>2027</c:v>
                  </c:pt>
                  <c:pt idx="3">
                    <c:v>2028</c:v>
                  </c:pt>
                  <c:pt idx="4">
                    <c:v>2029</c:v>
                  </c:pt>
                </c:lvl>
              </c:multiLvlStrCache>
            </c:multiLvlStrRef>
          </c:cat>
          <c:val>
            <c:numRef>
              <c:f>'2. MGMP Sector'!$C$8:$G$8</c:f>
              <c:numCache>
                <c:formatCode>_(* #,##0_);_(* \(#,##0\);_(* "-"??_);_(@_)</c:formatCode>
                <c:ptCount val="5"/>
                <c:pt idx="0">
                  <c:v>12117475.623026</c:v>
                </c:pt>
                <c:pt idx="1">
                  <c:v>19712438.749485582</c:v>
                </c:pt>
                <c:pt idx="2">
                  <c:v>20079155.362075198</c:v>
                </c:pt>
                <c:pt idx="3">
                  <c:v>20681293.342937455</c:v>
                </c:pt>
                <c:pt idx="4">
                  <c:v>18351327.688403022</c:v>
                </c:pt>
              </c:numCache>
            </c:numRef>
          </c:val>
          <c:extLst>
            <c:ext xmlns:c16="http://schemas.microsoft.com/office/drawing/2014/chart" uri="{C3380CC4-5D6E-409C-BE32-E72D297353CC}">
              <c16:uniqueId val="{00000002-7430-436D-B06D-B17709B9F0E1}"/>
            </c:ext>
          </c:extLst>
        </c:ser>
        <c:dLbls>
          <c:showLegendKey val="0"/>
          <c:showVal val="0"/>
          <c:showCatName val="0"/>
          <c:showSerName val="0"/>
          <c:showPercent val="0"/>
          <c:showBubbleSize val="0"/>
        </c:dLbls>
        <c:gapWidth val="150"/>
        <c:axId val="1804650700"/>
        <c:axId val="-2078563656"/>
      </c:barChart>
      <c:catAx>
        <c:axId val="1804650700"/>
        <c:scaling>
          <c:orientation val="minMax"/>
        </c:scaling>
        <c:delete val="0"/>
        <c:axPos val="b"/>
        <c:numFmt formatCode="General" sourceLinked="1"/>
        <c:majorTickMark val="none"/>
        <c:minorTickMark val="none"/>
        <c:tickLblPos val="nextTo"/>
        <c:spPr>
          <a:noFill/>
          <a:ln w="9525" cap="flat" cmpd="sng">
            <a:solidFill>
              <a:schemeClr val="tx1">
                <a:lumMod val="15000"/>
                <a:lumOff val="85000"/>
              </a:schemeClr>
            </a:solidFill>
            <a:round/>
          </a:ln>
          <a:effectLst/>
        </c:spPr>
        <c:txPr>
          <a:bodyPr rot="-60000000" spcFirstLastPara="1" vertOverflow="ellipsis" vert="horz" wrap="square" anchor="ctr" anchorCtr="1"/>
          <a:lstStyle/>
          <a:p>
            <a:pPr>
              <a:defRPr lang="en-US" sz="900" b="0" i="0" u="none" kern="1200" baseline="0">
                <a:solidFill>
                  <a:schemeClr val="tx1">
                    <a:lumMod val="65000"/>
                    <a:lumOff val="35000"/>
                  </a:schemeClr>
                </a:solidFill>
                <a:latin typeface="+mn-lt"/>
                <a:ea typeface="+mn-ea"/>
                <a:cs typeface="+mn-cs"/>
              </a:defRPr>
            </a:pPr>
            <a:endParaRPr lang="es-CO"/>
          </a:p>
        </c:txPr>
        <c:crossAx val="-2078563656"/>
        <c:crosses val="autoZero"/>
        <c:auto val="1"/>
        <c:lblAlgn val="ctr"/>
        <c:lblOffset val="100"/>
        <c:noMultiLvlLbl val="0"/>
      </c:catAx>
      <c:valAx>
        <c:axId val="-2078563656"/>
        <c:scaling>
          <c:orientation val="minMax"/>
        </c:scaling>
        <c:delete val="0"/>
        <c:axPos val="l"/>
        <c:majorGridlines>
          <c:spPr>
            <a:ln w="9525" cap="flat" cmpd="sng">
              <a:solidFill>
                <a:schemeClr val="tx1">
                  <a:lumMod val="15000"/>
                  <a:lumOff val="85000"/>
                </a:schemeClr>
              </a:solidFill>
              <a:round/>
            </a:ln>
            <a:effectLst/>
          </c:spPr>
        </c:majorGridlines>
        <c:title>
          <c:tx>
            <c:rich>
              <a:bodyPr rot="-5400000" spcFirstLastPara="1" vertOverflow="ellipsis" vert="horz" wrap="square" anchor="ctr" anchorCtr="1"/>
              <a:lstStyle/>
              <a:p>
                <a:pPr>
                  <a:defRPr/>
                </a:pPr>
                <a:r>
                  <a:rPr lang="es-CO" sz="1000" b="0" i="0" u="none" baseline="0">
                    <a:solidFill>
                      <a:schemeClr val="tx1">
                        <a:lumMod val="65000"/>
                        <a:lumOff val="35000"/>
                      </a:schemeClr>
                    </a:solidFill>
                    <a:latin typeface="+mn-lt"/>
                    <a:ea typeface="+mn-ea"/>
                    <a:cs typeface="+mn-cs"/>
                  </a:rPr>
                  <a:t>Cifras en millones de pesos</a:t>
                </a:r>
              </a:p>
            </c:rich>
          </c:tx>
          <c:layout>
            <c:manualLayout>
              <c:xMode val="edge"/>
              <c:yMode val="edge"/>
              <c:x val="7.4999999999999997E-3"/>
              <c:y val="0.23549999999999999"/>
            </c:manualLayout>
          </c:layout>
          <c:overlay val="0"/>
          <c:spPr>
            <a:noFill/>
            <a:ln w="6350">
              <a:noFill/>
            </a:ln>
            <a:effectLst/>
          </c:spPr>
        </c:title>
        <c:numFmt formatCode="_(* #,##0_);_(* \(#,##0\);_(* &quot;-&quot;??_);_(@_)" sourceLinked="1"/>
        <c:majorTickMark val="none"/>
        <c:minorTickMark val="none"/>
        <c:tickLblPos val="nextTo"/>
        <c:spPr>
          <a:noFill/>
          <a:ln w="6350">
            <a:noFill/>
          </a:ln>
          <a:effectLst/>
        </c:spPr>
        <c:txPr>
          <a:bodyPr rot="-60000000" spcFirstLastPara="1" vertOverflow="ellipsis" vert="horz" wrap="square" anchor="ctr" anchorCtr="1"/>
          <a:lstStyle/>
          <a:p>
            <a:pPr>
              <a:defRPr lang="en-US" sz="900" b="0" i="0" u="none" kern="1200" baseline="0">
                <a:solidFill>
                  <a:schemeClr val="tx1">
                    <a:lumMod val="65000"/>
                    <a:lumOff val="35000"/>
                  </a:schemeClr>
                </a:solidFill>
                <a:latin typeface="+mn-lt"/>
                <a:ea typeface="+mn-ea"/>
                <a:cs typeface="+mn-cs"/>
              </a:defRPr>
            </a:pPr>
            <a:endParaRPr lang="es-CO"/>
          </a:p>
        </c:txPr>
        <c:crossAx val="1804650700"/>
        <c:crosses val="autoZero"/>
        <c:crossBetween val="between"/>
      </c:valAx>
      <c:dTable>
        <c:showHorzBorder val="1"/>
        <c:showVertBorder val="1"/>
        <c:showOutline val="1"/>
        <c:showKeys val="1"/>
        <c:spPr>
          <a:ln w="9525" cap="flat" cmpd="sng">
            <a:solidFill>
              <a:schemeClr val="tx1">
                <a:lumMod val="15000"/>
                <a:lumOff val="85000"/>
              </a:schemeClr>
            </a:solidFill>
            <a:round/>
          </a:ln>
          <a:effectLst/>
        </c:spPr>
        <c:txPr>
          <a:bodyPr rot="0" vert="horz" wrap="square"/>
          <a:lstStyle/>
          <a:p>
            <a:pPr rtl="0">
              <a:defRPr lang="en-US" sz="900" b="0" i="0" u="none" kern="1200" baseline="0">
                <a:solidFill>
                  <a:schemeClr val="tx1">
                    <a:lumMod val="65000"/>
                    <a:lumOff val="35000"/>
                  </a:schemeClr>
                </a:solidFill>
                <a:latin typeface="+mn-lt"/>
                <a:ea typeface="+mn-ea"/>
                <a:cs typeface="+mn-cs"/>
              </a:defRPr>
            </a:pPr>
            <a:endParaRPr lang="es-CO"/>
          </a:p>
        </c:txPr>
      </c:dTable>
      <c:spPr>
        <a:noFill/>
        <a:ln w="6350">
          <a:noFill/>
        </a:ln>
        <a:effectLst/>
      </c:spPr>
    </c:plotArea>
    <c:plotVisOnly val="1"/>
    <c:dispBlanksAs val="gap"/>
    <c:showDLblsOverMax val="0"/>
  </c:chart>
  <c:spPr>
    <a:solidFill>
      <a:schemeClr val="bg1"/>
    </a:solidFill>
    <a:ln w="9525">
      <a:noFill/>
      <a:round/>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a:pPr>
            <a:r>
              <a:rPr lang="es-CO" sz="1400" b="0" i="0" u="none" baseline="0">
                <a:solidFill>
                  <a:schemeClr val="tx1">
                    <a:lumMod val="65000"/>
                    <a:lumOff val="35000"/>
                  </a:schemeClr>
                </a:solidFill>
                <a:latin typeface="+mn-lt"/>
                <a:ea typeface="+mn-ea"/>
                <a:cs typeface="+mn-cs"/>
              </a:rPr>
              <a:t>SOLICITUDES INVERSIÓN 2026 - 2029</a:t>
            </a:r>
          </a:p>
        </c:rich>
      </c:tx>
      <c:overlay val="0"/>
      <c:spPr>
        <a:noFill/>
        <a:ln w="6350">
          <a:noFill/>
        </a:ln>
        <a:effectLst/>
      </c:spPr>
    </c:title>
    <c:autoTitleDeleted val="0"/>
    <c:plotArea>
      <c:layout/>
      <c:barChart>
        <c:barDir val="col"/>
        <c:grouping val="clustered"/>
        <c:varyColors val="0"/>
        <c:ser>
          <c:idx val="0"/>
          <c:order val="0"/>
          <c:tx>
            <c:strRef>
              <c:f>'4.2 Inversión (Sectorial)'!$A$6</c:f>
              <c:strCache>
                <c:ptCount val="1"/>
                <c:pt idx="0">
                  <c:v>ICBF</c:v>
                </c:pt>
              </c:strCache>
            </c:strRef>
          </c:tx>
          <c:spPr>
            <a:solidFill>
              <a:schemeClr val="accent2"/>
            </a:solidFill>
          </c:spPr>
          <c:invertIfNegative val="0"/>
          <c:cat>
            <c:multiLvlStrRef>
              <c:f>'4.2 Inversión (Sectorial)'!$B$4:$P$5</c:f>
              <c:multiLvlStrCache>
                <c:ptCount val="15"/>
                <c:lvl>
                  <c:pt idx="0">
                    <c:v>Nación</c:v>
                  </c:pt>
                  <c:pt idx="1">
                    <c:v>Propios</c:v>
                  </c:pt>
                  <c:pt idx="2">
                    <c:v>Total</c:v>
                  </c:pt>
                  <c:pt idx="3">
                    <c:v>Nación</c:v>
                  </c:pt>
                  <c:pt idx="4">
                    <c:v>Propios</c:v>
                  </c:pt>
                  <c:pt idx="5">
                    <c:v>Total</c:v>
                  </c:pt>
                  <c:pt idx="6">
                    <c:v>Nación</c:v>
                  </c:pt>
                  <c:pt idx="7">
                    <c:v>Propios</c:v>
                  </c:pt>
                  <c:pt idx="8">
                    <c:v>Total</c:v>
                  </c:pt>
                  <c:pt idx="9">
                    <c:v>Nación</c:v>
                  </c:pt>
                  <c:pt idx="10">
                    <c:v>Propios</c:v>
                  </c:pt>
                  <c:pt idx="11">
                    <c:v>Total</c:v>
                  </c:pt>
                  <c:pt idx="12">
                    <c:v>Nación</c:v>
                  </c:pt>
                  <c:pt idx="13">
                    <c:v>Propios</c:v>
                  </c:pt>
                  <c:pt idx="14">
                    <c:v>Total</c:v>
                  </c:pt>
                </c:lvl>
                <c:lvl>
                  <c:pt idx="0">
                    <c:v>2025*</c:v>
                  </c:pt>
                  <c:pt idx="3">
                    <c:v>2026</c:v>
                  </c:pt>
                  <c:pt idx="6">
                    <c:v>2027</c:v>
                  </c:pt>
                  <c:pt idx="9">
                    <c:v>2028</c:v>
                  </c:pt>
                  <c:pt idx="12">
                    <c:v>2029</c:v>
                  </c:pt>
                </c:lvl>
              </c:multiLvlStrCache>
            </c:multiLvlStrRef>
          </c:cat>
          <c:val>
            <c:numRef>
              <c:f>'4.2 Inversión (Sectorial)'!$B$6:$P$6</c:f>
              <c:numCache>
                <c:formatCode>"$"\ #,##0</c:formatCode>
                <c:ptCount val="15"/>
                <c:pt idx="0">
                  <c:v>6370671.2517379997</c:v>
                </c:pt>
                <c:pt idx="1">
                  <c:v>3268950.3310440001</c:v>
                </c:pt>
                <c:pt idx="2">
                  <c:v>9639621.5827820003</c:v>
                </c:pt>
                <c:pt idx="3">
                  <c:v>12638653.985285301</c:v>
                </c:pt>
                <c:pt idx="4">
                  <c:v>3096698.7761599999</c:v>
                </c:pt>
                <c:pt idx="5">
                  <c:v>15735352.761445301</c:v>
                </c:pt>
                <c:pt idx="6">
                  <c:v>13017813.60484386</c:v>
                </c:pt>
                <c:pt idx="7">
                  <c:v>3189599.7394448002</c:v>
                </c:pt>
                <c:pt idx="8">
                  <c:v>16207413.34428866</c:v>
                </c:pt>
                <c:pt idx="9">
                  <c:v>13408348.012989176</c:v>
                </c:pt>
                <c:pt idx="10">
                  <c:v>3285287.7316281442</c:v>
                </c:pt>
                <c:pt idx="11">
                  <c:v>16693635.744617321</c:v>
                </c:pt>
                <c:pt idx="12">
                  <c:v>13810598.453378852</c:v>
                </c:pt>
                <c:pt idx="13">
                  <c:v>3383846.3635769887</c:v>
                </c:pt>
                <c:pt idx="14">
                  <c:v>17194444.816955842</c:v>
                </c:pt>
              </c:numCache>
            </c:numRef>
          </c:val>
          <c:extLst>
            <c:ext xmlns:c16="http://schemas.microsoft.com/office/drawing/2014/chart" uri="{C3380CC4-5D6E-409C-BE32-E72D297353CC}">
              <c16:uniqueId val="{00000000-B783-4A19-9017-6E8613B2DA37}"/>
            </c:ext>
          </c:extLst>
        </c:ser>
        <c:ser>
          <c:idx val="1"/>
          <c:order val="1"/>
          <c:tx>
            <c:strRef>
              <c:f>'4.2 Inversión (Sectorial)'!$A$7</c:f>
              <c:strCache>
                <c:ptCount val="1"/>
                <c:pt idx="0">
                  <c:v>Entidad 2</c:v>
                </c:pt>
              </c:strCache>
            </c:strRef>
          </c:tx>
          <c:invertIfNegative val="0"/>
          <c:cat>
            <c:multiLvlStrRef>
              <c:f>'4.2 Inversión (Sectorial)'!$B$4:$P$5</c:f>
              <c:multiLvlStrCache>
                <c:ptCount val="15"/>
                <c:lvl>
                  <c:pt idx="0">
                    <c:v>Nación</c:v>
                  </c:pt>
                  <c:pt idx="1">
                    <c:v>Propios</c:v>
                  </c:pt>
                  <c:pt idx="2">
                    <c:v>Total</c:v>
                  </c:pt>
                  <c:pt idx="3">
                    <c:v>Nación</c:v>
                  </c:pt>
                  <c:pt idx="4">
                    <c:v>Propios</c:v>
                  </c:pt>
                  <c:pt idx="5">
                    <c:v>Total</c:v>
                  </c:pt>
                  <c:pt idx="6">
                    <c:v>Nación</c:v>
                  </c:pt>
                  <c:pt idx="7">
                    <c:v>Propios</c:v>
                  </c:pt>
                  <c:pt idx="8">
                    <c:v>Total</c:v>
                  </c:pt>
                  <c:pt idx="9">
                    <c:v>Nación</c:v>
                  </c:pt>
                  <c:pt idx="10">
                    <c:v>Propios</c:v>
                  </c:pt>
                  <c:pt idx="11">
                    <c:v>Total</c:v>
                  </c:pt>
                  <c:pt idx="12">
                    <c:v>Nación</c:v>
                  </c:pt>
                  <c:pt idx="13">
                    <c:v>Propios</c:v>
                  </c:pt>
                  <c:pt idx="14">
                    <c:v>Total</c:v>
                  </c:pt>
                </c:lvl>
                <c:lvl>
                  <c:pt idx="0">
                    <c:v>2025*</c:v>
                  </c:pt>
                  <c:pt idx="3">
                    <c:v>2026</c:v>
                  </c:pt>
                  <c:pt idx="6">
                    <c:v>2027</c:v>
                  </c:pt>
                  <c:pt idx="9">
                    <c:v>2028</c:v>
                  </c:pt>
                  <c:pt idx="12">
                    <c:v>2029</c:v>
                  </c:pt>
                </c:lvl>
              </c:multiLvlStrCache>
            </c:multiLvlStrRef>
          </c:cat>
          <c:val>
            <c:numRef>
              <c:f>'4.2 Inversión (Sectorial)'!$B$7:$P$7</c:f>
              <c:numCache>
                <c:formatCode>General</c:formatCode>
                <c:ptCount val="15"/>
                <c:pt idx="2" formatCode="&quot;$&quot;\ #,##0">
                  <c:v>0</c:v>
                </c:pt>
                <c:pt idx="5" formatCode="&quot;$&quot;\ #,##0">
                  <c:v>0</c:v>
                </c:pt>
                <c:pt idx="8" formatCode="&quot;$&quot;\ #,##0">
                  <c:v>0</c:v>
                </c:pt>
                <c:pt idx="11" formatCode="&quot;$&quot;\ #,##0">
                  <c:v>0</c:v>
                </c:pt>
                <c:pt idx="14" formatCode="&quot;$&quot;\ #,##0">
                  <c:v>0</c:v>
                </c:pt>
              </c:numCache>
            </c:numRef>
          </c:val>
          <c:extLst>
            <c:ext xmlns:c16="http://schemas.microsoft.com/office/drawing/2014/chart" uri="{C3380CC4-5D6E-409C-BE32-E72D297353CC}">
              <c16:uniqueId val="{00000001-B783-4A19-9017-6E8613B2DA37}"/>
            </c:ext>
          </c:extLst>
        </c:ser>
        <c:ser>
          <c:idx val="2"/>
          <c:order val="2"/>
          <c:tx>
            <c:strRef>
              <c:f>'4.2 Inversión (Sectorial)'!$A$8</c:f>
              <c:strCache>
                <c:ptCount val="1"/>
                <c:pt idx="0">
                  <c:v>Entidad 3</c:v>
                </c:pt>
              </c:strCache>
            </c:strRef>
          </c:tx>
          <c:invertIfNegative val="0"/>
          <c:cat>
            <c:multiLvlStrRef>
              <c:f>'4.2 Inversión (Sectorial)'!$B$4:$P$5</c:f>
              <c:multiLvlStrCache>
                <c:ptCount val="15"/>
                <c:lvl>
                  <c:pt idx="0">
                    <c:v>Nación</c:v>
                  </c:pt>
                  <c:pt idx="1">
                    <c:v>Propios</c:v>
                  </c:pt>
                  <c:pt idx="2">
                    <c:v>Total</c:v>
                  </c:pt>
                  <c:pt idx="3">
                    <c:v>Nación</c:v>
                  </c:pt>
                  <c:pt idx="4">
                    <c:v>Propios</c:v>
                  </c:pt>
                  <c:pt idx="5">
                    <c:v>Total</c:v>
                  </c:pt>
                  <c:pt idx="6">
                    <c:v>Nación</c:v>
                  </c:pt>
                  <c:pt idx="7">
                    <c:v>Propios</c:v>
                  </c:pt>
                  <c:pt idx="8">
                    <c:v>Total</c:v>
                  </c:pt>
                  <c:pt idx="9">
                    <c:v>Nación</c:v>
                  </c:pt>
                  <c:pt idx="10">
                    <c:v>Propios</c:v>
                  </c:pt>
                  <c:pt idx="11">
                    <c:v>Total</c:v>
                  </c:pt>
                  <c:pt idx="12">
                    <c:v>Nación</c:v>
                  </c:pt>
                  <c:pt idx="13">
                    <c:v>Propios</c:v>
                  </c:pt>
                  <c:pt idx="14">
                    <c:v>Total</c:v>
                  </c:pt>
                </c:lvl>
                <c:lvl>
                  <c:pt idx="0">
                    <c:v>2025*</c:v>
                  </c:pt>
                  <c:pt idx="3">
                    <c:v>2026</c:v>
                  </c:pt>
                  <c:pt idx="6">
                    <c:v>2027</c:v>
                  </c:pt>
                  <c:pt idx="9">
                    <c:v>2028</c:v>
                  </c:pt>
                  <c:pt idx="12">
                    <c:v>2029</c:v>
                  </c:pt>
                </c:lvl>
              </c:multiLvlStrCache>
            </c:multiLvlStrRef>
          </c:cat>
          <c:val>
            <c:numRef>
              <c:f>'4.2 Inversión (Sectorial)'!$B$8:$P$8</c:f>
              <c:numCache>
                <c:formatCode>General</c:formatCode>
                <c:ptCount val="15"/>
                <c:pt idx="2" formatCode="&quot;$&quot;\ #,##0">
                  <c:v>0</c:v>
                </c:pt>
                <c:pt idx="5" formatCode="&quot;$&quot;\ #,##0">
                  <c:v>0</c:v>
                </c:pt>
                <c:pt idx="8" formatCode="&quot;$&quot;\ #,##0">
                  <c:v>0</c:v>
                </c:pt>
                <c:pt idx="11" formatCode="&quot;$&quot;\ #,##0">
                  <c:v>0</c:v>
                </c:pt>
                <c:pt idx="14" formatCode="&quot;$&quot;\ #,##0">
                  <c:v>0</c:v>
                </c:pt>
              </c:numCache>
            </c:numRef>
          </c:val>
          <c:extLst>
            <c:ext xmlns:c16="http://schemas.microsoft.com/office/drawing/2014/chart" uri="{C3380CC4-5D6E-409C-BE32-E72D297353CC}">
              <c16:uniqueId val="{00000002-B783-4A19-9017-6E8613B2DA37}"/>
            </c:ext>
          </c:extLst>
        </c:ser>
        <c:ser>
          <c:idx val="3"/>
          <c:order val="3"/>
          <c:tx>
            <c:strRef>
              <c:f>'4.2 Inversión (Sectorial)'!$A$9</c:f>
              <c:strCache>
                <c:ptCount val="1"/>
                <c:pt idx="0">
                  <c:v>Entidad 4</c:v>
                </c:pt>
              </c:strCache>
            </c:strRef>
          </c:tx>
          <c:invertIfNegative val="0"/>
          <c:cat>
            <c:multiLvlStrRef>
              <c:f>'4.2 Inversión (Sectorial)'!$B$4:$P$5</c:f>
              <c:multiLvlStrCache>
                <c:ptCount val="15"/>
                <c:lvl>
                  <c:pt idx="0">
                    <c:v>Nación</c:v>
                  </c:pt>
                  <c:pt idx="1">
                    <c:v>Propios</c:v>
                  </c:pt>
                  <c:pt idx="2">
                    <c:v>Total</c:v>
                  </c:pt>
                  <c:pt idx="3">
                    <c:v>Nación</c:v>
                  </c:pt>
                  <c:pt idx="4">
                    <c:v>Propios</c:v>
                  </c:pt>
                  <c:pt idx="5">
                    <c:v>Total</c:v>
                  </c:pt>
                  <c:pt idx="6">
                    <c:v>Nación</c:v>
                  </c:pt>
                  <c:pt idx="7">
                    <c:v>Propios</c:v>
                  </c:pt>
                  <c:pt idx="8">
                    <c:v>Total</c:v>
                  </c:pt>
                  <c:pt idx="9">
                    <c:v>Nación</c:v>
                  </c:pt>
                  <c:pt idx="10">
                    <c:v>Propios</c:v>
                  </c:pt>
                  <c:pt idx="11">
                    <c:v>Total</c:v>
                  </c:pt>
                  <c:pt idx="12">
                    <c:v>Nación</c:v>
                  </c:pt>
                  <c:pt idx="13">
                    <c:v>Propios</c:v>
                  </c:pt>
                  <c:pt idx="14">
                    <c:v>Total</c:v>
                  </c:pt>
                </c:lvl>
                <c:lvl>
                  <c:pt idx="0">
                    <c:v>2025*</c:v>
                  </c:pt>
                  <c:pt idx="3">
                    <c:v>2026</c:v>
                  </c:pt>
                  <c:pt idx="6">
                    <c:v>2027</c:v>
                  </c:pt>
                  <c:pt idx="9">
                    <c:v>2028</c:v>
                  </c:pt>
                  <c:pt idx="12">
                    <c:v>2029</c:v>
                  </c:pt>
                </c:lvl>
              </c:multiLvlStrCache>
            </c:multiLvlStrRef>
          </c:cat>
          <c:val>
            <c:numRef>
              <c:f>'4.2 Inversión (Sectorial)'!$B$9:$P$9</c:f>
              <c:numCache>
                <c:formatCode>General</c:formatCode>
                <c:ptCount val="15"/>
                <c:pt idx="2" formatCode="&quot;$&quot;\ #,##0">
                  <c:v>0</c:v>
                </c:pt>
                <c:pt idx="5" formatCode="&quot;$&quot;\ #,##0">
                  <c:v>0</c:v>
                </c:pt>
                <c:pt idx="8" formatCode="&quot;$&quot;\ #,##0">
                  <c:v>0</c:v>
                </c:pt>
                <c:pt idx="11" formatCode="&quot;$&quot;\ #,##0">
                  <c:v>0</c:v>
                </c:pt>
                <c:pt idx="14" formatCode="&quot;$&quot;\ #,##0">
                  <c:v>0</c:v>
                </c:pt>
              </c:numCache>
            </c:numRef>
          </c:val>
          <c:extLst>
            <c:ext xmlns:c16="http://schemas.microsoft.com/office/drawing/2014/chart" uri="{C3380CC4-5D6E-409C-BE32-E72D297353CC}">
              <c16:uniqueId val="{00000003-B783-4A19-9017-6E8613B2DA37}"/>
            </c:ext>
          </c:extLst>
        </c:ser>
        <c:ser>
          <c:idx val="4"/>
          <c:order val="4"/>
          <c:tx>
            <c:strRef>
              <c:f>'4.2 Inversión (Sectorial)'!$A$10</c:f>
              <c:strCache>
                <c:ptCount val="1"/>
                <c:pt idx="0">
                  <c:v>Total Solicitado 2026-2029</c:v>
                </c:pt>
              </c:strCache>
            </c:strRef>
          </c:tx>
          <c:spPr>
            <a:solidFill>
              <a:schemeClr val="accent4">
                <a:lumMod val="60000"/>
              </a:schemeClr>
            </a:solidFill>
            <a:ln w="6350">
              <a:noFill/>
            </a:ln>
            <a:effectLst/>
          </c:spPr>
          <c:invertIfNegative val="0"/>
          <c:cat>
            <c:multiLvlStrRef>
              <c:f>'4.2 Inversión (Sectorial)'!$B$4:$P$5</c:f>
              <c:multiLvlStrCache>
                <c:ptCount val="15"/>
                <c:lvl>
                  <c:pt idx="0">
                    <c:v>Nación</c:v>
                  </c:pt>
                  <c:pt idx="1">
                    <c:v>Propios</c:v>
                  </c:pt>
                  <c:pt idx="2">
                    <c:v>Total</c:v>
                  </c:pt>
                  <c:pt idx="3">
                    <c:v>Nación</c:v>
                  </c:pt>
                  <c:pt idx="4">
                    <c:v>Propios</c:v>
                  </c:pt>
                  <c:pt idx="5">
                    <c:v>Total</c:v>
                  </c:pt>
                  <c:pt idx="6">
                    <c:v>Nación</c:v>
                  </c:pt>
                  <c:pt idx="7">
                    <c:v>Propios</c:v>
                  </c:pt>
                  <c:pt idx="8">
                    <c:v>Total</c:v>
                  </c:pt>
                  <c:pt idx="9">
                    <c:v>Nación</c:v>
                  </c:pt>
                  <c:pt idx="10">
                    <c:v>Propios</c:v>
                  </c:pt>
                  <c:pt idx="11">
                    <c:v>Total</c:v>
                  </c:pt>
                  <c:pt idx="12">
                    <c:v>Nación</c:v>
                  </c:pt>
                  <c:pt idx="13">
                    <c:v>Propios</c:v>
                  </c:pt>
                  <c:pt idx="14">
                    <c:v>Total</c:v>
                  </c:pt>
                </c:lvl>
                <c:lvl>
                  <c:pt idx="0">
                    <c:v>2025*</c:v>
                  </c:pt>
                  <c:pt idx="3">
                    <c:v>2026</c:v>
                  </c:pt>
                  <c:pt idx="6">
                    <c:v>2027</c:v>
                  </c:pt>
                  <c:pt idx="9">
                    <c:v>2028</c:v>
                  </c:pt>
                  <c:pt idx="12">
                    <c:v>2029</c:v>
                  </c:pt>
                </c:lvl>
              </c:multiLvlStrCache>
            </c:multiLvlStrRef>
          </c:cat>
          <c:val>
            <c:numRef>
              <c:f>'4.2 Inversión (Sectorial)'!$B$10:$P$10</c:f>
              <c:numCache>
                <c:formatCode>"$"\ #,##0</c:formatCode>
                <c:ptCount val="15"/>
                <c:pt idx="0">
                  <c:v>6370671.2517379997</c:v>
                </c:pt>
                <c:pt idx="1">
                  <c:v>3268950.3310440001</c:v>
                </c:pt>
                <c:pt idx="2">
                  <c:v>9639621.5827820003</c:v>
                </c:pt>
                <c:pt idx="3">
                  <c:v>12638653.985285301</c:v>
                </c:pt>
                <c:pt idx="4">
                  <c:v>3096698.7761599999</c:v>
                </c:pt>
                <c:pt idx="5">
                  <c:v>15735352.761445301</c:v>
                </c:pt>
                <c:pt idx="6">
                  <c:v>13017813.60484386</c:v>
                </c:pt>
                <c:pt idx="7">
                  <c:v>3189599.7394448002</c:v>
                </c:pt>
                <c:pt idx="8">
                  <c:v>16207413.34428866</c:v>
                </c:pt>
                <c:pt idx="9">
                  <c:v>13408348.012989176</c:v>
                </c:pt>
                <c:pt idx="10">
                  <c:v>3285287.7316281442</c:v>
                </c:pt>
                <c:pt idx="11">
                  <c:v>16693635.744617321</c:v>
                </c:pt>
                <c:pt idx="12">
                  <c:v>13810598.453378852</c:v>
                </c:pt>
                <c:pt idx="13">
                  <c:v>3383846.3635769887</c:v>
                </c:pt>
                <c:pt idx="14">
                  <c:v>17194444.816955842</c:v>
                </c:pt>
              </c:numCache>
            </c:numRef>
          </c:val>
          <c:extLst>
            <c:ext xmlns:c16="http://schemas.microsoft.com/office/drawing/2014/chart" uri="{C3380CC4-5D6E-409C-BE32-E72D297353CC}">
              <c16:uniqueId val="{00000004-B783-4A19-9017-6E8613B2DA37}"/>
            </c:ext>
          </c:extLst>
        </c:ser>
        <c:dLbls>
          <c:showLegendKey val="0"/>
          <c:showVal val="0"/>
          <c:showCatName val="0"/>
          <c:showSerName val="0"/>
          <c:showPercent val="0"/>
          <c:showBubbleSize val="0"/>
        </c:dLbls>
        <c:gapWidth val="150"/>
        <c:axId val="-1407954078"/>
        <c:axId val="-1923592512"/>
      </c:barChart>
      <c:catAx>
        <c:axId val="-1407954078"/>
        <c:scaling>
          <c:orientation val="minMax"/>
        </c:scaling>
        <c:delete val="0"/>
        <c:axPos val="b"/>
        <c:numFmt formatCode="General" sourceLinked="1"/>
        <c:majorTickMark val="none"/>
        <c:minorTickMark val="none"/>
        <c:tickLblPos val="nextTo"/>
        <c:spPr>
          <a:noFill/>
          <a:ln w="9525" cap="flat" cmpd="sng">
            <a:solidFill>
              <a:schemeClr val="tx1">
                <a:lumMod val="15000"/>
                <a:lumOff val="85000"/>
              </a:schemeClr>
            </a:solidFill>
            <a:round/>
          </a:ln>
          <a:effectLst/>
        </c:spPr>
        <c:txPr>
          <a:bodyPr rot="-60000000" spcFirstLastPara="1" vertOverflow="ellipsis" vert="horz" wrap="square" anchor="ctr" anchorCtr="1"/>
          <a:lstStyle/>
          <a:p>
            <a:pPr>
              <a:defRPr lang="en-US" sz="900" b="0" i="0" u="none" kern="1200" baseline="0">
                <a:solidFill>
                  <a:schemeClr val="tx1">
                    <a:lumMod val="65000"/>
                    <a:lumOff val="35000"/>
                  </a:schemeClr>
                </a:solidFill>
                <a:latin typeface="+mn-lt"/>
                <a:ea typeface="+mn-ea"/>
                <a:cs typeface="+mn-cs"/>
              </a:defRPr>
            </a:pPr>
            <a:endParaRPr lang="en-US"/>
          </a:p>
        </c:txPr>
        <c:crossAx val="-1923592512"/>
        <c:crosses val="autoZero"/>
        <c:auto val="1"/>
        <c:lblAlgn val="ctr"/>
        <c:lblOffset val="100"/>
        <c:noMultiLvlLbl val="0"/>
      </c:catAx>
      <c:valAx>
        <c:axId val="-1923592512"/>
        <c:scaling>
          <c:orientation val="minMax"/>
        </c:scaling>
        <c:delete val="0"/>
        <c:axPos val="l"/>
        <c:majorGridlines>
          <c:spPr>
            <a:ln w="9525" cap="flat" cmpd="sng">
              <a:solidFill>
                <a:schemeClr val="tx1">
                  <a:lumMod val="15000"/>
                  <a:lumOff val="85000"/>
                </a:schemeClr>
              </a:solidFill>
              <a:round/>
            </a:ln>
            <a:effectLst/>
          </c:spPr>
        </c:majorGridlines>
        <c:title>
          <c:tx>
            <c:rich>
              <a:bodyPr rot="-5400000" spcFirstLastPara="1" vertOverflow="ellipsis" vert="horz" wrap="square" anchor="ctr" anchorCtr="1"/>
              <a:lstStyle/>
              <a:p>
                <a:pPr>
                  <a:defRPr/>
                </a:pPr>
                <a:r>
                  <a:rPr lang="es-CO" sz="1000" b="0" i="0" u="none" baseline="0">
                    <a:solidFill>
                      <a:schemeClr val="tx1">
                        <a:lumMod val="65000"/>
                        <a:lumOff val="35000"/>
                      </a:schemeClr>
                    </a:solidFill>
                    <a:latin typeface="+mn-lt"/>
                    <a:ea typeface="+mn-ea"/>
                    <a:cs typeface="+mn-cs"/>
                  </a:rPr>
                  <a:t>Cifras en millones de pesos</a:t>
                </a:r>
              </a:p>
            </c:rich>
          </c:tx>
          <c:layout>
            <c:manualLayout>
              <c:xMode val="edge"/>
              <c:yMode val="edge"/>
              <c:x val="8.5999999999999993E-2"/>
              <c:y val="0.20399999999999999"/>
            </c:manualLayout>
          </c:layout>
          <c:overlay val="0"/>
          <c:spPr>
            <a:noFill/>
            <a:ln w="6350">
              <a:noFill/>
            </a:ln>
            <a:effectLst/>
          </c:spPr>
        </c:title>
        <c:numFmt formatCode="&quot;$&quot;\ #,##0" sourceLinked="1"/>
        <c:majorTickMark val="none"/>
        <c:minorTickMark val="none"/>
        <c:tickLblPos val="nextTo"/>
        <c:spPr>
          <a:noFill/>
          <a:ln w="6350">
            <a:noFill/>
          </a:ln>
          <a:effectLst/>
        </c:spPr>
        <c:txPr>
          <a:bodyPr rot="-60000000" spcFirstLastPara="1" vertOverflow="ellipsis" vert="horz" wrap="square" anchor="ctr" anchorCtr="1"/>
          <a:lstStyle/>
          <a:p>
            <a:pPr>
              <a:defRPr lang="en-US" sz="900" b="0" i="0" u="none" kern="1200" baseline="0">
                <a:solidFill>
                  <a:schemeClr val="tx1">
                    <a:lumMod val="65000"/>
                    <a:lumOff val="35000"/>
                  </a:schemeClr>
                </a:solidFill>
                <a:latin typeface="+mn-lt"/>
                <a:ea typeface="+mn-ea"/>
                <a:cs typeface="+mn-cs"/>
              </a:defRPr>
            </a:pPr>
            <a:endParaRPr lang="en-US"/>
          </a:p>
        </c:txPr>
        <c:crossAx val="-1407954078"/>
        <c:crosses val="autoZero"/>
        <c:crossBetween val="between"/>
      </c:valAx>
      <c:dTable>
        <c:showHorzBorder val="1"/>
        <c:showVertBorder val="1"/>
        <c:showOutline val="1"/>
        <c:showKeys val="1"/>
        <c:spPr>
          <a:ln w="9525" cap="flat" cmpd="sng">
            <a:solidFill>
              <a:schemeClr val="tx1">
                <a:lumMod val="15000"/>
                <a:lumOff val="85000"/>
              </a:schemeClr>
            </a:solidFill>
            <a:round/>
          </a:ln>
          <a:effectLst/>
        </c:spPr>
        <c:txPr>
          <a:bodyPr rot="0" vert="horz" wrap="square"/>
          <a:lstStyle/>
          <a:p>
            <a:pPr rtl="0">
              <a:defRPr lang="en-US" sz="900" b="0" i="0" u="none" kern="1200" baseline="0">
                <a:solidFill>
                  <a:schemeClr val="tx1">
                    <a:lumMod val="65000"/>
                    <a:lumOff val="35000"/>
                  </a:schemeClr>
                </a:solidFill>
                <a:latin typeface="+mn-lt"/>
                <a:ea typeface="+mn-ea"/>
                <a:cs typeface="+mn-cs"/>
              </a:defRPr>
            </a:pPr>
            <a:endParaRPr lang="en-US"/>
          </a:p>
        </c:txPr>
      </c:dTable>
      <c:spPr>
        <a:noFill/>
        <a:ln w="6350">
          <a:noFill/>
        </a:ln>
        <a:effectLst/>
      </c:spPr>
    </c:plotArea>
    <c:plotVisOnly val="1"/>
    <c:dispBlanksAs val="gap"/>
    <c:showDLblsOverMax val="0"/>
  </c:chart>
  <c:spPr>
    <a:solidFill>
      <a:schemeClr val="bg1"/>
    </a:solidFill>
    <a:ln w="9525" cap="flat" cmpd="sng">
      <a:solidFill>
        <a:schemeClr val="tx1">
          <a:lumMod val="15000"/>
          <a:lumOff val="85000"/>
        </a:schemeClr>
      </a:solidFill>
      <a:round/>
    </a:ln>
    <a:effectLst/>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1"/>
            </a:pPr>
            <a:r>
              <a:rPr lang="es-CO" sz="1400" b="0" i="0" u="none" baseline="0">
                <a:solidFill>
                  <a:schemeClr val="tx1">
                    <a:lumMod val="65000"/>
                    <a:lumOff val="35000"/>
                  </a:schemeClr>
                </a:solidFill>
                <a:latin typeface="+mn-lt"/>
                <a:ea typeface="+mn-ea"/>
                <a:cs typeface="+mn-cs"/>
              </a:rPr>
              <a:t>INGRESOS PROYECTADOS 2026 - 2029</a:t>
            </a:r>
          </a:p>
        </c:rich>
      </c:tx>
      <c:layout>
        <c:manualLayout>
          <c:xMode val="edge"/>
          <c:yMode val="edge"/>
          <c:x val="0.28289042063133368"/>
          <c:y val="2.0531136568727439E-2"/>
        </c:manualLayout>
      </c:layout>
      <c:overlay val="0"/>
      <c:spPr>
        <a:noFill/>
        <a:ln w="6350">
          <a:noFill/>
        </a:ln>
        <a:effectLst/>
      </c:spPr>
    </c:title>
    <c:autoTitleDeleted val="0"/>
    <c:plotArea>
      <c:layout/>
      <c:barChart>
        <c:barDir val="col"/>
        <c:grouping val="clustered"/>
        <c:varyColors val="0"/>
        <c:ser>
          <c:idx val="2"/>
          <c:order val="0"/>
          <c:tx>
            <c:strRef>
              <c:f>'1. Ingresos '!$A$5</c:f>
              <c:strCache>
                <c:ptCount val="1"/>
                <c:pt idx="0">
                  <c:v>Ministerio de Igualdad y Equidad</c:v>
                </c:pt>
              </c:strCache>
            </c:strRef>
          </c:tx>
          <c:spPr>
            <a:solidFill>
              <a:schemeClr val="accent6"/>
            </a:solidFill>
            <a:ln w="6350">
              <a:noFill/>
            </a:ln>
            <a:effectLst/>
          </c:spPr>
          <c:invertIfNegative val="0"/>
          <c:cat>
            <c:multiLvlStrRef>
              <c:f>'1. Ingresos '!$B$3:$G$4</c:f>
              <c:multiLvlStrCache>
                <c:ptCount val="6"/>
                <c:lvl/>
                <c:lvl>
                  <c:pt idx="0">
                    <c:v>2024</c:v>
                  </c:pt>
                  <c:pt idx="1">
                    <c:v>2025*</c:v>
                  </c:pt>
                  <c:pt idx="2">
                    <c:v>2026</c:v>
                  </c:pt>
                  <c:pt idx="3">
                    <c:v>2027</c:v>
                  </c:pt>
                  <c:pt idx="4">
                    <c:v>2028</c:v>
                  </c:pt>
                  <c:pt idx="5">
                    <c:v>2029</c:v>
                  </c:pt>
                </c:lvl>
              </c:multiLvlStrCache>
            </c:multiLvlStrRef>
          </c:cat>
          <c:val>
            <c:numRef>
              <c:f>'1. Ingresos '!$B$5:$G$5</c:f>
              <c:numCache>
                <c:formatCode>_(* #,##0_);_(* \(#,##0\);_(* "-"_);_(@_)</c:formatCode>
                <c:ptCount val="6"/>
                <c:pt idx="0">
                  <c:v>0</c:v>
                </c:pt>
                <c:pt idx="1">
                  <c:v>0</c:v>
                </c:pt>
                <c:pt idx="2">
                  <c:v>0</c:v>
                </c:pt>
                <c:pt idx="3">
                  <c:v>0</c:v>
                </c:pt>
                <c:pt idx="5">
                  <c:v>0</c:v>
                </c:pt>
              </c:numCache>
            </c:numRef>
          </c:val>
          <c:extLst>
            <c:ext xmlns:c16="http://schemas.microsoft.com/office/drawing/2014/chart" uri="{C3380CC4-5D6E-409C-BE32-E72D297353CC}">
              <c16:uniqueId val="{00000000-F15F-4582-98DD-590D6232420B}"/>
            </c:ext>
          </c:extLst>
        </c:ser>
        <c:ser>
          <c:idx val="3"/>
          <c:order val="1"/>
          <c:tx>
            <c:strRef>
              <c:f>'1. Ingresos '!$A$6</c:f>
              <c:strCache>
                <c:ptCount val="1"/>
                <c:pt idx="0">
                  <c:v>Instituto Nacional Para Ciegos</c:v>
                </c:pt>
              </c:strCache>
            </c:strRef>
          </c:tx>
          <c:spPr>
            <a:solidFill>
              <a:schemeClr val="accent2">
                <a:lumMod val="60000"/>
              </a:schemeClr>
            </a:solidFill>
            <a:ln w="6350">
              <a:noFill/>
            </a:ln>
            <a:effectLst/>
          </c:spPr>
          <c:invertIfNegative val="0"/>
          <c:cat>
            <c:multiLvlStrRef>
              <c:f>'1. Ingresos '!$B$3:$G$4</c:f>
              <c:multiLvlStrCache>
                <c:ptCount val="6"/>
                <c:lvl/>
                <c:lvl>
                  <c:pt idx="0">
                    <c:v>2024</c:v>
                  </c:pt>
                  <c:pt idx="1">
                    <c:v>2025*</c:v>
                  </c:pt>
                  <c:pt idx="2">
                    <c:v>2026</c:v>
                  </c:pt>
                  <c:pt idx="3">
                    <c:v>2027</c:v>
                  </c:pt>
                  <c:pt idx="4">
                    <c:v>2028</c:v>
                  </c:pt>
                  <c:pt idx="5">
                    <c:v>2029</c:v>
                  </c:pt>
                </c:lvl>
              </c:multiLvlStrCache>
            </c:multiLvlStrRef>
          </c:cat>
          <c:val>
            <c:numRef>
              <c:f>'1. Ingresos '!$B$6:$G$6</c:f>
              <c:numCache>
                <c:formatCode>_(* #,##0_);_(* \(#,##0\);_(* "-"_);_(@_)</c:formatCode>
                <c:ptCount val="6"/>
                <c:pt idx="0">
                  <c:v>1715.904845</c:v>
                </c:pt>
                <c:pt idx="1">
                  <c:v>1784.015576</c:v>
                </c:pt>
                <c:pt idx="2">
                  <c:v>1166.4175740000001</c:v>
                </c:pt>
                <c:pt idx="3">
                  <c:v>1000</c:v>
                </c:pt>
                <c:pt idx="4">
                  <c:v>800</c:v>
                </c:pt>
                <c:pt idx="5">
                  <c:v>700</c:v>
                </c:pt>
              </c:numCache>
            </c:numRef>
          </c:val>
          <c:extLst>
            <c:ext xmlns:c16="http://schemas.microsoft.com/office/drawing/2014/chart" uri="{C3380CC4-5D6E-409C-BE32-E72D297353CC}">
              <c16:uniqueId val="{00000001-F15F-4582-98DD-590D6232420B}"/>
            </c:ext>
          </c:extLst>
        </c:ser>
        <c:ser>
          <c:idx val="4"/>
          <c:order val="2"/>
          <c:tx>
            <c:strRef>
              <c:f>'1. Ingresos '!$A$7</c:f>
              <c:strCache>
                <c:ptCount val="1"/>
                <c:pt idx="0">
                  <c:v>Instituto Nacional Para Sordos</c:v>
                </c:pt>
              </c:strCache>
            </c:strRef>
          </c:tx>
          <c:spPr>
            <a:solidFill>
              <a:schemeClr val="accent4">
                <a:lumMod val="60000"/>
              </a:schemeClr>
            </a:solidFill>
            <a:ln w="6350">
              <a:noFill/>
            </a:ln>
            <a:effectLst/>
          </c:spPr>
          <c:invertIfNegative val="0"/>
          <c:cat>
            <c:multiLvlStrRef>
              <c:f>'1. Ingresos '!$B$3:$G$4</c:f>
              <c:multiLvlStrCache>
                <c:ptCount val="6"/>
                <c:lvl/>
                <c:lvl>
                  <c:pt idx="0">
                    <c:v>2024</c:v>
                  </c:pt>
                  <c:pt idx="1">
                    <c:v>2025*</c:v>
                  </c:pt>
                  <c:pt idx="2">
                    <c:v>2026</c:v>
                  </c:pt>
                  <c:pt idx="3">
                    <c:v>2027</c:v>
                  </c:pt>
                  <c:pt idx="4">
                    <c:v>2028</c:v>
                  </c:pt>
                  <c:pt idx="5">
                    <c:v>2029</c:v>
                  </c:pt>
                </c:lvl>
              </c:multiLvlStrCache>
            </c:multiLvlStrRef>
          </c:cat>
          <c:val>
            <c:numRef>
              <c:f>'1. Ingresos '!$B$7:$G$7</c:f>
              <c:numCache>
                <c:formatCode>_(* #,##0_);_(* \(#,##0\);_(* "-"_);_(@_)</c:formatCode>
                <c:ptCount val="6"/>
                <c:pt idx="0">
                  <c:v>360</c:v>
                </c:pt>
                <c:pt idx="1">
                  <c:v>398</c:v>
                </c:pt>
                <c:pt idx="2">
                  <c:v>250</c:v>
                </c:pt>
                <c:pt idx="3">
                  <c:v>230</c:v>
                </c:pt>
                <c:pt idx="4">
                  <c:v>230</c:v>
                </c:pt>
                <c:pt idx="5">
                  <c:v>230</c:v>
                </c:pt>
              </c:numCache>
            </c:numRef>
          </c:val>
          <c:extLst>
            <c:ext xmlns:c16="http://schemas.microsoft.com/office/drawing/2014/chart" uri="{C3380CC4-5D6E-409C-BE32-E72D297353CC}">
              <c16:uniqueId val="{00000002-F15F-4582-98DD-590D6232420B}"/>
            </c:ext>
          </c:extLst>
        </c:ser>
        <c:ser>
          <c:idx val="5"/>
          <c:order val="3"/>
          <c:tx>
            <c:strRef>
              <c:f>'1. Ingresos '!$A$8</c:f>
              <c:strCache>
                <c:ptCount val="1"/>
                <c:pt idx="0">
                  <c:v>ICBF</c:v>
                </c:pt>
              </c:strCache>
            </c:strRef>
          </c:tx>
          <c:spPr>
            <a:solidFill>
              <a:schemeClr val="accent6">
                <a:lumMod val="60000"/>
              </a:schemeClr>
            </a:solidFill>
            <a:ln w="6350">
              <a:noFill/>
            </a:ln>
            <a:effectLst/>
          </c:spPr>
          <c:invertIfNegative val="0"/>
          <c:cat>
            <c:multiLvlStrRef>
              <c:f>'1. Ingresos '!$B$3:$G$4</c:f>
              <c:multiLvlStrCache>
                <c:ptCount val="6"/>
                <c:lvl/>
                <c:lvl>
                  <c:pt idx="0">
                    <c:v>2024</c:v>
                  </c:pt>
                  <c:pt idx="1">
                    <c:v>2025*</c:v>
                  </c:pt>
                  <c:pt idx="2">
                    <c:v>2026</c:v>
                  </c:pt>
                  <c:pt idx="3">
                    <c:v>2027</c:v>
                  </c:pt>
                  <c:pt idx="4">
                    <c:v>2028</c:v>
                  </c:pt>
                  <c:pt idx="5">
                    <c:v>2029</c:v>
                  </c:pt>
                </c:lvl>
              </c:multiLvlStrCache>
            </c:multiLvlStrRef>
          </c:cat>
          <c:val>
            <c:numRef>
              <c:f>'1. Ingresos '!$B$8:$G$8</c:f>
              <c:numCache>
                <c:formatCode>_(* #,##0_);_(* \(#,##0\);_(* "-"_);_(@_)</c:formatCode>
                <c:ptCount val="6"/>
                <c:pt idx="0">
                  <c:v>4616115.4200450005</c:v>
                </c:pt>
                <c:pt idx="1">
                  <c:v>4420088.4605859518</c:v>
                </c:pt>
                <c:pt idx="2">
                  <c:v>4372232.3565028654</c:v>
                </c:pt>
                <c:pt idx="3">
                  <c:v>4503399.3271979513</c:v>
                </c:pt>
                <c:pt idx="4">
                  <c:v>4638501.3070138898</c:v>
                </c:pt>
                <c:pt idx="5">
                  <c:v>4777656.3462243071</c:v>
                </c:pt>
              </c:numCache>
            </c:numRef>
          </c:val>
          <c:extLst>
            <c:ext xmlns:c16="http://schemas.microsoft.com/office/drawing/2014/chart" uri="{C3380CC4-5D6E-409C-BE32-E72D297353CC}">
              <c16:uniqueId val="{00000003-F15F-4582-98DD-590D6232420B}"/>
            </c:ext>
          </c:extLst>
        </c:ser>
        <c:dLbls>
          <c:showLegendKey val="0"/>
          <c:showVal val="0"/>
          <c:showCatName val="0"/>
          <c:showSerName val="0"/>
          <c:showPercent val="0"/>
          <c:showBubbleSize val="0"/>
        </c:dLbls>
        <c:gapWidth val="150"/>
        <c:axId val="1815257375"/>
        <c:axId val="-1202208792"/>
      </c:barChart>
      <c:catAx>
        <c:axId val="1815257375"/>
        <c:scaling>
          <c:orientation val="minMax"/>
        </c:scaling>
        <c:delete val="0"/>
        <c:axPos val="b"/>
        <c:numFmt formatCode="General" sourceLinked="1"/>
        <c:majorTickMark val="none"/>
        <c:minorTickMark val="none"/>
        <c:tickLblPos val="nextTo"/>
        <c:spPr>
          <a:noFill/>
          <a:ln w="9525" cap="flat" cmpd="sng">
            <a:solidFill>
              <a:schemeClr val="tx1">
                <a:lumMod val="15000"/>
                <a:lumOff val="85000"/>
              </a:schemeClr>
            </a:solidFill>
            <a:round/>
          </a:ln>
          <a:effectLst/>
        </c:spPr>
        <c:txPr>
          <a:bodyPr rot="-60000000" spcFirstLastPara="1" vertOverflow="ellipsis" vert="horz" wrap="square" anchor="ctr" anchorCtr="1"/>
          <a:lstStyle/>
          <a:p>
            <a:pPr>
              <a:defRPr lang="en-US" sz="900" b="0" i="0" u="none" kern="1200" baseline="0">
                <a:solidFill>
                  <a:schemeClr val="tx1">
                    <a:lumMod val="65000"/>
                    <a:lumOff val="35000"/>
                  </a:schemeClr>
                </a:solidFill>
                <a:latin typeface="+mn-lt"/>
                <a:ea typeface="+mn-ea"/>
                <a:cs typeface="+mn-cs"/>
              </a:defRPr>
            </a:pPr>
            <a:endParaRPr lang="es-CO"/>
          </a:p>
        </c:txPr>
        <c:crossAx val="-1202208792"/>
        <c:crosses val="autoZero"/>
        <c:auto val="1"/>
        <c:lblAlgn val="ctr"/>
        <c:lblOffset val="100"/>
        <c:noMultiLvlLbl val="0"/>
      </c:catAx>
      <c:valAx>
        <c:axId val="-1202208792"/>
        <c:scaling>
          <c:orientation val="minMax"/>
        </c:scaling>
        <c:delete val="0"/>
        <c:axPos val="l"/>
        <c:majorGridlines>
          <c:spPr>
            <a:ln w="9525" cap="flat" cmpd="sng">
              <a:solidFill>
                <a:schemeClr val="tx1">
                  <a:lumMod val="15000"/>
                  <a:lumOff val="85000"/>
                </a:schemeClr>
              </a:solidFill>
              <a:round/>
            </a:ln>
            <a:effectLst/>
          </c:spPr>
        </c:majorGridlines>
        <c:title>
          <c:tx>
            <c:rich>
              <a:bodyPr rot="-5400000" spcFirstLastPara="1" vertOverflow="ellipsis" vert="horz" wrap="square" anchor="ctr" anchorCtr="1"/>
              <a:lstStyle/>
              <a:p>
                <a:pPr>
                  <a:defRPr/>
                </a:pPr>
                <a:r>
                  <a:rPr lang="es-CO" sz="1000" b="0" i="0" u="none" baseline="0">
                    <a:solidFill>
                      <a:schemeClr val="tx1">
                        <a:lumMod val="65000"/>
                        <a:lumOff val="35000"/>
                      </a:schemeClr>
                    </a:solidFill>
                    <a:latin typeface="+mn-lt"/>
                    <a:ea typeface="+mn-ea"/>
                    <a:cs typeface="+mn-cs"/>
                  </a:rPr>
                  <a:t>Cifras en millones de pesos</a:t>
                </a:r>
              </a:p>
            </c:rich>
          </c:tx>
          <c:layout>
            <c:manualLayout>
              <c:xMode val="edge"/>
              <c:yMode val="edge"/>
              <c:x val="7.4999999999999997E-3"/>
              <c:y val="0.23549999999999999"/>
            </c:manualLayout>
          </c:layout>
          <c:overlay val="0"/>
          <c:spPr>
            <a:noFill/>
            <a:ln w="6350">
              <a:noFill/>
            </a:ln>
            <a:effectLst/>
          </c:spPr>
        </c:title>
        <c:numFmt formatCode="_(* #,##0_);_(* \(#,##0\);_(* &quot;-&quot;_);_(@_)" sourceLinked="1"/>
        <c:majorTickMark val="none"/>
        <c:minorTickMark val="none"/>
        <c:tickLblPos val="nextTo"/>
        <c:spPr>
          <a:noFill/>
          <a:ln w="6350">
            <a:noFill/>
          </a:ln>
          <a:effectLst/>
        </c:spPr>
        <c:txPr>
          <a:bodyPr rot="-60000000" spcFirstLastPara="1" vertOverflow="ellipsis" vert="horz" wrap="square" anchor="ctr" anchorCtr="1"/>
          <a:lstStyle/>
          <a:p>
            <a:pPr>
              <a:defRPr lang="en-US" sz="900" b="0" i="0" u="none" kern="1200" baseline="0">
                <a:solidFill>
                  <a:schemeClr val="tx1">
                    <a:lumMod val="65000"/>
                    <a:lumOff val="35000"/>
                  </a:schemeClr>
                </a:solidFill>
                <a:latin typeface="+mn-lt"/>
                <a:ea typeface="+mn-ea"/>
                <a:cs typeface="+mn-cs"/>
              </a:defRPr>
            </a:pPr>
            <a:endParaRPr lang="es-CO"/>
          </a:p>
        </c:txPr>
        <c:crossAx val="1815257375"/>
        <c:crosses val="autoZero"/>
        <c:crossBetween val="between"/>
      </c:valAx>
      <c:dTable>
        <c:showHorzBorder val="1"/>
        <c:showVertBorder val="1"/>
        <c:showOutline val="1"/>
        <c:showKeys val="1"/>
        <c:spPr>
          <a:ln w="9525" cap="flat" cmpd="sng">
            <a:solidFill>
              <a:schemeClr val="tx1">
                <a:lumMod val="15000"/>
                <a:lumOff val="85000"/>
              </a:schemeClr>
            </a:solidFill>
            <a:round/>
          </a:ln>
          <a:effectLst/>
        </c:spPr>
        <c:txPr>
          <a:bodyPr rot="0" vert="horz" wrap="square"/>
          <a:lstStyle/>
          <a:p>
            <a:pPr rtl="0">
              <a:defRPr lang="en-US" sz="900" b="0" i="0" u="none" kern="1200" baseline="0">
                <a:solidFill>
                  <a:schemeClr val="tx1">
                    <a:lumMod val="65000"/>
                    <a:lumOff val="35000"/>
                  </a:schemeClr>
                </a:solidFill>
                <a:latin typeface="+mn-lt"/>
                <a:ea typeface="+mn-ea"/>
                <a:cs typeface="+mn-cs"/>
              </a:defRPr>
            </a:pPr>
            <a:endParaRPr lang="es-CO"/>
          </a:p>
        </c:txPr>
      </c:dTable>
      <c:spPr>
        <a:noFill/>
        <a:ln w="6350">
          <a:noFill/>
        </a:ln>
        <a:effectLst/>
      </c:spPr>
    </c:plotArea>
    <c:plotVisOnly val="1"/>
    <c:dispBlanksAs val="gap"/>
    <c:showDLblsOverMax val="0"/>
  </c:chart>
  <c:spPr>
    <a:solidFill>
      <a:schemeClr val="bg1"/>
    </a:solidFill>
    <a:ln w="9525">
      <a:noFill/>
      <a:round/>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a:pPr>
            <a:r>
              <a:rPr lang="es-CO" sz="1400" b="0" i="0" u="none" baseline="0">
                <a:solidFill>
                  <a:schemeClr val="tx1">
                    <a:lumMod val="65000"/>
                    <a:lumOff val="35000"/>
                  </a:schemeClr>
                </a:solidFill>
                <a:latin typeface="+mn-lt"/>
                <a:ea typeface="+mn-ea"/>
                <a:cs typeface="+mn-cs"/>
              </a:rPr>
              <a:t>SOLICITUDES INVERSIÓN 2026 - 2029</a:t>
            </a:r>
          </a:p>
        </c:rich>
      </c:tx>
      <c:overlay val="0"/>
      <c:spPr>
        <a:noFill/>
        <a:ln w="6350">
          <a:noFill/>
        </a:ln>
        <a:effectLst/>
      </c:spPr>
    </c:title>
    <c:autoTitleDeleted val="0"/>
    <c:plotArea>
      <c:layout/>
      <c:barChart>
        <c:barDir val="col"/>
        <c:grouping val="clustered"/>
        <c:varyColors val="0"/>
        <c:ser>
          <c:idx val="0"/>
          <c:order val="0"/>
          <c:tx>
            <c:strRef>
              <c:f>'4.2 Inversión (Sectorial) '!$A$5</c:f>
              <c:strCache>
                <c:ptCount val="1"/>
                <c:pt idx="0">
                  <c:v>Ministerio de Igualdad y Equidad</c:v>
                </c:pt>
              </c:strCache>
            </c:strRef>
          </c:tx>
          <c:spPr>
            <a:solidFill>
              <a:srgbClr val="D23B78"/>
            </a:solidFill>
          </c:spPr>
          <c:invertIfNegative val="0"/>
          <c:cat>
            <c:multiLvlStrRef>
              <c:f>'4.2 Inversión (Sectorial) '!$B$3:$P$4</c:f>
              <c:multiLvlStrCache>
                <c:ptCount val="15"/>
                <c:lvl>
                  <c:pt idx="0">
                    <c:v>Nación</c:v>
                  </c:pt>
                  <c:pt idx="1">
                    <c:v>Propios</c:v>
                  </c:pt>
                  <c:pt idx="2">
                    <c:v>Total</c:v>
                  </c:pt>
                  <c:pt idx="3">
                    <c:v>Nación</c:v>
                  </c:pt>
                  <c:pt idx="4">
                    <c:v>Propios</c:v>
                  </c:pt>
                  <c:pt idx="5">
                    <c:v>Total</c:v>
                  </c:pt>
                  <c:pt idx="6">
                    <c:v>Nación</c:v>
                  </c:pt>
                  <c:pt idx="7">
                    <c:v>Propios</c:v>
                  </c:pt>
                  <c:pt idx="8">
                    <c:v>Total</c:v>
                  </c:pt>
                  <c:pt idx="9">
                    <c:v>Nación</c:v>
                  </c:pt>
                  <c:pt idx="10">
                    <c:v>Propios</c:v>
                  </c:pt>
                  <c:pt idx="11">
                    <c:v>Total</c:v>
                  </c:pt>
                  <c:pt idx="12">
                    <c:v>Nación</c:v>
                  </c:pt>
                  <c:pt idx="13">
                    <c:v>Propios</c:v>
                  </c:pt>
                  <c:pt idx="14">
                    <c:v>Total</c:v>
                  </c:pt>
                </c:lvl>
                <c:lvl>
                  <c:pt idx="0">
                    <c:v>2025*</c:v>
                  </c:pt>
                  <c:pt idx="3">
                    <c:v>2026</c:v>
                  </c:pt>
                  <c:pt idx="6">
                    <c:v>2027</c:v>
                  </c:pt>
                  <c:pt idx="9">
                    <c:v>2028</c:v>
                  </c:pt>
                  <c:pt idx="12">
                    <c:v>2029</c:v>
                  </c:pt>
                </c:lvl>
              </c:multiLvlStrCache>
            </c:multiLvlStrRef>
          </c:cat>
          <c:val>
            <c:numRef>
              <c:f>'4.2 Inversión (Sectorial) '!$B$5:$P$5</c:f>
              <c:numCache>
                <c:formatCode>_(* #,##0.00_);_(* \(#,##0.00\);_(* "-"??_);_(@_)</c:formatCode>
                <c:ptCount val="15"/>
                <c:pt idx="0">
                  <c:v>498912</c:v>
                </c:pt>
                <c:pt idx="1">
                  <c:v>0</c:v>
                </c:pt>
                <c:pt idx="2">
                  <c:v>498912</c:v>
                </c:pt>
                <c:pt idx="3">
                  <c:v>1262505</c:v>
                </c:pt>
                <c:pt idx="4">
                  <c:v>0</c:v>
                </c:pt>
                <c:pt idx="5">
                  <c:v>1262505</c:v>
                </c:pt>
                <c:pt idx="6">
                  <c:v>1075953.2680373399</c:v>
                </c:pt>
                <c:pt idx="7">
                  <c:v>0</c:v>
                </c:pt>
                <c:pt idx="8">
                  <c:v>1075953.2680373399</c:v>
                </c:pt>
                <c:pt idx="9">
                  <c:v>1108231.8660784601</c:v>
                </c:pt>
                <c:pt idx="10">
                  <c:v>0</c:v>
                </c:pt>
                <c:pt idx="11">
                  <c:v>1108231.8660784601</c:v>
                </c:pt>
                <c:pt idx="12">
                  <c:v>1141478.8220608139</c:v>
                </c:pt>
                <c:pt idx="14">
                  <c:v>1141478.8220608139</c:v>
                </c:pt>
              </c:numCache>
            </c:numRef>
          </c:val>
          <c:extLst>
            <c:ext xmlns:c16="http://schemas.microsoft.com/office/drawing/2014/chart" uri="{C3380CC4-5D6E-409C-BE32-E72D297353CC}">
              <c16:uniqueId val="{00000000-B5AA-4E29-BFE9-CEC371F7CF96}"/>
            </c:ext>
          </c:extLst>
        </c:ser>
        <c:ser>
          <c:idx val="1"/>
          <c:order val="1"/>
          <c:tx>
            <c:strRef>
              <c:f>'4.2 Inversión (Sectorial) '!$A$6</c:f>
              <c:strCache>
                <c:ptCount val="1"/>
                <c:pt idx="0">
                  <c:v>Instituto Nacional Para Ciegos</c:v>
                </c:pt>
              </c:strCache>
            </c:strRef>
          </c:tx>
          <c:invertIfNegative val="0"/>
          <c:cat>
            <c:multiLvlStrRef>
              <c:f>'4.2 Inversión (Sectorial) '!$B$3:$P$4</c:f>
              <c:multiLvlStrCache>
                <c:ptCount val="15"/>
                <c:lvl>
                  <c:pt idx="0">
                    <c:v>Nación</c:v>
                  </c:pt>
                  <c:pt idx="1">
                    <c:v>Propios</c:v>
                  </c:pt>
                  <c:pt idx="2">
                    <c:v>Total</c:v>
                  </c:pt>
                  <c:pt idx="3">
                    <c:v>Nación</c:v>
                  </c:pt>
                  <c:pt idx="4">
                    <c:v>Propios</c:v>
                  </c:pt>
                  <c:pt idx="5">
                    <c:v>Total</c:v>
                  </c:pt>
                  <c:pt idx="6">
                    <c:v>Nación</c:v>
                  </c:pt>
                  <c:pt idx="7">
                    <c:v>Propios</c:v>
                  </c:pt>
                  <c:pt idx="8">
                    <c:v>Total</c:v>
                  </c:pt>
                  <c:pt idx="9">
                    <c:v>Nación</c:v>
                  </c:pt>
                  <c:pt idx="10">
                    <c:v>Propios</c:v>
                  </c:pt>
                  <c:pt idx="11">
                    <c:v>Total</c:v>
                  </c:pt>
                  <c:pt idx="12">
                    <c:v>Nación</c:v>
                  </c:pt>
                  <c:pt idx="13">
                    <c:v>Propios</c:v>
                  </c:pt>
                  <c:pt idx="14">
                    <c:v>Total</c:v>
                  </c:pt>
                </c:lvl>
                <c:lvl>
                  <c:pt idx="0">
                    <c:v>2025*</c:v>
                  </c:pt>
                  <c:pt idx="3">
                    <c:v>2026</c:v>
                  </c:pt>
                  <c:pt idx="6">
                    <c:v>2027</c:v>
                  </c:pt>
                  <c:pt idx="9">
                    <c:v>2028</c:v>
                  </c:pt>
                  <c:pt idx="12">
                    <c:v>2029</c:v>
                  </c:pt>
                </c:lvl>
              </c:multiLvlStrCache>
            </c:multiLvlStrRef>
          </c:cat>
          <c:val>
            <c:numRef>
              <c:f>'4.2 Inversión (Sectorial) '!$B$6:$P$6</c:f>
              <c:numCache>
                <c:formatCode>_(* #,##0.00_);_(* \(#,##0.00\);_(* "-"??_);_(@_)</c:formatCode>
                <c:ptCount val="15"/>
                <c:pt idx="0">
                  <c:v>1980</c:v>
                </c:pt>
                <c:pt idx="1">
                  <c:v>1784.015576</c:v>
                </c:pt>
                <c:pt idx="2">
                  <c:v>3764.0155759999998</c:v>
                </c:pt>
                <c:pt idx="3">
                  <c:v>2586.256038</c:v>
                </c:pt>
                <c:pt idx="4">
                  <c:v>1166.4175740000001</c:v>
                </c:pt>
                <c:pt idx="5">
                  <c:v>3752.673612</c:v>
                </c:pt>
                <c:pt idx="6">
                  <c:v>2663.8437191399998</c:v>
                </c:pt>
                <c:pt idx="7">
                  <c:v>1000</c:v>
                </c:pt>
                <c:pt idx="8">
                  <c:v>3663.8437191399998</c:v>
                </c:pt>
                <c:pt idx="9">
                  <c:v>2743.7590307142</c:v>
                </c:pt>
                <c:pt idx="10">
                  <c:v>800</c:v>
                </c:pt>
                <c:pt idx="11">
                  <c:v>3543.7590307142</c:v>
                </c:pt>
                <c:pt idx="12">
                  <c:v>2826.0718016356259</c:v>
                </c:pt>
                <c:pt idx="13">
                  <c:v>700</c:v>
                </c:pt>
                <c:pt idx="14">
                  <c:v>3526.0718016356259</c:v>
                </c:pt>
              </c:numCache>
            </c:numRef>
          </c:val>
          <c:extLst>
            <c:ext xmlns:c16="http://schemas.microsoft.com/office/drawing/2014/chart" uri="{C3380CC4-5D6E-409C-BE32-E72D297353CC}">
              <c16:uniqueId val="{00000001-B5AA-4E29-BFE9-CEC371F7CF96}"/>
            </c:ext>
          </c:extLst>
        </c:ser>
        <c:ser>
          <c:idx val="2"/>
          <c:order val="2"/>
          <c:tx>
            <c:strRef>
              <c:f>'4.2 Inversión (Sectorial) '!$A$7</c:f>
              <c:strCache>
                <c:ptCount val="1"/>
                <c:pt idx="0">
                  <c:v>Instituto Nacional Para Sordos</c:v>
                </c:pt>
              </c:strCache>
            </c:strRef>
          </c:tx>
          <c:invertIfNegative val="0"/>
          <c:cat>
            <c:multiLvlStrRef>
              <c:f>'4.2 Inversión (Sectorial) '!$B$3:$P$4</c:f>
              <c:multiLvlStrCache>
                <c:ptCount val="15"/>
                <c:lvl>
                  <c:pt idx="0">
                    <c:v>Nación</c:v>
                  </c:pt>
                  <c:pt idx="1">
                    <c:v>Propios</c:v>
                  </c:pt>
                  <c:pt idx="2">
                    <c:v>Total</c:v>
                  </c:pt>
                  <c:pt idx="3">
                    <c:v>Nación</c:v>
                  </c:pt>
                  <c:pt idx="4">
                    <c:v>Propios</c:v>
                  </c:pt>
                  <c:pt idx="5">
                    <c:v>Total</c:v>
                  </c:pt>
                  <c:pt idx="6">
                    <c:v>Nación</c:v>
                  </c:pt>
                  <c:pt idx="7">
                    <c:v>Propios</c:v>
                  </c:pt>
                  <c:pt idx="8">
                    <c:v>Total</c:v>
                  </c:pt>
                  <c:pt idx="9">
                    <c:v>Nación</c:v>
                  </c:pt>
                  <c:pt idx="10">
                    <c:v>Propios</c:v>
                  </c:pt>
                  <c:pt idx="11">
                    <c:v>Total</c:v>
                  </c:pt>
                  <c:pt idx="12">
                    <c:v>Nación</c:v>
                  </c:pt>
                  <c:pt idx="13">
                    <c:v>Propios</c:v>
                  </c:pt>
                  <c:pt idx="14">
                    <c:v>Total</c:v>
                  </c:pt>
                </c:lvl>
                <c:lvl>
                  <c:pt idx="0">
                    <c:v>2025*</c:v>
                  </c:pt>
                  <c:pt idx="3">
                    <c:v>2026</c:v>
                  </c:pt>
                  <c:pt idx="6">
                    <c:v>2027</c:v>
                  </c:pt>
                  <c:pt idx="9">
                    <c:v>2028</c:v>
                  </c:pt>
                  <c:pt idx="12">
                    <c:v>2029</c:v>
                  </c:pt>
                </c:lvl>
              </c:multiLvlStrCache>
            </c:multiLvlStrRef>
          </c:cat>
          <c:val>
            <c:numRef>
              <c:f>'4.2 Inversión (Sectorial) '!$B$7:$P$7</c:f>
              <c:numCache>
                <c:formatCode>_(* #,##0.00_);_(* \(#,##0.00\);_(* "-"??_);_(@_)</c:formatCode>
                <c:ptCount val="15"/>
                <c:pt idx="0">
                  <c:v>7961</c:v>
                </c:pt>
                <c:pt idx="1">
                  <c:v>398</c:v>
                </c:pt>
                <c:pt idx="2">
                  <c:v>8359</c:v>
                </c:pt>
                <c:pt idx="3">
                  <c:v>10659.549535</c:v>
                </c:pt>
                <c:pt idx="4">
                  <c:v>250.192069</c:v>
                </c:pt>
                <c:pt idx="5">
                  <c:v>10909.741604000001</c:v>
                </c:pt>
                <c:pt idx="6">
                  <c:v>10979.33602105</c:v>
                </c:pt>
                <c:pt idx="7">
                  <c:v>230</c:v>
                </c:pt>
                <c:pt idx="8">
                  <c:v>11209.33602105</c:v>
                </c:pt>
                <c:pt idx="9">
                  <c:v>11308.716101681499</c:v>
                </c:pt>
                <c:pt idx="10">
                  <c:v>230</c:v>
                </c:pt>
                <c:pt idx="11">
                  <c:v>11538.716101681499</c:v>
                </c:pt>
                <c:pt idx="12">
                  <c:v>11647.977584731943</c:v>
                </c:pt>
                <c:pt idx="13">
                  <c:v>230</c:v>
                </c:pt>
                <c:pt idx="14">
                  <c:v>11877.977584731943</c:v>
                </c:pt>
              </c:numCache>
            </c:numRef>
          </c:val>
          <c:extLst>
            <c:ext xmlns:c16="http://schemas.microsoft.com/office/drawing/2014/chart" uri="{C3380CC4-5D6E-409C-BE32-E72D297353CC}">
              <c16:uniqueId val="{00000002-B5AA-4E29-BFE9-CEC371F7CF96}"/>
            </c:ext>
          </c:extLst>
        </c:ser>
        <c:ser>
          <c:idx val="3"/>
          <c:order val="3"/>
          <c:tx>
            <c:strRef>
              <c:f>'4.2 Inversión (Sectorial) '!$A$8</c:f>
              <c:strCache>
                <c:ptCount val="1"/>
                <c:pt idx="0">
                  <c:v>ICBF</c:v>
                </c:pt>
              </c:strCache>
            </c:strRef>
          </c:tx>
          <c:spPr>
            <a:solidFill>
              <a:srgbClr val="70AD47"/>
            </a:solidFill>
            <a:ln>
              <a:solidFill>
                <a:srgbClr val="548235"/>
              </a:solidFill>
              <a:prstDash val="solid"/>
            </a:ln>
          </c:spPr>
          <c:invertIfNegative val="0"/>
          <c:cat>
            <c:multiLvlStrRef>
              <c:f>'4.2 Inversión (Sectorial) '!$B$3:$P$4</c:f>
              <c:multiLvlStrCache>
                <c:ptCount val="15"/>
                <c:lvl>
                  <c:pt idx="0">
                    <c:v>Nación</c:v>
                  </c:pt>
                  <c:pt idx="1">
                    <c:v>Propios</c:v>
                  </c:pt>
                  <c:pt idx="2">
                    <c:v>Total</c:v>
                  </c:pt>
                  <c:pt idx="3">
                    <c:v>Nación</c:v>
                  </c:pt>
                  <c:pt idx="4">
                    <c:v>Propios</c:v>
                  </c:pt>
                  <c:pt idx="5">
                    <c:v>Total</c:v>
                  </c:pt>
                  <c:pt idx="6">
                    <c:v>Nación</c:v>
                  </c:pt>
                  <c:pt idx="7">
                    <c:v>Propios</c:v>
                  </c:pt>
                  <c:pt idx="8">
                    <c:v>Total</c:v>
                  </c:pt>
                  <c:pt idx="9">
                    <c:v>Nación</c:v>
                  </c:pt>
                  <c:pt idx="10">
                    <c:v>Propios</c:v>
                  </c:pt>
                  <c:pt idx="11">
                    <c:v>Total</c:v>
                  </c:pt>
                  <c:pt idx="12">
                    <c:v>Nación</c:v>
                  </c:pt>
                  <c:pt idx="13">
                    <c:v>Propios</c:v>
                  </c:pt>
                  <c:pt idx="14">
                    <c:v>Total</c:v>
                  </c:pt>
                </c:lvl>
                <c:lvl>
                  <c:pt idx="0">
                    <c:v>2025*</c:v>
                  </c:pt>
                  <c:pt idx="3">
                    <c:v>2026</c:v>
                  </c:pt>
                  <c:pt idx="6">
                    <c:v>2027</c:v>
                  </c:pt>
                  <c:pt idx="9">
                    <c:v>2028</c:v>
                  </c:pt>
                  <c:pt idx="12">
                    <c:v>2029</c:v>
                  </c:pt>
                </c:lvl>
              </c:multiLvlStrCache>
            </c:multiLvlStrRef>
          </c:cat>
          <c:val>
            <c:numRef>
              <c:f>'4.2 Inversión (Sectorial) '!$B$8:$P$8</c:f>
              <c:numCache>
                <c:formatCode>_(* #,##0.00_);_(* \(#,##0.00\);_(* "-"??_);_(@_)</c:formatCode>
                <c:ptCount val="15"/>
                <c:pt idx="0">
                  <c:v>6370671.2517379997</c:v>
                </c:pt>
                <c:pt idx="1">
                  <c:v>3268950.3310440001</c:v>
                </c:pt>
                <c:pt idx="2">
                  <c:v>9639621.5827820003</c:v>
                </c:pt>
                <c:pt idx="3">
                  <c:v>12638653.985285301</c:v>
                </c:pt>
                <c:pt idx="4">
                  <c:v>3096698.7761599999</c:v>
                </c:pt>
                <c:pt idx="5">
                  <c:v>15735352.761445301</c:v>
                </c:pt>
                <c:pt idx="6">
                  <c:v>13017813.60484386</c:v>
                </c:pt>
                <c:pt idx="7">
                  <c:v>3189599.7394448002</c:v>
                </c:pt>
                <c:pt idx="8">
                  <c:v>16207413.34428866</c:v>
                </c:pt>
                <c:pt idx="9">
                  <c:v>13408348.012989176</c:v>
                </c:pt>
                <c:pt idx="10">
                  <c:v>3285287.7316281442</c:v>
                </c:pt>
                <c:pt idx="11">
                  <c:v>16693635.744617321</c:v>
                </c:pt>
                <c:pt idx="12">
                  <c:v>13810598.453378852</c:v>
                </c:pt>
                <c:pt idx="13">
                  <c:v>3383846.3635769887</c:v>
                </c:pt>
                <c:pt idx="14">
                  <c:v>17194444.816955842</c:v>
                </c:pt>
              </c:numCache>
            </c:numRef>
          </c:val>
          <c:extLst>
            <c:ext xmlns:c16="http://schemas.microsoft.com/office/drawing/2014/chart" uri="{C3380CC4-5D6E-409C-BE32-E72D297353CC}">
              <c16:uniqueId val="{00000003-B5AA-4E29-BFE9-CEC371F7CF96}"/>
            </c:ext>
          </c:extLst>
        </c:ser>
        <c:ser>
          <c:idx val="4"/>
          <c:order val="4"/>
          <c:tx>
            <c:strRef>
              <c:f>'4.2 Inversión (Sectorial) '!$A$9</c:f>
              <c:strCache>
                <c:ptCount val="1"/>
                <c:pt idx="0">
                  <c:v>Total Solicitado 2026-2029</c:v>
                </c:pt>
              </c:strCache>
            </c:strRef>
          </c:tx>
          <c:spPr>
            <a:solidFill>
              <a:srgbClr val="4472C4"/>
            </a:solidFill>
            <a:ln w="6350">
              <a:solidFill>
                <a:srgbClr val="203764"/>
              </a:solidFill>
              <a:prstDash val="solid"/>
            </a:ln>
            <a:effectLst/>
          </c:spPr>
          <c:invertIfNegative val="0"/>
          <c:cat>
            <c:multiLvlStrRef>
              <c:f>'4.2 Inversión (Sectorial) '!$B$3:$P$4</c:f>
              <c:multiLvlStrCache>
                <c:ptCount val="15"/>
                <c:lvl>
                  <c:pt idx="0">
                    <c:v>Nación</c:v>
                  </c:pt>
                  <c:pt idx="1">
                    <c:v>Propios</c:v>
                  </c:pt>
                  <c:pt idx="2">
                    <c:v>Total</c:v>
                  </c:pt>
                  <c:pt idx="3">
                    <c:v>Nación</c:v>
                  </c:pt>
                  <c:pt idx="4">
                    <c:v>Propios</c:v>
                  </c:pt>
                  <c:pt idx="5">
                    <c:v>Total</c:v>
                  </c:pt>
                  <c:pt idx="6">
                    <c:v>Nación</c:v>
                  </c:pt>
                  <c:pt idx="7">
                    <c:v>Propios</c:v>
                  </c:pt>
                  <c:pt idx="8">
                    <c:v>Total</c:v>
                  </c:pt>
                  <c:pt idx="9">
                    <c:v>Nación</c:v>
                  </c:pt>
                  <c:pt idx="10">
                    <c:v>Propios</c:v>
                  </c:pt>
                  <c:pt idx="11">
                    <c:v>Total</c:v>
                  </c:pt>
                  <c:pt idx="12">
                    <c:v>Nación</c:v>
                  </c:pt>
                  <c:pt idx="13">
                    <c:v>Propios</c:v>
                  </c:pt>
                  <c:pt idx="14">
                    <c:v>Total</c:v>
                  </c:pt>
                </c:lvl>
                <c:lvl>
                  <c:pt idx="0">
                    <c:v>2025*</c:v>
                  </c:pt>
                  <c:pt idx="3">
                    <c:v>2026</c:v>
                  </c:pt>
                  <c:pt idx="6">
                    <c:v>2027</c:v>
                  </c:pt>
                  <c:pt idx="9">
                    <c:v>2028</c:v>
                  </c:pt>
                  <c:pt idx="12">
                    <c:v>2029</c:v>
                  </c:pt>
                </c:lvl>
              </c:multiLvlStrCache>
            </c:multiLvlStrRef>
          </c:cat>
          <c:val>
            <c:numRef>
              <c:f>'4.2 Inversión (Sectorial) '!$B$9:$P$9</c:f>
              <c:numCache>
                <c:formatCode>_(* #,##0.00_);_(* \(#,##0.00\);_(* "-"??_);_(@_)</c:formatCode>
                <c:ptCount val="15"/>
                <c:pt idx="0">
                  <c:v>6879524.2517379997</c:v>
                </c:pt>
                <c:pt idx="1">
                  <c:v>3271132.34662</c:v>
                </c:pt>
                <c:pt idx="2">
                  <c:v>10150656.598358</c:v>
                </c:pt>
                <c:pt idx="3">
                  <c:v>13914404.7908583</c:v>
                </c:pt>
                <c:pt idx="4">
                  <c:v>3098115.3858030001</c:v>
                </c:pt>
                <c:pt idx="5">
                  <c:v>17012520.176661301</c:v>
                </c:pt>
                <c:pt idx="6">
                  <c:v>14107410.052621391</c:v>
                </c:pt>
                <c:pt idx="7">
                  <c:v>3190829.7394448002</c:v>
                </c:pt>
                <c:pt idx="8">
                  <c:v>17298239.79206619</c:v>
                </c:pt>
                <c:pt idx="9">
                  <c:v>14530632.354200032</c:v>
                </c:pt>
                <c:pt idx="10">
                  <c:v>3286317.7316281442</c:v>
                </c:pt>
                <c:pt idx="11">
                  <c:v>17816950.085828178</c:v>
                </c:pt>
                <c:pt idx="12">
                  <c:v>14966551.324826034</c:v>
                </c:pt>
                <c:pt idx="13">
                  <c:v>3384776.3635769887</c:v>
                </c:pt>
                <c:pt idx="14">
                  <c:v>18351327.688403022</c:v>
                </c:pt>
              </c:numCache>
            </c:numRef>
          </c:val>
          <c:extLst>
            <c:ext xmlns:c16="http://schemas.microsoft.com/office/drawing/2014/chart" uri="{C3380CC4-5D6E-409C-BE32-E72D297353CC}">
              <c16:uniqueId val="{00000004-B5AA-4E29-BFE9-CEC371F7CF96}"/>
            </c:ext>
          </c:extLst>
        </c:ser>
        <c:dLbls>
          <c:showLegendKey val="0"/>
          <c:showVal val="0"/>
          <c:showCatName val="0"/>
          <c:showSerName val="0"/>
          <c:showPercent val="0"/>
          <c:showBubbleSize val="0"/>
        </c:dLbls>
        <c:gapWidth val="150"/>
        <c:axId val="-1407954078"/>
        <c:axId val="-1923592512"/>
      </c:barChart>
      <c:catAx>
        <c:axId val="-1407954078"/>
        <c:scaling>
          <c:orientation val="minMax"/>
        </c:scaling>
        <c:delete val="0"/>
        <c:axPos val="b"/>
        <c:numFmt formatCode="General" sourceLinked="1"/>
        <c:majorTickMark val="none"/>
        <c:minorTickMark val="none"/>
        <c:tickLblPos val="nextTo"/>
        <c:spPr>
          <a:noFill/>
          <a:ln w="9525" cap="flat" cmpd="sng">
            <a:solidFill>
              <a:schemeClr val="tx1">
                <a:lumMod val="15000"/>
                <a:lumOff val="85000"/>
              </a:schemeClr>
            </a:solidFill>
            <a:round/>
          </a:ln>
          <a:effectLst/>
        </c:spPr>
        <c:txPr>
          <a:bodyPr rot="-60000000" spcFirstLastPara="1" vertOverflow="ellipsis" vert="horz" wrap="square" anchor="ctr" anchorCtr="1"/>
          <a:lstStyle/>
          <a:p>
            <a:pPr>
              <a:defRPr lang="en-US" sz="900" b="0" i="0" u="none" kern="1200" baseline="0">
                <a:solidFill>
                  <a:schemeClr val="tx1">
                    <a:lumMod val="65000"/>
                    <a:lumOff val="35000"/>
                  </a:schemeClr>
                </a:solidFill>
                <a:latin typeface="+mn-lt"/>
                <a:ea typeface="+mn-ea"/>
                <a:cs typeface="+mn-cs"/>
              </a:defRPr>
            </a:pPr>
            <a:endParaRPr lang="es-CO"/>
          </a:p>
        </c:txPr>
        <c:crossAx val="-1923592512"/>
        <c:crosses val="autoZero"/>
        <c:auto val="1"/>
        <c:lblAlgn val="ctr"/>
        <c:lblOffset val="100"/>
        <c:noMultiLvlLbl val="0"/>
      </c:catAx>
      <c:valAx>
        <c:axId val="-1923592512"/>
        <c:scaling>
          <c:orientation val="minMax"/>
        </c:scaling>
        <c:delete val="0"/>
        <c:axPos val="l"/>
        <c:majorGridlines>
          <c:spPr>
            <a:ln w="9525" cap="flat" cmpd="sng">
              <a:solidFill>
                <a:schemeClr val="tx1">
                  <a:lumMod val="15000"/>
                  <a:lumOff val="85000"/>
                </a:schemeClr>
              </a:solidFill>
              <a:round/>
            </a:ln>
            <a:effectLst/>
          </c:spPr>
        </c:majorGridlines>
        <c:title>
          <c:tx>
            <c:rich>
              <a:bodyPr rot="-5400000" spcFirstLastPara="1" vertOverflow="ellipsis" vert="horz" wrap="square" anchor="ctr" anchorCtr="1"/>
              <a:lstStyle/>
              <a:p>
                <a:pPr>
                  <a:defRPr/>
                </a:pPr>
                <a:r>
                  <a:rPr lang="es-CO" sz="1000" b="0" i="0" u="none" baseline="0">
                    <a:solidFill>
                      <a:schemeClr val="tx1">
                        <a:lumMod val="65000"/>
                        <a:lumOff val="35000"/>
                      </a:schemeClr>
                    </a:solidFill>
                    <a:latin typeface="+mn-lt"/>
                    <a:ea typeface="+mn-ea"/>
                    <a:cs typeface="+mn-cs"/>
                  </a:rPr>
                  <a:t>Cifras en millones de pesos</a:t>
                </a:r>
              </a:p>
            </c:rich>
          </c:tx>
          <c:layout>
            <c:manualLayout>
              <c:xMode val="edge"/>
              <c:yMode val="edge"/>
              <c:x val="8.5999999999999993E-2"/>
              <c:y val="0.20399999999999999"/>
            </c:manualLayout>
          </c:layout>
          <c:overlay val="0"/>
          <c:spPr>
            <a:noFill/>
            <a:ln w="6350">
              <a:noFill/>
            </a:ln>
            <a:effectLst/>
          </c:spPr>
        </c:title>
        <c:numFmt formatCode="_(* #,##0.00_);_(* \(#,##0.00\);_(* &quot;-&quot;??_);_(@_)" sourceLinked="1"/>
        <c:majorTickMark val="none"/>
        <c:minorTickMark val="none"/>
        <c:tickLblPos val="nextTo"/>
        <c:spPr>
          <a:noFill/>
          <a:ln w="6350">
            <a:noFill/>
          </a:ln>
          <a:effectLst/>
        </c:spPr>
        <c:txPr>
          <a:bodyPr rot="-60000000" spcFirstLastPara="1" vertOverflow="ellipsis" vert="horz" wrap="square" anchor="ctr" anchorCtr="1"/>
          <a:lstStyle/>
          <a:p>
            <a:pPr>
              <a:defRPr lang="en-US" sz="900" b="0" i="0" u="none" kern="1200" baseline="0">
                <a:solidFill>
                  <a:schemeClr val="tx1">
                    <a:lumMod val="65000"/>
                    <a:lumOff val="35000"/>
                  </a:schemeClr>
                </a:solidFill>
                <a:latin typeface="+mn-lt"/>
                <a:ea typeface="+mn-ea"/>
                <a:cs typeface="+mn-cs"/>
              </a:defRPr>
            </a:pPr>
            <a:endParaRPr lang="es-CO"/>
          </a:p>
        </c:txPr>
        <c:crossAx val="-1407954078"/>
        <c:crosses val="autoZero"/>
        <c:crossBetween val="between"/>
      </c:valAx>
      <c:dTable>
        <c:showHorzBorder val="1"/>
        <c:showVertBorder val="1"/>
        <c:showOutline val="1"/>
        <c:showKeys val="1"/>
        <c:spPr>
          <a:ln w="9525" cap="flat" cmpd="sng">
            <a:solidFill>
              <a:schemeClr val="tx1">
                <a:lumMod val="15000"/>
                <a:lumOff val="85000"/>
              </a:schemeClr>
            </a:solidFill>
            <a:round/>
          </a:ln>
          <a:effectLst/>
        </c:spPr>
        <c:txPr>
          <a:bodyPr rot="0" vert="horz" wrap="square"/>
          <a:lstStyle/>
          <a:p>
            <a:pPr rtl="0">
              <a:defRPr lang="en-US" sz="900" b="0" i="0" u="none" kern="1200" baseline="0">
                <a:solidFill>
                  <a:schemeClr val="tx1">
                    <a:lumMod val="65000"/>
                    <a:lumOff val="35000"/>
                  </a:schemeClr>
                </a:solidFill>
                <a:latin typeface="+mn-lt"/>
                <a:ea typeface="+mn-ea"/>
                <a:cs typeface="+mn-cs"/>
              </a:defRPr>
            </a:pPr>
            <a:endParaRPr lang="es-CO"/>
          </a:p>
        </c:txPr>
      </c:dTable>
      <c:spPr>
        <a:noFill/>
        <a:ln w="6350">
          <a:noFill/>
        </a:ln>
        <a:effectLst/>
      </c:spPr>
    </c:plotArea>
    <c:plotVisOnly val="1"/>
    <c:dispBlanksAs val="gap"/>
    <c:showDLblsOverMax val="0"/>
  </c:chart>
  <c:spPr>
    <a:solidFill>
      <a:schemeClr val="bg1"/>
    </a:solidFill>
    <a:ln w="9525" cap="flat" cmpd="sng">
      <a:solidFill>
        <a:schemeClr val="tx1">
          <a:lumMod val="15000"/>
          <a:lumOff val="85000"/>
        </a:schemeClr>
      </a:solidFill>
      <a:round/>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600" b="1" i="0" u="none" strike="noStrike" kern="1200" spc="0" baseline="0">
                <a:solidFill>
                  <a:schemeClr val="accent5">
                    <a:lumMod val="50000"/>
                  </a:schemeClr>
                </a:solidFill>
                <a:latin typeface="+mn-lt"/>
                <a:ea typeface="+mn-ea"/>
                <a:cs typeface="+mn-cs"/>
              </a:defRPr>
            </a:pPr>
            <a:r>
              <a:rPr lang="en-US"/>
              <a:t>ENTIDAD</a:t>
            </a:r>
          </a:p>
        </c:rich>
      </c:tx>
      <c:overlay val="0"/>
      <c:spPr>
        <a:noFill/>
        <a:ln w="6350">
          <a:noFill/>
        </a:ln>
        <a:effectLst/>
      </c:spPr>
      <c:txPr>
        <a:bodyPr rot="0" spcFirstLastPara="1" vertOverflow="ellipsis" vert="horz" wrap="square" anchor="ctr" anchorCtr="1"/>
        <a:lstStyle/>
        <a:p>
          <a:pPr>
            <a:defRPr lang="en-US" sz="1600" b="1" i="0" u="none" strike="noStrike" kern="1200" spc="0" baseline="0">
              <a:solidFill>
                <a:schemeClr val="accent5">
                  <a:lumMod val="50000"/>
                </a:schemeClr>
              </a:solidFill>
              <a:latin typeface="+mn-lt"/>
              <a:ea typeface="+mn-ea"/>
              <a:cs typeface="+mn-cs"/>
            </a:defRPr>
          </a:pPr>
          <a:endParaRPr lang="es-CO"/>
        </a:p>
      </c:txPr>
    </c:title>
    <c:autoTitleDeleted val="0"/>
    <c:plotArea>
      <c:layout>
        <c:manualLayout>
          <c:layoutTarget val="inner"/>
          <c:xMode val="edge"/>
          <c:yMode val="edge"/>
          <c:x val="0.10224999999999999"/>
          <c:y val="0.10025000000000001"/>
          <c:w val="0.80400000000000005"/>
          <c:h val="0.77175000000000005"/>
        </c:manualLayout>
      </c:layout>
      <c:scatterChart>
        <c:scatterStyle val="lineMarker"/>
        <c:varyColors val="0"/>
        <c:ser>
          <c:idx val="0"/>
          <c:order val="0"/>
          <c:tx>
            <c:strRef>
              <c:f>'1.2.3 Tendencia Ingresos INSOR'!$B$8</c:f>
              <c:strCache>
                <c:ptCount val="1"/>
                <c:pt idx="0">
                  <c:v>INGRESOS EFECTIVOS</c:v>
                </c:pt>
              </c:strCache>
            </c:strRef>
          </c:tx>
          <c:spPr>
            <a:ln w="19050" cap="rnd" cmpd="sng">
              <a:solidFill>
                <a:schemeClr val="accent2"/>
              </a:solidFill>
              <a:round/>
            </a:ln>
            <a:effectLst/>
          </c:spPr>
          <c:marker>
            <c:symbol val="circle"/>
            <c:size val="5"/>
            <c:spPr>
              <a:solidFill>
                <a:schemeClr val="accent2"/>
              </a:solidFill>
              <a:ln w="9525" cap="flat" cmpd="sng">
                <a:solidFill>
                  <a:schemeClr val="accent2"/>
                </a:solidFill>
              </a:ln>
              <a:effectLst/>
            </c:spPr>
          </c:marker>
          <c:dLbls>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a:gradFill>
              <a:ln w="6350" cap="flat" cmpd="sng">
                <a:solidFill>
                  <a:schemeClr val="accent1"/>
                </a:solidFill>
                <a:prstDash val="solid"/>
                <a:miter lim="800000"/>
              </a:ln>
              <a:effectLst/>
            </c:spPr>
            <c:txPr>
              <a:bodyPr rot="0" spcFirstLastPara="1" vertOverflow="ellipsis" vert="horz" wrap="square" lIns="38100" tIns="19050" rIns="38100" bIns="19050" anchor="ctr" anchorCtr="1">
                <a:spAutoFit/>
              </a:bodyPr>
              <a:lstStyle/>
              <a:p>
                <a:pPr algn="ctr">
                  <a:defRPr lang="en-US" sz="900" b="0"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'1.2.3 Tendencia Ingresos INSOR'!$A$9:$A$23</c:f>
              <c:numCache>
                <c:formatCode>General</c:formatCode>
                <c:ptCount val="1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numCache>
            </c:numRef>
          </c:xVal>
          <c:yVal>
            <c:numRef>
              <c:f>'1.2.3 Tendencia Ingresos INSOR'!$B$9:$B$23</c:f>
              <c:numCache>
                <c:formatCode>General</c:formatCode>
                <c:ptCount val="15"/>
                <c:pt idx="0">
                  <c:v>284</c:v>
                </c:pt>
                <c:pt idx="1">
                  <c:v>961</c:v>
                </c:pt>
                <c:pt idx="2">
                  <c:v>705</c:v>
                </c:pt>
                <c:pt idx="3" formatCode="#,##0">
                  <c:v>1200</c:v>
                </c:pt>
                <c:pt idx="4">
                  <c:v>480</c:v>
                </c:pt>
                <c:pt idx="5">
                  <c:v>132</c:v>
                </c:pt>
                <c:pt idx="6">
                  <c:v>147</c:v>
                </c:pt>
                <c:pt idx="7">
                  <c:v>143</c:v>
                </c:pt>
                <c:pt idx="8">
                  <c:v>61</c:v>
                </c:pt>
                <c:pt idx="9">
                  <c:v>30</c:v>
                </c:pt>
              </c:numCache>
            </c:numRef>
          </c:yVal>
          <c:smooth val="0"/>
          <c:extLst>
            <c:ext xmlns:c16="http://schemas.microsoft.com/office/drawing/2014/chart" uri="{C3380CC4-5D6E-409C-BE32-E72D297353CC}">
              <c16:uniqueId val="{00000000-39B0-4971-9726-99D813F020AD}"/>
            </c:ext>
          </c:extLst>
        </c:ser>
        <c:ser>
          <c:idx val="1"/>
          <c:order val="1"/>
          <c:tx>
            <c:strRef>
              <c:f>'1.2.3 Tendencia Ingresos INSOR'!$C$8</c:f>
              <c:strCache>
                <c:ptCount val="1"/>
                <c:pt idx="0">
                  <c:v>INGRESOS PROYECTADOS</c:v>
                </c:pt>
              </c:strCache>
            </c:strRef>
          </c:tx>
          <c:spPr>
            <a:ln w="19050" cap="rnd" cmpd="sng">
              <a:solidFill>
                <a:schemeClr val="accent4"/>
              </a:solidFill>
              <a:round/>
            </a:ln>
            <a:effectLst/>
          </c:spPr>
          <c:marker>
            <c:symbol val="circle"/>
            <c:size val="5"/>
            <c:spPr>
              <a:solidFill>
                <a:schemeClr val="accent4"/>
              </a:solidFill>
              <a:ln w="9525" cap="flat" cmpd="sng">
                <a:solidFill>
                  <a:schemeClr val="accent4"/>
                </a:solidFill>
              </a:ln>
              <a:effectLst/>
            </c:spPr>
          </c:marker>
          <c:dLbls>
            <c:dLbl>
              <c:idx val="10"/>
              <c:layout>
                <c:manualLayout>
                  <c:x val="-1.2500000000000001E-2"/>
                  <c:y val="-1.7999999999999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B0-4971-9726-99D813F020AD}"/>
                </c:ext>
              </c:extLst>
            </c:dLbl>
            <c:dLbl>
              <c:idx val="11"/>
              <c:layout>
                <c:manualLayout>
                  <c:x val="-2.2499999999999999E-2"/>
                  <c:y val="-4.12500000000000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9B0-4971-9726-99D813F020AD}"/>
                </c:ext>
              </c:extLst>
            </c:dLbl>
            <c:dLbl>
              <c:idx val="12"/>
              <c:layout>
                <c:manualLayout>
                  <c:x val="-8.7500000000000008E-3"/>
                  <c:y val="-5.9499999999999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9B0-4971-9726-99D813F020AD}"/>
                </c:ext>
              </c:extLst>
            </c:dLbl>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a:gradFill>
              <a:ln w="6350" cap="flat" cmpd="sng">
                <a:solidFill>
                  <a:schemeClr val="accent2"/>
                </a:solidFill>
                <a:prstDash val="solid"/>
                <a:miter lim="800000"/>
              </a:ln>
              <a:effectLst/>
            </c:spPr>
            <c:txPr>
              <a:bodyPr rot="0" spcFirstLastPara="1" vertOverflow="ellipsis" vert="horz" wrap="square" lIns="38100" tIns="19050" rIns="38100" bIns="19050" anchor="ctr" anchorCtr="1">
                <a:spAutoFit/>
              </a:bodyPr>
              <a:lstStyle/>
              <a:p>
                <a:pPr algn="ctr">
                  <a:defRPr lang="en-US" sz="900" b="0"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'1.2.3 Tendencia Ingresos INSOR'!$A$9:$A$23</c:f>
              <c:numCache>
                <c:formatCode>General</c:formatCode>
                <c:ptCount val="1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numCache>
            </c:numRef>
          </c:xVal>
          <c:yVal>
            <c:numRef>
              <c:f>'1.2.3 Tendencia Ingresos INSOR'!$C$9:$C$23</c:f>
              <c:numCache>
                <c:formatCode>#,##0</c:formatCode>
                <c:ptCount val="15"/>
                <c:pt idx="0">
                  <c:v>1256</c:v>
                </c:pt>
                <c:pt idx="1">
                  <c:v>1218</c:v>
                </c:pt>
                <c:pt idx="2">
                  <c:v>1282</c:v>
                </c:pt>
                <c:pt idx="3" formatCode="General">
                  <c:v>965</c:v>
                </c:pt>
                <c:pt idx="4">
                  <c:v>1293</c:v>
                </c:pt>
                <c:pt idx="5">
                  <c:v>1000</c:v>
                </c:pt>
                <c:pt idx="6">
                  <c:v>1253</c:v>
                </c:pt>
                <c:pt idx="7">
                  <c:v>1286</c:v>
                </c:pt>
                <c:pt idx="8">
                  <c:v>1330</c:v>
                </c:pt>
                <c:pt idx="9" formatCode="General">
                  <c:v>360</c:v>
                </c:pt>
                <c:pt idx="10" formatCode="General">
                  <c:v>398</c:v>
                </c:pt>
                <c:pt idx="11" formatCode="General">
                  <c:v>250</c:v>
                </c:pt>
                <c:pt idx="12" formatCode="General">
                  <c:v>230</c:v>
                </c:pt>
                <c:pt idx="13" formatCode="General">
                  <c:v>230</c:v>
                </c:pt>
                <c:pt idx="14" formatCode="General">
                  <c:v>230</c:v>
                </c:pt>
              </c:numCache>
            </c:numRef>
          </c:yVal>
          <c:smooth val="0"/>
          <c:extLst>
            <c:ext xmlns:c16="http://schemas.microsoft.com/office/drawing/2014/chart" uri="{C3380CC4-5D6E-409C-BE32-E72D297353CC}">
              <c16:uniqueId val="{00000004-39B0-4971-9726-99D813F020AD}"/>
            </c:ext>
          </c:extLst>
        </c:ser>
        <c:dLbls>
          <c:showLegendKey val="0"/>
          <c:showVal val="0"/>
          <c:showCatName val="0"/>
          <c:showSerName val="0"/>
          <c:showPercent val="0"/>
          <c:showBubbleSize val="0"/>
        </c:dLbls>
        <c:axId val="1020532581"/>
        <c:axId val="1675104928"/>
      </c:scatterChart>
      <c:valAx>
        <c:axId val="1020532581"/>
        <c:scaling>
          <c:orientation val="minMax"/>
          <c:max val="2029"/>
          <c:min val="201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n-US" sz="900" b="1" i="0" u="none" strike="noStrike" kern="1200" baseline="0">
                <a:solidFill>
                  <a:schemeClr val="accent5">
                    <a:lumMod val="50000"/>
                  </a:schemeClr>
                </a:solidFill>
                <a:latin typeface="+mn-lt"/>
                <a:ea typeface="+mn-ea"/>
                <a:cs typeface="+mn-cs"/>
              </a:defRPr>
            </a:pPr>
            <a:endParaRPr lang="es-CO"/>
          </a:p>
        </c:txPr>
        <c:crossAx val="1675104928"/>
        <c:crosses val="autoZero"/>
        <c:crossBetween val="midCat"/>
        <c:majorUnit val="1"/>
      </c:valAx>
      <c:valAx>
        <c:axId val="1675104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r>
                  <a:rPr lang="en-US"/>
                  <a:t>MILLONES DE PESOS</a:t>
                </a:r>
              </a:p>
            </c:rich>
          </c:tx>
          <c:overlay val="0"/>
          <c:spPr>
            <a:noFill/>
            <a:ln w="6350">
              <a:noFill/>
            </a:ln>
            <a:effectLst/>
          </c:spPr>
          <c:txPr>
            <a:bodyPr rot="-54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n-US" sz="900" b="1" i="0" u="none" strike="noStrike" kern="1200" baseline="0">
                <a:solidFill>
                  <a:schemeClr val="accent5">
                    <a:lumMod val="50000"/>
                  </a:schemeClr>
                </a:solidFill>
                <a:latin typeface="+mn-lt"/>
                <a:ea typeface="+mn-ea"/>
                <a:cs typeface="+mn-cs"/>
              </a:defRPr>
            </a:pPr>
            <a:endParaRPr lang="es-CO"/>
          </a:p>
        </c:txPr>
        <c:crossAx val="1020532581"/>
        <c:crossesAt val="1000"/>
        <c:crossBetween val="midCat"/>
      </c:valAx>
      <c:spPr>
        <a:noFill/>
        <a:ln w="6350">
          <a:noFill/>
        </a:ln>
        <a:effectLst/>
      </c:spPr>
    </c:plotArea>
    <c:legend>
      <c:legendPos val="b"/>
      <c:overlay val="0"/>
      <c:spPr>
        <a:noFill/>
        <a:ln w="6350">
          <a:noFill/>
        </a:ln>
        <a:effectLst/>
      </c:spPr>
      <c:txPr>
        <a:bodyPr rot="0" spcFirstLastPara="1" vertOverflow="ellipsis" vert="horz" wrap="square" anchor="ctr" anchorCtr="1"/>
        <a:lstStyle/>
        <a:p>
          <a:pPr algn="ctr">
            <a:defRPr lang="en-US" sz="1000" b="1" i="0" u="none" strike="noStrike" kern="1200" baseline="0">
              <a:solidFill>
                <a:schemeClr val="tx1"/>
              </a:solidFill>
              <a:latin typeface="+mn-lt"/>
              <a:ea typeface="+mn-ea"/>
              <a:cs typeface="+mn-cs"/>
            </a:defRPr>
          </a:pPr>
          <a:endParaRPr lang="es-CO"/>
        </a:p>
      </c:txPr>
    </c:legend>
    <c:plotVisOnly val="1"/>
    <c:dispBlanksAs val="gap"/>
    <c:showDLblsOverMax val="0"/>
  </c:chart>
  <c:spPr>
    <a:solidFill>
      <a:srgbClr val="FFFFFF"/>
    </a:solidFill>
    <a:ln w="9525" cap="flat" cmpd="sng" algn="ctr">
      <a:noFill/>
      <a:round/>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a:pPr>
            <a:r>
              <a:rPr lang="es-CO" sz="1400" b="0" i="0" u="none" baseline="0">
                <a:solidFill>
                  <a:schemeClr val="tx1">
                    <a:lumMod val="65000"/>
                    <a:lumOff val="35000"/>
                  </a:schemeClr>
                </a:solidFill>
                <a:latin typeface="+mn-lt"/>
                <a:ea typeface="+mn-ea"/>
                <a:cs typeface="+mn-cs"/>
              </a:rPr>
              <a:t>INGRESOS PROYECTADOS 2026 - 2029</a:t>
            </a:r>
          </a:p>
        </c:rich>
      </c:tx>
      <c:overlay val="0"/>
      <c:spPr>
        <a:noFill/>
        <a:ln w="6350">
          <a:noFill/>
        </a:ln>
        <a:effectLst/>
      </c:spPr>
    </c:title>
    <c:autoTitleDeleted val="0"/>
    <c:plotArea>
      <c:layout/>
      <c:barChart>
        <c:barDir val="col"/>
        <c:grouping val="clustered"/>
        <c:varyColors val="0"/>
        <c:ser>
          <c:idx val="2"/>
          <c:order val="0"/>
          <c:tx>
            <c:strRef>
              <c:f>'1. Ingresos '!$A$7</c:f>
              <c:strCache>
                <c:ptCount val="1"/>
                <c:pt idx="0">
                  <c:v>ICBF</c:v>
                </c:pt>
              </c:strCache>
            </c:strRef>
          </c:tx>
          <c:spPr>
            <a:solidFill>
              <a:schemeClr val="accent6"/>
            </a:solidFill>
            <a:ln w="6350">
              <a:noFill/>
            </a:ln>
            <a:effectLst/>
          </c:spPr>
          <c:invertIfNegative val="0"/>
          <c:cat>
            <c:strRef>
              <c:f>'1. Ingresos '!$B$5:$G$6</c:f>
              <c:strCache>
                <c:ptCount val="6"/>
                <c:pt idx="0">
                  <c:v>2024</c:v>
                </c:pt>
                <c:pt idx="1">
                  <c:v>2025*</c:v>
                </c:pt>
                <c:pt idx="2">
                  <c:v>2026</c:v>
                </c:pt>
                <c:pt idx="3">
                  <c:v>2027</c:v>
                </c:pt>
                <c:pt idx="4">
                  <c:v>2028</c:v>
                </c:pt>
                <c:pt idx="5">
                  <c:v>2029</c:v>
                </c:pt>
              </c:strCache>
            </c:strRef>
          </c:cat>
          <c:val>
            <c:numRef>
              <c:f>'1. Ingresos '!$B$7:$G$7</c:f>
              <c:numCache>
                <c:formatCode>"$"\ #,##0</c:formatCode>
                <c:ptCount val="6"/>
                <c:pt idx="0">
                  <c:v>4616115.4200450005</c:v>
                </c:pt>
                <c:pt idx="1">
                  <c:v>4420088.4605859518</c:v>
                </c:pt>
                <c:pt idx="2">
                  <c:v>4372232.3565028654</c:v>
                </c:pt>
                <c:pt idx="3">
                  <c:v>4503399.3271979513</c:v>
                </c:pt>
                <c:pt idx="4">
                  <c:v>4638501.3070138898</c:v>
                </c:pt>
                <c:pt idx="5">
                  <c:v>4777656.3462243071</c:v>
                </c:pt>
              </c:numCache>
            </c:numRef>
          </c:val>
          <c:extLst>
            <c:ext xmlns:c16="http://schemas.microsoft.com/office/drawing/2014/chart" uri="{C3380CC4-5D6E-409C-BE32-E72D297353CC}">
              <c16:uniqueId val="{00000000-0535-4587-9DC1-969400F8E6DE}"/>
            </c:ext>
          </c:extLst>
        </c:ser>
        <c:ser>
          <c:idx val="3"/>
          <c:order val="1"/>
          <c:tx>
            <c:strRef>
              <c:f>'1. Ingresos '!$A$8</c:f>
              <c:strCache>
                <c:ptCount val="1"/>
                <c:pt idx="0">
                  <c:v>Entidad 2</c:v>
                </c:pt>
              </c:strCache>
            </c:strRef>
          </c:tx>
          <c:spPr>
            <a:solidFill>
              <a:schemeClr val="accent2">
                <a:lumMod val="60000"/>
              </a:schemeClr>
            </a:solidFill>
            <a:ln w="6350">
              <a:noFill/>
            </a:ln>
            <a:effectLst/>
          </c:spPr>
          <c:invertIfNegative val="0"/>
          <c:cat>
            <c:strRef>
              <c:f>'1. Ingresos '!$B$5:$G$6</c:f>
              <c:strCache>
                <c:ptCount val="6"/>
                <c:pt idx="0">
                  <c:v>2024</c:v>
                </c:pt>
                <c:pt idx="1">
                  <c:v>2025*</c:v>
                </c:pt>
                <c:pt idx="2">
                  <c:v>2026</c:v>
                </c:pt>
                <c:pt idx="3">
                  <c:v>2027</c:v>
                </c:pt>
                <c:pt idx="4">
                  <c:v>2028</c:v>
                </c:pt>
                <c:pt idx="5">
                  <c:v>2029</c:v>
                </c:pt>
              </c:strCache>
            </c:strRef>
          </c:cat>
          <c:val>
            <c:numRef>
              <c:f>'1. Ingresos '!$B$8:$G$8</c:f>
              <c:numCache>
                <c:formatCode>General</c:formatCode>
                <c:ptCount val="6"/>
              </c:numCache>
            </c:numRef>
          </c:val>
          <c:extLst>
            <c:ext xmlns:c16="http://schemas.microsoft.com/office/drawing/2014/chart" uri="{C3380CC4-5D6E-409C-BE32-E72D297353CC}">
              <c16:uniqueId val="{00000001-0535-4587-9DC1-969400F8E6DE}"/>
            </c:ext>
          </c:extLst>
        </c:ser>
        <c:ser>
          <c:idx val="4"/>
          <c:order val="2"/>
          <c:tx>
            <c:strRef>
              <c:f>'1. Ingresos '!$A$9</c:f>
              <c:strCache>
                <c:ptCount val="1"/>
                <c:pt idx="0">
                  <c:v>Entidad 3</c:v>
                </c:pt>
              </c:strCache>
            </c:strRef>
          </c:tx>
          <c:spPr>
            <a:solidFill>
              <a:schemeClr val="accent4">
                <a:lumMod val="60000"/>
              </a:schemeClr>
            </a:solidFill>
            <a:ln w="6350">
              <a:noFill/>
            </a:ln>
            <a:effectLst/>
          </c:spPr>
          <c:invertIfNegative val="0"/>
          <c:cat>
            <c:strRef>
              <c:f>'1. Ingresos '!$B$5:$G$6</c:f>
              <c:strCache>
                <c:ptCount val="6"/>
                <c:pt idx="0">
                  <c:v>2024</c:v>
                </c:pt>
                <c:pt idx="1">
                  <c:v>2025*</c:v>
                </c:pt>
                <c:pt idx="2">
                  <c:v>2026</c:v>
                </c:pt>
                <c:pt idx="3">
                  <c:v>2027</c:v>
                </c:pt>
                <c:pt idx="4">
                  <c:v>2028</c:v>
                </c:pt>
                <c:pt idx="5">
                  <c:v>2029</c:v>
                </c:pt>
              </c:strCache>
            </c:strRef>
          </c:cat>
          <c:val>
            <c:numRef>
              <c:f>'1. Ingresos '!$B$9:$G$9</c:f>
              <c:numCache>
                <c:formatCode>General</c:formatCode>
                <c:ptCount val="6"/>
              </c:numCache>
            </c:numRef>
          </c:val>
          <c:extLst>
            <c:ext xmlns:c16="http://schemas.microsoft.com/office/drawing/2014/chart" uri="{C3380CC4-5D6E-409C-BE32-E72D297353CC}">
              <c16:uniqueId val="{00000002-0535-4587-9DC1-969400F8E6DE}"/>
            </c:ext>
          </c:extLst>
        </c:ser>
        <c:ser>
          <c:idx val="5"/>
          <c:order val="3"/>
          <c:tx>
            <c:strRef>
              <c:f>'1. Ingresos '!$A$10</c:f>
              <c:strCache>
                <c:ptCount val="1"/>
                <c:pt idx="0">
                  <c:v>Entidad n</c:v>
                </c:pt>
              </c:strCache>
            </c:strRef>
          </c:tx>
          <c:spPr>
            <a:solidFill>
              <a:schemeClr val="accent6">
                <a:lumMod val="60000"/>
              </a:schemeClr>
            </a:solidFill>
            <a:ln w="6350">
              <a:noFill/>
            </a:ln>
            <a:effectLst/>
          </c:spPr>
          <c:invertIfNegative val="0"/>
          <c:cat>
            <c:strRef>
              <c:f>'1. Ingresos '!$B$5:$G$6</c:f>
              <c:strCache>
                <c:ptCount val="6"/>
                <c:pt idx="0">
                  <c:v>2024</c:v>
                </c:pt>
                <c:pt idx="1">
                  <c:v>2025*</c:v>
                </c:pt>
                <c:pt idx="2">
                  <c:v>2026</c:v>
                </c:pt>
                <c:pt idx="3">
                  <c:v>2027</c:v>
                </c:pt>
                <c:pt idx="4">
                  <c:v>2028</c:v>
                </c:pt>
                <c:pt idx="5">
                  <c:v>2029</c:v>
                </c:pt>
              </c:strCache>
            </c:strRef>
          </c:cat>
          <c:val>
            <c:numRef>
              <c:f>'1. Ingresos '!$B$10:$G$10</c:f>
              <c:numCache>
                <c:formatCode>General</c:formatCode>
                <c:ptCount val="6"/>
              </c:numCache>
            </c:numRef>
          </c:val>
          <c:extLst>
            <c:ext xmlns:c16="http://schemas.microsoft.com/office/drawing/2014/chart" uri="{C3380CC4-5D6E-409C-BE32-E72D297353CC}">
              <c16:uniqueId val="{00000003-0535-4587-9DC1-969400F8E6DE}"/>
            </c:ext>
          </c:extLst>
        </c:ser>
        <c:dLbls>
          <c:showLegendKey val="0"/>
          <c:showVal val="0"/>
          <c:showCatName val="0"/>
          <c:showSerName val="0"/>
          <c:showPercent val="0"/>
          <c:showBubbleSize val="0"/>
        </c:dLbls>
        <c:gapWidth val="150"/>
        <c:axId val="1815257375"/>
        <c:axId val="-1202208792"/>
      </c:barChart>
      <c:catAx>
        <c:axId val="1815257375"/>
        <c:scaling>
          <c:orientation val="minMax"/>
        </c:scaling>
        <c:delete val="0"/>
        <c:axPos val="b"/>
        <c:numFmt formatCode="General" sourceLinked="1"/>
        <c:majorTickMark val="none"/>
        <c:minorTickMark val="none"/>
        <c:tickLblPos val="nextTo"/>
        <c:spPr>
          <a:noFill/>
          <a:ln w="9525" cap="flat" cmpd="sng">
            <a:solidFill>
              <a:schemeClr val="tx1">
                <a:lumMod val="15000"/>
                <a:lumOff val="85000"/>
              </a:schemeClr>
            </a:solidFill>
            <a:round/>
          </a:ln>
          <a:effectLst/>
        </c:spPr>
        <c:txPr>
          <a:bodyPr rot="-60000000" spcFirstLastPara="1" vertOverflow="ellipsis" vert="horz" wrap="square" anchor="ctr" anchorCtr="1"/>
          <a:lstStyle/>
          <a:p>
            <a:pPr>
              <a:defRPr lang="en-US" sz="900" b="0" i="0" u="none" kern="1200" baseline="0">
                <a:solidFill>
                  <a:schemeClr val="tx1">
                    <a:lumMod val="65000"/>
                    <a:lumOff val="35000"/>
                  </a:schemeClr>
                </a:solidFill>
                <a:latin typeface="+mn-lt"/>
                <a:ea typeface="+mn-ea"/>
                <a:cs typeface="+mn-cs"/>
              </a:defRPr>
            </a:pPr>
            <a:endParaRPr lang="en-US"/>
          </a:p>
        </c:txPr>
        <c:crossAx val="-1202208792"/>
        <c:crosses val="autoZero"/>
        <c:auto val="1"/>
        <c:lblAlgn val="ctr"/>
        <c:lblOffset val="100"/>
        <c:noMultiLvlLbl val="0"/>
      </c:catAx>
      <c:valAx>
        <c:axId val="-1202208792"/>
        <c:scaling>
          <c:orientation val="minMax"/>
        </c:scaling>
        <c:delete val="0"/>
        <c:axPos val="l"/>
        <c:majorGridlines>
          <c:spPr>
            <a:ln w="9525" cap="flat" cmpd="sng">
              <a:solidFill>
                <a:schemeClr val="tx1">
                  <a:lumMod val="15000"/>
                  <a:lumOff val="85000"/>
                </a:schemeClr>
              </a:solidFill>
              <a:round/>
            </a:ln>
            <a:effectLst/>
          </c:spPr>
        </c:majorGridlines>
        <c:title>
          <c:tx>
            <c:rich>
              <a:bodyPr rot="-5400000" spcFirstLastPara="1" vertOverflow="ellipsis" vert="horz" wrap="square" anchor="ctr" anchorCtr="1"/>
              <a:lstStyle/>
              <a:p>
                <a:pPr>
                  <a:defRPr/>
                </a:pPr>
                <a:r>
                  <a:rPr lang="es-CO" sz="1000" b="0" i="0" u="none" baseline="0">
                    <a:solidFill>
                      <a:schemeClr val="tx1">
                        <a:lumMod val="65000"/>
                        <a:lumOff val="35000"/>
                      </a:schemeClr>
                    </a:solidFill>
                    <a:latin typeface="+mn-lt"/>
                    <a:ea typeface="+mn-ea"/>
                    <a:cs typeface="+mn-cs"/>
                  </a:rPr>
                  <a:t>Cifras en millones de pesos</a:t>
                </a:r>
              </a:p>
            </c:rich>
          </c:tx>
          <c:layout>
            <c:manualLayout>
              <c:xMode val="edge"/>
              <c:yMode val="edge"/>
              <c:x val="7.4999999999999997E-3"/>
              <c:y val="0.23549999999999999"/>
            </c:manualLayout>
          </c:layout>
          <c:overlay val="0"/>
          <c:spPr>
            <a:noFill/>
            <a:ln w="6350">
              <a:noFill/>
            </a:ln>
            <a:effectLst/>
          </c:spPr>
        </c:title>
        <c:numFmt formatCode="&quot;$&quot;\ #,##0" sourceLinked="1"/>
        <c:majorTickMark val="none"/>
        <c:minorTickMark val="none"/>
        <c:tickLblPos val="nextTo"/>
        <c:spPr>
          <a:noFill/>
          <a:ln w="6350">
            <a:noFill/>
          </a:ln>
          <a:effectLst/>
        </c:spPr>
        <c:txPr>
          <a:bodyPr rot="-60000000" spcFirstLastPara="1" vertOverflow="ellipsis" vert="horz" wrap="square" anchor="ctr" anchorCtr="1"/>
          <a:lstStyle/>
          <a:p>
            <a:pPr>
              <a:defRPr lang="en-US" sz="900" b="0" i="0" u="none" kern="1200" baseline="0">
                <a:solidFill>
                  <a:schemeClr val="tx1">
                    <a:lumMod val="65000"/>
                    <a:lumOff val="35000"/>
                  </a:schemeClr>
                </a:solidFill>
                <a:latin typeface="+mn-lt"/>
                <a:ea typeface="+mn-ea"/>
                <a:cs typeface="+mn-cs"/>
              </a:defRPr>
            </a:pPr>
            <a:endParaRPr lang="en-US"/>
          </a:p>
        </c:txPr>
        <c:crossAx val="1815257375"/>
        <c:crosses val="autoZero"/>
        <c:crossBetween val="between"/>
      </c:valAx>
      <c:dTable>
        <c:showHorzBorder val="1"/>
        <c:showVertBorder val="1"/>
        <c:showOutline val="1"/>
        <c:showKeys val="1"/>
        <c:spPr>
          <a:ln w="9525" cap="flat" cmpd="sng">
            <a:solidFill>
              <a:schemeClr val="tx1">
                <a:lumMod val="15000"/>
                <a:lumOff val="85000"/>
              </a:schemeClr>
            </a:solidFill>
            <a:round/>
          </a:ln>
          <a:effectLst/>
        </c:spPr>
        <c:txPr>
          <a:bodyPr rot="0" vert="horz" wrap="square"/>
          <a:lstStyle/>
          <a:p>
            <a:pPr rtl="0">
              <a:defRPr lang="en-US" sz="900" b="0" i="0" u="none" kern="1200" baseline="0">
                <a:solidFill>
                  <a:schemeClr val="tx1">
                    <a:lumMod val="65000"/>
                    <a:lumOff val="35000"/>
                  </a:schemeClr>
                </a:solidFill>
                <a:latin typeface="+mn-lt"/>
                <a:ea typeface="+mn-ea"/>
                <a:cs typeface="+mn-cs"/>
              </a:defRPr>
            </a:pPr>
            <a:endParaRPr lang="en-US"/>
          </a:p>
        </c:txPr>
      </c:dTable>
      <c:spPr>
        <a:noFill/>
        <a:ln w="6350">
          <a:noFill/>
        </a:ln>
        <a:effectLst/>
      </c:spPr>
    </c:plotArea>
    <c:plotVisOnly val="1"/>
    <c:dispBlanksAs val="gap"/>
    <c:showDLblsOverMax val="0"/>
  </c:chart>
  <c:spPr>
    <a:solidFill>
      <a:schemeClr val="bg1"/>
    </a:solidFill>
    <a:ln w="9525">
      <a:noFill/>
      <a:round/>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20" b="0" i="0" u="none" strike="noStrike" kern="1200" spc="0" baseline="0">
                <a:solidFill>
                  <a:schemeClr val="tx1">
                    <a:lumMod val="65000"/>
                    <a:lumOff val="35000"/>
                  </a:schemeClr>
                </a:solidFill>
                <a:latin typeface="+mn-lt"/>
                <a:ea typeface="+mn-ea"/>
                <a:cs typeface="+mn-cs"/>
              </a:defRPr>
            </a:pPr>
            <a:r>
              <a:rPr lang="en-US"/>
              <a:t>ENTIDAD</a:t>
            </a:r>
          </a:p>
        </c:rich>
      </c:tx>
      <c:overlay val="0"/>
      <c:spPr>
        <a:noFill/>
        <a:ln w="6350">
          <a:noFill/>
        </a:ln>
        <a:effectLst/>
      </c:spPr>
      <c:txPr>
        <a:bodyPr rot="0" spcFirstLastPara="1" vertOverflow="ellipsis" vert="horz" wrap="square" anchor="ctr" anchorCtr="1"/>
        <a:lstStyle/>
        <a:p>
          <a:pPr>
            <a:defRPr sz="72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0224999999999999"/>
          <c:y val="0.10025000000000001"/>
          <c:w val="0.80400000000000005"/>
          <c:h val="0.77175000000000005"/>
        </c:manualLayout>
      </c:layout>
      <c:scatterChart>
        <c:scatterStyle val="lineMarker"/>
        <c:varyColors val="0"/>
        <c:ser>
          <c:idx val="0"/>
          <c:order val="0"/>
          <c:tx>
            <c:strRef>
              <c:f>'1.2 Tendencia Ingresos'!$B$8</c:f>
              <c:strCache>
                <c:ptCount val="1"/>
                <c:pt idx="0">
                  <c:v>INGRESOS EFECTIVOS</c:v>
                </c:pt>
              </c:strCache>
            </c:strRef>
          </c:tx>
          <c:spPr>
            <a:ln w="19050" cap="rnd" cmpd="sng">
              <a:solidFill>
                <a:schemeClr val="accent2"/>
              </a:solidFill>
              <a:round/>
            </a:ln>
            <a:effectLst/>
          </c:spPr>
          <c:marker>
            <c:symbol val="circle"/>
            <c:size val="5"/>
            <c:spPr>
              <a:solidFill>
                <a:schemeClr val="accent2"/>
              </a:solidFill>
              <a:ln w="9525" cap="flat" cmpd="sng">
                <a:solidFill>
                  <a:schemeClr val="accent2"/>
                </a:solidFill>
              </a:ln>
              <a:effectLst/>
            </c:spPr>
          </c:marker>
          <c:dLbls>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a:gradFill>
              <a:ln w="6350" cap="flat" cmpd="sng">
                <a:solidFill>
                  <a:schemeClr val="accent1"/>
                </a:solidFill>
                <a:prstDash val="solid"/>
                <a:miter lim="800000"/>
              </a:ln>
              <a:effectLst/>
            </c:spPr>
            <c:txPr>
              <a:bodyPr rot="0" spcFirstLastPara="1" vertOverflow="ellipsis" vert="horz" wrap="square" anchor="ctr" anchorCtr="1"/>
              <a:lstStyle/>
              <a:p>
                <a:pPr algn="ctr">
                  <a:defRPr sz="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'1.2 Tendencia Ingresos'!$A$9:$A$23</c:f>
              <c:numCache>
                <c:formatCode>General</c:formatCode>
                <c:ptCount val="1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numCache>
            </c:numRef>
          </c:xVal>
          <c:yVal>
            <c:numRef>
              <c:f>'1.2 Tendencia Ingresos'!$B$9:$B$23</c:f>
              <c:numCache>
                <c:formatCode>"$"\ #,##0</c:formatCode>
                <c:ptCount val="15"/>
                <c:pt idx="0">
                  <c:v>2173753</c:v>
                </c:pt>
                <c:pt idx="1">
                  <c:v>2564270</c:v>
                </c:pt>
                <c:pt idx="2">
                  <c:v>3049750</c:v>
                </c:pt>
                <c:pt idx="3">
                  <c:v>3065365</c:v>
                </c:pt>
                <c:pt idx="4">
                  <c:v>2735286</c:v>
                </c:pt>
                <c:pt idx="5">
                  <c:v>2799552</c:v>
                </c:pt>
                <c:pt idx="6">
                  <c:v>3016662</c:v>
                </c:pt>
                <c:pt idx="7">
                  <c:v>3533003</c:v>
                </c:pt>
                <c:pt idx="8">
                  <c:v>3947999</c:v>
                </c:pt>
                <c:pt idx="9">
                  <c:v>4616115.4200450005</c:v>
                </c:pt>
                <c:pt idx="10">
                  <c:v>4420088.4605859518</c:v>
                </c:pt>
                <c:pt idx="11">
                  <c:v>4372232.3565028654</c:v>
                </c:pt>
              </c:numCache>
            </c:numRef>
          </c:yVal>
          <c:smooth val="0"/>
          <c:extLst>
            <c:ext xmlns:c16="http://schemas.microsoft.com/office/drawing/2014/chart" uri="{C3380CC4-5D6E-409C-BE32-E72D297353CC}">
              <c16:uniqueId val="{00000000-007E-48EA-BEB1-FD8E52EC53A4}"/>
            </c:ext>
          </c:extLst>
        </c:ser>
        <c:ser>
          <c:idx val="1"/>
          <c:order val="1"/>
          <c:tx>
            <c:strRef>
              <c:f>'1.2 Tendencia Ingresos'!$C$8</c:f>
              <c:strCache>
                <c:ptCount val="1"/>
                <c:pt idx="0">
                  <c:v>INGRESOS PROYECTADOS</c:v>
                </c:pt>
              </c:strCache>
            </c:strRef>
          </c:tx>
          <c:spPr>
            <a:ln w="19050" cap="rnd" cmpd="sng">
              <a:solidFill>
                <a:schemeClr val="accent4"/>
              </a:solidFill>
              <a:round/>
            </a:ln>
            <a:effectLst/>
          </c:spPr>
          <c:marker>
            <c:symbol val="circle"/>
            <c:size val="5"/>
            <c:spPr>
              <a:solidFill>
                <a:schemeClr val="accent4"/>
              </a:solidFill>
              <a:ln w="9525" cap="flat" cmpd="sng">
                <a:solidFill>
                  <a:schemeClr val="accent4"/>
                </a:solidFill>
              </a:ln>
              <a:effectLst/>
            </c:spPr>
          </c:marker>
          <c:dLbls>
            <c:dLbl>
              <c:idx val="10"/>
              <c:layout>
                <c:manualLayout>
                  <c:x val="-1.2500000000000001E-2"/>
                  <c:y val="-1.7999999999999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7E-48EA-BEB1-FD8E52EC53A4}"/>
                </c:ext>
              </c:extLst>
            </c:dLbl>
            <c:dLbl>
              <c:idx val="11"/>
              <c:layout>
                <c:manualLayout>
                  <c:x val="-2.2499999999999999E-2"/>
                  <c:y val="-4.12500000000000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07E-48EA-BEB1-FD8E52EC53A4}"/>
                </c:ext>
              </c:extLst>
            </c:dLbl>
            <c:dLbl>
              <c:idx val="12"/>
              <c:layout>
                <c:manualLayout>
                  <c:x val="-8.7500000000000008E-3"/>
                  <c:y val="-5.9499999999999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7E-48EA-BEB1-FD8E52EC53A4}"/>
                </c:ext>
              </c:extLst>
            </c:dLbl>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a:gradFill>
              <a:ln w="6350" cap="flat" cmpd="sng">
                <a:solidFill>
                  <a:schemeClr val="accent2"/>
                </a:solidFill>
                <a:prstDash val="solid"/>
                <a:miter lim="800000"/>
              </a:ln>
              <a:effectLst/>
            </c:spPr>
            <c:txPr>
              <a:bodyPr rot="0" spcFirstLastPara="1" vertOverflow="ellipsis" vert="horz" wrap="square" anchor="ctr" anchorCtr="1"/>
              <a:lstStyle/>
              <a:p>
                <a:pPr algn="ctr">
                  <a:defRPr sz="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'1.2 Tendencia Ingresos'!$A$9:$A$23</c:f>
              <c:numCache>
                <c:formatCode>General</c:formatCode>
                <c:ptCount val="1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numCache>
            </c:numRef>
          </c:xVal>
          <c:yVal>
            <c:numRef>
              <c:f>'1.2 Tendencia Ingresos'!$C$9:$C$23</c:f>
              <c:numCache>
                <c:formatCode>General</c:formatCode>
                <c:ptCount val="15"/>
                <c:pt idx="12" formatCode="&quot;$&quot;\ #,##0">
                  <c:v>4503399.3271979513</c:v>
                </c:pt>
                <c:pt idx="13" formatCode="&quot;$&quot;\ #,##0">
                  <c:v>4638501.3070138898</c:v>
                </c:pt>
                <c:pt idx="14" formatCode="&quot;$&quot;\ #,##0">
                  <c:v>4777656.3462243062</c:v>
                </c:pt>
              </c:numCache>
            </c:numRef>
          </c:yVal>
          <c:smooth val="0"/>
          <c:extLst>
            <c:ext xmlns:c16="http://schemas.microsoft.com/office/drawing/2014/chart" uri="{C3380CC4-5D6E-409C-BE32-E72D297353CC}">
              <c16:uniqueId val="{00000004-007E-48EA-BEB1-FD8E52EC53A4}"/>
            </c:ext>
          </c:extLst>
        </c:ser>
        <c:dLbls>
          <c:showLegendKey val="0"/>
          <c:showVal val="0"/>
          <c:showCatName val="0"/>
          <c:showSerName val="0"/>
          <c:showPercent val="0"/>
          <c:showBubbleSize val="0"/>
        </c:dLbls>
        <c:axId val="1020532581"/>
        <c:axId val="1675104928"/>
      </c:scatterChart>
      <c:valAx>
        <c:axId val="1020532581"/>
        <c:scaling>
          <c:orientation val="minMax"/>
          <c:max val="2029"/>
          <c:min val="201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675104928"/>
        <c:crosses val="autoZero"/>
        <c:crossBetween val="midCat"/>
        <c:majorUnit val="1"/>
      </c:valAx>
      <c:valAx>
        <c:axId val="1675104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r>
                  <a:rPr lang="en-US"/>
                  <a:t>MILLONES DE PESOS</a:t>
                </a:r>
              </a:p>
            </c:rich>
          </c:tx>
          <c:overlay val="0"/>
          <c:spPr>
            <a:noFill/>
            <a:ln w="6350">
              <a:noFill/>
            </a:ln>
            <a:effectLst/>
          </c:spPr>
          <c:txPr>
            <a:bodyPr rot="-54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s-CO"/>
            </a:p>
          </c:txPr>
        </c:title>
        <c:numFmt formatCode="&quot;$&quot;\ #,##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020532581"/>
        <c:crossesAt val="1000"/>
        <c:crossBetween val="midCat"/>
      </c:valAx>
      <c:spPr>
        <a:noFill/>
        <a:ln w="6350">
          <a:noFill/>
        </a:ln>
        <a:effectLst/>
      </c:spPr>
    </c:plotArea>
    <c:legend>
      <c:legendPos val="b"/>
      <c:overlay val="0"/>
      <c:spPr>
        <a:noFill/>
        <a:ln w="6350">
          <a:noFill/>
        </a:ln>
        <a:effectLst/>
      </c:spPr>
      <c:txPr>
        <a:bodyPr rot="0" spcFirstLastPara="1" vertOverflow="ellipsis" vert="horz" wrap="square" anchor="ctr" anchorCtr="1"/>
        <a:lstStyle/>
        <a:p>
          <a:pPr algn="ct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w="9525" cap="flat" cmpd="sng" algn="ctr">
      <a:noFill/>
      <a:round/>
    </a:ln>
    <a:effectLst/>
  </c:spPr>
  <c:txPr>
    <a:bodyPr/>
    <a:lstStyle/>
    <a:p>
      <a:pPr>
        <a:defRPr sz="600"/>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a:pPr>
            <a:r>
              <a:rPr lang="es-CO" sz="1400" b="0" i="0" u="none" baseline="0">
                <a:solidFill>
                  <a:schemeClr val="tx1">
                    <a:lumMod val="65000"/>
                    <a:lumOff val="35000"/>
                  </a:schemeClr>
                </a:solidFill>
                <a:latin typeface="+mn-lt"/>
                <a:ea typeface="+mn-ea"/>
                <a:cs typeface="+mn-cs"/>
              </a:rPr>
              <a:t>SOLICITUD MGMP 2026 - 2029</a:t>
            </a:r>
          </a:p>
        </c:rich>
      </c:tx>
      <c:overlay val="0"/>
      <c:spPr>
        <a:noFill/>
        <a:ln w="6350">
          <a:noFill/>
        </a:ln>
        <a:effectLst/>
      </c:spPr>
    </c:title>
    <c:autoTitleDeleted val="0"/>
    <c:plotArea>
      <c:layout/>
      <c:barChart>
        <c:barDir val="col"/>
        <c:grouping val="clustered"/>
        <c:varyColors val="0"/>
        <c:ser>
          <c:idx val="4"/>
          <c:order val="0"/>
          <c:tx>
            <c:strRef>
              <c:f>'2. MGMP Sector'!$A$7:$B$7</c:f>
              <c:strCache>
                <c:ptCount val="2"/>
                <c:pt idx="0">
                  <c:v>Solicitud</c:v>
                </c:pt>
                <c:pt idx="1">
                  <c:v>Funcionamiento</c:v>
                </c:pt>
              </c:strCache>
            </c:strRef>
          </c:tx>
          <c:spPr>
            <a:solidFill>
              <a:schemeClr val="accent4">
                <a:lumMod val="60000"/>
              </a:schemeClr>
            </a:solidFill>
            <a:ln w="6350">
              <a:noFill/>
            </a:ln>
            <a:effectLst/>
          </c:spPr>
          <c:invertIfNegative val="0"/>
          <c:cat>
            <c:strRef>
              <c:f>'2. MGMP Sector'!$C$5:$G$6</c:f>
              <c:strCache>
                <c:ptCount val="5"/>
                <c:pt idx="0">
                  <c:v>2025*</c:v>
                </c:pt>
                <c:pt idx="1">
                  <c:v>2026</c:v>
                </c:pt>
                <c:pt idx="2">
                  <c:v>2027</c:v>
                </c:pt>
                <c:pt idx="3">
                  <c:v>2028</c:v>
                </c:pt>
                <c:pt idx="4">
                  <c:v>2029</c:v>
                </c:pt>
              </c:strCache>
            </c:strRef>
          </c:cat>
          <c:val>
            <c:numRef>
              <c:f>'2. MGMP Sector'!$C$7:$G$7</c:f>
              <c:numCache>
                <c:formatCode>"$"\ #,##0</c:formatCode>
                <c:ptCount val="5"/>
                <c:pt idx="0">
                  <c:v>1151138.1295429999</c:v>
                </c:pt>
                <c:pt idx="1">
                  <c:v>1864524.1313170001</c:v>
                </c:pt>
                <c:pt idx="2">
                  <c:v>1920459.85525651</c:v>
                </c:pt>
                <c:pt idx="3">
                  <c:v>1978073.6509142055</c:v>
                </c:pt>
                <c:pt idx="4">
                  <c:v>2037415.8604416316</c:v>
                </c:pt>
              </c:numCache>
            </c:numRef>
          </c:val>
          <c:extLst>
            <c:ext xmlns:c16="http://schemas.microsoft.com/office/drawing/2014/chart" uri="{C3380CC4-5D6E-409C-BE32-E72D297353CC}">
              <c16:uniqueId val="{00000000-14C9-4D0E-A96F-4D65FF24B8DE}"/>
            </c:ext>
          </c:extLst>
        </c:ser>
        <c:ser>
          <c:idx val="5"/>
          <c:order val="1"/>
          <c:tx>
            <c:strRef>
              <c:f>'2. MGMP Sector'!$A$8:$B$8</c:f>
              <c:strCache>
                <c:ptCount val="2"/>
                <c:pt idx="0">
                  <c:v>Solicitud</c:v>
                </c:pt>
                <c:pt idx="1">
                  <c:v>Inversión </c:v>
                </c:pt>
              </c:strCache>
            </c:strRef>
          </c:tx>
          <c:spPr>
            <a:solidFill>
              <a:schemeClr val="accent6">
                <a:lumMod val="60000"/>
              </a:schemeClr>
            </a:solidFill>
            <a:ln w="6350">
              <a:noFill/>
            </a:ln>
            <a:effectLst/>
          </c:spPr>
          <c:invertIfNegative val="0"/>
          <c:cat>
            <c:strRef>
              <c:f>'2. MGMP Sector'!$C$5:$G$6</c:f>
              <c:strCache>
                <c:ptCount val="5"/>
                <c:pt idx="0">
                  <c:v>2025*</c:v>
                </c:pt>
                <c:pt idx="1">
                  <c:v>2026</c:v>
                </c:pt>
                <c:pt idx="2">
                  <c:v>2027</c:v>
                </c:pt>
                <c:pt idx="3">
                  <c:v>2028</c:v>
                </c:pt>
                <c:pt idx="4">
                  <c:v>2029</c:v>
                </c:pt>
              </c:strCache>
            </c:strRef>
          </c:cat>
          <c:val>
            <c:numRef>
              <c:f>'2. MGMP Sector'!$C$8:$G$8</c:f>
              <c:numCache>
                <c:formatCode>"$"\ #,##0</c:formatCode>
                <c:ptCount val="5"/>
                <c:pt idx="0">
                  <c:v>9639621.5827820003</c:v>
                </c:pt>
                <c:pt idx="1">
                  <c:v>15735352.761445001</c:v>
                </c:pt>
                <c:pt idx="2">
                  <c:v>16207413.344288353</c:v>
                </c:pt>
                <c:pt idx="3">
                  <c:v>16693635.744617</c:v>
                </c:pt>
                <c:pt idx="4">
                  <c:v>17194444.816955511</c:v>
                </c:pt>
              </c:numCache>
            </c:numRef>
          </c:val>
          <c:extLst>
            <c:ext xmlns:c16="http://schemas.microsoft.com/office/drawing/2014/chart" uri="{C3380CC4-5D6E-409C-BE32-E72D297353CC}">
              <c16:uniqueId val="{00000001-14C9-4D0E-A96F-4D65FF24B8DE}"/>
            </c:ext>
          </c:extLst>
        </c:ser>
        <c:ser>
          <c:idx val="0"/>
          <c:order val="2"/>
          <c:tx>
            <c:strRef>
              <c:f>'2. MGMP Sector'!$A$9:$B$9</c:f>
              <c:strCache>
                <c:ptCount val="2"/>
                <c:pt idx="0">
                  <c:v>Solicitud</c:v>
                </c:pt>
                <c:pt idx="1">
                  <c:v>Total Solicitud MGMP 2026-2029</c:v>
                </c:pt>
              </c:strCache>
            </c:strRef>
          </c:tx>
          <c:spPr>
            <a:solidFill>
              <a:schemeClr val="accent2"/>
            </a:solidFill>
            <a:ln w="6350">
              <a:noFill/>
            </a:ln>
            <a:effectLst/>
          </c:spPr>
          <c:invertIfNegative val="0"/>
          <c:cat>
            <c:strRef>
              <c:f>'2. MGMP Sector'!$C$5:$G$6</c:f>
              <c:strCache>
                <c:ptCount val="5"/>
                <c:pt idx="0">
                  <c:v>2025*</c:v>
                </c:pt>
                <c:pt idx="1">
                  <c:v>2026</c:v>
                </c:pt>
                <c:pt idx="2">
                  <c:v>2027</c:v>
                </c:pt>
                <c:pt idx="3">
                  <c:v>2028</c:v>
                </c:pt>
                <c:pt idx="4">
                  <c:v>2029</c:v>
                </c:pt>
              </c:strCache>
            </c:strRef>
          </c:cat>
          <c:val>
            <c:numRef>
              <c:f>'2. MGMP Sector'!$C$9:$G$9</c:f>
              <c:numCache>
                <c:formatCode>"$"\ #,##0</c:formatCode>
                <c:ptCount val="5"/>
                <c:pt idx="0">
                  <c:v>10790759.712324999</c:v>
                </c:pt>
                <c:pt idx="1">
                  <c:v>17599876.892762002</c:v>
                </c:pt>
                <c:pt idx="2">
                  <c:v>18127873.199544862</c:v>
                </c:pt>
                <c:pt idx="3">
                  <c:v>18671709.395531207</c:v>
                </c:pt>
                <c:pt idx="4">
                  <c:v>19231860.677397143</c:v>
                </c:pt>
              </c:numCache>
            </c:numRef>
          </c:val>
          <c:extLst>
            <c:ext xmlns:c16="http://schemas.microsoft.com/office/drawing/2014/chart" uri="{C3380CC4-5D6E-409C-BE32-E72D297353CC}">
              <c16:uniqueId val="{00000002-14C9-4D0E-A96F-4D65FF24B8DE}"/>
            </c:ext>
          </c:extLst>
        </c:ser>
        <c:dLbls>
          <c:showLegendKey val="0"/>
          <c:showVal val="0"/>
          <c:showCatName val="0"/>
          <c:showSerName val="0"/>
          <c:showPercent val="0"/>
          <c:showBubbleSize val="0"/>
        </c:dLbls>
        <c:gapWidth val="150"/>
        <c:axId val="1804650700"/>
        <c:axId val="-2078563656"/>
      </c:barChart>
      <c:catAx>
        <c:axId val="1804650700"/>
        <c:scaling>
          <c:orientation val="minMax"/>
        </c:scaling>
        <c:delete val="0"/>
        <c:axPos val="b"/>
        <c:numFmt formatCode="General" sourceLinked="1"/>
        <c:majorTickMark val="none"/>
        <c:minorTickMark val="none"/>
        <c:tickLblPos val="nextTo"/>
        <c:spPr>
          <a:noFill/>
          <a:ln w="9525" cap="flat" cmpd="sng">
            <a:solidFill>
              <a:schemeClr val="tx1">
                <a:lumMod val="15000"/>
                <a:lumOff val="85000"/>
              </a:schemeClr>
            </a:solidFill>
            <a:round/>
          </a:ln>
          <a:effectLst/>
        </c:spPr>
        <c:txPr>
          <a:bodyPr rot="-60000000" spcFirstLastPara="1" vertOverflow="ellipsis" vert="horz" wrap="square" anchor="ctr" anchorCtr="1"/>
          <a:lstStyle/>
          <a:p>
            <a:pPr>
              <a:defRPr lang="en-US" sz="900" b="0" i="0" u="none" kern="1200" baseline="0">
                <a:solidFill>
                  <a:schemeClr val="tx1">
                    <a:lumMod val="65000"/>
                    <a:lumOff val="35000"/>
                  </a:schemeClr>
                </a:solidFill>
                <a:latin typeface="+mn-lt"/>
                <a:ea typeface="+mn-ea"/>
                <a:cs typeface="+mn-cs"/>
              </a:defRPr>
            </a:pPr>
            <a:endParaRPr lang="en-US"/>
          </a:p>
        </c:txPr>
        <c:crossAx val="-2078563656"/>
        <c:crosses val="autoZero"/>
        <c:auto val="1"/>
        <c:lblAlgn val="ctr"/>
        <c:lblOffset val="100"/>
        <c:noMultiLvlLbl val="0"/>
      </c:catAx>
      <c:valAx>
        <c:axId val="-2078563656"/>
        <c:scaling>
          <c:orientation val="minMax"/>
        </c:scaling>
        <c:delete val="0"/>
        <c:axPos val="l"/>
        <c:majorGridlines>
          <c:spPr>
            <a:ln w="9525" cap="flat" cmpd="sng">
              <a:solidFill>
                <a:schemeClr val="tx1">
                  <a:lumMod val="15000"/>
                  <a:lumOff val="85000"/>
                </a:schemeClr>
              </a:solidFill>
              <a:round/>
            </a:ln>
            <a:effectLst/>
          </c:spPr>
        </c:majorGridlines>
        <c:title>
          <c:tx>
            <c:rich>
              <a:bodyPr rot="-5400000" spcFirstLastPara="1" vertOverflow="ellipsis" vert="horz" wrap="square" anchor="ctr" anchorCtr="1"/>
              <a:lstStyle/>
              <a:p>
                <a:pPr>
                  <a:defRPr/>
                </a:pPr>
                <a:r>
                  <a:rPr lang="es-CO" sz="1000" b="0" i="0" u="none" baseline="0">
                    <a:solidFill>
                      <a:schemeClr val="tx1">
                        <a:lumMod val="65000"/>
                        <a:lumOff val="35000"/>
                      </a:schemeClr>
                    </a:solidFill>
                    <a:latin typeface="+mn-lt"/>
                    <a:ea typeface="+mn-ea"/>
                    <a:cs typeface="+mn-cs"/>
                  </a:rPr>
                  <a:t>Cifras en millones de pesos</a:t>
                </a:r>
              </a:p>
            </c:rich>
          </c:tx>
          <c:layout>
            <c:manualLayout>
              <c:xMode val="edge"/>
              <c:yMode val="edge"/>
              <c:x val="7.4999999999999997E-3"/>
              <c:y val="0.23549999999999999"/>
            </c:manualLayout>
          </c:layout>
          <c:overlay val="0"/>
          <c:spPr>
            <a:noFill/>
            <a:ln w="6350">
              <a:noFill/>
            </a:ln>
            <a:effectLst/>
          </c:spPr>
        </c:title>
        <c:numFmt formatCode="&quot;$&quot;\ #,##0" sourceLinked="1"/>
        <c:majorTickMark val="none"/>
        <c:minorTickMark val="none"/>
        <c:tickLblPos val="nextTo"/>
        <c:spPr>
          <a:noFill/>
          <a:ln w="6350">
            <a:noFill/>
          </a:ln>
          <a:effectLst/>
        </c:spPr>
        <c:txPr>
          <a:bodyPr rot="-60000000" spcFirstLastPara="1" vertOverflow="ellipsis" vert="horz" wrap="square" anchor="ctr" anchorCtr="1"/>
          <a:lstStyle/>
          <a:p>
            <a:pPr>
              <a:defRPr lang="en-US" sz="900" b="0" i="0" u="none" kern="1200" baseline="0">
                <a:solidFill>
                  <a:schemeClr val="tx1">
                    <a:lumMod val="65000"/>
                    <a:lumOff val="35000"/>
                  </a:schemeClr>
                </a:solidFill>
                <a:latin typeface="+mn-lt"/>
                <a:ea typeface="+mn-ea"/>
                <a:cs typeface="+mn-cs"/>
              </a:defRPr>
            </a:pPr>
            <a:endParaRPr lang="en-US"/>
          </a:p>
        </c:txPr>
        <c:crossAx val="1804650700"/>
        <c:crosses val="autoZero"/>
        <c:crossBetween val="between"/>
      </c:valAx>
      <c:dTable>
        <c:showHorzBorder val="1"/>
        <c:showVertBorder val="1"/>
        <c:showOutline val="1"/>
        <c:showKeys val="1"/>
        <c:spPr>
          <a:ln w="9525" cap="flat" cmpd="sng">
            <a:solidFill>
              <a:schemeClr val="tx1">
                <a:lumMod val="15000"/>
                <a:lumOff val="85000"/>
              </a:schemeClr>
            </a:solidFill>
            <a:round/>
          </a:ln>
          <a:effectLst/>
        </c:spPr>
        <c:txPr>
          <a:bodyPr rot="0" vert="horz" wrap="square"/>
          <a:lstStyle/>
          <a:p>
            <a:pPr rtl="0">
              <a:defRPr lang="en-US" sz="900" b="0" i="0" u="none" kern="1200" baseline="0">
                <a:solidFill>
                  <a:schemeClr val="tx1">
                    <a:lumMod val="65000"/>
                    <a:lumOff val="35000"/>
                  </a:schemeClr>
                </a:solidFill>
                <a:latin typeface="+mn-lt"/>
                <a:ea typeface="+mn-ea"/>
                <a:cs typeface="+mn-cs"/>
              </a:defRPr>
            </a:pPr>
            <a:endParaRPr lang="en-US"/>
          </a:p>
        </c:txPr>
      </c:dTable>
      <c:spPr>
        <a:noFill/>
        <a:ln w="6350">
          <a:noFill/>
        </a:ln>
        <a:effectLst/>
      </c:spPr>
    </c:plotArea>
    <c:plotVisOnly val="1"/>
    <c:dispBlanksAs val="gap"/>
    <c:showDLblsOverMax val="0"/>
  </c:chart>
  <c:spPr>
    <a:solidFill>
      <a:schemeClr val="bg1"/>
    </a:solidFill>
    <a:ln w="9525">
      <a:noFill/>
      <a:round/>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s-CO" sz="1400" b="0" i="0" u="none" kern="1200" spc="0" baseline="0">
                <a:solidFill>
                  <a:srgbClr val="000000">
                    <a:lumMod val="65000"/>
                    <a:lumOff val="35000"/>
                  </a:srgbClr>
                </a:solidFill>
                <a:latin typeface="+mn-lt"/>
                <a:ea typeface="+mn-ea"/>
                <a:cs typeface="+mn-cs"/>
              </a:defRPr>
            </a:pPr>
            <a:r>
              <a:rPr lang="es-CO"/>
              <a:t>SOLICITUDES FUNCIONAMIENTO 2026 - 2029</a:t>
            </a:r>
          </a:p>
        </c:rich>
      </c:tx>
      <c:overlay val="0"/>
      <c:spPr>
        <a:noFill/>
        <a:ln w="6350">
          <a:noFill/>
        </a:ln>
        <a:effectLst/>
      </c:spPr>
    </c:title>
    <c:autoTitleDeleted val="0"/>
    <c:plotArea>
      <c:layout/>
      <c:barChart>
        <c:barDir val="col"/>
        <c:grouping val="clustered"/>
        <c:varyColors val="0"/>
        <c:ser>
          <c:idx val="1"/>
          <c:order val="1"/>
          <c:tx>
            <c:strRef>
              <c:f>'3. MGMP FTO. Entidad'!$A$6</c:f>
              <c:strCache>
                <c:ptCount val="1"/>
                <c:pt idx="0">
                  <c:v>ICBF</c:v>
                </c:pt>
              </c:strCache>
            </c:strRef>
          </c:tx>
          <c:spPr>
            <a:solidFill>
              <a:schemeClr val="accent4"/>
            </a:solidFill>
            <a:ln w="6350">
              <a:noFill/>
            </a:ln>
            <a:effectLst/>
          </c:spPr>
          <c:invertIfNegative val="0"/>
          <c:cat>
            <c:strRef>
              <c:f>'3. MGMP FTO. Entidad'!$B$4:$F$4</c:f>
              <c:strCache>
                <c:ptCount val="5"/>
                <c:pt idx="0">
                  <c:v>2025*</c:v>
                </c:pt>
                <c:pt idx="1">
                  <c:v>2026</c:v>
                </c:pt>
                <c:pt idx="2">
                  <c:v>2027</c:v>
                </c:pt>
                <c:pt idx="3">
                  <c:v>2028</c:v>
                </c:pt>
                <c:pt idx="4">
                  <c:v>2029</c:v>
                </c:pt>
              </c:strCache>
            </c:strRef>
          </c:cat>
          <c:val>
            <c:numRef>
              <c:f>'3. MGMP FTO. Entidad'!$B$6:$F$6</c:f>
              <c:numCache>
                <c:formatCode>"$"\ #,##0</c:formatCode>
                <c:ptCount val="5"/>
                <c:pt idx="0">
                  <c:v>1151138.1295429999</c:v>
                </c:pt>
                <c:pt idx="1">
                  <c:v>1864524.1313170001</c:v>
                </c:pt>
                <c:pt idx="2">
                  <c:v>1920459.85525651</c:v>
                </c:pt>
                <c:pt idx="3">
                  <c:v>1978073.6509142055</c:v>
                </c:pt>
                <c:pt idx="4">
                  <c:v>2037415.8604416316</c:v>
                </c:pt>
              </c:numCache>
            </c:numRef>
          </c:val>
          <c:extLst>
            <c:ext xmlns:c16="http://schemas.microsoft.com/office/drawing/2014/chart" uri="{C3380CC4-5D6E-409C-BE32-E72D297353CC}">
              <c16:uniqueId val="{00000000-FD21-432F-86B3-52745A0E7569}"/>
            </c:ext>
          </c:extLst>
        </c:ser>
        <c:ser>
          <c:idx val="2"/>
          <c:order val="2"/>
          <c:tx>
            <c:strRef>
              <c:f>'3. MGMP FTO. Entidad'!$A$7</c:f>
              <c:strCache>
                <c:ptCount val="1"/>
                <c:pt idx="0">
                  <c:v>Entidad 2</c:v>
                </c:pt>
              </c:strCache>
            </c:strRef>
          </c:tx>
          <c:spPr>
            <a:solidFill>
              <a:schemeClr val="accent6"/>
            </a:solidFill>
            <a:ln w="6350">
              <a:noFill/>
            </a:ln>
            <a:effectLst/>
          </c:spPr>
          <c:invertIfNegative val="0"/>
          <c:cat>
            <c:strRef>
              <c:f>'3. MGMP FTO. Entidad'!$B$4:$F$4</c:f>
              <c:strCache>
                <c:ptCount val="5"/>
                <c:pt idx="0">
                  <c:v>2025*</c:v>
                </c:pt>
                <c:pt idx="1">
                  <c:v>2026</c:v>
                </c:pt>
                <c:pt idx="2">
                  <c:v>2027</c:v>
                </c:pt>
                <c:pt idx="3">
                  <c:v>2028</c:v>
                </c:pt>
                <c:pt idx="4">
                  <c:v>2029</c:v>
                </c:pt>
              </c:strCache>
            </c:strRef>
          </c:cat>
          <c:val>
            <c:numRef>
              <c:f>'3. MGMP FTO. Entidad'!$B$7:$F$7</c:f>
              <c:numCache>
                <c:formatCode>General</c:formatCode>
                <c:ptCount val="5"/>
              </c:numCache>
            </c:numRef>
          </c:val>
          <c:extLst>
            <c:ext xmlns:c16="http://schemas.microsoft.com/office/drawing/2014/chart" uri="{C3380CC4-5D6E-409C-BE32-E72D297353CC}">
              <c16:uniqueId val="{00000001-FD21-432F-86B3-52745A0E7569}"/>
            </c:ext>
          </c:extLst>
        </c:ser>
        <c:ser>
          <c:idx val="3"/>
          <c:order val="3"/>
          <c:tx>
            <c:strRef>
              <c:f>'3. MGMP FTO. Entidad'!$A$8</c:f>
              <c:strCache>
                <c:ptCount val="1"/>
                <c:pt idx="0">
                  <c:v>Entidad 3</c:v>
                </c:pt>
              </c:strCache>
            </c:strRef>
          </c:tx>
          <c:spPr>
            <a:solidFill>
              <a:schemeClr val="accent2">
                <a:lumMod val="60000"/>
              </a:schemeClr>
            </a:solidFill>
            <a:ln w="6350">
              <a:noFill/>
            </a:ln>
            <a:effectLst/>
          </c:spPr>
          <c:invertIfNegative val="0"/>
          <c:cat>
            <c:strRef>
              <c:f>'3. MGMP FTO. Entidad'!$B$4:$F$4</c:f>
              <c:strCache>
                <c:ptCount val="5"/>
                <c:pt idx="0">
                  <c:v>2025*</c:v>
                </c:pt>
                <c:pt idx="1">
                  <c:v>2026</c:v>
                </c:pt>
                <c:pt idx="2">
                  <c:v>2027</c:v>
                </c:pt>
                <c:pt idx="3">
                  <c:v>2028</c:v>
                </c:pt>
                <c:pt idx="4">
                  <c:v>2029</c:v>
                </c:pt>
              </c:strCache>
            </c:strRef>
          </c:cat>
          <c:val>
            <c:numRef>
              <c:f>'3. MGMP FTO. Entidad'!$B$8:$F$8</c:f>
              <c:numCache>
                <c:formatCode>General</c:formatCode>
                <c:ptCount val="5"/>
              </c:numCache>
            </c:numRef>
          </c:val>
          <c:extLst>
            <c:ext xmlns:c16="http://schemas.microsoft.com/office/drawing/2014/chart" uri="{C3380CC4-5D6E-409C-BE32-E72D297353CC}">
              <c16:uniqueId val="{00000002-FD21-432F-86B3-52745A0E7569}"/>
            </c:ext>
          </c:extLst>
        </c:ser>
        <c:ser>
          <c:idx val="4"/>
          <c:order val="4"/>
          <c:tx>
            <c:strRef>
              <c:f>'3. MGMP FTO. Entidad'!$A$9</c:f>
              <c:strCache>
                <c:ptCount val="1"/>
                <c:pt idx="0">
                  <c:v>Entidad 4</c:v>
                </c:pt>
              </c:strCache>
            </c:strRef>
          </c:tx>
          <c:spPr>
            <a:solidFill>
              <a:schemeClr val="accent4">
                <a:lumMod val="60000"/>
              </a:schemeClr>
            </a:solidFill>
            <a:ln w="6350">
              <a:noFill/>
            </a:ln>
            <a:effectLst/>
          </c:spPr>
          <c:invertIfNegative val="0"/>
          <c:cat>
            <c:strRef>
              <c:f>'3. MGMP FTO. Entidad'!$B$4:$F$4</c:f>
              <c:strCache>
                <c:ptCount val="5"/>
                <c:pt idx="0">
                  <c:v>2025*</c:v>
                </c:pt>
                <c:pt idx="1">
                  <c:v>2026</c:v>
                </c:pt>
                <c:pt idx="2">
                  <c:v>2027</c:v>
                </c:pt>
                <c:pt idx="3">
                  <c:v>2028</c:v>
                </c:pt>
                <c:pt idx="4">
                  <c:v>2029</c:v>
                </c:pt>
              </c:strCache>
            </c:strRef>
          </c:cat>
          <c:val>
            <c:numRef>
              <c:f>'3. MGMP FTO. Entidad'!$B$9:$F$9</c:f>
              <c:numCache>
                <c:formatCode>General</c:formatCode>
                <c:ptCount val="5"/>
              </c:numCache>
            </c:numRef>
          </c:val>
          <c:extLst>
            <c:ext xmlns:c16="http://schemas.microsoft.com/office/drawing/2014/chart" uri="{C3380CC4-5D6E-409C-BE32-E72D297353CC}">
              <c16:uniqueId val="{00000003-FD21-432F-86B3-52745A0E7569}"/>
            </c:ext>
          </c:extLst>
        </c:ser>
        <c:dLbls>
          <c:showLegendKey val="0"/>
          <c:showVal val="0"/>
          <c:showCatName val="0"/>
          <c:showSerName val="0"/>
          <c:showPercent val="0"/>
          <c:showBubbleSize val="0"/>
        </c:dLbls>
        <c:gapWidth val="150"/>
        <c:axId val="949113978"/>
        <c:axId val="784289783"/>
        <c:extLst>
          <c:ext xmlns:c15="http://schemas.microsoft.com/office/drawing/2012/chart" uri="{02D57815-91ED-43cb-92C2-25804820EDAC}">
            <c15:filteredBarSeries>
              <c15:ser>
                <c:idx val="0"/>
                <c:order val="0"/>
                <c:tx>
                  <c:strRef>
                    <c:extLst>
                      <c:ext uri="{02D57815-91ED-43cb-92C2-25804820EDAC}">
                        <c15:formulaRef>
                          <c15:sqref>'3. MGMP FTO. Entidad'!$A$5</c15:sqref>
                        </c15:formulaRef>
                      </c:ext>
                    </c:extLst>
                    <c:strCache>
                      <c:ptCount val="1"/>
                    </c:strCache>
                  </c:strRef>
                </c:tx>
                <c:spPr>
                  <a:solidFill>
                    <a:schemeClr val="accent2"/>
                  </a:solidFill>
                  <a:ln w="6350">
                    <a:noFill/>
                  </a:ln>
                  <a:effectLst/>
                </c:spPr>
                <c:invertIfNegative val="0"/>
                <c:cat>
                  <c:strRef>
                    <c:extLst>
                      <c:ext uri="{02D57815-91ED-43cb-92C2-25804820EDAC}">
                        <c15:formulaRef>
                          <c15:sqref>'3. MGMP FTO. Entidad'!$B$4:$F$4</c15:sqref>
                        </c15:formulaRef>
                      </c:ext>
                    </c:extLst>
                    <c:strCache>
                      <c:ptCount val="5"/>
                      <c:pt idx="0">
                        <c:v>2025*</c:v>
                      </c:pt>
                      <c:pt idx="1">
                        <c:v>2026</c:v>
                      </c:pt>
                      <c:pt idx="2">
                        <c:v>2027</c:v>
                      </c:pt>
                      <c:pt idx="3">
                        <c:v>2028</c:v>
                      </c:pt>
                      <c:pt idx="4">
                        <c:v>2029</c:v>
                      </c:pt>
                    </c:strCache>
                  </c:strRef>
                </c:cat>
                <c:val>
                  <c:numRef>
                    <c:extLst>
                      <c:ext uri="{02D57815-91ED-43cb-92C2-25804820EDAC}">
                        <c15:formulaRef>
                          <c15:sqref>'3. MGMP FTO. Entidad'!$B$5:$F$5</c15:sqref>
                        </c15:formulaRef>
                      </c:ext>
                    </c:extLst>
                    <c:numCache>
                      <c:formatCode>General</c:formatCode>
                      <c:ptCount val="5"/>
                    </c:numCache>
                  </c:numRef>
                </c:val>
                <c:extLst>
                  <c:ext xmlns:c16="http://schemas.microsoft.com/office/drawing/2014/chart" uri="{C3380CC4-5D6E-409C-BE32-E72D297353CC}">
                    <c16:uniqueId val="{00000004-FD21-432F-86B3-52745A0E7569}"/>
                  </c:ext>
                </c:extLst>
              </c15:ser>
            </c15:filteredBarSeries>
          </c:ext>
        </c:extLst>
      </c:barChart>
      <c:catAx>
        <c:axId val="949113978"/>
        <c:scaling>
          <c:orientation val="minMax"/>
        </c:scaling>
        <c:delete val="0"/>
        <c:axPos val="b"/>
        <c:numFmt formatCode="General" sourceLinked="1"/>
        <c:majorTickMark val="none"/>
        <c:minorTickMark val="none"/>
        <c:tickLblPos val="nextTo"/>
        <c:spPr>
          <a:noFill/>
          <a:ln w="9525" cap="flat" cmpd="sng">
            <a:solidFill>
              <a:schemeClr val="tx1">
                <a:lumMod val="15000"/>
                <a:lumOff val="85000"/>
              </a:schemeClr>
            </a:solidFill>
            <a:round/>
          </a:ln>
          <a:effectLst/>
        </c:spPr>
        <c:txPr>
          <a:bodyPr rot="-60000000" spcFirstLastPara="1" vertOverflow="ellipsis" vert="horz" wrap="square" anchor="ctr" anchorCtr="1"/>
          <a:lstStyle/>
          <a:p>
            <a:pPr>
              <a:defRPr lang="en-US" sz="900" b="0" i="0" u="none" kern="1200" baseline="0">
                <a:solidFill>
                  <a:schemeClr val="tx1">
                    <a:lumMod val="65000"/>
                    <a:lumOff val="35000"/>
                  </a:schemeClr>
                </a:solidFill>
                <a:latin typeface="+mn-lt"/>
                <a:ea typeface="+mn-ea"/>
                <a:cs typeface="+mn-cs"/>
              </a:defRPr>
            </a:pPr>
            <a:endParaRPr lang="en-US"/>
          </a:p>
        </c:txPr>
        <c:crossAx val="784289783"/>
        <c:crosses val="autoZero"/>
        <c:auto val="1"/>
        <c:lblAlgn val="ctr"/>
        <c:lblOffset val="100"/>
        <c:noMultiLvlLbl val="0"/>
      </c:catAx>
      <c:valAx>
        <c:axId val="784289783"/>
        <c:scaling>
          <c:orientation val="minMax"/>
        </c:scaling>
        <c:delete val="0"/>
        <c:axPos val="l"/>
        <c:majorGridlines>
          <c:spPr>
            <a:ln w="9525" cap="flat" cmpd="sng">
              <a:solidFill>
                <a:schemeClr val="tx1">
                  <a:lumMod val="15000"/>
                  <a:lumOff val="85000"/>
                </a:schemeClr>
              </a:solidFill>
              <a:round/>
            </a:ln>
            <a:effectLst/>
          </c:spPr>
        </c:majorGridlines>
        <c:title>
          <c:tx>
            <c:rich>
              <a:bodyPr rot="-5400000" spcFirstLastPara="1" vertOverflow="ellipsis" vert="horz" wrap="square" anchor="ctr" anchorCtr="1"/>
              <a:lstStyle/>
              <a:p>
                <a:pPr>
                  <a:defRPr lang="es-CO" sz="1000" b="0" i="0" u="none" kern="1200" baseline="0">
                    <a:solidFill>
                      <a:schemeClr val="tx1">
                        <a:lumMod val="65000"/>
                        <a:lumOff val="35000"/>
                      </a:schemeClr>
                    </a:solidFill>
                    <a:latin typeface="+mn-lt"/>
                    <a:ea typeface="+mn-ea"/>
                    <a:cs typeface="+mn-cs"/>
                  </a:defRPr>
                </a:pPr>
                <a:r>
                  <a:rPr lang="es-CO"/>
                  <a:t>Cifras en millones de pesos</a:t>
                </a:r>
              </a:p>
            </c:rich>
          </c:tx>
          <c:overlay val="0"/>
          <c:spPr>
            <a:noFill/>
            <a:ln w="6350">
              <a:noFill/>
            </a:ln>
            <a:effectLst/>
          </c:spPr>
        </c:title>
        <c:numFmt formatCode="&quot;$&quot;\ #,##0" sourceLinked="1"/>
        <c:majorTickMark val="none"/>
        <c:minorTickMark val="none"/>
        <c:tickLblPos val="nextTo"/>
        <c:spPr>
          <a:noFill/>
          <a:ln w="6350">
            <a:noFill/>
          </a:ln>
          <a:effectLst/>
        </c:spPr>
        <c:txPr>
          <a:bodyPr rot="-60000000" spcFirstLastPara="1" vertOverflow="ellipsis" vert="horz" wrap="square" anchor="ctr" anchorCtr="1"/>
          <a:lstStyle/>
          <a:p>
            <a:pPr>
              <a:defRPr lang="en-US" sz="900" b="0" i="0" u="none" kern="1200" baseline="0">
                <a:solidFill>
                  <a:schemeClr val="tx1">
                    <a:lumMod val="65000"/>
                    <a:lumOff val="35000"/>
                  </a:schemeClr>
                </a:solidFill>
                <a:latin typeface="+mn-lt"/>
                <a:ea typeface="+mn-ea"/>
                <a:cs typeface="+mn-cs"/>
              </a:defRPr>
            </a:pPr>
            <a:endParaRPr lang="en-US"/>
          </a:p>
        </c:txPr>
        <c:crossAx val="949113978"/>
        <c:crosses val="autoZero"/>
        <c:crossBetween val="between"/>
      </c:valAx>
      <c:dTable>
        <c:showHorzBorder val="1"/>
        <c:showVertBorder val="1"/>
        <c:showOutline val="1"/>
        <c:showKeys val="1"/>
        <c:spPr>
          <a:ln w="9525" cap="flat" cmpd="sng">
            <a:solidFill>
              <a:schemeClr val="tx1">
                <a:lumMod val="15000"/>
                <a:lumOff val="85000"/>
              </a:schemeClr>
            </a:solidFill>
            <a:round/>
          </a:ln>
          <a:effectLst/>
        </c:spPr>
        <c:txPr>
          <a:bodyPr rot="0" vert="horz" wrap="square"/>
          <a:lstStyle/>
          <a:p>
            <a:pPr rtl="0">
              <a:defRPr lang="en-US" sz="900" b="0" i="0" u="none" kern="1200" baseline="0">
                <a:solidFill>
                  <a:schemeClr val="tx1">
                    <a:lumMod val="65000"/>
                    <a:lumOff val="35000"/>
                  </a:schemeClr>
                </a:solidFill>
                <a:latin typeface="+mn-lt"/>
                <a:ea typeface="+mn-ea"/>
                <a:cs typeface="+mn-cs"/>
              </a:defRPr>
            </a:pPr>
            <a:endParaRPr lang="en-US"/>
          </a:p>
        </c:txPr>
      </c:dTable>
      <c:spPr>
        <a:noFill/>
        <a:ln w="6350">
          <a:noFill/>
        </a:ln>
        <a:effectLst/>
      </c:spPr>
    </c:plotArea>
    <c:plotVisOnly val="1"/>
    <c:dispBlanksAs val="gap"/>
    <c:showDLblsOverMax val="0"/>
  </c:chart>
  <c:spPr>
    <a:solidFill>
      <a:schemeClr val="bg1"/>
    </a:solidFill>
    <a:ln w="9525">
      <a:noFill/>
      <a:round/>
    </a:ln>
    <a:effectLst/>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480" b="0" i="0" u="none" strike="noStrike" kern="1200" spc="0" baseline="0">
                <a:solidFill>
                  <a:schemeClr val="tx1">
                    <a:lumMod val="65000"/>
                    <a:lumOff val="35000"/>
                  </a:schemeClr>
                </a:solidFill>
                <a:latin typeface="+mn-lt"/>
                <a:ea typeface="+mn-ea"/>
                <a:cs typeface="+mn-cs"/>
              </a:defRPr>
            </a:pPr>
            <a:r>
              <a:rPr lang="en-US"/>
              <a:t>Participación % Principales Inversiones 2026</a:t>
            </a:r>
          </a:p>
        </c:rich>
      </c:tx>
      <c:overlay val="0"/>
      <c:spPr>
        <a:noFill/>
        <a:ln w="6350">
          <a:noFill/>
        </a:ln>
        <a:effectLst/>
      </c:spPr>
      <c:txPr>
        <a:bodyPr rot="0" spcFirstLastPara="1" vertOverflow="ellipsis" vert="horz" wrap="square" anchor="ctr" anchorCtr="1"/>
        <a:lstStyle/>
        <a:p>
          <a:pPr algn="ctr">
            <a:defRPr sz="48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doughnutChart>
        <c:varyColors val="1"/>
        <c:ser>
          <c:idx val="0"/>
          <c:order val="0"/>
          <c:tx>
            <c:strRef>
              <c:f>'4. Inversión Princ. Invers'!$Q$5</c:f>
              <c:strCache>
                <c:ptCount val="1"/>
                <c:pt idx="0">
                  <c:v>Valor Proyectado 2026</c:v>
                </c:pt>
              </c:strCache>
            </c:strRef>
          </c:tx>
          <c:dPt>
            <c:idx val="0"/>
            <c:bubble3D val="0"/>
            <c:spPr>
              <a:solidFill>
                <a:schemeClr val="accent2"/>
              </a:solidFill>
              <a:ln w="19050" cap="flat" cmpd="sng">
                <a:solidFill>
                  <a:schemeClr val="bg1"/>
                </a:solidFill>
              </a:ln>
              <a:effectLst/>
            </c:spPr>
            <c:extLst>
              <c:ext xmlns:c16="http://schemas.microsoft.com/office/drawing/2014/chart" uri="{C3380CC4-5D6E-409C-BE32-E72D297353CC}">
                <c16:uniqueId val="{00000001-7D4D-4A25-A9B4-21F6E4C72507}"/>
              </c:ext>
            </c:extLst>
          </c:dPt>
          <c:dPt>
            <c:idx val="1"/>
            <c:bubble3D val="0"/>
            <c:spPr>
              <a:solidFill>
                <a:schemeClr val="accent4"/>
              </a:solidFill>
              <a:ln w="19050" cap="flat" cmpd="sng">
                <a:solidFill>
                  <a:schemeClr val="bg1"/>
                </a:solidFill>
              </a:ln>
              <a:effectLst/>
            </c:spPr>
            <c:extLst>
              <c:ext xmlns:c16="http://schemas.microsoft.com/office/drawing/2014/chart" uri="{C3380CC4-5D6E-409C-BE32-E72D297353CC}">
                <c16:uniqueId val="{00000003-7D4D-4A25-A9B4-21F6E4C72507}"/>
              </c:ext>
            </c:extLst>
          </c:dPt>
          <c:dPt>
            <c:idx val="2"/>
            <c:bubble3D val="0"/>
            <c:spPr>
              <a:solidFill>
                <a:schemeClr val="accent6"/>
              </a:solidFill>
              <a:ln w="19050" cap="flat" cmpd="sng">
                <a:solidFill>
                  <a:schemeClr val="bg1"/>
                </a:solidFill>
              </a:ln>
              <a:effectLst/>
            </c:spPr>
            <c:extLst>
              <c:ext xmlns:c16="http://schemas.microsoft.com/office/drawing/2014/chart" uri="{C3380CC4-5D6E-409C-BE32-E72D297353CC}">
                <c16:uniqueId val="{00000005-7D4D-4A25-A9B4-21F6E4C72507}"/>
              </c:ext>
            </c:extLst>
          </c:dPt>
          <c:dPt>
            <c:idx val="3"/>
            <c:bubble3D val="0"/>
            <c:spPr>
              <a:solidFill>
                <a:schemeClr val="accent2">
                  <a:lumMod val="60000"/>
                </a:schemeClr>
              </a:solidFill>
              <a:ln w="19050" cap="flat" cmpd="sng">
                <a:solidFill>
                  <a:schemeClr val="bg1"/>
                </a:solidFill>
              </a:ln>
              <a:effectLst/>
            </c:spPr>
            <c:extLst>
              <c:ext xmlns:c16="http://schemas.microsoft.com/office/drawing/2014/chart" uri="{C3380CC4-5D6E-409C-BE32-E72D297353CC}">
                <c16:uniqueId val="{00000007-7D4D-4A25-A9B4-21F6E4C72507}"/>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7D4D-4A25-A9B4-21F6E4C72507}"/>
              </c:ext>
            </c:extLst>
          </c:dPt>
          <c:dPt>
            <c:idx val="5"/>
            <c:bubble3D val="0"/>
            <c:spPr>
              <a:solidFill>
                <a:schemeClr val="accent6">
                  <a:lumMod val="60000"/>
                </a:schemeClr>
              </a:solidFill>
              <a:ln w="19050" cap="flat" cmpd="sng">
                <a:solidFill>
                  <a:schemeClr val="bg1"/>
                </a:solidFill>
              </a:ln>
              <a:effectLst/>
            </c:spPr>
            <c:extLst>
              <c:ext xmlns:c16="http://schemas.microsoft.com/office/drawing/2014/chart" uri="{C3380CC4-5D6E-409C-BE32-E72D297353CC}">
                <c16:uniqueId val="{0000000B-7D4D-4A25-A9B4-21F6E4C72507}"/>
              </c:ext>
            </c:extLst>
          </c:dPt>
          <c:dLbls>
            <c:spPr>
              <a:noFill/>
              <a:ln w="6350">
                <a:noFill/>
              </a:ln>
              <a:effectLst/>
            </c:spPr>
            <c:txPr>
              <a:bodyPr rot="0" spcFirstLastPara="1" vertOverflow="ellipsis" vert="horz" wrap="square" anchor="ctr" anchorCtr="1"/>
              <a:lstStyle/>
              <a:p>
                <a:pPr algn="ctr">
                  <a:defRPr sz="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'4. Inversión Princ. Invers'!$B$6:$B$11</c:f>
              <c:strCache>
                <c:ptCount val="6"/>
                <c:pt idx="0">
                  <c:v>(Protección) Fortalecimiento de capacidades individuales, familiares e institucionales para prevenir y atender la materialización del riesgo, la amenaza y/o vulneración de los derechos de los niñas, niños adolescentes y jóvenes Nacional</c:v>
                </c:pt>
                <c:pt idx="1">
                  <c:v>(SNBF) Fortalecimiento A Los Agentes E Instancias Del SNBF En El Marco De La Protección Integral De Los Niños, Niñas Y Adolescentes Y Sus Familias A Nivel Nacional</c:v>
                </c:pt>
                <c:pt idx="2">
                  <c:v>CONTRIBUCIÓN CON ACCIONES DE PROMOCIÓN Y PREVENCIÓN EN EL COMPONENTE DE ALIMENTACIÓN Y NUTRICIÓN PARA LA POBLACIÓN COLOMBIANA A NIVEL NACIONAL</c:v>
                </c:pt>
                <c:pt idx="3">
                  <c:v>FORTALECIMIENTO DE CAPACIDADES Y DISPOSICIÓN DE CONDICIONES Y OPOTUNIDADES QUE PROMUEVAN EL DESARROLLO INTEGRAL DE LAS NIÑAS, NIÑOS, ADOLESCENTES, FAMILIAS Y COMUNIDADE A NIVEL NACIONAL</c:v>
                </c:pt>
                <c:pt idx="4">
                  <c:v>(TI) Fortalecimiento De Las Tecnologías De La Información Y Las Comunicaciones -Tic En El Icbf A Nivel Nacional</c:v>
                </c:pt>
                <c:pt idx="5">
                  <c:v>(Fortalecimiento) Fortalecimiento de la capacidad institucional del ICBF brindando el soporte oportuno y necesario para la adecuada prestación del servicio público de bienestar familiar a nivel nacional y territorial Nacional</c:v>
                </c:pt>
              </c:strCache>
            </c:strRef>
          </c:cat>
          <c:val>
            <c:numRef>
              <c:f>'4. Inversión Princ. Invers'!$Q$6:$Q$11</c:f>
              <c:numCache>
                <c:formatCode>"$"\ #,##0</c:formatCode>
                <c:ptCount val="6"/>
                <c:pt idx="0">
                  <c:v>2710461.0143639999</c:v>
                </c:pt>
                <c:pt idx="1">
                  <c:v>23515.585429999999</c:v>
                </c:pt>
                <c:pt idx="2">
                  <c:v>616003.14587799995</c:v>
                </c:pt>
                <c:pt idx="3">
                  <c:v>11434307.211763</c:v>
                </c:pt>
                <c:pt idx="4">
                  <c:v>239333.48193899999</c:v>
                </c:pt>
                <c:pt idx="5">
                  <c:v>711732.322071</c:v>
                </c:pt>
              </c:numCache>
            </c:numRef>
          </c:val>
          <c:extLst>
            <c:ext xmlns:c16="http://schemas.microsoft.com/office/drawing/2014/chart" uri="{C3380CC4-5D6E-409C-BE32-E72D297353CC}">
              <c16:uniqueId val="{0000000C-7D4D-4A25-A9B4-21F6E4C72507}"/>
            </c:ext>
          </c:extLst>
        </c:ser>
        <c:dLbls>
          <c:showLegendKey val="0"/>
          <c:showVal val="0"/>
          <c:showCatName val="0"/>
          <c:showSerName val="0"/>
          <c:showPercent val="1"/>
          <c:showBubbleSize val="0"/>
          <c:showLeaderLines val="1"/>
        </c:dLbls>
        <c:firstSliceAng val="0"/>
        <c:holeSize val="50"/>
      </c:doughnutChart>
      <c:spPr>
        <a:noFill/>
        <a:ln w="6350">
          <a:noFill/>
        </a:ln>
        <a:effectLst/>
      </c:spPr>
    </c:plotArea>
    <c:legend>
      <c:legendPos val="r"/>
      <c:overlay val="0"/>
      <c:spPr>
        <a:noFill/>
        <a:ln w="6350">
          <a:noFill/>
        </a:ln>
        <a:effectLst/>
      </c:spPr>
      <c:txPr>
        <a:bodyPr rot="0" spcFirstLastPara="1" vertOverflow="ellipsis" vert="horz" wrap="square" anchor="ctr" anchorCtr="1"/>
        <a:lstStyle/>
        <a:p>
          <a:pPr algn="ctr">
            <a:defRPr sz="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400"/>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815A30-1C54-46EC-9FD2-2C54B1E06A1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177A1D5C-A934-4BAA-B9BF-839945CE4182}">
      <dgm:prSet phldrT="[Texto]" phldr="0"/>
      <dgm:spPr/>
      <dgm:t>
        <a:bodyPr/>
        <a:lstStyle/>
        <a:p>
          <a:pPr rtl="0"/>
          <a:r>
            <a:rPr lang="es-ES">
              <a:latin typeface="Helvetica"/>
            </a:rPr>
            <a:t>$1.262.505: 12 proyectos </a:t>
          </a:r>
          <a:endParaRPr lang="es-ES"/>
        </a:p>
      </dgm:t>
    </dgm:pt>
    <dgm:pt modelId="{362634FF-B5D1-4763-9DF8-3BBA78E5EE7D}" type="parTrans" cxnId="{CCFB00F3-2A20-4CAF-9CAC-FD36A97B5907}">
      <dgm:prSet/>
      <dgm:spPr/>
      <dgm:t>
        <a:bodyPr/>
        <a:lstStyle/>
        <a:p>
          <a:endParaRPr lang="es-ES"/>
        </a:p>
      </dgm:t>
    </dgm:pt>
    <dgm:pt modelId="{46C9F41F-79BF-4EA6-955A-8CF364812588}" type="sibTrans" cxnId="{CCFB00F3-2A20-4CAF-9CAC-FD36A97B5907}">
      <dgm:prSet/>
      <dgm:spPr/>
      <dgm:t>
        <a:bodyPr/>
        <a:lstStyle/>
        <a:p>
          <a:endParaRPr lang="es-ES"/>
        </a:p>
      </dgm:t>
    </dgm:pt>
    <dgm:pt modelId="{CD37ABCD-3635-4EDA-8CDC-E3C575692BDC}">
      <dgm:prSet phldrT="[Texto]" phldr="0"/>
      <dgm:spPr/>
      <dgm:t>
        <a:bodyPr/>
        <a:lstStyle/>
        <a:p>
          <a:pPr rtl="0"/>
          <a:r>
            <a:rPr lang="es-ES">
              <a:latin typeface="Helvetica"/>
            </a:rPr>
            <a:t>$3.753 : 2 proyectos</a:t>
          </a:r>
          <a:endParaRPr lang="es-ES"/>
        </a:p>
      </dgm:t>
    </dgm:pt>
    <dgm:pt modelId="{A8CA2D36-FD3A-4891-84DB-5BB546862396}" type="parTrans" cxnId="{51EFBB38-5866-46AD-B8A9-4BFDE245980A}">
      <dgm:prSet/>
      <dgm:spPr/>
      <dgm:t>
        <a:bodyPr/>
        <a:lstStyle/>
        <a:p>
          <a:endParaRPr lang="es-ES"/>
        </a:p>
      </dgm:t>
    </dgm:pt>
    <dgm:pt modelId="{30A665FB-156A-4456-853F-CAC5AF79F579}" type="sibTrans" cxnId="{51EFBB38-5866-46AD-B8A9-4BFDE245980A}">
      <dgm:prSet/>
      <dgm:spPr/>
      <dgm:t>
        <a:bodyPr/>
        <a:lstStyle/>
        <a:p>
          <a:endParaRPr lang="es-ES"/>
        </a:p>
      </dgm:t>
    </dgm:pt>
    <dgm:pt modelId="{77CF826A-EA31-4A95-A7CC-2FC66B256691}">
      <dgm:prSet phldrT="[Texto]" phldr="0"/>
      <dgm:spPr/>
      <dgm:t>
        <a:bodyPr/>
        <a:lstStyle/>
        <a:p>
          <a:pPr rtl="0"/>
          <a:r>
            <a:rPr lang="es-ES">
              <a:latin typeface="Helvetica"/>
            </a:rPr>
            <a:t>$10.890 : 4 proyectos</a:t>
          </a:r>
          <a:endParaRPr lang="es-ES"/>
        </a:p>
      </dgm:t>
    </dgm:pt>
    <dgm:pt modelId="{DD4C37AC-1958-4FF0-A36A-E106D48C7DB6}" type="parTrans" cxnId="{65007F43-0DE5-4105-BEB6-5867418C4AED}">
      <dgm:prSet/>
      <dgm:spPr/>
      <dgm:t>
        <a:bodyPr/>
        <a:lstStyle/>
        <a:p>
          <a:endParaRPr lang="es-ES"/>
        </a:p>
      </dgm:t>
    </dgm:pt>
    <dgm:pt modelId="{D31060CA-4FE0-49D8-B00C-7162B9A15725}" type="sibTrans" cxnId="{65007F43-0DE5-4105-BEB6-5867418C4AED}">
      <dgm:prSet/>
      <dgm:spPr/>
      <dgm:t>
        <a:bodyPr/>
        <a:lstStyle/>
        <a:p>
          <a:endParaRPr lang="es-ES"/>
        </a:p>
      </dgm:t>
    </dgm:pt>
    <dgm:pt modelId="{1494DC50-EDB1-4A1A-86D0-A7A3BB5C0684}">
      <dgm:prSet phldrT="[Texto]" phldr="0"/>
      <dgm:spPr/>
      <dgm:t>
        <a:bodyPr/>
        <a:lstStyle/>
        <a:p>
          <a:pPr rtl="0"/>
          <a:r>
            <a:rPr lang="es-ES">
              <a:latin typeface="Helvetica"/>
            </a:rPr>
            <a:t>$15.735.353 : 6 proyectos</a:t>
          </a:r>
          <a:endParaRPr lang="es-ES"/>
        </a:p>
      </dgm:t>
    </dgm:pt>
    <dgm:pt modelId="{D2C554D2-DD0A-478E-9AF7-9AE7A8D7DDFF}" type="parTrans" cxnId="{A5EC7E1D-4811-43DB-80C8-FD10C6CC729D}">
      <dgm:prSet/>
      <dgm:spPr/>
      <dgm:t>
        <a:bodyPr/>
        <a:lstStyle/>
        <a:p>
          <a:endParaRPr lang="es-ES"/>
        </a:p>
      </dgm:t>
    </dgm:pt>
    <dgm:pt modelId="{B29FF2B6-CCC8-41BD-906F-4CB7E6912AF3}" type="sibTrans" cxnId="{A5EC7E1D-4811-43DB-80C8-FD10C6CC729D}">
      <dgm:prSet/>
      <dgm:spPr/>
      <dgm:t>
        <a:bodyPr/>
        <a:lstStyle/>
        <a:p>
          <a:endParaRPr lang="es-ES"/>
        </a:p>
      </dgm:t>
    </dgm:pt>
    <dgm:pt modelId="{34295C99-2F63-4BD4-8352-445B5DA31895}">
      <dgm:prSet phldrT="[Texto]" phldr="0"/>
      <dgm:spPr/>
      <dgm:t>
        <a:bodyPr/>
        <a:lstStyle/>
        <a:p>
          <a:pPr rtl="0"/>
          <a:r>
            <a:rPr lang="es-ES">
              <a:latin typeface="Helvetica"/>
            </a:rPr>
            <a:t>TOTAL INVERSIÓN $17.01 BILLONES</a:t>
          </a:r>
          <a:endParaRPr lang="es-ES"/>
        </a:p>
      </dgm:t>
    </dgm:pt>
    <dgm:pt modelId="{0DB49C2A-70D1-4CDF-8E2B-86B112E7D34B}" type="parTrans" cxnId="{1908F97C-6A27-43E4-963E-8356A9265D09}">
      <dgm:prSet/>
      <dgm:spPr/>
      <dgm:t>
        <a:bodyPr/>
        <a:lstStyle/>
        <a:p>
          <a:endParaRPr lang="es-ES"/>
        </a:p>
      </dgm:t>
    </dgm:pt>
    <dgm:pt modelId="{206F0130-7794-4BD4-9E96-F09CE0E49EA3}" type="sibTrans" cxnId="{1908F97C-6A27-43E4-963E-8356A9265D09}">
      <dgm:prSet/>
      <dgm:spPr/>
      <dgm:t>
        <a:bodyPr/>
        <a:lstStyle/>
        <a:p>
          <a:endParaRPr lang="es-ES"/>
        </a:p>
      </dgm:t>
    </dgm:pt>
    <dgm:pt modelId="{397E0A6B-63E4-4039-9246-313955C444D1}" type="pres">
      <dgm:prSet presAssocID="{67815A30-1C54-46EC-9FD2-2C54B1E06A15}" presName="diagram" presStyleCnt="0">
        <dgm:presLayoutVars>
          <dgm:dir/>
          <dgm:resizeHandles val="exact"/>
        </dgm:presLayoutVars>
      </dgm:prSet>
      <dgm:spPr/>
    </dgm:pt>
    <dgm:pt modelId="{9A518510-1623-419D-AED6-8BCE84B7E3CF}" type="pres">
      <dgm:prSet presAssocID="{177A1D5C-A934-4BAA-B9BF-839945CE4182}" presName="node" presStyleLbl="node1" presStyleIdx="0" presStyleCnt="5">
        <dgm:presLayoutVars>
          <dgm:bulletEnabled val="1"/>
        </dgm:presLayoutVars>
      </dgm:prSet>
      <dgm:spPr/>
    </dgm:pt>
    <dgm:pt modelId="{CABFAE09-F92C-4C44-A800-7CCD96473C91}" type="pres">
      <dgm:prSet presAssocID="{46C9F41F-79BF-4EA6-955A-8CF364812588}" presName="sibTrans" presStyleCnt="0"/>
      <dgm:spPr/>
    </dgm:pt>
    <dgm:pt modelId="{BCA4C5A5-7B07-4C4C-B8DE-ECBCD1E95FD8}" type="pres">
      <dgm:prSet presAssocID="{CD37ABCD-3635-4EDA-8CDC-E3C575692BDC}" presName="node" presStyleLbl="node1" presStyleIdx="1" presStyleCnt="5">
        <dgm:presLayoutVars>
          <dgm:bulletEnabled val="1"/>
        </dgm:presLayoutVars>
      </dgm:prSet>
      <dgm:spPr/>
    </dgm:pt>
    <dgm:pt modelId="{D69F1FE3-81F5-4DC6-80EE-C9EDA63944A7}" type="pres">
      <dgm:prSet presAssocID="{30A665FB-156A-4456-853F-CAC5AF79F579}" presName="sibTrans" presStyleCnt="0"/>
      <dgm:spPr/>
    </dgm:pt>
    <dgm:pt modelId="{9407CB51-B204-46E0-B98D-4230434D6547}" type="pres">
      <dgm:prSet presAssocID="{77CF826A-EA31-4A95-A7CC-2FC66B256691}" presName="node" presStyleLbl="node1" presStyleIdx="2" presStyleCnt="5">
        <dgm:presLayoutVars>
          <dgm:bulletEnabled val="1"/>
        </dgm:presLayoutVars>
      </dgm:prSet>
      <dgm:spPr/>
    </dgm:pt>
    <dgm:pt modelId="{FDDA98B0-31CE-4FF9-AB56-E04381876F40}" type="pres">
      <dgm:prSet presAssocID="{D31060CA-4FE0-49D8-B00C-7162B9A15725}" presName="sibTrans" presStyleCnt="0"/>
      <dgm:spPr/>
    </dgm:pt>
    <dgm:pt modelId="{BCE34109-86F1-49A4-9204-CA4028F3B403}" type="pres">
      <dgm:prSet presAssocID="{1494DC50-EDB1-4A1A-86D0-A7A3BB5C0684}" presName="node" presStyleLbl="node1" presStyleIdx="3" presStyleCnt="5">
        <dgm:presLayoutVars>
          <dgm:bulletEnabled val="1"/>
        </dgm:presLayoutVars>
      </dgm:prSet>
      <dgm:spPr/>
    </dgm:pt>
    <dgm:pt modelId="{FC84D731-E41F-401B-8DC5-7DE086CC21C9}" type="pres">
      <dgm:prSet presAssocID="{B29FF2B6-CCC8-41BD-906F-4CB7E6912AF3}" presName="sibTrans" presStyleCnt="0"/>
      <dgm:spPr/>
    </dgm:pt>
    <dgm:pt modelId="{672F8AFC-8F6D-4190-AADD-1BC8BCBEB339}" type="pres">
      <dgm:prSet presAssocID="{34295C99-2F63-4BD4-8352-445B5DA31895}" presName="node" presStyleLbl="node1" presStyleIdx="4" presStyleCnt="5">
        <dgm:presLayoutVars>
          <dgm:bulletEnabled val="1"/>
        </dgm:presLayoutVars>
      </dgm:prSet>
      <dgm:spPr/>
    </dgm:pt>
  </dgm:ptLst>
  <dgm:cxnLst>
    <dgm:cxn modelId="{A5EC7E1D-4811-43DB-80C8-FD10C6CC729D}" srcId="{67815A30-1C54-46EC-9FD2-2C54B1E06A15}" destId="{1494DC50-EDB1-4A1A-86D0-A7A3BB5C0684}" srcOrd="3" destOrd="0" parTransId="{D2C554D2-DD0A-478E-9AF7-9AE7A8D7DDFF}" sibTransId="{B29FF2B6-CCC8-41BD-906F-4CB7E6912AF3}"/>
    <dgm:cxn modelId="{6755DD29-9C52-4345-AD99-AEAEB40B03E8}" type="presOf" srcId="{177A1D5C-A934-4BAA-B9BF-839945CE4182}" destId="{9A518510-1623-419D-AED6-8BCE84B7E3CF}" srcOrd="0" destOrd="0" presId="urn:microsoft.com/office/officeart/2005/8/layout/default"/>
    <dgm:cxn modelId="{51EFBB38-5866-46AD-B8A9-4BFDE245980A}" srcId="{67815A30-1C54-46EC-9FD2-2C54B1E06A15}" destId="{CD37ABCD-3635-4EDA-8CDC-E3C575692BDC}" srcOrd="1" destOrd="0" parTransId="{A8CA2D36-FD3A-4891-84DB-5BB546862396}" sibTransId="{30A665FB-156A-4456-853F-CAC5AF79F579}"/>
    <dgm:cxn modelId="{65007F43-0DE5-4105-BEB6-5867418C4AED}" srcId="{67815A30-1C54-46EC-9FD2-2C54B1E06A15}" destId="{77CF826A-EA31-4A95-A7CC-2FC66B256691}" srcOrd="2" destOrd="0" parTransId="{DD4C37AC-1958-4FF0-A36A-E106D48C7DB6}" sibTransId="{D31060CA-4FE0-49D8-B00C-7162B9A15725}"/>
    <dgm:cxn modelId="{A5186465-9EF2-4803-8391-2B0B2EAEAF12}" type="presOf" srcId="{34295C99-2F63-4BD4-8352-445B5DA31895}" destId="{672F8AFC-8F6D-4190-AADD-1BC8BCBEB339}" srcOrd="0" destOrd="0" presId="urn:microsoft.com/office/officeart/2005/8/layout/default"/>
    <dgm:cxn modelId="{1A169968-6443-4BE6-8632-E98A3672E10A}" type="presOf" srcId="{1494DC50-EDB1-4A1A-86D0-A7A3BB5C0684}" destId="{BCE34109-86F1-49A4-9204-CA4028F3B403}" srcOrd="0" destOrd="0" presId="urn:microsoft.com/office/officeart/2005/8/layout/default"/>
    <dgm:cxn modelId="{1908F97C-6A27-43E4-963E-8356A9265D09}" srcId="{67815A30-1C54-46EC-9FD2-2C54B1E06A15}" destId="{34295C99-2F63-4BD4-8352-445B5DA31895}" srcOrd="4" destOrd="0" parTransId="{0DB49C2A-70D1-4CDF-8E2B-86B112E7D34B}" sibTransId="{206F0130-7794-4BD4-9E96-F09CE0E49EA3}"/>
    <dgm:cxn modelId="{EA8943BE-F841-4645-BC23-3449CA6F6ACE}" type="presOf" srcId="{77CF826A-EA31-4A95-A7CC-2FC66B256691}" destId="{9407CB51-B204-46E0-B98D-4230434D6547}" srcOrd="0" destOrd="0" presId="urn:microsoft.com/office/officeart/2005/8/layout/default"/>
    <dgm:cxn modelId="{8A71F0C5-5642-4C74-9430-6FC249988750}" type="presOf" srcId="{CD37ABCD-3635-4EDA-8CDC-E3C575692BDC}" destId="{BCA4C5A5-7B07-4C4C-B8DE-ECBCD1E95FD8}" srcOrd="0" destOrd="0" presId="urn:microsoft.com/office/officeart/2005/8/layout/default"/>
    <dgm:cxn modelId="{3FFD76D7-A175-4546-AD40-FEA691CDF519}" type="presOf" srcId="{67815A30-1C54-46EC-9FD2-2C54B1E06A15}" destId="{397E0A6B-63E4-4039-9246-313955C444D1}" srcOrd="0" destOrd="0" presId="urn:microsoft.com/office/officeart/2005/8/layout/default"/>
    <dgm:cxn modelId="{CCFB00F3-2A20-4CAF-9CAC-FD36A97B5907}" srcId="{67815A30-1C54-46EC-9FD2-2C54B1E06A15}" destId="{177A1D5C-A934-4BAA-B9BF-839945CE4182}" srcOrd="0" destOrd="0" parTransId="{362634FF-B5D1-4763-9DF8-3BBA78E5EE7D}" sibTransId="{46C9F41F-79BF-4EA6-955A-8CF364812588}"/>
    <dgm:cxn modelId="{BE9C9553-9824-47B7-A96D-71844F72AE4C}" type="presParOf" srcId="{397E0A6B-63E4-4039-9246-313955C444D1}" destId="{9A518510-1623-419D-AED6-8BCE84B7E3CF}" srcOrd="0" destOrd="0" presId="urn:microsoft.com/office/officeart/2005/8/layout/default"/>
    <dgm:cxn modelId="{87364263-BAC7-4921-A9F3-AB977D6EC1C3}" type="presParOf" srcId="{397E0A6B-63E4-4039-9246-313955C444D1}" destId="{CABFAE09-F92C-4C44-A800-7CCD96473C91}" srcOrd="1" destOrd="0" presId="urn:microsoft.com/office/officeart/2005/8/layout/default"/>
    <dgm:cxn modelId="{01507FB1-4393-496D-9997-105DC12D934D}" type="presParOf" srcId="{397E0A6B-63E4-4039-9246-313955C444D1}" destId="{BCA4C5A5-7B07-4C4C-B8DE-ECBCD1E95FD8}" srcOrd="2" destOrd="0" presId="urn:microsoft.com/office/officeart/2005/8/layout/default"/>
    <dgm:cxn modelId="{FBF5B0AF-BB39-4137-9083-C66B13E60A2B}" type="presParOf" srcId="{397E0A6B-63E4-4039-9246-313955C444D1}" destId="{D69F1FE3-81F5-4DC6-80EE-C9EDA63944A7}" srcOrd="3" destOrd="0" presId="urn:microsoft.com/office/officeart/2005/8/layout/default"/>
    <dgm:cxn modelId="{68259404-4298-4F2F-B0B9-B3543E16361C}" type="presParOf" srcId="{397E0A6B-63E4-4039-9246-313955C444D1}" destId="{9407CB51-B204-46E0-B98D-4230434D6547}" srcOrd="4" destOrd="0" presId="urn:microsoft.com/office/officeart/2005/8/layout/default"/>
    <dgm:cxn modelId="{41D0462E-52DF-4F83-A9FE-FBA7F4A7AC99}" type="presParOf" srcId="{397E0A6B-63E4-4039-9246-313955C444D1}" destId="{FDDA98B0-31CE-4FF9-AB56-E04381876F40}" srcOrd="5" destOrd="0" presId="urn:microsoft.com/office/officeart/2005/8/layout/default"/>
    <dgm:cxn modelId="{B7794E44-3C3E-42EB-B7EC-857E676F79F6}" type="presParOf" srcId="{397E0A6B-63E4-4039-9246-313955C444D1}" destId="{BCE34109-86F1-49A4-9204-CA4028F3B403}" srcOrd="6" destOrd="0" presId="urn:microsoft.com/office/officeart/2005/8/layout/default"/>
    <dgm:cxn modelId="{ACBD7806-9AA6-47D5-86E8-D63D675126E8}" type="presParOf" srcId="{397E0A6B-63E4-4039-9246-313955C444D1}" destId="{FC84D731-E41F-401B-8DC5-7DE086CC21C9}" srcOrd="7" destOrd="0" presId="urn:microsoft.com/office/officeart/2005/8/layout/default"/>
    <dgm:cxn modelId="{49AADFAE-0327-485A-A19F-4CC382CBE3FC}" type="presParOf" srcId="{397E0A6B-63E4-4039-9246-313955C444D1}" destId="{672F8AFC-8F6D-4190-AADD-1BC8BCBEB339}"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815A30-1C54-46EC-9FD2-2C54B1E06A1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177A1D5C-A934-4BAA-B9BF-839945CE4182}">
      <dgm:prSet phldrT="[Texto]" phldr="0"/>
      <dgm:spPr/>
      <dgm:t>
        <a:bodyPr/>
        <a:lstStyle/>
        <a:p>
          <a:pPr rtl="0"/>
          <a:r>
            <a:rPr lang="es-ES" b="1">
              <a:latin typeface="Times New Roman"/>
              <a:ea typeface="Calibri"/>
              <a:cs typeface="Calibri"/>
            </a:rPr>
            <a:t>$901.351</a:t>
          </a:r>
        </a:p>
      </dgm:t>
    </dgm:pt>
    <dgm:pt modelId="{362634FF-B5D1-4763-9DF8-3BBA78E5EE7D}" type="parTrans" cxnId="{CCFB00F3-2A20-4CAF-9CAC-FD36A97B5907}">
      <dgm:prSet/>
      <dgm:spPr/>
      <dgm:t>
        <a:bodyPr/>
        <a:lstStyle/>
        <a:p>
          <a:endParaRPr lang="es-ES"/>
        </a:p>
      </dgm:t>
    </dgm:pt>
    <dgm:pt modelId="{46C9F41F-79BF-4EA6-955A-8CF364812588}" type="sibTrans" cxnId="{CCFB00F3-2A20-4CAF-9CAC-FD36A97B5907}">
      <dgm:prSet/>
      <dgm:spPr/>
      <dgm:t>
        <a:bodyPr/>
        <a:lstStyle/>
        <a:p>
          <a:endParaRPr lang="es-ES"/>
        </a:p>
      </dgm:t>
    </dgm:pt>
    <dgm:pt modelId="{CD37ABCD-3635-4EDA-8CDC-E3C575692BDC}">
      <dgm:prSet phldrT="[Texto]" phldr="0"/>
      <dgm:spPr/>
      <dgm:t>
        <a:bodyPr/>
        <a:lstStyle/>
        <a:p>
          <a:pPr rtl="0"/>
          <a:r>
            <a:rPr lang="es-ES" b="1">
              <a:latin typeface="Times New Roman"/>
              <a:cs typeface="Times New Roman"/>
            </a:rPr>
            <a:t>$9.309</a:t>
          </a:r>
        </a:p>
      </dgm:t>
    </dgm:pt>
    <dgm:pt modelId="{A8CA2D36-FD3A-4891-84DB-5BB546862396}" type="parTrans" cxnId="{51EFBB38-5866-46AD-B8A9-4BFDE245980A}">
      <dgm:prSet/>
      <dgm:spPr/>
      <dgm:t>
        <a:bodyPr/>
        <a:lstStyle/>
        <a:p>
          <a:endParaRPr lang="es-ES"/>
        </a:p>
      </dgm:t>
    </dgm:pt>
    <dgm:pt modelId="{30A665FB-156A-4456-853F-CAC5AF79F579}" type="sibTrans" cxnId="{51EFBB38-5866-46AD-B8A9-4BFDE245980A}">
      <dgm:prSet/>
      <dgm:spPr/>
      <dgm:t>
        <a:bodyPr/>
        <a:lstStyle/>
        <a:p>
          <a:endParaRPr lang="es-ES"/>
        </a:p>
      </dgm:t>
    </dgm:pt>
    <dgm:pt modelId="{77CF826A-EA31-4A95-A7CC-2FC66B256691}">
      <dgm:prSet phldrT="[Texto]" phldr="0"/>
      <dgm:spPr/>
      <dgm:t>
        <a:bodyPr/>
        <a:lstStyle/>
        <a:p>
          <a:pPr rtl="0"/>
          <a:r>
            <a:rPr lang="es-ES" b="1">
              <a:latin typeface="Times New Roman"/>
              <a:cs typeface="Times New Roman"/>
            </a:rPr>
            <a:t>$10.856</a:t>
          </a:r>
        </a:p>
      </dgm:t>
    </dgm:pt>
    <dgm:pt modelId="{DD4C37AC-1958-4FF0-A36A-E106D48C7DB6}" type="parTrans" cxnId="{65007F43-0DE5-4105-BEB6-5867418C4AED}">
      <dgm:prSet/>
      <dgm:spPr/>
      <dgm:t>
        <a:bodyPr/>
        <a:lstStyle/>
        <a:p>
          <a:endParaRPr lang="es-ES"/>
        </a:p>
      </dgm:t>
    </dgm:pt>
    <dgm:pt modelId="{D31060CA-4FE0-49D8-B00C-7162B9A15725}" type="sibTrans" cxnId="{65007F43-0DE5-4105-BEB6-5867418C4AED}">
      <dgm:prSet/>
      <dgm:spPr/>
      <dgm:t>
        <a:bodyPr/>
        <a:lstStyle/>
        <a:p>
          <a:endParaRPr lang="es-ES"/>
        </a:p>
      </dgm:t>
    </dgm:pt>
    <dgm:pt modelId="{1494DC50-EDB1-4A1A-86D0-A7A3BB5C0684}">
      <dgm:prSet phldrT="[Texto]" phldr="0"/>
      <dgm:spPr/>
      <dgm:t>
        <a:bodyPr/>
        <a:lstStyle/>
        <a:p>
          <a:pPr rtl="0"/>
          <a:r>
            <a:rPr lang="es-ES" b="1">
              <a:latin typeface="Times New Roman"/>
              <a:cs typeface="Times New Roman"/>
            </a:rPr>
            <a:t>$1.778.403</a:t>
          </a:r>
        </a:p>
      </dgm:t>
    </dgm:pt>
    <dgm:pt modelId="{D2C554D2-DD0A-478E-9AF7-9AE7A8D7DDFF}" type="parTrans" cxnId="{A5EC7E1D-4811-43DB-80C8-FD10C6CC729D}">
      <dgm:prSet/>
      <dgm:spPr/>
      <dgm:t>
        <a:bodyPr/>
        <a:lstStyle/>
        <a:p>
          <a:endParaRPr lang="es-ES"/>
        </a:p>
      </dgm:t>
    </dgm:pt>
    <dgm:pt modelId="{B29FF2B6-CCC8-41BD-906F-4CB7E6912AF3}" type="sibTrans" cxnId="{A5EC7E1D-4811-43DB-80C8-FD10C6CC729D}">
      <dgm:prSet/>
      <dgm:spPr/>
      <dgm:t>
        <a:bodyPr/>
        <a:lstStyle/>
        <a:p>
          <a:endParaRPr lang="es-ES"/>
        </a:p>
      </dgm:t>
    </dgm:pt>
    <dgm:pt modelId="{34295C99-2F63-4BD4-8352-445B5DA31895}">
      <dgm:prSet phldrT="[Texto]" phldr="0"/>
      <dgm:spPr/>
      <dgm:t>
        <a:bodyPr/>
        <a:lstStyle/>
        <a:p>
          <a:pPr rtl="0"/>
          <a:r>
            <a:rPr lang="es-ES" b="1">
              <a:solidFill>
                <a:schemeClr val="bg1"/>
              </a:solidFill>
              <a:latin typeface="Times New Roman"/>
              <a:ea typeface="Calibri"/>
              <a:cs typeface="Calibri"/>
            </a:rPr>
            <a:t>TOTAL FUNCIONAMIENTO $2.69 BILLONES</a:t>
          </a:r>
          <a:endParaRPr lang="en-US" b="1">
            <a:solidFill>
              <a:schemeClr val="bg1"/>
            </a:solidFill>
            <a:latin typeface="Times New Roman"/>
            <a:ea typeface="Calibri"/>
            <a:cs typeface="Calibri"/>
          </a:endParaRPr>
        </a:p>
      </dgm:t>
    </dgm:pt>
    <dgm:pt modelId="{0DB49C2A-70D1-4CDF-8E2B-86B112E7D34B}" type="parTrans" cxnId="{1908F97C-6A27-43E4-963E-8356A9265D09}">
      <dgm:prSet/>
      <dgm:spPr/>
      <dgm:t>
        <a:bodyPr/>
        <a:lstStyle/>
        <a:p>
          <a:endParaRPr lang="es-ES"/>
        </a:p>
      </dgm:t>
    </dgm:pt>
    <dgm:pt modelId="{206F0130-7794-4BD4-9E96-F09CE0E49EA3}" type="sibTrans" cxnId="{1908F97C-6A27-43E4-963E-8356A9265D09}">
      <dgm:prSet/>
      <dgm:spPr/>
      <dgm:t>
        <a:bodyPr/>
        <a:lstStyle/>
        <a:p>
          <a:endParaRPr lang="es-ES"/>
        </a:p>
      </dgm:t>
    </dgm:pt>
    <dgm:pt modelId="{397E0A6B-63E4-4039-9246-313955C444D1}" type="pres">
      <dgm:prSet presAssocID="{67815A30-1C54-46EC-9FD2-2C54B1E06A15}" presName="diagram" presStyleCnt="0">
        <dgm:presLayoutVars>
          <dgm:dir/>
          <dgm:resizeHandles val="exact"/>
        </dgm:presLayoutVars>
      </dgm:prSet>
      <dgm:spPr/>
    </dgm:pt>
    <dgm:pt modelId="{9A518510-1623-419D-AED6-8BCE84B7E3CF}" type="pres">
      <dgm:prSet presAssocID="{177A1D5C-A934-4BAA-B9BF-839945CE4182}" presName="node" presStyleLbl="node1" presStyleIdx="0" presStyleCnt="5">
        <dgm:presLayoutVars>
          <dgm:bulletEnabled val="1"/>
        </dgm:presLayoutVars>
      </dgm:prSet>
      <dgm:spPr/>
    </dgm:pt>
    <dgm:pt modelId="{CABFAE09-F92C-4C44-A800-7CCD96473C91}" type="pres">
      <dgm:prSet presAssocID="{46C9F41F-79BF-4EA6-955A-8CF364812588}" presName="sibTrans" presStyleCnt="0"/>
      <dgm:spPr/>
    </dgm:pt>
    <dgm:pt modelId="{BCA4C5A5-7B07-4C4C-B8DE-ECBCD1E95FD8}" type="pres">
      <dgm:prSet presAssocID="{CD37ABCD-3635-4EDA-8CDC-E3C575692BDC}" presName="node" presStyleLbl="node1" presStyleIdx="1" presStyleCnt="5">
        <dgm:presLayoutVars>
          <dgm:bulletEnabled val="1"/>
        </dgm:presLayoutVars>
      </dgm:prSet>
      <dgm:spPr/>
    </dgm:pt>
    <dgm:pt modelId="{D69F1FE3-81F5-4DC6-80EE-C9EDA63944A7}" type="pres">
      <dgm:prSet presAssocID="{30A665FB-156A-4456-853F-CAC5AF79F579}" presName="sibTrans" presStyleCnt="0"/>
      <dgm:spPr/>
    </dgm:pt>
    <dgm:pt modelId="{9407CB51-B204-46E0-B98D-4230434D6547}" type="pres">
      <dgm:prSet presAssocID="{77CF826A-EA31-4A95-A7CC-2FC66B256691}" presName="node" presStyleLbl="node1" presStyleIdx="2" presStyleCnt="5">
        <dgm:presLayoutVars>
          <dgm:bulletEnabled val="1"/>
        </dgm:presLayoutVars>
      </dgm:prSet>
      <dgm:spPr/>
    </dgm:pt>
    <dgm:pt modelId="{FDDA98B0-31CE-4FF9-AB56-E04381876F40}" type="pres">
      <dgm:prSet presAssocID="{D31060CA-4FE0-49D8-B00C-7162B9A15725}" presName="sibTrans" presStyleCnt="0"/>
      <dgm:spPr/>
    </dgm:pt>
    <dgm:pt modelId="{BCE34109-86F1-49A4-9204-CA4028F3B403}" type="pres">
      <dgm:prSet presAssocID="{1494DC50-EDB1-4A1A-86D0-A7A3BB5C0684}" presName="node" presStyleLbl="node1" presStyleIdx="3" presStyleCnt="5">
        <dgm:presLayoutVars>
          <dgm:bulletEnabled val="1"/>
        </dgm:presLayoutVars>
      </dgm:prSet>
      <dgm:spPr/>
    </dgm:pt>
    <dgm:pt modelId="{FC84D731-E41F-401B-8DC5-7DE086CC21C9}" type="pres">
      <dgm:prSet presAssocID="{B29FF2B6-CCC8-41BD-906F-4CB7E6912AF3}" presName="sibTrans" presStyleCnt="0"/>
      <dgm:spPr/>
    </dgm:pt>
    <dgm:pt modelId="{672F8AFC-8F6D-4190-AADD-1BC8BCBEB339}" type="pres">
      <dgm:prSet presAssocID="{34295C99-2F63-4BD4-8352-445B5DA31895}" presName="node" presStyleLbl="node1" presStyleIdx="4" presStyleCnt="5">
        <dgm:presLayoutVars>
          <dgm:bulletEnabled val="1"/>
        </dgm:presLayoutVars>
      </dgm:prSet>
      <dgm:spPr/>
    </dgm:pt>
  </dgm:ptLst>
  <dgm:cxnLst>
    <dgm:cxn modelId="{A5EC7E1D-4811-43DB-80C8-FD10C6CC729D}" srcId="{67815A30-1C54-46EC-9FD2-2C54B1E06A15}" destId="{1494DC50-EDB1-4A1A-86D0-A7A3BB5C0684}" srcOrd="3" destOrd="0" parTransId="{D2C554D2-DD0A-478E-9AF7-9AE7A8D7DDFF}" sibTransId="{B29FF2B6-CCC8-41BD-906F-4CB7E6912AF3}"/>
    <dgm:cxn modelId="{51EFBB38-5866-46AD-B8A9-4BFDE245980A}" srcId="{67815A30-1C54-46EC-9FD2-2C54B1E06A15}" destId="{CD37ABCD-3635-4EDA-8CDC-E3C575692BDC}" srcOrd="1" destOrd="0" parTransId="{A8CA2D36-FD3A-4891-84DB-5BB546862396}" sibTransId="{30A665FB-156A-4456-853F-CAC5AF79F579}"/>
    <dgm:cxn modelId="{26D3C941-250A-460E-8E37-0432F51C0EB3}" type="presOf" srcId="{1494DC50-EDB1-4A1A-86D0-A7A3BB5C0684}" destId="{BCE34109-86F1-49A4-9204-CA4028F3B403}" srcOrd="0" destOrd="0" presId="urn:microsoft.com/office/officeart/2005/8/layout/default"/>
    <dgm:cxn modelId="{65007F43-0DE5-4105-BEB6-5867418C4AED}" srcId="{67815A30-1C54-46EC-9FD2-2C54B1E06A15}" destId="{77CF826A-EA31-4A95-A7CC-2FC66B256691}" srcOrd="2" destOrd="0" parTransId="{DD4C37AC-1958-4FF0-A36A-E106D48C7DB6}" sibTransId="{D31060CA-4FE0-49D8-B00C-7162B9A15725}"/>
    <dgm:cxn modelId="{CA377966-7D15-40FB-BDFF-C94595E1D414}" type="presOf" srcId="{77CF826A-EA31-4A95-A7CC-2FC66B256691}" destId="{9407CB51-B204-46E0-B98D-4230434D6547}" srcOrd="0" destOrd="0" presId="urn:microsoft.com/office/officeart/2005/8/layout/default"/>
    <dgm:cxn modelId="{9DB45C75-AA31-499D-A545-08A1924A53DD}" type="presOf" srcId="{34295C99-2F63-4BD4-8352-445B5DA31895}" destId="{672F8AFC-8F6D-4190-AADD-1BC8BCBEB339}" srcOrd="0" destOrd="0" presId="urn:microsoft.com/office/officeart/2005/8/layout/default"/>
    <dgm:cxn modelId="{1908F97C-6A27-43E4-963E-8356A9265D09}" srcId="{67815A30-1C54-46EC-9FD2-2C54B1E06A15}" destId="{34295C99-2F63-4BD4-8352-445B5DA31895}" srcOrd="4" destOrd="0" parTransId="{0DB49C2A-70D1-4CDF-8E2B-86B112E7D34B}" sibTransId="{206F0130-7794-4BD4-9E96-F09CE0E49EA3}"/>
    <dgm:cxn modelId="{9492DFC6-3C80-4A0E-81FF-15F3A7EEF8E6}" type="presOf" srcId="{177A1D5C-A934-4BAA-B9BF-839945CE4182}" destId="{9A518510-1623-419D-AED6-8BCE84B7E3CF}" srcOrd="0" destOrd="0" presId="urn:microsoft.com/office/officeart/2005/8/layout/default"/>
    <dgm:cxn modelId="{79596DD3-DACE-437D-A6D4-0D66090DD6E4}" type="presOf" srcId="{CD37ABCD-3635-4EDA-8CDC-E3C575692BDC}" destId="{BCA4C5A5-7B07-4C4C-B8DE-ECBCD1E95FD8}" srcOrd="0" destOrd="0" presId="urn:microsoft.com/office/officeart/2005/8/layout/default"/>
    <dgm:cxn modelId="{3FFD76D7-A175-4546-AD40-FEA691CDF519}" type="presOf" srcId="{67815A30-1C54-46EC-9FD2-2C54B1E06A15}" destId="{397E0A6B-63E4-4039-9246-313955C444D1}" srcOrd="0" destOrd="0" presId="urn:microsoft.com/office/officeart/2005/8/layout/default"/>
    <dgm:cxn modelId="{CCFB00F3-2A20-4CAF-9CAC-FD36A97B5907}" srcId="{67815A30-1C54-46EC-9FD2-2C54B1E06A15}" destId="{177A1D5C-A934-4BAA-B9BF-839945CE4182}" srcOrd="0" destOrd="0" parTransId="{362634FF-B5D1-4763-9DF8-3BBA78E5EE7D}" sibTransId="{46C9F41F-79BF-4EA6-955A-8CF364812588}"/>
    <dgm:cxn modelId="{D1E527A3-FC87-4A27-B801-5E283D09BB24}" type="presParOf" srcId="{397E0A6B-63E4-4039-9246-313955C444D1}" destId="{9A518510-1623-419D-AED6-8BCE84B7E3CF}" srcOrd="0" destOrd="0" presId="urn:microsoft.com/office/officeart/2005/8/layout/default"/>
    <dgm:cxn modelId="{A9557E07-96C9-44E5-BC2E-786C8EC04232}" type="presParOf" srcId="{397E0A6B-63E4-4039-9246-313955C444D1}" destId="{CABFAE09-F92C-4C44-A800-7CCD96473C91}" srcOrd="1" destOrd="0" presId="urn:microsoft.com/office/officeart/2005/8/layout/default"/>
    <dgm:cxn modelId="{2B5CE056-57B2-4CF4-85FC-F264A1A5FEB1}" type="presParOf" srcId="{397E0A6B-63E4-4039-9246-313955C444D1}" destId="{BCA4C5A5-7B07-4C4C-B8DE-ECBCD1E95FD8}" srcOrd="2" destOrd="0" presId="urn:microsoft.com/office/officeart/2005/8/layout/default"/>
    <dgm:cxn modelId="{1EC13D87-426C-4E2D-BF00-B94BD964502E}" type="presParOf" srcId="{397E0A6B-63E4-4039-9246-313955C444D1}" destId="{D69F1FE3-81F5-4DC6-80EE-C9EDA63944A7}" srcOrd="3" destOrd="0" presId="urn:microsoft.com/office/officeart/2005/8/layout/default"/>
    <dgm:cxn modelId="{5DCA79D7-F39C-4B0B-8488-4F9CBBCB1193}" type="presParOf" srcId="{397E0A6B-63E4-4039-9246-313955C444D1}" destId="{9407CB51-B204-46E0-B98D-4230434D6547}" srcOrd="4" destOrd="0" presId="urn:microsoft.com/office/officeart/2005/8/layout/default"/>
    <dgm:cxn modelId="{5D2E872A-05C3-43AF-81CF-50DFEBA0E658}" type="presParOf" srcId="{397E0A6B-63E4-4039-9246-313955C444D1}" destId="{FDDA98B0-31CE-4FF9-AB56-E04381876F40}" srcOrd="5" destOrd="0" presId="urn:microsoft.com/office/officeart/2005/8/layout/default"/>
    <dgm:cxn modelId="{3469AFA8-1E55-4091-836D-85A4B0027F97}" type="presParOf" srcId="{397E0A6B-63E4-4039-9246-313955C444D1}" destId="{BCE34109-86F1-49A4-9204-CA4028F3B403}" srcOrd="6" destOrd="0" presId="urn:microsoft.com/office/officeart/2005/8/layout/default"/>
    <dgm:cxn modelId="{0330D69E-D8E0-451D-8AEB-575C2FCF8B08}" type="presParOf" srcId="{397E0A6B-63E4-4039-9246-313955C444D1}" destId="{FC84D731-E41F-401B-8DC5-7DE086CC21C9}" srcOrd="7" destOrd="0" presId="urn:microsoft.com/office/officeart/2005/8/layout/default"/>
    <dgm:cxn modelId="{DB8EF8AE-1A88-425A-B966-42123D79DA25}" type="presParOf" srcId="{397E0A6B-63E4-4039-9246-313955C444D1}" destId="{672F8AFC-8F6D-4190-AADD-1BC8BCBEB339}"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18510-1623-419D-AED6-8BCE84B7E3CF}">
      <dsp:nvSpPr>
        <dsp:cNvPr id="0" name=""/>
        <dsp:cNvSpPr/>
      </dsp:nvSpPr>
      <dsp:spPr>
        <a:xfrm>
          <a:off x="366228" y="446"/>
          <a:ext cx="1828353" cy="1097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 sz="1800" kern="1200">
              <a:latin typeface="Helvetica"/>
            </a:rPr>
            <a:t>$1.262.505: 12 proyectos </a:t>
          </a:r>
          <a:endParaRPr lang="es-ES" sz="1800" kern="1200"/>
        </a:p>
      </dsp:txBody>
      <dsp:txXfrm>
        <a:off x="366228" y="446"/>
        <a:ext cx="1828353" cy="1097012"/>
      </dsp:txXfrm>
    </dsp:sp>
    <dsp:sp modelId="{BCA4C5A5-7B07-4C4C-B8DE-ECBCD1E95FD8}">
      <dsp:nvSpPr>
        <dsp:cNvPr id="0" name=""/>
        <dsp:cNvSpPr/>
      </dsp:nvSpPr>
      <dsp:spPr>
        <a:xfrm>
          <a:off x="2377417" y="446"/>
          <a:ext cx="1828353" cy="1097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 sz="1800" kern="1200">
              <a:latin typeface="Helvetica"/>
            </a:rPr>
            <a:t>$3.753 : 2 proyectos</a:t>
          </a:r>
          <a:endParaRPr lang="es-ES" sz="1800" kern="1200"/>
        </a:p>
      </dsp:txBody>
      <dsp:txXfrm>
        <a:off x="2377417" y="446"/>
        <a:ext cx="1828353" cy="1097012"/>
      </dsp:txXfrm>
    </dsp:sp>
    <dsp:sp modelId="{9407CB51-B204-46E0-B98D-4230434D6547}">
      <dsp:nvSpPr>
        <dsp:cNvPr id="0" name=""/>
        <dsp:cNvSpPr/>
      </dsp:nvSpPr>
      <dsp:spPr>
        <a:xfrm>
          <a:off x="366228" y="1280293"/>
          <a:ext cx="1828353" cy="1097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 sz="1800" kern="1200">
              <a:latin typeface="Helvetica"/>
            </a:rPr>
            <a:t>$10.890 : 4 proyectos</a:t>
          </a:r>
          <a:endParaRPr lang="es-ES" sz="1800" kern="1200"/>
        </a:p>
      </dsp:txBody>
      <dsp:txXfrm>
        <a:off x="366228" y="1280293"/>
        <a:ext cx="1828353" cy="1097012"/>
      </dsp:txXfrm>
    </dsp:sp>
    <dsp:sp modelId="{BCE34109-86F1-49A4-9204-CA4028F3B403}">
      <dsp:nvSpPr>
        <dsp:cNvPr id="0" name=""/>
        <dsp:cNvSpPr/>
      </dsp:nvSpPr>
      <dsp:spPr>
        <a:xfrm>
          <a:off x="2377417" y="1280293"/>
          <a:ext cx="1828353" cy="1097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 sz="1800" kern="1200">
              <a:latin typeface="Helvetica"/>
            </a:rPr>
            <a:t>$15.735.353 : 6 proyectos</a:t>
          </a:r>
          <a:endParaRPr lang="es-ES" sz="1800" kern="1200"/>
        </a:p>
      </dsp:txBody>
      <dsp:txXfrm>
        <a:off x="2377417" y="1280293"/>
        <a:ext cx="1828353" cy="1097012"/>
      </dsp:txXfrm>
    </dsp:sp>
    <dsp:sp modelId="{672F8AFC-8F6D-4190-AADD-1BC8BCBEB339}">
      <dsp:nvSpPr>
        <dsp:cNvPr id="0" name=""/>
        <dsp:cNvSpPr/>
      </dsp:nvSpPr>
      <dsp:spPr>
        <a:xfrm>
          <a:off x="1371823" y="2560141"/>
          <a:ext cx="1828353" cy="1097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 sz="1800" kern="1200">
              <a:latin typeface="Helvetica"/>
            </a:rPr>
            <a:t>TOTAL INVERSIÓN $17.01 BILLONES</a:t>
          </a:r>
          <a:endParaRPr lang="es-ES" sz="1800" kern="1200"/>
        </a:p>
      </dsp:txBody>
      <dsp:txXfrm>
        <a:off x="1371823" y="2560141"/>
        <a:ext cx="1828353" cy="1097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18510-1623-419D-AED6-8BCE84B7E3CF}">
      <dsp:nvSpPr>
        <dsp:cNvPr id="0" name=""/>
        <dsp:cNvSpPr/>
      </dsp:nvSpPr>
      <dsp:spPr>
        <a:xfrm>
          <a:off x="492968" y="198"/>
          <a:ext cx="1828601" cy="10971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s-ES" sz="1000" b="1" kern="1200">
              <a:latin typeface="Times New Roman"/>
              <a:ea typeface="Calibri"/>
              <a:cs typeface="Calibri"/>
            </a:rPr>
            <a:t>$901.351</a:t>
          </a:r>
        </a:p>
      </dsp:txBody>
      <dsp:txXfrm>
        <a:off x="492968" y="198"/>
        <a:ext cx="1828601" cy="1097160"/>
      </dsp:txXfrm>
    </dsp:sp>
    <dsp:sp modelId="{BCA4C5A5-7B07-4C4C-B8DE-ECBCD1E95FD8}">
      <dsp:nvSpPr>
        <dsp:cNvPr id="0" name=""/>
        <dsp:cNvSpPr/>
      </dsp:nvSpPr>
      <dsp:spPr>
        <a:xfrm>
          <a:off x="2504429" y="198"/>
          <a:ext cx="1828601" cy="10971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s-ES" sz="1000" b="1" kern="1200">
              <a:latin typeface="Times New Roman"/>
              <a:cs typeface="Times New Roman"/>
            </a:rPr>
            <a:t>$9.309</a:t>
          </a:r>
        </a:p>
      </dsp:txBody>
      <dsp:txXfrm>
        <a:off x="2504429" y="198"/>
        <a:ext cx="1828601" cy="1097160"/>
      </dsp:txXfrm>
    </dsp:sp>
    <dsp:sp modelId="{9407CB51-B204-46E0-B98D-4230434D6547}">
      <dsp:nvSpPr>
        <dsp:cNvPr id="0" name=""/>
        <dsp:cNvSpPr/>
      </dsp:nvSpPr>
      <dsp:spPr>
        <a:xfrm>
          <a:off x="492968" y="1280219"/>
          <a:ext cx="1828601" cy="10971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s-ES" sz="1000" b="1" kern="1200">
              <a:latin typeface="Times New Roman"/>
              <a:cs typeface="Times New Roman"/>
            </a:rPr>
            <a:t>$10.856</a:t>
          </a:r>
        </a:p>
      </dsp:txBody>
      <dsp:txXfrm>
        <a:off x="492968" y="1280219"/>
        <a:ext cx="1828601" cy="1097160"/>
      </dsp:txXfrm>
    </dsp:sp>
    <dsp:sp modelId="{BCE34109-86F1-49A4-9204-CA4028F3B403}">
      <dsp:nvSpPr>
        <dsp:cNvPr id="0" name=""/>
        <dsp:cNvSpPr/>
      </dsp:nvSpPr>
      <dsp:spPr>
        <a:xfrm>
          <a:off x="2504429" y="1280219"/>
          <a:ext cx="1828601" cy="10971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s-ES" sz="1000" b="1" kern="1200">
              <a:latin typeface="Times New Roman"/>
              <a:cs typeface="Times New Roman"/>
            </a:rPr>
            <a:t>$1.778.403</a:t>
          </a:r>
        </a:p>
      </dsp:txBody>
      <dsp:txXfrm>
        <a:off x="2504429" y="1280219"/>
        <a:ext cx="1828601" cy="1097160"/>
      </dsp:txXfrm>
    </dsp:sp>
    <dsp:sp modelId="{672F8AFC-8F6D-4190-AADD-1BC8BCBEB339}">
      <dsp:nvSpPr>
        <dsp:cNvPr id="0" name=""/>
        <dsp:cNvSpPr/>
      </dsp:nvSpPr>
      <dsp:spPr>
        <a:xfrm>
          <a:off x="1498698" y="2560240"/>
          <a:ext cx="1828601" cy="10971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s-ES" sz="1000" b="1" kern="1200">
              <a:solidFill>
                <a:schemeClr val="bg1"/>
              </a:solidFill>
              <a:latin typeface="Times New Roman"/>
              <a:ea typeface="Calibri"/>
              <a:cs typeface="Calibri"/>
            </a:rPr>
            <a:t>TOTAL FUNCIONAMIENTO $2.69 BILLONES</a:t>
          </a:r>
          <a:endParaRPr lang="en-US" sz="1000" b="1" kern="1200">
            <a:solidFill>
              <a:schemeClr val="bg1"/>
            </a:solidFill>
            <a:latin typeface="Times New Roman"/>
            <a:ea typeface="Calibri"/>
            <a:cs typeface="Calibri"/>
          </a:endParaRPr>
        </a:p>
      </dsp:txBody>
      <dsp:txXfrm>
        <a:off x="1498698" y="2560240"/>
        <a:ext cx="1828601" cy="109716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DE8F55E-3564-59E0-6AB4-0A68F59932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F2C491CA-AD82-21DA-B6AF-104C3C6492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65CE21-4FFD-43E4-9BE1-44B69E389DE4}" type="datetimeFigureOut">
              <a:rPr lang="es-CO" smtClean="0"/>
              <a:t>20/05/2025</a:t>
            </a:fld>
            <a:endParaRPr lang="es-CO"/>
          </a:p>
        </p:txBody>
      </p:sp>
      <p:sp>
        <p:nvSpPr>
          <p:cNvPr id="4" name="Marcador de pie de página 3">
            <a:extLst>
              <a:ext uri="{FF2B5EF4-FFF2-40B4-BE49-F238E27FC236}">
                <a16:creationId xmlns:a16="http://schemas.microsoft.com/office/drawing/2014/main" id="{84018EA8-D50D-6048-06A1-98CC923A5F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9F885154-3EB1-CC47-4591-C970E8A909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5897CF-0428-44F3-9C91-0685A4FB6EB6}" type="slidenum">
              <a:rPr lang="es-CO" smtClean="0"/>
              <a:t>‹Nº›</a:t>
            </a:fld>
            <a:endParaRPr lang="es-CO"/>
          </a:p>
        </p:txBody>
      </p:sp>
    </p:spTree>
    <p:extLst>
      <p:ext uri="{BB962C8B-B14F-4D97-AF65-F5344CB8AC3E}">
        <p14:creationId xmlns:p14="http://schemas.microsoft.com/office/powerpoint/2010/main" val="890061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75E832-80E1-4FE0-91FA-8D51E04372DD}" type="datetimeFigureOut">
              <a:rPr lang="es-CO" smtClean="0"/>
              <a:t>20/05/2025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AA98D-FD43-43C6-BEA2-560AF3DE7781}" type="slidenum">
              <a:rPr lang="es-CO" smtClean="0"/>
              <a:t>‹Nº›</a:t>
            </a:fld>
            <a:endParaRPr lang="es-CO"/>
          </a:p>
        </p:txBody>
      </p:sp>
    </p:spTree>
    <p:extLst>
      <p:ext uri="{BB962C8B-B14F-4D97-AF65-F5344CB8AC3E}">
        <p14:creationId xmlns:p14="http://schemas.microsoft.com/office/powerpoint/2010/main" val="7262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653AA98D-FD43-43C6-BEA2-560AF3DE7781}" type="slidenum">
              <a:rPr lang="es-CO" smtClean="0"/>
              <a:t>9</a:t>
            </a:fld>
            <a:endParaRPr lang="es-CO"/>
          </a:p>
        </p:txBody>
      </p:sp>
    </p:spTree>
    <p:extLst>
      <p:ext uri="{BB962C8B-B14F-4D97-AF65-F5344CB8AC3E}">
        <p14:creationId xmlns:p14="http://schemas.microsoft.com/office/powerpoint/2010/main" val="1705748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latin typeface="Calibri"/>
                <a:ea typeface="Calibri"/>
                <a:cs typeface="Calibri"/>
              </a:rPr>
              <a:t>Listi</a:t>
            </a:r>
          </a:p>
        </p:txBody>
      </p:sp>
      <p:sp>
        <p:nvSpPr>
          <p:cNvPr id="4" name="Marcador de número de diapositiva 3"/>
          <p:cNvSpPr>
            <a:spLocks noGrp="1"/>
          </p:cNvSpPr>
          <p:nvPr>
            <p:ph type="sldNum" sz="quarter" idx="5"/>
          </p:nvPr>
        </p:nvSpPr>
        <p:spPr/>
        <p:txBody>
          <a:bodyPr/>
          <a:lstStyle/>
          <a:p>
            <a:fld id="{653AA98D-FD43-43C6-BEA2-560AF3DE7781}" type="slidenum">
              <a:rPr lang="es-CO" smtClean="0"/>
              <a:t>18</a:t>
            </a:fld>
            <a:endParaRPr lang="es-CO"/>
          </a:p>
        </p:txBody>
      </p:sp>
    </p:spTree>
    <p:extLst>
      <p:ext uri="{BB962C8B-B14F-4D97-AF65-F5344CB8AC3E}">
        <p14:creationId xmlns:p14="http://schemas.microsoft.com/office/powerpoint/2010/main" val="3148056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653AA98D-FD43-43C6-BEA2-560AF3DE7781}" type="slidenum">
              <a:rPr lang="es-CO" smtClean="0"/>
              <a:t>20</a:t>
            </a:fld>
            <a:endParaRPr lang="es-CO"/>
          </a:p>
        </p:txBody>
      </p:sp>
    </p:spTree>
    <p:extLst>
      <p:ext uri="{BB962C8B-B14F-4D97-AF65-F5344CB8AC3E}">
        <p14:creationId xmlns:p14="http://schemas.microsoft.com/office/powerpoint/2010/main" val="3785068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D6C39-7ECA-196A-3AAB-D42288FA00C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B956F22-67D2-A47C-5F9C-845356D2463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75DA0D4-5B70-A549-43E6-03B79BF0002C}"/>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BD3AA4FB-5903-5494-04B6-6A52C70A32E2}"/>
              </a:ext>
            </a:extLst>
          </p:cNvPr>
          <p:cNvSpPr>
            <a:spLocks noGrp="1"/>
          </p:cNvSpPr>
          <p:nvPr>
            <p:ph type="sldNum" sz="quarter" idx="5"/>
          </p:nvPr>
        </p:nvSpPr>
        <p:spPr/>
        <p:txBody>
          <a:bodyPr/>
          <a:lstStyle/>
          <a:p>
            <a:fld id="{653AA98D-FD43-43C6-BEA2-560AF3DE7781}" type="slidenum">
              <a:rPr lang="es-CO" smtClean="0"/>
              <a:t>21</a:t>
            </a:fld>
            <a:endParaRPr lang="es-CO"/>
          </a:p>
        </p:txBody>
      </p:sp>
    </p:spTree>
    <p:extLst>
      <p:ext uri="{BB962C8B-B14F-4D97-AF65-F5344CB8AC3E}">
        <p14:creationId xmlns:p14="http://schemas.microsoft.com/office/powerpoint/2010/main" val="3359174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latin typeface="Calibri"/>
                <a:ea typeface="Calibri"/>
                <a:cs typeface="Calibri"/>
              </a:rPr>
              <a:t>Listo </a:t>
            </a:r>
            <a:r>
              <a:rPr lang="en-US" err="1">
                <a:latin typeface="Calibri"/>
                <a:ea typeface="Calibri"/>
                <a:cs typeface="Calibri"/>
              </a:rPr>
              <a:t>el</a:t>
            </a:r>
            <a:r>
              <a:rPr lang="en-US">
                <a:latin typeface="Calibri"/>
                <a:ea typeface="Calibri"/>
                <a:cs typeface="Calibri"/>
              </a:rPr>
              <a:t> </a:t>
            </a:r>
            <a:r>
              <a:rPr lang="en-US" err="1">
                <a:latin typeface="Calibri"/>
                <a:ea typeface="Calibri"/>
                <a:cs typeface="Calibri"/>
              </a:rPr>
              <a:t>ajuste</a:t>
            </a:r>
          </a:p>
        </p:txBody>
      </p:sp>
      <p:sp>
        <p:nvSpPr>
          <p:cNvPr id="4" name="Marcador de número de diapositiva 3"/>
          <p:cNvSpPr>
            <a:spLocks noGrp="1"/>
          </p:cNvSpPr>
          <p:nvPr>
            <p:ph type="sldNum" sz="quarter" idx="5"/>
          </p:nvPr>
        </p:nvSpPr>
        <p:spPr/>
        <p:txBody>
          <a:bodyPr/>
          <a:lstStyle/>
          <a:p>
            <a:fld id="{653AA98D-FD43-43C6-BEA2-560AF3DE7781}" type="slidenum">
              <a:rPr lang="es-CO" smtClean="0"/>
              <a:t>23</a:t>
            </a:fld>
            <a:endParaRPr lang="es-CO"/>
          </a:p>
        </p:txBody>
      </p:sp>
    </p:spTree>
    <p:extLst>
      <p:ext uri="{BB962C8B-B14F-4D97-AF65-F5344CB8AC3E}">
        <p14:creationId xmlns:p14="http://schemas.microsoft.com/office/powerpoint/2010/main" val="891046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653AA98D-FD43-43C6-BEA2-560AF3DE7781}" type="slidenum">
              <a:rPr lang="es-CO" smtClean="0"/>
              <a:t>34</a:t>
            </a:fld>
            <a:endParaRPr lang="es-CO"/>
          </a:p>
        </p:txBody>
      </p:sp>
    </p:spTree>
    <p:extLst>
      <p:ext uri="{BB962C8B-B14F-4D97-AF65-F5344CB8AC3E}">
        <p14:creationId xmlns:p14="http://schemas.microsoft.com/office/powerpoint/2010/main" val="3785068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D6C39-7ECA-196A-3AAB-D42288FA00C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B956F22-67D2-A47C-5F9C-845356D2463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75DA0D4-5B70-A549-43E6-03B79BF0002C}"/>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BD3AA4FB-5903-5494-04B6-6A52C70A32E2}"/>
              </a:ext>
            </a:extLst>
          </p:cNvPr>
          <p:cNvSpPr>
            <a:spLocks noGrp="1"/>
          </p:cNvSpPr>
          <p:nvPr>
            <p:ph type="sldNum" sz="quarter" idx="5"/>
          </p:nvPr>
        </p:nvSpPr>
        <p:spPr/>
        <p:txBody>
          <a:bodyPr/>
          <a:lstStyle/>
          <a:p>
            <a:fld id="{653AA98D-FD43-43C6-BEA2-560AF3DE7781}" type="slidenum">
              <a:rPr lang="es-CO" smtClean="0"/>
              <a:t>35</a:t>
            </a:fld>
            <a:endParaRPr lang="es-CO"/>
          </a:p>
        </p:txBody>
      </p:sp>
    </p:spTree>
    <p:extLst>
      <p:ext uri="{BB962C8B-B14F-4D97-AF65-F5344CB8AC3E}">
        <p14:creationId xmlns:p14="http://schemas.microsoft.com/office/powerpoint/2010/main" val="3359174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653AA98D-FD43-43C6-BEA2-560AF3DE7781}" type="slidenum">
              <a:rPr lang="es-CO" smtClean="0"/>
              <a:t>94</a:t>
            </a:fld>
            <a:endParaRPr lang="es-CO"/>
          </a:p>
        </p:txBody>
      </p:sp>
    </p:spTree>
    <p:extLst>
      <p:ext uri="{BB962C8B-B14F-4D97-AF65-F5344CB8AC3E}">
        <p14:creationId xmlns:p14="http://schemas.microsoft.com/office/powerpoint/2010/main" val="3785068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6AD64394-963E-D625-32AA-BDFC76B6E81B}"/>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20/05/2025</a:t>
            </a:fld>
            <a:endParaRPr lang="es-CO"/>
          </a:p>
        </p:txBody>
      </p:sp>
      <p:sp>
        <p:nvSpPr>
          <p:cNvPr id="4" name="Marcador de pie de página 3">
            <a:extLst>
              <a:ext uri="{FF2B5EF4-FFF2-40B4-BE49-F238E27FC236}">
                <a16:creationId xmlns:a16="http://schemas.microsoft.com/office/drawing/2014/main" id="{C0F68054-34D7-9279-DFD5-715512BF4F92}"/>
              </a:ext>
            </a:extLst>
          </p:cNvPr>
          <p:cNvSpPr>
            <a:spLocks noGrp="1"/>
          </p:cNvSpPr>
          <p:nvPr>
            <p:ph type="ftr" sz="quarter" idx="11"/>
          </p:nvPr>
        </p:nvSpPr>
        <p:spPr/>
        <p:txBody>
          <a:bodyPr/>
          <a:lstStyle>
            <a:lvl1pPr>
              <a:defRPr>
                <a:latin typeface="Verdana" panose="020B0604030504040204" pitchFamily="34" charset="0"/>
              </a:defRPr>
            </a:lvl1pPr>
          </a:lstStyle>
          <a:p>
            <a:endParaRPr lang="es-CO"/>
          </a:p>
        </p:txBody>
      </p:sp>
      <p:sp>
        <p:nvSpPr>
          <p:cNvPr id="5" name="Marcador de número de diapositiva 4">
            <a:extLst>
              <a:ext uri="{FF2B5EF4-FFF2-40B4-BE49-F238E27FC236}">
                <a16:creationId xmlns:a16="http://schemas.microsoft.com/office/drawing/2014/main" id="{4916C35A-4761-CBE9-49AD-2C3A4928C1E2}"/>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a:p>
        </p:txBody>
      </p:sp>
      <p:pic>
        <p:nvPicPr>
          <p:cNvPr id="11" name="Imagen 10" descr="Interfaz de usuario gráfica  Descripción generada automáticamente con confianza media">
            <a:extLst>
              <a:ext uri="{FF2B5EF4-FFF2-40B4-BE49-F238E27FC236}">
                <a16:creationId xmlns:a16="http://schemas.microsoft.com/office/drawing/2014/main" id="{465A95DD-3C90-A5F0-22C3-A655B003B4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29359" y="1670050"/>
            <a:ext cx="4733283" cy="2660904"/>
          </a:xfrm>
          <a:prstGeom prst="rect">
            <a:avLst/>
          </a:prstGeom>
        </p:spPr>
      </p:pic>
    </p:spTree>
    <p:extLst>
      <p:ext uri="{BB962C8B-B14F-4D97-AF65-F5344CB8AC3E}">
        <p14:creationId xmlns:p14="http://schemas.microsoft.com/office/powerpoint/2010/main" val="103456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35276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092A5-DE25-767F-031F-CE0639AC53CE}"/>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defRPr>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61259010-DBE2-D34D-D879-AC7A1D28336A}"/>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528C31B2-286A-C9C4-E01D-E40D72576A79}"/>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20/05/2025</a:t>
            </a:fld>
            <a:endParaRPr lang="es-CO"/>
          </a:p>
        </p:txBody>
      </p:sp>
      <p:sp>
        <p:nvSpPr>
          <p:cNvPr id="5" name="Marcador de pie de página 4">
            <a:extLst>
              <a:ext uri="{FF2B5EF4-FFF2-40B4-BE49-F238E27FC236}">
                <a16:creationId xmlns:a16="http://schemas.microsoft.com/office/drawing/2014/main" id="{591D1DDB-6CC7-9360-8F7F-08FF87C5D7B4}"/>
              </a:ext>
            </a:extLst>
          </p:cNvPr>
          <p:cNvSpPr>
            <a:spLocks noGrp="1"/>
          </p:cNvSpPr>
          <p:nvPr>
            <p:ph type="ftr" sz="quarter" idx="11"/>
          </p:nvPr>
        </p:nvSpPr>
        <p:spPr/>
        <p:txBody>
          <a:bodyPr/>
          <a:lstStyle>
            <a:lvl1pPr>
              <a:defRPr>
                <a:latin typeface="Verdana" panose="020B0604030504040204" pitchFamily="34" charset="0"/>
              </a:defRPr>
            </a:lvl1pPr>
          </a:lstStyle>
          <a:p>
            <a:endParaRPr lang="es-CO"/>
          </a:p>
        </p:txBody>
      </p:sp>
      <p:sp>
        <p:nvSpPr>
          <p:cNvPr id="6" name="Marcador de número de diapositiva 5">
            <a:extLst>
              <a:ext uri="{FF2B5EF4-FFF2-40B4-BE49-F238E27FC236}">
                <a16:creationId xmlns:a16="http://schemas.microsoft.com/office/drawing/2014/main" id="{DEC3D685-36E9-396E-8492-722E755FAF4F}"/>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a:p>
        </p:txBody>
      </p:sp>
      <p:sp>
        <p:nvSpPr>
          <p:cNvPr id="8" name="Rectángulo 7">
            <a:extLst>
              <a:ext uri="{FF2B5EF4-FFF2-40B4-BE49-F238E27FC236}">
                <a16:creationId xmlns:a16="http://schemas.microsoft.com/office/drawing/2014/main" id="{49AFD091-953C-4B8E-5508-A2D6A3D77D1D}"/>
              </a:ext>
            </a:extLst>
          </p:cNvPr>
          <p:cNvSpPr/>
          <p:nvPr userDrawn="1"/>
        </p:nvSpPr>
        <p:spPr>
          <a:xfrm>
            <a:off x="0" y="819253"/>
            <a:ext cx="12192000" cy="5219493"/>
          </a:xfrm>
          <a:prstGeom prst="rect">
            <a:avLst/>
          </a:prstGeom>
          <a:solidFill>
            <a:srgbClr val="FFC8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915255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092A5-DE25-767F-031F-CE0639AC53CE}"/>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defRPr>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61259010-DBE2-D34D-D879-AC7A1D28336A}"/>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528C31B2-286A-C9C4-E01D-E40D72576A79}"/>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20/05/2025</a:t>
            </a:fld>
            <a:endParaRPr lang="es-CO"/>
          </a:p>
        </p:txBody>
      </p:sp>
      <p:sp>
        <p:nvSpPr>
          <p:cNvPr id="5" name="Marcador de pie de página 4">
            <a:extLst>
              <a:ext uri="{FF2B5EF4-FFF2-40B4-BE49-F238E27FC236}">
                <a16:creationId xmlns:a16="http://schemas.microsoft.com/office/drawing/2014/main" id="{591D1DDB-6CC7-9360-8F7F-08FF87C5D7B4}"/>
              </a:ext>
            </a:extLst>
          </p:cNvPr>
          <p:cNvSpPr>
            <a:spLocks noGrp="1"/>
          </p:cNvSpPr>
          <p:nvPr>
            <p:ph type="ftr" sz="quarter" idx="11"/>
          </p:nvPr>
        </p:nvSpPr>
        <p:spPr/>
        <p:txBody>
          <a:bodyPr/>
          <a:lstStyle>
            <a:lvl1pPr>
              <a:defRPr>
                <a:latin typeface="Verdana" panose="020B0604030504040204" pitchFamily="34" charset="0"/>
              </a:defRPr>
            </a:lvl1pPr>
          </a:lstStyle>
          <a:p>
            <a:endParaRPr lang="es-CO"/>
          </a:p>
        </p:txBody>
      </p:sp>
      <p:sp>
        <p:nvSpPr>
          <p:cNvPr id="6" name="Marcador de número de diapositiva 5">
            <a:extLst>
              <a:ext uri="{FF2B5EF4-FFF2-40B4-BE49-F238E27FC236}">
                <a16:creationId xmlns:a16="http://schemas.microsoft.com/office/drawing/2014/main" id="{DEC3D685-36E9-396E-8492-722E755FAF4F}"/>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a:p>
        </p:txBody>
      </p:sp>
      <p:sp>
        <p:nvSpPr>
          <p:cNvPr id="8" name="Rectángulo 7">
            <a:extLst>
              <a:ext uri="{FF2B5EF4-FFF2-40B4-BE49-F238E27FC236}">
                <a16:creationId xmlns:a16="http://schemas.microsoft.com/office/drawing/2014/main" id="{F663A175-52FA-6661-1F93-E14E5215D728}"/>
              </a:ext>
            </a:extLst>
          </p:cNvPr>
          <p:cNvSpPr/>
          <p:nvPr userDrawn="1"/>
        </p:nvSpPr>
        <p:spPr>
          <a:xfrm>
            <a:off x="0" y="6693694"/>
            <a:ext cx="12192000" cy="178593"/>
          </a:xfrm>
          <a:prstGeom prst="rect">
            <a:avLst/>
          </a:prstGeom>
          <a:solidFill>
            <a:srgbClr val="FFC8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CuadroTexto 9">
            <a:extLst>
              <a:ext uri="{FF2B5EF4-FFF2-40B4-BE49-F238E27FC236}">
                <a16:creationId xmlns:a16="http://schemas.microsoft.com/office/drawing/2014/main" id="{C51EC09F-ABA4-1804-CC02-4EE63122C05A}"/>
              </a:ext>
            </a:extLst>
          </p:cNvPr>
          <p:cNvSpPr txBox="1"/>
          <p:nvPr userDrawn="1"/>
        </p:nvSpPr>
        <p:spPr>
          <a:xfrm>
            <a:off x="5212556" y="6623604"/>
            <a:ext cx="1931194" cy="246221"/>
          </a:xfrm>
          <a:prstGeom prst="rect">
            <a:avLst/>
          </a:prstGeom>
          <a:noFill/>
        </p:spPr>
        <p:txBody>
          <a:bodyPr wrap="square" rtlCol="0">
            <a:spAutoFit/>
          </a:bodyPr>
          <a:lstStyle/>
          <a:p>
            <a:pPr algn="ctr"/>
            <a:r>
              <a:rPr lang="es-US" sz="1000">
                <a:solidFill>
                  <a:srgbClr val="575756"/>
                </a:solidFill>
                <a:latin typeface="Verdana" panose="020B0604030504040204" pitchFamily="34" charset="0"/>
                <a:ea typeface="Verdana" panose="020B0604030504040204" pitchFamily="34" charset="0"/>
              </a:rPr>
              <a:t>www.dnp.gov.co</a:t>
            </a:r>
            <a:endParaRPr lang="es-CO" sz="1000">
              <a:solidFill>
                <a:srgbClr val="575756"/>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72207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20/05/2025</a:t>
            </a:fld>
            <a:endParaRPr lang="es-CO"/>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a:p>
        </p:txBody>
      </p:sp>
      <p:pic>
        <p:nvPicPr>
          <p:cNvPr id="8" name="Imagen 7" descr="Interfaz de usuario gráfica  Descripción generada automáticamente con confianza media">
            <a:extLst>
              <a:ext uri="{FF2B5EF4-FFF2-40B4-BE49-F238E27FC236}">
                <a16:creationId xmlns:a16="http://schemas.microsoft.com/office/drawing/2014/main" id="{0D35BD0D-DE71-AB99-3575-373ECE7216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1818" y="43494"/>
            <a:ext cx="1248366" cy="701792"/>
          </a:xfrm>
          <a:prstGeom prst="rect">
            <a:avLst/>
          </a:prstGeom>
        </p:spPr>
      </p:pic>
      <p:sp>
        <p:nvSpPr>
          <p:cNvPr id="7" name="Rectángulo 6">
            <a:extLst>
              <a:ext uri="{FF2B5EF4-FFF2-40B4-BE49-F238E27FC236}">
                <a16:creationId xmlns:a16="http://schemas.microsoft.com/office/drawing/2014/main" id="{9CF1E4F0-6E59-19EC-1E5E-0DD1D9087FAB}"/>
              </a:ext>
            </a:extLst>
          </p:cNvPr>
          <p:cNvSpPr/>
          <p:nvPr userDrawn="1"/>
        </p:nvSpPr>
        <p:spPr>
          <a:xfrm>
            <a:off x="0" y="6693694"/>
            <a:ext cx="12192000" cy="178593"/>
          </a:xfrm>
          <a:prstGeom prst="rect">
            <a:avLst/>
          </a:prstGeom>
          <a:solidFill>
            <a:srgbClr val="FFC8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77A1625F-8C3E-4378-0B09-5775504AE552}"/>
              </a:ext>
            </a:extLst>
          </p:cNvPr>
          <p:cNvSpPr txBox="1"/>
          <p:nvPr userDrawn="1"/>
        </p:nvSpPr>
        <p:spPr>
          <a:xfrm>
            <a:off x="5212556" y="6623604"/>
            <a:ext cx="1931194" cy="246221"/>
          </a:xfrm>
          <a:prstGeom prst="rect">
            <a:avLst/>
          </a:prstGeom>
          <a:noFill/>
        </p:spPr>
        <p:txBody>
          <a:bodyPr wrap="square" rtlCol="0">
            <a:spAutoFit/>
          </a:bodyPr>
          <a:lstStyle/>
          <a:p>
            <a:pPr algn="ctr"/>
            <a:r>
              <a:rPr lang="es-US" sz="1000">
                <a:solidFill>
                  <a:srgbClr val="575756"/>
                </a:solidFill>
                <a:latin typeface="Verdana" panose="020B0604030504040204" pitchFamily="34" charset="0"/>
                <a:ea typeface="Verdana" panose="020B0604030504040204" pitchFamily="34" charset="0"/>
              </a:rPr>
              <a:t>www.dnp.gov.co</a:t>
            </a:r>
            <a:endParaRPr lang="es-CO" sz="1000">
              <a:solidFill>
                <a:srgbClr val="575756"/>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5237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Encabezado de sección">
    <p:spTree>
      <p:nvGrpSpPr>
        <p:cNvPr id="1" name=""/>
        <p:cNvGrpSpPr/>
        <p:nvPr/>
      </p:nvGrpSpPr>
      <p:grpSpPr>
        <a:xfrm>
          <a:off x="0" y="0"/>
          <a:ext cx="0" cy="0"/>
          <a:chOff x="0" y="0"/>
          <a:chExt cx="0" cy="0"/>
        </a:xfrm>
      </p:grpSpPr>
      <p:pic>
        <p:nvPicPr>
          <p:cNvPr id="7" name="Imagen 6" descr="Interfaz de usuario gráfica  Descripción generada automáticamente con confianza media">
            <a:extLst>
              <a:ext uri="{FF2B5EF4-FFF2-40B4-BE49-F238E27FC236}">
                <a16:creationId xmlns:a16="http://schemas.microsoft.com/office/drawing/2014/main" id="{13265C35-318B-BB1E-101A-82372B36AE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017" y="43494"/>
            <a:ext cx="1248366" cy="701792"/>
          </a:xfrm>
          <a:prstGeom prst="rect">
            <a:avLst/>
          </a:prstGeom>
        </p:spPr>
      </p:pic>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20/05/2025</a:t>
            </a:fld>
            <a:endParaRPr lang="es-CO"/>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a:p>
        </p:txBody>
      </p:sp>
      <p:sp>
        <p:nvSpPr>
          <p:cNvPr id="8" name="Rectángulo 7">
            <a:extLst>
              <a:ext uri="{FF2B5EF4-FFF2-40B4-BE49-F238E27FC236}">
                <a16:creationId xmlns:a16="http://schemas.microsoft.com/office/drawing/2014/main" id="{F1796282-D03F-5341-07C5-FAD72A42A065}"/>
              </a:ext>
            </a:extLst>
          </p:cNvPr>
          <p:cNvSpPr/>
          <p:nvPr userDrawn="1"/>
        </p:nvSpPr>
        <p:spPr>
          <a:xfrm>
            <a:off x="0" y="6693694"/>
            <a:ext cx="12192000" cy="178593"/>
          </a:xfrm>
          <a:prstGeom prst="rect">
            <a:avLst/>
          </a:prstGeom>
          <a:solidFill>
            <a:srgbClr val="FFC8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19A3B555-DD05-82EE-1569-8C9B0D49E3C3}"/>
              </a:ext>
            </a:extLst>
          </p:cNvPr>
          <p:cNvSpPr txBox="1"/>
          <p:nvPr userDrawn="1"/>
        </p:nvSpPr>
        <p:spPr>
          <a:xfrm>
            <a:off x="5212556" y="6623604"/>
            <a:ext cx="1931194" cy="246221"/>
          </a:xfrm>
          <a:prstGeom prst="rect">
            <a:avLst/>
          </a:prstGeom>
          <a:noFill/>
        </p:spPr>
        <p:txBody>
          <a:bodyPr wrap="square" rtlCol="0">
            <a:spAutoFit/>
          </a:bodyPr>
          <a:lstStyle/>
          <a:p>
            <a:pPr algn="ctr"/>
            <a:r>
              <a:rPr lang="es-US" sz="1000">
                <a:solidFill>
                  <a:srgbClr val="575756"/>
                </a:solidFill>
                <a:latin typeface="Verdana" panose="020B0604030504040204" pitchFamily="34" charset="0"/>
                <a:ea typeface="Verdana" panose="020B0604030504040204" pitchFamily="34" charset="0"/>
              </a:rPr>
              <a:t>www.dnp.gov.co</a:t>
            </a:r>
            <a:endParaRPr lang="es-CO" sz="1000">
              <a:solidFill>
                <a:srgbClr val="575756"/>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92472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Encabezado de sección">
    <p:spTree>
      <p:nvGrpSpPr>
        <p:cNvPr id="1" name=""/>
        <p:cNvGrpSpPr/>
        <p:nvPr/>
      </p:nvGrpSpPr>
      <p:grpSpPr>
        <a:xfrm>
          <a:off x="0" y="0"/>
          <a:ext cx="0" cy="0"/>
          <a:chOff x="0" y="0"/>
          <a:chExt cx="0" cy="0"/>
        </a:xfrm>
      </p:grpSpPr>
      <p:pic>
        <p:nvPicPr>
          <p:cNvPr id="7" name="Imagen 6" descr="Interfaz de usuario gráfica  Descripción generada automáticamente con confianza media">
            <a:extLst>
              <a:ext uri="{FF2B5EF4-FFF2-40B4-BE49-F238E27FC236}">
                <a16:creationId xmlns:a16="http://schemas.microsoft.com/office/drawing/2014/main" id="{BC5431CF-2189-2BE2-2A07-A9AF3D13C1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3267" y="43494"/>
            <a:ext cx="1248366" cy="701792"/>
          </a:xfrm>
          <a:prstGeom prst="rect">
            <a:avLst/>
          </a:prstGeom>
        </p:spPr>
      </p:pic>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20/05/2025</a:t>
            </a:fld>
            <a:endParaRPr lang="es-CO"/>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a:p>
        </p:txBody>
      </p:sp>
      <p:sp>
        <p:nvSpPr>
          <p:cNvPr id="8" name="Rectángulo 7">
            <a:extLst>
              <a:ext uri="{FF2B5EF4-FFF2-40B4-BE49-F238E27FC236}">
                <a16:creationId xmlns:a16="http://schemas.microsoft.com/office/drawing/2014/main" id="{83229BC6-2B27-940D-ACDA-0468936E08B5}"/>
              </a:ext>
            </a:extLst>
          </p:cNvPr>
          <p:cNvSpPr/>
          <p:nvPr userDrawn="1"/>
        </p:nvSpPr>
        <p:spPr>
          <a:xfrm>
            <a:off x="0" y="6693694"/>
            <a:ext cx="12192000" cy="178593"/>
          </a:xfrm>
          <a:prstGeom prst="rect">
            <a:avLst/>
          </a:prstGeom>
          <a:solidFill>
            <a:srgbClr val="FFC8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3BBA531C-7F21-14E0-02C6-24C5D189CF36}"/>
              </a:ext>
            </a:extLst>
          </p:cNvPr>
          <p:cNvSpPr txBox="1"/>
          <p:nvPr userDrawn="1"/>
        </p:nvSpPr>
        <p:spPr>
          <a:xfrm>
            <a:off x="5212556" y="6623604"/>
            <a:ext cx="1931194" cy="246221"/>
          </a:xfrm>
          <a:prstGeom prst="rect">
            <a:avLst/>
          </a:prstGeom>
          <a:noFill/>
        </p:spPr>
        <p:txBody>
          <a:bodyPr wrap="square" rtlCol="0">
            <a:spAutoFit/>
          </a:bodyPr>
          <a:lstStyle/>
          <a:p>
            <a:pPr algn="ctr"/>
            <a:r>
              <a:rPr lang="es-US" sz="1000">
                <a:solidFill>
                  <a:srgbClr val="575756"/>
                </a:solidFill>
                <a:latin typeface="Verdana" panose="020B0604030504040204" pitchFamily="34" charset="0"/>
                <a:ea typeface="Verdana" panose="020B0604030504040204" pitchFamily="34" charset="0"/>
              </a:rPr>
              <a:t>www.dnp.gov.co</a:t>
            </a:r>
            <a:endParaRPr lang="es-CO" sz="1000">
              <a:solidFill>
                <a:srgbClr val="575756"/>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77523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3_Encabezado de sección">
    <p:spTree>
      <p:nvGrpSpPr>
        <p:cNvPr id="1" name=""/>
        <p:cNvGrpSpPr/>
        <p:nvPr/>
      </p:nvGrpSpPr>
      <p:grpSpPr>
        <a:xfrm>
          <a:off x="0" y="0"/>
          <a:ext cx="0" cy="0"/>
          <a:chOff x="0" y="0"/>
          <a:chExt cx="0" cy="0"/>
        </a:xfrm>
      </p:grpSpPr>
      <p:pic>
        <p:nvPicPr>
          <p:cNvPr id="7" name="Imagen 6" descr="Interfaz de usuario gráfica  Descripción generada automáticamente con confianza media">
            <a:extLst>
              <a:ext uri="{FF2B5EF4-FFF2-40B4-BE49-F238E27FC236}">
                <a16:creationId xmlns:a16="http://schemas.microsoft.com/office/drawing/2014/main" id="{BB175542-15A3-A632-CC0C-39804F75C7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1818" y="5956857"/>
            <a:ext cx="1248366" cy="701792"/>
          </a:xfrm>
          <a:prstGeom prst="rect">
            <a:avLst/>
          </a:prstGeom>
        </p:spPr>
      </p:pic>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20/05/2025</a:t>
            </a:fld>
            <a:endParaRPr lang="es-CO"/>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a:p>
        </p:txBody>
      </p:sp>
      <p:sp>
        <p:nvSpPr>
          <p:cNvPr id="8" name="Rectángulo 7">
            <a:extLst>
              <a:ext uri="{FF2B5EF4-FFF2-40B4-BE49-F238E27FC236}">
                <a16:creationId xmlns:a16="http://schemas.microsoft.com/office/drawing/2014/main" id="{DA42338C-E077-C692-102C-D395E552533C}"/>
              </a:ext>
            </a:extLst>
          </p:cNvPr>
          <p:cNvSpPr/>
          <p:nvPr userDrawn="1"/>
        </p:nvSpPr>
        <p:spPr>
          <a:xfrm>
            <a:off x="0" y="6693694"/>
            <a:ext cx="12192000" cy="178593"/>
          </a:xfrm>
          <a:prstGeom prst="rect">
            <a:avLst/>
          </a:prstGeom>
          <a:solidFill>
            <a:srgbClr val="FFC8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CD59AF1E-8347-D8B2-301D-8C0559BFA33F}"/>
              </a:ext>
            </a:extLst>
          </p:cNvPr>
          <p:cNvSpPr txBox="1"/>
          <p:nvPr userDrawn="1"/>
        </p:nvSpPr>
        <p:spPr>
          <a:xfrm>
            <a:off x="5212556" y="6623604"/>
            <a:ext cx="1931194" cy="246221"/>
          </a:xfrm>
          <a:prstGeom prst="rect">
            <a:avLst/>
          </a:prstGeom>
          <a:noFill/>
        </p:spPr>
        <p:txBody>
          <a:bodyPr wrap="square" rtlCol="0">
            <a:spAutoFit/>
          </a:bodyPr>
          <a:lstStyle/>
          <a:p>
            <a:pPr algn="ctr"/>
            <a:r>
              <a:rPr lang="es-US" sz="1000">
                <a:solidFill>
                  <a:srgbClr val="575756"/>
                </a:solidFill>
                <a:latin typeface="Verdana" panose="020B0604030504040204" pitchFamily="34" charset="0"/>
                <a:ea typeface="Verdana" panose="020B0604030504040204" pitchFamily="34" charset="0"/>
              </a:rPr>
              <a:t>www.dnp.gov.co</a:t>
            </a:r>
            <a:endParaRPr lang="es-CO" sz="1000">
              <a:solidFill>
                <a:srgbClr val="575756"/>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51803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4_Encabezado de sección">
    <p:spTree>
      <p:nvGrpSpPr>
        <p:cNvPr id="1" name=""/>
        <p:cNvGrpSpPr/>
        <p:nvPr/>
      </p:nvGrpSpPr>
      <p:grpSpPr>
        <a:xfrm>
          <a:off x="0" y="0"/>
          <a:ext cx="0" cy="0"/>
          <a:chOff x="0" y="0"/>
          <a:chExt cx="0" cy="0"/>
        </a:xfrm>
      </p:grpSpPr>
      <p:pic>
        <p:nvPicPr>
          <p:cNvPr id="7" name="Imagen 6" descr="Interfaz de usuario gráfica  Descripción generada automáticamente con confianza media">
            <a:extLst>
              <a:ext uri="{FF2B5EF4-FFF2-40B4-BE49-F238E27FC236}">
                <a16:creationId xmlns:a16="http://schemas.microsoft.com/office/drawing/2014/main" id="{1D957708-7AF7-770F-F457-3BA99BCE66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017" y="5956857"/>
            <a:ext cx="1248366" cy="701792"/>
          </a:xfrm>
          <a:prstGeom prst="rect">
            <a:avLst/>
          </a:prstGeom>
        </p:spPr>
      </p:pic>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20/05/2025</a:t>
            </a:fld>
            <a:endParaRPr lang="es-CO"/>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a:p>
        </p:txBody>
      </p:sp>
      <p:sp>
        <p:nvSpPr>
          <p:cNvPr id="8" name="Rectángulo 7">
            <a:extLst>
              <a:ext uri="{FF2B5EF4-FFF2-40B4-BE49-F238E27FC236}">
                <a16:creationId xmlns:a16="http://schemas.microsoft.com/office/drawing/2014/main" id="{8ECC6813-BCF4-C122-19CA-6761F3EC7769}"/>
              </a:ext>
            </a:extLst>
          </p:cNvPr>
          <p:cNvSpPr/>
          <p:nvPr userDrawn="1"/>
        </p:nvSpPr>
        <p:spPr>
          <a:xfrm>
            <a:off x="0" y="6693694"/>
            <a:ext cx="12192000" cy="178593"/>
          </a:xfrm>
          <a:prstGeom prst="rect">
            <a:avLst/>
          </a:prstGeom>
          <a:solidFill>
            <a:srgbClr val="FFC8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6E0EF815-E6EE-BF29-15FF-6AB74429DCB7}"/>
              </a:ext>
            </a:extLst>
          </p:cNvPr>
          <p:cNvSpPr txBox="1"/>
          <p:nvPr userDrawn="1"/>
        </p:nvSpPr>
        <p:spPr>
          <a:xfrm>
            <a:off x="5212556" y="6623604"/>
            <a:ext cx="1931194" cy="246221"/>
          </a:xfrm>
          <a:prstGeom prst="rect">
            <a:avLst/>
          </a:prstGeom>
          <a:noFill/>
        </p:spPr>
        <p:txBody>
          <a:bodyPr wrap="square" rtlCol="0">
            <a:spAutoFit/>
          </a:bodyPr>
          <a:lstStyle/>
          <a:p>
            <a:pPr algn="ctr"/>
            <a:r>
              <a:rPr lang="es-US" sz="1000">
                <a:solidFill>
                  <a:srgbClr val="575756"/>
                </a:solidFill>
                <a:latin typeface="Verdana" panose="020B0604030504040204" pitchFamily="34" charset="0"/>
                <a:ea typeface="Verdana" panose="020B0604030504040204" pitchFamily="34" charset="0"/>
              </a:rPr>
              <a:t>www.dnp.gov.co</a:t>
            </a:r>
            <a:endParaRPr lang="es-CO" sz="1000">
              <a:solidFill>
                <a:srgbClr val="575756"/>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1612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5_Encabezado de sección">
    <p:spTree>
      <p:nvGrpSpPr>
        <p:cNvPr id="1" name=""/>
        <p:cNvGrpSpPr/>
        <p:nvPr/>
      </p:nvGrpSpPr>
      <p:grpSpPr>
        <a:xfrm>
          <a:off x="0" y="0"/>
          <a:ext cx="0" cy="0"/>
          <a:chOff x="0" y="0"/>
          <a:chExt cx="0" cy="0"/>
        </a:xfrm>
      </p:grpSpPr>
      <p:pic>
        <p:nvPicPr>
          <p:cNvPr id="7" name="Imagen 6" descr="Interfaz de usuario gráfica  Descripción generada automáticamente con confianza media">
            <a:extLst>
              <a:ext uri="{FF2B5EF4-FFF2-40B4-BE49-F238E27FC236}">
                <a16:creationId xmlns:a16="http://schemas.microsoft.com/office/drawing/2014/main" id="{29CE39A3-3BF1-053E-3369-24ED6B751D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3267" y="5956857"/>
            <a:ext cx="1248366" cy="701792"/>
          </a:xfrm>
          <a:prstGeom prst="rect">
            <a:avLst/>
          </a:prstGeom>
        </p:spPr>
      </p:pic>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20/05/2025</a:t>
            </a:fld>
            <a:endParaRPr lang="es-CO"/>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a:p>
        </p:txBody>
      </p:sp>
      <p:sp>
        <p:nvSpPr>
          <p:cNvPr id="8" name="Rectángulo 7">
            <a:extLst>
              <a:ext uri="{FF2B5EF4-FFF2-40B4-BE49-F238E27FC236}">
                <a16:creationId xmlns:a16="http://schemas.microsoft.com/office/drawing/2014/main" id="{BB4FDE40-A9D6-CF4C-BBD0-947E0B2E12F5}"/>
              </a:ext>
            </a:extLst>
          </p:cNvPr>
          <p:cNvSpPr/>
          <p:nvPr userDrawn="1"/>
        </p:nvSpPr>
        <p:spPr>
          <a:xfrm>
            <a:off x="0" y="6693694"/>
            <a:ext cx="12192000" cy="178593"/>
          </a:xfrm>
          <a:prstGeom prst="rect">
            <a:avLst/>
          </a:prstGeom>
          <a:solidFill>
            <a:srgbClr val="FFC8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C370A475-CAB9-FE7E-5194-6C963FC7B350}"/>
              </a:ext>
            </a:extLst>
          </p:cNvPr>
          <p:cNvSpPr txBox="1"/>
          <p:nvPr userDrawn="1"/>
        </p:nvSpPr>
        <p:spPr>
          <a:xfrm>
            <a:off x="5212556" y="6623604"/>
            <a:ext cx="1931194" cy="246221"/>
          </a:xfrm>
          <a:prstGeom prst="rect">
            <a:avLst/>
          </a:prstGeom>
          <a:noFill/>
        </p:spPr>
        <p:txBody>
          <a:bodyPr wrap="square" rtlCol="0">
            <a:spAutoFit/>
          </a:bodyPr>
          <a:lstStyle/>
          <a:p>
            <a:pPr algn="ctr"/>
            <a:r>
              <a:rPr lang="es-US" sz="1000">
                <a:solidFill>
                  <a:srgbClr val="575756"/>
                </a:solidFill>
                <a:latin typeface="Verdana" panose="020B0604030504040204" pitchFamily="34" charset="0"/>
                <a:ea typeface="Verdana" panose="020B0604030504040204" pitchFamily="34" charset="0"/>
              </a:rPr>
              <a:t>www.dnp.gov.co</a:t>
            </a:r>
            <a:endParaRPr lang="es-CO" sz="1000">
              <a:solidFill>
                <a:srgbClr val="575756"/>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94891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F842174-351A-5C35-E775-1CDC59E177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5D2E68F-9A0D-D89E-ED06-73EDB9E63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0A95696-420C-C45E-6F3E-ED258E8D8B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defRPr>
            </a:lvl1pPr>
          </a:lstStyle>
          <a:p>
            <a:fld id="{856A6FAC-9192-436B-870E-80DDE60983C7}" type="datetimeFigureOut">
              <a:rPr lang="es-CO" smtClean="0"/>
              <a:pPr/>
              <a:t>20/05/2025</a:t>
            </a:fld>
            <a:endParaRPr lang="es-CO"/>
          </a:p>
        </p:txBody>
      </p:sp>
      <p:sp>
        <p:nvSpPr>
          <p:cNvPr id="5" name="Marcador de pie de página 4">
            <a:extLst>
              <a:ext uri="{FF2B5EF4-FFF2-40B4-BE49-F238E27FC236}">
                <a16:creationId xmlns:a16="http://schemas.microsoft.com/office/drawing/2014/main" id="{4BEF4216-2A8E-0656-28FD-6CAD51853C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defRPr>
            </a:lvl1pPr>
          </a:lstStyle>
          <a:p>
            <a:endParaRPr lang="es-CO"/>
          </a:p>
        </p:txBody>
      </p:sp>
      <p:sp>
        <p:nvSpPr>
          <p:cNvPr id="6" name="Marcador de número de diapositiva 5">
            <a:extLst>
              <a:ext uri="{FF2B5EF4-FFF2-40B4-BE49-F238E27FC236}">
                <a16:creationId xmlns:a16="http://schemas.microsoft.com/office/drawing/2014/main" id="{26FEC2FF-6B1B-D345-F657-95FAADED47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defRPr>
            </a:lvl1pPr>
          </a:lstStyle>
          <a:p>
            <a:fld id="{C74CBB0B-5D0C-43FE-9043-22172208F6F8}" type="slidenum">
              <a:rPr lang="es-CO" smtClean="0"/>
              <a:pPr/>
              <a:t>‹Nº›</a:t>
            </a:fld>
            <a:endParaRPr lang="es-CO"/>
          </a:p>
        </p:txBody>
      </p:sp>
    </p:spTree>
    <p:extLst>
      <p:ext uri="{BB962C8B-B14F-4D97-AF65-F5344CB8AC3E}">
        <p14:creationId xmlns:p14="http://schemas.microsoft.com/office/powerpoint/2010/main" val="1326068950"/>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0" r:id="rId3"/>
    <p:sldLayoutId id="2147483651" r:id="rId4"/>
    <p:sldLayoutId id="2147483662" r:id="rId5"/>
    <p:sldLayoutId id="2147483663" r:id="rId6"/>
    <p:sldLayoutId id="2147483664" r:id="rId7"/>
    <p:sldLayoutId id="2147483665" r:id="rId8"/>
    <p:sldLayoutId id="2147483666" r:id="rId9"/>
    <p:sldLayoutId id="2147483667" r:id="rId10"/>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10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chart" Target="../charts/chart1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8.pn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3.emf"/><Relationship Id="rId4" Type="http://schemas.openxmlformats.org/officeDocument/2006/relationships/package" Target="../embeddings/Microsoft_Excel_Worksheet.xlsx"/></Relationships>
</file>

<file path=ppt/slides/_rels/slide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4.emf"/><Relationship Id="rId4" Type="http://schemas.openxmlformats.org/officeDocument/2006/relationships/package" Target="../embeddings/Microsoft_Excel_Worksheet1.xlsx"/></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2.emf"/></Relationships>
</file>

<file path=ppt/slides/_rels/slide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3.emf"/></Relationships>
</file>

<file path=ppt/slides/_rels/slide5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4.emf"/></Relationships>
</file>

<file path=ppt/slides/_rels/slide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6.emf"/></Relationships>
</file>

<file path=ppt/slides/_rels/slide5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7.emf"/></Relationships>
</file>

<file path=ppt/slides/_rels/slide5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8.emf"/></Relationships>
</file>

<file path=ppt/slides/_rels/slide5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29.emf"/><Relationship Id="rId4" Type="http://schemas.openxmlformats.org/officeDocument/2006/relationships/package" Target="../embeddings/Microsoft_Excel_Worksheet2.xlsx"/></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30.emf"/></Relationships>
</file>

<file path=ppt/slides/_rels/slide6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32.emf"/><Relationship Id="rId4" Type="http://schemas.openxmlformats.org/officeDocument/2006/relationships/image" Target="../media/image31.emf"/></Relationships>
</file>

<file path=ppt/slides/_rels/slide6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34.emf"/></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package" Target="../embeddings/Microsoft_Excel_Worksheet.xlsx"/><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image" Target="../media/image37.png"/></Relationships>
</file>

<file path=ppt/slides/_rels/slide7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package" Target="../embeddings/Microsoft_Excel_Worksheet1.xlsx"/><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8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8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9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1DD2A-CCD5-59C6-C0D5-0273475FA711}"/>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4E7AF7C0-A220-3F54-7675-072DEB09D37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91585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CDDFFD0-0A78-67A2-1D4E-7143086493A8}"/>
              </a:ext>
            </a:extLst>
          </p:cNvPr>
          <p:cNvSpPr>
            <a:spLocks noGrp="1"/>
          </p:cNvSpPr>
          <p:nvPr>
            <p:ph type="ctrTitle"/>
          </p:nvPr>
        </p:nvSpPr>
        <p:spPr>
          <a:xfrm>
            <a:off x="638881" y="417576"/>
            <a:ext cx="10909640" cy="1249394"/>
          </a:xfrm>
        </p:spPr>
        <p:txBody>
          <a:bodyPr anchor="ctr">
            <a:normAutofit/>
          </a:bodyPr>
          <a:lstStyle/>
          <a:p>
            <a:r>
              <a:rPr lang="es-ES" sz="4100" b="1">
                <a:latin typeface="Verdana"/>
                <a:ea typeface="Verdana"/>
              </a:rPr>
              <a:t>Solicitud Marco de Gasto Mediano Plazo 2026-2029 - Sector</a:t>
            </a:r>
            <a:endParaRPr lang="es-ES" sz="4100" b="1">
              <a:latin typeface="Verdana"/>
            </a:endParaRPr>
          </a:p>
        </p:txBody>
      </p:sp>
      <p:sp>
        <p:nvSpPr>
          <p:cNvPr id="17"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a 3">
            <a:extLst>
              <a:ext uri="{FF2B5EF4-FFF2-40B4-BE49-F238E27FC236}">
                <a16:creationId xmlns:a16="http://schemas.microsoft.com/office/drawing/2014/main" id="{7436E4D5-AF51-7345-2A6D-AFD8E70037F9}"/>
              </a:ext>
            </a:extLst>
          </p:cNvPr>
          <p:cNvGraphicFramePr>
            <a:graphicFrameLocks noGrp="1"/>
          </p:cNvGraphicFramePr>
          <p:nvPr>
            <p:extLst>
              <p:ext uri="{D42A27DB-BD31-4B8C-83A1-F6EECF244321}">
                <p14:modId xmlns:p14="http://schemas.microsoft.com/office/powerpoint/2010/main" val="1660586840"/>
              </p:ext>
            </p:extLst>
          </p:nvPr>
        </p:nvGraphicFramePr>
        <p:xfrm>
          <a:off x="320040" y="2134287"/>
          <a:ext cx="11548874" cy="2601435"/>
        </p:xfrm>
        <a:graphic>
          <a:graphicData uri="http://schemas.openxmlformats.org/drawingml/2006/table">
            <a:tbl>
              <a:tblPr firstRow="1" bandRow="1">
                <a:tableStyleId>{5C22544A-7EE6-4342-B048-85BDC9FD1C3A}</a:tableStyleId>
              </a:tblPr>
              <a:tblGrid>
                <a:gridCol w="3012371">
                  <a:extLst>
                    <a:ext uri="{9D8B030D-6E8A-4147-A177-3AD203B41FA5}">
                      <a16:colId xmlns:a16="http://schemas.microsoft.com/office/drawing/2014/main" val="201589109"/>
                    </a:ext>
                  </a:extLst>
                </a:gridCol>
                <a:gridCol w="2947074">
                  <a:extLst>
                    <a:ext uri="{9D8B030D-6E8A-4147-A177-3AD203B41FA5}">
                      <a16:colId xmlns:a16="http://schemas.microsoft.com/office/drawing/2014/main" val="428457824"/>
                    </a:ext>
                  </a:extLst>
                </a:gridCol>
                <a:gridCol w="2685886">
                  <a:extLst>
                    <a:ext uri="{9D8B030D-6E8A-4147-A177-3AD203B41FA5}">
                      <a16:colId xmlns:a16="http://schemas.microsoft.com/office/drawing/2014/main" val="1202835054"/>
                    </a:ext>
                  </a:extLst>
                </a:gridCol>
                <a:gridCol w="2903543">
                  <a:extLst>
                    <a:ext uri="{9D8B030D-6E8A-4147-A177-3AD203B41FA5}">
                      <a16:colId xmlns:a16="http://schemas.microsoft.com/office/drawing/2014/main" val="2515826983"/>
                    </a:ext>
                  </a:extLst>
                </a:gridCol>
              </a:tblGrid>
              <a:tr h="1002963">
                <a:tc>
                  <a:txBody>
                    <a:bodyPr/>
                    <a:lstStyle/>
                    <a:p>
                      <a:pPr algn="ctr" rtl="0"/>
                      <a:r>
                        <a:rPr lang="es-ES" sz="2400">
                          <a:solidFill>
                            <a:schemeClr val="tx1"/>
                          </a:solidFill>
                          <a:effectLst/>
                        </a:rPr>
                        <a:t>TIPO DE GASTO</a:t>
                      </a:r>
                    </a:p>
                  </a:txBody>
                  <a:tcPr marL="0" marR="0" marT="0" marB="0" anchor="ctr">
                    <a:lnL>
                      <a:noFill/>
                    </a:lnL>
                    <a:lnR>
                      <a:noFill/>
                    </a:lnR>
                    <a:lnT>
                      <a:noFill/>
                    </a:lnT>
                    <a:lnB>
                      <a:noFill/>
                    </a:lnB>
                    <a:noFill/>
                  </a:tcPr>
                </a:tc>
                <a:tc>
                  <a:txBody>
                    <a:bodyPr/>
                    <a:lstStyle/>
                    <a:p>
                      <a:pPr algn="ctr" rtl="0"/>
                      <a:r>
                        <a:rPr lang="es-ES" sz="2400">
                          <a:solidFill>
                            <a:schemeClr val="tx1"/>
                          </a:solidFill>
                          <a:effectLst/>
                        </a:rPr>
                        <a:t>APROPIACIÓN VIGENTE 2025</a:t>
                      </a:r>
                    </a:p>
                  </a:txBody>
                  <a:tcPr marL="0" marR="0" marT="0" marB="0" anchor="ctr">
                    <a:lnL>
                      <a:noFill/>
                    </a:lnL>
                    <a:lnR>
                      <a:noFill/>
                    </a:lnR>
                    <a:lnT>
                      <a:noFill/>
                    </a:lnT>
                    <a:lnB>
                      <a:noFill/>
                    </a:lnB>
                    <a:noFill/>
                  </a:tcPr>
                </a:tc>
                <a:tc>
                  <a:txBody>
                    <a:bodyPr/>
                    <a:lstStyle/>
                    <a:p>
                      <a:pPr algn="ctr" rtl="0"/>
                      <a:r>
                        <a:rPr lang="es-ES" sz="2400">
                          <a:solidFill>
                            <a:schemeClr val="tx1"/>
                          </a:solidFill>
                          <a:effectLst/>
                        </a:rPr>
                        <a:t>2026</a:t>
                      </a:r>
                    </a:p>
                  </a:txBody>
                  <a:tcPr marL="0" marR="0" marT="0" marB="0" anchor="ctr">
                    <a:lnL>
                      <a:noFill/>
                    </a:lnL>
                    <a:lnR>
                      <a:noFill/>
                    </a:lnR>
                    <a:lnT>
                      <a:noFill/>
                    </a:lnT>
                    <a:lnB>
                      <a:noFill/>
                    </a:lnB>
                    <a:noFill/>
                  </a:tcPr>
                </a:tc>
                <a:tc>
                  <a:txBody>
                    <a:bodyPr/>
                    <a:lstStyle/>
                    <a:p>
                      <a:pPr algn="ctr" rtl="0"/>
                      <a:r>
                        <a:rPr lang="es-ES" sz="2400">
                          <a:solidFill>
                            <a:schemeClr val="tx1"/>
                          </a:solidFill>
                          <a:effectLst/>
                        </a:rPr>
                        <a:t>VARIACIÓN PORCENTUAL</a:t>
                      </a:r>
                    </a:p>
                  </a:txBody>
                  <a:tcPr marL="0" marR="0" marT="0" marB="0" anchor="ctr">
                    <a:lnL>
                      <a:noFill/>
                    </a:lnL>
                    <a:lnR>
                      <a:noFill/>
                    </a:lnR>
                    <a:lnT>
                      <a:noFill/>
                    </a:lnT>
                    <a:lnB>
                      <a:noFill/>
                    </a:lnB>
                    <a:noFill/>
                  </a:tcPr>
                </a:tc>
                <a:extLst>
                  <a:ext uri="{0D108BD9-81ED-4DB2-BD59-A6C34878D82A}">
                    <a16:rowId xmlns:a16="http://schemas.microsoft.com/office/drawing/2014/main" val="8919554"/>
                  </a:ext>
                </a:extLst>
              </a:tr>
              <a:tr h="532824">
                <a:tc>
                  <a:txBody>
                    <a:bodyPr/>
                    <a:lstStyle/>
                    <a:p>
                      <a:pPr rtl="0"/>
                      <a:r>
                        <a:rPr lang="es-ES" sz="2400">
                          <a:effectLst/>
                        </a:rPr>
                        <a:t>Funcionamiento</a:t>
                      </a:r>
                    </a:p>
                  </a:txBody>
                  <a:tcPr marL="0" marR="0" marT="0" marB="0" anchor="ctr">
                    <a:lnL>
                      <a:noFill/>
                    </a:lnL>
                    <a:lnR>
                      <a:noFill/>
                    </a:lnR>
                    <a:lnT>
                      <a:noFill/>
                    </a:lnT>
                    <a:lnB>
                      <a:noFill/>
                    </a:lnB>
                    <a:noFill/>
                  </a:tcPr>
                </a:tc>
                <a:tc>
                  <a:txBody>
                    <a:bodyPr/>
                    <a:lstStyle/>
                    <a:p>
                      <a:r>
                        <a:rPr lang="es-ES" sz="2400">
                          <a:effectLst/>
                        </a:rPr>
                        <a:t>1.96 Billones</a:t>
                      </a:r>
                    </a:p>
                  </a:txBody>
                  <a:tcPr marL="0" marR="0" marT="0" marB="0" anchor="ctr">
                    <a:lnL>
                      <a:noFill/>
                    </a:lnL>
                    <a:lnR>
                      <a:noFill/>
                    </a:lnR>
                    <a:lnT>
                      <a:noFill/>
                    </a:lnT>
                    <a:lnB>
                      <a:noFill/>
                    </a:lnB>
                    <a:noFill/>
                  </a:tcPr>
                </a:tc>
                <a:tc>
                  <a:txBody>
                    <a:bodyPr/>
                    <a:lstStyle/>
                    <a:p>
                      <a:pPr algn="l"/>
                      <a:r>
                        <a:rPr lang="es-ES" sz="2400">
                          <a:effectLst/>
                        </a:rPr>
                        <a:t>2.69 Billones</a:t>
                      </a:r>
                    </a:p>
                  </a:txBody>
                  <a:tcPr marL="0" marR="0" marT="0" marB="0" anchor="ctr">
                    <a:lnL>
                      <a:noFill/>
                    </a:lnL>
                    <a:lnR>
                      <a:noFill/>
                    </a:lnR>
                    <a:lnT>
                      <a:noFill/>
                    </a:lnT>
                    <a:lnB>
                      <a:noFill/>
                    </a:lnB>
                    <a:noFill/>
                  </a:tcPr>
                </a:tc>
                <a:tc>
                  <a:txBody>
                    <a:bodyPr/>
                    <a:lstStyle/>
                    <a:p>
                      <a:pPr algn="ctr"/>
                      <a:r>
                        <a:rPr lang="es-ES" sz="2400">
                          <a:effectLst/>
                        </a:rPr>
                        <a:t>37%</a:t>
                      </a:r>
                    </a:p>
                  </a:txBody>
                  <a:tcPr marL="0" marR="0" marT="0" marB="0" anchor="ctr">
                    <a:lnL>
                      <a:noFill/>
                    </a:lnL>
                    <a:lnR>
                      <a:noFill/>
                    </a:lnR>
                    <a:lnT>
                      <a:noFill/>
                    </a:lnT>
                    <a:lnB>
                      <a:noFill/>
                    </a:lnB>
                    <a:noFill/>
                  </a:tcPr>
                </a:tc>
                <a:extLst>
                  <a:ext uri="{0D108BD9-81ED-4DB2-BD59-A6C34878D82A}">
                    <a16:rowId xmlns:a16="http://schemas.microsoft.com/office/drawing/2014/main" val="3091024135"/>
                  </a:ext>
                </a:extLst>
              </a:tr>
              <a:tr h="532824">
                <a:tc>
                  <a:txBody>
                    <a:bodyPr/>
                    <a:lstStyle/>
                    <a:p>
                      <a:pPr rtl="0"/>
                      <a:r>
                        <a:rPr lang="es-ES" sz="2400">
                          <a:effectLst/>
                        </a:rPr>
                        <a:t>Inversión </a:t>
                      </a:r>
                    </a:p>
                  </a:txBody>
                  <a:tcPr marL="0" marR="0" marT="0" marB="0" anchor="ctr">
                    <a:lnL>
                      <a:noFill/>
                    </a:lnL>
                    <a:lnR>
                      <a:noFill/>
                    </a:lnR>
                    <a:lnT>
                      <a:noFill/>
                    </a:lnT>
                    <a:lnB>
                      <a:noFill/>
                    </a:lnB>
                    <a:noFill/>
                  </a:tcPr>
                </a:tc>
                <a:tc>
                  <a:txBody>
                    <a:bodyPr/>
                    <a:lstStyle/>
                    <a:p>
                      <a:r>
                        <a:rPr lang="es-ES" sz="2400">
                          <a:effectLst/>
                        </a:rPr>
                        <a:t>10.15 Billones</a:t>
                      </a:r>
                    </a:p>
                  </a:txBody>
                  <a:tcPr marL="0" marR="0" marT="0" marB="0" anchor="ctr">
                    <a:lnL>
                      <a:noFill/>
                    </a:lnL>
                    <a:lnR>
                      <a:noFill/>
                    </a:lnR>
                    <a:lnT>
                      <a:noFill/>
                    </a:lnT>
                    <a:lnB>
                      <a:noFill/>
                    </a:lnB>
                    <a:noFill/>
                  </a:tcPr>
                </a:tc>
                <a:tc>
                  <a:txBody>
                    <a:bodyPr/>
                    <a:lstStyle/>
                    <a:p>
                      <a:pPr algn="l"/>
                      <a:r>
                        <a:rPr lang="es-ES" sz="2400">
                          <a:effectLst/>
                        </a:rPr>
                        <a:t>17.12 Billones</a:t>
                      </a:r>
                    </a:p>
                  </a:txBody>
                  <a:tcPr marL="0" marR="0" marT="0" marB="0" anchor="ctr">
                    <a:lnL>
                      <a:noFill/>
                    </a:lnL>
                    <a:lnR>
                      <a:noFill/>
                    </a:lnR>
                    <a:lnT>
                      <a:noFill/>
                    </a:lnT>
                    <a:lnB>
                      <a:noFill/>
                    </a:lnB>
                    <a:noFill/>
                  </a:tcPr>
                </a:tc>
                <a:tc>
                  <a:txBody>
                    <a:bodyPr/>
                    <a:lstStyle/>
                    <a:p>
                      <a:pPr algn="ctr"/>
                      <a:r>
                        <a:rPr lang="es-ES" sz="2400">
                          <a:effectLst/>
                        </a:rPr>
                        <a:t>68%</a:t>
                      </a:r>
                    </a:p>
                  </a:txBody>
                  <a:tcPr marL="0" marR="0" marT="0" marB="0" anchor="ctr">
                    <a:lnL>
                      <a:noFill/>
                    </a:lnL>
                    <a:lnR>
                      <a:noFill/>
                    </a:lnR>
                    <a:lnT>
                      <a:noFill/>
                    </a:lnT>
                    <a:lnB>
                      <a:noFill/>
                    </a:lnB>
                    <a:noFill/>
                  </a:tcPr>
                </a:tc>
                <a:extLst>
                  <a:ext uri="{0D108BD9-81ED-4DB2-BD59-A6C34878D82A}">
                    <a16:rowId xmlns:a16="http://schemas.microsoft.com/office/drawing/2014/main" val="1948469447"/>
                  </a:ext>
                </a:extLst>
              </a:tr>
              <a:tr h="532824">
                <a:tc>
                  <a:txBody>
                    <a:bodyPr/>
                    <a:lstStyle/>
                    <a:p>
                      <a:pPr rtl="0"/>
                      <a:r>
                        <a:rPr lang="es-ES" sz="2400">
                          <a:effectLst/>
                        </a:rPr>
                        <a:t>TOTAL</a:t>
                      </a:r>
                    </a:p>
                  </a:txBody>
                  <a:tcPr marL="0" marR="0" marT="0" marB="0" anchor="ctr">
                    <a:lnL>
                      <a:noFill/>
                    </a:lnL>
                    <a:lnR>
                      <a:noFill/>
                    </a:lnR>
                    <a:lnT>
                      <a:noFill/>
                    </a:lnT>
                    <a:lnB>
                      <a:noFill/>
                    </a:lnB>
                    <a:noFill/>
                  </a:tcPr>
                </a:tc>
                <a:tc>
                  <a:txBody>
                    <a:bodyPr/>
                    <a:lstStyle/>
                    <a:p>
                      <a:r>
                        <a:rPr lang="es-ES" sz="2400">
                          <a:effectLst/>
                        </a:rPr>
                        <a:t>12.11Billones</a:t>
                      </a:r>
                    </a:p>
                  </a:txBody>
                  <a:tcPr marL="0" marR="0" marT="0" marB="0" anchor="ctr">
                    <a:lnL>
                      <a:noFill/>
                    </a:lnL>
                    <a:lnR>
                      <a:noFill/>
                    </a:lnR>
                    <a:lnT>
                      <a:noFill/>
                    </a:lnT>
                    <a:lnB>
                      <a:noFill/>
                    </a:lnB>
                    <a:noFill/>
                  </a:tcPr>
                </a:tc>
                <a:tc>
                  <a:txBody>
                    <a:bodyPr/>
                    <a:lstStyle/>
                    <a:p>
                      <a:pPr algn="l"/>
                      <a:r>
                        <a:rPr lang="es-ES" sz="2400">
                          <a:effectLst/>
                        </a:rPr>
                        <a:t>19.71 Billones</a:t>
                      </a:r>
                    </a:p>
                  </a:txBody>
                  <a:tcPr marL="0" marR="0" marT="0" marB="0" anchor="ctr">
                    <a:lnL>
                      <a:noFill/>
                    </a:lnL>
                    <a:lnR>
                      <a:noFill/>
                    </a:lnR>
                    <a:lnT>
                      <a:noFill/>
                    </a:lnT>
                    <a:lnB>
                      <a:noFill/>
                    </a:lnB>
                    <a:noFill/>
                  </a:tcPr>
                </a:tc>
                <a:tc>
                  <a:txBody>
                    <a:bodyPr/>
                    <a:lstStyle/>
                    <a:p>
                      <a:pPr algn="ctr"/>
                      <a:r>
                        <a:rPr lang="es-ES" sz="2400">
                          <a:effectLst/>
                        </a:rPr>
                        <a:t>63%</a:t>
                      </a:r>
                    </a:p>
                  </a:txBody>
                  <a:tcPr marL="0" marR="0" marT="0" marB="0" anchor="ctr">
                    <a:lnL>
                      <a:noFill/>
                    </a:lnL>
                    <a:lnR>
                      <a:noFill/>
                    </a:lnR>
                    <a:lnT>
                      <a:noFill/>
                    </a:lnT>
                    <a:lnB>
                      <a:noFill/>
                    </a:lnB>
                    <a:noFill/>
                  </a:tcPr>
                </a:tc>
                <a:extLst>
                  <a:ext uri="{0D108BD9-81ED-4DB2-BD59-A6C34878D82A}">
                    <a16:rowId xmlns:a16="http://schemas.microsoft.com/office/drawing/2014/main" val="2437655960"/>
                  </a:ext>
                </a:extLst>
              </a:tr>
            </a:tbl>
          </a:graphicData>
        </a:graphic>
      </p:graphicFrame>
    </p:spTree>
    <p:extLst>
      <p:ext uri="{BB962C8B-B14F-4D97-AF65-F5344CB8AC3E}">
        <p14:creationId xmlns:p14="http://schemas.microsoft.com/office/powerpoint/2010/main" val="7363202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DE0B-4278-6061-BE71-34F3F5473182}"/>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9B0DCDD1-4C34-452D-2D36-6472780E9230}"/>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9C982F77-E8AE-8899-9385-5AC3A36D1071}"/>
              </a:ext>
            </a:extLst>
          </p:cNvPr>
          <p:cNvSpPr txBox="1">
            <a:spLocks/>
          </p:cNvSpPr>
          <p:nvPr/>
        </p:nvSpPr>
        <p:spPr>
          <a:xfrm>
            <a:off x="364450" y="649216"/>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 Principales Inversiones Sectoriales</a:t>
            </a:r>
          </a:p>
        </p:txBody>
      </p:sp>
      <p:sp>
        <p:nvSpPr>
          <p:cNvPr id="8" name="CuadroTexto 7">
            <a:extLst>
              <a:ext uri="{FF2B5EF4-FFF2-40B4-BE49-F238E27FC236}">
                <a16:creationId xmlns:a16="http://schemas.microsoft.com/office/drawing/2014/main" id="{46A725EB-8018-7DE6-2199-62C553B19FF5}"/>
              </a:ext>
            </a:extLst>
          </p:cNvPr>
          <p:cNvSpPr txBox="1"/>
          <p:nvPr/>
        </p:nvSpPr>
        <p:spPr>
          <a:xfrm>
            <a:off x="544540" y="1093013"/>
            <a:ext cx="1176867" cy="369332"/>
          </a:xfrm>
          <a:prstGeom prst="rect">
            <a:avLst/>
          </a:prstGeom>
          <a:noFill/>
        </p:spPr>
        <p:txBody>
          <a:bodyPr wrap="square" lIns="91440" tIns="45720" rIns="91440" bIns="45720" rtlCol="0" anchor="t">
            <a:spAutoFit/>
          </a:bodyPr>
          <a:lstStyle/>
          <a:p>
            <a:r>
              <a:rPr lang="es-MX" b="1">
                <a:solidFill>
                  <a:srgbClr val="0051A5"/>
                </a:solidFill>
              </a:rPr>
              <a:t>Balance</a:t>
            </a:r>
            <a:r>
              <a:rPr lang="es-MX"/>
              <a:t> </a:t>
            </a:r>
            <a:endParaRPr lang="es-CO"/>
          </a:p>
        </p:txBody>
      </p:sp>
      <p:sp>
        <p:nvSpPr>
          <p:cNvPr id="9" name="CuadroTexto 8">
            <a:extLst>
              <a:ext uri="{FF2B5EF4-FFF2-40B4-BE49-F238E27FC236}">
                <a16:creationId xmlns:a16="http://schemas.microsoft.com/office/drawing/2014/main" id="{890CFA0A-731D-B63B-25E6-9D12E6C0BACC}"/>
              </a:ext>
            </a:extLst>
          </p:cNvPr>
          <p:cNvSpPr txBox="1"/>
          <p:nvPr/>
        </p:nvSpPr>
        <p:spPr>
          <a:xfrm>
            <a:off x="530503" y="3795539"/>
            <a:ext cx="10909523" cy="369332"/>
          </a:xfrm>
          <a:prstGeom prst="rect">
            <a:avLst/>
          </a:prstGeom>
          <a:noFill/>
        </p:spPr>
        <p:txBody>
          <a:bodyPr wrap="square" lIns="91440" tIns="45720" rIns="91440" bIns="45720" rtlCol="0" anchor="t">
            <a:spAutoFit/>
          </a:bodyPr>
          <a:lstStyle/>
          <a:p>
            <a:r>
              <a:rPr lang="es-MX" b="1">
                <a:solidFill>
                  <a:srgbClr val="0051A5"/>
                </a:solidFill>
              </a:rPr>
              <a:t>Proyecciones – Incluir en orden de prioridad siendo 1 la más importante</a:t>
            </a:r>
            <a:endParaRPr lang="es-CO">
              <a:solidFill>
                <a:srgbClr val="0051A5"/>
              </a:solidFill>
              <a:cs typeface="Helvetica"/>
            </a:endParaRPr>
          </a:p>
        </p:txBody>
      </p:sp>
      <p:pic>
        <p:nvPicPr>
          <p:cNvPr id="11" name="Graphic 10">
            <a:extLst>
              <a:ext uri="{FF2B5EF4-FFF2-40B4-BE49-F238E27FC236}">
                <a16:creationId xmlns:a16="http://schemas.microsoft.com/office/drawing/2014/main" id="{364F6CA9-2B01-C152-6A11-E337C4DEEC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540" y="1101066"/>
            <a:ext cx="7302165" cy="98580"/>
          </a:xfrm>
          <a:prstGeom prst="rect">
            <a:avLst/>
          </a:prstGeom>
        </p:spPr>
      </p:pic>
      <p:graphicFrame>
        <p:nvGraphicFramePr>
          <p:cNvPr id="13" name="Gráfico 12">
            <a:extLst>
              <a:ext uri="{FF2B5EF4-FFF2-40B4-BE49-F238E27FC236}">
                <a16:creationId xmlns:a16="http://schemas.microsoft.com/office/drawing/2014/main" id="{05148BE7-3A6A-E7EF-F5C9-3FCA5E41221D}"/>
              </a:ext>
            </a:extLst>
          </p:cNvPr>
          <p:cNvGraphicFramePr>
            <a:graphicFrameLocks/>
          </p:cNvGraphicFramePr>
          <p:nvPr/>
        </p:nvGraphicFramePr>
        <p:xfrm>
          <a:off x="8567928" y="4164871"/>
          <a:ext cx="3624072" cy="24736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Tabla 13">
            <a:extLst>
              <a:ext uri="{FF2B5EF4-FFF2-40B4-BE49-F238E27FC236}">
                <a16:creationId xmlns:a16="http://schemas.microsoft.com/office/drawing/2014/main" id="{9A24AA30-8B12-6A88-1F28-F3D2449BDD4E}"/>
              </a:ext>
            </a:extLst>
          </p:cNvPr>
          <p:cNvGraphicFramePr>
            <a:graphicFrameLocks noGrp="1"/>
          </p:cNvGraphicFramePr>
          <p:nvPr/>
        </p:nvGraphicFramePr>
        <p:xfrm>
          <a:off x="624916" y="4137392"/>
          <a:ext cx="7848599" cy="2489744"/>
        </p:xfrm>
        <a:graphic>
          <a:graphicData uri="http://schemas.openxmlformats.org/drawingml/2006/table">
            <a:tbl>
              <a:tblPr/>
              <a:tblGrid>
                <a:gridCol w="152879">
                  <a:extLst>
                    <a:ext uri="{9D8B030D-6E8A-4147-A177-3AD203B41FA5}">
                      <a16:colId xmlns:a16="http://schemas.microsoft.com/office/drawing/2014/main" val="562924819"/>
                    </a:ext>
                  </a:extLst>
                </a:gridCol>
                <a:gridCol w="2585377">
                  <a:extLst>
                    <a:ext uri="{9D8B030D-6E8A-4147-A177-3AD203B41FA5}">
                      <a16:colId xmlns:a16="http://schemas.microsoft.com/office/drawing/2014/main" val="925719463"/>
                    </a:ext>
                  </a:extLst>
                </a:gridCol>
                <a:gridCol w="429047">
                  <a:extLst>
                    <a:ext uri="{9D8B030D-6E8A-4147-A177-3AD203B41FA5}">
                      <a16:colId xmlns:a16="http://schemas.microsoft.com/office/drawing/2014/main" val="3855832789"/>
                    </a:ext>
                  </a:extLst>
                </a:gridCol>
                <a:gridCol w="655899">
                  <a:extLst>
                    <a:ext uri="{9D8B030D-6E8A-4147-A177-3AD203B41FA5}">
                      <a16:colId xmlns:a16="http://schemas.microsoft.com/office/drawing/2014/main" val="3024280772"/>
                    </a:ext>
                  </a:extLst>
                </a:gridCol>
                <a:gridCol w="660831">
                  <a:extLst>
                    <a:ext uri="{9D8B030D-6E8A-4147-A177-3AD203B41FA5}">
                      <a16:colId xmlns:a16="http://schemas.microsoft.com/office/drawing/2014/main" val="131462228"/>
                    </a:ext>
                  </a:extLst>
                </a:gridCol>
                <a:gridCol w="660831">
                  <a:extLst>
                    <a:ext uri="{9D8B030D-6E8A-4147-A177-3AD203B41FA5}">
                      <a16:colId xmlns:a16="http://schemas.microsoft.com/office/drawing/2014/main" val="988315380"/>
                    </a:ext>
                  </a:extLst>
                </a:gridCol>
                <a:gridCol w="721242">
                  <a:extLst>
                    <a:ext uri="{9D8B030D-6E8A-4147-A177-3AD203B41FA5}">
                      <a16:colId xmlns:a16="http://schemas.microsoft.com/office/drawing/2014/main" val="2838988387"/>
                    </a:ext>
                  </a:extLst>
                </a:gridCol>
                <a:gridCol w="660831">
                  <a:extLst>
                    <a:ext uri="{9D8B030D-6E8A-4147-A177-3AD203B41FA5}">
                      <a16:colId xmlns:a16="http://schemas.microsoft.com/office/drawing/2014/main" val="2209342052"/>
                    </a:ext>
                  </a:extLst>
                </a:gridCol>
                <a:gridCol w="660831">
                  <a:extLst>
                    <a:ext uri="{9D8B030D-6E8A-4147-A177-3AD203B41FA5}">
                      <a16:colId xmlns:a16="http://schemas.microsoft.com/office/drawing/2014/main" val="1816412894"/>
                    </a:ext>
                  </a:extLst>
                </a:gridCol>
                <a:gridCol w="660831">
                  <a:extLst>
                    <a:ext uri="{9D8B030D-6E8A-4147-A177-3AD203B41FA5}">
                      <a16:colId xmlns:a16="http://schemas.microsoft.com/office/drawing/2014/main" val="505742579"/>
                    </a:ext>
                  </a:extLst>
                </a:gridCol>
              </a:tblGrid>
              <a:tr h="285248">
                <a:tc>
                  <a:txBody>
                    <a:bodyPr/>
                    <a:lstStyle/>
                    <a:p>
                      <a:pPr algn="ctr" fontAlgn="ctr"/>
                      <a:r>
                        <a:rPr lang="es-CO" sz="500" b="1" i="0" u="none" strike="noStrike">
                          <a:solidFill>
                            <a:srgbClr val="FFFFFF"/>
                          </a:solidFill>
                          <a:effectLst/>
                          <a:latin typeface="Verdana" panose="020B0604030504040204" pitchFamily="34" charset="0"/>
                        </a:rPr>
                        <a:t>No.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ES" sz="500" b="1" i="0" u="none" strike="noStrike">
                          <a:solidFill>
                            <a:srgbClr val="FFFFFF"/>
                          </a:solidFill>
                          <a:effectLst/>
                          <a:latin typeface="Verdana" panose="020B0604030504040204" pitchFamily="34" charset="0"/>
                        </a:rPr>
                        <a:t>Principales Inversiones Sectoriales (BPIN / Proyecto)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500" b="1" i="0" u="none" strike="noStrike">
                          <a:solidFill>
                            <a:srgbClr val="FFFFFF"/>
                          </a:solidFill>
                          <a:effectLst/>
                          <a:latin typeface="Verdana" panose="020B0604030504040204" pitchFamily="34" charset="0"/>
                        </a:rPr>
                        <a:t>Horizonte (Inicio-Fin)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500" b="1" i="0" u="none" strike="noStrike">
                          <a:solidFill>
                            <a:srgbClr val="FFFFFF"/>
                          </a:solidFill>
                          <a:effectLst/>
                          <a:latin typeface="Verdana" panose="020B0604030504040204" pitchFamily="34" charset="0"/>
                        </a:rPr>
                        <a:t>BPIN 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3878"/>
                    </a:solidFill>
                  </a:tcPr>
                </a:tc>
                <a:tc>
                  <a:txBody>
                    <a:bodyPr/>
                    <a:lstStyle/>
                    <a:p>
                      <a:pPr algn="ctr" fontAlgn="ctr"/>
                      <a:r>
                        <a:rPr lang="es-CO" sz="500" b="1" i="0" u="none" strike="noStrike">
                          <a:solidFill>
                            <a:srgbClr val="FFFFFF"/>
                          </a:solidFill>
                          <a:effectLst/>
                          <a:latin typeface="Verdana" panose="020B0604030504040204" pitchFamily="34" charset="0"/>
                        </a:rPr>
                        <a:t>Valor Proyectado 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3878"/>
                    </a:solidFill>
                  </a:tcPr>
                </a:tc>
                <a:tc>
                  <a:txBody>
                    <a:bodyPr/>
                    <a:lstStyle/>
                    <a:p>
                      <a:pPr algn="ctr" fontAlgn="ctr"/>
                      <a:r>
                        <a:rPr lang="es-ES" sz="500" b="1" i="0" u="none" strike="noStrike">
                          <a:solidFill>
                            <a:srgbClr val="FFFFFF"/>
                          </a:solidFill>
                          <a:effectLst/>
                          <a:latin typeface="Verdana" panose="020B0604030504040204" pitchFamily="34" charset="0"/>
                        </a:rPr>
                        <a:t>Avance Proyectado al Cierre 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3878"/>
                    </a:solidFill>
                  </a:tcPr>
                </a:tc>
                <a:tc>
                  <a:txBody>
                    <a:bodyPr/>
                    <a:lstStyle/>
                    <a:p>
                      <a:pPr algn="ctr" fontAlgn="ctr"/>
                      <a:r>
                        <a:rPr lang="es-CO" sz="500" b="1" i="0" u="none" strike="noStrike">
                          <a:solidFill>
                            <a:srgbClr val="FFFFFF"/>
                          </a:solidFill>
                          <a:effectLst/>
                          <a:latin typeface="Verdana" panose="020B0604030504040204" pitchFamily="34" charset="0"/>
                        </a:rPr>
                        <a:t>BPIN 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500" b="1" i="0" u="none" strike="noStrike">
                          <a:solidFill>
                            <a:srgbClr val="FFFFFF"/>
                          </a:solidFill>
                          <a:effectLst/>
                          <a:latin typeface="Verdana" panose="020B0604030504040204" pitchFamily="34" charset="0"/>
                        </a:rPr>
                        <a:t>Valor Proyectado 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ES" sz="500" b="1" i="0" u="none" strike="noStrike">
                          <a:solidFill>
                            <a:srgbClr val="FFFFFF"/>
                          </a:solidFill>
                          <a:effectLst/>
                          <a:latin typeface="Verdana" panose="020B0604030504040204" pitchFamily="34" charset="0"/>
                        </a:rPr>
                        <a:t>Avance Proyectado al Cierre 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500" b="1" i="0" u="none" strike="noStrike">
                          <a:solidFill>
                            <a:srgbClr val="FFFFFF"/>
                          </a:solidFill>
                          <a:effectLst/>
                          <a:latin typeface="Verdana" panose="020B0604030504040204" pitchFamily="34" charset="0"/>
                        </a:rPr>
                        <a:t>Valor 2027 - 2029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3878"/>
                    </a:solidFill>
                  </a:tcPr>
                </a:tc>
                <a:extLst>
                  <a:ext uri="{0D108BD9-81ED-4DB2-BD59-A6C34878D82A}">
                    <a16:rowId xmlns:a16="http://schemas.microsoft.com/office/drawing/2014/main" val="4279592732"/>
                  </a:ext>
                </a:extLst>
              </a:tr>
              <a:tr h="399347">
                <a:tc>
                  <a:txBody>
                    <a:bodyPr/>
                    <a:lstStyle/>
                    <a:p>
                      <a:pPr algn="r" rtl="0" fontAlgn="ctr"/>
                      <a:r>
                        <a:rPr lang="es-CO" sz="600" b="0" i="0" u="none" strike="noStrike">
                          <a:solidFill>
                            <a:srgbClr val="203764"/>
                          </a:solidFill>
                          <a:effectLst/>
                          <a:latin typeface="Calibri" panose="020F0502020204030204" pitchFamily="34" charset="0"/>
                        </a:rPr>
                        <a:t>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600" b="0" i="0" u="none" strike="noStrike">
                          <a:solidFill>
                            <a:srgbClr val="203764"/>
                          </a:solidFill>
                          <a:effectLst/>
                          <a:latin typeface="Calibri" panose="020F0502020204030204" pitchFamily="34" charset="0"/>
                        </a:rPr>
                        <a:t>(Protección) Fortalecimiento de capacidades individuales, familiares e institucionales para prevenir y atender la materialización del riesgo, la amenaza y/o vulneración de los derechos de los niñas, niños adolescentes y jóvenes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600" b="0" i="0" u="none" strike="noStrike">
                          <a:solidFill>
                            <a:srgbClr val="000000"/>
                          </a:solidFill>
                          <a:effectLst/>
                          <a:latin typeface="Arial" panose="020B0604020202020204" pitchFamily="34" charset="0"/>
                        </a:rPr>
                        <a:t>2024 - 2027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202300000000431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$ 1.600.000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$ 1.600.000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202300000000431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$ 2.710.461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$ 2.710.461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$ 8.629.097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467284452"/>
                  </a:ext>
                </a:extLst>
              </a:tr>
              <a:tr h="266231">
                <a:tc>
                  <a:txBody>
                    <a:bodyPr/>
                    <a:lstStyle/>
                    <a:p>
                      <a:pPr algn="r" rtl="0" fontAlgn="ctr"/>
                      <a:r>
                        <a:rPr lang="es-CO" sz="600" b="0" i="0" u="none" strike="noStrike">
                          <a:solidFill>
                            <a:srgbClr val="203764"/>
                          </a:solidFill>
                          <a:effectLst/>
                          <a:latin typeface="Calibri" panose="020F0502020204030204" pitchFamily="34" charset="0"/>
                        </a:rPr>
                        <a:t>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600" b="0" i="0" u="none" strike="noStrike">
                          <a:solidFill>
                            <a:srgbClr val="203764"/>
                          </a:solidFill>
                          <a:effectLst/>
                          <a:latin typeface="Calibri" panose="020F0502020204030204" pitchFamily="34" charset="0"/>
                        </a:rPr>
                        <a:t>(SNBF) Fortalecimiento A Los Agentes E Instancias Del SNBF En El Marco De La Protección Integral De Los Niños, Niñas Y Adolescentes Y Sus Familias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600" b="0" i="0" u="none" strike="noStrike">
                          <a:solidFill>
                            <a:srgbClr val="000000"/>
                          </a:solidFill>
                          <a:effectLst/>
                          <a:latin typeface="Arial" panose="020B0604020202020204" pitchFamily="34" charset="0"/>
                        </a:rPr>
                        <a:t>2019 - 2026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2018011000557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$ 20.000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$ 20.000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2018011000557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$ 23.516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$ 23.516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$ 74.865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663376314"/>
                  </a:ext>
                </a:extLst>
              </a:tr>
              <a:tr h="332789">
                <a:tc>
                  <a:txBody>
                    <a:bodyPr/>
                    <a:lstStyle/>
                    <a:p>
                      <a:pPr algn="r" rtl="0" fontAlgn="ctr"/>
                      <a:r>
                        <a:rPr lang="es-CO" sz="60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600" b="0" i="0" u="none" strike="noStrike">
                          <a:solidFill>
                            <a:srgbClr val="203764"/>
                          </a:solidFill>
                          <a:effectLst/>
                          <a:latin typeface="Calibri" panose="020F0502020204030204" pitchFamily="34" charset="0"/>
                        </a:rPr>
                        <a:t>CONTRIBUCIÓN CON ACCIONES DE PROMOCIÓN Y PREVENCIÓN EN EL COMPONENTE DE ALIMENTACIÓN Y NUTRICIÓN PARA LA POBLACIÓN COLOMBIANA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600" b="0" i="0" u="none" strike="noStrike">
                          <a:solidFill>
                            <a:srgbClr val="000000"/>
                          </a:solidFill>
                          <a:effectLst/>
                          <a:latin typeface="Arial" panose="020B0604020202020204" pitchFamily="34" charset="0"/>
                        </a:rPr>
                        <a:t>2019 - 2027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2018011000627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$ 420.000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$ 420.000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2018011000627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$ 616.003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$ 616.003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$ 1.961.124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039514587"/>
                  </a:ext>
                </a:extLst>
              </a:tr>
              <a:tr h="399347">
                <a:tc>
                  <a:txBody>
                    <a:bodyPr/>
                    <a:lstStyle/>
                    <a:p>
                      <a:pPr algn="r" rtl="0" fontAlgn="ctr"/>
                      <a:r>
                        <a:rPr lang="es-CO" sz="600" b="0" i="0" u="none" strike="noStrike">
                          <a:solidFill>
                            <a:srgbClr val="203764"/>
                          </a:solidFill>
                          <a:effectLst/>
                          <a:latin typeface="Calibri" panose="020F0502020204030204" pitchFamily="34" charset="0"/>
                        </a:rPr>
                        <a:t>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600" b="0" i="0" u="none" strike="noStrike">
                          <a:solidFill>
                            <a:srgbClr val="203764"/>
                          </a:solidFill>
                          <a:effectLst/>
                          <a:latin typeface="Calibri" panose="020F0502020204030204" pitchFamily="34" charset="0"/>
                        </a:rPr>
                        <a:t>FORTALECIMIENTO DE CAPACIDADES Y DISPOSICIÓN DE CONDICIONES Y OPOTUNIDADES QUE PROMUEVAN EL DESARROLLO INTEGRAL DE LAS NIÑAS, NIÑOS, ADOLESCENTES, FAMILIAS Y COMUNIDADE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600" b="0" i="0" u="none" strike="noStrike">
                          <a:solidFill>
                            <a:srgbClr val="000000"/>
                          </a:solidFill>
                          <a:effectLst/>
                          <a:latin typeface="Arial" panose="020B0604020202020204" pitchFamily="34" charset="0"/>
                        </a:rPr>
                        <a:t>2024 - 2027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202300000000429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$ 7.119.622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$ 7.119.622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202300000000429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$ 11.434.307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$ 11.434.307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$ 36.402.569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993945216"/>
                  </a:ext>
                </a:extLst>
              </a:tr>
              <a:tr h="199673">
                <a:tc>
                  <a:txBody>
                    <a:bodyPr/>
                    <a:lstStyle/>
                    <a:p>
                      <a:pPr algn="r" rtl="0" fontAlgn="ctr"/>
                      <a:r>
                        <a:rPr lang="es-CO" sz="600" b="0" i="0" u="none" strike="noStrike">
                          <a:solidFill>
                            <a:srgbClr val="203764"/>
                          </a:solidFill>
                          <a:effectLst/>
                          <a:latin typeface="Calibri" panose="020F0502020204030204" pitchFamily="34" charset="0"/>
                        </a:rPr>
                        <a:t>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600" b="0" i="0" u="none" strike="noStrike">
                          <a:solidFill>
                            <a:srgbClr val="203764"/>
                          </a:solidFill>
                          <a:effectLst/>
                          <a:latin typeface="Calibri" panose="020F0502020204030204" pitchFamily="34" charset="0"/>
                        </a:rPr>
                        <a:t>(TI) Fortalecimiento De Las Tecnologías De La Información Y Las Comunicaciones -Tic En El Icbf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600" b="0" i="0" u="none" strike="noStrike">
                          <a:solidFill>
                            <a:srgbClr val="000000"/>
                          </a:solidFill>
                          <a:effectLst/>
                          <a:latin typeface="Arial" panose="020B0604020202020204" pitchFamily="34" charset="0"/>
                        </a:rPr>
                        <a:t>2019 - 2026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2018011000534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$ 80.000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$ 80.000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2018011000534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$ 239.333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$ 239.333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$ 761.949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953131972"/>
                  </a:ext>
                </a:extLst>
              </a:tr>
              <a:tr h="399347">
                <a:tc>
                  <a:txBody>
                    <a:bodyPr/>
                    <a:lstStyle/>
                    <a:p>
                      <a:pPr algn="r" rtl="0" fontAlgn="ctr"/>
                      <a:r>
                        <a:rPr lang="es-CO" sz="600" b="0" i="0" u="none" strike="noStrike">
                          <a:solidFill>
                            <a:srgbClr val="203764"/>
                          </a:solidFill>
                          <a:effectLst/>
                          <a:latin typeface="Calibri" panose="020F0502020204030204" pitchFamily="34" charset="0"/>
                        </a:rPr>
                        <a:t>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600" b="0" i="0" u="none" strike="noStrike">
                          <a:solidFill>
                            <a:srgbClr val="203764"/>
                          </a:solidFill>
                          <a:effectLst/>
                          <a:latin typeface="Calibri" panose="020F0502020204030204" pitchFamily="34" charset="0"/>
                        </a:rPr>
                        <a:t>(Fortalecimiento) Fortalecimiento de la capacidad institucional del ICBF brindando el soporte oportuno y necesario para la adecuada prestación del servicio público de bienestar familiar a nivel nacional y territorial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600" b="0" i="0" u="none" strike="noStrike">
                          <a:solidFill>
                            <a:srgbClr val="000000"/>
                          </a:solidFill>
                          <a:effectLst/>
                          <a:latin typeface="Arial" panose="020B0604020202020204" pitchFamily="34" charset="0"/>
                        </a:rPr>
                        <a:t>2024 - 2027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202400000000047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$ 400.000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$ 400.000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202400000000047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$ 711.732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$ 711.732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203764"/>
                          </a:solidFill>
                          <a:effectLst/>
                          <a:latin typeface="Calibri" panose="020F0502020204030204" pitchFamily="34" charset="0"/>
                        </a:rPr>
                        <a:t>$ 2.265.890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21600942"/>
                  </a:ext>
                </a:extLst>
              </a:tr>
              <a:tr h="199673">
                <a:tc gridSpan="3">
                  <a:txBody>
                    <a:bodyPr/>
                    <a:lstStyle/>
                    <a:p>
                      <a:pPr algn="ctr" fontAlgn="ctr"/>
                      <a:r>
                        <a:rPr lang="es-CO" sz="600" b="1" i="0" u="none" strike="noStrike">
                          <a:solidFill>
                            <a:srgbClr val="000000"/>
                          </a:solidFill>
                          <a:effectLst/>
                          <a:latin typeface="Calibri" panose="020F0502020204030204" pitchFamily="34" charset="0"/>
                        </a:rPr>
                        <a:t>TOTAL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hMerge="1">
                  <a:txBody>
                    <a:bodyPr/>
                    <a:lstStyle/>
                    <a:p>
                      <a:endParaRPr lang="es-CO"/>
                    </a:p>
                  </a:txBody>
                  <a:tcPr/>
                </a:tc>
                <a:tc hMerge="1">
                  <a:txBody>
                    <a:bodyPr/>
                    <a:lstStyle/>
                    <a:p>
                      <a:endParaRPr lang="es-CO"/>
                    </a:p>
                  </a:txBody>
                  <a:tcPr/>
                </a:tc>
                <a:tc>
                  <a:txBody>
                    <a:bodyPr/>
                    <a:lstStyle/>
                    <a:p>
                      <a:pPr algn="l" fontAlgn="ctr"/>
                      <a:r>
                        <a:rPr lang="es-CO" sz="600" b="0" i="0" u="none" strike="noStrike">
                          <a:solidFill>
                            <a:srgbClr val="000000"/>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600" b="0" i="0" u="none" strike="noStrike">
                          <a:solidFill>
                            <a:srgbClr val="000000"/>
                          </a:solidFill>
                          <a:effectLst/>
                          <a:latin typeface="Arial" panose="020B0604020202020204" pitchFamily="34" charset="0"/>
                        </a:rPr>
                        <a:t>$ 9.639.622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600" b="0" i="0" u="none" strike="noStrike">
                          <a:solidFill>
                            <a:srgbClr val="000000"/>
                          </a:solidFill>
                          <a:effectLst/>
                          <a:latin typeface="Arial" panose="020B0604020202020204" pitchFamily="34" charset="0"/>
                        </a:rPr>
                        <a:t>$ 9.639.622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l" fontAlgn="ctr"/>
                      <a:r>
                        <a:rPr lang="es-CO" sz="600" b="0" i="0" u="none" strike="noStrike">
                          <a:solidFill>
                            <a:srgbClr val="000000"/>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600" b="0" i="0" u="none" strike="noStrike">
                          <a:solidFill>
                            <a:srgbClr val="000000"/>
                          </a:solidFill>
                          <a:effectLst/>
                          <a:latin typeface="Arial" panose="020B0604020202020204" pitchFamily="34" charset="0"/>
                        </a:rPr>
                        <a:t>$ 15.735.353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600" b="0" i="0" u="none" strike="noStrike">
                          <a:solidFill>
                            <a:srgbClr val="000000"/>
                          </a:solidFill>
                          <a:effectLst/>
                          <a:latin typeface="Arial" panose="020B0604020202020204" pitchFamily="34" charset="0"/>
                        </a:rPr>
                        <a:t>$ 15.735.353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600" b="0" i="0" u="none" strike="noStrike">
                          <a:solidFill>
                            <a:srgbClr val="000000"/>
                          </a:solidFill>
                          <a:effectLst/>
                          <a:latin typeface="Arial" panose="020B0604020202020204" pitchFamily="34" charset="0"/>
                        </a:rPr>
                        <a:t>$ 50.095.494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3962130902"/>
                  </a:ext>
                </a:extLst>
              </a:tr>
            </a:tbl>
          </a:graphicData>
        </a:graphic>
      </p:graphicFrame>
      <p:graphicFrame>
        <p:nvGraphicFramePr>
          <p:cNvPr id="15" name="Tabla 14">
            <a:extLst>
              <a:ext uri="{FF2B5EF4-FFF2-40B4-BE49-F238E27FC236}">
                <a16:creationId xmlns:a16="http://schemas.microsoft.com/office/drawing/2014/main" id="{D13EAE9B-5D1D-6C6C-28E9-3603C9671C67}"/>
              </a:ext>
            </a:extLst>
          </p:cNvPr>
          <p:cNvGraphicFramePr>
            <a:graphicFrameLocks noGrp="1"/>
          </p:cNvGraphicFramePr>
          <p:nvPr/>
        </p:nvGraphicFramePr>
        <p:xfrm>
          <a:off x="401104" y="1529238"/>
          <a:ext cx="10515601" cy="2328479"/>
        </p:xfrm>
        <a:graphic>
          <a:graphicData uri="http://schemas.openxmlformats.org/drawingml/2006/table">
            <a:tbl>
              <a:tblPr/>
              <a:tblGrid>
                <a:gridCol w="208998">
                  <a:extLst>
                    <a:ext uri="{9D8B030D-6E8A-4147-A177-3AD203B41FA5}">
                      <a16:colId xmlns:a16="http://schemas.microsoft.com/office/drawing/2014/main" val="312394239"/>
                    </a:ext>
                  </a:extLst>
                </a:gridCol>
                <a:gridCol w="3534415">
                  <a:extLst>
                    <a:ext uri="{9D8B030D-6E8A-4147-A177-3AD203B41FA5}">
                      <a16:colId xmlns:a16="http://schemas.microsoft.com/office/drawing/2014/main" val="3863287224"/>
                    </a:ext>
                  </a:extLst>
                </a:gridCol>
                <a:gridCol w="586541">
                  <a:extLst>
                    <a:ext uri="{9D8B030D-6E8A-4147-A177-3AD203B41FA5}">
                      <a16:colId xmlns:a16="http://schemas.microsoft.com/office/drawing/2014/main" val="1942122131"/>
                    </a:ext>
                  </a:extLst>
                </a:gridCol>
                <a:gridCol w="896666">
                  <a:extLst>
                    <a:ext uri="{9D8B030D-6E8A-4147-A177-3AD203B41FA5}">
                      <a16:colId xmlns:a16="http://schemas.microsoft.com/office/drawing/2014/main" val="4179030082"/>
                    </a:ext>
                  </a:extLst>
                </a:gridCol>
                <a:gridCol w="856215">
                  <a:extLst>
                    <a:ext uri="{9D8B030D-6E8A-4147-A177-3AD203B41FA5}">
                      <a16:colId xmlns:a16="http://schemas.microsoft.com/office/drawing/2014/main" val="3832646876"/>
                    </a:ext>
                  </a:extLst>
                </a:gridCol>
                <a:gridCol w="883182">
                  <a:extLst>
                    <a:ext uri="{9D8B030D-6E8A-4147-A177-3AD203B41FA5}">
                      <a16:colId xmlns:a16="http://schemas.microsoft.com/office/drawing/2014/main" val="1503361920"/>
                    </a:ext>
                  </a:extLst>
                </a:gridCol>
                <a:gridCol w="985996">
                  <a:extLst>
                    <a:ext uri="{9D8B030D-6E8A-4147-A177-3AD203B41FA5}">
                      <a16:colId xmlns:a16="http://schemas.microsoft.com/office/drawing/2014/main" val="2278623597"/>
                    </a:ext>
                  </a:extLst>
                </a:gridCol>
                <a:gridCol w="856215">
                  <a:extLst>
                    <a:ext uri="{9D8B030D-6E8A-4147-A177-3AD203B41FA5}">
                      <a16:colId xmlns:a16="http://schemas.microsoft.com/office/drawing/2014/main" val="1183541938"/>
                    </a:ext>
                  </a:extLst>
                </a:gridCol>
                <a:gridCol w="883182">
                  <a:extLst>
                    <a:ext uri="{9D8B030D-6E8A-4147-A177-3AD203B41FA5}">
                      <a16:colId xmlns:a16="http://schemas.microsoft.com/office/drawing/2014/main" val="912176032"/>
                    </a:ext>
                  </a:extLst>
                </a:gridCol>
                <a:gridCol w="824191">
                  <a:extLst>
                    <a:ext uri="{9D8B030D-6E8A-4147-A177-3AD203B41FA5}">
                      <a16:colId xmlns:a16="http://schemas.microsoft.com/office/drawing/2014/main" val="579665359"/>
                    </a:ext>
                  </a:extLst>
                </a:gridCol>
              </a:tblGrid>
              <a:tr h="320223">
                <a:tc>
                  <a:txBody>
                    <a:bodyPr/>
                    <a:lstStyle/>
                    <a:p>
                      <a:pPr algn="ctr" fontAlgn="ctr"/>
                      <a:r>
                        <a:rPr lang="es-CO" sz="600" b="1" i="0" u="none" strike="noStrike">
                          <a:solidFill>
                            <a:srgbClr val="FFFFFF"/>
                          </a:solidFill>
                          <a:effectLst/>
                          <a:latin typeface="Verdana" panose="020B0604030504040204" pitchFamily="34" charset="0"/>
                        </a:rPr>
                        <a:t>No.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ES" sz="600" b="1" i="0" u="none" strike="noStrike">
                          <a:solidFill>
                            <a:srgbClr val="FFFFFF"/>
                          </a:solidFill>
                          <a:effectLst/>
                          <a:latin typeface="Verdana" panose="020B0604030504040204" pitchFamily="34" charset="0"/>
                        </a:rPr>
                        <a:t>Principales Inversiones Sectoriales (BPIN / Proyecto)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600" b="1" i="0" u="none" strike="noStrike">
                          <a:solidFill>
                            <a:srgbClr val="FFFFFF"/>
                          </a:solidFill>
                          <a:effectLst/>
                          <a:latin typeface="Verdana" panose="020B0604030504040204" pitchFamily="34" charset="0"/>
                        </a:rPr>
                        <a:t>Horizonte (Inicio-Fin)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600" b="1" i="0" u="none" strike="noStrike">
                          <a:solidFill>
                            <a:srgbClr val="FFFFFF"/>
                          </a:solidFill>
                          <a:effectLst/>
                          <a:latin typeface="Verdana" panose="020B0604030504040204" pitchFamily="34" charset="0"/>
                        </a:rPr>
                        <a:t>BPIN 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3878"/>
                    </a:solidFill>
                  </a:tcPr>
                </a:tc>
                <a:tc>
                  <a:txBody>
                    <a:bodyPr/>
                    <a:lstStyle/>
                    <a:p>
                      <a:pPr algn="ctr" fontAlgn="ctr"/>
                      <a:r>
                        <a:rPr lang="es-CO" sz="600" b="1" i="0" u="none" strike="noStrike">
                          <a:solidFill>
                            <a:srgbClr val="FFFFFF"/>
                          </a:solidFill>
                          <a:effectLst/>
                          <a:latin typeface="Verdana" panose="020B0604030504040204" pitchFamily="34" charset="0"/>
                        </a:rPr>
                        <a:t>Valor Proyectado 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3878"/>
                    </a:solidFill>
                  </a:tcPr>
                </a:tc>
                <a:tc>
                  <a:txBody>
                    <a:bodyPr/>
                    <a:lstStyle/>
                    <a:p>
                      <a:pPr algn="ctr" fontAlgn="ctr"/>
                      <a:r>
                        <a:rPr lang="es-ES" sz="600" b="1" i="0" u="none" strike="noStrike">
                          <a:solidFill>
                            <a:srgbClr val="FFFFFF"/>
                          </a:solidFill>
                          <a:effectLst/>
                          <a:latin typeface="Verdana" panose="020B0604030504040204" pitchFamily="34" charset="0"/>
                        </a:rPr>
                        <a:t>Avance Proyectado al Cierre 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3878"/>
                    </a:solidFill>
                  </a:tcPr>
                </a:tc>
                <a:tc>
                  <a:txBody>
                    <a:bodyPr/>
                    <a:lstStyle/>
                    <a:p>
                      <a:pPr algn="ctr" fontAlgn="ctr"/>
                      <a:r>
                        <a:rPr lang="es-CO" sz="600" b="1" i="0" u="none" strike="noStrike">
                          <a:solidFill>
                            <a:srgbClr val="FFFFFF"/>
                          </a:solidFill>
                          <a:effectLst/>
                          <a:latin typeface="Verdana" panose="020B0604030504040204" pitchFamily="34" charset="0"/>
                        </a:rPr>
                        <a:t>BPIN 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600" b="1" i="0" u="none" strike="noStrike">
                          <a:solidFill>
                            <a:srgbClr val="FFFFFF"/>
                          </a:solidFill>
                          <a:effectLst/>
                          <a:latin typeface="Verdana" panose="020B0604030504040204" pitchFamily="34" charset="0"/>
                        </a:rPr>
                        <a:t>Valor Proyectado 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ES" sz="600" b="1" i="0" u="none" strike="noStrike">
                          <a:solidFill>
                            <a:srgbClr val="FFFFFF"/>
                          </a:solidFill>
                          <a:effectLst/>
                          <a:latin typeface="Verdana" panose="020B0604030504040204" pitchFamily="34" charset="0"/>
                        </a:rPr>
                        <a:t>Avance Proyectado al Cierre 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600" b="1" i="0" u="none" strike="noStrike">
                          <a:solidFill>
                            <a:srgbClr val="FFFFFF"/>
                          </a:solidFill>
                          <a:effectLst/>
                          <a:latin typeface="Verdana" panose="020B0604030504040204" pitchFamily="34" charset="0"/>
                        </a:rPr>
                        <a:t>Valor 2027 - 2029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3878"/>
                    </a:solidFill>
                  </a:tcPr>
                </a:tc>
                <a:extLst>
                  <a:ext uri="{0D108BD9-81ED-4DB2-BD59-A6C34878D82A}">
                    <a16:rowId xmlns:a16="http://schemas.microsoft.com/office/drawing/2014/main" val="212705455"/>
                  </a:ext>
                </a:extLst>
              </a:tr>
              <a:tr h="343096">
                <a:tc>
                  <a:txBody>
                    <a:bodyPr/>
                    <a:lstStyle/>
                    <a:p>
                      <a:pPr algn="r" rtl="0" fontAlgn="ctr"/>
                      <a:r>
                        <a:rPr lang="es-CO" sz="700" b="0" i="0" u="none" strike="noStrike">
                          <a:solidFill>
                            <a:srgbClr val="203764"/>
                          </a:solidFill>
                          <a:effectLst/>
                          <a:latin typeface="Calibri" panose="020F0502020204030204" pitchFamily="34" charset="0"/>
                        </a:rPr>
                        <a:t>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b="0" i="0" u="none" strike="noStrike">
                          <a:solidFill>
                            <a:srgbClr val="203764"/>
                          </a:solidFill>
                          <a:effectLst/>
                          <a:latin typeface="Calibri" panose="020F0502020204030204" pitchFamily="34" charset="0"/>
                        </a:rPr>
                        <a:t>(Protección) Fortalecimiento de capacidades individuales, familiares e institucionales para prevenir y atender la materialización del riesgo, la amenaza y/o vulneración de los derechos de los niñas, niños adolescentes y jóvenes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700" b="0" i="0" u="none" strike="noStrike">
                          <a:solidFill>
                            <a:srgbClr val="000000"/>
                          </a:solidFill>
                          <a:effectLst/>
                          <a:latin typeface="Arial" panose="020B0604020202020204" pitchFamily="34" charset="0"/>
                        </a:rPr>
                        <a:t>2024 - 2027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202300000000431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$ 1.600.000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$ 1.600.000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202300000000431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$ 2.710.461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$ 2.710.461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$ 8.629.097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90172408"/>
                  </a:ext>
                </a:extLst>
              </a:tr>
              <a:tr h="228731">
                <a:tc>
                  <a:txBody>
                    <a:bodyPr/>
                    <a:lstStyle/>
                    <a:p>
                      <a:pPr algn="r" rtl="0" fontAlgn="ctr"/>
                      <a:r>
                        <a:rPr lang="es-CO" sz="700" b="0" i="0" u="none" strike="noStrike">
                          <a:solidFill>
                            <a:srgbClr val="203764"/>
                          </a:solidFill>
                          <a:effectLst/>
                          <a:latin typeface="Calibri" panose="020F0502020204030204" pitchFamily="34" charset="0"/>
                        </a:rPr>
                        <a:t>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b="0" i="0" u="none" strike="noStrike">
                          <a:solidFill>
                            <a:srgbClr val="203764"/>
                          </a:solidFill>
                          <a:effectLst/>
                          <a:latin typeface="Calibri" panose="020F0502020204030204" pitchFamily="34" charset="0"/>
                        </a:rPr>
                        <a:t>(SNBF) Fortalecimiento A Los Agentes E Instancias Del SNBF En El Marco De La Protección Integral De Los Niños, Niñas Y Adolescentes Y Sus Familias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700" b="0" i="0" u="none" strike="noStrike">
                          <a:solidFill>
                            <a:srgbClr val="000000"/>
                          </a:solidFill>
                          <a:effectLst/>
                          <a:latin typeface="Arial" panose="020B0604020202020204" pitchFamily="34" charset="0"/>
                        </a:rPr>
                        <a:t>2019 - 2026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2018011000557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$ 20.000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$ 20.000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2018011000557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$ 23.516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$ 23.516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$ 74.865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798902261"/>
                  </a:ext>
                </a:extLst>
              </a:tr>
              <a:tr h="343096">
                <a:tc>
                  <a:txBody>
                    <a:bodyPr/>
                    <a:lstStyle/>
                    <a:p>
                      <a:pPr algn="r" rtl="0" fontAlgn="ctr"/>
                      <a:r>
                        <a:rPr lang="es-CO" sz="70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b="0" i="0" u="none" strike="noStrike">
                          <a:solidFill>
                            <a:srgbClr val="203764"/>
                          </a:solidFill>
                          <a:effectLst/>
                          <a:latin typeface="Calibri" panose="020F0502020204030204" pitchFamily="34" charset="0"/>
                        </a:rPr>
                        <a:t>CONTRIBUCIÓN CON ACCIONES DE PROMOCIÓN Y PREVENCIÓN EN EL COMPONENTE DE ALIMENTACIÓN Y NUTRICIÓN PARA LA POBLACIÓN COLOMBIANA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700" b="0" i="0" u="none" strike="noStrike">
                          <a:solidFill>
                            <a:srgbClr val="000000"/>
                          </a:solidFill>
                          <a:effectLst/>
                          <a:latin typeface="Arial" panose="020B0604020202020204" pitchFamily="34" charset="0"/>
                        </a:rPr>
                        <a:t>2019 - 2027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2018011000627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$ 420.000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$ 420.000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2018011000627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$ 616.003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$ 616.003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$ 1.961.124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517203716"/>
                  </a:ext>
                </a:extLst>
              </a:tr>
              <a:tr h="343096">
                <a:tc>
                  <a:txBody>
                    <a:bodyPr/>
                    <a:lstStyle/>
                    <a:p>
                      <a:pPr algn="r" rtl="0" fontAlgn="ctr"/>
                      <a:r>
                        <a:rPr lang="es-CO" sz="700" b="0" i="0" u="none" strike="noStrike">
                          <a:solidFill>
                            <a:srgbClr val="203764"/>
                          </a:solidFill>
                          <a:effectLst/>
                          <a:latin typeface="Calibri" panose="020F0502020204030204" pitchFamily="34" charset="0"/>
                        </a:rPr>
                        <a:t>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b="0" i="0" u="none" strike="noStrike">
                          <a:solidFill>
                            <a:srgbClr val="203764"/>
                          </a:solidFill>
                          <a:effectLst/>
                          <a:latin typeface="Calibri" panose="020F0502020204030204" pitchFamily="34" charset="0"/>
                        </a:rPr>
                        <a:t>FORTALECIMIENTO DE CAPACIDADES Y DISPOSICIÓN DE CONDICIONES Y OPOTUNIDADES QUE PROMUEVAN EL DESARROLLO INTEGRAL DE LAS NIÑAS, NIÑOS, ADOLESCENTES, FAMILIAS Y COMUNIDADE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700" b="0" i="0" u="none" strike="noStrike">
                          <a:solidFill>
                            <a:srgbClr val="000000"/>
                          </a:solidFill>
                          <a:effectLst/>
                          <a:latin typeface="Arial" panose="020B0604020202020204" pitchFamily="34" charset="0"/>
                        </a:rPr>
                        <a:t>2024 - 2027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202300000000429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$ 7.119.622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$ 7.119.622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202300000000429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$ 11.434.307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$ 11.434.307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$ 36.402.569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011069126"/>
                  </a:ext>
                </a:extLst>
              </a:tr>
              <a:tr h="228731">
                <a:tc>
                  <a:txBody>
                    <a:bodyPr/>
                    <a:lstStyle/>
                    <a:p>
                      <a:pPr algn="r" rtl="0" fontAlgn="ctr"/>
                      <a:r>
                        <a:rPr lang="es-CO" sz="700" b="0" i="0" u="none" strike="noStrike">
                          <a:solidFill>
                            <a:srgbClr val="203764"/>
                          </a:solidFill>
                          <a:effectLst/>
                          <a:latin typeface="Calibri" panose="020F0502020204030204" pitchFamily="34" charset="0"/>
                        </a:rPr>
                        <a:t>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b="0" i="0" u="none" strike="noStrike">
                          <a:solidFill>
                            <a:srgbClr val="203764"/>
                          </a:solidFill>
                          <a:effectLst/>
                          <a:latin typeface="Calibri" panose="020F0502020204030204" pitchFamily="34" charset="0"/>
                        </a:rPr>
                        <a:t>(TI) Fortalecimiento De Las Tecnologías De La Información Y Las Comunicaciones -Tic En El Icbf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700" b="0" i="0" u="none" strike="noStrike">
                          <a:solidFill>
                            <a:srgbClr val="000000"/>
                          </a:solidFill>
                          <a:effectLst/>
                          <a:latin typeface="Arial" panose="020B0604020202020204" pitchFamily="34" charset="0"/>
                        </a:rPr>
                        <a:t>2019 - 2026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2018011000534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$ 80.000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$ 80.000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2018011000534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$ 239.333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$ 239.333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$ 761.949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432078148"/>
                  </a:ext>
                </a:extLst>
              </a:tr>
              <a:tr h="343096">
                <a:tc>
                  <a:txBody>
                    <a:bodyPr/>
                    <a:lstStyle/>
                    <a:p>
                      <a:pPr algn="r" rtl="0" fontAlgn="ctr"/>
                      <a:r>
                        <a:rPr lang="es-CO" sz="700" b="0" i="0" u="none" strike="noStrike">
                          <a:solidFill>
                            <a:srgbClr val="203764"/>
                          </a:solidFill>
                          <a:effectLst/>
                          <a:latin typeface="Calibri" panose="020F0502020204030204" pitchFamily="34" charset="0"/>
                        </a:rPr>
                        <a:t>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b="0" i="0" u="none" strike="noStrike">
                          <a:solidFill>
                            <a:srgbClr val="203764"/>
                          </a:solidFill>
                          <a:effectLst/>
                          <a:latin typeface="Calibri" panose="020F0502020204030204" pitchFamily="34" charset="0"/>
                        </a:rPr>
                        <a:t>(Fortalecimiento) Fortalecimiento de la capacidad institucional del ICBF brindando el soporte oportuno y necesario para la adecuada prestación del servicio público de bienestar familiar a nivel nacional y territorial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700" b="0" i="0" u="none" strike="noStrike">
                          <a:solidFill>
                            <a:srgbClr val="000000"/>
                          </a:solidFill>
                          <a:effectLst/>
                          <a:latin typeface="Arial" panose="020B0604020202020204" pitchFamily="34" charset="0"/>
                        </a:rPr>
                        <a:t>2024 - 2027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202400000000047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$ 400.000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$ 400.000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202400000000047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$ 711.732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$ 711.732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700" b="0" i="0" u="none" strike="noStrike">
                          <a:solidFill>
                            <a:srgbClr val="203764"/>
                          </a:solidFill>
                          <a:effectLst/>
                          <a:latin typeface="Calibri" panose="020F0502020204030204" pitchFamily="34" charset="0"/>
                        </a:rPr>
                        <a:t>$ 2.265.890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974445735"/>
                  </a:ext>
                </a:extLst>
              </a:tr>
              <a:tr h="178410">
                <a:tc gridSpan="3">
                  <a:txBody>
                    <a:bodyPr/>
                    <a:lstStyle/>
                    <a:p>
                      <a:pPr algn="ctr" fontAlgn="ctr"/>
                      <a:r>
                        <a:rPr lang="es-CO" sz="700" b="1" i="0" u="none" strike="noStrike">
                          <a:solidFill>
                            <a:srgbClr val="000000"/>
                          </a:solidFill>
                          <a:effectLst/>
                          <a:latin typeface="Calibri" panose="020F0502020204030204" pitchFamily="34" charset="0"/>
                        </a:rPr>
                        <a:t>TOTAL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hMerge="1">
                  <a:txBody>
                    <a:bodyPr/>
                    <a:lstStyle/>
                    <a:p>
                      <a:endParaRPr lang="es-CO"/>
                    </a:p>
                  </a:txBody>
                  <a:tcPr/>
                </a:tc>
                <a:tc hMerge="1">
                  <a:txBody>
                    <a:bodyPr/>
                    <a:lstStyle/>
                    <a:p>
                      <a:endParaRPr lang="es-CO"/>
                    </a:p>
                  </a:txBody>
                  <a:tcPr/>
                </a:tc>
                <a:tc>
                  <a:txBody>
                    <a:bodyPr/>
                    <a:lstStyle/>
                    <a:p>
                      <a:pPr algn="l" fontAlgn="ctr"/>
                      <a:r>
                        <a:rPr lang="es-CO" sz="700" b="0" i="0" u="none" strike="noStrike">
                          <a:solidFill>
                            <a:srgbClr val="000000"/>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700" b="0" i="0" u="none" strike="noStrike">
                          <a:solidFill>
                            <a:srgbClr val="000000"/>
                          </a:solidFill>
                          <a:effectLst/>
                          <a:latin typeface="Arial" panose="020B0604020202020204" pitchFamily="34" charset="0"/>
                        </a:rPr>
                        <a:t>$ 9.639.622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700" b="0" i="0" u="none" strike="noStrike">
                          <a:solidFill>
                            <a:srgbClr val="000000"/>
                          </a:solidFill>
                          <a:effectLst/>
                          <a:latin typeface="Arial" panose="020B0604020202020204" pitchFamily="34" charset="0"/>
                        </a:rPr>
                        <a:t>$ 9.639.622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l" fontAlgn="ctr"/>
                      <a:r>
                        <a:rPr lang="es-CO" sz="700" b="0" i="0" u="none" strike="noStrike">
                          <a:solidFill>
                            <a:srgbClr val="000000"/>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700" b="0" i="0" u="none" strike="noStrike">
                          <a:solidFill>
                            <a:srgbClr val="000000"/>
                          </a:solidFill>
                          <a:effectLst/>
                          <a:latin typeface="Arial" panose="020B0604020202020204" pitchFamily="34" charset="0"/>
                        </a:rPr>
                        <a:t>$ 15.735.353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700" b="0" i="0" u="none" strike="noStrike">
                          <a:solidFill>
                            <a:srgbClr val="000000"/>
                          </a:solidFill>
                          <a:effectLst/>
                          <a:latin typeface="Arial" panose="020B0604020202020204" pitchFamily="34" charset="0"/>
                        </a:rPr>
                        <a:t>$ 15.735.353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700" b="0" i="0" u="none" strike="noStrike">
                          <a:solidFill>
                            <a:srgbClr val="000000"/>
                          </a:solidFill>
                          <a:effectLst/>
                          <a:latin typeface="Arial" panose="020B0604020202020204" pitchFamily="34" charset="0"/>
                        </a:rPr>
                        <a:t>$ 50.095.494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1839822398"/>
                  </a:ext>
                </a:extLst>
              </a:tr>
            </a:tbl>
          </a:graphicData>
        </a:graphic>
      </p:graphicFrame>
    </p:spTree>
    <p:extLst>
      <p:ext uri="{BB962C8B-B14F-4D97-AF65-F5344CB8AC3E}">
        <p14:creationId xmlns:p14="http://schemas.microsoft.com/office/powerpoint/2010/main" val="19793878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396DC-089C-E1A4-5D7E-1F895779171B}"/>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3A698FAF-0C28-76DA-3918-1D7ECEAF51E2}"/>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AA6F335E-B941-BC1A-0981-FD021099455A}"/>
              </a:ext>
            </a:extLst>
          </p:cNvPr>
          <p:cNvSpPr txBox="1">
            <a:spLocks/>
          </p:cNvSpPr>
          <p:nvPr/>
        </p:nvSpPr>
        <p:spPr>
          <a:xfrm>
            <a:off x="423252" y="280688"/>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MGMP 2026 -2029</a:t>
            </a:r>
          </a:p>
        </p:txBody>
      </p:sp>
      <p:pic>
        <p:nvPicPr>
          <p:cNvPr id="4" name="Graphic 6">
            <a:extLst>
              <a:ext uri="{FF2B5EF4-FFF2-40B4-BE49-F238E27FC236}">
                <a16:creationId xmlns:a16="http://schemas.microsoft.com/office/drawing/2014/main" id="{6A44F947-E1FD-6C4D-2B9C-AE1CC96F23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959" y="682079"/>
            <a:ext cx="5426788" cy="98511"/>
          </a:xfrm>
          <a:prstGeom prst="rect">
            <a:avLst/>
          </a:prstGeom>
        </p:spPr>
      </p:pic>
      <p:graphicFrame>
        <p:nvGraphicFramePr>
          <p:cNvPr id="8" name="Tabla 7">
            <a:extLst>
              <a:ext uri="{FF2B5EF4-FFF2-40B4-BE49-F238E27FC236}">
                <a16:creationId xmlns:a16="http://schemas.microsoft.com/office/drawing/2014/main" id="{155EEB5C-95C1-0D99-E0BC-620F02E5E26E}"/>
              </a:ext>
            </a:extLst>
          </p:cNvPr>
          <p:cNvGraphicFramePr>
            <a:graphicFrameLocks noGrp="1"/>
          </p:cNvGraphicFramePr>
          <p:nvPr/>
        </p:nvGraphicFramePr>
        <p:xfrm>
          <a:off x="629945" y="5295217"/>
          <a:ext cx="11066100" cy="1282094"/>
        </p:xfrm>
        <a:graphic>
          <a:graphicData uri="http://schemas.openxmlformats.org/drawingml/2006/table">
            <a:tbl>
              <a:tblPr/>
              <a:tblGrid>
                <a:gridCol w="1383947">
                  <a:extLst>
                    <a:ext uri="{9D8B030D-6E8A-4147-A177-3AD203B41FA5}">
                      <a16:colId xmlns:a16="http://schemas.microsoft.com/office/drawing/2014/main" val="4238744586"/>
                    </a:ext>
                  </a:extLst>
                </a:gridCol>
                <a:gridCol w="504825">
                  <a:extLst>
                    <a:ext uri="{9D8B030D-6E8A-4147-A177-3AD203B41FA5}">
                      <a16:colId xmlns:a16="http://schemas.microsoft.com/office/drawing/2014/main" val="348809276"/>
                    </a:ext>
                  </a:extLst>
                </a:gridCol>
                <a:gridCol w="555716">
                  <a:extLst>
                    <a:ext uri="{9D8B030D-6E8A-4147-A177-3AD203B41FA5}">
                      <a16:colId xmlns:a16="http://schemas.microsoft.com/office/drawing/2014/main" val="3223337404"/>
                    </a:ext>
                  </a:extLst>
                </a:gridCol>
                <a:gridCol w="557052">
                  <a:extLst>
                    <a:ext uri="{9D8B030D-6E8A-4147-A177-3AD203B41FA5}">
                      <a16:colId xmlns:a16="http://schemas.microsoft.com/office/drawing/2014/main" val="2436825437"/>
                    </a:ext>
                  </a:extLst>
                </a:gridCol>
                <a:gridCol w="557052">
                  <a:extLst>
                    <a:ext uri="{9D8B030D-6E8A-4147-A177-3AD203B41FA5}">
                      <a16:colId xmlns:a16="http://schemas.microsoft.com/office/drawing/2014/main" val="2489996678"/>
                    </a:ext>
                  </a:extLst>
                </a:gridCol>
                <a:gridCol w="555716">
                  <a:extLst>
                    <a:ext uri="{9D8B030D-6E8A-4147-A177-3AD203B41FA5}">
                      <a16:colId xmlns:a16="http://schemas.microsoft.com/office/drawing/2014/main" val="2325648500"/>
                    </a:ext>
                  </a:extLst>
                </a:gridCol>
                <a:gridCol w="557052">
                  <a:extLst>
                    <a:ext uri="{9D8B030D-6E8A-4147-A177-3AD203B41FA5}">
                      <a16:colId xmlns:a16="http://schemas.microsoft.com/office/drawing/2014/main" val="1315262979"/>
                    </a:ext>
                  </a:extLst>
                </a:gridCol>
                <a:gridCol w="557052">
                  <a:extLst>
                    <a:ext uri="{9D8B030D-6E8A-4147-A177-3AD203B41FA5}">
                      <a16:colId xmlns:a16="http://schemas.microsoft.com/office/drawing/2014/main" val="40140985"/>
                    </a:ext>
                  </a:extLst>
                </a:gridCol>
                <a:gridCol w="555716">
                  <a:extLst>
                    <a:ext uri="{9D8B030D-6E8A-4147-A177-3AD203B41FA5}">
                      <a16:colId xmlns:a16="http://schemas.microsoft.com/office/drawing/2014/main" val="1047672253"/>
                    </a:ext>
                  </a:extLst>
                </a:gridCol>
                <a:gridCol w="557052">
                  <a:extLst>
                    <a:ext uri="{9D8B030D-6E8A-4147-A177-3AD203B41FA5}">
                      <a16:colId xmlns:a16="http://schemas.microsoft.com/office/drawing/2014/main" val="2418112998"/>
                    </a:ext>
                  </a:extLst>
                </a:gridCol>
                <a:gridCol w="557052">
                  <a:extLst>
                    <a:ext uri="{9D8B030D-6E8A-4147-A177-3AD203B41FA5}">
                      <a16:colId xmlns:a16="http://schemas.microsoft.com/office/drawing/2014/main" val="1718387687"/>
                    </a:ext>
                  </a:extLst>
                </a:gridCol>
                <a:gridCol w="555716">
                  <a:extLst>
                    <a:ext uri="{9D8B030D-6E8A-4147-A177-3AD203B41FA5}">
                      <a16:colId xmlns:a16="http://schemas.microsoft.com/office/drawing/2014/main" val="2352395285"/>
                    </a:ext>
                  </a:extLst>
                </a:gridCol>
                <a:gridCol w="582433">
                  <a:extLst>
                    <a:ext uri="{9D8B030D-6E8A-4147-A177-3AD203B41FA5}">
                      <a16:colId xmlns:a16="http://schemas.microsoft.com/office/drawing/2014/main" val="2667724062"/>
                    </a:ext>
                  </a:extLst>
                </a:gridCol>
                <a:gridCol w="582433">
                  <a:extLst>
                    <a:ext uri="{9D8B030D-6E8A-4147-A177-3AD203B41FA5}">
                      <a16:colId xmlns:a16="http://schemas.microsoft.com/office/drawing/2014/main" val="2196863237"/>
                    </a:ext>
                  </a:extLst>
                </a:gridCol>
                <a:gridCol w="582433">
                  <a:extLst>
                    <a:ext uri="{9D8B030D-6E8A-4147-A177-3AD203B41FA5}">
                      <a16:colId xmlns:a16="http://schemas.microsoft.com/office/drawing/2014/main" val="1919367103"/>
                    </a:ext>
                  </a:extLst>
                </a:gridCol>
                <a:gridCol w="582433">
                  <a:extLst>
                    <a:ext uri="{9D8B030D-6E8A-4147-A177-3AD203B41FA5}">
                      <a16:colId xmlns:a16="http://schemas.microsoft.com/office/drawing/2014/main" val="3393322121"/>
                    </a:ext>
                  </a:extLst>
                </a:gridCol>
                <a:gridCol w="320605">
                  <a:extLst>
                    <a:ext uri="{9D8B030D-6E8A-4147-A177-3AD203B41FA5}">
                      <a16:colId xmlns:a16="http://schemas.microsoft.com/office/drawing/2014/main" val="3775097599"/>
                    </a:ext>
                  </a:extLst>
                </a:gridCol>
                <a:gridCol w="320605">
                  <a:extLst>
                    <a:ext uri="{9D8B030D-6E8A-4147-A177-3AD203B41FA5}">
                      <a16:colId xmlns:a16="http://schemas.microsoft.com/office/drawing/2014/main" val="3751883224"/>
                    </a:ext>
                  </a:extLst>
                </a:gridCol>
                <a:gridCol w="320605">
                  <a:extLst>
                    <a:ext uri="{9D8B030D-6E8A-4147-A177-3AD203B41FA5}">
                      <a16:colId xmlns:a16="http://schemas.microsoft.com/office/drawing/2014/main" val="1866666537"/>
                    </a:ext>
                  </a:extLst>
                </a:gridCol>
                <a:gridCol w="320605">
                  <a:extLst>
                    <a:ext uri="{9D8B030D-6E8A-4147-A177-3AD203B41FA5}">
                      <a16:colId xmlns:a16="http://schemas.microsoft.com/office/drawing/2014/main" val="2485953949"/>
                    </a:ext>
                  </a:extLst>
                </a:gridCol>
              </a:tblGrid>
              <a:tr h="249968">
                <a:tc>
                  <a:txBody>
                    <a:bodyPr/>
                    <a:lstStyle/>
                    <a:p>
                      <a:pPr algn="l" rtl="0" fontAlgn="ctr"/>
                      <a:r>
                        <a:rPr lang="es-CO" sz="700" b="1" i="0" u="none" strike="noStrike">
                          <a:solidFill>
                            <a:srgbClr val="203764"/>
                          </a:solidFill>
                          <a:effectLst/>
                          <a:latin typeface="Calibri" panose="020F0502020204030204" pitchFamily="34" charset="0"/>
                        </a:rPr>
                        <a:t>Cifras en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16">
                  <a:txBody>
                    <a:bodyPr/>
                    <a:lstStyle/>
                    <a:p>
                      <a:pPr algn="ctr" rtl="0" fontAlgn="ctr"/>
                      <a:r>
                        <a:rPr lang="es-CO" sz="9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a:noFill/>
                    </a:lnR>
                    <a:lnT>
                      <a:noFill/>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060635412"/>
                  </a:ext>
                </a:extLst>
              </a:tr>
              <a:tr h="201587">
                <a:tc rowSpan="2">
                  <a:txBody>
                    <a:bodyPr/>
                    <a:lstStyle/>
                    <a:p>
                      <a:pPr algn="ctr" rtl="0" fontAlgn="ctr"/>
                      <a:r>
                        <a:rPr lang="es-CO" sz="800" b="1" i="0" u="none" strike="noStrike">
                          <a:solidFill>
                            <a:srgbClr val="FFFFFF"/>
                          </a:solidFill>
                          <a:effectLst/>
                          <a:latin typeface="Calibri" panose="020F0502020204030204" pitchFamily="34" charset="0"/>
                        </a:rPr>
                        <a:t>ENTIDAD</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gridSpan="3">
                  <a:txBody>
                    <a:bodyPr/>
                    <a:lstStyle/>
                    <a:p>
                      <a:pPr algn="ctr" rtl="0" fontAlgn="ctr"/>
                      <a:r>
                        <a:rPr lang="es-CO" sz="8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gridSpan="3">
                  <a:txBody>
                    <a:bodyPr/>
                    <a:lstStyle/>
                    <a:p>
                      <a:pPr algn="ctr" rtl="0" fontAlgn="ctr"/>
                      <a:r>
                        <a:rPr lang="es-CO" sz="8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gridSpan="3">
                  <a:txBody>
                    <a:bodyPr/>
                    <a:lstStyle/>
                    <a:p>
                      <a:pPr algn="ctr" rtl="0" fontAlgn="ctr"/>
                      <a:r>
                        <a:rPr lang="es-CO" sz="8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gridSpan="3">
                  <a:txBody>
                    <a:bodyPr/>
                    <a:lstStyle/>
                    <a:p>
                      <a:pPr algn="ctr" rtl="0" fontAlgn="ctr"/>
                      <a:r>
                        <a:rPr lang="es-CO" sz="8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gridSpan="3">
                  <a:txBody>
                    <a:bodyPr/>
                    <a:lstStyle/>
                    <a:p>
                      <a:pPr algn="ctr" rtl="0" fontAlgn="ctr"/>
                      <a:r>
                        <a:rPr lang="es-CO" sz="8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a:txBody>
                    <a:bodyPr/>
                    <a:lstStyle/>
                    <a:p>
                      <a:pPr algn="ctr" rtl="0" fontAlgn="ctr"/>
                      <a:r>
                        <a:rPr lang="es-CO" sz="8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994630669"/>
                  </a:ext>
                </a:extLst>
              </a:tr>
              <a:tr h="201587">
                <a:tc vMerge="1">
                  <a:txBody>
                    <a:bodyPr/>
                    <a:lstStyle/>
                    <a:p>
                      <a:endParaRPr lang="es-CO"/>
                    </a:p>
                  </a:txBody>
                  <a:tcPr/>
                </a:tc>
                <a:tc>
                  <a:txBody>
                    <a:bodyPr/>
                    <a:lstStyle/>
                    <a:p>
                      <a:pPr algn="l" rtl="0" fontAlgn="ctr"/>
                      <a:r>
                        <a:rPr lang="es-CO" sz="8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l" rtl="0" fontAlgn="ctr"/>
                      <a:r>
                        <a:rPr lang="es-CO" sz="8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l" rtl="0" fontAlgn="ctr"/>
                      <a:r>
                        <a:rPr lang="es-CO" sz="8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l" rtl="0" fontAlgn="ctr"/>
                      <a:r>
                        <a:rPr lang="es-CO" sz="8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l" rtl="0" fontAlgn="ctr"/>
                      <a:r>
                        <a:rPr lang="es-CO" sz="8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463912148"/>
                  </a:ext>
                </a:extLst>
              </a:tr>
              <a:tr h="201587">
                <a:tc>
                  <a:txBody>
                    <a:bodyPr/>
                    <a:lstStyle/>
                    <a:p>
                      <a:pPr algn="l" rtl="0" fontAlgn="ctr"/>
                      <a:r>
                        <a:rPr lang="es-CO" sz="800" b="1" i="0" u="none" strike="noStrike">
                          <a:solidFill>
                            <a:srgbClr val="203764"/>
                          </a:solidFill>
                          <a:effectLst/>
                          <a:latin typeface="Calibri" panose="020F0502020204030204" pitchFamily="34" charset="0"/>
                        </a:rPr>
                        <a:t>Total Solicitado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203764"/>
                          </a:solidFill>
                          <a:effectLst/>
                          <a:latin typeface="Calibri" panose="020F0502020204030204" pitchFamily="34" charset="0"/>
                        </a:rPr>
                        <a:t>$ 6.370.671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203764"/>
                          </a:solidFill>
                          <a:effectLst/>
                          <a:latin typeface="Calibri" panose="020F0502020204030204" pitchFamily="34" charset="0"/>
                        </a:rPr>
                        <a:t>$ 3.268.950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800000"/>
                          </a:solidFill>
                          <a:effectLst/>
                          <a:latin typeface="Calibri" panose="020F0502020204030204" pitchFamily="34" charset="0"/>
                        </a:rPr>
                        <a:t>$ 9.639.622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203764"/>
                          </a:solidFill>
                          <a:effectLst/>
                          <a:latin typeface="Calibri" panose="020F0502020204030204" pitchFamily="34" charset="0"/>
                        </a:rPr>
                        <a:t>$ 12.638.654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203764"/>
                          </a:solidFill>
                          <a:effectLst/>
                          <a:latin typeface="Calibri" panose="020F0502020204030204" pitchFamily="34" charset="0"/>
                        </a:rPr>
                        <a:t>$ 3.096.699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800000"/>
                          </a:solidFill>
                          <a:effectLst/>
                          <a:latin typeface="Calibri" panose="020F0502020204030204" pitchFamily="34" charset="0"/>
                        </a:rPr>
                        <a:t>$ 15.735.353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203764"/>
                          </a:solidFill>
                          <a:effectLst/>
                          <a:latin typeface="Calibri" panose="020F0502020204030204" pitchFamily="34" charset="0"/>
                        </a:rPr>
                        <a:t>$ 13.017.814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203764"/>
                          </a:solidFill>
                          <a:effectLst/>
                          <a:latin typeface="Calibri" panose="020F0502020204030204" pitchFamily="34" charset="0"/>
                        </a:rPr>
                        <a:t>$ 3.189.600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800000"/>
                          </a:solidFill>
                          <a:effectLst/>
                          <a:latin typeface="Calibri" panose="020F0502020204030204" pitchFamily="34" charset="0"/>
                        </a:rPr>
                        <a:t>$ 16.207.413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203764"/>
                          </a:solidFill>
                          <a:effectLst/>
                          <a:latin typeface="Calibri" panose="020F0502020204030204" pitchFamily="34" charset="0"/>
                        </a:rPr>
                        <a:t>$ 13.408.348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203764"/>
                          </a:solidFill>
                          <a:effectLst/>
                          <a:latin typeface="Calibri" panose="020F0502020204030204" pitchFamily="34" charset="0"/>
                        </a:rPr>
                        <a:t>$ 3.285.288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800000"/>
                          </a:solidFill>
                          <a:effectLst/>
                          <a:latin typeface="Calibri" panose="020F0502020204030204" pitchFamily="34" charset="0"/>
                        </a:rPr>
                        <a:t>$ 16.693.636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203764"/>
                          </a:solidFill>
                          <a:effectLst/>
                          <a:latin typeface="Calibri" panose="020F0502020204030204" pitchFamily="34" charset="0"/>
                        </a:rPr>
                        <a:t>$ 13.810.598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203764"/>
                          </a:solidFill>
                          <a:effectLst/>
                          <a:latin typeface="Calibri" panose="020F0502020204030204" pitchFamily="34" charset="0"/>
                        </a:rPr>
                        <a:t>$ 3.383.846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800000"/>
                          </a:solidFill>
                          <a:effectLst/>
                          <a:latin typeface="Calibri" panose="020F0502020204030204" pitchFamily="34" charset="0"/>
                        </a:rPr>
                        <a:t>$ 17.194.445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203764"/>
                          </a:solidFill>
                          <a:effectLst/>
                          <a:latin typeface="Calibri" panose="020F0502020204030204" pitchFamily="34" charset="0"/>
                        </a:rPr>
                        <a:t>63%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1"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extLst>
                  <a:ext uri="{0D108BD9-81ED-4DB2-BD59-A6C34878D82A}">
                    <a16:rowId xmlns:a16="http://schemas.microsoft.com/office/drawing/2014/main" val="100932666"/>
                  </a:ext>
                </a:extLst>
              </a:tr>
              <a:tr h="225778">
                <a:tc>
                  <a:txBody>
                    <a:bodyPr/>
                    <a:lstStyle/>
                    <a:p>
                      <a:pPr algn="l" rtl="0" fontAlgn="ctr"/>
                      <a:r>
                        <a:rPr lang="es-CO" sz="800" b="1" i="0" u="none" strike="noStrike">
                          <a:solidFill>
                            <a:srgbClr val="203764"/>
                          </a:solidFill>
                          <a:effectLst/>
                          <a:latin typeface="Calibri" panose="020F0502020204030204" pitchFamily="34" charset="0"/>
                        </a:rPr>
                        <a:t>MGMP 2025-2024 Inversión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800" b="0" i="0" u="none" strike="noStrike">
                          <a:solidFill>
                            <a:srgbClr val="203764"/>
                          </a:solidFill>
                          <a:effectLst/>
                          <a:latin typeface="Calibri" panose="020F0502020204030204" pitchFamily="34" charset="0"/>
                        </a:rPr>
                        <a:t>$ 7.585.000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800" b="0" i="0" u="none" strike="noStrike">
                          <a:solidFill>
                            <a:srgbClr val="203764"/>
                          </a:solidFill>
                          <a:effectLst/>
                          <a:latin typeface="Calibri" panose="020F0502020204030204" pitchFamily="34" charset="0"/>
                        </a:rPr>
                        <a:t>$ 4.422.000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800" b="0" i="0" u="none" strike="noStrike">
                          <a:solidFill>
                            <a:srgbClr val="203764"/>
                          </a:solidFill>
                          <a:effectLst/>
                          <a:latin typeface="Calibri" panose="020F0502020204030204" pitchFamily="34" charset="0"/>
                        </a:rPr>
                        <a:t>$ 12.007.000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800" b="0" i="0" u="none" strike="noStrike">
                          <a:solidFill>
                            <a:srgbClr val="203764"/>
                          </a:solidFill>
                          <a:effectLst/>
                          <a:latin typeface="Calibri" panose="020F0502020204030204" pitchFamily="34" charset="0"/>
                        </a:rPr>
                        <a:t>$ 6.084.000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800" b="0" i="0" u="none" strike="noStrike">
                          <a:solidFill>
                            <a:srgbClr val="203764"/>
                          </a:solidFill>
                          <a:effectLst/>
                          <a:latin typeface="Calibri" panose="020F0502020204030204" pitchFamily="34" charset="0"/>
                        </a:rPr>
                        <a:t>$ 4.578.000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800" b="0" i="0" u="none" strike="noStrike">
                          <a:solidFill>
                            <a:srgbClr val="203764"/>
                          </a:solidFill>
                          <a:effectLst/>
                          <a:latin typeface="Calibri" panose="020F0502020204030204" pitchFamily="34" charset="0"/>
                        </a:rPr>
                        <a:t>$ 10.662.000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800" b="0" i="0" u="none" strike="noStrike">
                          <a:solidFill>
                            <a:srgbClr val="203764"/>
                          </a:solidFill>
                          <a:effectLst/>
                          <a:latin typeface="Calibri" panose="020F0502020204030204" pitchFamily="34" charset="0"/>
                        </a:rPr>
                        <a:t>$ 6.325.000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800" b="0" i="0" u="none" strike="noStrike">
                          <a:solidFill>
                            <a:srgbClr val="203764"/>
                          </a:solidFill>
                          <a:effectLst/>
                          <a:latin typeface="Calibri" panose="020F0502020204030204" pitchFamily="34" charset="0"/>
                        </a:rPr>
                        <a:t>$ 4.716.000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800" b="0" i="0" u="none" strike="noStrike">
                          <a:solidFill>
                            <a:srgbClr val="203764"/>
                          </a:solidFill>
                          <a:effectLst/>
                          <a:latin typeface="Calibri" panose="020F0502020204030204" pitchFamily="34" charset="0"/>
                        </a:rPr>
                        <a:t>$ 11.041.000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800" b="0" i="0" u="none" strike="noStrike">
                          <a:solidFill>
                            <a:srgbClr val="203764"/>
                          </a:solidFill>
                          <a:effectLst/>
                          <a:latin typeface="Calibri" panose="020F0502020204030204" pitchFamily="34" charset="0"/>
                        </a:rPr>
                        <a:t>$ 6.869.000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800" b="0" i="0" u="none" strike="noStrike">
                          <a:solidFill>
                            <a:srgbClr val="203764"/>
                          </a:solidFill>
                          <a:effectLst/>
                          <a:latin typeface="Calibri" panose="020F0502020204030204" pitchFamily="34" charset="0"/>
                        </a:rPr>
                        <a:t>$ 4.857.000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800" b="0" i="0" u="none" strike="noStrike">
                          <a:solidFill>
                            <a:srgbClr val="203764"/>
                          </a:solidFill>
                          <a:effectLst/>
                          <a:latin typeface="Calibri" panose="020F0502020204030204" pitchFamily="34" charset="0"/>
                        </a:rPr>
                        <a:t>$ 11.726.000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8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8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8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800" b="0" i="0" u="none" strike="noStrike">
                          <a:solidFill>
                            <a:srgbClr val="203764"/>
                          </a:solidFill>
                          <a:effectLst/>
                          <a:latin typeface="Calibri" panose="020F0502020204030204" pitchFamily="34" charset="0"/>
                        </a:rPr>
                        <a:t>-11%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800" b="0" i="0" u="none" strike="noStrike">
                          <a:solidFill>
                            <a:srgbClr val="203764"/>
                          </a:solidFill>
                          <a:effectLst/>
                          <a:latin typeface="Calibri" panose="020F0502020204030204" pitchFamily="34" charset="0"/>
                        </a:rPr>
                        <a:t>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800" b="0" i="0" u="none" strike="noStrike">
                          <a:solidFill>
                            <a:srgbClr val="203764"/>
                          </a:solidFill>
                          <a:effectLst/>
                          <a:latin typeface="Calibri" panose="020F0502020204030204" pitchFamily="34" charset="0"/>
                        </a:rPr>
                        <a:t>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800" b="0" i="0" u="none" strike="noStrike">
                          <a:solidFill>
                            <a:srgbClr val="203764"/>
                          </a:solidFill>
                          <a:effectLst/>
                          <a:latin typeface="Calibri" panose="020F0502020204030204" pitchFamily="34" charset="0"/>
                        </a:rPr>
                        <a:t>-100%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1006030335"/>
                  </a:ext>
                </a:extLst>
              </a:tr>
              <a:tr h="201587">
                <a:tc>
                  <a:txBody>
                    <a:bodyPr/>
                    <a:lstStyle/>
                    <a:p>
                      <a:pPr algn="l" rtl="0" fontAlgn="ctr"/>
                      <a:r>
                        <a:rPr lang="es-CO" sz="800" b="1" i="0" u="none" strike="noStrike">
                          <a:solidFill>
                            <a:srgbClr val="203764"/>
                          </a:solidFill>
                          <a:effectLst/>
                          <a:latin typeface="Calibri" panose="020F0502020204030204" pitchFamily="34" charset="0"/>
                        </a:rPr>
                        <a:t>DIFERENCIA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$ 2.367.378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-$ 6.554.654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$ 1.481.301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-$ 5.073.353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-$ 6.692.814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$ 1.526.400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-$ 5.166.413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-$ 6.539.348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$ 1.571.712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-$ 4.967.636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-$ 13.810.598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-$ 3.383.846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-$ 17.194.445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-314%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800" b="0" i="0" u="none" strike="noStrike">
                          <a:solidFill>
                            <a:srgbClr val="203764"/>
                          </a:solidFill>
                          <a:effectLst/>
                          <a:latin typeface="Calibri" panose="020F0502020204030204" pitchFamily="34" charset="0"/>
                        </a:rPr>
                        <a:t>246%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extLst>
                  <a:ext uri="{0D108BD9-81ED-4DB2-BD59-A6C34878D82A}">
                    <a16:rowId xmlns:a16="http://schemas.microsoft.com/office/drawing/2014/main" val="344788825"/>
                  </a:ext>
                </a:extLst>
              </a:tr>
            </a:tbl>
          </a:graphicData>
        </a:graphic>
      </p:graphicFrame>
      <p:graphicFrame>
        <p:nvGraphicFramePr>
          <p:cNvPr id="9" name="Gráfico 8">
            <a:extLst>
              <a:ext uri="{FF2B5EF4-FFF2-40B4-BE49-F238E27FC236}">
                <a16:creationId xmlns:a16="http://schemas.microsoft.com/office/drawing/2014/main" id="{C9327EF7-BDE1-F3D7-6D85-78594A992D2D}"/>
              </a:ext>
            </a:extLst>
          </p:cNvPr>
          <p:cNvGraphicFramePr>
            <a:graphicFrameLocks/>
          </p:cNvGraphicFramePr>
          <p:nvPr/>
        </p:nvGraphicFramePr>
        <p:xfrm>
          <a:off x="466844" y="1289757"/>
          <a:ext cx="11258312" cy="38251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166338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11B3F-1366-08E7-2888-EA36EA68AF36}"/>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AC290537-585C-7FCB-BF12-229B8DB32059}"/>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F8DF9662-269E-C570-86E1-FFAFCD3A12F1}"/>
              </a:ext>
            </a:extLst>
          </p:cNvPr>
          <p:cNvSpPr txBox="1">
            <a:spLocks/>
          </p:cNvSpPr>
          <p:nvPr/>
        </p:nvSpPr>
        <p:spPr>
          <a:xfrm>
            <a:off x="353183" y="280688"/>
            <a:ext cx="5658862"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MGMP 2026 -2029</a:t>
            </a:r>
          </a:p>
        </p:txBody>
      </p:sp>
      <p:graphicFrame>
        <p:nvGraphicFramePr>
          <p:cNvPr id="6" name="Tabla 5">
            <a:extLst>
              <a:ext uri="{FF2B5EF4-FFF2-40B4-BE49-F238E27FC236}">
                <a16:creationId xmlns:a16="http://schemas.microsoft.com/office/drawing/2014/main" id="{639B5A12-1F62-672F-7A63-517A2D576537}"/>
              </a:ext>
            </a:extLst>
          </p:cNvPr>
          <p:cNvGraphicFramePr>
            <a:graphicFrameLocks noGrp="1"/>
          </p:cNvGraphicFramePr>
          <p:nvPr/>
        </p:nvGraphicFramePr>
        <p:xfrm>
          <a:off x="493776" y="1143000"/>
          <a:ext cx="10963654" cy="5427361"/>
        </p:xfrm>
        <a:graphic>
          <a:graphicData uri="http://schemas.openxmlformats.org/drawingml/2006/table">
            <a:tbl>
              <a:tblPr/>
              <a:tblGrid>
                <a:gridCol w="2843896">
                  <a:extLst>
                    <a:ext uri="{9D8B030D-6E8A-4147-A177-3AD203B41FA5}">
                      <a16:colId xmlns:a16="http://schemas.microsoft.com/office/drawing/2014/main" val="3005325332"/>
                    </a:ext>
                  </a:extLst>
                </a:gridCol>
                <a:gridCol w="1061884">
                  <a:extLst>
                    <a:ext uri="{9D8B030D-6E8A-4147-A177-3AD203B41FA5}">
                      <a16:colId xmlns:a16="http://schemas.microsoft.com/office/drawing/2014/main" val="1711167422"/>
                    </a:ext>
                  </a:extLst>
                </a:gridCol>
                <a:gridCol w="1052730">
                  <a:extLst>
                    <a:ext uri="{9D8B030D-6E8A-4147-A177-3AD203B41FA5}">
                      <a16:colId xmlns:a16="http://schemas.microsoft.com/office/drawing/2014/main" val="1883171486"/>
                    </a:ext>
                  </a:extLst>
                </a:gridCol>
                <a:gridCol w="1025268">
                  <a:extLst>
                    <a:ext uri="{9D8B030D-6E8A-4147-A177-3AD203B41FA5}">
                      <a16:colId xmlns:a16="http://schemas.microsoft.com/office/drawing/2014/main" val="870736893"/>
                    </a:ext>
                  </a:extLst>
                </a:gridCol>
                <a:gridCol w="1025268">
                  <a:extLst>
                    <a:ext uri="{9D8B030D-6E8A-4147-A177-3AD203B41FA5}">
                      <a16:colId xmlns:a16="http://schemas.microsoft.com/office/drawing/2014/main" val="4152315454"/>
                    </a:ext>
                  </a:extLst>
                </a:gridCol>
                <a:gridCol w="1025268">
                  <a:extLst>
                    <a:ext uri="{9D8B030D-6E8A-4147-A177-3AD203B41FA5}">
                      <a16:colId xmlns:a16="http://schemas.microsoft.com/office/drawing/2014/main" val="1061750538"/>
                    </a:ext>
                  </a:extLst>
                </a:gridCol>
                <a:gridCol w="732335">
                  <a:extLst>
                    <a:ext uri="{9D8B030D-6E8A-4147-A177-3AD203B41FA5}">
                      <a16:colId xmlns:a16="http://schemas.microsoft.com/office/drawing/2014/main" val="3500557780"/>
                    </a:ext>
                  </a:extLst>
                </a:gridCol>
                <a:gridCol w="732335">
                  <a:extLst>
                    <a:ext uri="{9D8B030D-6E8A-4147-A177-3AD203B41FA5}">
                      <a16:colId xmlns:a16="http://schemas.microsoft.com/office/drawing/2014/main" val="2694546586"/>
                    </a:ext>
                  </a:extLst>
                </a:gridCol>
                <a:gridCol w="732335">
                  <a:extLst>
                    <a:ext uri="{9D8B030D-6E8A-4147-A177-3AD203B41FA5}">
                      <a16:colId xmlns:a16="http://schemas.microsoft.com/office/drawing/2014/main" val="1774507728"/>
                    </a:ext>
                  </a:extLst>
                </a:gridCol>
                <a:gridCol w="732335">
                  <a:extLst>
                    <a:ext uri="{9D8B030D-6E8A-4147-A177-3AD203B41FA5}">
                      <a16:colId xmlns:a16="http://schemas.microsoft.com/office/drawing/2014/main" val="4251862121"/>
                    </a:ext>
                  </a:extLst>
                </a:gridCol>
              </a:tblGrid>
              <a:tr h="154217">
                <a:tc>
                  <a:txBody>
                    <a:bodyPr/>
                    <a:lstStyle/>
                    <a:p>
                      <a:pPr algn="l" rtl="0" fontAlgn="ctr"/>
                      <a:r>
                        <a:rPr lang="es-CO" sz="8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Cifras en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000" b="1"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755039638"/>
                  </a:ext>
                </a:extLst>
              </a:tr>
              <a:tr h="174117">
                <a:tc rowSpan="2">
                  <a:txBody>
                    <a:bodyPr/>
                    <a:lstStyle/>
                    <a:p>
                      <a:pPr algn="l" rtl="0" fontAlgn="ctr"/>
                      <a:r>
                        <a:rPr lang="es-CO" sz="1000" b="1"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Inversión/Entidad</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091129910"/>
                  </a:ext>
                </a:extLst>
              </a:tr>
              <a:tr h="318384">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800" b="1"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ea typeface="Calibri" panose="020F0502020204030204" pitchFamily="34" charset="0"/>
                          <a:cs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812537455"/>
                  </a:ext>
                </a:extLst>
              </a:tr>
              <a:tr h="104470">
                <a:tc>
                  <a:txBody>
                    <a:bodyPr/>
                    <a:lstStyle/>
                    <a:p>
                      <a:pPr algn="l" rtl="0"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ICBF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$ 9.639.622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$ 15.735.353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$ 16.126.100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$ 16.609.882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$ 17.108.179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63%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val="1054993100"/>
                  </a:ext>
                </a:extLst>
              </a:tr>
              <a:tr h="522350">
                <a:tc>
                  <a:txBody>
                    <a:bodyPr/>
                    <a:lstStyle/>
                    <a:p>
                      <a:pPr algn="l" rtl="0" fontAlgn="ctr"/>
                      <a:r>
                        <a:rPr lang="es-ES"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Programa Presupuestal 4602 Desarrollo integral de la primera infancia a la juventud, y fortalecimiento de las capacidades de las familias de niñas, niños y adolescentes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$ 9.159.622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$ 14.784.287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$ 15.146.502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$ 15.600.897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$ 16.068.924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61%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2880181594"/>
                  </a:ext>
                </a:extLst>
              </a:tr>
              <a:tr h="626820">
                <a:tc>
                  <a:txBody>
                    <a:bodyPr/>
                    <a:lstStyle/>
                    <a:p>
                      <a:pPr algn="l" rtl="0" fontAlgn="ctr"/>
                      <a:r>
                        <a:rPr lang="es-ES"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(Protección) Fortalecimiento de capacidades individuales, familiares e institucionales para prevenir y atender la materialización del riesgo, la amenaza y/o vulneración de los derechos de los niñas, niños adolescentes y jóvenes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$ 1.600.000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$ 2.710.461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$ 2.710.461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$ 2.791.775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$ 2.875.528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69%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916054581"/>
                  </a:ext>
                </a:extLst>
              </a:tr>
              <a:tr h="522350">
                <a:tc>
                  <a:txBody>
                    <a:bodyPr/>
                    <a:lstStyle/>
                    <a:p>
                      <a:pPr algn="l" rtl="0" fontAlgn="ctr"/>
                      <a:r>
                        <a:rPr lang="es-ES"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(SNBF) Fortalecimiento A Los Agentes E Instancias Del SNBF En El Marco De La Protección Integral De Los Niños, Niñas Y Adolescentes Y Sus Familias A Nivel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$ 20.000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$ 23.516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$ 24.221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$ 24.948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$ 25.696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4097742740"/>
                  </a:ext>
                </a:extLst>
              </a:tr>
              <a:tr h="522350">
                <a:tc>
                  <a:txBody>
                    <a:bodyPr/>
                    <a:lstStyle/>
                    <a:p>
                      <a:pPr algn="l" rtl="0" fontAlgn="ctr"/>
                      <a:r>
                        <a:rPr lang="es-ES"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(Nutrición) CONTRIBUCIÓN CON ACCIONES DE PROMOCIÓN Y PREVENCIÓN EN EL COMPONENTE DE ALIMENTACIÓN Y NUTRICIÓN PARA LA POBLACIÓN COLOMBIANA A NIVEL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$ 420.000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$ 616.003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$ 634.483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$ 653.518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$ 673.123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47%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2753415130"/>
                  </a:ext>
                </a:extLst>
              </a:tr>
              <a:tr h="626820">
                <a:tc>
                  <a:txBody>
                    <a:bodyPr/>
                    <a:lstStyle/>
                    <a:p>
                      <a:pPr algn="l" rtl="0" fontAlgn="ctr"/>
                      <a:r>
                        <a:rPr lang="es-ES"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FORTALECIMIENTO DE CAPACIDADES Y DISPOSICIÓN DE CONDICIONES Y OPOTUNIDADES QUE PROMUEVAN EL DESARROLLO INTEGRAL DE LAS NIÑAS, NIÑOS, ADOLESCENTES, FAMILIAS Y COMUNIDADE A NIVEL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$ 7.119.622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$ 11.434.307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$ 11.777.336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$ 12.130.657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$ 12.494.576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61%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3685900756"/>
                  </a:ext>
                </a:extLst>
              </a:tr>
              <a:tr h="313410">
                <a:tc>
                  <a:txBody>
                    <a:bodyPr/>
                    <a:lstStyle/>
                    <a:p>
                      <a:pPr algn="l" rtl="0" fontAlgn="ctr"/>
                      <a:r>
                        <a:rPr lang="es-ES"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Programa Presupuestal 4699 Fortalecimiento de la gestión y dirección del sector igualdad y equidad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$ 480.000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$ 951.066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$ 979.598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$ 1.008.986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$ 1.039.255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98%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3314070811"/>
                  </a:ext>
                </a:extLst>
              </a:tr>
              <a:tr h="313410">
                <a:tc>
                  <a:txBody>
                    <a:bodyPr/>
                    <a:lstStyle/>
                    <a:p>
                      <a:pPr algn="l" rtl="0" fontAlgn="ctr"/>
                      <a:r>
                        <a:rPr lang="es-ES"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(TI) Fortalecimiento De Las Tecnologías De La Información Y Las Comunicaciones -Tic En El Icbf A Nivel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$ 80.000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$ 239.333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$ 246.513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$ 253.909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$ 261.526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199%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537620579"/>
                  </a:ext>
                </a:extLst>
              </a:tr>
              <a:tr h="626820">
                <a:tc>
                  <a:txBody>
                    <a:bodyPr/>
                    <a:lstStyle/>
                    <a:p>
                      <a:pPr algn="l" rtl="0" fontAlgn="ctr"/>
                      <a:r>
                        <a:rPr lang="es-ES"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(Fortalecimiento) Fortalecimiento de la capacidad institucional del ICBF brindando el soporte oportuno y necesario para la adecuada prestación del servicio público de bienestar familiar a nivel nacional y territorial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a:noFill/>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$ 400.000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$ 711.732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$ 733.084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$ 755.077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$ 777.729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78%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272891115"/>
                  </a:ext>
                </a:extLst>
              </a:tr>
              <a:tr h="104470">
                <a:tc>
                  <a:txBody>
                    <a:bodyPr/>
                    <a:lstStyle/>
                    <a:p>
                      <a:pPr algn="l" rtl="0"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Total Nación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a:noFill/>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$ 6.370.671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$ 12.638.654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$ 13.017.814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$ 13.408.348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$ 13.810.598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98%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1420970411"/>
                  </a:ext>
                </a:extLst>
              </a:tr>
              <a:tr h="104470">
                <a:tc>
                  <a:txBody>
                    <a:bodyPr/>
                    <a:lstStyle/>
                    <a:p>
                      <a:pPr algn="l" rtl="0"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Total Propios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$ 3.268.950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$ 3.096.699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$ 3.189.600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$ 3.285.288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$ 3.383.846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1734899514"/>
                  </a:ext>
                </a:extLst>
              </a:tr>
              <a:tr h="104470">
                <a:tc>
                  <a:txBody>
                    <a:bodyPr/>
                    <a:lstStyle/>
                    <a:p>
                      <a:pPr algn="l" rtl="0" fontAlgn="ctr"/>
                      <a:r>
                        <a:rPr lang="es-CO" sz="900" b="1"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$ 9.639.622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$ 15.735.353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$ 16.207.413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$ 16.693.636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$ 17.194.445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63%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0" i="0" u="none" strike="noStrike">
                          <a:solidFill>
                            <a:srgbClr val="203764"/>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2667657315"/>
                  </a:ext>
                </a:extLst>
              </a:tr>
            </a:tbl>
          </a:graphicData>
        </a:graphic>
      </p:graphicFrame>
    </p:spTree>
    <p:extLst>
      <p:ext uri="{BB962C8B-B14F-4D97-AF65-F5344CB8AC3E}">
        <p14:creationId xmlns:p14="http://schemas.microsoft.com/office/powerpoint/2010/main" val="31770863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23922-BFAA-2068-7B13-585D111F4026}"/>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348FF53E-2841-5B2D-CBE7-1431103F6F08}"/>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1A2C2BE4-B9B8-35BC-090E-F704A7DE6D71}"/>
              </a:ext>
            </a:extLst>
          </p:cNvPr>
          <p:cNvSpPr txBox="1">
            <a:spLocks/>
          </p:cNvSpPr>
          <p:nvPr/>
        </p:nvSpPr>
        <p:spPr>
          <a:xfrm>
            <a:off x="498190" y="281659"/>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Iniciativas PPI 2022 - 2026</a:t>
            </a:r>
          </a:p>
        </p:txBody>
      </p:sp>
      <p:graphicFrame>
        <p:nvGraphicFramePr>
          <p:cNvPr id="3" name="Tabla 2">
            <a:extLst>
              <a:ext uri="{FF2B5EF4-FFF2-40B4-BE49-F238E27FC236}">
                <a16:creationId xmlns:a16="http://schemas.microsoft.com/office/drawing/2014/main" id="{ED4D5E63-2A12-9A4C-DF06-963A70EA393A}"/>
              </a:ext>
            </a:extLst>
          </p:cNvPr>
          <p:cNvGraphicFramePr>
            <a:graphicFrameLocks noGrp="1"/>
          </p:cNvGraphicFramePr>
          <p:nvPr/>
        </p:nvGraphicFramePr>
        <p:xfrm>
          <a:off x="495302" y="1801348"/>
          <a:ext cx="11081651" cy="1987975"/>
        </p:xfrm>
        <a:graphic>
          <a:graphicData uri="http://schemas.openxmlformats.org/drawingml/2006/table">
            <a:tbl>
              <a:tblPr/>
              <a:tblGrid>
                <a:gridCol w="703508">
                  <a:extLst>
                    <a:ext uri="{9D8B030D-6E8A-4147-A177-3AD203B41FA5}">
                      <a16:colId xmlns:a16="http://schemas.microsoft.com/office/drawing/2014/main" val="346054133"/>
                    </a:ext>
                  </a:extLst>
                </a:gridCol>
                <a:gridCol w="597332">
                  <a:extLst>
                    <a:ext uri="{9D8B030D-6E8A-4147-A177-3AD203B41FA5}">
                      <a16:colId xmlns:a16="http://schemas.microsoft.com/office/drawing/2014/main" val="1303511964"/>
                    </a:ext>
                  </a:extLst>
                </a:gridCol>
                <a:gridCol w="956011">
                  <a:extLst>
                    <a:ext uri="{9D8B030D-6E8A-4147-A177-3AD203B41FA5}">
                      <a16:colId xmlns:a16="http://schemas.microsoft.com/office/drawing/2014/main" val="1205261137"/>
                    </a:ext>
                  </a:extLst>
                </a:gridCol>
                <a:gridCol w="1103100">
                  <a:extLst>
                    <a:ext uri="{9D8B030D-6E8A-4147-A177-3AD203B41FA5}">
                      <a16:colId xmlns:a16="http://schemas.microsoft.com/office/drawing/2014/main" val="3544750211"/>
                    </a:ext>
                  </a:extLst>
                </a:gridCol>
                <a:gridCol w="1103100">
                  <a:extLst>
                    <a:ext uri="{9D8B030D-6E8A-4147-A177-3AD203B41FA5}">
                      <a16:colId xmlns:a16="http://schemas.microsoft.com/office/drawing/2014/main" val="2298858111"/>
                    </a:ext>
                  </a:extLst>
                </a:gridCol>
                <a:gridCol w="1103100">
                  <a:extLst>
                    <a:ext uri="{9D8B030D-6E8A-4147-A177-3AD203B41FA5}">
                      <a16:colId xmlns:a16="http://schemas.microsoft.com/office/drawing/2014/main" val="2599847500"/>
                    </a:ext>
                  </a:extLst>
                </a:gridCol>
                <a:gridCol w="1103100">
                  <a:extLst>
                    <a:ext uri="{9D8B030D-6E8A-4147-A177-3AD203B41FA5}">
                      <a16:colId xmlns:a16="http://schemas.microsoft.com/office/drawing/2014/main" val="2127305085"/>
                    </a:ext>
                  </a:extLst>
                </a:gridCol>
                <a:gridCol w="1103100">
                  <a:extLst>
                    <a:ext uri="{9D8B030D-6E8A-4147-A177-3AD203B41FA5}">
                      <a16:colId xmlns:a16="http://schemas.microsoft.com/office/drawing/2014/main" val="2619876201"/>
                    </a:ext>
                  </a:extLst>
                </a:gridCol>
                <a:gridCol w="1103100">
                  <a:extLst>
                    <a:ext uri="{9D8B030D-6E8A-4147-A177-3AD203B41FA5}">
                      <a16:colId xmlns:a16="http://schemas.microsoft.com/office/drawing/2014/main" val="1934250089"/>
                    </a:ext>
                  </a:extLst>
                </a:gridCol>
                <a:gridCol w="1103100">
                  <a:extLst>
                    <a:ext uri="{9D8B030D-6E8A-4147-A177-3AD203B41FA5}">
                      <a16:colId xmlns:a16="http://schemas.microsoft.com/office/drawing/2014/main" val="888194301"/>
                    </a:ext>
                  </a:extLst>
                </a:gridCol>
                <a:gridCol w="1103100">
                  <a:extLst>
                    <a:ext uri="{9D8B030D-6E8A-4147-A177-3AD203B41FA5}">
                      <a16:colId xmlns:a16="http://schemas.microsoft.com/office/drawing/2014/main" val="1244268180"/>
                    </a:ext>
                  </a:extLst>
                </a:gridCol>
              </a:tblGrid>
              <a:tr h="377742">
                <a:tc>
                  <a:txBody>
                    <a:bodyPr/>
                    <a:lstStyle/>
                    <a:p>
                      <a:pPr algn="ctr" fontAlgn="ctr"/>
                      <a:r>
                        <a:rPr lang="es-CO" sz="900" b="1" i="0" u="none" strike="noStrike">
                          <a:solidFill>
                            <a:schemeClr val="bg1"/>
                          </a:solidFill>
                          <a:effectLst/>
                          <a:latin typeface="Helvetica"/>
                        </a:rPr>
                        <a:t>Nombre de iniciativa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900" b="1" i="0" u="none" strike="noStrike">
                          <a:solidFill>
                            <a:schemeClr val="bg1"/>
                          </a:solidFill>
                          <a:effectLst/>
                          <a:latin typeface="Helvetica"/>
                        </a:rPr>
                        <a:t>Entidad ejecutora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900" b="1" i="0" u="none" strike="noStrike">
                          <a:solidFill>
                            <a:schemeClr val="bg1"/>
                          </a:solidFill>
                          <a:effectLst/>
                          <a:latin typeface="Helvetica"/>
                        </a:rPr>
                        <a:t>BPIN Proyecto 2022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900" b="1" i="0" u="none" strike="noStrike">
                          <a:solidFill>
                            <a:schemeClr val="bg1"/>
                          </a:solidFill>
                          <a:effectLst/>
                          <a:latin typeface="Helvetica"/>
                        </a:rPr>
                        <a:t>Valor Comprometido 2022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900" b="1" i="0" u="none" strike="noStrike">
                          <a:solidFill>
                            <a:schemeClr val="bg1"/>
                          </a:solidFill>
                          <a:effectLst/>
                          <a:latin typeface="Helvetica"/>
                        </a:rPr>
                        <a:t>Avance al Cierre 2022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900" b="1" i="0" u="none" strike="noStrike">
                          <a:solidFill>
                            <a:schemeClr val="bg1"/>
                          </a:solidFill>
                          <a:effectLst/>
                          <a:latin typeface="Helvetica"/>
                        </a:rPr>
                        <a:t>BPIN Proyecto 2023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3878"/>
                    </a:solidFill>
                  </a:tcPr>
                </a:tc>
                <a:tc>
                  <a:txBody>
                    <a:bodyPr/>
                    <a:lstStyle/>
                    <a:p>
                      <a:pPr algn="ctr" fontAlgn="ctr"/>
                      <a:r>
                        <a:rPr lang="es-CO" sz="900" b="1" i="0" u="none" strike="noStrike">
                          <a:solidFill>
                            <a:schemeClr val="bg1"/>
                          </a:solidFill>
                          <a:effectLst/>
                          <a:latin typeface="Helvetica"/>
                        </a:rPr>
                        <a:t>Valor Comprometido  2023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3878"/>
                    </a:solidFill>
                  </a:tcPr>
                </a:tc>
                <a:tc>
                  <a:txBody>
                    <a:bodyPr/>
                    <a:lstStyle/>
                    <a:p>
                      <a:pPr algn="ctr" fontAlgn="ctr"/>
                      <a:r>
                        <a:rPr lang="es-CO" sz="900" b="1" i="0" u="none" strike="noStrike">
                          <a:solidFill>
                            <a:schemeClr val="bg1"/>
                          </a:solidFill>
                          <a:effectLst/>
                          <a:latin typeface="Helvetica"/>
                        </a:rPr>
                        <a:t>Avance al Cierre 2023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3878"/>
                    </a:solidFill>
                  </a:tcPr>
                </a:tc>
                <a:tc>
                  <a:txBody>
                    <a:bodyPr/>
                    <a:lstStyle/>
                    <a:p>
                      <a:pPr algn="ctr" fontAlgn="ctr"/>
                      <a:r>
                        <a:rPr lang="es-CO" sz="900" b="1" i="0" u="none" strike="noStrike">
                          <a:solidFill>
                            <a:schemeClr val="bg1"/>
                          </a:solidFill>
                          <a:effectLst/>
                          <a:latin typeface="Helvetica"/>
                        </a:rPr>
                        <a:t>BPIN Proyecto 2024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900" b="1" i="0" u="none" strike="noStrike">
                          <a:solidFill>
                            <a:schemeClr val="bg1"/>
                          </a:solidFill>
                          <a:effectLst/>
                          <a:latin typeface="Helvetica"/>
                        </a:rPr>
                        <a:t>Valor Comprometido  2024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900" b="1" i="0" u="none" strike="noStrike">
                          <a:solidFill>
                            <a:schemeClr val="bg1"/>
                          </a:solidFill>
                          <a:effectLst/>
                          <a:latin typeface="Helvetica"/>
                        </a:rPr>
                        <a:t>Avance al Cierre 2024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2562770124"/>
                  </a:ext>
                </a:extLst>
              </a:tr>
              <a:tr h="315299">
                <a:tc>
                  <a:txBody>
                    <a:bodyPr/>
                    <a:lstStyle/>
                    <a:p>
                      <a:pPr algn="l" fontAlgn="b"/>
                      <a:endParaRPr lang="es-MX"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2188778630"/>
                  </a:ext>
                </a:extLst>
              </a:tr>
              <a:tr h="315299">
                <a:tc>
                  <a:txBody>
                    <a:bodyPr/>
                    <a:lstStyle/>
                    <a:p>
                      <a:pPr algn="l" fontAlgn="b"/>
                      <a:endParaRPr lang="es-MX"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3440655810"/>
                  </a:ext>
                </a:extLst>
              </a:tr>
              <a:tr h="315299">
                <a:tc>
                  <a:txBody>
                    <a:bodyPr/>
                    <a:lstStyle/>
                    <a:p>
                      <a:pPr algn="l" fontAlgn="b"/>
                      <a:endParaRPr lang="es-MX"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3640602359"/>
                  </a:ext>
                </a:extLst>
              </a:tr>
              <a:tr h="315299">
                <a:tc>
                  <a:txBody>
                    <a:bodyPr/>
                    <a:lstStyle/>
                    <a:p>
                      <a:pPr algn="l" fontAlgn="b"/>
                      <a:endParaRPr lang="es-MX"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3942999501"/>
                  </a:ext>
                </a:extLst>
              </a:tr>
              <a:tr h="315299">
                <a:tc>
                  <a:txBody>
                    <a:bodyPr/>
                    <a:lstStyle/>
                    <a:p>
                      <a:pPr algn="l" fontAlgn="b"/>
                      <a:endParaRPr lang="es-MX"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10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3980720689"/>
                  </a:ext>
                </a:extLst>
              </a:tr>
            </a:tbl>
          </a:graphicData>
        </a:graphic>
      </p:graphicFrame>
      <p:graphicFrame>
        <p:nvGraphicFramePr>
          <p:cNvPr id="7" name="Tabla 6">
            <a:extLst>
              <a:ext uri="{FF2B5EF4-FFF2-40B4-BE49-F238E27FC236}">
                <a16:creationId xmlns:a16="http://schemas.microsoft.com/office/drawing/2014/main" id="{C8F75994-66D6-3737-95C8-E1B523BD8B2C}"/>
              </a:ext>
            </a:extLst>
          </p:cNvPr>
          <p:cNvGraphicFramePr>
            <a:graphicFrameLocks noGrp="1"/>
          </p:cNvGraphicFramePr>
          <p:nvPr/>
        </p:nvGraphicFramePr>
        <p:xfrm>
          <a:off x="495301" y="4221555"/>
          <a:ext cx="11081654" cy="2376266"/>
        </p:xfrm>
        <a:graphic>
          <a:graphicData uri="http://schemas.openxmlformats.org/drawingml/2006/table">
            <a:tbl>
              <a:tblPr/>
              <a:tblGrid>
                <a:gridCol w="1029894">
                  <a:extLst>
                    <a:ext uri="{9D8B030D-6E8A-4147-A177-3AD203B41FA5}">
                      <a16:colId xmlns:a16="http://schemas.microsoft.com/office/drawing/2014/main" val="2401859864"/>
                    </a:ext>
                  </a:extLst>
                </a:gridCol>
                <a:gridCol w="1094180">
                  <a:extLst>
                    <a:ext uri="{9D8B030D-6E8A-4147-A177-3AD203B41FA5}">
                      <a16:colId xmlns:a16="http://schemas.microsoft.com/office/drawing/2014/main" val="1810153812"/>
                    </a:ext>
                  </a:extLst>
                </a:gridCol>
                <a:gridCol w="1495425">
                  <a:extLst>
                    <a:ext uri="{9D8B030D-6E8A-4147-A177-3AD203B41FA5}">
                      <a16:colId xmlns:a16="http://schemas.microsoft.com/office/drawing/2014/main" val="3654437235"/>
                    </a:ext>
                  </a:extLst>
                </a:gridCol>
                <a:gridCol w="1438275">
                  <a:extLst>
                    <a:ext uri="{9D8B030D-6E8A-4147-A177-3AD203B41FA5}">
                      <a16:colId xmlns:a16="http://schemas.microsoft.com/office/drawing/2014/main" val="3088778435"/>
                    </a:ext>
                  </a:extLst>
                </a:gridCol>
                <a:gridCol w="1327566">
                  <a:extLst>
                    <a:ext uri="{9D8B030D-6E8A-4147-A177-3AD203B41FA5}">
                      <a16:colId xmlns:a16="http://schemas.microsoft.com/office/drawing/2014/main" val="44996254"/>
                    </a:ext>
                  </a:extLst>
                </a:gridCol>
                <a:gridCol w="1565438">
                  <a:extLst>
                    <a:ext uri="{9D8B030D-6E8A-4147-A177-3AD203B41FA5}">
                      <a16:colId xmlns:a16="http://schemas.microsoft.com/office/drawing/2014/main" val="3500711501"/>
                    </a:ext>
                  </a:extLst>
                </a:gridCol>
                <a:gridCol w="1565438">
                  <a:extLst>
                    <a:ext uri="{9D8B030D-6E8A-4147-A177-3AD203B41FA5}">
                      <a16:colId xmlns:a16="http://schemas.microsoft.com/office/drawing/2014/main" val="275678021"/>
                    </a:ext>
                  </a:extLst>
                </a:gridCol>
                <a:gridCol w="1565438">
                  <a:extLst>
                    <a:ext uri="{9D8B030D-6E8A-4147-A177-3AD203B41FA5}">
                      <a16:colId xmlns:a16="http://schemas.microsoft.com/office/drawing/2014/main" val="781290112"/>
                    </a:ext>
                  </a:extLst>
                </a:gridCol>
              </a:tblGrid>
              <a:tr h="353666">
                <a:tc>
                  <a:txBody>
                    <a:bodyPr/>
                    <a:lstStyle/>
                    <a:p>
                      <a:pPr algn="ctr" fontAlgn="ctr"/>
                      <a:r>
                        <a:rPr lang="es-CO" sz="900" b="1" i="0" u="none" strike="noStrike">
                          <a:solidFill>
                            <a:schemeClr val="bg1"/>
                          </a:solidFill>
                          <a:effectLst/>
                          <a:latin typeface="Helvetica"/>
                        </a:rPr>
                        <a:t>Nombre de iniciativa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900" b="1" i="0" u="none" strike="noStrike">
                          <a:solidFill>
                            <a:schemeClr val="bg1"/>
                          </a:solidFill>
                          <a:effectLst/>
                          <a:latin typeface="Helvetica"/>
                        </a:rPr>
                        <a:t>Entidad ejecutora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900" b="1" i="0" u="none" strike="noStrike">
                          <a:solidFill>
                            <a:schemeClr val="bg1"/>
                          </a:solidFill>
                          <a:effectLst/>
                          <a:latin typeface="Helvetica"/>
                        </a:rPr>
                        <a:t>BPIN Proyecto 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3878"/>
                    </a:solidFill>
                  </a:tcPr>
                </a:tc>
                <a:tc>
                  <a:txBody>
                    <a:bodyPr/>
                    <a:lstStyle/>
                    <a:p>
                      <a:pPr algn="ctr" fontAlgn="ctr"/>
                      <a:r>
                        <a:rPr lang="es-CO" sz="900" b="1" i="0" u="none" strike="noStrike">
                          <a:solidFill>
                            <a:schemeClr val="bg1"/>
                          </a:solidFill>
                          <a:effectLst/>
                          <a:latin typeface="Helvetica"/>
                        </a:rPr>
                        <a:t>Valor Proyectado 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3878"/>
                    </a:solidFill>
                  </a:tcPr>
                </a:tc>
                <a:tc>
                  <a:txBody>
                    <a:bodyPr/>
                    <a:lstStyle/>
                    <a:p>
                      <a:pPr algn="ctr" fontAlgn="ctr"/>
                      <a:r>
                        <a:rPr lang="es-MX" sz="900" b="1" i="0" u="none" strike="noStrike">
                          <a:solidFill>
                            <a:schemeClr val="bg1"/>
                          </a:solidFill>
                          <a:effectLst/>
                          <a:latin typeface="Helvetica"/>
                        </a:rPr>
                        <a:t>Avance Proyectado al Cierre 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3878"/>
                    </a:solidFill>
                  </a:tcPr>
                </a:tc>
                <a:tc>
                  <a:txBody>
                    <a:bodyPr/>
                    <a:lstStyle/>
                    <a:p>
                      <a:pPr algn="ctr" fontAlgn="ctr"/>
                      <a:r>
                        <a:rPr lang="es-CO" sz="900" b="1" i="0" u="none" strike="noStrike">
                          <a:solidFill>
                            <a:schemeClr val="bg1"/>
                          </a:solidFill>
                          <a:effectLst/>
                          <a:latin typeface="Helvetica"/>
                        </a:rPr>
                        <a:t>BPIN Proyecto 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900" b="1" i="0" u="none" strike="noStrike">
                          <a:solidFill>
                            <a:schemeClr val="bg1"/>
                          </a:solidFill>
                          <a:effectLst/>
                          <a:latin typeface="Helvetica"/>
                        </a:rPr>
                        <a:t>Valor Proyectado 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MX" sz="900" b="1" i="0" u="none" strike="noStrike">
                          <a:solidFill>
                            <a:schemeClr val="bg1"/>
                          </a:solidFill>
                          <a:effectLst/>
                          <a:latin typeface="Helvetica"/>
                        </a:rPr>
                        <a:t>Avance Proyectado al Cierre 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4153744963"/>
                  </a:ext>
                </a:extLst>
              </a:tr>
              <a:tr h="404520">
                <a:tc>
                  <a:txBody>
                    <a:bodyPr/>
                    <a:lstStyle/>
                    <a:p>
                      <a:pPr algn="l" fontAlgn="b"/>
                      <a:endParaRPr lang="es-MX" sz="900" b="0" i="0" u="none" strike="noStrike">
                        <a:solidFill>
                          <a:srgbClr val="000000"/>
                        </a:solidFill>
                        <a:effectLst/>
                        <a:latin typeface="Calibri" panose="020F0502020204030204" pitchFamily="34" charset="0"/>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569669620"/>
                  </a:ext>
                </a:extLst>
              </a:tr>
              <a:tr h="404520">
                <a:tc>
                  <a:txBody>
                    <a:bodyPr/>
                    <a:lstStyle/>
                    <a:p>
                      <a:pPr algn="l" fontAlgn="b"/>
                      <a:endParaRPr lang="es-MX" sz="900" b="0" i="0" u="none" strike="noStrike">
                        <a:solidFill>
                          <a:srgbClr val="000000"/>
                        </a:solidFill>
                        <a:effectLst/>
                        <a:latin typeface="Calibri" panose="020F0502020204030204" pitchFamily="34" charset="0"/>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564506386"/>
                  </a:ext>
                </a:extLst>
              </a:tr>
              <a:tr h="404520">
                <a:tc>
                  <a:txBody>
                    <a:bodyPr/>
                    <a:lstStyle/>
                    <a:p>
                      <a:pPr algn="l" fontAlgn="b"/>
                      <a:endParaRPr lang="es-MX" sz="900" b="0" i="0" u="none" strike="noStrike">
                        <a:solidFill>
                          <a:srgbClr val="000000"/>
                        </a:solidFill>
                        <a:effectLst/>
                        <a:latin typeface="Calibri" panose="020F0502020204030204" pitchFamily="34" charset="0"/>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2170797366"/>
                  </a:ext>
                </a:extLst>
              </a:tr>
              <a:tr h="404520">
                <a:tc>
                  <a:txBody>
                    <a:bodyPr/>
                    <a:lstStyle/>
                    <a:p>
                      <a:pPr algn="l" fontAlgn="b"/>
                      <a:endParaRPr lang="es-MX" sz="900" b="0" i="0" u="none" strike="noStrike">
                        <a:solidFill>
                          <a:srgbClr val="000000"/>
                        </a:solidFill>
                        <a:effectLst/>
                        <a:latin typeface="Calibri" panose="020F0502020204030204" pitchFamily="34" charset="0"/>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3041379266"/>
                  </a:ext>
                </a:extLst>
              </a:tr>
              <a:tr h="404520">
                <a:tc>
                  <a:txBody>
                    <a:bodyPr/>
                    <a:lstStyle/>
                    <a:p>
                      <a:pPr algn="l" fontAlgn="b"/>
                      <a:endParaRPr lang="es-MX" sz="900" b="0" i="0" u="none" strike="noStrike">
                        <a:solidFill>
                          <a:srgbClr val="000000"/>
                        </a:solidFill>
                        <a:effectLst/>
                        <a:latin typeface="Calibri" panose="020F0502020204030204" pitchFamily="34" charset="0"/>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b"/>
                      <a:endParaRPr lang="es-CO" sz="900" b="0" i="0" u="none" strike="noStrike">
                        <a:solidFill>
                          <a:srgbClr val="000000"/>
                        </a:solidFill>
                        <a:effectLst/>
                        <a:latin typeface="Calibri"/>
                      </a:endParaRP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2132498351"/>
                  </a:ext>
                </a:extLst>
              </a:tr>
            </a:tbl>
          </a:graphicData>
        </a:graphic>
      </p:graphicFrame>
      <p:sp>
        <p:nvSpPr>
          <p:cNvPr id="13" name="CuadroTexto 12">
            <a:extLst>
              <a:ext uri="{FF2B5EF4-FFF2-40B4-BE49-F238E27FC236}">
                <a16:creationId xmlns:a16="http://schemas.microsoft.com/office/drawing/2014/main" id="{FC74F496-5F73-80AE-F708-EA4134358B42}"/>
              </a:ext>
            </a:extLst>
          </p:cNvPr>
          <p:cNvSpPr txBox="1"/>
          <p:nvPr/>
        </p:nvSpPr>
        <p:spPr>
          <a:xfrm>
            <a:off x="499657" y="1391812"/>
            <a:ext cx="1176867" cy="369332"/>
          </a:xfrm>
          <a:prstGeom prst="rect">
            <a:avLst/>
          </a:prstGeom>
          <a:noFill/>
        </p:spPr>
        <p:txBody>
          <a:bodyPr wrap="square" lIns="91440" tIns="45720" rIns="91440" bIns="45720" rtlCol="0" anchor="t">
            <a:spAutoFit/>
          </a:bodyPr>
          <a:lstStyle/>
          <a:p>
            <a:r>
              <a:rPr lang="es-MX" b="1">
                <a:solidFill>
                  <a:srgbClr val="0051A5"/>
                </a:solidFill>
              </a:rPr>
              <a:t>Balance</a:t>
            </a:r>
            <a:r>
              <a:rPr lang="es-MX">
                <a:solidFill>
                  <a:srgbClr val="0051A5"/>
                </a:solidFill>
              </a:rPr>
              <a:t> </a:t>
            </a:r>
            <a:endParaRPr lang="es-CO">
              <a:solidFill>
                <a:srgbClr val="0051A5"/>
              </a:solidFill>
            </a:endParaRPr>
          </a:p>
        </p:txBody>
      </p:sp>
      <p:sp>
        <p:nvSpPr>
          <p:cNvPr id="14" name="CuadroTexto 13">
            <a:extLst>
              <a:ext uri="{FF2B5EF4-FFF2-40B4-BE49-F238E27FC236}">
                <a16:creationId xmlns:a16="http://schemas.microsoft.com/office/drawing/2014/main" id="{3993212C-2478-AB3C-55F3-C86FAADD863F}"/>
              </a:ext>
            </a:extLst>
          </p:cNvPr>
          <p:cNvSpPr txBox="1"/>
          <p:nvPr/>
        </p:nvSpPr>
        <p:spPr>
          <a:xfrm>
            <a:off x="499656" y="3854425"/>
            <a:ext cx="1924176" cy="369332"/>
          </a:xfrm>
          <a:prstGeom prst="rect">
            <a:avLst/>
          </a:prstGeom>
          <a:noFill/>
        </p:spPr>
        <p:txBody>
          <a:bodyPr wrap="square" lIns="91440" tIns="45720" rIns="91440" bIns="45720" rtlCol="0" anchor="t">
            <a:spAutoFit/>
          </a:bodyPr>
          <a:lstStyle/>
          <a:p>
            <a:r>
              <a:rPr lang="es-MX" b="1">
                <a:solidFill>
                  <a:srgbClr val="0051A5"/>
                </a:solidFill>
              </a:rPr>
              <a:t>Proyecciones</a:t>
            </a:r>
            <a:r>
              <a:rPr lang="es-MX"/>
              <a:t> </a:t>
            </a:r>
            <a:endParaRPr lang="es-CO">
              <a:cs typeface="Helvetica"/>
            </a:endParaRPr>
          </a:p>
        </p:txBody>
      </p:sp>
      <p:sp>
        <p:nvSpPr>
          <p:cNvPr id="16" name="CuadroTexto 15">
            <a:extLst>
              <a:ext uri="{FF2B5EF4-FFF2-40B4-BE49-F238E27FC236}">
                <a16:creationId xmlns:a16="http://schemas.microsoft.com/office/drawing/2014/main" id="{9F4856AE-EC9E-FAF9-9174-91EFC9569CF2}"/>
              </a:ext>
            </a:extLst>
          </p:cNvPr>
          <p:cNvSpPr txBox="1"/>
          <p:nvPr/>
        </p:nvSpPr>
        <p:spPr>
          <a:xfrm>
            <a:off x="491125" y="1028712"/>
            <a:ext cx="10954872" cy="292388"/>
          </a:xfrm>
          <a:prstGeom prst="rect">
            <a:avLst/>
          </a:prstGeom>
          <a:noFill/>
        </p:spPr>
        <p:txBody>
          <a:bodyPr wrap="square" lIns="91440" tIns="45720" rIns="91440" bIns="45720" rtlCol="0" anchor="t">
            <a:spAutoFit/>
          </a:bodyPr>
          <a:lstStyle/>
          <a:p>
            <a:r>
              <a:rPr lang="es-MX" sz="1300" b="1">
                <a:solidFill>
                  <a:schemeClr val="tx1">
                    <a:lumMod val="65000"/>
                    <a:lumOff val="35000"/>
                  </a:schemeClr>
                </a:solidFill>
              </a:rPr>
              <a:t>Las entidades no han realizado el seguimiento riguroso en la PIIP de las inversiones realizadas en el marco de las iniciativas del PPI.</a:t>
            </a:r>
            <a:endParaRPr lang="es-CO" sz="1300">
              <a:solidFill>
                <a:schemeClr val="tx1">
                  <a:lumMod val="65000"/>
                  <a:lumOff val="35000"/>
                </a:schemeClr>
              </a:solidFill>
              <a:cs typeface="Helvetica"/>
            </a:endParaRPr>
          </a:p>
        </p:txBody>
      </p:sp>
      <p:pic>
        <p:nvPicPr>
          <p:cNvPr id="10" name="Graphic 9">
            <a:extLst>
              <a:ext uri="{FF2B5EF4-FFF2-40B4-BE49-F238E27FC236}">
                <a16:creationId xmlns:a16="http://schemas.microsoft.com/office/drawing/2014/main" id="{6E4E7DB3-277F-CBE3-778B-9F91539F2B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2020" y="729080"/>
            <a:ext cx="4053673" cy="114939"/>
          </a:xfrm>
          <a:prstGeom prst="rect">
            <a:avLst/>
          </a:prstGeom>
        </p:spPr>
      </p:pic>
    </p:spTree>
    <p:extLst>
      <p:ext uri="{BB962C8B-B14F-4D97-AF65-F5344CB8AC3E}">
        <p14:creationId xmlns:p14="http://schemas.microsoft.com/office/powerpoint/2010/main" val="34504561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B1BB9-8C0C-0722-BC6D-EE54BC6134DE}"/>
              </a:ext>
            </a:extLst>
          </p:cNvPr>
          <p:cNvSpPr>
            <a:spLocks noGrp="1"/>
          </p:cNvSpPr>
          <p:nvPr>
            <p:ph type="ctrTitle"/>
          </p:nvPr>
        </p:nvSpPr>
        <p:spPr/>
        <p:txBody>
          <a:bodyPr/>
          <a:lstStyle/>
          <a:p>
            <a:r>
              <a:rPr lang="es-ES"/>
              <a:t>POLITICAS TRASNVERSALES</a:t>
            </a:r>
            <a:endParaRPr lang="es-CO"/>
          </a:p>
        </p:txBody>
      </p:sp>
    </p:spTree>
    <p:extLst>
      <p:ext uri="{BB962C8B-B14F-4D97-AF65-F5344CB8AC3E}">
        <p14:creationId xmlns:p14="http://schemas.microsoft.com/office/powerpoint/2010/main" val="16145096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81570-F80D-D3AF-4334-1419AE27862F}"/>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894E3633-D08C-4D99-080B-13F50A21AD31}"/>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4B14D807-9FA0-91AD-F88E-97008590F976}"/>
              </a:ext>
            </a:extLst>
          </p:cNvPr>
          <p:cNvSpPr txBox="1">
            <a:spLocks/>
          </p:cNvSpPr>
          <p:nvPr/>
        </p:nvSpPr>
        <p:spPr>
          <a:xfrm>
            <a:off x="423252" y="280688"/>
            <a:ext cx="10588910" cy="4513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ES" sz="2400" b="1">
                <a:solidFill>
                  <a:srgbClr val="0051A5"/>
                </a:solidFill>
                <a:latin typeface="Helvetica"/>
                <a:ea typeface="Verdana"/>
                <a:cs typeface="Verdana" panose="020B0604030504040204" pitchFamily="34" charset="0"/>
              </a:rPr>
              <a:t>6. Políticas transversales- Construcción de Paz</a:t>
            </a:r>
            <a:endParaRPr lang="es-MX" sz="2400" b="1">
              <a:solidFill>
                <a:srgbClr val="0051A5"/>
              </a:solidFill>
              <a:latin typeface="Helvetica"/>
              <a:ea typeface="Verdana"/>
              <a:cs typeface="Verdana" panose="020B0604030504040204" pitchFamily="34" charset="0"/>
            </a:endParaRPr>
          </a:p>
        </p:txBody>
      </p:sp>
      <p:pic>
        <p:nvPicPr>
          <p:cNvPr id="4" name="Graphic 6">
            <a:extLst>
              <a:ext uri="{FF2B5EF4-FFF2-40B4-BE49-F238E27FC236}">
                <a16:creationId xmlns:a16="http://schemas.microsoft.com/office/drawing/2014/main" id="{76FB05D2-D5F7-3B2A-BBA6-C002B87D36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959" y="682079"/>
            <a:ext cx="5426788" cy="98511"/>
          </a:xfrm>
          <a:prstGeom prst="rect">
            <a:avLst/>
          </a:prstGeom>
        </p:spPr>
      </p:pic>
      <p:graphicFrame>
        <p:nvGraphicFramePr>
          <p:cNvPr id="2" name="Tabla 1">
            <a:extLst>
              <a:ext uri="{FF2B5EF4-FFF2-40B4-BE49-F238E27FC236}">
                <a16:creationId xmlns:a16="http://schemas.microsoft.com/office/drawing/2014/main" id="{582A3A80-1D78-9A7C-4387-B5CEDF7C022D}"/>
              </a:ext>
            </a:extLst>
          </p:cNvPr>
          <p:cNvGraphicFramePr>
            <a:graphicFrameLocks noGrp="1"/>
          </p:cNvGraphicFramePr>
          <p:nvPr/>
        </p:nvGraphicFramePr>
        <p:xfrm>
          <a:off x="423252" y="923544"/>
          <a:ext cx="11454802" cy="5919233"/>
        </p:xfrm>
        <a:graphic>
          <a:graphicData uri="http://schemas.openxmlformats.org/drawingml/2006/table">
            <a:tbl>
              <a:tblPr/>
              <a:tblGrid>
                <a:gridCol w="494805">
                  <a:extLst>
                    <a:ext uri="{9D8B030D-6E8A-4147-A177-3AD203B41FA5}">
                      <a16:colId xmlns:a16="http://schemas.microsoft.com/office/drawing/2014/main" val="2599657512"/>
                    </a:ext>
                  </a:extLst>
                </a:gridCol>
                <a:gridCol w="2225027">
                  <a:extLst>
                    <a:ext uri="{9D8B030D-6E8A-4147-A177-3AD203B41FA5}">
                      <a16:colId xmlns:a16="http://schemas.microsoft.com/office/drawing/2014/main" val="3263003954"/>
                    </a:ext>
                  </a:extLst>
                </a:gridCol>
                <a:gridCol w="837256">
                  <a:extLst>
                    <a:ext uri="{9D8B030D-6E8A-4147-A177-3AD203B41FA5}">
                      <a16:colId xmlns:a16="http://schemas.microsoft.com/office/drawing/2014/main" val="594002499"/>
                    </a:ext>
                  </a:extLst>
                </a:gridCol>
                <a:gridCol w="628717">
                  <a:extLst>
                    <a:ext uri="{9D8B030D-6E8A-4147-A177-3AD203B41FA5}">
                      <a16:colId xmlns:a16="http://schemas.microsoft.com/office/drawing/2014/main" val="365598829"/>
                    </a:ext>
                  </a:extLst>
                </a:gridCol>
                <a:gridCol w="2124631">
                  <a:extLst>
                    <a:ext uri="{9D8B030D-6E8A-4147-A177-3AD203B41FA5}">
                      <a16:colId xmlns:a16="http://schemas.microsoft.com/office/drawing/2014/main" val="1638134120"/>
                    </a:ext>
                  </a:extLst>
                </a:gridCol>
                <a:gridCol w="560912">
                  <a:extLst>
                    <a:ext uri="{9D8B030D-6E8A-4147-A177-3AD203B41FA5}">
                      <a16:colId xmlns:a16="http://schemas.microsoft.com/office/drawing/2014/main" val="4138253467"/>
                    </a:ext>
                  </a:extLst>
                </a:gridCol>
                <a:gridCol w="971580">
                  <a:extLst>
                    <a:ext uri="{9D8B030D-6E8A-4147-A177-3AD203B41FA5}">
                      <a16:colId xmlns:a16="http://schemas.microsoft.com/office/drawing/2014/main" val="1647258277"/>
                    </a:ext>
                  </a:extLst>
                </a:gridCol>
                <a:gridCol w="697134">
                  <a:extLst>
                    <a:ext uri="{9D8B030D-6E8A-4147-A177-3AD203B41FA5}">
                      <a16:colId xmlns:a16="http://schemas.microsoft.com/office/drawing/2014/main" val="4055625384"/>
                    </a:ext>
                  </a:extLst>
                </a:gridCol>
                <a:gridCol w="971580">
                  <a:extLst>
                    <a:ext uri="{9D8B030D-6E8A-4147-A177-3AD203B41FA5}">
                      <a16:colId xmlns:a16="http://schemas.microsoft.com/office/drawing/2014/main" val="2010391954"/>
                    </a:ext>
                  </a:extLst>
                </a:gridCol>
                <a:gridCol w="971580">
                  <a:extLst>
                    <a:ext uri="{9D8B030D-6E8A-4147-A177-3AD203B41FA5}">
                      <a16:colId xmlns:a16="http://schemas.microsoft.com/office/drawing/2014/main" val="1800204122"/>
                    </a:ext>
                  </a:extLst>
                </a:gridCol>
                <a:gridCol w="971580">
                  <a:extLst>
                    <a:ext uri="{9D8B030D-6E8A-4147-A177-3AD203B41FA5}">
                      <a16:colId xmlns:a16="http://schemas.microsoft.com/office/drawing/2014/main" val="2319466101"/>
                    </a:ext>
                  </a:extLst>
                </a:gridCol>
              </a:tblGrid>
              <a:tr h="95330">
                <a:tc gridSpan="10">
                  <a:txBody>
                    <a:bodyPr/>
                    <a:lstStyle/>
                    <a:p>
                      <a:pPr algn="l" rtl="0" fontAlgn="ctr"/>
                      <a:r>
                        <a:rPr lang="es-ES" sz="700" b="1" i="0" u="none" strike="noStrike">
                          <a:solidFill>
                            <a:srgbClr val="305496"/>
                          </a:solidFill>
                          <a:effectLst/>
                          <a:latin typeface="Calibri" panose="020F0502020204030204" pitchFamily="34" charset="0"/>
                        </a:rPr>
                        <a:t>Cifras en millones de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l" fontAlgn="b"/>
                      <a:r>
                        <a:rPr lang="es-CO" sz="7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684149668"/>
                  </a:ext>
                </a:extLst>
              </a:tr>
              <a:tr h="127107">
                <a:tc rowSpan="3">
                  <a:txBody>
                    <a:bodyPr/>
                    <a:lstStyle/>
                    <a:p>
                      <a:pPr algn="ctr" rtl="0" fontAlgn="ctr"/>
                      <a:r>
                        <a:rPr lang="es-CO" sz="900" b="1" i="0" u="none" strike="noStrike">
                          <a:solidFill>
                            <a:srgbClr val="FFFFFF"/>
                          </a:solidFill>
                          <a:effectLst/>
                          <a:latin typeface="Calibri" panose="020F0502020204030204" pitchFamily="34" charset="0"/>
                        </a:rPr>
                        <a:t>Entidad</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3">
                  <a:txBody>
                    <a:bodyPr/>
                    <a:lstStyle/>
                    <a:p>
                      <a:pPr algn="ctr" rtl="0" fontAlgn="ctr"/>
                      <a:r>
                        <a:rPr lang="es-CO" sz="900" b="1" i="0" u="none" strike="noStrike">
                          <a:solidFill>
                            <a:srgbClr val="FFFFFF"/>
                          </a:solidFill>
                          <a:effectLst/>
                          <a:latin typeface="Calibri" panose="020F0502020204030204" pitchFamily="34" charset="0"/>
                        </a:rPr>
                        <a:t>Proyecto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3">
                  <a:txBody>
                    <a:bodyPr/>
                    <a:lstStyle/>
                    <a:p>
                      <a:pPr algn="ctr" rtl="0" fontAlgn="ctr"/>
                      <a:r>
                        <a:rPr lang="es-ES" sz="900" b="1" i="0" u="none" strike="noStrike">
                          <a:solidFill>
                            <a:srgbClr val="FFFFFF"/>
                          </a:solidFill>
                          <a:effectLst/>
                          <a:latin typeface="Calibri" panose="020F0502020204030204" pitchFamily="34" charset="0"/>
                        </a:rPr>
                        <a:t>Categoría (Punto del Acuerdo / Pilar)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3">
                  <a:txBody>
                    <a:bodyPr/>
                    <a:lstStyle/>
                    <a:p>
                      <a:pPr algn="ctr" rtl="0" fontAlgn="ctr"/>
                      <a:r>
                        <a:rPr lang="es-CO" sz="900" b="1" i="0" u="none" strike="noStrike">
                          <a:solidFill>
                            <a:srgbClr val="FFFFFF"/>
                          </a:solidFill>
                          <a:effectLst/>
                          <a:latin typeface="Calibri" panose="020F0502020204030204" pitchFamily="34" charset="0"/>
                        </a:rPr>
                        <a:t>Código Indicador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3">
                  <a:txBody>
                    <a:bodyPr/>
                    <a:lstStyle/>
                    <a:p>
                      <a:pPr algn="ctr" rtl="0" fontAlgn="ctr"/>
                      <a:r>
                        <a:rPr lang="es-ES" sz="900" b="1" i="0" u="sng" strike="noStrike">
                          <a:solidFill>
                            <a:srgbClr val="FFFFFF"/>
                          </a:solidFill>
                          <a:effectLst/>
                          <a:latin typeface="Calibri" panose="020F0502020204030204" pitchFamily="34" charset="0"/>
                        </a:rPr>
                        <a:t>Principales Indicadores</a:t>
                      </a:r>
                      <a:r>
                        <a:rPr lang="es-ES" sz="900" b="1" i="0" u="none" strike="noStrike">
                          <a:solidFill>
                            <a:srgbClr val="FFFFFF"/>
                          </a:solidFill>
                          <a:effectLst/>
                          <a:latin typeface="Calibri" panose="020F0502020204030204" pitchFamily="34" charset="0"/>
                        </a:rPr>
                        <a:t> asociados  del Plan Marco de Implementación (PMI), Planes Nacionales Sectoriales o iniciativa PATR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gridSpan="5">
                  <a:txBody>
                    <a:bodyPr/>
                    <a:lstStyle/>
                    <a:p>
                      <a:pPr algn="ctr" rtl="0" fontAlgn="ctr"/>
                      <a:r>
                        <a:rPr lang="es-CO" sz="900" b="1" i="0" u="none" strike="noStrike">
                          <a:solidFill>
                            <a:srgbClr val="FFFFFF"/>
                          </a:solidFill>
                          <a:effectLst/>
                          <a:latin typeface="Calibri" panose="020F0502020204030204" pitchFamily="34" charset="0"/>
                        </a:rPr>
                        <a:t>MGMP 2024-2027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656423473"/>
                  </a:ext>
                </a:extLst>
              </a:tr>
              <a:tr h="127107">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gridSpan="2">
                  <a:txBody>
                    <a:bodyPr/>
                    <a:lstStyle/>
                    <a:p>
                      <a:pPr algn="ctr" rtl="0" fontAlgn="ctr"/>
                      <a:r>
                        <a:rPr lang="es-CO" sz="9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a:txBody>
                    <a:bodyPr/>
                    <a:lstStyle/>
                    <a:p>
                      <a:pPr algn="ctr" rtl="0" fontAlgn="ctr"/>
                      <a:r>
                        <a:rPr lang="es-CO" sz="9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569752261"/>
                  </a:ext>
                </a:extLst>
              </a:tr>
              <a:tr h="254213">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900" b="1" i="0" u="none" strike="noStrike">
                          <a:solidFill>
                            <a:srgbClr val="FFFFFF"/>
                          </a:solidFill>
                          <a:effectLst/>
                          <a:latin typeface="Calibri" panose="020F0502020204030204" pitchFamily="34" charset="0"/>
                        </a:rPr>
                        <a:t>Vigente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665012333"/>
                  </a:ext>
                </a:extLst>
              </a:tr>
              <a:tr h="571980">
                <a:tc>
                  <a:txBody>
                    <a:bodyPr/>
                    <a:lstStyle/>
                    <a:p>
                      <a:pPr algn="l" rtl="0" fontAlgn="ctr"/>
                      <a:r>
                        <a:rPr lang="es-CO" sz="7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BPIN 202300000000429</a:t>
                      </a:r>
                      <a:br>
                        <a:rPr lang="es-ES" sz="700" b="0" i="0" u="none" strike="noStrike">
                          <a:solidFill>
                            <a:srgbClr val="000000"/>
                          </a:solidFill>
                          <a:effectLst/>
                          <a:latin typeface="Calibri Light" panose="020F0302020204030204" pitchFamily="34" charset="0"/>
                        </a:rPr>
                      </a:br>
                      <a:r>
                        <a:rPr lang="es-ES" sz="700" b="0" i="0" u="none" strike="noStrike">
                          <a:solidFill>
                            <a:srgbClr val="000000"/>
                          </a:solidFill>
                          <a:effectLst/>
                          <a:latin typeface="Calibri Light" panose="020F03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1. Reforma rural integral - 1.4. Desarrollo social: Educación rural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Light" panose="020F03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Light" panose="020F0302020204030204" pitchFamily="34" charset="0"/>
                        </a:rPr>
                        <a:t>No cuenta con indicador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$ 2.287.965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$ 2.370.332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2EFDA"/>
                    </a:solidFill>
                  </a:tcPr>
                </a:tc>
                <a:tc>
                  <a:txBody>
                    <a:bodyPr/>
                    <a:lstStyle/>
                    <a:p>
                      <a:pPr algn="ctr" rtl="0" fontAlgn="ctr"/>
                      <a:r>
                        <a:rPr lang="es-CO" sz="700" b="0" i="0" u="none" strike="noStrike">
                          <a:solidFill>
                            <a:srgbClr val="000000"/>
                          </a:solidFill>
                          <a:effectLst/>
                          <a:latin typeface="Calibri Light" panose="020F0302020204030204" pitchFamily="34" charset="0"/>
                        </a:rPr>
                        <a:t>$ 2.441.442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$ 2.514.685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$ 2.590.125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953911429"/>
                  </a:ext>
                </a:extLst>
              </a:tr>
              <a:tr h="571980">
                <a:tc>
                  <a:txBody>
                    <a:bodyPr/>
                    <a:lstStyle/>
                    <a:p>
                      <a:pPr algn="l" rtl="0" fontAlgn="ctr"/>
                      <a:r>
                        <a:rPr lang="es-CO" sz="7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BPIN 202300000000429</a:t>
                      </a:r>
                      <a:br>
                        <a:rPr lang="es-ES" sz="700" b="0" i="0" u="none" strike="noStrike">
                          <a:solidFill>
                            <a:srgbClr val="000000"/>
                          </a:solidFill>
                          <a:effectLst/>
                          <a:latin typeface="Calibri Light" panose="020F0302020204030204" pitchFamily="34" charset="0"/>
                        </a:rPr>
                      </a:br>
                      <a:r>
                        <a:rPr lang="es-ES" sz="700" b="0" i="0" u="none" strike="noStrike">
                          <a:solidFill>
                            <a:srgbClr val="000000"/>
                          </a:solidFill>
                          <a:effectLst/>
                          <a:latin typeface="Calibri Light" panose="020F03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1. Reforma rural integral - 1.6. Producción agropecuaria y Economía solidaria y cooperativa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Light" panose="020F0302020204030204" pitchFamily="34" charset="0"/>
                        </a:rPr>
                        <a:t>A.453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Territorios definidos en el respectivo plan (identificados en alto riesgo de trabajo infantil) con acciones que contribuyan a prevenir y erradicar el trabajo infantil y proteger al adolescente trabajador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$ 71.599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$ 74.176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2EFDA"/>
                    </a:solidFill>
                  </a:tcPr>
                </a:tc>
                <a:tc>
                  <a:txBody>
                    <a:bodyPr/>
                    <a:lstStyle/>
                    <a:p>
                      <a:pPr algn="ctr" rtl="0" fontAlgn="ctr"/>
                      <a:r>
                        <a:rPr lang="es-CO" sz="700" b="0" i="0" u="none" strike="noStrike">
                          <a:solidFill>
                            <a:srgbClr val="000000"/>
                          </a:solidFill>
                          <a:effectLst/>
                          <a:latin typeface="Calibri Light" panose="020F0302020204030204" pitchFamily="34" charset="0"/>
                        </a:rPr>
                        <a:t>$ 76.402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$ 78.694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$ 81.055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578519177"/>
                  </a:ext>
                </a:extLst>
              </a:tr>
              <a:tr h="571980">
                <a:tc>
                  <a:txBody>
                    <a:bodyPr/>
                    <a:lstStyle/>
                    <a:p>
                      <a:pPr algn="l" rtl="0" fontAlgn="ctr"/>
                      <a:r>
                        <a:rPr lang="es-CO" sz="7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BPIN 202300000000429</a:t>
                      </a:r>
                      <a:br>
                        <a:rPr lang="es-ES" sz="700" b="0" i="0" u="none" strike="noStrike">
                          <a:solidFill>
                            <a:srgbClr val="000000"/>
                          </a:solidFill>
                          <a:effectLst/>
                          <a:latin typeface="Calibri Light" panose="020F0302020204030204" pitchFamily="34" charset="0"/>
                        </a:rPr>
                      </a:br>
                      <a:r>
                        <a:rPr lang="es-ES" sz="700" b="0" i="0" u="none" strike="noStrike">
                          <a:solidFill>
                            <a:srgbClr val="000000"/>
                          </a:solidFill>
                          <a:effectLst/>
                          <a:latin typeface="Calibri Light" panose="020F03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1. Reforma rural integral - 1.8. Planes de acción para la transformación regional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Light" panose="020F0302020204030204" pitchFamily="34" charset="0"/>
                        </a:rPr>
                        <a:t>A.453P</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Municipios PDET con acciones que contribuyan a prevenir y erradicar el trabajo infantil y proteger al adolescente trabajador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$ 1.365.715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$ 1.414.881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2EFDA"/>
                    </a:solidFill>
                  </a:tcPr>
                </a:tc>
                <a:tc>
                  <a:txBody>
                    <a:bodyPr/>
                    <a:lstStyle/>
                    <a:p>
                      <a:pPr algn="ctr" rtl="0" fontAlgn="ctr"/>
                      <a:r>
                        <a:rPr lang="es-CO" sz="700" b="0" i="0" u="none" strike="noStrike">
                          <a:solidFill>
                            <a:srgbClr val="000000"/>
                          </a:solidFill>
                          <a:effectLst/>
                          <a:latin typeface="Calibri Light" panose="020F0302020204030204" pitchFamily="34" charset="0"/>
                        </a:rPr>
                        <a:t>$ 1.457.327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$ 1.501.047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$ 1.546.078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998633177"/>
                  </a:ext>
                </a:extLst>
              </a:tr>
              <a:tr h="571980">
                <a:tc>
                  <a:txBody>
                    <a:bodyPr/>
                    <a:lstStyle/>
                    <a:p>
                      <a:pPr algn="l" rtl="0" fontAlgn="ctr"/>
                      <a:r>
                        <a:rPr lang="es-CO" sz="7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BPIN 202300000000429</a:t>
                      </a:r>
                      <a:br>
                        <a:rPr lang="es-ES" sz="700" b="0" i="0" u="none" strike="noStrike">
                          <a:solidFill>
                            <a:srgbClr val="000000"/>
                          </a:solidFill>
                          <a:effectLst/>
                          <a:latin typeface="Calibri Light" panose="020F0302020204030204" pitchFamily="34" charset="0"/>
                        </a:rPr>
                      </a:br>
                      <a:r>
                        <a:rPr lang="es-ES" sz="700" b="0" i="0" u="none" strike="noStrike">
                          <a:solidFill>
                            <a:srgbClr val="000000"/>
                          </a:solidFill>
                          <a:effectLst/>
                          <a:latin typeface="Calibri Light" panose="020F03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pt-BR" sz="700" b="0" i="0" u="none" strike="noStrike">
                          <a:solidFill>
                            <a:srgbClr val="000000"/>
                          </a:solidFill>
                          <a:effectLst/>
                          <a:latin typeface="Calibri Light" panose="020F0302020204030204" pitchFamily="34" charset="0"/>
                        </a:rPr>
                        <a:t>1. Reforma rural integral - 1.99. Iniciativas PATR*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Light" panose="020F03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Light" panose="020F0302020204030204" pitchFamily="34" charset="0"/>
                        </a:rPr>
                        <a:t>Iniciativas PATR (sin indicadores PMI)</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$ 45.852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$ 47.503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2EFDA"/>
                    </a:solidFill>
                  </a:tcPr>
                </a:tc>
                <a:tc>
                  <a:txBody>
                    <a:bodyPr/>
                    <a:lstStyle/>
                    <a:p>
                      <a:pPr algn="ctr" rtl="0" fontAlgn="ctr"/>
                      <a:r>
                        <a:rPr lang="es-CO" sz="700" b="0" i="0" u="none" strike="noStrike">
                          <a:solidFill>
                            <a:srgbClr val="000000"/>
                          </a:solidFill>
                          <a:effectLst/>
                          <a:latin typeface="Calibri Light" panose="020F0302020204030204" pitchFamily="34" charset="0"/>
                        </a:rPr>
                        <a:t>$ 48.928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$ 50.396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$ 51.908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797111177"/>
                  </a:ext>
                </a:extLst>
              </a:tr>
              <a:tr h="667310">
                <a:tc>
                  <a:txBody>
                    <a:bodyPr/>
                    <a:lstStyle/>
                    <a:p>
                      <a:pPr algn="l" rtl="0" fontAlgn="ctr"/>
                      <a:r>
                        <a:rPr lang="es-CO" sz="7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l" rtl="0" fontAlgn="ctr"/>
                      <a:r>
                        <a:rPr lang="es-ES" sz="700" b="0" i="0" u="none" strike="noStrike">
                          <a:solidFill>
                            <a:srgbClr val="000000"/>
                          </a:solidFill>
                          <a:effectLst/>
                          <a:latin typeface="Calibri Light" panose="020F0302020204030204" pitchFamily="34" charset="0"/>
                        </a:rPr>
                        <a:t>BPIN 202300000000431</a:t>
                      </a:r>
                      <a:br>
                        <a:rPr lang="es-ES" sz="700" b="0" i="0" u="none" strike="noStrike">
                          <a:solidFill>
                            <a:srgbClr val="000000"/>
                          </a:solidFill>
                          <a:effectLst/>
                          <a:latin typeface="Calibri Light" panose="020F0302020204030204" pitchFamily="34" charset="0"/>
                        </a:rPr>
                      </a:br>
                      <a:r>
                        <a:rPr lang="es-ES" sz="700" b="0" i="0" u="none" strike="noStrike">
                          <a:solidFill>
                            <a:srgbClr val="000000"/>
                          </a:solidFill>
                          <a:effectLst/>
                          <a:latin typeface="Calibri Light" panose="020F0302020204030204" pitchFamily="34" charset="0"/>
                        </a:rPr>
                        <a:t>Fortalecimiento de capacidades individuales, familiares e institucionales para prevenir y atender la materialización del riesgo, la amenaza y/o vulneración de los derechos de los niñas, niños adolescentes y jóvenes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1. Reforma rural integral - 1.6. Producción agropecuaria y Economía solidaria y cooperativa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Light" panose="020F0302020204030204" pitchFamily="34" charset="0"/>
                        </a:rPr>
                        <a:t>A.454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Porcentaje de niños, niñas y adolescentes atendidos por medio del Proceso Administrativo de Restablecimiento de Derechos (PARD), con motivo de trabajo infantil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$ 26.792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$ 27.757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2EFDA"/>
                    </a:solidFill>
                  </a:tcPr>
                </a:tc>
                <a:tc>
                  <a:txBody>
                    <a:bodyPr/>
                    <a:lstStyle/>
                    <a:p>
                      <a:pPr algn="ctr" rtl="0" fontAlgn="ctr"/>
                      <a:r>
                        <a:rPr lang="es-CO" sz="700" b="0" i="0" u="none" strike="noStrike">
                          <a:solidFill>
                            <a:srgbClr val="000000"/>
                          </a:solidFill>
                          <a:effectLst/>
                          <a:latin typeface="Calibri Light" panose="020F0302020204030204" pitchFamily="34" charset="0"/>
                        </a:rPr>
                        <a:t>$ 28.589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$ 29.447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$ 30.330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642734604"/>
                  </a:ext>
                </a:extLst>
              </a:tr>
              <a:tr h="667310">
                <a:tc>
                  <a:txBody>
                    <a:bodyPr/>
                    <a:lstStyle/>
                    <a:p>
                      <a:pPr algn="l" rtl="0" fontAlgn="ctr"/>
                      <a:r>
                        <a:rPr lang="es-CO" sz="7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l" rtl="0" fontAlgn="ctr"/>
                      <a:r>
                        <a:rPr lang="es-ES" sz="700" b="0" i="0" u="none" strike="noStrike">
                          <a:solidFill>
                            <a:srgbClr val="000000"/>
                          </a:solidFill>
                          <a:effectLst/>
                          <a:latin typeface="Calibri Light" panose="020F0302020204030204" pitchFamily="34" charset="0"/>
                        </a:rPr>
                        <a:t>BPIN 202300000000431</a:t>
                      </a:r>
                      <a:br>
                        <a:rPr lang="es-ES" sz="700" b="0" i="0" u="none" strike="noStrike">
                          <a:solidFill>
                            <a:srgbClr val="000000"/>
                          </a:solidFill>
                          <a:effectLst/>
                          <a:latin typeface="Calibri Light" panose="020F0302020204030204" pitchFamily="34" charset="0"/>
                        </a:rPr>
                      </a:br>
                      <a:r>
                        <a:rPr lang="es-ES" sz="700" b="0" i="0" u="none" strike="noStrike">
                          <a:solidFill>
                            <a:srgbClr val="000000"/>
                          </a:solidFill>
                          <a:effectLst/>
                          <a:latin typeface="Calibri Light" panose="020F0302020204030204" pitchFamily="34" charset="0"/>
                        </a:rPr>
                        <a:t>Fortalecimiento de capacidades individuales, familiares e institucionales para prevenir y atender la materialización del riesgo, la amenaza y/o vulneración de los derechos de los niñas, niños adolescentes y jóvenes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1. Reforma rural integral - 1.8. Planes de acción para la transformación regional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Light" panose="020F0302020204030204" pitchFamily="34" charset="0"/>
                        </a:rPr>
                        <a:t>A.454P</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Porcentaje de niños, niñas y adolescentes atendidos por medio del Proceso Administrativo de Restablecimiento de Derechos (PARD) con motivo de trabajo infantil, en municipios PDET</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$ 5.834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$ 6.044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2EFDA"/>
                    </a:solidFill>
                  </a:tcPr>
                </a:tc>
                <a:tc>
                  <a:txBody>
                    <a:bodyPr/>
                    <a:lstStyle/>
                    <a:p>
                      <a:pPr algn="ctr" rtl="0" fontAlgn="ctr"/>
                      <a:r>
                        <a:rPr lang="es-CO" sz="700" b="0" i="0" u="none" strike="noStrike">
                          <a:solidFill>
                            <a:srgbClr val="000000"/>
                          </a:solidFill>
                          <a:effectLst/>
                          <a:latin typeface="Calibri Light" panose="020F0302020204030204" pitchFamily="34" charset="0"/>
                        </a:rPr>
                        <a:t>$ 28.589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$ 29.447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$ 30.330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292173567"/>
                  </a:ext>
                </a:extLst>
              </a:tr>
              <a:tr h="476650">
                <a:tc>
                  <a:txBody>
                    <a:bodyPr/>
                    <a:lstStyle/>
                    <a:p>
                      <a:pPr algn="l" rtl="0" fontAlgn="ctr"/>
                      <a:r>
                        <a:rPr lang="es-CO" sz="7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BPIN 2018011000627</a:t>
                      </a:r>
                      <a:br>
                        <a:rPr lang="es-ES" sz="700" b="0" i="0" u="none" strike="noStrike">
                          <a:solidFill>
                            <a:srgbClr val="000000"/>
                          </a:solidFill>
                          <a:effectLst/>
                          <a:latin typeface="Calibri Light" panose="020F0302020204030204" pitchFamily="34" charset="0"/>
                        </a:rPr>
                      </a:br>
                      <a:r>
                        <a:rPr lang="es-ES" sz="700" b="0" i="0" u="none" strike="noStrike">
                          <a:solidFill>
                            <a:srgbClr val="000000"/>
                          </a:solidFill>
                          <a:effectLst/>
                          <a:latin typeface="Calibri Light" panose="020F0302020204030204" pitchFamily="34" charset="0"/>
                        </a:rPr>
                        <a:t>Contribución con acciones de promoción y prevención en el componente de alimentación y nutrición para la población colombiana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1. Reforma rural integral - 1.7. Garantía progresiva del derecho a la alimentación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Light" panose="020F0302020204030204" pitchFamily="34" charset="0"/>
                        </a:rPr>
                        <a:t>A.108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Porcentaje de territorios definidos en el respectivo plan con planes (municipales o regionales) de seguridad alimentaria y nutricional elaborados y/o reformulados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$ 1.081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$ 1.120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No tiene meta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$ 1.154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$ 1.188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$ 1.224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396206950"/>
                  </a:ext>
                </a:extLst>
              </a:tr>
              <a:tr h="476650">
                <a:tc>
                  <a:txBody>
                    <a:bodyPr/>
                    <a:lstStyle/>
                    <a:p>
                      <a:pPr algn="l" rtl="0" fontAlgn="ctr"/>
                      <a:r>
                        <a:rPr lang="es-CO" sz="7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BPIN 2018011000627</a:t>
                      </a:r>
                      <a:br>
                        <a:rPr lang="es-ES" sz="700" b="0" i="0" u="none" strike="noStrike">
                          <a:solidFill>
                            <a:srgbClr val="000000"/>
                          </a:solidFill>
                          <a:effectLst/>
                          <a:latin typeface="Calibri Light" panose="020F0302020204030204" pitchFamily="34" charset="0"/>
                        </a:rPr>
                      </a:br>
                      <a:r>
                        <a:rPr lang="es-ES" sz="700" b="0" i="0" u="none" strike="noStrike">
                          <a:solidFill>
                            <a:srgbClr val="000000"/>
                          </a:solidFill>
                          <a:effectLst/>
                          <a:latin typeface="Calibri Light" panose="020F0302020204030204" pitchFamily="34" charset="0"/>
                        </a:rPr>
                        <a:t>Contribución con acciones de promoción y prevención en el componente de alimentación y nutrición para la población colombiana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1. Reforma rural integral - 1.8. Planes de acción para la transformación regional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Light" panose="020F0302020204030204" pitchFamily="34" charset="0"/>
                        </a:rPr>
                        <a:t>A.108P</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Porcentaje de municipios PDET con planes (municipales o regionales) de seguridad alimentaria y nutricional elaborados y/o reformulados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$ 128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$ 133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No tiene meta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$ 137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$ 141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$ 145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401763594"/>
                  </a:ext>
                </a:extLst>
              </a:tr>
              <a:tr h="476650">
                <a:tc>
                  <a:txBody>
                    <a:bodyPr/>
                    <a:lstStyle/>
                    <a:p>
                      <a:pPr algn="l" rtl="0" fontAlgn="ctr"/>
                      <a:r>
                        <a:rPr lang="es-CO" sz="7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Light" panose="020F0302020204030204" pitchFamily="34" charset="0"/>
                        </a:rPr>
                        <a:t>BPIN 2018011000627</a:t>
                      </a:r>
                      <a:br>
                        <a:rPr lang="es-ES" sz="700" b="0" i="0" u="none" strike="noStrike">
                          <a:solidFill>
                            <a:srgbClr val="000000"/>
                          </a:solidFill>
                          <a:effectLst/>
                          <a:latin typeface="Calibri Light" panose="020F0302020204030204" pitchFamily="34" charset="0"/>
                        </a:rPr>
                      </a:br>
                      <a:r>
                        <a:rPr lang="es-ES" sz="700" b="0" i="0" u="none" strike="noStrike">
                          <a:solidFill>
                            <a:srgbClr val="000000"/>
                          </a:solidFill>
                          <a:effectLst/>
                          <a:latin typeface="Calibri Light" panose="020F0302020204030204" pitchFamily="34" charset="0"/>
                        </a:rPr>
                        <a:t>Contribución con acciones de promoción y prevención en el componente de alimentación y nutrición para la población colombiana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pt-BR" sz="700" b="0" i="0" u="none" strike="noStrike">
                          <a:solidFill>
                            <a:srgbClr val="000000"/>
                          </a:solidFill>
                          <a:effectLst/>
                          <a:latin typeface="Calibri Light" panose="020F0302020204030204" pitchFamily="34" charset="0"/>
                        </a:rPr>
                        <a:t>1. Reforma rural integral - 1.99. Iniciativas PATR*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Light" panose="020F03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Light" panose="020F0302020204030204" pitchFamily="34" charset="0"/>
                        </a:rPr>
                        <a:t>Iniciativas PATR (sin indicadores PMI)</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$ 39.460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$ 40.880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$ 23.927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$ 42.107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$ 43.370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Light" panose="020F0302020204030204" pitchFamily="34" charset="0"/>
                        </a:rPr>
                        <a:t>$ 44.671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932083887"/>
                  </a:ext>
                </a:extLst>
              </a:tr>
              <a:tr h="95330">
                <a:tc gridSpan="5">
                  <a:txBody>
                    <a:bodyPr/>
                    <a:lstStyle/>
                    <a:p>
                      <a:pPr algn="l" rtl="0" fontAlgn="ctr"/>
                      <a:r>
                        <a:rPr lang="es-CO" sz="700" b="1" i="0" u="none" strike="noStrike">
                          <a:solidFill>
                            <a:srgbClr val="000000"/>
                          </a:solidFill>
                          <a:effectLst/>
                          <a:latin typeface="Calibri" panose="020F0502020204030204" pitchFamily="34" charset="0"/>
                        </a:rPr>
                        <a:t>Total 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ctr" rtl="0" fontAlgn="ctr"/>
                      <a:r>
                        <a:rPr lang="es-CO" sz="700" b="1" i="0" u="none" strike="noStrike">
                          <a:solidFill>
                            <a:srgbClr val="000000"/>
                          </a:solidFill>
                          <a:effectLst/>
                          <a:latin typeface="Calibri" panose="020F0502020204030204" pitchFamily="34" charset="0"/>
                        </a:rPr>
                        <a:t>$ 3.844.426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700" b="1" i="0" u="none" strike="noStrike">
                          <a:solidFill>
                            <a:srgbClr val="000000"/>
                          </a:solidFill>
                          <a:effectLst/>
                          <a:latin typeface="Calibri" panose="020F0502020204030204" pitchFamily="34" charset="0"/>
                        </a:rPr>
                        <a:t>$ 3.982.826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700" b="1"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700" b="1" i="0" u="none" strike="noStrike">
                          <a:solidFill>
                            <a:srgbClr val="000000"/>
                          </a:solidFill>
                          <a:effectLst/>
                          <a:latin typeface="Calibri" panose="020F0502020204030204" pitchFamily="34" charset="0"/>
                        </a:rPr>
                        <a:t>$ 4.124.674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700" b="1" i="0" u="none" strike="noStrike">
                          <a:solidFill>
                            <a:srgbClr val="000000"/>
                          </a:solidFill>
                          <a:effectLst/>
                          <a:latin typeface="Calibri" panose="020F0502020204030204" pitchFamily="34" charset="0"/>
                        </a:rPr>
                        <a:t>$ 4.248.414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700" b="1" i="0" u="none" strike="noStrike">
                          <a:solidFill>
                            <a:srgbClr val="000000"/>
                          </a:solidFill>
                          <a:effectLst/>
                          <a:latin typeface="Calibri" panose="020F0502020204030204" pitchFamily="34" charset="0"/>
                        </a:rPr>
                        <a:t>$ 4.375.867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552738616"/>
                  </a:ext>
                </a:extLst>
              </a:tr>
            </a:tbl>
          </a:graphicData>
        </a:graphic>
      </p:graphicFrame>
    </p:spTree>
    <p:extLst>
      <p:ext uri="{BB962C8B-B14F-4D97-AF65-F5344CB8AC3E}">
        <p14:creationId xmlns:p14="http://schemas.microsoft.com/office/powerpoint/2010/main" val="18116172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4D64C-0330-5EAB-9793-6F6C4EA20D53}"/>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5826FBC9-AC39-6B0A-C364-9D36A5A50078}"/>
              </a:ext>
            </a:extLst>
          </p:cNvPr>
          <p:cNvSpPr/>
          <p:nvPr/>
        </p:nvSpPr>
        <p:spPr>
          <a:xfrm>
            <a:off x="-114804" y="-43227"/>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06E7E233-D68B-B7A8-002C-9A658D0AB07E}"/>
              </a:ext>
            </a:extLst>
          </p:cNvPr>
          <p:cNvSpPr txBox="1">
            <a:spLocks/>
          </p:cNvSpPr>
          <p:nvPr/>
        </p:nvSpPr>
        <p:spPr>
          <a:xfrm>
            <a:off x="423252" y="280688"/>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ES" sz="2400" b="1">
                <a:solidFill>
                  <a:srgbClr val="0051A5"/>
                </a:solidFill>
                <a:latin typeface="Helvetica"/>
                <a:ea typeface="Verdana"/>
                <a:cs typeface="Verdana" panose="020B0604030504040204" pitchFamily="34" charset="0"/>
              </a:rPr>
              <a:t>6. Políticas transversales - Víctimas</a:t>
            </a:r>
            <a:endParaRPr lang="es-MX" sz="2400" b="1">
              <a:solidFill>
                <a:srgbClr val="0051A5"/>
              </a:solidFill>
              <a:latin typeface="Helvetica"/>
              <a:ea typeface="Verdana"/>
              <a:cs typeface="Verdana" panose="020B0604030504040204" pitchFamily="34" charset="0"/>
            </a:endParaRPr>
          </a:p>
        </p:txBody>
      </p:sp>
      <p:pic>
        <p:nvPicPr>
          <p:cNvPr id="4" name="Graphic 6">
            <a:extLst>
              <a:ext uri="{FF2B5EF4-FFF2-40B4-BE49-F238E27FC236}">
                <a16:creationId xmlns:a16="http://schemas.microsoft.com/office/drawing/2014/main" id="{83F4CCF6-E014-880D-0443-03955BADA8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959" y="682079"/>
            <a:ext cx="5426788" cy="98511"/>
          </a:xfrm>
          <a:prstGeom prst="rect">
            <a:avLst/>
          </a:prstGeom>
        </p:spPr>
      </p:pic>
      <p:graphicFrame>
        <p:nvGraphicFramePr>
          <p:cNvPr id="6" name="Tabla 5">
            <a:extLst>
              <a:ext uri="{FF2B5EF4-FFF2-40B4-BE49-F238E27FC236}">
                <a16:creationId xmlns:a16="http://schemas.microsoft.com/office/drawing/2014/main" id="{E069EC94-7A5E-E0B2-60CD-C92BBD16D338}"/>
              </a:ext>
            </a:extLst>
          </p:cNvPr>
          <p:cNvGraphicFramePr>
            <a:graphicFrameLocks noGrp="1"/>
          </p:cNvGraphicFramePr>
          <p:nvPr/>
        </p:nvGraphicFramePr>
        <p:xfrm>
          <a:off x="228600" y="1252728"/>
          <a:ext cx="11439147" cy="5193791"/>
        </p:xfrm>
        <a:graphic>
          <a:graphicData uri="http://schemas.openxmlformats.org/drawingml/2006/table">
            <a:tbl>
              <a:tblPr/>
              <a:tblGrid>
                <a:gridCol w="474778">
                  <a:extLst>
                    <a:ext uri="{9D8B030D-6E8A-4147-A177-3AD203B41FA5}">
                      <a16:colId xmlns:a16="http://schemas.microsoft.com/office/drawing/2014/main" val="2508565618"/>
                    </a:ext>
                  </a:extLst>
                </a:gridCol>
                <a:gridCol w="922995">
                  <a:extLst>
                    <a:ext uri="{9D8B030D-6E8A-4147-A177-3AD203B41FA5}">
                      <a16:colId xmlns:a16="http://schemas.microsoft.com/office/drawing/2014/main" val="3168639978"/>
                    </a:ext>
                  </a:extLst>
                </a:gridCol>
                <a:gridCol w="2331938">
                  <a:extLst>
                    <a:ext uri="{9D8B030D-6E8A-4147-A177-3AD203B41FA5}">
                      <a16:colId xmlns:a16="http://schemas.microsoft.com/office/drawing/2014/main" val="4209606417"/>
                    </a:ext>
                  </a:extLst>
                </a:gridCol>
                <a:gridCol w="891801">
                  <a:extLst>
                    <a:ext uri="{9D8B030D-6E8A-4147-A177-3AD203B41FA5}">
                      <a16:colId xmlns:a16="http://schemas.microsoft.com/office/drawing/2014/main" val="1131882509"/>
                    </a:ext>
                  </a:extLst>
                </a:gridCol>
                <a:gridCol w="1385906">
                  <a:extLst>
                    <a:ext uri="{9D8B030D-6E8A-4147-A177-3AD203B41FA5}">
                      <a16:colId xmlns:a16="http://schemas.microsoft.com/office/drawing/2014/main" val="7566359"/>
                    </a:ext>
                  </a:extLst>
                </a:gridCol>
                <a:gridCol w="478098">
                  <a:extLst>
                    <a:ext uri="{9D8B030D-6E8A-4147-A177-3AD203B41FA5}">
                      <a16:colId xmlns:a16="http://schemas.microsoft.com/office/drawing/2014/main" val="1170028598"/>
                    </a:ext>
                  </a:extLst>
                </a:gridCol>
                <a:gridCol w="932956">
                  <a:extLst>
                    <a:ext uri="{9D8B030D-6E8A-4147-A177-3AD203B41FA5}">
                      <a16:colId xmlns:a16="http://schemas.microsoft.com/office/drawing/2014/main" val="3005798250"/>
                    </a:ext>
                  </a:extLst>
                </a:gridCol>
                <a:gridCol w="441577">
                  <a:extLst>
                    <a:ext uri="{9D8B030D-6E8A-4147-A177-3AD203B41FA5}">
                      <a16:colId xmlns:a16="http://schemas.microsoft.com/office/drawing/2014/main" val="3703719188"/>
                    </a:ext>
                  </a:extLst>
                </a:gridCol>
                <a:gridCol w="780230">
                  <a:extLst>
                    <a:ext uri="{9D8B030D-6E8A-4147-A177-3AD203B41FA5}">
                      <a16:colId xmlns:a16="http://schemas.microsoft.com/office/drawing/2014/main" val="2526349198"/>
                    </a:ext>
                  </a:extLst>
                </a:gridCol>
                <a:gridCol w="932956">
                  <a:extLst>
                    <a:ext uri="{9D8B030D-6E8A-4147-A177-3AD203B41FA5}">
                      <a16:colId xmlns:a16="http://schemas.microsoft.com/office/drawing/2014/main" val="776619331"/>
                    </a:ext>
                  </a:extLst>
                </a:gridCol>
                <a:gridCol w="932956">
                  <a:extLst>
                    <a:ext uri="{9D8B030D-6E8A-4147-A177-3AD203B41FA5}">
                      <a16:colId xmlns:a16="http://schemas.microsoft.com/office/drawing/2014/main" val="2789048200"/>
                    </a:ext>
                  </a:extLst>
                </a:gridCol>
                <a:gridCol w="932956">
                  <a:extLst>
                    <a:ext uri="{9D8B030D-6E8A-4147-A177-3AD203B41FA5}">
                      <a16:colId xmlns:a16="http://schemas.microsoft.com/office/drawing/2014/main" val="3237138839"/>
                    </a:ext>
                  </a:extLst>
                </a:gridCol>
              </a:tblGrid>
              <a:tr h="456778">
                <a:tc gridSpan="12">
                  <a:txBody>
                    <a:bodyPr/>
                    <a:lstStyle/>
                    <a:p>
                      <a:pPr algn="l" rtl="0" fontAlgn="ctr"/>
                      <a:r>
                        <a:rPr lang="es-ES" sz="900" b="1" i="0" u="none" strike="noStrike">
                          <a:solidFill>
                            <a:srgbClr val="305496"/>
                          </a:solidFill>
                          <a:effectLst/>
                          <a:latin typeface="Calibri" panose="020F0502020204030204" pitchFamily="34" charset="0"/>
                        </a:rPr>
                        <a:t>Cifras en millones de pesos corrientes</a:t>
                      </a:r>
                    </a:p>
                  </a:txBody>
                  <a:tcPr marL="0" marR="0" marT="0" marB="0" anchor="ctr">
                    <a:lnL>
                      <a:noFill/>
                    </a:lnL>
                    <a:lnR>
                      <a:noFill/>
                    </a:lnR>
                    <a:lnT>
                      <a:noFill/>
                    </a:lnT>
                    <a:lnB>
                      <a:noFill/>
                    </a:lnB>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41065579"/>
                  </a:ext>
                </a:extLst>
              </a:tr>
              <a:tr h="333799">
                <a:tc rowSpan="3">
                  <a:txBody>
                    <a:bodyPr/>
                    <a:lstStyle/>
                    <a:p>
                      <a:pPr algn="ctr" rtl="0" fontAlgn="ctr"/>
                      <a:r>
                        <a:rPr lang="es-CO" sz="1050" b="1" i="0" u="none" strike="noStrike">
                          <a:solidFill>
                            <a:srgbClr val="FFFFFF"/>
                          </a:solidFill>
                          <a:effectLst/>
                          <a:latin typeface="Calibri" panose="020F0502020204030204" pitchFamily="34" charset="0"/>
                        </a:rPr>
                        <a:t>Entidad</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0051A5"/>
                    </a:solidFill>
                  </a:tcPr>
                </a:tc>
                <a:tc rowSpan="3">
                  <a:txBody>
                    <a:bodyPr/>
                    <a:lstStyle/>
                    <a:p>
                      <a:pPr algn="ctr" rtl="0" fontAlgn="ctr"/>
                      <a:r>
                        <a:rPr lang="es-CO" sz="1050" b="1" i="0" u="none" strike="noStrike">
                          <a:solidFill>
                            <a:srgbClr val="FFFFFF"/>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0051A5"/>
                    </a:solidFill>
                  </a:tcPr>
                </a:tc>
                <a:tc rowSpan="3">
                  <a:txBody>
                    <a:bodyPr/>
                    <a:lstStyle/>
                    <a:p>
                      <a:pPr algn="ctr" rtl="0" fontAlgn="ctr"/>
                      <a:r>
                        <a:rPr lang="es-ES" sz="1050" b="1" i="0" u="none" strike="noStrike">
                          <a:solidFill>
                            <a:srgbClr val="FFFFFF"/>
                          </a:solidFill>
                          <a:effectLst/>
                          <a:latin typeface="Calibri" panose="020F0502020204030204" pitchFamily="34" charset="0"/>
                        </a:rPr>
                        <a:t>Nombre del Proyecto de Inversión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0051A5"/>
                    </a:solidFill>
                  </a:tcPr>
                </a:tc>
                <a:tc rowSpan="3">
                  <a:txBody>
                    <a:bodyPr/>
                    <a:lstStyle/>
                    <a:p>
                      <a:pPr algn="ctr" rtl="0" fontAlgn="ctr"/>
                      <a:r>
                        <a:rPr lang="es-CO" sz="1050" b="1" i="0" u="none" strike="noStrike">
                          <a:solidFill>
                            <a:srgbClr val="FFFFFF"/>
                          </a:solidFill>
                          <a:effectLst/>
                          <a:latin typeface="Calibri" panose="020F0502020204030204" pitchFamily="34" charset="0"/>
                        </a:rPr>
                        <a:t>Medida / Derecho </a:t>
                      </a:r>
                      <a:br>
                        <a:rPr lang="es-CO" sz="1050" b="1" i="0" u="none" strike="noStrike">
                          <a:solidFill>
                            <a:srgbClr val="FFFFFF"/>
                          </a:solidFill>
                          <a:effectLst/>
                          <a:latin typeface="Calibri" panose="020F0502020204030204" pitchFamily="34" charset="0"/>
                        </a:rPr>
                      </a:br>
                      <a:r>
                        <a:rPr lang="es-CO" sz="1050" b="1" i="0" u="none" strike="noStrike">
                          <a:solidFill>
                            <a:srgbClr val="FFFFFF"/>
                          </a:solidFill>
                          <a:effectLst/>
                          <a:latin typeface="Calibri" panose="020F0502020204030204" pitchFamily="34" charset="0"/>
                        </a:rPr>
                        <a:t>(Conpes 4031)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ES" sz="1050" b="1" i="0" u="none" strike="noStrike">
                          <a:solidFill>
                            <a:srgbClr val="FFFFFF"/>
                          </a:solidFill>
                          <a:effectLst/>
                          <a:latin typeface="Calibri" panose="020F0502020204030204" pitchFamily="34" charset="0"/>
                        </a:rPr>
                        <a:t>Indicador asociado a la categoría de víctimas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0051A5"/>
                    </a:solidFill>
                  </a:tcPr>
                </a:tc>
                <a:tc gridSpan="6">
                  <a:txBody>
                    <a:bodyPr/>
                    <a:lstStyle/>
                    <a:p>
                      <a:pPr algn="ctr" rtl="0" fontAlgn="ctr"/>
                      <a:r>
                        <a:rPr lang="es-CO" sz="1050" b="1" i="0" u="none" strike="noStrike">
                          <a:solidFill>
                            <a:srgbClr val="FFFFFF"/>
                          </a:solidFill>
                          <a:effectLst/>
                          <a:latin typeface="Calibri" panose="020F0502020204030204" pitchFamily="34" charset="0"/>
                        </a:rPr>
                        <a:t>MGMP 2026 - 2029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395608530"/>
                  </a:ext>
                </a:extLst>
              </a:tr>
              <a:tr h="307445">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gridSpan="3">
                  <a:txBody>
                    <a:bodyPr/>
                    <a:lstStyle/>
                    <a:p>
                      <a:pPr algn="ctr" rtl="0" fontAlgn="ctr"/>
                      <a:r>
                        <a:rPr lang="es-CO" sz="105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a:txBody>
                    <a:bodyPr/>
                    <a:lstStyle/>
                    <a:p>
                      <a:pPr algn="ctr" rtl="0" fontAlgn="ctr"/>
                      <a:r>
                        <a:rPr lang="es-CO" sz="105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589503915"/>
                  </a:ext>
                </a:extLst>
              </a:tr>
              <a:tr h="1018965">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ES" sz="1050" b="1" i="0" u="none" strike="noStrike">
                          <a:solidFill>
                            <a:srgbClr val="FFFFFF"/>
                          </a:solidFill>
                          <a:effectLst/>
                          <a:latin typeface="Calibri" panose="020F0502020204030204" pitchFamily="34" charset="0"/>
                        </a:rPr>
                        <a:t>Nombre del indicador de producto </a:t>
                      </a:r>
                      <a:r>
                        <a:rPr lang="es-ES" sz="1050" b="1" i="0" u="sng" strike="noStrike">
                          <a:solidFill>
                            <a:srgbClr val="FFFFFF"/>
                          </a:solidFill>
                          <a:effectLst/>
                          <a:latin typeface="Calibri" panose="020F0502020204030204" pitchFamily="34" charset="0"/>
                        </a:rPr>
                        <a:t>principal</a:t>
                      </a:r>
                      <a:r>
                        <a:rPr lang="es-ES" sz="1050" b="1" i="0" u="none" strike="noStrike">
                          <a:solidFill>
                            <a:srgbClr val="FFFFFF"/>
                          </a:solidFill>
                          <a:effectLst/>
                          <a:latin typeface="Calibri" panose="020F0502020204030204" pitchFamily="34" charset="0"/>
                        </a:rPr>
                        <a:t> del proyecto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Vigente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Beneficiarios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006370924"/>
                  </a:ext>
                </a:extLst>
              </a:tr>
              <a:tr h="1168296">
                <a:tc>
                  <a:txBody>
                    <a:bodyPr/>
                    <a:lstStyle/>
                    <a:p>
                      <a:pPr algn="l" rtl="0" fontAlgn="ctr"/>
                      <a:r>
                        <a:rPr lang="es-CO" sz="9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900" b="0" i="0" u="none" strike="noStrike">
                          <a:solidFill>
                            <a:srgbClr val="000000"/>
                          </a:solidFill>
                          <a:effectLst/>
                          <a:latin typeface="Calibri Light" panose="020F0302020204030204" pitchFamily="34" charset="0"/>
                        </a:rPr>
                        <a:t>202300000000429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ES" sz="900" b="0" i="0" u="none" strike="noStrike">
                          <a:solidFill>
                            <a:srgbClr val="000000"/>
                          </a:solidFill>
                          <a:effectLst/>
                          <a:latin typeface="Calibri Light" panose="020F0302020204030204" pitchFamily="34" charset="0"/>
                        </a:rPr>
                        <a:t> Fortalecimiento de capacidades y disposición de condiciones y oportunidades que promuevan el desarrollo integral de las niñas, niños, adolescentes, familias y comunidades a nivel nacional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ctr"/>
                      <a:r>
                        <a:rPr lang="es-ES" sz="900" b="0" i="0" u="none" strike="noStrike">
                          <a:solidFill>
                            <a:srgbClr val="000000"/>
                          </a:solidFill>
                          <a:effectLst/>
                          <a:latin typeface="Calibri Light" panose="020F0302020204030204" pitchFamily="34" charset="0"/>
                        </a:rPr>
                        <a:t> Reparación - Garantías de no repetición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Calibri Light" panose="020F0302020204030204" pitchFamily="34" charset="0"/>
                        </a:rPr>
                        <a:t> Servicio de asistencia técnica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Calibri Light" panose="020F0302020204030204" pitchFamily="34" charset="0"/>
                        </a:rPr>
                        <a:t>$ 70.755</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$ 73.302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$ 71.510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$ 71.510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$ 75.501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$ 77.766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$ 80.099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731186697"/>
                  </a:ext>
                </a:extLst>
              </a:tr>
              <a:tr h="737870">
                <a:tc>
                  <a:txBody>
                    <a:bodyPr/>
                    <a:lstStyle/>
                    <a:p>
                      <a:pPr algn="l" rtl="0" fontAlgn="ctr"/>
                      <a:r>
                        <a:rPr lang="es-CO" sz="9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900" b="0" i="0" u="none" strike="noStrike">
                          <a:solidFill>
                            <a:srgbClr val="000000"/>
                          </a:solidFill>
                          <a:effectLst/>
                          <a:latin typeface="Calibri Light" panose="020F0302020204030204" pitchFamily="34" charset="0"/>
                        </a:rPr>
                        <a:t>202300000000431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ES" sz="900" b="0" i="0" u="none" strike="noStrike">
                          <a:solidFill>
                            <a:srgbClr val="000000"/>
                          </a:solidFill>
                          <a:effectLst/>
                          <a:latin typeface="Calibri Light" panose="020F0302020204030204" pitchFamily="34" charset="0"/>
                        </a:rPr>
                        <a:t> Fortalecimiento de capacidades individuales, familiares e institucionales para prevenir y atender la materialización del riesgo, la amenaza y/o vulneración de los derechos de los niñas, niños adolescentes y jóvenes nacional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ctr"/>
                      <a:r>
                        <a:rPr lang="es-CO" sz="900" b="0" i="0" u="none" strike="noStrike">
                          <a:solidFill>
                            <a:srgbClr val="000000"/>
                          </a:solidFill>
                          <a:effectLst/>
                          <a:latin typeface="Calibri Light" panose="020F0302020204030204" pitchFamily="34" charset="0"/>
                        </a:rPr>
                        <a:t> Asistencia - Reunificación familiar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t"/>
                      <a:r>
                        <a:rPr lang="es-ES" sz="900" b="0" i="0" u="none" strike="noStrike">
                          <a:solidFill>
                            <a:srgbClr val="000000"/>
                          </a:solidFill>
                          <a:effectLst/>
                          <a:latin typeface="Calibri Light" panose="020F0302020204030204" pitchFamily="34" charset="0"/>
                        </a:rPr>
                        <a:t>Servicio de protección para el restablecimiento de derechos de niños, niñas, adolescentes </a:t>
                      </a:r>
                    </a:p>
                  </a:txBody>
                  <a:tcPr marL="0" marR="0" marT="0" marB="0">
                    <a:lnL w="6350" cap="flat" cmpd="sng" algn="ctr">
                      <a:solidFill>
                        <a:srgbClr val="2F75B5"/>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Calibri Light" panose="020F0302020204030204" pitchFamily="34" charset="0"/>
                        </a:rPr>
                        <a:t>$ 7.372</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$ 7.638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$ 1.790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$ 1.790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$ 7.867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$ 8.103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$ 8.346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772751574"/>
                  </a:ext>
                </a:extLst>
              </a:tr>
              <a:tr h="878417">
                <a:tc>
                  <a:txBody>
                    <a:bodyPr/>
                    <a:lstStyle/>
                    <a:p>
                      <a:pPr algn="l" rtl="0" fontAlgn="ctr"/>
                      <a:r>
                        <a:rPr lang="es-CO" sz="9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900" b="0" i="0" u="none" strike="noStrike">
                          <a:solidFill>
                            <a:srgbClr val="000000"/>
                          </a:solidFill>
                          <a:effectLst/>
                          <a:latin typeface="Calibri Light" panose="020F0302020204030204" pitchFamily="34" charset="0"/>
                        </a:rPr>
                        <a:t>2018011000627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ES" sz="900" b="0" i="0" u="none" strike="noStrike">
                          <a:solidFill>
                            <a:srgbClr val="000000"/>
                          </a:solidFill>
                          <a:effectLst/>
                          <a:latin typeface="Calibri Light" panose="020F0302020204030204" pitchFamily="34" charset="0"/>
                        </a:rPr>
                        <a:t> Contribución con acciones de promoción y prevención en el componente de alimentación y nutrición para la población colombiana a nivel nacional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ctr"/>
                      <a:r>
                        <a:rPr lang="es-CO" sz="900" b="0" i="0" u="none" strike="noStrike">
                          <a:solidFill>
                            <a:srgbClr val="000000"/>
                          </a:solidFill>
                          <a:effectLst/>
                          <a:latin typeface="Calibri Light" panose="020F0302020204030204" pitchFamily="34" charset="0"/>
                        </a:rPr>
                        <a:t> Asistencia - Alimentación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t"/>
                      <a:r>
                        <a:rPr lang="es-ES" sz="900" b="0" i="0" u="none" strike="noStrike">
                          <a:solidFill>
                            <a:srgbClr val="000000"/>
                          </a:solidFill>
                          <a:effectLst/>
                          <a:latin typeface="Calibri Light" panose="020F0302020204030204" pitchFamily="34" charset="0"/>
                        </a:rPr>
                        <a:t>Servicio de atención y prevención a la desnutrición desde el sector inclusión social</a:t>
                      </a:r>
                    </a:p>
                  </a:txBody>
                  <a:tcPr marL="0" marR="0" marT="0" marB="0">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000000"/>
                          </a:solidFill>
                          <a:effectLst/>
                          <a:latin typeface="Calibri Light" panose="020F0302020204030204" pitchFamily="34" charset="0"/>
                        </a:rPr>
                        <a:t>$ 1.606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$ 1.664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$ 8.068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$ 8.068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$ 1.714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$ 1.766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Light" panose="020F0302020204030204" pitchFamily="34" charset="0"/>
                        </a:rPr>
                        <a:t>$ 1.819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979495611"/>
                  </a:ext>
                </a:extLst>
              </a:tr>
              <a:tr h="292221">
                <a:tc gridSpan="5">
                  <a:txBody>
                    <a:bodyPr/>
                    <a:lstStyle/>
                    <a:p>
                      <a:pPr algn="ctr" rtl="0" fontAlgn="ctr"/>
                      <a:r>
                        <a:rPr lang="es-CO" sz="900" b="1" i="0" u="none" strike="noStrike">
                          <a:solidFill>
                            <a:srgbClr val="000000"/>
                          </a:solidFill>
                          <a:effectLst/>
                          <a:latin typeface="Calibri Light" panose="020F0302020204030204" pitchFamily="34" charset="0"/>
                        </a:rPr>
                        <a:t>Total 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rtl="0" fontAlgn="ctr"/>
                      <a:r>
                        <a:rPr lang="es-CO" sz="900" b="1" i="0" u="none" strike="noStrike">
                          <a:solidFill>
                            <a:srgbClr val="000000"/>
                          </a:solidFill>
                          <a:effectLst/>
                          <a:latin typeface="Calibri Light" panose="020F0302020204030204" pitchFamily="34" charset="0"/>
                        </a:rPr>
                        <a:t>$ 79.733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900" b="1" i="0" u="none" strike="noStrike">
                          <a:solidFill>
                            <a:srgbClr val="000000"/>
                          </a:solidFill>
                          <a:effectLst/>
                          <a:latin typeface="Calibri Light" panose="020F0302020204030204" pitchFamily="34" charset="0"/>
                        </a:rPr>
                        <a:t>$ 82.604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900" b="1" i="0" u="none" strike="noStrike">
                          <a:solidFill>
                            <a:srgbClr val="000000"/>
                          </a:solidFill>
                          <a:effectLst/>
                          <a:latin typeface="Calibri Light" panose="020F0302020204030204" pitchFamily="34" charset="0"/>
                        </a:rPr>
                        <a:t>$ 81.368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900" b="1" i="0" u="none" strike="noStrike">
                          <a:solidFill>
                            <a:srgbClr val="000000"/>
                          </a:solidFill>
                          <a:effectLst/>
                          <a:latin typeface="Calibri Light" panose="020F0302020204030204" pitchFamily="34" charset="0"/>
                        </a:rPr>
                        <a:t>$ 81.368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900" b="1" i="0" u="none" strike="noStrike">
                          <a:solidFill>
                            <a:srgbClr val="000000"/>
                          </a:solidFill>
                          <a:effectLst/>
                          <a:latin typeface="Calibri Light" panose="020F0302020204030204" pitchFamily="34" charset="0"/>
                        </a:rPr>
                        <a:t>$ 85.082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900" b="1" i="0" u="none" strike="noStrike">
                          <a:solidFill>
                            <a:srgbClr val="000000"/>
                          </a:solidFill>
                          <a:effectLst/>
                          <a:latin typeface="Calibri Light" panose="020F0302020204030204" pitchFamily="34" charset="0"/>
                        </a:rPr>
                        <a:t>$ 87.634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900" b="1" i="0" u="none" strike="noStrike">
                          <a:solidFill>
                            <a:srgbClr val="000000"/>
                          </a:solidFill>
                          <a:effectLst/>
                          <a:latin typeface="Calibri Light" panose="020F0302020204030204" pitchFamily="34" charset="0"/>
                        </a:rPr>
                        <a:t>$ 90.263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1384926366"/>
                  </a:ext>
                </a:extLst>
              </a:tr>
            </a:tbl>
          </a:graphicData>
        </a:graphic>
      </p:graphicFrame>
    </p:spTree>
    <p:extLst>
      <p:ext uri="{BB962C8B-B14F-4D97-AF65-F5344CB8AC3E}">
        <p14:creationId xmlns:p14="http://schemas.microsoft.com/office/powerpoint/2010/main" val="14813513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203D1-D50D-BF31-A78A-EFC752303ED5}"/>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EEF6444F-A1D5-93D8-D243-D7E53710428F}"/>
              </a:ext>
            </a:extLst>
          </p:cNvPr>
          <p:cNvSpPr/>
          <p:nvPr/>
        </p:nvSpPr>
        <p:spPr>
          <a:xfrm>
            <a:off x="-114804" y="-43227"/>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E75A04DB-0061-F912-F824-9A32DB49B0BC}"/>
              </a:ext>
            </a:extLst>
          </p:cNvPr>
          <p:cNvSpPr txBox="1">
            <a:spLocks/>
          </p:cNvSpPr>
          <p:nvPr/>
        </p:nvSpPr>
        <p:spPr>
          <a:xfrm>
            <a:off x="423252" y="280688"/>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ES" sz="2400" b="1">
                <a:solidFill>
                  <a:srgbClr val="0051A5"/>
                </a:solidFill>
                <a:latin typeface="Helvetica"/>
                <a:ea typeface="Verdana"/>
                <a:cs typeface="Verdana" panose="020B0604030504040204" pitchFamily="34" charset="0"/>
              </a:rPr>
              <a:t>6. Políticas transversales - Desplazados</a:t>
            </a:r>
            <a:endParaRPr lang="es-MX" sz="2400" b="1">
              <a:solidFill>
                <a:srgbClr val="0051A5"/>
              </a:solidFill>
              <a:latin typeface="Helvetica"/>
              <a:ea typeface="Verdana"/>
              <a:cs typeface="Verdana" panose="020B0604030504040204" pitchFamily="34" charset="0"/>
            </a:endParaRPr>
          </a:p>
        </p:txBody>
      </p:sp>
      <p:pic>
        <p:nvPicPr>
          <p:cNvPr id="4" name="Graphic 6">
            <a:extLst>
              <a:ext uri="{FF2B5EF4-FFF2-40B4-BE49-F238E27FC236}">
                <a16:creationId xmlns:a16="http://schemas.microsoft.com/office/drawing/2014/main" id="{1B40864A-41B4-2DE8-830D-F103D970AD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959" y="682079"/>
            <a:ext cx="5426788" cy="98511"/>
          </a:xfrm>
          <a:prstGeom prst="rect">
            <a:avLst/>
          </a:prstGeom>
        </p:spPr>
      </p:pic>
      <p:graphicFrame>
        <p:nvGraphicFramePr>
          <p:cNvPr id="2" name="Tabla 1">
            <a:extLst>
              <a:ext uri="{FF2B5EF4-FFF2-40B4-BE49-F238E27FC236}">
                <a16:creationId xmlns:a16="http://schemas.microsoft.com/office/drawing/2014/main" id="{6B73B006-9A64-7347-9D38-2C6ADA8648CA}"/>
              </a:ext>
            </a:extLst>
          </p:cNvPr>
          <p:cNvGraphicFramePr>
            <a:graphicFrameLocks noGrp="1"/>
          </p:cNvGraphicFramePr>
          <p:nvPr/>
        </p:nvGraphicFramePr>
        <p:xfrm>
          <a:off x="423252" y="1055930"/>
          <a:ext cx="11564532" cy="5317439"/>
        </p:xfrm>
        <a:graphic>
          <a:graphicData uri="http://schemas.openxmlformats.org/drawingml/2006/table">
            <a:tbl>
              <a:tblPr/>
              <a:tblGrid>
                <a:gridCol w="503184">
                  <a:extLst>
                    <a:ext uri="{9D8B030D-6E8A-4147-A177-3AD203B41FA5}">
                      <a16:colId xmlns:a16="http://schemas.microsoft.com/office/drawing/2014/main" val="3071783186"/>
                    </a:ext>
                  </a:extLst>
                </a:gridCol>
                <a:gridCol w="978217">
                  <a:extLst>
                    <a:ext uri="{9D8B030D-6E8A-4147-A177-3AD203B41FA5}">
                      <a16:colId xmlns:a16="http://schemas.microsoft.com/office/drawing/2014/main" val="1436181079"/>
                    </a:ext>
                  </a:extLst>
                </a:gridCol>
                <a:gridCol w="2109563">
                  <a:extLst>
                    <a:ext uri="{9D8B030D-6E8A-4147-A177-3AD203B41FA5}">
                      <a16:colId xmlns:a16="http://schemas.microsoft.com/office/drawing/2014/main" val="375127948"/>
                    </a:ext>
                  </a:extLst>
                </a:gridCol>
                <a:gridCol w="1916113">
                  <a:extLst>
                    <a:ext uri="{9D8B030D-6E8A-4147-A177-3AD203B41FA5}">
                      <a16:colId xmlns:a16="http://schemas.microsoft.com/office/drawing/2014/main" val="2197473105"/>
                    </a:ext>
                  </a:extLst>
                </a:gridCol>
                <a:gridCol w="1284287">
                  <a:extLst>
                    <a:ext uri="{9D8B030D-6E8A-4147-A177-3AD203B41FA5}">
                      <a16:colId xmlns:a16="http://schemas.microsoft.com/office/drawing/2014/main" val="1060981808"/>
                    </a:ext>
                  </a:extLst>
                </a:gridCol>
                <a:gridCol w="481012">
                  <a:extLst>
                    <a:ext uri="{9D8B030D-6E8A-4147-A177-3AD203B41FA5}">
                      <a16:colId xmlns:a16="http://schemas.microsoft.com/office/drawing/2014/main" val="4195397878"/>
                    </a:ext>
                  </a:extLst>
                </a:gridCol>
                <a:gridCol w="716852">
                  <a:extLst>
                    <a:ext uri="{9D8B030D-6E8A-4147-A177-3AD203B41FA5}">
                      <a16:colId xmlns:a16="http://schemas.microsoft.com/office/drawing/2014/main" val="2946465631"/>
                    </a:ext>
                  </a:extLst>
                </a:gridCol>
                <a:gridCol w="481012">
                  <a:extLst>
                    <a:ext uri="{9D8B030D-6E8A-4147-A177-3AD203B41FA5}">
                      <a16:colId xmlns:a16="http://schemas.microsoft.com/office/drawing/2014/main" val="3124603689"/>
                    </a:ext>
                  </a:extLst>
                </a:gridCol>
                <a:gridCol w="816793">
                  <a:extLst>
                    <a:ext uri="{9D8B030D-6E8A-4147-A177-3AD203B41FA5}">
                      <a16:colId xmlns:a16="http://schemas.microsoft.com/office/drawing/2014/main" val="1822156984"/>
                    </a:ext>
                  </a:extLst>
                </a:gridCol>
                <a:gridCol w="622435">
                  <a:extLst>
                    <a:ext uri="{9D8B030D-6E8A-4147-A177-3AD203B41FA5}">
                      <a16:colId xmlns:a16="http://schemas.microsoft.com/office/drawing/2014/main" val="797610826"/>
                    </a:ext>
                  </a:extLst>
                </a:gridCol>
                <a:gridCol w="795528">
                  <a:extLst>
                    <a:ext uri="{9D8B030D-6E8A-4147-A177-3AD203B41FA5}">
                      <a16:colId xmlns:a16="http://schemas.microsoft.com/office/drawing/2014/main" val="1177780149"/>
                    </a:ext>
                  </a:extLst>
                </a:gridCol>
                <a:gridCol w="859536">
                  <a:extLst>
                    <a:ext uri="{9D8B030D-6E8A-4147-A177-3AD203B41FA5}">
                      <a16:colId xmlns:a16="http://schemas.microsoft.com/office/drawing/2014/main" val="1935934119"/>
                    </a:ext>
                  </a:extLst>
                </a:gridCol>
              </a:tblGrid>
              <a:tr h="475246">
                <a:tc gridSpan="12">
                  <a:txBody>
                    <a:bodyPr/>
                    <a:lstStyle/>
                    <a:p>
                      <a:pPr algn="l" rtl="0" fontAlgn="ctr"/>
                      <a:r>
                        <a:rPr lang="es-ES" sz="900" b="1" i="0" u="none" strike="noStrike">
                          <a:solidFill>
                            <a:srgbClr val="305496"/>
                          </a:solidFill>
                          <a:effectLst/>
                          <a:latin typeface="Calibri" panose="020F0502020204030204" pitchFamily="34" charset="0"/>
                        </a:rPr>
                        <a:t>Cifras en millones de pesos corrientes</a:t>
                      </a:r>
                    </a:p>
                  </a:txBody>
                  <a:tcPr marL="0" marR="0" marT="0" marB="0" anchor="ctr">
                    <a:lnL>
                      <a:noFill/>
                    </a:lnL>
                    <a:lnR>
                      <a:noFill/>
                    </a:lnR>
                    <a:lnT>
                      <a:noFill/>
                    </a:lnT>
                    <a:lnB>
                      <a:noFill/>
                    </a:lnB>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682203676"/>
                  </a:ext>
                </a:extLst>
              </a:tr>
              <a:tr h="347295">
                <a:tc rowSpan="3">
                  <a:txBody>
                    <a:bodyPr/>
                    <a:lstStyle/>
                    <a:p>
                      <a:pPr algn="ctr" rtl="0" fontAlgn="ctr"/>
                      <a:r>
                        <a:rPr lang="es-CO" sz="1050" b="1" i="0" u="none" strike="noStrike">
                          <a:solidFill>
                            <a:srgbClr val="FFFFFF"/>
                          </a:solidFill>
                          <a:effectLst/>
                          <a:latin typeface="Calibri" panose="020F0502020204030204" pitchFamily="34" charset="0"/>
                        </a:rPr>
                        <a:t>Entidad</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0051A5"/>
                    </a:solidFill>
                  </a:tcPr>
                </a:tc>
                <a:tc rowSpan="3">
                  <a:txBody>
                    <a:bodyPr/>
                    <a:lstStyle/>
                    <a:p>
                      <a:pPr algn="ctr" rtl="0" fontAlgn="ctr"/>
                      <a:r>
                        <a:rPr lang="es-CO" sz="1050" b="1" i="0" u="none" strike="noStrike">
                          <a:solidFill>
                            <a:srgbClr val="FFFFFF"/>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0051A5"/>
                    </a:solidFill>
                  </a:tcPr>
                </a:tc>
                <a:tc rowSpan="3">
                  <a:txBody>
                    <a:bodyPr/>
                    <a:lstStyle/>
                    <a:p>
                      <a:pPr algn="ctr" rtl="0" fontAlgn="ctr"/>
                      <a:r>
                        <a:rPr lang="es-ES" sz="1050" b="1" i="0" u="none" strike="noStrike">
                          <a:solidFill>
                            <a:srgbClr val="FFFFFF"/>
                          </a:solidFill>
                          <a:effectLst/>
                          <a:latin typeface="Calibri" panose="020F0502020204030204" pitchFamily="34" charset="0"/>
                        </a:rPr>
                        <a:t>Nombre del Proyecto de Inversión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0051A5"/>
                    </a:solidFill>
                  </a:tcPr>
                </a:tc>
                <a:tc rowSpan="3">
                  <a:txBody>
                    <a:bodyPr/>
                    <a:lstStyle/>
                    <a:p>
                      <a:pPr algn="ctr" rtl="0" fontAlgn="ctr"/>
                      <a:r>
                        <a:rPr lang="es-CO" sz="1050" b="1" i="0" u="none" strike="noStrike">
                          <a:solidFill>
                            <a:srgbClr val="FFFFFF"/>
                          </a:solidFill>
                          <a:effectLst/>
                          <a:latin typeface="Calibri" panose="020F0502020204030204" pitchFamily="34" charset="0"/>
                        </a:rPr>
                        <a:t>Medida / Derecho </a:t>
                      </a:r>
                      <a:br>
                        <a:rPr lang="es-CO" sz="1050" b="1" i="0" u="none" strike="noStrike">
                          <a:solidFill>
                            <a:srgbClr val="FFFFFF"/>
                          </a:solidFill>
                          <a:effectLst/>
                          <a:latin typeface="Calibri" panose="020F0502020204030204" pitchFamily="34" charset="0"/>
                        </a:rPr>
                      </a:br>
                      <a:r>
                        <a:rPr lang="es-CO" sz="1050" b="1" i="0" u="none" strike="noStrike">
                          <a:solidFill>
                            <a:srgbClr val="FFFFFF"/>
                          </a:solidFill>
                          <a:effectLst/>
                          <a:latin typeface="Calibri" panose="020F0502020204030204" pitchFamily="34" charset="0"/>
                        </a:rPr>
                        <a:t>(Conpes 4031)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ES" sz="1050" b="1" i="0" u="none" strike="noStrike">
                          <a:solidFill>
                            <a:srgbClr val="FFFFFF"/>
                          </a:solidFill>
                          <a:effectLst/>
                          <a:latin typeface="Calibri" panose="020F0502020204030204" pitchFamily="34" charset="0"/>
                        </a:rPr>
                        <a:t>Indicador asociado a la categoría de víctimas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0051A5"/>
                    </a:solidFill>
                  </a:tcPr>
                </a:tc>
                <a:tc gridSpan="6">
                  <a:txBody>
                    <a:bodyPr/>
                    <a:lstStyle/>
                    <a:p>
                      <a:pPr algn="ctr" rtl="0" fontAlgn="ctr"/>
                      <a:r>
                        <a:rPr lang="es-CO" sz="1050" b="1" i="0" u="none" strike="noStrike">
                          <a:solidFill>
                            <a:srgbClr val="FFFFFF"/>
                          </a:solidFill>
                          <a:effectLst/>
                          <a:latin typeface="Calibri" panose="020F0502020204030204" pitchFamily="34" charset="0"/>
                        </a:rPr>
                        <a:t>MGMP 2026 - 2029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787633137"/>
                  </a:ext>
                </a:extLst>
              </a:tr>
              <a:tr h="420412">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gridSpan="3">
                  <a:txBody>
                    <a:bodyPr/>
                    <a:lstStyle/>
                    <a:p>
                      <a:pPr algn="ctr" rtl="0" fontAlgn="ctr"/>
                      <a:r>
                        <a:rPr lang="es-CO" sz="105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a:txBody>
                    <a:bodyPr/>
                    <a:lstStyle/>
                    <a:p>
                      <a:pPr algn="ctr" rtl="0" fontAlgn="ctr"/>
                      <a:r>
                        <a:rPr lang="es-CO" sz="105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444014360"/>
                  </a:ext>
                </a:extLst>
              </a:tr>
              <a:tr h="740473">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ES" sz="1050" b="1" i="0" u="none" strike="noStrike">
                          <a:solidFill>
                            <a:srgbClr val="FFFFFF"/>
                          </a:solidFill>
                          <a:effectLst/>
                          <a:latin typeface="Calibri" panose="020F0502020204030204" pitchFamily="34" charset="0"/>
                        </a:rPr>
                        <a:t>Nombre del indicador de producto </a:t>
                      </a:r>
                      <a:r>
                        <a:rPr lang="es-ES" sz="1050" b="1" i="0" u="sng" strike="noStrike">
                          <a:solidFill>
                            <a:srgbClr val="FFFFFF"/>
                          </a:solidFill>
                          <a:effectLst/>
                          <a:latin typeface="Calibri" panose="020F0502020204030204" pitchFamily="34" charset="0"/>
                        </a:rPr>
                        <a:t>principal</a:t>
                      </a:r>
                      <a:r>
                        <a:rPr lang="es-ES" sz="1050" b="1" i="0" u="none" strike="noStrike">
                          <a:solidFill>
                            <a:srgbClr val="FFFFFF"/>
                          </a:solidFill>
                          <a:effectLst/>
                          <a:latin typeface="Calibri" panose="020F0502020204030204" pitchFamily="34" charset="0"/>
                        </a:rPr>
                        <a:t> del proyecto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Vigente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Beneficiarios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785615538"/>
                  </a:ext>
                </a:extLst>
              </a:tr>
              <a:tr h="1110709">
                <a:tc>
                  <a:txBody>
                    <a:bodyPr/>
                    <a:lstStyle/>
                    <a:p>
                      <a:pPr algn="l" rtl="0" fontAlgn="ctr"/>
                      <a:r>
                        <a:rPr lang="es-CO" sz="9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9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ctr"/>
                      <a:r>
                        <a:rPr lang="es-ES" sz="900" b="0" i="0" u="none" strike="noStrike">
                          <a:solidFill>
                            <a:srgbClr val="000000"/>
                          </a:solidFill>
                          <a:effectLst/>
                          <a:latin typeface="Calibri" panose="020F0502020204030204" pitchFamily="34" charset="0"/>
                        </a:rPr>
                        <a:t> Fortalecimiento de capacidades y disposición de condiciones y oportunidades que promuevan el desarrollo integral de las niñas, niños, adolescentes, familias y comunidades a nivel nacional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ctr"/>
                      <a:r>
                        <a:rPr lang="es-ES" sz="900" b="0" i="0" u="none" strike="noStrike">
                          <a:solidFill>
                            <a:srgbClr val="000000"/>
                          </a:solidFill>
                          <a:effectLst/>
                          <a:latin typeface="Calibri" panose="020F0502020204030204" pitchFamily="34" charset="0"/>
                        </a:rPr>
                        <a:t> Reparación - Garantías de no repetición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ctr"/>
                      <a:r>
                        <a:rPr lang="es-CO" sz="900" b="0" i="0" u="none" strike="noStrike">
                          <a:solidFill>
                            <a:srgbClr val="000000"/>
                          </a:solidFill>
                          <a:effectLst/>
                          <a:latin typeface="Calibri" panose="020F0502020204030204" pitchFamily="34" charset="0"/>
                        </a:rPr>
                        <a:t>Servicio de asistencia técnica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Calibri" panose="020F0502020204030204" pitchFamily="34" charset="0"/>
                        </a:rPr>
                        <a:t>$ 300.191</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panose="020F0502020204030204" pitchFamily="34" charset="0"/>
                        </a:rPr>
                        <a:t>$ 310.998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000000"/>
                          </a:solidFill>
                          <a:effectLst/>
                          <a:latin typeface="Calibri" panose="020F0502020204030204" pitchFamily="34" charset="0"/>
                        </a:rPr>
                        <a:t>$ 190.870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panose="020F0502020204030204" pitchFamily="34" charset="0"/>
                        </a:rPr>
                        <a:t>$ 190.870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panose="020F0502020204030204" pitchFamily="34" charset="0"/>
                        </a:rPr>
                        <a:t>$ 320.328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000000"/>
                          </a:solidFill>
                          <a:effectLst/>
                          <a:latin typeface="Calibri" panose="020F0502020204030204" pitchFamily="34" charset="0"/>
                        </a:rPr>
                        <a:t>$ 329.938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000000"/>
                          </a:solidFill>
                          <a:effectLst/>
                          <a:latin typeface="Calibri" panose="020F0502020204030204" pitchFamily="34" charset="0"/>
                        </a:rPr>
                        <a:t>$ 339.836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1699409212"/>
                  </a:ext>
                </a:extLst>
              </a:tr>
              <a:tr h="1151560">
                <a:tc>
                  <a:txBody>
                    <a:bodyPr/>
                    <a:lstStyle/>
                    <a:p>
                      <a:pPr algn="l" rtl="0" fontAlgn="ctr"/>
                      <a:r>
                        <a:rPr lang="es-CO" sz="9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900" b="0" i="0" u="none" strike="noStrike">
                          <a:solidFill>
                            <a:srgbClr val="000000"/>
                          </a:solidFill>
                          <a:effectLst/>
                          <a:latin typeface="Calibri" panose="020F0502020204030204" pitchFamily="34" charset="0"/>
                        </a:rPr>
                        <a:t>202300000000431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ctr"/>
                      <a:r>
                        <a:rPr lang="es-ES" sz="900" b="0" i="0" u="none" strike="noStrike">
                          <a:solidFill>
                            <a:srgbClr val="000000"/>
                          </a:solidFill>
                          <a:effectLst/>
                          <a:latin typeface="Calibri" panose="020F0502020204030204" pitchFamily="34" charset="0"/>
                        </a:rPr>
                        <a:t> Fortalecimiento de capacidades individuales, familiares e institucionales para prevenir y atender la materialización del riesgo, la amenaza y/o vulneración de los derechos de los niñas, niños adolescentes y jóvenes nacional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ctr"/>
                      <a:r>
                        <a:rPr lang="es-CO" sz="900" b="0" i="0" u="none" strike="noStrike">
                          <a:solidFill>
                            <a:srgbClr val="000000"/>
                          </a:solidFill>
                          <a:effectLst/>
                          <a:latin typeface="Calibri" panose="020F0502020204030204" pitchFamily="34" charset="0"/>
                        </a:rPr>
                        <a:t> Asistencia - Reunificación familiar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ctr"/>
                      <a:r>
                        <a:rPr lang="es-ES" sz="900" b="0" i="0" u="none" strike="noStrike">
                          <a:solidFill>
                            <a:srgbClr val="000000"/>
                          </a:solidFill>
                          <a:effectLst/>
                          <a:latin typeface="Calibri" panose="020F0502020204030204" pitchFamily="34" charset="0"/>
                        </a:rPr>
                        <a:t>Servicio de protección para el restablecimiento de derechos de niños, niñas, adolescentes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r" fontAlgn="ctr"/>
                      <a:r>
                        <a:rPr lang="es-CO" sz="900" b="0" i="0" u="none" strike="noStrike">
                          <a:solidFill>
                            <a:srgbClr val="000000"/>
                          </a:solidFill>
                          <a:effectLst/>
                          <a:latin typeface="Calibri" panose="020F0502020204030204" pitchFamily="34" charset="0"/>
                        </a:rPr>
                        <a:t>$ 54.062</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panose="020F0502020204030204" pitchFamily="34" charset="0"/>
                        </a:rPr>
                        <a:t>$ 56.009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000000"/>
                          </a:solidFill>
                          <a:effectLst/>
                          <a:latin typeface="Calibri" panose="020F0502020204030204" pitchFamily="34" charset="0"/>
                        </a:rPr>
                        <a:t>$ 113.280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000000"/>
                          </a:solidFill>
                          <a:effectLst/>
                          <a:latin typeface="Calibri" panose="020F0502020204030204" pitchFamily="34" charset="0"/>
                        </a:rPr>
                        <a:t>$ 113.280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000000"/>
                          </a:solidFill>
                          <a:effectLst/>
                          <a:latin typeface="Calibri" panose="020F0502020204030204" pitchFamily="34" charset="0"/>
                        </a:rPr>
                        <a:t>$ 57.689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000000"/>
                          </a:solidFill>
                          <a:effectLst/>
                          <a:latin typeface="Calibri" panose="020F0502020204030204" pitchFamily="34" charset="0"/>
                        </a:rPr>
                        <a:t>$ 59.420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000000"/>
                          </a:solidFill>
                          <a:effectLst/>
                          <a:latin typeface="Calibri" panose="020F0502020204030204" pitchFamily="34" charset="0"/>
                        </a:rPr>
                        <a:t>$ 61.202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1080494194"/>
                  </a:ext>
                </a:extLst>
              </a:tr>
              <a:tr h="767707">
                <a:tc>
                  <a:txBody>
                    <a:bodyPr/>
                    <a:lstStyle/>
                    <a:p>
                      <a:pPr algn="l" rtl="0" fontAlgn="ctr"/>
                      <a:r>
                        <a:rPr lang="es-CO" sz="9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900" b="0" i="0" u="none" strike="noStrike">
                          <a:solidFill>
                            <a:srgbClr val="000000"/>
                          </a:solidFill>
                          <a:effectLst/>
                          <a:latin typeface="Calibri" panose="020F0502020204030204" pitchFamily="34" charset="0"/>
                        </a:rPr>
                        <a:t>2018011000627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ctr"/>
                      <a:r>
                        <a:rPr lang="es-ES" sz="900" b="0" i="0" u="none" strike="noStrike">
                          <a:solidFill>
                            <a:srgbClr val="000000"/>
                          </a:solidFill>
                          <a:effectLst/>
                          <a:latin typeface="Calibri" panose="020F0502020204030204" pitchFamily="34" charset="0"/>
                        </a:rPr>
                        <a:t> Contribución con acciones de promoción y prevención en el componente de alimentación y nutrición para la población colombiana a nivel nacional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ctr"/>
                      <a:r>
                        <a:rPr lang="es-CO" sz="900" b="0" i="0" u="none" strike="noStrike">
                          <a:solidFill>
                            <a:srgbClr val="000000"/>
                          </a:solidFill>
                          <a:effectLst/>
                          <a:latin typeface="Calibri" panose="020F0502020204030204" pitchFamily="34" charset="0"/>
                        </a:rPr>
                        <a:t> Asistencia - Alimentación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ctr"/>
                      <a:r>
                        <a:rPr lang="es-ES" sz="900" b="0" i="0" u="none" strike="noStrike">
                          <a:solidFill>
                            <a:srgbClr val="000000"/>
                          </a:solidFill>
                          <a:effectLst/>
                          <a:latin typeface="Calibri" panose="020F0502020204030204" pitchFamily="34" charset="0"/>
                        </a:rPr>
                        <a:t>Servicio de atención y prevención a la desnutrición desde el sector inclusión social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r" rtl="0" fontAlgn="ctr"/>
                      <a:r>
                        <a:rPr lang="es-CO" sz="900" b="0" i="0" u="none" strike="noStrike">
                          <a:solidFill>
                            <a:srgbClr val="000000"/>
                          </a:solidFill>
                          <a:effectLst/>
                          <a:latin typeface="Calibri" panose="020F0502020204030204" pitchFamily="34" charset="0"/>
                        </a:rPr>
                        <a:t>$ 20.044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panose="020F0502020204030204" pitchFamily="34" charset="0"/>
                        </a:rPr>
                        <a:t>$ 20.765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panose="020F0502020204030204" pitchFamily="34" charset="0"/>
                        </a:rPr>
                        <a:t>$ 210.178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panose="020F0502020204030204" pitchFamily="34" charset="0"/>
                        </a:rPr>
                        <a:t>$ 210.178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panose="020F0502020204030204" pitchFamily="34" charset="0"/>
                        </a:rPr>
                        <a:t>$ 21.388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panose="020F0502020204030204" pitchFamily="34" charset="0"/>
                        </a:rPr>
                        <a:t>$ 22.030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900" b="0" i="0" u="none" strike="noStrike">
                          <a:solidFill>
                            <a:srgbClr val="000000"/>
                          </a:solidFill>
                          <a:effectLst/>
                          <a:latin typeface="Calibri" panose="020F0502020204030204" pitchFamily="34" charset="0"/>
                        </a:rPr>
                        <a:t>$ 22.691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957815943"/>
                  </a:ext>
                </a:extLst>
              </a:tr>
              <a:tr h="304037">
                <a:tc gridSpan="5">
                  <a:txBody>
                    <a:bodyPr/>
                    <a:lstStyle/>
                    <a:p>
                      <a:pPr algn="ctr" rtl="0" fontAlgn="ctr"/>
                      <a:r>
                        <a:rPr lang="es-CO" sz="900" b="1" i="0" u="none" strike="noStrike">
                          <a:solidFill>
                            <a:srgbClr val="000000"/>
                          </a:solidFill>
                          <a:effectLst/>
                          <a:latin typeface="Calibri" panose="020F0502020204030204" pitchFamily="34" charset="0"/>
                        </a:rPr>
                        <a:t>Total 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rtl="0" fontAlgn="ctr"/>
                      <a:r>
                        <a:rPr lang="es-CO" sz="900" b="1" i="0" u="none" strike="noStrike">
                          <a:solidFill>
                            <a:srgbClr val="000000"/>
                          </a:solidFill>
                          <a:effectLst/>
                          <a:latin typeface="Calibri" panose="020F0502020204030204" pitchFamily="34" charset="0"/>
                        </a:rPr>
                        <a:t>$ 374.298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900" b="1" i="0" u="none" strike="noStrike">
                          <a:solidFill>
                            <a:srgbClr val="000000"/>
                          </a:solidFill>
                          <a:effectLst/>
                          <a:latin typeface="Calibri" panose="020F0502020204030204" pitchFamily="34" charset="0"/>
                        </a:rPr>
                        <a:t>$ 387.772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900" b="1" i="0" u="none" strike="noStrike">
                          <a:solidFill>
                            <a:srgbClr val="000000"/>
                          </a:solidFill>
                          <a:effectLst/>
                          <a:latin typeface="Calibri" panose="020F0502020204030204" pitchFamily="34" charset="0"/>
                        </a:rPr>
                        <a:t>$ 514.328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900" b="1" i="0" u="none" strike="noStrike">
                          <a:solidFill>
                            <a:srgbClr val="000000"/>
                          </a:solidFill>
                          <a:effectLst/>
                          <a:latin typeface="Calibri" panose="020F0502020204030204" pitchFamily="34" charset="0"/>
                        </a:rPr>
                        <a:t>$ 514.328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900" b="1" i="0" u="none" strike="noStrike">
                          <a:solidFill>
                            <a:srgbClr val="000000"/>
                          </a:solidFill>
                          <a:effectLst/>
                          <a:latin typeface="Calibri" panose="020F0502020204030204" pitchFamily="34" charset="0"/>
                        </a:rPr>
                        <a:t>$ 399.405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900" b="1" i="0" u="none" strike="noStrike">
                          <a:solidFill>
                            <a:srgbClr val="000000"/>
                          </a:solidFill>
                          <a:effectLst/>
                          <a:latin typeface="Calibri" panose="020F0502020204030204" pitchFamily="34" charset="0"/>
                        </a:rPr>
                        <a:t>$ 411.388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900" b="1" i="0" u="none" strike="noStrike">
                          <a:solidFill>
                            <a:srgbClr val="000000"/>
                          </a:solidFill>
                          <a:effectLst/>
                          <a:latin typeface="Calibri" panose="020F0502020204030204" pitchFamily="34" charset="0"/>
                        </a:rPr>
                        <a:t>$ 423.729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3195842419"/>
                  </a:ext>
                </a:extLst>
              </a:tr>
            </a:tbl>
          </a:graphicData>
        </a:graphic>
      </p:graphicFrame>
    </p:spTree>
    <p:extLst>
      <p:ext uri="{BB962C8B-B14F-4D97-AF65-F5344CB8AC3E}">
        <p14:creationId xmlns:p14="http://schemas.microsoft.com/office/powerpoint/2010/main" val="28789737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90841-D300-316B-3819-D37C839E67EE}"/>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AAD09598-3FCF-45E7-0C4F-0D6ED2C37EB5}"/>
              </a:ext>
            </a:extLst>
          </p:cNvPr>
          <p:cNvSpPr/>
          <p:nvPr/>
        </p:nvSpPr>
        <p:spPr>
          <a:xfrm>
            <a:off x="-114804" y="-43227"/>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A4679F4D-D9A7-E117-BDE2-41D4CDF23E93}"/>
              </a:ext>
            </a:extLst>
          </p:cNvPr>
          <p:cNvSpPr txBox="1">
            <a:spLocks/>
          </p:cNvSpPr>
          <p:nvPr/>
        </p:nvSpPr>
        <p:spPr>
          <a:xfrm>
            <a:off x="423252" y="280688"/>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ES" sz="2400" b="1">
                <a:solidFill>
                  <a:srgbClr val="0051A5"/>
                </a:solidFill>
                <a:latin typeface="Helvetica"/>
                <a:ea typeface="Verdana"/>
                <a:cs typeface="Verdana" panose="020B0604030504040204" pitchFamily="34" charset="0"/>
              </a:rPr>
              <a:t>6. Políticas transversales - Equidad para la Mujer</a:t>
            </a:r>
            <a:endParaRPr lang="es-MX" sz="2400" b="1">
              <a:solidFill>
                <a:srgbClr val="0051A5"/>
              </a:solidFill>
              <a:latin typeface="Helvetica"/>
              <a:ea typeface="Verdana"/>
              <a:cs typeface="Verdana" panose="020B0604030504040204" pitchFamily="34" charset="0"/>
            </a:endParaRPr>
          </a:p>
        </p:txBody>
      </p:sp>
      <p:pic>
        <p:nvPicPr>
          <p:cNvPr id="4" name="Graphic 6">
            <a:extLst>
              <a:ext uri="{FF2B5EF4-FFF2-40B4-BE49-F238E27FC236}">
                <a16:creationId xmlns:a16="http://schemas.microsoft.com/office/drawing/2014/main" id="{F246F2E8-7C9F-382F-ABF4-527D2F0FB6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959" y="682079"/>
            <a:ext cx="5426788" cy="98511"/>
          </a:xfrm>
          <a:prstGeom prst="rect">
            <a:avLst/>
          </a:prstGeom>
        </p:spPr>
      </p:pic>
      <p:graphicFrame>
        <p:nvGraphicFramePr>
          <p:cNvPr id="6" name="Tabla 5">
            <a:extLst>
              <a:ext uri="{FF2B5EF4-FFF2-40B4-BE49-F238E27FC236}">
                <a16:creationId xmlns:a16="http://schemas.microsoft.com/office/drawing/2014/main" id="{41828381-A5DF-AF5E-742E-38F82E154C13}"/>
              </a:ext>
            </a:extLst>
          </p:cNvPr>
          <p:cNvGraphicFramePr>
            <a:graphicFrameLocks noGrp="1"/>
          </p:cNvGraphicFramePr>
          <p:nvPr/>
        </p:nvGraphicFramePr>
        <p:xfrm>
          <a:off x="423252" y="1389889"/>
          <a:ext cx="11344730" cy="4636007"/>
        </p:xfrm>
        <a:graphic>
          <a:graphicData uri="http://schemas.openxmlformats.org/drawingml/2006/table">
            <a:tbl>
              <a:tblPr/>
              <a:tblGrid>
                <a:gridCol w="868774">
                  <a:extLst>
                    <a:ext uri="{9D8B030D-6E8A-4147-A177-3AD203B41FA5}">
                      <a16:colId xmlns:a16="http://schemas.microsoft.com/office/drawing/2014/main" val="21186440"/>
                    </a:ext>
                  </a:extLst>
                </a:gridCol>
                <a:gridCol w="1004888">
                  <a:extLst>
                    <a:ext uri="{9D8B030D-6E8A-4147-A177-3AD203B41FA5}">
                      <a16:colId xmlns:a16="http://schemas.microsoft.com/office/drawing/2014/main" val="3497872661"/>
                    </a:ext>
                  </a:extLst>
                </a:gridCol>
                <a:gridCol w="1620446">
                  <a:extLst>
                    <a:ext uri="{9D8B030D-6E8A-4147-A177-3AD203B41FA5}">
                      <a16:colId xmlns:a16="http://schemas.microsoft.com/office/drawing/2014/main" val="617159317"/>
                    </a:ext>
                  </a:extLst>
                </a:gridCol>
                <a:gridCol w="1609370">
                  <a:extLst>
                    <a:ext uri="{9D8B030D-6E8A-4147-A177-3AD203B41FA5}">
                      <a16:colId xmlns:a16="http://schemas.microsoft.com/office/drawing/2014/main" val="4075728946"/>
                    </a:ext>
                  </a:extLst>
                </a:gridCol>
                <a:gridCol w="1430552">
                  <a:extLst>
                    <a:ext uri="{9D8B030D-6E8A-4147-A177-3AD203B41FA5}">
                      <a16:colId xmlns:a16="http://schemas.microsoft.com/office/drawing/2014/main" val="1204029509"/>
                    </a:ext>
                  </a:extLst>
                </a:gridCol>
                <a:gridCol w="962140">
                  <a:extLst>
                    <a:ext uri="{9D8B030D-6E8A-4147-A177-3AD203B41FA5}">
                      <a16:colId xmlns:a16="http://schemas.microsoft.com/office/drawing/2014/main" val="1323823980"/>
                    </a:ext>
                  </a:extLst>
                </a:gridCol>
                <a:gridCol w="962140">
                  <a:extLst>
                    <a:ext uri="{9D8B030D-6E8A-4147-A177-3AD203B41FA5}">
                      <a16:colId xmlns:a16="http://schemas.microsoft.com/office/drawing/2014/main" val="341480364"/>
                    </a:ext>
                  </a:extLst>
                </a:gridCol>
                <a:gridCol w="962140">
                  <a:extLst>
                    <a:ext uri="{9D8B030D-6E8A-4147-A177-3AD203B41FA5}">
                      <a16:colId xmlns:a16="http://schemas.microsoft.com/office/drawing/2014/main" val="1359411258"/>
                    </a:ext>
                  </a:extLst>
                </a:gridCol>
                <a:gridCol w="962140">
                  <a:extLst>
                    <a:ext uri="{9D8B030D-6E8A-4147-A177-3AD203B41FA5}">
                      <a16:colId xmlns:a16="http://schemas.microsoft.com/office/drawing/2014/main" val="2355490351"/>
                    </a:ext>
                  </a:extLst>
                </a:gridCol>
                <a:gridCol w="962140">
                  <a:extLst>
                    <a:ext uri="{9D8B030D-6E8A-4147-A177-3AD203B41FA5}">
                      <a16:colId xmlns:a16="http://schemas.microsoft.com/office/drawing/2014/main" val="67686575"/>
                    </a:ext>
                  </a:extLst>
                </a:gridCol>
              </a:tblGrid>
              <a:tr h="1147677">
                <a:tc>
                  <a:txBody>
                    <a:bodyPr/>
                    <a:lstStyle/>
                    <a:p>
                      <a:pPr algn="ctr" rtl="0" fontAlgn="ctr"/>
                      <a:r>
                        <a:rPr lang="es-CO" sz="1050" b="1" i="0" u="none" strike="noStrike">
                          <a:solidFill>
                            <a:srgbClr val="FFFFFF"/>
                          </a:solidFill>
                          <a:effectLst/>
                          <a:latin typeface="Calibri" panose="020F0502020204030204" pitchFamily="34" charset="0"/>
                        </a:rPr>
                        <a:t>ENTIDAD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Proyecto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ES" sz="1050" b="1" i="0" u="none" strike="noStrike">
                          <a:solidFill>
                            <a:srgbClr val="FFFFFF"/>
                          </a:solidFill>
                          <a:effectLst/>
                          <a:latin typeface="Calibri" panose="020F0502020204030204" pitchFamily="34" charset="0"/>
                        </a:rPr>
                        <a:t>Categoría Equidad para la Mujer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ES" sz="1050" b="1" i="0" u="none" strike="noStrike">
                          <a:solidFill>
                            <a:srgbClr val="FFFFFF"/>
                          </a:solidFill>
                          <a:effectLst/>
                          <a:latin typeface="Calibri" panose="020F0502020204030204" pitchFamily="34" charset="0"/>
                        </a:rPr>
                        <a:t>Producto del proyecto asociado a la categoría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006068873"/>
                  </a:ext>
                </a:extLst>
              </a:tr>
              <a:tr h="1585604">
                <a:tc>
                  <a:txBody>
                    <a:bodyPr/>
                    <a:lstStyle/>
                    <a:p>
                      <a:pPr algn="ctr" rtl="0" fontAlgn="ctr"/>
                      <a:r>
                        <a:rPr lang="es-CO" sz="10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00" b="0" i="0" u="none" strike="noStrike">
                          <a:solidFill>
                            <a:srgbClr val="000000"/>
                          </a:solidFill>
                          <a:effectLst/>
                          <a:latin typeface="Calibri Light" panose="020F0302020204030204" pitchFamily="34" charset="0"/>
                        </a:rPr>
                        <a:t>202300000000429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1000" b="0" i="0" u="none" strike="noStrike">
                          <a:solidFill>
                            <a:srgbClr val="000000"/>
                          </a:solidFill>
                          <a:effectLst/>
                          <a:latin typeface="Calibri Light" panose="020F0302020204030204" pitchFamily="34" charset="0"/>
                        </a:rPr>
                        <a:t>Fortalecimiento de capacidades y disposición de condiciones y oportunidades que promuevan el desarrollo integral de las niñas, niños, adolescentes, familias y comunidades a nivel nacional</a:t>
                      </a:r>
                    </a:p>
                  </a:txBody>
                  <a:tcPr marL="4017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00" b="0" i="0" u="none" strike="noStrike">
                          <a:solidFill>
                            <a:srgbClr val="000000"/>
                          </a:solidFill>
                          <a:effectLst/>
                          <a:latin typeface="Calibri Light" panose="020F0302020204030204" pitchFamily="34" charset="0"/>
                        </a:rPr>
                        <a:t>Mujer libre de violencias</a:t>
                      </a:r>
                    </a:p>
                  </a:txBody>
                  <a:tcPr marL="4017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1000" b="0" i="0" u="none" strike="noStrike">
                          <a:solidFill>
                            <a:srgbClr val="000000"/>
                          </a:solidFill>
                          <a:effectLst/>
                          <a:latin typeface="Calibri Light" panose="020F0302020204030204" pitchFamily="34" charset="0"/>
                        </a:rPr>
                        <a:t>Servicio de atención integral a la Primera Infancia para la promoción de derechos y prevención de vulneraciones y amenazas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Calibri Light" panose="020F0302020204030204" pitchFamily="34" charset="0"/>
                        </a:rPr>
                        <a:t>$ 370.584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Light" panose="020F0302020204030204" pitchFamily="34" charset="0"/>
                        </a:rPr>
                        <a:t>$ 561.713</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Calibri Light" panose="020F0302020204030204" pitchFamily="34" charset="0"/>
                        </a:rPr>
                        <a:t>$ 578.565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Calibri Light" panose="020F0302020204030204" pitchFamily="34" charset="0"/>
                        </a:rPr>
                        <a:t>$ 595.921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Calibri Light" panose="020F0302020204030204" pitchFamily="34" charset="0"/>
                        </a:rPr>
                        <a:t>$ 631.677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669057147"/>
                  </a:ext>
                </a:extLst>
              </a:tr>
              <a:tr h="1585604">
                <a:tc>
                  <a:txBody>
                    <a:bodyPr/>
                    <a:lstStyle/>
                    <a:p>
                      <a:pPr algn="ctr" rtl="0" fontAlgn="ctr"/>
                      <a:r>
                        <a:rPr lang="es-CO" sz="10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00" b="0" i="0" u="none" strike="noStrike">
                          <a:solidFill>
                            <a:srgbClr val="000000"/>
                          </a:solidFill>
                          <a:effectLst/>
                          <a:latin typeface="Calibri Light" panose="020F0302020204030204" pitchFamily="34" charset="0"/>
                        </a:rPr>
                        <a:t>202300000000429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1000" b="0" i="0" u="none" strike="noStrike">
                          <a:solidFill>
                            <a:srgbClr val="000000"/>
                          </a:solidFill>
                          <a:effectLst/>
                          <a:latin typeface="Calibri Light" panose="020F0302020204030204" pitchFamily="34" charset="0"/>
                        </a:rPr>
                        <a:t>Fortalecimiento de capacidades y disposición de condiciones y oportunidades que promuevan el desarrollo integral de las niñas, niños, adolescentes, familias y comunidades a nivel nacional</a:t>
                      </a:r>
                    </a:p>
                  </a:txBody>
                  <a:tcPr marL="4017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00" b="0" i="0" u="none" strike="noStrike">
                          <a:solidFill>
                            <a:srgbClr val="000000"/>
                          </a:solidFill>
                          <a:effectLst/>
                          <a:latin typeface="Calibri Light" panose="020F0302020204030204" pitchFamily="34" charset="0"/>
                        </a:rPr>
                        <a:t>Mujer libre de violencias</a:t>
                      </a:r>
                    </a:p>
                  </a:txBody>
                  <a:tcPr marL="4017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1000" b="0" i="0" u="none" strike="noStrike">
                          <a:solidFill>
                            <a:srgbClr val="000000"/>
                          </a:solidFill>
                          <a:effectLst/>
                          <a:latin typeface="Calibri Light" panose="020F0302020204030204" pitchFamily="34" charset="0"/>
                        </a:rPr>
                        <a:t>Servicio de atención integral para la promoción de derechos y prevención de vulneraciones de niñas, niños y adolescentes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Light" panose="020F0302020204030204" pitchFamily="34" charset="0"/>
                        </a:rPr>
                        <a:t>$ 210.639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Calibri Light" panose="020F0302020204030204" pitchFamily="34" charset="0"/>
                        </a:rPr>
                        <a:t>$ 218.222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Calibri Light" panose="020F0302020204030204" pitchFamily="34" charset="0"/>
                        </a:rPr>
                        <a:t>$ 224.769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Calibri Light" panose="020F0302020204030204" pitchFamily="34" charset="0"/>
                        </a:rPr>
                        <a:t>$ 231.512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Calibri Light" panose="020F0302020204030204" pitchFamily="34" charset="0"/>
                        </a:rPr>
                        <a:t>$ 238.457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931567650"/>
                  </a:ext>
                </a:extLst>
              </a:tr>
              <a:tr h="317122">
                <a:tc gridSpan="5">
                  <a:txBody>
                    <a:bodyPr/>
                    <a:lstStyle/>
                    <a:p>
                      <a:pPr algn="ctr" rtl="0" fontAlgn="ctr"/>
                      <a:r>
                        <a:rPr lang="es-CO" sz="1000" b="1" i="0" u="none" strike="noStrike">
                          <a:solidFill>
                            <a:srgbClr val="000000"/>
                          </a:solidFill>
                          <a:effectLst/>
                          <a:latin typeface="Calibri Light" panose="020F0302020204030204" pitchFamily="34" charset="0"/>
                        </a:rPr>
                        <a:t>Total 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rtl="0" fontAlgn="ctr"/>
                      <a:r>
                        <a:rPr lang="es-CO" sz="1000" b="1" i="0" u="none" strike="noStrike">
                          <a:solidFill>
                            <a:srgbClr val="000000"/>
                          </a:solidFill>
                          <a:effectLst/>
                          <a:latin typeface="Calibri Light" panose="020F0302020204030204" pitchFamily="34" charset="0"/>
                        </a:rPr>
                        <a:t>$ 581.223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00" b="1" i="0" u="none" strike="noStrike">
                          <a:solidFill>
                            <a:srgbClr val="000000"/>
                          </a:solidFill>
                          <a:effectLst/>
                          <a:latin typeface="Calibri Light" panose="020F0302020204030204" pitchFamily="34" charset="0"/>
                        </a:rPr>
                        <a:t>$ 779.935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00" b="1" i="0" u="none" strike="noStrike">
                          <a:solidFill>
                            <a:srgbClr val="000000"/>
                          </a:solidFill>
                          <a:effectLst/>
                          <a:latin typeface="Calibri Light" panose="020F0302020204030204" pitchFamily="34" charset="0"/>
                        </a:rPr>
                        <a:t>$ 803.333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00" b="1" i="0" u="none" strike="noStrike">
                          <a:solidFill>
                            <a:srgbClr val="000000"/>
                          </a:solidFill>
                          <a:effectLst/>
                          <a:latin typeface="Calibri Light" panose="020F0302020204030204" pitchFamily="34" charset="0"/>
                        </a:rPr>
                        <a:t>$ 827.433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00" b="1" i="0" u="none" strike="noStrike">
                          <a:solidFill>
                            <a:srgbClr val="000000"/>
                          </a:solidFill>
                          <a:effectLst/>
                          <a:latin typeface="Calibri Light" panose="020F0302020204030204" pitchFamily="34" charset="0"/>
                        </a:rPr>
                        <a:t>$ 870.134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2189544803"/>
                  </a:ext>
                </a:extLst>
              </a:tr>
            </a:tbl>
          </a:graphicData>
        </a:graphic>
      </p:graphicFrame>
    </p:spTree>
    <p:extLst>
      <p:ext uri="{BB962C8B-B14F-4D97-AF65-F5344CB8AC3E}">
        <p14:creationId xmlns:p14="http://schemas.microsoft.com/office/powerpoint/2010/main" val="22330229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095EB-9C8E-87AE-758F-68C10B933582}"/>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D76D9DAB-8999-8DD8-630F-E39D7AAEB461}"/>
              </a:ext>
            </a:extLst>
          </p:cNvPr>
          <p:cNvSpPr/>
          <p:nvPr/>
        </p:nvSpPr>
        <p:spPr>
          <a:xfrm>
            <a:off x="-114804" y="-43227"/>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30AB1CA9-8FB4-E97C-A6A1-1361ADE2391C}"/>
              </a:ext>
            </a:extLst>
          </p:cNvPr>
          <p:cNvSpPr txBox="1">
            <a:spLocks/>
          </p:cNvSpPr>
          <p:nvPr/>
        </p:nvSpPr>
        <p:spPr>
          <a:xfrm>
            <a:off x="423252" y="280688"/>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ES" sz="2400" b="1">
                <a:solidFill>
                  <a:srgbClr val="0051A5"/>
                </a:solidFill>
                <a:latin typeface="Helvetica"/>
                <a:ea typeface="Verdana"/>
                <a:cs typeface="Verdana" panose="020B0604030504040204" pitchFamily="34" charset="0"/>
              </a:rPr>
              <a:t>6. Políticas transversales - Grupos Étnicos</a:t>
            </a:r>
            <a:endParaRPr lang="es-MX" sz="2400" b="1">
              <a:solidFill>
                <a:srgbClr val="0051A5"/>
              </a:solidFill>
              <a:latin typeface="Helvetica"/>
              <a:ea typeface="Verdana"/>
              <a:cs typeface="Verdana" panose="020B0604030504040204" pitchFamily="34" charset="0"/>
            </a:endParaRPr>
          </a:p>
        </p:txBody>
      </p:sp>
      <p:pic>
        <p:nvPicPr>
          <p:cNvPr id="4" name="Graphic 6">
            <a:extLst>
              <a:ext uri="{FF2B5EF4-FFF2-40B4-BE49-F238E27FC236}">
                <a16:creationId xmlns:a16="http://schemas.microsoft.com/office/drawing/2014/main" id="{7F3E0C99-360E-D4B7-CC90-5633EB7D8E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959" y="682079"/>
            <a:ext cx="5426788" cy="98511"/>
          </a:xfrm>
          <a:prstGeom prst="rect">
            <a:avLst/>
          </a:prstGeom>
        </p:spPr>
      </p:pic>
      <p:graphicFrame>
        <p:nvGraphicFramePr>
          <p:cNvPr id="7" name="Tabla 6">
            <a:extLst>
              <a:ext uri="{FF2B5EF4-FFF2-40B4-BE49-F238E27FC236}">
                <a16:creationId xmlns:a16="http://schemas.microsoft.com/office/drawing/2014/main" id="{BAFE5613-8023-DCE2-4AAC-2DB349E3F1F8}"/>
              </a:ext>
            </a:extLst>
          </p:cNvPr>
          <p:cNvGraphicFramePr>
            <a:graphicFrameLocks noGrp="1"/>
          </p:cNvGraphicFramePr>
          <p:nvPr/>
        </p:nvGraphicFramePr>
        <p:xfrm>
          <a:off x="460960" y="905256"/>
          <a:ext cx="10886744" cy="5621383"/>
        </p:xfrm>
        <a:graphic>
          <a:graphicData uri="http://schemas.openxmlformats.org/drawingml/2006/table">
            <a:tbl>
              <a:tblPr/>
              <a:tblGrid>
                <a:gridCol w="413677">
                  <a:extLst>
                    <a:ext uri="{9D8B030D-6E8A-4147-A177-3AD203B41FA5}">
                      <a16:colId xmlns:a16="http://schemas.microsoft.com/office/drawing/2014/main" val="2626174571"/>
                    </a:ext>
                  </a:extLst>
                </a:gridCol>
                <a:gridCol w="862215">
                  <a:extLst>
                    <a:ext uri="{9D8B030D-6E8A-4147-A177-3AD203B41FA5}">
                      <a16:colId xmlns:a16="http://schemas.microsoft.com/office/drawing/2014/main" val="257345184"/>
                    </a:ext>
                  </a:extLst>
                </a:gridCol>
                <a:gridCol w="2056227">
                  <a:extLst>
                    <a:ext uri="{9D8B030D-6E8A-4147-A177-3AD203B41FA5}">
                      <a16:colId xmlns:a16="http://schemas.microsoft.com/office/drawing/2014/main" val="3654758793"/>
                    </a:ext>
                  </a:extLst>
                </a:gridCol>
                <a:gridCol w="4386326">
                  <a:extLst>
                    <a:ext uri="{9D8B030D-6E8A-4147-A177-3AD203B41FA5}">
                      <a16:colId xmlns:a16="http://schemas.microsoft.com/office/drawing/2014/main" val="1092746503"/>
                    </a:ext>
                  </a:extLst>
                </a:gridCol>
                <a:gridCol w="1044139">
                  <a:extLst>
                    <a:ext uri="{9D8B030D-6E8A-4147-A177-3AD203B41FA5}">
                      <a16:colId xmlns:a16="http://schemas.microsoft.com/office/drawing/2014/main" val="65443145"/>
                    </a:ext>
                  </a:extLst>
                </a:gridCol>
                <a:gridCol w="357900">
                  <a:extLst>
                    <a:ext uri="{9D8B030D-6E8A-4147-A177-3AD203B41FA5}">
                      <a16:colId xmlns:a16="http://schemas.microsoft.com/office/drawing/2014/main" val="4197391296"/>
                    </a:ext>
                  </a:extLst>
                </a:gridCol>
                <a:gridCol w="646079">
                  <a:extLst>
                    <a:ext uri="{9D8B030D-6E8A-4147-A177-3AD203B41FA5}">
                      <a16:colId xmlns:a16="http://schemas.microsoft.com/office/drawing/2014/main" val="2582253410"/>
                    </a:ext>
                  </a:extLst>
                </a:gridCol>
                <a:gridCol w="357900">
                  <a:extLst>
                    <a:ext uri="{9D8B030D-6E8A-4147-A177-3AD203B41FA5}">
                      <a16:colId xmlns:a16="http://schemas.microsoft.com/office/drawing/2014/main" val="2696791958"/>
                    </a:ext>
                  </a:extLst>
                </a:gridCol>
                <a:gridCol w="357900">
                  <a:extLst>
                    <a:ext uri="{9D8B030D-6E8A-4147-A177-3AD203B41FA5}">
                      <a16:colId xmlns:a16="http://schemas.microsoft.com/office/drawing/2014/main" val="3742553053"/>
                    </a:ext>
                  </a:extLst>
                </a:gridCol>
                <a:gridCol w="404381">
                  <a:extLst>
                    <a:ext uri="{9D8B030D-6E8A-4147-A177-3AD203B41FA5}">
                      <a16:colId xmlns:a16="http://schemas.microsoft.com/office/drawing/2014/main" val="627773480"/>
                    </a:ext>
                  </a:extLst>
                </a:gridCol>
              </a:tblGrid>
              <a:tr h="86977">
                <a:tc gridSpan="3">
                  <a:txBody>
                    <a:bodyPr/>
                    <a:lstStyle/>
                    <a:p>
                      <a:pPr algn="l" rtl="0" fontAlgn="ctr"/>
                      <a:r>
                        <a:rPr lang="es-ES" sz="700" b="1" i="0" u="none" strike="noStrike">
                          <a:solidFill>
                            <a:srgbClr val="305496"/>
                          </a:solidFill>
                          <a:effectLst/>
                          <a:latin typeface="Calibri" panose="020F0502020204030204" pitchFamily="34" charset="0"/>
                        </a:rPr>
                        <a:t>Cifras en millones de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tc>
                  <a:txBody>
                    <a:bodyPr/>
                    <a:lstStyle/>
                    <a:p>
                      <a:pPr algn="l" rtl="0" fontAlgn="ctr"/>
                      <a:endParaRPr lang="es-CO" sz="700" b="1" i="0" u="none" strike="noStrike">
                        <a:solidFill>
                          <a:srgbClr val="305496"/>
                        </a:solidFill>
                        <a:effectLst/>
                        <a:latin typeface="Calibri" panose="020F0502020204030204" pitchFamily="34" charset="0"/>
                      </a:endParaRPr>
                    </a:p>
                  </a:txBody>
                  <a:tcPr marL="0" marR="0" marT="0" marB="0" anchor="ctr">
                    <a:lnL>
                      <a:noFill/>
                    </a:lnL>
                    <a:lnR>
                      <a:noFill/>
                    </a:lnR>
                    <a:lnT>
                      <a:noFill/>
                    </a:lnT>
                    <a:lnB w="6350" cap="flat" cmpd="sng" algn="ctr">
                      <a:solidFill>
                        <a:srgbClr val="2F75B5"/>
                      </a:solidFill>
                      <a:prstDash val="solid"/>
                      <a:round/>
                      <a:headEnd type="none" w="med" len="med"/>
                      <a:tailEnd type="none" w="med" len="med"/>
                    </a:lnB>
                    <a:noFill/>
                  </a:tcPr>
                </a:tc>
                <a:tc>
                  <a:txBody>
                    <a:bodyPr/>
                    <a:lstStyle/>
                    <a:p>
                      <a:pPr algn="l" rtl="0" fontAlgn="ctr"/>
                      <a:endParaRPr lang="es-CO" sz="600" b="1" i="0" u="none" strike="noStrike">
                        <a:solidFill>
                          <a:srgbClr val="203764"/>
                        </a:solidFill>
                        <a:effectLst/>
                        <a:latin typeface="Calibri" panose="020F0502020204030204" pitchFamily="34" charset="0"/>
                      </a:endParaRPr>
                    </a:p>
                  </a:txBody>
                  <a:tcPr marL="0" marR="0" marT="0" marB="0" anchor="ctr">
                    <a:lnL>
                      <a:noFill/>
                    </a:lnL>
                    <a:lnR>
                      <a:noFill/>
                    </a:lnR>
                    <a:lnT>
                      <a:noFill/>
                    </a:lnT>
                    <a:lnB w="6350" cap="flat" cmpd="sng" algn="ctr">
                      <a:solidFill>
                        <a:srgbClr val="2F75B5"/>
                      </a:solidFill>
                      <a:prstDash val="solid"/>
                      <a:round/>
                      <a:headEnd type="none" w="med" len="med"/>
                      <a:tailEnd type="none" w="med" len="med"/>
                    </a:lnB>
                    <a:noFill/>
                  </a:tcPr>
                </a:tc>
                <a:tc>
                  <a:txBody>
                    <a:bodyPr/>
                    <a:lstStyle/>
                    <a:p>
                      <a:pPr algn="l" fontAlgn="ctr"/>
                      <a:endParaRPr lang="es-CO" sz="600" b="0" i="0"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2F75B5"/>
                      </a:solidFill>
                      <a:prstDash val="solid"/>
                      <a:round/>
                      <a:headEnd type="none" w="med" len="med"/>
                      <a:tailEnd type="none" w="med" len="med"/>
                    </a:lnB>
                    <a:noFill/>
                  </a:tcPr>
                </a:tc>
                <a:tc gridSpan="4">
                  <a:txBody>
                    <a:bodyPr/>
                    <a:lstStyle/>
                    <a:p>
                      <a:pPr algn="ctr" rtl="0" fontAlgn="ctr"/>
                      <a:endParaRPr lang="es-CO" sz="700" b="1" i="0" u="none" strike="noStrike">
                        <a:solidFill>
                          <a:srgbClr val="FFFFFF"/>
                        </a:solidFill>
                        <a:effectLst/>
                        <a:latin typeface="Calibri" panose="020F0502020204030204" pitchFamily="34" charset="0"/>
                      </a:endParaRPr>
                    </a:p>
                  </a:txBody>
                  <a:tcPr marL="0" marR="0" marT="0" marB="0" anchor="ctr">
                    <a:lnL>
                      <a:noFill/>
                    </a:lnL>
                    <a:lnR>
                      <a:noFill/>
                    </a:lnR>
                    <a:lnT>
                      <a:noFill/>
                    </a:lnT>
                    <a:lnB w="6350" cap="flat" cmpd="sng" algn="ctr">
                      <a:solidFill>
                        <a:srgbClr val="2F75B5"/>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404462081"/>
                  </a:ext>
                </a:extLst>
              </a:tr>
              <a:tr h="122462">
                <a:tc>
                  <a:txBody>
                    <a:bodyPr/>
                    <a:lstStyle/>
                    <a:p>
                      <a:pPr algn="ctr" rtl="0" fontAlgn="ctr"/>
                      <a:r>
                        <a:rPr lang="es-CO" sz="600" b="1" i="0" u="none" strike="noStrike">
                          <a:solidFill>
                            <a:srgbClr val="FFFFFF"/>
                          </a:solidFill>
                          <a:effectLst/>
                          <a:latin typeface="Calibri" panose="020F0502020204030204" pitchFamily="34" charset="0"/>
                        </a:rPr>
                        <a:t>ENTIDAD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51A5"/>
                    </a:solidFill>
                  </a:tcPr>
                </a:tc>
                <a:tc>
                  <a:txBody>
                    <a:bodyPr/>
                    <a:lstStyle/>
                    <a:p>
                      <a:pPr algn="ctr" rtl="0" fontAlgn="ctr"/>
                      <a:r>
                        <a:rPr lang="es-CO" sz="600" b="1" i="0" u="none" strike="noStrike">
                          <a:solidFill>
                            <a:srgbClr val="FFFFFF"/>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51A5"/>
                    </a:solidFill>
                  </a:tcPr>
                </a:tc>
                <a:tc>
                  <a:txBody>
                    <a:bodyPr/>
                    <a:lstStyle/>
                    <a:p>
                      <a:pPr algn="ctr" rtl="0" fontAlgn="ctr"/>
                      <a:r>
                        <a:rPr lang="es-CO" sz="600" b="1" i="0" u="none" strike="noStrike">
                          <a:solidFill>
                            <a:srgbClr val="FFFFFF"/>
                          </a:solidFill>
                          <a:effectLst/>
                          <a:latin typeface="Calibri" panose="020F0502020204030204" pitchFamily="34" charset="0"/>
                        </a:rPr>
                        <a:t>Proyecto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51A5"/>
                    </a:solidFill>
                  </a:tcPr>
                </a:tc>
                <a:tc>
                  <a:txBody>
                    <a:bodyPr/>
                    <a:lstStyle/>
                    <a:p>
                      <a:pPr algn="ctr" rtl="0" fontAlgn="ctr"/>
                      <a:r>
                        <a:rPr lang="es-CO" sz="600" b="1" i="0" u="none" strike="noStrike">
                          <a:solidFill>
                            <a:srgbClr val="FFFFFF"/>
                          </a:solidFill>
                          <a:effectLst/>
                          <a:latin typeface="Calibri" panose="020F0502020204030204" pitchFamily="34" charset="0"/>
                        </a:rPr>
                        <a:t>Acuerdo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51A5"/>
                    </a:solidFill>
                  </a:tcPr>
                </a:tc>
                <a:tc>
                  <a:txBody>
                    <a:bodyPr/>
                    <a:lstStyle/>
                    <a:p>
                      <a:pPr algn="ctr" rtl="0" fontAlgn="ctr"/>
                      <a:r>
                        <a:rPr lang="es-CO" sz="600" b="1" i="0" u="none" strike="noStrike">
                          <a:solidFill>
                            <a:srgbClr val="FFFFFF"/>
                          </a:solidFill>
                          <a:effectLst/>
                          <a:latin typeface="Calibri" panose="020F0502020204030204" pitchFamily="34" charset="0"/>
                        </a:rPr>
                        <a:t>Grupo Étnico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51A5"/>
                    </a:solidFill>
                  </a:tcPr>
                </a:tc>
                <a:tc>
                  <a:txBody>
                    <a:bodyPr/>
                    <a:lstStyle/>
                    <a:p>
                      <a:pPr algn="ctr" rtl="0" fontAlgn="ctr"/>
                      <a:r>
                        <a:rPr lang="es-CO" sz="6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51A5"/>
                    </a:solidFill>
                  </a:tcPr>
                </a:tc>
                <a:tc>
                  <a:txBody>
                    <a:bodyPr/>
                    <a:lstStyle/>
                    <a:p>
                      <a:pPr algn="ctr" rtl="0" fontAlgn="ctr"/>
                      <a:r>
                        <a:rPr lang="es-CO" sz="600" b="1" i="0" u="none" strike="noStrike">
                          <a:solidFill>
                            <a:srgbClr val="FFFFFF"/>
                          </a:solidFill>
                          <a:effectLst/>
                          <a:latin typeface="Calibri" panose="020F0502020204030204" pitchFamily="34" charset="0"/>
                        </a:rPr>
                        <a:t>2026 </a:t>
                      </a:r>
                      <a:br>
                        <a:rPr lang="es-CO" sz="600" b="1" i="0" u="none" strike="noStrike">
                          <a:solidFill>
                            <a:srgbClr val="FFFFFF"/>
                          </a:solidFill>
                          <a:effectLst/>
                          <a:latin typeface="Calibri" panose="020F0502020204030204" pitchFamily="34" charset="0"/>
                        </a:rPr>
                      </a:br>
                      <a:r>
                        <a:rPr lang="es-CO" sz="600" b="1" i="0" u="none" strike="noStrike">
                          <a:solidFill>
                            <a:srgbClr val="FFFFFF"/>
                          </a:solidFill>
                          <a:effectLst/>
                          <a:latin typeface="Calibri" panose="020F0502020204030204" pitchFamily="34" charset="0"/>
                        </a:rPr>
                        <a:t>(No concertado)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51A5"/>
                    </a:solidFill>
                  </a:tcPr>
                </a:tc>
                <a:tc>
                  <a:txBody>
                    <a:bodyPr/>
                    <a:lstStyle/>
                    <a:p>
                      <a:pPr algn="ctr" rtl="0" fontAlgn="ctr"/>
                      <a:r>
                        <a:rPr lang="es-CO" sz="6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51A5"/>
                    </a:solidFill>
                  </a:tcPr>
                </a:tc>
                <a:tc>
                  <a:txBody>
                    <a:bodyPr/>
                    <a:lstStyle/>
                    <a:p>
                      <a:pPr algn="ctr" rtl="0" fontAlgn="ctr"/>
                      <a:r>
                        <a:rPr lang="es-CO" sz="6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51A5"/>
                    </a:solidFill>
                  </a:tcPr>
                </a:tc>
                <a:tc>
                  <a:txBody>
                    <a:bodyPr/>
                    <a:lstStyle/>
                    <a:p>
                      <a:pPr algn="ctr" rtl="0" fontAlgn="ctr"/>
                      <a:r>
                        <a:rPr lang="es-CO" sz="6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51A5"/>
                    </a:solidFill>
                  </a:tcPr>
                </a:tc>
                <a:extLst>
                  <a:ext uri="{0D108BD9-81ED-4DB2-BD59-A6C34878D82A}">
                    <a16:rowId xmlns:a16="http://schemas.microsoft.com/office/drawing/2014/main" val="38313616"/>
                  </a:ext>
                </a:extLst>
              </a:tr>
              <a:tr h="438014">
                <a:tc>
                  <a:txBody>
                    <a:bodyPr/>
                    <a:lstStyle/>
                    <a:p>
                      <a:pPr algn="l" rtl="0" fontAlgn="ctr"/>
                      <a:r>
                        <a:rPr lang="es-CO" sz="7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Socializar, concertar, protocolizar e implementar el capítulo indígena de la política pública nacional de infancia y adolescencia con participación de los pueblos y organizaciones indígenas, así como los demás agentes del SNBF, brindando todas las garantías para su cumplimiento.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Indigena</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$ 7.000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$ 3.000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$ 3.090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$ 3.183</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700" b="0" i="0" u="none" strike="noStrike">
                          <a:solidFill>
                            <a:srgbClr val="000000"/>
                          </a:solidFill>
                          <a:effectLst/>
                          <a:latin typeface="Arial" panose="020B0604020202020204" pitchFamily="34" charset="0"/>
                        </a:rPr>
                        <a:t>$ 3.278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899398725"/>
                  </a:ext>
                </a:extLst>
              </a:tr>
              <a:tr h="511420">
                <a:tc>
                  <a:txBody>
                    <a:bodyPr/>
                    <a:lstStyle/>
                    <a:p>
                      <a:pPr algn="l" rtl="0" fontAlgn="ctr"/>
                      <a:r>
                        <a:rPr lang="es-CO" sz="7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Evaluar los resultados del pilotaje, adecuar los documentos técnicos y operativos, desde la ley de origen de los pueblos de la Sierra Nevada de Gonanwindúa, y priorizar las comunidades beneficiarias para la implementación del Modelo de Atención Integral con los cuatro pueblos de la Sierra Nevada de Ganawindúa , con la participación y en concertación de las coordinadoras de mujer y niñez del CTC.</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Indigena</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$ 5.000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$ 5.260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$ 5.418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$ 5.580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700" b="0" i="0" u="none" strike="noStrike">
                          <a:solidFill>
                            <a:srgbClr val="000000"/>
                          </a:solidFill>
                          <a:effectLst/>
                          <a:latin typeface="Arial" panose="020B0604020202020204" pitchFamily="34" charset="0"/>
                        </a:rPr>
                        <a:t>$ 5.748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1313776044"/>
                  </a:ext>
                </a:extLst>
              </a:tr>
              <a:tr h="730600">
                <a:tc>
                  <a:txBody>
                    <a:bodyPr/>
                    <a:lstStyle/>
                    <a:p>
                      <a:pPr algn="l" rtl="0" fontAlgn="ctr"/>
                      <a:r>
                        <a:rPr lang="es-CO" sz="7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El Gobierno Nacional, con el liderazgo y coordinación de la Consejería Presidencial para los Derechos Humanos y el Derecho Internacional Humanitario, garantizará la implementación de iniciativas comunitarias de los pueblos indígenas para la prevención del reclutamiento, uso, utilización y violencia sexual de niños, niñas y adolescentes indígenas, en el marco de la CIPRUNNA y de las entidades que lo conforman, las cuales asignarán los recursos técnicos y financieros de acuerdo con su competencia y capacidad, de manera concertada con la CNMI y la CDDHH</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Indigena</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$ 5.600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$ 1.500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$ 1.545</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$ 1.591</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700" b="0" i="0" u="none" strike="noStrike">
                          <a:solidFill>
                            <a:srgbClr val="000000"/>
                          </a:solidFill>
                          <a:effectLst/>
                          <a:latin typeface="Arial" panose="020B0604020202020204" pitchFamily="34" charset="0"/>
                        </a:rPr>
                        <a:t>$ 1.639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4027693940"/>
                  </a:ext>
                </a:extLst>
              </a:tr>
              <a:tr h="438360">
                <a:tc>
                  <a:txBody>
                    <a:bodyPr/>
                    <a:lstStyle/>
                    <a:p>
                      <a:pPr algn="l" rtl="0" fontAlgn="ctr"/>
                      <a:r>
                        <a:rPr lang="es-CO" sz="7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El ICBF en concertación con la CNMI, organizaciones y pueblos indígenas, construirá y garantizará con recursos técnicos y financieros articulando con las entidades competentes del tema, mediante una ruta metodológica para dar continuidad al proceso de caracterización nacional de las vulneraciones de los derechos de la niñez indígena.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Indigena</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$ 7.000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$ 500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$ 515</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$ 530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700" b="0" i="0" u="none" strike="noStrike">
                          <a:solidFill>
                            <a:srgbClr val="000000"/>
                          </a:solidFill>
                          <a:effectLst/>
                          <a:latin typeface="Arial" panose="020B0604020202020204" pitchFamily="34" charset="0"/>
                        </a:rPr>
                        <a:t>$ 546</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911090242"/>
                  </a:ext>
                </a:extLst>
              </a:tr>
              <a:tr h="1022032">
                <a:tc>
                  <a:txBody>
                    <a:bodyPr/>
                    <a:lstStyle/>
                    <a:p>
                      <a:pPr algn="l" rtl="0" fontAlgn="ctr"/>
                      <a:r>
                        <a:rPr lang="es-CO" sz="7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Mientras se expida la norma SEIP, el ICBF garantizará la implementación de semillas de vida conforme a la Ley de Origen, el derecho Propio y el Derecho Mayor de los pueblos indígenas, mediante el Decreto 1953 de 2014 u otro instrumento jurídico en materia de contratación y/o administración directa por parte de las estructuras organizativas propias.</a:t>
                      </a:r>
                      <a:br>
                        <a:rPr lang="es-ES" sz="700" b="0" i="0" u="none" strike="noStrike">
                          <a:solidFill>
                            <a:srgbClr val="000000"/>
                          </a:solidFill>
                          <a:effectLst/>
                          <a:latin typeface="Calibri" panose="020F0502020204030204" pitchFamily="34" charset="0"/>
                        </a:rPr>
                      </a:br>
                      <a:r>
                        <a:rPr lang="es-ES" sz="700" b="0" i="0" u="none" strike="noStrike">
                          <a:solidFill>
                            <a:srgbClr val="000000"/>
                          </a:solidFill>
                          <a:effectLst/>
                          <a:latin typeface="Calibri" panose="020F0502020204030204" pitchFamily="34" charset="0"/>
                        </a:rPr>
                        <a:t>El Gobierno Nacional en cabeza del ICBF, realizará la creación, modificación y adecuación concertada con los pueblos y organizaciones indígenas de los lineamientos técnicos, operativos, administrativos y financieros de la Modalidad Propia e Intercultural y otras modalidades de atención a la primera infancia (en todos sus componentes) que atienden a las semillas de vida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Indigena</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$ 1.000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$ 1.000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$ 1.030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$ 1.061</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700" b="0" i="0" u="none" strike="noStrike">
                          <a:solidFill>
                            <a:srgbClr val="000000"/>
                          </a:solidFill>
                          <a:effectLst/>
                          <a:latin typeface="Arial" panose="020B0604020202020204" pitchFamily="34" charset="0"/>
                        </a:rPr>
                        <a:t>$ 1.093</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1671904651"/>
                  </a:ext>
                </a:extLst>
              </a:tr>
              <a:tr h="584480">
                <a:tc>
                  <a:txBody>
                    <a:bodyPr/>
                    <a:lstStyle/>
                    <a:p>
                      <a:pPr algn="l" rtl="0" fontAlgn="ctr"/>
                      <a:r>
                        <a:rPr lang="es-CO" sz="7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202300000000431</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ES" sz="700" b="0" i="0" u="none" strike="noStrike">
                          <a:solidFill>
                            <a:srgbClr val="000000"/>
                          </a:solidFill>
                          <a:effectLst/>
                          <a:latin typeface="Calibri" panose="020F0502020204030204" pitchFamily="34" charset="0"/>
                        </a:rPr>
                        <a:t>24. El Mininterior articulará la formulación e implementación de un plan integral intersectorial para la atención de las familias vulnerables con niñez indígena amazónica en situación de mendicidad y/o capacidad especial para la garantía de su derecho a la salud, alimentación, educación y formación cultural para su protección integral de acuerdo a las prácticas culturales y/o interculturales de los pueblos indígenas de la región amazónica.</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Indigena</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$ 500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$ 700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$ 721</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$ 743</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700" b="0" i="0" u="none" strike="noStrike">
                          <a:solidFill>
                            <a:srgbClr val="000000"/>
                          </a:solidFill>
                          <a:effectLst/>
                          <a:latin typeface="Arial" panose="020B0604020202020204" pitchFamily="34" charset="0"/>
                        </a:rPr>
                        <a:t>$ 765</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3506940860"/>
                  </a:ext>
                </a:extLst>
              </a:tr>
              <a:tr h="511017">
                <a:tc>
                  <a:txBody>
                    <a:bodyPr/>
                    <a:lstStyle/>
                    <a:p>
                      <a:pPr algn="l" rtl="0" fontAlgn="ctr"/>
                      <a:r>
                        <a:rPr lang="es-CO" sz="7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46 El Ministerio del Interior, en el marco de sus funciones establecerá un programa de fortalecimiento cultural propio para la formación de los NNA en los aspectos relacionados de gobierno propio, gobernanza del territorio y liderazgo de acuerdo a los usos y costumbres en los pueblos indígenas de la región amazónica, articulando al ICBF y al Ministerio de Cultura</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Indigena</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$ 3.000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$ 2.000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$ 2.060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$ 2.122</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700" b="0" i="0" u="none" strike="noStrike">
                          <a:solidFill>
                            <a:srgbClr val="000000"/>
                          </a:solidFill>
                          <a:effectLst/>
                          <a:latin typeface="Arial" panose="020B0604020202020204" pitchFamily="34" charset="0"/>
                        </a:rPr>
                        <a:t>$ 2.185</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3219330596"/>
                  </a:ext>
                </a:extLst>
              </a:tr>
              <a:tr h="511420">
                <a:tc>
                  <a:txBody>
                    <a:bodyPr/>
                    <a:lstStyle/>
                    <a:p>
                      <a:pPr algn="l" rtl="0" fontAlgn="ctr"/>
                      <a:r>
                        <a:rPr lang="es-CO" sz="7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2018011000627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16. En el marco de la garantía progresiva del derecho humano a la alimentación se concertará, en la MRA, la adecuación institucional de los programas de atención integral a la primera infancia y nutrición en el componente de alimentación y nutrición, dirigidos a niñas y niños de 0 a 5 años, mujeres gestantes y en periodo de lactancia de los  pueblos indígenas de la Amazonía colombiana</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Indigena</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$ 600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$ 300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$ 309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$ 318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700" b="0" i="0" u="none" strike="noStrike">
                          <a:solidFill>
                            <a:srgbClr val="000000"/>
                          </a:solidFill>
                          <a:effectLst/>
                          <a:latin typeface="Arial" panose="020B0604020202020204" pitchFamily="34" charset="0"/>
                        </a:rPr>
                        <a:t>$ 328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904099672"/>
                  </a:ext>
                </a:extLst>
              </a:tr>
              <a:tr h="584480">
                <a:tc>
                  <a:txBody>
                    <a:bodyPr/>
                    <a:lstStyle/>
                    <a:p>
                      <a:pPr algn="l" rtl="0" fontAlgn="ctr"/>
                      <a:r>
                        <a:rPr lang="es-CO" sz="7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Continuar con el proceso de Consulta Previa en la implementación de la ruta metodológica concertada entre el ICBF y el espacio nacional de Consulta Previa coordinada por la Comisión tercera del ENCP para la formulación e implementación del capítulo étnico de la Política Pública de infancia y adolescencia de las comunidades Negras, Afrocolombianas, Raizales y Palanqueras, en el marco del Sistema Nacional de Bienestar Familiar (SNBF).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NARP</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$ 2.500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$ 5.167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$ 5.322</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700" b="0" i="0" u="none" strike="noStrike">
                          <a:solidFill>
                            <a:srgbClr val="000000"/>
                          </a:solidFill>
                          <a:effectLst/>
                          <a:latin typeface="Calibri" panose="020F0502020204030204" pitchFamily="34" charset="0"/>
                        </a:rPr>
                        <a:t>$ 5.481</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700" b="0" i="0" u="none" strike="noStrike">
                          <a:solidFill>
                            <a:srgbClr val="000000"/>
                          </a:solidFill>
                          <a:effectLst/>
                          <a:latin typeface="Arial" panose="020B0604020202020204" pitchFamily="34" charset="0"/>
                        </a:rPr>
                        <a:t>$ 5.646</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1158836927"/>
                  </a:ext>
                </a:extLst>
              </a:tr>
            </a:tbl>
          </a:graphicData>
        </a:graphic>
      </p:graphicFrame>
    </p:spTree>
    <p:extLst>
      <p:ext uri="{BB962C8B-B14F-4D97-AF65-F5344CB8AC3E}">
        <p14:creationId xmlns:p14="http://schemas.microsoft.com/office/powerpoint/2010/main" val="3559617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24B0BE29-0F5B-B234-7D79-FAD4101686D2}"/>
              </a:ext>
            </a:extLst>
          </p:cNvPr>
          <p:cNvSpPr txBox="1">
            <a:spLocks/>
          </p:cNvSpPr>
          <p:nvPr/>
        </p:nvSpPr>
        <p:spPr>
          <a:xfrm>
            <a:off x="179824" y="208499"/>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Marco de Gasto Mediano Plazo 2026-2029</a:t>
            </a:r>
          </a:p>
        </p:txBody>
      </p:sp>
      <p:graphicFrame>
        <p:nvGraphicFramePr>
          <p:cNvPr id="9" name="Gráfico 8">
            <a:extLst>
              <a:ext uri="{FF2B5EF4-FFF2-40B4-BE49-F238E27FC236}">
                <a16:creationId xmlns:a16="http://schemas.microsoft.com/office/drawing/2014/main" id="{927A4E97-C653-4350-86D2-41D4DBA2863F}"/>
              </a:ext>
            </a:extLst>
          </p:cNvPr>
          <p:cNvGraphicFramePr>
            <a:graphicFrameLocks/>
          </p:cNvGraphicFramePr>
          <p:nvPr>
            <p:extLst>
              <p:ext uri="{D42A27DB-BD31-4B8C-83A1-F6EECF244321}">
                <p14:modId xmlns:p14="http://schemas.microsoft.com/office/powerpoint/2010/main" val="2057054555"/>
              </p:ext>
            </p:extLst>
          </p:nvPr>
        </p:nvGraphicFramePr>
        <p:xfrm>
          <a:off x="184211" y="3539975"/>
          <a:ext cx="11578125" cy="3116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Tabla 16">
            <a:extLst>
              <a:ext uri="{FF2B5EF4-FFF2-40B4-BE49-F238E27FC236}">
                <a16:creationId xmlns:a16="http://schemas.microsoft.com/office/drawing/2014/main" id="{92BEE045-650F-2F76-B239-3968421C1030}"/>
              </a:ext>
            </a:extLst>
          </p:cNvPr>
          <p:cNvGraphicFramePr>
            <a:graphicFrameLocks noGrp="1"/>
          </p:cNvGraphicFramePr>
          <p:nvPr>
            <p:extLst>
              <p:ext uri="{D42A27DB-BD31-4B8C-83A1-F6EECF244321}">
                <p14:modId xmlns:p14="http://schemas.microsoft.com/office/powerpoint/2010/main" val="1371725504"/>
              </p:ext>
            </p:extLst>
          </p:nvPr>
        </p:nvGraphicFramePr>
        <p:xfrm>
          <a:off x="345056" y="575094"/>
          <a:ext cx="11527809" cy="2857881"/>
        </p:xfrm>
        <a:graphic>
          <a:graphicData uri="http://schemas.openxmlformats.org/drawingml/2006/table">
            <a:tbl>
              <a:tblPr bandRow="1">
                <a:tableStyleId>{5C22544A-7EE6-4342-B048-85BDC9FD1C3A}</a:tableStyleId>
              </a:tblPr>
              <a:tblGrid>
                <a:gridCol w="1979523">
                  <a:extLst>
                    <a:ext uri="{9D8B030D-6E8A-4147-A177-3AD203B41FA5}">
                      <a16:colId xmlns:a16="http://schemas.microsoft.com/office/drawing/2014/main" val="1845043038"/>
                    </a:ext>
                  </a:extLst>
                </a:gridCol>
                <a:gridCol w="1979523">
                  <a:extLst>
                    <a:ext uri="{9D8B030D-6E8A-4147-A177-3AD203B41FA5}">
                      <a16:colId xmlns:a16="http://schemas.microsoft.com/office/drawing/2014/main" val="828522994"/>
                    </a:ext>
                  </a:extLst>
                </a:gridCol>
                <a:gridCol w="920955">
                  <a:extLst>
                    <a:ext uri="{9D8B030D-6E8A-4147-A177-3AD203B41FA5}">
                      <a16:colId xmlns:a16="http://schemas.microsoft.com/office/drawing/2014/main" val="2541329021"/>
                    </a:ext>
                  </a:extLst>
                </a:gridCol>
                <a:gridCol w="920955">
                  <a:extLst>
                    <a:ext uri="{9D8B030D-6E8A-4147-A177-3AD203B41FA5}">
                      <a16:colId xmlns:a16="http://schemas.microsoft.com/office/drawing/2014/main" val="422669946"/>
                    </a:ext>
                  </a:extLst>
                </a:gridCol>
                <a:gridCol w="920955">
                  <a:extLst>
                    <a:ext uri="{9D8B030D-6E8A-4147-A177-3AD203B41FA5}">
                      <a16:colId xmlns:a16="http://schemas.microsoft.com/office/drawing/2014/main" val="2641664265"/>
                    </a:ext>
                  </a:extLst>
                </a:gridCol>
                <a:gridCol w="1026811">
                  <a:extLst>
                    <a:ext uri="{9D8B030D-6E8A-4147-A177-3AD203B41FA5}">
                      <a16:colId xmlns:a16="http://schemas.microsoft.com/office/drawing/2014/main" val="2279393215"/>
                    </a:ext>
                  </a:extLst>
                </a:gridCol>
                <a:gridCol w="1026811">
                  <a:extLst>
                    <a:ext uri="{9D8B030D-6E8A-4147-A177-3AD203B41FA5}">
                      <a16:colId xmlns:a16="http://schemas.microsoft.com/office/drawing/2014/main" val="1520393858"/>
                    </a:ext>
                  </a:extLst>
                </a:gridCol>
                <a:gridCol w="688069">
                  <a:extLst>
                    <a:ext uri="{9D8B030D-6E8A-4147-A177-3AD203B41FA5}">
                      <a16:colId xmlns:a16="http://schemas.microsoft.com/office/drawing/2014/main" val="2570797909"/>
                    </a:ext>
                  </a:extLst>
                </a:gridCol>
                <a:gridCol w="688069">
                  <a:extLst>
                    <a:ext uri="{9D8B030D-6E8A-4147-A177-3AD203B41FA5}">
                      <a16:colId xmlns:a16="http://schemas.microsoft.com/office/drawing/2014/main" val="2867324426"/>
                    </a:ext>
                  </a:extLst>
                </a:gridCol>
                <a:gridCol w="688069">
                  <a:extLst>
                    <a:ext uri="{9D8B030D-6E8A-4147-A177-3AD203B41FA5}">
                      <a16:colId xmlns:a16="http://schemas.microsoft.com/office/drawing/2014/main" val="1119072731"/>
                    </a:ext>
                  </a:extLst>
                </a:gridCol>
                <a:gridCol w="688069">
                  <a:extLst>
                    <a:ext uri="{9D8B030D-6E8A-4147-A177-3AD203B41FA5}">
                      <a16:colId xmlns:a16="http://schemas.microsoft.com/office/drawing/2014/main" val="3336361585"/>
                    </a:ext>
                  </a:extLst>
                </a:gridCol>
              </a:tblGrid>
              <a:tr h="301753">
                <a:tc gridSpan="11">
                  <a:txBody>
                    <a:bodyPr/>
                    <a:lstStyle/>
                    <a:p>
                      <a:pPr fontAlgn="b"/>
                      <a:r>
                        <a:rPr lang="es-ES" sz="2200" b="1">
                          <a:solidFill>
                            <a:srgbClr val="203764"/>
                          </a:solidFill>
                          <a:effectLst/>
                          <a:latin typeface="Calibri"/>
                        </a:rPr>
                        <a:t>2. Solicitud Sector MGMP 2026-2029</a:t>
                      </a:r>
                    </a:p>
                  </a:txBody>
                  <a:tcPr marL="9525" marR="9525" marT="9525" anchor="b">
                    <a:lnL>
                      <a:noFill/>
                    </a:lnL>
                    <a:lnR>
                      <a:noFill/>
                    </a:lnR>
                    <a:lnT>
                      <a:noFill/>
                    </a:lnT>
                    <a:lnB>
                      <a:noFill/>
                    </a:lnB>
                    <a:noFill/>
                  </a:tcPr>
                </a:tc>
                <a:tc hMerge="1">
                  <a:txBody>
                    <a:bodyPr/>
                    <a:lstStyle/>
                    <a:p>
                      <a:endParaRPr lang="es-ES"/>
                    </a:p>
                  </a:txBody>
                  <a:tcPr marL="9525" marR="9525" marT="9525" anchor="b">
                    <a:lnL>
                      <a:noFill/>
                    </a:lnL>
                    <a:lnR>
                      <a:noFill/>
                    </a:lnR>
                    <a:lnT>
                      <a:noFill/>
                    </a:lnT>
                    <a:lnB>
                      <a:noFill/>
                    </a:lnB>
                    <a:noFill/>
                  </a:tcPr>
                </a:tc>
                <a:tc hMerge="1">
                  <a:txBody>
                    <a:bodyPr/>
                    <a:lstStyle/>
                    <a:p>
                      <a:endParaRPr lang="es-ES"/>
                    </a:p>
                  </a:txBody>
                  <a:tcPr marL="9525" marR="9525" marT="9525" anchor="b">
                    <a:lnL>
                      <a:noFill/>
                    </a:lnL>
                    <a:lnR>
                      <a:noFill/>
                    </a:lnR>
                    <a:lnT>
                      <a:noFill/>
                    </a:lnT>
                    <a:lnB>
                      <a:noFill/>
                    </a:lnB>
                    <a:noFill/>
                  </a:tcPr>
                </a:tc>
                <a:tc hMerge="1">
                  <a:txBody>
                    <a:bodyPr/>
                    <a:lstStyle/>
                    <a:p>
                      <a:endParaRPr lang="es-ES"/>
                    </a:p>
                  </a:txBody>
                  <a:tcPr marL="9525" marR="9525" marT="9525" anchor="b">
                    <a:lnL>
                      <a:noFill/>
                    </a:lnL>
                    <a:lnR>
                      <a:noFill/>
                    </a:lnR>
                    <a:lnT>
                      <a:noFill/>
                    </a:lnT>
                    <a:lnB>
                      <a:noFill/>
                    </a:lnB>
                    <a:noFill/>
                  </a:tcPr>
                </a:tc>
                <a:tc hMerge="1">
                  <a:txBody>
                    <a:bodyPr/>
                    <a:lstStyle/>
                    <a:p>
                      <a:endParaRPr lang="es-ES"/>
                    </a:p>
                  </a:txBody>
                  <a:tcPr marL="9525" marR="9525" marT="9525" anchor="b">
                    <a:lnL>
                      <a:noFill/>
                    </a:lnL>
                    <a:lnR>
                      <a:noFill/>
                    </a:lnR>
                    <a:lnT>
                      <a:noFill/>
                    </a:lnT>
                    <a:lnB>
                      <a:noFill/>
                    </a:lnB>
                    <a:noFill/>
                  </a:tcPr>
                </a:tc>
                <a:tc hMerge="1">
                  <a:txBody>
                    <a:bodyPr/>
                    <a:lstStyle/>
                    <a:p>
                      <a:endParaRPr lang="es-ES"/>
                    </a:p>
                  </a:txBody>
                  <a:tcPr marL="9525" marR="9525" marT="9525" anchor="b">
                    <a:lnL>
                      <a:noFill/>
                    </a:lnL>
                    <a:lnR>
                      <a:noFill/>
                    </a:lnR>
                    <a:lnT>
                      <a:noFill/>
                    </a:lnT>
                    <a:lnB>
                      <a:noFill/>
                    </a:lnB>
                    <a:noFill/>
                  </a:tcPr>
                </a:tc>
                <a:tc hMerge="1">
                  <a:txBody>
                    <a:bodyPr/>
                    <a:lstStyle/>
                    <a:p>
                      <a:endParaRPr lang="es-ES"/>
                    </a:p>
                  </a:txBody>
                  <a:tcPr marL="9525" marR="9525" marT="9525" anchor="b">
                    <a:lnL>
                      <a:noFill/>
                    </a:lnL>
                    <a:lnR>
                      <a:noFill/>
                    </a:lnR>
                    <a:lnT>
                      <a:noFill/>
                    </a:lnT>
                    <a:lnB>
                      <a:noFill/>
                    </a:lnB>
                    <a:noFill/>
                  </a:tcPr>
                </a:tc>
                <a:tc hMerge="1">
                  <a:txBody>
                    <a:bodyPr/>
                    <a:lstStyle/>
                    <a:p>
                      <a:endParaRPr lang="es-ES"/>
                    </a:p>
                  </a:txBody>
                  <a:tcPr marL="9525" marR="9525" marT="9525" anchor="b">
                    <a:lnL>
                      <a:noFill/>
                    </a:lnL>
                    <a:lnR>
                      <a:noFill/>
                    </a:lnR>
                    <a:lnT>
                      <a:noFill/>
                    </a:lnT>
                    <a:lnB>
                      <a:noFill/>
                    </a:lnB>
                    <a:noFill/>
                  </a:tcPr>
                </a:tc>
                <a:tc hMerge="1">
                  <a:txBody>
                    <a:bodyPr/>
                    <a:lstStyle/>
                    <a:p>
                      <a:endParaRPr lang="es-ES"/>
                    </a:p>
                  </a:txBody>
                  <a:tcPr marL="9525" marR="9525" marT="9525" anchor="b">
                    <a:lnL>
                      <a:noFill/>
                    </a:lnL>
                    <a:lnR>
                      <a:noFill/>
                    </a:lnR>
                    <a:lnT>
                      <a:noFill/>
                    </a:lnT>
                    <a:lnB>
                      <a:noFill/>
                    </a:lnB>
                    <a:noFill/>
                  </a:tcPr>
                </a:tc>
                <a:tc hMerge="1">
                  <a:txBody>
                    <a:bodyPr/>
                    <a:lstStyle/>
                    <a:p>
                      <a:endParaRPr lang="es-ES"/>
                    </a:p>
                  </a:txBody>
                  <a:tcPr marL="9525" marR="9525" marT="9525" anchor="b">
                    <a:lnL>
                      <a:noFill/>
                    </a:lnL>
                    <a:lnR>
                      <a:noFill/>
                    </a:lnR>
                    <a:lnT>
                      <a:noFill/>
                    </a:lnT>
                    <a:lnB>
                      <a:noFill/>
                    </a:lnB>
                    <a:noFill/>
                  </a:tcPr>
                </a:tc>
                <a:tc hMerge="1">
                  <a:txBody>
                    <a:bodyPr/>
                    <a:lstStyle/>
                    <a:p>
                      <a:endParaRPr lang="es-ES"/>
                    </a:p>
                  </a:txBody>
                  <a:tcPr marL="9525" marR="9525" marT="9525" anchor="b">
                    <a:lnL>
                      <a:noFill/>
                    </a:lnL>
                    <a:lnR>
                      <a:noFill/>
                    </a:lnR>
                    <a:lnT>
                      <a:noFill/>
                    </a:lnT>
                    <a:lnB>
                      <a:noFill/>
                    </a:lnB>
                    <a:noFill/>
                  </a:tcPr>
                </a:tc>
                <a:extLst>
                  <a:ext uri="{0D108BD9-81ED-4DB2-BD59-A6C34878D82A}">
                    <a16:rowId xmlns:a16="http://schemas.microsoft.com/office/drawing/2014/main" val="3213090111"/>
                  </a:ext>
                </a:extLst>
              </a:tr>
              <a:tr h="160934">
                <a:tc>
                  <a:txBody>
                    <a:bodyPr/>
                    <a:lstStyle/>
                    <a:p>
                      <a:pPr fontAlgn="b"/>
                      <a:r>
                        <a:rPr lang="es-ES" sz="1100" b="1">
                          <a:solidFill>
                            <a:srgbClr val="203764"/>
                          </a:solidFill>
                          <a:effectLst/>
                          <a:latin typeface="Calibri"/>
                        </a:rPr>
                        <a:t>SECTOR</a:t>
                      </a:r>
                    </a:p>
                  </a:txBody>
                  <a:tcPr marL="9525" marR="9525" marT="9525" anchor="b">
                    <a:lnL>
                      <a:noFill/>
                    </a:lnL>
                    <a:lnR>
                      <a:noFill/>
                    </a:lnR>
                    <a:lnT>
                      <a:noFill/>
                    </a:lnT>
                    <a:lnB>
                      <a:noFill/>
                    </a:lnB>
                    <a:noFill/>
                  </a:tcPr>
                </a:tc>
                <a:tc>
                  <a:txBody>
                    <a:bodyPr/>
                    <a:lstStyle/>
                    <a:p>
                      <a:pPr fontAlgn="b"/>
                      <a:endParaRPr lang="es-ES" sz="1100">
                        <a:effectLst/>
                        <a:latin typeface="Calibri" panose="020F0502020204030204" pitchFamily="34" charset="0"/>
                      </a:endParaRPr>
                    </a:p>
                  </a:txBody>
                  <a:tcPr marL="9525" marR="9525" marT="9525" anchor="b">
                    <a:lnL>
                      <a:noFill/>
                    </a:lnL>
                    <a:lnR>
                      <a:noFill/>
                    </a:lnR>
                    <a:lnT>
                      <a:noFill/>
                    </a:lnT>
                    <a:lnB>
                      <a:noFill/>
                    </a:lnB>
                    <a:noFill/>
                  </a:tcPr>
                </a:tc>
                <a:tc>
                  <a:txBody>
                    <a:bodyPr/>
                    <a:lstStyle/>
                    <a:p>
                      <a:pPr fontAlgn="b"/>
                      <a:endParaRPr lang="es-ES" sz="1100">
                        <a:effectLst/>
                        <a:latin typeface="Calibri" panose="020F0502020204030204" pitchFamily="34" charset="0"/>
                      </a:endParaRPr>
                    </a:p>
                  </a:txBody>
                  <a:tcPr marL="9525" marR="9525" marT="9525" anchor="b">
                    <a:lnL>
                      <a:noFill/>
                    </a:lnL>
                    <a:lnR>
                      <a:noFill/>
                    </a:lnR>
                    <a:lnT>
                      <a:noFill/>
                    </a:lnT>
                    <a:lnB>
                      <a:noFill/>
                    </a:lnB>
                    <a:noFill/>
                  </a:tcPr>
                </a:tc>
                <a:tc>
                  <a:txBody>
                    <a:bodyPr/>
                    <a:lstStyle/>
                    <a:p>
                      <a:pPr fontAlgn="b"/>
                      <a:endParaRPr lang="es-ES" sz="1100">
                        <a:effectLst/>
                        <a:latin typeface="Calibri" panose="020F0502020204030204" pitchFamily="34" charset="0"/>
                      </a:endParaRP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b"/>
                      <a:endParaRPr lang="es-ES" sz="1100">
                        <a:effectLst/>
                        <a:latin typeface="Calibri" panose="020F0502020204030204" pitchFamily="34" charset="0"/>
                      </a:endParaRP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b"/>
                      <a:endParaRPr lang="es-ES" sz="1100">
                        <a:effectLst/>
                        <a:latin typeface="Calibri" panose="020F0502020204030204" pitchFamily="34" charset="0"/>
                      </a:endParaRP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b"/>
                      <a:endParaRPr lang="es-ES" sz="1100">
                        <a:effectLst/>
                        <a:latin typeface="Calibri" panose="020F0502020204030204" pitchFamily="34" charset="0"/>
                      </a:endParaRP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b"/>
                      <a:endParaRPr lang="es-ES" sz="1100">
                        <a:effectLst/>
                        <a:latin typeface="Calibri" panose="020F0502020204030204" pitchFamily="34" charset="0"/>
                      </a:endParaRP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b"/>
                      <a:endParaRPr lang="es-ES" sz="1100">
                        <a:effectLst/>
                        <a:latin typeface="Calibri" panose="020F0502020204030204" pitchFamily="34" charset="0"/>
                      </a:endParaRP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b"/>
                      <a:endParaRPr lang="es-ES" sz="1100">
                        <a:effectLst/>
                        <a:latin typeface="Calibri" panose="020F0502020204030204" pitchFamily="34" charset="0"/>
                      </a:endParaRP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b"/>
                      <a:endParaRPr lang="es-ES" sz="1100">
                        <a:effectLst/>
                        <a:latin typeface="Calibri" panose="020F0502020204030204" pitchFamily="34" charset="0"/>
                      </a:endParaRP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365636414"/>
                  </a:ext>
                </a:extLst>
              </a:tr>
              <a:tr h="281636">
                <a:tc>
                  <a:txBody>
                    <a:bodyPr/>
                    <a:lstStyle/>
                    <a:p>
                      <a:pPr fontAlgn="b"/>
                      <a:r>
                        <a:rPr lang="es-ES" sz="1100" b="1">
                          <a:effectLst/>
                          <a:latin typeface="Calibri"/>
                        </a:rPr>
                        <a:t>Cifras en millones de pesos corrientes</a:t>
                      </a:r>
                    </a:p>
                  </a:txBody>
                  <a:tcPr marL="9525" marR="9525" marT="9525" anchor="b">
                    <a:lnL>
                      <a:noFill/>
                    </a:lnL>
                    <a:lnR>
                      <a:noFill/>
                    </a:lnR>
                    <a:lnT>
                      <a:noFill/>
                    </a:lnT>
                    <a:lnB w="6350" cap="flat" cmpd="sng" algn="ctr">
                      <a:solidFill>
                        <a:srgbClr val="004A84"/>
                      </a:solidFill>
                      <a:prstDash val="solid"/>
                      <a:round/>
                      <a:headEnd type="none" w="med" len="med"/>
                      <a:tailEnd type="none" w="med" len="med"/>
                    </a:lnB>
                    <a:noFill/>
                  </a:tcPr>
                </a:tc>
                <a:tc>
                  <a:txBody>
                    <a:bodyPr/>
                    <a:lstStyle/>
                    <a:p>
                      <a:pPr fontAlgn="b"/>
                      <a:endParaRPr lang="es-ES" sz="1100">
                        <a:effectLst/>
                        <a:latin typeface="Calibri" panose="020F0502020204030204" pitchFamily="34" charset="0"/>
                      </a:endParaRPr>
                    </a:p>
                  </a:txBody>
                  <a:tcPr marL="9525" marR="9525" marT="9525" anchor="b">
                    <a:lnL>
                      <a:noFill/>
                    </a:lnL>
                    <a:lnR>
                      <a:noFill/>
                    </a:lnR>
                    <a:lnT>
                      <a:noFill/>
                    </a:lnT>
                    <a:lnB w="6350" cap="flat" cmpd="sng" algn="ctr">
                      <a:solidFill>
                        <a:srgbClr val="004A84"/>
                      </a:solidFill>
                      <a:prstDash val="solid"/>
                      <a:round/>
                      <a:headEnd type="none" w="med" len="med"/>
                      <a:tailEnd type="none" w="med" len="med"/>
                    </a:lnB>
                    <a:noFill/>
                  </a:tcPr>
                </a:tc>
                <a:tc>
                  <a:txBody>
                    <a:bodyPr/>
                    <a:lstStyle/>
                    <a:p>
                      <a:pPr fontAlgn="b"/>
                      <a:endParaRPr lang="es-ES" sz="1100">
                        <a:effectLst/>
                        <a:latin typeface="Calibri" panose="020F0502020204030204" pitchFamily="34" charset="0"/>
                      </a:endParaRPr>
                    </a:p>
                  </a:txBody>
                  <a:tcPr marL="9525" marR="9525" marT="9525" anchor="b">
                    <a:lnL>
                      <a:noFill/>
                    </a:lnL>
                    <a:lnR w="6350" cap="flat" cmpd="sng" algn="ctr">
                      <a:solidFill>
                        <a:srgbClr val="2F75B5"/>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gridSpan="8">
                  <a:txBody>
                    <a:bodyPr/>
                    <a:lstStyle/>
                    <a:p>
                      <a:pPr algn="ctr" rtl="0" fontAlgn="ctr"/>
                      <a:r>
                        <a:rPr lang="es-ES" sz="1300" b="1">
                          <a:solidFill>
                            <a:srgbClr val="FFFFFF"/>
                          </a:solidFill>
                          <a:effectLst/>
                          <a:latin typeface="Calibri"/>
                        </a:rPr>
                        <a:t>Solicitud MGMP 2026-2029</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560200346"/>
                  </a:ext>
                </a:extLst>
              </a:tr>
              <a:tr h="160934">
                <a:tc rowSpan="2" gridSpan="2">
                  <a:txBody>
                    <a:bodyPr/>
                    <a:lstStyle/>
                    <a:p>
                      <a:pPr algn="ctr" rtl="0" fontAlgn="ctr"/>
                      <a:r>
                        <a:rPr lang="es-ES" sz="1300" b="1">
                          <a:solidFill>
                            <a:srgbClr val="FFFFFF"/>
                          </a:solidFill>
                          <a:effectLst/>
                          <a:latin typeface="Calibri"/>
                        </a:rPr>
                        <a:t>Gasto</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rowSpan="2" hMerge="1">
                  <a:txBody>
                    <a:bodyPr/>
                    <a:lstStyle/>
                    <a:p>
                      <a:endParaRPr lang="es-ES"/>
                    </a:p>
                  </a:txBody>
                  <a:tcPr/>
                </a:tc>
                <a:tc rowSpan="2">
                  <a:txBody>
                    <a:bodyPr/>
                    <a:lstStyle/>
                    <a:p>
                      <a:pPr algn="ctr" rtl="0" fontAlgn="ctr"/>
                      <a:r>
                        <a:rPr lang="es-ES" sz="1100" b="1">
                          <a:solidFill>
                            <a:srgbClr val="FFFFFF"/>
                          </a:solidFill>
                          <a:effectLst/>
                          <a:latin typeface="Verdana"/>
                        </a:rPr>
                        <a:t>2025*</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rowSpan="2">
                  <a:txBody>
                    <a:bodyPr/>
                    <a:lstStyle/>
                    <a:p>
                      <a:pPr algn="ctr" rtl="0" fontAlgn="ctr"/>
                      <a:r>
                        <a:rPr lang="es-ES" sz="1100" b="1">
                          <a:solidFill>
                            <a:srgbClr val="FFFFFF"/>
                          </a:solidFill>
                          <a:effectLst/>
                          <a:latin typeface="Verdana"/>
                        </a:rPr>
                        <a:t>2026</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rowSpan="2">
                  <a:txBody>
                    <a:bodyPr/>
                    <a:lstStyle/>
                    <a:p>
                      <a:pPr algn="ctr" rtl="0" fontAlgn="ctr"/>
                      <a:r>
                        <a:rPr lang="es-ES" sz="1100" b="1">
                          <a:solidFill>
                            <a:srgbClr val="FFFFFF"/>
                          </a:solidFill>
                          <a:effectLst/>
                          <a:latin typeface="Verdana"/>
                        </a:rPr>
                        <a:t>2027</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rowSpan="2">
                  <a:txBody>
                    <a:bodyPr/>
                    <a:lstStyle/>
                    <a:p>
                      <a:pPr algn="ctr" rtl="0" fontAlgn="ctr"/>
                      <a:r>
                        <a:rPr lang="es-ES" sz="1100" b="1">
                          <a:solidFill>
                            <a:srgbClr val="FFFFFF"/>
                          </a:solidFill>
                          <a:effectLst/>
                          <a:latin typeface="Verdana"/>
                        </a:rPr>
                        <a:t>2028</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rowSpan="2">
                  <a:txBody>
                    <a:bodyPr/>
                    <a:lstStyle/>
                    <a:p>
                      <a:pPr algn="ctr" rtl="0" fontAlgn="ctr"/>
                      <a:r>
                        <a:rPr lang="es-ES" sz="1100" b="1">
                          <a:solidFill>
                            <a:srgbClr val="FFFFFF"/>
                          </a:solidFill>
                          <a:effectLst/>
                          <a:latin typeface="Verdana"/>
                        </a:rPr>
                        <a:t>2029</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a:txBody>
                    <a:bodyPr/>
                    <a:lstStyle/>
                    <a:p>
                      <a:pPr algn="ctr" rtl="0" fontAlgn="ctr"/>
                      <a:r>
                        <a:rPr lang="es-ES" sz="1100" b="1">
                          <a:solidFill>
                            <a:srgbClr val="FFFFFF"/>
                          </a:solidFill>
                          <a:effectLst/>
                          <a:latin typeface="Verdana"/>
                        </a:rPr>
                        <a:t>Var%</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a:txBody>
                    <a:bodyPr/>
                    <a:lstStyle/>
                    <a:p>
                      <a:pPr algn="ctr" rtl="0" fontAlgn="ctr"/>
                      <a:r>
                        <a:rPr lang="es-ES" sz="1100" b="1">
                          <a:solidFill>
                            <a:srgbClr val="FFFFFF"/>
                          </a:solidFill>
                          <a:effectLst/>
                          <a:latin typeface="Verdana"/>
                        </a:rPr>
                        <a:t>Var%</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a:txBody>
                    <a:bodyPr/>
                    <a:lstStyle/>
                    <a:p>
                      <a:pPr algn="ctr" rtl="0" fontAlgn="ctr"/>
                      <a:r>
                        <a:rPr lang="es-ES" sz="1100" b="1">
                          <a:solidFill>
                            <a:srgbClr val="FFFFFF"/>
                          </a:solidFill>
                          <a:effectLst/>
                          <a:latin typeface="Verdana"/>
                        </a:rPr>
                        <a:t>Var%</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a:txBody>
                    <a:bodyPr/>
                    <a:lstStyle/>
                    <a:p>
                      <a:pPr algn="ctr" rtl="0" fontAlgn="ctr"/>
                      <a:r>
                        <a:rPr lang="es-ES" sz="1100" b="1">
                          <a:solidFill>
                            <a:srgbClr val="FFFFFF"/>
                          </a:solidFill>
                          <a:effectLst/>
                          <a:latin typeface="Verdana"/>
                        </a:rPr>
                        <a:t>Var%</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701291114"/>
                  </a:ext>
                </a:extLst>
              </a:tr>
              <a:tr h="160934">
                <a:tc gridSpan="2" vMerge="1">
                  <a:txBody>
                    <a:bodyPr/>
                    <a:lstStyle/>
                    <a:p>
                      <a:endParaRPr lang="es-ES"/>
                    </a:p>
                  </a:txBody>
                  <a:tcPr/>
                </a:tc>
                <a:tc hMerge="1"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rtl="0" fontAlgn="ctr"/>
                      <a:r>
                        <a:rPr lang="es-ES" sz="1100" b="1">
                          <a:solidFill>
                            <a:srgbClr val="FFFFFF"/>
                          </a:solidFill>
                          <a:effectLst/>
                          <a:latin typeface="Calibri"/>
                        </a:rPr>
                        <a:t>26/25</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a:txBody>
                    <a:bodyPr/>
                    <a:lstStyle/>
                    <a:p>
                      <a:pPr algn="ctr" rtl="0" fontAlgn="ctr"/>
                      <a:r>
                        <a:rPr lang="es-ES" sz="1100" b="1">
                          <a:solidFill>
                            <a:srgbClr val="FFFFFF"/>
                          </a:solidFill>
                          <a:effectLst/>
                          <a:latin typeface="Calibri"/>
                        </a:rPr>
                        <a:t>27/26</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a:txBody>
                    <a:bodyPr/>
                    <a:lstStyle/>
                    <a:p>
                      <a:pPr algn="ctr" rtl="0" fontAlgn="ctr"/>
                      <a:r>
                        <a:rPr lang="es-ES" sz="1100" b="1">
                          <a:solidFill>
                            <a:srgbClr val="FFFFFF"/>
                          </a:solidFill>
                          <a:effectLst/>
                          <a:latin typeface="Calibri"/>
                        </a:rPr>
                        <a:t>28/27</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a:txBody>
                    <a:bodyPr/>
                    <a:lstStyle/>
                    <a:p>
                      <a:pPr algn="ctr" rtl="0" fontAlgn="ctr"/>
                      <a:r>
                        <a:rPr lang="es-ES" sz="1100" b="1">
                          <a:solidFill>
                            <a:srgbClr val="FFFFFF"/>
                          </a:solidFill>
                          <a:effectLst/>
                          <a:latin typeface="Calibri"/>
                        </a:rPr>
                        <a:t>29/28</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945293424"/>
                  </a:ext>
                </a:extLst>
              </a:tr>
              <a:tr h="221285">
                <a:tc rowSpan="3">
                  <a:txBody>
                    <a:bodyPr/>
                    <a:lstStyle/>
                    <a:p>
                      <a:pPr algn="ctr" rtl="0" fontAlgn="ctr"/>
                      <a:r>
                        <a:rPr lang="es-ES" sz="900" b="1">
                          <a:solidFill>
                            <a:srgbClr val="203764"/>
                          </a:solidFill>
                          <a:effectLst/>
                          <a:latin typeface="Calibri"/>
                        </a:rPr>
                        <a:t>Solicitud</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rtl="0" fontAlgn="ctr"/>
                      <a:r>
                        <a:rPr lang="es-ES" sz="900" b="1">
                          <a:solidFill>
                            <a:srgbClr val="203764"/>
                          </a:solidFill>
                          <a:effectLst/>
                          <a:latin typeface="Calibri"/>
                        </a:rPr>
                        <a:t>Funcionamiento</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1.966.819 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 2.699.919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 2.780.916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 2.864.343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 2.950.274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a:solidFill>
                            <a:srgbClr val="203764"/>
                          </a:solidFill>
                          <a:effectLst/>
                          <a:latin typeface="Calibri"/>
                        </a:rPr>
                        <a:t>37%</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a:solidFill>
                            <a:srgbClr val="203764"/>
                          </a:solidFill>
                          <a:effectLst/>
                          <a:latin typeface="Calibri"/>
                        </a:rPr>
                        <a:t>3%</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a:solidFill>
                            <a:srgbClr val="203764"/>
                          </a:solidFill>
                          <a:effectLst/>
                          <a:latin typeface="Calibri"/>
                        </a:rPr>
                        <a:t>3%</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a:solidFill>
                            <a:srgbClr val="203764"/>
                          </a:solidFill>
                          <a:effectLst/>
                          <a:latin typeface="Calibri"/>
                        </a:rPr>
                        <a:t>0%</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989053976"/>
                  </a:ext>
                </a:extLst>
              </a:tr>
              <a:tr h="221285">
                <a:tc vMerge="1">
                  <a:txBody>
                    <a:bodyPr/>
                    <a:lstStyle/>
                    <a:p>
                      <a:endParaRPr lang="es-ES"/>
                    </a:p>
                  </a:txBody>
                  <a:tcPr/>
                </a:tc>
                <a:tc>
                  <a:txBody>
                    <a:bodyPr/>
                    <a:lstStyle/>
                    <a:p>
                      <a:pPr rtl="0" fontAlgn="ctr"/>
                      <a:r>
                        <a:rPr lang="es-ES" sz="900" b="1">
                          <a:solidFill>
                            <a:srgbClr val="203764"/>
                          </a:solidFill>
                          <a:effectLst/>
                          <a:latin typeface="Calibri"/>
                        </a:rPr>
                        <a:t>Inversión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 10.150.657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 17.012.520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 17.298.240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 17.816.950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 14.966.551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a:solidFill>
                            <a:srgbClr val="203764"/>
                          </a:solidFill>
                          <a:effectLst/>
                          <a:latin typeface="Calibri"/>
                        </a:rPr>
                        <a:t>68%</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a:solidFill>
                            <a:srgbClr val="203764"/>
                          </a:solidFill>
                          <a:effectLst/>
                          <a:latin typeface="Calibri"/>
                        </a:rPr>
                        <a:t>2%</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a:solidFill>
                            <a:srgbClr val="203764"/>
                          </a:solidFill>
                          <a:effectLst/>
                          <a:latin typeface="Calibri"/>
                        </a:rPr>
                        <a:t>3%</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a:solidFill>
                            <a:srgbClr val="203764"/>
                          </a:solidFill>
                          <a:effectLst/>
                          <a:latin typeface="Calibri"/>
                        </a:rPr>
                        <a:t>0%</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1416824749"/>
                  </a:ext>
                </a:extLst>
              </a:tr>
              <a:tr h="261518">
                <a:tc vMerge="1">
                  <a:txBody>
                    <a:bodyPr/>
                    <a:lstStyle/>
                    <a:p>
                      <a:endParaRPr lang="es-ES"/>
                    </a:p>
                  </a:txBody>
                  <a:tcPr/>
                </a:tc>
                <a:tc>
                  <a:txBody>
                    <a:bodyPr/>
                    <a:lstStyle/>
                    <a:p>
                      <a:pPr rtl="0" fontAlgn="ctr"/>
                      <a:r>
                        <a:rPr lang="es-ES" sz="900" b="1">
                          <a:solidFill>
                            <a:srgbClr val="203764"/>
                          </a:solidFill>
                          <a:effectLst/>
                          <a:latin typeface="Calibri"/>
                        </a:rPr>
                        <a:t>Total Solicitud MGMP 2026-2029</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12.117.476 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 19.712.439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 20.079.155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 20.681.293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 18.351.328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a:solidFill>
                            <a:srgbClr val="203764"/>
                          </a:solidFill>
                          <a:effectLst/>
                          <a:latin typeface="Calibri"/>
                        </a:rPr>
                        <a:t>63%</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a:solidFill>
                            <a:srgbClr val="203764"/>
                          </a:solidFill>
                          <a:effectLst/>
                          <a:latin typeface="Calibri"/>
                        </a:rPr>
                        <a:t>2%</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a:solidFill>
                            <a:srgbClr val="203764"/>
                          </a:solidFill>
                          <a:effectLst/>
                          <a:latin typeface="Calibri"/>
                        </a:rPr>
                        <a:t>3%</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a:solidFill>
                            <a:srgbClr val="203764"/>
                          </a:solidFill>
                          <a:effectLst/>
                          <a:latin typeface="Calibri"/>
                        </a:rPr>
                        <a:t>0%</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3501361722"/>
                  </a:ext>
                </a:extLst>
              </a:tr>
              <a:tr h="221285">
                <a:tc>
                  <a:txBody>
                    <a:bodyPr/>
                    <a:lstStyle/>
                    <a:p>
                      <a:pPr fontAlgn="ctr"/>
                      <a:endParaRPr lang="es-ES" sz="900">
                        <a:solidFill>
                          <a:srgbClr val="203764"/>
                        </a:solidFill>
                        <a:effectLst/>
                        <a:latin typeface="Arial"/>
                      </a:endParaRP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rtl="0" fontAlgn="ctr"/>
                      <a:r>
                        <a:rPr lang="es-ES" sz="900" b="1">
                          <a:solidFill>
                            <a:srgbClr val="203764"/>
                          </a:solidFill>
                          <a:effectLst/>
                          <a:latin typeface="Calibri"/>
                        </a:rPr>
                        <a:t>MGMP 2025-2028 </a:t>
                      </a:r>
                      <a:r>
                        <a:rPr lang="es-ES" sz="900" b="1" err="1">
                          <a:solidFill>
                            <a:srgbClr val="203764"/>
                          </a:solidFill>
                          <a:effectLst/>
                          <a:latin typeface="Calibri"/>
                        </a:rPr>
                        <a:t>Conpes</a:t>
                      </a:r>
                      <a:r>
                        <a:rPr lang="es-ES" sz="900" b="1">
                          <a:solidFill>
                            <a:srgbClr val="203764"/>
                          </a:solidFill>
                          <a:effectLst/>
                          <a:latin typeface="Calibri"/>
                        </a:rPr>
                        <a:t> 4138</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b="1">
                          <a:solidFill>
                            <a:srgbClr val="203764"/>
                          </a:solidFill>
                          <a:effectLst/>
                          <a:latin typeface="Arial"/>
                        </a:rPr>
                        <a:t>12.008.000 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b="1">
                          <a:solidFill>
                            <a:srgbClr val="203764"/>
                          </a:solidFill>
                          <a:effectLst/>
                          <a:latin typeface="Arial"/>
                        </a:rPr>
                        <a:t> 10.663.000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b="1">
                          <a:solidFill>
                            <a:srgbClr val="203764"/>
                          </a:solidFill>
                          <a:effectLst/>
                          <a:latin typeface="Arial"/>
                        </a:rPr>
                        <a:t> 11.041.000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b="1">
                          <a:solidFill>
                            <a:srgbClr val="203764"/>
                          </a:solidFill>
                          <a:effectLst/>
                          <a:latin typeface="Arial"/>
                        </a:rPr>
                        <a:t> 11.727.000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fontAlgn="ctr"/>
                      <a:endParaRPr lang="es-ES" sz="900" b="1">
                        <a:solidFill>
                          <a:srgbClr val="203764"/>
                        </a:solidFill>
                        <a:effectLst/>
                        <a:latin typeface="Arial"/>
                      </a:endParaRP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b="1">
                          <a:solidFill>
                            <a:srgbClr val="203764"/>
                          </a:solidFill>
                          <a:effectLst/>
                          <a:latin typeface="Calibri"/>
                        </a:rPr>
                        <a:t>-11%</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b="1">
                          <a:solidFill>
                            <a:srgbClr val="203764"/>
                          </a:solidFill>
                          <a:effectLst/>
                          <a:latin typeface="Calibri"/>
                        </a:rPr>
                        <a:t>4%</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b="1">
                          <a:solidFill>
                            <a:srgbClr val="203764"/>
                          </a:solidFill>
                          <a:effectLst/>
                          <a:latin typeface="Calibri"/>
                        </a:rPr>
                        <a:t>6%</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b="1">
                          <a:solidFill>
                            <a:srgbClr val="203764"/>
                          </a:solidFill>
                          <a:effectLst/>
                          <a:latin typeface="Calibri"/>
                        </a:rPr>
                        <a:t>0%</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3775059105"/>
                  </a:ext>
                </a:extLst>
              </a:tr>
              <a:tr h="221285">
                <a:tc>
                  <a:txBody>
                    <a:bodyPr/>
                    <a:lstStyle/>
                    <a:p>
                      <a:pPr fontAlgn="ctr"/>
                      <a:endParaRPr lang="es-ES" sz="900">
                        <a:solidFill>
                          <a:srgbClr val="203764"/>
                        </a:solidFill>
                        <a:effectLst/>
                        <a:latin typeface="Arial"/>
                      </a:endParaRP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rtl="0" fontAlgn="ctr"/>
                      <a:r>
                        <a:rPr lang="es-ES" sz="900" b="1">
                          <a:solidFill>
                            <a:srgbClr val="203764"/>
                          </a:solidFill>
                          <a:effectLst/>
                          <a:latin typeface="Calibri"/>
                        </a:rPr>
                        <a:t>Diferencia</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(109.476)</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(9.049.439)</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(9.038.155)</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(8.954.293)</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900">
                          <a:solidFill>
                            <a:srgbClr val="203764"/>
                          </a:solidFill>
                          <a:effectLst/>
                          <a:latin typeface="Arial"/>
                        </a:rPr>
                        <a:t>(18.351.328)</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a:solidFill>
                            <a:srgbClr val="203764"/>
                          </a:solidFill>
                          <a:effectLst/>
                          <a:latin typeface="Calibri"/>
                        </a:rPr>
                        <a:t>8166%</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a:solidFill>
                            <a:srgbClr val="203764"/>
                          </a:solidFill>
                          <a:effectLst/>
                          <a:latin typeface="Calibri"/>
                        </a:rPr>
                        <a:t>0%</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a:solidFill>
                            <a:srgbClr val="203764"/>
                          </a:solidFill>
                          <a:effectLst/>
                          <a:latin typeface="Calibri"/>
                        </a:rPr>
                        <a:t>-1%</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900">
                          <a:solidFill>
                            <a:srgbClr val="203764"/>
                          </a:solidFill>
                          <a:effectLst/>
                          <a:latin typeface="Calibri"/>
                        </a:rPr>
                        <a:t>0%</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917456252"/>
                  </a:ext>
                </a:extLst>
              </a:tr>
              <a:tr h="261518">
                <a:tc gridSpan="11">
                  <a:txBody>
                    <a:bodyPr/>
                    <a:lstStyle/>
                    <a:p>
                      <a:pPr fontAlgn="ctr"/>
                      <a:r>
                        <a:rPr lang="es-ES" sz="1000">
                          <a:solidFill>
                            <a:srgbClr val="203764"/>
                          </a:solidFill>
                          <a:effectLst/>
                          <a:latin typeface="Calibri"/>
                        </a:rPr>
                        <a:t>* Apropiación vigente a 31 de marzo de 2025</a:t>
                      </a:r>
                    </a:p>
                  </a:txBody>
                  <a:tcPr marL="9525" marR="9525" marT="9525" anchor="ctr">
                    <a:lnL>
                      <a:noFill/>
                    </a:lnL>
                    <a:lnR>
                      <a:noFill/>
                    </a:lnR>
                    <a:lnT w="6350" cap="flat" cmpd="sng" algn="ctr">
                      <a:solidFill>
                        <a:srgbClr val="004A84"/>
                      </a:solidFill>
                      <a:prstDash val="solid"/>
                      <a:round/>
                      <a:headEnd type="none" w="med" len="med"/>
                      <a:tailEnd type="none" w="med" len="med"/>
                    </a:lnT>
                    <a:lnB>
                      <a:noFill/>
                    </a:lnB>
                    <a:noFill/>
                  </a:tcPr>
                </a:tc>
                <a:tc hMerge="1">
                  <a:txBody>
                    <a:bodyPr/>
                    <a:lstStyle/>
                    <a:p>
                      <a:endParaRPr lang="es-ES"/>
                    </a:p>
                  </a:txBody>
                  <a:tcPr marL="9525" marR="9525" marT="9525" anchor="ctr">
                    <a:lnL>
                      <a:noFill/>
                    </a:lnL>
                    <a:lnR>
                      <a:noFill/>
                    </a:lnR>
                    <a:lnT w="6350" cap="flat" cmpd="sng" algn="ctr">
                      <a:solidFill>
                        <a:srgbClr val="004A84"/>
                      </a:solidFill>
                      <a:prstDash val="solid"/>
                      <a:round/>
                      <a:headEnd type="none" w="med" len="med"/>
                      <a:tailEnd type="none" w="med" len="med"/>
                    </a:lnT>
                    <a:lnB>
                      <a:noFill/>
                    </a:lnB>
                    <a:noFill/>
                  </a:tcPr>
                </a:tc>
                <a:tc hMerge="1">
                  <a:txBody>
                    <a:bodyPr/>
                    <a:lstStyle/>
                    <a:p>
                      <a:endParaRPr lang="es-ES"/>
                    </a:p>
                  </a:txBody>
                  <a:tcPr marL="9525" marR="9525" marT="9525" anchor="ctr">
                    <a:lnL>
                      <a:noFill/>
                    </a:lnL>
                    <a:lnR>
                      <a:noFill/>
                    </a:lnR>
                    <a:lnT w="6350" cap="flat" cmpd="sng" algn="ctr">
                      <a:solidFill>
                        <a:srgbClr val="004A84"/>
                      </a:solidFill>
                      <a:prstDash val="solid"/>
                      <a:round/>
                      <a:headEnd type="none" w="med" len="med"/>
                      <a:tailEnd type="none" w="med" len="med"/>
                    </a:lnT>
                    <a:lnB>
                      <a:noFill/>
                    </a:lnB>
                    <a:noFill/>
                  </a:tcPr>
                </a:tc>
                <a:tc hMerge="1">
                  <a:txBody>
                    <a:bodyPr/>
                    <a:lstStyle/>
                    <a:p>
                      <a:endParaRPr lang="es-ES"/>
                    </a:p>
                  </a:txBody>
                  <a:tcPr marL="9525" marR="9525" marT="9525" anchor="ctr">
                    <a:lnL>
                      <a:noFill/>
                    </a:lnL>
                    <a:lnR>
                      <a:noFill/>
                    </a:lnR>
                    <a:lnT w="6350" cap="flat" cmpd="sng" algn="ctr">
                      <a:solidFill>
                        <a:srgbClr val="004A84"/>
                      </a:solidFill>
                      <a:prstDash val="solid"/>
                      <a:round/>
                      <a:headEnd type="none" w="med" len="med"/>
                      <a:tailEnd type="none" w="med" len="med"/>
                    </a:lnT>
                    <a:lnB>
                      <a:noFill/>
                    </a:lnB>
                    <a:noFill/>
                  </a:tcPr>
                </a:tc>
                <a:tc hMerge="1">
                  <a:txBody>
                    <a:bodyPr/>
                    <a:lstStyle/>
                    <a:p>
                      <a:endParaRPr lang="es-ES"/>
                    </a:p>
                  </a:txBody>
                  <a:tcPr marL="9525" marR="9525" marT="9525" anchor="ctr">
                    <a:lnL>
                      <a:noFill/>
                    </a:lnL>
                    <a:lnR>
                      <a:noFill/>
                    </a:lnR>
                    <a:lnT w="6350" cap="flat" cmpd="sng" algn="ctr">
                      <a:solidFill>
                        <a:srgbClr val="004A84"/>
                      </a:solidFill>
                      <a:prstDash val="solid"/>
                      <a:round/>
                      <a:headEnd type="none" w="med" len="med"/>
                      <a:tailEnd type="none" w="med" len="med"/>
                    </a:lnT>
                    <a:lnB>
                      <a:noFill/>
                    </a:lnB>
                    <a:noFill/>
                  </a:tcPr>
                </a:tc>
                <a:tc hMerge="1">
                  <a:txBody>
                    <a:bodyPr/>
                    <a:lstStyle/>
                    <a:p>
                      <a:endParaRPr lang="es-ES"/>
                    </a:p>
                  </a:txBody>
                  <a:tcPr marL="9525" marR="9525" marT="9525" anchor="ctr">
                    <a:lnL>
                      <a:noFill/>
                    </a:lnL>
                    <a:lnR>
                      <a:noFill/>
                    </a:lnR>
                    <a:lnT w="6350" cap="flat" cmpd="sng" algn="ctr">
                      <a:solidFill>
                        <a:srgbClr val="004A84"/>
                      </a:solidFill>
                      <a:prstDash val="solid"/>
                      <a:round/>
                      <a:headEnd type="none" w="med" len="med"/>
                      <a:tailEnd type="none" w="med" len="med"/>
                    </a:lnT>
                    <a:lnB>
                      <a:noFill/>
                    </a:lnB>
                    <a:noFill/>
                  </a:tcPr>
                </a:tc>
                <a:tc hMerge="1">
                  <a:txBody>
                    <a:bodyPr/>
                    <a:lstStyle/>
                    <a:p>
                      <a:endParaRPr lang="es-ES"/>
                    </a:p>
                  </a:txBody>
                  <a:tcPr marL="9525" marR="9525" marT="9525" anchor="ctr">
                    <a:lnL>
                      <a:noFill/>
                    </a:lnL>
                    <a:lnR>
                      <a:noFill/>
                    </a:lnR>
                    <a:lnT w="6350" cap="flat" cmpd="sng" algn="ctr">
                      <a:solidFill>
                        <a:srgbClr val="004A84"/>
                      </a:solidFill>
                      <a:prstDash val="solid"/>
                      <a:round/>
                      <a:headEnd type="none" w="med" len="med"/>
                      <a:tailEnd type="none" w="med" len="med"/>
                    </a:lnT>
                    <a:lnB>
                      <a:noFill/>
                    </a:lnB>
                    <a:noFill/>
                  </a:tcPr>
                </a:tc>
                <a:tc hMerge="1">
                  <a:txBody>
                    <a:bodyPr/>
                    <a:lstStyle/>
                    <a:p>
                      <a:endParaRPr lang="es-ES"/>
                    </a:p>
                  </a:txBody>
                  <a:tcPr marL="9525" marR="9525" marT="9525" anchor="ctr">
                    <a:lnL>
                      <a:noFill/>
                    </a:lnL>
                    <a:lnR>
                      <a:noFill/>
                    </a:lnR>
                    <a:lnT w="6350" cap="flat" cmpd="sng" algn="ctr">
                      <a:solidFill>
                        <a:srgbClr val="004A84"/>
                      </a:solidFill>
                      <a:prstDash val="solid"/>
                      <a:round/>
                      <a:headEnd type="none" w="med" len="med"/>
                      <a:tailEnd type="none" w="med" len="med"/>
                    </a:lnT>
                    <a:lnB>
                      <a:noFill/>
                    </a:lnB>
                    <a:noFill/>
                  </a:tcPr>
                </a:tc>
                <a:tc hMerge="1">
                  <a:txBody>
                    <a:bodyPr/>
                    <a:lstStyle/>
                    <a:p>
                      <a:endParaRPr lang="es-ES"/>
                    </a:p>
                  </a:txBody>
                  <a:tcPr marL="9525" marR="9525" marT="9525" anchor="ctr">
                    <a:lnL>
                      <a:noFill/>
                    </a:lnL>
                    <a:lnR>
                      <a:noFill/>
                    </a:lnR>
                    <a:lnT w="6350" cap="flat" cmpd="sng" algn="ctr">
                      <a:solidFill>
                        <a:srgbClr val="004A84"/>
                      </a:solidFill>
                      <a:prstDash val="solid"/>
                      <a:round/>
                      <a:headEnd type="none" w="med" len="med"/>
                      <a:tailEnd type="none" w="med" len="med"/>
                    </a:lnT>
                    <a:lnB>
                      <a:noFill/>
                    </a:lnB>
                    <a:noFill/>
                  </a:tcPr>
                </a:tc>
                <a:tc hMerge="1">
                  <a:txBody>
                    <a:bodyPr/>
                    <a:lstStyle/>
                    <a:p>
                      <a:endParaRPr lang="es-ES"/>
                    </a:p>
                  </a:txBody>
                  <a:tcPr marL="9525" marR="9525" marT="9525" anchor="ctr">
                    <a:lnL>
                      <a:noFill/>
                    </a:lnL>
                    <a:lnR>
                      <a:noFill/>
                    </a:lnR>
                    <a:lnT w="6350" cap="flat" cmpd="sng" algn="ctr">
                      <a:solidFill>
                        <a:srgbClr val="004A84"/>
                      </a:solidFill>
                      <a:prstDash val="solid"/>
                      <a:round/>
                      <a:headEnd type="none" w="med" len="med"/>
                      <a:tailEnd type="none" w="med" len="med"/>
                    </a:lnT>
                    <a:lnB>
                      <a:noFill/>
                    </a:lnB>
                    <a:noFill/>
                  </a:tcPr>
                </a:tc>
                <a:tc hMerge="1">
                  <a:txBody>
                    <a:bodyPr/>
                    <a:lstStyle/>
                    <a:p>
                      <a:endParaRPr lang="es-ES"/>
                    </a:p>
                  </a:txBody>
                  <a:tcPr marL="9525" marR="9525" marT="9525" anchor="ctr">
                    <a:lnL>
                      <a:noFill/>
                    </a:lnL>
                    <a:lnR>
                      <a:noFill/>
                    </a:lnR>
                    <a:lnT w="6350" cap="flat" cmpd="sng" algn="ctr">
                      <a:solidFill>
                        <a:srgbClr val="004A84"/>
                      </a:solidFill>
                      <a:prstDash val="solid"/>
                      <a:round/>
                      <a:headEnd type="none" w="med" len="med"/>
                      <a:tailEnd type="none" w="med" len="med"/>
                    </a:lnT>
                    <a:lnB>
                      <a:noFill/>
                    </a:lnB>
                    <a:noFill/>
                  </a:tcPr>
                </a:tc>
                <a:extLst>
                  <a:ext uri="{0D108BD9-81ED-4DB2-BD59-A6C34878D82A}">
                    <a16:rowId xmlns:a16="http://schemas.microsoft.com/office/drawing/2014/main" val="872976832"/>
                  </a:ext>
                </a:extLst>
              </a:tr>
            </a:tbl>
          </a:graphicData>
        </a:graphic>
      </p:graphicFrame>
    </p:spTree>
    <p:extLst>
      <p:ext uri="{BB962C8B-B14F-4D97-AF65-F5344CB8AC3E}">
        <p14:creationId xmlns:p14="http://schemas.microsoft.com/office/powerpoint/2010/main" val="33420788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7622C-4248-3889-E6E4-4FD1AFEB8AAA}"/>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BC8FCEFB-8137-B883-3D03-75914B0419CA}"/>
              </a:ext>
            </a:extLst>
          </p:cNvPr>
          <p:cNvSpPr/>
          <p:nvPr/>
        </p:nvSpPr>
        <p:spPr>
          <a:xfrm>
            <a:off x="-114804" y="-43227"/>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206F9579-AF7C-487E-CC3C-4F9A7414724B}"/>
              </a:ext>
            </a:extLst>
          </p:cNvPr>
          <p:cNvSpPr txBox="1">
            <a:spLocks/>
          </p:cNvSpPr>
          <p:nvPr/>
        </p:nvSpPr>
        <p:spPr>
          <a:xfrm>
            <a:off x="423252" y="280688"/>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ES" sz="2400" b="1">
                <a:solidFill>
                  <a:srgbClr val="0051A5"/>
                </a:solidFill>
                <a:latin typeface="Helvetica"/>
                <a:ea typeface="Verdana"/>
                <a:cs typeface="Verdana" panose="020B0604030504040204" pitchFamily="34" charset="0"/>
              </a:rPr>
              <a:t>6. Políticas transversales - Grupos Étnicos</a:t>
            </a:r>
            <a:endParaRPr lang="es-MX" sz="2400" b="1">
              <a:solidFill>
                <a:srgbClr val="0051A5"/>
              </a:solidFill>
              <a:latin typeface="Helvetica"/>
              <a:ea typeface="Verdana"/>
              <a:cs typeface="Verdana" panose="020B0604030504040204" pitchFamily="34" charset="0"/>
            </a:endParaRPr>
          </a:p>
        </p:txBody>
      </p:sp>
      <p:pic>
        <p:nvPicPr>
          <p:cNvPr id="4" name="Graphic 6">
            <a:extLst>
              <a:ext uri="{FF2B5EF4-FFF2-40B4-BE49-F238E27FC236}">
                <a16:creationId xmlns:a16="http://schemas.microsoft.com/office/drawing/2014/main" id="{52B1C9D5-A581-EBA0-076E-E2111D0327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959" y="682079"/>
            <a:ext cx="5426788" cy="98511"/>
          </a:xfrm>
          <a:prstGeom prst="rect">
            <a:avLst/>
          </a:prstGeom>
        </p:spPr>
      </p:pic>
      <p:graphicFrame>
        <p:nvGraphicFramePr>
          <p:cNvPr id="6" name="Tabla 5">
            <a:extLst>
              <a:ext uri="{FF2B5EF4-FFF2-40B4-BE49-F238E27FC236}">
                <a16:creationId xmlns:a16="http://schemas.microsoft.com/office/drawing/2014/main" id="{FD8098F2-F2BE-8E65-61E8-73F9857C3D82}"/>
              </a:ext>
            </a:extLst>
          </p:cNvPr>
          <p:cNvGraphicFramePr>
            <a:graphicFrameLocks noGrp="1"/>
          </p:cNvGraphicFramePr>
          <p:nvPr/>
        </p:nvGraphicFramePr>
        <p:xfrm>
          <a:off x="256032" y="859536"/>
          <a:ext cx="11320272" cy="5770009"/>
        </p:xfrm>
        <a:graphic>
          <a:graphicData uri="http://schemas.openxmlformats.org/drawingml/2006/table">
            <a:tbl>
              <a:tblPr/>
              <a:tblGrid>
                <a:gridCol w="526814">
                  <a:extLst>
                    <a:ext uri="{9D8B030D-6E8A-4147-A177-3AD203B41FA5}">
                      <a16:colId xmlns:a16="http://schemas.microsoft.com/office/drawing/2014/main" val="2458065661"/>
                    </a:ext>
                  </a:extLst>
                </a:gridCol>
                <a:gridCol w="912444">
                  <a:extLst>
                    <a:ext uri="{9D8B030D-6E8A-4147-A177-3AD203B41FA5}">
                      <a16:colId xmlns:a16="http://schemas.microsoft.com/office/drawing/2014/main" val="2323893820"/>
                    </a:ext>
                  </a:extLst>
                </a:gridCol>
                <a:gridCol w="1948372">
                  <a:extLst>
                    <a:ext uri="{9D8B030D-6E8A-4147-A177-3AD203B41FA5}">
                      <a16:colId xmlns:a16="http://schemas.microsoft.com/office/drawing/2014/main" val="3723656829"/>
                    </a:ext>
                  </a:extLst>
                </a:gridCol>
                <a:gridCol w="4540218">
                  <a:extLst>
                    <a:ext uri="{9D8B030D-6E8A-4147-A177-3AD203B41FA5}">
                      <a16:colId xmlns:a16="http://schemas.microsoft.com/office/drawing/2014/main" val="943275613"/>
                    </a:ext>
                  </a:extLst>
                </a:gridCol>
                <a:gridCol w="266478">
                  <a:extLst>
                    <a:ext uri="{9D8B030D-6E8A-4147-A177-3AD203B41FA5}">
                      <a16:colId xmlns:a16="http://schemas.microsoft.com/office/drawing/2014/main" val="100641185"/>
                    </a:ext>
                  </a:extLst>
                </a:gridCol>
                <a:gridCol w="573809">
                  <a:extLst>
                    <a:ext uri="{9D8B030D-6E8A-4147-A177-3AD203B41FA5}">
                      <a16:colId xmlns:a16="http://schemas.microsoft.com/office/drawing/2014/main" val="200672799"/>
                    </a:ext>
                  </a:extLst>
                </a:gridCol>
                <a:gridCol w="830710">
                  <a:extLst>
                    <a:ext uri="{9D8B030D-6E8A-4147-A177-3AD203B41FA5}">
                      <a16:colId xmlns:a16="http://schemas.microsoft.com/office/drawing/2014/main" val="1519058865"/>
                    </a:ext>
                  </a:extLst>
                </a:gridCol>
                <a:gridCol w="573809">
                  <a:extLst>
                    <a:ext uri="{9D8B030D-6E8A-4147-A177-3AD203B41FA5}">
                      <a16:colId xmlns:a16="http://schemas.microsoft.com/office/drawing/2014/main" val="2555764103"/>
                    </a:ext>
                  </a:extLst>
                </a:gridCol>
                <a:gridCol w="573809">
                  <a:extLst>
                    <a:ext uri="{9D8B030D-6E8A-4147-A177-3AD203B41FA5}">
                      <a16:colId xmlns:a16="http://schemas.microsoft.com/office/drawing/2014/main" val="3470346542"/>
                    </a:ext>
                  </a:extLst>
                </a:gridCol>
                <a:gridCol w="573809">
                  <a:extLst>
                    <a:ext uri="{9D8B030D-6E8A-4147-A177-3AD203B41FA5}">
                      <a16:colId xmlns:a16="http://schemas.microsoft.com/office/drawing/2014/main" val="205486599"/>
                    </a:ext>
                  </a:extLst>
                </a:gridCol>
              </a:tblGrid>
              <a:tr h="199925">
                <a:tc>
                  <a:txBody>
                    <a:bodyPr/>
                    <a:lstStyle/>
                    <a:p>
                      <a:pPr algn="ctr" rtl="0" fontAlgn="ctr"/>
                      <a:r>
                        <a:rPr lang="es-CO" sz="800" b="1" i="0" u="none" strike="noStrike">
                          <a:solidFill>
                            <a:srgbClr val="FFFFFF"/>
                          </a:solidFill>
                          <a:effectLst/>
                          <a:latin typeface="Calibri" panose="020F0502020204030204" pitchFamily="34" charset="0"/>
                        </a:rPr>
                        <a:t>ENTIDAD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Proyecto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Acuerdo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Grupo Étnico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2026 </a:t>
                      </a:r>
                      <a:br>
                        <a:rPr lang="es-CO" sz="800" b="1" i="0" u="none" strike="noStrike">
                          <a:solidFill>
                            <a:srgbClr val="FFFFFF"/>
                          </a:solidFill>
                          <a:effectLst/>
                          <a:latin typeface="Calibri" panose="020F0502020204030204" pitchFamily="34" charset="0"/>
                        </a:rPr>
                      </a:br>
                      <a:r>
                        <a:rPr lang="es-CO" sz="800" b="1" i="0" u="none" strike="noStrike">
                          <a:solidFill>
                            <a:srgbClr val="FFFFFF"/>
                          </a:solidFill>
                          <a:effectLst/>
                          <a:latin typeface="Calibri" panose="020F0502020204030204" pitchFamily="34" charset="0"/>
                        </a:rPr>
                        <a:t>(No concertado)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539756895"/>
                  </a:ext>
                </a:extLst>
              </a:tr>
              <a:tr h="908823">
                <a:tc>
                  <a:txBody>
                    <a:bodyPr/>
                    <a:lstStyle/>
                    <a:p>
                      <a:pPr algn="l" rtl="0" fontAlgn="ctr"/>
                      <a:r>
                        <a:rPr lang="es-CO" sz="8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8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Estructurar las líneas de acción de la educación inicial en el marco de la atención integral para las comunidades Negras, Afrocolombianas, Raizales y Palenqueras, de acuerdo con lo establecido en el artículo 9 parágrafo tercero de la ley 1804 del 2016. Lo anterior, a través del proceso de Consulta Previa en coordinación con la Comisión Tercera del espacio nacional de Consulta Previa y la Comisión Intersectorial de Primera Infancia que se promulgará mediante un acto administrativo.</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800" b="0" i="0" u="none" strike="noStrike">
                          <a:solidFill>
                            <a:srgbClr val="000000"/>
                          </a:solidFill>
                          <a:effectLst/>
                          <a:latin typeface="Calibri" panose="020F0502020204030204" pitchFamily="34" charset="0"/>
                        </a:rPr>
                        <a:t>NARP</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$ 1.000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Arial" panose="020B060402020202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606621102"/>
                  </a:ext>
                </a:extLst>
              </a:tr>
              <a:tr h="681617">
                <a:tc>
                  <a:txBody>
                    <a:bodyPr/>
                    <a:lstStyle/>
                    <a:p>
                      <a:pPr algn="l" rtl="0" fontAlgn="ctr"/>
                      <a:r>
                        <a:rPr lang="es-CO" sz="8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8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Ampliar la cobertura en la atención a la primera infancia de las comunidades Negras, Afrocolombianas, Raizales y Palenqueras teniendo en cuenta las solicitudes de los consejos comunitarios y organizaciones de base acorde con la apropiación presupuestal establecida en cada vigencia del 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800" b="0" i="0" u="none" strike="noStrike">
                          <a:solidFill>
                            <a:srgbClr val="000000"/>
                          </a:solidFill>
                          <a:effectLst/>
                          <a:latin typeface="Calibri" panose="020F0502020204030204" pitchFamily="34" charset="0"/>
                        </a:rPr>
                        <a:t>NARP</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$ 436.447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$ 436.447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$ 449.541</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$ 463.027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Arial" panose="020B0604020202020204" pitchFamily="34" charset="0"/>
                        </a:rPr>
                        <a:t>$ 476.918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3733157995"/>
                  </a:ext>
                </a:extLst>
              </a:tr>
              <a:tr h="681617">
                <a:tc>
                  <a:txBody>
                    <a:bodyPr/>
                    <a:lstStyle/>
                    <a:p>
                      <a:pPr algn="l" rtl="0" fontAlgn="ctr"/>
                      <a:r>
                        <a:rPr lang="es-CO" sz="8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8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Atención con enfoque étnico a familias y comunidades Negras, Afrocolombianas, Raizales y Palenqueras desde las modalidades de la Dirección de Familias y Comunidades del 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800" b="0" i="0" u="none" strike="noStrike">
                          <a:solidFill>
                            <a:srgbClr val="000000"/>
                          </a:solidFill>
                          <a:effectLst/>
                          <a:latin typeface="Calibri" panose="020F0502020204030204" pitchFamily="34" charset="0"/>
                        </a:rPr>
                        <a:t>NARP</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$ 10.000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$ 10.000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$ 10.300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$ 10.609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Arial" panose="020B0604020202020204" pitchFamily="34" charset="0"/>
                        </a:rPr>
                        <a:t>$ 10.927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2541168282"/>
                  </a:ext>
                </a:extLst>
              </a:tr>
              <a:tr h="519327">
                <a:tc>
                  <a:txBody>
                    <a:bodyPr/>
                    <a:lstStyle/>
                    <a:p>
                      <a:pPr algn="l" rtl="0" fontAlgn="ctr"/>
                      <a:r>
                        <a:rPr lang="es-CO" sz="8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800" b="0" i="0" u="none" strike="noStrike">
                          <a:solidFill>
                            <a:srgbClr val="000000"/>
                          </a:solidFill>
                          <a:effectLst/>
                          <a:latin typeface="Calibri" panose="020F0502020204030204" pitchFamily="34" charset="0"/>
                        </a:rPr>
                        <a:t>2018011000627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Contribución con acciones de promoción y prevención en el componente de alimentación y nutrición para la población colombiana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Consolidación, socialización y apropiación del capítulo Rrom en el Plan Nacional de Seguridad Alimentaria hacia la garantía del derecho humano a la alimentación.</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800" b="0" i="0" u="none" strike="noStrike">
                          <a:solidFill>
                            <a:srgbClr val="000000"/>
                          </a:solidFill>
                          <a:effectLst/>
                          <a:latin typeface="Calibri" panose="020F0502020204030204" pitchFamily="34" charset="0"/>
                        </a:rPr>
                        <a:t>RROM</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$ 1.175</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Arial" panose="020B060402020202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2465343691"/>
                  </a:ext>
                </a:extLst>
              </a:tr>
              <a:tr h="568014">
                <a:tc>
                  <a:txBody>
                    <a:bodyPr/>
                    <a:lstStyle/>
                    <a:p>
                      <a:pPr algn="l" rtl="0" fontAlgn="ctr"/>
                      <a:r>
                        <a:rPr lang="es-CO" sz="8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800" b="0" i="0" u="none" strike="noStrike">
                          <a:solidFill>
                            <a:srgbClr val="000000"/>
                          </a:solidFill>
                          <a:effectLst/>
                          <a:latin typeface="Calibri" panose="020F0502020204030204" pitchFamily="34" charset="0"/>
                        </a:rPr>
                        <a:t>2018011000627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Contribución con acciones de promoción y prevención en el componente de alimentación y nutrición para la población colombiana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Contribuir a la garantía del derecho a la alimentación mediante la elaboración de una minuta patrón que respete los hábitos y costumbres alimentarias de los niños, niñas, jóvenes , adolescentes y población con discapacidad de la población Rrom.</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800" b="0" i="0" u="none" strike="noStrike">
                          <a:solidFill>
                            <a:srgbClr val="000000"/>
                          </a:solidFill>
                          <a:effectLst/>
                          <a:latin typeface="Calibri" panose="020F0502020204030204" pitchFamily="34" charset="0"/>
                        </a:rPr>
                        <a:t>RROM</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$ 150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Arial" panose="020B060402020202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4197081226"/>
                  </a:ext>
                </a:extLst>
              </a:tr>
              <a:tr h="681617">
                <a:tc>
                  <a:txBody>
                    <a:bodyPr/>
                    <a:lstStyle/>
                    <a:p>
                      <a:pPr algn="l" rtl="0" fontAlgn="ctr"/>
                      <a:r>
                        <a:rPr lang="es-CO" sz="8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8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Implementar programas que aporten al fortalecimiento de las capacidades familiares y comunitarias de las familias del pueblo RROM para la promoción del desarrollo integral de los niños, niñas, adolescentes y jóvenes teniendo en cuenta su construcción y comprensión del mundo</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800" b="0" i="0" u="none" strike="noStrike">
                          <a:solidFill>
                            <a:srgbClr val="000000"/>
                          </a:solidFill>
                          <a:effectLst/>
                          <a:latin typeface="Calibri" panose="020F0502020204030204" pitchFamily="34" charset="0"/>
                        </a:rPr>
                        <a:t>RROM</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$ 700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$ 700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$ 721</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$ 743</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Arial" panose="020B0604020202020204" pitchFamily="34" charset="0"/>
                        </a:rPr>
                        <a:t>$ 765</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883405184"/>
                  </a:ext>
                </a:extLst>
              </a:tr>
              <a:tr h="681617">
                <a:tc>
                  <a:txBody>
                    <a:bodyPr/>
                    <a:lstStyle/>
                    <a:p>
                      <a:pPr algn="l" rtl="0" fontAlgn="ctr"/>
                      <a:r>
                        <a:rPr lang="es-CO" sz="8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8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Formular e implementar en concertación con la Comisión Nacional de Diálogo un Capítulo de la Política Nacional de Infancia y Adolescencia para la niñez del Pueblo Rrom Gitano de Colombia</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800" b="0" i="0" u="none" strike="noStrike">
                          <a:solidFill>
                            <a:srgbClr val="000000"/>
                          </a:solidFill>
                          <a:effectLst/>
                          <a:latin typeface="Calibri" panose="020F0502020204030204" pitchFamily="34" charset="0"/>
                        </a:rPr>
                        <a:t>RROM</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$ 400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$ 300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$ 309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$ 318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Arial" panose="020B0604020202020204" pitchFamily="34" charset="0"/>
                        </a:rPr>
                        <a:t>$ 328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1802854975"/>
                  </a:ext>
                </a:extLst>
              </a:tr>
              <a:tr h="681617">
                <a:tc>
                  <a:txBody>
                    <a:bodyPr/>
                    <a:lstStyle/>
                    <a:p>
                      <a:pPr algn="l" rtl="0" fontAlgn="ctr"/>
                      <a:r>
                        <a:rPr lang="es-CO" sz="8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800" b="0" i="0" u="none" strike="noStrike">
                          <a:solidFill>
                            <a:srgbClr val="000000"/>
                          </a:solidFill>
                          <a:effectLst/>
                          <a:latin typeface="Calibri" panose="020F0502020204030204" pitchFamily="34" charset="0"/>
                        </a:rPr>
                        <a:t>2018011000557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Fortalecimiento a los agentes e instancias del SNBF en el marco de la protección integral de los niños, niñas y adolescentes y sus familias a nivel nacional.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Brindar asistencia técnica a las entidades nacionales y territoriales del SNBF con la participación del pueblo Rrom, en el marco del ciclo de las políticas públicas dirigidas a NNAJ con el fin de establecer acciones diferenciadas y afirmativas que garanticen los derechos y protección de la niñez, adolescencia y la juventud del pueblo Rrom en armonía con el Zakono.</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800" b="0" i="0" u="none" strike="noStrike">
                          <a:solidFill>
                            <a:srgbClr val="000000"/>
                          </a:solidFill>
                          <a:effectLst/>
                          <a:latin typeface="Calibri" panose="020F0502020204030204" pitchFamily="34" charset="0"/>
                        </a:rPr>
                        <a:t>RROM</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$ 100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Arial" panose="020B060402020202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3405209221"/>
                  </a:ext>
                </a:extLst>
              </a:tr>
              <a:tr h="113603">
                <a:tc gridSpan="5">
                  <a:txBody>
                    <a:bodyPr/>
                    <a:lstStyle/>
                    <a:p>
                      <a:pPr algn="ctr" rtl="0" fontAlgn="ctr"/>
                      <a:r>
                        <a:rPr lang="es-CO" sz="800" b="1" i="0" u="none" strike="noStrike">
                          <a:solidFill>
                            <a:srgbClr val="000000"/>
                          </a:solidFill>
                          <a:effectLst/>
                          <a:latin typeface="Calibri" panose="020F0502020204030204" pitchFamily="34" charset="0"/>
                        </a:rPr>
                        <a:t>Total 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DEBF7"/>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rtl="0" fontAlgn="ctr"/>
                      <a:r>
                        <a:rPr lang="es-CO" sz="800" b="1" i="0" u="none" strike="noStrike">
                          <a:solidFill>
                            <a:srgbClr val="000000"/>
                          </a:solidFill>
                          <a:effectLst/>
                          <a:latin typeface="Arial" panose="020B0604020202020204" pitchFamily="34" charset="0"/>
                        </a:rPr>
                        <a:t>$ 482.173</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DEBF7"/>
                    </a:solidFill>
                  </a:tcPr>
                </a:tc>
                <a:tc>
                  <a:txBody>
                    <a:bodyPr/>
                    <a:lstStyle/>
                    <a:p>
                      <a:pPr algn="r" rtl="0" fontAlgn="ctr"/>
                      <a:r>
                        <a:rPr lang="es-CO" sz="800" b="1" i="0" u="none" strike="noStrike">
                          <a:solidFill>
                            <a:srgbClr val="000000"/>
                          </a:solidFill>
                          <a:effectLst/>
                          <a:latin typeface="Arial" panose="020B0604020202020204" pitchFamily="34" charset="0"/>
                        </a:rPr>
                        <a:t>$ 466.874</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DEBF7"/>
                    </a:solidFill>
                  </a:tcPr>
                </a:tc>
                <a:tc>
                  <a:txBody>
                    <a:bodyPr/>
                    <a:lstStyle/>
                    <a:p>
                      <a:pPr algn="r" rtl="0" fontAlgn="ctr"/>
                      <a:r>
                        <a:rPr lang="es-CO" sz="800" b="1" i="0" u="none" strike="noStrike">
                          <a:solidFill>
                            <a:srgbClr val="000000"/>
                          </a:solidFill>
                          <a:effectLst/>
                          <a:latin typeface="Arial" panose="020B0604020202020204" pitchFamily="34" charset="0"/>
                        </a:rPr>
                        <a:t>$ 480.880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DEBF7"/>
                    </a:solidFill>
                  </a:tcPr>
                </a:tc>
                <a:tc>
                  <a:txBody>
                    <a:bodyPr/>
                    <a:lstStyle/>
                    <a:p>
                      <a:pPr algn="r" rtl="0" fontAlgn="ctr"/>
                      <a:r>
                        <a:rPr lang="es-CO" sz="800" b="1" i="0" u="none" strike="noStrike">
                          <a:solidFill>
                            <a:srgbClr val="000000"/>
                          </a:solidFill>
                          <a:effectLst/>
                          <a:latin typeface="Arial" panose="020B0604020202020204" pitchFamily="34" charset="0"/>
                        </a:rPr>
                        <a:t>$ 495.307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DEBF7"/>
                    </a:solidFill>
                  </a:tcPr>
                </a:tc>
                <a:tc>
                  <a:txBody>
                    <a:bodyPr/>
                    <a:lstStyle/>
                    <a:p>
                      <a:pPr algn="r" rtl="0" fontAlgn="ctr"/>
                      <a:r>
                        <a:rPr lang="es-CO" sz="800" b="1" i="0" u="none" strike="noStrike">
                          <a:solidFill>
                            <a:srgbClr val="000000"/>
                          </a:solidFill>
                          <a:effectLst/>
                          <a:latin typeface="Arial" panose="020B0604020202020204" pitchFamily="34" charset="0"/>
                        </a:rPr>
                        <a:t>$ 510.166</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DEBF7"/>
                    </a:solidFill>
                  </a:tcPr>
                </a:tc>
                <a:extLst>
                  <a:ext uri="{0D108BD9-81ED-4DB2-BD59-A6C34878D82A}">
                    <a16:rowId xmlns:a16="http://schemas.microsoft.com/office/drawing/2014/main" val="1162328452"/>
                  </a:ext>
                </a:extLst>
              </a:tr>
            </a:tbl>
          </a:graphicData>
        </a:graphic>
      </p:graphicFrame>
    </p:spTree>
    <p:extLst>
      <p:ext uri="{BB962C8B-B14F-4D97-AF65-F5344CB8AC3E}">
        <p14:creationId xmlns:p14="http://schemas.microsoft.com/office/powerpoint/2010/main" val="29412833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5BED2-7CD5-56A2-6DAF-6D92B99FB470}"/>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7E13563B-9552-B666-380A-A372EB9E4F1D}"/>
              </a:ext>
            </a:extLst>
          </p:cNvPr>
          <p:cNvSpPr/>
          <p:nvPr/>
        </p:nvSpPr>
        <p:spPr>
          <a:xfrm>
            <a:off x="-114804" y="-43227"/>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41F7063E-5990-C2A5-D73F-3F000BEA170D}"/>
              </a:ext>
            </a:extLst>
          </p:cNvPr>
          <p:cNvSpPr txBox="1">
            <a:spLocks/>
          </p:cNvSpPr>
          <p:nvPr/>
        </p:nvSpPr>
        <p:spPr>
          <a:xfrm>
            <a:off x="423252" y="280688"/>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ES" sz="2400" b="1">
                <a:solidFill>
                  <a:srgbClr val="0051A5"/>
                </a:solidFill>
                <a:latin typeface="Helvetica"/>
                <a:ea typeface="Verdana"/>
                <a:cs typeface="Verdana" panose="020B0604030504040204" pitchFamily="34" charset="0"/>
              </a:rPr>
              <a:t>6. Políticas transversales - Grupos Étnicos</a:t>
            </a:r>
            <a:endParaRPr lang="es-MX" sz="2400" b="1">
              <a:solidFill>
                <a:srgbClr val="0051A5"/>
              </a:solidFill>
              <a:latin typeface="Helvetica"/>
              <a:ea typeface="Verdana"/>
              <a:cs typeface="Verdana" panose="020B0604030504040204" pitchFamily="34" charset="0"/>
            </a:endParaRPr>
          </a:p>
        </p:txBody>
      </p:sp>
      <p:pic>
        <p:nvPicPr>
          <p:cNvPr id="4" name="Graphic 6">
            <a:extLst>
              <a:ext uri="{FF2B5EF4-FFF2-40B4-BE49-F238E27FC236}">
                <a16:creationId xmlns:a16="http://schemas.microsoft.com/office/drawing/2014/main" id="{EA6F18FD-1040-31EC-4A26-AA3C966C87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959" y="682079"/>
            <a:ext cx="5426788" cy="98511"/>
          </a:xfrm>
          <a:prstGeom prst="rect">
            <a:avLst/>
          </a:prstGeom>
        </p:spPr>
      </p:pic>
      <p:graphicFrame>
        <p:nvGraphicFramePr>
          <p:cNvPr id="6" name="Tabla 5">
            <a:extLst>
              <a:ext uri="{FF2B5EF4-FFF2-40B4-BE49-F238E27FC236}">
                <a16:creationId xmlns:a16="http://schemas.microsoft.com/office/drawing/2014/main" id="{F7844EA1-6141-F815-DCE1-D865DC9C8A19}"/>
              </a:ext>
            </a:extLst>
          </p:cNvPr>
          <p:cNvGraphicFramePr>
            <a:graphicFrameLocks noGrp="1"/>
          </p:cNvGraphicFramePr>
          <p:nvPr/>
        </p:nvGraphicFramePr>
        <p:xfrm>
          <a:off x="256032" y="859536"/>
          <a:ext cx="11045953" cy="5875525"/>
        </p:xfrm>
        <a:graphic>
          <a:graphicData uri="http://schemas.openxmlformats.org/drawingml/2006/table">
            <a:tbl>
              <a:tblPr/>
              <a:tblGrid>
                <a:gridCol w="477942">
                  <a:extLst>
                    <a:ext uri="{9D8B030D-6E8A-4147-A177-3AD203B41FA5}">
                      <a16:colId xmlns:a16="http://schemas.microsoft.com/office/drawing/2014/main" val="2458065661"/>
                    </a:ext>
                  </a:extLst>
                </a:gridCol>
                <a:gridCol w="1447123">
                  <a:extLst>
                    <a:ext uri="{9D8B030D-6E8A-4147-A177-3AD203B41FA5}">
                      <a16:colId xmlns:a16="http://schemas.microsoft.com/office/drawing/2014/main" val="2323893820"/>
                    </a:ext>
                  </a:extLst>
                </a:gridCol>
                <a:gridCol w="1767624">
                  <a:extLst>
                    <a:ext uri="{9D8B030D-6E8A-4147-A177-3AD203B41FA5}">
                      <a16:colId xmlns:a16="http://schemas.microsoft.com/office/drawing/2014/main" val="3723656829"/>
                    </a:ext>
                  </a:extLst>
                </a:gridCol>
                <a:gridCol w="3872414">
                  <a:extLst>
                    <a:ext uri="{9D8B030D-6E8A-4147-A177-3AD203B41FA5}">
                      <a16:colId xmlns:a16="http://schemas.microsoft.com/office/drawing/2014/main" val="943275613"/>
                    </a:ext>
                  </a:extLst>
                </a:gridCol>
                <a:gridCol w="488374">
                  <a:extLst>
                    <a:ext uri="{9D8B030D-6E8A-4147-A177-3AD203B41FA5}">
                      <a16:colId xmlns:a16="http://schemas.microsoft.com/office/drawing/2014/main" val="100641185"/>
                    </a:ext>
                  </a:extLst>
                </a:gridCol>
                <a:gridCol w="549309">
                  <a:extLst>
                    <a:ext uri="{9D8B030D-6E8A-4147-A177-3AD203B41FA5}">
                      <a16:colId xmlns:a16="http://schemas.microsoft.com/office/drawing/2014/main" val="200672799"/>
                    </a:ext>
                  </a:extLst>
                </a:gridCol>
                <a:gridCol w="795240">
                  <a:extLst>
                    <a:ext uri="{9D8B030D-6E8A-4147-A177-3AD203B41FA5}">
                      <a16:colId xmlns:a16="http://schemas.microsoft.com/office/drawing/2014/main" val="1519058865"/>
                    </a:ext>
                  </a:extLst>
                </a:gridCol>
                <a:gridCol w="549309">
                  <a:extLst>
                    <a:ext uri="{9D8B030D-6E8A-4147-A177-3AD203B41FA5}">
                      <a16:colId xmlns:a16="http://schemas.microsoft.com/office/drawing/2014/main" val="2555764103"/>
                    </a:ext>
                  </a:extLst>
                </a:gridCol>
                <a:gridCol w="549309">
                  <a:extLst>
                    <a:ext uri="{9D8B030D-6E8A-4147-A177-3AD203B41FA5}">
                      <a16:colId xmlns:a16="http://schemas.microsoft.com/office/drawing/2014/main" val="3470346542"/>
                    </a:ext>
                  </a:extLst>
                </a:gridCol>
                <a:gridCol w="549309">
                  <a:extLst>
                    <a:ext uri="{9D8B030D-6E8A-4147-A177-3AD203B41FA5}">
                      <a16:colId xmlns:a16="http://schemas.microsoft.com/office/drawing/2014/main" val="205486599"/>
                    </a:ext>
                  </a:extLst>
                </a:gridCol>
              </a:tblGrid>
              <a:tr h="232245">
                <a:tc>
                  <a:txBody>
                    <a:bodyPr/>
                    <a:lstStyle/>
                    <a:p>
                      <a:pPr algn="ctr" rtl="0" fontAlgn="ctr"/>
                      <a:r>
                        <a:rPr lang="es-CO" sz="800" b="1" i="0" u="none" strike="noStrike">
                          <a:solidFill>
                            <a:srgbClr val="FFFFFF"/>
                          </a:solidFill>
                          <a:effectLst/>
                          <a:latin typeface="Calibri" panose="020F0502020204030204" pitchFamily="34" charset="0"/>
                        </a:rPr>
                        <a:t>ENTIDAD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Proyecto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Acuerdo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Grupo Étnico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2026 </a:t>
                      </a:r>
                      <a:br>
                        <a:rPr lang="es-CO" sz="800" b="1" i="0" u="none" strike="noStrike">
                          <a:solidFill>
                            <a:srgbClr val="FFFFFF"/>
                          </a:solidFill>
                          <a:effectLst/>
                          <a:latin typeface="Calibri" panose="020F0502020204030204" pitchFamily="34" charset="0"/>
                        </a:rPr>
                      </a:br>
                      <a:r>
                        <a:rPr lang="es-CO" sz="800" b="1" i="0" u="none" strike="noStrike">
                          <a:solidFill>
                            <a:srgbClr val="FFFFFF"/>
                          </a:solidFill>
                          <a:effectLst/>
                          <a:latin typeface="Calibri" panose="020F0502020204030204" pitchFamily="34" charset="0"/>
                        </a:rPr>
                        <a:t>(No concertado)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539756895"/>
                  </a:ext>
                </a:extLst>
              </a:tr>
              <a:tr h="812859">
                <a:tc>
                  <a:txBody>
                    <a:bodyPr/>
                    <a:lstStyle/>
                    <a:p>
                      <a:pPr algn="l" rtl="0" fontAlgn="ctr"/>
                      <a:r>
                        <a:rPr lang="es-CO" sz="8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8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Estructurar las líneas de acción de la educación inicial en el marco de la atención integral para las comunidades Negras, Afrocolombianas, Raizales y Palenqueras, de acuerdo con lo establecido en el artículo 9 parágrafo tercero de la ley 1804 del 2016. Lo anterior, a través del proceso de Consulta Previa en coordinación con la Comisión Tercera del espacio nacional de Consulta Previa y la Comisión Intersectorial de Primera Infancia que se promulgará mediante un acto administrativo.</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800" b="0" i="0" u="none" strike="noStrike">
                          <a:solidFill>
                            <a:srgbClr val="000000"/>
                          </a:solidFill>
                          <a:effectLst/>
                          <a:latin typeface="Calibri" panose="020F0502020204030204" pitchFamily="34" charset="0"/>
                        </a:rPr>
                        <a:t>NARP</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$ 1.000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Arial" panose="020B060402020202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606621102"/>
                  </a:ext>
                </a:extLst>
              </a:tr>
              <a:tr h="696736">
                <a:tc>
                  <a:txBody>
                    <a:bodyPr/>
                    <a:lstStyle/>
                    <a:p>
                      <a:pPr algn="l" rtl="0" fontAlgn="ctr"/>
                      <a:r>
                        <a:rPr lang="es-CO" sz="8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8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Ampliar la cobertura en la atención a la primera infancia de las comunidades Negras, Afrocolombianas, Raizales y Palenqueras teniendo en cuenta las solicitudes de los consejos comunitarios y organizaciones de base acorde con la apropiación presupuestal establecida en cada vigencia del 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800" b="0" i="0" u="none" strike="noStrike">
                          <a:solidFill>
                            <a:srgbClr val="000000"/>
                          </a:solidFill>
                          <a:effectLst/>
                          <a:latin typeface="Calibri" panose="020F0502020204030204" pitchFamily="34" charset="0"/>
                        </a:rPr>
                        <a:t>NARP</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$ 436.447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$ 436.447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$ 449.541</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$ 463.027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Arial" panose="020B0604020202020204" pitchFamily="34" charset="0"/>
                        </a:rPr>
                        <a:t>$ 476.918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3733157995"/>
                  </a:ext>
                </a:extLst>
              </a:tr>
              <a:tr h="696736">
                <a:tc>
                  <a:txBody>
                    <a:bodyPr/>
                    <a:lstStyle/>
                    <a:p>
                      <a:pPr algn="l" rtl="0" fontAlgn="ctr"/>
                      <a:r>
                        <a:rPr lang="es-CO" sz="8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8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Atención con enfoque étnico a familias y comunidades Negras, Afrocolombianas, Raizales y Palenqueras desde las modalidades de la Dirección de Familias y Comunidades del 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800" b="0" i="0" u="none" strike="noStrike">
                          <a:solidFill>
                            <a:srgbClr val="000000"/>
                          </a:solidFill>
                          <a:effectLst/>
                          <a:latin typeface="Calibri" panose="020F0502020204030204" pitchFamily="34" charset="0"/>
                        </a:rPr>
                        <a:t>NARP</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$ 10.000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$ 10.000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$ 10.300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$ 10.609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Arial" panose="020B0604020202020204" pitchFamily="34" charset="0"/>
                        </a:rPr>
                        <a:t>$ 10.927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2541168282"/>
                  </a:ext>
                </a:extLst>
              </a:tr>
              <a:tr h="580613">
                <a:tc>
                  <a:txBody>
                    <a:bodyPr/>
                    <a:lstStyle/>
                    <a:p>
                      <a:pPr algn="l" rtl="0" fontAlgn="ctr"/>
                      <a:r>
                        <a:rPr lang="es-CO" sz="8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800" b="0" i="0" u="none" strike="noStrike">
                          <a:solidFill>
                            <a:srgbClr val="000000"/>
                          </a:solidFill>
                          <a:effectLst/>
                          <a:latin typeface="Calibri" panose="020F0502020204030204" pitchFamily="34" charset="0"/>
                        </a:rPr>
                        <a:t>2018011000627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Contribución con acciones de promoción y prevención en el componente de alimentación y nutrición para la población colombiana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Consolidación, socialización y apropiación del capítulo Rrom en el Plan Nacional de Seguridad Alimentaria hacia la garantía del derecho humano a la alimentación.</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800" b="0" i="0" u="none" strike="noStrike">
                          <a:solidFill>
                            <a:srgbClr val="000000"/>
                          </a:solidFill>
                          <a:effectLst/>
                          <a:latin typeface="Calibri" panose="020F0502020204030204" pitchFamily="34" charset="0"/>
                        </a:rPr>
                        <a:t>RROM</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$ 1.175</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Arial" panose="020B060402020202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2465343691"/>
                  </a:ext>
                </a:extLst>
              </a:tr>
              <a:tr h="580613">
                <a:tc>
                  <a:txBody>
                    <a:bodyPr/>
                    <a:lstStyle/>
                    <a:p>
                      <a:pPr algn="l" rtl="0" fontAlgn="ctr"/>
                      <a:r>
                        <a:rPr lang="es-CO" sz="8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800" b="0" i="0" u="none" strike="noStrike">
                          <a:solidFill>
                            <a:srgbClr val="000000"/>
                          </a:solidFill>
                          <a:effectLst/>
                          <a:latin typeface="Calibri" panose="020F0502020204030204" pitchFamily="34" charset="0"/>
                        </a:rPr>
                        <a:t>2018011000627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Contribución con acciones de promoción y prevención en el componente de alimentación y nutrición para la población colombiana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Contribuir a la garantía del derecho a la alimentación mediante la elaboración de una minuta patrón que respete los hábitos y costumbres alimentarias de los niños, niñas, jóvenes , adolescentes y población con discapacidad de la población Rrom.</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800" b="0" i="0" u="none" strike="noStrike">
                          <a:solidFill>
                            <a:srgbClr val="000000"/>
                          </a:solidFill>
                          <a:effectLst/>
                          <a:latin typeface="Calibri" panose="020F0502020204030204" pitchFamily="34" charset="0"/>
                        </a:rPr>
                        <a:t>RROM</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$ 150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Arial" panose="020B060402020202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4197081226"/>
                  </a:ext>
                </a:extLst>
              </a:tr>
              <a:tr h="696736">
                <a:tc>
                  <a:txBody>
                    <a:bodyPr/>
                    <a:lstStyle/>
                    <a:p>
                      <a:pPr algn="l" rtl="0" fontAlgn="ctr"/>
                      <a:r>
                        <a:rPr lang="es-CO" sz="8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8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Implementar programas que aporten al fortalecimiento de las capacidades familiares y comunitarias de las familias del pueblo RROM para la promoción del desarrollo integral de los niños, niñas, adolescentes y jóvenes teniendo en cuenta su construcción y comprensión del mundo</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800" b="0" i="0" u="none" strike="noStrike">
                          <a:solidFill>
                            <a:srgbClr val="000000"/>
                          </a:solidFill>
                          <a:effectLst/>
                          <a:latin typeface="Calibri" panose="020F0502020204030204" pitchFamily="34" charset="0"/>
                        </a:rPr>
                        <a:t>RROM</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$ 700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$ 700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$ 721</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$ 743</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Arial" panose="020B0604020202020204" pitchFamily="34" charset="0"/>
                        </a:rPr>
                        <a:t>$ 765</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883405184"/>
                  </a:ext>
                </a:extLst>
              </a:tr>
              <a:tr h="696736">
                <a:tc>
                  <a:txBody>
                    <a:bodyPr/>
                    <a:lstStyle/>
                    <a:p>
                      <a:pPr algn="l" rtl="0" fontAlgn="ctr"/>
                      <a:r>
                        <a:rPr lang="es-CO" sz="8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800" b="0" i="0" u="none" strike="noStrike">
                          <a:solidFill>
                            <a:srgbClr val="000000"/>
                          </a:solidFill>
                          <a:effectLst/>
                          <a:latin typeface="Calibri" panose="020F0502020204030204" pitchFamily="34" charset="0"/>
                        </a:rPr>
                        <a:t>202300000000429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Formular e implementar en concertación con la Comisión Nacional de Diálogo un Capítulo de la Política Nacional de Infancia y Adolescencia para la niñez del Pueblo Rrom Gitano de Colombia</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800" b="0" i="0" u="none" strike="noStrike">
                          <a:solidFill>
                            <a:srgbClr val="000000"/>
                          </a:solidFill>
                          <a:effectLst/>
                          <a:latin typeface="Calibri" panose="020F0502020204030204" pitchFamily="34" charset="0"/>
                        </a:rPr>
                        <a:t>RROM</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$ 400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$ 300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$ 309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$ 318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Arial" panose="020B0604020202020204" pitchFamily="34" charset="0"/>
                        </a:rPr>
                        <a:t>$ 328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1802854975"/>
                  </a:ext>
                </a:extLst>
              </a:tr>
              <a:tr h="608379">
                <a:tc>
                  <a:txBody>
                    <a:bodyPr/>
                    <a:lstStyle/>
                    <a:p>
                      <a:pPr algn="l" rtl="0" fontAlgn="ctr"/>
                      <a:r>
                        <a:rPr lang="es-CO" sz="800" b="0" i="0" u="none" strike="noStrike">
                          <a:solidFill>
                            <a:srgbClr val="000000"/>
                          </a:solidFill>
                          <a:effectLst/>
                          <a:latin typeface="Calibri" panose="020F0502020204030204" pitchFamily="34" charset="0"/>
                        </a:rPr>
                        <a:t>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ctr" rtl="0" fontAlgn="ctr"/>
                      <a:r>
                        <a:rPr lang="es-CO" sz="800" b="0" i="0" u="none" strike="noStrike">
                          <a:solidFill>
                            <a:srgbClr val="000000"/>
                          </a:solidFill>
                          <a:effectLst/>
                          <a:latin typeface="Calibri" panose="020F0502020204030204" pitchFamily="34" charset="0"/>
                        </a:rPr>
                        <a:t>2018011000557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Fortalecimiento a los agentes e instancias del SNBF en el marco de la protección integral de los niños, niñas y adolescentes y sus familias a nivel nacional.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ES" sz="800" b="0" i="0" u="none" strike="noStrike">
                          <a:solidFill>
                            <a:srgbClr val="000000"/>
                          </a:solidFill>
                          <a:effectLst/>
                          <a:latin typeface="Calibri" panose="020F0502020204030204" pitchFamily="34" charset="0"/>
                        </a:rPr>
                        <a:t>Brindar asistencia técnica a las entidades nacionales y territoriales del SNBF con la participación del pueblo Rrom, en el marco del ciclo de las políticas públicas dirigidas a NNAJ con el fin de establecer acciones diferenciadas y afirmativas que garanticen los derechos y protección de la niñez, adolescencia y la juventud del pueblo Rrom en armonía con el Zakono.</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ctr"/>
                      <a:r>
                        <a:rPr lang="es-CO" sz="800" b="0" i="0" u="none" strike="noStrike">
                          <a:solidFill>
                            <a:srgbClr val="000000"/>
                          </a:solidFill>
                          <a:effectLst/>
                          <a:latin typeface="Calibri" panose="020F0502020204030204" pitchFamily="34" charset="0"/>
                        </a:rPr>
                        <a:t>RROM</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$ 100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Arial" panose="020B0604020202020204" pitchFamily="34" charset="0"/>
                        </a:rPr>
                        <a:t>$ 0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3405209221"/>
                  </a:ext>
                </a:extLst>
              </a:tr>
              <a:tr h="116123">
                <a:tc gridSpan="5">
                  <a:txBody>
                    <a:bodyPr/>
                    <a:lstStyle/>
                    <a:p>
                      <a:pPr algn="ctr" rtl="0" fontAlgn="ctr"/>
                      <a:r>
                        <a:rPr lang="es-CO" sz="800" b="1" i="0" u="none" strike="noStrike">
                          <a:solidFill>
                            <a:srgbClr val="000000"/>
                          </a:solidFill>
                          <a:effectLst/>
                          <a:latin typeface="Calibri" panose="020F0502020204030204" pitchFamily="34" charset="0"/>
                        </a:rPr>
                        <a:t>Total ICBF</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DEBF7"/>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rtl="0" fontAlgn="ctr"/>
                      <a:r>
                        <a:rPr lang="es-CO" sz="800" b="1" i="0" u="none" strike="noStrike">
                          <a:solidFill>
                            <a:srgbClr val="000000"/>
                          </a:solidFill>
                          <a:effectLst/>
                          <a:latin typeface="Arial" panose="020B0604020202020204" pitchFamily="34" charset="0"/>
                        </a:rPr>
                        <a:t>$ 482.173</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DEBF7"/>
                    </a:solidFill>
                  </a:tcPr>
                </a:tc>
                <a:tc>
                  <a:txBody>
                    <a:bodyPr/>
                    <a:lstStyle/>
                    <a:p>
                      <a:pPr algn="r" rtl="0" fontAlgn="ctr"/>
                      <a:r>
                        <a:rPr lang="es-CO" sz="800" b="1" i="0" u="none" strike="noStrike">
                          <a:solidFill>
                            <a:srgbClr val="000000"/>
                          </a:solidFill>
                          <a:effectLst/>
                          <a:latin typeface="Arial" panose="020B0604020202020204" pitchFamily="34" charset="0"/>
                        </a:rPr>
                        <a:t>$ 466.874</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DEBF7"/>
                    </a:solidFill>
                  </a:tcPr>
                </a:tc>
                <a:tc>
                  <a:txBody>
                    <a:bodyPr/>
                    <a:lstStyle/>
                    <a:p>
                      <a:pPr algn="r" rtl="0" fontAlgn="ctr"/>
                      <a:r>
                        <a:rPr lang="es-CO" sz="800" b="1" i="0" u="none" strike="noStrike">
                          <a:solidFill>
                            <a:srgbClr val="000000"/>
                          </a:solidFill>
                          <a:effectLst/>
                          <a:latin typeface="Arial" panose="020B0604020202020204" pitchFamily="34" charset="0"/>
                        </a:rPr>
                        <a:t>$ 480.880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DEBF7"/>
                    </a:solidFill>
                  </a:tcPr>
                </a:tc>
                <a:tc>
                  <a:txBody>
                    <a:bodyPr/>
                    <a:lstStyle/>
                    <a:p>
                      <a:pPr algn="r" rtl="0" fontAlgn="ctr"/>
                      <a:r>
                        <a:rPr lang="es-CO" sz="800" b="1" i="0" u="none" strike="noStrike">
                          <a:solidFill>
                            <a:srgbClr val="000000"/>
                          </a:solidFill>
                          <a:effectLst/>
                          <a:latin typeface="Arial" panose="020B0604020202020204" pitchFamily="34" charset="0"/>
                        </a:rPr>
                        <a:t>$ 495.307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DEBF7"/>
                    </a:solidFill>
                  </a:tcPr>
                </a:tc>
                <a:tc>
                  <a:txBody>
                    <a:bodyPr/>
                    <a:lstStyle/>
                    <a:p>
                      <a:pPr algn="r" rtl="0" fontAlgn="ctr"/>
                      <a:r>
                        <a:rPr lang="es-CO" sz="800" b="1" i="0" u="none" strike="noStrike">
                          <a:solidFill>
                            <a:srgbClr val="000000"/>
                          </a:solidFill>
                          <a:effectLst/>
                          <a:latin typeface="Arial" panose="020B0604020202020204" pitchFamily="34" charset="0"/>
                        </a:rPr>
                        <a:t>$ 510.166</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DEBF7"/>
                    </a:solidFill>
                  </a:tcPr>
                </a:tc>
                <a:extLst>
                  <a:ext uri="{0D108BD9-81ED-4DB2-BD59-A6C34878D82A}">
                    <a16:rowId xmlns:a16="http://schemas.microsoft.com/office/drawing/2014/main" val="1162328452"/>
                  </a:ext>
                </a:extLst>
              </a:tr>
            </a:tbl>
          </a:graphicData>
        </a:graphic>
      </p:graphicFrame>
    </p:spTree>
    <p:extLst>
      <p:ext uri="{BB962C8B-B14F-4D97-AF65-F5344CB8AC3E}">
        <p14:creationId xmlns:p14="http://schemas.microsoft.com/office/powerpoint/2010/main" val="1614726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9031E-FD28-C39C-467D-27D19EA0877F}"/>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DF4933E1-1D2E-E406-B79B-10AA7D16FB74}"/>
              </a:ext>
            </a:extLst>
          </p:cNvPr>
          <p:cNvSpPr/>
          <p:nvPr/>
        </p:nvSpPr>
        <p:spPr>
          <a:xfrm>
            <a:off x="-114804" y="-43227"/>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73F33BDF-72FE-BD1B-40F6-2BDCBDE9D5D1}"/>
              </a:ext>
            </a:extLst>
          </p:cNvPr>
          <p:cNvSpPr txBox="1">
            <a:spLocks/>
          </p:cNvSpPr>
          <p:nvPr/>
        </p:nvSpPr>
        <p:spPr>
          <a:xfrm>
            <a:off x="423252" y="280688"/>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ES" sz="2400" b="1">
                <a:solidFill>
                  <a:srgbClr val="0051A5"/>
                </a:solidFill>
                <a:latin typeface="Helvetica"/>
                <a:ea typeface="Verdana"/>
                <a:cs typeface="Verdana" panose="020B0604030504040204" pitchFamily="34" charset="0"/>
              </a:rPr>
              <a:t>6. Políticas transversales - '*Sentencia T302 - Inversión</a:t>
            </a:r>
            <a:endParaRPr lang="es-MX" sz="2400" b="1">
              <a:solidFill>
                <a:srgbClr val="0051A5"/>
              </a:solidFill>
              <a:latin typeface="Helvetica"/>
              <a:ea typeface="Verdana"/>
              <a:cs typeface="Verdana" panose="020B0604030504040204" pitchFamily="34" charset="0"/>
            </a:endParaRPr>
          </a:p>
        </p:txBody>
      </p:sp>
      <p:pic>
        <p:nvPicPr>
          <p:cNvPr id="4" name="Graphic 6">
            <a:extLst>
              <a:ext uri="{FF2B5EF4-FFF2-40B4-BE49-F238E27FC236}">
                <a16:creationId xmlns:a16="http://schemas.microsoft.com/office/drawing/2014/main" id="{00CD9F0A-6F57-7708-3CBA-3E9916AA84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959" y="682079"/>
            <a:ext cx="5426788" cy="98511"/>
          </a:xfrm>
          <a:prstGeom prst="rect">
            <a:avLst/>
          </a:prstGeom>
        </p:spPr>
      </p:pic>
      <p:graphicFrame>
        <p:nvGraphicFramePr>
          <p:cNvPr id="2" name="Tabla 1">
            <a:extLst>
              <a:ext uri="{FF2B5EF4-FFF2-40B4-BE49-F238E27FC236}">
                <a16:creationId xmlns:a16="http://schemas.microsoft.com/office/drawing/2014/main" id="{B47063BA-5BED-DD5C-7582-3BBEF03B0944}"/>
              </a:ext>
            </a:extLst>
          </p:cNvPr>
          <p:cNvGraphicFramePr>
            <a:graphicFrameLocks noGrp="1"/>
          </p:cNvGraphicFramePr>
          <p:nvPr/>
        </p:nvGraphicFramePr>
        <p:xfrm>
          <a:off x="460960" y="1783080"/>
          <a:ext cx="10161316" cy="3794759"/>
        </p:xfrm>
        <a:graphic>
          <a:graphicData uri="http://schemas.openxmlformats.org/drawingml/2006/table">
            <a:tbl>
              <a:tblPr/>
              <a:tblGrid>
                <a:gridCol w="593725">
                  <a:extLst>
                    <a:ext uri="{9D8B030D-6E8A-4147-A177-3AD203B41FA5}">
                      <a16:colId xmlns:a16="http://schemas.microsoft.com/office/drawing/2014/main" val="2787123245"/>
                    </a:ext>
                  </a:extLst>
                </a:gridCol>
                <a:gridCol w="1054100">
                  <a:extLst>
                    <a:ext uri="{9D8B030D-6E8A-4147-A177-3AD203B41FA5}">
                      <a16:colId xmlns:a16="http://schemas.microsoft.com/office/drawing/2014/main" val="2046775631"/>
                    </a:ext>
                  </a:extLst>
                </a:gridCol>
                <a:gridCol w="2278291">
                  <a:extLst>
                    <a:ext uri="{9D8B030D-6E8A-4147-A177-3AD203B41FA5}">
                      <a16:colId xmlns:a16="http://schemas.microsoft.com/office/drawing/2014/main" val="3870291412"/>
                    </a:ext>
                  </a:extLst>
                </a:gridCol>
                <a:gridCol w="555681">
                  <a:extLst>
                    <a:ext uri="{9D8B030D-6E8A-4147-A177-3AD203B41FA5}">
                      <a16:colId xmlns:a16="http://schemas.microsoft.com/office/drawing/2014/main" val="1247470652"/>
                    </a:ext>
                  </a:extLst>
                </a:gridCol>
                <a:gridCol w="1111361">
                  <a:extLst>
                    <a:ext uri="{9D8B030D-6E8A-4147-A177-3AD203B41FA5}">
                      <a16:colId xmlns:a16="http://schemas.microsoft.com/office/drawing/2014/main" val="561629066"/>
                    </a:ext>
                  </a:extLst>
                </a:gridCol>
                <a:gridCol w="1159983">
                  <a:extLst>
                    <a:ext uri="{9D8B030D-6E8A-4147-A177-3AD203B41FA5}">
                      <a16:colId xmlns:a16="http://schemas.microsoft.com/office/drawing/2014/main" val="611223560"/>
                    </a:ext>
                  </a:extLst>
                </a:gridCol>
                <a:gridCol w="1203974">
                  <a:extLst>
                    <a:ext uri="{9D8B030D-6E8A-4147-A177-3AD203B41FA5}">
                      <a16:colId xmlns:a16="http://schemas.microsoft.com/office/drawing/2014/main" val="771883192"/>
                    </a:ext>
                  </a:extLst>
                </a:gridCol>
                <a:gridCol w="1092840">
                  <a:extLst>
                    <a:ext uri="{9D8B030D-6E8A-4147-A177-3AD203B41FA5}">
                      <a16:colId xmlns:a16="http://schemas.microsoft.com/office/drawing/2014/main" val="4031009485"/>
                    </a:ext>
                  </a:extLst>
                </a:gridCol>
                <a:gridCol w="1111361">
                  <a:extLst>
                    <a:ext uri="{9D8B030D-6E8A-4147-A177-3AD203B41FA5}">
                      <a16:colId xmlns:a16="http://schemas.microsoft.com/office/drawing/2014/main" val="972069398"/>
                    </a:ext>
                  </a:extLst>
                </a:gridCol>
              </a:tblGrid>
              <a:tr h="567751">
                <a:tc>
                  <a:txBody>
                    <a:bodyPr/>
                    <a:lstStyle/>
                    <a:p>
                      <a:pPr algn="ctr" rtl="0" fontAlgn="ctr"/>
                      <a:r>
                        <a:rPr lang="es-CO" sz="1050" b="1" i="0" u="none" strike="noStrike">
                          <a:solidFill>
                            <a:srgbClr val="FFFFFF"/>
                          </a:solidFill>
                          <a:effectLst/>
                          <a:latin typeface="Calibri" panose="020F0502020204030204" pitchFamily="34" charset="0"/>
                        </a:rPr>
                        <a:t>ENTIDAD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Proyecto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Grupo Étnico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650558907"/>
                  </a:ext>
                </a:extLst>
              </a:tr>
              <a:tr h="1613504">
                <a:tc>
                  <a:txBody>
                    <a:bodyPr/>
                    <a:lstStyle/>
                    <a:p>
                      <a:pPr algn="l" rtl="0" fontAlgn="ctr"/>
                      <a:r>
                        <a:rPr lang="es-CO" sz="105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000000"/>
                          </a:solidFill>
                          <a:effectLst/>
                          <a:latin typeface="Calibri Light" panose="020F0302020204030204" pitchFamily="34" charset="0"/>
                        </a:rPr>
                        <a:t>202300000000429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1050" b="0" i="0" u="none" strike="noStrike">
                          <a:solidFill>
                            <a:srgbClr val="000000"/>
                          </a:solidFill>
                          <a:effectLst/>
                          <a:latin typeface="Calibri Light" panose="020F03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50" b="0" i="0" u="none" strike="noStrike">
                          <a:solidFill>
                            <a:srgbClr val="000000"/>
                          </a:solidFill>
                          <a:effectLst/>
                          <a:latin typeface="Calibri Light" panose="020F0302020204030204" pitchFamily="34" charset="0"/>
                        </a:rPr>
                        <a:t>Indígenas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50" b="0" i="0" u="none" strike="noStrike">
                          <a:solidFill>
                            <a:srgbClr val="000000"/>
                          </a:solidFill>
                          <a:effectLst/>
                          <a:latin typeface="Calibri Light" panose="020F0302020204030204" pitchFamily="34" charset="0"/>
                        </a:rPr>
                        <a:t>$ 519.868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50" b="0" i="0" u="none" strike="noStrike">
                          <a:solidFill>
                            <a:srgbClr val="000000"/>
                          </a:solidFill>
                          <a:effectLst/>
                          <a:latin typeface="Calibri Light" panose="020F0302020204030204" pitchFamily="34" charset="0"/>
                        </a:rPr>
                        <a:t>$ 557.277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50" b="0" i="0" u="none" strike="noStrike">
                          <a:solidFill>
                            <a:srgbClr val="000000"/>
                          </a:solidFill>
                          <a:effectLst/>
                          <a:latin typeface="Calibri Light" panose="020F0302020204030204" pitchFamily="34" charset="0"/>
                        </a:rPr>
                        <a:t>$ 573.995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50" b="0" i="0" u="none" strike="noStrike">
                          <a:solidFill>
                            <a:srgbClr val="000000"/>
                          </a:solidFill>
                          <a:effectLst/>
                          <a:latin typeface="Calibri Light" panose="020F0302020204030204" pitchFamily="34" charset="0"/>
                        </a:rPr>
                        <a:t>$ 591.215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50" b="0" i="0" u="none" strike="noStrike">
                          <a:solidFill>
                            <a:srgbClr val="000000"/>
                          </a:solidFill>
                          <a:effectLst/>
                          <a:latin typeface="Calibri Light" panose="020F0302020204030204" pitchFamily="34" charset="0"/>
                        </a:rPr>
                        <a:t>$ 608.952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641544338"/>
                  </a:ext>
                </a:extLst>
              </a:tr>
              <a:tr h="1290803">
                <a:tc>
                  <a:txBody>
                    <a:bodyPr/>
                    <a:lstStyle/>
                    <a:p>
                      <a:pPr algn="l" rtl="0" fontAlgn="ctr"/>
                      <a:r>
                        <a:rPr lang="es-CO" sz="105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CE4D6"/>
                    </a:solidFill>
                  </a:tcPr>
                </a:tc>
                <a:tc>
                  <a:txBody>
                    <a:bodyPr/>
                    <a:lstStyle/>
                    <a:p>
                      <a:pPr algn="ctr" rtl="0" fontAlgn="ctr"/>
                      <a:r>
                        <a:rPr lang="es-CO" sz="1050" b="0" i="0" u="none" strike="noStrike">
                          <a:solidFill>
                            <a:srgbClr val="000000"/>
                          </a:solidFill>
                          <a:effectLst/>
                          <a:latin typeface="Calibri Light" panose="020F0302020204030204" pitchFamily="34" charset="0"/>
                        </a:rPr>
                        <a:t>2018011000627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CE4D6"/>
                    </a:solidFill>
                  </a:tcPr>
                </a:tc>
                <a:tc>
                  <a:txBody>
                    <a:bodyPr/>
                    <a:lstStyle/>
                    <a:p>
                      <a:pPr algn="l" rtl="0" fontAlgn="ctr"/>
                      <a:r>
                        <a:rPr lang="es-ES" sz="1050" b="0" i="0" u="none" strike="noStrike">
                          <a:solidFill>
                            <a:srgbClr val="000000"/>
                          </a:solidFill>
                          <a:effectLst/>
                          <a:latin typeface="Calibri Light" panose="020F0302020204030204" pitchFamily="34" charset="0"/>
                        </a:rPr>
                        <a:t>Contribución con acciones de promoción y prevención en el componente de alimentación y nutrición para la población colombiana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CE4D6"/>
                    </a:solidFill>
                  </a:tcPr>
                </a:tc>
                <a:tc>
                  <a:txBody>
                    <a:bodyPr/>
                    <a:lstStyle/>
                    <a:p>
                      <a:pPr algn="l" rtl="0" fontAlgn="ctr"/>
                      <a:r>
                        <a:rPr lang="es-CO" sz="1050" b="0" i="0" u="none" strike="noStrike">
                          <a:solidFill>
                            <a:srgbClr val="000000"/>
                          </a:solidFill>
                          <a:effectLst/>
                          <a:latin typeface="Calibri Light" panose="020F0302020204030204" pitchFamily="34" charset="0"/>
                        </a:rPr>
                        <a:t>Indígenas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CE4D6"/>
                    </a:solidFill>
                  </a:tcPr>
                </a:tc>
                <a:tc>
                  <a:txBody>
                    <a:bodyPr/>
                    <a:lstStyle/>
                    <a:p>
                      <a:pPr algn="r" rtl="0" fontAlgn="ctr"/>
                      <a:r>
                        <a:rPr lang="es-CO" sz="1050" b="0" i="0" u="none" strike="noStrike">
                          <a:solidFill>
                            <a:srgbClr val="000000"/>
                          </a:solidFill>
                          <a:effectLst/>
                          <a:latin typeface="Calibri Light" panose="020F0302020204030204" pitchFamily="34" charset="0"/>
                        </a:rPr>
                        <a:t>$ 50.000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CE4D6"/>
                    </a:solidFill>
                  </a:tcPr>
                </a:tc>
                <a:tc>
                  <a:txBody>
                    <a:bodyPr/>
                    <a:lstStyle/>
                    <a:p>
                      <a:pPr algn="r" rtl="0" fontAlgn="ctr"/>
                      <a:r>
                        <a:rPr lang="es-CO" sz="1050" b="0" i="0" u="none" strike="noStrike">
                          <a:solidFill>
                            <a:srgbClr val="000000"/>
                          </a:solidFill>
                          <a:effectLst/>
                          <a:latin typeface="Calibri Light" panose="020F0302020204030204" pitchFamily="34" charset="0"/>
                        </a:rPr>
                        <a:t>$ 50.000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CE4D6"/>
                    </a:solidFill>
                  </a:tcPr>
                </a:tc>
                <a:tc>
                  <a:txBody>
                    <a:bodyPr/>
                    <a:lstStyle/>
                    <a:p>
                      <a:pPr algn="r" rtl="0" fontAlgn="ctr"/>
                      <a:r>
                        <a:rPr lang="es-CO" sz="1050" b="0" i="0" u="none" strike="noStrike">
                          <a:solidFill>
                            <a:srgbClr val="000000"/>
                          </a:solidFill>
                          <a:effectLst/>
                          <a:latin typeface="Calibri Light" panose="020F0302020204030204" pitchFamily="34" charset="0"/>
                        </a:rPr>
                        <a:t>$ 51.500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CE4D6"/>
                    </a:solidFill>
                  </a:tcPr>
                </a:tc>
                <a:tc>
                  <a:txBody>
                    <a:bodyPr/>
                    <a:lstStyle/>
                    <a:p>
                      <a:pPr algn="r" rtl="0" fontAlgn="ctr"/>
                      <a:r>
                        <a:rPr lang="es-CO" sz="1050" b="0" i="0" u="none" strike="noStrike">
                          <a:solidFill>
                            <a:srgbClr val="000000"/>
                          </a:solidFill>
                          <a:effectLst/>
                          <a:latin typeface="Calibri Light" panose="020F0302020204030204" pitchFamily="34" charset="0"/>
                        </a:rPr>
                        <a:t>$ 53.045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CE4D6"/>
                    </a:solidFill>
                  </a:tcPr>
                </a:tc>
                <a:tc>
                  <a:txBody>
                    <a:bodyPr/>
                    <a:lstStyle/>
                    <a:p>
                      <a:pPr algn="r" rtl="0" fontAlgn="ctr"/>
                      <a:r>
                        <a:rPr lang="es-CO" sz="1050" b="0" i="0" u="none" strike="noStrike">
                          <a:solidFill>
                            <a:srgbClr val="000000"/>
                          </a:solidFill>
                          <a:effectLst/>
                          <a:latin typeface="Calibri Light" panose="020F0302020204030204" pitchFamily="34" charset="0"/>
                        </a:rPr>
                        <a:t>$ 54.636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CE4D6"/>
                    </a:solidFill>
                  </a:tcPr>
                </a:tc>
                <a:extLst>
                  <a:ext uri="{0D108BD9-81ED-4DB2-BD59-A6C34878D82A}">
                    <a16:rowId xmlns:a16="http://schemas.microsoft.com/office/drawing/2014/main" val="3724797340"/>
                  </a:ext>
                </a:extLst>
              </a:tr>
              <a:tr h="322701">
                <a:tc gridSpan="4">
                  <a:txBody>
                    <a:bodyPr/>
                    <a:lstStyle/>
                    <a:p>
                      <a:pPr algn="ctr" rtl="0" fontAlgn="ctr"/>
                      <a:r>
                        <a:rPr lang="es-CO" sz="1050" b="1" i="0" u="none" strike="noStrike">
                          <a:solidFill>
                            <a:srgbClr val="000000"/>
                          </a:solidFill>
                          <a:effectLst/>
                          <a:latin typeface="Calibri Light" panose="020F0302020204030204" pitchFamily="34" charset="0"/>
                        </a:rPr>
                        <a:t>Total 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rtl="0" fontAlgn="ctr"/>
                      <a:r>
                        <a:rPr lang="es-CO" sz="1050" b="0" i="0" u="none" strike="noStrike">
                          <a:solidFill>
                            <a:srgbClr val="000000"/>
                          </a:solidFill>
                          <a:effectLst/>
                          <a:latin typeface="Calibri Light" panose="020F0302020204030204" pitchFamily="34" charset="0"/>
                        </a:rPr>
                        <a:t>$ 569.868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50" b="0" i="0" u="none" strike="noStrike">
                          <a:solidFill>
                            <a:srgbClr val="000000"/>
                          </a:solidFill>
                          <a:effectLst/>
                          <a:latin typeface="Calibri Light" panose="020F0302020204030204" pitchFamily="34" charset="0"/>
                        </a:rPr>
                        <a:t>$ 607.277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50" b="0" i="0" u="none" strike="noStrike">
                          <a:solidFill>
                            <a:srgbClr val="000000"/>
                          </a:solidFill>
                          <a:effectLst/>
                          <a:latin typeface="Calibri Light" panose="020F0302020204030204" pitchFamily="34" charset="0"/>
                        </a:rPr>
                        <a:t>$ 625.495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50" b="0" i="0" u="none" strike="noStrike">
                          <a:solidFill>
                            <a:srgbClr val="000000"/>
                          </a:solidFill>
                          <a:effectLst/>
                          <a:latin typeface="Calibri Light" panose="020F0302020204030204" pitchFamily="34" charset="0"/>
                        </a:rPr>
                        <a:t>$ 644.260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50" b="0" i="0" u="none" strike="noStrike">
                          <a:solidFill>
                            <a:srgbClr val="000000"/>
                          </a:solidFill>
                          <a:effectLst/>
                          <a:latin typeface="Calibri Light" panose="020F0302020204030204" pitchFamily="34" charset="0"/>
                        </a:rPr>
                        <a:t>$ 663.588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944562137"/>
                  </a:ext>
                </a:extLst>
              </a:tr>
            </a:tbl>
          </a:graphicData>
        </a:graphic>
      </p:graphicFrame>
    </p:spTree>
    <p:extLst>
      <p:ext uri="{BB962C8B-B14F-4D97-AF65-F5344CB8AC3E}">
        <p14:creationId xmlns:p14="http://schemas.microsoft.com/office/powerpoint/2010/main" val="32884797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3CE89-B19D-801E-AACA-62A528505B49}"/>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3795CE0D-CF66-7BD0-B0FD-A59457A80B11}"/>
              </a:ext>
            </a:extLst>
          </p:cNvPr>
          <p:cNvSpPr/>
          <p:nvPr/>
        </p:nvSpPr>
        <p:spPr>
          <a:xfrm>
            <a:off x="-114804" y="-43227"/>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4E60D928-D8D2-A3B1-1552-607B00F96BE8}"/>
              </a:ext>
            </a:extLst>
          </p:cNvPr>
          <p:cNvSpPr txBox="1">
            <a:spLocks/>
          </p:cNvSpPr>
          <p:nvPr/>
        </p:nvSpPr>
        <p:spPr>
          <a:xfrm>
            <a:off x="423252" y="280688"/>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ES" sz="2400" b="1">
                <a:solidFill>
                  <a:srgbClr val="0051A5"/>
                </a:solidFill>
                <a:latin typeface="Helvetica"/>
                <a:ea typeface="Verdana"/>
                <a:cs typeface="Verdana" panose="020B0604030504040204" pitchFamily="34" charset="0"/>
              </a:rPr>
              <a:t>6. Políticas transversales - Primera Infancia, Infancia y Adolescencia</a:t>
            </a:r>
            <a:endParaRPr lang="es-MX" sz="2400" b="1">
              <a:solidFill>
                <a:srgbClr val="0051A5"/>
              </a:solidFill>
              <a:latin typeface="Helvetica"/>
              <a:ea typeface="Verdana"/>
              <a:cs typeface="Verdana" panose="020B0604030504040204" pitchFamily="34" charset="0"/>
            </a:endParaRPr>
          </a:p>
        </p:txBody>
      </p:sp>
      <p:pic>
        <p:nvPicPr>
          <p:cNvPr id="4" name="Graphic 6">
            <a:extLst>
              <a:ext uri="{FF2B5EF4-FFF2-40B4-BE49-F238E27FC236}">
                <a16:creationId xmlns:a16="http://schemas.microsoft.com/office/drawing/2014/main" id="{658D7082-A678-9EF9-0813-3C4FA0A47E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959" y="682079"/>
            <a:ext cx="5426788" cy="98511"/>
          </a:xfrm>
          <a:prstGeom prst="rect">
            <a:avLst/>
          </a:prstGeom>
        </p:spPr>
      </p:pic>
      <p:graphicFrame>
        <p:nvGraphicFramePr>
          <p:cNvPr id="6" name="Tabla 5">
            <a:extLst>
              <a:ext uri="{FF2B5EF4-FFF2-40B4-BE49-F238E27FC236}">
                <a16:creationId xmlns:a16="http://schemas.microsoft.com/office/drawing/2014/main" id="{B5F2C874-9251-E061-1F96-6CE909D04CDE}"/>
              </a:ext>
            </a:extLst>
          </p:cNvPr>
          <p:cNvGraphicFramePr>
            <a:graphicFrameLocks noGrp="1"/>
          </p:cNvGraphicFramePr>
          <p:nvPr/>
        </p:nvGraphicFramePr>
        <p:xfrm>
          <a:off x="108713" y="780590"/>
          <a:ext cx="11515028" cy="5958544"/>
        </p:xfrm>
        <a:graphic>
          <a:graphicData uri="http://schemas.openxmlformats.org/drawingml/2006/table">
            <a:tbl>
              <a:tblPr/>
              <a:tblGrid>
                <a:gridCol w="351792">
                  <a:extLst>
                    <a:ext uri="{9D8B030D-6E8A-4147-A177-3AD203B41FA5}">
                      <a16:colId xmlns:a16="http://schemas.microsoft.com/office/drawing/2014/main" val="4019370158"/>
                    </a:ext>
                  </a:extLst>
                </a:gridCol>
                <a:gridCol w="588963">
                  <a:extLst>
                    <a:ext uri="{9D8B030D-6E8A-4147-A177-3AD203B41FA5}">
                      <a16:colId xmlns:a16="http://schemas.microsoft.com/office/drawing/2014/main" val="942535493"/>
                    </a:ext>
                  </a:extLst>
                </a:gridCol>
                <a:gridCol w="986068">
                  <a:extLst>
                    <a:ext uri="{9D8B030D-6E8A-4147-A177-3AD203B41FA5}">
                      <a16:colId xmlns:a16="http://schemas.microsoft.com/office/drawing/2014/main" val="925049808"/>
                    </a:ext>
                  </a:extLst>
                </a:gridCol>
                <a:gridCol w="1676278">
                  <a:extLst>
                    <a:ext uri="{9D8B030D-6E8A-4147-A177-3AD203B41FA5}">
                      <a16:colId xmlns:a16="http://schemas.microsoft.com/office/drawing/2014/main" val="3296455526"/>
                    </a:ext>
                  </a:extLst>
                </a:gridCol>
                <a:gridCol w="2372194">
                  <a:extLst>
                    <a:ext uri="{9D8B030D-6E8A-4147-A177-3AD203B41FA5}">
                      <a16:colId xmlns:a16="http://schemas.microsoft.com/office/drawing/2014/main" val="3422715233"/>
                    </a:ext>
                  </a:extLst>
                </a:gridCol>
                <a:gridCol w="868885">
                  <a:extLst>
                    <a:ext uri="{9D8B030D-6E8A-4147-A177-3AD203B41FA5}">
                      <a16:colId xmlns:a16="http://schemas.microsoft.com/office/drawing/2014/main" val="1548160571"/>
                    </a:ext>
                  </a:extLst>
                </a:gridCol>
                <a:gridCol w="1167712">
                  <a:extLst>
                    <a:ext uri="{9D8B030D-6E8A-4147-A177-3AD203B41FA5}">
                      <a16:colId xmlns:a16="http://schemas.microsoft.com/office/drawing/2014/main" val="4256227749"/>
                    </a:ext>
                  </a:extLst>
                </a:gridCol>
                <a:gridCol w="1167712">
                  <a:extLst>
                    <a:ext uri="{9D8B030D-6E8A-4147-A177-3AD203B41FA5}">
                      <a16:colId xmlns:a16="http://schemas.microsoft.com/office/drawing/2014/main" val="823109480"/>
                    </a:ext>
                  </a:extLst>
                </a:gridCol>
                <a:gridCol w="1167712">
                  <a:extLst>
                    <a:ext uri="{9D8B030D-6E8A-4147-A177-3AD203B41FA5}">
                      <a16:colId xmlns:a16="http://schemas.microsoft.com/office/drawing/2014/main" val="2456437200"/>
                    </a:ext>
                  </a:extLst>
                </a:gridCol>
                <a:gridCol w="1167712">
                  <a:extLst>
                    <a:ext uri="{9D8B030D-6E8A-4147-A177-3AD203B41FA5}">
                      <a16:colId xmlns:a16="http://schemas.microsoft.com/office/drawing/2014/main" val="3959610208"/>
                    </a:ext>
                  </a:extLst>
                </a:gridCol>
              </a:tblGrid>
              <a:tr h="92226">
                <a:tc gridSpan="3">
                  <a:txBody>
                    <a:bodyPr/>
                    <a:lstStyle/>
                    <a:p>
                      <a:pPr algn="l" rtl="0" fontAlgn="ctr"/>
                      <a:r>
                        <a:rPr lang="es-ES" sz="600" b="1" i="0" u="none" strike="noStrike">
                          <a:solidFill>
                            <a:srgbClr val="1F4E78"/>
                          </a:solidFill>
                          <a:effectLst/>
                          <a:latin typeface="Calibri" panose="020F0502020204030204" pitchFamily="34" charset="0"/>
                        </a:rPr>
                        <a:t>Cifras en millones de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hMerge="1">
                  <a:txBody>
                    <a:bodyPr/>
                    <a:lstStyle/>
                    <a:p>
                      <a:endParaRPr lang="es-CO"/>
                    </a:p>
                  </a:txBody>
                  <a:tcPr/>
                </a:tc>
                <a:tc hMerge="1">
                  <a:txBody>
                    <a:bodyPr/>
                    <a:lstStyle/>
                    <a:p>
                      <a:endParaRPr lang="es-CO"/>
                    </a:p>
                  </a:txBody>
                  <a:tcPr/>
                </a:tc>
                <a:tc>
                  <a:txBody>
                    <a:bodyPr/>
                    <a:lstStyle/>
                    <a:p>
                      <a:pPr algn="l" rtl="0" fontAlgn="ctr"/>
                      <a:r>
                        <a:rPr lang="es-CO" sz="600" b="1"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ctr"/>
                      <a:r>
                        <a:rPr lang="es-CO" sz="600" b="1"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rowSpan="2">
                  <a:txBody>
                    <a:bodyPr/>
                    <a:lstStyle/>
                    <a:p>
                      <a:pPr algn="ctr" rtl="0" fontAlgn="ctr"/>
                      <a:r>
                        <a:rPr lang="es-CO" sz="6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gridSpan="4">
                  <a:txBody>
                    <a:bodyPr/>
                    <a:lstStyle/>
                    <a:p>
                      <a:pPr algn="ctr" rtl="0" fontAlgn="ctr"/>
                      <a:r>
                        <a:rPr lang="es-CO" sz="6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241140497"/>
                  </a:ext>
                </a:extLst>
              </a:tr>
              <a:tr h="184450">
                <a:tc rowSpan="2">
                  <a:txBody>
                    <a:bodyPr/>
                    <a:lstStyle/>
                    <a:p>
                      <a:pPr algn="ctr" rtl="0" fontAlgn="ctr"/>
                      <a:r>
                        <a:rPr lang="es-CO" sz="600" b="1" i="0" u="none" strike="noStrike">
                          <a:solidFill>
                            <a:srgbClr val="FFFFFF"/>
                          </a:solidFill>
                          <a:effectLst/>
                          <a:latin typeface="Calibri" panose="020F0502020204030204" pitchFamily="34" charset="0"/>
                        </a:rPr>
                        <a:t>ENTIDAD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600" b="1" i="0" u="none" strike="noStrike">
                          <a:solidFill>
                            <a:srgbClr val="FFFFFF"/>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600" b="1" i="0" u="none" strike="noStrike">
                          <a:solidFill>
                            <a:srgbClr val="FFFFFF"/>
                          </a:solidFill>
                          <a:effectLst/>
                          <a:latin typeface="Calibri" panose="020F0502020204030204" pitchFamily="34" charset="0"/>
                        </a:rPr>
                        <a:t>Proyecto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ES" sz="600" b="1" i="0" u="none" strike="noStrike">
                          <a:solidFill>
                            <a:srgbClr val="FFFFFF"/>
                          </a:solidFill>
                          <a:effectLst/>
                          <a:latin typeface="Calibri" panose="020F0502020204030204" pitchFamily="34" charset="0"/>
                        </a:rPr>
                        <a:t>Categoría (Primera Infancia, infancia y adolescencia) / Subcategoría (dimensiones de gasto)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ES" sz="600" b="1" i="0" u="none" strike="noStrike">
                          <a:solidFill>
                            <a:srgbClr val="FFFFFF"/>
                          </a:solidFill>
                          <a:effectLst/>
                          <a:latin typeface="Calibri" panose="020F0502020204030204" pitchFamily="34" charset="0"/>
                        </a:rPr>
                        <a:t>Producto del proyecto asociado a la categoría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vMerge="1">
                  <a:txBody>
                    <a:bodyPr/>
                    <a:lstStyle/>
                    <a:p>
                      <a:endParaRPr lang="es-CO"/>
                    </a:p>
                  </a:txBody>
                  <a:tcPr/>
                </a:tc>
                <a:tc>
                  <a:txBody>
                    <a:bodyPr/>
                    <a:lstStyle/>
                    <a:p>
                      <a:pPr algn="ctr" rtl="0" fontAlgn="ctr"/>
                      <a:r>
                        <a:rPr lang="es-CO" sz="600" b="1" i="0" u="none" strike="noStrike">
                          <a:solidFill>
                            <a:srgbClr val="FFFFFF"/>
                          </a:solidFill>
                          <a:effectLst/>
                          <a:latin typeface="Calibri" panose="020F0502020204030204" pitchFamily="34" charset="0"/>
                        </a:rPr>
                        <a:t>2026 </a:t>
                      </a:r>
                      <a:br>
                        <a:rPr lang="es-CO" sz="600" b="1" i="0" u="none" strike="noStrike">
                          <a:solidFill>
                            <a:srgbClr val="FFFFFF"/>
                          </a:solidFill>
                          <a:effectLst/>
                          <a:latin typeface="Calibri" panose="020F0502020204030204" pitchFamily="34" charset="0"/>
                        </a:rPr>
                      </a:br>
                      <a:r>
                        <a:rPr lang="es-CO" sz="600" b="1" i="0" u="none" strike="noStrike">
                          <a:solidFill>
                            <a:srgbClr val="FFFFFF"/>
                          </a:solidFill>
                          <a:effectLst/>
                          <a:latin typeface="Calibri" panose="020F0502020204030204" pitchFamily="34" charset="0"/>
                        </a:rPr>
                        <a:t>(No concertado)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6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6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6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792379095"/>
                  </a:ext>
                </a:extLst>
              </a:tr>
              <a:tr h="92226">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600" b="1" i="0" u="none" strike="noStrike">
                          <a:solidFill>
                            <a:srgbClr val="FFFFFF"/>
                          </a:solidFill>
                          <a:effectLst/>
                          <a:latin typeface="Calibri" panose="020F0502020204030204" pitchFamily="34" charset="0"/>
                        </a:rPr>
                        <a:t>Vigente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6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6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6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6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573695414"/>
                  </a:ext>
                </a:extLst>
              </a:tr>
              <a:tr h="200738">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rowSpan="10">
                  <a:txBody>
                    <a:bodyPr/>
                    <a:lstStyle/>
                    <a:p>
                      <a:pPr algn="ctr" rtl="0" fontAlgn="ctr"/>
                      <a:r>
                        <a:rPr lang="es-CO" sz="600" b="0" i="0" u="none" strike="noStrike">
                          <a:solidFill>
                            <a:srgbClr val="000000"/>
                          </a:solidFill>
                          <a:effectLst/>
                          <a:latin typeface="Calibri Light" panose="020F0302020204030204" pitchFamily="34" charset="0"/>
                        </a:rPr>
                        <a:t>202300000000429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rowSpan="10">
                  <a:txBody>
                    <a:bodyPr/>
                    <a:lstStyle/>
                    <a:p>
                      <a:pPr algn="l" rtl="0" fontAlgn="ctr"/>
                      <a:r>
                        <a:rPr lang="es-ES" sz="600" b="0" i="0" u="none" strike="noStrike">
                          <a:solidFill>
                            <a:srgbClr val="000000"/>
                          </a:solidFill>
                          <a:effectLst/>
                          <a:latin typeface="Calibri Light" panose="020F03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600" b="0" i="0" u="none" strike="noStrike">
                          <a:solidFill>
                            <a:srgbClr val="000000"/>
                          </a:solidFill>
                          <a:effectLst/>
                          <a:latin typeface="Calibri Light" panose="020F0302020204030204" pitchFamily="34" charset="0"/>
                        </a:rPr>
                        <a:t>1. Primera infancia - 1.3. Educación y formación Integral.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600" b="0" i="0" u="none" strike="noStrike">
                          <a:solidFill>
                            <a:srgbClr val="000000"/>
                          </a:solidFill>
                          <a:effectLst/>
                          <a:latin typeface="Calibri Light" panose="020F0302020204030204" pitchFamily="34" charset="0"/>
                        </a:rPr>
                        <a:t>Servicio de atención integral a la Primera Infancia para la promoción de derechos y prevención de vulneraciones y amenazas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$ 6.476.545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$ 9.762.519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$ 10.055.395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$ 10.357.057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$ 10.667.769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648779634"/>
                  </a:ext>
                </a:extLst>
              </a:tr>
              <a:tr h="184450">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a:txBody>
                    <a:bodyPr/>
                    <a:lstStyle/>
                    <a:p>
                      <a:pPr algn="l" rtl="0" fontAlgn="ctr"/>
                      <a:r>
                        <a:rPr lang="es-ES" sz="600" b="0" i="0" u="none" strike="noStrike">
                          <a:solidFill>
                            <a:srgbClr val="000000"/>
                          </a:solidFill>
                          <a:effectLst/>
                          <a:latin typeface="Calibri Light" panose="020F0302020204030204" pitchFamily="34" charset="0"/>
                        </a:rPr>
                        <a:t>2. Infancia - 2.6. Protección y prevención vulneraciones.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600" b="0" i="0" u="none" strike="noStrike">
                          <a:solidFill>
                            <a:srgbClr val="000000"/>
                          </a:solidFill>
                          <a:effectLst/>
                          <a:latin typeface="Calibri Light" panose="020F0302020204030204" pitchFamily="34" charset="0"/>
                        </a:rPr>
                        <a:t>Servicio de atención integral para la promoción de derechos y prevención de vulneraciones de niñas, niños y adolescentes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$ 78.433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$ 321.885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$ 331.541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$ 341.487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$ 351.732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731179564"/>
                  </a:ext>
                </a:extLst>
              </a:tr>
              <a:tr h="184450">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a:txBody>
                    <a:bodyPr/>
                    <a:lstStyle/>
                    <a:p>
                      <a:pPr algn="l" rtl="0" fontAlgn="ctr"/>
                      <a:r>
                        <a:rPr lang="es-ES" sz="600" b="0" i="0" u="none" strike="noStrike">
                          <a:solidFill>
                            <a:srgbClr val="000000"/>
                          </a:solidFill>
                          <a:effectLst/>
                          <a:latin typeface="Calibri Light" panose="020F0302020204030204" pitchFamily="34" charset="0"/>
                        </a:rPr>
                        <a:t>3. Adolescencia - 3.6. Protección y prevención vulneraciones.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600" b="0" i="0" u="none" strike="noStrike">
                          <a:solidFill>
                            <a:srgbClr val="000000"/>
                          </a:solidFill>
                          <a:effectLst/>
                          <a:latin typeface="Calibri Light" panose="020F0302020204030204" pitchFamily="34" charset="0"/>
                        </a:rPr>
                        <a:t>Servicio de atención integral para la promoción de derechos y prevención de vulneraciones de niñas, niños y adolescentes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$ 27.915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$ 139.483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$ 143.668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$ 147.978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$ 152.417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685441215"/>
                  </a:ext>
                </a:extLst>
              </a:tr>
              <a:tr h="184450">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a:txBody>
                    <a:bodyPr/>
                    <a:lstStyle/>
                    <a:p>
                      <a:pPr algn="l" rtl="0" fontAlgn="ctr"/>
                      <a:r>
                        <a:rPr lang="es-ES" sz="600" b="0" i="0" u="none" strike="noStrike">
                          <a:solidFill>
                            <a:srgbClr val="000000"/>
                          </a:solidFill>
                          <a:effectLst/>
                          <a:latin typeface="Calibri Light" panose="020F0302020204030204" pitchFamily="34" charset="0"/>
                        </a:rPr>
                        <a:t>3. Adolescencia - 3.9. Oportunidades para la transición a la juventud</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600" b="0" i="0" u="none" strike="noStrike">
                          <a:solidFill>
                            <a:srgbClr val="000000"/>
                          </a:solidFill>
                          <a:effectLst/>
                          <a:latin typeface="Calibri Light" panose="020F0302020204030204" pitchFamily="34" charset="0"/>
                        </a:rPr>
                        <a:t>Servicio de atención integral para la promoción de derechos y prevención de vulneraciones de niñas, niños y adolescentes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$ 107.192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$ 439.909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$ 453.106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$ 466.699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$ 480.700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747563653"/>
                  </a:ext>
                </a:extLst>
              </a:tr>
              <a:tr h="92226">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a:txBody>
                    <a:bodyPr/>
                    <a:lstStyle/>
                    <a:p>
                      <a:pPr algn="l" rtl="0" fontAlgn="ctr"/>
                      <a:r>
                        <a:rPr lang="es-ES" sz="600" b="0" i="0" u="none" strike="noStrike">
                          <a:solidFill>
                            <a:srgbClr val="000000"/>
                          </a:solidFill>
                          <a:effectLst/>
                          <a:latin typeface="Calibri Light" panose="020F0302020204030204" pitchFamily="34" charset="0"/>
                        </a:rPr>
                        <a:t>4. Transversales - 4.1. Familia y Cuidado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600" b="0" i="0" u="none" strike="noStrike">
                          <a:solidFill>
                            <a:srgbClr val="000000"/>
                          </a:solidFill>
                          <a:effectLst/>
                          <a:latin typeface="Calibri Light" panose="020F0302020204030204" pitchFamily="34" charset="0"/>
                        </a:rPr>
                        <a:t>Servicio de atención integral a las familias y comunidades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$ 210.000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$ 294.071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$ 302.893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$ 311.980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$ 321.340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547578374"/>
                  </a:ext>
                </a:extLst>
              </a:tr>
              <a:tr h="184450">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a:txBody>
                    <a:bodyPr/>
                    <a:lstStyle/>
                    <a:p>
                      <a:pPr algn="l" rtl="0" fontAlgn="ctr"/>
                      <a:r>
                        <a:rPr lang="es-ES" sz="600" b="0" i="0" u="none" strike="noStrike">
                          <a:solidFill>
                            <a:srgbClr val="000000"/>
                          </a:solidFill>
                          <a:effectLst/>
                          <a:latin typeface="Calibri Light" panose="020F0302020204030204" pitchFamily="34" charset="0"/>
                        </a:rPr>
                        <a:t>4. Transversales - 4.1. Familia y Cuidado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600" b="0" i="0" u="none" strike="noStrike">
                          <a:solidFill>
                            <a:srgbClr val="000000"/>
                          </a:solidFill>
                          <a:effectLst/>
                          <a:latin typeface="Calibri Light" panose="020F0302020204030204" pitchFamily="34" charset="0"/>
                        </a:rPr>
                        <a:t>Servicio de apoyo técnico para la articulación con los actores del Sistema Nacional de Bienestar Familiar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$ 500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$ 3.000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$ 3.090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$ 3.183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$ 3.278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091881001"/>
                  </a:ext>
                </a:extLst>
              </a:tr>
              <a:tr h="184450">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a:txBody>
                    <a:bodyPr/>
                    <a:lstStyle/>
                    <a:p>
                      <a:pPr algn="l" rtl="0" fontAlgn="ctr"/>
                      <a:r>
                        <a:rPr lang="es-ES" sz="600" b="0" i="0" u="none" strike="noStrike">
                          <a:solidFill>
                            <a:srgbClr val="000000"/>
                          </a:solidFill>
                          <a:effectLst/>
                          <a:latin typeface="Calibri Light" panose="020F0302020204030204" pitchFamily="34" charset="0"/>
                        </a:rPr>
                        <a:t>4. Transversales - 4.2. Gobierno y capacidades fortalecidas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600" b="0" i="0" u="none" strike="noStrike">
                          <a:solidFill>
                            <a:srgbClr val="000000"/>
                          </a:solidFill>
                          <a:effectLst/>
                          <a:latin typeface="Calibri Light" panose="020F0302020204030204" pitchFamily="34" charset="0"/>
                        </a:rPr>
                        <a:t>Estudios de preinversión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$ 8.748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$ 55.414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$ 57.076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$ 58.788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$ 60.552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329913718"/>
                  </a:ext>
                </a:extLst>
              </a:tr>
              <a:tr h="200738">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a:txBody>
                    <a:bodyPr/>
                    <a:lstStyle/>
                    <a:p>
                      <a:pPr algn="l" rtl="0" fontAlgn="ctr"/>
                      <a:r>
                        <a:rPr lang="es-ES" sz="600" b="0" i="0" u="none" strike="noStrike">
                          <a:solidFill>
                            <a:srgbClr val="000000"/>
                          </a:solidFill>
                          <a:effectLst/>
                          <a:latin typeface="Calibri Light" panose="020F0302020204030204" pitchFamily="34" charset="0"/>
                        </a:rPr>
                        <a:t>4. Transversales - 4.2. Gobierno y capacidades fortalecidas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600" b="0" i="0" u="none" strike="noStrike">
                          <a:solidFill>
                            <a:srgbClr val="000000"/>
                          </a:solidFill>
                          <a:effectLst/>
                          <a:latin typeface="Calibri Light" panose="020F0302020204030204" pitchFamily="34" charset="0"/>
                        </a:rPr>
                        <a:t>Servicio de atención integral a la Primera Infancia para la promoción de derechos y prevención de vulneraciones y amenazas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$ 145.540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$ 220.243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$ 226.850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$ 233.655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$ 240.665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292221307"/>
                  </a:ext>
                </a:extLst>
              </a:tr>
              <a:tr h="184450">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a:txBody>
                    <a:bodyPr/>
                    <a:lstStyle/>
                    <a:p>
                      <a:pPr algn="l" rtl="0" fontAlgn="ctr"/>
                      <a:r>
                        <a:rPr lang="es-ES" sz="600" b="0" i="0" u="none" strike="noStrike">
                          <a:solidFill>
                            <a:srgbClr val="000000"/>
                          </a:solidFill>
                          <a:effectLst/>
                          <a:latin typeface="Calibri Light" panose="020F0302020204030204" pitchFamily="34" charset="0"/>
                        </a:rPr>
                        <a:t>4. Transversales - 4.2. Gobierno y capacidades fortalecidas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600" b="0" i="0" u="none" strike="noStrike">
                          <a:solidFill>
                            <a:srgbClr val="000000"/>
                          </a:solidFill>
                          <a:effectLst/>
                          <a:latin typeface="Calibri Light" panose="020F0302020204030204" pitchFamily="34" charset="0"/>
                        </a:rPr>
                        <a:t>Servicio de atención integral para la promoción de derechos y prevención de vulneraciones de niñas, niños y adolescentes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$ 34.646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$ 171.672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$ 176.822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$ 182.127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$ 187.590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99416619"/>
                  </a:ext>
                </a:extLst>
              </a:tr>
              <a:tr h="184450">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a:txBody>
                    <a:bodyPr/>
                    <a:lstStyle/>
                    <a:p>
                      <a:pPr algn="l" rtl="0" fontAlgn="ctr"/>
                      <a:r>
                        <a:rPr lang="es-ES" sz="600" b="0" i="0" u="none" strike="noStrike">
                          <a:solidFill>
                            <a:srgbClr val="000000"/>
                          </a:solidFill>
                          <a:effectLst/>
                          <a:latin typeface="Calibri Light" panose="020F0302020204030204" pitchFamily="34" charset="0"/>
                        </a:rPr>
                        <a:t>4. Transversales - 4.2. Gobierno y capacidades fortalecidas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600" b="0" i="0" u="none" strike="noStrike">
                          <a:solidFill>
                            <a:srgbClr val="000000"/>
                          </a:solidFill>
                          <a:effectLst/>
                          <a:latin typeface="Calibri Light" panose="020F0302020204030204" pitchFamily="34" charset="0"/>
                        </a:rPr>
                        <a:t>Servicio de apoyo técnico para la articulación con los actores del Sistema Nacional de Bienestar Familiar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$ 29.600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$ 26.112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$ 26.895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$ 27.702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$ 28.533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909964699"/>
                  </a:ext>
                </a:extLst>
              </a:tr>
              <a:tr h="184450">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rowSpan="8">
                  <a:txBody>
                    <a:bodyPr/>
                    <a:lstStyle/>
                    <a:p>
                      <a:pPr algn="ctr" rtl="0" fontAlgn="ctr"/>
                      <a:r>
                        <a:rPr lang="es-CO" sz="600" b="0" i="0" u="none" strike="noStrike">
                          <a:solidFill>
                            <a:srgbClr val="000000"/>
                          </a:solidFill>
                          <a:effectLst/>
                          <a:latin typeface="Calibri Light" panose="020F0302020204030204" pitchFamily="34" charset="0"/>
                        </a:rPr>
                        <a:t>202300000000431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rowSpan="8">
                  <a:txBody>
                    <a:bodyPr/>
                    <a:lstStyle/>
                    <a:p>
                      <a:pPr algn="ctr" rtl="0" fontAlgn="ctr"/>
                      <a:r>
                        <a:rPr lang="es-ES" sz="600" b="0" i="0" u="none" strike="noStrike">
                          <a:solidFill>
                            <a:srgbClr val="000000"/>
                          </a:solidFill>
                          <a:effectLst/>
                          <a:latin typeface="Calibri Light" panose="020F0302020204030204" pitchFamily="34" charset="0"/>
                        </a:rPr>
                        <a:t>Fortalecimiento de capacidades individuales, familiares e institucionales para prevenir y atender la materialización del riesgo, la amenaza y/o vulneración de los derechos de los niñas, niños adolescentes y jóvenes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t"/>
                      <a:r>
                        <a:rPr lang="es-ES" sz="600" b="0" i="0" u="none" strike="noStrike">
                          <a:solidFill>
                            <a:srgbClr val="000000"/>
                          </a:solidFill>
                          <a:effectLst/>
                          <a:latin typeface="Calibri Light" panose="020F0302020204030204" pitchFamily="34" charset="0"/>
                        </a:rPr>
                        <a:t>1. Primera infancia - 1.6. Protección y prevención vulneraciones.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b"/>
                      <a:r>
                        <a:rPr lang="es-ES" sz="600" b="0" i="0" u="none" strike="noStrike">
                          <a:solidFill>
                            <a:srgbClr val="000000"/>
                          </a:solidFill>
                          <a:effectLst/>
                          <a:latin typeface="Calibri Light" panose="020F0302020204030204" pitchFamily="34" charset="0"/>
                        </a:rPr>
                        <a:t>Servicio de protección para el restablecimiento de derechos de niños, niñas, adolescentes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EDEDED"/>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$ 358.250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$ 606.418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$ 624.611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$ 643.349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$ 662.650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766845742"/>
                  </a:ext>
                </a:extLst>
              </a:tr>
              <a:tr h="184450">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a:txBody>
                    <a:bodyPr/>
                    <a:lstStyle/>
                    <a:p>
                      <a:pPr algn="l" rtl="0" fontAlgn="t"/>
                      <a:r>
                        <a:rPr lang="es-ES" sz="600" b="0" i="0" u="none" strike="noStrike">
                          <a:solidFill>
                            <a:srgbClr val="000000"/>
                          </a:solidFill>
                          <a:effectLst/>
                          <a:latin typeface="Calibri Light" panose="020F0302020204030204" pitchFamily="34" charset="0"/>
                        </a:rPr>
                        <a:t>2. Infancia - 2.6. Protección y prevención vulneraciones.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fontAlgn="b"/>
                      <a:r>
                        <a:rPr lang="es-ES" sz="600" b="0" i="0" u="none" strike="noStrike">
                          <a:solidFill>
                            <a:srgbClr val="000000"/>
                          </a:solidFill>
                          <a:effectLst/>
                          <a:latin typeface="Calibri Light" panose="020F0302020204030204" pitchFamily="34" charset="0"/>
                        </a:rPr>
                        <a:t>Servicio de protección para el restablecimiento de derechos de niños, niñas, adolescentes     (Producto principal del proyecto)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EDEDED"/>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$ 473.402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$ 801.338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$ 825.379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$ 850.140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$ 875.644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140301655"/>
                  </a:ext>
                </a:extLst>
              </a:tr>
              <a:tr h="184450">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rowSpan="2">
                  <a:txBody>
                    <a:bodyPr/>
                    <a:lstStyle/>
                    <a:p>
                      <a:pPr algn="l" rtl="0" fontAlgn="ctr"/>
                      <a:r>
                        <a:rPr lang="es-ES" sz="600" b="0" i="0" u="none" strike="noStrike">
                          <a:solidFill>
                            <a:srgbClr val="000000"/>
                          </a:solidFill>
                          <a:effectLst/>
                          <a:latin typeface="Calibri Light" panose="020F0302020204030204" pitchFamily="34" charset="0"/>
                        </a:rPr>
                        <a:t>3. Adolescencia - 3.6. Protección y prevención vulneraciones.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fontAlgn="ctr"/>
                      <a:r>
                        <a:rPr lang="es-ES" sz="600" b="0" i="0" u="none" strike="noStrike">
                          <a:solidFill>
                            <a:srgbClr val="000000"/>
                          </a:solidFill>
                          <a:effectLst/>
                          <a:latin typeface="Calibri Light" panose="020F0302020204030204" pitchFamily="34" charset="0"/>
                        </a:rPr>
                        <a:t> Servicio de protección para el restablecimiento de derechos de niños, niñas, adolescentes y jóvenes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$ 447.813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$ 758.023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$ 780.764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$ 804.186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$ 828.312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881551233"/>
                  </a:ext>
                </a:extLst>
              </a:tr>
              <a:tr h="276676">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l" fontAlgn="ctr"/>
                      <a:r>
                        <a:rPr lang="es-ES" sz="600" b="0" i="0" u="none" strike="noStrike">
                          <a:solidFill>
                            <a:srgbClr val="000000"/>
                          </a:solidFill>
                          <a:effectLst/>
                          <a:latin typeface="Calibri Light" panose="020F0302020204030204" pitchFamily="34" charset="0"/>
                        </a:rPr>
                        <a:t> Servicio de atención integral a adolescentes y jóvenes vinculados en procesos de responsabilidad penal y/o medidas de restablecimiento en administración de justicia.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$ 244.547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$ 428.727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$ 441.588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$ 454.836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$ 468.481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260347213"/>
                  </a:ext>
                </a:extLst>
              </a:tr>
              <a:tr h="184450">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a:txBody>
                    <a:bodyPr/>
                    <a:lstStyle/>
                    <a:p>
                      <a:pPr algn="l" rtl="0" fontAlgn="t"/>
                      <a:r>
                        <a:rPr lang="es-ES" sz="600" b="0" i="0" u="none" strike="noStrike">
                          <a:solidFill>
                            <a:srgbClr val="000000"/>
                          </a:solidFill>
                          <a:effectLst/>
                          <a:latin typeface="Calibri Light" panose="020F0302020204030204" pitchFamily="34" charset="0"/>
                        </a:rPr>
                        <a:t>4. Transversales - 4.2. Gobierno y capacidades fortalecidas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fontAlgn="ctr"/>
                      <a:r>
                        <a:rPr lang="es-ES" sz="600" b="0" i="0" u="none" strike="noStrike">
                          <a:solidFill>
                            <a:srgbClr val="000000"/>
                          </a:solidFill>
                          <a:effectLst/>
                          <a:latin typeface="Calibri Light" panose="020F0302020204030204" pitchFamily="34" charset="0"/>
                        </a:rPr>
                        <a:t> Servicio de apoyo técnico para la articulación con los actores del SNBF en la implementación de instrumentos de planeación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$ 42.872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$ 51.820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$ 53.375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$ 54.976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$ 56.625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1821907352"/>
                  </a:ext>
                </a:extLst>
              </a:tr>
              <a:tr h="200738">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a:txBody>
                    <a:bodyPr/>
                    <a:lstStyle/>
                    <a:p>
                      <a:pPr algn="l" rtl="0" fontAlgn="t"/>
                      <a:r>
                        <a:rPr lang="es-ES" sz="600" b="0" i="0" u="none" strike="noStrike">
                          <a:solidFill>
                            <a:srgbClr val="000000"/>
                          </a:solidFill>
                          <a:effectLst/>
                          <a:latin typeface="Calibri Light" panose="020F0302020204030204" pitchFamily="34" charset="0"/>
                        </a:rPr>
                        <a:t>4. Transversales - 4.2. Gobierno y capacidades fortalecidas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fontAlgn="ctr"/>
                      <a:r>
                        <a:rPr lang="es-ES" sz="600" b="0" i="0" u="none" strike="noStrike">
                          <a:solidFill>
                            <a:srgbClr val="000000"/>
                          </a:solidFill>
                          <a:effectLst/>
                          <a:latin typeface="Calibri Light" panose="020F0302020204030204" pitchFamily="34" charset="0"/>
                        </a:rPr>
                        <a:t> Servicio de asistencia técnica para la promoción de acciones en garantía de los derechos de los niños, niñas, adolescentes y jóvenes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$ 2.233</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$ 2.433</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$ 2.506</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$ 2.582</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$ 2.659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4032094797"/>
                  </a:ext>
                </a:extLst>
              </a:tr>
              <a:tr h="184450">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a:txBody>
                    <a:bodyPr/>
                    <a:lstStyle/>
                    <a:p>
                      <a:pPr algn="l" rtl="0" fontAlgn="t"/>
                      <a:r>
                        <a:rPr lang="es-ES" sz="600" b="0" i="0" u="none" strike="noStrike">
                          <a:solidFill>
                            <a:srgbClr val="000000"/>
                          </a:solidFill>
                          <a:effectLst/>
                          <a:latin typeface="Calibri Light" panose="020F0302020204030204" pitchFamily="34" charset="0"/>
                        </a:rPr>
                        <a:t>4. Transversales - 4.2. Gobierno y capacidades fortalecidas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fontAlgn="ctr"/>
                      <a:r>
                        <a:rPr lang="es-ES" sz="600" b="0" i="0" u="none" strike="noStrike">
                          <a:solidFill>
                            <a:srgbClr val="000000"/>
                          </a:solidFill>
                          <a:effectLst/>
                          <a:latin typeface="Calibri Light" panose="020F0302020204030204" pitchFamily="34" charset="0"/>
                        </a:rPr>
                        <a:t> Servicio de asistencia técnica para el fortalecimiento de las modalidades y servicio para niños, niñas, adolescentes y jóvenes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$ 1.488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$ 1.622</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$ 1.671</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$ 1.721</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$ 1.773</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2794991216"/>
                  </a:ext>
                </a:extLst>
              </a:tr>
              <a:tr h="184450">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a:txBody>
                    <a:bodyPr/>
                    <a:lstStyle/>
                    <a:p>
                      <a:pPr algn="l" rtl="0" fontAlgn="t"/>
                      <a:r>
                        <a:rPr lang="es-ES" sz="600" b="0" i="0" u="none" strike="noStrike">
                          <a:solidFill>
                            <a:srgbClr val="000000"/>
                          </a:solidFill>
                          <a:effectLst/>
                          <a:latin typeface="Calibri Light" panose="020F0302020204030204" pitchFamily="34" charset="0"/>
                        </a:rPr>
                        <a:t>4. Transversales - 4.2. Gobierno y capacidades fortalecidas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fontAlgn="ctr"/>
                      <a:r>
                        <a:rPr lang="es-CO" sz="600" b="0" i="0" u="none" strike="noStrike">
                          <a:solidFill>
                            <a:srgbClr val="000000"/>
                          </a:solidFill>
                          <a:effectLst/>
                          <a:latin typeface="Calibri Light" panose="020F0302020204030204" pitchFamily="34" charset="0"/>
                        </a:rPr>
                        <a:t> Obras de infraestructura social mejoradas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$ 29.394</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$ 60.079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$ 61.881</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$ 63.738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$ 65.650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176852194"/>
                  </a:ext>
                </a:extLst>
              </a:tr>
              <a:tr h="92226">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rowSpan="4">
                  <a:txBody>
                    <a:bodyPr/>
                    <a:lstStyle/>
                    <a:p>
                      <a:pPr algn="ctr" rtl="0" fontAlgn="ctr"/>
                      <a:r>
                        <a:rPr lang="es-CO" sz="600" b="0" i="0" u="none" strike="noStrike">
                          <a:solidFill>
                            <a:srgbClr val="000000"/>
                          </a:solidFill>
                          <a:effectLst/>
                          <a:latin typeface="Calibri Light" panose="020F0302020204030204" pitchFamily="34" charset="0"/>
                        </a:rPr>
                        <a:t>2018011000627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rowSpan="4">
                  <a:txBody>
                    <a:bodyPr/>
                    <a:lstStyle/>
                    <a:p>
                      <a:pPr algn="ctr" rtl="0" fontAlgn="ctr"/>
                      <a:r>
                        <a:rPr lang="es-ES" sz="600" b="0" i="0" u="none" strike="noStrike">
                          <a:solidFill>
                            <a:srgbClr val="000000"/>
                          </a:solidFill>
                          <a:effectLst/>
                          <a:latin typeface="Calibri Light" panose="020F0302020204030204" pitchFamily="34" charset="0"/>
                        </a:rPr>
                        <a:t>Contribución con acciones de promoción y prevención en el componente de alimentación y nutrición para la población colombiana a nivel nacional</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rtl="0" fontAlgn="t"/>
                      <a:r>
                        <a:rPr lang="es-ES" sz="600" b="0" i="0" u="none" strike="noStrike">
                          <a:solidFill>
                            <a:srgbClr val="000000"/>
                          </a:solidFill>
                          <a:effectLst/>
                          <a:latin typeface="Calibri Light" panose="020F0302020204030204" pitchFamily="34" charset="0"/>
                        </a:rPr>
                        <a:t>1. Primera infancia - 1.2. Alimentación y Nutrición.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fontAlgn="ctr"/>
                      <a:r>
                        <a:rPr lang="es-ES" sz="600" b="0" i="0" u="none" strike="noStrike">
                          <a:solidFill>
                            <a:srgbClr val="000000"/>
                          </a:solidFill>
                          <a:effectLst/>
                          <a:latin typeface="Calibri Light" panose="020F0302020204030204" pitchFamily="34" charset="0"/>
                        </a:rPr>
                        <a:t> Servicio de educación informal a los agentes educativos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$ 13.941</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$ 314.710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$ 324.151</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$ 333.876</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$ 343.892</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755576154"/>
                  </a:ext>
                </a:extLst>
              </a:tr>
              <a:tr h="133825">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a:txBody>
                    <a:bodyPr/>
                    <a:lstStyle/>
                    <a:p>
                      <a:pPr algn="l" rtl="0" fontAlgn="t"/>
                      <a:r>
                        <a:rPr lang="es-ES" sz="600" b="0" i="0" u="none" strike="noStrike">
                          <a:solidFill>
                            <a:srgbClr val="000000"/>
                          </a:solidFill>
                          <a:effectLst/>
                          <a:latin typeface="Calibri Light" panose="020F0302020204030204" pitchFamily="34" charset="0"/>
                        </a:rPr>
                        <a:t>2. Infancia - 2.2. Alimentación y Nutrición.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fontAlgn="ctr"/>
                      <a:r>
                        <a:rPr lang="es-ES" sz="600" b="0" i="0" u="none" strike="noStrike">
                          <a:solidFill>
                            <a:srgbClr val="000000"/>
                          </a:solidFill>
                          <a:effectLst/>
                          <a:latin typeface="Calibri Light" panose="020F0302020204030204" pitchFamily="34" charset="0"/>
                        </a:rPr>
                        <a:t> Servicio de distribución de alimentos sólidos de alto valor nutricional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$ 189.723</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$ 16.493</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$ 16.988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$ 17.497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$ 18.022</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4124847209"/>
                  </a:ext>
                </a:extLst>
              </a:tr>
              <a:tr h="133825">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a:txBody>
                    <a:bodyPr/>
                    <a:lstStyle/>
                    <a:p>
                      <a:pPr algn="l" rtl="0" fontAlgn="t"/>
                      <a:r>
                        <a:rPr lang="es-ES" sz="600" b="0" i="0" u="none" strike="noStrike">
                          <a:solidFill>
                            <a:srgbClr val="000000"/>
                          </a:solidFill>
                          <a:effectLst/>
                          <a:latin typeface="Calibri Light" panose="020F0302020204030204" pitchFamily="34" charset="0"/>
                        </a:rPr>
                        <a:t>3. Adolescencia - 3.2. Alimentación y Nutrición.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fontAlgn="ctr"/>
                      <a:r>
                        <a:rPr lang="es-CO" sz="600" b="0" i="0" u="none" strike="noStrike">
                          <a:solidFill>
                            <a:srgbClr val="000000"/>
                          </a:solidFill>
                          <a:effectLst/>
                          <a:latin typeface="Calibri Light" panose="020F0302020204030204" pitchFamily="34" charset="0"/>
                        </a:rPr>
                        <a:t> Servicio de distribución de alimentos líquidos de alto valor nutricional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$ 15.728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$ 198.677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$ 204.637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$ 210.776</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$ 217.099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435440534"/>
                  </a:ext>
                </a:extLst>
              </a:tr>
              <a:tr h="184450">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a:txBody>
                    <a:bodyPr/>
                    <a:lstStyle/>
                    <a:p>
                      <a:pPr algn="l" rtl="0" fontAlgn="t"/>
                      <a:r>
                        <a:rPr lang="es-ES" sz="600" b="0" i="0" u="none" strike="noStrike">
                          <a:solidFill>
                            <a:srgbClr val="000000"/>
                          </a:solidFill>
                          <a:effectLst/>
                          <a:latin typeface="Calibri Light" panose="020F0302020204030204" pitchFamily="34" charset="0"/>
                        </a:rPr>
                        <a:t>4. Transversales - 4.2. Gobierno y capacidades fortalecidas</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fontAlgn="ctr"/>
                      <a:r>
                        <a:rPr lang="es-ES" sz="600" b="0" i="0" u="none" strike="noStrike">
                          <a:solidFill>
                            <a:srgbClr val="000000"/>
                          </a:solidFill>
                          <a:effectLst/>
                          <a:latin typeface="Calibri Light" panose="020F0302020204030204" pitchFamily="34" charset="0"/>
                        </a:rPr>
                        <a:t> Servicio de atención y prevención a la desnutrición desde el sector inclusión social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$ 200.608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$ 86.123</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$ 88.707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$ 91.368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$ 94.109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2226577621"/>
                  </a:ext>
                </a:extLst>
              </a:tr>
              <a:tr h="92226">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rowSpan="3">
                  <a:txBody>
                    <a:bodyPr/>
                    <a:lstStyle/>
                    <a:p>
                      <a:pPr algn="ctr" rtl="0" fontAlgn="ctr"/>
                      <a:r>
                        <a:rPr lang="es-CO" sz="600" b="0" i="0" u="none" strike="noStrike">
                          <a:solidFill>
                            <a:srgbClr val="000000"/>
                          </a:solidFill>
                          <a:effectLst/>
                          <a:latin typeface="Calibri Light" panose="020F0302020204030204" pitchFamily="34" charset="0"/>
                        </a:rPr>
                        <a:t>2018011000557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rowSpan="3">
                  <a:txBody>
                    <a:bodyPr/>
                    <a:lstStyle/>
                    <a:p>
                      <a:pPr algn="ctr" rtl="0" fontAlgn="ctr"/>
                      <a:r>
                        <a:rPr lang="es-ES" sz="600" b="0" i="0" u="none" strike="noStrike">
                          <a:solidFill>
                            <a:srgbClr val="000000"/>
                          </a:solidFill>
                          <a:effectLst/>
                          <a:latin typeface="Calibri Light" panose="020F0302020204030204" pitchFamily="34" charset="0"/>
                        </a:rPr>
                        <a:t>Fortalecimiento a los agentes e instancias del SNBF en el marco de la protección integral de los niños, niñas y adolescentes y sus familias a nivel nacional. </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rowSpan="3">
                  <a:txBody>
                    <a:bodyPr/>
                    <a:lstStyle/>
                    <a:p>
                      <a:pPr algn="ctr" rtl="0" fontAlgn="ctr"/>
                      <a:r>
                        <a:rPr lang="es-ES" sz="600" b="0" i="0" u="none" strike="noStrike">
                          <a:solidFill>
                            <a:srgbClr val="000000"/>
                          </a:solidFill>
                          <a:effectLst/>
                          <a:latin typeface="Calibri Light" panose="020F0302020204030204" pitchFamily="34" charset="0"/>
                        </a:rPr>
                        <a:t>4. Transversales - 4.2. Gobierno y capacidades fortalecidas</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l" fontAlgn="ctr"/>
                      <a:r>
                        <a:rPr lang="es-CO" sz="600" b="0" i="0" u="none" strike="noStrike">
                          <a:solidFill>
                            <a:srgbClr val="000000"/>
                          </a:solidFill>
                          <a:effectLst/>
                          <a:latin typeface="Calibri Light" panose="020F0302020204030204" pitchFamily="34" charset="0"/>
                        </a:rPr>
                        <a:t>Documentos de lineamientos técnicos</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fontAlgn="b"/>
                      <a:r>
                        <a:rPr lang="es-CO" sz="600" b="0" i="0" u="none" strike="noStrike">
                          <a:solidFill>
                            <a:srgbClr val="000000"/>
                          </a:solidFill>
                          <a:effectLst/>
                          <a:latin typeface="Calibri Light" panose="020F0302020204030204" pitchFamily="34" charset="0"/>
                        </a:rPr>
                        <a:t>$ 219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$ 227</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$ 233</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$ 240</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$ 248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1704274160"/>
                  </a:ext>
                </a:extLst>
              </a:tr>
              <a:tr h="184450">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l" fontAlgn="b"/>
                      <a:r>
                        <a:rPr lang="es-ES" sz="600" b="0" i="0" u="none" strike="noStrike">
                          <a:solidFill>
                            <a:srgbClr val="000000"/>
                          </a:solidFill>
                          <a:effectLst/>
                          <a:latin typeface="Calibri Light" panose="020F0302020204030204" pitchFamily="34" charset="0"/>
                        </a:rPr>
                        <a:t>Servicio de asistencia técnica en el ciclo de Políticas Públicas de Infancia y adolescencia</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$ 19.548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$ 23.048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$ 23.739</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$ 24.451</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$ 25.185</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851332042"/>
                  </a:ext>
                </a:extLst>
              </a:tr>
              <a:tr h="200738">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4472C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l" fontAlgn="b"/>
                      <a:r>
                        <a:rPr lang="es-CO" sz="600" b="0" i="0" u="none" strike="noStrike">
                          <a:solidFill>
                            <a:srgbClr val="000000"/>
                          </a:solidFill>
                          <a:effectLst/>
                          <a:latin typeface="Calibri Light" panose="020F0302020204030204" pitchFamily="34" charset="0"/>
                        </a:rPr>
                        <a:t>Documentos metodológicos</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$ 233</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$ 241</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$ 248</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$ 256</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$ 264</a:t>
                      </a:r>
                    </a:p>
                  </a:txBody>
                  <a:tcPr marL="0" marR="0" marT="0"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3900729204"/>
                  </a:ext>
                </a:extLst>
              </a:tr>
              <a:tr h="92226">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305496"/>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rowSpan="8">
                  <a:txBody>
                    <a:bodyPr/>
                    <a:lstStyle/>
                    <a:p>
                      <a:pPr algn="ctr" rtl="0" fontAlgn="ctr"/>
                      <a:r>
                        <a:rPr lang="es-CO" sz="600" b="0" i="0" u="none" strike="noStrike">
                          <a:solidFill>
                            <a:srgbClr val="000000"/>
                          </a:solidFill>
                          <a:effectLst/>
                          <a:latin typeface="Calibri Light" panose="020F0302020204030204" pitchFamily="34" charset="0"/>
                        </a:rPr>
                        <a:t>202400000000047</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rowSpan="8">
                  <a:txBody>
                    <a:bodyPr/>
                    <a:lstStyle/>
                    <a:p>
                      <a:pPr algn="ctr" fontAlgn="ctr"/>
                      <a:r>
                        <a:rPr lang="es-ES" sz="600" b="0" i="0" u="none" strike="noStrike">
                          <a:solidFill>
                            <a:srgbClr val="000000"/>
                          </a:solidFill>
                          <a:effectLst/>
                          <a:latin typeface="Calibri Light" panose="020F0302020204030204" pitchFamily="34" charset="0"/>
                        </a:rPr>
                        <a:t>Fortalecimiento de la capacidad institucional del icbf brindando el soporte oportuno y necesario para la adecuada prestación del servicio público de bienestar familiar a nivel nacional y territorial nacional</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rowSpan="8">
                  <a:txBody>
                    <a:bodyPr/>
                    <a:lstStyle/>
                    <a:p>
                      <a:pPr algn="ctr" rtl="0" fontAlgn="ctr"/>
                      <a:r>
                        <a:rPr lang="es-ES" sz="600" b="0" i="0" u="none" strike="noStrike">
                          <a:solidFill>
                            <a:srgbClr val="000000"/>
                          </a:solidFill>
                          <a:effectLst/>
                          <a:latin typeface="Calibri Light" panose="020F0302020204030204" pitchFamily="34" charset="0"/>
                        </a:rPr>
                        <a:t>4. Transversales - 4.2. Gobierno y capacidades fortalecidas</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l" fontAlgn="ctr"/>
                      <a:r>
                        <a:rPr lang="es-CO" sz="600" b="0" i="0" u="none" strike="noStrike">
                          <a:solidFill>
                            <a:srgbClr val="000000"/>
                          </a:solidFill>
                          <a:effectLst/>
                          <a:latin typeface="Calibri Light" panose="020F0302020204030204" pitchFamily="34" charset="0"/>
                        </a:rPr>
                        <a:t>Documentos normativos</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b"/>
                      <a:r>
                        <a:rPr lang="es-CO" sz="600" b="0" i="0" u="none" strike="noStrike">
                          <a:solidFill>
                            <a:srgbClr val="000000"/>
                          </a:solidFill>
                          <a:effectLst/>
                          <a:latin typeface="Calibri Light" panose="020F0302020204030204" pitchFamily="34" charset="0"/>
                        </a:rPr>
                        <a:t>$ 1.627</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b"/>
                      <a:r>
                        <a:rPr lang="es-CO" sz="600" b="0" i="0" u="none" strike="noStrike">
                          <a:solidFill>
                            <a:srgbClr val="000000"/>
                          </a:solidFill>
                          <a:effectLst/>
                          <a:latin typeface="Calibri Light" panose="020F0302020204030204" pitchFamily="34" charset="0"/>
                        </a:rPr>
                        <a:t>$ 1.633</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$ 1.682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$ 1.733</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$ 1.785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extLst>
                  <a:ext uri="{0D108BD9-81ED-4DB2-BD59-A6C34878D82A}">
                    <a16:rowId xmlns:a16="http://schemas.microsoft.com/office/drawing/2014/main" val="1454494205"/>
                  </a:ext>
                </a:extLst>
              </a:tr>
              <a:tr h="92226">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305496"/>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l" fontAlgn="ctr"/>
                      <a:r>
                        <a:rPr lang="es-CO" sz="600" b="0" i="0" u="none" strike="noStrike">
                          <a:solidFill>
                            <a:srgbClr val="000000"/>
                          </a:solidFill>
                          <a:effectLst/>
                          <a:latin typeface="Calibri Light" panose="020F0302020204030204" pitchFamily="34" charset="0"/>
                        </a:rPr>
                        <a:t>Sedes adecuadas</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b"/>
                      <a:r>
                        <a:rPr lang="es-CO" sz="600" b="0" i="0" u="none" strike="noStrike">
                          <a:solidFill>
                            <a:srgbClr val="000000"/>
                          </a:solidFill>
                          <a:effectLst/>
                          <a:latin typeface="Calibri Light" panose="020F0302020204030204" pitchFamily="34" charset="0"/>
                        </a:rPr>
                        <a:t>$ 18.956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b"/>
                      <a:r>
                        <a:rPr lang="es-CO" sz="600" b="0" i="0" u="none" strike="noStrike">
                          <a:solidFill>
                            <a:srgbClr val="000000"/>
                          </a:solidFill>
                          <a:effectLst/>
                          <a:latin typeface="Calibri Light" panose="020F0302020204030204" pitchFamily="34" charset="0"/>
                        </a:rPr>
                        <a:t>$ 112.076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$ 115.438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$ 118.901</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$ 122.468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extLst>
                  <a:ext uri="{0D108BD9-81ED-4DB2-BD59-A6C34878D82A}">
                    <a16:rowId xmlns:a16="http://schemas.microsoft.com/office/drawing/2014/main" val="756481748"/>
                  </a:ext>
                </a:extLst>
              </a:tr>
              <a:tr h="92226">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305496"/>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l" fontAlgn="ctr"/>
                      <a:r>
                        <a:rPr lang="es-ES" sz="600" b="0" i="0" u="none" strike="noStrike">
                          <a:solidFill>
                            <a:srgbClr val="000000"/>
                          </a:solidFill>
                          <a:effectLst/>
                          <a:latin typeface="Calibri Light" panose="020F0302020204030204" pitchFamily="34" charset="0"/>
                        </a:rPr>
                        <a:t>Servicio de implementación sistemas de gestión</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b"/>
                      <a:r>
                        <a:rPr lang="es-CO" sz="600" b="0" i="0" u="none" strike="noStrike">
                          <a:solidFill>
                            <a:srgbClr val="000000"/>
                          </a:solidFill>
                          <a:effectLst/>
                          <a:latin typeface="Calibri Light" panose="020F0302020204030204" pitchFamily="34" charset="0"/>
                        </a:rPr>
                        <a:t>$ 330.274</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b"/>
                      <a:r>
                        <a:rPr lang="es-CO" sz="600" b="0" i="0" u="none" strike="noStrike">
                          <a:solidFill>
                            <a:srgbClr val="000000"/>
                          </a:solidFill>
                          <a:effectLst/>
                          <a:latin typeface="Calibri Light" panose="020F0302020204030204" pitchFamily="34" charset="0"/>
                        </a:rPr>
                        <a:t>$ 504.249</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$ 519.376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$ 534.958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$ 551.006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extLst>
                  <a:ext uri="{0D108BD9-81ED-4DB2-BD59-A6C34878D82A}">
                    <a16:rowId xmlns:a16="http://schemas.microsoft.com/office/drawing/2014/main" val="776406671"/>
                  </a:ext>
                </a:extLst>
              </a:tr>
              <a:tr h="92226">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305496"/>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l" fontAlgn="ctr"/>
                      <a:r>
                        <a:rPr lang="es-CO" sz="600" b="0" i="0" u="none" strike="noStrike">
                          <a:solidFill>
                            <a:srgbClr val="000000"/>
                          </a:solidFill>
                          <a:effectLst/>
                          <a:latin typeface="Calibri Light" panose="020F0302020204030204" pitchFamily="34" charset="0"/>
                        </a:rPr>
                        <a:t>Documentos de planeación</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b"/>
                      <a:r>
                        <a:rPr lang="es-CO" sz="600" b="0" i="0" u="none" strike="noStrike">
                          <a:solidFill>
                            <a:srgbClr val="000000"/>
                          </a:solidFill>
                          <a:effectLst/>
                          <a:latin typeface="Calibri Light" panose="020F0302020204030204" pitchFamily="34" charset="0"/>
                        </a:rPr>
                        <a:t>$ 3.655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b"/>
                      <a:r>
                        <a:rPr lang="es-CO" sz="600" b="0" i="0" u="none" strike="noStrike">
                          <a:solidFill>
                            <a:srgbClr val="000000"/>
                          </a:solidFill>
                          <a:effectLst/>
                          <a:latin typeface="Calibri Light" panose="020F0302020204030204" pitchFamily="34" charset="0"/>
                        </a:rPr>
                        <a:t>$ 10.043</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$ 10.345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$ 10.655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$ 10.975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extLst>
                  <a:ext uri="{0D108BD9-81ED-4DB2-BD59-A6C34878D82A}">
                    <a16:rowId xmlns:a16="http://schemas.microsoft.com/office/drawing/2014/main" val="120713864"/>
                  </a:ext>
                </a:extLst>
              </a:tr>
              <a:tr h="92226">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305496"/>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l" fontAlgn="ctr"/>
                      <a:r>
                        <a:rPr lang="es-CO" sz="600" b="0" i="0" u="none" strike="noStrike">
                          <a:solidFill>
                            <a:srgbClr val="000000"/>
                          </a:solidFill>
                          <a:effectLst/>
                          <a:latin typeface="Calibri Light" panose="020F0302020204030204" pitchFamily="34" charset="0"/>
                        </a:rPr>
                        <a:t>Servicios de información actualizados</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b"/>
                      <a:r>
                        <a:rPr lang="es-CO" sz="600" b="0" i="0" u="none" strike="noStrike">
                          <a:solidFill>
                            <a:srgbClr val="000000"/>
                          </a:solidFill>
                          <a:effectLst/>
                          <a:latin typeface="Calibri Light" panose="020F0302020204030204" pitchFamily="34" charset="0"/>
                        </a:rPr>
                        <a:t>$ 41.500</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b"/>
                      <a:r>
                        <a:rPr lang="es-CO" sz="600" b="0" i="0" u="none" strike="noStrike">
                          <a:solidFill>
                            <a:srgbClr val="000000"/>
                          </a:solidFill>
                          <a:effectLst/>
                          <a:latin typeface="Calibri Light" panose="020F0302020204030204" pitchFamily="34" charset="0"/>
                        </a:rPr>
                        <a:t>$ 72.700</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$ 74.881</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$ 77.128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$ 79.442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extLst>
                  <a:ext uri="{0D108BD9-81ED-4DB2-BD59-A6C34878D82A}">
                    <a16:rowId xmlns:a16="http://schemas.microsoft.com/office/drawing/2014/main" val="2324905540"/>
                  </a:ext>
                </a:extLst>
              </a:tr>
              <a:tr h="92226">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305496"/>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l" fontAlgn="ctr"/>
                      <a:r>
                        <a:rPr lang="es-CO" sz="600" b="0" i="0" u="none" strike="noStrike">
                          <a:solidFill>
                            <a:srgbClr val="000000"/>
                          </a:solidFill>
                          <a:effectLst/>
                          <a:latin typeface="Calibri Light" panose="020F0302020204030204" pitchFamily="34" charset="0"/>
                        </a:rPr>
                        <a:t>Servicios de información implementados</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b"/>
                      <a:r>
                        <a:rPr lang="es-CO" sz="600" b="0" i="0" u="none" strike="noStrike">
                          <a:solidFill>
                            <a:srgbClr val="000000"/>
                          </a:solidFill>
                          <a:effectLst/>
                          <a:latin typeface="Calibri Light" panose="020F0302020204030204" pitchFamily="34" charset="0"/>
                        </a:rPr>
                        <a:t>$ 8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b"/>
                      <a:r>
                        <a:rPr lang="es-CO" sz="600" b="0" i="0" u="none" strike="noStrike">
                          <a:solidFill>
                            <a:srgbClr val="000000"/>
                          </a:solidFill>
                          <a:effectLst/>
                          <a:latin typeface="Calibri Light" panose="020F0302020204030204" pitchFamily="34" charset="0"/>
                        </a:rPr>
                        <a:t>$ 518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$ 534</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$ 550</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$ 566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extLst>
                  <a:ext uri="{0D108BD9-81ED-4DB2-BD59-A6C34878D82A}">
                    <a16:rowId xmlns:a16="http://schemas.microsoft.com/office/drawing/2014/main" val="4182428401"/>
                  </a:ext>
                </a:extLst>
              </a:tr>
              <a:tr h="92226">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305496"/>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l" fontAlgn="ctr"/>
                      <a:r>
                        <a:rPr lang="es-CO" sz="600" b="0" i="0" u="none" strike="noStrike">
                          <a:solidFill>
                            <a:srgbClr val="000000"/>
                          </a:solidFill>
                          <a:effectLst/>
                          <a:latin typeface="Calibri Light" panose="020F0302020204030204" pitchFamily="34" charset="0"/>
                        </a:rPr>
                        <a:t>Documentos de investigación</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b"/>
                      <a:r>
                        <a:rPr lang="es-CO" sz="600" b="0" i="0" u="none" strike="noStrike">
                          <a:solidFill>
                            <a:srgbClr val="000000"/>
                          </a:solidFill>
                          <a:effectLst/>
                          <a:latin typeface="Calibri Light" panose="020F0302020204030204" pitchFamily="34" charset="0"/>
                        </a:rPr>
                        <a:t>$ 754</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b"/>
                      <a:r>
                        <a:rPr lang="es-CO" sz="600" b="0" i="0" u="none" strike="noStrike">
                          <a:solidFill>
                            <a:srgbClr val="000000"/>
                          </a:solidFill>
                          <a:effectLst/>
                          <a:latin typeface="Calibri Light" panose="020F0302020204030204" pitchFamily="34" charset="0"/>
                        </a:rPr>
                        <a:t>$ 6.405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$ 6.597</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$ 6.795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$ 6.999</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extLst>
                  <a:ext uri="{0D108BD9-81ED-4DB2-BD59-A6C34878D82A}">
                    <a16:rowId xmlns:a16="http://schemas.microsoft.com/office/drawing/2014/main" val="3984893813"/>
                  </a:ext>
                </a:extLst>
              </a:tr>
              <a:tr h="92226">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305496"/>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l" fontAlgn="ctr"/>
                      <a:r>
                        <a:rPr lang="es-CO" sz="600" b="0" i="0" u="none" strike="noStrike">
                          <a:solidFill>
                            <a:srgbClr val="000000"/>
                          </a:solidFill>
                          <a:effectLst/>
                          <a:latin typeface="Calibri Light" panose="020F0302020204030204" pitchFamily="34" charset="0"/>
                        </a:rPr>
                        <a:t>Documentos metodológicos</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b"/>
                      <a:r>
                        <a:rPr lang="es-CO" sz="600" b="0" i="0" u="none" strike="noStrike">
                          <a:solidFill>
                            <a:srgbClr val="000000"/>
                          </a:solidFill>
                          <a:effectLst/>
                          <a:latin typeface="Calibri Light" panose="020F0302020204030204" pitchFamily="34" charset="0"/>
                        </a:rPr>
                        <a:t>$ 3.226</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b"/>
                      <a:r>
                        <a:rPr lang="es-CO" sz="600" b="0" i="0" u="none" strike="noStrike">
                          <a:solidFill>
                            <a:srgbClr val="000000"/>
                          </a:solidFill>
                          <a:effectLst/>
                          <a:latin typeface="Calibri Light" panose="020F0302020204030204" pitchFamily="34" charset="0"/>
                        </a:rPr>
                        <a:t>$ 4.108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$ 4.231</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$ 4.358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rtl="0" fontAlgn="ctr"/>
                      <a:r>
                        <a:rPr lang="es-CO" sz="600" b="0" i="0" u="none" strike="noStrike">
                          <a:solidFill>
                            <a:srgbClr val="000000"/>
                          </a:solidFill>
                          <a:effectLst/>
                          <a:latin typeface="Calibri Light" panose="020F0302020204030204" pitchFamily="34" charset="0"/>
                        </a:rPr>
                        <a:t>$ 4.489</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extLst>
                  <a:ext uri="{0D108BD9-81ED-4DB2-BD59-A6C34878D82A}">
                    <a16:rowId xmlns:a16="http://schemas.microsoft.com/office/drawing/2014/main" val="1466227402"/>
                  </a:ext>
                </a:extLst>
              </a:tr>
              <a:tr h="92226">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305496"/>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rowSpan="2">
                  <a:txBody>
                    <a:bodyPr/>
                    <a:lstStyle/>
                    <a:p>
                      <a:pPr algn="ctr" rtl="0" fontAlgn="ctr"/>
                      <a:r>
                        <a:rPr lang="es-CO" sz="600" b="0" i="0" u="none" strike="noStrike">
                          <a:solidFill>
                            <a:srgbClr val="000000"/>
                          </a:solidFill>
                          <a:effectLst/>
                          <a:latin typeface="Calibri Light" panose="020F0302020204030204" pitchFamily="34" charset="0"/>
                        </a:rPr>
                        <a:t>2018011000534</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rowSpan="2">
                  <a:txBody>
                    <a:bodyPr/>
                    <a:lstStyle/>
                    <a:p>
                      <a:pPr algn="ctr" rtl="0" fontAlgn="ctr"/>
                      <a:r>
                        <a:rPr lang="es-ES" sz="600" b="0" i="0" u="none" strike="noStrike">
                          <a:solidFill>
                            <a:srgbClr val="000000"/>
                          </a:solidFill>
                          <a:effectLst/>
                          <a:latin typeface="Calibri Light" panose="020F0302020204030204" pitchFamily="34" charset="0"/>
                        </a:rPr>
                        <a:t>Fortalecimiento De Las Tecnologías De La Información Y Las Comunicaciones -Tic En El Icbf A Nivel Nacional</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rowSpan="2">
                  <a:txBody>
                    <a:bodyPr/>
                    <a:lstStyle/>
                    <a:p>
                      <a:pPr algn="ctr" rtl="0" fontAlgn="t"/>
                      <a:r>
                        <a:rPr lang="es-ES" sz="600" b="0" i="0" u="none" strike="noStrike">
                          <a:solidFill>
                            <a:srgbClr val="000000"/>
                          </a:solidFill>
                          <a:effectLst/>
                          <a:latin typeface="Calibri Light" panose="020F0302020204030204" pitchFamily="34" charset="0"/>
                        </a:rPr>
                        <a:t>4. Transversales - 4.4. Tics y virtualización de las atenciones.</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fontAlgn="ctr"/>
                      <a:r>
                        <a:rPr lang="es-CO" sz="600" b="0" i="0" u="none" strike="noStrike">
                          <a:solidFill>
                            <a:srgbClr val="000000"/>
                          </a:solidFill>
                          <a:effectLst/>
                          <a:latin typeface="Calibri Light" panose="020F0302020204030204" pitchFamily="34" charset="0"/>
                        </a:rPr>
                        <a:t>Servicios de información actualizados.</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ctr"/>
                      <a:r>
                        <a:rPr lang="es-CO" sz="600" b="0" i="0" u="none" strike="noStrike">
                          <a:solidFill>
                            <a:srgbClr val="000000"/>
                          </a:solidFill>
                          <a:effectLst/>
                          <a:latin typeface="Calibri Light" panose="020F0302020204030204" pitchFamily="34" charset="0"/>
                        </a:rPr>
                        <a:t>$ 62.218</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ctr"/>
                      <a:r>
                        <a:rPr lang="es-CO" sz="600" b="0" i="0" u="none" strike="noStrike">
                          <a:solidFill>
                            <a:srgbClr val="000000"/>
                          </a:solidFill>
                          <a:effectLst/>
                          <a:latin typeface="Calibri Light" panose="020F0302020204030204" pitchFamily="34" charset="0"/>
                        </a:rPr>
                        <a:t>$ 182.584</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noFill/>
                  </a:tcPr>
                </a:tc>
                <a:tc>
                  <a:txBody>
                    <a:bodyPr/>
                    <a:lstStyle/>
                    <a:p>
                      <a:pPr algn="r" fontAlgn="ctr"/>
                      <a:r>
                        <a:rPr lang="es-CO" sz="600" b="0" i="0" u="none" strike="noStrike">
                          <a:solidFill>
                            <a:srgbClr val="000000"/>
                          </a:solidFill>
                          <a:effectLst/>
                          <a:latin typeface="Calibri Light" panose="020F0302020204030204" pitchFamily="34" charset="0"/>
                        </a:rPr>
                        <a:t>$ 188.062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FFFFF"/>
                    </a:solidFill>
                  </a:tcPr>
                </a:tc>
                <a:tc>
                  <a:txBody>
                    <a:bodyPr/>
                    <a:lstStyle/>
                    <a:p>
                      <a:pPr algn="r" fontAlgn="ctr"/>
                      <a:r>
                        <a:rPr lang="es-CO" sz="600" b="0" i="0" u="none" strike="noStrike">
                          <a:solidFill>
                            <a:srgbClr val="000000"/>
                          </a:solidFill>
                          <a:effectLst/>
                          <a:latin typeface="Calibri Light" panose="020F0302020204030204" pitchFamily="34" charset="0"/>
                        </a:rPr>
                        <a:t>$ 193.704</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FFFFF"/>
                    </a:solidFill>
                  </a:tcPr>
                </a:tc>
                <a:tc>
                  <a:txBody>
                    <a:bodyPr/>
                    <a:lstStyle/>
                    <a:p>
                      <a:pPr algn="r" fontAlgn="ctr"/>
                      <a:r>
                        <a:rPr lang="es-CO" sz="600" b="0" i="0" u="none" strike="noStrike">
                          <a:solidFill>
                            <a:srgbClr val="000000"/>
                          </a:solidFill>
                          <a:effectLst/>
                          <a:latin typeface="Calibri Light" panose="020F0302020204030204" pitchFamily="34" charset="0"/>
                        </a:rPr>
                        <a:t>$ 199.515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solidFill>
                      <a:srgbClr val="FFFFFF"/>
                    </a:solidFill>
                  </a:tcPr>
                </a:tc>
                <a:extLst>
                  <a:ext uri="{0D108BD9-81ED-4DB2-BD59-A6C34878D82A}">
                    <a16:rowId xmlns:a16="http://schemas.microsoft.com/office/drawing/2014/main" val="1990389330"/>
                  </a:ext>
                </a:extLst>
              </a:tr>
              <a:tr h="276676">
                <a:tc>
                  <a:txBody>
                    <a:bodyPr/>
                    <a:lstStyle/>
                    <a:p>
                      <a:pPr algn="l" rtl="0" fontAlgn="ctr"/>
                      <a:r>
                        <a:rPr lang="es-CO" sz="600" b="0" i="0" u="none" strike="noStrike">
                          <a:solidFill>
                            <a:srgbClr val="000000"/>
                          </a:solidFill>
                          <a:effectLst/>
                          <a:latin typeface="Calibri Light" panose="020F0302020204030204" pitchFamily="34" charset="0"/>
                        </a:rPr>
                        <a:t>ICBF</a:t>
                      </a:r>
                    </a:p>
                  </a:txBody>
                  <a:tcPr marL="0" marR="0" marT="0" marB="0" anchor="ctr">
                    <a:lnL>
                      <a:noFill/>
                    </a:lnL>
                    <a:lnR w="6350" cap="flat" cmpd="sng" algn="ctr">
                      <a:solidFill>
                        <a:srgbClr val="305496"/>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l" fontAlgn="ctr"/>
                      <a:r>
                        <a:rPr lang="es-CO" sz="600" b="0" i="0" u="none" strike="noStrike">
                          <a:solidFill>
                            <a:srgbClr val="000000"/>
                          </a:solidFill>
                          <a:effectLst/>
                          <a:latin typeface="Calibri Light" panose="020F0302020204030204" pitchFamily="34" charset="0"/>
                        </a:rPr>
                        <a:t>Servicios tecnológicos</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600" b="0" i="0" u="none" strike="noStrike">
                          <a:solidFill>
                            <a:srgbClr val="000000"/>
                          </a:solidFill>
                          <a:effectLst/>
                          <a:latin typeface="Calibri Light" panose="020F0302020204030204" pitchFamily="34" charset="0"/>
                        </a:rPr>
                        <a:t>$ 17.782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600" b="0" i="0" u="none" strike="noStrike">
                          <a:solidFill>
                            <a:srgbClr val="000000"/>
                          </a:solidFill>
                          <a:effectLst/>
                          <a:latin typeface="Calibri Light" panose="020F0302020204030204" pitchFamily="34" charset="0"/>
                        </a:rPr>
                        <a:t>$ 56.749</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600" b="0" i="0" u="none" strike="noStrike">
                          <a:solidFill>
                            <a:srgbClr val="000000"/>
                          </a:solidFill>
                          <a:effectLst/>
                          <a:latin typeface="Calibri Light" panose="020F0302020204030204" pitchFamily="34" charset="0"/>
                        </a:rPr>
                        <a:t>$ 58.452</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r" fontAlgn="ctr"/>
                      <a:r>
                        <a:rPr lang="es-CO" sz="600" b="0" i="0" u="none" strike="noStrike">
                          <a:solidFill>
                            <a:srgbClr val="000000"/>
                          </a:solidFill>
                          <a:effectLst/>
                          <a:latin typeface="Calibri Light" panose="020F0302020204030204" pitchFamily="34" charset="0"/>
                        </a:rPr>
                        <a:t>$ 60.205</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r" fontAlgn="ctr"/>
                      <a:r>
                        <a:rPr lang="es-CO" sz="600" b="0" i="0" u="none" strike="noStrike">
                          <a:solidFill>
                            <a:srgbClr val="000000"/>
                          </a:solidFill>
                          <a:effectLst/>
                          <a:latin typeface="Calibri Light" panose="020F0302020204030204" pitchFamily="34" charset="0"/>
                        </a:rPr>
                        <a:t>$ 62.011</a:t>
                      </a:r>
                    </a:p>
                  </a:txBody>
                  <a:tcPr marL="0" marR="0" marT="0" marB="0" anchor="ctr">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2127327032"/>
                  </a:ext>
                </a:extLst>
              </a:tr>
              <a:tr h="92226">
                <a:tc gridSpan="4">
                  <a:txBody>
                    <a:bodyPr/>
                    <a:lstStyle/>
                    <a:p>
                      <a:pPr algn="ctr" rtl="0" fontAlgn="ctr"/>
                      <a:r>
                        <a:rPr lang="es-CO" sz="600" b="1" i="0" u="none" strike="noStrike">
                          <a:solidFill>
                            <a:srgbClr val="000000"/>
                          </a:solidFill>
                          <a:effectLst/>
                          <a:latin typeface="Calibri" panose="020F0502020204030204" pitchFamily="34" charset="0"/>
                        </a:rPr>
                        <a:t>Total 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ctr" rtl="0" fontAlgn="ctr"/>
                      <a:r>
                        <a:rPr lang="es-CO" sz="600" b="1"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600" b="0" i="0" u="none" strike="noStrike">
                          <a:solidFill>
                            <a:srgbClr val="000000"/>
                          </a:solidFill>
                          <a:effectLst/>
                          <a:latin typeface="Arial" panose="020B0604020202020204" pitchFamily="34" charset="0"/>
                        </a:rPr>
                        <a:t>$ 9.639.119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600" b="0" i="0" u="none" strike="noStrike">
                          <a:solidFill>
                            <a:srgbClr val="000000"/>
                          </a:solidFill>
                          <a:effectLst/>
                          <a:latin typeface="Arial" panose="020B0604020202020204" pitchFamily="34" charset="0"/>
                        </a:rPr>
                        <a:t>$ 15.735.353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600" b="0" i="0" u="none" strike="noStrike">
                          <a:solidFill>
                            <a:srgbClr val="000000"/>
                          </a:solidFill>
                          <a:effectLst/>
                          <a:latin typeface="Arial" panose="020B0604020202020204" pitchFamily="34" charset="0"/>
                        </a:rPr>
                        <a:t>$ 16.207.413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600" b="0" i="0" u="none" strike="noStrike">
                          <a:solidFill>
                            <a:srgbClr val="000000"/>
                          </a:solidFill>
                          <a:effectLst/>
                          <a:latin typeface="Arial" panose="020B0604020202020204" pitchFamily="34" charset="0"/>
                        </a:rPr>
                        <a:t>$ 16.693.636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600" b="0" i="0" u="none" strike="noStrike">
                          <a:solidFill>
                            <a:srgbClr val="000000"/>
                          </a:solidFill>
                          <a:effectLst/>
                          <a:latin typeface="Arial" panose="020B0604020202020204" pitchFamily="34" charset="0"/>
                        </a:rPr>
                        <a:t>$ 17.194.445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3221638277"/>
                  </a:ext>
                </a:extLst>
              </a:tr>
            </a:tbl>
          </a:graphicData>
        </a:graphic>
      </p:graphicFrame>
    </p:spTree>
    <p:extLst>
      <p:ext uri="{BB962C8B-B14F-4D97-AF65-F5344CB8AC3E}">
        <p14:creationId xmlns:p14="http://schemas.microsoft.com/office/powerpoint/2010/main" val="12609572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FBD08-E5D6-567C-F981-9BFB78914BE5}"/>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3E7FA9A8-BD21-4748-AB65-5D9FC5238E38}"/>
              </a:ext>
            </a:extLst>
          </p:cNvPr>
          <p:cNvSpPr/>
          <p:nvPr/>
        </p:nvSpPr>
        <p:spPr>
          <a:xfrm>
            <a:off x="-114804" y="-43227"/>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D65E8180-902D-2519-D81A-945988CED84D}"/>
              </a:ext>
            </a:extLst>
          </p:cNvPr>
          <p:cNvSpPr txBox="1">
            <a:spLocks/>
          </p:cNvSpPr>
          <p:nvPr/>
        </p:nvSpPr>
        <p:spPr>
          <a:xfrm>
            <a:off x="423252" y="280688"/>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ES" sz="2400" b="1">
                <a:solidFill>
                  <a:srgbClr val="0051A5"/>
                </a:solidFill>
                <a:latin typeface="Helvetica"/>
                <a:ea typeface="Verdana"/>
                <a:cs typeface="Verdana" panose="020B0604030504040204" pitchFamily="34" charset="0"/>
              </a:rPr>
              <a:t>6. Políticas transversales - Discapacidad </a:t>
            </a:r>
            <a:endParaRPr lang="es-MX" sz="2400" b="1">
              <a:solidFill>
                <a:srgbClr val="0051A5"/>
              </a:solidFill>
              <a:latin typeface="Helvetica"/>
              <a:ea typeface="Verdana"/>
              <a:cs typeface="Verdana" panose="020B0604030504040204" pitchFamily="34" charset="0"/>
            </a:endParaRPr>
          </a:p>
        </p:txBody>
      </p:sp>
      <p:pic>
        <p:nvPicPr>
          <p:cNvPr id="4" name="Graphic 6">
            <a:extLst>
              <a:ext uri="{FF2B5EF4-FFF2-40B4-BE49-F238E27FC236}">
                <a16:creationId xmlns:a16="http://schemas.microsoft.com/office/drawing/2014/main" id="{ED090398-8816-58C9-4440-B478C52F26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959" y="682079"/>
            <a:ext cx="5426788" cy="98511"/>
          </a:xfrm>
          <a:prstGeom prst="rect">
            <a:avLst/>
          </a:prstGeom>
        </p:spPr>
      </p:pic>
      <p:graphicFrame>
        <p:nvGraphicFramePr>
          <p:cNvPr id="2" name="Tabla 1">
            <a:extLst>
              <a:ext uri="{FF2B5EF4-FFF2-40B4-BE49-F238E27FC236}">
                <a16:creationId xmlns:a16="http://schemas.microsoft.com/office/drawing/2014/main" id="{BCE1D1E8-282C-EECB-5513-7B3F0B2A8B50}"/>
              </a:ext>
            </a:extLst>
          </p:cNvPr>
          <p:cNvGraphicFramePr>
            <a:graphicFrameLocks noGrp="1"/>
          </p:cNvGraphicFramePr>
          <p:nvPr/>
        </p:nvGraphicFramePr>
        <p:xfrm>
          <a:off x="301752" y="1554480"/>
          <a:ext cx="10863071" cy="4718303"/>
        </p:xfrm>
        <a:graphic>
          <a:graphicData uri="http://schemas.openxmlformats.org/drawingml/2006/table">
            <a:tbl>
              <a:tblPr/>
              <a:tblGrid>
                <a:gridCol w="850440">
                  <a:extLst>
                    <a:ext uri="{9D8B030D-6E8A-4147-A177-3AD203B41FA5}">
                      <a16:colId xmlns:a16="http://schemas.microsoft.com/office/drawing/2014/main" val="214093116"/>
                    </a:ext>
                  </a:extLst>
                </a:gridCol>
                <a:gridCol w="1372835">
                  <a:extLst>
                    <a:ext uri="{9D8B030D-6E8A-4147-A177-3AD203B41FA5}">
                      <a16:colId xmlns:a16="http://schemas.microsoft.com/office/drawing/2014/main" val="2021976658"/>
                    </a:ext>
                  </a:extLst>
                </a:gridCol>
                <a:gridCol w="2308522">
                  <a:extLst>
                    <a:ext uri="{9D8B030D-6E8A-4147-A177-3AD203B41FA5}">
                      <a16:colId xmlns:a16="http://schemas.microsoft.com/office/drawing/2014/main" val="3461941380"/>
                    </a:ext>
                  </a:extLst>
                </a:gridCol>
                <a:gridCol w="1543701">
                  <a:extLst>
                    <a:ext uri="{9D8B030D-6E8A-4147-A177-3AD203B41FA5}">
                      <a16:colId xmlns:a16="http://schemas.microsoft.com/office/drawing/2014/main" val="1320208779"/>
                    </a:ext>
                  </a:extLst>
                </a:gridCol>
                <a:gridCol w="688993">
                  <a:extLst>
                    <a:ext uri="{9D8B030D-6E8A-4147-A177-3AD203B41FA5}">
                      <a16:colId xmlns:a16="http://schemas.microsoft.com/office/drawing/2014/main" val="3781760574"/>
                    </a:ext>
                  </a:extLst>
                </a:gridCol>
                <a:gridCol w="1024645">
                  <a:extLst>
                    <a:ext uri="{9D8B030D-6E8A-4147-A177-3AD203B41FA5}">
                      <a16:colId xmlns:a16="http://schemas.microsoft.com/office/drawing/2014/main" val="3405632284"/>
                    </a:ext>
                  </a:extLst>
                </a:gridCol>
                <a:gridCol w="1024645">
                  <a:extLst>
                    <a:ext uri="{9D8B030D-6E8A-4147-A177-3AD203B41FA5}">
                      <a16:colId xmlns:a16="http://schemas.microsoft.com/office/drawing/2014/main" val="4175655749"/>
                    </a:ext>
                  </a:extLst>
                </a:gridCol>
                <a:gridCol w="1024645">
                  <a:extLst>
                    <a:ext uri="{9D8B030D-6E8A-4147-A177-3AD203B41FA5}">
                      <a16:colId xmlns:a16="http://schemas.microsoft.com/office/drawing/2014/main" val="1599140504"/>
                    </a:ext>
                  </a:extLst>
                </a:gridCol>
                <a:gridCol w="1024645">
                  <a:extLst>
                    <a:ext uri="{9D8B030D-6E8A-4147-A177-3AD203B41FA5}">
                      <a16:colId xmlns:a16="http://schemas.microsoft.com/office/drawing/2014/main" val="1660981364"/>
                    </a:ext>
                  </a:extLst>
                </a:gridCol>
              </a:tblGrid>
              <a:tr h="368691">
                <a:tc gridSpan="3">
                  <a:txBody>
                    <a:bodyPr/>
                    <a:lstStyle/>
                    <a:p>
                      <a:pPr algn="l" rtl="0" fontAlgn="ctr"/>
                      <a:r>
                        <a:rPr lang="es-ES" sz="1100" b="1" i="0" u="none" strike="noStrike">
                          <a:solidFill>
                            <a:srgbClr val="1F4E78"/>
                          </a:solidFill>
                          <a:effectLst/>
                          <a:latin typeface="Calibri" panose="020F0502020204030204" pitchFamily="34" charset="0"/>
                        </a:rPr>
                        <a:t>Cifras en millones de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hMerge="1">
                  <a:txBody>
                    <a:bodyPr/>
                    <a:lstStyle/>
                    <a:p>
                      <a:endParaRPr lang="es-CO"/>
                    </a:p>
                  </a:txBody>
                  <a:tcPr/>
                </a:tc>
                <a:tc hMerge="1">
                  <a:txBody>
                    <a:bodyPr/>
                    <a:lstStyle/>
                    <a:p>
                      <a:endParaRPr lang="es-CO"/>
                    </a:p>
                  </a:txBody>
                  <a:tcPr/>
                </a:tc>
                <a:tc>
                  <a:txBody>
                    <a:bodyPr/>
                    <a:lstStyle/>
                    <a:p>
                      <a:pPr algn="l" rtl="0" fontAlgn="ctr"/>
                      <a:r>
                        <a:rPr lang="es-CO" sz="1400" b="1"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rowSpan="2">
                  <a:txBody>
                    <a:bodyPr/>
                    <a:lstStyle/>
                    <a:p>
                      <a:pPr algn="ctr" rtl="0" fontAlgn="ctr"/>
                      <a:r>
                        <a:rPr lang="es-CO" sz="14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gridSpan="4">
                  <a:txBody>
                    <a:bodyPr/>
                    <a:lstStyle/>
                    <a:p>
                      <a:pPr algn="ctr" rtl="0" fontAlgn="ctr"/>
                      <a:r>
                        <a:rPr lang="es-CO" sz="14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326586684"/>
                  </a:ext>
                </a:extLst>
              </a:tr>
              <a:tr h="368691">
                <a:tc rowSpan="2">
                  <a:txBody>
                    <a:bodyPr/>
                    <a:lstStyle/>
                    <a:p>
                      <a:pPr algn="ctr" rtl="0" fontAlgn="ctr"/>
                      <a:r>
                        <a:rPr lang="es-CO" sz="1400" b="1" i="0" u="none" strike="noStrike">
                          <a:solidFill>
                            <a:srgbClr val="FFFFFF"/>
                          </a:solidFill>
                          <a:effectLst/>
                          <a:latin typeface="Calibri" panose="020F0502020204030204" pitchFamily="34" charset="0"/>
                        </a:rPr>
                        <a:t>ENTIDAD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400" b="1" i="0" u="none" strike="noStrike">
                          <a:solidFill>
                            <a:srgbClr val="FFFFFF"/>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400" b="1" i="0" u="none" strike="noStrike">
                          <a:solidFill>
                            <a:srgbClr val="FFFFFF"/>
                          </a:solidFill>
                          <a:effectLst/>
                          <a:latin typeface="Calibri" panose="020F0502020204030204" pitchFamily="34" charset="0"/>
                        </a:rPr>
                        <a:t>Proyecto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400" b="1" i="0" u="none" strike="noStrike">
                          <a:solidFill>
                            <a:srgbClr val="FFFFFF"/>
                          </a:solidFill>
                          <a:effectLst/>
                          <a:latin typeface="Calibri" panose="020F0502020204030204" pitchFamily="34" charset="0"/>
                        </a:rPr>
                        <a:t>Categoría Discapacidad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vMerge="1">
                  <a:txBody>
                    <a:bodyPr/>
                    <a:lstStyle/>
                    <a:p>
                      <a:endParaRPr lang="es-CO"/>
                    </a:p>
                  </a:txBody>
                  <a:tcPr/>
                </a:tc>
                <a:tc>
                  <a:txBody>
                    <a:bodyPr/>
                    <a:lstStyle/>
                    <a:p>
                      <a:pPr algn="ctr" rtl="0" fontAlgn="ctr"/>
                      <a:r>
                        <a:rPr lang="es-CO" sz="14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393772581"/>
                  </a:ext>
                </a:extLst>
              </a:tr>
              <a:tr h="495638">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400" b="1" i="0" u="none" strike="noStrike">
                          <a:solidFill>
                            <a:srgbClr val="FFFFFF"/>
                          </a:solidFill>
                          <a:effectLst/>
                          <a:latin typeface="Calibri" panose="020F0502020204030204" pitchFamily="34" charset="0"/>
                        </a:rPr>
                        <a:t>Vigente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165506841"/>
                  </a:ext>
                </a:extLst>
              </a:tr>
              <a:tr h="1548503">
                <a:tc>
                  <a:txBody>
                    <a:bodyPr/>
                    <a:lstStyle/>
                    <a:p>
                      <a:pPr algn="l" rtl="0" fontAlgn="ctr"/>
                      <a:r>
                        <a:rPr lang="es-CO" sz="11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000000"/>
                          </a:solidFill>
                          <a:effectLst/>
                          <a:latin typeface="Calibri Light" panose="020F0302020204030204" pitchFamily="34" charset="0"/>
                        </a:rPr>
                        <a:t>202300000000429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fontAlgn="ctr"/>
                      <a:r>
                        <a:rPr lang="es-ES" sz="1100" b="0" i="0" u="none" strike="noStrike">
                          <a:solidFill>
                            <a:srgbClr val="000000"/>
                          </a:solidFill>
                          <a:effectLst/>
                          <a:latin typeface="Calibri Light" panose="020F03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ctr"/>
                      <a:r>
                        <a:rPr lang="es-CO" sz="1100" b="0" i="0" u="none" strike="noStrike">
                          <a:solidFill>
                            <a:srgbClr val="000000"/>
                          </a:solidFill>
                          <a:effectLst/>
                          <a:latin typeface="Calibri Light" panose="020F0302020204030204" pitchFamily="34" charset="0"/>
                        </a:rPr>
                        <a:t>Discapacidad e inclusión Social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000000"/>
                          </a:solidFill>
                          <a:effectLst/>
                          <a:latin typeface="Calibri Light" panose="020F0302020204030204" pitchFamily="34" charset="0"/>
                        </a:rPr>
                        <a:t>$ 123.382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000000"/>
                          </a:solidFill>
                          <a:effectLst/>
                          <a:latin typeface="Calibri Light" panose="020F0302020204030204" pitchFamily="34" charset="0"/>
                        </a:rPr>
                        <a:t>$ 159.103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000000"/>
                          </a:solidFill>
                          <a:effectLst/>
                          <a:latin typeface="Calibri Light" panose="020F0302020204030204" pitchFamily="34" charset="0"/>
                        </a:rPr>
                        <a:t>$ 163.876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000000"/>
                          </a:solidFill>
                          <a:effectLst/>
                          <a:latin typeface="Calibri Light" panose="020F0302020204030204" pitchFamily="34" charset="0"/>
                        </a:rPr>
                        <a:t>$ 168.793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000000"/>
                          </a:solidFill>
                          <a:effectLst/>
                          <a:latin typeface="Calibri Light" panose="020F0302020204030204" pitchFamily="34" charset="0"/>
                        </a:rPr>
                        <a:t>$ 173.856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262223210"/>
                  </a:ext>
                </a:extLst>
              </a:tr>
              <a:tr h="1742065">
                <a:tc>
                  <a:txBody>
                    <a:bodyPr/>
                    <a:lstStyle/>
                    <a:p>
                      <a:pPr algn="l" rtl="0" fontAlgn="ctr"/>
                      <a:r>
                        <a:rPr lang="es-CO" sz="11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000000"/>
                          </a:solidFill>
                          <a:effectLst/>
                          <a:latin typeface="Calibri Light" panose="020F0302020204030204" pitchFamily="34" charset="0"/>
                        </a:rPr>
                        <a:t>202300000000431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1100" b="0" i="0" u="none" strike="noStrike">
                          <a:solidFill>
                            <a:srgbClr val="000000"/>
                          </a:solidFill>
                          <a:effectLst/>
                          <a:latin typeface="Calibri Light" panose="020F0302020204030204" pitchFamily="34" charset="0"/>
                        </a:rPr>
                        <a:t>Fortalecimiento de capacidades individuales, familiares e institucionales para prevenir y atender la materialización del riesgo, la amenaza y/o vulneración de los derechos de los niñas, niños adolescentes y jóvenes nacional</a:t>
                      </a:r>
                    </a:p>
                  </a:txBody>
                  <a:tcPr marL="53249"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100" b="0" i="0" u="none" strike="noStrike">
                          <a:solidFill>
                            <a:srgbClr val="000000"/>
                          </a:solidFill>
                          <a:effectLst/>
                          <a:latin typeface="Calibri Light" panose="020F0302020204030204" pitchFamily="34" charset="0"/>
                        </a:rPr>
                        <a:t>Discapacidad e inclusión Social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000000"/>
                          </a:solidFill>
                          <a:effectLst/>
                          <a:latin typeface="Calibri Light" panose="020F0302020204030204" pitchFamily="34" charset="0"/>
                        </a:rPr>
                        <a:t>$ 487.771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000000"/>
                          </a:solidFill>
                          <a:effectLst/>
                          <a:latin typeface="Calibri Light" panose="020F0302020204030204" pitchFamily="34" charset="0"/>
                        </a:rPr>
                        <a:t>$ 505.331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000000"/>
                          </a:solidFill>
                          <a:effectLst/>
                          <a:latin typeface="Calibri Light" panose="020F0302020204030204" pitchFamily="34" charset="0"/>
                        </a:rPr>
                        <a:t>$ 520.491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000000"/>
                          </a:solidFill>
                          <a:effectLst/>
                          <a:latin typeface="Calibri Light" panose="020F0302020204030204" pitchFamily="34" charset="0"/>
                        </a:rPr>
                        <a:t>$ 536.105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000000"/>
                          </a:solidFill>
                          <a:effectLst/>
                          <a:latin typeface="Calibri Light" panose="020F0302020204030204" pitchFamily="34" charset="0"/>
                        </a:rPr>
                        <a:t>$ 552.188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476773877"/>
                  </a:ext>
                </a:extLst>
              </a:tr>
              <a:tr h="194715">
                <a:tc gridSpan="4">
                  <a:txBody>
                    <a:bodyPr/>
                    <a:lstStyle/>
                    <a:p>
                      <a:pPr algn="ctr" rtl="0" fontAlgn="ctr"/>
                      <a:r>
                        <a:rPr lang="es-CO" sz="1100" b="1" i="0" u="none" strike="noStrike">
                          <a:solidFill>
                            <a:srgbClr val="000000"/>
                          </a:solidFill>
                          <a:effectLst/>
                          <a:latin typeface="Calibri" panose="020F0502020204030204" pitchFamily="34" charset="0"/>
                        </a:rPr>
                        <a:t>Total 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ctr" rtl="0" fontAlgn="ctr"/>
                      <a:r>
                        <a:rPr lang="es-CO" sz="1100" b="1" i="0" u="none" strike="noStrike">
                          <a:solidFill>
                            <a:srgbClr val="000000"/>
                          </a:solidFill>
                          <a:effectLst/>
                          <a:latin typeface="Calibri" panose="020F0502020204030204" pitchFamily="34" charset="0"/>
                        </a:rPr>
                        <a:t>$ 611.152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1100" b="1" i="0" u="none" strike="noStrike">
                          <a:solidFill>
                            <a:srgbClr val="000000"/>
                          </a:solidFill>
                          <a:effectLst/>
                          <a:latin typeface="Calibri" panose="020F0502020204030204" pitchFamily="34" charset="0"/>
                        </a:rPr>
                        <a:t>$ 664.434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1100" b="1" i="0" u="none" strike="noStrike">
                          <a:solidFill>
                            <a:srgbClr val="000000"/>
                          </a:solidFill>
                          <a:effectLst/>
                          <a:latin typeface="Calibri" panose="020F0502020204030204" pitchFamily="34" charset="0"/>
                        </a:rPr>
                        <a:t>$ 684.367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1100" b="1" i="0" u="none" strike="noStrike">
                          <a:solidFill>
                            <a:srgbClr val="000000"/>
                          </a:solidFill>
                          <a:effectLst/>
                          <a:latin typeface="Calibri" panose="020F0502020204030204" pitchFamily="34" charset="0"/>
                        </a:rPr>
                        <a:t>$ 704.898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1100" b="1" i="0" u="none" strike="noStrike">
                          <a:solidFill>
                            <a:srgbClr val="000000"/>
                          </a:solidFill>
                          <a:effectLst/>
                          <a:latin typeface="Calibri" panose="020F0502020204030204" pitchFamily="34" charset="0"/>
                        </a:rPr>
                        <a:t>$ 726.045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734536972"/>
                  </a:ext>
                </a:extLst>
              </a:tr>
            </a:tbl>
          </a:graphicData>
        </a:graphic>
      </p:graphicFrame>
    </p:spTree>
    <p:extLst>
      <p:ext uri="{BB962C8B-B14F-4D97-AF65-F5344CB8AC3E}">
        <p14:creationId xmlns:p14="http://schemas.microsoft.com/office/powerpoint/2010/main" val="40524747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3FD81-8DC8-514C-69DD-5079DA036C16}"/>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276D88F0-BA10-AA2A-6053-E94B8D96DBF5}"/>
              </a:ext>
            </a:extLst>
          </p:cNvPr>
          <p:cNvSpPr/>
          <p:nvPr/>
        </p:nvSpPr>
        <p:spPr>
          <a:xfrm>
            <a:off x="-114804" y="-43227"/>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7FE5DD37-D258-12B9-C056-F379EBAAB915}"/>
              </a:ext>
            </a:extLst>
          </p:cNvPr>
          <p:cNvSpPr txBox="1">
            <a:spLocks/>
          </p:cNvSpPr>
          <p:nvPr/>
        </p:nvSpPr>
        <p:spPr>
          <a:xfrm>
            <a:off x="423252" y="280688"/>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ES" sz="2400" b="1">
                <a:solidFill>
                  <a:srgbClr val="0051A5"/>
                </a:solidFill>
                <a:latin typeface="Helvetica"/>
                <a:ea typeface="Verdana"/>
                <a:cs typeface="Verdana" panose="020B0604030504040204" pitchFamily="34" charset="0"/>
              </a:rPr>
              <a:t>6. Políticas transversales - Seguridad Alimentaria  </a:t>
            </a:r>
            <a:endParaRPr lang="es-MX" sz="2400" b="1">
              <a:solidFill>
                <a:srgbClr val="0051A5"/>
              </a:solidFill>
              <a:latin typeface="Helvetica"/>
              <a:ea typeface="Verdana"/>
              <a:cs typeface="Verdana" panose="020B0604030504040204" pitchFamily="34" charset="0"/>
            </a:endParaRPr>
          </a:p>
        </p:txBody>
      </p:sp>
      <p:pic>
        <p:nvPicPr>
          <p:cNvPr id="4" name="Graphic 6">
            <a:extLst>
              <a:ext uri="{FF2B5EF4-FFF2-40B4-BE49-F238E27FC236}">
                <a16:creationId xmlns:a16="http://schemas.microsoft.com/office/drawing/2014/main" id="{45450E54-BBF7-8164-56C1-71D449C809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959" y="682079"/>
            <a:ext cx="5426788" cy="98511"/>
          </a:xfrm>
          <a:prstGeom prst="rect">
            <a:avLst/>
          </a:prstGeom>
        </p:spPr>
      </p:pic>
      <p:graphicFrame>
        <p:nvGraphicFramePr>
          <p:cNvPr id="6" name="Tabla 5">
            <a:extLst>
              <a:ext uri="{FF2B5EF4-FFF2-40B4-BE49-F238E27FC236}">
                <a16:creationId xmlns:a16="http://schemas.microsoft.com/office/drawing/2014/main" id="{BCA85CF5-C8D8-53AE-306D-1F644BFA269C}"/>
              </a:ext>
            </a:extLst>
          </p:cNvPr>
          <p:cNvGraphicFramePr>
            <a:graphicFrameLocks noGrp="1"/>
          </p:cNvGraphicFramePr>
          <p:nvPr/>
        </p:nvGraphicFramePr>
        <p:xfrm>
          <a:off x="838200" y="2093976"/>
          <a:ext cx="10676415" cy="3246120"/>
        </p:xfrm>
        <a:graphic>
          <a:graphicData uri="http://schemas.openxmlformats.org/drawingml/2006/table">
            <a:tbl>
              <a:tblPr/>
              <a:tblGrid>
                <a:gridCol w="574342">
                  <a:extLst>
                    <a:ext uri="{9D8B030D-6E8A-4147-A177-3AD203B41FA5}">
                      <a16:colId xmlns:a16="http://schemas.microsoft.com/office/drawing/2014/main" val="2988655467"/>
                    </a:ext>
                  </a:extLst>
                </a:gridCol>
                <a:gridCol w="1117983">
                  <a:extLst>
                    <a:ext uri="{9D8B030D-6E8A-4147-A177-3AD203B41FA5}">
                      <a16:colId xmlns:a16="http://schemas.microsoft.com/office/drawing/2014/main" val="252032106"/>
                    </a:ext>
                  </a:extLst>
                </a:gridCol>
                <a:gridCol w="2235966">
                  <a:extLst>
                    <a:ext uri="{9D8B030D-6E8A-4147-A177-3AD203B41FA5}">
                      <a16:colId xmlns:a16="http://schemas.microsoft.com/office/drawing/2014/main" val="1399714861"/>
                    </a:ext>
                  </a:extLst>
                </a:gridCol>
                <a:gridCol w="2648335">
                  <a:extLst>
                    <a:ext uri="{9D8B030D-6E8A-4147-A177-3AD203B41FA5}">
                      <a16:colId xmlns:a16="http://schemas.microsoft.com/office/drawing/2014/main" val="3288149162"/>
                    </a:ext>
                  </a:extLst>
                </a:gridCol>
                <a:gridCol w="646210">
                  <a:extLst>
                    <a:ext uri="{9D8B030D-6E8A-4147-A177-3AD203B41FA5}">
                      <a16:colId xmlns:a16="http://schemas.microsoft.com/office/drawing/2014/main" val="394556117"/>
                    </a:ext>
                  </a:extLst>
                </a:gridCol>
                <a:gridCol w="847725">
                  <a:extLst>
                    <a:ext uri="{9D8B030D-6E8A-4147-A177-3AD203B41FA5}">
                      <a16:colId xmlns:a16="http://schemas.microsoft.com/office/drawing/2014/main" val="1456863448"/>
                    </a:ext>
                  </a:extLst>
                </a:gridCol>
                <a:gridCol w="868618">
                  <a:extLst>
                    <a:ext uri="{9D8B030D-6E8A-4147-A177-3AD203B41FA5}">
                      <a16:colId xmlns:a16="http://schemas.microsoft.com/office/drawing/2014/main" val="1985062298"/>
                    </a:ext>
                  </a:extLst>
                </a:gridCol>
                <a:gridCol w="868618">
                  <a:extLst>
                    <a:ext uri="{9D8B030D-6E8A-4147-A177-3AD203B41FA5}">
                      <a16:colId xmlns:a16="http://schemas.microsoft.com/office/drawing/2014/main" val="2476120096"/>
                    </a:ext>
                  </a:extLst>
                </a:gridCol>
                <a:gridCol w="868618">
                  <a:extLst>
                    <a:ext uri="{9D8B030D-6E8A-4147-A177-3AD203B41FA5}">
                      <a16:colId xmlns:a16="http://schemas.microsoft.com/office/drawing/2014/main" val="1098746632"/>
                    </a:ext>
                  </a:extLst>
                </a:gridCol>
              </a:tblGrid>
              <a:tr h="320202">
                <a:tc gridSpan="3">
                  <a:txBody>
                    <a:bodyPr/>
                    <a:lstStyle/>
                    <a:p>
                      <a:pPr algn="l" rtl="0" fontAlgn="ctr"/>
                      <a:r>
                        <a:rPr lang="es-ES" sz="900" b="1" i="0" u="none" strike="noStrike">
                          <a:solidFill>
                            <a:srgbClr val="1F4E78"/>
                          </a:solidFill>
                          <a:effectLst/>
                          <a:latin typeface="Calibri" panose="020F0502020204030204" pitchFamily="34" charset="0"/>
                        </a:rPr>
                        <a:t>Cifras en millones de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hMerge="1">
                  <a:txBody>
                    <a:bodyPr/>
                    <a:lstStyle/>
                    <a:p>
                      <a:endParaRPr lang="es-CO"/>
                    </a:p>
                  </a:txBody>
                  <a:tcPr/>
                </a:tc>
                <a:tc hMerge="1">
                  <a:txBody>
                    <a:bodyPr/>
                    <a:lstStyle/>
                    <a:p>
                      <a:endParaRPr lang="es-CO"/>
                    </a:p>
                  </a:txBody>
                  <a:tcPr/>
                </a:tc>
                <a:tc>
                  <a:txBody>
                    <a:bodyPr/>
                    <a:lstStyle/>
                    <a:p>
                      <a:pPr algn="l" rtl="0" fontAlgn="ctr"/>
                      <a:r>
                        <a:rPr lang="es-CO" sz="1000" b="1"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gridSpan="4">
                  <a:txBody>
                    <a:bodyPr/>
                    <a:lstStyle/>
                    <a:p>
                      <a:pPr algn="ctr" rtl="0" fontAlgn="ctr"/>
                      <a:r>
                        <a:rPr lang="es-CO" sz="10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703150489"/>
                  </a:ext>
                </a:extLst>
              </a:tr>
              <a:tr h="320202">
                <a:tc rowSpan="2">
                  <a:txBody>
                    <a:bodyPr/>
                    <a:lstStyle/>
                    <a:p>
                      <a:pPr algn="ctr" rtl="0" fontAlgn="ctr"/>
                      <a:r>
                        <a:rPr lang="es-CO" sz="1000" b="1" i="0" u="none" strike="noStrike">
                          <a:solidFill>
                            <a:srgbClr val="FFFFFF"/>
                          </a:solidFill>
                          <a:effectLst/>
                          <a:latin typeface="Calibri" panose="020F0502020204030204" pitchFamily="34" charset="0"/>
                        </a:rPr>
                        <a:t>ENTIDAD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Proyecto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Categoría Seguridad Alimentaria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vMerge="1">
                  <a:txBody>
                    <a:bodyPr/>
                    <a:lstStyle/>
                    <a:p>
                      <a:endParaRPr lang="es-CO"/>
                    </a:p>
                  </a:txBody>
                  <a:tcPr/>
                </a:tc>
                <a:tc>
                  <a:txBody>
                    <a:bodyPr/>
                    <a:lstStyle/>
                    <a:p>
                      <a:pPr algn="ctr" rtl="0" fontAlgn="ctr"/>
                      <a:r>
                        <a:rPr lang="es-CO" sz="10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608267325"/>
                  </a:ext>
                </a:extLst>
              </a:tr>
              <a:tr h="400253">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00" b="1" i="0" u="none" strike="noStrike">
                          <a:solidFill>
                            <a:srgbClr val="FFFFFF"/>
                          </a:solidFill>
                          <a:effectLst/>
                          <a:latin typeface="Calibri" panose="020F0502020204030204" pitchFamily="34" charset="0"/>
                        </a:rPr>
                        <a:t>Vigente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738070578"/>
                  </a:ext>
                </a:extLst>
              </a:tr>
              <a:tr h="912577">
                <a:tc>
                  <a:txBody>
                    <a:bodyPr/>
                    <a:lstStyle/>
                    <a:p>
                      <a:pPr algn="l" rtl="0" fontAlgn="ctr"/>
                      <a:r>
                        <a:rPr lang="es-CO" sz="9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900" b="0" i="0" u="none" strike="noStrike">
                          <a:solidFill>
                            <a:srgbClr val="000000"/>
                          </a:solidFill>
                          <a:effectLst/>
                          <a:latin typeface="Calibri Light" panose="020F0302020204030204" pitchFamily="34" charset="0"/>
                        </a:rPr>
                        <a:t>    202.300.000.000.429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900" b="0" i="0" u="none" strike="noStrike">
                          <a:solidFill>
                            <a:srgbClr val="000000"/>
                          </a:solidFill>
                          <a:effectLst/>
                          <a:latin typeface="Calibri Light" panose="020F0302020204030204" pitchFamily="34" charset="0"/>
                        </a:rPr>
                        <a:t>Fortalecimiento de capacidades y disposición de condiciones y oportunidades que promuevan el desarrollo integral de las niñas, niños, adolescentes, familias y comunidades a nivel nacional</a:t>
                      </a:r>
                    </a:p>
                  </a:txBody>
                  <a:tcPr marL="51028"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900" b="0" i="0" u="none" strike="noStrike">
                          <a:solidFill>
                            <a:srgbClr val="000000"/>
                          </a:solidFill>
                          <a:effectLst/>
                          <a:latin typeface="Calibri Light" panose="020F0302020204030204" pitchFamily="34" charset="0"/>
                        </a:rPr>
                        <a:t>Consumo y Aprovechamiento o Utilización Biológica de los Alimentos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900" b="0" i="0" u="none" strike="noStrike">
                          <a:solidFill>
                            <a:srgbClr val="000000"/>
                          </a:solidFill>
                          <a:effectLst/>
                          <a:latin typeface="Calibri Light" panose="020F0302020204030204" pitchFamily="34" charset="0"/>
                        </a:rPr>
                        <a:t>$ 106.772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900" b="0" i="0" u="none" strike="noStrike">
                          <a:solidFill>
                            <a:srgbClr val="000000"/>
                          </a:solidFill>
                          <a:effectLst/>
                          <a:latin typeface="Calibri Light" panose="020F0302020204030204" pitchFamily="34" charset="0"/>
                        </a:rPr>
                        <a:t>$ 106.772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900" b="0" i="0" u="none" strike="noStrike">
                          <a:solidFill>
                            <a:srgbClr val="000000"/>
                          </a:solidFill>
                          <a:effectLst/>
                          <a:latin typeface="Calibri Light" panose="020F0302020204030204" pitchFamily="34" charset="0"/>
                        </a:rPr>
                        <a:t>$ 109.975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900" b="0" i="0" u="none" strike="noStrike">
                          <a:solidFill>
                            <a:srgbClr val="000000"/>
                          </a:solidFill>
                          <a:effectLst/>
                          <a:latin typeface="Calibri Light" panose="020F0302020204030204" pitchFamily="34" charset="0"/>
                        </a:rPr>
                        <a:t>$ 113.275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900" b="0" i="0" u="none" strike="noStrike">
                          <a:solidFill>
                            <a:srgbClr val="000000"/>
                          </a:solidFill>
                          <a:effectLst/>
                          <a:latin typeface="Calibri Light" panose="020F0302020204030204" pitchFamily="34" charset="0"/>
                        </a:rPr>
                        <a:t>$ 116.673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734938387"/>
                  </a:ext>
                </a:extLst>
              </a:tr>
              <a:tr h="1008638">
                <a:tc>
                  <a:txBody>
                    <a:bodyPr/>
                    <a:lstStyle/>
                    <a:p>
                      <a:pPr algn="l" rtl="0" fontAlgn="ctr"/>
                      <a:r>
                        <a:rPr lang="es-CO" sz="900" b="0" i="0" u="none" strike="noStrike">
                          <a:solidFill>
                            <a:srgbClr val="000000"/>
                          </a:solidFill>
                          <a:effectLst/>
                          <a:latin typeface="Calibri Light" panose="020F0302020204030204" pitchFamily="34" charset="0"/>
                        </a:rPr>
                        <a:t>ICBF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900" b="0" i="0" u="none" strike="noStrike">
                          <a:solidFill>
                            <a:srgbClr val="000000"/>
                          </a:solidFill>
                          <a:effectLst/>
                          <a:latin typeface="Calibri Light" panose="020F0302020204030204" pitchFamily="34" charset="0"/>
                        </a:rPr>
                        <a:t>        2.018.011.000.627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900" b="0" i="0" u="none" strike="noStrike">
                          <a:solidFill>
                            <a:srgbClr val="000000"/>
                          </a:solidFill>
                          <a:effectLst/>
                          <a:latin typeface="Calibri Light" panose="020F0302020204030204" pitchFamily="34" charset="0"/>
                        </a:rPr>
                        <a:t>Contribución con acciones de promoción y prevención en el componente de alimentación y nutrición para la población colombiana a nivel nacional</a:t>
                      </a:r>
                    </a:p>
                  </a:txBody>
                  <a:tcPr marL="51028"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ES" sz="900" b="0" i="0" u="none" strike="noStrike">
                          <a:solidFill>
                            <a:srgbClr val="000000"/>
                          </a:solidFill>
                          <a:effectLst/>
                          <a:latin typeface="Calibri Light" panose="020F0302020204030204" pitchFamily="34" charset="0"/>
                        </a:rPr>
                        <a:t>Consumo y Aprovechamiento o Utilización Biológica de los Alimentos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900" b="0" i="0" u="none" strike="noStrike">
                          <a:solidFill>
                            <a:srgbClr val="000000"/>
                          </a:solidFill>
                          <a:effectLst/>
                          <a:latin typeface="Calibri Light" panose="020F0302020204030204" pitchFamily="34" charset="0"/>
                        </a:rPr>
                        <a:t>$ 420.000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900" b="0" i="0" u="none" strike="noStrike">
                          <a:solidFill>
                            <a:srgbClr val="000000"/>
                          </a:solidFill>
                          <a:effectLst/>
                          <a:latin typeface="Calibri Light" panose="020F0302020204030204" pitchFamily="34" charset="0"/>
                        </a:rPr>
                        <a:t>$ 616.003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900" b="0" i="0" u="none" strike="noStrike">
                          <a:solidFill>
                            <a:srgbClr val="000000"/>
                          </a:solidFill>
                          <a:effectLst/>
                          <a:latin typeface="Calibri Light" panose="020F0302020204030204" pitchFamily="34" charset="0"/>
                        </a:rPr>
                        <a:t>$ 634.483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900" b="0" i="0" u="none" strike="noStrike">
                          <a:solidFill>
                            <a:srgbClr val="000000"/>
                          </a:solidFill>
                          <a:effectLst/>
                          <a:latin typeface="Calibri Light" panose="020F0302020204030204" pitchFamily="34" charset="0"/>
                        </a:rPr>
                        <a:t>$ 653.518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900" b="0" i="0" u="none" strike="noStrike">
                          <a:solidFill>
                            <a:srgbClr val="000000"/>
                          </a:solidFill>
                          <a:effectLst/>
                          <a:latin typeface="Calibri Light" panose="020F0302020204030204" pitchFamily="34" charset="0"/>
                        </a:rPr>
                        <a:t>$ 673.123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134832569"/>
                  </a:ext>
                </a:extLst>
              </a:tr>
              <a:tr h="284248">
                <a:tc gridSpan="4">
                  <a:txBody>
                    <a:bodyPr/>
                    <a:lstStyle/>
                    <a:p>
                      <a:pPr algn="ctr" rtl="0" fontAlgn="ctr"/>
                      <a:r>
                        <a:rPr lang="es-CO" sz="900" b="1" i="0" u="none" strike="noStrike">
                          <a:solidFill>
                            <a:srgbClr val="000000"/>
                          </a:solidFill>
                          <a:effectLst/>
                          <a:latin typeface="Calibri" panose="020F0502020204030204" pitchFamily="34" charset="0"/>
                        </a:rPr>
                        <a:t>Total Entidad 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ctr" rtl="0" fontAlgn="ctr"/>
                      <a:r>
                        <a:rPr lang="es-CO" sz="900" b="1" i="0" u="none" strike="noStrike">
                          <a:solidFill>
                            <a:srgbClr val="000000"/>
                          </a:solidFill>
                          <a:effectLst/>
                          <a:latin typeface="Arial" panose="020B0604020202020204" pitchFamily="34" charset="0"/>
                        </a:rPr>
                        <a:t>$ 526.772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900" b="1" i="0" u="none" strike="noStrike">
                          <a:solidFill>
                            <a:srgbClr val="000000"/>
                          </a:solidFill>
                          <a:effectLst/>
                          <a:latin typeface="Arial" panose="020B0604020202020204" pitchFamily="34" charset="0"/>
                        </a:rPr>
                        <a:t>$ 722.775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900" b="1" i="0" u="none" strike="noStrike">
                          <a:solidFill>
                            <a:srgbClr val="000000"/>
                          </a:solidFill>
                          <a:effectLst/>
                          <a:latin typeface="Arial" panose="020B0604020202020204" pitchFamily="34" charset="0"/>
                        </a:rPr>
                        <a:t>$ 744.459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900" b="1" i="0" u="none" strike="noStrike">
                          <a:solidFill>
                            <a:srgbClr val="000000"/>
                          </a:solidFill>
                          <a:effectLst/>
                          <a:latin typeface="Arial" panose="020B0604020202020204" pitchFamily="34" charset="0"/>
                        </a:rPr>
                        <a:t>$ 766.792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900" b="1" i="0" u="none" strike="noStrike">
                          <a:solidFill>
                            <a:srgbClr val="000000"/>
                          </a:solidFill>
                          <a:effectLst/>
                          <a:latin typeface="Arial" panose="020B0604020202020204" pitchFamily="34" charset="0"/>
                        </a:rPr>
                        <a:t>$ 789.796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4199973911"/>
                  </a:ext>
                </a:extLst>
              </a:tr>
            </a:tbl>
          </a:graphicData>
        </a:graphic>
      </p:graphicFrame>
    </p:spTree>
    <p:extLst>
      <p:ext uri="{BB962C8B-B14F-4D97-AF65-F5344CB8AC3E}">
        <p14:creationId xmlns:p14="http://schemas.microsoft.com/office/powerpoint/2010/main" val="36480875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FC582-F038-87D7-F436-F0F39E2A9C32}"/>
            </a:ext>
          </a:extLst>
        </p:cNvPr>
        <p:cNvGrpSpPr/>
        <p:nvPr/>
      </p:nvGrpSpPr>
      <p:grpSpPr>
        <a:xfrm>
          <a:off x="0" y="0"/>
          <a:ext cx="0" cy="0"/>
          <a:chOff x="0" y="0"/>
          <a:chExt cx="0" cy="0"/>
        </a:xfrm>
      </p:grpSpPr>
      <p:pic>
        <p:nvPicPr>
          <p:cNvPr id="2" name="Imagen 1" descr="Imagen que contiene texto, raqueta, firmar, mujer  El contenido generado por inteligencia artificial puede ser incorrecto.">
            <a:extLst>
              <a:ext uri="{FF2B5EF4-FFF2-40B4-BE49-F238E27FC236}">
                <a16:creationId xmlns:a16="http://schemas.microsoft.com/office/drawing/2014/main" id="{FEC1F636-9CFB-A72E-9BC1-3DA605B9A2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03942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FCD97A47-1BEE-92DD-0308-6A5E452FFDC8}"/>
              </a:ext>
            </a:extLst>
          </p:cNvPr>
          <p:cNvGraphicFramePr/>
          <p:nvPr>
            <p:extLst>
              <p:ext uri="{D42A27DB-BD31-4B8C-83A1-F6EECF244321}">
                <p14:modId xmlns:p14="http://schemas.microsoft.com/office/powerpoint/2010/main" val="1445201924"/>
              </p:ext>
            </p:extLst>
          </p:nvPr>
        </p:nvGraphicFramePr>
        <p:xfrm>
          <a:off x="330679" y="1600200"/>
          <a:ext cx="45720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43" name="Diagrama 742">
            <a:extLst>
              <a:ext uri="{FF2B5EF4-FFF2-40B4-BE49-F238E27FC236}">
                <a16:creationId xmlns:a16="http://schemas.microsoft.com/office/drawing/2014/main" id="{204C69BA-DA8C-6DC6-C4DD-9BE77D59AD9D}"/>
              </a:ext>
            </a:extLst>
          </p:cNvPr>
          <p:cNvGraphicFramePr/>
          <p:nvPr>
            <p:extLst>
              <p:ext uri="{D42A27DB-BD31-4B8C-83A1-F6EECF244321}">
                <p14:modId xmlns:p14="http://schemas.microsoft.com/office/powerpoint/2010/main" val="3417476319"/>
              </p:ext>
            </p:extLst>
          </p:nvPr>
        </p:nvGraphicFramePr>
        <p:xfrm>
          <a:off x="6095999" y="1600199"/>
          <a:ext cx="4825999"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92" name="Imagen 991" descr="Logotipo&#10;&#10;El contenido generado por IA puede ser incorrecto.">
            <a:extLst>
              <a:ext uri="{FF2B5EF4-FFF2-40B4-BE49-F238E27FC236}">
                <a16:creationId xmlns:a16="http://schemas.microsoft.com/office/drawing/2014/main" id="{71D5B929-A0FB-365E-C637-336ACBA92603}"/>
              </a:ext>
            </a:extLst>
          </p:cNvPr>
          <p:cNvPicPr>
            <a:picLocks noChangeAspect="1"/>
          </p:cNvPicPr>
          <p:nvPr/>
        </p:nvPicPr>
        <p:blipFill>
          <a:blip r:embed="rId12"/>
          <a:stretch>
            <a:fillRect/>
          </a:stretch>
        </p:blipFill>
        <p:spPr>
          <a:xfrm rot="16200000">
            <a:off x="-83441" y="1984103"/>
            <a:ext cx="1174751" cy="419101"/>
          </a:xfrm>
          <a:prstGeom prst="rect">
            <a:avLst/>
          </a:prstGeom>
        </p:spPr>
      </p:pic>
      <p:pic>
        <p:nvPicPr>
          <p:cNvPr id="994" name="Imagen 993" descr="Imagen que contiene Logotipo&#10;&#10;El contenido generado por IA puede ser incorrecto.">
            <a:extLst>
              <a:ext uri="{FF2B5EF4-FFF2-40B4-BE49-F238E27FC236}">
                <a16:creationId xmlns:a16="http://schemas.microsoft.com/office/drawing/2014/main" id="{0BA6A8D2-F60F-0A3C-835E-707497C266EF}"/>
              </a:ext>
            </a:extLst>
          </p:cNvPr>
          <p:cNvPicPr>
            <a:picLocks noChangeAspect="1"/>
          </p:cNvPicPr>
          <p:nvPr/>
        </p:nvPicPr>
        <p:blipFill>
          <a:blip r:embed="rId13"/>
          <a:stretch>
            <a:fillRect/>
          </a:stretch>
        </p:blipFill>
        <p:spPr>
          <a:xfrm rot="5400000">
            <a:off x="4335918" y="1787349"/>
            <a:ext cx="1091912" cy="710624"/>
          </a:xfrm>
          <a:prstGeom prst="rect">
            <a:avLst/>
          </a:prstGeom>
        </p:spPr>
      </p:pic>
      <p:pic>
        <p:nvPicPr>
          <p:cNvPr id="996" name="Imagen 995">
            <a:extLst>
              <a:ext uri="{FF2B5EF4-FFF2-40B4-BE49-F238E27FC236}">
                <a16:creationId xmlns:a16="http://schemas.microsoft.com/office/drawing/2014/main" id="{40BB4C3B-963E-CC04-F822-B4CCC40BC6C6}"/>
              </a:ext>
            </a:extLst>
          </p:cNvPr>
          <p:cNvPicPr>
            <a:picLocks noChangeAspect="1"/>
          </p:cNvPicPr>
          <p:nvPr/>
        </p:nvPicPr>
        <p:blipFill>
          <a:blip r:embed="rId14"/>
          <a:stretch>
            <a:fillRect/>
          </a:stretch>
        </p:blipFill>
        <p:spPr>
          <a:xfrm rot="-5400000">
            <a:off x="-56219" y="3211664"/>
            <a:ext cx="1022350" cy="437285"/>
          </a:xfrm>
          <a:prstGeom prst="rect">
            <a:avLst/>
          </a:prstGeom>
        </p:spPr>
      </p:pic>
      <p:pic>
        <p:nvPicPr>
          <p:cNvPr id="998" name="Imagen 997" descr="Logotipo&#10;&#10;El contenido generado por IA puede ser incorrecto.">
            <a:extLst>
              <a:ext uri="{FF2B5EF4-FFF2-40B4-BE49-F238E27FC236}">
                <a16:creationId xmlns:a16="http://schemas.microsoft.com/office/drawing/2014/main" id="{B4FA771F-A48F-389D-760C-3052CE8940AF}"/>
              </a:ext>
            </a:extLst>
          </p:cNvPr>
          <p:cNvPicPr>
            <a:picLocks noChangeAspect="1"/>
          </p:cNvPicPr>
          <p:nvPr/>
        </p:nvPicPr>
        <p:blipFill>
          <a:blip r:embed="rId15"/>
          <a:stretch>
            <a:fillRect/>
          </a:stretch>
        </p:blipFill>
        <p:spPr>
          <a:xfrm>
            <a:off x="4510831" y="2926926"/>
            <a:ext cx="891309" cy="1018307"/>
          </a:xfrm>
          <a:prstGeom prst="rect">
            <a:avLst/>
          </a:prstGeom>
        </p:spPr>
      </p:pic>
      <p:pic>
        <p:nvPicPr>
          <p:cNvPr id="999" name="Imagen 998" descr="Logotipo&#10;&#10;El contenido generado por IA puede ser incorrecto.">
            <a:extLst>
              <a:ext uri="{FF2B5EF4-FFF2-40B4-BE49-F238E27FC236}">
                <a16:creationId xmlns:a16="http://schemas.microsoft.com/office/drawing/2014/main" id="{5A5D141E-5FBA-28DD-3F07-0D2A0E94D271}"/>
              </a:ext>
            </a:extLst>
          </p:cNvPr>
          <p:cNvPicPr>
            <a:picLocks noChangeAspect="1"/>
          </p:cNvPicPr>
          <p:nvPr/>
        </p:nvPicPr>
        <p:blipFill>
          <a:blip r:embed="rId15"/>
          <a:stretch>
            <a:fillRect/>
          </a:stretch>
        </p:blipFill>
        <p:spPr>
          <a:xfrm>
            <a:off x="10468286" y="2915380"/>
            <a:ext cx="891309" cy="1018307"/>
          </a:xfrm>
          <a:prstGeom prst="rect">
            <a:avLst/>
          </a:prstGeom>
        </p:spPr>
      </p:pic>
      <p:pic>
        <p:nvPicPr>
          <p:cNvPr id="1001" name="Imagen 1000" descr="Imagen que contiene Logotipo&#10;&#10;El contenido generado por IA puede ser incorrecto.">
            <a:extLst>
              <a:ext uri="{FF2B5EF4-FFF2-40B4-BE49-F238E27FC236}">
                <a16:creationId xmlns:a16="http://schemas.microsoft.com/office/drawing/2014/main" id="{EED555A8-AF48-9257-E910-05D809D16F13}"/>
              </a:ext>
            </a:extLst>
          </p:cNvPr>
          <p:cNvPicPr>
            <a:picLocks noChangeAspect="1"/>
          </p:cNvPicPr>
          <p:nvPr/>
        </p:nvPicPr>
        <p:blipFill>
          <a:blip r:embed="rId13"/>
          <a:stretch>
            <a:fillRect/>
          </a:stretch>
        </p:blipFill>
        <p:spPr>
          <a:xfrm rot="16200000">
            <a:off x="10249276" y="1797630"/>
            <a:ext cx="1011093" cy="652896"/>
          </a:xfrm>
          <a:prstGeom prst="rect">
            <a:avLst/>
          </a:prstGeom>
        </p:spPr>
      </p:pic>
      <p:pic>
        <p:nvPicPr>
          <p:cNvPr id="1002" name="Imagen 1001">
            <a:extLst>
              <a:ext uri="{FF2B5EF4-FFF2-40B4-BE49-F238E27FC236}">
                <a16:creationId xmlns:a16="http://schemas.microsoft.com/office/drawing/2014/main" id="{DD5957A0-B518-C1B8-BD46-CA7F88EDF821}"/>
              </a:ext>
            </a:extLst>
          </p:cNvPr>
          <p:cNvPicPr>
            <a:picLocks noChangeAspect="1"/>
          </p:cNvPicPr>
          <p:nvPr/>
        </p:nvPicPr>
        <p:blipFill>
          <a:blip r:embed="rId14"/>
          <a:stretch>
            <a:fillRect/>
          </a:stretch>
        </p:blipFill>
        <p:spPr>
          <a:xfrm rot="-5400000">
            <a:off x="5693417" y="3211664"/>
            <a:ext cx="1022350" cy="437285"/>
          </a:xfrm>
          <a:prstGeom prst="rect">
            <a:avLst/>
          </a:prstGeom>
        </p:spPr>
      </p:pic>
      <p:pic>
        <p:nvPicPr>
          <p:cNvPr id="1233" name="Imagen 1232" descr="Logotipo&#10;&#10;El contenido generado por IA puede ser incorrecto.">
            <a:extLst>
              <a:ext uri="{FF2B5EF4-FFF2-40B4-BE49-F238E27FC236}">
                <a16:creationId xmlns:a16="http://schemas.microsoft.com/office/drawing/2014/main" id="{6D8AB7E9-5BFC-7D5B-0145-FB4EA22BA84D}"/>
              </a:ext>
            </a:extLst>
          </p:cNvPr>
          <p:cNvPicPr>
            <a:picLocks noChangeAspect="1"/>
          </p:cNvPicPr>
          <p:nvPr/>
        </p:nvPicPr>
        <p:blipFill>
          <a:blip r:embed="rId12"/>
          <a:stretch>
            <a:fillRect/>
          </a:stretch>
        </p:blipFill>
        <p:spPr>
          <a:xfrm rot="16200000">
            <a:off x="5827831" y="1972557"/>
            <a:ext cx="1174751" cy="419101"/>
          </a:xfrm>
          <a:prstGeom prst="rect">
            <a:avLst/>
          </a:prstGeom>
        </p:spPr>
      </p:pic>
      <p:sp>
        <p:nvSpPr>
          <p:cNvPr id="1289" name="Rectángulo: esquinas redondeadas 1288">
            <a:extLst>
              <a:ext uri="{FF2B5EF4-FFF2-40B4-BE49-F238E27FC236}">
                <a16:creationId xmlns:a16="http://schemas.microsoft.com/office/drawing/2014/main" id="{825FFDBD-0C60-2719-FFE8-3692E47EC263}"/>
              </a:ext>
            </a:extLst>
          </p:cNvPr>
          <p:cNvSpPr/>
          <p:nvPr/>
        </p:nvSpPr>
        <p:spPr>
          <a:xfrm>
            <a:off x="4348007" y="412584"/>
            <a:ext cx="3325118" cy="8614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cs typeface="Helvetica"/>
              </a:rPr>
              <a:t>TOTAL SECTOR</a:t>
            </a:r>
          </a:p>
          <a:p>
            <a:pPr algn="ctr"/>
            <a:r>
              <a:rPr lang="es-ES">
                <a:cs typeface="Helvetica"/>
              </a:rPr>
              <a:t>$19.71 BILLONES</a:t>
            </a:r>
          </a:p>
        </p:txBody>
      </p:sp>
    </p:spTree>
    <p:extLst>
      <p:ext uri="{BB962C8B-B14F-4D97-AF65-F5344CB8AC3E}">
        <p14:creationId xmlns:p14="http://schemas.microsoft.com/office/powerpoint/2010/main" val="355040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BBA4214-0393-817A-270D-CF74F811C039}"/>
              </a:ext>
            </a:extLst>
          </p:cNvPr>
          <p:cNvSpPr txBox="1"/>
          <p:nvPr/>
        </p:nvSpPr>
        <p:spPr>
          <a:xfrm>
            <a:off x="345761" y="1557067"/>
            <a:ext cx="4554274" cy="783193"/>
          </a:xfrm>
          <a:prstGeom prst="roundRect">
            <a:avLst/>
          </a:prstGeom>
          <a:solidFill>
            <a:srgbClr val="D23B7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a:solidFill>
                  <a:srgbClr val="FFFFFF"/>
                </a:solidFill>
                <a:cs typeface="Helvetica"/>
              </a:rPr>
              <a:t>Mayor Incremento Presupuesto Ministerio de Igualdad y Equidad</a:t>
            </a:r>
          </a:p>
        </p:txBody>
      </p:sp>
      <p:sp>
        <p:nvSpPr>
          <p:cNvPr id="7" name="CuadroTexto 6">
            <a:extLst>
              <a:ext uri="{FF2B5EF4-FFF2-40B4-BE49-F238E27FC236}">
                <a16:creationId xmlns:a16="http://schemas.microsoft.com/office/drawing/2014/main" id="{FE6B908D-68E4-5A92-BCD3-A96643036557}"/>
              </a:ext>
            </a:extLst>
          </p:cNvPr>
          <p:cNvSpPr txBox="1"/>
          <p:nvPr/>
        </p:nvSpPr>
        <p:spPr>
          <a:xfrm>
            <a:off x="5045423" y="491908"/>
            <a:ext cx="6780580" cy="3166824"/>
          </a:xfrm>
          <a:prstGeom prst="roundRect">
            <a:avLst/>
          </a:prstGeom>
          <a:solidFill>
            <a:srgbClr val="D23B7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gn="just">
              <a:buFont typeface="Calibri"/>
              <a:buChar char="-"/>
            </a:pPr>
            <a:r>
              <a:rPr lang="es-ES" b="1">
                <a:solidFill>
                  <a:srgbClr val="FFFFFF"/>
                </a:solidFill>
                <a:latin typeface="Aptos Narrow"/>
              </a:rPr>
              <a:t>Todos los proyectos de inversión del MIE presentan un incremento significativo que corresponde al 85%, esto obedece principalmente al bloqueo de transferencias corrientes lo que llevó a realizar una redistribución interna en los proyectos para dar cumplimiento a las activades previstas para esta vigencia.</a:t>
            </a:r>
            <a:endParaRPr lang="es-ES" sz="2400">
              <a:cs typeface="Helvetica"/>
            </a:endParaRPr>
          </a:p>
          <a:p>
            <a:pPr marL="171450" indent="-171450" algn="just">
              <a:buFont typeface="Calibri"/>
              <a:buChar char="-"/>
            </a:pPr>
            <a:r>
              <a:rPr lang="es-ES" b="1">
                <a:solidFill>
                  <a:srgbClr val="FFFFFF"/>
                </a:solidFill>
                <a:latin typeface="Aptos Narrow"/>
              </a:rPr>
              <a:t>El proyecto que presenta mayor incremento real es el de IMPLEMENTACIÓN DE SOLUCIONES CONVENCIONALES Y NO CONVENCIONALES PARA EL ACCESO AL AGUA Y AL SANEAMIENTO EN TERRITORIOS MARGINADOS Y EXCLUIDOS A NIVEL NACIONAL: 210%</a:t>
            </a:r>
            <a:endParaRPr lang="es-ES" sz="2400">
              <a:cs typeface="Helvetica"/>
            </a:endParaRPr>
          </a:p>
        </p:txBody>
      </p:sp>
      <p:sp>
        <p:nvSpPr>
          <p:cNvPr id="8" name="CuadroTexto 7">
            <a:extLst>
              <a:ext uri="{FF2B5EF4-FFF2-40B4-BE49-F238E27FC236}">
                <a16:creationId xmlns:a16="http://schemas.microsoft.com/office/drawing/2014/main" id="{E74D7150-5C40-5389-2434-3EBF1D2F7D87}"/>
              </a:ext>
            </a:extLst>
          </p:cNvPr>
          <p:cNvSpPr txBox="1"/>
          <p:nvPr/>
        </p:nvSpPr>
        <p:spPr>
          <a:xfrm>
            <a:off x="491897" y="4813832"/>
            <a:ext cx="4554274" cy="442674"/>
          </a:xfrm>
          <a:prstGeom prst="round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a:solidFill>
                  <a:srgbClr val="FFFFFF"/>
                </a:solidFill>
                <a:cs typeface="Helvetica"/>
              </a:rPr>
              <a:t>INCI</a:t>
            </a:r>
          </a:p>
        </p:txBody>
      </p:sp>
      <p:sp>
        <p:nvSpPr>
          <p:cNvPr id="9" name="CuadroTexto 8">
            <a:extLst>
              <a:ext uri="{FF2B5EF4-FFF2-40B4-BE49-F238E27FC236}">
                <a16:creationId xmlns:a16="http://schemas.microsoft.com/office/drawing/2014/main" id="{98BCC7BF-2DE2-DC9B-E8D2-C64E6987DB00}"/>
              </a:ext>
            </a:extLst>
          </p:cNvPr>
          <p:cNvSpPr txBox="1"/>
          <p:nvPr/>
        </p:nvSpPr>
        <p:spPr>
          <a:xfrm>
            <a:off x="5243751" y="4531550"/>
            <a:ext cx="6780580" cy="715089"/>
          </a:xfrm>
          <a:prstGeom prst="round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s" b="1">
                <a:solidFill>
                  <a:srgbClr val="FFFFFF"/>
                </a:solidFill>
                <a:latin typeface="Aptos Narrow"/>
              </a:rPr>
              <a:t>Mejoramiento de los procesos de atención para el beneficio de las personas con discapacidad visual a nivel nacional:</a:t>
            </a:r>
            <a:r>
              <a:rPr lang="es-ES" b="1">
                <a:solidFill>
                  <a:srgbClr val="FFFFFF"/>
                </a:solidFill>
                <a:latin typeface="Aptos Narrow"/>
              </a:rPr>
              <a:t> 38%</a:t>
            </a:r>
          </a:p>
        </p:txBody>
      </p:sp>
    </p:spTree>
    <p:extLst>
      <p:ext uri="{BB962C8B-B14F-4D97-AF65-F5344CB8AC3E}">
        <p14:creationId xmlns:p14="http://schemas.microsoft.com/office/powerpoint/2010/main" val="2060786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70976E6-5CD9-57AA-07E2-9280615C4B38}"/>
              </a:ext>
            </a:extLst>
          </p:cNvPr>
          <p:cNvSpPr txBox="1"/>
          <p:nvPr/>
        </p:nvSpPr>
        <p:spPr>
          <a:xfrm>
            <a:off x="408390" y="951640"/>
            <a:ext cx="4220247" cy="442674"/>
          </a:xfrm>
          <a:prstGeom prst="round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a:solidFill>
                  <a:srgbClr val="FFFFFF"/>
                </a:solidFill>
                <a:cs typeface="Helvetica"/>
              </a:rPr>
              <a:t>INSOR</a:t>
            </a:r>
          </a:p>
        </p:txBody>
      </p:sp>
      <p:sp>
        <p:nvSpPr>
          <p:cNvPr id="7" name="CuadroTexto 6">
            <a:extLst>
              <a:ext uri="{FF2B5EF4-FFF2-40B4-BE49-F238E27FC236}">
                <a16:creationId xmlns:a16="http://schemas.microsoft.com/office/drawing/2014/main" id="{DF2991BF-6382-1FE2-9827-228557ECB6F1}"/>
              </a:ext>
            </a:extLst>
          </p:cNvPr>
          <p:cNvSpPr txBox="1"/>
          <p:nvPr/>
        </p:nvSpPr>
        <p:spPr>
          <a:xfrm>
            <a:off x="4972354" y="669358"/>
            <a:ext cx="7020662" cy="1634490"/>
          </a:xfrm>
          <a:prstGeom prst="round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buFont typeface="Arial"/>
              <a:buChar char="•"/>
            </a:pPr>
            <a:r>
              <a:rPr lang="es" b="1">
                <a:solidFill>
                  <a:srgbClr val="FFFFFF"/>
                </a:solidFill>
                <a:latin typeface="Aptos Narrow"/>
              </a:rPr>
              <a:t>Mejoramiento de las condiciones educativas para el goce efectivo del derecho a la educación inclusiva de la población sorda nacional: 39%</a:t>
            </a:r>
            <a:r>
              <a:rPr lang="en-US" b="1">
                <a:solidFill>
                  <a:srgbClr val="FFFFFF"/>
                </a:solidFill>
                <a:latin typeface="Aptos Narrow"/>
              </a:rPr>
              <a:t> </a:t>
            </a:r>
            <a:endParaRPr lang="es-ES" b="1">
              <a:solidFill>
                <a:srgbClr val="FFFFFF"/>
              </a:solidFill>
              <a:latin typeface="Aptos Narrow"/>
            </a:endParaRPr>
          </a:p>
          <a:p>
            <a:pPr algn="just">
              <a:buFont typeface="Arial"/>
              <a:buChar char="•"/>
            </a:pPr>
            <a:r>
              <a:rPr lang="es" b="1">
                <a:solidFill>
                  <a:srgbClr val="FFFFFF"/>
                </a:solidFill>
                <a:latin typeface="Aptos Narrow"/>
              </a:rPr>
              <a:t>Fortalecimiento de la gestión institucional del INSOR para la consecución de objetivos nacional: 48%</a:t>
            </a:r>
          </a:p>
          <a:p>
            <a:pPr marL="171450" indent="-171450" algn="just">
              <a:buFont typeface="Calibri"/>
              <a:buChar char="-"/>
            </a:pPr>
            <a:endParaRPr lang="es-ES" b="1">
              <a:solidFill>
                <a:srgbClr val="FFFFFF"/>
              </a:solidFill>
              <a:latin typeface="Aptos Narrow"/>
            </a:endParaRPr>
          </a:p>
        </p:txBody>
      </p:sp>
      <p:sp>
        <p:nvSpPr>
          <p:cNvPr id="3" name="CuadroTexto 2">
            <a:extLst>
              <a:ext uri="{FF2B5EF4-FFF2-40B4-BE49-F238E27FC236}">
                <a16:creationId xmlns:a16="http://schemas.microsoft.com/office/drawing/2014/main" id="{8090CE56-FCD7-9A8C-DC88-A5C957CEEB9B}"/>
              </a:ext>
            </a:extLst>
          </p:cNvPr>
          <p:cNvSpPr txBox="1"/>
          <p:nvPr/>
        </p:nvSpPr>
        <p:spPr>
          <a:xfrm>
            <a:off x="155633" y="2566874"/>
            <a:ext cx="1847477" cy="510778"/>
          </a:xfrm>
          <a:prstGeom prst="roundRect">
            <a:avLst/>
          </a:prstGeom>
          <a:solidFill>
            <a:schemeClr val="accent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400">
                <a:solidFill>
                  <a:srgbClr val="FFFFFF"/>
                </a:solidFill>
                <a:cs typeface="Helvetica"/>
              </a:rPr>
              <a:t>ICBF</a:t>
            </a:r>
          </a:p>
        </p:txBody>
      </p:sp>
      <p:sp>
        <p:nvSpPr>
          <p:cNvPr id="6" name="CuadroTexto 5">
            <a:extLst>
              <a:ext uri="{FF2B5EF4-FFF2-40B4-BE49-F238E27FC236}">
                <a16:creationId xmlns:a16="http://schemas.microsoft.com/office/drawing/2014/main" id="{F19B13B1-EC06-965D-A1BB-12D6BCBEB310}"/>
              </a:ext>
            </a:extLst>
          </p:cNvPr>
          <p:cNvSpPr txBox="1"/>
          <p:nvPr/>
        </p:nvSpPr>
        <p:spPr>
          <a:xfrm>
            <a:off x="2198606" y="2570064"/>
            <a:ext cx="9990858" cy="2860358"/>
          </a:xfrm>
          <a:prstGeom prst="roundRect">
            <a:avLst/>
          </a:prstGeom>
          <a:solidFill>
            <a:schemeClr val="accent6"/>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s" b="1">
                <a:solidFill>
                  <a:schemeClr val="bg1"/>
                </a:solidFill>
                <a:ea typeface="+mn-lt"/>
                <a:cs typeface="+mn-lt"/>
              </a:rPr>
              <a:t>Ti) Fortalecimiento de las tecnologías de la información y las comunicaciones -TIC en el ICBF A Nivel Nacional: 199%</a:t>
            </a:r>
            <a:endParaRPr lang="es-ES" b="1">
              <a:solidFill>
                <a:schemeClr val="bg1"/>
              </a:solidFill>
              <a:ea typeface="+mn-lt"/>
              <a:cs typeface="+mn-lt"/>
            </a:endParaRPr>
          </a:p>
          <a:p>
            <a:pPr marL="285750" indent="-285750" algn="just">
              <a:buFont typeface="Arial"/>
              <a:buChar char="•"/>
            </a:pPr>
            <a:r>
              <a:rPr lang="es" b="1">
                <a:solidFill>
                  <a:schemeClr val="bg1"/>
                </a:solidFill>
                <a:ea typeface="+mn-lt"/>
                <a:cs typeface="+mn-lt"/>
              </a:rPr>
              <a:t>Fortalecimiento de la capacidad institucional del ICBF brindando el soporte oportuno y necesario para la adecuada prestación del servicio público de bienestar familiar a nivel nacional y territorial Nacional: 78%</a:t>
            </a:r>
          </a:p>
          <a:p>
            <a:pPr marL="285750" indent="-285750" algn="just">
              <a:buFont typeface="Arial"/>
              <a:buChar char="•"/>
            </a:pPr>
            <a:r>
              <a:rPr lang="es" b="1">
                <a:solidFill>
                  <a:schemeClr val="bg1"/>
                </a:solidFill>
                <a:ea typeface="+mn-lt"/>
                <a:cs typeface="+mn-lt"/>
              </a:rPr>
              <a:t>Fortalecimiento de capacidades individuales, familiares e institucionales para prevenir y atender la materialización del riesgo, la amenaza y/o vulneración de los derechos de los niñas, niños adolescentes y jóvenes Nacional: 69%</a:t>
            </a:r>
          </a:p>
          <a:p>
            <a:pPr marL="285750" indent="-285750" algn="just">
              <a:buFont typeface="Arial"/>
              <a:buChar char="•"/>
            </a:pPr>
            <a:endParaRPr lang="es">
              <a:solidFill>
                <a:schemeClr val="bg1"/>
              </a:solidFill>
              <a:ea typeface="+mn-lt"/>
              <a:cs typeface="+mn-lt"/>
            </a:endParaRPr>
          </a:p>
        </p:txBody>
      </p:sp>
    </p:spTree>
    <p:extLst>
      <p:ext uri="{BB962C8B-B14F-4D97-AF65-F5344CB8AC3E}">
        <p14:creationId xmlns:p14="http://schemas.microsoft.com/office/powerpoint/2010/main" val="4080141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04B06-2A60-44BA-EB29-F3E3F52B525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4C5B238A-4D5F-540F-0D7B-A113977DA9F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052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DF3DA-FE6C-56A9-D38A-FE59F34935B6}"/>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D5C4ECE1-09CE-6633-2F44-8683DC6A4DC6}"/>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73351C10-F3F8-966E-3467-895508642994}"/>
              </a:ext>
            </a:extLst>
          </p:cNvPr>
          <p:cNvSpPr txBox="1">
            <a:spLocks/>
          </p:cNvSpPr>
          <p:nvPr/>
        </p:nvSpPr>
        <p:spPr>
          <a:xfrm>
            <a:off x="575625" y="1268"/>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Ingresos Sector</a:t>
            </a:r>
          </a:p>
        </p:txBody>
      </p:sp>
      <p:pic>
        <p:nvPicPr>
          <p:cNvPr id="10" name="Graphic 5">
            <a:extLst>
              <a:ext uri="{FF2B5EF4-FFF2-40B4-BE49-F238E27FC236}">
                <a16:creationId xmlns:a16="http://schemas.microsoft.com/office/drawing/2014/main" id="{8293355C-B297-DE66-E76F-371CF6A7AC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9028" y="393797"/>
            <a:ext cx="2781300" cy="114300"/>
          </a:xfrm>
          <a:prstGeom prst="rect">
            <a:avLst/>
          </a:prstGeom>
        </p:spPr>
      </p:pic>
      <p:graphicFrame>
        <p:nvGraphicFramePr>
          <p:cNvPr id="13" name="Tabla 12">
            <a:extLst>
              <a:ext uri="{FF2B5EF4-FFF2-40B4-BE49-F238E27FC236}">
                <a16:creationId xmlns:a16="http://schemas.microsoft.com/office/drawing/2014/main" id="{9D1E8230-F9AB-B759-1207-D3827A2501AB}"/>
              </a:ext>
            </a:extLst>
          </p:cNvPr>
          <p:cNvGraphicFramePr>
            <a:graphicFrameLocks noGrp="1"/>
          </p:cNvGraphicFramePr>
          <p:nvPr>
            <p:extLst>
              <p:ext uri="{D42A27DB-BD31-4B8C-83A1-F6EECF244321}">
                <p14:modId xmlns:p14="http://schemas.microsoft.com/office/powerpoint/2010/main" val="1266930764"/>
              </p:ext>
            </p:extLst>
          </p:nvPr>
        </p:nvGraphicFramePr>
        <p:xfrm>
          <a:off x="412173" y="824836"/>
          <a:ext cx="10744200" cy="2345055"/>
        </p:xfrm>
        <a:graphic>
          <a:graphicData uri="http://schemas.openxmlformats.org/drawingml/2006/table">
            <a:tbl>
              <a:tblPr bandRow="1">
                <a:tableStyleId>{5C22544A-7EE6-4342-B048-85BDC9FD1C3A}</a:tableStyleId>
              </a:tblPr>
              <a:tblGrid>
                <a:gridCol w="2349500">
                  <a:extLst>
                    <a:ext uri="{9D8B030D-6E8A-4147-A177-3AD203B41FA5}">
                      <a16:colId xmlns:a16="http://schemas.microsoft.com/office/drawing/2014/main" val="366725283"/>
                    </a:ext>
                  </a:extLst>
                </a:gridCol>
                <a:gridCol w="939800">
                  <a:extLst>
                    <a:ext uri="{9D8B030D-6E8A-4147-A177-3AD203B41FA5}">
                      <a16:colId xmlns:a16="http://schemas.microsoft.com/office/drawing/2014/main" val="2199850099"/>
                    </a:ext>
                  </a:extLst>
                </a:gridCol>
                <a:gridCol w="939800">
                  <a:extLst>
                    <a:ext uri="{9D8B030D-6E8A-4147-A177-3AD203B41FA5}">
                      <a16:colId xmlns:a16="http://schemas.microsoft.com/office/drawing/2014/main" val="1523918837"/>
                    </a:ext>
                  </a:extLst>
                </a:gridCol>
                <a:gridCol w="825500">
                  <a:extLst>
                    <a:ext uri="{9D8B030D-6E8A-4147-A177-3AD203B41FA5}">
                      <a16:colId xmlns:a16="http://schemas.microsoft.com/office/drawing/2014/main" val="3751402589"/>
                    </a:ext>
                  </a:extLst>
                </a:gridCol>
                <a:gridCol w="787400">
                  <a:extLst>
                    <a:ext uri="{9D8B030D-6E8A-4147-A177-3AD203B41FA5}">
                      <a16:colId xmlns:a16="http://schemas.microsoft.com/office/drawing/2014/main" val="3354587146"/>
                    </a:ext>
                  </a:extLst>
                </a:gridCol>
                <a:gridCol w="977900">
                  <a:extLst>
                    <a:ext uri="{9D8B030D-6E8A-4147-A177-3AD203B41FA5}">
                      <a16:colId xmlns:a16="http://schemas.microsoft.com/office/drawing/2014/main" val="1772445413"/>
                    </a:ext>
                  </a:extLst>
                </a:gridCol>
                <a:gridCol w="825500">
                  <a:extLst>
                    <a:ext uri="{9D8B030D-6E8A-4147-A177-3AD203B41FA5}">
                      <a16:colId xmlns:a16="http://schemas.microsoft.com/office/drawing/2014/main" val="1927953851"/>
                    </a:ext>
                  </a:extLst>
                </a:gridCol>
                <a:gridCol w="774700">
                  <a:extLst>
                    <a:ext uri="{9D8B030D-6E8A-4147-A177-3AD203B41FA5}">
                      <a16:colId xmlns:a16="http://schemas.microsoft.com/office/drawing/2014/main" val="4259776646"/>
                    </a:ext>
                  </a:extLst>
                </a:gridCol>
                <a:gridCol w="774700">
                  <a:extLst>
                    <a:ext uri="{9D8B030D-6E8A-4147-A177-3AD203B41FA5}">
                      <a16:colId xmlns:a16="http://schemas.microsoft.com/office/drawing/2014/main" val="1375968711"/>
                    </a:ext>
                  </a:extLst>
                </a:gridCol>
                <a:gridCol w="774700">
                  <a:extLst>
                    <a:ext uri="{9D8B030D-6E8A-4147-A177-3AD203B41FA5}">
                      <a16:colId xmlns:a16="http://schemas.microsoft.com/office/drawing/2014/main" val="2932800153"/>
                    </a:ext>
                  </a:extLst>
                </a:gridCol>
                <a:gridCol w="774700">
                  <a:extLst>
                    <a:ext uri="{9D8B030D-6E8A-4147-A177-3AD203B41FA5}">
                      <a16:colId xmlns:a16="http://schemas.microsoft.com/office/drawing/2014/main" val="3938075393"/>
                    </a:ext>
                  </a:extLst>
                </a:gridCol>
              </a:tblGrid>
              <a:tr h="361950">
                <a:tc gridSpan="3">
                  <a:txBody>
                    <a:bodyPr/>
                    <a:lstStyle/>
                    <a:p>
                      <a:pPr fontAlgn="ctr"/>
                      <a:r>
                        <a:rPr lang="es-ES" sz="2200" b="1">
                          <a:solidFill>
                            <a:srgbClr val="203764"/>
                          </a:solidFill>
                          <a:effectLst/>
                          <a:latin typeface="Calibri"/>
                        </a:rPr>
                        <a:t>1. Ingresos MGMP 2026-2029</a:t>
                      </a:r>
                    </a:p>
                  </a:txBody>
                  <a:tcPr marL="9525" marR="9525" marT="9525" anchor="ctr">
                    <a:lnL>
                      <a:noFill/>
                    </a:lnL>
                    <a:lnR>
                      <a:noFill/>
                    </a:lnR>
                    <a:lnT>
                      <a:noFill/>
                    </a:lnT>
                    <a:lnB>
                      <a:noFill/>
                    </a:lnB>
                    <a:noFill/>
                  </a:tcPr>
                </a:tc>
                <a:tc hMerge="1">
                  <a:txBody>
                    <a:bodyPr/>
                    <a:lstStyle/>
                    <a:p>
                      <a:endParaRPr lang="es-ES"/>
                    </a:p>
                  </a:txBody>
                  <a:tcPr/>
                </a:tc>
                <a:tc hMerge="1">
                  <a:txBody>
                    <a:bodyPr/>
                    <a:lstStyle/>
                    <a:p>
                      <a:endParaRPr lang="es-ES"/>
                    </a:p>
                  </a:txBody>
                  <a:tcPr/>
                </a:tc>
                <a:tc>
                  <a:txBody>
                    <a:bodyPr/>
                    <a:lstStyle/>
                    <a:p>
                      <a:pPr fontAlgn="b"/>
                      <a:endParaRPr lang="es-ES" sz="1100">
                        <a:solidFill>
                          <a:srgbClr val="203764"/>
                        </a:solidFill>
                        <a:effectLst/>
                        <a:latin typeface="Calibri" panose="020F0502020204030204" pitchFamily="34" charset="0"/>
                      </a:endParaRP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b"/>
                      <a:endParaRPr lang="es-ES" sz="1100">
                        <a:solidFill>
                          <a:srgbClr val="203764"/>
                        </a:solidFill>
                        <a:effectLst/>
                        <a:latin typeface="Calibri" panose="020F0502020204030204" pitchFamily="34" charset="0"/>
                      </a:endParaRP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b"/>
                      <a:endParaRPr lang="es-ES" sz="1100">
                        <a:solidFill>
                          <a:srgbClr val="203764"/>
                        </a:solidFill>
                        <a:effectLst/>
                        <a:latin typeface="Calibri" panose="020F0502020204030204" pitchFamily="34" charset="0"/>
                      </a:endParaRP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b"/>
                      <a:endParaRPr lang="es-ES" sz="1100">
                        <a:solidFill>
                          <a:srgbClr val="203764"/>
                        </a:solidFill>
                        <a:effectLst/>
                        <a:latin typeface="Calibri" panose="020F0502020204030204" pitchFamily="34" charset="0"/>
                      </a:endParaRP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b"/>
                      <a:endParaRPr lang="es-ES" sz="1100">
                        <a:solidFill>
                          <a:srgbClr val="203764"/>
                        </a:solidFill>
                        <a:effectLst/>
                        <a:latin typeface="Calibri" panose="020F0502020204030204" pitchFamily="34" charset="0"/>
                      </a:endParaRP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b"/>
                      <a:endParaRPr lang="es-ES" sz="1100">
                        <a:solidFill>
                          <a:srgbClr val="203764"/>
                        </a:solidFill>
                        <a:effectLst/>
                        <a:latin typeface="Calibri" panose="020F0502020204030204" pitchFamily="34" charset="0"/>
                      </a:endParaRP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b"/>
                      <a:endParaRPr lang="es-ES" sz="1100">
                        <a:solidFill>
                          <a:srgbClr val="203764"/>
                        </a:solidFill>
                        <a:effectLst/>
                        <a:latin typeface="Calibri" panose="020F0502020204030204" pitchFamily="34" charset="0"/>
                      </a:endParaRP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b"/>
                      <a:endParaRPr lang="es-ES" sz="1100">
                        <a:effectLst/>
                        <a:latin typeface="Calibri" panose="020F0502020204030204" pitchFamily="34" charset="0"/>
                      </a:endParaRP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70684576"/>
                  </a:ext>
                </a:extLst>
              </a:tr>
              <a:tr h="200025">
                <a:tc>
                  <a:txBody>
                    <a:bodyPr/>
                    <a:lstStyle/>
                    <a:p>
                      <a:pPr rtl="0" fontAlgn="b"/>
                      <a:r>
                        <a:rPr lang="es-ES" sz="1000" b="1">
                          <a:solidFill>
                            <a:srgbClr val="203764"/>
                          </a:solidFill>
                          <a:effectLst/>
                          <a:latin typeface="Calibri"/>
                        </a:rPr>
                        <a:t>Cifras en millones pesos corrientes</a:t>
                      </a: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b"/>
                      <a:endParaRPr lang="es-ES" sz="1000">
                        <a:effectLst/>
                        <a:latin typeface="Calibri" panose="020F0502020204030204" pitchFamily="34" charset="0"/>
                      </a:endParaRPr>
                    </a:p>
                  </a:txBody>
                  <a:tcPr marL="9525" marR="9525" marT="9525" anchor="b">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b"/>
                      <a:endParaRPr lang="es-ES" sz="1000">
                        <a:effectLst/>
                        <a:latin typeface="Calibri" panose="020F0502020204030204" pitchFamily="34" charset="0"/>
                      </a:endParaRPr>
                    </a:p>
                  </a:txBody>
                  <a:tcPr marL="9525" marR="9525" marT="9525" anchor="b">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noFill/>
                  </a:tcPr>
                </a:tc>
                <a:tc gridSpan="8">
                  <a:txBody>
                    <a:bodyPr/>
                    <a:lstStyle/>
                    <a:p>
                      <a:pPr algn="ctr" fontAlgn="ctr"/>
                      <a:r>
                        <a:rPr lang="es-ES" sz="1000" b="1">
                          <a:solidFill>
                            <a:srgbClr val="FFFFFF"/>
                          </a:solidFill>
                          <a:effectLst/>
                          <a:latin typeface="Verdana"/>
                        </a:rPr>
                        <a:t>MGMP 2026-2029</a:t>
                      </a:r>
                    </a:p>
                  </a:txBody>
                  <a:tcPr marL="9525" marR="9525" marT="9525" anchor="ctr">
                    <a:lnL w="6350" cap="flat" cmpd="sng" algn="ctr">
                      <a:solidFill>
                        <a:srgbClr val="2F75B5"/>
                      </a:solidFill>
                      <a:prstDash val="solid"/>
                      <a:round/>
                      <a:headEnd type="none" w="med" len="med"/>
                      <a:tailEnd type="none" w="med" len="med"/>
                    </a:lnL>
                    <a:lnR>
                      <a:noFill/>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613431084"/>
                  </a:ext>
                </a:extLst>
              </a:tr>
              <a:tr h="180975">
                <a:tc rowSpan="2">
                  <a:txBody>
                    <a:bodyPr/>
                    <a:lstStyle/>
                    <a:p>
                      <a:pPr algn="ctr" fontAlgn="ctr"/>
                      <a:r>
                        <a:rPr lang="es-ES" sz="1000" b="1">
                          <a:solidFill>
                            <a:srgbClr val="FFFFFF"/>
                          </a:solidFill>
                          <a:effectLst/>
                          <a:latin typeface="Verdana"/>
                        </a:rPr>
                        <a:t>Entidad</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rowSpan="2">
                  <a:txBody>
                    <a:bodyPr/>
                    <a:lstStyle/>
                    <a:p>
                      <a:pPr algn="ctr" fontAlgn="ctr"/>
                      <a:r>
                        <a:rPr lang="es-ES" sz="1000" b="1">
                          <a:solidFill>
                            <a:srgbClr val="FFFFFF"/>
                          </a:solidFill>
                          <a:effectLst/>
                          <a:latin typeface="Verdana"/>
                        </a:rPr>
                        <a:t>2024</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rowSpan="2">
                  <a:txBody>
                    <a:bodyPr/>
                    <a:lstStyle/>
                    <a:p>
                      <a:pPr algn="ctr" fontAlgn="ctr"/>
                      <a:r>
                        <a:rPr lang="es-ES" sz="1000" b="1">
                          <a:solidFill>
                            <a:srgbClr val="FFFFFF"/>
                          </a:solidFill>
                          <a:effectLst/>
                          <a:latin typeface="Verdana"/>
                        </a:rPr>
                        <a:t>2025*</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rowSpan="2">
                  <a:txBody>
                    <a:bodyPr/>
                    <a:lstStyle/>
                    <a:p>
                      <a:pPr algn="ctr" fontAlgn="ctr"/>
                      <a:r>
                        <a:rPr lang="es-ES" sz="1000" b="1">
                          <a:solidFill>
                            <a:srgbClr val="FFFFFF"/>
                          </a:solidFill>
                          <a:effectLst/>
                          <a:latin typeface="Verdana"/>
                        </a:rPr>
                        <a:t>2026</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rowSpan="2">
                  <a:txBody>
                    <a:bodyPr/>
                    <a:lstStyle/>
                    <a:p>
                      <a:pPr algn="ctr" fontAlgn="ctr"/>
                      <a:r>
                        <a:rPr lang="es-ES" sz="1000" b="1">
                          <a:solidFill>
                            <a:srgbClr val="FFFFFF"/>
                          </a:solidFill>
                          <a:effectLst/>
                          <a:latin typeface="Verdana"/>
                        </a:rPr>
                        <a:t>2027</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rowSpan="2">
                  <a:txBody>
                    <a:bodyPr/>
                    <a:lstStyle/>
                    <a:p>
                      <a:pPr algn="ctr" fontAlgn="ctr"/>
                      <a:r>
                        <a:rPr lang="es-ES" sz="1000" b="1">
                          <a:solidFill>
                            <a:srgbClr val="FFFFFF"/>
                          </a:solidFill>
                          <a:effectLst/>
                          <a:latin typeface="Verdana"/>
                        </a:rPr>
                        <a:t>2028</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rowSpan="2">
                  <a:txBody>
                    <a:bodyPr/>
                    <a:lstStyle/>
                    <a:p>
                      <a:pPr algn="ctr" fontAlgn="ctr"/>
                      <a:r>
                        <a:rPr lang="es-ES" sz="1000" b="1">
                          <a:solidFill>
                            <a:srgbClr val="FFFFFF"/>
                          </a:solidFill>
                          <a:effectLst/>
                          <a:latin typeface="Verdana"/>
                        </a:rPr>
                        <a:t>2029</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fontAlgn="ctr"/>
                      <a:r>
                        <a:rPr lang="es-ES" sz="1000" b="1">
                          <a:solidFill>
                            <a:srgbClr val="FFFFFF"/>
                          </a:solidFill>
                          <a:effectLst/>
                          <a:latin typeface="Verdana"/>
                        </a:rPr>
                        <a:t>Var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fontAlgn="ctr"/>
                      <a:r>
                        <a:rPr lang="es-ES" sz="1000" b="1">
                          <a:solidFill>
                            <a:srgbClr val="FFFFFF"/>
                          </a:solidFill>
                          <a:effectLst/>
                          <a:latin typeface="Verdana"/>
                        </a:rPr>
                        <a:t>Var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fontAlgn="ctr"/>
                      <a:r>
                        <a:rPr lang="es-ES" sz="1000" b="1">
                          <a:solidFill>
                            <a:srgbClr val="FFFFFF"/>
                          </a:solidFill>
                          <a:effectLst/>
                          <a:latin typeface="Verdana"/>
                        </a:rPr>
                        <a:t>Var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fontAlgn="ctr"/>
                      <a:r>
                        <a:rPr lang="es-ES" sz="1000" b="1">
                          <a:solidFill>
                            <a:srgbClr val="FFFFFF"/>
                          </a:solidFill>
                          <a:effectLst/>
                          <a:latin typeface="Verdana"/>
                        </a:rPr>
                        <a:t>Var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252960626"/>
                  </a:ext>
                </a:extLst>
              </a:tr>
              <a:tr h="180975">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1">
                          <a:solidFill>
                            <a:srgbClr val="FFFFFF"/>
                          </a:solidFill>
                          <a:effectLst/>
                          <a:latin typeface="Verdana"/>
                        </a:rPr>
                        <a:t>26/25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fontAlgn="ctr"/>
                      <a:r>
                        <a:rPr lang="es-ES" sz="1000" b="1">
                          <a:solidFill>
                            <a:srgbClr val="FFFFFF"/>
                          </a:solidFill>
                          <a:effectLst/>
                          <a:latin typeface="Verdana"/>
                        </a:rPr>
                        <a:t>27/26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fontAlgn="ctr"/>
                      <a:r>
                        <a:rPr lang="es-ES" sz="1000" b="1">
                          <a:solidFill>
                            <a:srgbClr val="FFFFFF"/>
                          </a:solidFill>
                          <a:effectLst/>
                          <a:latin typeface="Verdana"/>
                        </a:rPr>
                        <a:t>28/27</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fontAlgn="ctr"/>
                      <a:r>
                        <a:rPr lang="es-ES" sz="1000" b="1">
                          <a:solidFill>
                            <a:srgbClr val="FFFFFF"/>
                          </a:solidFill>
                          <a:effectLst/>
                          <a:latin typeface="Verdana"/>
                        </a:rPr>
                        <a:t>29/28</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619180866"/>
                  </a:ext>
                </a:extLst>
              </a:tr>
              <a:tr h="276225">
                <a:tc>
                  <a:txBody>
                    <a:bodyPr/>
                    <a:lstStyle/>
                    <a:p>
                      <a:pPr rtl="0" fontAlgn="ctr"/>
                      <a:r>
                        <a:rPr lang="es-ES" sz="1000">
                          <a:solidFill>
                            <a:srgbClr val="203764"/>
                          </a:solidFill>
                          <a:effectLst/>
                          <a:latin typeface="Calibri"/>
                        </a:rPr>
                        <a:t>Ministerio de Igualdad y Equidad</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endParaRPr lang="es-ES" sz="1000">
                        <a:solidFill>
                          <a:srgbClr val="203764"/>
                        </a:solidFill>
                        <a:effectLst/>
                        <a:latin typeface="Arial" panose="020B0604020202020204" pitchFamily="34" charset="0"/>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0%</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0%</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0%</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0%</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625556184"/>
                  </a:ext>
                </a:extLst>
              </a:tr>
              <a:tr h="180975">
                <a:tc>
                  <a:txBody>
                    <a:bodyPr/>
                    <a:lstStyle/>
                    <a:p>
                      <a:pPr rtl="0" fontAlgn="ctr"/>
                      <a:r>
                        <a:rPr lang="es-ES" sz="1000">
                          <a:solidFill>
                            <a:srgbClr val="203764"/>
                          </a:solidFill>
                          <a:effectLst/>
                          <a:latin typeface="Calibri"/>
                        </a:rPr>
                        <a:t>Instituto Nacional Para Ciegos</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1.716 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1.784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1.166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1.000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800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700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-35%</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-14%</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-20%</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-13%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794924906"/>
                  </a:ext>
                </a:extLst>
              </a:tr>
              <a:tr h="209550">
                <a:tc>
                  <a:txBody>
                    <a:bodyPr/>
                    <a:lstStyle/>
                    <a:p>
                      <a:pPr rtl="0" fontAlgn="ctr"/>
                      <a:r>
                        <a:rPr lang="es-ES" sz="1000">
                          <a:solidFill>
                            <a:srgbClr val="203764"/>
                          </a:solidFill>
                          <a:effectLst/>
                          <a:latin typeface="Calibri"/>
                        </a:rPr>
                        <a:t>Instituto Nacional Para Sordos</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360 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398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250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230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230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230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-37%</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-8%</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0%</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0%</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373306885"/>
                  </a:ext>
                </a:extLst>
              </a:tr>
              <a:tr h="200025">
                <a:tc>
                  <a:txBody>
                    <a:bodyPr/>
                    <a:lstStyle/>
                    <a:p>
                      <a:pPr rtl="0" fontAlgn="ctr"/>
                      <a:r>
                        <a:rPr lang="es-ES" sz="1000">
                          <a:solidFill>
                            <a:srgbClr val="203764"/>
                          </a:solidFill>
                          <a:effectLst/>
                          <a:latin typeface="Calibri"/>
                        </a:rPr>
                        <a:t>ICBF</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4.616.115 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4.420.088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4.372.232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4.503.399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4.638.501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 4.777.656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-1%</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a:solidFill>
                            <a:srgbClr val="203764"/>
                          </a:solidFill>
                          <a:effectLst/>
                          <a:latin typeface="Arial"/>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175785806"/>
                  </a:ext>
                </a:extLst>
              </a:tr>
              <a:tr h="180975">
                <a:tc>
                  <a:txBody>
                    <a:bodyPr/>
                    <a:lstStyle/>
                    <a:p>
                      <a:pPr fontAlgn="ctr"/>
                      <a:r>
                        <a:rPr lang="es-ES" sz="1000" b="1">
                          <a:effectLst/>
                          <a:latin typeface="Verdana"/>
                        </a:rPr>
                        <a:t>Total Ingresos Sector</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b="1">
                          <a:solidFill>
                            <a:srgbClr val="203764"/>
                          </a:solidFill>
                          <a:effectLst/>
                          <a:latin typeface="Arial"/>
                        </a:rPr>
                        <a:t>4.618.191 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b="1">
                          <a:solidFill>
                            <a:srgbClr val="203764"/>
                          </a:solidFill>
                          <a:effectLst/>
                          <a:latin typeface="Arial"/>
                        </a:rPr>
                        <a:t> 4.422.270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b="1">
                          <a:solidFill>
                            <a:srgbClr val="203764"/>
                          </a:solidFill>
                          <a:effectLst/>
                          <a:latin typeface="Arial"/>
                        </a:rPr>
                        <a:t> 4.373.649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b="1">
                          <a:solidFill>
                            <a:srgbClr val="203764"/>
                          </a:solidFill>
                          <a:effectLst/>
                          <a:latin typeface="Arial"/>
                        </a:rPr>
                        <a:t> 4.504.629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b="1">
                          <a:solidFill>
                            <a:srgbClr val="203764"/>
                          </a:solidFill>
                          <a:effectLst/>
                          <a:latin typeface="Arial"/>
                        </a:rPr>
                        <a:t> 4.639.531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b="1">
                          <a:solidFill>
                            <a:srgbClr val="203764"/>
                          </a:solidFill>
                          <a:effectLst/>
                          <a:latin typeface="Arial"/>
                        </a:rPr>
                        <a:t> 4.778.586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b="1">
                          <a:solidFill>
                            <a:srgbClr val="203764"/>
                          </a:solidFill>
                          <a:effectLst/>
                          <a:latin typeface="Arial"/>
                        </a:rPr>
                        <a:t>-1%</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b="1">
                          <a:solidFill>
                            <a:srgbClr val="203764"/>
                          </a:solidFill>
                          <a:effectLst/>
                          <a:latin typeface="Arial"/>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b="1">
                          <a:solidFill>
                            <a:srgbClr val="203764"/>
                          </a:solidFill>
                          <a:effectLst/>
                          <a:latin typeface="Arial"/>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ES" sz="1000" b="1">
                          <a:solidFill>
                            <a:srgbClr val="203764"/>
                          </a:solidFill>
                          <a:effectLst/>
                          <a:latin typeface="Arial"/>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767055623"/>
                  </a:ext>
                </a:extLst>
              </a:tr>
              <a:tr h="190500">
                <a:tc>
                  <a:txBody>
                    <a:bodyPr/>
                    <a:lstStyle/>
                    <a:p>
                      <a:pPr rtl="0" fontAlgn="ctr"/>
                      <a:r>
                        <a:rPr lang="es-ES" sz="1100" b="1">
                          <a:solidFill>
                            <a:srgbClr val="FFFFFF"/>
                          </a:solidFill>
                          <a:effectLst/>
                          <a:latin typeface="Calibri"/>
                        </a:rPr>
                        <a:t>Total Ingresos por año</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b="1">
                          <a:solidFill>
                            <a:srgbClr val="FFFFFF"/>
                          </a:solidFill>
                          <a:effectLst/>
                          <a:latin typeface="Arial"/>
                        </a:rPr>
                        <a:t>$ 4.616.115</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b="1">
                          <a:solidFill>
                            <a:srgbClr val="FFFFFF"/>
                          </a:solidFill>
                          <a:effectLst/>
                          <a:latin typeface="Arial"/>
                        </a:rPr>
                        <a:t>$ 4.420.088</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b="1">
                          <a:solidFill>
                            <a:srgbClr val="FFFFFF"/>
                          </a:solidFill>
                          <a:effectLst/>
                          <a:latin typeface="Arial"/>
                        </a:rPr>
                        <a:t>$ 4.372.232</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b="1">
                          <a:solidFill>
                            <a:srgbClr val="FFFFFF"/>
                          </a:solidFill>
                          <a:effectLst/>
                          <a:latin typeface="Arial"/>
                        </a:rPr>
                        <a:t>$ 4.503.399</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b="1">
                          <a:solidFill>
                            <a:srgbClr val="FFFFFF"/>
                          </a:solidFill>
                          <a:effectLst/>
                          <a:latin typeface="Arial"/>
                        </a:rPr>
                        <a:t>$ 4.638.501</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b="1">
                          <a:solidFill>
                            <a:srgbClr val="FFFFFF"/>
                          </a:solidFill>
                          <a:effectLst/>
                          <a:latin typeface="Arial"/>
                        </a:rPr>
                        <a:t>$ 4.777.656</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ES" sz="1100" b="1">
                          <a:solidFill>
                            <a:srgbClr val="FFFFFF"/>
                          </a:solidFill>
                          <a:effectLst/>
                          <a:latin typeface="Arial"/>
                        </a:rPr>
                        <a:t>-1%</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ES" sz="1100" b="1">
                          <a:solidFill>
                            <a:srgbClr val="FFFFFF"/>
                          </a:solidFill>
                          <a:effectLst/>
                          <a:latin typeface="Arial"/>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ES" sz="1100" b="1">
                          <a:solidFill>
                            <a:srgbClr val="FFFFFF"/>
                          </a:solidFill>
                          <a:effectLst/>
                          <a:latin typeface="Arial"/>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ES" sz="1100" b="1">
                          <a:solidFill>
                            <a:srgbClr val="FFFFFF"/>
                          </a:solidFill>
                          <a:effectLst/>
                          <a:latin typeface="Arial"/>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745896303"/>
                  </a:ext>
                </a:extLst>
              </a:tr>
            </a:tbl>
          </a:graphicData>
        </a:graphic>
      </p:graphicFrame>
      <p:graphicFrame>
        <p:nvGraphicFramePr>
          <p:cNvPr id="14" name="Gráfico 13">
            <a:extLst>
              <a:ext uri="{FF2B5EF4-FFF2-40B4-BE49-F238E27FC236}">
                <a16:creationId xmlns:a16="http://schemas.microsoft.com/office/drawing/2014/main" id="{615D565A-9122-4AC9-A32B-B6DABB7A7644}"/>
              </a:ext>
            </a:extLst>
          </p:cNvPr>
          <p:cNvGraphicFramePr>
            <a:graphicFrameLocks/>
          </p:cNvGraphicFramePr>
          <p:nvPr>
            <p:extLst>
              <p:ext uri="{D42A27DB-BD31-4B8C-83A1-F6EECF244321}">
                <p14:modId xmlns:p14="http://schemas.microsoft.com/office/powerpoint/2010/main" val="3846212495"/>
              </p:ext>
            </p:extLst>
          </p:nvPr>
        </p:nvGraphicFramePr>
        <p:xfrm>
          <a:off x="2131580" y="3335194"/>
          <a:ext cx="7894204" cy="35139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6627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A6042-7F2E-5AF0-34EE-FD92CC082A99}"/>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8F3BB879-9557-D2C9-999B-E32217A5092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23447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D60E8-11A3-5443-7414-286D165A2F27}"/>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26623901-C513-28BD-25FE-C702C4AD8285}"/>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1BEABF39-84E6-9334-1464-18B40E846D44}"/>
              </a:ext>
            </a:extLst>
          </p:cNvPr>
          <p:cNvSpPr txBox="1">
            <a:spLocks/>
          </p:cNvSpPr>
          <p:nvPr/>
        </p:nvSpPr>
        <p:spPr>
          <a:xfrm>
            <a:off x="382209" y="308472"/>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Vigencias Futuras Autorizadas y Comprometidas</a:t>
            </a:r>
          </a:p>
        </p:txBody>
      </p:sp>
      <p:pic>
        <p:nvPicPr>
          <p:cNvPr id="7" name="Graphic 8">
            <a:extLst>
              <a:ext uri="{FF2B5EF4-FFF2-40B4-BE49-F238E27FC236}">
                <a16:creationId xmlns:a16="http://schemas.microsoft.com/office/drawing/2014/main" id="{38CDF52C-9DEE-B7BA-113F-9F620D43E1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8981" y="759466"/>
            <a:ext cx="7265962" cy="115684"/>
          </a:xfrm>
          <a:prstGeom prst="rect">
            <a:avLst/>
          </a:prstGeom>
        </p:spPr>
      </p:pic>
      <p:sp>
        <p:nvSpPr>
          <p:cNvPr id="6" name="CuadroTexto 5">
            <a:extLst>
              <a:ext uri="{FF2B5EF4-FFF2-40B4-BE49-F238E27FC236}">
                <a16:creationId xmlns:a16="http://schemas.microsoft.com/office/drawing/2014/main" id="{F7818C38-D951-2C75-8906-F0C53A1EF8E5}"/>
              </a:ext>
            </a:extLst>
          </p:cNvPr>
          <p:cNvSpPr txBox="1"/>
          <p:nvPr/>
        </p:nvSpPr>
        <p:spPr>
          <a:xfrm>
            <a:off x="774989" y="5898283"/>
            <a:ext cx="100012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i="1">
                <a:cs typeface="Helvetica"/>
              </a:rPr>
              <a:t>INCI: 71 millones funcionamiento</a:t>
            </a:r>
          </a:p>
          <a:p>
            <a:r>
              <a:rPr lang="es-ES" b="1" i="1">
                <a:cs typeface="Helvetica"/>
              </a:rPr>
              <a:t>ICBF:  </a:t>
            </a:r>
            <a:r>
              <a:rPr lang="es-ES" b="1" i="1">
                <a:solidFill>
                  <a:schemeClr val="accent6">
                    <a:lumMod val="49000"/>
                  </a:schemeClr>
                </a:solidFill>
                <a:cs typeface="Helvetica"/>
              </a:rPr>
              <a:t>32.841 </a:t>
            </a:r>
            <a:r>
              <a:rPr lang="es-ES" b="1" i="1">
                <a:cs typeface="Helvetica"/>
              </a:rPr>
              <a:t>millones funcionamiento – 4.89 billones inversión</a:t>
            </a:r>
          </a:p>
        </p:txBody>
      </p:sp>
      <p:graphicFrame>
        <p:nvGraphicFramePr>
          <p:cNvPr id="10" name="Tabla 9">
            <a:extLst>
              <a:ext uri="{FF2B5EF4-FFF2-40B4-BE49-F238E27FC236}">
                <a16:creationId xmlns:a16="http://schemas.microsoft.com/office/drawing/2014/main" id="{5B538D4A-AB14-E00E-AF7C-7D10C00383A4}"/>
              </a:ext>
            </a:extLst>
          </p:cNvPr>
          <p:cNvGraphicFramePr>
            <a:graphicFrameLocks noGrp="1"/>
          </p:cNvGraphicFramePr>
          <p:nvPr>
            <p:extLst>
              <p:ext uri="{D42A27DB-BD31-4B8C-83A1-F6EECF244321}">
                <p14:modId xmlns:p14="http://schemas.microsoft.com/office/powerpoint/2010/main" val="2742369932"/>
              </p:ext>
            </p:extLst>
          </p:nvPr>
        </p:nvGraphicFramePr>
        <p:xfrm>
          <a:off x="658091" y="912090"/>
          <a:ext cx="10836793" cy="4771905"/>
        </p:xfrm>
        <a:graphic>
          <a:graphicData uri="http://schemas.openxmlformats.org/drawingml/2006/table">
            <a:tbl>
              <a:tblPr bandRow="1">
                <a:tableStyleId>{5C22544A-7EE6-4342-B048-85BDC9FD1C3A}</a:tableStyleId>
              </a:tblPr>
              <a:tblGrid>
                <a:gridCol w="5700568">
                  <a:extLst>
                    <a:ext uri="{9D8B030D-6E8A-4147-A177-3AD203B41FA5}">
                      <a16:colId xmlns:a16="http://schemas.microsoft.com/office/drawing/2014/main" val="3219443472"/>
                    </a:ext>
                  </a:extLst>
                </a:gridCol>
                <a:gridCol w="1616363">
                  <a:extLst>
                    <a:ext uri="{9D8B030D-6E8A-4147-A177-3AD203B41FA5}">
                      <a16:colId xmlns:a16="http://schemas.microsoft.com/office/drawing/2014/main" val="1593401554"/>
                    </a:ext>
                  </a:extLst>
                </a:gridCol>
                <a:gridCol w="1342159">
                  <a:extLst>
                    <a:ext uri="{9D8B030D-6E8A-4147-A177-3AD203B41FA5}">
                      <a16:colId xmlns:a16="http://schemas.microsoft.com/office/drawing/2014/main" val="3454394275"/>
                    </a:ext>
                  </a:extLst>
                </a:gridCol>
                <a:gridCol w="922761">
                  <a:extLst>
                    <a:ext uri="{9D8B030D-6E8A-4147-A177-3AD203B41FA5}">
                      <a16:colId xmlns:a16="http://schemas.microsoft.com/office/drawing/2014/main" val="4084704634"/>
                    </a:ext>
                  </a:extLst>
                </a:gridCol>
                <a:gridCol w="1254942">
                  <a:extLst>
                    <a:ext uri="{9D8B030D-6E8A-4147-A177-3AD203B41FA5}">
                      <a16:colId xmlns:a16="http://schemas.microsoft.com/office/drawing/2014/main" val="2408958323"/>
                    </a:ext>
                  </a:extLst>
                </a:gridCol>
              </a:tblGrid>
              <a:tr h="594553">
                <a:tc>
                  <a:txBody>
                    <a:bodyPr/>
                    <a:lstStyle/>
                    <a:p>
                      <a:pPr algn="l" fontAlgn="b"/>
                      <a:r>
                        <a:rPr lang="es-ES" sz="2200" b="1" i="0" u="none" strike="noStrike">
                          <a:solidFill>
                            <a:srgbClr val="203764"/>
                          </a:solidFill>
                          <a:effectLst/>
                          <a:latin typeface="Calibri"/>
                        </a:rPr>
                        <a:t>2.1 Vigencias Futuras MGMP 2026-2029</a:t>
                      </a:r>
                    </a:p>
                  </a:txBody>
                  <a:tcPr marL="9525" marR="9525" marT="9525" anchor="b">
                    <a:lnL>
                      <a:noFill/>
                    </a:lnL>
                    <a:lnR>
                      <a:noFill/>
                    </a:lnR>
                    <a:lnT>
                      <a:noFill/>
                    </a:lnT>
                    <a:lnB>
                      <a:noFill/>
                    </a:lnB>
                    <a:noFill/>
                  </a:tcPr>
                </a:tc>
                <a:tc>
                  <a:txBody>
                    <a:bodyPr/>
                    <a:lstStyle/>
                    <a:p>
                      <a:pPr fontAlgn="ctr"/>
                      <a:endParaRPr lang="es-ES" sz="1100" b="0" i="0" u="none" strike="noStrike">
                        <a:solidFill>
                          <a:srgbClr val="000000"/>
                        </a:solidFill>
                        <a:effectLst/>
                        <a:latin typeface="Calibri" panose="020F0502020204030204" pitchFamily="34" charset="0"/>
                      </a:endParaRPr>
                    </a:p>
                  </a:txBody>
                  <a:tcPr marL="9525" marR="9525" marT="9525" anchor="ctr">
                    <a:lnL>
                      <a:noFill/>
                    </a:lnL>
                    <a:lnR>
                      <a:noFill/>
                    </a:lnR>
                    <a:lnT>
                      <a:noFill/>
                    </a:lnT>
                    <a:lnB>
                      <a:noFill/>
                    </a:lnB>
                    <a:noFill/>
                  </a:tcPr>
                </a:tc>
                <a:tc>
                  <a:txBody>
                    <a:bodyPr/>
                    <a:lstStyle/>
                    <a:p>
                      <a:pPr fontAlgn="ctr"/>
                      <a:endParaRPr lang="es-ES" sz="1100" b="0" i="0" u="none" strike="noStrike">
                        <a:solidFill>
                          <a:srgbClr val="000000"/>
                        </a:solidFill>
                        <a:effectLst/>
                        <a:latin typeface="Calibri" panose="020F0502020204030204" pitchFamily="34" charset="0"/>
                      </a:endParaRPr>
                    </a:p>
                  </a:txBody>
                  <a:tcPr marL="9525" marR="9525" marT="9525" anchor="ctr">
                    <a:lnL>
                      <a:noFill/>
                    </a:lnL>
                    <a:lnR>
                      <a:noFill/>
                    </a:lnR>
                    <a:lnT>
                      <a:noFill/>
                    </a:lnT>
                    <a:lnB>
                      <a:noFill/>
                    </a:lnB>
                    <a:noFill/>
                  </a:tcPr>
                </a:tc>
                <a:tc>
                  <a:txBody>
                    <a:bodyPr/>
                    <a:lstStyle/>
                    <a:p>
                      <a:pPr fontAlgn="ctr"/>
                      <a:endParaRPr lang="es-ES" sz="1100" b="0" i="0" u="none" strike="noStrike">
                        <a:solidFill>
                          <a:srgbClr val="000000"/>
                        </a:solidFill>
                        <a:effectLst/>
                        <a:latin typeface="Calibri" panose="020F0502020204030204" pitchFamily="34" charset="0"/>
                      </a:endParaRPr>
                    </a:p>
                  </a:txBody>
                  <a:tcPr marL="9525" marR="9525" marT="9525" anchor="ctr">
                    <a:lnL>
                      <a:noFill/>
                    </a:lnL>
                    <a:lnR>
                      <a:noFill/>
                    </a:lnR>
                    <a:lnT>
                      <a:noFill/>
                    </a:lnT>
                    <a:lnB>
                      <a:noFill/>
                    </a:lnB>
                    <a:noFill/>
                  </a:tcPr>
                </a:tc>
                <a:tc>
                  <a:txBody>
                    <a:bodyPr/>
                    <a:lstStyle/>
                    <a:p>
                      <a:pPr fontAlgn="ctr"/>
                      <a:endParaRPr lang="es-ES" sz="1100" b="0" i="0" u="none" strike="noStrike">
                        <a:solidFill>
                          <a:srgbClr val="000000"/>
                        </a:solidFill>
                        <a:effectLst/>
                        <a:latin typeface="Calibri" panose="020F0502020204030204" pitchFamily="34" charset="0"/>
                      </a:endParaRPr>
                    </a:p>
                  </a:txBody>
                  <a:tcPr marL="9525" marR="9525" marT="9525" anchor="ctr">
                    <a:lnL>
                      <a:noFill/>
                    </a:lnL>
                    <a:lnR>
                      <a:noFill/>
                    </a:lnR>
                    <a:lnT>
                      <a:noFill/>
                    </a:lnT>
                    <a:lnB>
                      <a:noFill/>
                    </a:lnB>
                    <a:noFill/>
                  </a:tcPr>
                </a:tc>
                <a:extLst>
                  <a:ext uri="{0D108BD9-81ED-4DB2-BD59-A6C34878D82A}">
                    <a16:rowId xmlns:a16="http://schemas.microsoft.com/office/drawing/2014/main" val="3210691363"/>
                  </a:ext>
                </a:extLst>
              </a:tr>
              <a:tr h="249712">
                <a:tc>
                  <a:txBody>
                    <a:bodyPr/>
                    <a:lstStyle/>
                    <a:p>
                      <a:pPr algn="l" fontAlgn="b"/>
                      <a:r>
                        <a:rPr lang="es-ES" sz="1600" b="1" i="0" u="none" strike="noStrike">
                          <a:solidFill>
                            <a:srgbClr val="203764"/>
                          </a:solidFill>
                          <a:effectLst/>
                          <a:latin typeface="Calibri"/>
                        </a:rPr>
                        <a:t>SECTOR</a:t>
                      </a:r>
                    </a:p>
                  </a:txBody>
                  <a:tcPr marL="9525" marR="9525" marT="9525" anchor="b">
                    <a:lnL>
                      <a:noFill/>
                    </a:lnL>
                    <a:lnR>
                      <a:noFill/>
                    </a:lnR>
                    <a:lnT>
                      <a:noFill/>
                    </a:lnT>
                    <a:lnB>
                      <a:noFill/>
                    </a:lnB>
                    <a:noFill/>
                  </a:tcPr>
                </a:tc>
                <a:tc>
                  <a:txBody>
                    <a:bodyPr/>
                    <a:lstStyle/>
                    <a:p>
                      <a:pPr fontAlgn="ctr"/>
                      <a:endParaRPr lang="es-ES" sz="1100" b="0" i="0" u="none" strike="noStrike">
                        <a:solidFill>
                          <a:srgbClr val="000000"/>
                        </a:solidFill>
                        <a:effectLst/>
                        <a:latin typeface="Calibri" panose="020F0502020204030204" pitchFamily="34" charset="0"/>
                      </a:endParaRPr>
                    </a:p>
                  </a:txBody>
                  <a:tcPr marL="9525" marR="9525" marT="9525" anchor="ctr">
                    <a:lnL>
                      <a:noFill/>
                    </a:lnL>
                    <a:lnR>
                      <a:noFill/>
                    </a:lnR>
                    <a:lnT>
                      <a:noFill/>
                    </a:lnT>
                    <a:lnB>
                      <a:noFill/>
                    </a:lnB>
                    <a:noFill/>
                  </a:tcPr>
                </a:tc>
                <a:tc>
                  <a:txBody>
                    <a:bodyPr/>
                    <a:lstStyle/>
                    <a:p>
                      <a:pPr fontAlgn="ctr"/>
                      <a:endParaRPr lang="es-ES" sz="1100" b="0" i="0" u="none" strike="noStrike">
                        <a:solidFill>
                          <a:srgbClr val="000000"/>
                        </a:solidFill>
                        <a:effectLst/>
                        <a:latin typeface="Calibri" panose="020F0502020204030204" pitchFamily="34" charset="0"/>
                      </a:endParaRPr>
                    </a:p>
                  </a:txBody>
                  <a:tcPr marL="9525" marR="9525" marT="9525" anchor="ctr">
                    <a:lnL>
                      <a:noFill/>
                    </a:lnL>
                    <a:lnR>
                      <a:noFill/>
                    </a:lnR>
                    <a:lnT>
                      <a:noFill/>
                    </a:lnT>
                    <a:lnB>
                      <a:noFill/>
                    </a:lnB>
                    <a:noFill/>
                  </a:tcPr>
                </a:tc>
                <a:tc>
                  <a:txBody>
                    <a:bodyPr/>
                    <a:lstStyle/>
                    <a:p>
                      <a:pPr fontAlgn="ctr"/>
                      <a:endParaRPr lang="es-ES" sz="1100" b="0" i="0" u="none" strike="noStrike">
                        <a:solidFill>
                          <a:srgbClr val="000000"/>
                        </a:solidFill>
                        <a:effectLst/>
                        <a:latin typeface="Calibri" panose="020F0502020204030204" pitchFamily="34" charset="0"/>
                      </a:endParaRPr>
                    </a:p>
                  </a:txBody>
                  <a:tcPr marL="9525" marR="9525" marT="9525" anchor="ctr">
                    <a:lnL>
                      <a:noFill/>
                    </a:lnL>
                    <a:lnR>
                      <a:noFill/>
                    </a:lnR>
                    <a:lnT>
                      <a:noFill/>
                    </a:lnT>
                    <a:lnB>
                      <a:noFill/>
                    </a:lnB>
                    <a:noFill/>
                  </a:tcPr>
                </a:tc>
                <a:tc>
                  <a:txBody>
                    <a:bodyPr/>
                    <a:lstStyle/>
                    <a:p>
                      <a:pPr fontAlgn="ctr"/>
                      <a:endParaRPr lang="es-ES" sz="1100" b="0" i="0" u="none" strike="noStrike">
                        <a:solidFill>
                          <a:srgbClr val="000000"/>
                        </a:solidFill>
                        <a:effectLst/>
                        <a:latin typeface="Calibri" panose="020F0502020204030204" pitchFamily="34" charset="0"/>
                      </a:endParaRPr>
                    </a:p>
                  </a:txBody>
                  <a:tcPr marL="9525" marR="9525" marT="9525" anchor="ctr">
                    <a:lnL>
                      <a:noFill/>
                    </a:lnL>
                    <a:lnR>
                      <a:noFill/>
                    </a:lnR>
                    <a:lnT>
                      <a:noFill/>
                    </a:lnT>
                    <a:lnB>
                      <a:noFill/>
                    </a:lnB>
                    <a:noFill/>
                  </a:tcPr>
                </a:tc>
                <a:extLst>
                  <a:ext uri="{0D108BD9-81ED-4DB2-BD59-A6C34878D82A}">
                    <a16:rowId xmlns:a16="http://schemas.microsoft.com/office/drawing/2014/main" val="811566088"/>
                  </a:ext>
                </a:extLst>
              </a:tr>
              <a:tr h="344841">
                <a:tc gridSpan="5">
                  <a:txBody>
                    <a:bodyPr/>
                    <a:lstStyle/>
                    <a:p>
                      <a:pPr algn="l" fontAlgn="ctr"/>
                      <a:r>
                        <a:rPr lang="es-ES" sz="1400" b="0" i="0" u="none" strike="noStrike">
                          <a:solidFill>
                            <a:srgbClr val="203764"/>
                          </a:solidFill>
                          <a:effectLst/>
                          <a:latin typeface="Calibri"/>
                        </a:rPr>
                        <a:t>Incluir las Vigencias Futuras Autorizadas por DNP y MHCP u comprometidas por el sector para el periodo 2026-2029</a:t>
                      </a:r>
                    </a:p>
                  </a:txBody>
                  <a:tcPr marL="9525" marR="9525" marT="9525" anchor="ctr">
                    <a:lnL>
                      <a:noFill/>
                    </a:lnL>
                    <a:lnR>
                      <a:noFill/>
                    </a:lnR>
                    <a:lnT>
                      <a:noFill/>
                    </a:lnT>
                    <a:lnB>
                      <a:noFill/>
                    </a:lnB>
                    <a:no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243248427"/>
                  </a:ext>
                </a:extLst>
              </a:tr>
              <a:tr h="317500">
                <a:tc>
                  <a:txBody>
                    <a:bodyPr/>
                    <a:lstStyle/>
                    <a:p>
                      <a:pPr algn="l" rtl="0" fontAlgn="ctr"/>
                      <a:r>
                        <a:rPr lang="es-ES" sz="1200" b="1" i="0" u="none" strike="noStrike">
                          <a:solidFill>
                            <a:srgbClr val="203764"/>
                          </a:solidFill>
                          <a:effectLst/>
                          <a:latin typeface="Calibri"/>
                        </a:rPr>
                        <a:t>Cifras en pesos corrientes</a:t>
                      </a:r>
                    </a:p>
                  </a:txBody>
                  <a:tcPr marL="9525" marR="9525" marT="9525"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noFill/>
                  </a:tcPr>
                </a:tc>
                <a:tc gridSpan="4">
                  <a:txBody>
                    <a:bodyPr/>
                    <a:lstStyle/>
                    <a:p>
                      <a:pPr algn="ctr" rtl="0" fontAlgn="ctr"/>
                      <a:r>
                        <a:rPr lang="es-ES" sz="1400" b="1" i="0" u="none" strike="noStrike">
                          <a:solidFill>
                            <a:srgbClr val="FFFFFF"/>
                          </a:solidFill>
                          <a:effectLst/>
                          <a:latin typeface="Calibri"/>
                        </a:rPr>
                        <a:t>MGMP 2026 - 2029</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55092054"/>
                  </a:ext>
                </a:extLst>
              </a:tr>
              <a:tr h="225930">
                <a:tc>
                  <a:txBody>
                    <a:bodyPr/>
                    <a:lstStyle/>
                    <a:p>
                      <a:pPr algn="ctr" rtl="0" fontAlgn="ctr"/>
                      <a:r>
                        <a:rPr lang="es-ES" sz="1400" b="1" i="0" u="none" strike="noStrike">
                          <a:solidFill>
                            <a:schemeClr val="bg1"/>
                          </a:solidFill>
                          <a:effectLst/>
                          <a:latin typeface="Calibri"/>
                        </a:rPr>
                        <a:t>Vigencias Futuras</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ES" sz="1800" b="1" i="0" u="none" strike="noStrike">
                          <a:solidFill>
                            <a:schemeClr val="bg1"/>
                          </a:solidFill>
                          <a:effectLst/>
                          <a:latin typeface="Calibri"/>
                        </a:rPr>
                        <a:t>2026</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1800" b="1" i="0" u="none" strike="noStrike">
                          <a:solidFill>
                            <a:schemeClr val="bg1"/>
                          </a:solidFill>
                          <a:effectLst/>
                          <a:latin typeface="Calibri"/>
                        </a:rPr>
                        <a:t>2027</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1400" b="1" i="0" u="none" strike="noStrike">
                          <a:solidFill>
                            <a:schemeClr val="bg1"/>
                          </a:solidFill>
                          <a:effectLst/>
                          <a:latin typeface="Calibri"/>
                        </a:rPr>
                        <a:t>2028</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1400" b="1" i="0" u="none" strike="noStrike">
                          <a:solidFill>
                            <a:schemeClr val="bg1"/>
                          </a:solidFill>
                          <a:effectLst/>
                          <a:latin typeface="Calibri"/>
                        </a:rPr>
                        <a:t>2029</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420288712"/>
                  </a:ext>
                </a:extLst>
              </a:tr>
              <a:tr h="225930">
                <a:tc>
                  <a:txBody>
                    <a:bodyPr/>
                    <a:lstStyle/>
                    <a:p>
                      <a:pPr algn="l" rtl="0" fontAlgn="ctr"/>
                      <a:r>
                        <a:rPr lang="es-ES" sz="1400" b="1" i="0" u="none" strike="noStrike">
                          <a:solidFill>
                            <a:schemeClr val="bg1"/>
                          </a:solidFill>
                          <a:effectLst/>
                          <a:latin typeface="Calibri"/>
                        </a:rPr>
                        <a:t>Funcionamiento</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1400" b="1" i="0" u="none" strike="noStrike">
                          <a:solidFill>
                            <a:schemeClr val="bg1"/>
                          </a:solidFill>
                          <a:effectLst/>
                          <a:latin typeface="Calibri"/>
                        </a:rPr>
                        <a:t>        32.913.572.499 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endParaRPr lang="es-ES" sz="1400" b="1" i="0" u="none" strike="noStrike">
                        <a:solidFill>
                          <a:schemeClr val="bg1"/>
                        </a:solidFill>
                        <a:effectLst/>
                        <a:latin typeface="Calibri"/>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1100" b="1" i="0" u="none" strike="noStrike">
                          <a:solidFill>
                            <a:schemeClr val="bg1"/>
                          </a:solidFill>
                          <a:effectLst/>
                          <a:latin typeface="Arial"/>
                        </a:rPr>
                        <a:t> -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1100" b="1" i="0" u="none" strike="noStrike">
                          <a:solidFill>
                            <a:schemeClr val="bg1"/>
                          </a:solidFill>
                          <a:effectLst/>
                          <a:latin typeface="Arial"/>
                        </a:rPr>
                        <a:t> -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843342291"/>
                  </a:ext>
                </a:extLst>
              </a:tr>
              <a:tr h="225930">
                <a:tc>
                  <a:txBody>
                    <a:bodyPr/>
                    <a:lstStyle/>
                    <a:p>
                      <a:pPr algn="l" rtl="0" fontAlgn="ctr"/>
                      <a:r>
                        <a:rPr lang="es-ES" sz="1400" b="1" i="0" u="none" strike="noStrike">
                          <a:solidFill>
                            <a:schemeClr val="bg1"/>
                          </a:solidFill>
                          <a:effectLst/>
                          <a:latin typeface="Calibri"/>
                        </a:rPr>
                        <a:t>Inversión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1400" b="1" i="0" u="none" strike="noStrike">
                          <a:solidFill>
                            <a:schemeClr val="bg1"/>
                          </a:solidFill>
                          <a:effectLst/>
                          <a:latin typeface="Calibri"/>
                        </a:rPr>
                        <a:t> 4.893.971.759.180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1400" b="1" i="0" u="none" strike="noStrike">
                          <a:solidFill>
                            <a:schemeClr val="bg1"/>
                          </a:solidFill>
                          <a:effectLst/>
                          <a:latin typeface="Calibri"/>
                        </a:rPr>
                        <a:t> 220.590.000.000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1100" b="1" i="0" u="none" strike="noStrike">
                          <a:solidFill>
                            <a:schemeClr val="bg1"/>
                          </a:solidFill>
                          <a:effectLst/>
                          <a:latin typeface="Arial"/>
                        </a:rPr>
                        <a:t> -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1100" b="1" i="0" u="none" strike="noStrike">
                          <a:solidFill>
                            <a:schemeClr val="bg1"/>
                          </a:solidFill>
                          <a:effectLst/>
                          <a:latin typeface="Arial"/>
                        </a:rPr>
                        <a:t> -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479547306"/>
                  </a:ext>
                </a:extLst>
              </a:tr>
              <a:tr h="451860">
                <a:tc>
                  <a:txBody>
                    <a:bodyPr/>
                    <a:lstStyle/>
                    <a:p>
                      <a:pPr algn="l" rtl="0" fontAlgn="ctr"/>
                      <a:r>
                        <a:rPr lang="es-ES" sz="1000" b="0" i="0" u="none" strike="noStrike">
                          <a:solidFill>
                            <a:srgbClr val="203764"/>
                          </a:solidFill>
                          <a:effectLst/>
                          <a:latin typeface="Calibri"/>
                        </a:rPr>
                        <a:t>FORTALECIMIENTO DE LA CAPACIDAD INSTITUCIONAL DEL ICBF BRINDANDO EL SOPORTE OPORTUNO Y NECESARIO PARA LA ADECUADA PRESTACIÓN DEL SERVICIO PÚBLICO DE BIENESTAR FAMILIAR A NIVEL NACIONAL Y TERRITORIAL   NACIONAL</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ES" sz="1100" b="0" i="0" u="none" strike="noStrike">
                          <a:solidFill>
                            <a:srgbClr val="203764"/>
                          </a:solidFill>
                          <a:effectLst/>
                          <a:latin typeface="Calibri"/>
                        </a:rPr>
                        <a:t>$ 150.201.715.350</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endParaRPr lang="es-ES" sz="1100" b="0" i="0" u="none" strike="noStrike">
                        <a:solidFill>
                          <a:srgbClr val="203764"/>
                        </a:solidFill>
                        <a:effectLst/>
                        <a:latin typeface="Calibri"/>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endParaRPr lang="es-ES" sz="1400" b="0" i="0" u="none" strike="noStrike">
                        <a:solidFill>
                          <a:srgbClr val="203764"/>
                        </a:solidFill>
                        <a:effectLst/>
                        <a:latin typeface="Calibri" panose="020F0502020204030204" pitchFamily="34" charset="0"/>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endParaRPr lang="es-ES" sz="1400" b="0" i="0" u="none" strike="noStrike">
                        <a:solidFill>
                          <a:srgbClr val="203764"/>
                        </a:solidFill>
                        <a:effectLst/>
                        <a:latin typeface="Calibri" panose="020F0502020204030204" pitchFamily="34" charset="0"/>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35051570"/>
                  </a:ext>
                </a:extLst>
              </a:tr>
              <a:tr h="594553">
                <a:tc>
                  <a:txBody>
                    <a:bodyPr/>
                    <a:lstStyle/>
                    <a:p>
                      <a:pPr algn="l" rtl="0" fontAlgn="ctr"/>
                      <a:r>
                        <a:rPr lang="es-ES" sz="1000" b="0" i="0" u="none" strike="noStrike">
                          <a:solidFill>
                            <a:srgbClr val="203764"/>
                          </a:solidFill>
                          <a:effectLst/>
                          <a:latin typeface="Calibri"/>
                        </a:rPr>
                        <a:t>FORTALECIMIENTO DE CAPACIDADES INDIVIDUALES, FAMILIARES E INSTITUCIONALES PARA PREVENIR Y ATENDER LA MATERIALIZACION DEL RIESGO, LA AMENAZA Y/O VULNERACION DE LOS DERECHOS DE LAS NIÑAS, NIÑOS ADOLESCENTES Y JOVENES NACIONAL</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ES" sz="1100" b="0" i="0" u="none" strike="noStrike">
                          <a:solidFill>
                            <a:srgbClr val="203764"/>
                          </a:solidFill>
                          <a:effectLst/>
                          <a:latin typeface="Calibri"/>
                        </a:rPr>
                        <a:t>$ 825.952.783.491</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endParaRPr lang="es-ES" sz="1100" b="0" i="0" u="none" strike="noStrike">
                        <a:solidFill>
                          <a:srgbClr val="203764"/>
                        </a:solidFill>
                        <a:effectLst/>
                        <a:latin typeface="Calibri"/>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endParaRPr lang="es-ES" sz="1400" b="0" i="0" u="none" strike="noStrike">
                        <a:solidFill>
                          <a:srgbClr val="203764"/>
                        </a:solidFill>
                        <a:effectLst/>
                        <a:latin typeface="Calibri" panose="020F0502020204030204" pitchFamily="34" charset="0"/>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endParaRPr lang="es-ES" sz="1400" b="0" i="0" u="none" strike="noStrike">
                        <a:solidFill>
                          <a:srgbClr val="203764"/>
                        </a:solidFill>
                        <a:effectLst/>
                        <a:latin typeface="Calibri" panose="020F0502020204030204" pitchFamily="34" charset="0"/>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179196282"/>
                  </a:ext>
                </a:extLst>
              </a:tr>
              <a:tr h="533977">
                <a:tc>
                  <a:txBody>
                    <a:bodyPr/>
                    <a:lstStyle/>
                    <a:p>
                      <a:pPr algn="l" rtl="0" fontAlgn="ctr"/>
                      <a:r>
                        <a:rPr lang="es-ES" sz="1000" b="0" i="0" u="none" strike="noStrike">
                          <a:solidFill>
                            <a:srgbClr val="203764"/>
                          </a:solidFill>
                          <a:effectLst/>
                          <a:latin typeface="Calibri"/>
                        </a:rPr>
                        <a:t>“FORTALECIMIENTO DE CAPACIDADES Y DISPOSICIÓN DE CONDICIONES Y OPORTUNIDADES QUE PROMUEVAN EL DESARROLLO INTEGRAL DE LAS NIÑAS, NIÑOS, ADOLESCENTES, FAMILIAS Y COMUNIDADES A NIVEL NACIONAL</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ES" sz="1100" b="0" i="0" u="none" strike="noStrike">
                          <a:solidFill>
                            <a:srgbClr val="203764"/>
                          </a:solidFill>
                          <a:effectLst/>
                          <a:latin typeface="Calibri"/>
                        </a:rPr>
                        <a:t>$ 3.683.750.636.560</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endParaRPr lang="es-ES" sz="1100" b="0" i="0" u="none" strike="noStrike">
                        <a:solidFill>
                          <a:srgbClr val="203764"/>
                        </a:solidFill>
                        <a:effectLst/>
                        <a:latin typeface="Calibri"/>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endParaRPr lang="es-ES" sz="1400" b="0" i="0" u="none" strike="noStrike">
                        <a:solidFill>
                          <a:srgbClr val="203764"/>
                        </a:solidFill>
                        <a:effectLst/>
                        <a:latin typeface="Calibri" panose="020F0502020204030204" pitchFamily="34" charset="0"/>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endParaRPr lang="es-ES" sz="1400" b="0" i="0" u="none" strike="noStrike">
                        <a:solidFill>
                          <a:srgbClr val="203764"/>
                        </a:solidFill>
                        <a:effectLst/>
                        <a:latin typeface="Calibri" panose="020F0502020204030204" pitchFamily="34" charset="0"/>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383668449"/>
                  </a:ext>
                </a:extLst>
              </a:tr>
              <a:tr h="375227">
                <a:tc>
                  <a:txBody>
                    <a:bodyPr/>
                    <a:lstStyle/>
                    <a:p>
                      <a:pPr algn="l" rtl="0" fontAlgn="ctr"/>
                      <a:r>
                        <a:rPr lang="es-ES" sz="1000" b="0" i="0" u="none" strike="noStrike">
                          <a:solidFill>
                            <a:srgbClr val="203764"/>
                          </a:solidFill>
                          <a:effectLst/>
                          <a:latin typeface="Calibri"/>
                        </a:rPr>
                        <a:t>CONTRIBUCIÓN CON ACCIONES DE PROMOCIÓN Y PREVENCIÓN EN EL COMPONENTE DE ALIMENTACIÓN Y NUTRICIÓN PARA LA POBLACIÓN COLOMBIANA A NIVEL NACIONAL</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ES" sz="1100" b="0" i="0" u="none" strike="noStrike">
                          <a:solidFill>
                            <a:srgbClr val="203764"/>
                          </a:solidFill>
                          <a:effectLst/>
                          <a:latin typeface="Calibri"/>
                        </a:rPr>
                        <a:t>$ 234.066.623.779</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ES" sz="1100" b="0" i="0" u="none" strike="noStrike">
                          <a:solidFill>
                            <a:srgbClr val="203764"/>
                          </a:solidFill>
                          <a:effectLst/>
                          <a:latin typeface="Calibri"/>
                        </a:rPr>
                        <a:t>$ 220.590.000.000</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endParaRPr lang="es-ES" sz="1400" b="0" i="0" u="none" strike="noStrike">
                        <a:solidFill>
                          <a:srgbClr val="203764"/>
                        </a:solidFill>
                        <a:effectLst/>
                        <a:latin typeface="Calibri" panose="020F0502020204030204" pitchFamily="34" charset="0"/>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endParaRPr lang="es-ES" sz="1400" b="0" i="0" u="none" strike="noStrike">
                        <a:solidFill>
                          <a:srgbClr val="203764"/>
                        </a:solidFill>
                        <a:effectLst/>
                        <a:latin typeface="Calibri" panose="020F0502020204030204" pitchFamily="34" charset="0"/>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155783199"/>
                  </a:ext>
                </a:extLst>
              </a:tr>
              <a:tr h="332949">
                <a:tc>
                  <a:txBody>
                    <a:bodyPr/>
                    <a:lstStyle/>
                    <a:p>
                      <a:pPr algn="l" rtl="0" fontAlgn="ctr"/>
                      <a:r>
                        <a:rPr lang="es-ES" sz="1100" b="1" i="0" u="none" strike="noStrike">
                          <a:solidFill>
                            <a:srgbClr val="FFFFFF"/>
                          </a:solidFill>
                          <a:effectLst/>
                          <a:latin typeface="Arial"/>
                        </a:rPr>
                        <a:t>Total Vigencias Futuras 2026-2029</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ES" sz="1100" b="1" i="0" u="none" strike="noStrike">
                          <a:solidFill>
                            <a:srgbClr val="FFFFFF"/>
                          </a:solidFill>
                          <a:effectLst/>
                          <a:latin typeface="Arial"/>
                        </a:rPr>
                        <a:t>4.926.885.331.679 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ES" sz="1100" b="1" i="0" u="none" strike="noStrike">
                          <a:solidFill>
                            <a:srgbClr val="FFFFFF"/>
                          </a:solidFill>
                          <a:effectLst/>
                          <a:latin typeface="Arial"/>
                        </a:rPr>
                        <a:t> 220.590.000.000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ES" sz="1100" b="1" i="0" u="none" strike="noStrike">
                          <a:solidFill>
                            <a:srgbClr val="FFFFFF"/>
                          </a:solidFill>
                          <a:effectLst/>
                          <a:latin typeface="Arial"/>
                        </a:rPr>
                        <a:t> -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ES" sz="1100" b="1" i="0" u="none" strike="noStrike">
                          <a:solidFill>
                            <a:srgbClr val="FFFFFF"/>
                          </a:solidFill>
                          <a:effectLst/>
                          <a:latin typeface="Arial"/>
                        </a:rPr>
                        <a:t> -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097220040"/>
                  </a:ext>
                </a:extLst>
              </a:tr>
            </a:tbl>
          </a:graphicData>
        </a:graphic>
      </p:graphicFrame>
    </p:spTree>
    <p:extLst>
      <p:ext uri="{BB962C8B-B14F-4D97-AF65-F5344CB8AC3E}">
        <p14:creationId xmlns:p14="http://schemas.microsoft.com/office/powerpoint/2010/main" val="3470680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B6DD-AD26-0D68-5D7E-74B3971278C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CADFD36A-C2B9-B94F-9580-279E44DD23B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5242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80786CE-49BF-B9BA-A71A-5FB4A56E20CA}"/>
              </a:ext>
            </a:extLst>
          </p:cNvPr>
          <p:cNvSpPr txBox="1"/>
          <p:nvPr/>
        </p:nvSpPr>
        <p:spPr>
          <a:xfrm>
            <a:off x="2046322" y="1263372"/>
            <a:ext cx="9990858" cy="5312093"/>
          </a:xfrm>
          <a:prstGeom prst="roundRect">
            <a:avLst/>
          </a:prstGeom>
          <a:solidFill>
            <a:srgbClr val="FF187C"/>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s-ES" sz="1700">
                <a:solidFill>
                  <a:srgbClr val="FFFFFF"/>
                </a:solidFill>
                <a:ea typeface="+mn-lt"/>
                <a:cs typeface="+mn-lt"/>
              </a:rPr>
              <a:t>La Ley 2453 de 2025, firmada por el Presidente Gustavo Petro, establece medidas para prevenir, atender, rechazar y sancionar la violencia contra las mujeres en política. Esta ley busca asegurar que las mujeres puedan ejercer plenamente sus derechos políticos y electorales y participar en condiciones de igualdad en todos los ámbitos de la vida política y pública. </a:t>
            </a:r>
          </a:p>
          <a:p>
            <a:pPr marL="285750" indent="-285750" algn="just">
              <a:buFont typeface="Arial"/>
              <a:buChar char="•"/>
            </a:pPr>
            <a:r>
              <a:rPr lang="es-ES" sz="1700">
                <a:solidFill>
                  <a:srgbClr val="FFFFFF"/>
                </a:solidFill>
                <a:ea typeface="+mn-lt"/>
                <a:cs typeface="+mn-lt"/>
              </a:rPr>
              <a:t>Documento CONPES 4143, constituye la política nacional de cuidado, que se plantea velar por la garantía del goce efectivo del derecho a cuidar en condiciones dignas, así como reconocer y fortalecer las formas colectivas, comunitarias y prácticas de cuidado propias de comunidades campesinas y pueblos étnicos, como pilar del sostenimiento de la vida</a:t>
            </a:r>
          </a:p>
          <a:p>
            <a:pPr marL="285750" indent="-285750" algn="just">
              <a:buFont typeface="Arial"/>
              <a:buChar char="•"/>
            </a:pPr>
            <a:r>
              <a:rPr lang="es-ES" sz="1700">
                <a:solidFill>
                  <a:srgbClr val="FFFFFF"/>
                </a:solidFill>
                <a:ea typeface="+mn-lt"/>
                <a:cs typeface="+mn-lt"/>
              </a:rPr>
              <a:t>Documento CONPES 4147, presenta la Política Nacional para la garantía de los derechos de la población LGBTIQ+, entendida como la hoja de ruta a seguir para lograr transformaciones que permitan construir una sociedad inclusiva, libre de estereotipos y estigmas, que supera las discriminaciones basadas en género, en identidad y en orientación sexual, y que promueve la diversidad como fuente de desarrollo sostenible y no de exclusión.</a:t>
            </a:r>
          </a:p>
          <a:p>
            <a:pPr marL="285750" indent="-285750" algn="just">
              <a:buFont typeface="Arial"/>
              <a:buChar char="•"/>
            </a:pPr>
            <a:r>
              <a:rPr lang="es-ES" sz="1700">
                <a:solidFill>
                  <a:srgbClr val="FFFFFF"/>
                </a:solidFill>
                <a:ea typeface="+mn-lt"/>
                <a:cs typeface="+mn-lt"/>
              </a:rPr>
              <a:t>El Ministerio de Igualdad y Equidad Carlos Rosero, junto con el apoyo del Ministro del Interior Armando Benedetti y la firma de 80 Congresistas, presentó ante la Cámara de Representantes un el nuevo proyecto de ley 621, para garantizar su continuidad, en cumplimiento de la Sentencia C-161 de 2024 de la Corte Constitucional</a:t>
            </a:r>
          </a:p>
        </p:txBody>
      </p:sp>
      <p:sp>
        <p:nvSpPr>
          <p:cNvPr id="3" name="CuadroTexto 2">
            <a:extLst>
              <a:ext uri="{FF2B5EF4-FFF2-40B4-BE49-F238E27FC236}">
                <a16:creationId xmlns:a16="http://schemas.microsoft.com/office/drawing/2014/main" id="{934359F1-1666-BC62-4701-D45500A81DFA}"/>
              </a:ext>
            </a:extLst>
          </p:cNvPr>
          <p:cNvSpPr txBox="1"/>
          <p:nvPr/>
        </p:nvSpPr>
        <p:spPr>
          <a:xfrm>
            <a:off x="929406" y="474529"/>
            <a:ext cx="103261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400" b="1">
                <a:solidFill>
                  <a:schemeClr val="tx2">
                    <a:lumMod val="49000"/>
                  </a:schemeClr>
                </a:solidFill>
                <a:cs typeface="Helvetica"/>
              </a:rPr>
              <a:t>PRINCIPALES LOGROS DEL SECTOR</a:t>
            </a:r>
          </a:p>
          <a:p>
            <a:pPr algn="ctr"/>
            <a:r>
              <a:rPr lang="es-ES" sz="2400" b="1">
                <a:solidFill>
                  <a:schemeClr val="tx2">
                    <a:lumMod val="49000"/>
                  </a:schemeClr>
                </a:solidFill>
                <a:cs typeface="Helvetica"/>
              </a:rPr>
              <a:t>PROGRAMA DE GOBIERNO Y PLAN NACIONAL DE DESARROLLO</a:t>
            </a:r>
          </a:p>
        </p:txBody>
      </p:sp>
      <p:sp>
        <p:nvSpPr>
          <p:cNvPr id="4" name="CuadroTexto 3">
            <a:extLst>
              <a:ext uri="{FF2B5EF4-FFF2-40B4-BE49-F238E27FC236}">
                <a16:creationId xmlns:a16="http://schemas.microsoft.com/office/drawing/2014/main" id="{E5FA2D12-32FB-9E5F-29CB-87A436C6B1F0}"/>
              </a:ext>
            </a:extLst>
          </p:cNvPr>
          <p:cNvSpPr txBox="1"/>
          <p:nvPr/>
        </p:nvSpPr>
        <p:spPr>
          <a:xfrm>
            <a:off x="106152" y="2081965"/>
            <a:ext cx="1847477" cy="1736646"/>
          </a:xfrm>
          <a:prstGeom prst="roundRect">
            <a:avLst/>
          </a:prstGeom>
          <a:solidFill>
            <a:srgbClr val="FF187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400">
                <a:solidFill>
                  <a:srgbClr val="FFFFFF"/>
                </a:solidFill>
                <a:cs typeface="Helvetica"/>
              </a:rPr>
              <a:t>Ministerio de Igualdad y Equidad</a:t>
            </a:r>
          </a:p>
        </p:txBody>
      </p:sp>
    </p:spTree>
    <p:extLst>
      <p:ext uri="{BB962C8B-B14F-4D97-AF65-F5344CB8AC3E}">
        <p14:creationId xmlns:p14="http://schemas.microsoft.com/office/powerpoint/2010/main" val="108610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30F9D-80EC-8CD1-7F87-FCDF4E5D1BE3}"/>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4B7160A6-679B-E2F7-0E2F-0441FDEB3062}"/>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AB1C8146-4751-E411-8215-793F7B9E01AF}"/>
              </a:ext>
            </a:extLst>
          </p:cNvPr>
          <p:cNvSpPr txBox="1">
            <a:spLocks/>
          </p:cNvSpPr>
          <p:nvPr/>
        </p:nvSpPr>
        <p:spPr>
          <a:xfrm>
            <a:off x="535475" y="379974"/>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Helvetica"/>
              </a:rPr>
              <a:t>Vigencias Futuras Estratégicas</a:t>
            </a:r>
            <a:endParaRPr lang="es-MX" sz="2400" b="1">
              <a:solidFill>
                <a:srgbClr val="0051A5"/>
              </a:solidFill>
              <a:latin typeface="Helvetica"/>
              <a:cs typeface="Helvetica"/>
            </a:endParaRPr>
          </a:p>
        </p:txBody>
      </p:sp>
      <p:pic>
        <p:nvPicPr>
          <p:cNvPr id="9" name="Graphic 8">
            <a:extLst>
              <a:ext uri="{FF2B5EF4-FFF2-40B4-BE49-F238E27FC236}">
                <a16:creationId xmlns:a16="http://schemas.microsoft.com/office/drawing/2014/main" id="{359E0ADC-F34D-8051-92F3-30DCB8CF30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575" y="824212"/>
            <a:ext cx="5276850" cy="114300"/>
          </a:xfrm>
          <a:prstGeom prst="rect">
            <a:avLst/>
          </a:prstGeom>
        </p:spPr>
      </p:pic>
      <p:graphicFrame>
        <p:nvGraphicFramePr>
          <p:cNvPr id="6" name="Tabla 5">
            <a:extLst>
              <a:ext uri="{FF2B5EF4-FFF2-40B4-BE49-F238E27FC236}">
                <a16:creationId xmlns:a16="http://schemas.microsoft.com/office/drawing/2014/main" id="{DDFD8C7F-D826-FBEF-8157-3381038E2885}"/>
              </a:ext>
            </a:extLst>
          </p:cNvPr>
          <p:cNvGraphicFramePr>
            <a:graphicFrameLocks noGrp="1"/>
          </p:cNvGraphicFramePr>
          <p:nvPr>
            <p:extLst>
              <p:ext uri="{D42A27DB-BD31-4B8C-83A1-F6EECF244321}">
                <p14:modId xmlns:p14="http://schemas.microsoft.com/office/powerpoint/2010/main" val="3348742916"/>
              </p:ext>
            </p:extLst>
          </p:nvPr>
        </p:nvGraphicFramePr>
        <p:xfrm>
          <a:off x="531091" y="1062181"/>
          <a:ext cx="10700174" cy="4600094"/>
        </p:xfrm>
        <a:graphic>
          <a:graphicData uri="http://schemas.openxmlformats.org/drawingml/2006/table">
            <a:tbl>
              <a:tblPr bandRow="1">
                <a:tableStyleId>{5C22544A-7EE6-4342-B048-85BDC9FD1C3A}</a:tableStyleId>
              </a:tblPr>
              <a:tblGrid>
                <a:gridCol w="4589316">
                  <a:extLst>
                    <a:ext uri="{9D8B030D-6E8A-4147-A177-3AD203B41FA5}">
                      <a16:colId xmlns:a16="http://schemas.microsoft.com/office/drawing/2014/main" val="604326138"/>
                    </a:ext>
                  </a:extLst>
                </a:gridCol>
                <a:gridCol w="1601930">
                  <a:extLst>
                    <a:ext uri="{9D8B030D-6E8A-4147-A177-3AD203B41FA5}">
                      <a16:colId xmlns:a16="http://schemas.microsoft.com/office/drawing/2014/main" val="3564339332"/>
                    </a:ext>
                  </a:extLst>
                </a:gridCol>
                <a:gridCol w="1414317">
                  <a:extLst>
                    <a:ext uri="{9D8B030D-6E8A-4147-A177-3AD203B41FA5}">
                      <a16:colId xmlns:a16="http://schemas.microsoft.com/office/drawing/2014/main" val="3674565146"/>
                    </a:ext>
                  </a:extLst>
                </a:gridCol>
                <a:gridCol w="1386727">
                  <a:extLst>
                    <a:ext uri="{9D8B030D-6E8A-4147-A177-3AD203B41FA5}">
                      <a16:colId xmlns:a16="http://schemas.microsoft.com/office/drawing/2014/main" val="1952118337"/>
                    </a:ext>
                  </a:extLst>
                </a:gridCol>
                <a:gridCol w="1707884">
                  <a:extLst>
                    <a:ext uri="{9D8B030D-6E8A-4147-A177-3AD203B41FA5}">
                      <a16:colId xmlns:a16="http://schemas.microsoft.com/office/drawing/2014/main" val="3472111131"/>
                    </a:ext>
                  </a:extLst>
                </a:gridCol>
              </a:tblGrid>
              <a:tr h="564428">
                <a:tc gridSpan="5">
                  <a:txBody>
                    <a:bodyPr/>
                    <a:lstStyle/>
                    <a:p>
                      <a:pPr fontAlgn="b"/>
                      <a:r>
                        <a:rPr lang="es-ES" sz="2200" b="1">
                          <a:solidFill>
                            <a:srgbClr val="203764"/>
                          </a:solidFill>
                          <a:effectLst/>
                          <a:latin typeface="Calibri"/>
                        </a:rPr>
                        <a:t>2.2 Vigencias Futuras Estratégicas MGMP 2026-2029</a:t>
                      </a:r>
                    </a:p>
                  </a:txBody>
                  <a:tcPr marL="9525" marR="9525" marT="9525" anchor="b">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extLst>
                  <a:ext uri="{0D108BD9-81ED-4DB2-BD59-A6C34878D82A}">
                    <a16:rowId xmlns:a16="http://schemas.microsoft.com/office/drawing/2014/main" val="2063179783"/>
                  </a:ext>
                </a:extLst>
              </a:tr>
              <a:tr h="237059">
                <a:tc>
                  <a:txBody>
                    <a:bodyPr/>
                    <a:lstStyle/>
                    <a:p>
                      <a:pPr fontAlgn="b"/>
                      <a:r>
                        <a:rPr lang="es-ES" sz="1600" b="1">
                          <a:solidFill>
                            <a:srgbClr val="203764"/>
                          </a:solidFill>
                          <a:effectLst/>
                          <a:latin typeface="Calibri"/>
                        </a:rPr>
                        <a:t>SECTOR</a:t>
                      </a:r>
                    </a:p>
                  </a:txBody>
                  <a:tcPr marL="9525" marR="9525" marT="9525" anchor="b">
                    <a:lnL>
                      <a:noFill/>
                    </a:lnL>
                    <a:lnR>
                      <a:noFill/>
                    </a:lnR>
                    <a:lnT>
                      <a:noFill/>
                    </a:lnT>
                    <a:lnB>
                      <a:noFill/>
                    </a:lnB>
                    <a:noFill/>
                  </a:tcPr>
                </a:tc>
                <a:tc>
                  <a:txBody>
                    <a:bodyPr/>
                    <a:lstStyle/>
                    <a:p>
                      <a:pPr fontAlgn="ctr"/>
                      <a:endParaRPr lang="es-ES" sz="1100">
                        <a:effectLst/>
                        <a:latin typeface="Calibri" panose="020F0502020204030204" pitchFamily="34" charset="0"/>
                      </a:endParaRPr>
                    </a:p>
                  </a:txBody>
                  <a:tcPr marL="9525" marR="9525" marT="9525" anchor="ctr">
                    <a:lnL>
                      <a:noFill/>
                    </a:lnL>
                    <a:lnR>
                      <a:noFill/>
                    </a:lnR>
                    <a:lnT>
                      <a:noFill/>
                    </a:lnT>
                    <a:lnB>
                      <a:noFill/>
                    </a:lnB>
                    <a:noFill/>
                  </a:tcPr>
                </a:tc>
                <a:tc>
                  <a:txBody>
                    <a:bodyPr/>
                    <a:lstStyle/>
                    <a:p>
                      <a:pPr fontAlgn="ctr"/>
                      <a:endParaRPr lang="es-ES" sz="1100">
                        <a:effectLst/>
                        <a:latin typeface="Calibri" panose="020F0502020204030204" pitchFamily="34" charset="0"/>
                      </a:endParaRPr>
                    </a:p>
                  </a:txBody>
                  <a:tcPr marL="9525" marR="9525" marT="9525" anchor="ctr">
                    <a:lnL>
                      <a:noFill/>
                    </a:lnL>
                    <a:lnR>
                      <a:noFill/>
                    </a:lnR>
                    <a:lnT>
                      <a:noFill/>
                    </a:lnT>
                    <a:lnB>
                      <a:noFill/>
                    </a:lnB>
                    <a:noFill/>
                  </a:tcPr>
                </a:tc>
                <a:tc>
                  <a:txBody>
                    <a:bodyPr/>
                    <a:lstStyle/>
                    <a:p>
                      <a:pPr fontAlgn="ctr"/>
                      <a:endParaRPr lang="es-ES" sz="1100">
                        <a:effectLst/>
                        <a:latin typeface="Calibri" panose="020F0502020204030204" pitchFamily="34" charset="0"/>
                      </a:endParaRPr>
                    </a:p>
                  </a:txBody>
                  <a:tcPr marL="9525" marR="9525" marT="9525" anchor="ctr">
                    <a:lnL>
                      <a:noFill/>
                    </a:lnL>
                    <a:lnR>
                      <a:noFill/>
                    </a:lnR>
                    <a:lnT>
                      <a:noFill/>
                    </a:lnT>
                    <a:lnB>
                      <a:noFill/>
                    </a:lnB>
                    <a:noFill/>
                  </a:tcPr>
                </a:tc>
                <a:tc>
                  <a:txBody>
                    <a:bodyPr/>
                    <a:lstStyle/>
                    <a:p>
                      <a:pPr fontAlgn="ctr"/>
                      <a:endParaRPr lang="es-ES" sz="1100">
                        <a:effectLst/>
                        <a:latin typeface="Calibri" panose="020F0502020204030204" pitchFamily="34" charset="0"/>
                      </a:endParaRPr>
                    </a:p>
                  </a:txBody>
                  <a:tcPr marL="9525" marR="9525" marT="9525" anchor="ctr">
                    <a:lnL>
                      <a:noFill/>
                    </a:lnL>
                    <a:lnR>
                      <a:noFill/>
                    </a:lnR>
                    <a:lnT>
                      <a:noFill/>
                    </a:lnT>
                    <a:lnB>
                      <a:noFill/>
                    </a:lnB>
                    <a:noFill/>
                  </a:tcPr>
                </a:tc>
                <a:extLst>
                  <a:ext uri="{0D108BD9-81ED-4DB2-BD59-A6C34878D82A}">
                    <a16:rowId xmlns:a16="http://schemas.microsoft.com/office/drawing/2014/main" val="654201660"/>
                  </a:ext>
                </a:extLst>
              </a:tr>
              <a:tr h="383811">
                <a:tc>
                  <a:txBody>
                    <a:bodyPr/>
                    <a:lstStyle/>
                    <a:p>
                      <a:pPr fontAlgn="ctr"/>
                      <a:r>
                        <a:rPr lang="es-ES" sz="1400">
                          <a:solidFill>
                            <a:srgbClr val="203764"/>
                          </a:solidFill>
                          <a:effectLst/>
                          <a:latin typeface="Calibri"/>
                        </a:rPr>
                        <a:t>Incluir las Vigencias Futuras Estratégicas proyectadas para el periodo 2026-2035</a:t>
                      </a:r>
                    </a:p>
                  </a:txBody>
                  <a:tcPr marL="9525" marR="9525" marT="9525" anchor="ctr">
                    <a:lnL>
                      <a:noFill/>
                    </a:lnL>
                    <a:lnR>
                      <a:noFill/>
                    </a:lnR>
                    <a:lnT>
                      <a:noFill/>
                    </a:lnT>
                    <a:lnB>
                      <a:noFill/>
                    </a:lnB>
                    <a:noFill/>
                  </a:tcPr>
                </a:tc>
                <a:tc>
                  <a:txBody>
                    <a:bodyPr/>
                    <a:lstStyle/>
                    <a:p>
                      <a:pPr fontAlgn="ctr"/>
                      <a:endParaRPr lang="es-ES" sz="1100">
                        <a:effectLst/>
                        <a:latin typeface="Calibri" panose="020F0502020204030204" pitchFamily="34" charset="0"/>
                      </a:endParaRPr>
                    </a:p>
                  </a:txBody>
                  <a:tcPr marL="9525" marR="9525" marT="9525" anchor="ctr">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ctr"/>
                      <a:endParaRPr lang="es-ES" sz="1100">
                        <a:effectLst/>
                        <a:latin typeface="Calibri" panose="020F0502020204030204" pitchFamily="34" charset="0"/>
                      </a:endParaRPr>
                    </a:p>
                  </a:txBody>
                  <a:tcPr marL="9525" marR="9525" marT="9525" anchor="ctr">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ctr"/>
                      <a:endParaRPr lang="es-ES" sz="1100">
                        <a:effectLst/>
                        <a:latin typeface="Calibri" panose="020F0502020204030204" pitchFamily="34" charset="0"/>
                      </a:endParaRPr>
                    </a:p>
                  </a:txBody>
                  <a:tcPr marL="9525" marR="9525" marT="9525" anchor="ctr">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ctr"/>
                      <a:endParaRPr lang="es-ES" sz="1100">
                        <a:effectLst/>
                        <a:latin typeface="Calibri" panose="020F0502020204030204" pitchFamily="34" charset="0"/>
                      </a:endParaRPr>
                    </a:p>
                  </a:txBody>
                  <a:tcPr marL="9525" marR="9525" marT="9525" anchor="ctr">
                    <a:lnL>
                      <a:noFill/>
                    </a:lnL>
                    <a:lnR>
                      <a:noFill/>
                    </a:lnR>
                    <a:lnT>
                      <a:noFill/>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56575144"/>
                  </a:ext>
                </a:extLst>
              </a:tr>
              <a:tr h="214482">
                <a:tc>
                  <a:txBody>
                    <a:bodyPr/>
                    <a:lstStyle/>
                    <a:p>
                      <a:pPr rtl="0" fontAlgn="ctr"/>
                      <a:r>
                        <a:rPr lang="es-ES" sz="1200" b="1">
                          <a:solidFill>
                            <a:srgbClr val="203764"/>
                          </a:solidFill>
                          <a:effectLst/>
                          <a:latin typeface="Calibri"/>
                        </a:rPr>
                        <a:t>Cifras en pesos corrientes</a:t>
                      </a:r>
                    </a:p>
                  </a:txBody>
                  <a:tcPr marL="9525" marR="9525" marT="9525"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noFill/>
                  </a:tcPr>
                </a:tc>
                <a:tc gridSpan="4">
                  <a:txBody>
                    <a:bodyPr/>
                    <a:lstStyle/>
                    <a:p>
                      <a:pPr algn="ctr" rtl="0" fontAlgn="ctr"/>
                      <a:r>
                        <a:rPr lang="es-ES" sz="1400" b="1">
                          <a:solidFill>
                            <a:srgbClr val="FFFFFF"/>
                          </a:solidFill>
                          <a:effectLst/>
                          <a:latin typeface="Calibri"/>
                        </a:rPr>
                        <a:t>MGMP 2026 - 2029</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858275606"/>
                  </a:ext>
                </a:extLst>
              </a:tr>
              <a:tr h="214482">
                <a:tc>
                  <a:txBody>
                    <a:bodyPr/>
                    <a:lstStyle/>
                    <a:p>
                      <a:pPr algn="ctr" rtl="0" fontAlgn="ctr"/>
                      <a:r>
                        <a:rPr lang="es-ES" sz="1400" b="1">
                          <a:solidFill>
                            <a:srgbClr val="FFFFFF"/>
                          </a:solidFill>
                          <a:effectLst/>
                          <a:latin typeface="Calibri"/>
                        </a:rPr>
                        <a:t>Vigencias Futuras Estratégicas</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1400" b="1">
                          <a:solidFill>
                            <a:srgbClr val="FFFFFF"/>
                          </a:solidFill>
                          <a:effectLst/>
                          <a:latin typeface="Calibri"/>
                        </a:rPr>
                        <a:t>2026</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1400" b="1">
                          <a:solidFill>
                            <a:srgbClr val="FFFFFF"/>
                          </a:solidFill>
                          <a:effectLst/>
                          <a:latin typeface="Calibri"/>
                        </a:rPr>
                        <a:t>2027</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1400" b="1">
                          <a:solidFill>
                            <a:srgbClr val="FFFFFF"/>
                          </a:solidFill>
                          <a:effectLst/>
                          <a:latin typeface="Calibri"/>
                        </a:rPr>
                        <a:t>2028</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1400" b="1">
                          <a:solidFill>
                            <a:srgbClr val="FFFFFF"/>
                          </a:solidFill>
                          <a:effectLst/>
                          <a:latin typeface="Calibri"/>
                        </a:rPr>
                        <a:t>2029</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90893772"/>
                  </a:ext>
                </a:extLst>
              </a:tr>
              <a:tr h="214482">
                <a:tc>
                  <a:txBody>
                    <a:bodyPr/>
                    <a:lstStyle/>
                    <a:p>
                      <a:pPr rtl="0" fontAlgn="ctr"/>
                      <a:endParaRPr lang="es-ES" sz="1400" b="1">
                        <a:solidFill>
                          <a:srgbClr val="203764"/>
                        </a:solidFill>
                        <a:effectLst/>
                        <a:latin typeface="Calibri"/>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lvl="0">
                        <a:buNone/>
                      </a:pPr>
                      <a:r>
                        <a:rPr lang="es-ES" sz="1400" b="1" kern="1200" noProof="0">
                          <a:solidFill>
                            <a:srgbClr val="203764"/>
                          </a:solidFill>
                          <a:effectLst/>
                          <a:latin typeface="Calibri"/>
                          <a:ea typeface="+mn-ea"/>
                          <a:cs typeface="+mn-cs"/>
                        </a:rPr>
                        <a:t>594.172.166.622</a:t>
                      </a:r>
                      <a:endParaRPr lang="es-ES" sz="1400" b="1" kern="1200">
                        <a:solidFill>
                          <a:srgbClr val="203764"/>
                        </a:solidFill>
                        <a:effectLst/>
                        <a:latin typeface="Calibri"/>
                        <a:ea typeface="+mn-ea"/>
                        <a:cs typeface="+mn-cs"/>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rtl="0" fontAlgn="ctr"/>
                      <a:r>
                        <a:rPr lang="es-ES" sz="1400" b="1" kern="1200">
                          <a:solidFill>
                            <a:srgbClr val="203764"/>
                          </a:solidFill>
                          <a:effectLst/>
                          <a:latin typeface="Calibri"/>
                          <a:ea typeface="+mn-ea"/>
                          <a:cs typeface="+mn-cs"/>
                        </a:rPr>
                        <a:t> </a:t>
                      </a:r>
                      <a:r>
                        <a:rPr lang="es-ES" sz="1400" b="1" kern="1200" noProof="0">
                          <a:solidFill>
                            <a:srgbClr val="203764"/>
                          </a:solidFill>
                          <a:effectLst/>
                          <a:latin typeface="Calibri"/>
                          <a:ea typeface="+mn-ea"/>
                          <a:cs typeface="+mn-cs"/>
                        </a:rPr>
                        <a:t>289.337.435.295</a:t>
                      </a:r>
                      <a:r>
                        <a:rPr lang="es-ES" sz="1400" b="1" kern="1200">
                          <a:solidFill>
                            <a:srgbClr val="203764"/>
                          </a:solidFill>
                          <a:effectLst/>
                          <a:latin typeface="Calibri"/>
                          <a:ea typeface="+mn-ea"/>
                          <a:cs typeface="+mn-cs"/>
                        </a:rPr>
                        <a:t>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rtl="0" fontAlgn="ctr"/>
                      <a:r>
                        <a:rPr lang="es-ES" sz="1400" b="1" kern="1200">
                          <a:solidFill>
                            <a:srgbClr val="203764"/>
                          </a:solidFill>
                          <a:effectLst/>
                          <a:latin typeface="Calibri"/>
                          <a:ea typeface="+mn-ea"/>
                          <a:cs typeface="+mn-cs"/>
                        </a:rPr>
                        <a:t> 58.538.500.000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rtl="0" fontAlgn="ctr"/>
                      <a:r>
                        <a:rPr lang="es-ES" sz="1400" b="1">
                          <a:solidFill>
                            <a:srgbClr val="203764"/>
                          </a:solidFill>
                          <a:effectLst/>
                          <a:latin typeface="Calibri"/>
                        </a:rPr>
                        <a:t>0</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495619874"/>
                  </a:ext>
                </a:extLst>
              </a:tr>
              <a:tr h="214481">
                <a:tc>
                  <a:txBody>
                    <a:bodyPr/>
                    <a:lstStyle/>
                    <a:p>
                      <a:pPr lvl="0">
                        <a:buNone/>
                      </a:pPr>
                      <a:r>
                        <a:rPr lang="es-ES" sz="1400" b="1" i="0" u="none" strike="noStrike" noProof="0">
                          <a:solidFill>
                            <a:srgbClr val="203764"/>
                          </a:solidFill>
                          <a:effectLst/>
                          <a:latin typeface="Calibri"/>
                        </a:rPr>
                        <a:t>Inversión  - MIE</a:t>
                      </a:r>
                      <a:endParaRPr lang="en-US"/>
                    </a:p>
                  </a:txBody>
                  <a:tcPr marL="9524" marR="9524" marT="9524" anchor="ctr">
                    <a:lnL w="6350">
                      <a:solidFill>
                        <a:srgbClr val="2F75B5"/>
                      </a:solidFill>
                    </a:lnL>
                    <a:lnR w="6350">
                      <a:solidFill>
                        <a:srgbClr val="2F75B5"/>
                      </a:solidFill>
                    </a:lnR>
                    <a:lnT w="6350">
                      <a:solidFill>
                        <a:srgbClr val="2F75B5"/>
                      </a:solidFill>
                    </a:lnT>
                    <a:lnB w="6350">
                      <a:solidFill>
                        <a:srgbClr val="2F75B5"/>
                      </a:solidFill>
                    </a:lnB>
                    <a:noFill/>
                  </a:tcPr>
                </a:tc>
                <a:tc>
                  <a:txBody>
                    <a:bodyPr/>
                    <a:lstStyle/>
                    <a:p>
                      <a:pPr lvl="0">
                        <a:buNone/>
                      </a:pPr>
                      <a:endParaRPr lang="es-ES" sz="1400" b="1">
                        <a:solidFill>
                          <a:srgbClr val="203764"/>
                        </a:solidFill>
                        <a:effectLst/>
                        <a:latin typeface="Calibri"/>
                      </a:endParaRPr>
                    </a:p>
                  </a:txBody>
                  <a:tcPr marL="9524" marR="9524" marT="9524" anchor="ctr">
                    <a:lnL w="6350">
                      <a:solidFill>
                        <a:srgbClr val="2F75B5"/>
                      </a:solidFill>
                    </a:lnL>
                    <a:lnR w="6350">
                      <a:solidFill>
                        <a:srgbClr val="2F75B5"/>
                      </a:solidFill>
                    </a:lnR>
                    <a:lnT w="6350">
                      <a:solidFill>
                        <a:srgbClr val="2F75B5"/>
                      </a:solidFill>
                    </a:lnT>
                    <a:lnB w="6350">
                      <a:solidFill>
                        <a:srgbClr val="2F75B5"/>
                      </a:solidFill>
                    </a:lnB>
                    <a:noFill/>
                  </a:tcPr>
                </a:tc>
                <a:tc>
                  <a:txBody>
                    <a:bodyPr/>
                    <a:lstStyle/>
                    <a:p>
                      <a:pPr lvl="0">
                        <a:buNone/>
                      </a:pPr>
                      <a:endParaRPr lang="es-ES" sz="1400" b="1">
                        <a:solidFill>
                          <a:srgbClr val="203764"/>
                        </a:solidFill>
                        <a:effectLst/>
                        <a:latin typeface="Calibri"/>
                      </a:endParaRPr>
                    </a:p>
                  </a:txBody>
                  <a:tcPr marL="9524" marR="9524" marT="9524" anchor="ctr">
                    <a:lnL w="6350">
                      <a:solidFill>
                        <a:srgbClr val="2F75B5"/>
                      </a:solidFill>
                    </a:lnL>
                    <a:lnR w="6350">
                      <a:solidFill>
                        <a:srgbClr val="2F75B5"/>
                      </a:solidFill>
                    </a:lnR>
                    <a:lnT w="6350">
                      <a:solidFill>
                        <a:srgbClr val="2F75B5"/>
                      </a:solidFill>
                    </a:lnT>
                    <a:lnB w="6350">
                      <a:solidFill>
                        <a:srgbClr val="2F75B5"/>
                      </a:solidFill>
                    </a:lnB>
                    <a:noFill/>
                  </a:tcPr>
                </a:tc>
                <a:tc>
                  <a:txBody>
                    <a:bodyPr/>
                    <a:lstStyle/>
                    <a:p>
                      <a:pPr lvl="0">
                        <a:buNone/>
                      </a:pPr>
                      <a:endParaRPr lang="es-ES" sz="1400" b="1">
                        <a:solidFill>
                          <a:srgbClr val="203764"/>
                        </a:solidFill>
                        <a:effectLst/>
                        <a:latin typeface="Calibri"/>
                      </a:endParaRPr>
                    </a:p>
                  </a:txBody>
                  <a:tcPr marL="9524" marR="9524" marT="9524" anchor="ctr">
                    <a:lnL w="6350">
                      <a:solidFill>
                        <a:srgbClr val="2F75B5"/>
                      </a:solidFill>
                    </a:lnL>
                    <a:lnR w="6350">
                      <a:solidFill>
                        <a:srgbClr val="2F75B5"/>
                      </a:solidFill>
                    </a:lnR>
                    <a:lnT w="6350">
                      <a:solidFill>
                        <a:srgbClr val="2F75B5"/>
                      </a:solidFill>
                    </a:lnT>
                    <a:lnB w="6350">
                      <a:solidFill>
                        <a:srgbClr val="2F75B5"/>
                      </a:solidFill>
                    </a:lnB>
                    <a:noFill/>
                  </a:tcPr>
                </a:tc>
                <a:tc>
                  <a:txBody>
                    <a:bodyPr/>
                    <a:lstStyle/>
                    <a:p>
                      <a:pPr lvl="0">
                        <a:buNone/>
                      </a:pPr>
                      <a:endParaRPr lang="es-ES" sz="1400" b="1">
                        <a:solidFill>
                          <a:srgbClr val="203764"/>
                        </a:solidFill>
                        <a:effectLst/>
                        <a:latin typeface="Calibri"/>
                      </a:endParaRPr>
                    </a:p>
                  </a:txBody>
                  <a:tcPr marL="9524" marR="9524" marT="9524" anchor="ctr">
                    <a:lnL w="6350">
                      <a:solidFill>
                        <a:srgbClr val="2F75B5"/>
                      </a:solidFill>
                    </a:lnL>
                    <a:lnR w="6350">
                      <a:solidFill>
                        <a:srgbClr val="2F75B5"/>
                      </a:solidFill>
                    </a:lnR>
                    <a:lnT w="6350">
                      <a:solidFill>
                        <a:srgbClr val="2F75B5"/>
                      </a:solidFill>
                    </a:lnT>
                    <a:lnB w="6350">
                      <a:solidFill>
                        <a:srgbClr val="2F75B5"/>
                      </a:solidFill>
                    </a:lnB>
                    <a:noFill/>
                  </a:tcPr>
                </a:tc>
                <a:extLst>
                  <a:ext uri="{0D108BD9-81ED-4DB2-BD59-A6C34878D82A}">
                    <a16:rowId xmlns:a16="http://schemas.microsoft.com/office/drawing/2014/main" val="2448068685"/>
                  </a:ext>
                </a:extLst>
              </a:tr>
              <a:tr h="722468">
                <a:tc>
                  <a:txBody>
                    <a:bodyPr/>
                    <a:lstStyle/>
                    <a:p>
                      <a:pPr rtl="0" fontAlgn="ctr"/>
                      <a:r>
                        <a:rPr lang="es-ES" sz="1400">
                          <a:solidFill>
                            <a:srgbClr val="203764"/>
                          </a:solidFill>
                          <a:effectLst/>
                          <a:latin typeface="Calibri"/>
                        </a:rPr>
                        <a:t>Implementación de soluciones convencionales y no convencionales para el acceso al agua y al saneamiento en territorios marginados y excluidos Nacional</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rtl="0" fontAlgn="ctr"/>
                      <a:r>
                        <a:rPr lang="es-ES" sz="1400">
                          <a:solidFill>
                            <a:srgbClr val="203764"/>
                          </a:solidFill>
                          <a:effectLst/>
                          <a:latin typeface="Calibri"/>
                        </a:rPr>
                        <a:t>382.322.166.622 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rtl="0" fontAlgn="ctr"/>
                      <a:r>
                        <a:rPr lang="es-ES" sz="1400">
                          <a:solidFill>
                            <a:srgbClr val="203764"/>
                          </a:solidFill>
                          <a:effectLst/>
                          <a:latin typeface="Calibri"/>
                        </a:rPr>
                        <a:t> 68.747.435.295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rtl="0" fontAlgn="ctr"/>
                      <a:r>
                        <a:rPr lang="es-ES" sz="1400">
                          <a:solidFill>
                            <a:srgbClr val="203764"/>
                          </a:solidFill>
                          <a:effectLst/>
                          <a:latin typeface="Calibri"/>
                        </a:rPr>
                        <a:t> 58.538.500.000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rtl="0" fontAlgn="ctr"/>
                      <a:r>
                        <a:rPr lang="es-ES" sz="1400">
                          <a:solidFill>
                            <a:srgbClr val="203764"/>
                          </a:solidFill>
                          <a:effectLst/>
                          <a:latin typeface="Calibri"/>
                        </a:rPr>
                        <a:t>0</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279358498"/>
                  </a:ext>
                </a:extLst>
              </a:tr>
              <a:tr h="214482">
                <a:tc>
                  <a:txBody>
                    <a:bodyPr/>
                    <a:lstStyle/>
                    <a:p>
                      <a:pPr rtl="0" fontAlgn="ctr"/>
                      <a:r>
                        <a:rPr lang="es-ES" sz="1400" b="1">
                          <a:solidFill>
                            <a:srgbClr val="203764"/>
                          </a:solidFill>
                          <a:effectLst/>
                          <a:latin typeface="Calibri"/>
                        </a:rPr>
                        <a:t>Inversión  - ICBF</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rtl="0" fontAlgn="ctr"/>
                      <a:endParaRPr lang="es-ES" sz="1400">
                        <a:solidFill>
                          <a:srgbClr val="203764"/>
                        </a:solidFill>
                        <a:effectLst/>
                        <a:latin typeface="Calibri" panose="020F0502020204030204" pitchFamily="34" charset="0"/>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rtl="0" fontAlgn="ctr"/>
                      <a:endParaRPr lang="es-ES" sz="1400">
                        <a:solidFill>
                          <a:srgbClr val="203764"/>
                        </a:solidFill>
                        <a:effectLst/>
                        <a:latin typeface="Calibri" panose="020F0502020204030204" pitchFamily="34" charset="0"/>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rtl="0" fontAlgn="ctr"/>
                      <a:endParaRPr lang="es-ES" sz="1400">
                        <a:solidFill>
                          <a:srgbClr val="203764"/>
                        </a:solidFill>
                        <a:effectLst/>
                        <a:latin typeface="Calibri" panose="020F0502020204030204" pitchFamily="34" charset="0"/>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rtl="0" fontAlgn="ctr"/>
                      <a:endParaRPr lang="es-ES" sz="1400">
                        <a:solidFill>
                          <a:srgbClr val="203764"/>
                        </a:solidFill>
                        <a:effectLst/>
                        <a:latin typeface="Calibri" panose="020F0502020204030204" pitchFamily="34" charset="0"/>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835089526"/>
                  </a:ext>
                </a:extLst>
              </a:tr>
              <a:tr h="707159">
                <a:tc>
                  <a:txBody>
                    <a:bodyPr/>
                    <a:lstStyle/>
                    <a:p>
                      <a:pPr rtl="0" fontAlgn="ctr"/>
                      <a:r>
                        <a:rPr lang="es-ES" sz="1400">
                          <a:solidFill>
                            <a:srgbClr val="203764"/>
                          </a:solidFill>
                          <a:effectLst/>
                          <a:latin typeface="Calibri"/>
                        </a:rPr>
                        <a:t>Contribución con acciones de promoción y prevención en el componente de alimentación y nutrición para la población colombiana a nivel nacional</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rtl="0" fontAlgn="ctr"/>
                      <a:r>
                        <a:rPr lang="es-ES" sz="1400">
                          <a:solidFill>
                            <a:srgbClr val="203764"/>
                          </a:solidFill>
                          <a:effectLst/>
                          <a:latin typeface="Calibri"/>
                        </a:rPr>
                        <a:t>211.850.000.000 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rtl="0" fontAlgn="ctr"/>
                      <a:r>
                        <a:rPr lang="es-ES" sz="1400">
                          <a:solidFill>
                            <a:srgbClr val="203764"/>
                          </a:solidFill>
                          <a:effectLst/>
                          <a:latin typeface="Calibri"/>
                        </a:rPr>
                        <a:t> 220.590.000.000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rtl="0" fontAlgn="ctr"/>
                      <a:endParaRPr lang="es-ES" sz="1400">
                        <a:solidFill>
                          <a:srgbClr val="203764"/>
                        </a:solidFill>
                        <a:effectLst/>
                        <a:latin typeface="Calibri" panose="020F0502020204030204" pitchFamily="34" charset="0"/>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rtl="0" fontAlgn="ctr"/>
                      <a:endParaRPr lang="es-ES" sz="1400">
                        <a:solidFill>
                          <a:srgbClr val="203764"/>
                        </a:solidFill>
                        <a:effectLst/>
                        <a:latin typeface="Calibri" panose="020F0502020204030204" pitchFamily="34" charset="0"/>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843459312"/>
                  </a:ext>
                </a:extLst>
              </a:tr>
              <a:tr h="214482">
                <a:tc>
                  <a:txBody>
                    <a:bodyPr/>
                    <a:lstStyle/>
                    <a:p>
                      <a:pPr rtl="0" fontAlgn="ctr"/>
                      <a:r>
                        <a:rPr lang="es-ES" sz="1400" b="1">
                          <a:solidFill>
                            <a:srgbClr val="FFFFFF"/>
                          </a:solidFill>
                          <a:effectLst/>
                          <a:latin typeface="Arial"/>
                        </a:rPr>
                        <a:t>Total Vigencias Futuras 2026-2029</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400" b="1">
                          <a:solidFill>
                            <a:srgbClr val="FFFFFF"/>
                          </a:solidFill>
                          <a:effectLst/>
                          <a:latin typeface="Arial"/>
                        </a:rPr>
                        <a:t>522.172.166.622 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400" b="1">
                          <a:solidFill>
                            <a:srgbClr val="FFFFFF"/>
                          </a:solidFill>
                          <a:effectLst/>
                          <a:latin typeface="Arial"/>
                        </a:rPr>
                        <a:t> 288.867.986.192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400" b="1">
                          <a:solidFill>
                            <a:srgbClr val="FFFFFF"/>
                          </a:solidFill>
                          <a:effectLst/>
                          <a:latin typeface="Arial"/>
                        </a:rPr>
                        <a:t> 58.538.500.000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400" b="1">
                          <a:solidFill>
                            <a:srgbClr val="FFFFFF"/>
                          </a:solidFill>
                          <a:effectLst/>
                          <a:latin typeface="Arial"/>
                        </a:rPr>
                        <a:t> 60.294.655.000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809209375"/>
                  </a:ext>
                </a:extLst>
              </a:tr>
            </a:tbl>
          </a:graphicData>
        </a:graphic>
      </p:graphicFrame>
    </p:spTree>
    <p:extLst>
      <p:ext uri="{BB962C8B-B14F-4D97-AF65-F5344CB8AC3E}">
        <p14:creationId xmlns:p14="http://schemas.microsoft.com/office/powerpoint/2010/main" val="4290991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EBFCA-2D46-5E73-CB88-61E936886F3D}"/>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20334DB7-C0FD-0EE2-260D-97E92163C49C}"/>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3EBC0654-48CA-8430-5D14-C6BAB27D5C39}"/>
              </a:ext>
            </a:extLst>
          </p:cNvPr>
          <p:cNvSpPr txBox="1">
            <a:spLocks/>
          </p:cNvSpPr>
          <p:nvPr/>
        </p:nvSpPr>
        <p:spPr>
          <a:xfrm>
            <a:off x="535475" y="379974"/>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Helvetica"/>
              </a:rPr>
              <a:t>Vigencias Futuras Estratégicas</a:t>
            </a:r>
            <a:endParaRPr lang="es-MX" sz="2400" b="1">
              <a:solidFill>
                <a:srgbClr val="0051A5"/>
              </a:solidFill>
              <a:latin typeface="Helvetica"/>
              <a:cs typeface="Helvetica"/>
            </a:endParaRPr>
          </a:p>
        </p:txBody>
      </p:sp>
      <p:sp>
        <p:nvSpPr>
          <p:cNvPr id="7" name="CuadroTexto 6">
            <a:extLst>
              <a:ext uri="{FF2B5EF4-FFF2-40B4-BE49-F238E27FC236}">
                <a16:creationId xmlns:a16="http://schemas.microsoft.com/office/drawing/2014/main" id="{0F9B977A-E593-6EC8-AC65-6EA3D0A92027}"/>
              </a:ext>
            </a:extLst>
          </p:cNvPr>
          <p:cNvSpPr txBox="1"/>
          <p:nvPr/>
        </p:nvSpPr>
        <p:spPr>
          <a:xfrm>
            <a:off x="216503" y="881718"/>
            <a:ext cx="11824091" cy="5970865"/>
          </a:xfrm>
          <a:prstGeom prst="rect">
            <a:avLst/>
          </a:prstGeom>
          <a:noFill/>
          <a:ln>
            <a:solidFill>
              <a:srgbClr val="0051A5"/>
            </a:solidFill>
          </a:ln>
        </p:spPr>
        <p:txBody>
          <a:bodyPr wrap="square" lIns="91440" tIns="45720" rIns="91440" bIns="45720" rtlCol="0" anchor="t">
            <a:spAutoFit/>
          </a:bodyPr>
          <a:lstStyle/>
          <a:p>
            <a:r>
              <a:rPr lang="es-MX" sz="2000" b="1">
                <a:solidFill>
                  <a:srgbClr val="0051A5"/>
                </a:solidFill>
              </a:rPr>
              <a:t>Criterios de Priorización:</a:t>
            </a:r>
            <a:endParaRPr lang="es-MX" sz="2000" b="1">
              <a:solidFill>
                <a:srgbClr val="0051A5"/>
              </a:solidFill>
              <a:latin typeface="Helvetica"/>
              <a:ea typeface="Calibri"/>
              <a:cs typeface="Helvetica"/>
            </a:endParaRPr>
          </a:p>
          <a:p>
            <a:pPr algn="just"/>
            <a:r>
              <a:rPr lang="es-MX" sz="1400">
                <a:solidFill>
                  <a:srgbClr val="000000"/>
                </a:solidFill>
                <a:ea typeface="+mn-lt"/>
                <a:cs typeface="+mn-lt"/>
              </a:rPr>
              <a:t>Agua es Vida: El artículo 275 del Plan Nacional de Desarrollo establece el programa Agua es Vida en los territorios marginados y excluidos para brindar soluciones de agua potable y saneamiento básico a los sujetos de especial protección constitucional, a la población vulnerable, aplicando enfoques diferenciales y de género, de derechos, territorial e interseccional. A partir de esto, el Ministerio de Igualdad y Equidad ha priorizado veinte (20) proyectos de abastecimiento de agua potable y/o saneamiento básico de la siguiente manera:</a:t>
            </a:r>
            <a:endParaRPr lang="es-MX"/>
          </a:p>
          <a:p>
            <a:pPr algn="just"/>
            <a:endParaRPr lang="es-MX"/>
          </a:p>
          <a:p>
            <a:pPr algn="just"/>
            <a:r>
              <a:rPr lang="es-MX" sz="1400">
                <a:solidFill>
                  <a:srgbClr val="000000"/>
                </a:solidFill>
                <a:ea typeface="+mn-lt"/>
                <a:cs typeface="+mn-lt"/>
              </a:rPr>
              <a:t>i) Siete (07) proyectos de los departamentos de Nariño, Chocó y Cauca en proceso de elaboración de estudios y diseños, que corresponden a compromisos adquiridos por el Gobierno con comunidades históricamente marginadas y excluidas, las siete intervenciones son para la construcción de sistemas convencionales de abastecimiento de agua potable, las condiciones de estos territorios presentan criterios de priorización de acuerdo con índices de: infraestructura, calidad y accesibilidad los cuales evidencian condiciones de precariedad en el acceso al derecho del agua. Los valores para la etapa de construcción de los proyectos, obedece a valores indicativos de acuerdo a la población a ser atendida en cada uno de los territorios, y se prevé la atención de un número estimado de  15.777 habitantes.</a:t>
            </a:r>
            <a:endParaRPr lang="es-MX">
              <a:ea typeface="+mn-lt"/>
              <a:cs typeface="+mn-lt"/>
            </a:endParaRPr>
          </a:p>
          <a:p>
            <a:pPr algn="just"/>
            <a:endParaRPr lang="es-MX"/>
          </a:p>
          <a:p>
            <a:pPr algn="just"/>
            <a:r>
              <a:rPr lang="es-MX" sz="1400" err="1">
                <a:solidFill>
                  <a:srgbClr val="000000"/>
                </a:solidFill>
                <a:ea typeface="+mn-lt"/>
                <a:cs typeface="+mn-lt"/>
              </a:rPr>
              <a:t>ii</a:t>
            </a:r>
            <a:r>
              <a:rPr lang="es-MX" sz="1400">
                <a:solidFill>
                  <a:srgbClr val="000000"/>
                </a:solidFill>
                <a:ea typeface="+mn-lt"/>
                <a:cs typeface="+mn-lt"/>
              </a:rPr>
              <a:t>) Nueve (09) proyectos de compromisos adquiridos para la financiación de proyectos que adelanta Fondo Todos Somos </a:t>
            </a:r>
            <a:r>
              <a:rPr lang="es-MX" sz="1400" err="1">
                <a:solidFill>
                  <a:srgbClr val="000000"/>
                </a:solidFill>
                <a:ea typeface="+mn-lt"/>
                <a:cs typeface="+mn-lt"/>
              </a:rPr>
              <a:t>Pazcífico</a:t>
            </a:r>
            <a:r>
              <a:rPr lang="es-MX" sz="1400">
                <a:solidFill>
                  <a:srgbClr val="000000"/>
                </a:solidFill>
                <a:ea typeface="+mn-lt"/>
                <a:cs typeface="+mn-lt"/>
              </a:rPr>
              <a:t>, en Tumaco y Buenaventura. los cuales se requieren ser apoyados financieramente para la ejecución de la etapa constructiva, representando una necesidad para concretar el acceso al agua potable en estos territorios que durante décadas han carecido de una adecuada prestación del servicio y acceso al agua potable. de igual manera el Fondo Todos Somos </a:t>
            </a:r>
            <a:r>
              <a:rPr lang="es-MX" sz="1400" err="1">
                <a:solidFill>
                  <a:srgbClr val="000000"/>
                </a:solidFill>
                <a:ea typeface="+mn-lt"/>
                <a:cs typeface="+mn-lt"/>
              </a:rPr>
              <a:t>Pazcífico</a:t>
            </a:r>
            <a:r>
              <a:rPr lang="es-MX" sz="1400">
                <a:solidFill>
                  <a:srgbClr val="000000"/>
                </a:solidFill>
                <a:ea typeface="+mn-lt"/>
                <a:cs typeface="+mn-lt"/>
              </a:rPr>
              <a:t> es una entidad vinculada al Ministerio de Igualdad y Equidad, y tiene proyectos en territorios Marginados y Excluidos. los valores de presupuestos corresponden al componente financiero de las consultorías realizadas por el FTSP y se prevé una atención de 561.804 habitantes.</a:t>
            </a:r>
            <a:endParaRPr lang="es-MX">
              <a:ea typeface="+mn-lt"/>
              <a:cs typeface="+mn-lt"/>
            </a:endParaRPr>
          </a:p>
          <a:p>
            <a:pPr algn="just"/>
            <a:endParaRPr lang="es-MX"/>
          </a:p>
          <a:p>
            <a:pPr algn="just"/>
            <a:r>
              <a:rPr lang="es-MX" sz="1400" err="1">
                <a:solidFill>
                  <a:srgbClr val="000000"/>
                </a:solidFill>
                <a:ea typeface="+mn-lt"/>
                <a:cs typeface="+mn-lt"/>
              </a:rPr>
              <a:t>iii</a:t>
            </a:r>
            <a:r>
              <a:rPr lang="es-MX" sz="1400">
                <a:solidFill>
                  <a:srgbClr val="000000"/>
                </a:solidFill>
                <a:ea typeface="+mn-lt"/>
                <a:cs typeface="+mn-lt"/>
              </a:rPr>
              <a:t>) Cuatro (04) proyectos identificados a partir de proyectos radicados al MIE en los departamentos de Chocó, Bolívar y otros dos (2) que se tiene por regionalizar para ser ejecutados en la vigencia 2028.  corresponde a construcción y mejoramiento de sistemas convencionales de agua potable y/o saneamiento básico, donde se tiene nivel de priorización de acuerdo con los índices de: Calidad, Infraestructura y Accesibilidad que presentan precariedad en estos y son territorios marginados y excluidos. los presupuestos de la etapa constructiva corresponden al componente financiero de las consultorías realizadas por las entidades territoriales. y se tiene una población estimada para ser atendida de 58.218 habitantes.</a:t>
            </a:r>
            <a:endParaRPr lang="es-MX">
              <a:ea typeface="+mn-lt"/>
              <a:cs typeface="+mn-lt"/>
            </a:endParaRPr>
          </a:p>
          <a:p>
            <a:pPr algn="just"/>
            <a:endParaRPr lang="es-MX" sz="1400">
              <a:latin typeface="Calibri"/>
              <a:ea typeface="Calibri"/>
              <a:cs typeface="Calibri"/>
            </a:endParaRPr>
          </a:p>
        </p:txBody>
      </p:sp>
      <p:pic>
        <p:nvPicPr>
          <p:cNvPr id="9" name="Graphic 8">
            <a:extLst>
              <a:ext uri="{FF2B5EF4-FFF2-40B4-BE49-F238E27FC236}">
                <a16:creationId xmlns:a16="http://schemas.microsoft.com/office/drawing/2014/main" id="{9BA22313-DA2C-A273-C876-37D66C3DE8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575" y="824212"/>
            <a:ext cx="5276850" cy="114300"/>
          </a:xfrm>
          <a:prstGeom prst="rect">
            <a:avLst/>
          </a:prstGeom>
        </p:spPr>
      </p:pic>
    </p:spTree>
    <p:extLst>
      <p:ext uri="{BB962C8B-B14F-4D97-AF65-F5344CB8AC3E}">
        <p14:creationId xmlns:p14="http://schemas.microsoft.com/office/powerpoint/2010/main" val="228154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262A0-5AD0-C421-177B-298A4C31025E}"/>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DA723E1C-5001-BCDB-FF90-8D28EF246C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35338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56C23-B72A-3FAA-2ADB-A4DD37E6F6DE}"/>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B63BBC4E-5E00-13A4-03D0-DDA1A50B773B}"/>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15F1BEF8-CFCF-3C64-A038-0177A55A2043}"/>
              </a:ext>
            </a:extLst>
          </p:cNvPr>
          <p:cNvSpPr txBox="1">
            <a:spLocks/>
          </p:cNvSpPr>
          <p:nvPr/>
        </p:nvSpPr>
        <p:spPr>
          <a:xfrm>
            <a:off x="324425" y="373846"/>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y Servicio a la Deuda - Sector</a:t>
            </a:r>
          </a:p>
        </p:txBody>
      </p:sp>
      <p:pic>
        <p:nvPicPr>
          <p:cNvPr id="4" name="Graphic 7">
            <a:extLst>
              <a:ext uri="{FF2B5EF4-FFF2-40B4-BE49-F238E27FC236}">
                <a16:creationId xmlns:a16="http://schemas.microsoft.com/office/drawing/2014/main" id="{127B57EF-DB1D-2302-6BDA-48C8D18476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8513" y="809347"/>
            <a:ext cx="6638516" cy="89173"/>
          </a:xfrm>
          <a:prstGeom prst="rect">
            <a:avLst/>
          </a:prstGeom>
        </p:spPr>
      </p:pic>
      <p:graphicFrame>
        <p:nvGraphicFramePr>
          <p:cNvPr id="6" name="Tabla 5">
            <a:extLst>
              <a:ext uri="{FF2B5EF4-FFF2-40B4-BE49-F238E27FC236}">
                <a16:creationId xmlns:a16="http://schemas.microsoft.com/office/drawing/2014/main" id="{DF091592-A3DE-C2E0-B0E1-0B76B0C5FE7E}"/>
              </a:ext>
            </a:extLst>
          </p:cNvPr>
          <p:cNvGraphicFramePr>
            <a:graphicFrameLocks noGrp="1"/>
          </p:cNvGraphicFramePr>
          <p:nvPr>
            <p:extLst>
              <p:ext uri="{D42A27DB-BD31-4B8C-83A1-F6EECF244321}">
                <p14:modId xmlns:p14="http://schemas.microsoft.com/office/powerpoint/2010/main" val="2243858803"/>
              </p:ext>
            </p:extLst>
          </p:nvPr>
        </p:nvGraphicFramePr>
        <p:xfrm>
          <a:off x="271397" y="1116904"/>
          <a:ext cx="11620380" cy="4399729"/>
        </p:xfrm>
        <a:graphic>
          <a:graphicData uri="http://schemas.openxmlformats.org/drawingml/2006/table">
            <a:tbl>
              <a:tblPr bandRow="1">
                <a:tableStyleId>{5C22544A-7EE6-4342-B048-85BDC9FD1C3A}</a:tableStyleId>
              </a:tblPr>
              <a:tblGrid>
                <a:gridCol w="4105533">
                  <a:extLst>
                    <a:ext uri="{9D8B030D-6E8A-4147-A177-3AD203B41FA5}">
                      <a16:colId xmlns:a16="http://schemas.microsoft.com/office/drawing/2014/main" val="1589648679"/>
                    </a:ext>
                  </a:extLst>
                </a:gridCol>
                <a:gridCol w="1024125">
                  <a:extLst>
                    <a:ext uri="{9D8B030D-6E8A-4147-A177-3AD203B41FA5}">
                      <a16:colId xmlns:a16="http://schemas.microsoft.com/office/drawing/2014/main" val="730370565"/>
                    </a:ext>
                  </a:extLst>
                </a:gridCol>
                <a:gridCol w="816530">
                  <a:extLst>
                    <a:ext uri="{9D8B030D-6E8A-4147-A177-3AD203B41FA5}">
                      <a16:colId xmlns:a16="http://schemas.microsoft.com/office/drawing/2014/main" val="1291928003"/>
                    </a:ext>
                  </a:extLst>
                </a:gridCol>
                <a:gridCol w="858048">
                  <a:extLst>
                    <a:ext uri="{9D8B030D-6E8A-4147-A177-3AD203B41FA5}">
                      <a16:colId xmlns:a16="http://schemas.microsoft.com/office/drawing/2014/main" val="3070824417"/>
                    </a:ext>
                  </a:extLst>
                </a:gridCol>
                <a:gridCol w="858048">
                  <a:extLst>
                    <a:ext uri="{9D8B030D-6E8A-4147-A177-3AD203B41FA5}">
                      <a16:colId xmlns:a16="http://schemas.microsoft.com/office/drawing/2014/main" val="605509311"/>
                    </a:ext>
                  </a:extLst>
                </a:gridCol>
                <a:gridCol w="858048">
                  <a:extLst>
                    <a:ext uri="{9D8B030D-6E8A-4147-A177-3AD203B41FA5}">
                      <a16:colId xmlns:a16="http://schemas.microsoft.com/office/drawing/2014/main" val="3423247894"/>
                    </a:ext>
                  </a:extLst>
                </a:gridCol>
                <a:gridCol w="775012">
                  <a:extLst>
                    <a:ext uri="{9D8B030D-6E8A-4147-A177-3AD203B41FA5}">
                      <a16:colId xmlns:a16="http://schemas.microsoft.com/office/drawing/2014/main" val="3936957725"/>
                    </a:ext>
                  </a:extLst>
                </a:gridCol>
                <a:gridCol w="775012">
                  <a:extLst>
                    <a:ext uri="{9D8B030D-6E8A-4147-A177-3AD203B41FA5}">
                      <a16:colId xmlns:a16="http://schemas.microsoft.com/office/drawing/2014/main" val="1927483079"/>
                    </a:ext>
                  </a:extLst>
                </a:gridCol>
                <a:gridCol w="775012">
                  <a:extLst>
                    <a:ext uri="{9D8B030D-6E8A-4147-A177-3AD203B41FA5}">
                      <a16:colId xmlns:a16="http://schemas.microsoft.com/office/drawing/2014/main" val="1472934052"/>
                    </a:ext>
                  </a:extLst>
                </a:gridCol>
                <a:gridCol w="775012">
                  <a:extLst>
                    <a:ext uri="{9D8B030D-6E8A-4147-A177-3AD203B41FA5}">
                      <a16:colId xmlns:a16="http://schemas.microsoft.com/office/drawing/2014/main" val="68622922"/>
                    </a:ext>
                  </a:extLst>
                </a:gridCol>
              </a:tblGrid>
              <a:tr h="745717">
                <a:tc>
                  <a:txBody>
                    <a:bodyPr/>
                    <a:lstStyle/>
                    <a:p>
                      <a:pPr rtl="0" fontAlgn="ctr"/>
                      <a:r>
                        <a:rPr lang="es-ES" sz="1800" b="1">
                          <a:solidFill>
                            <a:srgbClr val="203764"/>
                          </a:solidFill>
                          <a:effectLst/>
                          <a:latin typeface="Calibri"/>
                        </a:rPr>
                        <a:t>3. Solicitud MGMP 2026-2029 Funcionamiento</a:t>
                      </a:r>
                    </a:p>
                  </a:txBody>
                  <a:tcPr marL="9525" marR="9525" marT="9525" anchor="ctr">
                    <a:lnL>
                      <a:noFill/>
                    </a:lnL>
                    <a:lnR>
                      <a:noFill/>
                    </a:lnR>
                    <a:lnT>
                      <a:noFill/>
                    </a:lnT>
                    <a:lnB>
                      <a:noFill/>
                    </a:lnB>
                    <a:noFill/>
                  </a:tcPr>
                </a:tc>
                <a:tc>
                  <a:txBody>
                    <a:bodyPr/>
                    <a:lstStyle/>
                    <a:p>
                      <a:pPr rtl="0" fontAlgn="ctr"/>
                      <a:endParaRPr lang="es-ES" sz="1800" b="1">
                        <a:solidFill>
                          <a:srgbClr val="203764"/>
                        </a:solidFill>
                        <a:effectLst/>
                        <a:latin typeface="Calibri" panose="020F0502020204030204" pitchFamily="34" charset="0"/>
                      </a:endParaRPr>
                    </a:p>
                  </a:txBody>
                  <a:tcPr marL="9525" marR="9525" marT="9525" anchor="ctr">
                    <a:lnL>
                      <a:noFill/>
                    </a:lnL>
                    <a:lnR>
                      <a:noFill/>
                    </a:lnR>
                    <a:lnT>
                      <a:noFill/>
                    </a:lnT>
                    <a:lnB>
                      <a:noFill/>
                    </a:lnB>
                    <a:noFill/>
                  </a:tcPr>
                </a:tc>
                <a:tc>
                  <a:txBody>
                    <a:bodyPr/>
                    <a:lstStyle/>
                    <a:p>
                      <a:pPr fontAlgn="ctr"/>
                      <a:endParaRPr lang="es-ES" sz="1100">
                        <a:effectLst/>
                        <a:latin typeface="Calibri"/>
                      </a:endParaRPr>
                    </a:p>
                  </a:txBody>
                  <a:tcPr marL="9525" marR="9525" marT="9525" anchor="ctr">
                    <a:lnL>
                      <a:noFill/>
                    </a:lnL>
                    <a:lnR>
                      <a:noFill/>
                    </a:lnR>
                    <a:lnT>
                      <a:noFill/>
                    </a:lnT>
                    <a:lnB>
                      <a:noFill/>
                    </a:lnB>
                    <a:noFill/>
                  </a:tcPr>
                </a:tc>
                <a:tc>
                  <a:txBody>
                    <a:bodyPr/>
                    <a:lstStyle/>
                    <a:p>
                      <a:pPr fontAlgn="ctr"/>
                      <a:endParaRPr lang="es-ES" sz="1100">
                        <a:effectLst/>
                        <a:latin typeface="Calibri"/>
                      </a:endParaRPr>
                    </a:p>
                  </a:txBody>
                  <a:tcPr marL="9525" marR="9525" marT="9525" anchor="ctr">
                    <a:lnL>
                      <a:noFill/>
                    </a:lnL>
                    <a:lnR>
                      <a:noFill/>
                    </a:lnR>
                    <a:lnT>
                      <a:noFill/>
                    </a:lnT>
                    <a:lnB>
                      <a:noFill/>
                    </a:lnB>
                    <a:noFill/>
                  </a:tcPr>
                </a:tc>
                <a:tc>
                  <a:txBody>
                    <a:bodyPr/>
                    <a:lstStyle/>
                    <a:p>
                      <a:pPr fontAlgn="ctr"/>
                      <a:endParaRPr lang="es-ES" sz="1100">
                        <a:effectLst/>
                        <a:latin typeface="Calibri"/>
                      </a:endParaRPr>
                    </a:p>
                  </a:txBody>
                  <a:tcPr marL="9525" marR="9525" marT="9525" anchor="ctr">
                    <a:lnL>
                      <a:noFill/>
                    </a:lnL>
                    <a:lnR>
                      <a:noFill/>
                    </a:lnR>
                    <a:lnT>
                      <a:noFill/>
                    </a:lnT>
                    <a:lnB>
                      <a:noFill/>
                    </a:lnB>
                    <a:noFill/>
                  </a:tcPr>
                </a:tc>
                <a:tc>
                  <a:txBody>
                    <a:bodyPr/>
                    <a:lstStyle/>
                    <a:p>
                      <a:pPr fontAlgn="ctr"/>
                      <a:endParaRPr lang="es-ES" sz="1100">
                        <a:effectLst/>
                        <a:latin typeface="Calibri"/>
                      </a:endParaRPr>
                    </a:p>
                  </a:txBody>
                  <a:tcPr marL="9525" marR="9525" marT="9525" anchor="ctr">
                    <a:lnL>
                      <a:noFill/>
                    </a:lnL>
                    <a:lnR>
                      <a:noFill/>
                    </a:lnR>
                    <a:lnT>
                      <a:noFill/>
                    </a:lnT>
                    <a:lnB>
                      <a:noFill/>
                    </a:lnB>
                    <a:noFill/>
                  </a:tcPr>
                </a:tc>
                <a:tc>
                  <a:txBody>
                    <a:bodyPr/>
                    <a:lstStyle/>
                    <a:p>
                      <a:pPr fontAlgn="ctr"/>
                      <a:endParaRPr lang="es-ES" sz="1100">
                        <a:effectLst/>
                        <a:latin typeface="Calibri"/>
                      </a:endParaRPr>
                    </a:p>
                  </a:txBody>
                  <a:tcPr marL="9525" marR="9525" marT="9525" anchor="ctr">
                    <a:lnL>
                      <a:noFill/>
                    </a:lnL>
                    <a:lnR>
                      <a:noFill/>
                    </a:lnR>
                    <a:lnT>
                      <a:noFill/>
                    </a:lnT>
                    <a:lnB>
                      <a:noFill/>
                    </a:lnB>
                    <a:noFill/>
                  </a:tcPr>
                </a:tc>
                <a:tc>
                  <a:txBody>
                    <a:bodyPr/>
                    <a:lstStyle/>
                    <a:p>
                      <a:pPr fontAlgn="ctr"/>
                      <a:endParaRPr lang="es-ES" sz="1100">
                        <a:effectLst/>
                        <a:latin typeface="Calibri"/>
                      </a:endParaRPr>
                    </a:p>
                  </a:txBody>
                  <a:tcPr marL="9525" marR="9525" marT="9525" anchor="ctr">
                    <a:lnL>
                      <a:noFill/>
                    </a:lnL>
                    <a:lnR>
                      <a:noFill/>
                    </a:lnR>
                    <a:lnT>
                      <a:noFill/>
                    </a:lnT>
                    <a:lnB>
                      <a:noFill/>
                    </a:lnB>
                    <a:noFill/>
                  </a:tcPr>
                </a:tc>
                <a:tc>
                  <a:txBody>
                    <a:bodyPr/>
                    <a:lstStyle/>
                    <a:p>
                      <a:pPr fontAlgn="ctr"/>
                      <a:endParaRPr lang="es-ES" sz="1100">
                        <a:effectLst/>
                        <a:latin typeface="Calibri"/>
                      </a:endParaRPr>
                    </a:p>
                  </a:txBody>
                  <a:tcPr marL="9525" marR="9525" marT="9525" anchor="ctr">
                    <a:lnL>
                      <a:noFill/>
                    </a:lnL>
                    <a:lnR>
                      <a:noFill/>
                    </a:lnR>
                    <a:lnT>
                      <a:noFill/>
                    </a:lnT>
                    <a:lnB>
                      <a:noFill/>
                    </a:lnB>
                    <a:noFill/>
                  </a:tcPr>
                </a:tc>
                <a:tc>
                  <a:txBody>
                    <a:bodyPr/>
                    <a:lstStyle/>
                    <a:p>
                      <a:pPr fontAlgn="ctr"/>
                      <a:endParaRPr lang="es-ES" sz="1100">
                        <a:effectLst/>
                        <a:latin typeface="Calibri"/>
                      </a:endParaRPr>
                    </a:p>
                  </a:txBody>
                  <a:tcPr marL="9525" marR="9525" marT="9525" anchor="ctr">
                    <a:lnL>
                      <a:noFill/>
                    </a:lnL>
                    <a:lnR>
                      <a:noFill/>
                    </a:lnR>
                    <a:lnT>
                      <a:noFill/>
                    </a:lnT>
                    <a:lnB>
                      <a:noFill/>
                    </a:lnB>
                    <a:noFill/>
                  </a:tcPr>
                </a:tc>
                <a:extLst>
                  <a:ext uri="{0D108BD9-81ED-4DB2-BD59-A6C34878D82A}">
                    <a16:rowId xmlns:a16="http://schemas.microsoft.com/office/drawing/2014/main" val="323522721"/>
                  </a:ext>
                </a:extLst>
              </a:tr>
              <a:tr h="268457">
                <a:tc>
                  <a:txBody>
                    <a:bodyPr/>
                    <a:lstStyle/>
                    <a:p>
                      <a:pPr fontAlgn="ctr"/>
                      <a:endParaRPr lang="es-ES" sz="1100">
                        <a:effectLst/>
                        <a:latin typeface="Calibri"/>
                      </a:endParaRPr>
                    </a:p>
                  </a:txBody>
                  <a:tcPr marL="9525" marR="9525" marT="9525" anchor="ctr">
                    <a:lnL>
                      <a:noFill/>
                    </a:lnL>
                    <a:lnR>
                      <a:noFill/>
                    </a:lnR>
                    <a:lnT>
                      <a:noFill/>
                    </a:lnT>
                    <a:lnB>
                      <a:noFill/>
                    </a:lnB>
                    <a:noFill/>
                  </a:tcPr>
                </a:tc>
                <a:tc>
                  <a:txBody>
                    <a:bodyPr/>
                    <a:lstStyle/>
                    <a:p>
                      <a:pPr fontAlgn="ctr"/>
                      <a:endParaRPr lang="es-ES" sz="1100">
                        <a:effectLst/>
                        <a:latin typeface="Calibri"/>
                      </a:endParaRPr>
                    </a:p>
                  </a:txBody>
                  <a:tcPr marL="9525" marR="9525" marT="9525" anchor="ctr">
                    <a:lnL>
                      <a:noFill/>
                    </a:lnL>
                    <a:lnR>
                      <a:noFill/>
                    </a:lnR>
                    <a:lnT>
                      <a:noFill/>
                    </a:lnT>
                    <a:lnB>
                      <a:noFill/>
                    </a:lnB>
                    <a:noFill/>
                  </a:tcPr>
                </a:tc>
                <a:tc>
                  <a:txBody>
                    <a:bodyPr/>
                    <a:lstStyle/>
                    <a:p>
                      <a:pPr fontAlgn="ctr"/>
                      <a:endParaRPr lang="es-ES" sz="1100">
                        <a:effectLst/>
                        <a:latin typeface="Calibri"/>
                      </a:endParaRPr>
                    </a:p>
                  </a:txBody>
                  <a:tcPr marL="9525" marR="9525" marT="9525"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fontAlgn="ctr"/>
                      <a:endParaRPr lang="es-ES" sz="1100">
                        <a:effectLst/>
                        <a:latin typeface="Calibri"/>
                      </a:endParaRPr>
                    </a:p>
                  </a:txBody>
                  <a:tcPr marL="9525" marR="9525" marT="9525"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fontAlgn="ctr"/>
                      <a:endParaRPr lang="es-ES" sz="1100">
                        <a:effectLst/>
                        <a:latin typeface="Calibri"/>
                      </a:endParaRPr>
                    </a:p>
                  </a:txBody>
                  <a:tcPr marL="9525" marR="9525" marT="9525"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fontAlgn="ctr"/>
                      <a:endParaRPr lang="es-ES" sz="1100">
                        <a:effectLst/>
                        <a:latin typeface="Calibri"/>
                      </a:endParaRPr>
                    </a:p>
                  </a:txBody>
                  <a:tcPr marL="9525" marR="9525" marT="9525"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fontAlgn="ctr"/>
                      <a:endParaRPr lang="es-ES" sz="1100">
                        <a:effectLst/>
                        <a:latin typeface="Calibri"/>
                      </a:endParaRPr>
                    </a:p>
                  </a:txBody>
                  <a:tcPr marL="9525" marR="9525" marT="9525"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fontAlgn="ctr"/>
                      <a:endParaRPr lang="es-ES" sz="1100">
                        <a:effectLst/>
                        <a:latin typeface="Calibri"/>
                      </a:endParaRPr>
                    </a:p>
                  </a:txBody>
                  <a:tcPr marL="9525" marR="9525" marT="9525"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fontAlgn="ctr"/>
                      <a:endParaRPr lang="es-ES" sz="1100">
                        <a:effectLst/>
                        <a:latin typeface="Calibri"/>
                      </a:endParaRPr>
                    </a:p>
                  </a:txBody>
                  <a:tcPr marL="9525" marR="9525" marT="9525"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fontAlgn="ctr"/>
                      <a:endParaRPr lang="es-ES" sz="1100">
                        <a:effectLst/>
                        <a:latin typeface="Calibri"/>
                      </a:endParaRPr>
                    </a:p>
                  </a:txBody>
                  <a:tcPr marL="9525" marR="9525" marT="9525"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8786175"/>
                  </a:ext>
                </a:extLst>
              </a:tr>
              <a:tr h="357943">
                <a:tc>
                  <a:txBody>
                    <a:bodyPr/>
                    <a:lstStyle/>
                    <a:p>
                      <a:pPr rtl="0" fontAlgn="ctr"/>
                      <a:r>
                        <a:rPr lang="es-ES" sz="1100" b="1">
                          <a:solidFill>
                            <a:schemeClr val="bg1"/>
                          </a:solidFill>
                          <a:effectLst/>
                          <a:latin typeface="Calibri"/>
                        </a:rPr>
                        <a:t>Cifras en millones pesos corrientes</a:t>
                      </a:r>
                    </a:p>
                  </a:txBody>
                  <a:tcPr marL="9525" marR="9525" marT="9525" anchor="ctr">
                    <a:lnL>
                      <a:noFill/>
                    </a:lnL>
                    <a:lnR>
                      <a:noFill/>
                    </a:lnR>
                    <a:lnT>
                      <a:noFill/>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fontAlgn="ctr"/>
                      <a:endParaRPr lang="es-ES" sz="1100">
                        <a:effectLst/>
                        <a:latin typeface="Calibri"/>
                      </a:endParaRPr>
                    </a:p>
                  </a:txBody>
                  <a:tcPr marL="9525" marR="9525" marT="9525" anchor="ctr">
                    <a:lnL>
                      <a:noFill/>
                    </a:lnL>
                    <a:lnR w="6350" cap="flat" cmpd="sng" algn="ctr">
                      <a:solidFill>
                        <a:srgbClr val="000000"/>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chemeClr val="accent1">
                        <a:lumMod val="50000"/>
                      </a:schemeClr>
                    </a:solidFill>
                  </a:tcPr>
                </a:tc>
                <a:tc gridSpan="8">
                  <a:txBody>
                    <a:bodyPr/>
                    <a:lstStyle/>
                    <a:p>
                      <a:pPr rtl="0" fontAlgn="ctr"/>
                      <a:r>
                        <a:rPr lang="es-ES" sz="1100" b="1">
                          <a:solidFill>
                            <a:srgbClr val="FFFFFF"/>
                          </a:solidFill>
                          <a:effectLst/>
                          <a:latin typeface="Calibri"/>
                        </a:rPr>
                        <a:t>MGMP 2026-2029</a:t>
                      </a:r>
                    </a:p>
                  </a:txBody>
                  <a:tcPr marL="9525" marR="9525" marT="9525"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54572547"/>
                  </a:ext>
                </a:extLst>
              </a:tr>
              <a:tr h="283372">
                <a:tc rowSpan="2">
                  <a:txBody>
                    <a:bodyPr/>
                    <a:lstStyle/>
                    <a:p>
                      <a:pPr rtl="0" fontAlgn="ctr"/>
                      <a:r>
                        <a:rPr lang="es-ES" sz="1400" b="1">
                          <a:solidFill>
                            <a:srgbClr val="FFFFFF"/>
                          </a:solidFill>
                          <a:effectLst/>
                          <a:latin typeface="Calibri"/>
                        </a:rPr>
                        <a:t>SECTOR</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a:noFill/>
                    </a:lnB>
                    <a:solidFill>
                      <a:schemeClr val="accent1">
                        <a:lumMod val="50000"/>
                      </a:schemeClr>
                    </a:solidFill>
                  </a:tcPr>
                </a:tc>
                <a:tc rowSpan="2">
                  <a:txBody>
                    <a:bodyPr/>
                    <a:lstStyle/>
                    <a:p>
                      <a:pPr rtl="0" fontAlgn="ctr"/>
                      <a:r>
                        <a:rPr lang="es-ES" sz="1100" b="1">
                          <a:solidFill>
                            <a:srgbClr val="FFFFFF"/>
                          </a:solidFill>
                          <a:effectLst/>
                          <a:latin typeface="Calibri"/>
                        </a:rPr>
                        <a:t>2025*</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a:noFill/>
                    </a:lnB>
                    <a:solidFill>
                      <a:schemeClr val="accent1">
                        <a:lumMod val="50000"/>
                      </a:schemeClr>
                    </a:solidFill>
                  </a:tcPr>
                </a:tc>
                <a:tc rowSpan="2">
                  <a:txBody>
                    <a:bodyPr/>
                    <a:lstStyle/>
                    <a:p>
                      <a:pPr algn="r" rtl="0" fontAlgn="ctr"/>
                      <a:r>
                        <a:rPr lang="es-ES" sz="1100" b="1">
                          <a:solidFill>
                            <a:srgbClr val="FFFFFF"/>
                          </a:solidFill>
                          <a:effectLst/>
                          <a:latin typeface="Calibri"/>
                        </a:rPr>
                        <a:t>2026</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a:noFill/>
                    </a:lnB>
                    <a:solidFill>
                      <a:schemeClr val="accent1">
                        <a:lumMod val="50000"/>
                      </a:schemeClr>
                    </a:solidFill>
                  </a:tcPr>
                </a:tc>
                <a:tc rowSpan="2">
                  <a:txBody>
                    <a:bodyPr/>
                    <a:lstStyle/>
                    <a:p>
                      <a:pPr algn="r" rtl="0" fontAlgn="ctr"/>
                      <a:r>
                        <a:rPr lang="es-ES" sz="1100" b="1">
                          <a:solidFill>
                            <a:srgbClr val="FFFFFF"/>
                          </a:solidFill>
                          <a:effectLst/>
                          <a:latin typeface="Calibri"/>
                        </a:rPr>
                        <a:t>2027</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a:noFill/>
                    </a:lnB>
                    <a:solidFill>
                      <a:schemeClr val="accent1">
                        <a:lumMod val="50000"/>
                      </a:schemeClr>
                    </a:solidFill>
                  </a:tcPr>
                </a:tc>
                <a:tc rowSpan="2">
                  <a:txBody>
                    <a:bodyPr/>
                    <a:lstStyle/>
                    <a:p>
                      <a:pPr algn="r" rtl="0" fontAlgn="ctr"/>
                      <a:r>
                        <a:rPr lang="es-ES" sz="1100" b="1">
                          <a:solidFill>
                            <a:srgbClr val="FFFFFF"/>
                          </a:solidFill>
                          <a:effectLst/>
                          <a:latin typeface="Calibri"/>
                        </a:rPr>
                        <a:t>2028</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a:noFill/>
                    </a:lnB>
                    <a:solidFill>
                      <a:schemeClr val="accent1">
                        <a:lumMod val="50000"/>
                      </a:schemeClr>
                    </a:solidFill>
                  </a:tcPr>
                </a:tc>
                <a:tc rowSpan="2">
                  <a:txBody>
                    <a:bodyPr/>
                    <a:lstStyle/>
                    <a:p>
                      <a:pPr algn="r" rtl="0" fontAlgn="ctr"/>
                      <a:r>
                        <a:rPr lang="es-ES" sz="1100" b="1">
                          <a:solidFill>
                            <a:srgbClr val="FFFFFF"/>
                          </a:solidFill>
                          <a:effectLst/>
                          <a:latin typeface="Calibri"/>
                        </a:rPr>
                        <a:t>2029</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a:noFill/>
                    </a:lnB>
                    <a:solidFill>
                      <a:schemeClr val="accent1">
                        <a:lumMod val="50000"/>
                      </a:schemeClr>
                    </a:solidFill>
                  </a:tcPr>
                </a:tc>
                <a:tc>
                  <a:txBody>
                    <a:bodyPr/>
                    <a:lstStyle/>
                    <a:p>
                      <a:pPr rtl="0" fontAlgn="ctr"/>
                      <a:r>
                        <a:rPr lang="es-ES" sz="1100" b="1">
                          <a:solidFill>
                            <a:srgbClr val="FFFFFF"/>
                          </a:solidFill>
                          <a:effectLst/>
                          <a:latin typeface="Calibri"/>
                        </a:rPr>
                        <a:t>Var%</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rtl="0" fontAlgn="ctr"/>
                      <a:r>
                        <a:rPr lang="es-ES" sz="1100" b="1">
                          <a:solidFill>
                            <a:srgbClr val="FFFFFF"/>
                          </a:solidFill>
                          <a:effectLst/>
                          <a:latin typeface="Calibri"/>
                        </a:rPr>
                        <a:t>Var%</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rtl="0" fontAlgn="ctr"/>
                      <a:r>
                        <a:rPr lang="es-ES" sz="1100" b="1">
                          <a:solidFill>
                            <a:srgbClr val="FFFFFF"/>
                          </a:solidFill>
                          <a:effectLst/>
                          <a:latin typeface="Calibri"/>
                        </a:rPr>
                        <a:t>Var%</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rtl="0" fontAlgn="ctr"/>
                      <a:r>
                        <a:rPr lang="es-ES" sz="1100" b="1">
                          <a:solidFill>
                            <a:srgbClr val="FFFFFF"/>
                          </a:solidFill>
                          <a:effectLst/>
                          <a:latin typeface="Calibri"/>
                        </a:rPr>
                        <a:t>Var%</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915773370"/>
                  </a:ext>
                </a:extLst>
              </a:tr>
              <a:tr h="34303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rtl="0" fontAlgn="ctr"/>
                      <a:r>
                        <a:rPr lang="es-ES" sz="1100" b="1">
                          <a:solidFill>
                            <a:srgbClr val="FFFFFF"/>
                          </a:solidFill>
                          <a:effectLst/>
                          <a:latin typeface="Calibri"/>
                        </a:rPr>
                        <a:t>26/25</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rtl="0" fontAlgn="ctr"/>
                      <a:r>
                        <a:rPr lang="es-ES" sz="1100" b="1">
                          <a:solidFill>
                            <a:srgbClr val="FFFFFF"/>
                          </a:solidFill>
                          <a:effectLst/>
                          <a:latin typeface="Calibri"/>
                        </a:rPr>
                        <a:t>27/26</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rtl="0" fontAlgn="ctr"/>
                      <a:r>
                        <a:rPr lang="es-ES" sz="1100" b="1">
                          <a:solidFill>
                            <a:srgbClr val="FFFFFF"/>
                          </a:solidFill>
                          <a:effectLst/>
                          <a:latin typeface="Calibri"/>
                        </a:rPr>
                        <a:t>28/27</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rtl="0" fontAlgn="ctr"/>
                      <a:r>
                        <a:rPr lang="es-ES" sz="1100" b="1">
                          <a:solidFill>
                            <a:srgbClr val="FFFFFF"/>
                          </a:solidFill>
                          <a:effectLst/>
                          <a:latin typeface="Calibri"/>
                        </a:rPr>
                        <a:t>29/28</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4021575029"/>
                  </a:ext>
                </a:extLst>
              </a:tr>
              <a:tr h="343030">
                <a:tc>
                  <a:txBody>
                    <a:bodyPr/>
                    <a:lstStyle/>
                    <a:p>
                      <a:pPr rtl="0" fontAlgn="ctr"/>
                      <a:r>
                        <a:rPr lang="es-ES" sz="1400" b="1">
                          <a:solidFill>
                            <a:srgbClr val="203764"/>
                          </a:solidFill>
                          <a:effectLst/>
                          <a:latin typeface="Calibri"/>
                        </a:rPr>
                        <a:t>Ministerio de Igualdad y Equidad</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798.523 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 901.351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 928.392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 956.244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 984.931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13%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579422516"/>
                  </a:ext>
                </a:extLst>
              </a:tr>
              <a:tr h="343030">
                <a:tc>
                  <a:txBody>
                    <a:bodyPr/>
                    <a:lstStyle/>
                    <a:p>
                      <a:pPr rtl="0" fontAlgn="ctr"/>
                      <a:r>
                        <a:rPr lang="es-ES" sz="1400" b="1">
                          <a:solidFill>
                            <a:srgbClr val="203764"/>
                          </a:solidFill>
                          <a:effectLst/>
                          <a:latin typeface="Calibri"/>
                        </a:rPr>
                        <a:t>Instituto Nacional de Ciegos</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8.306 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 9.309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 9.588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 9.875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 10.172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12%</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73983456"/>
                  </a:ext>
                </a:extLst>
              </a:tr>
              <a:tr h="343030">
                <a:tc>
                  <a:txBody>
                    <a:bodyPr/>
                    <a:lstStyle/>
                    <a:p>
                      <a:pPr rtl="0" fontAlgn="ctr"/>
                      <a:r>
                        <a:rPr lang="es-ES" sz="1400" b="1">
                          <a:solidFill>
                            <a:srgbClr val="203764"/>
                          </a:solidFill>
                          <a:effectLst/>
                          <a:latin typeface="Calibri"/>
                        </a:rPr>
                        <a:t>Instituto Nacional de Sordos</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8.852</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10.856</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11.181</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11.517</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11.862</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23%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34964585"/>
                  </a:ext>
                </a:extLst>
              </a:tr>
              <a:tr h="343030">
                <a:tc>
                  <a:txBody>
                    <a:bodyPr/>
                    <a:lstStyle/>
                    <a:p>
                      <a:pPr rtl="0" fontAlgn="ctr"/>
                      <a:r>
                        <a:rPr lang="es-ES" sz="1400" b="1">
                          <a:solidFill>
                            <a:srgbClr val="203764"/>
                          </a:solidFill>
                          <a:effectLst/>
                          <a:latin typeface="Calibri"/>
                        </a:rPr>
                        <a:t>Instituto Colombiano de Bienestar Familiar</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 1.151.138</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1.778.403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1.831.755</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1.886.707</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1.943.308</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54%</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913854371"/>
                  </a:ext>
                </a:extLst>
              </a:tr>
              <a:tr h="343030">
                <a:tc>
                  <a:txBody>
                    <a:bodyPr/>
                    <a:lstStyle/>
                    <a:p>
                      <a:pPr rtl="0" fontAlgn="ctr"/>
                      <a:r>
                        <a:rPr lang="es-ES" sz="1400" b="1">
                          <a:solidFill>
                            <a:srgbClr val="203764"/>
                          </a:solidFill>
                          <a:effectLst/>
                          <a:latin typeface="Calibri"/>
                        </a:rPr>
                        <a:t>Total Funcionamiento</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1100">
                          <a:effectLst/>
                          <a:latin typeface="Calibri"/>
                        </a:rPr>
                        <a:t>1.966.819 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1100">
                          <a:effectLst/>
                          <a:latin typeface="Calibri"/>
                        </a:rPr>
                        <a:t> 2.699.919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1100">
                          <a:effectLst/>
                          <a:latin typeface="Calibri"/>
                        </a:rPr>
                        <a:t> 2.780.916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1100">
                          <a:effectLst/>
                          <a:latin typeface="Calibri"/>
                        </a:rPr>
                        <a:t> 2.864.343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1100">
                          <a:effectLst/>
                          <a:latin typeface="Calibri"/>
                        </a:rPr>
                        <a:t> 2.950.274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37%</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401068396"/>
                  </a:ext>
                </a:extLst>
              </a:tr>
              <a:tr h="343030">
                <a:tc>
                  <a:txBody>
                    <a:bodyPr/>
                    <a:lstStyle/>
                    <a:p>
                      <a:pPr rtl="0" fontAlgn="ctr"/>
                      <a:r>
                        <a:rPr lang="es-ES" sz="1400" b="1">
                          <a:solidFill>
                            <a:srgbClr val="203764"/>
                          </a:solidFill>
                          <a:effectLst/>
                          <a:latin typeface="Calibri"/>
                        </a:rPr>
                        <a:t>Servicio de la Deuda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1100">
                          <a:effectLst/>
                          <a:latin typeface="Calibri"/>
                        </a:rPr>
                        <a:t>0</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1100">
                          <a:effectLst/>
                          <a:latin typeface="Calibri"/>
                        </a:rPr>
                        <a:t>86.204</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1100">
                          <a:effectLst/>
                          <a:latin typeface="Calibri"/>
                        </a:rPr>
                        <a:t>88.795</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1100">
                          <a:effectLst/>
                          <a:latin typeface="Calibri"/>
                        </a:rPr>
                        <a:t>91.459</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ES" sz="1100">
                          <a:effectLst/>
                          <a:latin typeface="Calibri"/>
                        </a:rPr>
                        <a:t>94.203</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100%</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11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827387682"/>
                  </a:ext>
                </a:extLst>
              </a:tr>
              <a:tr h="343030">
                <a:tc>
                  <a:txBody>
                    <a:bodyPr/>
                    <a:lstStyle/>
                    <a:p>
                      <a:pPr rtl="0" fontAlgn="ctr"/>
                      <a:r>
                        <a:rPr lang="es-ES" sz="1200" b="0">
                          <a:solidFill>
                            <a:schemeClr val="bg1"/>
                          </a:solidFill>
                          <a:effectLst/>
                          <a:latin typeface="Calibri"/>
                        </a:rPr>
                        <a:t>Total Funcionamiento + Servicio de la Deuda</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r" fontAlgn="ctr"/>
                      <a:r>
                        <a:rPr lang="es-ES" sz="1200" b="0">
                          <a:solidFill>
                            <a:schemeClr val="bg1"/>
                          </a:solidFill>
                          <a:effectLst/>
                          <a:latin typeface="Calibri"/>
                        </a:rPr>
                        <a:t>1.966.819 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a:txBody>
                    <a:bodyPr/>
                    <a:lstStyle/>
                    <a:p>
                      <a:pPr algn="r" fontAlgn="ctr"/>
                      <a:r>
                        <a:rPr lang="es-ES" sz="1200" b="0">
                          <a:solidFill>
                            <a:schemeClr val="bg1"/>
                          </a:solidFill>
                          <a:effectLst/>
                          <a:latin typeface="Calibri"/>
                        </a:rPr>
                        <a:t> 2.786.122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a:txBody>
                    <a:bodyPr/>
                    <a:lstStyle/>
                    <a:p>
                      <a:pPr algn="r" fontAlgn="ctr"/>
                      <a:r>
                        <a:rPr lang="es-ES" sz="1200" b="0">
                          <a:solidFill>
                            <a:schemeClr val="bg1"/>
                          </a:solidFill>
                          <a:effectLst/>
                          <a:latin typeface="Calibri"/>
                        </a:rPr>
                        <a:t> 2.869.711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a:txBody>
                    <a:bodyPr/>
                    <a:lstStyle/>
                    <a:p>
                      <a:pPr algn="r" fontAlgn="ctr"/>
                      <a:r>
                        <a:rPr lang="es-ES" sz="1200" b="0">
                          <a:solidFill>
                            <a:schemeClr val="bg1"/>
                          </a:solidFill>
                          <a:effectLst/>
                          <a:latin typeface="Calibri"/>
                        </a:rPr>
                        <a:t> 2.955.802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a:txBody>
                    <a:bodyPr/>
                    <a:lstStyle/>
                    <a:p>
                      <a:pPr algn="r" fontAlgn="ctr"/>
                      <a:r>
                        <a:rPr lang="es-ES" sz="1200" b="0">
                          <a:solidFill>
                            <a:schemeClr val="bg1"/>
                          </a:solidFill>
                          <a:effectLst/>
                          <a:latin typeface="Calibri"/>
                        </a:rPr>
                        <a:t> 3.044.477 </a:t>
                      </a:r>
                    </a:p>
                  </a:txBody>
                  <a:tcPr marL="9525" marR="9525" marT="9525" anchor="ctr">
                    <a:lnL w="6350" cap="flat" cmpd="sng" algn="ctr">
                      <a:solidFill>
                        <a:srgbClr val="004A84"/>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accent1">
                        <a:lumMod val="50000"/>
                      </a:schemeClr>
                    </a:solidFill>
                  </a:tcPr>
                </a:tc>
                <a:tc>
                  <a:txBody>
                    <a:bodyPr/>
                    <a:lstStyle/>
                    <a:p>
                      <a:pPr algn="r" rtl="0" fontAlgn="ctr"/>
                      <a:r>
                        <a:rPr lang="es-ES" sz="1200" b="0">
                          <a:solidFill>
                            <a:schemeClr val="bg1"/>
                          </a:solidFill>
                          <a:effectLst/>
                          <a:latin typeface="Calibri"/>
                        </a:rPr>
                        <a:t>42%</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r" rtl="0" fontAlgn="ctr"/>
                      <a:r>
                        <a:rPr lang="es-ES" sz="1200" b="0">
                          <a:solidFill>
                            <a:schemeClr val="bg1"/>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r" rtl="0" fontAlgn="ctr"/>
                      <a:r>
                        <a:rPr lang="es-ES" sz="1200" b="0">
                          <a:solidFill>
                            <a:schemeClr val="bg1"/>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r" rtl="0" fontAlgn="ctr"/>
                      <a:r>
                        <a:rPr lang="es-ES" sz="1200" b="0">
                          <a:solidFill>
                            <a:schemeClr val="bg1"/>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9092958"/>
                  </a:ext>
                </a:extLst>
              </a:tr>
            </a:tbl>
          </a:graphicData>
        </a:graphic>
      </p:graphicFrame>
    </p:spTree>
    <p:extLst>
      <p:ext uri="{BB962C8B-B14F-4D97-AF65-F5344CB8AC3E}">
        <p14:creationId xmlns:p14="http://schemas.microsoft.com/office/powerpoint/2010/main" val="2538929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55455-3DE6-2EBB-61A9-3065BD4E44BB}"/>
            </a:ext>
          </a:extLst>
        </p:cNvPr>
        <p:cNvGrpSpPr/>
        <p:nvPr/>
      </p:nvGrpSpPr>
      <p:grpSpPr>
        <a:xfrm>
          <a:off x="0" y="0"/>
          <a:ext cx="0" cy="0"/>
          <a:chOff x="0" y="0"/>
          <a:chExt cx="0" cy="0"/>
        </a:xfrm>
      </p:grpSpPr>
      <p:pic>
        <p:nvPicPr>
          <p:cNvPr id="9" name="Imagen 8" descr="Imagen que contiene persona, pasto, sostener, hombre  El contenido generado por inteligencia artificial puede ser incorrecto.">
            <a:extLst>
              <a:ext uri="{FF2B5EF4-FFF2-40B4-BE49-F238E27FC236}">
                <a16:creationId xmlns:a16="http://schemas.microsoft.com/office/drawing/2014/main" id="{0FA0D027-0AF8-BB86-3B9F-8298168F79B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5080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396DC-089C-E1A4-5D7E-1F895779171B}"/>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AA6F335E-B941-BC1A-0981-FD021099455A}"/>
              </a:ext>
            </a:extLst>
          </p:cNvPr>
          <p:cNvSpPr txBox="1">
            <a:spLocks/>
          </p:cNvSpPr>
          <p:nvPr/>
        </p:nvSpPr>
        <p:spPr>
          <a:xfrm>
            <a:off x="423252" y="280688"/>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Sector Igualdad y Equidad-  MGMP 2026 -2029</a:t>
            </a:r>
          </a:p>
        </p:txBody>
      </p:sp>
      <p:pic>
        <p:nvPicPr>
          <p:cNvPr id="4" name="Graphic 6">
            <a:extLst>
              <a:ext uri="{FF2B5EF4-FFF2-40B4-BE49-F238E27FC236}">
                <a16:creationId xmlns:a16="http://schemas.microsoft.com/office/drawing/2014/main" id="{6A44F947-E1FD-6C4D-2B9C-AE1CC96F23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959" y="682079"/>
            <a:ext cx="5426788" cy="98511"/>
          </a:xfrm>
          <a:prstGeom prst="rect">
            <a:avLst/>
          </a:prstGeom>
        </p:spPr>
      </p:pic>
      <p:graphicFrame>
        <p:nvGraphicFramePr>
          <p:cNvPr id="3" name="Tabla 2">
            <a:extLst>
              <a:ext uri="{FF2B5EF4-FFF2-40B4-BE49-F238E27FC236}">
                <a16:creationId xmlns:a16="http://schemas.microsoft.com/office/drawing/2014/main" id="{E351D611-E168-C2F7-5AFD-70448F8AE3B7}"/>
              </a:ext>
            </a:extLst>
          </p:cNvPr>
          <p:cNvGraphicFramePr>
            <a:graphicFrameLocks noGrp="1"/>
          </p:cNvGraphicFramePr>
          <p:nvPr>
            <p:extLst>
              <p:ext uri="{D42A27DB-BD31-4B8C-83A1-F6EECF244321}">
                <p14:modId xmlns:p14="http://schemas.microsoft.com/office/powerpoint/2010/main" val="3277261167"/>
              </p:ext>
            </p:extLst>
          </p:nvPr>
        </p:nvGraphicFramePr>
        <p:xfrm>
          <a:off x="86261" y="3929398"/>
          <a:ext cx="11869306" cy="2803458"/>
        </p:xfrm>
        <a:graphic>
          <a:graphicData uri="http://schemas.openxmlformats.org/drawingml/2006/table">
            <a:tbl>
              <a:tblPr bandRow="1">
                <a:tableStyleId>{5C22544A-7EE6-4342-B048-85BDC9FD1C3A}</a:tableStyleId>
              </a:tblPr>
              <a:tblGrid>
                <a:gridCol w="1413808">
                  <a:extLst>
                    <a:ext uri="{9D8B030D-6E8A-4147-A177-3AD203B41FA5}">
                      <a16:colId xmlns:a16="http://schemas.microsoft.com/office/drawing/2014/main" val="2273350929"/>
                    </a:ext>
                  </a:extLst>
                </a:gridCol>
                <a:gridCol w="623410">
                  <a:extLst>
                    <a:ext uri="{9D8B030D-6E8A-4147-A177-3AD203B41FA5}">
                      <a16:colId xmlns:a16="http://schemas.microsoft.com/office/drawing/2014/main" val="1535765816"/>
                    </a:ext>
                  </a:extLst>
                </a:gridCol>
                <a:gridCol w="623410">
                  <a:extLst>
                    <a:ext uri="{9D8B030D-6E8A-4147-A177-3AD203B41FA5}">
                      <a16:colId xmlns:a16="http://schemas.microsoft.com/office/drawing/2014/main" val="1669486467"/>
                    </a:ext>
                  </a:extLst>
                </a:gridCol>
                <a:gridCol w="623410">
                  <a:extLst>
                    <a:ext uri="{9D8B030D-6E8A-4147-A177-3AD203B41FA5}">
                      <a16:colId xmlns:a16="http://schemas.microsoft.com/office/drawing/2014/main" val="4009265540"/>
                    </a:ext>
                  </a:extLst>
                </a:gridCol>
                <a:gridCol w="623410">
                  <a:extLst>
                    <a:ext uri="{9D8B030D-6E8A-4147-A177-3AD203B41FA5}">
                      <a16:colId xmlns:a16="http://schemas.microsoft.com/office/drawing/2014/main" val="2589687067"/>
                    </a:ext>
                  </a:extLst>
                </a:gridCol>
                <a:gridCol w="623410">
                  <a:extLst>
                    <a:ext uri="{9D8B030D-6E8A-4147-A177-3AD203B41FA5}">
                      <a16:colId xmlns:a16="http://schemas.microsoft.com/office/drawing/2014/main" val="3291696933"/>
                    </a:ext>
                  </a:extLst>
                </a:gridCol>
                <a:gridCol w="623410">
                  <a:extLst>
                    <a:ext uri="{9D8B030D-6E8A-4147-A177-3AD203B41FA5}">
                      <a16:colId xmlns:a16="http://schemas.microsoft.com/office/drawing/2014/main" val="1518166764"/>
                    </a:ext>
                  </a:extLst>
                </a:gridCol>
                <a:gridCol w="623410">
                  <a:extLst>
                    <a:ext uri="{9D8B030D-6E8A-4147-A177-3AD203B41FA5}">
                      <a16:colId xmlns:a16="http://schemas.microsoft.com/office/drawing/2014/main" val="1434928864"/>
                    </a:ext>
                  </a:extLst>
                </a:gridCol>
                <a:gridCol w="623410">
                  <a:extLst>
                    <a:ext uri="{9D8B030D-6E8A-4147-A177-3AD203B41FA5}">
                      <a16:colId xmlns:a16="http://schemas.microsoft.com/office/drawing/2014/main" val="1039945271"/>
                    </a:ext>
                  </a:extLst>
                </a:gridCol>
                <a:gridCol w="623410">
                  <a:extLst>
                    <a:ext uri="{9D8B030D-6E8A-4147-A177-3AD203B41FA5}">
                      <a16:colId xmlns:a16="http://schemas.microsoft.com/office/drawing/2014/main" val="3359751845"/>
                    </a:ext>
                  </a:extLst>
                </a:gridCol>
                <a:gridCol w="623410">
                  <a:extLst>
                    <a:ext uri="{9D8B030D-6E8A-4147-A177-3AD203B41FA5}">
                      <a16:colId xmlns:a16="http://schemas.microsoft.com/office/drawing/2014/main" val="2754998433"/>
                    </a:ext>
                  </a:extLst>
                </a:gridCol>
                <a:gridCol w="623410">
                  <a:extLst>
                    <a:ext uri="{9D8B030D-6E8A-4147-A177-3AD203B41FA5}">
                      <a16:colId xmlns:a16="http://schemas.microsoft.com/office/drawing/2014/main" val="1127928744"/>
                    </a:ext>
                  </a:extLst>
                </a:gridCol>
                <a:gridCol w="623410">
                  <a:extLst>
                    <a:ext uri="{9D8B030D-6E8A-4147-A177-3AD203B41FA5}">
                      <a16:colId xmlns:a16="http://schemas.microsoft.com/office/drawing/2014/main" val="2215057369"/>
                    </a:ext>
                  </a:extLst>
                </a:gridCol>
                <a:gridCol w="623410">
                  <a:extLst>
                    <a:ext uri="{9D8B030D-6E8A-4147-A177-3AD203B41FA5}">
                      <a16:colId xmlns:a16="http://schemas.microsoft.com/office/drawing/2014/main" val="185976154"/>
                    </a:ext>
                  </a:extLst>
                </a:gridCol>
                <a:gridCol w="623410">
                  <a:extLst>
                    <a:ext uri="{9D8B030D-6E8A-4147-A177-3AD203B41FA5}">
                      <a16:colId xmlns:a16="http://schemas.microsoft.com/office/drawing/2014/main" val="3610041902"/>
                    </a:ext>
                  </a:extLst>
                </a:gridCol>
                <a:gridCol w="623410">
                  <a:extLst>
                    <a:ext uri="{9D8B030D-6E8A-4147-A177-3AD203B41FA5}">
                      <a16:colId xmlns:a16="http://schemas.microsoft.com/office/drawing/2014/main" val="1554450038"/>
                    </a:ext>
                  </a:extLst>
                </a:gridCol>
                <a:gridCol w="300570">
                  <a:extLst>
                    <a:ext uri="{9D8B030D-6E8A-4147-A177-3AD203B41FA5}">
                      <a16:colId xmlns:a16="http://schemas.microsoft.com/office/drawing/2014/main" val="2997504201"/>
                    </a:ext>
                  </a:extLst>
                </a:gridCol>
                <a:gridCol w="289438">
                  <a:extLst>
                    <a:ext uri="{9D8B030D-6E8A-4147-A177-3AD203B41FA5}">
                      <a16:colId xmlns:a16="http://schemas.microsoft.com/office/drawing/2014/main" val="2501965378"/>
                    </a:ext>
                  </a:extLst>
                </a:gridCol>
                <a:gridCol w="300570">
                  <a:extLst>
                    <a:ext uri="{9D8B030D-6E8A-4147-A177-3AD203B41FA5}">
                      <a16:colId xmlns:a16="http://schemas.microsoft.com/office/drawing/2014/main" val="2895045801"/>
                    </a:ext>
                  </a:extLst>
                </a:gridCol>
                <a:gridCol w="213770">
                  <a:extLst>
                    <a:ext uri="{9D8B030D-6E8A-4147-A177-3AD203B41FA5}">
                      <a16:colId xmlns:a16="http://schemas.microsoft.com/office/drawing/2014/main" val="2813113764"/>
                    </a:ext>
                  </a:extLst>
                </a:gridCol>
              </a:tblGrid>
              <a:tr h="182808">
                <a:tc gridSpan="20">
                  <a:txBody>
                    <a:bodyPr/>
                    <a:lstStyle/>
                    <a:p>
                      <a:pPr rtl="0" fontAlgn="ctr"/>
                      <a:r>
                        <a:rPr lang="es-ES" sz="1050" b="1">
                          <a:solidFill>
                            <a:srgbClr val="203764"/>
                          </a:solidFill>
                          <a:effectLst/>
                          <a:latin typeface="Calibri"/>
                        </a:rPr>
                        <a:t>4.2 Solicitud MGMP 2026-2029 Inversión</a:t>
                      </a:r>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a:tc>
                <a:tc hMerge="1">
                  <a:txBody>
                    <a:bodyPr/>
                    <a:lstStyle/>
                    <a:p>
                      <a:endParaRPr lang="es-ES"/>
                    </a:p>
                  </a:txBody>
                  <a:tcPr marL="9525" marR="9525" marT="9525" anchor="ctr">
                    <a:lnL>
                      <a:noFill/>
                    </a:lnL>
                    <a:lnR>
                      <a:noFill/>
                    </a:lnR>
                    <a:lnT>
                      <a:noFill/>
                    </a:lnT>
                    <a:lnB>
                      <a:noFill/>
                    </a:lnB>
                    <a:noFill/>
                  </a:tcPr>
                </a:tc>
                <a:tc hMerge="1">
                  <a:txBody>
                    <a:bodyPr/>
                    <a:lstStyle/>
                    <a:p>
                      <a:endParaRPr lang="es-ES"/>
                    </a:p>
                  </a:txBody>
                  <a:tcPr/>
                </a:tc>
                <a:extLst>
                  <a:ext uri="{0D108BD9-81ED-4DB2-BD59-A6C34878D82A}">
                    <a16:rowId xmlns:a16="http://schemas.microsoft.com/office/drawing/2014/main" val="1911989795"/>
                  </a:ext>
                </a:extLst>
              </a:tr>
              <a:tr h="265903">
                <a:tc>
                  <a:txBody>
                    <a:bodyPr/>
                    <a:lstStyle/>
                    <a:p>
                      <a:pPr rtl="0" fontAlgn="ctr"/>
                      <a:r>
                        <a:rPr lang="es-ES" sz="700" b="1">
                          <a:solidFill>
                            <a:srgbClr val="203764"/>
                          </a:solidFill>
                          <a:effectLst/>
                          <a:latin typeface="Calibri"/>
                        </a:rPr>
                        <a:t>Cifras en pesos corrientes</a:t>
                      </a:r>
                    </a:p>
                  </a:txBody>
                  <a:tcPr marL="9525" marR="9525" marT="9525" anchor="ctr">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ctr"/>
                      <a:endParaRPr lang="es-ES" sz="700">
                        <a:effectLst/>
                        <a:latin typeface="Calibri"/>
                      </a:endParaRPr>
                    </a:p>
                  </a:txBody>
                  <a:tcPr marL="9525" marR="9525" marT="9525" anchor="ctr">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ctr"/>
                      <a:endParaRPr lang="es-ES" sz="700">
                        <a:effectLst/>
                        <a:latin typeface="Calibri"/>
                      </a:endParaRPr>
                    </a:p>
                  </a:txBody>
                  <a:tcPr marL="9525" marR="9525" marT="9525" anchor="ctr">
                    <a:lnL>
                      <a:noFill/>
                    </a:lnL>
                    <a:lnR>
                      <a:noFill/>
                    </a:lnR>
                    <a:lnT>
                      <a:noFill/>
                    </a:lnT>
                    <a:lnB w="6350" cap="flat" cmpd="sng" algn="ctr">
                      <a:solidFill>
                        <a:srgbClr val="2F75B5"/>
                      </a:solidFill>
                      <a:prstDash val="solid"/>
                      <a:round/>
                      <a:headEnd type="none" w="med" len="med"/>
                      <a:tailEnd type="none" w="med" len="med"/>
                    </a:lnB>
                    <a:noFill/>
                  </a:tcPr>
                </a:tc>
                <a:tc>
                  <a:txBody>
                    <a:bodyPr/>
                    <a:lstStyle/>
                    <a:p>
                      <a:pPr fontAlgn="ctr"/>
                      <a:endParaRPr lang="es-ES" sz="700">
                        <a:effectLst/>
                        <a:latin typeface="Calibri"/>
                      </a:endParaRPr>
                    </a:p>
                  </a:txBody>
                  <a:tcPr marL="9525" marR="9525" marT="9525"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noFill/>
                  </a:tcPr>
                </a:tc>
                <a:tc gridSpan="16">
                  <a:txBody>
                    <a:bodyPr/>
                    <a:lstStyle/>
                    <a:p>
                      <a:pPr algn="ctr" rtl="0" fontAlgn="ctr"/>
                      <a:r>
                        <a:rPr lang="es-ES" sz="700" b="1">
                          <a:solidFill>
                            <a:schemeClr val="bg1"/>
                          </a:solidFill>
                          <a:effectLst/>
                          <a:latin typeface="Calibri"/>
                        </a:rPr>
                        <a:t>MGMP 2026-2029</a:t>
                      </a:r>
                    </a:p>
                  </a:txBody>
                  <a:tcPr marL="9525" marR="9525" marT="9525" anchor="ctr">
                    <a:lnL w="6350" cap="flat" cmpd="sng" algn="ctr">
                      <a:solidFill>
                        <a:srgbClr val="2F75B5"/>
                      </a:solidFill>
                      <a:prstDash val="solid"/>
                      <a:round/>
                      <a:headEnd type="none" w="med" len="med"/>
                      <a:tailEnd type="none" w="med" len="med"/>
                    </a:lnL>
                    <a:lnR>
                      <a:noFill/>
                    </a:lnR>
                    <a:lnT>
                      <a:noFill/>
                    </a:lnT>
                    <a:lnB w="6350" cap="flat" cmpd="sng" algn="ctr">
                      <a:solidFill>
                        <a:srgbClr val="2F75B5"/>
                      </a:solidFill>
                      <a:prstDash val="solid"/>
                      <a:round/>
                      <a:headEnd type="none" w="med" len="med"/>
                      <a:tailEnd type="none" w="med" len="med"/>
                    </a:lnB>
                    <a:solidFill>
                      <a:schemeClr val="accent1">
                        <a:lumMod val="5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820699817"/>
                  </a:ext>
                </a:extLst>
              </a:tr>
              <a:tr h="249284">
                <a:tc rowSpan="2">
                  <a:txBody>
                    <a:bodyPr/>
                    <a:lstStyle/>
                    <a:p>
                      <a:pPr algn="ctr" rtl="0" fontAlgn="ctr"/>
                      <a:r>
                        <a:rPr lang="es-ES" sz="800" b="1">
                          <a:solidFill>
                            <a:srgbClr val="FFFFFF"/>
                          </a:solidFill>
                          <a:effectLst/>
                          <a:latin typeface="Calibri"/>
                        </a:rPr>
                        <a:t>ENTIDAD</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gridSpan="3">
                  <a:txBody>
                    <a:bodyPr/>
                    <a:lstStyle/>
                    <a:p>
                      <a:pPr algn="ctr" rtl="0" fontAlgn="ctr"/>
                      <a:r>
                        <a:rPr lang="es-ES" sz="800" b="1">
                          <a:solidFill>
                            <a:srgbClr val="FFFFFF"/>
                          </a:solidFill>
                          <a:effectLst/>
                          <a:latin typeface="Calibri"/>
                        </a:rPr>
                        <a:t>2025*</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hMerge="1">
                  <a:txBody>
                    <a:bodyPr/>
                    <a:lstStyle/>
                    <a:p>
                      <a:endParaRPr lang="es-ES"/>
                    </a:p>
                  </a:txBody>
                  <a:tcPr/>
                </a:tc>
                <a:tc hMerge="1">
                  <a:txBody>
                    <a:bodyPr/>
                    <a:lstStyle/>
                    <a:p>
                      <a:endParaRPr lang="es-ES"/>
                    </a:p>
                  </a:txBody>
                  <a:tcPr/>
                </a:tc>
                <a:tc gridSpan="3">
                  <a:txBody>
                    <a:bodyPr/>
                    <a:lstStyle/>
                    <a:p>
                      <a:pPr algn="ctr" rtl="0" fontAlgn="ctr"/>
                      <a:r>
                        <a:rPr lang="es-ES" sz="800" b="1">
                          <a:solidFill>
                            <a:schemeClr val="bg1"/>
                          </a:solidFill>
                          <a:effectLst/>
                          <a:latin typeface="Calibri"/>
                        </a:rPr>
                        <a:t>2026</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hMerge="1">
                  <a:txBody>
                    <a:bodyPr/>
                    <a:lstStyle/>
                    <a:p>
                      <a:endParaRPr lang="es-ES"/>
                    </a:p>
                  </a:txBody>
                  <a:tcPr/>
                </a:tc>
                <a:tc hMerge="1">
                  <a:txBody>
                    <a:bodyPr/>
                    <a:lstStyle/>
                    <a:p>
                      <a:endParaRPr lang="es-ES"/>
                    </a:p>
                  </a:txBody>
                  <a:tcPr/>
                </a:tc>
                <a:tc gridSpan="3">
                  <a:txBody>
                    <a:bodyPr/>
                    <a:lstStyle/>
                    <a:p>
                      <a:pPr algn="ctr" rtl="0" fontAlgn="ctr"/>
                      <a:r>
                        <a:rPr lang="es-ES" sz="800" b="1">
                          <a:solidFill>
                            <a:schemeClr val="bg1"/>
                          </a:solidFill>
                          <a:effectLst/>
                          <a:latin typeface="Calibri"/>
                        </a:rPr>
                        <a:t>2027</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hMerge="1">
                  <a:txBody>
                    <a:bodyPr/>
                    <a:lstStyle/>
                    <a:p>
                      <a:endParaRPr lang="es-ES"/>
                    </a:p>
                  </a:txBody>
                  <a:tcPr/>
                </a:tc>
                <a:tc hMerge="1">
                  <a:txBody>
                    <a:bodyPr/>
                    <a:lstStyle/>
                    <a:p>
                      <a:endParaRPr lang="es-ES"/>
                    </a:p>
                  </a:txBody>
                  <a:tcPr/>
                </a:tc>
                <a:tc gridSpan="3">
                  <a:txBody>
                    <a:bodyPr/>
                    <a:lstStyle/>
                    <a:p>
                      <a:pPr algn="ctr" rtl="0" fontAlgn="ctr"/>
                      <a:r>
                        <a:rPr lang="es-ES" sz="800" b="1">
                          <a:solidFill>
                            <a:schemeClr val="bg1"/>
                          </a:solidFill>
                          <a:effectLst/>
                          <a:latin typeface="Calibri"/>
                        </a:rPr>
                        <a:t>2028</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hMerge="1">
                  <a:txBody>
                    <a:bodyPr/>
                    <a:lstStyle/>
                    <a:p>
                      <a:endParaRPr lang="es-ES"/>
                    </a:p>
                  </a:txBody>
                  <a:tcPr/>
                </a:tc>
                <a:tc hMerge="1">
                  <a:txBody>
                    <a:bodyPr/>
                    <a:lstStyle/>
                    <a:p>
                      <a:endParaRPr lang="es-ES"/>
                    </a:p>
                  </a:txBody>
                  <a:tcPr/>
                </a:tc>
                <a:tc gridSpan="3">
                  <a:txBody>
                    <a:bodyPr/>
                    <a:lstStyle/>
                    <a:p>
                      <a:pPr algn="ctr" rtl="0" fontAlgn="ctr"/>
                      <a:r>
                        <a:rPr lang="es-ES" sz="800" b="1">
                          <a:solidFill>
                            <a:schemeClr val="bg1"/>
                          </a:solidFill>
                          <a:effectLst/>
                          <a:latin typeface="Calibri"/>
                        </a:rPr>
                        <a:t>2029</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hMerge="1">
                  <a:txBody>
                    <a:bodyPr/>
                    <a:lstStyle/>
                    <a:p>
                      <a:endParaRPr lang="es-ES"/>
                    </a:p>
                  </a:txBody>
                  <a:tcPr/>
                </a:tc>
                <a:tc hMerge="1">
                  <a:txBody>
                    <a:bodyPr/>
                    <a:lstStyle/>
                    <a:p>
                      <a:endParaRPr lang="es-ES"/>
                    </a:p>
                  </a:txBody>
                  <a:tcPr/>
                </a:tc>
                <a:tc>
                  <a:txBody>
                    <a:bodyPr/>
                    <a:lstStyle/>
                    <a:p>
                      <a:pPr algn="ctr" rtl="0" fontAlgn="ctr"/>
                      <a:r>
                        <a:rPr lang="es-ES" sz="800" b="1">
                          <a:solidFill>
                            <a:schemeClr val="bg1"/>
                          </a:solidFill>
                          <a:effectLst/>
                          <a:latin typeface="Calibri"/>
                        </a:rPr>
                        <a:t>Var%</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800" b="1">
                          <a:solidFill>
                            <a:schemeClr val="bg1"/>
                          </a:solidFill>
                          <a:effectLst/>
                          <a:latin typeface="Calibri"/>
                        </a:rPr>
                        <a:t>Var%</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800" b="1">
                          <a:solidFill>
                            <a:schemeClr val="bg1"/>
                          </a:solidFill>
                          <a:effectLst/>
                          <a:latin typeface="Calibri"/>
                        </a:rPr>
                        <a:t>Var%</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800" b="1">
                          <a:solidFill>
                            <a:schemeClr val="bg1"/>
                          </a:solidFill>
                          <a:effectLst/>
                          <a:latin typeface="Calibri"/>
                        </a:rPr>
                        <a:t>Var%</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801293424"/>
                  </a:ext>
                </a:extLst>
              </a:tr>
              <a:tr h="249284">
                <a:tc vMerge="1">
                  <a:txBody>
                    <a:bodyPr/>
                    <a:lstStyle/>
                    <a:p>
                      <a:endParaRPr lang="es-ES"/>
                    </a:p>
                  </a:txBody>
                  <a:tcPr/>
                </a:tc>
                <a:tc>
                  <a:txBody>
                    <a:bodyPr/>
                    <a:lstStyle/>
                    <a:p>
                      <a:pPr rtl="0" fontAlgn="ctr"/>
                      <a:r>
                        <a:rPr lang="es-ES" sz="800" b="1">
                          <a:solidFill>
                            <a:srgbClr val="FFFFFF"/>
                          </a:solidFill>
                          <a:effectLst/>
                          <a:latin typeface="Calibri"/>
                        </a:rPr>
                        <a:t>Nación</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800" b="1">
                          <a:solidFill>
                            <a:srgbClr val="FFFFFF"/>
                          </a:solidFill>
                          <a:effectLst/>
                          <a:latin typeface="Calibri"/>
                        </a:rPr>
                        <a:t>Propios</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800" b="1">
                          <a:solidFill>
                            <a:srgbClr val="FFFFFF"/>
                          </a:solidFill>
                          <a:effectLst/>
                          <a:latin typeface="Calibri"/>
                        </a:rPr>
                        <a:t>Total</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rtl="0" fontAlgn="ctr"/>
                      <a:r>
                        <a:rPr lang="es-ES" sz="800" b="1">
                          <a:solidFill>
                            <a:schemeClr val="bg1"/>
                          </a:solidFill>
                          <a:effectLst/>
                          <a:latin typeface="Calibri"/>
                        </a:rPr>
                        <a:t>Nación</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800" b="1">
                          <a:solidFill>
                            <a:schemeClr val="bg1"/>
                          </a:solidFill>
                          <a:effectLst/>
                          <a:latin typeface="Calibri"/>
                        </a:rPr>
                        <a:t>Propios</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800" b="1">
                          <a:solidFill>
                            <a:schemeClr val="bg1"/>
                          </a:solidFill>
                          <a:effectLst/>
                          <a:latin typeface="Calibri"/>
                        </a:rPr>
                        <a:t>Total</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rtl="0" fontAlgn="ctr"/>
                      <a:r>
                        <a:rPr lang="es-ES" sz="800" b="1">
                          <a:solidFill>
                            <a:schemeClr val="bg1"/>
                          </a:solidFill>
                          <a:effectLst/>
                          <a:latin typeface="Calibri"/>
                        </a:rPr>
                        <a:t>Nación</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800" b="1">
                          <a:solidFill>
                            <a:schemeClr val="bg1"/>
                          </a:solidFill>
                          <a:effectLst/>
                          <a:latin typeface="Calibri"/>
                        </a:rPr>
                        <a:t>Propios</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800" b="1">
                          <a:solidFill>
                            <a:schemeClr val="bg1"/>
                          </a:solidFill>
                          <a:effectLst/>
                          <a:latin typeface="Calibri"/>
                        </a:rPr>
                        <a:t>Total</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rtl="0" fontAlgn="ctr"/>
                      <a:r>
                        <a:rPr lang="es-ES" sz="800" b="1">
                          <a:solidFill>
                            <a:schemeClr val="bg1"/>
                          </a:solidFill>
                          <a:effectLst/>
                          <a:latin typeface="Calibri"/>
                        </a:rPr>
                        <a:t>Nación</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800" b="1">
                          <a:solidFill>
                            <a:schemeClr val="bg1"/>
                          </a:solidFill>
                          <a:effectLst/>
                          <a:latin typeface="Calibri"/>
                        </a:rPr>
                        <a:t>Propios</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800" b="1">
                          <a:solidFill>
                            <a:schemeClr val="bg1"/>
                          </a:solidFill>
                          <a:effectLst/>
                          <a:latin typeface="Calibri"/>
                        </a:rPr>
                        <a:t>Total</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rtl="0" fontAlgn="ctr"/>
                      <a:r>
                        <a:rPr lang="es-ES" sz="800" b="1">
                          <a:solidFill>
                            <a:schemeClr val="bg1"/>
                          </a:solidFill>
                          <a:effectLst/>
                          <a:latin typeface="Calibri"/>
                        </a:rPr>
                        <a:t>Nación</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800" b="1">
                          <a:solidFill>
                            <a:schemeClr val="bg1"/>
                          </a:solidFill>
                          <a:effectLst/>
                          <a:latin typeface="Calibri"/>
                        </a:rPr>
                        <a:t>Propios</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800" b="1">
                          <a:solidFill>
                            <a:schemeClr val="bg1"/>
                          </a:solidFill>
                          <a:effectLst/>
                          <a:latin typeface="Calibri"/>
                        </a:rPr>
                        <a:t>Total</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800" b="1">
                          <a:solidFill>
                            <a:schemeClr val="bg1"/>
                          </a:solidFill>
                          <a:effectLst/>
                          <a:latin typeface="Calibri"/>
                        </a:rPr>
                        <a:t>26/25</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800" b="1">
                          <a:solidFill>
                            <a:schemeClr val="bg1"/>
                          </a:solidFill>
                          <a:effectLst/>
                          <a:latin typeface="Calibri"/>
                        </a:rPr>
                        <a:t>27/26</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800" b="1">
                          <a:solidFill>
                            <a:schemeClr val="bg1"/>
                          </a:solidFill>
                          <a:effectLst/>
                          <a:latin typeface="Calibri"/>
                        </a:rPr>
                        <a:t>28/27</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tc>
                  <a:txBody>
                    <a:bodyPr/>
                    <a:lstStyle/>
                    <a:p>
                      <a:pPr algn="ctr" rtl="0" fontAlgn="ctr"/>
                      <a:r>
                        <a:rPr lang="es-ES" sz="800" b="1">
                          <a:solidFill>
                            <a:schemeClr val="bg1"/>
                          </a:solidFill>
                          <a:effectLst/>
                          <a:latin typeface="Calibri"/>
                        </a:rPr>
                        <a:t>29/28</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941903373"/>
                  </a:ext>
                </a:extLst>
              </a:tr>
              <a:tr h="216046">
                <a:tc>
                  <a:txBody>
                    <a:bodyPr/>
                    <a:lstStyle/>
                    <a:p>
                      <a:pPr rtl="0" fontAlgn="ctr"/>
                      <a:r>
                        <a:rPr lang="es-ES" sz="700" b="1">
                          <a:effectLst/>
                          <a:latin typeface="Calibri"/>
                        </a:rPr>
                        <a:t>Ministerio de Igualdad y Equidad</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498.912,00 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498.912,00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1.262.505,00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1.262.505,00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1.075.953,27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1.075.953,27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1.108.231,87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1.108.231,87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1.141.478,82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endParaRPr lang="es-ES" sz="700">
                        <a:effectLst/>
                        <a:latin typeface="Calibri"/>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1.141.478,82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153%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-15%</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014169618"/>
                  </a:ext>
                </a:extLst>
              </a:tr>
              <a:tr h="216046">
                <a:tc>
                  <a:txBody>
                    <a:bodyPr/>
                    <a:lstStyle/>
                    <a:p>
                      <a:pPr rtl="0" fontAlgn="ctr"/>
                      <a:r>
                        <a:rPr lang="es-ES" sz="700" b="1">
                          <a:effectLst/>
                          <a:latin typeface="Calibri"/>
                        </a:rPr>
                        <a:t>Instituto Nacional Para Ciegos</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1.980,00 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1.784,02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3.764,02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2.586,26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1.166,42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3.752,67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2.663,84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3.663,84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2.743,76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800,00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3.543,76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2.826,07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700,00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3.526,07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0%</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-2%</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0%</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846265959"/>
                  </a:ext>
                </a:extLst>
              </a:tr>
              <a:tr h="216046">
                <a:tc>
                  <a:txBody>
                    <a:bodyPr/>
                    <a:lstStyle/>
                    <a:p>
                      <a:pPr rtl="0" fontAlgn="ctr"/>
                      <a:r>
                        <a:rPr lang="es-ES" sz="700" b="1">
                          <a:effectLst/>
                          <a:latin typeface="Calibri"/>
                        </a:rPr>
                        <a:t>Instituto Nacional Para Sordos</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7.961,00 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398,00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8.359,00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10.659,55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250,19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10.909,74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10.979,34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230,00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11.209,34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11.308,72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230,00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11.538,72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11.647,98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230,00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11.877,98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31%</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533164760"/>
                  </a:ext>
                </a:extLst>
              </a:tr>
              <a:tr h="216046">
                <a:tc>
                  <a:txBody>
                    <a:bodyPr/>
                    <a:lstStyle/>
                    <a:p>
                      <a:pPr rtl="0" fontAlgn="ctr"/>
                      <a:r>
                        <a:rPr lang="es-ES" sz="700" b="1">
                          <a:effectLst/>
                          <a:latin typeface="Calibri"/>
                        </a:rPr>
                        <a:t>ICBF</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6.370.671,25 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3.268.950,33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9.639.621,58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12.638.653,99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3.096.698,78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15.735.352,76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13.017.813,60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3.189.599,74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16.207.413,34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13.408.348,01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3.285.287,73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16.693.635,74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13.810.598,45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3.383.846,36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17.194.444,82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63%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244878919"/>
                  </a:ext>
                </a:extLst>
              </a:tr>
              <a:tr h="216046">
                <a:tc>
                  <a:txBody>
                    <a:bodyPr/>
                    <a:lstStyle/>
                    <a:p>
                      <a:pPr rtl="0" fontAlgn="ctr"/>
                      <a:r>
                        <a:rPr lang="es-ES" sz="700" b="1">
                          <a:effectLst/>
                          <a:latin typeface="Calibri"/>
                        </a:rPr>
                        <a:t>Total Solicitado 2026-2029</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6.879.524,25 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3.271.132,35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10.150.656,60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13.914.404,79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3.098.115,39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17.012.520,18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14.107.410,05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3.190.829,74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17.298.239,79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14.530.632,35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3.286.317,73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17.816.950,09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14.966.551,32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 3.384.776,36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b="1">
                          <a:effectLst/>
                          <a:latin typeface="Calibri"/>
                        </a:rPr>
                        <a:t> 18.351.327,69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68%</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2%</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879812105"/>
                  </a:ext>
                </a:extLst>
              </a:tr>
              <a:tr h="249284">
                <a:tc>
                  <a:txBody>
                    <a:bodyPr/>
                    <a:lstStyle/>
                    <a:p>
                      <a:pPr rtl="0" fontAlgn="ctr"/>
                      <a:r>
                        <a:rPr lang="es-ES" sz="700" b="1">
                          <a:solidFill>
                            <a:srgbClr val="203764"/>
                          </a:solidFill>
                          <a:effectLst/>
                          <a:latin typeface="Calibri"/>
                        </a:rPr>
                        <a:t>MGMP 2025-2028</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a:solidFill>
                            <a:srgbClr val="203764"/>
                          </a:solidFill>
                          <a:effectLst/>
                          <a:latin typeface="Calibri"/>
                        </a:rPr>
                        <a:t>7.585.000,00 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a:solidFill>
                            <a:srgbClr val="203764"/>
                          </a:solidFill>
                          <a:effectLst/>
                          <a:latin typeface="Calibri"/>
                        </a:rPr>
                        <a:t> 4.422.000,00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a:solidFill>
                            <a:srgbClr val="203764"/>
                          </a:solidFill>
                          <a:effectLst/>
                          <a:latin typeface="Calibri"/>
                        </a:rPr>
                        <a:t> 12.007.000,00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a:solidFill>
                            <a:srgbClr val="203764"/>
                          </a:solidFill>
                          <a:effectLst/>
                          <a:latin typeface="Calibri"/>
                        </a:rPr>
                        <a:t> 6.084.000,00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a:solidFill>
                            <a:srgbClr val="203764"/>
                          </a:solidFill>
                          <a:effectLst/>
                          <a:latin typeface="Calibri"/>
                        </a:rPr>
                        <a:t> 4.578.000,00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a:solidFill>
                            <a:srgbClr val="203764"/>
                          </a:solidFill>
                          <a:effectLst/>
                          <a:latin typeface="Calibri"/>
                        </a:rPr>
                        <a:t> 10.662.000,00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a:solidFill>
                            <a:srgbClr val="203764"/>
                          </a:solidFill>
                          <a:effectLst/>
                          <a:latin typeface="Calibri"/>
                        </a:rPr>
                        <a:t> 6.325.000,00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a:solidFill>
                            <a:srgbClr val="203764"/>
                          </a:solidFill>
                          <a:effectLst/>
                          <a:latin typeface="Calibri"/>
                        </a:rPr>
                        <a:t> 4.716.000,00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a:solidFill>
                            <a:srgbClr val="203764"/>
                          </a:solidFill>
                          <a:effectLst/>
                          <a:latin typeface="Calibri"/>
                        </a:rPr>
                        <a:t> 11.041.000,00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a:solidFill>
                            <a:srgbClr val="203764"/>
                          </a:solidFill>
                          <a:effectLst/>
                          <a:latin typeface="Calibri"/>
                        </a:rPr>
                        <a:t> 6.869.000,00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a:solidFill>
                            <a:srgbClr val="203764"/>
                          </a:solidFill>
                          <a:effectLst/>
                          <a:latin typeface="Calibri"/>
                        </a:rPr>
                        <a:t> 4.857.000,00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a:solidFill>
                            <a:srgbClr val="203764"/>
                          </a:solidFill>
                          <a:effectLst/>
                          <a:latin typeface="Calibri"/>
                        </a:rPr>
                        <a:t> 11.726.000,00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endParaRPr lang="es-ES" sz="700">
                        <a:solidFill>
                          <a:srgbClr val="203764"/>
                        </a:solidFill>
                        <a:effectLst/>
                        <a:latin typeface="Calibri"/>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endParaRPr lang="es-ES" sz="700">
                        <a:solidFill>
                          <a:srgbClr val="203764"/>
                        </a:solidFill>
                        <a:effectLst/>
                        <a:latin typeface="Calibri"/>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endParaRPr lang="es-ES" sz="700">
                        <a:solidFill>
                          <a:srgbClr val="203764"/>
                        </a:solidFill>
                        <a:effectLst/>
                        <a:latin typeface="Calibri"/>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a:solidFill>
                            <a:srgbClr val="203764"/>
                          </a:solidFill>
                          <a:effectLst/>
                          <a:latin typeface="Calibri"/>
                        </a:rPr>
                        <a:t>-11%</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a:solidFill>
                            <a:srgbClr val="203764"/>
                          </a:solidFill>
                          <a:effectLst/>
                          <a:latin typeface="Calibri"/>
                        </a:rPr>
                        <a:t>4%</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a:solidFill>
                            <a:srgbClr val="203764"/>
                          </a:solidFill>
                          <a:effectLst/>
                          <a:latin typeface="Calibri"/>
                        </a:rPr>
                        <a:t>6%</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ES" sz="700">
                          <a:solidFill>
                            <a:srgbClr val="203764"/>
                          </a:solidFill>
                          <a:effectLst/>
                          <a:latin typeface="Calibri"/>
                        </a:rPr>
                        <a:t>-100%</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97671589"/>
                  </a:ext>
                </a:extLst>
              </a:tr>
              <a:tr h="249284">
                <a:tc>
                  <a:txBody>
                    <a:bodyPr/>
                    <a:lstStyle/>
                    <a:p>
                      <a:pPr rtl="0" fontAlgn="ctr"/>
                      <a:r>
                        <a:rPr lang="es-ES" sz="700" b="1">
                          <a:solidFill>
                            <a:srgbClr val="203764"/>
                          </a:solidFill>
                          <a:effectLst/>
                          <a:latin typeface="Calibri"/>
                        </a:rPr>
                        <a:t>DIFERENCIA</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endParaRPr lang="es-ES" sz="700">
                        <a:solidFill>
                          <a:srgbClr val="203764"/>
                        </a:solidFill>
                        <a:effectLst/>
                        <a:latin typeface="Calibri"/>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endParaRPr lang="es-ES" sz="700">
                        <a:solidFill>
                          <a:srgbClr val="203764"/>
                        </a:solidFill>
                        <a:effectLst/>
                        <a:latin typeface="Calibri"/>
                      </a:endParaRP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solidFill>
                            <a:srgbClr val="203764"/>
                          </a:solidFill>
                          <a:effectLst/>
                          <a:latin typeface="Calibri"/>
                        </a:rPr>
                        <a:t>1.856.343,40 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solidFill>
                            <a:srgbClr val="203764"/>
                          </a:solidFill>
                          <a:effectLst/>
                          <a:latin typeface="Calibri"/>
                        </a:rPr>
                        <a:t>-7.830.404,79 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solidFill>
                            <a:srgbClr val="203764"/>
                          </a:solidFill>
                          <a:effectLst/>
                          <a:latin typeface="Calibri"/>
                        </a:rPr>
                        <a:t> 1.479.884,61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solidFill>
                            <a:srgbClr val="203764"/>
                          </a:solidFill>
                          <a:effectLst/>
                          <a:latin typeface="Calibri"/>
                        </a:rPr>
                        <a:t>-6.350.520,18 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solidFill>
                            <a:srgbClr val="203764"/>
                          </a:solidFill>
                          <a:effectLst/>
                          <a:latin typeface="Calibri"/>
                        </a:rPr>
                        <a:t>-7.782.410,05 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solidFill>
                            <a:srgbClr val="203764"/>
                          </a:solidFill>
                          <a:effectLst/>
                          <a:latin typeface="Calibri"/>
                        </a:rPr>
                        <a:t> 1.525.170,26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solidFill>
                            <a:srgbClr val="203764"/>
                          </a:solidFill>
                          <a:effectLst/>
                          <a:latin typeface="Calibri"/>
                        </a:rPr>
                        <a:t>-6.257.239,79 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solidFill>
                            <a:srgbClr val="203764"/>
                          </a:solidFill>
                          <a:effectLst/>
                          <a:latin typeface="Calibri"/>
                        </a:rPr>
                        <a:t>-7.661.632,35 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solidFill>
                            <a:srgbClr val="203764"/>
                          </a:solidFill>
                          <a:effectLst/>
                          <a:latin typeface="Calibri"/>
                        </a:rPr>
                        <a:t> 1.570.682,27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solidFill>
                            <a:srgbClr val="203764"/>
                          </a:solidFill>
                          <a:effectLst/>
                          <a:latin typeface="Calibri"/>
                        </a:rPr>
                        <a:t>-6.090.950,09 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solidFill>
                            <a:srgbClr val="203764"/>
                          </a:solidFill>
                          <a:effectLst/>
                          <a:latin typeface="Calibri"/>
                        </a:rPr>
                        <a:t>-14.966.551,32 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solidFill>
                            <a:srgbClr val="203764"/>
                          </a:solidFill>
                          <a:effectLst/>
                          <a:latin typeface="Calibri"/>
                        </a:rPr>
                        <a:t>-3.384.776,36 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solidFill>
                            <a:srgbClr val="203764"/>
                          </a:solidFill>
                          <a:effectLst/>
                          <a:latin typeface="Calibri"/>
                        </a:rPr>
                        <a:t>-18.351.327,69 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solidFill>
                            <a:srgbClr val="203764"/>
                          </a:solidFill>
                          <a:effectLst/>
                          <a:latin typeface="Calibri"/>
                        </a:rPr>
                        <a:t>-442%</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solidFill>
                            <a:srgbClr val="203764"/>
                          </a:solidFill>
                          <a:effectLst/>
                          <a:latin typeface="Calibri"/>
                        </a:rPr>
                        <a:t>-1%</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solidFill>
                            <a:srgbClr val="203764"/>
                          </a:solidFill>
                          <a:effectLst/>
                          <a:latin typeface="Calibri"/>
                        </a:rPr>
                        <a:t>-3%</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ES" sz="700">
                          <a:solidFill>
                            <a:srgbClr val="203764"/>
                          </a:solidFill>
                          <a:effectLst/>
                          <a:latin typeface="Calibri"/>
                        </a:rPr>
                        <a:t>201%</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84185754"/>
                  </a:ext>
                </a:extLst>
              </a:tr>
            </a:tbl>
          </a:graphicData>
        </a:graphic>
      </p:graphicFrame>
      <p:graphicFrame>
        <p:nvGraphicFramePr>
          <p:cNvPr id="6" name="Gráfico 5">
            <a:extLst>
              <a:ext uri="{FF2B5EF4-FFF2-40B4-BE49-F238E27FC236}">
                <a16:creationId xmlns:a16="http://schemas.microsoft.com/office/drawing/2014/main" id="{30E25410-BCAE-4B5C-AD77-410EBBE597B9}"/>
              </a:ext>
            </a:extLst>
          </p:cNvPr>
          <p:cNvGraphicFramePr>
            <a:graphicFrameLocks/>
          </p:cNvGraphicFramePr>
          <p:nvPr>
            <p:extLst>
              <p:ext uri="{D42A27DB-BD31-4B8C-83A1-F6EECF244321}">
                <p14:modId xmlns:p14="http://schemas.microsoft.com/office/powerpoint/2010/main" val="2931731558"/>
              </p:ext>
            </p:extLst>
          </p:nvPr>
        </p:nvGraphicFramePr>
        <p:xfrm>
          <a:off x="76739" y="733425"/>
          <a:ext cx="11875698" cy="31867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37399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34377BE-5123-2FBF-3194-621928221B88}"/>
              </a:ext>
            </a:extLst>
          </p:cNvPr>
          <p:cNvSpPr txBox="1"/>
          <p:nvPr/>
        </p:nvSpPr>
        <p:spPr>
          <a:xfrm>
            <a:off x="716071" y="413359"/>
            <a:ext cx="105406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Helvetica"/>
              </a:rPr>
              <a:t>TECHOS SIIF VS NECESIDADES REALES</a:t>
            </a:r>
            <a:r>
              <a:rPr lang="es-ES" sz="3600">
                <a:cs typeface="Helvetica"/>
              </a:rPr>
              <a:t>​</a:t>
            </a:r>
            <a:endParaRPr lang="es-ES"/>
          </a:p>
        </p:txBody>
      </p:sp>
      <p:pic>
        <p:nvPicPr>
          <p:cNvPr id="6" name="Imagen 5" descr="Gráfico, Gráfico en cascada&#10;&#10;El contenido generado por IA puede ser incorrecto.">
            <a:extLst>
              <a:ext uri="{FF2B5EF4-FFF2-40B4-BE49-F238E27FC236}">
                <a16:creationId xmlns:a16="http://schemas.microsoft.com/office/drawing/2014/main" id="{72C928A8-AA17-38E5-EEFE-BA67DAE1A4DB}"/>
              </a:ext>
            </a:extLst>
          </p:cNvPr>
          <p:cNvPicPr>
            <a:picLocks noChangeAspect="1"/>
          </p:cNvPicPr>
          <p:nvPr/>
        </p:nvPicPr>
        <p:blipFill>
          <a:blip r:embed="rId2"/>
          <a:srcRect l="13054" r="10867" b="-2"/>
          <a:stretch>
            <a:fillRect/>
          </a:stretch>
        </p:blipFill>
        <p:spPr>
          <a:xfrm>
            <a:off x="547251" y="1711356"/>
            <a:ext cx="4991842" cy="3346376"/>
          </a:xfrm>
          <a:prstGeom prst="rect">
            <a:avLst/>
          </a:prstGeom>
        </p:spPr>
      </p:pic>
      <p:pic>
        <p:nvPicPr>
          <p:cNvPr id="5" name="Imagen 4" descr="Gráfico, Gráfico de barras&#10;&#10;El contenido generado por IA puede ser incorrecto.">
            <a:extLst>
              <a:ext uri="{FF2B5EF4-FFF2-40B4-BE49-F238E27FC236}">
                <a16:creationId xmlns:a16="http://schemas.microsoft.com/office/drawing/2014/main" id="{E281B3E1-1B38-FE10-A044-F0B373E25715}"/>
              </a:ext>
            </a:extLst>
          </p:cNvPr>
          <p:cNvPicPr>
            <a:picLocks noChangeAspect="1"/>
          </p:cNvPicPr>
          <p:nvPr/>
        </p:nvPicPr>
        <p:blipFill>
          <a:blip r:embed="rId3"/>
          <a:stretch>
            <a:fillRect/>
          </a:stretch>
        </p:blipFill>
        <p:spPr>
          <a:xfrm>
            <a:off x="5632637" y="1714781"/>
            <a:ext cx="6350375" cy="3338794"/>
          </a:xfrm>
          <a:prstGeom prst="rect">
            <a:avLst/>
          </a:prstGeom>
        </p:spPr>
      </p:pic>
    </p:spTree>
    <p:extLst>
      <p:ext uri="{BB962C8B-B14F-4D97-AF65-F5344CB8AC3E}">
        <p14:creationId xmlns:p14="http://schemas.microsoft.com/office/powerpoint/2010/main" val="1689493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79280A-ABA5-7F0A-DFD9-B06C34C78E21}"/>
              </a:ext>
            </a:extLst>
          </p:cNvPr>
          <p:cNvSpPr>
            <a:spLocks noGrp="1"/>
          </p:cNvSpPr>
          <p:nvPr>
            <p:ph type="ctrTitle"/>
          </p:nvPr>
        </p:nvSpPr>
        <p:spPr>
          <a:xfrm>
            <a:off x="1243853" y="2870481"/>
            <a:ext cx="9144000" cy="2387600"/>
          </a:xfrm>
        </p:spPr>
        <p:txBody>
          <a:bodyPr>
            <a:normAutofit fontScale="90000"/>
          </a:bodyPr>
          <a:lstStyle/>
          <a:p>
            <a:r>
              <a:rPr lang="es-ES">
                <a:solidFill>
                  <a:srgbClr val="D23B78"/>
                </a:solidFill>
                <a:latin typeface="Verdana"/>
                <a:ea typeface="Verdana"/>
              </a:rPr>
              <a:t>MINISTERIO DE LA IGUALDAD Y LA EQUIDAD</a:t>
            </a:r>
            <a:endParaRPr lang="es-ES">
              <a:solidFill>
                <a:srgbClr val="D23B78"/>
              </a:solidFill>
            </a:endParaRPr>
          </a:p>
        </p:txBody>
      </p:sp>
      <p:pic>
        <p:nvPicPr>
          <p:cNvPr id="3" name="Imagen 2" descr="Logotipo, nombre de la empresa&#10;&#10;El contenido generado por IA puede ser incorrecto.">
            <a:extLst>
              <a:ext uri="{FF2B5EF4-FFF2-40B4-BE49-F238E27FC236}">
                <a16:creationId xmlns:a16="http://schemas.microsoft.com/office/drawing/2014/main" id="{E57B6805-870C-8DBE-DE77-5BF4E40B3ED5}"/>
              </a:ext>
            </a:extLst>
          </p:cNvPr>
          <p:cNvPicPr>
            <a:picLocks noChangeAspect="1"/>
          </p:cNvPicPr>
          <p:nvPr/>
        </p:nvPicPr>
        <p:blipFill>
          <a:blip r:embed="rId2"/>
          <a:srcRect l="27273" t="21986" r="17316" b="10638"/>
          <a:stretch>
            <a:fillRect/>
          </a:stretch>
        </p:blipFill>
        <p:spPr>
          <a:xfrm>
            <a:off x="4419600" y="726980"/>
            <a:ext cx="2488949" cy="1574371"/>
          </a:xfrm>
          <a:prstGeom prst="rect">
            <a:avLst/>
          </a:prstGeom>
        </p:spPr>
      </p:pic>
    </p:spTree>
    <p:extLst>
      <p:ext uri="{BB962C8B-B14F-4D97-AF65-F5344CB8AC3E}">
        <p14:creationId xmlns:p14="http://schemas.microsoft.com/office/powerpoint/2010/main" val="1388909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312DF-2FCC-7CE3-8566-9FBAFA309561}"/>
            </a:ext>
          </a:extLst>
        </p:cNvPr>
        <p:cNvGrpSpPr/>
        <p:nvPr/>
      </p:nvGrpSpPr>
      <p:grpSpPr>
        <a:xfrm>
          <a:off x="0" y="0"/>
          <a:ext cx="0" cy="0"/>
          <a:chOff x="0" y="0"/>
          <a:chExt cx="0" cy="0"/>
        </a:xfrm>
      </p:grpSpPr>
      <p:cxnSp>
        <p:nvCxnSpPr>
          <p:cNvPr id="9" name="Conector recto 8">
            <a:extLst>
              <a:ext uri="{FF2B5EF4-FFF2-40B4-BE49-F238E27FC236}">
                <a16:creationId xmlns:a16="http://schemas.microsoft.com/office/drawing/2014/main" id="{1B1DBF61-28CE-1696-D911-F8F0F86B8554}"/>
              </a:ext>
            </a:extLst>
          </p:cNvPr>
          <p:cNvCxnSpPr>
            <a:cxnSpLocks/>
          </p:cNvCxnSpPr>
          <p:nvPr/>
        </p:nvCxnSpPr>
        <p:spPr>
          <a:xfrm flipV="1">
            <a:off x="11659" y="851988"/>
            <a:ext cx="12119618" cy="53401"/>
          </a:xfrm>
          <a:prstGeom prst="line">
            <a:avLst/>
          </a:prstGeom>
          <a:ln w="28575">
            <a:solidFill>
              <a:schemeClr val="accent6">
                <a:lumMod val="40000"/>
                <a:lumOff val="6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CE75E7D5-F17D-1561-9A69-CF6B48A797F5}"/>
              </a:ext>
            </a:extLst>
          </p:cNvPr>
          <p:cNvSpPr txBox="1"/>
          <p:nvPr/>
        </p:nvSpPr>
        <p:spPr>
          <a:xfrm>
            <a:off x="39790" y="878955"/>
            <a:ext cx="1067623" cy="1237262"/>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Enero 2023</a:t>
            </a:r>
          </a:p>
          <a:p>
            <a:pPr defTabSz="855921"/>
            <a:r>
              <a:rPr lang="es-CO" sz="960">
                <a:solidFill>
                  <a:srgbClr val="D8D9DC">
                    <a:lumMod val="50000"/>
                  </a:srgbClr>
                </a:solidFill>
                <a:latin typeface="Verdana" panose="020B0604030504040204" pitchFamily="34" charset="0"/>
                <a:ea typeface="Verdana" panose="020B0604030504040204" pitchFamily="34" charset="0"/>
              </a:rPr>
              <a:t>Enero: Sanción Presidencial de la Ley 2281 </a:t>
            </a:r>
          </a:p>
        </p:txBody>
      </p:sp>
      <p:sp>
        <p:nvSpPr>
          <p:cNvPr id="15" name="CuadroTexto 14">
            <a:extLst>
              <a:ext uri="{FF2B5EF4-FFF2-40B4-BE49-F238E27FC236}">
                <a16:creationId xmlns:a16="http://schemas.microsoft.com/office/drawing/2014/main" id="{2A72E430-6519-BFB1-8B37-6F1539B3EEF9}"/>
              </a:ext>
            </a:extLst>
          </p:cNvPr>
          <p:cNvSpPr txBox="1"/>
          <p:nvPr/>
        </p:nvSpPr>
        <p:spPr>
          <a:xfrm>
            <a:off x="819296" y="878956"/>
            <a:ext cx="1203742" cy="1808187"/>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Junio </a:t>
            </a:r>
            <a:endParaRPr lang="en-US" sz="1300">
              <a:latin typeface="Verdana"/>
              <a:ea typeface="Verdana"/>
            </a:endParaRPr>
          </a:p>
          <a:p>
            <a:pPr defTabSz="855921"/>
            <a:r>
              <a:rPr lang="es-CO" sz="1300" b="1">
                <a:solidFill>
                  <a:srgbClr val="D8D9DC">
                    <a:lumMod val="50000"/>
                  </a:srgbClr>
                </a:solidFill>
                <a:latin typeface="Verdana"/>
                <a:ea typeface="Verdana"/>
              </a:rPr>
              <a:t>2023</a:t>
            </a:r>
            <a:endParaRPr lang="es-CO" sz="1300">
              <a:latin typeface="Verdana"/>
              <a:ea typeface="Verdana"/>
            </a:endParaRPr>
          </a:p>
          <a:p>
            <a:pPr defTabSz="855921"/>
            <a:r>
              <a:rPr lang="es-CO" sz="950">
                <a:solidFill>
                  <a:srgbClr val="D8D9DC">
                    <a:lumMod val="50000"/>
                  </a:srgbClr>
                </a:solidFill>
                <a:latin typeface="Verdana"/>
                <a:ea typeface="Verdana"/>
                <a:sym typeface="Symbol" panose="05050102010706020507" pitchFamily="18" charset="2"/>
              </a:rPr>
              <a:t></a:t>
            </a:r>
            <a:r>
              <a:rPr lang="es-CO" sz="950">
                <a:solidFill>
                  <a:srgbClr val="D8D9DC">
                    <a:lumMod val="50000"/>
                  </a:srgbClr>
                </a:solidFill>
                <a:latin typeface="Verdana"/>
                <a:ea typeface="Verdana"/>
              </a:rPr>
              <a:t>Decretos Reglamentarios</a:t>
            </a:r>
          </a:p>
          <a:p>
            <a:pPr defTabSz="855921"/>
            <a:r>
              <a:rPr lang="es-CO" sz="950">
                <a:solidFill>
                  <a:srgbClr val="D8D9DC">
                    <a:lumMod val="50000"/>
                  </a:srgbClr>
                </a:solidFill>
                <a:latin typeface="Verdana"/>
                <a:ea typeface="Verdana"/>
              </a:rPr>
              <a:t>MIE y Sector</a:t>
            </a:r>
          </a:p>
          <a:p>
            <a:pPr defTabSz="855921"/>
            <a:r>
              <a:rPr lang="es-CO" sz="950">
                <a:solidFill>
                  <a:srgbClr val="D8D9DC">
                    <a:lumMod val="50000"/>
                  </a:srgbClr>
                </a:solidFill>
                <a:latin typeface="Verdana"/>
                <a:ea typeface="Verdana"/>
                <a:sym typeface="Symbol" panose="05050102010706020507" pitchFamily="18" charset="2"/>
              </a:rPr>
              <a:t> </a:t>
            </a:r>
            <a:r>
              <a:rPr lang="es-CO" sz="950">
                <a:solidFill>
                  <a:srgbClr val="D8D9DC">
                    <a:lumMod val="50000"/>
                  </a:srgbClr>
                </a:solidFill>
                <a:latin typeface="Verdana"/>
                <a:ea typeface="Verdana"/>
              </a:rPr>
              <a:t>Inclusión de artículos en el Plan Nacional de Desarrollo</a:t>
            </a:r>
          </a:p>
          <a:p>
            <a:pPr defTabSz="855921"/>
            <a:r>
              <a:rPr lang="es-CO" sz="950">
                <a:solidFill>
                  <a:srgbClr val="D8D9DC">
                    <a:lumMod val="50000"/>
                  </a:srgbClr>
                </a:solidFill>
                <a:latin typeface="Verdana"/>
                <a:ea typeface="Verdana"/>
                <a:sym typeface="Symbol" panose="05050102010706020507" pitchFamily="18" charset="2"/>
              </a:rPr>
              <a:t> </a:t>
            </a:r>
            <a:r>
              <a:rPr lang="es-CO" sz="950">
                <a:solidFill>
                  <a:srgbClr val="D8D9DC">
                    <a:lumMod val="50000"/>
                  </a:srgbClr>
                </a:solidFill>
                <a:latin typeface="Verdana"/>
                <a:ea typeface="Verdana"/>
              </a:rPr>
              <a:t>Ministra designada.</a:t>
            </a:r>
          </a:p>
        </p:txBody>
      </p:sp>
      <p:sp>
        <p:nvSpPr>
          <p:cNvPr id="16" name="CuadroTexto 15">
            <a:extLst>
              <a:ext uri="{FF2B5EF4-FFF2-40B4-BE49-F238E27FC236}">
                <a16:creationId xmlns:a16="http://schemas.microsoft.com/office/drawing/2014/main" id="{43807740-7606-EF40-6232-A204178DD4BB}"/>
              </a:ext>
            </a:extLst>
          </p:cNvPr>
          <p:cNvSpPr txBox="1"/>
          <p:nvPr/>
        </p:nvSpPr>
        <p:spPr>
          <a:xfrm>
            <a:off x="1800440" y="878070"/>
            <a:ext cx="1101377" cy="94179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Agosto 2023</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Primeros recursos asignados </a:t>
            </a:r>
            <a:endParaRPr lang="es-CO" sz="960">
              <a:solidFill>
                <a:srgbClr val="D8D9DC">
                  <a:lumMod val="50000"/>
                </a:srgbClr>
              </a:solidFill>
              <a:latin typeface="Verdana" panose="020B0604030504040204" pitchFamily="34" charset="0"/>
              <a:ea typeface="Verdana" panose="020B0604030504040204" pitchFamily="34" charset="0"/>
            </a:endParaRPr>
          </a:p>
        </p:txBody>
      </p:sp>
      <p:sp>
        <p:nvSpPr>
          <p:cNvPr id="17" name="CuadroTexto 16">
            <a:extLst>
              <a:ext uri="{FF2B5EF4-FFF2-40B4-BE49-F238E27FC236}">
                <a16:creationId xmlns:a16="http://schemas.microsoft.com/office/drawing/2014/main" id="{EB841A4C-6C85-0B07-D919-6122C9C2E0B5}"/>
              </a:ext>
            </a:extLst>
          </p:cNvPr>
          <p:cNvSpPr txBox="1"/>
          <p:nvPr/>
        </p:nvSpPr>
        <p:spPr>
          <a:xfrm>
            <a:off x="2580831" y="878958"/>
            <a:ext cx="1327470" cy="794064"/>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Septiembre 2023</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1 Proyecto de inversión.</a:t>
            </a:r>
          </a:p>
        </p:txBody>
      </p:sp>
      <p:sp>
        <p:nvSpPr>
          <p:cNvPr id="18" name="CuadroTexto 17">
            <a:extLst>
              <a:ext uri="{FF2B5EF4-FFF2-40B4-BE49-F238E27FC236}">
                <a16:creationId xmlns:a16="http://schemas.microsoft.com/office/drawing/2014/main" id="{D9FE715D-510C-05E8-B5E9-24EF630D502B}"/>
              </a:ext>
            </a:extLst>
          </p:cNvPr>
          <p:cNvSpPr txBox="1"/>
          <p:nvPr/>
        </p:nvSpPr>
        <p:spPr>
          <a:xfrm>
            <a:off x="3759849" y="868796"/>
            <a:ext cx="1553028" cy="1235723"/>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Diciembre 2023</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Reglamentación art. 72 (</a:t>
            </a:r>
            <a:r>
              <a:rPr lang="es-CO" sz="960" err="1">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FonIgualdad</a:t>
            </a:r>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Contrato Patrimonio autónomo. </a:t>
            </a:r>
          </a:p>
          <a:p>
            <a:pPr defTabSz="855921"/>
            <a:r>
              <a:rPr lang="es-CO" sz="950">
                <a:solidFill>
                  <a:srgbClr val="D8D9DC">
                    <a:lumMod val="50000"/>
                  </a:srgbClr>
                </a:solidFill>
                <a:latin typeface="Verdana"/>
                <a:ea typeface="Verdana"/>
              </a:rPr>
              <a:t>Sede </a:t>
            </a:r>
            <a:r>
              <a:rPr lang="es-CO" sz="950" err="1">
                <a:solidFill>
                  <a:srgbClr val="D8D9DC">
                    <a:lumMod val="50000"/>
                  </a:srgbClr>
                </a:solidFill>
                <a:latin typeface="Verdana"/>
                <a:ea typeface="Verdana"/>
              </a:rPr>
              <a:t>MinIgualdad</a:t>
            </a:r>
            <a:endParaRPr lang="es-CO" sz="950" err="1">
              <a:solidFill>
                <a:srgbClr val="D8D9DC">
                  <a:lumMod val="50000"/>
                </a:srgbClr>
              </a:solidFill>
              <a:latin typeface="Verdana" panose="020B0604030504040204" pitchFamily="34" charset="0"/>
              <a:ea typeface="Verdana" panose="020B0604030504040204" pitchFamily="34" charset="0"/>
            </a:endParaRPr>
          </a:p>
        </p:txBody>
      </p:sp>
      <p:sp>
        <p:nvSpPr>
          <p:cNvPr id="22" name="CuadroTexto 21">
            <a:extLst>
              <a:ext uri="{FF2B5EF4-FFF2-40B4-BE49-F238E27FC236}">
                <a16:creationId xmlns:a16="http://schemas.microsoft.com/office/drawing/2014/main" id="{3636C33D-7A7B-917B-483C-7AF5987B7EDC}"/>
              </a:ext>
            </a:extLst>
          </p:cNvPr>
          <p:cNvSpPr txBox="1"/>
          <p:nvPr/>
        </p:nvSpPr>
        <p:spPr>
          <a:xfrm>
            <a:off x="5160979" y="878955"/>
            <a:ext cx="1067623" cy="94179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Enero 2024</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Plan Estratégico Institucional</a:t>
            </a:r>
            <a:endParaRPr lang="es-CO" sz="960">
              <a:solidFill>
                <a:srgbClr val="D8D9DC">
                  <a:lumMod val="50000"/>
                </a:srgbClr>
              </a:solidFill>
              <a:latin typeface="Verdana" panose="020B0604030504040204" pitchFamily="34" charset="0"/>
              <a:ea typeface="Verdana" panose="020B0604030504040204" pitchFamily="34" charset="0"/>
            </a:endParaRPr>
          </a:p>
        </p:txBody>
      </p:sp>
      <p:sp>
        <p:nvSpPr>
          <p:cNvPr id="23" name="CuadroTexto 22">
            <a:extLst>
              <a:ext uri="{FF2B5EF4-FFF2-40B4-BE49-F238E27FC236}">
                <a16:creationId xmlns:a16="http://schemas.microsoft.com/office/drawing/2014/main" id="{48AFB141-323A-B964-EE64-CDE9ABABF8FE}"/>
              </a:ext>
            </a:extLst>
          </p:cNvPr>
          <p:cNvSpPr txBox="1"/>
          <p:nvPr/>
        </p:nvSpPr>
        <p:spPr>
          <a:xfrm>
            <a:off x="6041305" y="894134"/>
            <a:ext cx="1202249" cy="1181862"/>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Abril 2024</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8 Programas formulados</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4 Proyectos de inversión</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FonIgualdad en marcha</a:t>
            </a:r>
            <a:endParaRPr lang="es-CO" sz="960">
              <a:solidFill>
                <a:srgbClr val="D8D9DC">
                  <a:lumMod val="50000"/>
                </a:srgbClr>
              </a:solidFill>
              <a:latin typeface="Verdana" panose="020B0604030504040204" pitchFamily="34" charset="0"/>
              <a:ea typeface="Verdana" panose="020B0604030504040204" pitchFamily="34" charset="0"/>
            </a:endParaRPr>
          </a:p>
        </p:txBody>
      </p:sp>
      <p:sp>
        <p:nvSpPr>
          <p:cNvPr id="24" name="CuadroTexto 23">
            <a:extLst>
              <a:ext uri="{FF2B5EF4-FFF2-40B4-BE49-F238E27FC236}">
                <a16:creationId xmlns:a16="http://schemas.microsoft.com/office/drawing/2014/main" id="{9D677135-CCA0-1CD7-4EAA-1F190EE0F78C}"/>
              </a:ext>
            </a:extLst>
          </p:cNvPr>
          <p:cNvSpPr txBox="1"/>
          <p:nvPr/>
        </p:nvSpPr>
        <p:spPr>
          <a:xfrm>
            <a:off x="7122370" y="889462"/>
            <a:ext cx="1067623" cy="94179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Junio 2024</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15 Programas formulados</a:t>
            </a:r>
            <a:endParaRPr lang="es-CO" sz="960">
              <a:solidFill>
                <a:srgbClr val="D8D9DC">
                  <a:lumMod val="50000"/>
                </a:srgbClr>
              </a:solidFill>
              <a:latin typeface="Verdana" panose="020B0604030504040204" pitchFamily="34" charset="0"/>
              <a:ea typeface="Verdana" panose="020B0604030504040204" pitchFamily="34" charset="0"/>
            </a:endParaRPr>
          </a:p>
        </p:txBody>
      </p:sp>
      <p:sp>
        <p:nvSpPr>
          <p:cNvPr id="25" name="CuadroTexto 24">
            <a:extLst>
              <a:ext uri="{FF2B5EF4-FFF2-40B4-BE49-F238E27FC236}">
                <a16:creationId xmlns:a16="http://schemas.microsoft.com/office/drawing/2014/main" id="{2B2B6AB8-2EA8-6A83-AD69-677F0686AB02}"/>
              </a:ext>
            </a:extLst>
          </p:cNvPr>
          <p:cNvSpPr txBox="1"/>
          <p:nvPr/>
        </p:nvSpPr>
        <p:spPr>
          <a:xfrm>
            <a:off x="7952731" y="878071"/>
            <a:ext cx="1202249" cy="1237262"/>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Agosto 2024</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21 Programas</a:t>
            </a:r>
            <a:b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br>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4 proyectos de inversión en etapa precontractual.</a:t>
            </a:r>
            <a:endParaRPr lang="es-CO" sz="960">
              <a:solidFill>
                <a:srgbClr val="D8D9DC">
                  <a:lumMod val="50000"/>
                </a:srgbClr>
              </a:solidFill>
              <a:latin typeface="Verdana" panose="020B0604030504040204" pitchFamily="34" charset="0"/>
              <a:ea typeface="Verdana" panose="020B0604030504040204" pitchFamily="34" charset="0"/>
            </a:endParaRPr>
          </a:p>
        </p:txBody>
      </p:sp>
      <p:sp>
        <p:nvSpPr>
          <p:cNvPr id="27" name="CuadroTexto 26">
            <a:extLst>
              <a:ext uri="{FF2B5EF4-FFF2-40B4-BE49-F238E27FC236}">
                <a16:creationId xmlns:a16="http://schemas.microsoft.com/office/drawing/2014/main" id="{5457F65C-9F96-3C0E-2870-FB8DDEAFFD5E}"/>
              </a:ext>
            </a:extLst>
          </p:cNvPr>
          <p:cNvSpPr txBox="1"/>
          <p:nvPr/>
        </p:nvSpPr>
        <p:spPr>
          <a:xfrm>
            <a:off x="1032488" y="691002"/>
            <a:ext cx="306448" cy="38472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00">
                <a:solidFill>
                  <a:srgbClr val="D54773">
                    <a:lumMod val="60000"/>
                    <a:lumOff val="40000"/>
                  </a:srgbClr>
                </a:solidFill>
                <a:latin typeface="Calibri" panose="020F0502020204030204"/>
                <a:sym typeface="Symbol" panose="05050102010706020507" pitchFamily="18" charset="2"/>
              </a:rPr>
              <a:t></a:t>
            </a:r>
            <a:endParaRPr lang="es-CO" sz="1000">
              <a:solidFill>
                <a:srgbClr val="676A73"/>
              </a:solidFill>
              <a:latin typeface="Verdana"/>
              <a:ea typeface="Verdana"/>
              <a:sym typeface="Symbol" panose="05050102010706020507" pitchFamily="18" charset="2"/>
            </a:endParaRPr>
          </a:p>
        </p:txBody>
      </p:sp>
      <p:sp>
        <p:nvSpPr>
          <p:cNvPr id="28" name="CuadroTexto 27">
            <a:extLst>
              <a:ext uri="{FF2B5EF4-FFF2-40B4-BE49-F238E27FC236}">
                <a16:creationId xmlns:a16="http://schemas.microsoft.com/office/drawing/2014/main" id="{09EBE7EE-EE30-641F-7464-1BCF102A28C5}"/>
              </a:ext>
            </a:extLst>
          </p:cNvPr>
          <p:cNvSpPr txBox="1"/>
          <p:nvPr/>
        </p:nvSpPr>
        <p:spPr>
          <a:xfrm>
            <a:off x="2057784" y="691002"/>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29" name="CuadroTexto 28">
            <a:extLst>
              <a:ext uri="{FF2B5EF4-FFF2-40B4-BE49-F238E27FC236}">
                <a16:creationId xmlns:a16="http://schemas.microsoft.com/office/drawing/2014/main" id="{A4016FE2-D924-B07D-073D-C725666C6911}"/>
              </a:ext>
            </a:extLst>
          </p:cNvPr>
          <p:cNvSpPr txBox="1"/>
          <p:nvPr/>
        </p:nvSpPr>
        <p:spPr>
          <a:xfrm>
            <a:off x="2820515" y="678509"/>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30" name="CuadroTexto 29">
            <a:extLst>
              <a:ext uri="{FF2B5EF4-FFF2-40B4-BE49-F238E27FC236}">
                <a16:creationId xmlns:a16="http://schemas.microsoft.com/office/drawing/2014/main" id="{72317D5E-26F1-5BDB-28C5-20DA95ED278F}"/>
              </a:ext>
            </a:extLst>
          </p:cNvPr>
          <p:cNvSpPr txBox="1"/>
          <p:nvPr/>
        </p:nvSpPr>
        <p:spPr>
          <a:xfrm>
            <a:off x="4255478" y="653526"/>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31" name="CuadroTexto 30">
            <a:extLst>
              <a:ext uri="{FF2B5EF4-FFF2-40B4-BE49-F238E27FC236}">
                <a16:creationId xmlns:a16="http://schemas.microsoft.com/office/drawing/2014/main" id="{02CE740F-8F62-8EA5-C65D-169EBF5B8AF9}"/>
              </a:ext>
            </a:extLst>
          </p:cNvPr>
          <p:cNvSpPr txBox="1"/>
          <p:nvPr/>
        </p:nvSpPr>
        <p:spPr>
          <a:xfrm>
            <a:off x="5367214" y="678509"/>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32" name="CuadroTexto 31">
            <a:extLst>
              <a:ext uri="{FF2B5EF4-FFF2-40B4-BE49-F238E27FC236}">
                <a16:creationId xmlns:a16="http://schemas.microsoft.com/office/drawing/2014/main" id="{8B403BCC-4DF4-BF48-FC7C-174A69216B19}"/>
              </a:ext>
            </a:extLst>
          </p:cNvPr>
          <p:cNvSpPr txBox="1"/>
          <p:nvPr/>
        </p:nvSpPr>
        <p:spPr>
          <a:xfrm>
            <a:off x="6358983" y="653524"/>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33" name="CuadroTexto 32">
            <a:extLst>
              <a:ext uri="{FF2B5EF4-FFF2-40B4-BE49-F238E27FC236}">
                <a16:creationId xmlns:a16="http://schemas.microsoft.com/office/drawing/2014/main" id="{7292C788-5E4A-94B8-6501-DF97DF3EC140}"/>
              </a:ext>
            </a:extLst>
          </p:cNvPr>
          <p:cNvSpPr txBox="1"/>
          <p:nvPr/>
        </p:nvSpPr>
        <p:spPr>
          <a:xfrm>
            <a:off x="7331050" y="653171"/>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2" name="CuadroTexto 1">
            <a:extLst>
              <a:ext uri="{FF2B5EF4-FFF2-40B4-BE49-F238E27FC236}">
                <a16:creationId xmlns:a16="http://schemas.microsoft.com/office/drawing/2014/main" id="{FB91C864-B954-1BC4-3C5B-AA04073D0AAB}"/>
              </a:ext>
            </a:extLst>
          </p:cNvPr>
          <p:cNvSpPr txBox="1"/>
          <p:nvPr/>
        </p:nvSpPr>
        <p:spPr>
          <a:xfrm>
            <a:off x="9057368" y="888159"/>
            <a:ext cx="1164774" cy="137576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Diciembre2024</a:t>
            </a:r>
          </a:p>
          <a:p>
            <a:pPr marL="171450" indent="-171450" defTabSz="855921">
              <a:buFont typeface="Symbol" panose="05050102010706020507" pitchFamily="18" charset="2"/>
              <a:buChar char="·"/>
            </a:pPr>
            <a:r>
              <a:rPr lang="es-CO" sz="950">
                <a:solidFill>
                  <a:srgbClr val="D8D9DC">
                    <a:lumMod val="50000"/>
                  </a:srgbClr>
                </a:solidFill>
                <a:latin typeface="Verdana"/>
                <a:ea typeface="Verdana"/>
                <a:sym typeface="Symbol" panose="05050102010706020507" pitchFamily="18" charset="2"/>
              </a:rPr>
              <a:t>Puestos de trabajo y equipos para el 100% de personal nombrado</a:t>
            </a:r>
            <a:endParaRPr lang="es-CO" sz="950">
              <a:solidFill>
                <a:srgbClr val="676A73"/>
              </a:solidFill>
              <a:latin typeface="Verdana"/>
              <a:ea typeface="Verdana"/>
            </a:endParaRPr>
          </a:p>
        </p:txBody>
      </p:sp>
      <p:sp>
        <p:nvSpPr>
          <p:cNvPr id="10" name="CuadroTexto 9">
            <a:extLst>
              <a:ext uri="{FF2B5EF4-FFF2-40B4-BE49-F238E27FC236}">
                <a16:creationId xmlns:a16="http://schemas.microsoft.com/office/drawing/2014/main" id="{9D3325C0-4273-A9A4-6191-C8EA12D3F27F}"/>
              </a:ext>
            </a:extLst>
          </p:cNvPr>
          <p:cNvSpPr txBox="1"/>
          <p:nvPr/>
        </p:nvSpPr>
        <p:spPr>
          <a:xfrm>
            <a:off x="1585827" y="2275666"/>
            <a:ext cx="3575002" cy="815608"/>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097335"/>
            <a:r>
              <a:rPr lang="es-MX" sz="1000" b="1">
                <a:solidFill>
                  <a:srgbClr val="454551"/>
                </a:solidFill>
                <a:latin typeface="Verdana"/>
                <a:ea typeface="Verdana"/>
                <a:cs typeface="ADLaM Display"/>
              </a:rPr>
              <a:t>Segundo semestre de 2023 - Formalización del Ministerio: </a:t>
            </a:r>
            <a:r>
              <a:rPr lang="es-MX" sz="900">
                <a:solidFill>
                  <a:srgbClr val="454551"/>
                </a:solidFill>
                <a:latin typeface="Verdana"/>
                <a:ea typeface="Verdana"/>
                <a:cs typeface="ADLaM Display"/>
                <a:sym typeface="Roboto"/>
              </a:rPr>
              <a:t>RUT (Registro Único Tributario), Registro Parafiscales, </a:t>
            </a:r>
            <a:r>
              <a:rPr lang="es-MX" sz="900" err="1">
                <a:solidFill>
                  <a:srgbClr val="454551"/>
                </a:solidFill>
                <a:latin typeface="Verdana"/>
                <a:ea typeface="Verdana"/>
                <a:cs typeface="ADLaM Display"/>
                <a:sym typeface="Roboto"/>
              </a:rPr>
              <a:t>RIT</a:t>
            </a:r>
            <a:r>
              <a:rPr lang="es-MX" sz="900">
                <a:solidFill>
                  <a:srgbClr val="454551"/>
                </a:solidFill>
                <a:latin typeface="Verdana"/>
                <a:ea typeface="Verdana"/>
                <a:cs typeface="ADLaM Display"/>
                <a:sym typeface="Roboto"/>
              </a:rPr>
              <a:t> (Registro de información tributaria), </a:t>
            </a:r>
            <a:r>
              <a:rPr lang="es-MX" sz="900" err="1">
                <a:solidFill>
                  <a:srgbClr val="454551"/>
                </a:solidFill>
                <a:latin typeface="Verdana"/>
                <a:ea typeface="Verdana"/>
                <a:cs typeface="ADLaM Display"/>
                <a:sym typeface="Roboto"/>
              </a:rPr>
              <a:t>SIIF</a:t>
            </a:r>
            <a:r>
              <a:rPr lang="es-MX" sz="900">
                <a:solidFill>
                  <a:srgbClr val="454551"/>
                </a:solidFill>
                <a:latin typeface="Verdana"/>
                <a:ea typeface="Verdana"/>
                <a:cs typeface="ADLaM Display"/>
                <a:sym typeface="Roboto"/>
              </a:rPr>
              <a:t> (Sistema de información Financiera), Autorización Tesoro Nacional, Página web.)</a:t>
            </a:r>
            <a:endParaRPr lang="es-MX" sz="900">
              <a:solidFill>
                <a:srgbClr val="454551"/>
              </a:solidFill>
              <a:latin typeface="Verdana"/>
              <a:ea typeface="Verdana"/>
              <a:cs typeface="ADLaM Display"/>
            </a:endParaRPr>
          </a:p>
        </p:txBody>
      </p:sp>
      <p:sp>
        <p:nvSpPr>
          <p:cNvPr id="12" name="Abrir corchete 11">
            <a:extLst>
              <a:ext uri="{FF2B5EF4-FFF2-40B4-BE49-F238E27FC236}">
                <a16:creationId xmlns:a16="http://schemas.microsoft.com/office/drawing/2014/main" id="{A6F77905-5470-3CE1-5059-C54180AF070C}"/>
              </a:ext>
            </a:extLst>
          </p:cNvPr>
          <p:cNvSpPr/>
          <p:nvPr/>
        </p:nvSpPr>
        <p:spPr>
          <a:xfrm rot="5400000" flipH="1">
            <a:off x="3397490" y="607757"/>
            <a:ext cx="240452" cy="2962851"/>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s-CO" sz="1800"/>
          </a:p>
        </p:txBody>
      </p:sp>
      <p:sp>
        <p:nvSpPr>
          <p:cNvPr id="8" name="CuadroTexto 32">
            <a:extLst>
              <a:ext uri="{FF2B5EF4-FFF2-40B4-BE49-F238E27FC236}">
                <a16:creationId xmlns:a16="http://schemas.microsoft.com/office/drawing/2014/main" id="{73835949-218B-5C03-ABBC-354F2C32AF70}"/>
              </a:ext>
            </a:extLst>
          </p:cNvPr>
          <p:cNvSpPr txBox="1"/>
          <p:nvPr/>
        </p:nvSpPr>
        <p:spPr>
          <a:xfrm>
            <a:off x="8255443" y="653169"/>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11" name="CuadroTexto 32">
            <a:extLst>
              <a:ext uri="{FF2B5EF4-FFF2-40B4-BE49-F238E27FC236}">
                <a16:creationId xmlns:a16="http://schemas.microsoft.com/office/drawing/2014/main" id="{93B3E3BE-1450-7120-9589-F6066DC71A32}"/>
              </a:ext>
            </a:extLst>
          </p:cNvPr>
          <p:cNvSpPr txBox="1"/>
          <p:nvPr/>
        </p:nvSpPr>
        <p:spPr>
          <a:xfrm>
            <a:off x="9367214" y="653169"/>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13" name="CuadroTexto 22">
            <a:extLst>
              <a:ext uri="{FF2B5EF4-FFF2-40B4-BE49-F238E27FC236}">
                <a16:creationId xmlns:a16="http://schemas.microsoft.com/office/drawing/2014/main" id="{8E3E8614-B14F-7D9B-473C-0AF927832E3E}"/>
              </a:ext>
            </a:extLst>
          </p:cNvPr>
          <p:cNvSpPr txBox="1"/>
          <p:nvPr/>
        </p:nvSpPr>
        <p:spPr>
          <a:xfrm>
            <a:off x="10988058" y="856658"/>
            <a:ext cx="1202249" cy="1531188"/>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Abril </a:t>
            </a:r>
            <a:endParaRPr lang="es-CO" sz="1320" b="1">
              <a:solidFill>
                <a:srgbClr val="D8D9DC">
                  <a:lumMod val="50000"/>
                </a:srgbClr>
              </a:solidFill>
              <a:latin typeface="Verdana" panose="020B0604030504040204" pitchFamily="34" charset="0"/>
              <a:ea typeface="Verdana" panose="020B0604030504040204" pitchFamily="34" charset="0"/>
            </a:endParaRPr>
          </a:p>
          <a:p>
            <a:pPr defTabSz="855921"/>
            <a:r>
              <a:rPr lang="es-CO" sz="1300" b="1">
                <a:solidFill>
                  <a:srgbClr val="D8D9DC">
                    <a:lumMod val="50000"/>
                  </a:srgbClr>
                </a:solidFill>
                <a:latin typeface="Verdana"/>
                <a:ea typeface="Verdana"/>
              </a:rPr>
              <a:t>2025</a:t>
            </a:r>
            <a:endParaRPr lang="es-CO" sz="1300" b="1">
              <a:solidFill>
                <a:srgbClr val="D8D9DC">
                  <a:lumMod val="50000"/>
                </a:srgbClr>
              </a:solidFill>
              <a:latin typeface="Verdana" panose="020B0604030504040204" pitchFamily="34" charset="0"/>
              <a:ea typeface="Verdana" panose="020B0604030504040204" pitchFamily="34" charset="0"/>
            </a:endParaRPr>
          </a:p>
          <a:p>
            <a:pPr defTabSz="855921"/>
            <a:r>
              <a:rPr lang="es-CO" sz="950">
                <a:solidFill>
                  <a:srgbClr val="D8D9DC">
                    <a:lumMod val="50000"/>
                  </a:srgbClr>
                </a:solidFill>
                <a:latin typeface="Verdana"/>
                <a:ea typeface="Verdana"/>
                <a:sym typeface="Symbol" panose="05050102010706020507" pitchFamily="18" charset="2"/>
              </a:rPr>
              <a:t> Nueva Dirección </a:t>
            </a:r>
            <a:r>
              <a:rPr lang="es-CO" sz="950" err="1">
                <a:solidFill>
                  <a:srgbClr val="D8D9DC">
                    <a:lumMod val="50000"/>
                  </a:srgbClr>
                </a:solidFill>
                <a:latin typeface="Verdana"/>
                <a:ea typeface="Verdana"/>
                <a:sym typeface="Symbol" panose="05050102010706020507" pitchFamily="18" charset="2"/>
              </a:rPr>
              <a:t>FonIgualdad</a:t>
            </a:r>
            <a:endParaRPr lang="es-CO" sz="1000" err="1">
              <a:solidFill>
                <a:srgbClr val="000000"/>
              </a:solidFill>
              <a:latin typeface="Verdana"/>
              <a:ea typeface="Verdana"/>
            </a:endParaRPr>
          </a:p>
          <a:p>
            <a:pPr defTabSz="855921"/>
            <a:r>
              <a:rPr lang="es-CO" sz="1000">
                <a:solidFill>
                  <a:srgbClr val="D8D9DC">
                    <a:lumMod val="50000"/>
                  </a:srgbClr>
                </a:solidFill>
                <a:latin typeface="Verdana"/>
                <a:ea typeface="Verdana"/>
              </a:rPr>
              <a:t> Aprobación total PAP</a:t>
            </a:r>
            <a:endParaRPr lang="es-CO" sz="1000">
              <a:solidFill>
                <a:srgbClr val="000000"/>
              </a:solidFill>
              <a:latin typeface="Verdana"/>
              <a:ea typeface="Verdana"/>
            </a:endParaRPr>
          </a:p>
          <a:p>
            <a:pPr defTabSz="855921"/>
            <a:endParaRPr lang="es-CO" sz="950">
              <a:solidFill>
                <a:srgbClr val="D8D9DC">
                  <a:lumMod val="50000"/>
                </a:srgbClr>
              </a:solidFill>
              <a:latin typeface="Verdana" panose="020B0604030504040204" pitchFamily="34" charset="0"/>
              <a:ea typeface="Verdana" panose="020B0604030504040204" pitchFamily="34" charset="0"/>
            </a:endParaRPr>
          </a:p>
          <a:p>
            <a:pPr defTabSz="855921"/>
            <a:endParaRPr lang="es-CO" sz="950">
              <a:solidFill>
                <a:srgbClr val="D8D9DC">
                  <a:lumMod val="50000"/>
                </a:srgbClr>
              </a:solidFill>
              <a:latin typeface="Verdana" panose="020B0604030504040204" pitchFamily="34" charset="0"/>
              <a:ea typeface="Verdana" panose="020B0604030504040204" pitchFamily="34" charset="0"/>
            </a:endParaRPr>
          </a:p>
        </p:txBody>
      </p:sp>
      <p:sp>
        <p:nvSpPr>
          <p:cNvPr id="20" name="CuadroTexto 22">
            <a:extLst>
              <a:ext uri="{FF2B5EF4-FFF2-40B4-BE49-F238E27FC236}">
                <a16:creationId xmlns:a16="http://schemas.microsoft.com/office/drawing/2014/main" id="{2E7A2E5C-B3AC-FB06-E907-FCF7504DDC45}"/>
              </a:ext>
            </a:extLst>
          </p:cNvPr>
          <p:cNvSpPr txBox="1"/>
          <p:nvPr/>
        </p:nvSpPr>
        <p:spPr>
          <a:xfrm>
            <a:off x="10151107" y="906625"/>
            <a:ext cx="1202249" cy="931024"/>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Marzo</a:t>
            </a:r>
            <a:endParaRPr lang="en-US" sz="1300">
              <a:latin typeface="Verdana"/>
              <a:ea typeface="Verdana"/>
            </a:endParaRPr>
          </a:p>
          <a:p>
            <a:pPr defTabSz="855921"/>
            <a:r>
              <a:rPr lang="es-CO" sz="1300" b="1">
                <a:solidFill>
                  <a:srgbClr val="D8D9DC">
                    <a:lumMod val="50000"/>
                  </a:srgbClr>
                </a:solidFill>
                <a:latin typeface="Verdana"/>
                <a:ea typeface="Verdana"/>
              </a:rPr>
              <a:t>2025</a:t>
            </a:r>
            <a:endParaRPr lang="es-CO" sz="1300">
              <a:latin typeface="Verdana"/>
              <a:ea typeface="Verdana"/>
            </a:endParaRPr>
          </a:p>
          <a:p>
            <a:pPr defTabSz="855921"/>
            <a:r>
              <a:rPr lang="es-CO" sz="950">
                <a:solidFill>
                  <a:srgbClr val="D8D9DC">
                    <a:lumMod val="50000"/>
                  </a:srgbClr>
                </a:solidFill>
                <a:latin typeface="Verdana"/>
                <a:ea typeface="Verdana"/>
                <a:sym typeface="Symbol" panose="05050102010706020507" pitchFamily="18" charset="2"/>
              </a:rPr>
              <a:t> Ministro</a:t>
            </a:r>
          </a:p>
          <a:p>
            <a:pPr defTabSz="855921"/>
            <a:r>
              <a:rPr lang="es-CO" sz="950">
                <a:solidFill>
                  <a:srgbClr val="D8D9DC">
                    <a:lumMod val="50000"/>
                  </a:srgbClr>
                </a:solidFill>
                <a:latin typeface="Verdana"/>
                <a:ea typeface="Verdana"/>
              </a:rPr>
              <a:t>Carlos</a:t>
            </a:r>
          </a:p>
          <a:p>
            <a:pPr defTabSz="855921"/>
            <a:r>
              <a:rPr lang="es-CO" sz="950">
                <a:solidFill>
                  <a:srgbClr val="D8D9DC">
                    <a:lumMod val="50000"/>
                  </a:srgbClr>
                </a:solidFill>
                <a:latin typeface="Verdana"/>
                <a:ea typeface="Verdana"/>
              </a:rPr>
              <a:t>Rosero</a:t>
            </a:r>
          </a:p>
        </p:txBody>
      </p:sp>
      <p:sp>
        <p:nvSpPr>
          <p:cNvPr id="21" name="CuadroTexto 32">
            <a:extLst>
              <a:ext uri="{FF2B5EF4-FFF2-40B4-BE49-F238E27FC236}">
                <a16:creationId xmlns:a16="http://schemas.microsoft.com/office/drawing/2014/main" id="{2ED1AE5C-128B-327A-B6E0-40BD0D49F3D1}"/>
              </a:ext>
            </a:extLst>
          </p:cNvPr>
          <p:cNvSpPr txBox="1"/>
          <p:nvPr/>
        </p:nvSpPr>
        <p:spPr>
          <a:xfrm>
            <a:off x="10341574" y="678152"/>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26" name="CuadroTexto 32">
            <a:extLst>
              <a:ext uri="{FF2B5EF4-FFF2-40B4-BE49-F238E27FC236}">
                <a16:creationId xmlns:a16="http://schemas.microsoft.com/office/drawing/2014/main" id="{182759B7-D964-8056-B3E9-565435172231}"/>
              </a:ext>
            </a:extLst>
          </p:cNvPr>
          <p:cNvSpPr txBox="1"/>
          <p:nvPr/>
        </p:nvSpPr>
        <p:spPr>
          <a:xfrm>
            <a:off x="11278458" y="678152"/>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35" name="CuadroTexto 26">
            <a:extLst>
              <a:ext uri="{FF2B5EF4-FFF2-40B4-BE49-F238E27FC236}">
                <a16:creationId xmlns:a16="http://schemas.microsoft.com/office/drawing/2014/main" id="{41C7C9B4-1B1C-2066-25F2-EE138442BA3D}"/>
              </a:ext>
            </a:extLst>
          </p:cNvPr>
          <p:cNvSpPr txBox="1"/>
          <p:nvPr/>
        </p:nvSpPr>
        <p:spPr>
          <a:xfrm>
            <a:off x="282979" y="703494"/>
            <a:ext cx="306448" cy="38472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00">
                <a:solidFill>
                  <a:srgbClr val="D54773">
                    <a:lumMod val="60000"/>
                    <a:lumOff val="40000"/>
                  </a:srgbClr>
                </a:solidFill>
                <a:latin typeface="Calibri" panose="020F0502020204030204"/>
                <a:sym typeface="Symbol" panose="05050102010706020507" pitchFamily="18" charset="2"/>
              </a:rPr>
              <a:t></a:t>
            </a:r>
            <a:endParaRPr lang="es-CO" sz="1000">
              <a:solidFill>
                <a:srgbClr val="676A73"/>
              </a:solidFill>
              <a:latin typeface="Verdana"/>
              <a:ea typeface="Verdana"/>
              <a:sym typeface="Symbol" panose="05050102010706020507" pitchFamily="18" charset="2"/>
            </a:endParaRPr>
          </a:p>
        </p:txBody>
      </p:sp>
      <p:cxnSp>
        <p:nvCxnSpPr>
          <p:cNvPr id="41" name="Conector recto 8">
            <a:extLst>
              <a:ext uri="{FF2B5EF4-FFF2-40B4-BE49-F238E27FC236}">
                <a16:creationId xmlns:a16="http://schemas.microsoft.com/office/drawing/2014/main" id="{FB3C3E2E-DF31-11F8-38F6-E8D4E9A89110}"/>
              </a:ext>
            </a:extLst>
          </p:cNvPr>
          <p:cNvCxnSpPr>
            <a:cxnSpLocks/>
          </p:cNvCxnSpPr>
          <p:nvPr/>
        </p:nvCxnSpPr>
        <p:spPr>
          <a:xfrm flipV="1">
            <a:off x="61626" y="3387825"/>
            <a:ext cx="12119618" cy="53401"/>
          </a:xfrm>
          <a:prstGeom prst="line">
            <a:avLst/>
          </a:prstGeom>
          <a:ln w="28575">
            <a:solidFill>
              <a:schemeClr val="accent6">
                <a:lumMod val="40000"/>
                <a:lumOff val="6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CuadroTexto 15">
            <a:extLst>
              <a:ext uri="{FF2B5EF4-FFF2-40B4-BE49-F238E27FC236}">
                <a16:creationId xmlns:a16="http://schemas.microsoft.com/office/drawing/2014/main" id="{90713858-3969-A1C0-BB74-6CECA0AE5273}"/>
              </a:ext>
            </a:extLst>
          </p:cNvPr>
          <p:cNvSpPr txBox="1"/>
          <p:nvPr/>
        </p:nvSpPr>
        <p:spPr>
          <a:xfrm>
            <a:off x="1850407" y="3451381"/>
            <a:ext cx="1101377" cy="644792"/>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Agosto 2023</a:t>
            </a:r>
          </a:p>
          <a:p>
            <a:pPr defTabSz="855921"/>
            <a:r>
              <a:rPr lang="es-CO" sz="950">
                <a:solidFill>
                  <a:srgbClr val="D8D9DC">
                    <a:lumMod val="50000"/>
                  </a:srgbClr>
                </a:solidFill>
                <a:latin typeface="Verdana"/>
                <a:ea typeface="Verdana"/>
                <a:sym typeface="Symbol" panose="05050102010706020507" pitchFamily="18" charset="2"/>
              </a:rPr>
              <a:t>1 / 744</a:t>
            </a:r>
            <a:endParaRPr lang="es-CO" sz="950">
              <a:solidFill>
                <a:srgbClr val="D8D9DC">
                  <a:lumMod val="50000"/>
                </a:srgbClr>
              </a:solidFill>
              <a:latin typeface="Verdana"/>
              <a:ea typeface="Verdana"/>
            </a:endParaRPr>
          </a:p>
        </p:txBody>
      </p:sp>
      <p:sp>
        <p:nvSpPr>
          <p:cNvPr id="45" name="CuadroTexto 16">
            <a:extLst>
              <a:ext uri="{FF2B5EF4-FFF2-40B4-BE49-F238E27FC236}">
                <a16:creationId xmlns:a16="http://schemas.microsoft.com/office/drawing/2014/main" id="{513484F9-6C53-C929-68B9-D477C0B0EA32}"/>
              </a:ext>
            </a:extLst>
          </p:cNvPr>
          <p:cNvSpPr txBox="1"/>
          <p:nvPr/>
        </p:nvSpPr>
        <p:spPr>
          <a:xfrm>
            <a:off x="2630798" y="3414793"/>
            <a:ext cx="1327470" cy="644792"/>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Septiembre 2023</a:t>
            </a:r>
          </a:p>
          <a:p>
            <a:pPr defTabSz="855921"/>
            <a:r>
              <a:rPr lang="es-CO" sz="950">
                <a:solidFill>
                  <a:srgbClr val="D8D9DC">
                    <a:lumMod val="50000"/>
                  </a:srgbClr>
                </a:solidFill>
                <a:latin typeface="Verdana"/>
                <a:ea typeface="Verdana"/>
                <a:sym typeface="Symbol" panose="05050102010706020507" pitchFamily="18" charset="2"/>
              </a:rPr>
              <a:t>3 / 744</a:t>
            </a:r>
            <a:endParaRPr lang="es-CO" sz="950">
              <a:solidFill>
                <a:srgbClr val="D8D9DC">
                  <a:lumMod val="50000"/>
                </a:srgbClr>
              </a:solidFill>
              <a:latin typeface="Verdana" panose="020B0604030504040204" pitchFamily="34" charset="0"/>
              <a:ea typeface="Verdana" panose="020B0604030504040204" pitchFamily="34" charset="0"/>
            </a:endParaRPr>
          </a:p>
        </p:txBody>
      </p:sp>
      <p:sp>
        <p:nvSpPr>
          <p:cNvPr id="46" name="CuadroTexto 17">
            <a:extLst>
              <a:ext uri="{FF2B5EF4-FFF2-40B4-BE49-F238E27FC236}">
                <a16:creationId xmlns:a16="http://schemas.microsoft.com/office/drawing/2014/main" id="{10365426-3DC5-BD66-E521-11509D1049D6}"/>
              </a:ext>
            </a:extLst>
          </p:cNvPr>
          <p:cNvSpPr txBox="1"/>
          <p:nvPr/>
        </p:nvSpPr>
        <p:spPr>
          <a:xfrm>
            <a:off x="3772341" y="3429615"/>
            <a:ext cx="1140799" cy="657283"/>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Diciembre 2023</a:t>
            </a:r>
          </a:p>
          <a:p>
            <a:pPr defTabSz="855921"/>
            <a:r>
              <a:rPr lang="es-CO" sz="950">
                <a:solidFill>
                  <a:srgbClr val="D8D9DC">
                    <a:lumMod val="50000"/>
                  </a:srgbClr>
                </a:solidFill>
                <a:latin typeface="Verdana"/>
                <a:ea typeface="Verdana"/>
                <a:sym typeface="Symbol" panose="05050102010706020507" pitchFamily="18" charset="2"/>
              </a:rPr>
              <a:t>43 / 744</a:t>
            </a:r>
            <a:endParaRPr lang="es-CO"/>
          </a:p>
        </p:txBody>
      </p:sp>
      <p:sp>
        <p:nvSpPr>
          <p:cNvPr id="47" name="CuadroTexto 21">
            <a:extLst>
              <a:ext uri="{FF2B5EF4-FFF2-40B4-BE49-F238E27FC236}">
                <a16:creationId xmlns:a16="http://schemas.microsoft.com/office/drawing/2014/main" id="{4D2BBF4B-A8B7-3E89-E5FC-76037BF29740}"/>
              </a:ext>
            </a:extLst>
          </p:cNvPr>
          <p:cNvSpPr txBox="1"/>
          <p:nvPr/>
        </p:nvSpPr>
        <p:spPr>
          <a:xfrm>
            <a:off x="5210946" y="3439774"/>
            <a:ext cx="1067623" cy="644792"/>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Enero 2024</a:t>
            </a:r>
          </a:p>
          <a:p>
            <a:pPr defTabSz="855921"/>
            <a:r>
              <a:rPr lang="es-CO" sz="950">
                <a:solidFill>
                  <a:srgbClr val="D8D9DC">
                    <a:lumMod val="50000"/>
                  </a:srgbClr>
                </a:solidFill>
                <a:latin typeface="Verdana"/>
                <a:ea typeface="Verdana"/>
                <a:sym typeface="Symbol" panose="05050102010706020507" pitchFamily="18" charset="2"/>
              </a:rPr>
              <a:t>47 / 744</a:t>
            </a:r>
            <a:endParaRPr lang="es-CO" sz="960">
              <a:solidFill>
                <a:srgbClr val="D8D9DC">
                  <a:lumMod val="50000"/>
                </a:srgbClr>
              </a:solidFill>
              <a:latin typeface="Verdana" panose="020B0604030504040204" pitchFamily="34" charset="0"/>
              <a:ea typeface="Verdana" panose="020B0604030504040204" pitchFamily="34" charset="0"/>
            </a:endParaRPr>
          </a:p>
        </p:txBody>
      </p:sp>
      <p:sp>
        <p:nvSpPr>
          <p:cNvPr id="48" name="CuadroTexto 22">
            <a:extLst>
              <a:ext uri="{FF2B5EF4-FFF2-40B4-BE49-F238E27FC236}">
                <a16:creationId xmlns:a16="http://schemas.microsoft.com/office/drawing/2014/main" id="{D7867668-5F5E-DBA1-1A8B-340DA3B9BF5B}"/>
              </a:ext>
            </a:extLst>
          </p:cNvPr>
          <p:cNvSpPr txBox="1"/>
          <p:nvPr/>
        </p:nvSpPr>
        <p:spPr>
          <a:xfrm>
            <a:off x="6066288" y="3454953"/>
            <a:ext cx="1202249" cy="638636"/>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Abril </a:t>
            </a:r>
            <a:endParaRPr lang="en-US"/>
          </a:p>
          <a:p>
            <a:pPr defTabSz="855921"/>
            <a:r>
              <a:rPr lang="es-CO" sz="1300" b="1">
                <a:solidFill>
                  <a:srgbClr val="D8D9DC">
                    <a:lumMod val="50000"/>
                  </a:srgbClr>
                </a:solidFill>
                <a:latin typeface="Verdana"/>
                <a:ea typeface="Verdana"/>
              </a:rPr>
              <a:t>2024</a:t>
            </a:r>
            <a:endParaRPr lang="es-CO"/>
          </a:p>
          <a:p>
            <a:pPr defTabSz="855921"/>
            <a:r>
              <a:rPr lang="es-CO" sz="950">
                <a:solidFill>
                  <a:srgbClr val="D8D9DC">
                    <a:lumMod val="50000"/>
                  </a:srgbClr>
                </a:solidFill>
                <a:latin typeface="Verdana"/>
                <a:ea typeface="Verdana"/>
                <a:sym typeface="Symbol" panose="05050102010706020507" pitchFamily="18" charset="2"/>
              </a:rPr>
              <a:t>118 / 744</a:t>
            </a:r>
            <a:endParaRPr lang="es-CO"/>
          </a:p>
        </p:txBody>
      </p:sp>
      <p:sp>
        <p:nvSpPr>
          <p:cNvPr id="49" name="CuadroTexto 23">
            <a:extLst>
              <a:ext uri="{FF2B5EF4-FFF2-40B4-BE49-F238E27FC236}">
                <a16:creationId xmlns:a16="http://schemas.microsoft.com/office/drawing/2014/main" id="{979B8C8D-12D9-06DE-F41B-3936392EE3CD}"/>
              </a:ext>
            </a:extLst>
          </p:cNvPr>
          <p:cNvSpPr txBox="1"/>
          <p:nvPr/>
        </p:nvSpPr>
        <p:spPr>
          <a:xfrm>
            <a:off x="7172337" y="3425297"/>
            <a:ext cx="1067623" cy="644792"/>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Junio 2024</a:t>
            </a:r>
          </a:p>
          <a:p>
            <a:pPr defTabSz="855921"/>
            <a:r>
              <a:rPr lang="es-CO" sz="950">
                <a:solidFill>
                  <a:srgbClr val="D8D9DC">
                    <a:lumMod val="50000"/>
                  </a:srgbClr>
                </a:solidFill>
                <a:latin typeface="Verdana"/>
                <a:ea typeface="Verdana"/>
                <a:sym typeface="Symbol" panose="05050102010706020507" pitchFamily="18" charset="2"/>
              </a:rPr>
              <a:t>209 / 744</a:t>
            </a:r>
            <a:endParaRPr lang="es-CO" sz="960">
              <a:solidFill>
                <a:srgbClr val="D8D9DC">
                  <a:lumMod val="50000"/>
                </a:srgbClr>
              </a:solidFill>
              <a:latin typeface="Verdana" panose="020B0604030504040204" pitchFamily="34" charset="0"/>
              <a:ea typeface="Verdana" panose="020B0604030504040204" pitchFamily="34" charset="0"/>
            </a:endParaRPr>
          </a:p>
        </p:txBody>
      </p:sp>
      <p:sp>
        <p:nvSpPr>
          <p:cNvPr id="50" name="CuadroTexto 24">
            <a:extLst>
              <a:ext uri="{FF2B5EF4-FFF2-40B4-BE49-F238E27FC236}">
                <a16:creationId xmlns:a16="http://schemas.microsoft.com/office/drawing/2014/main" id="{A49B268B-C97E-B717-1050-A209D4D5597E}"/>
              </a:ext>
            </a:extLst>
          </p:cNvPr>
          <p:cNvSpPr txBox="1"/>
          <p:nvPr/>
        </p:nvSpPr>
        <p:spPr>
          <a:xfrm>
            <a:off x="8002698" y="3426398"/>
            <a:ext cx="1202249" cy="64633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Agosto 2024</a:t>
            </a:r>
          </a:p>
          <a:p>
            <a:pPr defTabSz="855921"/>
            <a:r>
              <a:rPr lang="es-CO" sz="950">
                <a:solidFill>
                  <a:srgbClr val="D8D9DC">
                    <a:lumMod val="50000"/>
                  </a:srgbClr>
                </a:solidFill>
                <a:latin typeface="Verdana"/>
                <a:ea typeface="Verdana"/>
              </a:rPr>
              <a:t>303 / 744</a:t>
            </a:r>
            <a:endParaRPr lang="es-CO" sz="950">
              <a:solidFill>
                <a:srgbClr val="D8D9DC">
                  <a:lumMod val="50000"/>
                </a:srgbClr>
              </a:solidFill>
              <a:latin typeface="Verdana" panose="020B0604030504040204" pitchFamily="34" charset="0"/>
              <a:ea typeface="Verdana" panose="020B0604030504040204" pitchFamily="34" charset="0"/>
            </a:endParaRPr>
          </a:p>
        </p:txBody>
      </p:sp>
      <p:sp>
        <p:nvSpPr>
          <p:cNvPr id="52" name="CuadroTexto 27">
            <a:extLst>
              <a:ext uri="{FF2B5EF4-FFF2-40B4-BE49-F238E27FC236}">
                <a16:creationId xmlns:a16="http://schemas.microsoft.com/office/drawing/2014/main" id="{1F9BFCFA-5ED2-0092-6CEE-8882B2E45DF3}"/>
              </a:ext>
            </a:extLst>
          </p:cNvPr>
          <p:cNvSpPr txBox="1"/>
          <p:nvPr/>
        </p:nvSpPr>
        <p:spPr>
          <a:xfrm>
            <a:off x="2107751" y="3239329"/>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53" name="CuadroTexto 28">
            <a:extLst>
              <a:ext uri="{FF2B5EF4-FFF2-40B4-BE49-F238E27FC236}">
                <a16:creationId xmlns:a16="http://schemas.microsoft.com/office/drawing/2014/main" id="{775C9D4B-84D8-ADDD-FC7D-B55204853BB6}"/>
              </a:ext>
            </a:extLst>
          </p:cNvPr>
          <p:cNvSpPr txBox="1"/>
          <p:nvPr/>
        </p:nvSpPr>
        <p:spPr>
          <a:xfrm>
            <a:off x="2870482" y="3226838"/>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55" name="CuadroTexto 29">
            <a:extLst>
              <a:ext uri="{FF2B5EF4-FFF2-40B4-BE49-F238E27FC236}">
                <a16:creationId xmlns:a16="http://schemas.microsoft.com/office/drawing/2014/main" id="{E162C032-5D9F-6ECA-B0BC-4F2916F1723B}"/>
              </a:ext>
            </a:extLst>
          </p:cNvPr>
          <p:cNvSpPr txBox="1"/>
          <p:nvPr/>
        </p:nvSpPr>
        <p:spPr>
          <a:xfrm>
            <a:off x="4305445" y="3226838"/>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56" name="CuadroTexto 30">
            <a:extLst>
              <a:ext uri="{FF2B5EF4-FFF2-40B4-BE49-F238E27FC236}">
                <a16:creationId xmlns:a16="http://schemas.microsoft.com/office/drawing/2014/main" id="{8BB06772-E076-B6B0-5565-EF29E76FF9F7}"/>
              </a:ext>
            </a:extLst>
          </p:cNvPr>
          <p:cNvSpPr txBox="1"/>
          <p:nvPr/>
        </p:nvSpPr>
        <p:spPr>
          <a:xfrm>
            <a:off x="5417181" y="3226838"/>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57" name="CuadroTexto 31">
            <a:extLst>
              <a:ext uri="{FF2B5EF4-FFF2-40B4-BE49-F238E27FC236}">
                <a16:creationId xmlns:a16="http://schemas.microsoft.com/office/drawing/2014/main" id="{036A6ED9-4D1D-EF13-1184-BC1E7BD6E865}"/>
              </a:ext>
            </a:extLst>
          </p:cNvPr>
          <p:cNvSpPr txBox="1"/>
          <p:nvPr/>
        </p:nvSpPr>
        <p:spPr>
          <a:xfrm>
            <a:off x="6408950" y="3214344"/>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58" name="CuadroTexto 32">
            <a:extLst>
              <a:ext uri="{FF2B5EF4-FFF2-40B4-BE49-F238E27FC236}">
                <a16:creationId xmlns:a16="http://schemas.microsoft.com/office/drawing/2014/main" id="{50D93A11-D099-94BB-A28B-642DE2A1DDF9}"/>
              </a:ext>
            </a:extLst>
          </p:cNvPr>
          <p:cNvSpPr txBox="1"/>
          <p:nvPr/>
        </p:nvSpPr>
        <p:spPr>
          <a:xfrm>
            <a:off x="7381017" y="3213990"/>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59" name="CuadroTexto 1">
            <a:extLst>
              <a:ext uri="{FF2B5EF4-FFF2-40B4-BE49-F238E27FC236}">
                <a16:creationId xmlns:a16="http://schemas.microsoft.com/office/drawing/2014/main" id="{EC88642B-83EC-3B1B-358E-8787CD5703C1}"/>
              </a:ext>
            </a:extLst>
          </p:cNvPr>
          <p:cNvSpPr txBox="1"/>
          <p:nvPr/>
        </p:nvSpPr>
        <p:spPr>
          <a:xfrm>
            <a:off x="9107335" y="3399011"/>
            <a:ext cx="1164774" cy="638636"/>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Diciembre2024</a:t>
            </a:r>
            <a:endParaRPr lang="en-US"/>
          </a:p>
          <a:p>
            <a:pPr defTabSz="855921">
              <a:buFont typeface="Symbol" panose="05050102010706020507" pitchFamily="18" charset="2"/>
            </a:pPr>
            <a:r>
              <a:rPr lang="es-CO" sz="950">
                <a:solidFill>
                  <a:srgbClr val="D8D9DC">
                    <a:lumMod val="50000"/>
                  </a:srgbClr>
                </a:solidFill>
                <a:latin typeface="Verdana"/>
                <a:ea typeface="Verdana"/>
              </a:rPr>
              <a:t>488 / 744</a:t>
            </a:r>
            <a:endParaRPr lang="es-CO" sz="950">
              <a:solidFill>
                <a:srgbClr val="676A73"/>
              </a:solidFill>
              <a:latin typeface="Verdana"/>
              <a:ea typeface="Verdana"/>
            </a:endParaRPr>
          </a:p>
        </p:txBody>
      </p:sp>
      <p:sp>
        <p:nvSpPr>
          <p:cNvPr id="63" name="CuadroTexto 32">
            <a:extLst>
              <a:ext uri="{FF2B5EF4-FFF2-40B4-BE49-F238E27FC236}">
                <a16:creationId xmlns:a16="http://schemas.microsoft.com/office/drawing/2014/main" id="{7956D2D1-909A-0352-EEEE-869057B0AB6F}"/>
              </a:ext>
            </a:extLst>
          </p:cNvPr>
          <p:cNvSpPr txBox="1"/>
          <p:nvPr/>
        </p:nvSpPr>
        <p:spPr>
          <a:xfrm>
            <a:off x="8305410" y="3226482"/>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65" name="CuadroTexto 32">
            <a:extLst>
              <a:ext uri="{FF2B5EF4-FFF2-40B4-BE49-F238E27FC236}">
                <a16:creationId xmlns:a16="http://schemas.microsoft.com/office/drawing/2014/main" id="{D1CF88D8-ABB7-A80C-F1B9-3A5DB5D623D9}"/>
              </a:ext>
            </a:extLst>
          </p:cNvPr>
          <p:cNvSpPr txBox="1"/>
          <p:nvPr/>
        </p:nvSpPr>
        <p:spPr>
          <a:xfrm>
            <a:off x="9417181" y="3189005"/>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66" name="CuadroTexto 22">
            <a:extLst>
              <a:ext uri="{FF2B5EF4-FFF2-40B4-BE49-F238E27FC236}">
                <a16:creationId xmlns:a16="http://schemas.microsoft.com/office/drawing/2014/main" id="{168E255A-739F-DC70-8DC1-032CF220C844}"/>
              </a:ext>
            </a:extLst>
          </p:cNvPr>
          <p:cNvSpPr txBox="1"/>
          <p:nvPr/>
        </p:nvSpPr>
        <p:spPr>
          <a:xfrm>
            <a:off x="11025533" y="3454952"/>
            <a:ext cx="1202249" cy="938719"/>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Abril </a:t>
            </a:r>
            <a:endParaRPr lang="es-CO" sz="1320" b="1">
              <a:solidFill>
                <a:srgbClr val="D8D9DC">
                  <a:lumMod val="50000"/>
                </a:srgbClr>
              </a:solidFill>
              <a:latin typeface="Verdana" panose="020B0604030504040204" pitchFamily="34" charset="0"/>
              <a:ea typeface="Verdana" panose="020B0604030504040204" pitchFamily="34" charset="0"/>
            </a:endParaRPr>
          </a:p>
          <a:p>
            <a:pPr defTabSz="855921"/>
            <a:r>
              <a:rPr lang="es-CO" sz="1300" b="1">
                <a:solidFill>
                  <a:srgbClr val="D8D9DC">
                    <a:lumMod val="50000"/>
                  </a:srgbClr>
                </a:solidFill>
                <a:latin typeface="Verdana"/>
                <a:ea typeface="Verdana"/>
              </a:rPr>
              <a:t>2025</a:t>
            </a:r>
            <a:endParaRPr lang="es-CO" sz="1300" b="1">
              <a:solidFill>
                <a:srgbClr val="D8D9DC">
                  <a:lumMod val="50000"/>
                </a:srgbClr>
              </a:solidFill>
              <a:latin typeface="Verdana" panose="020B0604030504040204" pitchFamily="34" charset="0"/>
              <a:ea typeface="Verdana" panose="020B0604030504040204" pitchFamily="34" charset="0"/>
            </a:endParaRPr>
          </a:p>
          <a:p>
            <a:pPr defTabSz="855921"/>
            <a:r>
              <a:rPr lang="es-CO" sz="1000">
                <a:solidFill>
                  <a:srgbClr val="D8D9DC">
                    <a:lumMod val="50000"/>
                  </a:srgbClr>
                </a:solidFill>
                <a:latin typeface="Verdana"/>
                <a:ea typeface="Verdana"/>
              </a:rPr>
              <a:t>465 / 744</a:t>
            </a:r>
            <a:endParaRPr lang="es-CO">
              <a:cs typeface="Helvetica"/>
            </a:endParaRPr>
          </a:p>
          <a:p>
            <a:pPr defTabSz="855921"/>
            <a:endParaRPr lang="es-CO" sz="950">
              <a:solidFill>
                <a:srgbClr val="D8D9DC">
                  <a:lumMod val="50000"/>
                </a:srgbClr>
              </a:solidFill>
              <a:latin typeface="Verdana" panose="020B0604030504040204" pitchFamily="34" charset="0"/>
              <a:ea typeface="Verdana" panose="020B0604030504040204" pitchFamily="34" charset="0"/>
            </a:endParaRPr>
          </a:p>
          <a:p>
            <a:pPr defTabSz="855921"/>
            <a:endParaRPr lang="es-CO" sz="950">
              <a:solidFill>
                <a:srgbClr val="D8D9DC">
                  <a:lumMod val="50000"/>
                </a:srgbClr>
              </a:solidFill>
              <a:latin typeface="Verdana" panose="020B0604030504040204" pitchFamily="34" charset="0"/>
              <a:ea typeface="Verdana" panose="020B0604030504040204" pitchFamily="34" charset="0"/>
            </a:endParaRPr>
          </a:p>
        </p:txBody>
      </p:sp>
      <p:sp>
        <p:nvSpPr>
          <p:cNvPr id="67" name="CuadroTexto 22">
            <a:extLst>
              <a:ext uri="{FF2B5EF4-FFF2-40B4-BE49-F238E27FC236}">
                <a16:creationId xmlns:a16="http://schemas.microsoft.com/office/drawing/2014/main" id="{D08A8CB0-75EF-652B-73A3-6F6D4FDF6BCD}"/>
              </a:ext>
            </a:extLst>
          </p:cNvPr>
          <p:cNvSpPr txBox="1"/>
          <p:nvPr/>
        </p:nvSpPr>
        <p:spPr>
          <a:xfrm>
            <a:off x="10201074" y="3417477"/>
            <a:ext cx="1202249" cy="638636"/>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Marzo</a:t>
            </a:r>
            <a:endParaRPr lang="en-US" sz="1300">
              <a:latin typeface="Verdana"/>
              <a:ea typeface="Verdana"/>
            </a:endParaRPr>
          </a:p>
          <a:p>
            <a:pPr defTabSz="855921"/>
            <a:r>
              <a:rPr lang="es-CO" sz="1300" b="1">
                <a:solidFill>
                  <a:srgbClr val="D8D9DC">
                    <a:lumMod val="50000"/>
                  </a:srgbClr>
                </a:solidFill>
                <a:latin typeface="Verdana"/>
                <a:ea typeface="Verdana"/>
              </a:rPr>
              <a:t>2025</a:t>
            </a:r>
            <a:endParaRPr lang="es-CO" sz="1300">
              <a:latin typeface="Verdana"/>
              <a:ea typeface="Verdana"/>
            </a:endParaRPr>
          </a:p>
          <a:p>
            <a:pPr defTabSz="855921"/>
            <a:r>
              <a:rPr lang="es-CO" sz="950">
                <a:solidFill>
                  <a:srgbClr val="D8D9DC">
                    <a:lumMod val="50000"/>
                  </a:srgbClr>
                </a:solidFill>
                <a:latin typeface="Verdana"/>
                <a:ea typeface="Verdana"/>
              </a:rPr>
              <a:t>474* / 744</a:t>
            </a:r>
          </a:p>
        </p:txBody>
      </p:sp>
      <p:sp>
        <p:nvSpPr>
          <p:cNvPr id="68" name="CuadroTexto 32">
            <a:extLst>
              <a:ext uri="{FF2B5EF4-FFF2-40B4-BE49-F238E27FC236}">
                <a16:creationId xmlns:a16="http://schemas.microsoft.com/office/drawing/2014/main" id="{A24500F8-8A39-D341-030B-082A56A57694}"/>
              </a:ext>
            </a:extLst>
          </p:cNvPr>
          <p:cNvSpPr txBox="1"/>
          <p:nvPr/>
        </p:nvSpPr>
        <p:spPr>
          <a:xfrm>
            <a:off x="10391541" y="3213988"/>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69" name="CuadroTexto 32">
            <a:extLst>
              <a:ext uri="{FF2B5EF4-FFF2-40B4-BE49-F238E27FC236}">
                <a16:creationId xmlns:a16="http://schemas.microsoft.com/office/drawing/2014/main" id="{305EB7A9-512B-9059-A11B-B1C1F947A1B1}"/>
              </a:ext>
            </a:extLst>
          </p:cNvPr>
          <p:cNvSpPr txBox="1"/>
          <p:nvPr/>
        </p:nvSpPr>
        <p:spPr>
          <a:xfrm>
            <a:off x="11328425" y="3213988"/>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71" name="CuadroTexto 9">
            <a:extLst>
              <a:ext uri="{FF2B5EF4-FFF2-40B4-BE49-F238E27FC236}">
                <a16:creationId xmlns:a16="http://schemas.microsoft.com/office/drawing/2014/main" id="{45B328E8-63E3-52CC-477A-62244BCAE251}"/>
              </a:ext>
            </a:extLst>
          </p:cNvPr>
          <p:cNvSpPr txBox="1"/>
          <p:nvPr/>
        </p:nvSpPr>
        <p:spPr>
          <a:xfrm>
            <a:off x="124284" y="3649763"/>
            <a:ext cx="1826150" cy="246221"/>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097335"/>
            <a:r>
              <a:rPr lang="es-MX" sz="1000" b="1">
                <a:solidFill>
                  <a:srgbClr val="454551"/>
                </a:solidFill>
                <a:latin typeface="Verdana"/>
                <a:ea typeface="Verdana"/>
                <a:cs typeface="ADLaM Display"/>
                <a:sym typeface="Roboto"/>
              </a:rPr>
              <a:t>Provisión de empleos</a:t>
            </a:r>
            <a:r>
              <a:rPr lang="es-MX" sz="900">
                <a:solidFill>
                  <a:srgbClr val="454551"/>
                </a:solidFill>
                <a:latin typeface="Verdana"/>
                <a:ea typeface="Verdana"/>
                <a:cs typeface="ADLaM Display"/>
                <a:sym typeface="Roboto"/>
              </a:rPr>
              <a:t> </a:t>
            </a:r>
            <a:endParaRPr lang="es-MX" sz="900">
              <a:solidFill>
                <a:srgbClr val="454551"/>
              </a:solidFill>
              <a:latin typeface="Verdana"/>
              <a:ea typeface="Verdana"/>
              <a:cs typeface="ADLaM Display"/>
            </a:endParaRPr>
          </a:p>
        </p:txBody>
      </p:sp>
      <p:sp>
        <p:nvSpPr>
          <p:cNvPr id="72" name="Abrir corchete 11">
            <a:extLst>
              <a:ext uri="{FF2B5EF4-FFF2-40B4-BE49-F238E27FC236}">
                <a16:creationId xmlns:a16="http://schemas.microsoft.com/office/drawing/2014/main" id="{713B89D0-5C7D-AF10-0A4C-3EAA1DAD6362}"/>
              </a:ext>
            </a:extLst>
          </p:cNvPr>
          <p:cNvSpPr/>
          <p:nvPr/>
        </p:nvSpPr>
        <p:spPr>
          <a:xfrm rot="5400000" flipH="1">
            <a:off x="6682833" y="645231"/>
            <a:ext cx="240452" cy="2962851"/>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s-CO" sz="1800"/>
          </a:p>
        </p:txBody>
      </p:sp>
      <p:sp>
        <p:nvSpPr>
          <p:cNvPr id="76" name="CuadroTexto 9">
            <a:extLst>
              <a:ext uri="{FF2B5EF4-FFF2-40B4-BE49-F238E27FC236}">
                <a16:creationId xmlns:a16="http://schemas.microsoft.com/office/drawing/2014/main" id="{2E11E01E-B2BB-9601-1E2B-FB51AF7F7D63}"/>
              </a:ext>
            </a:extLst>
          </p:cNvPr>
          <p:cNvSpPr txBox="1"/>
          <p:nvPr/>
        </p:nvSpPr>
        <p:spPr>
          <a:xfrm>
            <a:off x="5195957" y="2313140"/>
            <a:ext cx="3087823" cy="707886"/>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097335"/>
            <a:r>
              <a:rPr lang="es-MX" sz="1000" b="1">
                <a:solidFill>
                  <a:srgbClr val="454551"/>
                </a:solidFill>
                <a:latin typeface="Verdana"/>
                <a:ea typeface="Verdana"/>
                <a:cs typeface="ADLaM Display"/>
              </a:rPr>
              <a:t>Primer semestre de 2024 - Consolidación estratégica, técnica y misional: </a:t>
            </a:r>
            <a:r>
              <a:rPr lang="es-MX" sz="1000">
                <a:solidFill>
                  <a:srgbClr val="454551"/>
                </a:solidFill>
                <a:latin typeface="Verdana"/>
                <a:ea typeface="Verdana"/>
                <a:cs typeface="ADLaM Display"/>
              </a:rPr>
              <a:t>Plan estratégico institucional, 24 programas, 8 políticas.</a:t>
            </a:r>
            <a:endParaRPr lang="es-MX" sz="900">
              <a:solidFill>
                <a:srgbClr val="454551"/>
              </a:solidFill>
              <a:latin typeface="Verdana"/>
              <a:ea typeface="Verdana"/>
              <a:cs typeface="ADLaM Display"/>
            </a:endParaRPr>
          </a:p>
        </p:txBody>
      </p:sp>
      <p:sp>
        <p:nvSpPr>
          <p:cNvPr id="77" name="Abrir corchete 11">
            <a:extLst>
              <a:ext uri="{FF2B5EF4-FFF2-40B4-BE49-F238E27FC236}">
                <a16:creationId xmlns:a16="http://schemas.microsoft.com/office/drawing/2014/main" id="{8371C28B-F0E4-4322-6CC9-BC9BCB318BAC}"/>
              </a:ext>
            </a:extLst>
          </p:cNvPr>
          <p:cNvSpPr/>
          <p:nvPr/>
        </p:nvSpPr>
        <p:spPr>
          <a:xfrm rot="5400000" flipH="1">
            <a:off x="9456013" y="1107427"/>
            <a:ext cx="202977" cy="247567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s-CO" sz="1800"/>
          </a:p>
        </p:txBody>
      </p:sp>
      <p:sp>
        <p:nvSpPr>
          <p:cNvPr id="78" name="CuadroTexto 9">
            <a:extLst>
              <a:ext uri="{FF2B5EF4-FFF2-40B4-BE49-F238E27FC236}">
                <a16:creationId xmlns:a16="http://schemas.microsoft.com/office/drawing/2014/main" id="{BAB4F57D-0A9D-E2A0-50AF-B6EDE59B5561}"/>
              </a:ext>
            </a:extLst>
          </p:cNvPr>
          <p:cNvSpPr txBox="1"/>
          <p:nvPr/>
        </p:nvSpPr>
        <p:spPr>
          <a:xfrm>
            <a:off x="8268940" y="2475533"/>
            <a:ext cx="3087823" cy="707886"/>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097335"/>
            <a:r>
              <a:rPr lang="es-MX" sz="1000" b="1">
                <a:solidFill>
                  <a:srgbClr val="454551"/>
                </a:solidFill>
                <a:latin typeface="Verdana"/>
                <a:ea typeface="Verdana"/>
                <a:cs typeface="ADLaM Display"/>
              </a:rPr>
              <a:t>Segundo semestre de 2024 - Fortalecimiento operativo y territorial, manual de funciones, estructuración contractual.</a:t>
            </a:r>
            <a:endParaRPr lang="es-MX" sz="1000">
              <a:solidFill>
                <a:srgbClr val="454551"/>
              </a:solidFill>
              <a:latin typeface="Verdana"/>
              <a:ea typeface="Verdana"/>
              <a:cs typeface="ADLaM Display"/>
            </a:endParaRPr>
          </a:p>
        </p:txBody>
      </p:sp>
      <p:sp>
        <p:nvSpPr>
          <p:cNvPr id="79" name="CuadroTexto 9">
            <a:extLst>
              <a:ext uri="{FF2B5EF4-FFF2-40B4-BE49-F238E27FC236}">
                <a16:creationId xmlns:a16="http://schemas.microsoft.com/office/drawing/2014/main" id="{50FBB3E0-DBD8-4960-E0CA-E4AB7479C42E}"/>
              </a:ext>
            </a:extLst>
          </p:cNvPr>
          <p:cNvSpPr txBox="1"/>
          <p:nvPr/>
        </p:nvSpPr>
        <p:spPr>
          <a:xfrm>
            <a:off x="10892217" y="2225693"/>
            <a:ext cx="1164087" cy="400110"/>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097335"/>
            <a:r>
              <a:rPr lang="es-MX" sz="1000" b="1">
                <a:solidFill>
                  <a:srgbClr val="454551"/>
                </a:solidFill>
                <a:latin typeface="Verdana"/>
                <a:ea typeface="Verdana"/>
                <a:cs typeface="ADLaM Display"/>
              </a:rPr>
              <a:t>Transición y cambios</a:t>
            </a:r>
          </a:p>
        </p:txBody>
      </p:sp>
      <p:cxnSp>
        <p:nvCxnSpPr>
          <p:cNvPr id="80" name="Conector recto 8">
            <a:extLst>
              <a:ext uri="{FF2B5EF4-FFF2-40B4-BE49-F238E27FC236}">
                <a16:creationId xmlns:a16="http://schemas.microsoft.com/office/drawing/2014/main" id="{D22462FC-B8AE-E4C0-D779-7A87D7A0C130}"/>
              </a:ext>
            </a:extLst>
          </p:cNvPr>
          <p:cNvCxnSpPr>
            <a:cxnSpLocks/>
          </p:cNvCxnSpPr>
          <p:nvPr/>
        </p:nvCxnSpPr>
        <p:spPr>
          <a:xfrm flipV="1">
            <a:off x="49134" y="4811890"/>
            <a:ext cx="12119618" cy="53401"/>
          </a:xfrm>
          <a:prstGeom prst="line">
            <a:avLst/>
          </a:prstGeom>
          <a:ln w="28575">
            <a:solidFill>
              <a:schemeClr val="accent6">
                <a:lumMod val="40000"/>
                <a:lumOff val="6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1" name="CuadroTexto 15">
            <a:extLst>
              <a:ext uri="{FF2B5EF4-FFF2-40B4-BE49-F238E27FC236}">
                <a16:creationId xmlns:a16="http://schemas.microsoft.com/office/drawing/2014/main" id="{A0458DE1-1B6C-52AA-8C34-502829DD792F}"/>
              </a:ext>
            </a:extLst>
          </p:cNvPr>
          <p:cNvSpPr txBox="1"/>
          <p:nvPr/>
        </p:nvSpPr>
        <p:spPr>
          <a:xfrm>
            <a:off x="1787947" y="4862956"/>
            <a:ext cx="1213803" cy="784830"/>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Agosto 2023</a:t>
            </a:r>
          </a:p>
          <a:p>
            <a:pPr defTabSz="855921"/>
            <a:r>
              <a:rPr lang="es-CO" sz="950">
                <a:solidFill>
                  <a:srgbClr val="D8D9DC">
                    <a:lumMod val="50000"/>
                  </a:srgbClr>
                </a:solidFill>
                <a:latin typeface="Verdana"/>
                <a:ea typeface="Verdana"/>
                <a:sym typeface="Symbol" panose="05050102010706020507" pitchFamily="18" charset="2"/>
              </a:rPr>
              <a:t>$30.953</a:t>
            </a:r>
            <a:endParaRPr lang="es-CO" sz="950">
              <a:solidFill>
                <a:srgbClr val="D8D9DC">
                  <a:lumMod val="50000"/>
                </a:srgbClr>
              </a:solidFill>
              <a:latin typeface="Verdana"/>
              <a:ea typeface="Verdana"/>
            </a:endParaRPr>
          </a:p>
          <a:p>
            <a:pPr defTabSz="855921"/>
            <a:r>
              <a:rPr lang="es-CO" sz="950">
                <a:solidFill>
                  <a:srgbClr val="D8D9DC">
                    <a:lumMod val="50000"/>
                  </a:srgbClr>
                </a:solidFill>
                <a:latin typeface="Verdana"/>
                <a:ea typeface="Verdana"/>
              </a:rPr>
              <a:t>Funcionamiento</a:t>
            </a:r>
          </a:p>
        </p:txBody>
      </p:sp>
      <p:sp>
        <p:nvSpPr>
          <p:cNvPr id="83" name="CuadroTexto 17">
            <a:extLst>
              <a:ext uri="{FF2B5EF4-FFF2-40B4-BE49-F238E27FC236}">
                <a16:creationId xmlns:a16="http://schemas.microsoft.com/office/drawing/2014/main" id="{E9A30BAB-5572-718D-D78D-48FEE6544040}"/>
              </a:ext>
            </a:extLst>
          </p:cNvPr>
          <p:cNvSpPr txBox="1"/>
          <p:nvPr/>
        </p:nvSpPr>
        <p:spPr>
          <a:xfrm>
            <a:off x="3697390" y="4853681"/>
            <a:ext cx="1140799" cy="137576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Diciembre 2023</a:t>
            </a:r>
          </a:p>
          <a:p>
            <a:pPr defTabSz="855921"/>
            <a:r>
              <a:rPr lang="es-CO" sz="950">
                <a:solidFill>
                  <a:srgbClr val="676A73"/>
                </a:solidFill>
                <a:latin typeface="Verdana"/>
                <a:ea typeface="Verdana"/>
              </a:rPr>
              <a:t>$469.047</a:t>
            </a:r>
          </a:p>
          <a:p>
            <a:pPr defTabSz="855921"/>
            <a:r>
              <a:rPr lang="es-CO" sz="950">
                <a:solidFill>
                  <a:srgbClr val="676A73"/>
                </a:solidFill>
                <a:latin typeface="Verdana"/>
                <a:ea typeface="Verdana"/>
              </a:rPr>
              <a:t>Vigencia 2023</a:t>
            </a:r>
          </a:p>
          <a:p>
            <a:pPr defTabSz="855921"/>
            <a:r>
              <a:rPr lang="es-CO" sz="950">
                <a:solidFill>
                  <a:srgbClr val="676A73"/>
                </a:solidFill>
                <a:latin typeface="Verdana"/>
                <a:ea typeface="Verdana"/>
              </a:rPr>
              <a:t>Pasa a sustentar fiducia y </a:t>
            </a:r>
            <a:r>
              <a:rPr lang="es-CO" sz="950" err="1">
                <a:solidFill>
                  <a:srgbClr val="676A73"/>
                </a:solidFill>
                <a:latin typeface="Verdana"/>
                <a:ea typeface="Verdana"/>
              </a:rPr>
              <a:t>FonIgualdad</a:t>
            </a:r>
            <a:r>
              <a:rPr lang="es-CO" sz="950">
                <a:solidFill>
                  <a:srgbClr val="676A73"/>
                </a:solidFill>
                <a:latin typeface="Verdana"/>
                <a:ea typeface="Verdana"/>
              </a:rPr>
              <a:t> </a:t>
            </a:r>
          </a:p>
        </p:txBody>
      </p:sp>
      <p:sp>
        <p:nvSpPr>
          <p:cNvPr id="84" name="CuadroTexto 21">
            <a:extLst>
              <a:ext uri="{FF2B5EF4-FFF2-40B4-BE49-F238E27FC236}">
                <a16:creationId xmlns:a16="http://schemas.microsoft.com/office/drawing/2014/main" id="{27B8F90A-EF1B-19CD-532E-64A48CE82295}"/>
              </a:ext>
            </a:extLst>
          </p:cNvPr>
          <p:cNvSpPr txBox="1"/>
          <p:nvPr/>
        </p:nvSpPr>
        <p:spPr>
          <a:xfrm>
            <a:off x="5185960" y="4863840"/>
            <a:ext cx="1879591" cy="1369606"/>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Enero </a:t>
            </a:r>
            <a:endParaRPr lang="en-US"/>
          </a:p>
          <a:p>
            <a:pPr defTabSz="855921"/>
            <a:r>
              <a:rPr lang="es-CO" sz="1300" b="1">
                <a:solidFill>
                  <a:srgbClr val="D8D9DC">
                    <a:lumMod val="50000"/>
                  </a:srgbClr>
                </a:solidFill>
                <a:latin typeface="Verdana"/>
                <a:ea typeface="Verdana"/>
              </a:rPr>
              <a:t>2024</a:t>
            </a:r>
            <a:endParaRPr lang="es-CO"/>
          </a:p>
          <a:p>
            <a:pPr defTabSz="855921"/>
            <a:r>
              <a:rPr lang="es-CO" sz="950">
                <a:solidFill>
                  <a:srgbClr val="D8D9DC">
                    <a:lumMod val="50000"/>
                  </a:srgbClr>
                </a:solidFill>
                <a:latin typeface="Verdana"/>
                <a:ea typeface="Verdana"/>
              </a:rPr>
              <a:t>$66.214</a:t>
            </a:r>
          </a:p>
          <a:p>
            <a:pPr defTabSz="855921"/>
            <a:r>
              <a:rPr lang="es-CO" sz="950">
                <a:solidFill>
                  <a:srgbClr val="D8D9DC">
                    <a:lumMod val="50000"/>
                  </a:srgbClr>
                </a:solidFill>
                <a:latin typeface="Verdana"/>
                <a:ea typeface="Verdana"/>
              </a:rPr>
              <a:t>Funcionamiento</a:t>
            </a:r>
            <a:endParaRPr lang="es-CO" sz="950">
              <a:solidFill>
                <a:srgbClr val="D8D9DC">
                  <a:lumMod val="50000"/>
                </a:srgbClr>
              </a:solidFill>
              <a:latin typeface="Verdana" panose="020B0604030504040204" pitchFamily="34" charset="0"/>
              <a:ea typeface="Verdana" panose="020B0604030504040204" pitchFamily="34" charset="0"/>
            </a:endParaRPr>
          </a:p>
          <a:p>
            <a:pPr defTabSz="855921"/>
            <a:r>
              <a:rPr lang="es-CO" sz="950">
                <a:solidFill>
                  <a:srgbClr val="D8D9DC">
                    <a:lumMod val="50000"/>
                  </a:srgbClr>
                </a:solidFill>
                <a:latin typeface="Verdana"/>
                <a:ea typeface="Verdana"/>
              </a:rPr>
              <a:t>$182.053 </a:t>
            </a:r>
          </a:p>
          <a:p>
            <a:pPr defTabSz="855921"/>
            <a:r>
              <a:rPr lang="es-CO" sz="950">
                <a:solidFill>
                  <a:srgbClr val="D8D9DC">
                    <a:lumMod val="50000"/>
                  </a:srgbClr>
                </a:solidFill>
                <a:latin typeface="Verdana"/>
                <a:ea typeface="Verdana"/>
              </a:rPr>
              <a:t>Inversión</a:t>
            </a:r>
          </a:p>
          <a:p>
            <a:pPr defTabSz="855921"/>
            <a:r>
              <a:rPr lang="es-CO" sz="950">
                <a:solidFill>
                  <a:srgbClr val="D8D9DC">
                    <a:lumMod val="50000"/>
                  </a:srgbClr>
                </a:solidFill>
                <a:latin typeface="Verdana"/>
                <a:ea typeface="Verdana"/>
              </a:rPr>
              <a:t>$1.300.000</a:t>
            </a:r>
          </a:p>
          <a:p>
            <a:pPr defTabSz="855921"/>
            <a:r>
              <a:rPr lang="es-CO" sz="950">
                <a:solidFill>
                  <a:srgbClr val="D8D9DC">
                    <a:lumMod val="50000"/>
                  </a:srgbClr>
                </a:solidFill>
                <a:latin typeface="Verdana"/>
                <a:ea typeface="Verdana"/>
              </a:rPr>
              <a:t>Transferencias corrientes</a:t>
            </a:r>
            <a:endParaRPr lang="es-CO" sz="950">
              <a:solidFill>
                <a:srgbClr val="D8D9DC">
                  <a:lumMod val="50000"/>
                </a:srgbClr>
              </a:solidFill>
              <a:latin typeface="Verdana" panose="020B0604030504040204" pitchFamily="34" charset="0"/>
              <a:ea typeface="Verdana" panose="020B0604030504040204" pitchFamily="34" charset="0"/>
            </a:endParaRPr>
          </a:p>
        </p:txBody>
      </p:sp>
      <p:sp>
        <p:nvSpPr>
          <p:cNvPr id="86" name="CuadroTexto 23">
            <a:extLst>
              <a:ext uri="{FF2B5EF4-FFF2-40B4-BE49-F238E27FC236}">
                <a16:creationId xmlns:a16="http://schemas.microsoft.com/office/drawing/2014/main" id="{CB4706CA-48ED-BC28-6AA2-49B0C9EAB8DA}"/>
              </a:ext>
            </a:extLst>
          </p:cNvPr>
          <p:cNvSpPr txBox="1"/>
          <p:nvPr/>
        </p:nvSpPr>
        <p:spPr>
          <a:xfrm>
            <a:off x="7384699" y="4874347"/>
            <a:ext cx="1205031" cy="1223412"/>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Julio </a:t>
            </a:r>
            <a:endParaRPr lang="en-US"/>
          </a:p>
          <a:p>
            <a:pPr defTabSz="855921"/>
            <a:r>
              <a:rPr lang="es-CO" sz="1300" b="1">
                <a:solidFill>
                  <a:srgbClr val="D8D9DC">
                    <a:lumMod val="50000"/>
                  </a:srgbClr>
                </a:solidFill>
                <a:latin typeface="Verdana"/>
                <a:ea typeface="Verdana"/>
              </a:rPr>
              <a:t>2024</a:t>
            </a:r>
            <a:endParaRPr lang="es-CO"/>
          </a:p>
          <a:p>
            <a:pPr defTabSz="855921"/>
            <a:r>
              <a:rPr lang="es-CO" sz="950">
                <a:solidFill>
                  <a:srgbClr val="D8D9DC">
                    <a:lumMod val="50000"/>
                  </a:srgbClr>
                </a:solidFill>
                <a:latin typeface="Verdana"/>
                <a:ea typeface="Verdana"/>
                <a:sym typeface="Symbol" panose="05050102010706020507" pitchFamily="18" charset="2"/>
              </a:rPr>
              <a:t>Desagregación presupuestal 4 proyectos de inversión</a:t>
            </a:r>
          </a:p>
          <a:p>
            <a:pPr defTabSz="855921"/>
            <a:r>
              <a:rPr lang="es-CO" sz="950">
                <a:solidFill>
                  <a:srgbClr val="D8D9DC">
                    <a:lumMod val="50000"/>
                  </a:srgbClr>
                </a:solidFill>
                <a:latin typeface="Verdana"/>
                <a:ea typeface="Verdana"/>
              </a:rPr>
              <a:t>$182.053</a:t>
            </a:r>
          </a:p>
        </p:txBody>
      </p:sp>
      <p:sp>
        <p:nvSpPr>
          <p:cNvPr id="88" name="CuadroTexto 27">
            <a:extLst>
              <a:ext uri="{FF2B5EF4-FFF2-40B4-BE49-F238E27FC236}">
                <a16:creationId xmlns:a16="http://schemas.microsoft.com/office/drawing/2014/main" id="{7BBE313C-0864-AC52-6F54-D038324B1F9C}"/>
              </a:ext>
            </a:extLst>
          </p:cNvPr>
          <p:cNvSpPr txBox="1"/>
          <p:nvPr/>
        </p:nvSpPr>
        <p:spPr>
          <a:xfrm>
            <a:off x="2020308" y="4675886"/>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90" name="CuadroTexto 29">
            <a:extLst>
              <a:ext uri="{FF2B5EF4-FFF2-40B4-BE49-F238E27FC236}">
                <a16:creationId xmlns:a16="http://schemas.microsoft.com/office/drawing/2014/main" id="{B1C1CD18-407E-A896-58FD-344B00CA60CC}"/>
              </a:ext>
            </a:extLst>
          </p:cNvPr>
          <p:cNvSpPr txBox="1"/>
          <p:nvPr/>
        </p:nvSpPr>
        <p:spPr>
          <a:xfrm>
            <a:off x="4230494" y="4650903"/>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91" name="CuadroTexto 30">
            <a:extLst>
              <a:ext uri="{FF2B5EF4-FFF2-40B4-BE49-F238E27FC236}">
                <a16:creationId xmlns:a16="http://schemas.microsoft.com/office/drawing/2014/main" id="{A5114007-1629-E748-5FCF-B6EFCC4CEF88}"/>
              </a:ext>
            </a:extLst>
          </p:cNvPr>
          <p:cNvSpPr txBox="1"/>
          <p:nvPr/>
        </p:nvSpPr>
        <p:spPr>
          <a:xfrm>
            <a:off x="5329738" y="4663395"/>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93" name="CuadroTexto 32">
            <a:extLst>
              <a:ext uri="{FF2B5EF4-FFF2-40B4-BE49-F238E27FC236}">
                <a16:creationId xmlns:a16="http://schemas.microsoft.com/office/drawing/2014/main" id="{20B4017C-2A88-02D6-018A-8AEDE785E30A}"/>
              </a:ext>
            </a:extLst>
          </p:cNvPr>
          <p:cNvSpPr txBox="1"/>
          <p:nvPr/>
        </p:nvSpPr>
        <p:spPr>
          <a:xfrm>
            <a:off x="7555902" y="4650547"/>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94" name="CuadroTexto 1">
            <a:extLst>
              <a:ext uri="{FF2B5EF4-FFF2-40B4-BE49-F238E27FC236}">
                <a16:creationId xmlns:a16="http://schemas.microsoft.com/office/drawing/2014/main" id="{9228DD7D-987F-6EBC-968F-8B0C829415DF}"/>
              </a:ext>
            </a:extLst>
          </p:cNvPr>
          <p:cNvSpPr txBox="1"/>
          <p:nvPr/>
        </p:nvSpPr>
        <p:spPr>
          <a:xfrm>
            <a:off x="9007400" y="4823077"/>
            <a:ext cx="1164774" cy="931024"/>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Enero</a:t>
            </a:r>
            <a:endParaRPr lang="en-US">
              <a:solidFill>
                <a:srgbClr val="000000"/>
              </a:solidFill>
              <a:latin typeface="Helvetica"/>
              <a:ea typeface="Verdana"/>
              <a:cs typeface="Helvetica"/>
            </a:endParaRPr>
          </a:p>
          <a:p>
            <a:pPr defTabSz="855921"/>
            <a:r>
              <a:rPr lang="es-CO" sz="1300" b="1">
                <a:solidFill>
                  <a:srgbClr val="D8D9DC">
                    <a:lumMod val="50000"/>
                  </a:srgbClr>
                </a:solidFill>
                <a:latin typeface="Verdana"/>
                <a:ea typeface="Verdana"/>
              </a:rPr>
              <a:t>2025</a:t>
            </a:r>
            <a:endParaRPr lang="en-US">
              <a:cs typeface="Helvetica"/>
            </a:endParaRPr>
          </a:p>
          <a:p>
            <a:pPr defTabSz="855921">
              <a:buFont typeface="Symbol" panose="05050102010706020507" pitchFamily="18" charset="2"/>
            </a:pPr>
            <a:r>
              <a:rPr lang="es-CO" sz="950">
                <a:solidFill>
                  <a:srgbClr val="D8D9DC">
                    <a:lumMod val="50000"/>
                  </a:srgbClr>
                </a:solidFill>
                <a:latin typeface="Verdana"/>
                <a:ea typeface="Verdana"/>
              </a:rPr>
              <a:t>Fenecimiento</a:t>
            </a:r>
          </a:p>
          <a:p>
            <a:pPr defTabSz="855921">
              <a:buFont typeface="Symbol" panose="05050102010706020507" pitchFamily="18" charset="2"/>
            </a:pPr>
            <a:r>
              <a:rPr lang="es-CO" sz="950">
                <a:solidFill>
                  <a:srgbClr val="676A73"/>
                </a:solidFill>
                <a:latin typeface="Verdana"/>
                <a:ea typeface="Verdana"/>
              </a:rPr>
              <a:t>$350.394</a:t>
            </a:r>
          </a:p>
          <a:p>
            <a:pPr defTabSz="855921">
              <a:buFont typeface="Symbol" panose="05050102010706020507" pitchFamily="18" charset="2"/>
            </a:pPr>
            <a:r>
              <a:rPr lang="es-CO" sz="950">
                <a:solidFill>
                  <a:srgbClr val="676A73"/>
                </a:solidFill>
                <a:latin typeface="Verdana"/>
                <a:ea typeface="Verdana"/>
              </a:rPr>
              <a:t>Reserva 2023</a:t>
            </a:r>
          </a:p>
        </p:txBody>
      </p:sp>
      <p:sp>
        <p:nvSpPr>
          <p:cNvPr id="97" name="CuadroTexto 22">
            <a:extLst>
              <a:ext uri="{FF2B5EF4-FFF2-40B4-BE49-F238E27FC236}">
                <a16:creationId xmlns:a16="http://schemas.microsoft.com/office/drawing/2014/main" id="{09D47F15-650F-E25D-FD04-860E27A4B691}"/>
              </a:ext>
            </a:extLst>
          </p:cNvPr>
          <p:cNvSpPr txBox="1"/>
          <p:nvPr/>
        </p:nvSpPr>
        <p:spPr>
          <a:xfrm>
            <a:off x="11112974" y="4891511"/>
            <a:ext cx="1202251" cy="1554272"/>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Mayo </a:t>
            </a:r>
            <a:endParaRPr lang="es-CO" sz="1320" b="1">
              <a:solidFill>
                <a:srgbClr val="D8D9DC">
                  <a:lumMod val="50000"/>
                </a:srgbClr>
              </a:solidFill>
              <a:latin typeface="Verdana" panose="020B0604030504040204" pitchFamily="34" charset="0"/>
              <a:ea typeface="Verdana" panose="020B0604030504040204" pitchFamily="34" charset="0"/>
            </a:endParaRPr>
          </a:p>
          <a:p>
            <a:pPr defTabSz="855921"/>
            <a:r>
              <a:rPr lang="es-CO" sz="1300" b="1">
                <a:solidFill>
                  <a:srgbClr val="D8D9DC">
                    <a:lumMod val="50000"/>
                  </a:srgbClr>
                </a:solidFill>
                <a:latin typeface="Verdana"/>
                <a:ea typeface="Verdana"/>
              </a:rPr>
              <a:t>2025</a:t>
            </a:r>
            <a:endParaRPr lang="es-CO" sz="1300" b="1">
              <a:solidFill>
                <a:srgbClr val="D8D9DC">
                  <a:lumMod val="50000"/>
                </a:srgbClr>
              </a:solidFill>
              <a:latin typeface="Verdana" panose="020B0604030504040204" pitchFamily="34" charset="0"/>
              <a:ea typeface="Verdana" panose="020B0604030504040204" pitchFamily="34" charset="0"/>
            </a:endParaRPr>
          </a:p>
          <a:p>
            <a:pPr defTabSz="855921"/>
            <a:r>
              <a:rPr lang="es-CO" sz="1000">
                <a:solidFill>
                  <a:srgbClr val="D8D9DC">
                    <a:lumMod val="50000"/>
                  </a:srgbClr>
                </a:solidFill>
                <a:latin typeface="Verdana"/>
                <a:ea typeface="Verdana"/>
              </a:rPr>
              <a:t>Desagregación presupuestal 4 proyectos de inversión</a:t>
            </a:r>
            <a:endParaRPr lang="es-CO"/>
          </a:p>
          <a:p>
            <a:pPr defTabSz="855921"/>
            <a:r>
              <a:rPr lang="es-CO" sz="1000">
                <a:solidFill>
                  <a:srgbClr val="D8D9DC">
                    <a:lumMod val="50000"/>
                  </a:srgbClr>
                </a:solidFill>
                <a:latin typeface="Verdana"/>
                <a:ea typeface="Verdana"/>
              </a:rPr>
              <a:t>$126.482</a:t>
            </a:r>
            <a:endParaRPr lang="es-CO"/>
          </a:p>
          <a:p>
            <a:pPr defTabSz="855921"/>
            <a:endParaRPr lang="es-CO" sz="950">
              <a:solidFill>
                <a:srgbClr val="D8D9DC">
                  <a:lumMod val="50000"/>
                </a:srgbClr>
              </a:solidFill>
              <a:latin typeface="Verdana" panose="020B0604030504040204" pitchFamily="34" charset="0"/>
              <a:ea typeface="Verdana" panose="020B0604030504040204" pitchFamily="34" charset="0"/>
            </a:endParaRPr>
          </a:p>
          <a:p>
            <a:pPr defTabSz="855921"/>
            <a:endParaRPr lang="es-CO" sz="950">
              <a:solidFill>
                <a:srgbClr val="D8D9DC">
                  <a:lumMod val="50000"/>
                </a:srgbClr>
              </a:solidFill>
              <a:latin typeface="Verdana" panose="020B0604030504040204" pitchFamily="34" charset="0"/>
              <a:ea typeface="Verdana" panose="020B0604030504040204" pitchFamily="34" charset="0"/>
            </a:endParaRPr>
          </a:p>
        </p:txBody>
      </p:sp>
      <p:sp>
        <p:nvSpPr>
          <p:cNvPr id="98" name="CuadroTexto 22">
            <a:extLst>
              <a:ext uri="{FF2B5EF4-FFF2-40B4-BE49-F238E27FC236}">
                <a16:creationId xmlns:a16="http://schemas.microsoft.com/office/drawing/2014/main" id="{3D725F6C-15ED-4257-B197-CA5DF713113F}"/>
              </a:ext>
            </a:extLst>
          </p:cNvPr>
          <p:cNvSpPr txBox="1"/>
          <p:nvPr/>
        </p:nvSpPr>
        <p:spPr>
          <a:xfrm>
            <a:off x="10001205" y="4829051"/>
            <a:ext cx="1202249" cy="1723549"/>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Enero</a:t>
            </a:r>
            <a:endParaRPr lang="en-US" sz="1300">
              <a:latin typeface="Verdana"/>
              <a:ea typeface="Verdana"/>
            </a:endParaRPr>
          </a:p>
          <a:p>
            <a:pPr defTabSz="855921"/>
            <a:r>
              <a:rPr lang="es-CO" sz="1300" b="1">
                <a:solidFill>
                  <a:srgbClr val="D8D9DC">
                    <a:lumMod val="50000"/>
                  </a:srgbClr>
                </a:solidFill>
                <a:latin typeface="Verdana"/>
                <a:ea typeface="Verdana"/>
              </a:rPr>
              <a:t>2025</a:t>
            </a:r>
            <a:endParaRPr lang="es-CO" sz="1300">
              <a:latin typeface="Verdana"/>
              <a:ea typeface="Verdana"/>
            </a:endParaRPr>
          </a:p>
          <a:p>
            <a:pPr defTabSz="855921"/>
            <a:r>
              <a:rPr lang="es-CO" sz="1000">
                <a:solidFill>
                  <a:srgbClr val="D8D9DC">
                    <a:lumMod val="50000"/>
                  </a:srgbClr>
                </a:solidFill>
                <a:latin typeface="Verdana"/>
                <a:ea typeface="Verdana"/>
              </a:rPr>
              <a:t>$129.469</a:t>
            </a:r>
            <a:endParaRPr lang="en-US" sz="1000">
              <a:solidFill>
                <a:srgbClr val="000000"/>
              </a:solidFill>
              <a:latin typeface="Verdana"/>
              <a:ea typeface="Verdana"/>
            </a:endParaRPr>
          </a:p>
          <a:p>
            <a:pPr defTabSz="855921"/>
            <a:r>
              <a:rPr lang="es-CO" sz="1000">
                <a:solidFill>
                  <a:srgbClr val="D8D9DC">
                    <a:lumMod val="50000"/>
                  </a:srgbClr>
                </a:solidFill>
                <a:latin typeface="Verdana"/>
                <a:ea typeface="Verdana"/>
              </a:rPr>
              <a:t>Funcionamiento</a:t>
            </a:r>
            <a:endParaRPr lang="es-CO" sz="1000">
              <a:solidFill>
                <a:srgbClr val="000000"/>
              </a:solidFill>
              <a:latin typeface="Verdana"/>
              <a:ea typeface="Verdana"/>
            </a:endParaRPr>
          </a:p>
          <a:p>
            <a:pPr defTabSz="855921"/>
            <a:r>
              <a:rPr lang="es-CO" sz="1000">
                <a:solidFill>
                  <a:srgbClr val="D8D9DC">
                    <a:lumMod val="50000"/>
                  </a:srgbClr>
                </a:solidFill>
                <a:latin typeface="Verdana"/>
                <a:ea typeface="Verdana"/>
              </a:rPr>
              <a:t>$498.912 </a:t>
            </a:r>
            <a:endParaRPr lang="en-US" sz="1000">
              <a:solidFill>
                <a:srgbClr val="000000"/>
              </a:solidFill>
              <a:latin typeface="Verdana"/>
              <a:ea typeface="Verdana"/>
            </a:endParaRPr>
          </a:p>
          <a:p>
            <a:pPr defTabSz="855921"/>
            <a:r>
              <a:rPr lang="es-CO" sz="1000">
                <a:solidFill>
                  <a:srgbClr val="D8D9DC">
                    <a:lumMod val="50000"/>
                  </a:srgbClr>
                </a:solidFill>
                <a:latin typeface="Verdana"/>
                <a:ea typeface="Verdana"/>
              </a:rPr>
              <a:t>Inversión</a:t>
            </a:r>
            <a:endParaRPr lang="en-US" sz="1000">
              <a:solidFill>
                <a:srgbClr val="000000"/>
              </a:solidFill>
              <a:latin typeface="Verdana"/>
              <a:ea typeface="Verdana"/>
            </a:endParaRPr>
          </a:p>
          <a:p>
            <a:pPr defTabSz="855921"/>
            <a:r>
              <a:rPr lang="es-CO" sz="1000">
                <a:solidFill>
                  <a:srgbClr val="D8D9DC">
                    <a:lumMod val="50000"/>
                  </a:srgbClr>
                </a:solidFill>
                <a:latin typeface="Verdana"/>
                <a:ea typeface="Verdana"/>
              </a:rPr>
              <a:t>$669.053</a:t>
            </a:r>
            <a:endParaRPr lang="en-US" sz="1000">
              <a:solidFill>
                <a:srgbClr val="000000"/>
              </a:solidFill>
              <a:latin typeface="Verdana"/>
              <a:ea typeface="Verdana"/>
            </a:endParaRPr>
          </a:p>
          <a:p>
            <a:pPr defTabSz="855921"/>
            <a:r>
              <a:rPr lang="es-CO" sz="1000">
                <a:solidFill>
                  <a:srgbClr val="D8D9DC">
                    <a:lumMod val="50000"/>
                  </a:srgbClr>
                </a:solidFill>
                <a:latin typeface="Verdana"/>
                <a:ea typeface="Verdana"/>
              </a:rPr>
              <a:t>Transferencias corrientes</a:t>
            </a:r>
          </a:p>
          <a:p>
            <a:pPr defTabSz="855921"/>
            <a:r>
              <a:rPr lang="es-CO" sz="1000">
                <a:solidFill>
                  <a:srgbClr val="676A73"/>
                </a:solidFill>
                <a:latin typeface="Verdana"/>
                <a:ea typeface="Verdana"/>
              </a:rPr>
              <a:t>(aplazadas)</a:t>
            </a:r>
          </a:p>
        </p:txBody>
      </p:sp>
      <p:sp>
        <p:nvSpPr>
          <p:cNvPr id="99" name="CuadroTexto 32">
            <a:extLst>
              <a:ext uri="{FF2B5EF4-FFF2-40B4-BE49-F238E27FC236}">
                <a16:creationId xmlns:a16="http://schemas.microsoft.com/office/drawing/2014/main" id="{19AA0791-BC96-9B28-85AE-31ED53F7315D}"/>
              </a:ext>
            </a:extLst>
          </p:cNvPr>
          <p:cNvSpPr txBox="1"/>
          <p:nvPr/>
        </p:nvSpPr>
        <p:spPr>
          <a:xfrm>
            <a:off x="10154197" y="4638053"/>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100" name="CuadroTexto 32">
            <a:extLst>
              <a:ext uri="{FF2B5EF4-FFF2-40B4-BE49-F238E27FC236}">
                <a16:creationId xmlns:a16="http://schemas.microsoft.com/office/drawing/2014/main" id="{6BC5BC02-F077-8A0A-1AA5-5727B9FECB41}"/>
              </a:ext>
            </a:extLst>
          </p:cNvPr>
          <p:cNvSpPr txBox="1"/>
          <p:nvPr/>
        </p:nvSpPr>
        <p:spPr>
          <a:xfrm>
            <a:off x="11790621" y="4638053"/>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101" name="CuadroTexto 9">
            <a:extLst>
              <a:ext uri="{FF2B5EF4-FFF2-40B4-BE49-F238E27FC236}">
                <a16:creationId xmlns:a16="http://schemas.microsoft.com/office/drawing/2014/main" id="{19208C40-A366-C1FC-B29E-D9C35AD652E8}"/>
              </a:ext>
            </a:extLst>
          </p:cNvPr>
          <p:cNvSpPr txBox="1"/>
          <p:nvPr/>
        </p:nvSpPr>
        <p:spPr>
          <a:xfrm>
            <a:off x="86809" y="5073828"/>
            <a:ext cx="1826150" cy="400110"/>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097335"/>
            <a:r>
              <a:rPr lang="es-MX" sz="1000" b="1">
                <a:solidFill>
                  <a:srgbClr val="454551"/>
                </a:solidFill>
                <a:latin typeface="Verdana"/>
                <a:ea typeface="Verdana"/>
                <a:cs typeface="ADLaM Display"/>
                <a:sym typeface="Roboto"/>
              </a:rPr>
              <a:t>Asignación de recursos</a:t>
            </a:r>
            <a:endParaRPr lang="es-MX" sz="900">
              <a:solidFill>
                <a:srgbClr val="454551"/>
              </a:solidFill>
              <a:latin typeface="Verdana"/>
              <a:ea typeface="Verdana"/>
              <a:cs typeface="ADLaM Display"/>
            </a:endParaRPr>
          </a:p>
        </p:txBody>
      </p:sp>
      <p:sp>
        <p:nvSpPr>
          <p:cNvPr id="102" name="CuadroTexto 22">
            <a:extLst>
              <a:ext uri="{FF2B5EF4-FFF2-40B4-BE49-F238E27FC236}">
                <a16:creationId xmlns:a16="http://schemas.microsoft.com/office/drawing/2014/main" id="{931A5D3A-2776-7D79-ACA5-13C7C47EC4D7}"/>
              </a:ext>
            </a:extLst>
          </p:cNvPr>
          <p:cNvSpPr txBox="1"/>
          <p:nvPr/>
        </p:nvSpPr>
        <p:spPr>
          <a:xfrm>
            <a:off x="6191205" y="4866526"/>
            <a:ext cx="1202249" cy="784830"/>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Abril </a:t>
            </a:r>
            <a:endParaRPr lang="en-US"/>
          </a:p>
          <a:p>
            <a:pPr defTabSz="855921"/>
            <a:r>
              <a:rPr lang="es-CO" sz="1300" b="1">
                <a:solidFill>
                  <a:srgbClr val="D8D9DC">
                    <a:lumMod val="50000"/>
                  </a:srgbClr>
                </a:solidFill>
                <a:latin typeface="Verdana"/>
                <a:ea typeface="Verdana"/>
              </a:rPr>
              <a:t>2024</a:t>
            </a:r>
            <a:endParaRPr lang="es-CO"/>
          </a:p>
          <a:p>
            <a:pPr defTabSz="855921"/>
            <a:r>
              <a:rPr lang="es-CO" sz="950">
                <a:solidFill>
                  <a:srgbClr val="D8D9DC">
                    <a:lumMod val="50000"/>
                  </a:srgbClr>
                </a:solidFill>
                <a:latin typeface="Verdana"/>
                <a:ea typeface="Verdana"/>
                <a:sym typeface="Symbol" panose="05050102010706020507" pitchFamily="18" charset="2"/>
              </a:rPr>
              <a:t>Primer contrato </a:t>
            </a:r>
            <a:r>
              <a:rPr lang="es-CO" sz="950" err="1">
                <a:solidFill>
                  <a:srgbClr val="D8D9DC">
                    <a:lumMod val="50000"/>
                  </a:srgbClr>
                </a:solidFill>
                <a:latin typeface="Verdana"/>
                <a:ea typeface="Verdana"/>
                <a:sym typeface="Symbol" panose="05050102010706020507" pitchFamily="18" charset="2"/>
              </a:rPr>
              <a:t>FonIgualdad</a:t>
            </a:r>
            <a:endParaRPr lang="es-CO" err="1"/>
          </a:p>
        </p:txBody>
      </p:sp>
      <p:sp>
        <p:nvSpPr>
          <p:cNvPr id="103" name="CuadroTexto 31">
            <a:extLst>
              <a:ext uri="{FF2B5EF4-FFF2-40B4-BE49-F238E27FC236}">
                <a16:creationId xmlns:a16="http://schemas.microsoft.com/office/drawing/2014/main" id="{2E4100B5-A5E0-491A-78E5-2E41200D76FA}"/>
              </a:ext>
            </a:extLst>
          </p:cNvPr>
          <p:cNvSpPr txBox="1"/>
          <p:nvPr/>
        </p:nvSpPr>
        <p:spPr>
          <a:xfrm>
            <a:off x="6396457" y="4650901"/>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Tree>
    <p:extLst>
      <p:ext uri="{BB962C8B-B14F-4D97-AF65-F5344CB8AC3E}">
        <p14:creationId xmlns:p14="http://schemas.microsoft.com/office/powerpoint/2010/main" val="2016209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362BA7CB-B831-7D5F-0E8D-8A5B3E5FE9B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9269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91F5C3D-FA1C-7D66-B92A-5EBC39074FA8}"/>
              </a:ext>
            </a:extLst>
          </p:cNvPr>
          <p:cNvSpPr txBox="1"/>
          <p:nvPr/>
        </p:nvSpPr>
        <p:spPr>
          <a:xfrm>
            <a:off x="218263" y="1718556"/>
            <a:ext cx="1440384" cy="408623"/>
          </a:xfrm>
          <a:prstGeom prst="roundRect">
            <a:avLst/>
          </a:prstGeom>
          <a:solidFill>
            <a:srgbClr val="00387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a:solidFill>
                  <a:srgbClr val="FFFFFF"/>
                </a:solidFill>
                <a:cs typeface="Helvetica"/>
              </a:rPr>
              <a:t>INSOR</a:t>
            </a:r>
            <a:endParaRPr lang="es-ES">
              <a:solidFill>
                <a:srgbClr val="FFFFFF"/>
              </a:solidFill>
            </a:endParaRPr>
          </a:p>
        </p:txBody>
      </p:sp>
      <p:sp>
        <p:nvSpPr>
          <p:cNvPr id="8" name="CuadroTexto 7">
            <a:extLst>
              <a:ext uri="{FF2B5EF4-FFF2-40B4-BE49-F238E27FC236}">
                <a16:creationId xmlns:a16="http://schemas.microsoft.com/office/drawing/2014/main" id="{E9A6017B-8198-045C-FC5B-F840B34497C5}"/>
              </a:ext>
            </a:extLst>
          </p:cNvPr>
          <p:cNvSpPr txBox="1"/>
          <p:nvPr/>
        </p:nvSpPr>
        <p:spPr>
          <a:xfrm>
            <a:off x="1990001" y="615356"/>
            <a:ext cx="9996666" cy="2553891"/>
          </a:xfrm>
          <a:prstGeom prst="roundRect">
            <a:avLst/>
          </a:prstGeom>
          <a:solidFill>
            <a:srgbClr val="00387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 sz="1600">
                <a:solidFill>
                  <a:srgbClr val="FFFFFF"/>
                </a:solidFill>
                <a:ea typeface="+mn-lt"/>
                <a:cs typeface="+mn-lt"/>
              </a:rPr>
              <a:t>1. Una estrategia de cualificación de actores educativos claves de las trayectorias educativas completas para la garantía del derecho a la educación de los estudiantes sordos diseñada e implementada en el territorio.</a:t>
            </a:r>
          </a:p>
          <a:p>
            <a:r>
              <a:rPr lang="es" sz="1600">
                <a:solidFill>
                  <a:srgbClr val="FFFFFF"/>
                </a:solidFill>
                <a:ea typeface="+mn-lt"/>
                <a:cs typeface="+mn-lt"/>
              </a:rPr>
              <a:t>2. Fortalecer la organización de la oferta educativa inclusiva para la población sorda a través del desarrollo de acciones de asesoría y asistencia técnica a nivel administrativo y pedagógico en el territorio.” </a:t>
            </a:r>
          </a:p>
          <a:p>
            <a:r>
              <a:rPr lang="es" sz="1600">
                <a:solidFill>
                  <a:srgbClr val="FFFFFF"/>
                </a:solidFill>
                <a:ea typeface="+mn-lt"/>
                <a:cs typeface="+mn-lt"/>
              </a:rPr>
              <a:t>3. Mejorar la oferta de educación inclusiva para la población sorda por medio del diseño de estrategias de innovación educativa, respondiendo a la diversidad de condiciones del territorio y la interseccionalidad del sujeto.</a:t>
            </a:r>
          </a:p>
        </p:txBody>
      </p:sp>
      <p:sp>
        <p:nvSpPr>
          <p:cNvPr id="2" name="CuadroTexto 5">
            <a:extLst>
              <a:ext uri="{FF2B5EF4-FFF2-40B4-BE49-F238E27FC236}">
                <a16:creationId xmlns:a16="http://schemas.microsoft.com/office/drawing/2014/main" id="{18FAD6B9-B70B-E92D-B4BC-CD75E57B1182}"/>
              </a:ext>
            </a:extLst>
          </p:cNvPr>
          <p:cNvSpPr txBox="1"/>
          <p:nvPr/>
        </p:nvSpPr>
        <p:spPr>
          <a:xfrm>
            <a:off x="1990001" y="3715548"/>
            <a:ext cx="9996666" cy="2553891"/>
          </a:xfrm>
          <a:prstGeom prst="roundRect">
            <a:avLst/>
          </a:prstGeom>
          <a:solidFill>
            <a:schemeClr val="accent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s" sz="1600">
                <a:solidFill>
                  <a:srgbClr val="FFFFFF"/>
                </a:solidFill>
                <a:ea typeface="+mn-lt"/>
                <a:cs typeface="+mn-lt"/>
              </a:rPr>
              <a:t>Atención de niños y niñas con ceguera y con baja visión: 5 regionales del Instituto Colombiano de Bienestar Familiar</a:t>
            </a:r>
            <a:endParaRPr lang="es-ES" sz="1600">
              <a:solidFill>
                <a:srgbClr val="FFFFFF"/>
              </a:solidFill>
              <a:ea typeface="+mn-lt"/>
              <a:cs typeface="+mn-lt"/>
            </a:endParaRPr>
          </a:p>
          <a:p>
            <a:pPr marL="285750" indent="-285750">
              <a:buFont typeface="Arial"/>
              <a:buChar char="•"/>
            </a:pPr>
            <a:r>
              <a:rPr lang="es" sz="1600">
                <a:solidFill>
                  <a:srgbClr val="FFFFFF"/>
                </a:solidFill>
                <a:ea typeface="+mn-lt"/>
                <a:cs typeface="+mn-lt"/>
              </a:rPr>
              <a:t>Asistencia técnica a 15 entidades públicas y privadas</a:t>
            </a:r>
            <a:endParaRPr lang="es-ES" sz="1600">
              <a:solidFill>
                <a:srgbClr val="FFFFFF"/>
              </a:solidFill>
              <a:ea typeface="+mn-lt"/>
              <a:cs typeface="+mn-lt"/>
            </a:endParaRPr>
          </a:p>
          <a:p>
            <a:pPr marL="285750" indent="-285750">
              <a:buFont typeface="Arial"/>
              <a:buChar char="•"/>
            </a:pPr>
            <a:r>
              <a:rPr lang="es" sz="1600">
                <a:solidFill>
                  <a:srgbClr val="FFFFFF"/>
                </a:solidFill>
                <a:ea typeface="+mn-lt"/>
                <a:cs typeface="+mn-lt"/>
              </a:rPr>
              <a:t>Asistencia técnica a 49 entidades públicas y privadas para el acceso a la información, en tecnología especializada para personas con discapacidad visual y espacios físicos accesibles </a:t>
            </a:r>
            <a:endParaRPr lang="es-ES" sz="1600">
              <a:solidFill>
                <a:srgbClr val="FFFFFF"/>
              </a:solidFill>
              <a:ea typeface="+mn-lt"/>
              <a:cs typeface="+mn-lt"/>
            </a:endParaRPr>
          </a:p>
          <a:p>
            <a:pPr marL="285750" indent="-285750">
              <a:buFont typeface="Arial"/>
              <a:buChar char="•"/>
            </a:pPr>
            <a:r>
              <a:rPr lang="es" sz="1600">
                <a:solidFill>
                  <a:srgbClr val="FFFFFF"/>
                </a:solidFill>
                <a:ea typeface="+mn-lt"/>
                <a:cs typeface="+mn-lt"/>
              </a:rPr>
              <a:t>53.298 unidades producidas de material especializado: Textos, señales, calendarios en la Imprenta Nacional para Ciegos</a:t>
            </a:r>
            <a:endParaRPr lang="es-ES" sz="1600">
              <a:solidFill>
                <a:srgbClr val="FFFFFF"/>
              </a:solidFill>
              <a:ea typeface="+mn-lt"/>
              <a:cs typeface="+mn-lt"/>
            </a:endParaRPr>
          </a:p>
          <a:p>
            <a:pPr marL="285750" indent="-285750">
              <a:buFont typeface="Arial"/>
              <a:buChar char="•"/>
            </a:pPr>
            <a:r>
              <a:rPr lang="es" sz="1600">
                <a:solidFill>
                  <a:srgbClr val="FFFFFF"/>
                </a:solidFill>
                <a:ea typeface="+mn-lt"/>
                <a:cs typeface="+mn-lt"/>
              </a:rPr>
              <a:t>Encuentro con 12 organizaciones para la Promoción y divulgación de los derechos de las personas con discapacidad</a:t>
            </a:r>
            <a:endParaRPr lang="es-ES" sz="1600">
              <a:solidFill>
                <a:srgbClr val="FFFFFF"/>
              </a:solidFill>
              <a:ea typeface="+mn-lt"/>
              <a:cs typeface="+mn-lt"/>
            </a:endParaRPr>
          </a:p>
        </p:txBody>
      </p:sp>
      <p:sp>
        <p:nvSpPr>
          <p:cNvPr id="6" name="CuadroTexto 5">
            <a:extLst>
              <a:ext uri="{FF2B5EF4-FFF2-40B4-BE49-F238E27FC236}">
                <a16:creationId xmlns:a16="http://schemas.microsoft.com/office/drawing/2014/main" id="{C9570E14-6873-9244-D35D-A0A4E40F9611}"/>
              </a:ext>
            </a:extLst>
          </p:cNvPr>
          <p:cNvSpPr txBox="1"/>
          <p:nvPr/>
        </p:nvSpPr>
        <p:spPr>
          <a:xfrm>
            <a:off x="218263" y="4900516"/>
            <a:ext cx="1440384" cy="408623"/>
          </a:xfrm>
          <a:prstGeom prst="roundRect">
            <a:avLst/>
          </a:prstGeom>
          <a:solidFill>
            <a:schemeClr val="accent1">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a:solidFill>
                  <a:srgbClr val="FFFFFF"/>
                </a:solidFill>
                <a:cs typeface="Helvetica"/>
              </a:rPr>
              <a:t>INCI</a:t>
            </a:r>
            <a:endParaRPr lang="es-ES">
              <a:solidFill>
                <a:srgbClr val="FFFFFF"/>
              </a:solidFill>
            </a:endParaRPr>
          </a:p>
        </p:txBody>
      </p:sp>
    </p:spTree>
    <p:extLst>
      <p:ext uri="{BB962C8B-B14F-4D97-AF65-F5344CB8AC3E}">
        <p14:creationId xmlns:p14="http://schemas.microsoft.com/office/powerpoint/2010/main" val="699017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51BDE-9518-BDC9-9B37-9BDC78F93773}"/>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99A283C0-5896-3634-2474-553837AC296D}"/>
              </a:ext>
            </a:extLst>
          </p:cNvPr>
          <p:cNvSpPr txBox="1"/>
          <p:nvPr/>
        </p:nvSpPr>
        <p:spPr>
          <a:xfrm>
            <a:off x="2046322" y="1263372"/>
            <a:ext cx="9990858" cy="5312093"/>
          </a:xfrm>
          <a:prstGeom prst="roundRect">
            <a:avLst/>
          </a:prstGeom>
          <a:solidFill>
            <a:srgbClr val="FF187C"/>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s-ES" sz="1700">
                <a:solidFill>
                  <a:srgbClr val="FFFFFF"/>
                </a:solidFill>
                <a:ea typeface="+mn-lt"/>
                <a:cs typeface="+mn-lt"/>
              </a:rPr>
              <a:t>La Ley 2453 de 2025, firmada por el Presidente Gustavo Petro, establece medidas para prevenir, atender, rechazar y sancionar la violencia contra las mujeres en política. Esta ley busca asegurar que las mujeres puedan ejercer plenamente sus derechos políticos y electorales y participar en condiciones de igualdad en todos los ámbitos de la vida política y pública. </a:t>
            </a:r>
          </a:p>
          <a:p>
            <a:pPr marL="285750" indent="-285750" algn="just">
              <a:buFont typeface="Arial"/>
              <a:buChar char="•"/>
            </a:pPr>
            <a:r>
              <a:rPr lang="es-ES" sz="1700">
                <a:solidFill>
                  <a:srgbClr val="FFFFFF"/>
                </a:solidFill>
                <a:ea typeface="+mn-lt"/>
                <a:cs typeface="+mn-lt"/>
              </a:rPr>
              <a:t>Documento CONPES 4143, constituye la política nacional de cuidado, que se plantea velar por la garantía del goce efectivo del derecho a cuidar en condiciones dignas, así como reconocer y fortalecer las formas colectivas, comunitarias y prácticas de cuidado propias de comunidades campesinas y pueblos étnicos, como pilar del sostenimiento de la vida</a:t>
            </a:r>
          </a:p>
          <a:p>
            <a:pPr marL="285750" indent="-285750" algn="just">
              <a:buFont typeface="Arial"/>
              <a:buChar char="•"/>
            </a:pPr>
            <a:r>
              <a:rPr lang="es-ES" sz="1700">
                <a:solidFill>
                  <a:srgbClr val="FFFFFF"/>
                </a:solidFill>
                <a:ea typeface="+mn-lt"/>
                <a:cs typeface="+mn-lt"/>
              </a:rPr>
              <a:t>Documento CONPES 4147, presenta la Política Nacional para la garantía de los derechos de la población LGBTIQ+, entendida como la hoja de ruta a seguir para lograr transformaciones que permitan construir una sociedad inclusiva, libre de estereotipos y estigmas, que supera las discriminaciones basadas en género, en identidad y en orientación sexual, y que promueve la diversidad como fuente de desarrollo sostenible y no de exclusión.</a:t>
            </a:r>
          </a:p>
          <a:p>
            <a:pPr marL="285750" indent="-285750" algn="just">
              <a:buFont typeface="Arial"/>
              <a:buChar char="•"/>
            </a:pPr>
            <a:r>
              <a:rPr lang="es-ES" sz="1700">
                <a:solidFill>
                  <a:srgbClr val="FFFFFF"/>
                </a:solidFill>
                <a:ea typeface="+mn-lt"/>
                <a:cs typeface="+mn-lt"/>
              </a:rPr>
              <a:t>El Ministerio de Igualdad y Equidad Carlos Rosero, junto con el apoyo del Ministro del Interior Armando Benedetti y la firma de 80 Congresistas, presentó ante la Cámara de Representantes un el nuevo proyecto de ley 621, para garantizar su continuidad, en cumplimiento de la Sentencia C-161 de 2024 de la Corte Constitucional</a:t>
            </a:r>
          </a:p>
        </p:txBody>
      </p:sp>
      <p:sp>
        <p:nvSpPr>
          <p:cNvPr id="3" name="CuadroTexto 2">
            <a:extLst>
              <a:ext uri="{FF2B5EF4-FFF2-40B4-BE49-F238E27FC236}">
                <a16:creationId xmlns:a16="http://schemas.microsoft.com/office/drawing/2014/main" id="{F5D9EFE8-CD64-BB6A-9ED4-974D7EF810A7}"/>
              </a:ext>
            </a:extLst>
          </p:cNvPr>
          <p:cNvSpPr txBox="1"/>
          <p:nvPr/>
        </p:nvSpPr>
        <p:spPr>
          <a:xfrm>
            <a:off x="929406" y="307516"/>
            <a:ext cx="103261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400" b="1">
                <a:solidFill>
                  <a:schemeClr val="tx2">
                    <a:lumMod val="49000"/>
                  </a:schemeClr>
                </a:solidFill>
                <a:cs typeface="Helvetica"/>
              </a:rPr>
              <a:t>PRINCIPALES LOGROS MINISTERIO DE IGUALDAD Y EQUIDAD</a:t>
            </a:r>
          </a:p>
          <a:p>
            <a:pPr algn="ctr"/>
            <a:r>
              <a:rPr lang="es-ES" sz="2400" b="1">
                <a:solidFill>
                  <a:schemeClr val="tx2">
                    <a:lumMod val="49000"/>
                  </a:schemeClr>
                </a:solidFill>
                <a:cs typeface="Helvetica"/>
              </a:rPr>
              <a:t>PROGRAMA DE GOBIERNO Y PLAN NACIONAL DE DESARROLLO</a:t>
            </a:r>
          </a:p>
        </p:txBody>
      </p:sp>
      <p:sp>
        <p:nvSpPr>
          <p:cNvPr id="4" name="CuadroTexto 3">
            <a:extLst>
              <a:ext uri="{FF2B5EF4-FFF2-40B4-BE49-F238E27FC236}">
                <a16:creationId xmlns:a16="http://schemas.microsoft.com/office/drawing/2014/main" id="{D6348953-4EE2-A481-340F-CA840437BE80}"/>
              </a:ext>
            </a:extLst>
          </p:cNvPr>
          <p:cNvSpPr txBox="1"/>
          <p:nvPr/>
        </p:nvSpPr>
        <p:spPr>
          <a:xfrm>
            <a:off x="106152" y="2081965"/>
            <a:ext cx="1847477" cy="1736646"/>
          </a:xfrm>
          <a:prstGeom prst="roundRect">
            <a:avLst/>
          </a:prstGeom>
          <a:solidFill>
            <a:srgbClr val="FF187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400">
                <a:solidFill>
                  <a:srgbClr val="FFFFFF"/>
                </a:solidFill>
                <a:cs typeface="Helvetica"/>
              </a:rPr>
              <a:t>Ministerio de Igualdad y Equidad</a:t>
            </a:r>
          </a:p>
        </p:txBody>
      </p:sp>
    </p:spTree>
    <p:extLst>
      <p:ext uri="{BB962C8B-B14F-4D97-AF65-F5344CB8AC3E}">
        <p14:creationId xmlns:p14="http://schemas.microsoft.com/office/powerpoint/2010/main" val="30145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02076-D7D4-059A-0AAB-5C869F76CF45}"/>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824F7A7E-642F-4804-E768-A547F513915C}"/>
              </a:ext>
            </a:extLst>
          </p:cNvPr>
          <p:cNvSpPr/>
          <p:nvPr/>
        </p:nvSpPr>
        <p:spPr>
          <a:xfrm>
            <a:off x="-109594" y="-85266"/>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3">
            <a:extLst>
              <a:ext uri="{FF2B5EF4-FFF2-40B4-BE49-F238E27FC236}">
                <a16:creationId xmlns:a16="http://schemas.microsoft.com/office/drawing/2014/main" id="{6E1433C4-3AA0-A942-7DE6-A860D8E9D21F}"/>
              </a:ext>
            </a:extLst>
          </p:cNvPr>
          <p:cNvSpPr txBox="1">
            <a:spLocks/>
          </p:cNvSpPr>
          <p:nvPr/>
        </p:nvSpPr>
        <p:spPr>
          <a:xfrm>
            <a:off x="211937" y="-178970"/>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Metas PND del Ministerio</a:t>
            </a:r>
          </a:p>
        </p:txBody>
      </p:sp>
      <p:pic>
        <p:nvPicPr>
          <p:cNvPr id="10" name="Graphic 5">
            <a:extLst>
              <a:ext uri="{FF2B5EF4-FFF2-40B4-BE49-F238E27FC236}">
                <a16:creationId xmlns:a16="http://schemas.microsoft.com/office/drawing/2014/main" id="{F7906BD0-CCE2-FFE3-C91A-F545640BAF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1937" y="219890"/>
            <a:ext cx="3411595" cy="104893"/>
          </a:xfrm>
          <a:prstGeom prst="rect">
            <a:avLst/>
          </a:prstGeom>
        </p:spPr>
      </p:pic>
      <p:graphicFrame>
        <p:nvGraphicFramePr>
          <p:cNvPr id="5" name="Objeto 4">
            <a:extLst>
              <a:ext uri="{FF2B5EF4-FFF2-40B4-BE49-F238E27FC236}">
                <a16:creationId xmlns:a16="http://schemas.microsoft.com/office/drawing/2014/main" id="{EC8069D3-F4DE-BB21-28AF-3FA9B1A7FF69}"/>
              </a:ext>
            </a:extLst>
          </p:cNvPr>
          <p:cNvGraphicFramePr>
            <a:graphicFrameLocks noChangeAspect="1"/>
          </p:cNvGraphicFramePr>
          <p:nvPr>
            <p:extLst>
              <p:ext uri="{D42A27DB-BD31-4B8C-83A1-F6EECF244321}">
                <p14:modId xmlns:p14="http://schemas.microsoft.com/office/powerpoint/2010/main" val="853472470"/>
              </p:ext>
            </p:extLst>
          </p:nvPr>
        </p:nvGraphicFramePr>
        <p:xfrm>
          <a:off x="98323" y="364957"/>
          <a:ext cx="11631561" cy="6193159"/>
        </p:xfrm>
        <a:graphic>
          <a:graphicData uri="http://schemas.openxmlformats.org/presentationml/2006/ole">
            <mc:AlternateContent xmlns:mc="http://schemas.openxmlformats.org/markup-compatibility/2006">
              <mc:Choice xmlns:v="urn:schemas-microsoft-com:vml" Requires="v">
                <p:oleObj name="Worksheet" r:id="rId4" imgW="13068265" imgH="7018186" progId="Excel.Sheet.12">
                  <p:embed/>
                </p:oleObj>
              </mc:Choice>
              <mc:Fallback>
                <p:oleObj name="Worksheet" r:id="rId4" imgW="13068265" imgH="7018186" progId="Excel.Sheet.12">
                  <p:embed/>
                  <p:pic>
                    <p:nvPicPr>
                      <p:cNvPr id="5" name="Objeto 4">
                        <a:extLst>
                          <a:ext uri="{FF2B5EF4-FFF2-40B4-BE49-F238E27FC236}">
                            <a16:creationId xmlns:a16="http://schemas.microsoft.com/office/drawing/2014/main" id="{EC8069D3-F4DE-BB21-28AF-3FA9B1A7FF69}"/>
                          </a:ext>
                        </a:extLst>
                      </p:cNvPr>
                      <p:cNvPicPr/>
                      <p:nvPr/>
                    </p:nvPicPr>
                    <p:blipFill>
                      <a:blip r:embed="rId5"/>
                      <a:stretch>
                        <a:fillRect/>
                      </a:stretch>
                    </p:blipFill>
                    <p:spPr>
                      <a:xfrm>
                        <a:off x="98323" y="364957"/>
                        <a:ext cx="11631561" cy="6193159"/>
                      </a:xfrm>
                      <a:prstGeom prst="rect">
                        <a:avLst/>
                      </a:prstGeom>
                    </p:spPr>
                  </p:pic>
                </p:oleObj>
              </mc:Fallback>
            </mc:AlternateContent>
          </a:graphicData>
        </a:graphic>
      </p:graphicFrame>
    </p:spTree>
    <p:extLst>
      <p:ext uri="{BB962C8B-B14F-4D97-AF65-F5344CB8AC3E}">
        <p14:creationId xmlns:p14="http://schemas.microsoft.com/office/powerpoint/2010/main" val="2961782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F2964-D4E5-4141-6368-1C42265C02D2}"/>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B996789F-34DA-2710-106B-CD6A6BB51EA0}"/>
              </a:ext>
            </a:extLst>
          </p:cNvPr>
          <p:cNvSpPr/>
          <p:nvPr/>
        </p:nvSpPr>
        <p:spPr>
          <a:xfrm>
            <a:off x="-114804" y="-306344"/>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3">
            <a:extLst>
              <a:ext uri="{FF2B5EF4-FFF2-40B4-BE49-F238E27FC236}">
                <a16:creationId xmlns:a16="http://schemas.microsoft.com/office/drawing/2014/main" id="{02AE2858-6749-2AF6-4E9C-ED5A3E77C1D8}"/>
              </a:ext>
            </a:extLst>
          </p:cNvPr>
          <p:cNvSpPr txBox="1">
            <a:spLocks/>
          </p:cNvSpPr>
          <p:nvPr/>
        </p:nvSpPr>
        <p:spPr>
          <a:xfrm>
            <a:off x="211937" y="-131058"/>
            <a:ext cx="10588910" cy="50375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Metas PND del Ministerio</a:t>
            </a:r>
          </a:p>
        </p:txBody>
      </p:sp>
      <p:pic>
        <p:nvPicPr>
          <p:cNvPr id="10" name="Graphic 5">
            <a:extLst>
              <a:ext uri="{FF2B5EF4-FFF2-40B4-BE49-F238E27FC236}">
                <a16:creationId xmlns:a16="http://schemas.microsoft.com/office/drawing/2014/main" id="{0C916A35-6D0E-54BC-B045-B006E41185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1937" y="331246"/>
            <a:ext cx="3411595" cy="104893"/>
          </a:xfrm>
          <a:prstGeom prst="rect">
            <a:avLst/>
          </a:prstGeom>
        </p:spPr>
      </p:pic>
      <p:graphicFrame>
        <p:nvGraphicFramePr>
          <p:cNvPr id="7" name="Objeto 6">
            <a:extLst>
              <a:ext uri="{FF2B5EF4-FFF2-40B4-BE49-F238E27FC236}">
                <a16:creationId xmlns:a16="http://schemas.microsoft.com/office/drawing/2014/main" id="{B5674904-1B2A-B9A9-7724-FCAA511B097C}"/>
              </a:ext>
            </a:extLst>
          </p:cNvPr>
          <p:cNvGraphicFramePr>
            <a:graphicFrameLocks noChangeAspect="1"/>
          </p:cNvGraphicFramePr>
          <p:nvPr>
            <p:extLst>
              <p:ext uri="{D42A27DB-BD31-4B8C-83A1-F6EECF244321}">
                <p14:modId xmlns:p14="http://schemas.microsoft.com/office/powerpoint/2010/main" val="337998965"/>
              </p:ext>
            </p:extLst>
          </p:nvPr>
        </p:nvGraphicFramePr>
        <p:xfrm>
          <a:off x="344129" y="547344"/>
          <a:ext cx="11200171" cy="6090766"/>
        </p:xfrm>
        <a:graphic>
          <a:graphicData uri="http://schemas.openxmlformats.org/presentationml/2006/ole">
            <mc:AlternateContent xmlns:mc="http://schemas.openxmlformats.org/markup-compatibility/2006">
              <mc:Choice xmlns:v="urn:schemas-microsoft-com:vml" Requires="v">
                <p:oleObj name="Worksheet" r:id="rId4" imgW="13068265" imgH="7627517" progId="Excel.Sheet.12">
                  <p:embed/>
                </p:oleObj>
              </mc:Choice>
              <mc:Fallback>
                <p:oleObj name="Worksheet" r:id="rId4" imgW="13068265" imgH="7627517" progId="Excel.Sheet.12">
                  <p:embed/>
                  <p:pic>
                    <p:nvPicPr>
                      <p:cNvPr id="7" name="Objeto 6">
                        <a:extLst>
                          <a:ext uri="{FF2B5EF4-FFF2-40B4-BE49-F238E27FC236}">
                            <a16:creationId xmlns:a16="http://schemas.microsoft.com/office/drawing/2014/main" id="{B5674904-1B2A-B9A9-7724-FCAA511B097C}"/>
                          </a:ext>
                        </a:extLst>
                      </p:cNvPr>
                      <p:cNvPicPr/>
                      <p:nvPr/>
                    </p:nvPicPr>
                    <p:blipFill>
                      <a:blip r:embed="rId5"/>
                      <a:stretch>
                        <a:fillRect/>
                      </a:stretch>
                    </p:blipFill>
                    <p:spPr>
                      <a:xfrm>
                        <a:off x="344129" y="547344"/>
                        <a:ext cx="11200171" cy="6090766"/>
                      </a:xfrm>
                      <a:prstGeom prst="rect">
                        <a:avLst/>
                      </a:prstGeom>
                    </p:spPr>
                  </p:pic>
                </p:oleObj>
              </mc:Fallback>
            </mc:AlternateContent>
          </a:graphicData>
        </a:graphic>
      </p:graphicFrame>
    </p:spTree>
    <p:extLst>
      <p:ext uri="{BB962C8B-B14F-4D97-AF65-F5344CB8AC3E}">
        <p14:creationId xmlns:p14="http://schemas.microsoft.com/office/powerpoint/2010/main" val="2376991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B6DD-AD26-0D68-5D7E-74B3971278C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CADFD36A-C2B9-B94F-9580-279E44DD23B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42493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30F9D-80EC-8CD1-7F87-FCDF4E5D1BE3}"/>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4B7160A6-679B-E2F7-0E2F-0441FDEB3062}"/>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AB1C8146-4751-E411-8215-793F7B9E01AF}"/>
              </a:ext>
            </a:extLst>
          </p:cNvPr>
          <p:cNvSpPr txBox="1">
            <a:spLocks/>
          </p:cNvSpPr>
          <p:nvPr/>
        </p:nvSpPr>
        <p:spPr>
          <a:xfrm>
            <a:off x="535475" y="379974"/>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Helvetica"/>
              </a:rPr>
              <a:t>Vigencias Futuras Estratégicas</a:t>
            </a:r>
            <a:endParaRPr lang="es-MX" sz="2400" b="1">
              <a:solidFill>
                <a:srgbClr val="0051A5"/>
              </a:solidFill>
              <a:latin typeface="Helvetica"/>
              <a:cs typeface="Helvetica"/>
            </a:endParaRPr>
          </a:p>
        </p:txBody>
      </p:sp>
      <p:pic>
        <p:nvPicPr>
          <p:cNvPr id="9" name="Graphic 8">
            <a:extLst>
              <a:ext uri="{FF2B5EF4-FFF2-40B4-BE49-F238E27FC236}">
                <a16:creationId xmlns:a16="http://schemas.microsoft.com/office/drawing/2014/main" id="{359E0ADC-F34D-8051-92F3-30DCB8CF30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575" y="824212"/>
            <a:ext cx="5276850" cy="114300"/>
          </a:xfrm>
          <a:prstGeom prst="rect">
            <a:avLst/>
          </a:prstGeom>
        </p:spPr>
      </p:pic>
      <p:graphicFrame>
        <p:nvGraphicFramePr>
          <p:cNvPr id="10" name="Tabla 9">
            <a:extLst>
              <a:ext uri="{FF2B5EF4-FFF2-40B4-BE49-F238E27FC236}">
                <a16:creationId xmlns:a16="http://schemas.microsoft.com/office/drawing/2014/main" id="{516E8D98-D680-FB29-9086-D5742E325785}"/>
              </a:ext>
            </a:extLst>
          </p:cNvPr>
          <p:cNvGraphicFramePr>
            <a:graphicFrameLocks noGrp="1"/>
          </p:cNvGraphicFramePr>
          <p:nvPr>
            <p:extLst>
              <p:ext uri="{D42A27DB-BD31-4B8C-83A1-F6EECF244321}">
                <p14:modId xmlns:p14="http://schemas.microsoft.com/office/powerpoint/2010/main" val="4291661251"/>
              </p:ext>
            </p:extLst>
          </p:nvPr>
        </p:nvGraphicFramePr>
        <p:xfrm>
          <a:off x="1825898" y="1885275"/>
          <a:ext cx="8540820" cy="2733643"/>
        </p:xfrm>
        <a:graphic>
          <a:graphicData uri="http://schemas.openxmlformats.org/drawingml/2006/table">
            <a:tbl>
              <a:tblPr bandRow="1">
                <a:tableStyleId>{5C22544A-7EE6-4342-B048-85BDC9FD1C3A}</a:tableStyleId>
              </a:tblPr>
              <a:tblGrid>
                <a:gridCol w="3786967">
                  <a:extLst>
                    <a:ext uri="{9D8B030D-6E8A-4147-A177-3AD203B41FA5}">
                      <a16:colId xmlns:a16="http://schemas.microsoft.com/office/drawing/2014/main" val="2920574733"/>
                    </a:ext>
                  </a:extLst>
                </a:gridCol>
                <a:gridCol w="1799481">
                  <a:extLst>
                    <a:ext uri="{9D8B030D-6E8A-4147-A177-3AD203B41FA5}">
                      <a16:colId xmlns:a16="http://schemas.microsoft.com/office/drawing/2014/main" val="2404529839"/>
                    </a:ext>
                  </a:extLst>
                </a:gridCol>
                <a:gridCol w="1477186">
                  <a:extLst>
                    <a:ext uri="{9D8B030D-6E8A-4147-A177-3AD203B41FA5}">
                      <a16:colId xmlns:a16="http://schemas.microsoft.com/office/drawing/2014/main" val="1538955454"/>
                    </a:ext>
                  </a:extLst>
                </a:gridCol>
                <a:gridCol w="1477186">
                  <a:extLst>
                    <a:ext uri="{9D8B030D-6E8A-4147-A177-3AD203B41FA5}">
                      <a16:colId xmlns:a16="http://schemas.microsoft.com/office/drawing/2014/main" val="4290087728"/>
                    </a:ext>
                  </a:extLst>
                </a:gridCol>
              </a:tblGrid>
              <a:tr h="358201">
                <a:tc>
                  <a:txBody>
                    <a:bodyPr/>
                    <a:lstStyle/>
                    <a:p>
                      <a:pPr algn="ctr" rtl="0" fontAlgn="ctr"/>
                      <a:r>
                        <a:rPr lang="es-ES" sz="1600" b="1" i="0" u="none" strike="noStrike">
                          <a:solidFill>
                            <a:schemeClr val="bg1"/>
                          </a:solidFill>
                          <a:effectLst/>
                          <a:latin typeface="Calibri"/>
                        </a:rPr>
                        <a:t>Cifras en pesos corrientes</a:t>
                      </a:r>
                    </a:p>
                  </a:txBody>
                  <a:tcPr marL="9525" marR="9525" marT="9525"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002060"/>
                    </a:solidFill>
                  </a:tcPr>
                </a:tc>
                <a:tc gridSpan="3">
                  <a:txBody>
                    <a:bodyPr/>
                    <a:lstStyle/>
                    <a:p>
                      <a:pPr algn="ctr" rtl="0" fontAlgn="ctr"/>
                      <a:r>
                        <a:rPr lang="es-ES" sz="1800" b="1" i="0" u="sng" strike="noStrike">
                          <a:solidFill>
                            <a:schemeClr val="bg1"/>
                          </a:solidFill>
                          <a:effectLst/>
                          <a:latin typeface="Calibri"/>
                        </a:rPr>
                        <a:t>MGMP 2026 - 2029</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2060"/>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4106075669"/>
                  </a:ext>
                </a:extLst>
              </a:tr>
              <a:tr h="358201">
                <a:tc>
                  <a:txBody>
                    <a:bodyPr/>
                    <a:lstStyle/>
                    <a:p>
                      <a:pPr algn="ctr" rtl="0" fontAlgn="ctr"/>
                      <a:r>
                        <a:rPr lang="es-ES" sz="1800" b="1" i="0" u="none" strike="noStrike">
                          <a:solidFill>
                            <a:schemeClr val="bg1"/>
                          </a:solidFill>
                          <a:effectLst/>
                          <a:latin typeface="Calibri"/>
                        </a:rPr>
                        <a:t>Vigencias Futuras Estratégicas</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2060"/>
                    </a:solidFill>
                  </a:tcPr>
                </a:tc>
                <a:tc>
                  <a:txBody>
                    <a:bodyPr/>
                    <a:lstStyle/>
                    <a:p>
                      <a:pPr algn="ctr" rtl="0" fontAlgn="ctr"/>
                      <a:r>
                        <a:rPr lang="es-ES" sz="1800" b="1" i="0" u="sng" strike="noStrike">
                          <a:solidFill>
                            <a:schemeClr val="bg1"/>
                          </a:solidFill>
                          <a:effectLst/>
                          <a:latin typeface="Calibri"/>
                        </a:rPr>
                        <a:t>2026</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2060"/>
                    </a:solidFill>
                  </a:tcPr>
                </a:tc>
                <a:tc>
                  <a:txBody>
                    <a:bodyPr/>
                    <a:lstStyle/>
                    <a:p>
                      <a:pPr algn="ctr" rtl="0" fontAlgn="ctr"/>
                      <a:r>
                        <a:rPr lang="es-ES" sz="1800" b="1" i="0" u="sng" strike="noStrike">
                          <a:solidFill>
                            <a:schemeClr val="bg1"/>
                          </a:solidFill>
                          <a:effectLst/>
                          <a:latin typeface="Calibri"/>
                        </a:rPr>
                        <a:t>2027</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2060"/>
                    </a:solidFill>
                  </a:tcPr>
                </a:tc>
                <a:tc>
                  <a:txBody>
                    <a:bodyPr/>
                    <a:lstStyle/>
                    <a:p>
                      <a:pPr algn="ctr" rtl="0" fontAlgn="ctr"/>
                      <a:r>
                        <a:rPr lang="es-ES" sz="1800" b="1" i="0" u="sng" strike="noStrike">
                          <a:solidFill>
                            <a:schemeClr val="bg1"/>
                          </a:solidFill>
                          <a:effectLst/>
                          <a:latin typeface="Calibri"/>
                        </a:rPr>
                        <a:t>2028</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2060"/>
                    </a:solidFill>
                  </a:tcPr>
                </a:tc>
                <a:extLst>
                  <a:ext uri="{0D108BD9-81ED-4DB2-BD59-A6C34878D82A}">
                    <a16:rowId xmlns:a16="http://schemas.microsoft.com/office/drawing/2014/main" val="3694714139"/>
                  </a:ext>
                </a:extLst>
              </a:tr>
              <a:tr h="358201">
                <a:tc>
                  <a:txBody>
                    <a:bodyPr/>
                    <a:lstStyle/>
                    <a:p>
                      <a:pPr algn="ctr" rtl="0" fontAlgn="ctr"/>
                      <a:r>
                        <a:rPr lang="es-ES" sz="1600" b="1" i="0" u="none" strike="noStrike">
                          <a:solidFill>
                            <a:srgbClr val="203764"/>
                          </a:solidFill>
                          <a:effectLst/>
                          <a:latin typeface="Calibri"/>
                        </a:rPr>
                        <a:t>Inversión  - MIE</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lvl="0" algn="ctr">
                        <a:buNone/>
                      </a:pPr>
                      <a:r>
                        <a:rPr lang="es-ES" sz="1400" b="1" i="0" u="none" strike="noStrike" noProof="0">
                          <a:solidFill>
                            <a:srgbClr val="203764"/>
                          </a:solidFill>
                          <a:effectLst/>
                          <a:latin typeface="Arial"/>
                        </a:rPr>
                        <a:t>$382.075.656.484 </a:t>
                      </a:r>
                      <a:endParaRPr lang="en-US" b="1"/>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lvl="0" algn="ctr">
                        <a:buNone/>
                      </a:pPr>
                      <a:r>
                        <a:rPr lang="es-ES" sz="1400" b="1" i="0" u="none" strike="noStrike" noProof="0">
                          <a:solidFill>
                            <a:srgbClr val="203764"/>
                          </a:solidFill>
                          <a:effectLst/>
                          <a:latin typeface="Arial"/>
                        </a:rPr>
                        <a:t>$68.747.435.295</a:t>
                      </a:r>
                      <a:r>
                        <a:rPr lang="es-ES" sz="1600" b="1" i="0" u="none" strike="noStrike">
                          <a:solidFill>
                            <a:srgbClr val="203764"/>
                          </a:solidFill>
                          <a:effectLst/>
                          <a:latin typeface="Calibri"/>
                        </a:rPr>
                        <a:t>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ES" sz="1600" b="1" i="0" u="none" strike="noStrike">
                          <a:solidFill>
                            <a:srgbClr val="203764"/>
                          </a:solidFill>
                          <a:effectLst/>
                          <a:latin typeface="Calibri"/>
                        </a:rPr>
                        <a:t>$58.538.500.000 </a:t>
                      </a:r>
                      <a:endParaRPr lang="en-US"/>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646029649"/>
                  </a:ext>
                </a:extLst>
              </a:tr>
              <a:tr h="1300839">
                <a:tc>
                  <a:txBody>
                    <a:bodyPr/>
                    <a:lstStyle/>
                    <a:p>
                      <a:pPr algn="ctr" rtl="0" fontAlgn="ctr"/>
                      <a:r>
                        <a:rPr lang="es-ES" sz="1600" b="0" i="0" u="none" strike="noStrike">
                          <a:solidFill>
                            <a:srgbClr val="203764"/>
                          </a:solidFill>
                          <a:effectLst/>
                          <a:latin typeface="Calibri"/>
                        </a:rPr>
                        <a:t>Implementación de soluciones convencionales y no convencionales para el acceso al agua y al saneamiento en territorios marginados y excluidos Nacional</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lvl="0" algn="ctr">
                        <a:buNone/>
                      </a:pPr>
                      <a:r>
                        <a:rPr lang="es-ES" sz="1400" b="0" i="0" u="none" strike="noStrike" kern="1200" noProof="0">
                          <a:solidFill>
                            <a:srgbClr val="203764"/>
                          </a:solidFill>
                          <a:effectLst/>
                          <a:latin typeface="Arial"/>
                          <a:ea typeface="+mn-ea"/>
                          <a:cs typeface="+mn-cs"/>
                        </a:rPr>
                        <a:t>$382.075.656.484 </a:t>
                      </a:r>
                      <a:endParaRPr lang="es-ES" sz="1400" b="0" i="0" u="none" strike="noStrike" kern="1200">
                        <a:solidFill>
                          <a:srgbClr val="203764"/>
                        </a:solidFill>
                        <a:effectLst/>
                        <a:latin typeface="Arial"/>
                        <a:ea typeface="+mn-ea"/>
                        <a:cs typeface="+mn-cs"/>
                      </a:endParaRPr>
                    </a:p>
                  </a:txBody>
                  <a:tcPr marL="9525" marR="9525" marT="9525"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lvl="0" algn="ctr">
                        <a:buNone/>
                      </a:pPr>
                      <a:r>
                        <a:rPr lang="es-ES" sz="1400" b="0" i="0" u="none" strike="noStrike" kern="1200" noProof="0">
                          <a:solidFill>
                            <a:srgbClr val="203764"/>
                          </a:solidFill>
                          <a:effectLst/>
                          <a:latin typeface="Arial"/>
                          <a:ea typeface="+mn-ea"/>
                          <a:cs typeface="+mn-cs"/>
                        </a:rPr>
                        <a:t>$68.747.435.295 </a:t>
                      </a:r>
                      <a:endParaRPr lang="es-ES" sz="1400" b="0" i="0" u="none" strike="noStrike" kern="1200">
                        <a:solidFill>
                          <a:srgbClr val="203764"/>
                        </a:solidFill>
                        <a:effectLst/>
                        <a:latin typeface="Arial"/>
                        <a:ea typeface="+mn-ea"/>
                        <a:cs typeface="+mn-cs"/>
                      </a:endParaRPr>
                    </a:p>
                  </a:txBody>
                  <a:tcPr marL="9525" marR="9525" marT="9525"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b"/>
                      <a:r>
                        <a:rPr lang="es-ES" sz="1400" b="0" i="0" u="none" strike="noStrike" kern="1200">
                          <a:solidFill>
                            <a:srgbClr val="203764"/>
                          </a:solidFill>
                          <a:effectLst/>
                          <a:latin typeface="Arial"/>
                          <a:ea typeface="+mn-ea"/>
                          <a:cs typeface="+mn-cs"/>
                        </a:rPr>
                        <a:t>$58.538.500.000</a:t>
                      </a:r>
                    </a:p>
                  </a:txBody>
                  <a:tcPr marL="9525" marR="9525" marT="9525"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462853104"/>
                  </a:ext>
                </a:extLst>
              </a:tr>
              <a:tr h="358201">
                <a:tc>
                  <a:txBody>
                    <a:bodyPr/>
                    <a:lstStyle/>
                    <a:p>
                      <a:pPr algn="ctr" rtl="0" fontAlgn="ctr"/>
                      <a:r>
                        <a:rPr lang="es-ES" sz="1600" b="1" i="0" u="none" strike="noStrike">
                          <a:solidFill>
                            <a:srgbClr val="002060"/>
                          </a:solidFill>
                          <a:effectLst/>
                          <a:latin typeface="Arial"/>
                        </a:rPr>
                        <a:t>Total Vigencias Futuras 2026-2029</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lvl="0" algn="ctr">
                        <a:buNone/>
                      </a:pPr>
                      <a:r>
                        <a:rPr lang="es-ES" sz="1400" b="1" i="0" u="none" strike="noStrike" noProof="0">
                          <a:solidFill>
                            <a:srgbClr val="203764"/>
                          </a:solidFill>
                          <a:effectLst/>
                          <a:latin typeface="Arial"/>
                        </a:rPr>
                        <a:t>$382.075.656.484 </a:t>
                      </a:r>
                      <a:endParaRPr lang="en-US" b="1"/>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ES" sz="1600" b="1" i="0" u="none" strike="noStrike">
                          <a:solidFill>
                            <a:srgbClr val="002060"/>
                          </a:solidFill>
                          <a:effectLst/>
                          <a:latin typeface="Arial"/>
                        </a:rPr>
                        <a:t> </a:t>
                      </a:r>
                      <a:r>
                        <a:rPr lang="es-ES" sz="1400" b="1" i="0" u="none" strike="noStrike" noProof="0">
                          <a:solidFill>
                            <a:srgbClr val="203764"/>
                          </a:solidFill>
                          <a:effectLst/>
                          <a:latin typeface="Arial"/>
                        </a:rPr>
                        <a:t>$68.747.435.295</a:t>
                      </a:r>
                      <a:r>
                        <a:rPr lang="es-ES" sz="1600" b="1" i="0" u="none" strike="noStrike" noProof="0">
                          <a:solidFill>
                            <a:srgbClr val="203764"/>
                          </a:solidFill>
                          <a:effectLst/>
                          <a:latin typeface="Calibri"/>
                        </a:rPr>
                        <a:t> </a:t>
                      </a:r>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ES" sz="1600" b="1" i="0" u="none" strike="noStrike" noProof="0">
                          <a:solidFill>
                            <a:srgbClr val="203764"/>
                          </a:solidFill>
                          <a:effectLst/>
                          <a:latin typeface="Calibri"/>
                        </a:rPr>
                        <a:t>$58.538.500.000</a:t>
                      </a:r>
                      <a:r>
                        <a:rPr lang="es-ES" sz="1600" b="1" i="0" u="none" strike="noStrike">
                          <a:solidFill>
                            <a:srgbClr val="002060"/>
                          </a:solidFill>
                          <a:effectLst/>
                          <a:latin typeface="Arial"/>
                        </a:rPr>
                        <a:t> </a:t>
                      </a:r>
                      <a:endParaRPr lang="en-US"/>
                    </a:p>
                  </a:txBody>
                  <a:tcPr marL="9525" marR="9525" marT="9525"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632745314"/>
                  </a:ext>
                </a:extLst>
              </a:tr>
            </a:tbl>
          </a:graphicData>
        </a:graphic>
      </p:graphicFrame>
    </p:spTree>
    <p:extLst>
      <p:ext uri="{BB962C8B-B14F-4D97-AF65-F5344CB8AC3E}">
        <p14:creationId xmlns:p14="http://schemas.microsoft.com/office/powerpoint/2010/main" val="1404962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EBFCA-2D46-5E73-CB88-61E936886F3D}"/>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20334DB7-C0FD-0EE2-260D-97E92163C49C}"/>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3EBC0654-48CA-8430-5D14-C6BAB27D5C39}"/>
              </a:ext>
            </a:extLst>
          </p:cNvPr>
          <p:cNvSpPr txBox="1">
            <a:spLocks/>
          </p:cNvSpPr>
          <p:nvPr/>
        </p:nvSpPr>
        <p:spPr>
          <a:xfrm>
            <a:off x="587667" y="212960"/>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Helvetica"/>
              </a:rPr>
              <a:t>Vigencias Futuras Estratégicas</a:t>
            </a:r>
            <a:endParaRPr lang="es-MX" sz="2400" b="1">
              <a:solidFill>
                <a:srgbClr val="0051A5"/>
              </a:solidFill>
              <a:latin typeface="Helvetica"/>
              <a:cs typeface="Helvetica"/>
            </a:endParaRPr>
          </a:p>
        </p:txBody>
      </p:sp>
      <p:pic>
        <p:nvPicPr>
          <p:cNvPr id="9" name="Graphic 8">
            <a:extLst>
              <a:ext uri="{FF2B5EF4-FFF2-40B4-BE49-F238E27FC236}">
                <a16:creationId xmlns:a16="http://schemas.microsoft.com/office/drawing/2014/main" id="{9BA22313-DA2C-A273-C876-37D66C3DE8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575" y="667637"/>
            <a:ext cx="5276850" cy="114300"/>
          </a:xfrm>
          <a:prstGeom prst="rect">
            <a:avLst/>
          </a:prstGeom>
        </p:spPr>
      </p:pic>
      <p:sp>
        <p:nvSpPr>
          <p:cNvPr id="3" name="CuadroTexto 2">
            <a:extLst>
              <a:ext uri="{FF2B5EF4-FFF2-40B4-BE49-F238E27FC236}">
                <a16:creationId xmlns:a16="http://schemas.microsoft.com/office/drawing/2014/main" id="{D38763FD-F56B-20BF-7F6D-4E3649386400}"/>
              </a:ext>
            </a:extLst>
          </p:cNvPr>
          <p:cNvSpPr txBox="1"/>
          <p:nvPr/>
        </p:nvSpPr>
        <p:spPr>
          <a:xfrm>
            <a:off x="185188" y="933910"/>
            <a:ext cx="11824091" cy="4801314"/>
          </a:xfrm>
          <a:prstGeom prst="rect">
            <a:avLst/>
          </a:prstGeom>
          <a:noFill/>
          <a:ln>
            <a:solidFill>
              <a:srgbClr val="0051A5"/>
            </a:solidFill>
          </a:ln>
        </p:spPr>
        <p:txBody>
          <a:bodyPr wrap="square" lIns="91440" tIns="45720" rIns="91440" bIns="45720" rtlCol="0" anchor="t">
            <a:spAutoFit/>
          </a:bodyPr>
          <a:lstStyle/>
          <a:p>
            <a:r>
              <a:rPr lang="es-MX" b="1">
                <a:solidFill>
                  <a:srgbClr val="0051A5"/>
                </a:solidFill>
              </a:rPr>
              <a:t>Criterios de Priorización:</a:t>
            </a:r>
            <a:endParaRPr lang="es-MX" b="1">
              <a:solidFill>
                <a:srgbClr val="0051A5"/>
              </a:solidFill>
              <a:latin typeface="Helvetica"/>
              <a:ea typeface="Calibri"/>
              <a:cs typeface="Helvetica"/>
            </a:endParaRPr>
          </a:p>
          <a:p>
            <a:pPr algn="just"/>
            <a:r>
              <a:rPr lang="es-MX" sz="1200">
                <a:solidFill>
                  <a:srgbClr val="000000"/>
                </a:solidFill>
                <a:ea typeface="+mn-lt"/>
                <a:cs typeface="+mn-lt"/>
              </a:rPr>
              <a:t>Agua es Vida: El artículo 275 del Plan Nacional de Desarrollo establece el programa Agua es Vida en los territorios marginados y excluidos para brindar soluciones de agua potable y saneamiento básico a los sujetos de especial protección constitucional, a la población vulnerable, aplicando enfoques diferenciales y de género, de derechos, territorial e interseccional. A partir de esto, el Ministerio de Igualdad y Equidad ha priorizado veinte (20) proyectos de abastecimiento de agua potable y/o saneamiento básico de la siguiente manera:</a:t>
            </a:r>
            <a:endParaRPr lang="es-MX" sz="1600"/>
          </a:p>
          <a:p>
            <a:pPr algn="just"/>
            <a:endParaRPr lang="es-MX" sz="1600"/>
          </a:p>
          <a:p>
            <a:pPr algn="just"/>
            <a:r>
              <a:rPr lang="es-MX" sz="1200">
                <a:solidFill>
                  <a:srgbClr val="000000"/>
                </a:solidFill>
                <a:ea typeface="+mn-lt"/>
                <a:cs typeface="+mn-lt"/>
              </a:rPr>
              <a:t>i) Siete (07) proyectos de los departamentos de Nariño, Chocó y Cauca en proceso de elaboración de estudios y diseños, que corresponden a compromisos adquiridos por el Gobierno con comunidades históricamente marginadas y excluidas, las siete intervenciones son para la construcción de sistemas convencionales de abastecimiento de agua potable, las condiciones de estos territorios presentan criterios de priorización de acuerdo con índices de: infraestructura, calidad y accesibilidad los cuales evidencian condiciones de precariedad en el acceso al derecho del agua. los valores para la etapa de construcción de los proyectos, obedece a valores indicativos de acuerdo a la población a ser atendida en cada uno de los territorios, y se prevé la atención de un número estimado de  15.777 habitantes.</a:t>
            </a:r>
            <a:endParaRPr lang="es-MX" sz="1600">
              <a:ea typeface="+mn-lt"/>
              <a:cs typeface="+mn-lt"/>
            </a:endParaRPr>
          </a:p>
          <a:p>
            <a:pPr algn="just"/>
            <a:endParaRPr lang="es-MX" sz="1600"/>
          </a:p>
          <a:p>
            <a:pPr algn="just"/>
            <a:r>
              <a:rPr lang="es-MX" sz="1200" err="1">
                <a:solidFill>
                  <a:srgbClr val="000000"/>
                </a:solidFill>
                <a:ea typeface="+mn-lt"/>
                <a:cs typeface="+mn-lt"/>
              </a:rPr>
              <a:t>ii</a:t>
            </a:r>
            <a:r>
              <a:rPr lang="es-MX" sz="1200">
                <a:solidFill>
                  <a:srgbClr val="000000"/>
                </a:solidFill>
                <a:ea typeface="+mn-lt"/>
                <a:cs typeface="+mn-lt"/>
              </a:rPr>
              <a:t>) Nueve (09) proyectos de compromisos adquiridos para la financiación de proyectos que adelanta Fondo Todos Somos </a:t>
            </a:r>
            <a:r>
              <a:rPr lang="es-MX" sz="1200" err="1">
                <a:solidFill>
                  <a:srgbClr val="000000"/>
                </a:solidFill>
                <a:ea typeface="+mn-lt"/>
                <a:cs typeface="+mn-lt"/>
              </a:rPr>
              <a:t>Pazcífico</a:t>
            </a:r>
            <a:r>
              <a:rPr lang="es-MX" sz="1200">
                <a:solidFill>
                  <a:srgbClr val="000000"/>
                </a:solidFill>
                <a:ea typeface="+mn-lt"/>
                <a:cs typeface="+mn-lt"/>
              </a:rPr>
              <a:t>, en Tumaco y Buenaventura. los cuales se requieren ser apoyados financieramente para la ejecución de la etapa constructiva, representando una necesidad para concretar el acceso al agua potable en estos territorios que durante décadas han carecido de una adecuada prestación del servicio y acceso al agua potable. de igual manera el Fondo Todos Somos </a:t>
            </a:r>
            <a:r>
              <a:rPr lang="es-MX" sz="1200" err="1">
                <a:solidFill>
                  <a:srgbClr val="000000"/>
                </a:solidFill>
                <a:ea typeface="+mn-lt"/>
                <a:cs typeface="+mn-lt"/>
              </a:rPr>
              <a:t>Pazcífico</a:t>
            </a:r>
            <a:r>
              <a:rPr lang="es-MX" sz="1200">
                <a:solidFill>
                  <a:srgbClr val="000000"/>
                </a:solidFill>
                <a:ea typeface="+mn-lt"/>
                <a:cs typeface="+mn-lt"/>
              </a:rPr>
              <a:t> es una entidad vinculada al Ministerio de Igualdad y Equidad, y tiene proyectos en territorios Marginados y Excluidos. los valores de presupuestos corresponden al componente financiero de las consultorías realizadas por el FTSP y se prevé una atención de 561.804 habitantes.</a:t>
            </a:r>
            <a:endParaRPr lang="es-MX" sz="1600">
              <a:ea typeface="+mn-lt"/>
              <a:cs typeface="+mn-lt"/>
            </a:endParaRPr>
          </a:p>
          <a:p>
            <a:pPr algn="just"/>
            <a:endParaRPr lang="es-MX" sz="1600"/>
          </a:p>
          <a:p>
            <a:pPr algn="just"/>
            <a:r>
              <a:rPr lang="es-MX" sz="1200" err="1">
                <a:solidFill>
                  <a:srgbClr val="000000"/>
                </a:solidFill>
                <a:ea typeface="+mn-lt"/>
                <a:cs typeface="+mn-lt"/>
              </a:rPr>
              <a:t>iii</a:t>
            </a:r>
            <a:r>
              <a:rPr lang="es-MX" sz="1200">
                <a:solidFill>
                  <a:srgbClr val="000000"/>
                </a:solidFill>
                <a:ea typeface="+mn-lt"/>
                <a:cs typeface="+mn-lt"/>
              </a:rPr>
              <a:t>) Cuatro (04) proyectos identificados a partir de proyectos radicados al MIE en los departamentos de Chocó, Bolívar y otros dos (2) que se tiene por regionalizar para se ejecutados en la vigencia 2028.  corresponde a construcción y mejoramiento de sistemas convencionales de agua potable y/o saneamiento básico, donde se tiene nivel de priorización de acuerdo con los índices de: Calidad, Infraestructura y Accesibilidad que presentan precariedad en estos y son territorios marginados y excluidos. los presupuestos de la etapa constructiva corresponden al componente financiero de las consultorías realizadas por las entidades territoriales. y se tiene una población estimada para ser atendida de 58.218 habitantes.</a:t>
            </a:r>
            <a:endParaRPr lang="es-MX" sz="1600">
              <a:ea typeface="+mn-lt"/>
              <a:cs typeface="+mn-lt"/>
            </a:endParaRPr>
          </a:p>
          <a:p>
            <a:pPr algn="just"/>
            <a:endParaRPr lang="es-MX" sz="1200">
              <a:latin typeface="Calibri"/>
              <a:ea typeface="Calibri"/>
              <a:cs typeface="Calibri"/>
            </a:endParaRPr>
          </a:p>
        </p:txBody>
      </p:sp>
    </p:spTree>
    <p:extLst>
      <p:ext uri="{BB962C8B-B14F-4D97-AF65-F5344CB8AC3E}">
        <p14:creationId xmlns:p14="http://schemas.microsoft.com/office/powerpoint/2010/main" val="2208012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262A0-5AD0-C421-177B-298A4C31025E}"/>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DA723E1C-5001-BCDB-FF90-8D28EF246C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11851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CEC6C-7AA6-A3D5-487F-265E5F9D5DB7}"/>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271F702B-3C81-CF67-E7EF-2D6A4F0EE06E}"/>
              </a:ext>
            </a:extLst>
          </p:cNvPr>
          <p:cNvSpPr txBox="1">
            <a:spLocks/>
          </p:cNvSpPr>
          <p:nvPr/>
        </p:nvSpPr>
        <p:spPr>
          <a:xfrm>
            <a:off x="263073" y="378172"/>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 Programático</a:t>
            </a:r>
          </a:p>
        </p:txBody>
      </p:sp>
      <p:pic>
        <p:nvPicPr>
          <p:cNvPr id="8" name="Graphic 7">
            <a:extLst>
              <a:ext uri="{FF2B5EF4-FFF2-40B4-BE49-F238E27FC236}">
                <a16:creationId xmlns:a16="http://schemas.microsoft.com/office/drawing/2014/main" id="{052CC235-9E37-D2A1-E6E9-5848152175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80" y="790532"/>
            <a:ext cx="6638516" cy="89173"/>
          </a:xfrm>
          <a:prstGeom prst="rect">
            <a:avLst/>
          </a:prstGeom>
        </p:spPr>
      </p:pic>
      <p:pic>
        <p:nvPicPr>
          <p:cNvPr id="6" name="Imagen 5" descr="Tabla&#10;&#10;El contenido generado por IA puede ser incorrecto.">
            <a:extLst>
              <a:ext uri="{FF2B5EF4-FFF2-40B4-BE49-F238E27FC236}">
                <a16:creationId xmlns:a16="http://schemas.microsoft.com/office/drawing/2014/main" id="{AC77DDC2-756D-91D6-8E7A-99EFC3C5E35E}"/>
              </a:ext>
            </a:extLst>
          </p:cNvPr>
          <p:cNvPicPr>
            <a:picLocks noChangeAspect="1"/>
          </p:cNvPicPr>
          <p:nvPr/>
        </p:nvPicPr>
        <p:blipFill>
          <a:blip r:embed="rId4"/>
          <a:stretch>
            <a:fillRect/>
          </a:stretch>
        </p:blipFill>
        <p:spPr>
          <a:xfrm>
            <a:off x="243019" y="1097789"/>
            <a:ext cx="11758155" cy="5100832"/>
          </a:xfrm>
          <a:prstGeom prst="rect">
            <a:avLst/>
          </a:prstGeom>
        </p:spPr>
      </p:pic>
    </p:spTree>
    <p:extLst>
      <p:ext uri="{BB962C8B-B14F-4D97-AF65-F5344CB8AC3E}">
        <p14:creationId xmlns:p14="http://schemas.microsoft.com/office/powerpoint/2010/main" val="3739374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a 8">
            <a:extLst>
              <a:ext uri="{FF2B5EF4-FFF2-40B4-BE49-F238E27FC236}">
                <a16:creationId xmlns:a16="http://schemas.microsoft.com/office/drawing/2014/main" id="{CDB4E87C-9CFB-73CD-97E0-133FB677476A}"/>
              </a:ext>
            </a:extLst>
          </p:cNvPr>
          <p:cNvGraphicFramePr>
            <a:graphicFrameLocks noGrp="1"/>
          </p:cNvGraphicFramePr>
          <p:nvPr>
            <p:extLst>
              <p:ext uri="{D42A27DB-BD31-4B8C-83A1-F6EECF244321}">
                <p14:modId xmlns:p14="http://schemas.microsoft.com/office/powerpoint/2010/main" val="888988585"/>
              </p:ext>
            </p:extLst>
          </p:nvPr>
        </p:nvGraphicFramePr>
        <p:xfrm>
          <a:off x="761999" y="229644"/>
          <a:ext cx="9066222" cy="6180156"/>
        </p:xfrm>
        <a:graphic>
          <a:graphicData uri="http://schemas.openxmlformats.org/drawingml/2006/table">
            <a:tbl>
              <a:tblPr bandRow="1">
                <a:tableStyleId>{5C22544A-7EE6-4342-B048-85BDC9FD1C3A}</a:tableStyleId>
              </a:tblPr>
              <a:tblGrid>
                <a:gridCol w="3022074">
                  <a:extLst>
                    <a:ext uri="{9D8B030D-6E8A-4147-A177-3AD203B41FA5}">
                      <a16:colId xmlns:a16="http://schemas.microsoft.com/office/drawing/2014/main" val="1914907996"/>
                    </a:ext>
                  </a:extLst>
                </a:gridCol>
                <a:gridCol w="3022074">
                  <a:extLst>
                    <a:ext uri="{9D8B030D-6E8A-4147-A177-3AD203B41FA5}">
                      <a16:colId xmlns:a16="http://schemas.microsoft.com/office/drawing/2014/main" val="3377593226"/>
                    </a:ext>
                  </a:extLst>
                </a:gridCol>
                <a:gridCol w="3022074">
                  <a:extLst>
                    <a:ext uri="{9D8B030D-6E8A-4147-A177-3AD203B41FA5}">
                      <a16:colId xmlns:a16="http://schemas.microsoft.com/office/drawing/2014/main" val="3657616762"/>
                    </a:ext>
                  </a:extLst>
                </a:gridCol>
              </a:tblGrid>
              <a:tr h="285750">
                <a:tc>
                  <a:txBody>
                    <a:bodyPr/>
                    <a:lstStyle/>
                    <a:p>
                      <a:pPr algn="ctr" fontAlgn="ctr"/>
                      <a:r>
                        <a:rPr lang="es-ES" sz="1000" b="1">
                          <a:solidFill>
                            <a:schemeClr val="bg1"/>
                          </a:solidFill>
                          <a:effectLst/>
                          <a:latin typeface="Arial"/>
                        </a:rPr>
                        <a:t>PROGRAMA</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fontAlgn="ctr"/>
                      <a:r>
                        <a:rPr lang="es-ES" sz="1000" b="1">
                          <a:solidFill>
                            <a:schemeClr val="bg1"/>
                          </a:solidFill>
                          <a:effectLst/>
                          <a:latin typeface="Arial"/>
                        </a:rPr>
                        <a:t>SOLICITADO</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fontAlgn="ctr"/>
                      <a:r>
                        <a:rPr lang="es-ES" sz="1000" b="1">
                          <a:solidFill>
                            <a:schemeClr val="bg1"/>
                          </a:solidFill>
                          <a:effectLst/>
                          <a:latin typeface="Arial"/>
                        </a:rPr>
                        <a:t>TIPO DE GASTO</a:t>
                      </a:r>
                      <a:br>
                        <a:rPr lang="es-ES" sz="1000" b="1">
                          <a:solidFill>
                            <a:srgbClr val="FFFFFF"/>
                          </a:solidFill>
                          <a:effectLst/>
                          <a:latin typeface="Arial"/>
                        </a:rPr>
                      </a:br>
                      <a:r>
                        <a:rPr lang="es-ES" sz="1000" b="1">
                          <a:solidFill>
                            <a:schemeClr val="bg1"/>
                          </a:solidFill>
                          <a:effectLst/>
                          <a:latin typeface="Arial"/>
                        </a:rPr>
                        <a:t>2026</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639952737"/>
                  </a:ext>
                </a:extLst>
              </a:tr>
              <a:tr h="285750">
                <a:tc>
                  <a:txBody>
                    <a:bodyPr/>
                    <a:lstStyle/>
                    <a:p>
                      <a:pPr algn="ctr" fontAlgn="ctr"/>
                      <a:r>
                        <a:rPr lang="es-ES" sz="800">
                          <a:effectLst/>
                          <a:latin typeface="Arial"/>
                        </a:rPr>
                        <a:t>Barrismo Social "Aguante popular por la Vida"</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b="1">
                          <a:effectLst/>
                          <a:latin typeface="Arial"/>
                        </a:rPr>
                        <a:t>$ 40.000.000.000,00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TRANSFERENCIAS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8044087"/>
                  </a:ext>
                </a:extLst>
              </a:tr>
              <a:tr h="285750">
                <a:tc>
                  <a:txBody>
                    <a:bodyPr/>
                    <a:lstStyle/>
                    <a:p>
                      <a:pPr algn="ctr" fontAlgn="ctr"/>
                      <a:r>
                        <a:rPr lang="es-ES" sz="800">
                          <a:effectLst/>
                          <a:latin typeface="Arial"/>
                        </a:rPr>
                        <a:t>Juventudes Tejiendo Bienestar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b="1">
                          <a:effectLst/>
                          <a:latin typeface="Arial"/>
                        </a:rPr>
                        <a:t>$ 15.000.000.000,00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TRANSFERENCIAS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8682171"/>
                  </a:ext>
                </a:extLst>
              </a:tr>
              <a:tr h="285750">
                <a:tc>
                  <a:txBody>
                    <a:bodyPr/>
                    <a:lstStyle/>
                    <a:p>
                      <a:pPr algn="ctr" fontAlgn="ctr"/>
                      <a:r>
                        <a:rPr lang="es-ES" sz="800">
                          <a:effectLst/>
                          <a:latin typeface="Arial"/>
                        </a:rPr>
                        <a:t>Oportunidades para la vida de las Juventudes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b="1">
                          <a:effectLst/>
                          <a:latin typeface="Arial"/>
                        </a:rPr>
                        <a:t>$ 35.000.000.000,00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TRANSFERENCIAS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5963934"/>
                  </a:ext>
                </a:extLst>
              </a:tr>
              <a:tr h="285750">
                <a:tc>
                  <a:txBody>
                    <a:bodyPr/>
                    <a:lstStyle/>
                    <a:p>
                      <a:pPr algn="ctr" fontAlgn="ctr"/>
                      <a:r>
                        <a:rPr lang="es-ES" sz="800">
                          <a:effectLst/>
                          <a:latin typeface="Arial"/>
                        </a:rPr>
                        <a:t>Tejiendo sistemas económicos propios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b="1">
                          <a:effectLst/>
                          <a:latin typeface="Arial"/>
                        </a:rPr>
                        <a:t>$ 78.000.000.000,00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TRANSFERENCIAS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0400291"/>
                  </a:ext>
                </a:extLst>
              </a:tr>
              <a:tr h="285750">
                <a:tc>
                  <a:txBody>
                    <a:bodyPr/>
                    <a:lstStyle/>
                    <a:p>
                      <a:pPr algn="ctr" fontAlgn="ctr"/>
                      <a:r>
                        <a:rPr lang="es-ES" sz="800">
                          <a:effectLst/>
                          <a:latin typeface="Arial"/>
                        </a:rPr>
                        <a:t>Cuidando la vida en el territorio</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b="1">
                          <a:effectLst/>
                          <a:latin typeface="Arial"/>
                        </a:rPr>
                        <a:t>$ 9.500.000.000,00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TRANSFERENCIAS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268189"/>
                  </a:ext>
                </a:extLst>
              </a:tr>
              <a:tr h="285750">
                <a:tc>
                  <a:txBody>
                    <a:bodyPr/>
                    <a:lstStyle/>
                    <a:p>
                      <a:pPr algn="ctr" fontAlgn="ctr"/>
                      <a:r>
                        <a:rPr lang="es-ES" sz="800">
                          <a:effectLst/>
                          <a:latin typeface="Arial"/>
                        </a:rPr>
                        <a:t>Reconociendo saberes en la diferencia</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b="1">
                          <a:effectLst/>
                          <a:latin typeface="Arial"/>
                        </a:rPr>
                        <a:t>$ 17.000.000.000,00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TRANSFERENCIAS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628879"/>
                  </a:ext>
                </a:extLst>
              </a:tr>
              <a:tr h="285750">
                <a:tc>
                  <a:txBody>
                    <a:bodyPr/>
                    <a:lstStyle/>
                    <a:p>
                      <a:pPr algn="ctr" fontAlgn="ctr"/>
                      <a:r>
                        <a:rPr lang="es-ES" sz="800">
                          <a:effectLst/>
                          <a:latin typeface="Arial"/>
                        </a:rPr>
                        <a:t>Hambre Cero</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b="1">
                          <a:effectLst/>
                          <a:latin typeface="Arial"/>
                        </a:rPr>
                        <a:t>$ 250.000.000.000,00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TRANSFERENCIAS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8149007"/>
                  </a:ext>
                </a:extLst>
              </a:tr>
              <a:tr h="285750">
                <a:tc>
                  <a:txBody>
                    <a:bodyPr/>
                    <a:lstStyle/>
                    <a:p>
                      <a:pPr algn="ctr" fontAlgn="ctr"/>
                      <a:r>
                        <a:rPr lang="es-ES" sz="800">
                          <a:effectLst/>
                          <a:latin typeface="Arial"/>
                        </a:rPr>
                        <a:t>Programa economía popular y comunitaria para la superación de la pobreza</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b="1">
                          <a:effectLst/>
                          <a:latin typeface="Arial"/>
                        </a:rPr>
                        <a:t>$ 80.000.000.000,00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TRANSFERENCIAS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0959253"/>
                  </a:ext>
                </a:extLst>
              </a:tr>
              <a:tr h="285750">
                <a:tc>
                  <a:txBody>
                    <a:bodyPr/>
                    <a:lstStyle/>
                    <a:p>
                      <a:pPr algn="ctr" fontAlgn="ctr"/>
                      <a:r>
                        <a:rPr lang="es-ES" sz="800">
                          <a:effectLst/>
                          <a:latin typeface="Arial"/>
                        </a:rPr>
                        <a:t>Programa Nacional de Cuidado</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b="1">
                          <a:effectLst/>
                          <a:latin typeface="Arial"/>
                        </a:rPr>
                        <a:t>$ 9.880.694.263,00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TRANSFERENCIAS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9386779"/>
                  </a:ext>
                </a:extLst>
              </a:tr>
              <a:tr h="364191">
                <a:tc>
                  <a:txBody>
                    <a:bodyPr/>
                    <a:lstStyle/>
                    <a:p>
                      <a:pPr algn="ctr" fontAlgn="ctr"/>
                      <a:r>
                        <a:rPr lang="es-ES" sz="800">
                          <a:effectLst/>
                          <a:latin typeface="Arial"/>
                        </a:rPr>
                        <a:t>Garantías Derechos, y Alternativas de Vida para las Mujeres en Actividades Sexuales Pagas Diversas y Diferenciales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b="1">
                          <a:effectLst/>
                          <a:latin typeface="Arial"/>
                        </a:rPr>
                        <a:t>$ 20.000.000.000,00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TRANSFERENCIAS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7910965"/>
                  </a:ext>
                </a:extLst>
              </a:tr>
              <a:tr h="285750">
                <a:tc>
                  <a:txBody>
                    <a:bodyPr/>
                    <a:lstStyle/>
                    <a:p>
                      <a:pPr algn="ctr" fontAlgn="ctr"/>
                      <a:r>
                        <a:rPr lang="es-ES" sz="800">
                          <a:effectLst/>
                          <a:latin typeface="Arial"/>
                        </a:rPr>
                        <a:t>Mujeres Amancay</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b="1">
                          <a:effectLst/>
                          <a:latin typeface="Arial"/>
                        </a:rPr>
                        <a:t>$ 5.000.000.000,00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TRANSFERENCIAS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8634271"/>
                  </a:ext>
                </a:extLst>
              </a:tr>
              <a:tr h="285750">
                <a:tc>
                  <a:txBody>
                    <a:bodyPr/>
                    <a:lstStyle/>
                    <a:p>
                      <a:pPr algn="ctr" fontAlgn="ctr"/>
                      <a:r>
                        <a:rPr lang="es-ES" sz="800">
                          <a:effectLst/>
                          <a:latin typeface="Arial"/>
                        </a:rPr>
                        <a:t>Casas para la Dignidad de las Mujeres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b="1">
                          <a:effectLst/>
                          <a:latin typeface="Arial"/>
                        </a:rPr>
                        <a:t>$ 25.000.000.000,00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TRANSFERENCIAS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3200294"/>
                  </a:ext>
                </a:extLst>
              </a:tr>
              <a:tr h="285750">
                <a:tc>
                  <a:txBody>
                    <a:bodyPr/>
                    <a:lstStyle/>
                    <a:p>
                      <a:pPr algn="ctr" fontAlgn="ctr"/>
                      <a:r>
                        <a:rPr lang="es-ES" sz="800">
                          <a:effectLst/>
                          <a:latin typeface="Arial"/>
                        </a:rPr>
                        <a:t>Mujeres en el Centro de la Política, de la Vida, la Paz y el Territorio</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b="1">
                          <a:effectLst/>
                          <a:latin typeface="Arial"/>
                        </a:rPr>
                        <a:t>$ 20.000.000.000,00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TRANSFERENCIAS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1783952"/>
                  </a:ext>
                </a:extLst>
              </a:tr>
              <a:tr h="285750">
                <a:tc>
                  <a:txBody>
                    <a:bodyPr/>
                    <a:lstStyle/>
                    <a:p>
                      <a:pPr algn="ctr" fontAlgn="ctr"/>
                      <a:r>
                        <a:rPr lang="es-ES" sz="800">
                          <a:effectLst/>
                          <a:latin typeface="Arial"/>
                        </a:rPr>
                        <a:t>Innovación Pública y Popular para la Igualdad y la Equidad</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b="1">
                          <a:effectLst/>
                          <a:latin typeface="Arial"/>
                        </a:rPr>
                        <a:t>$ 20.000.000.000,00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TRANSFERENCIAS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0841534"/>
                  </a:ext>
                </a:extLst>
              </a:tr>
              <a:tr h="285750">
                <a:tc>
                  <a:txBody>
                    <a:bodyPr/>
                    <a:lstStyle/>
                    <a:p>
                      <a:pPr algn="ctr" fontAlgn="ctr"/>
                      <a:r>
                        <a:rPr lang="es-ES" sz="800">
                          <a:effectLst/>
                          <a:latin typeface="Arial"/>
                        </a:rPr>
                        <a:t>Imprevistos y compromisos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b="1">
                          <a:effectLst/>
                          <a:latin typeface="Arial"/>
                        </a:rPr>
                        <a:t>$ 80.000.000.000,00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TRANSFERENCIAS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0131693"/>
                  </a:ext>
                </a:extLst>
              </a:tr>
              <a:tr h="285750">
                <a:tc>
                  <a:txBody>
                    <a:bodyPr/>
                    <a:lstStyle/>
                    <a:p>
                      <a:pPr algn="ctr" fontAlgn="ctr"/>
                      <a:r>
                        <a:rPr lang="es-ES" sz="800">
                          <a:effectLst/>
                          <a:latin typeface="Arial"/>
                        </a:rPr>
                        <a:t>Funcionamiento Fondo</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b="1">
                          <a:effectLst/>
                          <a:latin typeface="Arial"/>
                        </a:rPr>
                        <a:t>$ 60.000.000.000,00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TRANSFERENCIAS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7090680"/>
                  </a:ext>
                </a:extLst>
              </a:tr>
              <a:tr h="285750">
                <a:tc>
                  <a:txBody>
                    <a:bodyPr/>
                    <a:lstStyle/>
                    <a:p>
                      <a:pPr algn="ctr" fontAlgn="ctr"/>
                      <a:r>
                        <a:rPr lang="es-ES" sz="800">
                          <a:effectLst/>
                          <a:latin typeface="Arial"/>
                        </a:rPr>
                        <a:t>Gastos De Personal</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$ 102.526.677.647,00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FUNCIONAMIENTO</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6666418"/>
                  </a:ext>
                </a:extLst>
              </a:tr>
              <a:tr h="285750">
                <a:tc>
                  <a:txBody>
                    <a:bodyPr/>
                    <a:lstStyle/>
                    <a:p>
                      <a:pPr algn="ctr" fontAlgn="ctr"/>
                      <a:r>
                        <a:rPr lang="es-ES" sz="800">
                          <a:effectLst/>
                          <a:latin typeface="Arial"/>
                        </a:rPr>
                        <a:t>Adquisición De Bienes Y Servicios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$ 33.227.027.000,00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FUNCIONAMIENTO</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3377413"/>
                  </a:ext>
                </a:extLst>
              </a:tr>
              <a:tr h="285750">
                <a:tc>
                  <a:txBody>
                    <a:bodyPr/>
                    <a:lstStyle/>
                    <a:p>
                      <a:pPr algn="ctr" fontAlgn="ctr"/>
                      <a:r>
                        <a:rPr lang="es-ES" sz="800">
                          <a:effectLst/>
                          <a:latin typeface="Arial"/>
                        </a:rPr>
                        <a:t>Gastos Por Tributos, Multas, Sanciones E Intereses De Mora</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$ 817.516.000,00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FUNCIONAMIENTO</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3507835"/>
                  </a:ext>
                </a:extLst>
              </a:tr>
              <a:tr h="285750">
                <a:tc>
                  <a:txBody>
                    <a:bodyPr/>
                    <a:lstStyle/>
                    <a:p>
                      <a:pPr algn="ctr" fontAlgn="ctr"/>
                      <a:r>
                        <a:rPr lang="es-ES" sz="800">
                          <a:effectLst/>
                          <a:latin typeface="Arial"/>
                        </a:rPr>
                        <a:t>Incapacidades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$ 400.000.000,00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800">
                          <a:effectLst/>
                          <a:latin typeface="Arial"/>
                        </a:rPr>
                        <a:t>TRANSFERENCIAS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5096626"/>
                  </a:ext>
                </a:extLst>
              </a:tr>
            </a:tbl>
          </a:graphicData>
        </a:graphic>
      </p:graphicFrame>
    </p:spTree>
    <p:extLst>
      <p:ext uri="{BB962C8B-B14F-4D97-AF65-F5344CB8AC3E}">
        <p14:creationId xmlns:p14="http://schemas.microsoft.com/office/powerpoint/2010/main" val="1181093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55455-3DE6-2EBB-61A9-3065BD4E44BB}"/>
            </a:ext>
          </a:extLst>
        </p:cNvPr>
        <p:cNvGrpSpPr/>
        <p:nvPr/>
      </p:nvGrpSpPr>
      <p:grpSpPr>
        <a:xfrm>
          <a:off x="0" y="0"/>
          <a:ext cx="0" cy="0"/>
          <a:chOff x="0" y="0"/>
          <a:chExt cx="0" cy="0"/>
        </a:xfrm>
      </p:grpSpPr>
      <p:pic>
        <p:nvPicPr>
          <p:cNvPr id="9" name="Imagen 8" descr="Imagen que contiene persona, pasto, sostener, hombre  El contenido generado por inteligencia artificial puede ser incorrecto.">
            <a:extLst>
              <a:ext uri="{FF2B5EF4-FFF2-40B4-BE49-F238E27FC236}">
                <a16:creationId xmlns:a16="http://schemas.microsoft.com/office/drawing/2014/main" id="{0FA0D027-0AF8-BB86-3B9F-8298168F79B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53540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165DDF7-8E0A-9780-979C-B6CAAB5F644F}"/>
              </a:ext>
            </a:extLst>
          </p:cNvPr>
          <p:cNvSpPr txBox="1"/>
          <p:nvPr/>
        </p:nvSpPr>
        <p:spPr>
          <a:xfrm>
            <a:off x="155633" y="2566874"/>
            <a:ext cx="1847477" cy="510778"/>
          </a:xfrm>
          <a:prstGeom prst="roundRect">
            <a:avLst/>
          </a:prstGeom>
          <a:solidFill>
            <a:schemeClr val="accent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400">
                <a:solidFill>
                  <a:srgbClr val="FFFFFF"/>
                </a:solidFill>
                <a:cs typeface="Helvetica"/>
              </a:rPr>
              <a:t>ICBF</a:t>
            </a:r>
          </a:p>
        </p:txBody>
      </p:sp>
      <p:sp>
        <p:nvSpPr>
          <p:cNvPr id="7" name="CuadroTexto 6">
            <a:extLst>
              <a:ext uri="{FF2B5EF4-FFF2-40B4-BE49-F238E27FC236}">
                <a16:creationId xmlns:a16="http://schemas.microsoft.com/office/drawing/2014/main" id="{8D60583B-BDE9-97D0-400B-3440312AD8AF}"/>
              </a:ext>
            </a:extLst>
          </p:cNvPr>
          <p:cNvSpPr txBox="1"/>
          <p:nvPr/>
        </p:nvSpPr>
        <p:spPr>
          <a:xfrm>
            <a:off x="2106242" y="422609"/>
            <a:ext cx="9990858" cy="5618559"/>
          </a:xfrm>
          <a:prstGeom prst="roundRect">
            <a:avLst/>
          </a:prstGeom>
          <a:solidFill>
            <a:schemeClr val="accent6"/>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a:solidFill>
                  <a:srgbClr val="FFFFFF"/>
                </a:solidFill>
                <a:latin typeface="Arial"/>
                <a:ea typeface="+mn-lt"/>
                <a:cs typeface="Arial"/>
              </a:rPr>
              <a:t>•</a:t>
            </a:r>
            <a:r>
              <a:rPr lang="es-ES" b="1">
                <a:solidFill>
                  <a:srgbClr val="FFFFFF"/>
                </a:solidFill>
                <a:latin typeface="Aptos"/>
                <a:ea typeface="+mn-lt"/>
                <a:cs typeface="+mn-lt"/>
              </a:rPr>
              <a:t>Educación Inicial en el marco de la Atención Integral a la Primera Infancia: </a:t>
            </a:r>
            <a:r>
              <a:rPr lang="es-ES" b="1">
                <a:solidFill>
                  <a:srgbClr val="FFFFFF"/>
                </a:solidFill>
                <a:latin typeface="Arial"/>
                <a:ea typeface="+mn-lt"/>
                <a:cs typeface="Arial"/>
              </a:rPr>
              <a:t> </a:t>
            </a:r>
            <a:r>
              <a:rPr lang="es-ES">
                <a:solidFill>
                  <a:srgbClr val="FFFFFF"/>
                </a:solidFill>
                <a:latin typeface="Aptos"/>
                <a:ea typeface="+mn-lt"/>
                <a:cs typeface="+mn-lt"/>
              </a:rPr>
              <a:t>El ICBF, en articulación con el Ministerio de Educación Nacional, ha garantizado educación inicial como parte de la Atención Integral, beneficiando a 1.998.283 niñas y niños en preescolar y primera infancia, alcanzando el 94,054% de la meta proyectada para 2024.</a:t>
            </a:r>
            <a:endParaRPr lang="es-ES">
              <a:solidFill>
                <a:srgbClr val="FFFFFF"/>
              </a:solidFill>
              <a:ea typeface="+mn-lt"/>
              <a:cs typeface="+mn-lt"/>
            </a:endParaRPr>
          </a:p>
          <a:p>
            <a:pPr algn="just"/>
            <a:r>
              <a:rPr lang="es-ES">
                <a:solidFill>
                  <a:srgbClr val="FFFFFF"/>
                </a:solidFill>
                <a:latin typeface="Arial"/>
                <a:ea typeface="+mn-lt"/>
                <a:cs typeface="Arial"/>
              </a:rPr>
              <a:t>•</a:t>
            </a:r>
            <a:r>
              <a:rPr lang="es-ES" b="1">
                <a:solidFill>
                  <a:srgbClr val="FFFFFF"/>
                </a:solidFill>
                <a:latin typeface="Aptos"/>
                <a:ea typeface="+mn-lt"/>
                <a:cs typeface="+mn-lt"/>
              </a:rPr>
              <a:t>Prevención integral con la implementación de la Estrategia Atrapasueños</a:t>
            </a:r>
            <a:r>
              <a:rPr lang="es-ES" b="1">
                <a:solidFill>
                  <a:srgbClr val="FFFFFF"/>
                </a:solidFill>
                <a:latin typeface="Arial"/>
                <a:ea typeface="+mn-lt"/>
                <a:cs typeface="Arial"/>
              </a:rPr>
              <a:t> : </a:t>
            </a:r>
            <a:r>
              <a:rPr lang="es-ES">
                <a:solidFill>
                  <a:srgbClr val="FFFFFF"/>
                </a:solidFill>
                <a:latin typeface="Aptos"/>
                <a:ea typeface="+mn-lt"/>
                <a:cs typeface="+mn-lt"/>
              </a:rPr>
              <a:t>Más de 200 mil niñas, niños y adolescentes, participarán de la estrategia Atrapasueños, que integra esfuerzos de entidades nacionales y locales en la implementación de un modelo que crea y fortalece oportunidades para la paz, protege la trayectoria educativa de los jóvenes, previene el reclutamiento forzado y el ciclo de la violencia en sus vidas; con la entrega de 25 casas atrapasueños.  </a:t>
            </a:r>
            <a:endParaRPr lang="es-ES">
              <a:solidFill>
                <a:srgbClr val="FFFFFF"/>
              </a:solidFill>
              <a:cs typeface="Helvetica"/>
            </a:endParaRPr>
          </a:p>
          <a:p>
            <a:pPr algn="just"/>
            <a:r>
              <a:rPr lang="es-ES">
                <a:solidFill>
                  <a:srgbClr val="FFFFFF"/>
                </a:solidFill>
                <a:latin typeface="Arial"/>
                <a:ea typeface="+mn-lt"/>
                <a:cs typeface="Arial"/>
              </a:rPr>
              <a:t>•</a:t>
            </a:r>
            <a:r>
              <a:rPr lang="es-ES" b="1">
                <a:solidFill>
                  <a:srgbClr val="FFFFFF"/>
                </a:solidFill>
                <a:latin typeface="Aptos"/>
                <a:ea typeface="+mn-lt"/>
                <a:cs typeface="+mn-lt"/>
              </a:rPr>
              <a:t>Reducción de la mortalidad por desnutrición en menores de 5 años: </a:t>
            </a:r>
            <a:r>
              <a:rPr lang="es-ES">
                <a:solidFill>
                  <a:srgbClr val="FFFFFF"/>
                </a:solidFill>
                <a:latin typeface="Aptos"/>
                <a:ea typeface="+mn-lt"/>
                <a:cs typeface="+mn-lt"/>
              </a:rPr>
              <a:t>Se registra una disminución significativa en los casos de muertes por desnutrición en menores de 5 años en Colombia, 28% en 2024 con respecto a 2023.</a:t>
            </a:r>
            <a:endParaRPr lang="es-ES">
              <a:solidFill>
                <a:srgbClr val="FFFFFF"/>
              </a:solidFill>
              <a:cs typeface="Helvetica"/>
            </a:endParaRPr>
          </a:p>
          <a:p>
            <a:pPr algn="just"/>
            <a:r>
              <a:rPr lang="es-ES">
                <a:solidFill>
                  <a:srgbClr val="FFFFFF"/>
                </a:solidFill>
                <a:latin typeface="Arial"/>
                <a:ea typeface="+mn-lt"/>
                <a:cs typeface="Arial"/>
              </a:rPr>
              <a:t>•</a:t>
            </a:r>
            <a:r>
              <a:rPr lang="es-ES" b="1">
                <a:solidFill>
                  <a:srgbClr val="FFFFFF"/>
                </a:solidFill>
                <a:latin typeface="Aptos"/>
                <a:ea typeface="+mn-lt"/>
                <a:cs typeface="+mn-lt"/>
              </a:rPr>
              <a:t>Disminución del trabajo Infantil: </a:t>
            </a:r>
            <a:r>
              <a:rPr lang="es-ES">
                <a:solidFill>
                  <a:srgbClr val="FFFFFF"/>
                </a:solidFill>
                <a:latin typeface="Arial"/>
                <a:ea typeface="+mn-lt"/>
                <a:cs typeface="Arial"/>
              </a:rPr>
              <a:t> </a:t>
            </a:r>
            <a:r>
              <a:rPr lang="es-ES">
                <a:solidFill>
                  <a:srgbClr val="FFFFFF"/>
                </a:solidFill>
                <a:latin typeface="Aptos"/>
                <a:ea typeface="+mn-lt"/>
                <a:cs typeface="+mn-lt"/>
              </a:rPr>
              <a:t>Según el DANE, en el último trimestre de cada año, la tasa de trabajo infantil (TTI) ha disminuido de 3,4% en 2022 a 2,9% en 2023. Este descenso representa que 197.466 niños, niñas y adolescentes entre 5 y 17 años han dejado de trabajar. De este total, 74.127 son niñas y 123.339 son niños.</a:t>
            </a:r>
            <a:endParaRPr lang="es-ES">
              <a:solidFill>
                <a:srgbClr val="FFFFFF"/>
              </a:solidFill>
              <a:cs typeface="Helvetica"/>
            </a:endParaRPr>
          </a:p>
          <a:p>
            <a:pPr marL="285750" indent="-285750" algn="just">
              <a:buFont typeface="Arial"/>
              <a:buChar char="•"/>
            </a:pPr>
            <a:endParaRPr lang="es-ES">
              <a:solidFill>
                <a:srgbClr val="FFFFFF"/>
              </a:solidFill>
              <a:ea typeface="+mn-lt"/>
              <a:cs typeface="+mn-lt"/>
            </a:endParaRPr>
          </a:p>
        </p:txBody>
      </p:sp>
    </p:spTree>
    <p:extLst>
      <p:ext uri="{BB962C8B-B14F-4D97-AF65-F5344CB8AC3E}">
        <p14:creationId xmlns:p14="http://schemas.microsoft.com/office/powerpoint/2010/main" val="935529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DE0B-4278-6061-BE71-34F3F5473182}"/>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9B0DCDD1-4C34-452D-2D36-6472780E9230}"/>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9C982F77-E8AE-8899-9385-5AC3A36D1071}"/>
              </a:ext>
            </a:extLst>
          </p:cNvPr>
          <p:cNvSpPr txBox="1">
            <a:spLocks/>
          </p:cNvSpPr>
          <p:nvPr/>
        </p:nvSpPr>
        <p:spPr>
          <a:xfrm>
            <a:off x="212050" y="-932"/>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 Principales Inversiones MIE</a:t>
            </a:r>
          </a:p>
        </p:txBody>
      </p:sp>
      <p:sp>
        <p:nvSpPr>
          <p:cNvPr id="8" name="CuadroTexto 7">
            <a:extLst>
              <a:ext uri="{FF2B5EF4-FFF2-40B4-BE49-F238E27FC236}">
                <a16:creationId xmlns:a16="http://schemas.microsoft.com/office/drawing/2014/main" id="{46A725EB-8018-7DE6-2199-62C553B19FF5}"/>
              </a:ext>
            </a:extLst>
          </p:cNvPr>
          <p:cNvSpPr txBox="1"/>
          <p:nvPr/>
        </p:nvSpPr>
        <p:spPr>
          <a:xfrm>
            <a:off x="8494740" y="121165"/>
            <a:ext cx="1176867" cy="369332"/>
          </a:xfrm>
          <a:prstGeom prst="rect">
            <a:avLst/>
          </a:prstGeom>
          <a:noFill/>
        </p:spPr>
        <p:txBody>
          <a:bodyPr wrap="square" lIns="91440" tIns="45720" rIns="91440" bIns="45720" rtlCol="0" anchor="t">
            <a:spAutoFit/>
          </a:bodyPr>
          <a:lstStyle/>
          <a:p>
            <a:r>
              <a:rPr lang="es-MX" b="1">
                <a:solidFill>
                  <a:srgbClr val="0051A5"/>
                </a:solidFill>
              </a:rPr>
              <a:t>Balance</a:t>
            </a:r>
            <a:r>
              <a:rPr lang="es-MX"/>
              <a:t> </a:t>
            </a:r>
            <a:endParaRPr lang="es-CO"/>
          </a:p>
        </p:txBody>
      </p:sp>
      <p:pic>
        <p:nvPicPr>
          <p:cNvPr id="11" name="Graphic 10">
            <a:extLst>
              <a:ext uri="{FF2B5EF4-FFF2-40B4-BE49-F238E27FC236}">
                <a16:creationId xmlns:a16="http://schemas.microsoft.com/office/drawing/2014/main" id="{364F6CA9-2B01-C152-6A11-E337C4DEEC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540" y="402566"/>
            <a:ext cx="7302165" cy="98580"/>
          </a:xfrm>
          <a:prstGeom prst="rect">
            <a:avLst/>
          </a:prstGeom>
        </p:spPr>
      </p:pic>
      <p:graphicFrame>
        <p:nvGraphicFramePr>
          <p:cNvPr id="24" name="Table 23">
            <a:extLst>
              <a:ext uri="{FF2B5EF4-FFF2-40B4-BE49-F238E27FC236}">
                <a16:creationId xmlns:a16="http://schemas.microsoft.com/office/drawing/2014/main" id="{A88508C8-C9B8-6B5B-9BF5-3C27C0031BB8}"/>
              </a:ext>
            </a:extLst>
          </p:cNvPr>
          <p:cNvGraphicFramePr>
            <a:graphicFrameLocks noGrp="1"/>
          </p:cNvGraphicFramePr>
          <p:nvPr>
            <p:extLst>
              <p:ext uri="{D42A27DB-BD31-4B8C-83A1-F6EECF244321}">
                <p14:modId xmlns:p14="http://schemas.microsoft.com/office/powerpoint/2010/main" val="1884445477"/>
              </p:ext>
            </p:extLst>
          </p:nvPr>
        </p:nvGraphicFramePr>
        <p:xfrm>
          <a:off x="418148" y="742207"/>
          <a:ext cx="10723909" cy="5364480"/>
        </p:xfrm>
        <a:graphic>
          <a:graphicData uri="http://schemas.openxmlformats.org/drawingml/2006/table">
            <a:tbl>
              <a:tblPr firstRow="1" firstCol="1" bandRow="1">
                <a:tableStyleId>{5C22544A-7EE6-4342-B048-85BDC9FD1C3A}</a:tableStyleId>
              </a:tblPr>
              <a:tblGrid>
                <a:gridCol w="303217">
                  <a:extLst>
                    <a:ext uri="{9D8B030D-6E8A-4147-A177-3AD203B41FA5}">
                      <a16:colId xmlns:a16="http://schemas.microsoft.com/office/drawing/2014/main" val="2958636041"/>
                    </a:ext>
                  </a:extLst>
                </a:gridCol>
                <a:gridCol w="303217">
                  <a:extLst>
                    <a:ext uri="{9D8B030D-6E8A-4147-A177-3AD203B41FA5}">
                      <a16:colId xmlns:a16="http://schemas.microsoft.com/office/drawing/2014/main" val="1214530001"/>
                    </a:ext>
                  </a:extLst>
                </a:gridCol>
                <a:gridCol w="1627073">
                  <a:extLst>
                    <a:ext uri="{9D8B030D-6E8A-4147-A177-3AD203B41FA5}">
                      <a16:colId xmlns:a16="http://schemas.microsoft.com/office/drawing/2014/main" val="3501238982"/>
                    </a:ext>
                  </a:extLst>
                </a:gridCol>
                <a:gridCol w="628683">
                  <a:extLst>
                    <a:ext uri="{9D8B030D-6E8A-4147-A177-3AD203B41FA5}">
                      <a16:colId xmlns:a16="http://schemas.microsoft.com/office/drawing/2014/main" val="749030777"/>
                    </a:ext>
                  </a:extLst>
                </a:gridCol>
                <a:gridCol w="856810">
                  <a:extLst>
                    <a:ext uri="{9D8B030D-6E8A-4147-A177-3AD203B41FA5}">
                      <a16:colId xmlns:a16="http://schemas.microsoft.com/office/drawing/2014/main" val="2188532356"/>
                    </a:ext>
                  </a:extLst>
                </a:gridCol>
                <a:gridCol w="501969">
                  <a:extLst>
                    <a:ext uri="{9D8B030D-6E8A-4147-A177-3AD203B41FA5}">
                      <a16:colId xmlns:a16="http://schemas.microsoft.com/office/drawing/2014/main" val="1471137740"/>
                    </a:ext>
                  </a:extLst>
                </a:gridCol>
                <a:gridCol w="643495">
                  <a:extLst>
                    <a:ext uri="{9D8B030D-6E8A-4147-A177-3AD203B41FA5}">
                      <a16:colId xmlns:a16="http://schemas.microsoft.com/office/drawing/2014/main" val="3509632028"/>
                    </a:ext>
                  </a:extLst>
                </a:gridCol>
                <a:gridCol w="900084">
                  <a:extLst>
                    <a:ext uri="{9D8B030D-6E8A-4147-A177-3AD203B41FA5}">
                      <a16:colId xmlns:a16="http://schemas.microsoft.com/office/drawing/2014/main" val="152236543"/>
                    </a:ext>
                  </a:extLst>
                </a:gridCol>
                <a:gridCol w="620332">
                  <a:extLst>
                    <a:ext uri="{9D8B030D-6E8A-4147-A177-3AD203B41FA5}">
                      <a16:colId xmlns:a16="http://schemas.microsoft.com/office/drawing/2014/main" val="582671902"/>
                    </a:ext>
                  </a:extLst>
                </a:gridCol>
                <a:gridCol w="760209">
                  <a:extLst>
                    <a:ext uri="{9D8B030D-6E8A-4147-A177-3AD203B41FA5}">
                      <a16:colId xmlns:a16="http://schemas.microsoft.com/office/drawing/2014/main" val="1386322597"/>
                    </a:ext>
                  </a:extLst>
                </a:gridCol>
                <a:gridCol w="1055867">
                  <a:extLst>
                    <a:ext uri="{9D8B030D-6E8A-4147-A177-3AD203B41FA5}">
                      <a16:colId xmlns:a16="http://schemas.microsoft.com/office/drawing/2014/main" val="883111008"/>
                    </a:ext>
                  </a:extLst>
                </a:gridCol>
                <a:gridCol w="846754">
                  <a:extLst>
                    <a:ext uri="{9D8B030D-6E8A-4147-A177-3AD203B41FA5}">
                      <a16:colId xmlns:a16="http://schemas.microsoft.com/office/drawing/2014/main" val="3721023631"/>
                    </a:ext>
                  </a:extLst>
                </a:gridCol>
                <a:gridCol w="803480">
                  <a:extLst>
                    <a:ext uri="{9D8B030D-6E8A-4147-A177-3AD203B41FA5}">
                      <a16:colId xmlns:a16="http://schemas.microsoft.com/office/drawing/2014/main" val="451699185"/>
                    </a:ext>
                  </a:extLst>
                </a:gridCol>
                <a:gridCol w="872719">
                  <a:extLst>
                    <a:ext uri="{9D8B030D-6E8A-4147-A177-3AD203B41FA5}">
                      <a16:colId xmlns:a16="http://schemas.microsoft.com/office/drawing/2014/main" val="4143383205"/>
                    </a:ext>
                  </a:extLst>
                </a:gridCol>
              </a:tblGrid>
              <a:tr h="0">
                <a:tc>
                  <a:txBody>
                    <a:bodyPr/>
                    <a:lstStyle/>
                    <a:p>
                      <a:pPr lvl="0">
                        <a:buNone/>
                      </a:pPr>
                      <a:endParaRPr lang="en-US" sz="800">
                        <a:latin typeface="Aptos Narrow"/>
                      </a:endParaRPr>
                    </a:p>
                  </a:txBody>
                  <a:tcPr marL="44449" marR="44449" marT="0" marB="0" anchor="ctr">
                    <a:lnL w="0">
                      <a:noFill/>
                    </a:lnL>
                    <a:lnR w="0">
                      <a:noFill/>
                    </a:lnR>
                    <a:lnT w="0">
                      <a:noFill/>
                    </a:lnT>
                    <a:lnB w="0">
                      <a:noFill/>
                    </a:lnB>
                    <a:solidFill>
                      <a:srgbClr val="FFFFFF"/>
                    </a:solidFill>
                  </a:tcPr>
                </a:tc>
                <a:tc gridSpan="2">
                  <a:txBody>
                    <a:bodyPr/>
                    <a:lstStyle/>
                    <a:p>
                      <a:pPr>
                        <a:buNone/>
                      </a:pPr>
                      <a:r>
                        <a:rPr lang="en-US" sz="800">
                          <a:latin typeface="Aptos Narrow"/>
                        </a:rPr>
                        <a:t>SECTOR</a:t>
                      </a:r>
                    </a:p>
                  </a:txBody>
                  <a:tcPr marL="44450" marR="44450" marT="0" marB="0" anchor="ctr">
                    <a:lnL>
                      <a:noFill/>
                    </a:lnL>
                    <a:lnR>
                      <a:noFill/>
                    </a:lnR>
                    <a:lnT>
                      <a:noFill/>
                    </a:lnT>
                    <a:lnB>
                      <a:noFill/>
                    </a:lnB>
                    <a:solidFill>
                      <a:srgbClr val="FFFFFF"/>
                    </a:solidFill>
                  </a:tcPr>
                </a:tc>
                <a:tc hMerge="1">
                  <a:txBody>
                    <a:bodyPr/>
                    <a:lstStyle/>
                    <a:p>
                      <a:endParaRPr lang="en-US"/>
                    </a:p>
                  </a:txBody>
                  <a:tcPr/>
                </a:tc>
                <a:tc>
                  <a:txBody>
                    <a:bodyPr/>
                    <a:lstStyle/>
                    <a:p>
                      <a:pPr>
                        <a:buNone/>
                      </a:pPr>
                      <a:endParaRPr lang="en-US" sz="800">
                        <a:latin typeface="Aptos Narrow"/>
                      </a:endParaRPr>
                    </a:p>
                  </a:txBody>
                  <a:tcPr marL="44450" marR="44450" marT="0" marB="0" anchor="ctr">
                    <a:lnL>
                      <a:noFill/>
                    </a:lnL>
                    <a:lnR>
                      <a:noFill/>
                    </a:lnR>
                    <a:lnT>
                      <a:noFill/>
                    </a:lnT>
                    <a:lnB>
                      <a:noFill/>
                    </a:lnB>
                    <a:solidFill>
                      <a:srgbClr val="FFFFFF"/>
                    </a:solidFill>
                  </a:tcPr>
                </a:tc>
                <a:tc>
                  <a:txBody>
                    <a:bodyPr/>
                    <a:lstStyle/>
                    <a:p>
                      <a:pPr algn="ctr">
                        <a:buNone/>
                      </a:pPr>
                      <a:endParaRPr lang="en-US" sz="800">
                        <a:latin typeface="Aptos Narrow"/>
                      </a:endParaRPr>
                    </a:p>
                  </a:txBody>
                  <a:tcPr marL="44450" marR="44450" marT="0" marB="0" anchor="ctr">
                    <a:lnL>
                      <a:noFill/>
                    </a:lnL>
                    <a:lnR>
                      <a:noFill/>
                    </a:lnR>
                    <a:lnT>
                      <a:noFill/>
                    </a:lnT>
                    <a:lnB>
                      <a:noFill/>
                    </a:lnB>
                    <a:solidFill>
                      <a:srgbClr val="FFFFFF"/>
                    </a:solidFill>
                  </a:tcPr>
                </a:tc>
                <a:tc>
                  <a:txBody>
                    <a:bodyPr/>
                    <a:lstStyle/>
                    <a:p>
                      <a:pPr algn="ctr">
                        <a:buNone/>
                      </a:pPr>
                      <a:endParaRPr lang="en-US" sz="800">
                        <a:latin typeface="Aptos Narrow"/>
                      </a:endParaRPr>
                    </a:p>
                  </a:txBody>
                  <a:tcPr marL="44450" marR="44450" marT="0" marB="0" anchor="ctr">
                    <a:lnL>
                      <a:noFill/>
                    </a:lnL>
                    <a:lnR>
                      <a:noFill/>
                    </a:lnR>
                    <a:lnT>
                      <a:noFill/>
                    </a:lnT>
                    <a:lnB>
                      <a:noFill/>
                    </a:lnB>
                    <a:solidFill>
                      <a:srgbClr val="FFFFFF"/>
                    </a:solidFill>
                  </a:tcPr>
                </a:tc>
                <a:tc>
                  <a:txBody>
                    <a:bodyPr/>
                    <a:lstStyle/>
                    <a:p>
                      <a:pPr algn="ctr">
                        <a:buNone/>
                      </a:pPr>
                      <a:endParaRPr lang="en-US" sz="800">
                        <a:latin typeface="Aptos Narrow"/>
                      </a:endParaRPr>
                    </a:p>
                  </a:txBody>
                  <a:tcPr marL="44450" marR="44450" marT="0" marB="0" anchor="ctr">
                    <a:lnL>
                      <a:noFill/>
                    </a:lnL>
                    <a:lnR>
                      <a:noFill/>
                    </a:lnR>
                    <a:lnT>
                      <a:noFill/>
                    </a:lnT>
                    <a:lnB>
                      <a:noFill/>
                    </a:lnB>
                    <a:solidFill>
                      <a:srgbClr val="FFFFFF"/>
                    </a:solidFill>
                  </a:tcPr>
                </a:tc>
                <a:tc>
                  <a:txBody>
                    <a:bodyPr/>
                    <a:lstStyle/>
                    <a:p>
                      <a:pPr algn="ctr">
                        <a:buNone/>
                      </a:pPr>
                      <a:endParaRPr lang="en-US" sz="800">
                        <a:latin typeface="Aptos Narrow"/>
                      </a:endParaRPr>
                    </a:p>
                  </a:txBody>
                  <a:tcPr marL="44450" marR="44450" marT="0" marB="0" anchor="ctr">
                    <a:lnL>
                      <a:noFill/>
                    </a:lnL>
                    <a:lnR>
                      <a:noFill/>
                    </a:lnR>
                    <a:lnT>
                      <a:noFill/>
                    </a:lnT>
                    <a:lnB>
                      <a:noFill/>
                    </a:lnB>
                    <a:solidFill>
                      <a:srgbClr val="FFFFFF"/>
                    </a:solidFill>
                  </a:tcPr>
                </a:tc>
                <a:tc>
                  <a:txBody>
                    <a:bodyPr/>
                    <a:lstStyle/>
                    <a:p>
                      <a:pPr>
                        <a:buNone/>
                      </a:pPr>
                      <a:endParaRPr lang="en-US" sz="800">
                        <a:latin typeface="Aptos Narrow"/>
                      </a:endParaRPr>
                    </a:p>
                  </a:txBody>
                  <a:tcPr marL="44450" marR="44450" marT="0" marB="0" anchor="ctr">
                    <a:lnL>
                      <a:noFill/>
                    </a:lnL>
                    <a:lnR>
                      <a:noFill/>
                    </a:lnR>
                    <a:lnT>
                      <a:noFill/>
                    </a:lnT>
                    <a:lnB>
                      <a:noFill/>
                    </a:lnB>
                    <a:solidFill>
                      <a:srgbClr val="FFFFFF"/>
                    </a:solidFill>
                  </a:tcPr>
                </a:tc>
                <a:tc>
                  <a:txBody>
                    <a:bodyPr/>
                    <a:lstStyle/>
                    <a:p>
                      <a:pPr>
                        <a:buNone/>
                      </a:pPr>
                      <a:endParaRPr lang="en-US" sz="800">
                        <a:latin typeface="Aptos Narrow"/>
                      </a:endParaRPr>
                    </a:p>
                  </a:txBody>
                  <a:tcPr marL="44450" marR="44450" marT="0" marB="0" anchor="ctr">
                    <a:lnL>
                      <a:noFill/>
                    </a:lnL>
                    <a:lnR>
                      <a:noFill/>
                    </a:lnR>
                    <a:lnT>
                      <a:noFill/>
                    </a:lnT>
                    <a:lnB>
                      <a:noFill/>
                    </a:lnB>
                    <a:solidFill>
                      <a:srgbClr val="FFFFFF"/>
                    </a:solidFill>
                  </a:tcPr>
                </a:tc>
                <a:tc>
                  <a:txBody>
                    <a:bodyPr/>
                    <a:lstStyle/>
                    <a:p>
                      <a:pPr algn="ctr">
                        <a:buNone/>
                      </a:pPr>
                      <a:endParaRPr lang="en-US" sz="800">
                        <a:latin typeface="Aptos Narrow"/>
                      </a:endParaRPr>
                    </a:p>
                  </a:txBody>
                  <a:tcPr marL="44450" marR="44450" marT="0" marB="0" anchor="ctr">
                    <a:lnL>
                      <a:noFill/>
                    </a:lnL>
                    <a:lnR>
                      <a:noFill/>
                    </a:lnR>
                    <a:lnT>
                      <a:noFill/>
                    </a:lnT>
                    <a:lnB>
                      <a:noFill/>
                    </a:lnB>
                    <a:solidFill>
                      <a:srgbClr val="FFFFFF"/>
                    </a:solidFill>
                  </a:tcPr>
                </a:tc>
                <a:tc>
                  <a:txBody>
                    <a:bodyPr/>
                    <a:lstStyle/>
                    <a:p>
                      <a:pPr>
                        <a:buNone/>
                      </a:pPr>
                      <a:endParaRPr lang="en-US" sz="800">
                        <a:latin typeface="Aptos Narrow"/>
                      </a:endParaRPr>
                    </a:p>
                  </a:txBody>
                  <a:tcPr marL="44450" marR="44450" marT="0" marB="0" anchor="ctr">
                    <a:lnL>
                      <a:noFill/>
                    </a:lnL>
                    <a:lnR>
                      <a:noFill/>
                    </a:lnR>
                    <a:lnT>
                      <a:noFill/>
                    </a:lnT>
                    <a:lnB>
                      <a:noFill/>
                    </a:lnB>
                    <a:solidFill>
                      <a:srgbClr val="FFFFFF"/>
                    </a:solidFill>
                  </a:tcPr>
                </a:tc>
                <a:tc>
                  <a:txBody>
                    <a:bodyPr/>
                    <a:lstStyle/>
                    <a:p>
                      <a:pPr algn="ctr">
                        <a:buNone/>
                      </a:pPr>
                      <a:endParaRPr lang="en-US" sz="800">
                        <a:latin typeface="Aptos Narrow"/>
                      </a:endParaRPr>
                    </a:p>
                  </a:txBody>
                  <a:tcPr marL="44450" marR="44450" marT="0" marB="0" anchor="ctr">
                    <a:lnL>
                      <a:noFill/>
                    </a:lnL>
                    <a:lnR>
                      <a:noFill/>
                    </a:lnR>
                    <a:lnT>
                      <a:noFill/>
                    </a:lnT>
                    <a:lnB>
                      <a:noFill/>
                    </a:lnB>
                    <a:solidFill>
                      <a:srgbClr val="FFFFFF"/>
                    </a:solidFill>
                  </a:tcPr>
                </a:tc>
                <a:tc>
                  <a:txBody>
                    <a:bodyPr/>
                    <a:lstStyle/>
                    <a:p>
                      <a:pPr algn="ctr">
                        <a:buNone/>
                      </a:pPr>
                      <a:endParaRPr lang="en-US" sz="800">
                        <a:latin typeface="Aptos Narrow"/>
                      </a:endParaRPr>
                    </a:p>
                  </a:txBody>
                  <a:tcPr marL="44450" marR="44450" marT="0" marB="0" anchor="ctr">
                    <a:lnL>
                      <a:noFill/>
                    </a:lnL>
                    <a:lnR>
                      <a:noFill/>
                    </a:lnR>
                    <a:lnT>
                      <a:noFill/>
                    </a:lnT>
                    <a:lnB>
                      <a:noFill/>
                    </a:lnB>
                    <a:solidFill>
                      <a:srgbClr val="FFFFFF"/>
                    </a:solidFill>
                  </a:tcPr>
                </a:tc>
                <a:extLst>
                  <a:ext uri="{0D108BD9-81ED-4DB2-BD59-A6C34878D82A}">
                    <a16:rowId xmlns:a16="http://schemas.microsoft.com/office/drawing/2014/main" val="3185196527"/>
                  </a:ext>
                </a:extLst>
              </a:tr>
              <a:tr h="0">
                <a:tc>
                  <a:txBody>
                    <a:bodyPr/>
                    <a:lstStyle/>
                    <a:p>
                      <a:pPr lvl="0">
                        <a:buNone/>
                      </a:pPr>
                      <a:endParaRPr lang="en-US" sz="800" b="1" kern="0">
                        <a:solidFill>
                          <a:srgbClr val="203764"/>
                        </a:solidFill>
                        <a:effectLst/>
                        <a:latin typeface="Aptos Narrow"/>
                        <a:cs typeface="Calibri"/>
                      </a:endParaRPr>
                    </a:p>
                  </a:txBody>
                  <a:tcPr marL="44449" marR="44449" marT="0" marB="0" anchor="ctr">
                    <a:lnL w="0">
                      <a:noFill/>
                    </a:lnL>
                    <a:lnR w="0">
                      <a:noFill/>
                    </a:lnR>
                    <a:lnT w="0">
                      <a:noFill/>
                    </a:lnT>
                    <a:lnB w="12700">
                      <a:solidFill>
                        <a:srgbClr val="2F75B5"/>
                      </a:solidFill>
                    </a:lnB>
                    <a:solidFill>
                      <a:srgbClr val="FFFFFF"/>
                    </a:solidFill>
                  </a:tcPr>
                </a:tc>
                <a:tc gridSpan="2">
                  <a:txBody>
                    <a:bodyPr/>
                    <a:lstStyle/>
                    <a:p>
                      <a:pPr>
                        <a:buNone/>
                      </a:pPr>
                      <a:r>
                        <a:rPr lang="en-US" sz="800">
                          <a:latin typeface="Aptos Narrow"/>
                        </a:rPr>
                        <a:t>Cifras en millones de pesos corrientes</a:t>
                      </a:r>
                    </a:p>
                  </a:txBody>
                  <a:tcPr marL="44450" marR="44450" marT="0" marB="0"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hMerge="1">
                  <a:txBody>
                    <a:bodyPr/>
                    <a:lstStyle/>
                    <a:p>
                      <a:endParaRPr lang="en-US"/>
                    </a:p>
                  </a:txBody>
                  <a:tcPr/>
                </a:tc>
                <a:tc>
                  <a:txBody>
                    <a:bodyPr/>
                    <a:lstStyle/>
                    <a:p>
                      <a:pPr>
                        <a:buNone/>
                      </a:pPr>
                      <a:endParaRPr lang="en-US" sz="800">
                        <a:latin typeface="Aptos Narrow"/>
                      </a:endParaRPr>
                    </a:p>
                  </a:txBody>
                  <a:tcPr marL="44450" marR="44450" marT="0" marB="0"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pPr>
                        <a:buNone/>
                      </a:pPr>
                      <a:endParaRPr lang="en-US" sz="800">
                        <a:latin typeface="Aptos Narrow"/>
                      </a:endParaRPr>
                    </a:p>
                  </a:txBody>
                  <a:tcPr marL="44450" marR="44450" marT="0" marB="0"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pPr>
                        <a:buNone/>
                      </a:pPr>
                      <a:endParaRPr lang="en-US" sz="800">
                        <a:latin typeface="Aptos Narrow"/>
                      </a:endParaRPr>
                    </a:p>
                  </a:txBody>
                  <a:tcPr marL="44450" marR="44450" marT="0" marB="0"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pPr>
                        <a:buNone/>
                      </a:pPr>
                      <a:endParaRPr lang="en-US" sz="800">
                        <a:latin typeface="Aptos Narrow"/>
                      </a:endParaRPr>
                    </a:p>
                  </a:txBody>
                  <a:tcPr marL="44450" marR="44450" marT="0" marB="0"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956776541"/>
                  </a:ext>
                </a:extLst>
              </a:tr>
              <a:tr h="170908">
                <a:tc>
                  <a:txBody>
                    <a:bodyPr/>
                    <a:lstStyle/>
                    <a:p>
                      <a:pPr lvl="0" algn="ctr">
                        <a:buNone/>
                      </a:pPr>
                      <a:endParaRPr lang="en-US" sz="800" b="1" kern="0">
                        <a:solidFill>
                          <a:schemeClr val="bg1"/>
                        </a:solidFill>
                        <a:effectLst/>
                        <a:latin typeface="Aptos Narrow"/>
                        <a:cs typeface="Calibri"/>
                      </a:endParaRPr>
                    </a:p>
                  </a:txBody>
                  <a:tcPr marL="44449" marR="44449" marT="0" marB="0" anchor="ctr">
                    <a:lnL w="12700">
                      <a:solidFill>
                        <a:srgbClr val="2F75B5"/>
                      </a:solidFill>
                    </a:lnL>
                    <a:lnR w="12700">
                      <a:solidFill>
                        <a:srgbClr val="2F75B5"/>
                      </a:solidFill>
                    </a:lnR>
                    <a:lnT w="12700">
                      <a:solidFill>
                        <a:srgbClr val="2F75B5"/>
                      </a:solidFill>
                    </a:lnT>
                    <a:lnB w="12700">
                      <a:solidFill>
                        <a:srgbClr val="2F75B5"/>
                      </a:solidFill>
                    </a:lnB>
                    <a:solidFill>
                      <a:srgbClr val="002060"/>
                    </a:solidFill>
                  </a:tcPr>
                </a:tc>
                <a:tc>
                  <a:txBody>
                    <a:bodyPr/>
                    <a:lstStyle/>
                    <a:p>
                      <a:pPr algn="ctr">
                        <a:buNone/>
                      </a:pPr>
                      <a:r>
                        <a:rPr lang="en-US" sz="800">
                          <a:solidFill>
                            <a:schemeClr val="bg1"/>
                          </a:solidFill>
                          <a:latin typeface="Aptos Narrow"/>
                        </a:rPr>
                        <a:t>No.</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2060"/>
                    </a:solidFill>
                  </a:tcPr>
                </a:tc>
                <a:tc>
                  <a:txBody>
                    <a:bodyPr/>
                    <a:lstStyle/>
                    <a:p>
                      <a:pPr algn="ctr">
                        <a:buNone/>
                      </a:pPr>
                      <a:r>
                        <a:rPr lang="en-US" sz="800">
                          <a:solidFill>
                            <a:schemeClr val="bg1"/>
                          </a:solidFill>
                          <a:latin typeface="Aptos Narrow"/>
                        </a:rPr>
                        <a:t>Principales Inversiones Sectoriales (BPIN / Proyecto)</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2060"/>
                    </a:solidFill>
                  </a:tcPr>
                </a:tc>
                <a:tc>
                  <a:txBody>
                    <a:bodyPr/>
                    <a:lstStyle/>
                    <a:p>
                      <a:pPr algn="ctr">
                        <a:buNone/>
                      </a:pPr>
                      <a:r>
                        <a:rPr lang="en-US" sz="800">
                          <a:solidFill>
                            <a:schemeClr val="bg1"/>
                          </a:solidFill>
                          <a:latin typeface="Aptos Narrow"/>
                        </a:rPr>
                        <a:t>Horizonte (Inicio-Fin)</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2060"/>
                    </a:solidFill>
                  </a:tcPr>
                </a:tc>
                <a:tc>
                  <a:txBody>
                    <a:bodyPr/>
                    <a:lstStyle/>
                    <a:p>
                      <a:pPr algn="ctr">
                        <a:buNone/>
                      </a:pPr>
                      <a:r>
                        <a:rPr lang="en-US" sz="800">
                          <a:solidFill>
                            <a:schemeClr val="bg1"/>
                          </a:solidFill>
                          <a:latin typeface="Aptos Narrow"/>
                        </a:rPr>
                        <a:t>BPIN 2024</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2060"/>
                    </a:solidFill>
                  </a:tcPr>
                </a:tc>
                <a:tc>
                  <a:txBody>
                    <a:bodyPr/>
                    <a:lstStyle/>
                    <a:p>
                      <a:pPr algn="ctr">
                        <a:buNone/>
                      </a:pPr>
                      <a:r>
                        <a:rPr lang="en-US" sz="800">
                          <a:solidFill>
                            <a:schemeClr val="bg1"/>
                          </a:solidFill>
                          <a:latin typeface="Aptos Narrow"/>
                        </a:rPr>
                        <a:t>Valor Comprometido  2024</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2060"/>
                    </a:solidFill>
                  </a:tcPr>
                </a:tc>
                <a:tc>
                  <a:txBody>
                    <a:bodyPr/>
                    <a:lstStyle/>
                    <a:p>
                      <a:pPr algn="ctr">
                        <a:buNone/>
                      </a:pPr>
                      <a:r>
                        <a:rPr lang="en-US" sz="800">
                          <a:solidFill>
                            <a:schemeClr val="bg1"/>
                          </a:solidFill>
                          <a:latin typeface="Aptos Narrow"/>
                        </a:rPr>
                        <a:t>Avance al Cierre 2024</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2060"/>
                    </a:solidFill>
                  </a:tcPr>
                </a:tc>
                <a:tc>
                  <a:txBody>
                    <a:bodyPr/>
                    <a:lstStyle/>
                    <a:p>
                      <a:pPr algn="ctr">
                        <a:buNone/>
                      </a:pPr>
                      <a:r>
                        <a:rPr lang="en-US" sz="800">
                          <a:solidFill>
                            <a:schemeClr val="bg1"/>
                          </a:solidFill>
                          <a:latin typeface="Aptos Narrow"/>
                        </a:rPr>
                        <a:t>BPIN 2025</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2060"/>
                    </a:solidFill>
                  </a:tcPr>
                </a:tc>
                <a:tc>
                  <a:txBody>
                    <a:bodyPr/>
                    <a:lstStyle/>
                    <a:p>
                      <a:pPr algn="ctr">
                        <a:buNone/>
                      </a:pPr>
                      <a:r>
                        <a:rPr lang="en-US" sz="800">
                          <a:solidFill>
                            <a:schemeClr val="bg1"/>
                          </a:solidFill>
                          <a:latin typeface="Aptos Narrow"/>
                        </a:rPr>
                        <a:t>Valor Proyectado 2025</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2060"/>
                    </a:solidFill>
                  </a:tcPr>
                </a:tc>
                <a:tc>
                  <a:txBody>
                    <a:bodyPr/>
                    <a:lstStyle/>
                    <a:p>
                      <a:pPr algn="ctr">
                        <a:buNone/>
                      </a:pPr>
                      <a:r>
                        <a:rPr lang="en-US" sz="800">
                          <a:solidFill>
                            <a:schemeClr val="bg1"/>
                          </a:solidFill>
                          <a:latin typeface="Aptos Narrow"/>
                        </a:rPr>
                        <a:t>Avance Proyectado al Cierre 2025</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2060"/>
                    </a:solidFill>
                  </a:tcPr>
                </a:tc>
                <a:tc>
                  <a:txBody>
                    <a:bodyPr/>
                    <a:lstStyle/>
                    <a:p>
                      <a:pPr algn="ctr">
                        <a:buNone/>
                      </a:pPr>
                      <a:r>
                        <a:rPr lang="en-US" sz="800">
                          <a:solidFill>
                            <a:schemeClr val="bg1"/>
                          </a:solidFill>
                          <a:latin typeface="Aptos Narrow"/>
                        </a:rPr>
                        <a:t>BPIN 2026</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2060"/>
                    </a:solidFill>
                  </a:tcPr>
                </a:tc>
                <a:tc>
                  <a:txBody>
                    <a:bodyPr/>
                    <a:lstStyle/>
                    <a:p>
                      <a:pPr algn="ctr">
                        <a:buNone/>
                      </a:pPr>
                      <a:r>
                        <a:rPr lang="en-US" sz="800">
                          <a:solidFill>
                            <a:schemeClr val="bg1"/>
                          </a:solidFill>
                          <a:latin typeface="Aptos Narrow"/>
                        </a:rPr>
                        <a:t>Valor Proyectado 2026</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2060"/>
                    </a:solidFill>
                  </a:tcPr>
                </a:tc>
                <a:tc>
                  <a:txBody>
                    <a:bodyPr/>
                    <a:lstStyle/>
                    <a:p>
                      <a:pPr algn="ctr">
                        <a:buNone/>
                      </a:pPr>
                      <a:r>
                        <a:rPr lang="en-US" sz="800">
                          <a:solidFill>
                            <a:schemeClr val="bg1"/>
                          </a:solidFill>
                          <a:latin typeface="Aptos Narrow"/>
                        </a:rPr>
                        <a:t>Avance Proyectado al Cierre 2026</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2060"/>
                    </a:solidFill>
                  </a:tcPr>
                </a:tc>
                <a:tc>
                  <a:txBody>
                    <a:bodyPr/>
                    <a:lstStyle/>
                    <a:p>
                      <a:pPr algn="ctr">
                        <a:buNone/>
                      </a:pPr>
                      <a:r>
                        <a:rPr lang="en-US" sz="800">
                          <a:solidFill>
                            <a:schemeClr val="bg1"/>
                          </a:solidFill>
                          <a:latin typeface="Aptos Narrow"/>
                        </a:rPr>
                        <a:t>Valor 2027 - 2029</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2060"/>
                    </a:solidFill>
                  </a:tcPr>
                </a:tc>
                <a:extLst>
                  <a:ext uri="{0D108BD9-81ED-4DB2-BD59-A6C34878D82A}">
                    <a16:rowId xmlns:a16="http://schemas.microsoft.com/office/drawing/2014/main" val="3223400637"/>
                  </a:ext>
                </a:extLst>
              </a:tr>
              <a:tr h="427271">
                <a:tc>
                  <a:txBody>
                    <a:bodyPr/>
                    <a:lstStyle/>
                    <a:p>
                      <a:pPr lvl="0" algn="ctr">
                        <a:buNone/>
                      </a:pPr>
                      <a:endParaRPr lang="en-US" sz="800" kern="0">
                        <a:solidFill>
                          <a:srgbClr val="203764"/>
                        </a:solidFill>
                        <a:effectLst/>
                        <a:latin typeface="Aptos Narrow"/>
                        <a:cs typeface="Calibri"/>
                      </a:endParaRPr>
                    </a:p>
                  </a:txBody>
                  <a:tcPr marL="44449" marR="44449" marT="0" marB="0" anchor="ctr">
                    <a:lnL w="12700">
                      <a:solidFill>
                        <a:srgbClr val="2F75B5"/>
                      </a:solidFill>
                    </a:lnL>
                    <a:lnR w="12700">
                      <a:solidFill>
                        <a:srgbClr val="2F75B5"/>
                      </a:solidFill>
                    </a:lnR>
                    <a:lnT w="12700">
                      <a:solidFill>
                        <a:srgbClr val="2F75B5"/>
                      </a:solidFill>
                    </a:lnT>
                    <a:lnB w="12700">
                      <a:solidFill>
                        <a:srgbClr val="2F75B5"/>
                      </a:solidFill>
                    </a:lnB>
                    <a:solidFill>
                      <a:srgbClr val="FFFFFF"/>
                    </a:solidFill>
                  </a:tcPr>
                </a:tc>
                <a:tc>
                  <a:txBody>
                    <a:bodyPr/>
                    <a:lstStyle/>
                    <a:p>
                      <a:pPr algn="ctr">
                        <a:buNone/>
                      </a:pPr>
                      <a:r>
                        <a:rPr lang="en-US" sz="800">
                          <a:latin typeface="Aptos Narrow"/>
                        </a:rPr>
                        <a:t>1</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202500000013768 Implementación de soluciones convencionales y no convencionales para el acceso al agua y al saneamiento en territorios marginados y excluidos  Nacional</a:t>
                      </a:r>
                    </a:p>
                  </a:txBody>
                  <a:tcPr marL="44450" marR="4445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2025 - 2029</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202500000013768</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100.000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100%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202500000013768</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382.076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100%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187.581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1796141622"/>
                  </a:ext>
                </a:extLst>
              </a:tr>
              <a:tr h="341816">
                <a:tc>
                  <a:txBody>
                    <a:bodyPr/>
                    <a:lstStyle/>
                    <a:p>
                      <a:pPr lvl="0" algn="ctr">
                        <a:buNone/>
                      </a:pPr>
                      <a:endParaRPr lang="en-US" sz="800" kern="0">
                        <a:solidFill>
                          <a:srgbClr val="203764"/>
                        </a:solidFill>
                        <a:effectLst/>
                        <a:latin typeface="Aptos Narrow"/>
                        <a:cs typeface="Calibri"/>
                      </a:endParaRPr>
                    </a:p>
                  </a:txBody>
                  <a:tcPr marL="44449" marR="44449" marT="0" marB="0" anchor="ctr">
                    <a:lnL w="12700">
                      <a:solidFill>
                        <a:srgbClr val="2F75B5"/>
                      </a:solidFill>
                    </a:lnL>
                    <a:lnR w="12700">
                      <a:solidFill>
                        <a:srgbClr val="2F75B5"/>
                      </a:solidFill>
                    </a:lnR>
                    <a:lnT w="12700">
                      <a:solidFill>
                        <a:srgbClr val="2F75B5"/>
                      </a:solidFill>
                    </a:lnT>
                    <a:lnB w="12700">
                      <a:solidFill>
                        <a:srgbClr val="2F75B5"/>
                      </a:solidFill>
                    </a:lnB>
                    <a:solidFill>
                      <a:srgbClr val="FFFFFF"/>
                    </a:solidFill>
                  </a:tcPr>
                </a:tc>
                <a:tc>
                  <a:txBody>
                    <a:bodyPr/>
                    <a:lstStyle/>
                    <a:p>
                      <a:pPr algn="ctr">
                        <a:buNone/>
                      </a:pPr>
                      <a:r>
                        <a:rPr lang="en-US" sz="800">
                          <a:latin typeface="Aptos Narrow"/>
                        </a:rPr>
                        <a:t>2</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202400000000056 Implementación de soluciones no convencionales para el acceso al agua y al saneamiento en territorios marginados y excluidos a nivel  Nacional</a:t>
                      </a:r>
                    </a:p>
                  </a:txBody>
                  <a:tcPr marL="44450" marR="4445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2024 - 2026</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202400000000056</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114.000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923830613"/>
                  </a:ext>
                </a:extLst>
              </a:tr>
              <a:tr h="341816">
                <a:tc>
                  <a:txBody>
                    <a:bodyPr/>
                    <a:lstStyle/>
                    <a:p>
                      <a:pPr lvl="0" algn="ctr">
                        <a:buNone/>
                      </a:pPr>
                      <a:endParaRPr lang="en-US" sz="800" kern="0">
                        <a:solidFill>
                          <a:srgbClr val="203764"/>
                        </a:solidFill>
                        <a:effectLst/>
                        <a:latin typeface="Aptos Narrow"/>
                        <a:cs typeface="Calibri"/>
                      </a:endParaRPr>
                    </a:p>
                  </a:txBody>
                  <a:tcPr marL="44449" marR="44449" marT="0" marB="0" anchor="ctr">
                    <a:lnL w="12700">
                      <a:solidFill>
                        <a:srgbClr val="2F75B5"/>
                      </a:solidFill>
                    </a:lnL>
                    <a:lnR w="12700">
                      <a:solidFill>
                        <a:srgbClr val="2F75B5"/>
                      </a:solidFill>
                    </a:lnR>
                    <a:lnT w="12700">
                      <a:solidFill>
                        <a:srgbClr val="2F75B5"/>
                      </a:solidFill>
                    </a:lnT>
                    <a:lnB w="12700">
                      <a:solidFill>
                        <a:srgbClr val="2F75B5"/>
                      </a:solidFill>
                    </a:lnB>
                    <a:solidFill>
                      <a:srgbClr val="FFFFFF"/>
                    </a:solidFill>
                  </a:tcPr>
                </a:tc>
                <a:tc>
                  <a:txBody>
                    <a:bodyPr/>
                    <a:lstStyle/>
                    <a:p>
                      <a:pPr algn="ctr">
                        <a:buNone/>
                      </a:pPr>
                      <a:r>
                        <a:rPr lang="en-US" sz="800">
                          <a:latin typeface="Aptos Narrow"/>
                        </a:rPr>
                        <a:t>3</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202400000000032 Diseño e implementación del Sistema Nacional de Cuidado para la garantía de derechos de las personas cuidadoras  Nacional</a:t>
                      </a:r>
                    </a:p>
                  </a:txBody>
                  <a:tcPr marL="44450" marR="4445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2024 - 2027</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202400000000032</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13.928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100%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202400000000032</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20.000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100%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202400000000032</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26.145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100%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83.236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2011919589"/>
                  </a:ext>
                </a:extLst>
              </a:tr>
              <a:tr h="341816">
                <a:tc>
                  <a:txBody>
                    <a:bodyPr/>
                    <a:lstStyle/>
                    <a:p>
                      <a:pPr lvl="0" algn="ctr">
                        <a:buNone/>
                      </a:pPr>
                      <a:endParaRPr lang="en-US" sz="800" kern="0">
                        <a:solidFill>
                          <a:srgbClr val="203764"/>
                        </a:solidFill>
                        <a:effectLst/>
                        <a:latin typeface="Aptos Narrow"/>
                        <a:cs typeface="Calibri"/>
                      </a:endParaRPr>
                    </a:p>
                  </a:txBody>
                  <a:tcPr marL="44449" marR="44449" marT="0" marB="0" anchor="ctr">
                    <a:lnL w="12700">
                      <a:solidFill>
                        <a:srgbClr val="2F75B5"/>
                      </a:solidFill>
                    </a:lnL>
                    <a:lnR w="12700">
                      <a:solidFill>
                        <a:srgbClr val="2F75B5"/>
                      </a:solidFill>
                    </a:lnR>
                    <a:lnT w="12700">
                      <a:solidFill>
                        <a:srgbClr val="2F75B5"/>
                      </a:solidFill>
                    </a:lnT>
                    <a:lnB w="12700">
                      <a:solidFill>
                        <a:srgbClr val="2F75B5"/>
                      </a:solidFill>
                    </a:lnB>
                    <a:solidFill>
                      <a:srgbClr val="FFFFFF"/>
                    </a:solidFill>
                  </a:tcPr>
                </a:tc>
                <a:tc>
                  <a:txBody>
                    <a:bodyPr/>
                    <a:lstStyle/>
                    <a:p>
                      <a:pPr algn="ctr">
                        <a:buNone/>
                      </a:pPr>
                      <a:r>
                        <a:rPr lang="en-US" sz="800">
                          <a:latin typeface="Aptos Narrow"/>
                        </a:rPr>
                        <a:t>4</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202400000000250 Mejoramiento de las condiciones sociales y económicas de las Personas Mayores en los territorios excluidos a nivel  Nacional</a:t>
                      </a:r>
                    </a:p>
                  </a:txBody>
                  <a:tcPr marL="44450" marR="4445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2025 - 2027</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202400000000250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9.282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100%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202400000000250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54.771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100%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174.370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4014590384"/>
                  </a:ext>
                </a:extLst>
              </a:tr>
              <a:tr h="427271">
                <a:tc>
                  <a:txBody>
                    <a:bodyPr/>
                    <a:lstStyle/>
                    <a:p>
                      <a:pPr lvl="0" algn="ctr">
                        <a:buNone/>
                      </a:pPr>
                      <a:endParaRPr lang="en-US" sz="800" kern="0">
                        <a:solidFill>
                          <a:srgbClr val="203764"/>
                        </a:solidFill>
                        <a:effectLst/>
                        <a:latin typeface="Aptos Narrow"/>
                        <a:cs typeface="Calibri"/>
                      </a:endParaRPr>
                    </a:p>
                  </a:txBody>
                  <a:tcPr marL="44449" marR="44449" marT="0" marB="0" anchor="ctr">
                    <a:lnL w="12700">
                      <a:solidFill>
                        <a:srgbClr val="2F75B5"/>
                      </a:solidFill>
                    </a:lnL>
                    <a:lnR w="12700">
                      <a:solidFill>
                        <a:srgbClr val="2F75B5"/>
                      </a:solidFill>
                    </a:lnR>
                    <a:lnT w="12700">
                      <a:solidFill>
                        <a:srgbClr val="2F75B5"/>
                      </a:solidFill>
                    </a:lnT>
                    <a:lnB w="12700">
                      <a:solidFill>
                        <a:srgbClr val="2F75B5"/>
                      </a:solidFill>
                    </a:lnB>
                    <a:solidFill>
                      <a:srgbClr val="FFFFFF"/>
                    </a:solidFill>
                  </a:tcPr>
                </a:tc>
                <a:tc>
                  <a:txBody>
                    <a:bodyPr/>
                    <a:lstStyle/>
                    <a:p>
                      <a:pPr algn="ctr">
                        <a:buNone/>
                      </a:pPr>
                      <a:r>
                        <a:rPr lang="en-US" sz="800">
                          <a:latin typeface="Aptos Narrow"/>
                        </a:rPr>
                        <a:t>5</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202400000000252 Mejoramiento Dignificar las condiciones de vida de la población habitante de calle a través del acceso a servicios básicos y el restablecimiento de sus derechos  Nacional</a:t>
                      </a:r>
                    </a:p>
                  </a:txBody>
                  <a:tcPr marL="44450" marR="4445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2025 - 2027</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202400000000252</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8.850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100%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202400000000252</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25.458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100%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73.208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1484871987"/>
                  </a:ext>
                </a:extLst>
              </a:tr>
              <a:tr h="256362">
                <a:tc>
                  <a:txBody>
                    <a:bodyPr/>
                    <a:lstStyle/>
                    <a:p>
                      <a:pPr lvl="0" algn="ctr">
                        <a:buNone/>
                      </a:pPr>
                      <a:endParaRPr lang="en-US" sz="800" kern="0">
                        <a:solidFill>
                          <a:srgbClr val="203764"/>
                        </a:solidFill>
                        <a:effectLst/>
                        <a:latin typeface="Aptos Narrow"/>
                        <a:cs typeface="Calibri"/>
                      </a:endParaRPr>
                    </a:p>
                  </a:txBody>
                  <a:tcPr marL="44449" marR="44449" marT="0" marB="0" anchor="ctr">
                    <a:lnL w="12700">
                      <a:solidFill>
                        <a:srgbClr val="2F75B5"/>
                      </a:solidFill>
                    </a:lnL>
                    <a:lnR w="12700">
                      <a:solidFill>
                        <a:srgbClr val="2F75B5"/>
                      </a:solidFill>
                    </a:lnR>
                    <a:lnT w="12700">
                      <a:solidFill>
                        <a:srgbClr val="2F75B5"/>
                      </a:solidFill>
                    </a:lnT>
                    <a:lnB w="12700">
                      <a:solidFill>
                        <a:srgbClr val="2F75B5"/>
                      </a:solidFill>
                    </a:lnB>
                    <a:solidFill>
                      <a:srgbClr val="FFFFFF"/>
                    </a:solidFill>
                  </a:tcPr>
                </a:tc>
                <a:tc>
                  <a:txBody>
                    <a:bodyPr/>
                    <a:lstStyle/>
                    <a:p>
                      <a:pPr algn="ctr">
                        <a:buNone/>
                      </a:pPr>
                      <a:r>
                        <a:rPr lang="en-US" sz="800">
                          <a:latin typeface="Aptos Narrow"/>
                        </a:rPr>
                        <a:t>6</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202400000000251 Mejoramiento de las condiciones de bienestar de la población migrante a nivel  Nacional</a:t>
                      </a:r>
                    </a:p>
                  </a:txBody>
                  <a:tcPr marL="44450" marR="4445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2025 - 2027</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endParaRPr lang="en-US" sz="800">
                        <a:latin typeface="Aptos Narrow"/>
                      </a:endParaRP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202400000000251</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8.350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100%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202400000000251</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52.647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100%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152.544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2001628790"/>
                  </a:ext>
                </a:extLst>
              </a:tr>
              <a:tr h="341816">
                <a:tc>
                  <a:txBody>
                    <a:bodyPr/>
                    <a:lstStyle/>
                    <a:p>
                      <a:pPr lvl="0" algn="ctr">
                        <a:buNone/>
                      </a:pPr>
                      <a:endParaRPr lang="en-US" sz="800" kern="0">
                        <a:solidFill>
                          <a:srgbClr val="203764"/>
                        </a:solidFill>
                        <a:effectLst/>
                        <a:latin typeface="Aptos Narrow"/>
                        <a:cs typeface="Calibri"/>
                      </a:endParaRPr>
                    </a:p>
                  </a:txBody>
                  <a:tcPr marL="44449" marR="44449" marT="0" marB="0" anchor="ctr">
                    <a:lnL w="12700">
                      <a:solidFill>
                        <a:srgbClr val="2F75B5"/>
                      </a:solidFill>
                    </a:lnL>
                    <a:lnR w="12700">
                      <a:solidFill>
                        <a:srgbClr val="2F75B5"/>
                      </a:solidFill>
                    </a:lnR>
                    <a:lnT w="12700">
                      <a:solidFill>
                        <a:srgbClr val="2F75B5"/>
                      </a:solidFill>
                    </a:lnT>
                    <a:lnB w="12700">
                      <a:solidFill>
                        <a:srgbClr val="2F75B5"/>
                      </a:solidFill>
                    </a:lnB>
                    <a:solidFill>
                      <a:srgbClr val="FFFFFF"/>
                    </a:solidFill>
                  </a:tcPr>
                </a:tc>
                <a:tc>
                  <a:txBody>
                    <a:bodyPr/>
                    <a:lstStyle/>
                    <a:p>
                      <a:pPr algn="ctr">
                        <a:buNone/>
                      </a:pPr>
                      <a:r>
                        <a:rPr lang="en-US" sz="800">
                          <a:latin typeface="Aptos Narrow"/>
                        </a:rPr>
                        <a:t>7</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202400000000044-Mejoramiento de las condiciones de accesibilidad socioeconómica de la población con discapacidad a nivel  Nacional</a:t>
                      </a:r>
                    </a:p>
                  </a:txBody>
                  <a:tcPr marL="44450" marR="4445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2024-2027</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202400000000044</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28.849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100%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202400000000044</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5.000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100%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202400000000044</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48.000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100%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152.814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3721711598"/>
                  </a:ext>
                </a:extLst>
              </a:tr>
              <a:tr h="341816">
                <a:tc>
                  <a:txBody>
                    <a:bodyPr/>
                    <a:lstStyle/>
                    <a:p>
                      <a:pPr lvl="0" algn="ctr">
                        <a:buNone/>
                      </a:pPr>
                      <a:endParaRPr lang="en-US" sz="800" kern="0">
                        <a:solidFill>
                          <a:srgbClr val="203764"/>
                        </a:solidFill>
                        <a:effectLst/>
                        <a:latin typeface="Aptos Narrow"/>
                        <a:cs typeface="Calibri"/>
                      </a:endParaRPr>
                    </a:p>
                  </a:txBody>
                  <a:tcPr marL="44449" marR="44449" marT="0" marB="0" anchor="ctr">
                    <a:lnL w="12700">
                      <a:solidFill>
                        <a:srgbClr val="2F75B5"/>
                      </a:solidFill>
                    </a:lnL>
                    <a:lnR w="12700">
                      <a:solidFill>
                        <a:srgbClr val="2F75B5"/>
                      </a:solidFill>
                    </a:lnR>
                    <a:lnT w="12700">
                      <a:solidFill>
                        <a:srgbClr val="2F75B5"/>
                      </a:solidFill>
                    </a:lnT>
                    <a:lnB w="12700">
                      <a:solidFill>
                        <a:srgbClr val="2F75B5"/>
                      </a:solidFill>
                    </a:lnB>
                    <a:solidFill>
                      <a:srgbClr val="FFFFFF"/>
                    </a:solidFill>
                  </a:tcPr>
                </a:tc>
                <a:tc>
                  <a:txBody>
                    <a:bodyPr/>
                    <a:lstStyle/>
                    <a:p>
                      <a:pPr algn="ctr">
                        <a:buNone/>
                      </a:pPr>
                      <a:r>
                        <a:rPr lang="en-US" sz="800">
                          <a:latin typeface="Aptos Narrow"/>
                        </a:rPr>
                        <a:t>8</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202400000000045-Diseño , fortalecimiento e implementación de acciones que contribuyan al ejercicio efectivo de los derechos de la población LGBTIQ+  Nacional</a:t>
                      </a:r>
                    </a:p>
                  </a:txBody>
                  <a:tcPr marL="44450" marR="4445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2024-2027</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202400000000045</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21.716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100%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202400000000045</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5.000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100%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202400000000045</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36.000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100%</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tc>
                  <a:txBody>
                    <a:bodyPr/>
                    <a:lstStyle/>
                    <a:p>
                      <a:pPr algn="ctr">
                        <a:buNone/>
                      </a:pPr>
                      <a:r>
                        <a:rPr lang="en-US" sz="800">
                          <a:latin typeface="Aptos Narrow"/>
                        </a:rPr>
                        <a:t>   114.611 </a:t>
                      </a:r>
                    </a:p>
                  </a:txBody>
                  <a:tcPr marL="44450" marR="4445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1571319753"/>
                  </a:ext>
                </a:extLst>
              </a:tr>
            </a:tbl>
          </a:graphicData>
        </a:graphic>
      </p:graphicFrame>
    </p:spTree>
    <p:extLst>
      <p:ext uri="{BB962C8B-B14F-4D97-AF65-F5344CB8AC3E}">
        <p14:creationId xmlns:p14="http://schemas.microsoft.com/office/powerpoint/2010/main" val="1792196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11B3F-1366-08E7-2888-EA36EA68AF36}"/>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AC290537-585C-7FCB-BF12-229B8DB32059}"/>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F8DF9662-269E-C570-86E1-FFAFCD3A12F1}"/>
              </a:ext>
            </a:extLst>
          </p:cNvPr>
          <p:cNvSpPr txBox="1">
            <a:spLocks/>
          </p:cNvSpPr>
          <p:nvPr/>
        </p:nvSpPr>
        <p:spPr>
          <a:xfrm>
            <a:off x="216414" y="-2620"/>
            <a:ext cx="5658862"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MGMP 2026 -2029</a:t>
            </a:r>
          </a:p>
        </p:txBody>
      </p:sp>
      <p:graphicFrame>
        <p:nvGraphicFramePr>
          <p:cNvPr id="12" name="Table 11">
            <a:extLst>
              <a:ext uri="{FF2B5EF4-FFF2-40B4-BE49-F238E27FC236}">
                <a16:creationId xmlns:a16="http://schemas.microsoft.com/office/drawing/2014/main" id="{C8B78581-215E-02EA-7BFF-BA02BD34A08C}"/>
              </a:ext>
            </a:extLst>
          </p:cNvPr>
          <p:cNvGraphicFramePr>
            <a:graphicFrameLocks noGrp="1"/>
          </p:cNvGraphicFramePr>
          <p:nvPr>
            <p:extLst>
              <p:ext uri="{D42A27DB-BD31-4B8C-83A1-F6EECF244321}">
                <p14:modId xmlns:p14="http://schemas.microsoft.com/office/powerpoint/2010/main" val="95478915"/>
              </p:ext>
            </p:extLst>
          </p:nvPr>
        </p:nvGraphicFramePr>
        <p:xfrm>
          <a:off x="89064" y="444707"/>
          <a:ext cx="12012005" cy="5439973"/>
        </p:xfrm>
        <a:graphic>
          <a:graphicData uri="http://schemas.openxmlformats.org/drawingml/2006/table">
            <a:tbl>
              <a:tblPr firstRow="1" firstCol="1" bandRow="1">
                <a:tableStyleId>{5C22544A-7EE6-4342-B048-85BDC9FD1C3A}</a:tableStyleId>
              </a:tblPr>
              <a:tblGrid>
                <a:gridCol w="3090553">
                  <a:extLst>
                    <a:ext uri="{9D8B030D-6E8A-4147-A177-3AD203B41FA5}">
                      <a16:colId xmlns:a16="http://schemas.microsoft.com/office/drawing/2014/main" val="3542787283"/>
                    </a:ext>
                  </a:extLst>
                </a:gridCol>
                <a:gridCol w="863929">
                  <a:extLst>
                    <a:ext uri="{9D8B030D-6E8A-4147-A177-3AD203B41FA5}">
                      <a16:colId xmlns:a16="http://schemas.microsoft.com/office/drawing/2014/main" val="1948398472"/>
                    </a:ext>
                  </a:extLst>
                </a:gridCol>
                <a:gridCol w="765958">
                  <a:extLst>
                    <a:ext uri="{9D8B030D-6E8A-4147-A177-3AD203B41FA5}">
                      <a16:colId xmlns:a16="http://schemas.microsoft.com/office/drawing/2014/main" val="2204414976"/>
                    </a:ext>
                  </a:extLst>
                </a:gridCol>
                <a:gridCol w="721425">
                  <a:extLst>
                    <a:ext uri="{9D8B030D-6E8A-4147-A177-3AD203B41FA5}">
                      <a16:colId xmlns:a16="http://schemas.microsoft.com/office/drawing/2014/main" val="3767518394"/>
                    </a:ext>
                  </a:extLst>
                </a:gridCol>
                <a:gridCol w="926275">
                  <a:extLst>
                    <a:ext uri="{9D8B030D-6E8A-4147-A177-3AD203B41FA5}">
                      <a16:colId xmlns:a16="http://schemas.microsoft.com/office/drawing/2014/main" val="1303401948"/>
                    </a:ext>
                  </a:extLst>
                </a:gridCol>
                <a:gridCol w="810490">
                  <a:extLst>
                    <a:ext uri="{9D8B030D-6E8A-4147-A177-3AD203B41FA5}">
                      <a16:colId xmlns:a16="http://schemas.microsoft.com/office/drawing/2014/main" val="3016160818"/>
                    </a:ext>
                  </a:extLst>
                </a:gridCol>
                <a:gridCol w="748145">
                  <a:extLst>
                    <a:ext uri="{9D8B030D-6E8A-4147-A177-3AD203B41FA5}">
                      <a16:colId xmlns:a16="http://schemas.microsoft.com/office/drawing/2014/main" val="836597633"/>
                    </a:ext>
                  </a:extLst>
                </a:gridCol>
                <a:gridCol w="935181">
                  <a:extLst>
                    <a:ext uri="{9D8B030D-6E8A-4147-A177-3AD203B41FA5}">
                      <a16:colId xmlns:a16="http://schemas.microsoft.com/office/drawing/2014/main" val="564559298"/>
                    </a:ext>
                  </a:extLst>
                </a:gridCol>
                <a:gridCol w="846116">
                  <a:extLst>
                    <a:ext uri="{9D8B030D-6E8A-4147-A177-3AD203B41FA5}">
                      <a16:colId xmlns:a16="http://schemas.microsoft.com/office/drawing/2014/main" val="2222453249"/>
                    </a:ext>
                  </a:extLst>
                </a:gridCol>
                <a:gridCol w="1028742">
                  <a:extLst>
                    <a:ext uri="{9D8B030D-6E8A-4147-A177-3AD203B41FA5}">
                      <a16:colId xmlns:a16="http://schemas.microsoft.com/office/drawing/2014/main" val="3419938806"/>
                    </a:ext>
                  </a:extLst>
                </a:gridCol>
                <a:gridCol w="353725">
                  <a:extLst>
                    <a:ext uri="{9D8B030D-6E8A-4147-A177-3AD203B41FA5}">
                      <a16:colId xmlns:a16="http://schemas.microsoft.com/office/drawing/2014/main" val="2534071568"/>
                    </a:ext>
                  </a:extLst>
                </a:gridCol>
                <a:gridCol w="351034">
                  <a:extLst>
                    <a:ext uri="{9D8B030D-6E8A-4147-A177-3AD203B41FA5}">
                      <a16:colId xmlns:a16="http://schemas.microsoft.com/office/drawing/2014/main" val="1614331620"/>
                    </a:ext>
                  </a:extLst>
                </a:gridCol>
                <a:gridCol w="285216">
                  <a:extLst>
                    <a:ext uri="{9D8B030D-6E8A-4147-A177-3AD203B41FA5}">
                      <a16:colId xmlns:a16="http://schemas.microsoft.com/office/drawing/2014/main" val="2201818140"/>
                    </a:ext>
                  </a:extLst>
                </a:gridCol>
                <a:gridCol w="285216">
                  <a:extLst>
                    <a:ext uri="{9D8B030D-6E8A-4147-A177-3AD203B41FA5}">
                      <a16:colId xmlns:a16="http://schemas.microsoft.com/office/drawing/2014/main" val="1281584243"/>
                    </a:ext>
                  </a:extLst>
                </a:gridCol>
              </a:tblGrid>
              <a:tr h="293409">
                <a:tc>
                  <a:txBody>
                    <a:bodyPr/>
                    <a:lstStyle/>
                    <a:p>
                      <a:pPr>
                        <a:buNone/>
                      </a:pPr>
                      <a:r>
                        <a:rPr lang="en-US" sz="10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4.3 Solicitud MGMP 2026-2029 Inversión</a:t>
                      </a:r>
                      <a:endParaRPr lang="en-US">
                        <a:effectLst/>
                      </a:endParaRPr>
                    </a:p>
                  </a:txBody>
                  <a:tcPr marL="44450" marR="44450" marT="9525" marB="9525" anchor="ctr">
                    <a:lnL>
                      <a:noFill/>
                    </a:lnL>
                    <a:lnR>
                      <a:noFill/>
                    </a:lnR>
                    <a:lnT>
                      <a:noFill/>
                    </a:lnT>
                    <a:lnB>
                      <a:noFill/>
                    </a:lnB>
                    <a:solidFill>
                      <a:srgbClr val="FFFFFF"/>
                    </a:solidFill>
                  </a:tcPr>
                </a:tc>
                <a:tc>
                  <a:txBody>
                    <a:bodyPr/>
                    <a:lstStyle/>
                    <a:p>
                      <a:endParaRPr lang="en-US">
                        <a:effectLst/>
                      </a:endParaRPr>
                    </a:p>
                  </a:txBody>
                  <a:tcPr marL="44450" marR="44450" marT="9525" marB="9525" anchor="ctr">
                    <a:lnL>
                      <a:noFill/>
                    </a:lnL>
                    <a:lnR>
                      <a:noFill/>
                    </a:lnR>
                    <a:lnT>
                      <a:noFill/>
                    </a:lnT>
                    <a:lnB>
                      <a:noFill/>
                    </a:lnB>
                    <a:solidFill>
                      <a:srgbClr val="FFFFFF"/>
                    </a:solidFill>
                  </a:tcPr>
                </a:tc>
                <a:tc>
                  <a:txBody>
                    <a:bodyPr/>
                    <a:lstStyle/>
                    <a:p>
                      <a:endParaRPr lang="en-US">
                        <a:effectLst/>
                      </a:endParaRPr>
                    </a:p>
                  </a:txBody>
                  <a:tcPr marL="44450" marR="44450" marT="9525" marB="9525" anchor="ctr">
                    <a:lnL>
                      <a:noFill/>
                    </a:lnL>
                    <a:lnR>
                      <a:noFill/>
                    </a:lnR>
                    <a:lnT>
                      <a:noFill/>
                    </a:lnT>
                    <a:lnB>
                      <a:noFill/>
                    </a:lnB>
                    <a:solidFill>
                      <a:srgbClr val="FFFFFF"/>
                    </a:solidFill>
                  </a:tcPr>
                </a:tc>
                <a:tc>
                  <a:txBody>
                    <a:bodyPr/>
                    <a:lstStyle/>
                    <a:p>
                      <a:endParaRPr lang="en-US">
                        <a:effectLst/>
                      </a:endParaRPr>
                    </a:p>
                  </a:txBody>
                  <a:tcPr marL="44450" marR="44450" marT="9525" marB="9525" anchor="ctr">
                    <a:lnL>
                      <a:noFill/>
                    </a:lnL>
                    <a:lnR>
                      <a:noFill/>
                    </a:lnR>
                    <a:lnT>
                      <a:noFill/>
                    </a:lnT>
                    <a:lnB>
                      <a:noFill/>
                    </a:lnB>
                    <a:solidFill>
                      <a:srgbClr val="FFFFFF"/>
                    </a:solidFill>
                  </a:tcPr>
                </a:tc>
                <a:tc>
                  <a:txBody>
                    <a:bodyPr/>
                    <a:lstStyle/>
                    <a:p>
                      <a:endParaRPr lang="en-US">
                        <a:effectLst/>
                      </a:endParaRPr>
                    </a:p>
                  </a:txBody>
                  <a:tcPr marL="44450" marR="44450" marT="9525" marB="9525"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endParaRPr lang="en-US">
                        <a:effectLst/>
                      </a:endParaRPr>
                    </a:p>
                  </a:txBody>
                  <a:tcPr marL="44450" marR="44450" marT="9525" marB="9525"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endParaRPr lang="en-US">
                        <a:effectLst/>
                      </a:endParaRPr>
                    </a:p>
                  </a:txBody>
                  <a:tcPr marL="44450" marR="44450" marT="9525" marB="9525"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endParaRPr lang="en-US">
                        <a:effectLst/>
                      </a:endParaRPr>
                    </a:p>
                  </a:txBody>
                  <a:tcPr marL="44450" marR="44450" marT="9525" marB="9525"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endParaRPr lang="en-US">
                        <a:effectLst/>
                      </a:endParaRPr>
                    </a:p>
                  </a:txBody>
                  <a:tcPr marL="44450" marR="44450" marT="9525" marB="9525"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endParaRPr lang="en-US">
                        <a:effectLst/>
                      </a:endParaRPr>
                    </a:p>
                  </a:txBody>
                  <a:tcPr marL="44450" marR="44450" marT="9525" marB="9525"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endParaRPr lang="en-US">
                        <a:effectLst/>
                      </a:endParaRPr>
                    </a:p>
                  </a:txBody>
                  <a:tcPr marL="44450" marR="44450" marT="9525" marB="9525"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gridSpan="2">
                  <a:txBody>
                    <a:bodyPr/>
                    <a:lstStyle/>
                    <a:p>
                      <a:endParaRPr lang="en-US">
                        <a:effectLst/>
                      </a:endParaRPr>
                    </a:p>
                  </a:txBody>
                  <a:tcPr marL="44450" marR="44450" marT="9525" marB="9525"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hMerge="1">
                  <a:txBody>
                    <a:bodyPr/>
                    <a:lstStyle/>
                    <a:p>
                      <a:endParaRPr lang="en-US"/>
                    </a:p>
                  </a:txBody>
                  <a:tcPr/>
                </a:tc>
                <a:tc>
                  <a:txBody>
                    <a:bodyPr/>
                    <a:lstStyle/>
                    <a:p>
                      <a:endParaRPr lang="en-US">
                        <a:effectLst/>
                      </a:endParaRPr>
                    </a:p>
                  </a:txBody>
                  <a:tcPr marL="44450" marR="44450" marT="9525" marB="9525"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1687702970"/>
                  </a:ext>
                </a:extLst>
              </a:tr>
              <a:tr h="293409">
                <a:tc>
                  <a:txBody>
                    <a:bodyPr/>
                    <a:lstStyle/>
                    <a:p>
                      <a:pPr>
                        <a:buNone/>
                      </a:pPr>
                      <a:r>
                        <a:rPr lang="en-US" sz="10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Cifras en pesos corrientes</a:t>
                      </a:r>
                      <a:endParaRPr lang="en-US">
                        <a:effectLst/>
                      </a:endParaRPr>
                    </a:p>
                  </a:txBody>
                  <a:tcPr marL="44450" marR="44450" marT="9525" marB="9525"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endParaRPr lang="en-US">
                        <a:effectLst/>
                      </a:endParaRPr>
                    </a:p>
                  </a:txBody>
                  <a:tcPr marL="44450" marR="44450" marT="9525" marB="9525"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endParaRPr lang="en-US">
                        <a:effectLst/>
                      </a:endParaRPr>
                    </a:p>
                  </a:txBody>
                  <a:tcPr marL="44450" marR="44450" marT="9525" marB="9525" anchor="ctr">
                    <a:lnL>
                      <a:noFill/>
                    </a:lnL>
                    <a:lnR>
                      <a:noFill/>
                    </a:lnR>
                    <a:lnT>
                      <a:noFill/>
                    </a:lnT>
                    <a:lnB w="12700" cap="flat" cmpd="sng" algn="ctr">
                      <a:solidFill>
                        <a:srgbClr val="2F75B5"/>
                      </a:solidFill>
                      <a:prstDash val="solid"/>
                      <a:round/>
                      <a:headEnd type="none" w="med" len="med"/>
                      <a:tailEnd type="none" w="med" len="med"/>
                    </a:lnB>
                    <a:solidFill>
                      <a:srgbClr val="FFFFFF"/>
                    </a:solidFill>
                  </a:tcPr>
                </a:tc>
                <a:tc>
                  <a:txBody>
                    <a:bodyPr/>
                    <a:lstStyle/>
                    <a:p>
                      <a:endParaRPr lang="en-US">
                        <a:effectLst/>
                      </a:endParaRPr>
                    </a:p>
                  </a:txBody>
                  <a:tcPr marL="44450" marR="44450" marT="9525" marB="9525" anchor="ctr">
                    <a:lnL>
                      <a:noFill/>
                    </a:lnL>
                    <a:lnR w="12700" cap="flat" cmpd="sng" algn="ctr">
                      <a:solidFill>
                        <a:srgbClr val="2F75B5"/>
                      </a:solidFill>
                      <a:prstDash val="solid"/>
                      <a:round/>
                      <a:headEnd type="none" w="med" len="med"/>
                      <a:tailEnd type="none" w="med" len="med"/>
                    </a:lnR>
                    <a:lnT>
                      <a:noFill/>
                    </a:lnT>
                    <a:lnB w="12700" cap="flat" cmpd="sng" algn="ctr">
                      <a:solidFill>
                        <a:srgbClr val="2F75B5"/>
                      </a:solidFill>
                      <a:prstDash val="solid"/>
                      <a:round/>
                      <a:headEnd type="none" w="med" len="med"/>
                      <a:tailEnd type="none" w="med" len="med"/>
                    </a:lnB>
                    <a:solidFill>
                      <a:srgbClr val="FFFFFF"/>
                    </a:solidFill>
                  </a:tcPr>
                </a:tc>
                <a:tc gridSpan="10">
                  <a:txBody>
                    <a:bodyPr/>
                    <a:lstStyle/>
                    <a:p>
                      <a:pPr algn="ctr">
                        <a:buNone/>
                      </a:pPr>
                      <a:r>
                        <a:rPr lang="en-US" sz="10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MGMP 2026-2029</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87494991"/>
                  </a:ext>
                </a:extLst>
              </a:tr>
              <a:tr h="328973">
                <a:tc rowSpan="2">
                  <a:txBody>
                    <a:bodyPr/>
                    <a:lstStyle/>
                    <a:p>
                      <a:pP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Inversión/Entidad</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rowSpan="2">
                  <a:txBody>
                    <a:bodyPr/>
                    <a:lstStyle/>
                    <a:p>
                      <a:pPr algn="ct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2025*</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gridSpan="2">
                  <a:txBody>
                    <a:bodyPr/>
                    <a:lstStyle/>
                    <a:p>
                      <a:pPr algn="ct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Gasto Recurrente 2025</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hMerge="1">
                  <a:txBody>
                    <a:bodyPr/>
                    <a:lstStyle/>
                    <a:p>
                      <a:endParaRPr lang="en-US"/>
                    </a:p>
                  </a:txBody>
                  <a:tcPr/>
                </a:tc>
                <a:tc rowSpan="2">
                  <a:txBody>
                    <a:bodyPr/>
                    <a:lstStyle/>
                    <a:p>
                      <a:pPr algn="ct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2026</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gridSpan="2">
                  <a:txBody>
                    <a:bodyPr/>
                    <a:lstStyle/>
                    <a:p>
                      <a:pPr algn="ct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Gasto Recurrente 2026</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hMerge="1">
                  <a:txBody>
                    <a:bodyPr/>
                    <a:lstStyle/>
                    <a:p>
                      <a:endParaRPr lang="en-US"/>
                    </a:p>
                  </a:txBody>
                  <a:tcPr/>
                </a:tc>
                <a:tc rowSpan="2">
                  <a:txBody>
                    <a:bodyPr/>
                    <a:lstStyle/>
                    <a:p>
                      <a:pPr algn="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2027</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rowSpan="2">
                  <a:txBody>
                    <a:bodyPr/>
                    <a:lstStyle/>
                    <a:p>
                      <a:pPr algn="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2028</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rowSpan="2">
                  <a:txBody>
                    <a:bodyPr/>
                    <a:lstStyle/>
                    <a:p>
                      <a:pPr algn="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2029</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a:txBody>
                    <a:bodyPr/>
                    <a:lstStyle/>
                    <a:p>
                      <a:pPr algn="ct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Var%</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a:txBody>
                    <a:bodyPr/>
                    <a:lstStyle/>
                    <a:p>
                      <a:pPr algn="ct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Var%</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a:txBody>
                    <a:bodyPr/>
                    <a:lstStyle/>
                    <a:p>
                      <a:pPr algn="ct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Var%</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a:txBody>
                    <a:bodyPr/>
                    <a:lstStyle/>
                    <a:p>
                      <a:pPr algn="ct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Var%</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325975043"/>
                  </a:ext>
                </a:extLst>
              </a:tr>
              <a:tr h="293409">
                <a:tc vMerge="1">
                  <a:txBody>
                    <a:bodyPr/>
                    <a:lstStyle/>
                    <a:p>
                      <a:endParaRPr lang="en-US"/>
                    </a:p>
                  </a:txBody>
                  <a:tcPr/>
                </a:tc>
                <a:tc vMerge="1">
                  <a:txBody>
                    <a:bodyPr/>
                    <a:lstStyle/>
                    <a:p>
                      <a:endParaRPr lang="en-US"/>
                    </a:p>
                  </a:txBody>
                  <a:tcPr/>
                </a:tc>
                <a:tc>
                  <a:txBody>
                    <a:bodyPr/>
                    <a:lstStyle/>
                    <a:p>
                      <a:pPr algn="ct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Honorarios</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a:txBody>
                    <a:bodyPr/>
                    <a:lstStyle/>
                    <a:p>
                      <a:pPr algn="ct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Otros**</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vMerge="1">
                  <a:txBody>
                    <a:bodyPr/>
                    <a:lstStyle/>
                    <a:p>
                      <a:endParaRPr lang="en-US"/>
                    </a:p>
                  </a:txBody>
                  <a:tcPr/>
                </a:tc>
                <a:tc>
                  <a:txBody>
                    <a:bodyPr/>
                    <a:lstStyle/>
                    <a:p>
                      <a:pPr algn="ct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Honorarios</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a:txBody>
                    <a:bodyPr/>
                    <a:lstStyle/>
                    <a:p>
                      <a:pPr algn="ct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Otros**</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26/25</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a:txBody>
                    <a:bodyPr/>
                    <a:lstStyle/>
                    <a:p>
                      <a:pPr algn="ct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27/26</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a:txBody>
                    <a:bodyPr/>
                    <a:lstStyle/>
                    <a:p>
                      <a:pPr algn="ct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28/27</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tc>
                  <a:txBody>
                    <a:bodyPr/>
                    <a:lstStyle/>
                    <a:p>
                      <a:pPr algn="ctr">
                        <a:buNone/>
                      </a:pPr>
                      <a:r>
                        <a:rPr lang="en-US" sz="800" b="1" kern="0">
                          <a:solidFill>
                            <a:srgbClr val="FFFFFF"/>
                          </a:solidFill>
                          <a:effectLst/>
                          <a:latin typeface="Aptos Narrow" panose="020B0004020202020204" pitchFamily="34" charset="0"/>
                          <a:ea typeface="Times New Roman" panose="02020603050405020304" pitchFamily="18" charset="0"/>
                          <a:cs typeface="Calibri" panose="020F0502020204030204" pitchFamily="34" charset="0"/>
                        </a:rPr>
                        <a:t>29/28</a:t>
                      </a:r>
                      <a:endParaRPr lang="en-US">
                        <a:effectLst/>
                      </a:endParaRPr>
                    </a:p>
                  </a:txBody>
                  <a:tcPr marL="44450" marR="44450" marT="9525" marB="9525"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66672546"/>
                  </a:ext>
                </a:extLst>
              </a:tr>
              <a:tr h="142258">
                <a:tc>
                  <a:txBody>
                    <a:bodyPr/>
                    <a:lstStyle/>
                    <a:p>
                      <a:pP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MINISTERIO DE IGUALDAD Y EQUIDAD</a:t>
                      </a:r>
                      <a:endParaRPr lang="en-US">
                        <a:effectLst/>
                      </a:endParaRPr>
                    </a:p>
                  </a:txBody>
                  <a:tcPr marL="44450" marR="44450" marT="9525" marB="9525" anchor="ctr">
                    <a:lnL w="12700" cap="flat" cmpd="sng" algn="ctr">
                      <a:solidFill>
                        <a:srgbClr val="000000"/>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2F2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498.912.000.000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2F2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7.629.791.900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2F2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6.653.110.000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2F2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1.262.505.000.000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2F2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15.621.179.218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2F2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20.226.300.000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2F2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968.418.472.582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2F2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985.199.668.406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2F2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1.014.016.399.133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2F2F2"/>
                    </a:solid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153%</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2F2F2"/>
                    </a:solid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-23%</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2F2F2"/>
                    </a:solid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2%</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2F2F2"/>
                    </a:solid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1647440489"/>
                  </a:ext>
                </a:extLst>
              </a:tr>
              <a:tr h="426776">
                <a:tc>
                  <a:txBody>
                    <a:bodyPr/>
                    <a:lstStyle/>
                    <a:p>
                      <a:pP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4603 - CIERRE DE BRECHAS DE DESIGUALDAD E INEQUIDAD PARA EL GOCE EFECTIVO DE DERECHOS FUNDAMENTALES DE LOS SUJETOS DE ESPECIAL PROTECCIÓN CONSTITUCIONAL</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498.912.000.000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7.629.791.900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6.653.110.000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1.262.505.000.000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15.621.179.218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20.226.300.000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968.418.472.582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985.199.668.406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1.014.016.399.133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153%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-23%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2%</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141620945"/>
                  </a:ext>
                </a:extLst>
              </a:tr>
              <a:tr h="426776">
                <a:tc>
                  <a:txBody>
                    <a:bodyPr/>
                    <a:lstStyle/>
                    <a:p>
                      <a:pPr>
                        <a:buNone/>
                      </a:pPr>
                      <a:r>
                        <a:rPr lang="en-US" sz="800" kern="0">
                          <a:solidFill>
                            <a:srgbClr val="242424"/>
                          </a:solidFill>
                          <a:effectLst/>
                          <a:latin typeface="Aptos Narrow" panose="020B0004020202020204" pitchFamily="34" charset="0"/>
                          <a:ea typeface="Times New Roman" panose="02020603050405020304" pitchFamily="18" charset="0"/>
                          <a:cs typeface="Calibri" panose="020F0502020204030204" pitchFamily="34" charset="0"/>
                        </a:rPr>
                        <a:t>FORTALECIMIENTO DE LAS ACCIONES QUE GARANTICEN EL GOCE EFECTIVO DEL DERECHO A LA IGUALDAD DE LOS SUJETOS DE ESPECIAL PROTECCIÓN A NIVEL NACIONAL</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342.430.500.000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637.408.343.516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656.530.593.821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676.226.511.636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696.513.306.985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86%</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744355406"/>
                  </a:ext>
                </a:extLst>
              </a:tr>
              <a:tr h="551253">
                <a:tc>
                  <a:txBody>
                    <a:bodyPr/>
                    <a:lstStyle/>
                    <a:p>
                      <a:pPr>
                        <a:buNone/>
                      </a:pPr>
                      <a:r>
                        <a:rPr lang="en-US" sz="800" kern="0">
                          <a:solidFill>
                            <a:srgbClr val="242424"/>
                          </a:solidFill>
                          <a:effectLst/>
                          <a:latin typeface="Aptos Narrow" panose="020B0004020202020204" pitchFamily="34" charset="0"/>
                          <a:ea typeface="Times New Roman" panose="02020603050405020304" pitchFamily="18" charset="0"/>
                          <a:cs typeface="Calibri" panose="020F0502020204030204" pitchFamily="34" charset="0"/>
                        </a:rPr>
                        <a:t>MEJORAMIENTO DE LAS CONDICIONES DE ACCESIBILIDAD SOCIOECONÓMICA DE LA POBLACIÓN CON DISCAPACIDAD A NIVEL NACIONAL</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5.000.000.000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810.000.000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48.000.000.000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5.760.000.000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49.440.000.000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50.923.200.000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52.450.896.000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860%</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39901818"/>
                  </a:ext>
                </a:extLst>
              </a:tr>
              <a:tr h="293409">
                <a:tc>
                  <a:txBody>
                    <a:bodyPr/>
                    <a:lstStyle/>
                    <a:p>
                      <a:pPr>
                        <a:buNone/>
                      </a:pPr>
                      <a:r>
                        <a:rPr lang="en-US" sz="800" kern="0">
                          <a:solidFill>
                            <a:srgbClr val="242424"/>
                          </a:solidFill>
                          <a:effectLst/>
                          <a:latin typeface="Aptos Narrow" panose="020B0004020202020204" pitchFamily="34" charset="0"/>
                          <a:ea typeface="Times New Roman" panose="02020603050405020304" pitchFamily="18" charset="0"/>
                          <a:cs typeface="Calibri" panose="020F0502020204030204" pitchFamily="34" charset="0"/>
                        </a:rPr>
                        <a:t>DISEÑO, FORTALECIMIENTO E IMPLEMENTACIÓN DE ACCIONES QUE CONTRIBUYAN AL EJERCICIO EFECTIVO DE LOS DERECHOS DE LA POBLACIÓN LGBTIQ+ NACIONAL</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5.000.000.000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451.791.900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36.000.000.000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4.497.948.386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37.080.000.000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38.192.400.000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39.338.172.000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620%</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595900270"/>
                  </a:ext>
                </a:extLst>
              </a:tr>
              <a:tr h="284517">
                <a:tc>
                  <a:txBody>
                    <a:bodyPr/>
                    <a:lstStyle/>
                    <a:p>
                      <a:pPr>
                        <a:buNone/>
                      </a:pPr>
                      <a:r>
                        <a:rPr lang="en-US" sz="800" kern="0">
                          <a:solidFill>
                            <a:srgbClr val="242424"/>
                          </a:solidFill>
                          <a:effectLst/>
                          <a:latin typeface="Aptos Narrow" panose="020B0004020202020204" pitchFamily="34" charset="0"/>
                          <a:ea typeface="Times New Roman" panose="02020603050405020304" pitchFamily="18" charset="0"/>
                          <a:cs typeface="Calibri" panose="020F0502020204030204" pitchFamily="34" charset="0"/>
                        </a:rPr>
                        <a:t>DISEÑO E IMPLEMENTACIÓN DEL SISTEMA NACIONAL DE CUIDADO PARA LA GARANTÍA DE DERECHOS DE LAS PERSONAS CUIDADORAS NACIONAL</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20.000.000.000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1.995.000.000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105.000.000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26.145.000.000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2.357.670.000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150.000.000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26.929.350.000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27.737.230.500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28.569.347.415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31%</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845279372"/>
                  </a:ext>
                </a:extLst>
              </a:tr>
              <a:tr h="293409">
                <a:tc>
                  <a:txBody>
                    <a:bodyPr/>
                    <a:lstStyle/>
                    <a:p>
                      <a:pPr>
                        <a:buNone/>
                      </a:pPr>
                      <a:r>
                        <a:rPr lang="en-US" sz="800" kern="0">
                          <a:solidFill>
                            <a:srgbClr val="242424"/>
                          </a:solidFill>
                          <a:effectLst/>
                          <a:latin typeface="Aptos Narrow" panose="020B0004020202020204" pitchFamily="34" charset="0"/>
                          <a:ea typeface="Times New Roman" panose="02020603050405020304" pitchFamily="18" charset="0"/>
                          <a:cs typeface="Calibri" panose="020F0502020204030204" pitchFamily="34" charset="0"/>
                        </a:rPr>
                        <a:t>MEJORAMIENTO DE LAS CONDICIONES DE BIENESTAR DE LA POBLACIÓN MIGRANTE A NIVEL  NACIONAL</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8.350.000.000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1.835.000.000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6.515.000.000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52.647.000.000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20.000.000.000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49.352.713.466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50.833.294.870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52.358.293.716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531%</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-6%</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96033273"/>
                  </a:ext>
                </a:extLst>
              </a:tr>
              <a:tr h="293409">
                <a:tc>
                  <a:txBody>
                    <a:bodyPr/>
                    <a:lstStyle/>
                    <a:p>
                      <a:pPr>
                        <a:buNone/>
                      </a:pPr>
                      <a:r>
                        <a:rPr lang="en-US" sz="800" kern="0">
                          <a:solidFill>
                            <a:srgbClr val="242424"/>
                          </a:solidFill>
                          <a:effectLst/>
                          <a:latin typeface="Aptos Narrow" panose="020B0004020202020204" pitchFamily="34" charset="0"/>
                          <a:ea typeface="Times New Roman" panose="02020603050405020304" pitchFamily="18" charset="0"/>
                          <a:cs typeface="Calibri" panose="020F0502020204030204" pitchFamily="34" charset="0"/>
                        </a:rPr>
                        <a:t>MEJORAMIENTO DE LAS CONDICIONES SOCIALES Y ECONÓMICAS DE LAS PERSONAS MAYORES EN LOS TERRITORIOS EXCLUIDOS A NIVEL  NACIONAL</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9.281.500.000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1.800.000.000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54.771.000.000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1.794.320.832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56.414.130.000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58.106.553.900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59.849.750.517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490%</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52719912"/>
                  </a:ext>
                </a:extLst>
              </a:tr>
              <a:tr h="426776">
                <a:tc>
                  <a:txBody>
                    <a:bodyPr/>
                    <a:lstStyle/>
                    <a:p>
                      <a:pPr>
                        <a:buNone/>
                      </a:pPr>
                      <a:r>
                        <a:rPr lang="en-US" sz="800" kern="0">
                          <a:solidFill>
                            <a:srgbClr val="242424"/>
                          </a:solidFill>
                          <a:effectLst/>
                          <a:latin typeface="Aptos Narrow" panose="020B0004020202020204" pitchFamily="34" charset="0"/>
                          <a:ea typeface="Times New Roman" panose="02020603050405020304" pitchFamily="18" charset="0"/>
                          <a:cs typeface="Calibri" panose="020F0502020204030204" pitchFamily="34" charset="0"/>
                        </a:rPr>
                        <a:t>MEJORAMIENTO DIGNIFICAR LAS CONDICIONES DE VIDA DE LA POBLACIÓN HABITANTE DE CALLE A TRAVÉS DEL ACCESO A SERVICIOS BÁSICOS Y EL RESTABLECIMIENTO DE SUS DERECHOS  NACIONAL</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8.850.000.000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738.000.000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33.110.000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25.458.000.000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1.211.240.000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76.300.000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23.924.250.000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24.641.977.500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24.641.977.500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188%</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-6%</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0%</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545423864"/>
                  </a:ext>
                </a:extLst>
              </a:tr>
              <a:tr h="524579">
                <a:tc>
                  <a:txBody>
                    <a:bodyPr/>
                    <a:lstStyle/>
                    <a:p>
                      <a:pPr>
                        <a:buNone/>
                      </a:pPr>
                      <a:r>
                        <a:rPr lang="en-US" sz="800" kern="0">
                          <a:solidFill>
                            <a:srgbClr val="242424"/>
                          </a:solidFill>
                          <a:effectLst/>
                          <a:latin typeface="Aptos Narrow" panose="020B0004020202020204" pitchFamily="34" charset="0"/>
                          <a:ea typeface="Times New Roman" panose="02020603050405020304" pitchFamily="18" charset="0"/>
                          <a:cs typeface="Calibri" panose="020F0502020204030204" pitchFamily="34" charset="0"/>
                        </a:rPr>
                        <a:t>IMPLEMENTACIÓN DE SOLUCIONES CONVENCIONALES Y NO CONVENCIONALES PARA EL ACCESO AL AGUA Y AL SANEAMIENTO EN TERRITORIOS MARGINADOS Y EXCLUIDOS NACIONAL</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100.000.000.000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382.075.656.484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68.747.435.295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58.538.500.000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r">
                        <a:buNone/>
                      </a:pPr>
                      <a:r>
                        <a:rPr lang="en-US" sz="800" kern="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60.294.655.000 </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282%</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-82%</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-15%</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73195528"/>
                  </a:ext>
                </a:extLst>
              </a:tr>
              <a:tr h="142258">
                <a:tc>
                  <a:txBody>
                    <a:bodyPr/>
                    <a:lstStyle/>
                    <a:p>
                      <a:pP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Total Nación</a:t>
                      </a:r>
                      <a:endParaRPr lang="en-US">
                        <a:effectLst/>
                      </a:endParaRPr>
                    </a:p>
                  </a:txBody>
                  <a:tcPr marL="44450" marR="44450" marT="9525" marB="9525" anchor="ctr">
                    <a:lnL w="12700" cap="flat" cmpd="sng" algn="ctr">
                      <a:solidFill>
                        <a:srgbClr val="000000"/>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498.912.000.000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7.629.791.900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6.653.110.000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1.262.505.000.000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15.621.179.218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a:ea typeface="Times New Roman" panose="02020603050405020304" pitchFamily="18" charset="0"/>
                          <a:cs typeface="Calibri"/>
                        </a:rPr>
                        <a:t>20.226.300.000 </a:t>
                      </a:r>
                      <a:endParaRPr lang="en-US">
                        <a:effectLst/>
                        <a:latin typeface="Aptos Narrow"/>
                        <a:cs typeface="Calibri"/>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968.418.472.582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985.199.668.406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1.014.016.399.133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153%</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-23%</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2%</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2937330541"/>
                  </a:ext>
                </a:extLst>
              </a:tr>
              <a:tr h="142258">
                <a:tc>
                  <a:txBody>
                    <a:bodyPr/>
                    <a:lstStyle/>
                    <a:p>
                      <a:pPr>
                        <a:buNone/>
                      </a:pPr>
                      <a:r>
                        <a:rPr lang="en-US" sz="800" b="1"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Total</a:t>
                      </a:r>
                      <a:endParaRPr lang="en-US">
                        <a:effectLst/>
                      </a:endParaRPr>
                    </a:p>
                  </a:txBody>
                  <a:tcPr marL="44450" marR="44450" marT="9525" marB="9525" anchor="ctr">
                    <a:lnL w="12700" cap="flat" cmpd="sng" algn="ctr">
                      <a:solidFill>
                        <a:srgbClr val="000000"/>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498.912.000.000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7.629.791.900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6.653.110.000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1.262.505.000.000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15.621.179.218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a:ea typeface="Times New Roman" panose="02020603050405020304" pitchFamily="18" charset="0"/>
                          <a:cs typeface="Calibri"/>
                        </a:rPr>
                        <a:t>20.226.300.000 </a:t>
                      </a:r>
                      <a:endParaRPr lang="en-US">
                        <a:effectLst/>
                        <a:latin typeface="Aptos Narrow"/>
                        <a:cs typeface="Calibri"/>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968.418.472.582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985.199.668.406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 1.014.016.399.133 </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153%</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-23%</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2%</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tc>
                  <a:txBody>
                    <a:bodyPr/>
                    <a:lstStyle/>
                    <a:p>
                      <a:pPr algn="ctr">
                        <a:buNone/>
                      </a:pPr>
                      <a:r>
                        <a:rPr lang="en-US" sz="800" kern="0">
                          <a:solidFill>
                            <a:srgbClr val="203764"/>
                          </a:solidFill>
                          <a:effectLst/>
                          <a:latin typeface="Aptos Narrow" panose="020B0004020202020204" pitchFamily="34" charset="0"/>
                          <a:ea typeface="Times New Roman" panose="02020603050405020304" pitchFamily="18" charset="0"/>
                          <a:cs typeface="Calibri" panose="020F0502020204030204" pitchFamily="34" charset="0"/>
                        </a:rPr>
                        <a:t>3%</a:t>
                      </a:r>
                      <a:endParaRPr lang="en-US">
                        <a:effectLst/>
                      </a:endParaRPr>
                    </a:p>
                  </a:txBody>
                  <a:tcPr marL="44450" marR="44450" marT="9525" marB="9525" anchor="ctr">
                    <a:lnL w="12700" cap="flat" cmpd="sng" algn="ctr">
                      <a:solidFill>
                        <a:srgbClr val="B8CCE4"/>
                      </a:solidFill>
                      <a:prstDash val="solid"/>
                      <a:round/>
                      <a:headEnd type="none" w="med" len="med"/>
                      <a:tailEnd type="none" w="med" len="med"/>
                    </a:lnL>
                    <a:lnR w="12700" cap="flat" cmpd="sng" algn="ctr">
                      <a:solidFill>
                        <a:srgbClr val="B8CCE4"/>
                      </a:solidFill>
                      <a:prstDash val="solid"/>
                      <a:round/>
                      <a:headEnd type="none" w="med" len="med"/>
                      <a:tailEnd type="none" w="med" len="med"/>
                    </a:lnR>
                    <a:lnT w="12700" cap="flat" cmpd="sng" algn="ctr">
                      <a:solidFill>
                        <a:srgbClr val="B8CCE4"/>
                      </a:solidFill>
                      <a:prstDash val="solid"/>
                      <a:round/>
                      <a:headEnd type="none" w="med" len="med"/>
                      <a:tailEnd type="none" w="med" len="med"/>
                    </a:lnT>
                    <a:lnB w="1270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670046465"/>
                  </a:ext>
                </a:extLst>
              </a:tr>
            </a:tbl>
          </a:graphicData>
        </a:graphic>
      </p:graphicFrame>
    </p:spTree>
    <p:extLst>
      <p:ext uri="{BB962C8B-B14F-4D97-AF65-F5344CB8AC3E}">
        <p14:creationId xmlns:p14="http://schemas.microsoft.com/office/powerpoint/2010/main" val="424628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5445A-3951-0C9F-0810-A02B21EF988E}"/>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937E5648-6E9A-DCEE-A78C-2A12AA9D0730}"/>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3504AA91-F21E-DDCD-AFFF-D53212DEA1A0}"/>
              </a:ext>
            </a:extLst>
          </p:cNvPr>
          <p:cNvSpPr txBox="1">
            <a:spLocks/>
          </p:cNvSpPr>
          <p:nvPr/>
        </p:nvSpPr>
        <p:spPr>
          <a:xfrm>
            <a:off x="353183" y="280688"/>
            <a:ext cx="5658862"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MGMP 2026 -2029</a:t>
            </a:r>
          </a:p>
        </p:txBody>
      </p:sp>
      <p:graphicFrame>
        <p:nvGraphicFramePr>
          <p:cNvPr id="8" name="Tabla 7">
            <a:extLst>
              <a:ext uri="{FF2B5EF4-FFF2-40B4-BE49-F238E27FC236}">
                <a16:creationId xmlns:a16="http://schemas.microsoft.com/office/drawing/2014/main" id="{35DFD7A6-024B-7C8A-AF10-44C0A3AA3E00}"/>
              </a:ext>
            </a:extLst>
          </p:cNvPr>
          <p:cNvGraphicFramePr>
            <a:graphicFrameLocks noGrp="1"/>
          </p:cNvGraphicFramePr>
          <p:nvPr>
            <p:extLst>
              <p:ext uri="{D42A27DB-BD31-4B8C-83A1-F6EECF244321}">
                <p14:modId xmlns:p14="http://schemas.microsoft.com/office/powerpoint/2010/main" val="756326441"/>
              </p:ext>
            </p:extLst>
          </p:nvPr>
        </p:nvGraphicFramePr>
        <p:xfrm>
          <a:off x="963706" y="1815352"/>
          <a:ext cx="9622432" cy="942181"/>
        </p:xfrm>
        <a:graphic>
          <a:graphicData uri="http://schemas.openxmlformats.org/drawingml/2006/table">
            <a:tbl>
              <a:tblPr/>
              <a:tblGrid>
                <a:gridCol w="2827028">
                  <a:extLst>
                    <a:ext uri="{9D8B030D-6E8A-4147-A177-3AD203B41FA5}">
                      <a16:colId xmlns:a16="http://schemas.microsoft.com/office/drawing/2014/main" val="2848887932"/>
                    </a:ext>
                  </a:extLst>
                </a:gridCol>
                <a:gridCol w="1369616">
                  <a:extLst>
                    <a:ext uri="{9D8B030D-6E8A-4147-A177-3AD203B41FA5}">
                      <a16:colId xmlns:a16="http://schemas.microsoft.com/office/drawing/2014/main" val="2887027083"/>
                    </a:ext>
                  </a:extLst>
                </a:gridCol>
                <a:gridCol w="1356447">
                  <a:extLst>
                    <a:ext uri="{9D8B030D-6E8A-4147-A177-3AD203B41FA5}">
                      <a16:colId xmlns:a16="http://schemas.microsoft.com/office/drawing/2014/main" val="2484245708"/>
                    </a:ext>
                  </a:extLst>
                </a:gridCol>
                <a:gridCol w="1356447">
                  <a:extLst>
                    <a:ext uri="{9D8B030D-6E8A-4147-A177-3AD203B41FA5}">
                      <a16:colId xmlns:a16="http://schemas.microsoft.com/office/drawing/2014/main" val="2439272174"/>
                    </a:ext>
                  </a:extLst>
                </a:gridCol>
                <a:gridCol w="1356447">
                  <a:extLst>
                    <a:ext uri="{9D8B030D-6E8A-4147-A177-3AD203B41FA5}">
                      <a16:colId xmlns:a16="http://schemas.microsoft.com/office/drawing/2014/main" val="843973372"/>
                    </a:ext>
                  </a:extLst>
                </a:gridCol>
                <a:gridCol w="1356447">
                  <a:extLst>
                    <a:ext uri="{9D8B030D-6E8A-4147-A177-3AD203B41FA5}">
                      <a16:colId xmlns:a16="http://schemas.microsoft.com/office/drawing/2014/main" val="1356749547"/>
                    </a:ext>
                  </a:extLst>
                </a:gridCol>
              </a:tblGrid>
              <a:tr h="286882">
                <a:tc rowSpan="2">
                  <a:txBody>
                    <a:bodyPr/>
                    <a:lstStyle/>
                    <a:p>
                      <a:pPr algn="ctr" rtl="0" fontAlgn="ctr"/>
                      <a:r>
                        <a:rPr lang="es-ES" sz="1100" b="1" i="0" u="none" strike="noStrike">
                          <a:solidFill>
                            <a:srgbClr val="203764"/>
                          </a:solidFill>
                          <a:effectLst/>
                          <a:latin typeface="Times New Roman"/>
                        </a:rPr>
                        <a:t>FORTALECIMIENTO DE LAS ACCIONES QUE GARANTICEN EL GOCE EFECTIVO DEL DERECHO A LA IGUALDAD DE LOS SUJETOS DE ESPECIAL PROTECCIÓN A NIVEL NACIONAL</a:t>
                      </a:r>
                    </a:p>
                  </a:txBody>
                  <a:tcPr marL="9525" marR="9525" marT="9525"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ctr" rtl="0" fontAlgn="ctr"/>
                      <a:r>
                        <a:rPr lang="es-CO" sz="1600" b="1" i="0" u="none" strike="noStrike">
                          <a:solidFill>
                            <a:schemeClr val="bg1"/>
                          </a:solidFill>
                          <a:effectLst/>
                          <a:latin typeface="Times New Roman"/>
                        </a:rPr>
                        <a:t>2025</a:t>
                      </a:r>
                    </a:p>
                  </a:txBody>
                  <a:tcPr marL="9525" marR="9525" marT="9525"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23B78"/>
                    </a:solidFill>
                  </a:tcPr>
                </a:tc>
                <a:tc>
                  <a:txBody>
                    <a:bodyPr/>
                    <a:lstStyle/>
                    <a:p>
                      <a:pPr algn="ctr" rtl="0" fontAlgn="ctr"/>
                      <a:r>
                        <a:rPr lang="es-CO" sz="1600" b="1" i="0" u="none" strike="noStrike">
                          <a:solidFill>
                            <a:schemeClr val="bg1"/>
                          </a:solidFill>
                          <a:effectLst/>
                          <a:latin typeface="Times New Roman"/>
                        </a:rPr>
                        <a:t>2026</a:t>
                      </a:r>
                    </a:p>
                  </a:txBody>
                  <a:tcPr marL="9525" marR="9525" marT="9525"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23B78"/>
                    </a:solidFill>
                  </a:tcPr>
                </a:tc>
                <a:tc>
                  <a:txBody>
                    <a:bodyPr/>
                    <a:lstStyle/>
                    <a:p>
                      <a:pPr algn="ctr" rtl="0" fontAlgn="ctr"/>
                      <a:r>
                        <a:rPr lang="es-CO" sz="1600" b="1" i="0" u="none" strike="noStrike">
                          <a:solidFill>
                            <a:schemeClr val="bg1"/>
                          </a:solidFill>
                          <a:effectLst/>
                          <a:latin typeface="Times New Roman"/>
                        </a:rPr>
                        <a:t>2027</a:t>
                      </a:r>
                    </a:p>
                  </a:txBody>
                  <a:tcPr marL="9525" marR="9525" marT="9525"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23B78"/>
                    </a:solidFill>
                  </a:tcPr>
                </a:tc>
                <a:tc>
                  <a:txBody>
                    <a:bodyPr/>
                    <a:lstStyle/>
                    <a:p>
                      <a:pPr algn="ctr" rtl="0" fontAlgn="ctr"/>
                      <a:r>
                        <a:rPr lang="es-CO" sz="1600" b="1" i="0" u="none" strike="noStrike">
                          <a:solidFill>
                            <a:schemeClr val="bg1"/>
                          </a:solidFill>
                          <a:effectLst/>
                          <a:latin typeface="Times New Roman"/>
                        </a:rPr>
                        <a:t>2028</a:t>
                      </a:r>
                    </a:p>
                  </a:txBody>
                  <a:tcPr marL="9525" marR="9525" marT="9525"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23B78"/>
                    </a:solidFill>
                  </a:tcPr>
                </a:tc>
                <a:tc>
                  <a:txBody>
                    <a:bodyPr/>
                    <a:lstStyle/>
                    <a:p>
                      <a:pPr algn="ctr" rtl="0" fontAlgn="ctr"/>
                      <a:r>
                        <a:rPr lang="es-CO" sz="1600" b="1" i="0" u="none" strike="noStrike">
                          <a:solidFill>
                            <a:schemeClr val="bg1"/>
                          </a:solidFill>
                          <a:effectLst/>
                          <a:latin typeface="Times New Roman"/>
                        </a:rPr>
                        <a:t>2029</a:t>
                      </a:r>
                    </a:p>
                  </a:txBody>
                  <a:tcPr marL="9525" marR="9525" marT="9525"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23B78"/>
                    </a:solidFill>
                  </a:tcPr>
                </a:tc>
                <a:extLst>
                  <a:ext uri="{0D108BD9-81ED-4DB2-BD59-A6C34878D82A}">
                    <a16:rowId xmlns:a16="http://schemas.microsoft.com/office/drawing/2014/main" val="1862662111"/>
                  </a:ext>
                </a:extLst>
              </a:tr>
              <a:tr h="655299">
                <a:tc vMerge="1">
                  <a:txBody>
                    <a:bodyPr/>
                    <a:lstStyle/>
                    <a:p>
                      <a:endParaRPr lang="es-CO"/>
                    </a:p>
                  </a:txBody>
                  <a:tcPr/>
                </a:tc>
                <a:tc>
                  <a:txBody>
                    <a:bodyPr/>
                    <a:lstStyle/>
                    <a:p>
                      <a:pPr algn="ctr" rtl="0" fontAlgn="ctr"/>
                      <a:r>
                        <a:rPr lang="es-CO" sz="1200" b="1" i="0" u="none" strike="noStrike">
                          <a:solidFill>
                            <a:srgbClr val="203764"/>
                          </a:solidFill>
                          <a:effectLst/>
                          <a:latin typeface="Times New Roman"/>
                        </a:rPr>
                        <a:t> $  342.430.500.000 </a:t>
                      </a:r>
                    </a:p>
                  </a:txBody>
                  <a:tcPr marL="9525" marR="9525" marT="9525"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ctr" rtl="0" fontAlgn="ctr"/>
                      <a:endParaRPr lang="es-CO" sz="1200" b="1" i="0" u="none" strike="noStrike" kern="1200">
                        <a:solidFill>
                          <a:srgbClr val="203764"/>
                        </a:solidFill>
                        <a:effectLst/>
                        <a:latin typeface="Times New Roman"/>
                        <a:ea typeface="+mn-ea"/>
                        <a:cs typeface="+mn-cs"/>
                      </a:endParaRPr>
                    </a:p>
                    <a:p>
                      <a:pPr lvl="0" algn="ctr">
                        <a:buNone/>
                      </a:pPr>
                      <a:r>
                        <a:rPr lang="en-US" sz="1200" b="1" i="0" u="none" strike="noStrike" kern="1200" noProof="0">
                          <a:solidFill>
                            <a:srgbClr val="203764"/>
                          </a:solidFill>
                          <a:effectLst/>
                          <a:latin typeface="Times New Roman"/>
                          <a:ea typeface="+mn-ea"/>
                          <a:cs typeface="+mn-cs"/>
                        </a:rPr>
                        <a:t>$  637.408.343.516 </a:t>
                      </a:r>
                      <a:endParaRPr lang="es-CO" sz="1200" b="1" i="0" u="none" strike="noStrike" kern="1200" noProof="0">
                        <a:solidFill>
                          <a:srgbClr val="203764"/>
                        </a:solidFill>
                        <a:effectLst/>
                        <a:latin typeface="Times New Roman"/>
                        <a:ea typeface="+mn-ea"/>
                        <a:cs typeface="+mn-cs"/>
                      </a:endParaRPr>
                    </a:p>
                    <a:p>
                      <a:pPr lvl="0" algn="ctr">
                        <a:buNone/>
                      </a:pPr>
                      <a:endParaRPr lang="es-CO" sz="1200" b="1" i="0" u="none" strike="noStrike" kern="1200">
                        <a:solidFill>
                          <a:srgbClr val="203764"/>
                        </a:solidFill>
                        <a:effectLst/>
                        <a:latin typeface="Times New Roman"/>
                        <a:ea typeface="+mn-ea"/>
                        <a:cs typeface="+mn-cs"/>
                      </a:endParaRPr>
                    </a:p>
                  </a:txBody>
                  <a:tcPr marL="9525" marR="9525" marT="9525"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lvl="0" algn="ctr">
                        <a:buNone/>
                      </a:pPr>
                      <a:r>
                        <a:rPr lang="en-US" sz="1200" b="1" i="0" u="none" strike="noStrike" kern="1200" noProof="0">
                          <a:solidFill>
                            <a:srgbClr val="203764"/>
                          </a:solidFill>
                          <a:effectLst/>
                          <a:latin typeface="Times New Roman"/>
                          <a:ea typeface="+mn-ea"/>
                          <a:cs typeface="+mn-cs"/>
                        </a:rPr>
                        <a:t>$  656.530.593.821 </a:t>
                      </a:r>
                      <a:endParaRPr lang="en-US" sz="1200" b="1" i="0" u="none" strike="noStrike" kern="1200">
                        <a:solidFill>
                          <a:srgbClr val="203764"/>
                        </a:solidFill>
                        <a:effectLst/>
                        <a:latin typeface="Times New Roman"/>
                        <a:ea typeface="+mn-ea"/>
                        <a:cs typeface="+mn-cs"/>
                      </a:endParaRPr>
                    </a:p>
                  </a:txBody>
                  <a:tcPr marL="9525" marR="9525" marT="9525"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marL="0" lvl="0" algn="ctr" defTabSz="914400" rtl="0" eaLnBrk="1" latinLnBrk="0" hangingPunct="1">
                        <a:buNone/>
                      </a:pPr>
                      <a:r>
                        <a:rPr lang="en-US" sz="1200" b="1" i="0" u="none" strike="noStrike" kern="1200" noProof="0">
                          <a:solidFill>
                            <a:srgbClr val="203764"/>
                          </a:solidFill>
                          <a:effectLst/>
                          <a:latin typeface="Times New Roman"/>
                          <a:ea typeface="+mn-ea"/>
                          <a:cs typeface="+mn-cs"/>
                        </a:rPr>
                        <a:t>$  676.226.511.636</a:t>
                      </a:r>
                      <a:endParaRPr lang="en-US" sz="1200" b="1" i="0" u="none" strike="noStrike" kern="1200">
                        <a:solidFill>
                          <a:srgbClr val="203764"/>
                        </a:solidFill>
                        <a:effectLst/>
                        <a:latin typeface="Times New Roman"/>
                        <a:ea typeface="+mn-ea"/>
                        <a:cs typeface="+mn-cs"/>
                      </a:endParaRPr>
                    </a:p>
                  </a:txBody>
                  <a:tcPr marL="9525" marR="9525" marT="9525"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marL="0" lvl="0" algn="ctr" rtl="0" eaLnBrk="1" latinLnBrk="0" hangingPunct="1">
                        <a:buNone/>
                      </a:pPr>
                      <a:r>
                        <a:rPr lang="en-US" sz="1200" b="1" i="0" u="none" strike="noStrike" kern="1200" noProof="0">
                          <a:solidFill>
                            <a:srgbClr val="203764"/>
                          </a:solidFill>
                          <a:effectLst/>
                          <a:latin typeface="Times New Roman"/>
                          <a:ea typeface="+mn-ea"/>
                          <a:cs typeface="+mn-cs"/>
                        </a:rPr>
                        <a:t>$  696.513.306.985</a:t>
                      </a:r>
                      <a:endParaRPr lang="en-US" sz="1200" b="1" i="0" u="none" strike="noStrike" kern="1200">
                        <a:solidFill>
                          <a:srgbClr val="203764"/>
                        </a:solidFill>
                        <a:effectLst/>
                        <a:latin typeface="Times New Roman"/>
                        <a:ea typeface="+mn-ea"/>
                        <a:cs typeface="+mn-cs"/>
                      </a:endParaRPr>
                    </a:p>
                  </a:txBody>
                  <a:tcPr marL="9525" marR="9525" marT="9525"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2439343345"/>
                  </a:ext>
                </a:extLst>
              </a:tr>
            </a:tbl>
          </a:graphicData>
        </a:graphic>
      </p:graphicFrame>
      <p:sp>
        <p:nvSpPr>
          <p:cNvPr id="9" name="Título 3">
            <a:extLst>
              <a:ext uri="{FF2B5EF4-FFF2-40B4-BE49-F238E27FC236}">
                <a16:creationId xmlns:a16="http://schemas.microsoft.com/office/drawing/2014/main" id="{601725DE-39B9-E36A-28C9-F40FFCC1A65F}"/>
              </a:ext>
            </a:extLst>
          </p:cNvPr>
          <p:cNvSpPr txBox="1">
            <a:spLocks/>
          </p:cNvSpPr>
          <p:nvPr/>
        </p:nvSpPr>
        <p:spPr>
          <a:xfrm>
            <a:off x="3048758" y="1186823"/>
            <a:ext cx="5658862"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gn="ctr">
              <a:lnSpc>
                <a:spcPct val="100000"/>
              </a:lnSpc>
              <a:spcBef>
                <a:spcPts val="0"/>
              </a:spcBef>
              <a:defRPr/>
            </a:pPr>
            <a:r>
              <a:rPr lang="es-MX" sz="2400" b="1">
                <a:solidFill>
                  <a:srgbClr val="0051A5"/>
                </a:solidFill>
                <a:latin typeface="Helvetica"/>
                <a:ea typeface="Verdana"/>
                <a:cs typeface="Verdana" panose="020B0604030504040204" pitchFamily="34" charset="0"/>
              </a:rPr>
              <a:t>Proyecto bolsa</a:t>
            </a:r>
          </a:p>
        </p:txBody>
      </p:sp>
      <p:graphicFrame>
        <p:nvGraphicFramePr>
          <p:cNvPr id="10" name="Tabla 9">
            <a:extLst>
              <a:ext uri="{FF2B5EF4-FFF2-40B4-BE49-F238E27FC236}">
                <a16:creationId xmlns:a16="http://schemas.microsoft.com/office/drawing/2014/main" id="{68A4EAE2-DDDC-F97C-F174-474B7F380170}"/>
              </a:ext>
            </a:extLst>
          </p:cNvPr>
          <p:cNvGraphicFramePr>
            <a:graphicFrameLocks noGrp="1"/>
          </p:cNvGraphicFramePr>
          <p:nvPr>
            <p:extLst>
              <p:ext uri="{D42A27DB-BD31-4B8C-83A1-F6EECF244321}">
                <p14:modId xmlns:p14="http://schemas.microsoft.com/office/powerpoint/2010/main" val="1541534232"/>
              </p:ext>
            </p:extLst>
          </p:nvPr>
        </p:nvGraphicFramePr>
        <p:xfrm>
          <a:off x="1479176" y="3328147"/>
          <a:ext cx="8600553" cy="3192780"/>
        </p:xfrm>
        <a:graphic>
          <a:graphicData uri="http://schemas.openxmlformats.org/drawingml/2006/table">
            <a:tbl>
              <a:tblPr/>
              <a:tblGrid>
                <a:gridCol w="8600553">
                  <a:extLst>
                    <a:ext uri="{9D8B030D-6E8A-4147-A177-3AD203B41FA5}">
                      <a16:colId xmlns:a16="http://schemas.microsoft.com/office/drawing/2014/main" val="1613677638"/>
                    </a:ext>
                  </a:extLst>
                </a:gridCol>
              </a:tblGrid>
              <a:tr h="485775">
                <a:tc>
                  <a:txBody>
                    <a:bodyPr/>
                    <a:lstStyle/>
                    <a:p>
                      <a:pPr algn="ctr" rtl="0" fontAlgn="ctr"/>
                      <a:r>
                        <a:rPr lang="es-ES" sz="1800" b="1" i="0" u="none" strike="noStrike">
                          <a:solidFill>
                            <a:srgbClr val="203764"/>
                          </a:solidFill>
                          <a:effectLst/>
                          <a:latin typeface="Times New Roman"/>
                        </a:rPr>
                        <a:t>Garantizar los recursos para 5 proyectos que </a:t>
                      </a:r>
                      <a:r>
                        <a:rPr lang="es-ES" sz="1800" b="1" i="0" u="none" strike="noStrike" err="1">
                          <a:solidFill>
                            <a:srgbClr val="203764"/>
                          </a:solidFill>
                          <a:effectLst/>
                          <a:latin typeface="Times New Roman"/>
                        </a:rPr>
                        <a:t>estan</a:t>
                      </a:r>
                      <a:r>
                        <a:rPr lang="es-ES" sz="1800" b="1" i="0" u="none" strike="noStrike">
                          <a:solidFill>
                            <a:srgbClr val="203764"/>
                          </a:solidFill>
                          <a:effectLst/>
                          <a:latin typeface="Times New Roman"/>
                        </a:rPr>
                        <a:t> en formulación</a:t>
                      </a:r>
                    </a:p>
                  </a:txBody>
                  <a:tcPr marL="9525" marR="9525" marT="9525"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1844232887"/>
                  </a:ext>
                </a:extLst>
              </a:tr>
              <a:tr h="485775">
                <a:tc>
                  <a:txBody>
                    <a:bodyPr/>
                    <a:lstStyle/>
                    <a:p>
                      <a:pPr algn="ctr" rtl="0" fontAlgn="ctr"/>
                      <a:r>
                        <a:rPr lang="es-ES" sz="1600" b="0" i="0" u="none" strike="noStrike">
                          <a:solidFill>
                            <a:srgbClr val="203764"/>
                          </a:solidFill>
                          <a:effectLst/>
                          <a:latin typeface="Times New Roman"/>
                        </a:rPr>
                        <a:t>Implementación de una estrategia para la reducción de las brechas de desigualdad para el acceso a medios que permitan la construcción de proyectos de vida de las juventudes en territorios marginados y excluidos por medio del aprovechamiento y revalorización de residuos sólidos Nacional</a:t>
                      </a:r>
                    </a:p>
                  </a:txBody>
                  <a:tcPr marL="9525" marR="9525" marT="9525"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3663071039"/>
                  </a:ext>
                </a:extLst>
              </a:tr>
              <a:tr h="647700">
                <a:tc>
                  <a:txBody>
                    <a:bodyPr/>
                    <a:lstStyle/>
                    <a:p>
                      <a:pPr algn="ctr" rtl="0" fontAlgn="ctr"/>
                      <a:r>
                        <a:rPr lang="es-ES" sz="1600" b="0" i="0" u="none" strike="noStrike">
                          <a:solidFill>
                            <a:srgbClr val="203764"/>
                          </a:solidFill>
                          <a:effectLst/>
                          <a:latin typeface="Times New Roman"/>
                        </a:rPr>
                        <a:t>Implementación de la ruta integral de atención y reintegración para Jóvenes en riesgo de violencia y criminalidad a nivel Nacional</a:t>
                      </a:r>
                    </a:p>
                  </a:txBody>
                  <a:tcPr marL="9525" marR="9525" marT="9525"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2868095604"/>
                  </a:ext>
                </a:extLst>
              </a:tr>
              <a:tr h="323850">
                <a:tc>
                  <a:txBody>
                    <a:bodyPr/>
                    <a:lstStyle/>
                    <a:p>
                      <a:pPr algn="ctr" rtl="0" fontAlgn="ctr"/>
                      <a:r>
                        <a:rPr lang="es-ES" sz="1600" b="0" i="0" u="none" strike="noStrike">
                          <a:solidFill>
                            <a:srgbClr val="203764"/>
                          </a:solidFill>
                          <a:effectLst/>
                          <a:latin typeface="Times New Roman"/>
                        </a:rPr>
                        <a:t> Fortalecimiento de la Autonomía Económica de las Mujeres a nivel Nacional </a:t>
                      </a:r>
                    </a:p>
                  </a:txBody>
                  <a:tcPr marL="9525" marR="9525" marT="9525"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2501394818"/>
                  </a:ext>
                </a:extLst>
              </a:tr>
              <a:tr h="485775">
                <a:tc>
                  <a:txBody>
                    <a:bodyPr/>
                    <a:lstStyle/>
                    <a:p>
                      <a:pPr algn="ctr" rtl="0" fontAlgn="ctr"/>
                      <a:r>
                        <a:rPr lang="es-ES" sz="1600" b="0" i="0" u="none" strike="noStrike">
                          <a:solidFill>
                            <a:srgbClr val="203764"/>
                          </a:solidFill>
                          <a:effectLst/>
                          <a:latin typeface="Times New Roman"/>
                        </a:rPr>
                        <a:t> Innovación Público Popular para la Igualdad y la Equidad / Fortalecimiento de la capacidad de la gestión institucional del Estado para el cierre de brechas en territorios marginados y excluidos Nacional </a:t>
                      </a:r>
                    </a:p>
                  </a:txBody>
                  <a:tcPr marL="9525" marR="9525" marT="9525"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2081624880"/>
                  </a:ext>
                </a:extLst>
              </a:tr>
              <a:tr h="485775">
                <a:tc>
                  <a:txBody>
                    <a:bodyPr/>
                    <a:lstStyle/>
                    <a:p>
                      <a:pPr algn="ctr" rtl="0" fontAlgn="ctr"/>
                      <a:r>
                        <a:rPr lang="es-ES" sz="1600" b="0" i="0" u="none" strike="noStrike">
                          <a:solidFill>
                            <a:srgbClr val="203764"/>
                          </a:solidFill>
                          <a:effectLst/>
                          <a:latin typeface="Times New Roman"/>
                        </a:rPr>
                        <a:t> Fortalecimiento de la respuesta institucional para la prevención, atención y seguimiento a las violencias contra las mujeres y las violencias basadas en genero a nivel nacional </a:t>
                      </a:r>
                    </a:p>
                  </a:txBody>
                  <a:tcPr marL="9525" marR="9525" marT="9525"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2387799845"/>
                  </a:ext>
                </a:extLst>
              </a:tr>
            </a:tbl>
          </a:graphicData>
        </a:graphic>
      </p:graphicFrame>
      <p:graphicFrame>
        <p:nvGraphicFramePr>
          <p:cNvPr id="3" name="Table 2">
            <a:extLst>
              <a:ext uri="{FF2B5EF4-FFF2-40B4-BE49-F238E27FC236}">
                <a16:creationId xmlns:a16="http://schemas.microsoft.com/office/drawing/2014/main" id="{1BF20853-4C99-3D1B-AE8C-206A8B78432B}"/>
              </a:ext>
            </a:extLst>
          </p:cNvPr>
          <p:cNvGraphicFramePr>
            <a:graphicFrameLocks noGrp="1"/>
          </p:cNvGraphicFramePr>
          <p:nvPr>
            <p:extLst>
              <p:ext uri="{D42A27DB-BD31-4B8C-83A1-F6EECF244321}">
                <p14:modId xmlns:p14="http://schemas.microsoft.com/office/powerpoint/2010/main" val="2187731094"/>
              </p:ext>
            </p:extLst>
          </p:nvPr>
        </p:nvGraphicFramePr>
        <p:xfrm>
          <a:off x="5511800" y="3108960"/>
          <a:ext cx="1168400" cy="428625"/>
        </p:xfrm>
        <a:graphic>
          <a:graphicData uri="http://schemas.openxmlformats.org/drawingml/2006/table">
            <a:tbl>
              <a:tblPr bandRow="1">
                <a:tableStyleId>{5C22544A-7EE6-4342-B048-85BDC9FD1C3A}</a:tableStyleId>
              </a:tblPr>
              <a:tblGrid>
                <a:gridCol w="1168400">
                  <a:extLst>
                    <a:ext uri="{9D8B030D-6E8A-4147-A177-3AD203B41FA5}">
                      <a16:colId xmlns:a16="http://schemas.microsoft.com/office/drawing/2014/main" val="3060163356"/>
                    </a:ext>
                  </a:extLst>
                </a:gridCol>
              </a:tblGrid>
              <a:tr h="428625">
                <a:tc>
                  <a:txBody>
                    <a:bodyPr/>
                    <a:lstStyle/>
                    <a:p>
                      <a:pPr algn="r" rtl="0"/>
                      <a:endParaRPr lang="en-US">
                        <a:effectLst/>
                      </a:endParaRPr>
                    </a:p>
                  </a:txBody>
                  <a:tcPr anchor="ctr">
                    <a:lnL>
                      <a:noFill/>
                    </a:lnL>
                    <a:lnR>
                      <a:noFill/>
                    </a:lnR>
                    <a:lnT>
                      <a:noFill/>
                    </a:lnT>
                    <a:lnB>
                      <a:noFill/>
                    </a:lnB>
                    <a:noFill/>
                  </a:tcPr>
                </a:tc>
                <a:extLst>
                  <a:ext uri="{0D108BD9-81ED-4DB2-BD59-A6C34878D82A}">
                    <a16:rowId xmlns:a16="http://schemas.microsoft.com/office/drawing/2014/main" val="2244165280"/>
                  </a:ext>
                </a:extLst>
              </a:tr>
            </a:tbl>
          </a:graphicData>
        </a:graphic>
      </p:graphicFrame>
      <p:graphicFrame>
        <p:nvGraphicFramePr>
          <p:cNvPr id="7" name="Table 6">
            <a:extLst>
              <a:ext uri="{FF2B5EF4-FFF2-40B4-BE49-F238E27FC236}">
                <a16:creationId xmlns:a16="http://schemas.microsoft.com/office/drawing/2014/main" id="{390E764D-2BB5-5C79-B9B5-6A9BFA6FC899}"/>
              </a:ext>
            </a:extLst>
          </p:cNvPr>
          <p:cNvGraphicFramePr>
            <a:graphicFrameLocks noGrp="1"/>
          </p:cNvGraphicFramePr>
          <p:nvPr>
            <p:extLst>
              <p:ext uri="{D42A27DB-BD31-4B8C-83A1-F6EECF244321}">
                <p14:modId xmlns:p14="http://schemas.microsoft.com/office/powerpoint/2010/main" val="3185548167"/>
              </p:ext>
            </p:extLst>
          </p:nvPr>
        </p:nvGraphicFramePr>
        <p:xfrm>
          <a:off x="5416550" y="3108960"/>
          <a:ext cx="1358900" cy="428625"/>
        </p:xfrm>
        <a:graphic>
          <a:graphicData uri="http://schemas.openxmlformats.org/drawingml/2006/table">
            <a:tbl>
              <a:tblPr bandRow="1">
                <a:tableStyleId>{5C22544A-7EE6-4342-B048-85BDC9FD1C3A}</a:tableStyleId>
              </a:tblPr>
              <a:tblGrid>
                <a:gridCol w="1358900">
                  <a:extLst>
                    <a:ext uri="{9D8B030D-6E8A-4147-A177-3AD203B41FA5}">
                      <a16:colId xmlns:a16="http://schemas.microsoft.com/office/drawing/2014/main" val="2087657127"/>
                    </a:ext>
                  </a:extLst>
                </a:gridCol>
              </a:tblGrid>
              <a:tr h="428625">
                <a:tc>
                  <a:txBody>
                    <a:bodyPr/>
                    <a:lstStyle/>
                    <a:p>
                      <a:pPr rtl="0"/>
                      <a:endParaRPr lang="en-US">
                        <a:effectLst/>
                      </a:endParaRPr>
                    </a:p>
                  </a:txBody>
                  <a:tcPr anchor="ctr">
                    <a:lnL>
                      <a:noFill/>
                    </a:lnL>
                    <a:lnR>
                      <a:noFill/>
                    </a:lnR>
                    <a:lnT>
                      <a:noFill/>
                    </a:lnT>
                    <a:lnB>
                      <a:noFill/>
                    </a:lnB>
                    <a:noFill/>
                  </a:tcPr>
                </a:tc>
                <a:extLst>
                  <a:ext uri="{0D108BD9-81ED-4DB2-BD59-A6C34878D82A}">
                    <a16:rowId xmlns:a16="http://schemas.microsoft.com/office/drawing/2014/main" val="1852740207"/>
                  </a:ext>
                </a:extLst>
              </a:tr>
            </a:tbl>
          </a:graphicData>
        </a:graphic>
      </p:graphicFrame>
      <p:graphicFrame>
        <p:nvGraphicFramePr>
          <p:cNvPr id="12" name="Table 11">
            <a:extLst>
              <a:ext uri="{FF2B5EF4-FFF2-40B4-BE49-F238E27FC236}">
                <a16:creationId xmlns:a16="http://schemas.microsoft.com/office/drawing/2014/main" id="{5F43FC8E-65BD-88E0-56A2-7ECF01A040BD}"/>
              </a:ext>
            </a:extLst>
          </p:cNvPr>
          <p:cNvGraphicFramePr>
            <a:graphicFrameLocks noGrp="1"/>
          </p:cNvGraphicFramePr>
          <p:nvPr>
            <p:extLst>
              <p:ext uri="{D42A27DB-BD31-4B8C-83A1-F6EECF244321}">
                <p14:modId xmlns:p14="http://schemas.microsoft.com/office/powerpoint/2010/main" val="3337830108"/>
              </p:ext>
            </p:extLst>
          </p:nvPr>
        </p:nvGraphicFramePr>
        <p:xfrm>
          <a:off x="5416550" y="3108960"/>
          <a:ext cx="1358900" cy="428625"/>
        </p:xfrm>
        <a:graphic>
          <a:graphicData uri="http://schemas.openxmlformats.org/drawingml/2006/table">
            <a:tbl>
              <a:tblPr bandRow="1">
                <a:tableStyleId>{5C22544A-7EE6-4342-B048-85BDC9FD1C3A}</a:tableStyleId>
              </a:tblPr>
              <a:tblGrid>
                <a:gridCol w="1358900">
                  <a:extLst>
                    <a:ext uri="{9D8B030D-6E8A-4147-A177-3AD203B41FA5}">
                      <a16:colId xmlns:a16="http://schemas.microsoft.com/office/drawing/2014/main" val="989531466"/>
                    </a:ext>
                  </a:extLst>
                </a:gridCol>
              </a:tblGrid>
              <a:tr h="428625">
                <a:tc>
                  <a:txBody>
                    <a:bodyPr/>
                    <a:lstStyle/>
                    <a:p>
                      <a:pPr rtl="0"/>
                      <a:r>
                        <a:rPr lang="en-US">
                          <a:effectLst/>
                        </a:rPr>
                        <a:t> </a:t>
                      </a:r>
                    </a:p>
                  </a:txBody>
                  <a:tcPr anchor="ctr">
                    <a:lnL>
                      <a:noFill/>
                    </a:lnL>
                    <a:lnR>
                      <a:noFill/>
                    </a:lnR>
                    <a:lnT>
                      <a:noFill/>
                    </a:lnT>
                    <a:lnB>
                      <a:noFill/>
                    </a:lnB>
                    <a:noFill/>
                  </a:tcPr>
                </a:tc>
                <a:extLst>
                  <a:ext uri="{0D108BD9-81ED-4DB2-BD59-A6C34878D82A}">
                    <a16:rowId xmlns:a16="http://schemas.microsoft.com/office/drawing/2014/main" val="4173111828"/>
                  </a:ext>
                </a:extLst>
              </a:tr>
            </a:tbl>
          </a:graphicData>
        </a:graphic>
      </p:graphicFrame>
      <p:graphicFrame>
        <p:nvGraphicFramePr>
          <p:cNvPr id="14" name="Table 13">
            <a:extLst>
              <a:ext uri="{FF2B5EF4-FFF2-40B4-BE49-F238E27FC236}">
                <a16:creationId xmlns:a16="http://schemas.microsoft.com/office/drawing/2014/main" id="{495D926F-D7B4-1789-4C6A-1936AD394A8F}"/>
              </a:ext>
            </a:extLst>
          </p:cNvPr>
          <p:cNvGraphicFramePr>
            <a:graphicFrameLocks noGrp="1"/>
          </p:cNvGraphicFramePr>
          <p:nvPr>
            <p:extLst>
              <p:ext uri="{D42A27DB-BD31-4B8C-83A1-F6EECF244321}">
                <p14:modId xmlns:p14="http://schemas.microsoft.com/office/powerpoint/2010/main" val="3165090654"/>
              </p:ext>
            </p:extLst>
          </p:nvPr>
        </p:nvGraphicFramePr>
        <p:xfrm>
          <a:off x="5416550" y="3108960"/>
          <a:ext cx="1358900" cy="428625"/>
        </p:xfrm>
        <a:graphic>
          <a:graphicData uri="http://schemas.openxmlformats.org/drawingml/2006/table">
            <a:tbl>
              <a:tblPr bandRow="1">
                <a:tableStyleId>{5C22544A-7EE6-4342-B048-85BDC9FD1C3A}</a:tableStyleId>
              </a:tblPr>
              <a:tblGrid>
                <a:gridCol w="1358900">
                  <a:extLst>
                    <a:ext uri="{9D8B030D-6E8A-4147-A177-3AD203B41FA5}">
                      <a16:colId xmlns:a16="http://schemas.microsoft.com/office/drawing/2014/main" val="2815678616"/>
                    </a:ext>
                  </a:extLst>
                </a:gridCol>
              </a:tblGrid>
              <a:tr h="428625">
                <a:tc>
                  <a:txBody>
                    <a:bodyPr/>
                    <a:lstStyle/>
                    <a:p>
                      <a:pPr rtl="0"/>
                      <a:r>
                        <a:rPr lang="en-US">
                          <a:effectLst/>
                        </a:rPr>
                        <a:t> </a:t>
                      </a:r>
                    </a:p>
                  </a:txBody>
                  <a:tcPr anchor="ctr">
                    <a:lnL>
                      <a:noFill/>
                    </a:lnL>
                    <a:lnR>
                      <a:noFill/>
                    </a:lnR>
                    <a:lnT>
                      <a:noFill/>
                    </a:lnT>
                    <a:lnB>
                      <a:noFill/>
                    </a:lnB>
                    <a:noFill/>
                  </a:tcPr>
                </a:tc>
                <a:extLst>
                  <a:ext uri="{0D108BD9-81ED-4DB2-BD59-A6C34878D82A}">
                    <a16:rowId xmlns:a16="http://schemas.microsoft.com/office/drawing/2014/main" val="2245202995"/>
                  </a:ext>
                </a:extLst>
              </a:tr>
            </a:tbl>
          </a:graphicData>
        </a:graphic>
      </p:graphicFrame>
    </p:spTree>
    <p:extLst>
      <p:ext uri="{BB962C8B-B14F-4D97-AF65-F5344CB8AC3E}">
        <p14:creationId xmlns:p14="http://schemas.microsoft.com/office/powerpoint/2010/main" val="1418993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ector recto 8">
            <a:extLst>
              <a:ext uri="{FF2B5EF4-FFF2-40B4-BE49-F238E27FC236}">
                <a16:creationId xmlns:a16="http://schemas.microsoft.com/office/drawing/2014/main" id="{31094D2E-3076-C5FB-816E-F09161B7FAEB}"/>
              </a:ext>
            </a:extLst>
          </p:cNvPr>
          <p:cNvCxnSpPr>
            <a:cxnSpLocks/>
          </p:cNvCxnSpPr>
          <p:nvPr/>
        </p:nvCxnSpPr>
        <p:spPr>
          <a:xfrm flipV="1">
            <a:off x="11659" y="851988"/>
            <a:ext cx="12119618" cy="53401"/>
          </a:xfrm>
          <a:prstGeom prst="line">
            <a:avLst/>
          </a:prstGeom>
          <a:ln w="28575">
            <a:solidFill>
              <a:schemeClr val="accent6">
                <a:lumMod val="40000"/>
                <a:lumOff val="6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61273474-B7EF-BF96-8859-6188C5C7263C}"/>
              </a:ext>
            </a:extLst>
          </p:cNvPr>
          <p:cNvSpPr txBox="1"/>
          <p:nvPr/>
        </p:nvSpPr>
        <p:spPr>
          <a:xfrm>
            <a:off x="39790" y="878955"/>
            <a:ext cx="1067623" cy="1237262"/>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Enero 2023</a:t>
            </a:r>
          </a:p>
          <a:p>
            <a:pPr defTabSz="855921"/>
            <a:r>
              <a:rPr lang="es-CO" sz="960">
                <a:solidFill>
                  <a:srgbClr val="D8D9DC">
                    <a:lumMod val="50000"/>
                  </a:srgbClr>
                </a:solidFill>
                <a:latin typeface="Verdana" panose="020B0604030504040204" pitchFamily="34" charset="0"/>
                <a:ea typeface="Verdana" panose="020B0604030504040204" pitchFamily="34" charset="0"/>
              </a:rPr>
              <a:t>Enero: Sanción Presidencial de la Ley 2281 </a:t>
            </a:r>
          </a:p>
        </p:txBody>
      </p:sp>
      <p:sp>
        <p:nvSpPr>
          <p:cNvPr id="15" name="CuadroTexto 14">
            <a:extLst>
              <a:ext uri="{FF2B5EF4-FFF2-40B4-BE49-F238E27FC236}">
                <a16:creationId xmlns:a16="http://schemas.microsoft.com/office/drawing/2014/main" id="{93E7F019-5F8A-119F-F523-CED96AF5C00C}"/>
              </a:ext>
            </a:extLst>
          </p:cNvPr>
          <p:cNvSpPr txBox="1"/>
          <p:nvPr/>
        </p:nvSpPr>
        <p:spPr>
          <a:xfrm>
            <a:off x="819296" y="878956"/>
            <a:ext cx="1203742" cy="1808187"/>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Junio </a:t>
            </a:r>
            <a:endParaRPr lang="en-US" sz="1300">
              <a:latin typeface="Verdana"/>
              <a:ea typeface="Verdana"/>
            </a:endParaRPr>
          </a:p>
          <a:p>
            <a:pPr defTabSz="855921"/>
            <a:r>
              <a:rPr lang="es-CO" sz="1300" b="1">
                <a:solidFill>
                  <a:srgbClr val="D8D9DC">
                    <a:lumMod val="50000"/>
                  </a:srgbClr>
                </a:solidFill>
                <a:latin typeface="Verdana"/>
                <a:ea typeface="Verdana"/>
              </a:rPr>
              <a:t>2023</a:t>
            </a:r>
            <a:endParaRPr lang="es-CO" sz="1300">
              <a:latin typeface="Verdana"/>
              <a:ea typeface="Verdana"/>
            </a:endParaRPr>
          </a:p>
          <a:p>
            <a:pPr defTabSz="855921"/>
            <a:r>
              <a:rPr lang="es-CO" sz="950">
                <a:solidFill>
                  <a:srgbClr val="D8D9DC">
                    <a:lumMod val="50000"/>
                  </a:srgbClr>
                </a:solidFill>
                <a:latin typeface="Verdana"/>
                <a:ea typeface="Verdana"/>
                <a:sym typeface="Symbol" panose="05050102010706020507" pitchFamily="18" charset="2"/>
              </a:rPr>
              <a:t></a:t>
            </a:r>
            <a:r>
              <a:rPr lang="es-CO" sz="950">
                <a:solidFill>
                  <a:srgbClr val="D8D9DC">
                    <a:lumMod val="50000"/>
                  </a:srgbClr>
                </a:solidFill>
                <a:latin typeface="Verdana"/>
                <a:ea typeface="Verdana"/>
              </a:rPr>
              <a:t>Decretos Reglamentarios</a:t>
            </a:r>
          </a:p>
          <a:p>
            <a:pPr defTabSz="855921"/>
            <a:r>
              <a:rPr lang="es-CO" sz="950">
                <a:solidFill>
                  <a:srgbClr val="D8D9DC">
                    <a:lumMod val="50000"/>
                  </a:srgbClr>
                </a:solidFill>
                <a:latin typeface="Verdana"/>
                <a:ea typeface="Verdana"/>
              </a:rPr>
              <a:t>MIE y Sector</a:t>
            </a:r>
          </a:p>
          <a:p>
            <a:pPr defTabSz="855921"/>
            <a:r>
              <a:rPr lang="es-CO" sz="950">
                <a:solidFill>
                  <a:srgbClr val="D8D9DC">
                    <a:lumMod val="50000"/>
                  </a:srgbClr>
                </a:solidFill>
                <a:latin typeface="Verdana"/>
                <a:ea typeface="Verdana"/>
                <a:sym typeface="Symbol" panose="05050102010706020507" pitchFamily="18" charset="2"/>
              </a:rPr>
              <a:t> </a:t>
            </a:r>
            <a:r>
              <a:rPr lang="es-CO" sz="950">
                <a:solidFill>
                  <a:srgbClr val="D8D9DC">
                    <a:lumMod val="50000"/>
                  </a:srgbClr>
                </a:solidFill>
                <a:latin typeface="Verdana"/>
                <a:ea typeface="Verdana"/>
              </a:rPr>
              <a:t>Inclusión de artículos en el Plan Nacional de Desarrollo</a:t>
            </a:r>
          </a:p>
          <a:p>
            <a:pPr defTabSz="855921"/>
            <a:r>
              <a:rPr lang="es-CO" sz="950">
                <a:solidFill>
                  <a:srgbClr val="D8D9DC">
                    <a:lumMod val="50000"/>
                  </a:srgbClr>
                </a:solidFill>
                <a:latin typeface="Verdana"/>
                <a:ea typeface="Verdana"/>
                <a:sym typeface="Symbol" panose="05050102010706020507" pitchFamily="18" charset="2"/>
              </a:rPr>
              <a:t> </a:t>
            </a:r>
            <a:r>
              <a:rPr lang="es-CO" sz="950">
                <a:solidFill>
                  <a:srgbClr val="D8D9DC">
                    <a:lumMod val="50000"/>
                  </a:srgbClr>
                </a:solidFill>
                <a:latin typeface="Verdana"/>
                <a:ea typeface="Verdana"/>
              </a:rPr>
              <a:t>Ministra designada.</a:t>
            </a:r>
          </a:p>
        </p:txBody>
      </p:sp>
      <p:sp>
        <p:nvSpPr>
          <p:cNvPr id="16" name="CuadroTexto 15">
            <a:extLst>
              <a:ext uri="{FF2B5EF4-FFF2-40B4-BE49-F238E27FC236}">
                <a16:creationId xmlns:a16="http://schemas.microsoft.com/office/drawing/2014/main" id="{45887D4B-DD30-726E-ABA3-F725A6CD8817}"/>
              </a:ext>
            </a:extLst>
          </p:cNvPr>
          <p:cNvSpPr txBox="1"/>
          <p:nvPr/>
        </p:nvSpPr>
        <p:spPr>
          <a:xfrm>
            <a:off x="1800440" y="878070"/>
            <a:ext cx="1101377" cy="94179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Agosto 2023</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Primeros recursos asignados </a:t>
            </a:r>
            <a:endParaRPr lang="es-CO" sz="960">
              <a:solidFill>
                <a:srgbClr val="D8D9DC">
                  <a:lumMod val="50000"/>
                </a:srgbClr>
              </a:solidFill>
              <a:latin typeface="Verdana" panose="020B0604030504040204" pitchFamily="34" charset="0"/>
              <a:ea typeface="Verdana" panose="020B0604030504040204" pitchFamily="34" charset="0"/>
            </a:endParaRPr>
          </a:p>
        </p:txBody>
      </p:sp>
      <p:sp>
        <p:nvSpPr>
          <p:cNvPr id="17" name="CuadroTexto 16">
            <a:extLst>
              <a:ext uri="{FF2B5EF4-FFF2-40B4-BE49-F238E27FC236}">
                <a16:creationId xmlns:a16="http://schemas.microsoft.com/office/drawing/2014/main" id="{E76CDA5A-E0FA-1FD0-B854-0968E88FB3F5}"/>
              </a:ext>
            </a:extLst>
          </p:cNvPr>
          <p:cNvSpPr txBox="1"/>
          <p:nvPr/>
        </p:nvSpPr>
        <p:spPr>
          <a:xfrm>
            <a:off x="2580831" y="878958"/>
            <a:ext cx="1327470" cy="794064"/>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Septiembre 2023</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1 Proyecto de inversión.</a:t>
            </a:r>
          </a:p>
        </p:txBody>
      </p:sp>
      <p:sp>
        <p:nvSpPr>
          <p:cNvPr id="18" name="CuadroTexto 17">
            <a:extLst>
              <a:ext uri="{FF2B5EF4-FFF2-40B4-BE49-F238E27FC236}">
                <a16:creationId xmlns:a16="http://schemas.microsoft.com/office/drawing/2014/main" id="{92F825DF-676E-E38F-4EBC-ADA7CE67CDE8}"/>
              </a:ext>
            </a:extLst>
          </p:cNvPr>
          <p:cNvSpPr txBox="1"/>
          <p:nvPr/>
        </p:nvSpPr>
        <p:spPr>
          <a:xfrm>
            <a:off x="3759849" y="868796"/>
            <a:ext cx="1553028" cy="1235723"/>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Diciembre 2023</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Reglamentación art. 72 (</a:t>
            </a:r>
            <a:r>
              <a:rPr lang="es-CO" sz="960" err="1">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FonIgualdad</a:t>
            </a:r>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Contrato Patrimonio autónomo. </a:t>
            </a:r>
          </a:p>
          <a:p>
            <a:pPr defTabSz="855921"/>
            <a:r>
              <a:rPr lang="es-CO" sz="950">
                <a:solidFill>
                  <a:srgbClr val="D8D9DC">
                    <a:lumMod val="50000"/>
                  </a:srgbClr>
                </a:solidFill>
                <a:latin typeface="Verdana"/>
                <a:ea typeface="Verdana"/>
              </a:rPr>
              <a:t>Sede </a:t>
            </a:r>
            <a:r>
              <a:rPr lang="es-CO" sz="950" err="1">
                <a:solidFill>
                  <a:srgbClr val="D8D9DC">
                    <a:lumMod val="50000"/>
                  </a:srgbClr>
                </a:solidFill>
                <a:latin typeface="Verdana"/>
                <a:ea typeface="Verdana"/>
              </a:rPr>
              <a:t>MinIgualdad</a:t>
            </a:r>
            <a:endParaRPr lang="es-CO" sz="950" err="1">
              <a:solidFill>
                <a:srgbClr val="D8D9DC">
                  <a:lumMod val="50000"/>
                </a:srgbClr>
              </a:solidFill>
              <a:latin typeface="Verdana" panose="020B0604030504040204" pitchFamily="34" charset="0"/>
              <a:ea typeface="Verdana" panose="020B0604030504040204" pitchFamily="34" charset="0"/>
            </a:endParaRPr>
          </a:p>
        </p:txBody>
      </p:sp>
      <p:sp>
        <p:nvSpPr>
          <p:cNvPr id="22" name="CuadroTexto 21">
            <a:extLst>
              <a:ext uri="{FF2B5EF4-FFF2-40B4-BE49-F238E27FC236}">
                <a16:creationId xmlns:a16="http://schemas.microsoft.com/office/drawing/2014/main" id="{FD02FF1E-D253-7CAD-0A7B-651F8AF14DCE}"/>
              </a:ext>
            </a:extLst>
          </p:cNvPr>
          <p:cNvSpPr txBox="1"/>
          <p:nvPr/>
        </p:nvSpPr>
        <p:spPr>
          <a:xfrm>
            <a:off x="5160979" y="878955"/>
            <a:ext cx="1067623" cy="94179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Enero 2024</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Plan Estratégico Institucional</a:t>
            </a:r>
            <a:endParaRPr lang="es-CO" sz="960">
              <a:solidFill>
                <a:srgbClr val="D8D9DC">
                  <a:lumMod val="50000"/>
                </a:srgbClr>
              </a:solidFill>
              <a:latin typeface="Verdana" panose="020B0604030504040204" pitchFamily="34" charset="0"/>
              <a:ea typeface="Verdana" panose="020B0604030504040204" pitchFamily="34" charset="0"/>
            </a:endParaRPr>
          </a:p>
        </p:txBody>
      </p:sp>
      <p:sp>
        <p:nvSpPr>
          <p:cNvPr id="23" name="CuadroTexto 22">
            <a:extLst>
              <a:ext uri="{FF2B5EF4-FFF2-40B4-BE49-F238E27FC236}">
                <a16:creationId xmlns:a16="http://schemas.microsoft.com/office/drawing/2014/main" id="{93CFA3A0-2387-33F3-EFFE-7D15D5E8C02A}"/>
              </a:ext>
            </a:extLst>
          </p:cNvPr>
          <p:cNvSpPr txBox="1"/>
          <p:nvPr/>
        </p:nvSpPr>
        <p:spPr>
          <a:xfrm>
            <a:off x="6041305" y="894134"/>
            <a:ext cx="1202249" cy="1181862"/>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Abril 2024</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8 Programas formulados</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4 Proyectos de inversión</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FonIgualdad en marcha</a:t>
            </a:r>
            <a:endParaRPr lang="es-CO" sz="960">
              <a:solidFill>
                <a:srgbClr val="D8D9DC">
                  <a:lumMod val="50000"/>
                </a:srgbClr>
              </a:solidFill>
              <a:latin typeface="Verdana" panose="020B0604030504040204" pitchFamily="34" charset="0"/>
              <a:ea typeface="Verdana" panose="020B0604030504040204" pitchFamily="34" charset="0"/>
            </a:endParaRPr>
          </a:p>
        </p:txBody>
      </p:sp>
      <p:sp>
        <p:nvSpPr>
          <p:cNvPr id="24" name="CuadroTexto 23">
            <a:extLst>
              <a:ext uri="{FF2B5EF4-FFF2-40B4-BE49-F238E27FC236}">
                <a16:creationId xmlns:a16="http://schemas.microsoft.com/office/drawing/2014/main" id="{36A6C358-C1DB-A535-8BFB-7FE4F6175AEC}"/>
              </a:ext>
            </a:extLst>
          </p:cNvPr>
          <p:cNvSpPr txBox="1"/>
          <p:nvPr/>
        </p:nvSpPr>
        <p:spPr>
          <a:xfrm>
            <a:off x="7122370" y="889462"/>
            <a:ext cx="1067623" cy="94179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Junio 2024</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15 Programas formulados</a:t>
            </a:r>
            <a:endParaRPr lang="es-CO" sz="960">
              <a:solidFill>
                <a:srgbClr val="D8D9DC">
                  <a:lumMod val="50000"/>
                </a:srgbClr>
              </a:solidFill>
              <a:latin typeface="Verdana" panose="020B0604030504040204" pitchFamily="34" charset="0"/>
              <a:ea typeface="Verdana" panose="020B0604030504040204" pitchFamily="34" charset="0"/>
            </a:endParaRPr>
          </a:p>
        </p:txBody>
      </p:sp>
      <p:sp>
        <p:nvSpPr>
          <p:cNvPr id="25" name="CuadroTexto 24">
            <a:extLst>
              <a:ext uri="{FF2B5EF4-FFF2-40B4-BE49-F238E27FC236}">
                <a16:creationId xmlns:a16="http://schemas.microsoft.com/office/drawing/2014/main" id="{5E54C667-D33F-4501-1B6D-B2D6CF87D38A}"/>
              </a:ext>
            </a:extLst>
          </p:cNvPr>
          <p:cNvSpPr txBox="1"/>
          <p:nvPr/>
        </p:nvSpPr>
        <p:spPr>
          <a:xfrm>
            <a:off x="7952731" y="878071"/>
            <a:ext cx="1202249" cy="1237262"/>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Agosto 2024</a:t>
            </a:r>
          </a:p>
          <a:p>
            <a:pPr defTabSz="855921"/>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21 Programas</a:t>
            </a:r>
            <a:b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br>
            <a:r>
              <a:rPr lang="es-CO" sz="960">
                <a:solidFill>
                  <a:srgbClr val="D8D9DC">
                    <a:lumMod val="50000"/>
                  </a:srgbClr>
                </a:solidFill>
                <a:latin typeface="Verdana" panose="020B0604030504040204" pitchFamily="34" charset="0"/>
                <a:ea typeface="Verdana" panose="020B0604030504040204" pitchFamily="34" charset="0"/>
                <a:sym typeface="Symbol" panose="05050102010706020507" pitchFamily="18" charset="2"/>
              </a:rPr>
              <a:t> 4 proyectos de inversión en etapa precontractual.</a:t>
            </a:r>
            <a:endParaRPr lang="es-CO" sz="960">
              <a:solidFill>
                <a:srgbClr val="D8D9DC">
                  <a:lumMod val="50000"/>
                </a:srgbClr>
              </a:solidFill>
              <a:latin typeface="Verdana" panose="020B0604030504040204" pitchFamily="34" charset="0"/>
              <a:ea typeface="Verdana" panose="020B0604030504040204" pitchFamily="34" charset="0"/>
            </a:endParaRPr>
          </a:p>
        </p:txBody>
      </p:sp>
      <p:sp>
        <p:nvSpPr>
          <p:cNvPr id="27" name="CuadroTexto 26">
            <a:extLst>
              <a:ext uri="{FF2B5EF4-FFF2-40B4-BE49-F238E27FC236}">
                <a16:creationId xmlns:a16="http://schemas.microsoft.com/office/drawing/2014/main" id="{1BEDD4ED-43F2-E6A2-D45E-7FD6F6D67044}"/>
              </a:ext>
            </a:extLst>
          </p:cNvPr>
          <p:cNvSpPr txBox="1"/>
          <p:nvPr/>
        </p:nvSpPr>
        <p:spPr>
          <a:xfrm>
            <a:off x="1032488" y="691002"/>
            <a:ext cx="306448" cy="38472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00">
                <a:solidFill>
                  <a:srgbClr val="D54773">
                    <a:lumMod val="60000"/>
                    <a:lumOff val="40000"/>
                  </a:srgbClr>
                </a:solidFill>
                <a:latin typeface="Calibri" panose="020F0502020204030204"/>
                <a:sym typeface="Symbol" panose="05050102010706020507" pitchFamily="18" charset="2"/>
              </a:rPr>
              <a:t></a:t>
            </a:r>
            <a:endParaRPr lang="es-CO" sz="1000">
              <a:solidFill>
                <a:srgbClr val="676A73"/>
              </a:solidFill>
              <a:latin typeface="Verdana"/>
              <a:ea typeface="Verdana"/>
              <a:sym typeface="Symbol" panose="05050102010706020507" pitchFamily="18" charset="2"/>
            </a:endParaRPr>
          </a:p>
        </p:txBody>
      </p:sp>
      <p:sp>
        <p:nvSpPr>
          <p:cNvPr id="28" name="CuadroTexto 27">
            <a:extLst>
              <a:ext uri="{FF2B5EF4-FFF2-40B4-BE49-F238E27FC236}">
                <a16:creationId xmlns:a16="http://schemas.microsoft.com/office/drawing/2014/main" id="{5D1C5F33-578E-B33D-5053-9D5693ADD6FC}"/>
              </a:ext>
            </a:extLst>
          </p:cNvPr>
          <p:cNvSpPr txBox="1"/>
          <p:nvPr/>
        </p:nvSpPr>
        <p:spPr>
          <a:xfrm>
            <a:off x="2057784" y="691002"/>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29" name="CuadroTexto 28">
            <a:extLst>
              <a:ext uri="{FF2B5EF4-FFF2-40B4-BE49-F238E27FC236}">
                <a16:creationId xmlns:a16="http://schemas.microsoft.com/office/drawing/2014/main" id="{5353E860-74CF-4279-DF61-00F0B1F6D349}"/>
              </a:ext>
            </a:extLst>
          </p:cNvPr>
          <p:cNvSpPr txBox="1"/>
          <p:nvPr/>
        </p:nvSpPr>
        <p:spPr>
          <a:xfrm>
            <a:off x="2820515" y="678509"/>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30" name="CuadroTexto 29">
            <a:extLst>
              <a:ext uri="{FF2B5EF4-FFF2-40B4-BE49-F238E27FC236}">
                <a16:creationId xmlns:a16="http://schemas.microsoft.com/office/drawing/2014/main" id="{27508718-E19D-722C-E1C9-876B566880FE}"/>
              </a:ext>
            </a:extLst>
          </p:cNvPr>
          <p:cNvSpPr txBox="1"/>
          <p:nvPr/>
        </p:nvSpPr>
        <p:spPr>
          <a:xfrm>
            <a:off x="4255478" y="653526"/>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31" name="CuadroTexto 30">
            <a:extLst>
              <a:ext uri="{FF2B5EF4-FFF2-40B4-BE49-F238E27FC236}">
                <a16:creationId xmlns:a16="http://schemas.microsoft.com/office/drawing/2014/main" id="{62076311-94C4-5886-5A3E-321F606FF31C}"/>
              </a:ext>
            </a:extLst>
          </p:cNvPr>
          <p:cNvSpPr txBox="1"/>
          <p:nvPr/>
        </p:nvSpPr>
        <p:spPr>
          <a:xfrm>
            <a:off x="5367214" y="678509"/>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32" name="CuadroTexto 31">
            <a:extLst>
              <a:ext uri="{FF2B5EF4-FFF2-40B4-BE49-F238E27FC236}">
                <a16:creationId xmlns:a16="http://schemas.microsoft.com/office/drawing/2014/main" id="{D83CEFB8-86D1-F515-421E-B0C67DE6F517}"/>
              </a:ext>
            </a:extLst>
          </p:cNvPr>
          <p:cNvSpPr txBox="1"/>
          <p:nvPr/>
        </p:nvSpPr>
        <p:spPr>
          <a:xfrm>
            <a:off x="6358983" y="653524"/>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33" name="CuadroTexto 32">
            <a:extLst>
              <a:ext uri="{FF2B5EF4-FFF2-40B4-BE49-F238E27FC236}">
                <a16:creationId xmlns:a16="http://schemas.microsoft.com/office/drawing/2014/main" id="{A01FE886-7DC6-6183-3A99-4640D44CC3C3}"/>
              </a:ext>
            </a:extLst>
          </p:cNvPr>
          <p:cNvSpPr txBox="1"/>
          <p:nvPr/>
        </p:nvSpPr>
        <p:spPr>
          <a:xfrm>
            <a:off x="7331050" y="653171"/>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2" name="CuadroTexto 1">
            <a:extLst>
              <a:ext uri="{FF2B5EF4-FFF2-40B4-BE49-F238E27FC236}">
                <a16:creationId xmlns:a16="http://schemas.microsoft.com/office/drawing/2014/main" id="{D9D27BE0-0B10-C52E-919F-E8416C1DCE2D}"/>
              </a:ext>
            </a:extLst>
          </p:cNvPr>
          <p:cNvSpPr txBox="1"/>
          <p:nvPr/>
        </p:nvSpPr>
        <p:spPr>
          <a:xfrm>
            <a:off x="9057368" y="888159"/>
            <a:ext cx="1164774" cy="137576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Diciembre2024</a:t>
            </a:r>
          </a:p>
          <a:p>
            <a:pPr marL="171450" indent="-171450" defTabSz="855921">
              <a:buFont typeface="Symbol" panose="05050102010706020507" pitchFamily="18" charset="2"/>
              <a:buChar char="·"/>
            </a:pPr>
            <a:r>
              <a:rPr lang="es-CO" sz="950">
                <a:solidFill>
                  <a:srgbClr val="D8D9DC">
                    <a:lumMod val="50000"/>
                  </a:srgbClr>
                </a:solidFill>
                <a:latin typeface="Verdana"/>
                <a:ea typeface="Verdana"/>
                <a:sym typeface="Symbol" panose="05050102010706020507" pitchFamily="18" charset="2"/>
              </a:rPr>
              <a:t>Puestos de trabajo y equipos para el 100% de personal nombrado</a:t>
            </a:r>
            <a:endParaRPr lang="es-CO" sz="950">
              <a:solidFill>
                <a:srgbClr val="676A73"/>
              </a:solidFill>
              <a:latin typeface="Verdana"/>
              <a:ea typeface="Verdana"/>
            </a:endParaRPr>
          </a:p>
        </p:txBody>
      </p:sp>
      <p:sp>
        <p:nvSpPr>
          <p:cNvPr id="10" name="CuadroTexto 9">
            <a:extLst>
              <a:ext uri="{FF2B5EF4-FFF2-40B4-BE49-F238E27FC236}">
                <a16:creationId xmlns:a16="http://schemas.microsoft.com/office/drawing/2014/main" id="{408E7E8D-5995-4495-197F-21105F8A005C}"/>
              </a:ext>
            </a:extLst>
          </p:cNvPr>
          <p:cNvSpPr txBox="1"/>
          <p:nvPr/>
        </p:nvSpPr>
        <p:spPr>
          <a:xfrm>
            <a:off x="1585827" y="2275666"/>
            <a:ext cx="3575002" cy="815608"/>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097335"/>
            <a:r>
              <a:rPr lang="es-MX" sz="1000" b="1">
                <a:solidFill>
                  <a:srgbClr val="454551"/>
                </a:solidFill>
                <a:latin typeface="Verdana"/>
                <a:ea typeface="Verdana"/>
                <a:cs typeface="ADLaM Display"/>
              </a:rPr>
              <a:t>Segundo semestre de 2023 - Formalización del Ministerio: </a:t>
            </a:r>
            <a:r>
              <a:rPr lang="es-MX" sz="900">
                <a:solidFill>
                  <a:srgbClr val="454551"/>
                </a:solidFill>
                <a:latin typeface="Verdana"/>
                <a:ea typeface="Verdana"/>
                <a:cs typeface="ADLaM Display"/>
                <a:sym typeface="Roboto"/>
              </a:rPr>
              <a:t>RUT (Registro Único Tributario), Registro Parafiscales, </a:t>
            </a:r>
            <a:r>
              <a:rPr lang="es-MX" sz="900" err="1">
                <a:solidFill>
                  <a:srgbClr val="454551"/>
                </a:solidFill>
                <a:latin typeface="Verdana"/>
                <a:ea typeface="Verdana"/>
                <a:cs typeface="ADLaM Display"/>
                <a:sym typeface="Roboto"/>
              </a:rPr>
              <a:t>RIT</a:t>
            </a:r>
            <a:r>
              <a:rPr lang="es-MX" sz="900">
                <a:solidFill>
                  <a:srgbClr val="454551"/>
                </a:solidFill>
                <a:latin typeface="Verdana"/>
                <a:ea typeface="Verdana"/>
                <a:cs typeface="ADLaM Display"/>
                <a:sym typeface="Roboto"/>
              </a:rPr>
              <a:t> (Registro de información tributaria), </a:t>
            </a:r>
            <a:r>
              <a:rPr lang="es-MX" sz="900" err="1">
                <a:solidFill>
                  <a:srgbClr val="454551"/>
                </a:solidFill>
                <a:latin typeface="Verdana"/>
                <a:ea typeface="Verdana"/>
                <a:cs typeface="ADLaM Display"/>
                <a:sym typeface="Roboto"/>
              </a:rPr>
              <a:t>SIIF</a:t>
            </a:r>
            <a:r>
              <a:rPr lang="es-MX" sz="900">
                <a:solidFill>
                  <a:srgbClr val="454551"/>
                </a:solidFill>
                <a:latin typeface="Verdana"/>
                <a:ea typeface="Verdana"/>
                <a:cs typeface="ADLaM Display"/>
                <a:sym typeface="Roboto"/>
              </a:rPr>
              <a:t> (Sistema de información Financiera), Autorización Tesoro Nacional, Página web.)</a:t>
            </a:r>
            <a:endParaRPr lang="es-MX" sz="900">
              <a:solidFill>
                <a:srgbClr val="454551"/>
              </a:solidFill>
              <a:latin typeface="Verdana"/>
              <a:ea typeface="Verdana"/>
              <a:cs typeface="ADLaM Display"/>
            </a:endParaRPr>
          </a:p>
        </p:txBody>
      </p:sp>
      <p:sp>
        <p:nvSpPr>
          <p:cNvPr id="12" name="Abrir corchete 11">
            <a:extLst>
              <a:ext uri="{FF2B5EF4-FFF2-40B4-BE49-F238E27FC236}">
                <a16:creationId xmlns:a16="http://schemas.microsoft.com/office/drawing/2014/main" id="{22D6C6D3-9AF1-735B-1B0E-5FC621ACC870}"/>
              </a:ext>
            </a:extLst>
          </p:cNvPr>
          <p:cNvSpPr/>
          <p:nvPr/>
        </p:nvSpPr>
        <p:spPr>
          <a:xfrm rot="5400000" flipH="1">
            <a:off x="3397490" y="607757"/>
            <a:ext cx="240452" cy="2962851"/>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s-CO" sz="1800"/>
          </a:p>
        </p:txBody>
      </p:sp>
      <p:sp>
        <p:nvSpPr>
          <p:cNvPr id="8" name="CuadroTexto 32">
            <a:extLst>
              <a:ext uri="{FF2B5EF4-FFF2-40B4-BE49-F238E27FC236}">
                <a16:creationId xmlns:a16="http://schemas.microsoft.com/office/drawing/2014/main" id="{BD7FE94C-60F2-8DB0-4E70-569AE4104CB0}"/>
              </a:ext>
            </a:extLst>
          </p:cNvPr>
          <p:cNvSpPr txBox="1"/>
          <p:nvPr/>
        </p:nvSpPr>
        <p:spPr>
          <a:xfrm>
            <a:off x="8255443" y="653169"/>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11" name="CuadroTexto 32">
            <a:extLst>
              <a:ext uri="{FF2B5EF4-FFF2-40B4-BE49-F238E27FC236}">
                <a16:creationId xmlns:a16="http://schemas.microsoft.com/office/drawing/2014/main" id="{7D04CC0D-843C-76CB-BAB7-C9EF1B0BC27E}"/>
              </a:ext>
            </a:extLst>
          </p:cNvPr>
          <p:cNvSpPr txBox="1"/>
          <p:nvPr/>
        </p:nvSpPr>
        <p:spPr>
          <a:xfrm>
            <a:off x="9367214" y="653169"/>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13" name="CuadroTexto 22">
            <a:extLst>
              <a:ext uri="{FF2B5EF4-FFF2-40B4-BE49-F238E27FC236}">
                <a16:creationId xmlns:a16="http://schemas.microsoft.com/office/drawing/2014/main" id="{F182FEFF-7F22-0495-F6DA-5243A2781392}"/>
              </a:ext>
            </a:extLst>
          </p:cNvPr>
          <p:cNvSpPr txBox="1"/>
          <p:nvPr/>
        </p:nvSpPr>
        <p:spPr>
          <a:xfrm>
            <a:off x="10988058" y="856658"/>
            <a:ext cx="1202249" cy="1531188"/>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Abril </a:t>
            </a:r>
            <a:endParaRPr lang="es-CO" sz="1320" b="1">
              <a:solidFill>
                <a:srgbClr val="D8D9DC">
                  <a:lumMod val="50000"/>
                </a:srgbClr>
              </a:solidFill>
              <a:latin typeface="Verdana" panose="020B0604030504040204" pitchFamily="34" charset="0"/>
              <a:ea typeface="Verdana" panose="020B0604030504040204" pitchFamily="34" charset="0"/>
            </a:endParaRPr>
          </a:p>
          <a:p>
            <a:pPr defTabSz="855921"/>
            <a:r>
              <a:rPr lang="es-CO" sz="1300" b="1">
                <a:solidFill>
                  <a:srgbClr val="D8D9DC">
                    <a:lumMod val="50000"/>
                  </a:srgbClr>
                </a:solidFill>
                <a:latin typeface="Verdana"/>
                <a:ea typeface="Verdana"/>
              </a:rPr>
              <a:t>2025</a:t>
            </a:r>
            <a:endParaRPr lang="es-CO" sz="1300" b="1">
              <a:solidFill>
                <a:srgbClr val="D8D9DC">
                  <a:lumMod val="50000"/>
                </a:srgbClr>
              </a:solidFill>
              <a:latin typeface="Verdana" panose="020B0604030504040204" pitchFamily="34" charset="0"/>
              <a:ea typeface="Verdana" panose="020B0604030504040204" pitchFamily="34" charset="0"/>
            </a:endParaRPr>
          </a:p>
          <a:p>
            <a:pPr defTabSz="855921"/>
            <a:r>
              <a:rPr lang="es-CO" sz="950">
                <a:solidFill>
                  <a:srgbClr val="D8D9DC">
                    <a:lumMod val="50000"/>
                  </a:srgbClr>
                </a:solidFill>
                <a:latin typeface="Verdana"/>
                <a:ea typeface="Verdana"/>
                <a:sym typeface="Symbol" panose="05050102010706020507" pitchFamily="18" charset="2"/>
              </a:rPr>
              <a:t> Nueva Dirección </a:t>
            </a:r>
            <a:r>
              <a:rPr lang="es-CO" sz="950" err="1">
                <a:solidFill>
                  <a:srgbClr val="D8D9DC">
                    <a:lumMod val="50000"/>
                  </a:srgbClr>
                </a:solidFill>
                <a:latin typeface="Verdana"/>
                <a:ea typeface="Verdana"/>
                <a:sym typeface="Symbol" panose="05050102010706020507" pitchFamily="18" charset="2"/>
              </a:rPr>
              <a:t>FonIgualdad</a:t>
            </a:r>
            <a:endParaRPr lang="es-CO" sz="1000" err="1">
              <a:solidFill>
                <a:srgbClr val="000000"/>
              </a:solidFill>
              <a:latin typeface="Verdana"/>
              <a:ea typeface="Verdana"/>
            </a:endParaRPr>
          </a:p>
          <a:p>
            <a:pPr defTabSz="855921"/>
            <a:r>
              <a:rPr lang="es-CO" sz="1000">
                <a:solidFill>
                  <a:srgbClr val="D8D9DC">
                    <a:lumMod val="50000"/>
                  </a:srgbClr>
                </a:solidFill>
                <a:latin typeface="Verdana"/>
                <a:ea typeface="Verdana"/>
              </a:rPr>
              <a:t> Aprobación total PAP</a:t>
            </a:r>
            <a:endParaRPr lang="es-CO" sz="1000">
              <a:solidFill>
                <a:srgbClr val="000000"/>
              </a:solidFill>
              <a:latin typeface="Verdana"/>
              <a:ea typeface="Verdana"/>
            </a:endParaRPr>
          </a:p>
          <a:p>
            <a:pPr defTabSz="855921"/>
            <a:endParaRPr lang="es-CO" sz="950">
              <a:solidFill>
                <a:srgbClr val="D8D9DC">
                  <a:lumMod val="50000"/>
                </a:srgbClr>
              </a:solidFill>
              <a:latin typeface="Verdana" panose="020B0604030504040204" pitchFamily="34" charset="0"/>
              <a:ea typeface="Verdana" panose="020B0604030504040204" pitchFamily="34" charset="0"/>
            </a:endParaRPr>
          </a:p>
          <a:p>
            <a:pPr defTabSz="855921"/>
            <a:endParaRPr lang="es-CO" sz="950">
              <a:solidFill>
                <a:srgbClr val="D8D9DC">
                  <a:lumMod val="50000"/>
                </a:srgbClr>
              </a:solidFill>
              <a:latin typeface="Verdana" panose="020B0604030504040204" pitchFamily="34" charset="0"/>
              <a:ea typeface="Verdana" panose="020B0604030504040204" pitchFamily="34" charset="0"/>
            </a:endParaRPr>
          </a:p>
        </p:txBody>
      </p:sp>
      <p:sp>
        <p:nvSpPr>
          <p:cNvPr id="20" name="CuadroTexto 22">
            <a:extLst>
              <a:ext uri="{FF2B5EF4-FFF2-40B4-BE49-F238E27FC236}">
                <a16:creationId xmlns:a16="http://schemas.microsoft.com/office/drawing/2014/main" id="{E77300F8-0E60-25D3-E45F-CAC9C0328D11}"/>
              </a:ext>
            </a:extLst>
          </p:cNvPr>
          <p:cNvSpPr txBox="1"/>
          <p:nvPr/>
        </p:nvSpPr>
        <p:spPr>
          <a:xfrm>
            <a:off x="10151107" y="906625"/>
            <a:ext cx="1202249" cy="931024"/>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Marzo</a:t>
            </a:r>
            <a:endParaRPr lang="en-US" sz="1300">
              <a:latin typeface="Verdana"/>
              <a:ea typeface="Verdana"/>
            </a:endParaRPr>
          </a:p>
          <a:p>
            <a:pPr defTabSz="855921"/>
            <a:r>
              <a:rPr lang="es-CO" sz="1300" b="1">
                <a:solidFill>
                  <a:srgbClr val="D8D9DC">
                    <a:lumMod val="50000"/>
                  </a:srgbClr>
                </a:solidFill>
                <a:latin typeface="Verdana"/>
                <a:ea typeface="Verdana"/>
              </a:rPr>
              <a:t>2025</a:t>
            </a:r>
            <a:endParaRPr lang="es-CO" sz="1300">
              <a:latin typeface="Verdana"/>
              <a:ea typeface="Verdana"/>
            </a:endParaRPr>
          </a:p>
          <a:p>
            <a:pPr defTabSz="855921"/>
            <a:r>
              <a:rPr lang="es-CO" sz="950">
                <a:solidFill>
                  <a:srgbClr val="D8D9DC">
                    <a:lumMod val="50000"/>
                  </a:srgbClr>
                </a:solidFill>
                <a:latin typeface="Verdana"/>
                <a:ea typeface="Verdana"/>
                <a:sym typeface="Symbol" panose="05050102010706020507" pitchFamily="18" charset="2"/>
              </a:rPr>
              <a:t> Ministro</a:t>
            </a:r>
          </a:p>
          <a:p>
            <a:pPr defTabSz="855921"/>
            <a:r>
              <a:rPr lang="es-CO" sz="950">
                <a:solidFill>
                  <a:srgbClr val="D8D9DC">
                    <a:lumMod val="50000"/>
                  </a:srgbClr>
                </a:solidFill>
                <a:latin typeface="Verdana"/>
                <a:ea typeface="Verdana"/>
              </a:rPr>
              <a:t>Carlos</a:t>
            </a:r>
          </a:p>
          <a:p>
            <a:pPr defTabSz="855921"/>
            <a:r>
              <a:rPr lang="es-CO" sz="950">
                <a:solidFill>
                  <a:srgbClr val="D8D9DC">
                    <a:lumMod val="50000"/>
                  </a:srgbClr>
                </a:solidFill>
                <a:latin typeface="Verdana"/>
                <a:ea typeface="Verdana"/>
              </a:rPr>
              <a:t>Rosero</a:t>
            </a:r>
          </a:p>
        </p:txBody>
      </p:sp>
      <p:sp>
        <p:nvSpPr>
          <p:cNvPr id="21" name="CuadroTexto 32">
            <a:extLst>
              <a:ext uri="{FF2B5EF4-FFF2-40B4-BE49-F238E27FC236}">
                <a16:creationId xmlns:a16="http://schemas.microsoft.com/office/drawing/2014/main" id="{AC6829C2-4005-6468-AB8E-D5C88BD2B537}"/>
              </a:ext>
            </a:extLst>
          </p:cNvPr>
          <p:cNvSpPr txBox="1"/>
          <p:nvPr/>
        </p:nvSpPr>
        <p:spPr>
          <a:xfrm>
            <a:off x="10341574" y="678152"/>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26" name="CuadroTexto 32">
            <a:extLst>
              <a:ext uri="{FF2B5EF4-FFF2-40B4-BE49-F238E27FC236}">
                <a16:creationId xmlns:a16="http://schemas.microsoft.com/office/drawing/2014/main" id="{96991538-1212-408E-B194-73BF3B346150}"/>
              </a:ext>
            </a:extLst>
          </p:cNvPr>
          <p:cNvSpPr txBox="1"/>
          <p:nvPr/>
        </p:nvSpPr>
        <p:spPr>
          <a:xfrm>
            <a:off x="11278458" y="678152"/>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35" name="CuadroTexto 26">
            <a:extLst>
              <a:ext uri="{FF2B5EF4-FFF2-40B4-BE49-F238E27FC236}">
                <a16:creationId xmlns:a16="http://schemas.microsoft.com/office/drawing/2014/main" id="{9D3C128B-2563-6A98-3ED7-663A1A0F4200}"/>
              </a:ext>
            </a:extLst>
          </p:cNvPr>
          <p:cNvSpPr txBox="1"/>
          <p:nvPr/>
        </p:nvSpPr>
        <p:spPr>
          <a:xfrm>
            <a:off x="282979" y="703494"/>
            <a:ext cx="306448" cy="38472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00">
                <a:solidFill>
                  <a:srgbClr val="D54773">
                    <a:lumMod val="60000"/>
                    <a:lumOff val="40000"/>
                  </a:srgbClr>
                </a:solidFill>
                <a:latin typeface="Calibri" panose="020F0502020204030204"/>
                <a:sym typeface="Symbol" panose="05050102010706020507" pitchFamily="18" charset="2"/>
              </a:rPr>
              <a:t></a:t>
            </a:r>
            <a:endParaRPr lang="es-CO" sz="1000">
              <a:solidFill>
                <a:srgbClr val="676A73"/>
              </a:solidFill>
              <a:latin typeface="Verdana"/>
              <a:ea typeface="Verdana"/>
              <a:sym typeface="Symbol" panose="05050102010706020507" pitchFamily="18" charset="2"/>
            </a:endParaRPr>
          </a:p>
        </p:txBody>
      </p:sp>
      <p:cxnSp>
        <p:nvCxnSpPr>
          <p:cNvPr id="41" name="Conector recto 8">
            <a:extLst>
              <a:ext uri="{FF2B5EF4-FFF2-40B4-BE49-F238E27FC236}">
                <a16:creationId xmlns:a16="http://schemas.microsoft.com/office/drawing/2014/main" id="{145F52A9-D4CD-3063-0C99-B58E2CA22EAC}"/>
              </a:ext>
            </a:extLst>
          </p:cNvPr>
          <p:cNvCxnSpPr>
            <a:cxnSpLocks/>
          </p:cNvCxnSpPr>
          <p:nvPr/>
        </p:nvCxnSpPr>
        <p:spPr>
          <a:xfrm flipV="1">
            <a:off x="61626" y="3387825"/>
            <a:ext cx="12119618" cy="53401"/>
          </a:xfrm>
          <a:prstGeom prst="line">
            <a:avLst/>
          </a:prstGeom>
          <a:ln w="28575">
            <a:solidFill>
              <a:schemeClr val="accent6">
                <a:lumMod val="40000"/>
                <a:lumOff val="6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CuadroTexto 15">
            <a:extLst>
              <a:ext uri="{FF2B5EF4-FFF2-40B4-BE49-F238E27FC236}">
                <a16:creationId xmlns:a16="http://schemas.microsoft.com/office/drawing/2014/main" id="{913CEDD1-75AC-DAB9-DAB6-7B05E0596A4D}"/>
              </a:ext>
            </a:extLst>
          </p:cNvPr>
          <p:cNvSpPr txBox="1"/>
          <p:nvPr/>
        </p:nvSpPr>
        <p:spPr>
          <a:xfrm>
            <a:off x="1850407" y="3451381"/>
            <a:ext cx="1101377" cy="644792"/>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Agosto 2023</a:t>
            </a:r>
          </a:p>
          <a:p>
            <a:pPr defTabSz="855921"/>
            <a:r>
              <a:rPr lang="es-CO" sz="950">
                <a:solidFill>
                  <a:srgbClr val="D8D9DC">
                    <a:lumMod val="50000"/>
                  </a:srgbClr>
                </a:solidFill>
                <a:latin typeface="Verdana"/>
                <a:ea typeface="Verdana"/>
                <a:sym typeface="Symbol" panose="05050102010706020507" pitchFamily="18" charset="2"/>
              </a:rPr>
              <a:t>1 / 744</a:t>
            </a:r>
            <a:endParaRPr lang="es-CO" sz="950">
              <a:solidFill>
                <a:srgbClr val="D8D9DC">
                  <a:lumMod val="50000"/>
                </a:srgbClr>
              </a:solidFill>
              <a:latin typeface="Verdana"/>
              <a:ea typeface="Verdana"/>
            </a:endParaRPr>
          </a:p>
        </p:txBody>
      </p:sp>
      <p:sp>
        <p:nvSpPr>
          <p:cNvPr id="45" name="CuadroTexto 16">
            <a:extLst>
              <a:ext uri="{FF2B5EF4-FFF2-40B4-BE49-F238E27FC236}">
                <a16:creationId xmlns:a16="http://schemas.microsoft.com/office/drawing/2014/main" id="{8FCA25F8-40DF-9AE8-992F-752BE6E2FBCF}"/>
              </a:ext>
            </a:extLst>
          </p:cNvPr>
          <p:cNvSpPr txBox="1"/>
          <p:nvPr/>
        </p:nvSpPr>
        <p:spPr>
          <a:xfrm>
            <a:off x="2630798" y="3414793"/>
            <a:ext cx="1327470" cy="644792"/>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Septiembre 2023</a:t>
            </a:r>
          </a:p>
          <a:p>
            <a:pPr defTabSz="855921"/>
            <a:r>
              <a:rPr lang="es-CO" sz="950">
                <a:solidFill>
                  <a:srgbClr val="D8D9DC">
                    <a:lumMod val="50000"/>
                  </a:srgbClr>
                </a:solidFill>
                <a:latin typeface="Verdana"/>
                <a:ea typeface="Verdana"/>
                <a:sym typeface="Symbol" panose="05050102010706020507" pitchFamily="18" charset="2"/>
              </a:rPr>
              <a:t>3 / 744</a:t>
            </a:r>
            <a:endParaRPr lang="es-CO" sz="950">
              <a:solidFill>
                <a:srgbClr val="D8D9DC">
                  <a:lumMod val="50000"/>
                </a:srgbClr>
              </a:solidFill>
              <a:latin typeface="Verdana" panose="020B0604030504040204" pitchFamily="34" charset="0"/>
              <a:ea typeface="Verdana" panose="020B0604030504040204" pitchFamily="34" charset="0"/>
            </a:endParaRPr>
          </a:p>
        </p:txBody>
      </p:sp>
      <p:sp>
        <p:nvSpPr>
          <p:cNvPr id="46" name="CuadroTexto 17">
            <a:extLst>
              <a:ext uri="{FF2B5EF4-FFF2-40B4-BE49-F238E27FC236}">
                <a16:creationId xmlns:a16="http://schemas.microsoft.com/office/drawing/2014/main" id="{5250C536-D31D-2B67-78D2-6FE4CA44838B}"/>
              </a:ext>
            </a:extLst>
          </p:cNvPr>
          <p:cNvSpPr txBox="1"/>
          <p:nvPr/>
        </p:nvSpPr>
        <p:spPr>
          <a:xfrm>
            <a:off x="3772341" y="3429615"/>
            <a:ext cx="1140799" cy="657283"/>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Diciembre 2023</a:t>
            </a:r>
          </a:p>
          <a:p>
            <a:pPr defTabSz="855921"/>
            <a:r>
              <a:rPr lang="es-CO" sz="950">
                <a:solidFill>
                  <a:srgbClr val="D8D9DC">
                    <a:lumMod val="50000"/>
                  </a:srgbClr>
                </a:solidFill>
                <a:latin typeface="Verdana"/>
                <a:ea typeface="Verdana"/>
                <a:sym typeface="Symbol" panose="05050102010706020507" pitchFamily="18" charset="2"/>
              </a:rPr>
              <a:t>43 / 744</a:t>
            </a:r>
            <a:endParaRPr lang="es-CO"/>
          </a:p>
        </p:txBody>
      </p:sp>
      <p:sp>
        <p:nvSpPr>
          <p:cNvPr id="47" name="CuadroTexto 21">
            <a:extLst>
              <a:ext uri="{FF2B5EF4-FFF2-40B4-BE49-F238E27FC236}">
                <a16:creationId xmlns:a16="http://schemas.microsoft.com/office/drawing/2014/main" id="{E0ECFD97-F658-DA0E-D60E-92F03391DCD9}"/>
              </a:ext>
            </a:extLst>
          </p:cNvPr>
          <p:cNvSpPr txBox="1"/>
          <p:nvPr/>
        </p:nvSpPr>
        <p:spPr>
          <a:xfrm>
            <a:off x="5210946" y="3439774"/>
            <a:ext cx="1067623" cy="644792"/>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Enero 2024</a:t>
            </a:r>
          </a:p>
          <a:p>
            <a:pPr defTabSz="855921"/>
            <a:r>
              <a:rPr lang="es-CO" sz="950">
                <a:solidFill>
                  <a:srgbClr val="D8D9DC">
                    <a:lumMod val="50000"/>
                  </a:srgbClr>
                </a:solidFill>
                <a:latin typeface="Verdana"/>
                <a:ea typeface="Verdana"/>
                <a:sym typeface="Symbol" panose="05050102010706020507" pitchFamily="18" charset="2"/>
              </a:rPr>
              <a:t>47 / 744</a:t>
            </a:r>
            <a:endParaRPr lang="es-CO" sz="960">
              <a:solidFill>
                <a:srgbClr val="D8D9DC">
                  <a:lumMod val="50000"/>
                </a:srgbClr>
              </a:solidFill>
              <a:latin typeface="Verdana" panose="020B0604030504040204" pitchFamily="34" charset="0"/>
              <a:ea typeface="Verdana" panose="020B0604030504040204" pitchFamily="34" charset="0"/>
            </a:endParaRPr>
          </a:p>
        </p:txBody>
      </p:sp>
      <p:sp>
        <p:nvSpPr>
          <p:cNvPr id="48" name="CuadroTexto 22">
            <a:extLst>
              <a:ext uri="{FF2B5EF4-FFF2-40B4-BE49-F238E27FC236}">
                <a16:creationId xmlns:a16="http://schemas.microsoft.com/office/drawing/2014/main" id="{A963578A-CF33-4FAC-684D-8C8F7BD1EABD}"/>
              </a:ext>
            </a:extLst>
          </p:cNvPr>
          <p:cNvSpPr txBox="1"/>
          <p:nvPr/>
        </p:nvSpPr>
        <p:spPr>
          <a:xfrm>
            <a:off x="6066288" y="3454953"/>
            <a:ext cx="1202249" cy="638636"/>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Abril </a:t>
            </a:r>
            <a:endParaRPr lang="en-US"/>
          </a:p>
          <a:p>
            <a:pPr defTabSz="855921"/>
            <a:r>
              <a:rPr lang="es-CO" sz="1300" b="1">
                <a:solidFill>
                  <a:srgbClr val="D8D9DC">
                    <a:lumMod val="50000"/>
                  </a:srgbClr>
                </a:solidFill>
                <a:latin typeface="Verdana"/>
                <a:ea typeface="Verdana"/>
              </a:rPr>
              <a:t>2024</a:t>
            </a:r>
            <a:endParaRPr lang="es-CO"/>
          </a:p>
          <a:p>
            <a:pPr defTabSz="855921"/>
            <a:r>
              <a:rPr lang="es-CO" sz="950">
                <a:solidFill>
                  <a:srgbClr val="D8D9DC">
                    <a:lumMod val="50000"/>
                  </a:srgbClr>
                </a:solidFill>
                <a:latin typeface="Verdana"/>
                <a:ea typeface="Verdana"/>
                <a:sym typeface="Symbol" panose="05050102010706020507" pitchFamily="18" charset="2"/>
              </a:rPr>
              <a:t>118 / 744</a:t>
            </a:r>
            <a:endParaRPr lang="es-CO"/>
          </a:p>
        </p:txBody>
      </p:sp>
      <p:sp>
        <p:nvSpPr>
          <p:cNvPr id="49" name="CuadroTexto 23">
            <a:extLst>
              <a:ext uri="{FF2B5EF4-FFF2-40B4-BE49-F238E27FC236}">
                <a16:creationId xmlns:a16="http://schemas.microsoft.com/office/drawing/2014/main" id="{CF148FD4-AEC2-8685-BB6E-300A0D17D663}"/>
              </a:ext>
            </a:extLst>
          </p:cNvPr>
          <p:cNvSpPr txBox="1"/>
          <p:nvPr/>
        </p:nvSpPr>
        <p:spPr>
          <a:xfrm>
            <a:off x="7172337" y="3425297"/>
            <a:ext cx="1067623" cy="644792"/>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Junio 2024</a:t>
            </a:r>
          </a:p>
          <a:p>
            <a:pPr defTabSz="855921"/>
            <a:r>
              <a:rPr lang="es-CO" sz="950">
                <a:solidFill>
                  <a:srgbClr val="D8D9DC">
                    <a:lumMod val="50000"/>
                  </a:srgbClr>
                </a:solidFill>
                <a:latin typeface="Verdana"/>
                <a:ea typeface="Verdana"/>
                <a:sym typeface="Symbol" panose="05050102010706020507" pitchFamily="18" charset="2"/>
              </a:rPr>
              <a:t>209 / 744</a:t>
            </a:r>
            <a:endParaRPr lang="es-CO" sz="960">
              <a:solidFill>
                <a:srgbClr val="D8D9DC">
                  <a:lumMod val="50000"/>
                </a:srgbClr>
              </a:solidFill>
              <a:latin typeface="Verdana" panose="020B0604030504040204" pitchFamily="34" charset="0"/>
              <a:ea typeface="Verdana" panose="020B0604030504040204" pitchFamily="34" charset="0"/>
            </a:endParaRPr>
          </a:p>
        </p:txBody>
      </p:sp>
      <p:sp>
        <p:nvSpPr>
          <p:cNvPr id="50" name="CuadroTexto 24">
            <a:extLst>
              <a:ext uri="{FF2B5EF4-FFF2-40B4-BE49-F238E27FC236}">
                <a16:creationId xmlns:a16="http://schemas.microsoft.com/office/drawing/2014/main" id="{1AC37C98-7C6A-28F1-2662-A771A2FDE09D}"/>
              </a:ext>
            </a:extLst>
          </p:cNvPr>
          <p:cNvSpPr txBox="1"/>
          <p:nvPr/>
        </p:nvSpPr>
        <p:spPr>
          <a:xfrm>
            <a:off x="8002698" y="3426398"/>
            <a:ext cx="1202249" cy="64633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Agosto 2024</a:t>
            </a:r>
          </a:p>
          <a:p>
            <a:pPr defTabSz="855921"/>
            <a:r>
              <a:rPr lang="es-CO" sz="950">
                <a:solidFill>
                  <a:srgbClr val="D8D9DC">
                    <a:lumMod val="50000"/>
                  </a:srgbClr>
                </a:solidFill>
                <a:latin typeface="Verdana"/>
                <a:ea typeface="Verdana"/>
              </a:rPr>
              <a:t>303 / 744</a:t>
            </a:r>
            <a:endParaRPr lang="es-CO" sz="950">
              <a:solidFill>
                <a:srgbClr val="D8D9DC">
                  <a:lumMod val="50000"/>
                </a:srgbClr>
              </a:solidFill>
              <a:latin typeface="Verdana" panose="020B0604030504040204" pitchFamily="34" charset="0"/>
              <a:ea typeface="Verdana" panose="020B0604030504040204" pitchFamily="34" charset="0"/>
            </a:endParaRPr>
          </a:p>
        </p:txBody>
      </p:sp>
      <p:sp>
        <p:nvSpPr>
          <p:cNvPr id="52" name="CuadroTexto 27">
            <a:extLst>
              <a:ext uri="{FF2B5EF4-FFF2-40B4-BE49-F238E27FC236}">
                <a16:creationId xmlns:a16="http://schemas.microsoft.com/office/drawing/2014/main" id="{527CA5EE-15BD-B290-BAB6-7C81C39C35F9}"/>
              </a:ext>
            </a:extLst>
          </p:cNvPr>
          <p:cNvSpPr txBox="1"/>
          <p:nvPr/>
        </p:nvSpPr>
        <p:spPr>
          <a:xfrm>
            <a:off x="2107751" y="3239329"/>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53" name="CuadroTexto 28">
            <a:extLst>
              <a:ext uri="{FF2B5EF4-FFF2-40B4-BE49-F238E27FC236}">
                <a16:creationId xmlns:a16="http://schemas.microsoft.com/office/drawing/2014/main" id="{0D7F6C7A-8A55-69E6-F9C6-F2406D1AFF37}"/>
              </a:ext>
            </a:extLst>
          </p:cNvPr>
          <p:cNvSpPr txBox="1"/>
          <p:nvPr/>
        </p:nvSpPr>
        <p:spPr>
          <a:xfrm>
            <a:off x="2870482" y="3226838"/>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55" name="CuadroTexto 29">
            <a:extLst>
              <a:ext uri="{FF2B5EF4-FFF2-40B4-BE49-F238E27FC236}">
                <a16:creationId xmlns:a16="http://schemas.microsoft.com/office/drawing/2014/main" id="{21896DB0-B7FA-CD64-3828-57BB41266DBC}"/>
              </a:ext>
            </a:extLst>
          </p:cNvPr>
          <p:cNvSpPr txBox="1"/>
          <p:nvPr/>
        </p:nvSpPr>
        <p:spPr>
          <a:xfrm>
            <a:off x="4305445" y="3226838"/>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56" name="CuadroTexto 30">
            <a:extLst>
              <a:ext uri="{FF2B5EF4-FFF2-40B4-BE49-F238E27FC236}">
                <a16:creationId xmlns:a16="http://schemas.microsoft.com/office/drawing/2014/main" id="{215D8939-17F9-5D4B-FD7D-C65DA76E4129}"/>
              </a:ext>
            </a:extLst>
          </p:cNvPr>
          <p:cNvSpPr txBox="1"/>
          <p:nvPr/>
        </p:nvSpPr>
        <p:spPr>
          <a:xfrm>
            <a:off x="5417181" y="3226838"/>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57" name="CuadroTexto 31">
            <a:extLst>
              <a:ext uri="{FF2B5EF4-FFF2-40B4-BE49-F238E27FC236}">
                <a16:creationId xmlns:a16="http://schemas.microsoft.com/office/drawing/2014/main" id="{9EFD0CCC-92D2-2B78-57B7-4BE6667C085F}"/>
              </a:ext>
            </a:extLst>
          </p:cNvPr>
          <p:cNvSpPr txBox="1"/>
          <p:nvPr/>
        </p:nvSpPr>
        <p:spPr>
          <a:xfrm>
            <a:off x="6408950" y="3214344"/>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58" name="CuadroTexto 32">
            <a:extLst>
              <a:ext uri="{FF2B5EF4-FFF2-40B4-BE49-F238E27FC236}">
                <a16:creationId xmlns:a16="http://schemas.microsoft.com/office/drawing/2014/main" id="{B5738CB9-FA63-5B05-6E8D-43ABC7E81341}"/>
              </a:ext>
            </a:extLst>
          </p:cNvPr>
          <p:cNvSpPr txBox="1"/>
          <p:nvPr/>
        </p:nvSpPr>
        <p:spPr>
          <a:xfrm>
            <a:off x="7381017" y="3213990"/>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59" name="CuadroTexto 1">
            <a:extLst>
              <a:ext uri="{FF2B5EF4-FFF2-40B4-BE49-F238E27FC236}">
                <a16:creationId xmlns:a16="http://schemas.microsoft.com/office/drawing/2014/main" id="{45F2979A-2C9C-1FAF-1C39-2D722D80620E}"/>
              </a:ext>
            </a:extLst>
          </p:cNvPr>
          <p:cNvSpPr txBox="1"/>
          <p:nvPr/>
        </p:nvSpPr>
        <p:spPr>
          <a:xfrm>
            <a:off x="9107335" y="3399011"/>
            <a:ext cx="1164774" cy="638636"/>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Diciembre2024</a:t>
            </a:r>
            <a:endParaRPr lang="en-US"/>
          </a:p>
          <a:p>
            <a:pPr defTabSz="855921">
              <a:buFont typeface="Symbol" panose="05050102010706020507" pitchFamily="18" charset="2"/>
            </a:pPr>
            <a:r>
              <a:rPr lang="es-CO" sz="950">
                <a:solidFill>
                  <a:srgbClr val="D8D9DC">
                    <a:lumMod val="50000"/>
                  </a:srgbClr>
                </a:solidFill>
                <a:latin typeface="Verdana"/>
                <a:ea typeface="Verdana"/>
              </a:rPr>
              <a:t>488 / 744</a:t>
            </a:r>
            <a:endParaRPr lang="es-CO" sz="950">
              <a:solidFill>
                <a:srgbClr val="676A73"/>
              </a:solidFill>
              <a:latin typeface="Verdana"/>
              <a:ea typeface="Verdana"/>
            </a:endParaRPr>
          </a:p>
        </p:txBody>
      </p:sp>
      <p:sp>
        <p:nvSpPr>
          <p:cNvPr id="63" name="CuadroTexto 32">
            <a:extLst>
              <a:ext uri="{FF2B5EF4-FFF2-40B4-BE49-F238E27FC236}">
                <a16:creationId xmlns:a16="http://schemas.microsoft.com/office/drawing/2014/main" id="{510D4ACE-4D7F-BE83-2BD0-D6F04A42CA4A}"/>
              </a:ext>
            </a:extLst>
          </p:cNvPr>
          <p:cNvSpPr txBox="1"/>
          <p:nvPr/>
        </p:nvSpPr>
        <p:spPr>
          <a:xfrm>
            <a:off x="8305410" y="3226482"/>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65" name="CuadroTexto 32">
            <a:extLst>
              <a:ext uri="{FF2B5EF4-FFF2-40B4-BE49-F238E27FC236}">
                <a16:creationId xmlns:a16="http://schemas.microsoft.com/office/drawing/2014/main" id="{020D54E2-854D-8AEB-4672-017C2657754A}"/>
              </a:ext>
            </a:extLst>
          </p:cNvPr>
          <p:cNvSpPr txBox="1"/>
          <p:nvPr/>
        </p:nvSpPr>
        <p:spPr>
          <a:xfrm>
            <a:off x="9417181" y="3189005"/>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66" name="CuadroTexto 22">
            <a:extLst>
              <a:ext uri="{FF2B5EF4-FFF2-40B4-BE49-F238E27FC236}">
                <a16:creationId xmlns:a16="http://schemas.microsoft.com/office/drawing/2014/main" id="{8D42AAB8-D7F0-D053-842F-5474AF72E8E4}"/>
              </a:ext>
            </a:extLst>
          </p:cNvPr>
          <p:cNvSpPr txBox="1"/>
          <p:nvPr/>
        </p:nvSpPr>
        <p:spPr>
          <a:xfrm>
            <a:off x="11025533" y="3454952"/>
            <a:ext cx="1202249" cy="938719"/>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Abril </a:t>
            </a:r>
            <a:endParaRPr lang="es-CO" sz="1320" b="1">
              <a:solidFill>
                <a:srgbClr val="D8D9DC">
                  <a:lumMod val="50000"/>
                </a:srgbClr>
              </a:solidFill>
              <a:latin typeface="Verdana" panose="020B0604030504040204" pitchFamily="34" charset="0"/>
              <a:ea typeface="Verdana" panose="020B0604030504040204" pitchFamily="34" charset="0"/>
            </a:endParaRPr>
          </a:p>
          <a:p>
            <a:pPr defTabSz="855921"/>
            <a:r>
              <a:rPr lang="es-CO" sz="1300" b="1">
                <a:solidFill>
                  <a:srgbClr val="D8D9DC">
                    <a:lumMod val="50000"/>
                  </a:srgbClr>
                </a:solidFill>
                <a:latin typeface="Verdana"/>
                <a:ea typeface="Verdana"/>
              </a:rPr>
              <a:t>2025</a:t>
            </a:r>
            <a:endParaRPr lang="es-CO" sz="1300" b="1">
              <a:solidFill>
                <a:srgbClr val="D8D9DC">
                  <a:lumMod val="50000"/>
                </a:srgbClr>
              </a:solidFill>
              <a:latin typeface="Verdana" panose="020B0604030504040204" pitchFamily="34" charset="0"/>
              <a:ea typeface="Verdana" panose="020B0604030504040204" pitchFamily="34" charset="0"/>
            </a:endParaRPr>
          </a:p>
          <a:p>
            <a:pPr defTabSz="855921"/>
            <a:r>
              <a:rPr lang="es-CO" sz="1000">
                <a:solidFill>
                  <a:srgbClr val="D8D9DC">
                    <a:lumMod val="50000"/>
                  </a:srgbClr>
                </a:solidFill>
                <a:latin typeface="Verdana"/>
                <a:ea typeface="Verdana"/>
              </a:rPr>
              <a:t>465 / 744</a:t>
            </a:r>
            <a:endParaRPr lang="es-CO"/>
          </a:p>
          <a:p>
            <a:pPr defTabSz="855921"/>
            <a:endParaRPr lang="es-CO" sz="950">
              <a:solidFill>
                <a:srgbClr val="D8D9DC">
                  <a:lumMod val="50000"/>
                </a:srgbClr>
              </a:solidFill>
              <a:latin typeface="Verdana" panose="020B0604030504040204" pitchFamily="34" charset="0"/>
              <a:ea typeface="Verdana" panose="020B0604030504040204" pitchFamily="34" charset="0"/>
            </a:endParaRPr>
          </a:p>
          <a:p>
            <a:pPr defTabSz="855921"/>
            <a:endParaRPr lang="es-CO" sz="950">
              <a:solidFill>
                <a:srgbClr val="D8D9DC">
                  <a:lumMod val="50000"/>
                </a:srgbClr>
              </a:solidFill>
              <a:latin typeface="Verdana" panose="020B0604030504040204" pitchFamily="34" charset="0"/>
              <a:ea typeface="Verdana" panose="020B0604030504040204" pitchFamily="34" charset="0"/>
            </a:endParaRPr>
          </a:p>
        </p:txBody>
      </p:sp>
      <p:sp>
        <p:nvSpPr>
          <p:cNvPr id="67" name="CuadroTexto 22">
            <a:extLst>
              <a:ext uri="{FF2B5EF4-FFF2-40B4-BE49-F238E27FC236}">
                <a16:creationId xmlns:a16="http://schemas.microsoft.com/office/drawing/2014/main" id="{26FB4EED-8412-62CF-6BFD-BA3351B9DAA6}"/>
              </a:ext>
            </a:extLst>
          </p:cNvPr>
          <p:cNvSpPr txBox="1"/>
          <p:nvPr/>
        </p:nvSpPr>
        <p:spPr>
          <a:xfrm>
            <a:off x="10201074" y="3417477"/>
            <a:ext cx="1202249" cy="638636"/>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Marzo</a:t>
            </a:r>
            <a:endParaRPr lang="en-US" sz="1300">
              <a:latin typeface="Verdana"/>
              <a:ea typeface="Verdana"/>
            </a:endParaRPr>
          </a:p>
          <a:p>
            <a:pPr defTabSz="855921"/>
            <a:r>
              <a:rPr lang="es-CO" sz="1300" b="1">
                <a:solidFill>
                  <a:srgbClr val="D8D9DC">
                    <a:lumMod val="50000"/>
                  </a:srgbClr>
                </a:solidFill>
                <a:latin typeface="Verdana"/>
                <a:ea typeface="Verdana"/>
              </a:rPr>
              <a:t>2025</a:t>
            </a:r>
            <a:endParaRPr lang="es-CO" sz="1300">
              <a:latin typeface="Verdana"/>
              <a:ea typeface="Verdana"/>
            </a:endParaRPr>
          </a:p>
          <a:p>
            <a:pPr defTabSz="855921"/>
            <a:r>
              <a:rPr lang="es-CO" sz="950">
                <a:solidFill>
                  <a:srgbClr val="D8D9DC">
                    <a:lumMod val="50000"/>
                  </a:srgbClr>
                </a:solidFill>
                <a:latin typeface="Verdana"/>
                <a:ea typeface="Verdana"/>
              </a:rPr>
              <a:t>474 / 744</a:t>
            </a:r>
          </a:p>
        </p:txBody>
      </p:sp>
      <p:sp>
        <p:nvSpPr>
          <p:cNvPr id="68" name="CuadroTexto 32">
            <a:extLst>
              <a:ext uri="{FF2B5EF4-FFF2-40B4-BE49-F238E27FC236}">
                <a16:creationId xmlns:a16="http://schemas.microsoft.com/office/drawing/2014/main" id="{531AE729-B966-FE80-45FF-D41836BCB05A}"/>
              </a:ext>
            </a:extLst>
          </p:cNvPr>
          <p:cNvSpPr txBox="1"/>
          <p:nvPr/>
        </p:nvSpPr>
        <p:spPr>
          <a:xfrm>
            <a:off x="10391541" y="3213988"/>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69" name="CuadroTexto 32">
            <a:extLst>
              <a:ext uri="{FF2B5EF4-FFF2-40B4-BE49-F238E27FC236}">
                <a16:creationId xmlns:a16="http://schemas.microsoft.com/office/drawing/2014/main" id="{38BD7E1A-E61F-72DC-DE6D-9F01B2BE0035}"/>
              </a:ext>
            </a:extLst>
          </p:cNvPr>
          <p:cNvSpPr txBox="1"/>
          <p:nvPr/>
        </p:nvSpPr>
        <p:spPr>
          <a:xfrm>
            <a:off x="11328425" y="3213988"/>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71" name="CuadroTexto 9">
            <a:extLst>
              <a:ext uri="{FF2B5EF4-FFF2-40B4-BE49-F238E27FC236}">
                <a16:creationId xmlns:a16="http://schemas.microsoft.com/office/drawing/2014/main" id="{119B6BA2-1A76-FA00-044B-F21A9607DA5B}"/>
              </a:ext>
            </a:extLst>
          </p:cNvPr>
          <p:cNvSpPr txBox="1"/>
          <p:nvPr/>
        </p:nvSpPr>
        <p:spPr>
          <a:xfrm>
            <a:off x="124284" y="3649763"/>
            <a:ext cx="1826150" cy="246221"/>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097335"/>
            <a:r>
              <a:rPr lang="es-MX" sz="1000" b="1">
                <a:solidFill>
                  <a:srgbClr val="454551"/>
                </a:solidFill>
                <a:latin typeface="Verdana"/>
                <a:ea typeface="Verdana"/>
                <a:cs typeface="ADLaM Display"/>
                <a:sym typeface="Roboto"/>
              </a:rPr>
              <a:t>Provisión de empleos</a:t>
            </a:r>
            <a:r>
              <a:rPr lang="es-MX" sz="900">
                <a:solidFill>
                  <a:srgbClr val="454551"/>
                </a:solidFill>
                <a:latin typeface="Verdana"/>
                <a:ea typeface="Verdana"/>
                <a:cs typeface="ADLaM Display"/>
                <a:sym typeface="Roboto"/>
              </a:rPr>
              <a:t> </a:t>
            </a:r>
            <a:endParaRPr lang="es-MX" sz="900">
              <a:solidFill>
                <a:srgbClr val="454551"/>
              </a:solidFill>
              <a:latin typeface="Verdana"/>
              <a:ea typeface="Verdana"/>
              <a:cs typeface="ADLaM Display"/>
            </a:endParaRPr>
          </a:p>
        </p:txBody>
      </p:sp>
      <p:sp>
        <p:nvSpPr>
          <p:cNvPr id="72" name="Abrir corchete 11">
            <a:extLst>
              <a:ext uri="{FF2B5EF4-FFF2-40B4-BE49-F238E27FC236}">
                <a16:creationId xmlns:a16="http://schemas.microsoft.com/office/drawing/2014/main" id="{08A9A88F-8B93-D808-EAC0-A1304BD27580}"/>
              </a:ext>
            </a:extLst>
          </p:cNvPr>
          <p:cNvSpPr/>
          <p:nvPr/>
        </p:nvSpPr>
        <p:spPr>
          <a:xfrm rot="5400000" flipH="1">
            <a:off x="6682833" y="645231"/>
            <a:ext cx="240452" cy="2962851"/>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s-CO" sz="1800"/>
          </a:p>
        </p:txBody>
      </p:sp>
      <p:sp>
        <p:nvSpPr>
          <p:cNvPr id="76" name="CuadroTexto 9">
            <a:extLst>
              <a:ext uri="{FF2B5EF4-FFF2-40B4-BE49-F238E27FC236}">
                <a16:creationId xmlns:a16="http://schemas.microsoft.com/office/drawing/2014/main" id="{51A23FB8-E965-1286-B3E3-5CDE402B3547}"/>
              </a:ext>
            </a:extLst>
          </p:cNvPr>
          <p:cNvSpPr txBox="1"/>
          <p:nvPr/>
        </p:nvSpPr>
        <p:spPr>
          <a:xfrm>
            <a:off x="5195957" y="2313140"/>
            <a:ext cx="3087823" cy="707886"/>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097335"/>
            <a:r>
              <a:rPr lang="es-MX" sz="1000" b="1">
                <a:solidFill>
                  <a:srgbClr val="454551"/>
                </a:solidFill>
                <a:latin typeface="Verdana"/>
                <a:ea typeface="Verdana"/>
                <a:cs typeface="ADLaM Display"/>
              </a:rPr>
              <a:t>Primer semestre de 2024 - Consolidación estratégica, técnica y misional: </a:t>
            </a:r>
            <a:r>
              <a:rPr lang="es-MX" sz="1000">
                <a:solidFill>
                  <a:srgbClr val="454551"/>
                </a:solidFill>
                <a:latin typeface="Verdana"/>
                <a:ea typeface="Verdana"/>
                <a:cs typeface="ADLaM Display"/>
              </a:rPr>
              <a:t>Plan estratégico institucional, 24 programas, 8 políticas.</a:t>
            </a:r>
            <a:endParaRPr lang="es-MX" sz="900">
              <a:solidFill>
                <a:srgbClr val="454551"/>
              </a:solidFill>
              <a:latin typeface="Verdana"/>
              <a:ea typeface="Verdana"/>
              <a:cs typeface="ADLaM Display"/>
            </a:endParaRPr>
          </a:p>
        </p:txBody>
      </p:sp>
      <p:sp>
        <p:nvSpPr>
          <p:cNvPr id="77" name="Abrir corchete 11">
            <a:extLst>
              <a:ext uri="{FF2B5EF4-FFF2-40B4-BE49-F238E27FC236}">
                <a16:creationId xmlns:a16="http://schemas.microsoft.com/office/drawing/2014/main" id="{5D6931D1-09FB-79FF-2796-A92FC2FAB258}"/>
              </a:ext>
            </a:extLst>
          </p:cNvPr>
          <p:cNvSpPr/>
          <p:nvPr/>
        </p:nvSpPr>
        <p:spPr>
          <a:xfrm rot="5400000" flipH="1">
            <a:off x="9456013" y="1107427"/>
            <a:ext cx="202977" cy="247567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s-CO" sz="1800"/>
          </a:p>
        </p:txBody>
      </p:sp>
      <p:sp>
        <p:nvSpPr>
          <p:cNvPr id="78" name="CuadroTexto 9">
            <a:extLst>
              <a:ext uri="{FF2B5EF4-FFF2-40B4-BE49-F238E27FC236}">
                <a16:creationId xmlns:a16="http://schemas.microsoft.com/office/drawing/2014/main" id="{668D7A1B-62E6-A945-7EA1-7A8E46B83760}"/>
              </a:ext>
            </a:extLst>
          </p:cNvPr>
          <p:cNvSpPr txBox="1"/>
          <p:nvPr/>
        </p:nvSpPr>
        <p:spPr>
          <a:xfrm>
            <a:off x="8268940" y="2475533"/>
            <a:ext cx="3087823" cy="707886"/>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097335"/>
            <a:r>
              <a:rPr lang="es-MX" sz="1000" b="1">
                <a:solidFill>
                  <a:srgbClr val="454551"/>
                </a:solidFill>
                <a:latin typeface="Verdana"/>
                <a:ea typeface="Verdana"/>
                <a:cs typeface="ADLaM Display"/>
              </a:rPr>
              <a:t>Segundo semestre de 2024 - Fortalecimiento operativo y territorial, manual de funciones, estructuración contractual.</a:t>
            </a:r>
            <a:endParaRPr lang="es-MX" sz="1000">
              <a:solidFill>
                <a:srgbClr val="454551"/>
              </a:solidFill>
              <a:latin typeface="Verdana"/>
              <a:ea typeface="Verdana"/>
              <a:cs typeface="ADLaM Display"/>
            </a:endParaRPr>
          </a:p>
        </p:txBody>
      </p:sp>
      <p:sp>
        <p:nvSpPr>
          <p:cNvPr id="79" name="CuadroTexto 9">
            <a:extLst>
              <a:ext uri="{FF2B5EF4-FFF2-40B4-BE49-F238E27FC236}">
                <a16:creationId xmlns:a16="http://schemas.microsoft.com/office/drawing/2014/main" id="{081AA665-1638-C48A-65F3-D330DA62022C}"/>
              </a:ext>
            </a:extLst>
          </p:cNvPr>
          <p:cNvSpPr txBox="1"/>
          <p:nvPr/>
        </p:nvSpPr>
        <p:spPr>
          <a:xfrm>
            <a:off x="10892217" y="2225693"/>
            <a:ext cx="1164087" cy="400110"/>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097335"/>
            <a:r>
              <a:rPr lang="es-MX" sz="1000" b="1">
                <a:solidFill>
                  <a:srgbClr val="454551"/>
                </a:solidFill>
                <a:latin typeface="Verdana"/>
                <a:ea typeface="Verdana"/>
                <a:cs typeface="ADLaM Display"/>
              </a:rPr>
              <a:t>Transición y cambios</a:t>
            </a:r>
          </a:p>
        </p:txBody>
      </p:sp>
      <p:cxnSp>
        <p:nvCxnSpPr>
          <p:cNvPr id="80" name="Conector recto 8">
            <a:extLst>
              <a:ext uri="{FF2B5EF4-FFF2-40B4-BE49-F238E27FC236}">
                <a16:creationId xmlns:a16="http://schemas.microsoft.com/office/drawing/2014/main" id="{B2656582-5D65-4A85-DC21-D7E9368F28A7}"/>
              </a:ext>
            </a:extLst>
          </p:cNvPr>
          <p:cNvCxnSpPr>
            <a:cxnSpLocks/>
          </p:cNvCxnSpPr>
          <p:nvPr/>
        </p:nvCxnSpPr>
        <p:spPr>
          <a:xfrm flipV="1">
            <a:off x="49134" y="4811890"/>
            <a:ext cx="12119618" cy="53401"/>
          </a:xfrm>
          <a:prstGeom prst="line">
            <a:avLst/>
          </a:prstGeom>
          <a:ln w="28575">
            <a:solidFill>
              <a:schemeClr val="accent6">
                <a:lumMod val="40000"/>
                <a:lumOff val="6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1" name="CuadroTexto 15">
            <a:extLst>
              <a:ext uri="{FF2B5EF4-FFF2-40B4-BE49-F238E27FC236}">
                <a16:creationId xmlns:a16="http://schemas.microsoft.com/office/drawing/2014/main" id="{A72D08E0-EC97-9635-ABA8-1D8B15D16D80}"/>
              </a:ext>
            </a:extLst>
          </p:cNvPr>
          <p:cNvSpPr txBox="1"/>
          <p:nvPr/>
        </p:nvSpPr>
        <p:spPr>
          <a:xfrm>
            <a:off x="1787947" y="4862956"/>
            <a:ext cx="1213803" cy="784830"/>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Agosto 2023</a:t>
            </a:r>
          </a:p>
          <a:p>
            <a:pPr defTabSz="855921"/>
            <a:r>
              <a:rPr lang="es-CO" sz="950">
                <a:solidFill>
                  <a:srgbClr val="D8D9DC">
                    <a:lumMod val="50000"/>
                  </a:srgbClr>
                </a:solidFill>
                <a:latin typeface="Verdana"/>
                <a:ea typeface="Verdana"/>
                <a:sym typeface="Symbol" panose="05050102010706020507" pitchFamily="18" charset="2"/>
              </a:rPr>
              <a:t>$30.953</a:t>
            </a:r>
            <a:endParaRPr lang="es-CO" sz="950">
              <a:solidFill>
                <a:srgbClr val="D8D9DC">
                  <a:lumMod val="50000"/>
                </a:srgbClr>
              </a:solidFill>
              <a:latin typeface="Verdana"/>
              <a:ea typeface="Verdana"/>
            </a:endParaRPr>
          </a:p>
          <a:p>
            <a:pPr defTabSz="855921"/>
            <a:r>
              <a:rPr lang="es-CO" sz="950">
                <a:solidFill>
                  <a:srgbClr val="D8D9DC">
                    <a:lumMod val="50000"/>
                  </a:srgbClr>
                </a:solidFill>
                <a:latin typeface="Verdana"/>
                <a:ea typeface="Verdana"/>
              </a:rPr>
              <a:t>Funcionamiento</a:t>
            </a:r>
          </a:p>
        </p:txBody>
      </p:sp>
      <p:sp>
        <p:nvSpPr>
          <p:cNvPr id="83" name="CuadroTexto 17">
            <a:extLst>
              <a:ext uri="{FF2B5EF4-FFF2-40B4-BE49-F238E27FC236}">
                <a16:creationId xmlns:a16="http://schemas.microsoft.com/office/drawing/2014/main" id="{480DB7D4-DB75-48F7-82D5-29EFCB078705}"/>
              </a:ext>
            </a:extLst>
          </p:cNvPr>
          <p:cNvSpPr txBox="1"/>
          <p:nvPr/>
        </p:nvSpPr>
        <p:spPr>
          <a:xfrm>
            <a:off x="3697390" y="4853681"/>
            <a:ext cx="1140799" cy="137576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20" b="1">
                <a:solidFill>
                  <a:srgbClr val="D8D9DC">
                    <a:lumMod val="50000"/>
                  </a:srgbClr>
                </a:solidFill>
                <a:latin typeface="Verdana" panose="020B0604030504040204" pitchFamily="34" charset="0"/>
                <a:ea typeface="Verdana" panose="020B0604030504040204" pitchFamily="34" charset="0"/>
              </a:rPr>
              <a:t>Diciembre 2023</a:t>
            </a:r>
          </a:p>
          <a:p>
            <a:pPr defTabSz="855921"/>
            <a:r>
              <a:rPr lang="es-CO" sz="950">
                <a:solidFill>
                  <a:srgbClr val="676A73"/>
                </a:solidFill>
                <a:latin typeface="Verdana"/>
                <a:ea typeface="Verdana"/>
              </a:rPr>
              <a:t>$469.047</a:t>
            </a:r>
          </a:p>
          <a:p>
            <a:pPr defTabSz="855921"/>
            <a:r>
              <a:rPr lang="es-CO" sz="950">
                <a:solidFill>
                  <a:srgbClr val="676A73"/>
                </a:solidFill>
                <a:latin typeface="Verdana"/>
                <a:ea typeface="Verdana"/>
              </a:rPr>
              <a:t>Vigencia 2023</a:t>
            </a:r>
          </a:p>
          <a:p>
            <a:pPr defTabSz="855921"/>
            <a:r>
              <a:rPr lang="es-CO" sz="950">
                <a:solidFill>
                  <a:srgbClr val="676A73"/>
                </a:solidFill>
                <a:latin typeface="Verdana"/>
                <a:ea typeface="Verdana"/>
              </a:rPr>
              <a:t>Pasa a sustentar fiducia y </a:t>
            </a:r>
            <a:r>
              <a:rPr lang="es-CO" sz="950" err="1">
                <a:solidFill>
                  <a:srgbClr val="676A73"/>
                </a:solidFill>
                <a:latin typeface="Verdana"/>
                <a:ea typeface="Verdana"/>
              </a:rPr>
              <a:t>FonIgualdad</a:t>
            </a:r>
            <a:r>
              <a:rPr lang="es-CO" sz="950">
                <a:solidFill>
                  <a:srgbClr val="676A73"/>
                </a:solidFill>
                <a:latin typeface="Verdana"/>
                <a:ea typeface="Verdana"/>
              </a:rPr>
              <a:t> </a:t>
            </a:r>
          </a:p>
        </p:txBody>
      </p:sp>
      <p:sp>
        <p:nvSpPr>
          <p:cNvPr id="84" name="CuadroTexto 21">
            <a:extLst>
              <a:ext uri="{FF2B5EF4-FFF2-40B4-BE49-F238E27FC236}">
                <a16:creationId xmlns:a16="http://schemas.microsoft.com/office/drawing/2014/main" id="{4DB77B50-A78C-1559-0082-96F344BAD5C3}"/>
              </a:ext>
            </a:extLst>
          </p:cNvPr>
          <p:cNvSpPr txBox="1"/>
          <p:nvPr/>
        </p:nvSpPr>
        <p:spPr>
          <a:xfrm>
            <a:off x="5185960" y="4863840"/>
            <a:ext cx="1879591" cy="1369606"/>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Enero </a:t>
            </a:r>
            <a:endParaRPr lang="en-US"/>
          </a:p>
          <a:p>
            <a:pPr defTabSz="855921"/>
            <a:r>
              <a:rPr lang="es-CO" sz="1300" b="1">
                <a:solidFill>
                  <a:srgbClr val="D8D9DC">
                    <a:lumMod val="50000"/>
                  </a:srgbClr>
                </a:solidFill>
                <a:latin typeface="Verdana"/>
                <a:ea typeface="Verdana"/>
              </a:rPr>
              <a:t>2024</a:t>
            </a:r>
            <a:endParaRPr lang="es-CO"/>
          </a:p>
          <a:p>
            <a:pPr defTabSz="855921"/>
            <a:r>
              <a:rPr lang="es-CO" sz="950">
                <a:solidFill>
                  <a:srgbClr val="D8D9DC">
                    <a:lumMod val="50000"/>
                  </a:srgbClr>
                </a:solidFill>
                <a:latin typeface="Verdana"/>
                <a:ea typeface="Verdana"/>
              </a:rPr>
              <a:t>$66.214</a:t>
            </a:r>
          </a:p>
          <a:p>
            <a:pPr defTabSz="855921"/>
            <a:r>
              <a:rPr lang="es-CO" sz="950">
                <a:solidFill>
                  <a:srgbClr val="D8D9DC">
                    <a:lumMod val="50000"/>
                  </a:srgbClr>
                </a:solidFill>
                <a:latin typeface="Verdana"/>
                <a:ea typeface="Verdana"/>
              </a:rPr>
              <a:t>Funcionamiento</a:t>
            </a:r>
            <a:endParaRPr lang="es-CO" sz="950">
              <a:solidFill>
                <a:srgbClr val="D8D9DC">
                  <a:lumMod val="50000"/>
                </a:srgbClr>
              </a:solidFill>
              <a:latin typeface="Verdana" panose="020B0604030504040204" pitchFamily="34" charset="0"/>
              <a:ea typeface="Verdana" panose="020B0604030504040204" pitchFamily="34" charset="0"/>
            </a:endParaRPr>
          </a:p>
          <a:p>
            <a:pPr defTabSz="855921"/>
            <a:r>
              <a:rPr lang="es-CO" sz="950">
                <a:solidFill>
                  <a:srgbClr val="D8D9DC">
                    <a:lumMod val="50000"/>
                  </a:srgbClr>
                </a:solidFill>
                <a:latin typeface="Verdana"/>
                <a:ea typeface="Verdana"/>
              </a:rPr>
              <a:t>$182.053 </a:t>
            </a:r>
          </a:p>
          <a:p>
            <a:pPr defTabSz="855921"/>
            <a:r>
              <a:rPr lang="es-CO" sz="950">
                <a:solidFill>
                  <a:srgbClr val="D8D9DC">
                    <a:lumMod val="50000"/>
                  </a:srgbClr>
                </a:solidFill>
                <a:latin typeface="Verdana"/>
                <a:ea typeface="Verdana"/>
              </a:rPr>
              <a:t>Inversión</a:t>
            </a:r>
          </a:p>
          <a:p>
            <a:pPr defTabSz="855921"/>
            <a:r>
              <a:rPr lang="es-CO" sz="950">
                <a:solidFill>
                  <a:srgbClr val="D8D9DC">
                    <a:lumMod val="50000"/>
                  </a:srgbClr>
                </a:solidFill>
                <a:latin typeface="Verdana"/>
                <a:ea typeface="Verdana"/>
              </a:rPr>
              <a:t>$1.300.000</a:t>
            </a:r>
          </a:p>
          <a:p>
            <a:pPr defTabSz="855921"/>
            <a:r>
              <a:rPr lang="es-CO" sz="950">
                <a:solidFill>
                  <a:srgbClr val="D8D9DC">
                    <a:lumMod val="50000"/>
                  </a:srgbClr>
                </a:solidFill>
                <a:latin typeface="Verdana"/>
                <a:ea typeface="Verdana"/>
              </a:rPr>
              <a:t>Transferencias corrientes</a:t>
            </a:r>
            <a:endParaRPr lang="es-CO" sz="950">
              <a:solidFill>
                <a:srgbClr val="D8D9DC">
                  <a:lumMod val="50000"/>
                </a:srgbClr>
              </a:solidFill>
              <a:latin typeface="Verdana" panose="020B0604030504040204" pitchFamily="34" charset="0"/>
              <a:ea typeface="Verdana" panose="020B0604030504040204" pitchFamily="34" charset="0"/>
            </a:endParaRPr>
          </a:p>
        </p:txBody>
      </p:sp>
      <p:sp>
        <p:nvSpPr>
          <p:cNvPr id="86" name="CuadroTexto 23">
            <a:extLst>
              <a:ext uri="{FF2B5EF4-FFF2-40B4-BE49-F238E27FC236}">
                <a16:creationId xmlns:a16="http://schemas.microsoft.com/office/drawing/2014/main" id="{2C161BA0-A5BD-C94C-00A0-B58BB5F481CB}"/>
              </a:ext>
            </a:extLst>
          </p:cNvPr>
          <p:cNvSpPr txBox="1"/>
          <p:nvPr/>
        </p:nvSpPr>
        <p:spPr>
          <a:xfrm>
            <a:off x="7384699" y="4874347"/>
            <a:ext cx="1205031" cy="1223412"/>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Julio </a:t>
            </a:r>
            <a:endParaRPr lang="en-US"/>
          </a:p>
          <a:p>
            <a:pPr defTabSz="855921"/>
            <a:r>
              <a:rPr lang="es-CO" sz="1300" b="1">
                <a:solidFill>
                  <a:srgbClr val="D8D9DC">
                    <a:lumMod val="50000"/>
                  </a:srgbClr>
                </a:solidFill>
                <a:latin typeface="Verdana"/>
                <a:ea typeface="Verdana"/>
              </a:rPr>
              <a:t>2024</a:t>
            </a:r>
            <a:endParaRPr lang="es-CO"/>
          </a:p>
          <a:p>
            <a:pPr defTabSz="855921"/>
            <a:r>
              <a:rPr lang="es-CO" sz="950">
                <a:solidFill>
                  <a:srgbClr val="D8D9DC">
                    <a:lumMod val="50000"/>
                  </a:srgbClr>
                </a:solidFill>
                <a:latin typeface="Verdana"/>
                <a:ea typeface="Verdana"/>
                <a:sym typeface="Symbol" panose="05050102010706020507" pitchFamily="18" charset="2"/>
              </a:rPr>
              <a:t>Desagregación presupuestal 4 proyectos de inversión</a:t>
            </a:r>
          </a:p>
          <a:p>
            <a:pPr defTabSz="855921"/>
            <a:r>
              <a:rPr lang="es-CO" sz="950">
                <a:solidFill>
                  <a:srgbClr val="D8D9DC">
                    <a:lumMod val="50000"/>
                  </a:srgbClr>
                </a:solidFill>
                <a:latin typeface="Verdana"/>
                <a:ea typeface="Verdana"/>
              </a:rPr>
              <a:t>$182.053</a:t>
            </a:r>
          </a:p>
        </p:txBody>
      </p:sp>
      <p:sp>
        <p:nvSpPr>
          <p:cNvPr id="88" name="CuadroTexto 27">
            <a:extLst>
              <a:ext uri="{FF2B5EF4-FFF2-40B4-BE49-F238E27FC236}">
                <a16:creationId xmlns:a16="http://schemas.microsoft.com/office/drawing/2014/main" id="{E2EEC774-C72E-C2FF-4C8E-D461BFA69031}"/>
              </a:ext>
            </a:extLst>
          </p:cNvPr>
          <p:cNvSpPr txBox="1"/>
          <p:nvPr/>
        </p:nvSpPr>
        <p:spPr>
          <a:xfrm>
            <a:off x="2020308" y="4675886"/>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90" name="CuadroTexto 29">
            <a:extLst>
              <a:ext uri="{FF2B5EF4-FFF2-40B4-BE49-F238E27FC236}">
                <a16:creationId xmlns:a16="http://schemas.microsoft.com/office/drawing/2014/main" id="{6C307B8D-B911-61B8-111F-3EAD929FA04C}"/>
              </a:ext>
            </a:extLst>
          </p:cNvPr>
          <p:cNvSpPr txBox="1"/>
          <p:nvPr/>
        </p:nvSpPr>
        <p:spPr>
          <a:xfrm>
            <a:off x="4230494" y="4650903"/>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91" name="CuadroTexto 30">
            <a:extLst>
              <a:ext uri="{FF2B5EF4-FFF2-40B4-BE49-F238E27FC236}">
                <a16:creationId xmlns:a16="http://schemas.microsoft.com/office/drawing/2014/main" id="{C5B539E7-B1EC-8B72-F2E6-5C8646057CEF}"/>
              </a:ext>
            </a:extLst>
          </p:cNvPr>
          <p:cNvSpPr txBox="1"/>
          <p:nvPr/>
        </p:nvSpPr>
        <p:spPr>
          <a:xfrm>
            <a:off x="5329738" y="4663395"/>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93" name="CuadroTexto 32">
            <a:extLst>
              <a:ext uri="{FF2B5EF4-FFF2-40B4-BE49-F238E27FC236}">
                <a16:creationId xmlns:a16="http://schemas.microsoft.com/office/drawing/2014/main" id="{FDCB6897-BBFA-E0B6-1035-17750DEC119A}"/>
              </a:ext>
            </a:extLst>
          </p:cNvPr>
          <p:cNvSpPr txBox="1"/>
          <p:nvPr/>
        </p:nvSpPr>
        <p:spPr>
          <a:xfrm>
            <a:off x="7555902" y="4650547"/>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94" name="CuadroTexto 1">
            <a:extLst>
              <a:ext uri="{FF2B5EF4-FFF2-40B4-BE49-F238E27FC236}">
                <a16:creationId xmlns:a16="http://schemas.microsoft.com/office/drawing/2014/main" id="{70D8125F-8ABD-786F-1E55-E90A082B86E2}"/>
              </a:ext>
            </a:extLst>
          </p:cNvPr>
          <p:cNvSpPr txBox="1"/>
          <p:nvPr/>
        </p:nvSpPr>
        <p:spPr>
          <a:xfrm>
            <a:off x="9007400" y="4823077"/>
            <a:ext cx="1164774" cy="931024"/>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Enero</a:t>
            </a:r>
            <a:endParaRPr lang="en-US">
              <a:solidFill>
                <a:srgbClr val="000000"/>
              </a:solidFill>
              <a:latin typeface="Helvetica"/>
              <a:ea typeface="Verdana"/>
              <a:cs typeface="Helvetica"/>
            </a:endParaRPr>
          </a:p>
          <a:p>
            <a:pPr defTabSz="855921"/>
            <a:r>
              <a:rPr lang="es-CO" sz="1300" b="1">
                <a:solidFill>
                  <a:srgbClr val="D8D9DC">
                    <a:lumMod val="50000"/>
                  </a:srgbClr>
                </a:solidFill>
                <a:latin typeface="Verdana"/>
                <a:ea typeface="Verdana"/>
              </a:rPr>
              <a:t>2025</a:t>
            </a:r>
            <a:endParaRPr lang="en-US">
              <a:cs typeface="Helvetica"/>
            </a:endParaRPr>
          </a:p>
          <a:p>
            <a:pPr defTabSz="855921">
              <a:buFont typeface="Symbol" panose="05050102010706020507" pitchFamily="18" charset="2"/>
            </a:pPr>
            <a:r>
              <a:rPr lang="es-CO" sz="950">
                <a:solidFill>
                  <a:srgbClr val="D8D9DC">
                    <a:lumMod val="50000"/>
                  </a:srgbClr>
                </a:solidFill>
                <a:latin typeface="Verdana"/>
                <a:ea typeface="Verdana"/>
              </a:rPr>
              <a:t>Fenecimiento</a:t>
            </a:r>
          </a:p>
          <a:p>
            <a:pPr defTabSz="855921">
              <a:buFont typeface="Symbol" panose="05050102010706020507" pitchFamily="18" charset="2"/>
            </a:pPr>
            <a:r>
              <a:rPr lang="es-CO" sz="950">
                <a:solidFill>
                  <a:srgbClr val="676A73"/>
                </a:solidFill>
                <a:latin typeface="Verdana"/>
                <a:ea typeface="Verdana"/>
              </a:rPr>
              <a:t>$350.394</a:t>
            </a:r>
          </a:p>
          <a:p>
            <a:pPr defTabSz="855921">
              <a:buFont typeface="Symbol" panose="05050102010706020507" pitchFamily="18" charset="2"/>
            </a:pPr>
            <a:r>
              <a:rPr lang="es-CO" sz="950">
                <a:solidFill>
                  <a:srgbClr val="676A73"/>
                </a:solidFill>
                <a:latin typeface="Verdana"/>
                <a:ea typeface="Verdana"/>
              </a:rPr>
              <a:t>Reserva 2023</a:t>
            </a:r>
          </a:p>
        </p:txBody>
      </p:sp>
      <p:sp>
        <p:nvSpPr>
          <p:cNvPr id="97" name="CuadroTexto 22">
            <a:extLst>
              <a:ext uri="{FF2B5EF4-FFF2-40B4-BE49-F238E27FC236}">
                <a16:creationId xmlns:a16="http://schemas.microsoft.com/office/drawing/2014/main" id="{D96C4DBB-9647-5ADC-1CB7-9842C06B3265}"/>
              </a:ext>
            </a:extLst>
          </p:cNvPr>
          <p:cNvSpPr txBox="1"/>
          <p:nvPr/>
        </p:nvSpPr>
        <p:spPr>
          <a:xfrm>
            <a:off x="11112974" y="4891511"/>
            <a:ext cx="1202251" cy="1554272"/>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Mayo </a:t>
            </a:r>
            <a:endParaRPr lang="es-CO" sz="1320" b="1">
              <a:solidFill>
                <a:srgbClr val="D8D9DC">
                  <a:lumMod val="50000"/>
                </a:srgbClr>
              </a:solidFill>
              <a:latin typeface="Verdana" panose="020B0604030504040204" pitchFamily="34" charset="0"/>
              <a:ea typeface="Verdana" panose="020B0604030504040204" pitchFamily="34" charset="0"/>
            </a:endParaRPr>
          </a:p>
          <a:p>
            <a:pPr defTabSz="855921"/>
            <a:r>
              <a:rPr lang="es-CO" sz="1300" b="1">
                <a:solidFill>
                  <a:srgbClr val="D8D9DC">
                    <a:lumMod val="50000"/>
                  </a:srgbClr>
                </a:solidFill>
                <a:latin typeface="Verdana"/>
                <a:ea typeface="Verdana"/>
              </a:rPr>
              <a:t>2025</a:t>
            </a:r>
            <a:endParaRPr lang="es-CO" sz="1300" b="1">
              <a:solidFill>
                <a:srgbClr val="D8D9DC">
                  <a:lumMod val="50000"/>
                </a:srgbClr>
              </a:solidFill>
              <a:latin typeface="Verdana" panose="020B0604030504040204" pitchFamily="34" charset="0"/>
              <a:ea typeface="Verdana" panose="020B0604030504040204" pitchFamily="34" charset="0"/>
            </a:endParaRPr>
          </a:p>
          <a:p>
            <a:pPr defTabSz="855921"/>
            <a:r>
              <a:rPr lang="es-CO" sz="1000">
                <a:solidFill>
                  <a:srgbClr val="D8D9DC">
                    <a:lumMod val="50000"/>
                  </a:srgbClr>
                </a:solidFill>
                <a:latin typeface="Verdana"/>
                <a:ea typeface="Verdana"/>
              </a:rPr>
              <a:t>Desagregación presupuestal 4 proyectos de inversión</a:t>
            </a:r>
            <a:endParaRPr lang="es-CO"/>
          </a:p>
          <a:p>
            <a:pPr defTabSz="855921"/>
            <a:r>
              <a:rPr lang="es-CO" sz="1000">
                <a:solidFill>
                  <a:srgbClr val="D8D9DC">
                    <a:lumMod val="50000"/>
                  </a:srgbClr>
                </a:solidFill>
                <a:latin typeface="Verdana"/>
                <a:ea typeface="Verdana"/>
              </a:rPr>
              <a:t>$126.482</a:t>
            </a:r>
            <a:endParaRPr lang="es-CO"/>
          </a:p>
          <a:p>
            <a:pPr defTabSz="855921"/>
            <a:endParaRPr lang="es-CO" sz="950">
              <a:solidFill>
                <a:srgbClr val="D8D9DC">
                  <a:lumMod val="50000"/>
                </a:srgbClr>
              </a:solidFill>
              <a:latin typeface="Verdana" panose="020B0604030504040204" pitchFamily="34" charset="0"/>
              <a:ea typeface="Verdana" panose="020B0604030504040204" pitchFamily="34" charset="0"/>
            </a:endParaRPr>
          </a:p>
          <a:p>
            <a:pPr defTabSz="855921"/>
            <a:endParaRPr lang="es-CO" sz="950">
              <a:solidFill>
                <a:srgbClr val="D8D9DC">
                  <a:lumMod val="50000"/>
                </a:srgbClr>
              </a:solidFill>
              <a:latin typeface="Verdana" panose="020B0604030504040204" pitchFamily="34" charset="0"/>
              <a:ea typeface="Verdana" panose="020B0604030504040204" pitchFamily="34" charset="0"/>
            </a:endParaRPr>
          </a:p>
        </p:txBody>
      </p:sp>
      <p:sp>
        <p:nvSpPr>
          <p:cNvPr id="98" name="CuadroTexto 22">
            <a:extLst>
              <a:ext uri="{FF2B5EF4-FFF2-40B4-BE49-F238E27FC236}">
                <a16:creationId xmlns:a16="http://schemas.microsoft.com/office/drawing/2014/main" id="{75E4F5EF-8235-A533-E23F-C1F9B098EE6D}"/>
              </a:ext>
            </a:extLst>
          </p:cNvPr>
          <p:cNvSpPr txBox="1"/>
          <p:nvPr/>
        </p:nvSpPr>
        <p:spPr>
          <a:xfrm>
            <a:off x="10001205" y="4829051"/>
            <a:ext cx="1202249" cy="1723549"/>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Enero</a:t>
            </a:r>
            <a:endParaRPr lang="en-US" sz="1300">
              <a:latin typeface="Verdana"/>
              <a:ea typeface="Verdana"/>
            </a:endParaRPr>
          </a:p>
          <a:p>
            <a:pPr defTabSz="855921"/>
            <a:r>
              <a:rPr lang="es-CO" sz="1300" b="1">
                <a:solidFill>
                  <a:srgbClr val="D8D9DC">
                    <a:lumMod val="50000"/>
                  </a:srgbClr>
                </a:solidFill>
                <a:latin typeface="Verdana"/>
                <a:ea typeface="Verdana"/>
              </a:rPr>
              <a:t>2025</a:t>
            </a:r>
            <a:endParaRPr lang="es-CO" sz="1300">
              <a:latin typeface="Verdana"/>
              <a:ea typeface="Verdana"/>
            </a:endParaRPr>
          </a:p>
          <a:p>
            <a:pPr defTabSz="855921"/>
            <a:r>
              <a:rPr lang="es-CO" sz="1000">
                <a:solidFill>
                  <a:srgbClr val="D8D9DC">
                    <a:lumMod val="50000"/>
                  </a:srgbClr>
                </a:solidFill>
                <a:latin typeface="Verdana"/>
                <a:ea typeface="Verdana"/>
              </a:rPr>
              <a:t>$129.469</a:t>
            </a:r>
            <a:endParaRPr lang="en-US" sz="1000">
              <a:solidFill>
                <a:srgbClr val="000000"/>
              </a:solidFill>
              <a:latin typeface="Verdana"/>
              <a:ea typeface="Verdana"/>
            </a:endParaRPr>
          </a:p>
          <a:p>
            <a:pPr defTabSz="855921"/>
            <a:r>
              <a:rPr lang="es-CO" sz="1000">
                <a:solidFill>
                  <a:srgbClr val="D8D9DC">
                    <a:lumMod val="50000"/>
                  </a:srgbClr>
                </a:solidFill>
                <a:latin typeface="Verdana"/>
                <a:ea typeface="Verdana"/>
              </a:rPr>
              <a:t>Funcionamiento</a:t>
            </a:r>
            <a:endParaRPr lang="es-CO" sz="1000">
              <a:solidFill>
                <a:srgbClr val="000000"/>
              </a:solidFill>
              <a:latin typeface="Verdana"/>
              <a:ea typeface="Verdana"/>
            </a:endParaRPr>
          </a:p>
          <a:p>
            <a:pPr defTabSz="855921"/>
            <a:r>
              <a:rPr lang="es-CO" sz="1000">
                <a:solidFill>
                  <a:srgbClr val="D8D9DC">
                    <a:lumMod val="50000"/>
                  </a:srgbClr>
                </a:solidFill>
                <a:latin typeface="Verdana"/>
                <a:ea typeface="Verdana"/>
              </a:rPr>
              <a:t>$498.912 </a:t>
            </a:r>
            <a:endParaRPr lang="en-US" sz="1000">
              <a:solidFill>
                <a:srgbClr val="000000"/>
              </a:solidFill>
              <a:latin typeface="Verdana"/>
              <a:ea typeface="Verdana"/>
            </a:endParaRPr>
          </a:p>
          <a:p>
            <a:pPr defTabSz="855921"/>
            <a:r>
              <a:rPr lang="es-CO" sz="1000">
                <a:solidFill>
                  <a:srgbClr val="D8D9DC">
                    <a:lumMod val="50000"/>
                  </a:srgbClr>
                </a:solidFill>
                <a:latin typeface="Verdana"/>
                <a:ea typeface="Verdana"/>
              </a:rPr>
              <a:t>Inversión</a:t>
            </a:r>
            <a:endParaRPr lang="en-US" sz="1000">
              <a:solidFill>
                <a:srgbClr val="000000"/>
              </a:solidFill>
              <a:latin typeface="Verdana"/>
              <a:ea typeface="Verdana"/>
            </a:endParaRPr>
          </a:p>
          <a:p>
            <a:pPr defTabSz="855921"/>
            <a:r>
              <a:rPr lang="es-CO" sz="1000">
                <a:solidFill>
                  <a:srgbClr val="D8D9DC">
                    <a:lumMod val="50000"/>
                  </a:srgbClr>
                </a:solidFill>
                <a:latin typeface="Verdana"/>
                <a:ea typeface="Verdana"/>
              </a:rPr>
              <a:t>$669.053</a:t>
            </a:r>
            <a:endParaRPr lang="en-US" sz="1000">
              <a:solidFill>
                <a:srgbClr val="000000"/>
              </a:solidFill>
              <a:latin typeface="Verdana"/>
              <a:ea typeface="Verdana"/>
            </a:endParaRPr>
          </a:p>
          <a:p>
            <a:pPr defTabSz="855921"/>
            <a:r>
              <a:rPr lang="es-CO" sz="1000">
                <a:solidFill>
                  <a:srgbClr val="D8D9DC">
                    <a:lumMod val="50000"/>
                  </a:srgbClr>
                </a:solidFill>
                <a:latin typeface="Verdana"/>
                <a:ea typeface="Verdana"/>
              </a:rPr>
              <a:t>Transferencias corrientes</a:t>
            </a:r>
          </a:p>
          <a:p>
            <a:pPr defTabSz="855921"/>
            <a:r>
              <a:rPr lang="es-CO" sz="1000">
                <a:solidFill>
                  <a:srgbClr val="676A73"/>
                </a:solidFill>
                <a:latin typeface="Verdana"/>
                <a:ea typeface="Verdana"/>
              </a:rPr>
              <a:t>(aplazadas)</a:t>
            </a:r>
          </a:p>
        </p:txBody>
      </p:sp>
      <p:sp>
        <p:nvSpPr>
          <p:cNvPr id="99" name="CuadroTexto 32">
            <a:extLst>
              <a:ext uri="{FF2B5EF4-FFF2-40B4-BE49-F238E27FC236}">
                <a16:creationId xmlns:a16="http://schemas.microsoft.com/office/drawing/2014/main" id="{46DD3A36-89EE-B351-966A-A3087A601827}"/>
              </a:ext>
            </a:extLst>
          </p:cNvPr>
          <p:cNvSpPr txBox="1"/>
          <p:nvPr/>
        </p:nvSpPr>
        <p:spPr>
          <a:xfrm>
            <a:off x="10154197" y="4638053"/>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100" name="CuadroTexto 32">
            <a:extLst>
              <a:ext uri="{FF2B5EF4-FFF2-40B4-BE49-F238E27FC236}">
                <a16:creationId xmlns:a16="http://schemas.microsoft.com/office/drawing/2014/main" id="{C5618553-A2CE-46CC-69EF-68C631BA63D2}"/>
              </a:ext>
            </a:extLst>
          </p:cNvPr>
          <p:cNvSpPr txBox="1"/>
          <p:nvPr/>
        </p:nvSpPr>
        <p:spPr>
          <a:xfrm>
            <a:off x="11790621" y="4638053"/>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
        <p:nvSpPr>
          <p:cNvPr id="101" name="CuadroTexto 9">
            <a:extLst>
              <a:ext uri="{FF2B5EF4-FFF2-40B4-BE49-F238E27FC236}">
                <a16:creationId xmlns:a16="http://schemas.microsoft.com/office/drawing/2014/main" id="{25864964-821E-DDFE-2951-4042490CF4EC}"/>
              </a:ext>
            </a:extLst>
          </p:cNvPr>
          <p:cNvSpPr txBox="1"/>
          <p:nvPr/>
        </p:nvSpPr>
        <p:spPr>
          <a:xfrm>
            <a:off x="86809" y="5073828"/>
            <a:ext cx="1826150" cy="400110"/>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097335"/>
            <a:r>
              <a:rPr lang="es-MX" sz="1000" b="1">
                <a:solidFill>
                  <a:srgbClr val="454551"/>
                </a:solidFill>
                <a:latin typeface="Verdana"/>
                <a:ea typeface="Verdana"/>
                <a:cs typeface="ADLaM Display"/>
                <a:sym typeface="Roboto"/>
              </a:rPr>
              <a:t>Asignación de recursos</a:t>
            </a:r>
            <a:endParaRPr lang="es-MX" sz="900">
              <a:solidFill>
                <a:srgbClr val="454551"/>
              </a:solidFill>
              <a:latin typeface="Verdana"/>
              <a:ea typeface="Verdana"/>
              <a:cs typeface="ADLaM Display"/>
            </a:endParaRPr>
          </a:p>
        </p:txBody>
      </p:sp>
      <p:sp>
        <p:nvSpPr>
          <p:cNvPr id="102" name="CuadroTexto 22">
            <a:extLst>
              <a:ext uri="{FF2B5EF4-FFF2-40B4-BE49-F238E27FC236}">
                <a16:creationId xmlns:a16="http://schemas.microsoft.com/office/drawing/2014/main" id="{4DAA7338-BC0C-C30F-A4FE-3934009A1F55}"/>
              </a:ext>
            </a:extLst>
          </p:cNvPr>
          <p:cNvSpPr txBox="1"/>
          <p:nvPr/>
        </p:nvSpPr>
        <p:spPr>
          <a:xfrm>
            <a:off x="6191205" y="4866526"/>
            <a:ext cx="1202249" cy="784830"/>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300" b="1">
                <a:solidFill>
                  <a:srgbClr val="D8D9DC">
                    <a:lumMod val="50000"/>
                  </a:srgbClr>
                </a:solidFill>
                <a:latin typeface="Verdana"/>
                <a:ea typeface="Verdana"/>
              </a:rPr>
              <a:t>Abril </a:t>
            </a:r>
            <a:endParaRPr lang="en-US"/>
          </a:p>
          <a:p>
            <a:pPr defTabSz="855921"/>
            <a:r>
              <a:rPr lang="es-CO" sz="1300" b="1">
                <a:solidFill>
                  <a:srgbClr val="D8D9DC">
                    <a:lumMod val="50000"/>
                  </a:srgbClr>
                </a:solidFill>
                <a:latin typeface="Verdana"/>
                <a:ea typeface="Verdana"/>
              </a:rPr>
              <a:t>2024</a:t>
            </a:r>
            <a:endParaRPr lang="es-CO"/>
          </a:p>
          <a:p>
            <a:pPr defTabSz="855921"/>
            <a:r>
              <a:rPr lang="es-CO" sz="950">
                <a:solidFill>
                  <a:srgbClr val="D8D9DC">
                    <a:lumMod val="50000"/>
                  </a:srgbClr>
                </a:solidFill>
                <a:latin typeface="Verdana"/>
                <a:ea typeface="Verdana"/>
                <a:sym typeface="Symbol" panose="05050102010706020507" pitchFamily="18" charset="2"/>
              </a:rPr>
              <a:t>Primer contrato </a:t>
            </a:r>
            <a:r>
              <a:rPr lang="es-CO" sz="950" err="1">
                <a:solidFill>
                  <a:srgbClr val="D8D9DC">
                    <a:lumMod val="50000"/>
                  </a:srgbClr>
                </a:solidFill>
                <a:latin typeface="Verdana"/>
                <a:ea typeface="Verdana"/>
                <a:sym typeface="Symbol" panose="05050102010706020507" pitchFamily="18" charset="2"/>
              </a:rPr>
              <a:t>FonIgualdad</a:t>
            </a:r>
            <a:endParaRPr lang="es-CO" err="1"/>
          </a:p>
        </p:txBody>
      </p:sp>
      <p:sp>
        <p:nvSpPr>
          <p:cNvPr id="103" name="CuadroTexto 31">
            <a:extLst>
              <a:ext uri="{FF2B5EF4-FFF2-40B4-BE49-F238E27FC236}">
                <a16:creationId xmlns:a16="http://schemas.microsoft.com/office/drawing/2014/main" id="{BBAB465B-9406-BC65-FDD1-7C7FA5075215}"/>
              </a:ext>
            </a:extLst>
          </p:cNvPr>
          <p:cNvSpPr txBox="1"/>
          <p:nvPr/>
        </p:nvSpPr>
        <p:spPr>
          <a:xfrm>
            <a:off x="6396457" y="4650901"/>
            <a:ext cx="306448" cy="3877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55921"/>
            <a:r>
              <a:rPr lang="es-CO" sz="1920">
                <a:solidFill>
                  <a:srgbClr val="D54773">
                    <a:lumMod val="60000"/>
                    <a:lumOff val="40000"/>
                  </a:srgbClr>
                </a:solidFill>
                <a:latin typeface="Calibri" panose="020F0502020204030204"/>
                <a:sym typeface="Symbol" panose="05050102010706020507" pitchFamily="18" charset="2"/>
              </a:rPr>
              <a:t></a:t>
            </a:r>
            <a:endParaRPr lang="es-CO" sz="1920">
              <a:solidFill>
                <a:srgbClr val="D54773">
                  <a:lumMod val="60000"/>
                  <a:lumOff val="40000"/>
                </a:srgbClr>
              </a:solidFill>
              <a:latin typeface="Calibri" panose="020F0502020204030204"/>
            </a:endParaRPr>
          </a:p>
        </p:txBody>
      </p:sp>
    </p:spTree>
    <p:extLst>
      <p:ext uri="{BB962C8B-B14F-4D97-AF65-F5344CB8AC3E}">
        <p14:creationId xmlns:p14="http://schemas.microsoft.com/office/powerpoint/2010/main" val="3438303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328E458-9725-0290-5D39-8810721C753B}"/>
              </a:ext>
            </a:extLst>
          </p:cNvPr>
          <p:cNvGraphicFramePr>
            <a:graphicFrameLocks noGrp="1"/>
          </p:cNvGraphicFramePr>
          <p:nvPr>
            <p:extLst>
              <p:ext uri="{D42A27DB-BD31-4B8C-83A1-F6EECF244321}">
                <p14:modId xmlns:p14="http://schemas.microsoft.com/office/powerpoint/2010/main" val="703382247"/>
              </p:ext>
            </p:extLst>
          </p:nvPr>
        </p:nvGraphicFramePr>
        <p:xfrm>
          <a:off x="1538726" y="643466"/>
          <a:ext cx="9114550" cy="5571090"/>
        </p:xfrm>
        <a:graphic>
          <a:graphicData uri="http://schemas.openxmlformats.org/drawingml/2006/table">
            <a:tbl>
              <a:tblPr firstRow="1" bandRow="1">
                <a:solidFill>
                  <a:schemeClr val="bg1">
                    <a:lumMod val="95000"/>
                  </a:schemeClr>
                </a:solidFill>
                <a:tableStyleId>{5C22544A-7EE6-4342-B048-85BDC9FD1C3A}</a:tableStyleId>
              </a:tblPr>
              <a:tblGrid>
                <a:gridCol w="1366174">
                  <a:extLst>
                    <a:ext uri="{9D8B030D-6E8A-4147-A177-3AD203B41FA5}">
                      <a16:colId xmlns:a16="http://schemas.microsoft.com/office/drawing/2014/main" val="3040415616"/>
                    </a:ext>
                  </a:extLst>
                </a:gridCol>
                <a:gridCol w="3249416">
                  <a:extLst>
                    <a:ext uri="{9D8B030D-6E8A-4147-A177-3AD203B41FA5}">
                      <a16:colId xmlns:a16="http://schemas.microsoft.com/office/drawing/2014/main" val="2298033915"/>
                    </a:ext>
                  </a:extLst>
                </a:gridCol>
                <a:gridCol w="2869111">
                  <a:extLst>
                    <a:ext uri="{9D8B030D-6E8A-4147-A177-3AD203B41FA5}">
                      <a16:colId xmlns:a16="http://schemas.microsoft.com/office/drawing/2014/main" val="33816882"/>
                    </a:ext>
                  </a:extLst>
                </a:gridCol>
                <a:gridCol w="1629849">
                  <a:extLst>
                    <a:ext uri="{9D8B030D-6E8A-4147-A177-3AD203B41FA5}">
                      <a16:colId xmlns:a16="http://schemas.microsoft.com/office/drawing/2014/main" val="989058722"/>
                    </a:ext>
                  </a:extLst>
                </a:gridCol>
              </a:tblGrid>
              <a:tr h="177085">
                <a:tc>
                  <a:txBody>
                    <a:bodyPr/>
                    <a:lstStyle/>
                    <a:p>
                      <a:pPr algn="ctr" fontAlgn="ctr"/>
                      <a:r>
                        <a:rPr lang="en-US" sz="700" b="0" cap="none" spc="0" err="1">
                          <a:solidFill>
                            <a:schemeClr val="bg1"/>
                          </a:solidFill>
                          <a:effectLst/>
                          <a:latin typeface="Aptos Narrow"/>
                        </a:rPr>
                        <a:t>Dirección</a:t>
                      </a:r>
                      <a:r>
                        <a:rPr lang="en-US" sz="700" b="0" cap="none" spc="0">
                          <a:solidFill>
                            <a:schemeClr val="bg1"/>
                          </a:solidFill>
                          <a:effectLst/>
                          <a:latin typeface="Aptos Narrow"/>
                        </a:rPr>
                        <a:t> </a:t>
                      </a:r>
                    </a:p>
                  </a:txBody>
                  <a:tcPr marL="4039" marR="4039" marT="38778" marB="19389" anchor="ctr">
                    <a:lnL w="12700" cmpd="sng">
                      <a:noFill/>
                    </a:lnL>
                    <a:lnR w="12700" cmpd="sng">
                      <a:noFill/>
                    </a:lnR>
                    <a:lnT w="19050" cap="flat" cmpd="sng" algn="ctr">
                      <a:noFill/>
                      <a:prstDash val="solid"/>
                    </a:lnT>
                    <a:lnB w="38100" cmpd="sng">
                      <a:noFill/>
                    </a:lnB>
                    <a:solidFill>
                      <a:schemeClr val="accent2"/>
                    </a:solidFill>
                  </a:tcPr>
                </a:tc>
                <a:tc>
                  <a:txBody>
                    <a:bodyPr/>
                    <a:lstStyle/>
                    <a:p>
                      <a:pPr algn="ctr" fontAlgn="ctr"/>
                      <a:r>
                        <a:rPr lang="en-US" sz="700" b="0" cap="none" spc="0" err="1">
                          <a:solidFill>
                            <a:schemeClr val="bg1"/>
                          </a:solidFill>
                          <a:effectLst/>
                          <a:latin typeface="Aptos Narrow"/>
                        </a:rPr>
                        <a:t>Competencia</a:t>
                      </a:r>
                      <a:r>
                        <a:rPr lang="en-US" sz="700" b="0" cap="none" spc="0">
                          <a:solidFill>
                            <a:schemeClr val="bg1"/>
                          </a:solidFill>
                          <a:effectLst/>
                          <a:latin typeface="Aptos Narrow"/>
                        </a:rPr>
                        <a:t> </a:t>
                      </a:r>
                      <a:r>
                        <a:rPr lang="en-US" sz="700" b="0" cap="none" spc="0" err="1">
                          <a:solidFill>
                            <a:schemeClr val="bg1"/>
                          </a:solidFill>
                          <a:effectLst/>
                          <a:latin typeface="Aptos Narrow"/>
                        </a:rPr>
                        <a:t>trasladada</a:t>
                      </a:r>
                    </a:p>
                  </a:txBody>
                  <a:tcPr marL="4039" marR="4039" marT="38778" marB="19389" anchor="ctr">
                    <a:lnL w="12700" cmpd="sng">
                      <a:noFill/>
                    </a:lnL>
                    <a:lnR w="12700" cmpd="sng">
                      <a:noFill/>
                    </a:lnR>
                    <a:lnT w="19050" cap="flat" cmpd="sng" algn="ctr">
                      <a:noFill/>
                      <a:prstDash val="solid"/>
                    </a:lnT>
                    <a:lnB w="38100" cmpd="sng">
                      <a:noFill/>
                    </a:lnB>
                    <a:solidFill>
                      <a:schemeClr val="accent2"/>
                    </a:solidFill>
                  </a:tcPr>
                </a:tc>
                <a:tc>
                  <a:txBody>
                    <a:bodyPr/>
                    <a:lstStyle/>
                    <a:p>
                      <a:pPr algn="ctr" fontAlgn="ctr"/>
                      <a:r>
                        <a:rPr lang="en-US" sz="700" b="0" cap="none" spc="0" err="1">
                          <a:solidFill>
                            <a:schemeClr val="bg1"/>
                          </a:solidFill>
                          <a:effectLst/>
                          <a:latin typeface="Aptos Narrow"/>
                        </a:rPr>
                        <a:t>Entidad</a:t>
                      </a:r>
                      <a:r>
                        <a:rPr lang="en-US" sz="700" b="0" cap="none" spc="0">
                          <a:solidFill>
                            <a:schemeClr val="bg1"/>
                          </a:solidFill>
                          <a:effectLst/>
                          <a:latin typeface="Aptos Narrow"/>
                        </a:rPr>
                        <a:t> que </a:t>
                      </a:r>
                      <a:r>
                        <a:rPr lang="en-US" sz="700" b="0" cap="none" spc="0" err="1">
                          <a:solidFill>
                            <a:schemeClr val="bg1"/>
                          </a:solidFill>
                          <a:effectLst/>
                          <a:latin typeface="Aptos Narrow"/>
                        </a:rPr>
                        <a:t>traslada</a:t>
                      </a:r>
                      <a:r>
                        <a:rPr lang="en-US" sz="700" b="0" cap="none" spc="0">
                          <a:solidFill>
                            <a:schemeClr val="bg1"/>
                          </a:solidFill>
                          <a:effectLst/>
                          <a:latin typeface="Aptos Narrow"/>
                        </a:rPr>
                        <a:t> la </a:t>
                      </a:r>
                      <a:r>
                        <a:rPr lang="en-US" sz="700" b="0" cap="none" spc="0" err="1">
                          <a:solidFill>
                            <a:schemeClr val="bg1"/>
                          </a:solidFill>
                          <a:effectLst/>
                          <a:latin typeface="Aptos Narrow"/>
                        </a:rPr>
                        <a:t>competencia</a:t>
                      </a:r>
                    </a:p>
                  </a:txBody>
                  <a:tcPr marL="4039" marR="4039" marT="38778" marB="19389" anchor="ctr">
                    <a:lnL w="12700" cmpd="sng">
                      <a:noFill/>
                    </a:lnL>
                    <a:lnR w="12700" cmpd="sng">
                      <a:noFill/>
                    </a:lnR>
                    <a:lnT w="19050" cap="flat" cmpd="sng" algn="ctr">
                      <a:noFill/>
                      <a:prstDash val="solid"/>
                    </a:lnT>
                    <a:lnB w="38100" cmpd="sng">
                      <a:noFill/>
                    </a:lnB>
                    <a:solidFill>
                      <a:schemeClr val="accent2"/>
                    </a:solidFill>
                  </a:tcPr>
                </a:tc>
                <a:tc>
                  <a:txBody>
                    <a:bodyPr/>
                    <a:lstStyle/>
                    <a:p>
                      <a:pPr algn="ctr" fontAlgn="ctr"/>
                      <a:r>
                        <a:rPr lang="en-US" sz="700" b="0" cap="none" spc="0">
                          <a:solidFill>
                            <a:schemeClr val="bg1"/>
                          </a:solidFill>
                          <a:effectLst/>
                          <a:latin typeface="Aptos Narrow"/>
                        </a:rPr>
                        <a:t>Costo </a:t>
                      </a:r>
                      <a:r>
                        <a:rPr lang="en-US" sz="700" b="0" cap="none" spc="0" err="1">
                          <a:solidFill>
                            <a:schemeClr val="bg1"/>
                          </a:solidFill>
                          <a:effectLst/>
                          <a:latin typeface="Aptos Narrow"/>
                        </a:rPr>
                        <a:t>estimado</a:t>
                      </a:r>
                      <a:r>
                        <a:rPr lang="en-US" sz="700" b="0" cap="none" spc="0">
                          <a:solidFill>
                            <a:schemeClr val="bg1"/>
                          </a:solidFill>
                          <a:effectLst/>
                          <a:latin typeface="Aptos Narrow"/>
                        </a:rPr>
                        <a:t> de </a:t>
                      </a:r>
                      <a:r>
                        <a:rPr lang="en-US" sz="700" b="0" cap="none" spc="0" err="1">
                          <a:solidFill>
                            <a:schemeClr val="bg1"/>
                          </a:solidFill>
                          <a:effectLst/>
                          <a:latin typeface="Aptos Narrow"/>
                        </a:rPr>
                        <a:t>ejecución</a:t>
                      </a:r>
                    </a:p>
                  </a:txBody>
                  <a:tcPr marL="4039" marR="4039" marT="38778" marB="19389"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1130496349"/>
                  </a:ext>
                </a:extLst>
              </a:tr>
              <a:tr h="151234">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Liderazgo</a:t>
                      </a:r>
                      <a:r>
                        <a:rPr lang="en-US" sz="500" cap="none" spc="0">
                          <a:solidFill>
                            <a:schemeClr val="tx1"/>
                          </a:solidFill>
                          <a:effectLst/>
                          <a:latin typeface="Aptos Narrow"/>
                        </a:rPr>
                        <a:t> de la Política Pública Nacional de </a:t>
                      </a:r>
                      <a:r>
                        <a:rPr lang="en-US" sz="500" cap="none" spc="0" err="1">
                          <a:solidFill>
                            <a:schemeClr val="tx1"/>
                          </a:solidFill>
                          <a:effectLst/>
                          <a:latin typeface="Aptos Narrow"/>
                        </a:rPr>
                        <a:t>Envejecimiento</a:t>
                      </a:r>
                      <a:r>
                        <a:rPr lang="en-US" sz="500" cap="none" spc="0">
                          <a:solidFill>
                            <a:schemeClr val="tx1"/>
                          </a:solidFill>
                          <a:effectLst/>
                          <a:latin typeface="Aptos Narrow"/>
                        </a:rPr>
                        <a:t> y </a:t>
                      </a:r>
                      <a:r>
                        <a:rPr lang="en-US" sz="500" cap="none" spc="0" err="1">
                          <a:solidFill>
                            <a:schemeClr val="tx1"/>
                          </a:solidFill>
                          <a:effectLst/>
                          <a:latin typeface="Aptos Narrow"/>
                        </a:rPr>
                        <a:t>Vejez</a:t>
                      </a:r>
                      <a:r>
                        <a:rPr lang="en-US" sz="500" cap="none" spc="0">
                          <a:solidFill>
                            <a:schemeClr val="tx1"/>
                          </a:solidFill>
                          <a:effectLst/>
                          <a:latin typeface="Aptos Narrow"/>
                        </a:rPr>
                        <a:t> a </a:t>
                      </a:r>
                      <a:r>
                        <a:rPr lang="en-US" sz="500" cap="none" spc="0" err="1">
                          <a:solidFill>
                            <a:schemeClr val="tx1"/>
                          </a:solidFill>
                          <a:effectLst/>
                          <a:latin typeface="Aptos Narrow"/>
                        </a:rPr>
                        <a:t>nivel</a:t>
                      </a:r>
                      <a:r>
                        <a:rPr lang="en-US" sz="500" cap="none" spc="0">
                          <a:solidFill>
                            <a:schemeClr val="tx1"/>
                          </a:solidFill>
                          <a:effectLst/>
                          <a:latin typeface="Aptos Narrow"/>
                        </a:rPr>
                        <a:t> </a:t>
                      </a:r>
                      <a:r>
                        <a:rPr lang="en-US" sz="500" cap="none" spc="0" err="1">
                          <a:solidFill>
                            <a:schemeClr val="tx1"/>
                          </a:solidFill>
                          <a:effectLst/>
                          <a:latin typeface="Aptos Narrow"/>
                        </a:rPr>
                        <a:t>nacional</a:t>
                      </a:r>
                      <a:r>
                        <a:rPr lang="en-US" sz="500" cap="none" spc="0">
                          <a:solidFill>
                            <a:schemeClr val="tx1"/>
                          </a:solidFill>
                          <a:effectLst/>
                          <a:latin typeface="Aptos Narrow"/>
                        </a:rPr>
                        <a:t> y territorial. </a:t>
                      </a:r>
                    </a:p>
                  </a:txBody>
                  <a:tcPr marL="4039" marR="4039" marT="38778" marB="19389"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 $ 400.000.000,00 </a:t>
                      </a:r>
                    </a:p>
                  </a:txBody>
                  <a:tcPr marL="4039" marR="4039" marT="38778" marB="19389"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494498629"/>
                  </a:ext>
                </a:extLst>
              </a:tr>
              <a:tr h="151234">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Presidencia y </a:t>
                      </a:r>
                      <a:r>
                        <a:rPr lang="en-US" sz="500" cap="none" spc="0" err="1">
                          <a:solidFill>
                            <a:schemeClr val="tx1"/>
                          </a:solidFill>
                          <a:effectLst/>
                          <a:latin typeface="Aptos Narrow"/>
                        </a:rPr>
                        <a:t>Secretaría</a:t>
                      </a:r>
                      <a:r>
                        <a:rPr lang="en-US" sz="500" cap="none" spc="0">
                          <a:solidFill>
                            <a:schemeClr val="tx1"/>
                          </a:solidFill>
                          <a:effectLst/>
                          <a:latin typeface="Aptos Narrow"/>
                        </a:rPr>
                        <a:t> Técnica del Consejo Nacional de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 $ 400.000.000,00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794148242"/>
                  </a:ext>
                </a:extLst>
              </a:tr>
              <a:tr h="151234">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Observatorio</a:t>
                      </a:r>
                      <a:r>
                        <a:rPr lang="en-US" sz="500" cap="none" spc="0">
                          <a:solidFill>
                            <a:schemeClr val="tx1"/>
                          </a:solidFill>
                          <a:effectLst/>
                          <a:latin typeface="Aptos Narrow"/>
                        </a:rPr>
                        <a:t> Nacional de </a:t>
                      </a:r>
                      <a:r>
                        <a:rPr lang="en-US" sz="500" cap="none" spc="0" err="1">
                          <a:solidFill>
                            <a:schemeClr val="tx1"/>
                          </a:solidFill>
                          <a:effectLst/>
                          <a:latin typeface="Aptos Narrow"/>
                        </a:rPr>
                        <a:t>Envejecimiento</a:t>
                      </a:r>
                      <a:r>
                        <a:rPr lang="en-US" sz="500" cap="none" spc="0">
                          <a:solidFill>
                            <a:schemeClr val="tx1"/>
                          </a:solidFill>
                          <a:effectLst/>
                          <a:latin typeface="Aptos Narrow"/>
                        </a:rPr>
                        <a:t> y </a:t>
                      </a:r>
                      <a:r>
                        <a:rPr lang="en-US" sz="500" cap="none" spc="0" err="1">
                          <a:solidFill>
                            <a:schemeClr val="tx1"/>
                          </a:solidFill>
                          <a:effectLst/>
                          <a:latin typeface="Aptos Narrow"/>
                        </a:rPr>
                        <a:t>Vejez</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 $ 1.000.000.000,00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782448498"/>
                  </a:ext>
                </a:extLst>
              </a:tr>
              <a:tr h="151234">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Encuesta</a:t>
                      </a:r>
                      <a:r>
                        <a:rPr lang="en-US" sz="500" cap="none" spc="0">
                          <a:solidFill>
                            <a:schemeClr val="tx1"/>
                          </a:solidFill>
                          <a:effectLst/>
                          <a:latin typeface="Aptos Narrow"/>
                        </a:rPr>
                        <a:t> SABE: </a:t>
                      </a:r>
                      <a:r>
                        <a:rPr lang="en-US" sz="500" cap="none" spc="0" err="1">
                          <a:solidFill>
                            <a:schemeClr val="tx1"/>
                          </a:solidFill>
                          <a:effectLst/>
                          <a:latin typeface="Aptos Narrow"/>
                        </a:rPr>
                        <a:t>Estudio</a:t>
                      </a:r>
                      <a:r>
                        <a:rPr lang="en-US" sz="500" cap="none" spc="0">
                          <a:solidFill>
                            <a:schemeClr val="tx1"/>
                          </a:solidFill>
                          <a:effectLst/>
                          <a:latin typeface="Aptos Narrow"/>
                        </a:rPr>
                        <a:t> Nacional de Salud, </a:t>
                      </a:r>
                      <a:r>
                        <a:rPr lang="en-US" sz="500" cap="none" spc="0" err="1">
                          <a:solidFill>
                            <a:schemeClr val="tx1"/>
                          </a:solidFill>
                          <a:effectLst/>
                          <a:latin typeface="Aptos Narrow"/>
                        </a:rPr>
                        <a:t>Bienestar</a:t>
                      </a:r>
                      <a:r>
                        <a:rPr lang="en-US" sz="500" cap="none" spc="0">
                          <a:solidFill>
                            <a:schemeClr val="tx1"/>
                          </a:solidFill>
                          <a:effectLst/>
                          <a:latin typeface="Aptos Narrow"/>
                        </a:rPr>
                        <a:t> y </a:t>
                      </a:r>
                      <a:r>
                        <a:rPr lang="en-US" sz="500" cap="none" spc="0" err="1">
                          <a:solidFill>
                            <a:schemeClr val="tx1"/>
                          </a:solidFill>
                          <a:effectLst/>
                          <a:latin typeface="Aptos Narrow"/>
                        </a:rPr>
                        <a:t>Envejecimiento</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 $ 22.000.000.000,00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741232911"/>
                  </a:ext>
                </a:extLst>
              </a:tr>
              <a:tr h="151234">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Formulación</a:t>
                      </a:r>
                      <a:r>
                        <a:rPr lang="en-US" sz="500" cap="none" spc="0">
                          <a:solidFill>
                            <a:schemeClr val="tx1"/>
                          </a:solidFill>
                          <a:effectLst/>
                          <a:latin typeface="Aptos Narrow"/>
                        </a:rPr>
                        <a:t> del </a:t>
                      </a:r>
                      <a:r>
                        <a:rPr lang="en-US" sz="500" cap="none" spc="0" err="1">
                          <a:solidFill>
                            <a:schemeClr val="tx1"/>
                          </a:solidFill>
                          <a:effectLst/>
                          <a:latin typeface="Aptos Narrow"/>
                        </a:rPr>
                        <a:t>Capítulo</a:t>
                      </a:r>
                      <a:r>
                        <a:rPr lang="en-US" sz="500" cap="none" spc="0">
                          <a:solidFill>
                            <a:schemeClr val="tx1"/>
                          </a:solidFill>
                          <a:effectLst/>
                          <a:latin typeface="Aptos Narrow"/>
                        </a:rPr>
                        <a:t> </a:t>
                      </a:r>
                      <a:r>
                        <a:rPr lang="en-US" sz="500" cap="none" spc="0" err="1">
                          <a:solidFill>
                            <a:schemeClr val="tx1"/>
                          </a:solidFill>
                          <a:effectLst/>
                          <a:latin typeface="Aptos Narrow"/>
                        </a:rPr>
                        <a:t>indígena</a:t>
                      </a:r>
                      <a:r>
                        <a:rPr lang="en-US" sz="500" cap="none" spc="0">
                          <a:solidFill>
                            <a:schemeClr val="tx1"/>
                          </a:solidFill>
                          <a:effectLst/>
                          <a:latin typeface="Aptos Narrow"/>
                        </a:rPr>
                        <a:t> de la Política de </a:t>
                      </a:r>
                      <a:r>
                        <a:rPr lang="en-US" sz="500" cap="none" spc="0" err="1">
                          <a:solidFill>
                            <a:schemeClr val="tx1"/>
                          </a:solidFill>
                          <a:effectLst/>
                          <a:latin typeface="Aptos Narrow"/>
                        </a:rPr>
                        <a:t>Envejecimiento</a:t>
                      </a:r>
                      <a:r>
                        <a:rPr lang="en-US" sz="500" cap="none" spc="0">
                          <a:solidFill>
                            <a:schemeClr val="tx1"/>
                          </a:solidFill>
                          <a:effectLst/>
                          <a:latin typeface="Aptos Narrow"/>
                        </a:rPr>
                        <a:t> y </a:t>
                      </a:r>
                      <a:r>
                        <a:rPr lang="en-US" sz="500" cap="none" spc="0" err="1">
                          <a:solidFill>
                            <a:schemeClr val="tx1"/>
                          </a:solidFill>
                          <a:effectLst/>
                          <a:latin typeface="Aptos Narrow"/>
                        </a:rPr>
                        <a:t>Vejez</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 $ 2.500.000.000,00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794671086"/>
                  </a:ext>
                </a:extLst>
              </a:tr>
              <a:tr h="228789">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Representación</a:t>
                      </a:r>
                      <a:r>
                        <a:rPr lang="en-US" sz="500" cap="none" spc="0">
                          <a:solidFill>
                            <a:schemeClr val="tx1"/>
                          </a:solidFill>
                          <a:effectLst/>
                          <a:latin typeface="Aptos Narrow"/>
                        </a:rPr>
                        <a:t> de Colombia ante la Mesa </a:t>
                      </a:r>
                      <a:r>
                        <a:rPr lang="en-US" sz="500" cap="none" spc="0" err="1">
                          <a:solidFill>
                            <a:schemeClr val="tx1"/>
                          </a:solidFill>
                          <a:effectLst/>
                          <a:latin typeface="Aptos Narrow"/>
                        </a:rPr>
                        <a:t>Directiva</a:t>
                      </a:r>
                      <a:r>
                        <a:rPr lang="en-US" sz="500" cap="none" spc="0">
                          <a:solidFill>
                            <a:schemeClr val="tx1"/>
                          </a:solidFill>
                          <a:effectLst/>
                          <a:latin typeface="Aptos Narrow"/>
                        </a:rPr>
                        <a:t> Regional </a:t>
                      </a:r>
                      <a:r>
                        <a:rPr lang="en-US" sz="500" cap="none" spc="0" err="1">
                          <a:solidFill>
                            <a:schemeClr val="tx1"/>
                          </a:solidFill>
                          <a:effectLst/>
                          <a:latin typeface="Aptos Narrow"/>
                        </a:rPr>
                        <a:t>Intergubernamental</a:t>
                      </a:r>
                      <a:r>
                        <a:rPr lang="en-US" sz="500" cap="none" spc="0">
                          <a:solidFill>
                            <a:schemeClr val="tx1"/>
                          </a:solidFill>
                          <a:effectLst/>
                          <a:latin typeface="Aptos Narrow"/>
                        </a:rPr>
                        <a:t> </a:t>
                      </a:r>
                      <a:r>
                        <a:rPr lang="en-US" sz="500" cap="none" spc="0" err="1">
                          <a:solidFill>
                            <a:schemeClr val="tx1"/>
                          </a:solidFill>
                          <a:effectLst/>
                          <a:latin typeface="Aptos Narrow"/>
                        </a:rPr>
                        <a:t>sobre</a:t>
                      </a:r>
                      <a:r>
                        <a:rPr lang="en-US" sz="500" cap="none" spc="0">
                          <a:solidFill>
                            <a:schemeClr val="tx1"/>
                          </a:solidFill>
                          <a:effectLst/>
                          <a:latin typeface="Aptos Narrow"/>
                        </a:rPr>
                        <a:t> </a:t>
                      </a:r>
                      <a:r>
                        <a:rPr lang="en-US" sz="500" cap="none" spc="0" err="1">
                          <a:solidFill>
                            <a:schemeClr val="tx1"/>
                          </a:solidFill>
                          <a:effectLst/>
                          <a:latin typeface="Aptos Narrow"/>
                        </a:rPr>
                        <a:t>Envejecimiento</a:t>
                      </a:r>
                      <a:r>
                        <a:rPr lang="en-US" sz="500" cap="none" spc="0">
                          <a:solidFill>
                            <a:schemeClr val="tx1"/>
                          </a:solidFill>
                          <a:effectLst/>
                          <a:latin typeface="Aptos Narrow"/>
                        </a:rPr>
                        <a:t> y Derechos de las Personas </a:t>
                      </a:r>
                      <a:r>
                        <a:rPr lang="en-US" sz="500" cap="none" spc="0" err="1">
                          <a:solidFill>
                            <a:schemeClr val="tx1"/>
                          </a:solidFill>
                          <a:effectLst/>
                          <a:latin typeface="Aptos Narrow"/>
                        </a:rPr>
                        <a:t>Mayores</a:t>
                      </a:r>
                      <a:r>
                        <a:rPr lang="en-US" sz="500" cap="none" spc="0">
                          <a:solidFill>
                            <a:schemeClr val="tx1"/>
                          </a:solidFill>
                          <a:effectLst/>
                          <a:latin typeface="Aptos Narrow"/>
                        </a:rPr>
                        <a:t> </a:t>
                      </a:r>
                      <a:r>
                        <a:rPr lang="en-US" sz="500" cap="none" spc="0" err="1">
                          <a:solidFill>
                            <a:schemeClr val="tx1"/>
                          </a:solidFill>
                          <a:effectLst/>
                          <a:latin typeface="Aptos Narrow"/>
                        </a:rPr>
                        <a:t>en</a:t>
                      </a:r>
                      <a:r>
                        <a:rPr lang="en-US" sz="500" cap="none" spc="0">
                          <a:solidFill>
                            <a:schemeClr val="tx1"/>
                          </a:solidFill>
                          <a:effectLst/>
                          <a:latin typeface="Aptos Narrow"/>
                        </a:rPr>
                        <a:t> América Latina y </a:t>
                      </a:r>
                      <a:r>
                        <a:rPr lang="en-US" sz="500" cap="none" spc="0" err="1">
                          <a:solidFill>
                            <a:schemeClr val="tx1"/>
                          </a:solidFill>
                          <a:effectLst/>
                          <a:latin typeface="Aptos Narrow"/>
                        </a:rPr>
                        <a:t>el</a:t>
                      </a:r>
                      <a:r>
                        <a:rPr lang="en-US" sz="500" cap="none" spc="0">
                          <a:solidFill>
                            <a:schemeClr val="tx1"/>
                          </a:solidFill>
                          <a:effectLst/>
                          <a:latin typeface="Aptos Narrow"/>
                        </a:rPr>
                        <a:t> Caribe y </a:t>
                      </a:r>
                      <a:r>
                        <a:rPr lang="en-US" sz="500" cap="none" spc="0" err="1">
                          <a:solidFill>
                            <a:schemeClr val="tx1"/>
                          </a:solidFill>
                          <a:effectLst/>
                          <a:latin typeface="Aptos Narrow"/>
                        </a:rPr>
                        <a:t>aprobación</a:t>
                      </a:r>
                      <a:r>
                        <a:rPr lang="en-US" sz="500" cap="none" spc="0">
                          <a:solidFill>
                            <a:schemeClr val="tx1"/>
                          </a:solidFill>
                          <a:effectLst/>
                          <a:latin typeface="Aptos Narrow"/>
                        </a:rPr>
                        <a:t> de la </a:t>
                      </a:r>
                      <a:r>
                        <a:rPr lang="en-US" sz="500" cap="none" spc="0" err="1">
                          <a:solidFill>
                            <a:schemeClr val="tx1"/>
                          </a:solidFill>
                          <a:effectLst/>
                          <a:latin typeface="Aptos Narrow"/>
                        </a:rPr>
                        <a:t>Declaración</a:t>
                      </a:r>
                      <a:r>
                        <a:rPr lang="en-US" sz="500" cap="none" spc="0">
                          <a:solidFill>
                            <a:schemeClr val="tx1"/>
                          </a:solidFill>
                          <a:effectLst/>
                          <a:latin typeface="Aptos Narrow"/>
                        </a:rPr>
                        <a:t> de Santiago</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 $ 50.000.000,00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181483657"/>
                  </a:ext>
                </a:extLst>
              </a:tr>
              <a:tr h="228789">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Representación</a:t>
                      </a:r>
                      <a:r>
                        <a:rPr lang="en-US" sz="500" cap="none" spc="0">
                          <a:solidFill>
                            <a:schemeClr val="tx1"/>
                          </a:solidFill>
                          <a:effectLst/>
                          <a:latin typeface="Aptos Narrow"/>
                        </a:rPr>
                        <a:t> de Colombia ante la Mesa de </a:t>
                      </a:r>
                      <a:r>
                        <a:rPr lang="en-US" sz="500" cap="none" spc="0" err="1">
                          <a:solidFill>
                            <a:schemeClr val="tx1"/>
                          </a:solidFill>
                          <a:effectLst/>
                          <a:latin typeface="Aptos Narrow"/>
                        </a:rPr>
                        <a:t>Expertos</a:t>
                      </a:r>
                      <a:r>
                        <a:rPr lang="en-US" sz="500" cap="none" spc="0">
                          <a:solidFill>
                            <a:schemeClr val="tx1"/>
                          </a:solidFill>
                          <a:effectLst/>
                          <a:latin typeface="Aptos Narrow"/>
                        </a:rPr>
                        <a:t> de la </a:t>
                      </a:r>
                      <a:r>
                        <a:rPr lang="en-US" sz="500" cap="none" spc="0" err="1">
                          <a:solidFill>
                            <a:schemeClr val="tx1"/>
                          </a:solidFill>
                          <a:effectLst/>
                          <a:latin typeface="Aptos Narrow"/>
                        </a:rPr>
                        <a:t>Convención</a:t>
                      </a:r>
                      <a:r>
                        <a:rPr lang="en-US" sz="500" cap="none" spc="0">
                          <a:solidFill>
                            <a:schemeClr val="tx1"/>
                          </a:solidFill>
                          <a:effectLst/>
                          <a:latin typeface="Aptos Narrow"/>
                        </a:rPr>
                        <a:t> Interamericana </a:t>
                      </a:r>
                      <a:r>
                        <a:rPr lang="en-US" sz="500" cap="none" spc="0" err="1">
                          <a:solidFill>
                            <a:schemeClr val="tx1"/>
                          </a:solidFill>
                          <a:effectLst/>
                          <a:latin typeface="Aptos Narrow"/>
                        </a:rPr>
                        <a:t>sobre</a:t>
                      </a:r>
                      <a:r>
                        <a:rPr lang="en-US" sz="500" cap="none" spc="0">
                          <a:solidFill>
                            <a:schemeClr val="tx1"/>
                          </a:solidFill>
                          <a:effectLst/>
                          <a:latin typeface="Aptos Narrow"/>
                        </a:rPr>
                        <a:t> la </a:t>
                      </a:r>
                      <a:r>
                        <a:rPr lang="en-US" sz="500" cap="none" spc="0" err="1">
                          <a:solidFill>
                            <a:schemeClr val="tx1"/>
                          </a:solidFill>
                          <a:effectLst/>
                          <a:latin typeface="Aptos Narrow"/>
                        </a:rPr>
                        <a:t>protección</a:t>
                      </a:r>
                      <a:r>
                        <a:rPr lang="en-US" sz="500" cap="none" spc="0">
                          <a:solidFill>
                            <a:schemeClr val="tx1"/>
                          </a:solidFill>
                          <a:effectLst/>
                          <a:latin typeface="Aptos Narrow"/>
                        </a:rPr>
                        <a:t> de </a:t>
                      </a:r>
                      <a:r>
                        <a:rPr lang="en-US" sz="500" cap="none" spc="0" err="1">
                          <a:solidFill>
                            <a:schemeClr val="tx1"/>
                          </a:solidFill>
                          <a:effectLst/>
                          <a:latin typeface="Aptos Narrow"/>
                        </a:rPr>
                        <a:t>los</a:t>
                      </a:r>
                      <a:r>
                        <a:rPr lang="en-US" sz="500" cap="none" spc="0">
                          <a:solidFill>
                            <a:schemeClr val="tx1"/>
                          </a:solidFill>
                          <a:effectLst/>
                          <a:latin typeface="Aptos Narrow"/>
                        </a:rPr>
                        <a:t> Derechos Humanos de las Personas </a:t>
                      </a:r>
                      <a:r>
                        <a:rPr lang="en-US" sz="500" cap="none" spc="0" err="1">
                          <a:solidFill>
                            <a:schemeClr val="tx1"/>
                          </a:solidFill>
                          <a:effectLst/>
                          <a:latin typeface="Aptos Narrow"/>
                        </a:rPr>
                        <a:t>Mayores</a:t>
                      </a:r>
                      <a:r>
                        <a:rPr lang="en-US" sz="500" cap="none" spc="0">
                          <a:solidFill>
                            <a:schemeClr val="tx1"/>
                          </a:solidFill>
                          <a:effectLst/>
                          <a:latin typeface="Aptos Narrow"/>
                        </a:rPr>
                        <a:t>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659961828"/>
                  </a:ext>
                </a:extLst>
              </a:tr>
              <a:tr h="151234">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Formulación</a:t>
                      </a:r>
                      <a:r>
                        <a:rPr lang="en-US" sz="500" cap="none" spc="0">
                          <a:solidFill>
                            <a:schemeClr val="tx1"/>
                          </a:solidFill>
                          <a:effectLst/>
                          <a:latin typeface="Aptos Narrow"/>
                        </a:rPr>
                        <a:t> de </a:t>
                      </a:r>
                      <a:r>
                        <a:rPr lang="en-US" sz="500" cap="none" spc="0" err="1">
                          <a:solidFill>
                            <a:schemeClr val="tx1"/>
                          </a:solidFill>
                          <a:effectLst/>
                          <a:latin typeface="Aptos Narrow"/>
                        </a:rPr>
                        <a:t>lineamientos</a:t>
                      </a:r>
                      <a:r>
                        <a:rPr lang="en-US" sz="500" cap="none" spc="0">
                          <a:solidFill>
                            <a:schemeClr val="tx1"/>
                          </a:solidFill>
                          <a:effectLst/>
                          <a:latin typeface="Aptos Narrow"/>
                        </a:rPr>
                        <a:t> de Política Territorial</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 $ 200.000.000,00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974923078"/>
                  </a:ext>
                </a:extLst>
              </a:tr>
              <a:tr h="151234">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Posicionamiento</a:t>
                      </a:r>
                      <a:r>
                        <a:rPr lang="en-US" sz="500" cap="none" spc="0">
                          <a:solidFill>
                            <a:schemeClr val="tx1"/>
                          </a:solidFill>
                          <a:effectLst/>
                          <a:latin typeface="Aptos Narrow"/>
                        </a:rPr>
                        <a:t> de la </a:t>
                      </a:r>
                      <a:r>
                        <a:rPr lang="en-US" sz="500" cap="none" spc="0" err="1">
                          <a:solidFill>
                            <a:schemeClr val="tx1"/>
                          </a:solidFill>
                          <a:effectLst/>
                          <a:latin typeface="Aptos Narrow"/>
                        </a:rPr>
                        <a:t>política</a:t>
                      </a:r>
                      <a:r>
                        <a:rPr lang="en-US" sz="500" cap="none" spc="0">
                          <a:solidFill>
                            <a:schemeClr val="tx1"/>
                          </a:solidFill>
                          <a:effectLst/>
                          <a:latin typeface="Aptos Narrow"/>
                        </a:rPr>
                        <a:t> e </a:t>
                      </a:r>
                      <a:r>
                        <a:rPr lang="en-US" sz="500" cap="none" spc="0" err="1">
                          <a:solidFill>
                            <a:schemeClr val="tx1"/>
                          </a:solidFill>
                          <a:effectLst/>
                          <a:latin typeface="Aptos Narrow"/>
                        </a:rPr>
                        <a:t>interección</a:t>
                      </a:r>
                      <a:r>
                        <a:rPr lang="en-US" sz="500" cap="none" spc="0">
                          <a:solidFill>
                            <a:schemeClr val="tx1"/>
                          </a:solidFill>
                          <a:effectLst/>
                          <a:latin typeface="Aptos Narrow"/>
                        </a:rPr>
                        <a:t> con </a:t>
                      </a:r>
                      <a:r>
                        <a:rPr lang="en-US" sz="500" cap="none" spc="0" err="1">
                          <a:solidFill>
                            <a:schemeClr val="tx1"/>
                          </a:solidFill>
                          <a:effectLst/>
                          <a:latin typeface="Aptos Narrow"/>
                        </a:rPr>
                        <a:t>los</a:t>
                      </a:r>
                      <a:r>
                        <a:rPr lang="en-US" sz="500" cap="none" spc="0">
                          <a:solidFill>
                            <a:schemeClr val="tx1"/>
                          </a:solidFill>
                          <a:effectLst/>
                          <a:latin typeface="Aptos Narrow"/>
                        </a:rPr>
                        <a:t> </a:t>
                      </a:r>
                      <a:r>
                        <a:rPr lang="en-US" sz="500" cap="none" spc="0" err="1">
                          <a:solidFill>
                            <a:schemeClr val="tx1"/>
                          </a:solidFill>
                          <a:effectLst/>
                          <a:latin typeface="Aptos Narrow"/>
                        </a:rPr>
                        <a:t>sectores</a:t>
                      </a:r>
                      <a:r>
                        <a:rPr lang="en-US" sz="500" cap="none" spc="0">
                          <a:solidFill>
                            <a:schemeClr val="tx1"/>
                          </a:solidFill>
                          <a:effectLst/>
                          <a:latin typeface="Aptos Narrow"/>
                        </a:rPr>
                        <a:t> </a:t>
                      </a:r>
                      <a:r>
                        <a:rPr lang="en-US" sz="500" cap="none" spc="0" err="1">
                          <a:solidFill>
                            <a:schemeClr val="tx1"/>
                          </a:solidFill>
                          <a:effectLst/>
                          <a:latin typeface="Aptos Narrow"/>
                        </a:rPr>
                        <a:t>sociales</a:t>
                      </a:r>
                      <a:r>
                        <a:rPr lang="en-US" sz="500" cap="none" spc="0">
                          <a:solidFill>
                            <a:schemeClr val="tx1"/>
                          </a:solidFill>
                          <a:effectLst/>
                          <a:latin typeface="Aptos Narrow"/>
                        </a:rPr>
                        <a:t>, </a:t>
                      </a:r>
                      <a:r>
                        <a:rPr lang="en-US" sz="500" cap="none" spc="0" err="1">
                          <a:solidFill>
                            <a:schemeClr val="tx1"/>
                          </a:solidFill>
                          <a:effectLst/>
                          <a:latin typeface="Aptos Narrow"/>
                        </a:rPr>
                        <a:t>academicos</a:t>
                      </a:r>
                      <a:r>
                        <a:rPr lang="en-US" sz="500" cap="none" spc="0">
                          <a:solidFill>
                            <a:schemeClr val="tx1"/>
                          </a:solidFill>
                          <a:effectLst/>
                          <a:latin typeface="Aptos Narrow"/>
                        </a:rPr>
                        <a:t> y </a:t>
                      </a:r>
                      <a:r>
                        <a:rPr lang="en-US" sz="500" cap="none" spc="0" err="1">
                          <a:solidFill>
                            <a:schemeClr val="tx1"/>
                          </a:solidFill>
                          <a:effectLst/>
                          <a:latin typeface="Aptos Narrow"/>
                        </a:rPr>
                        <a:t>estatales</a:t>
                      </a:r>
                      <a:r>
                        <a:rPr lang="en-US" sz="500" cap="none" spc="0">
                          <a:solidFill>
                            <a:schemeClr val="tx1"/>
                          </a:solidFill>
                          <a:effectLst/>
                          <a:latin typeface="Aptos Narrow"/>
                        </a:rPr>
                        <a:t>.</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 $ 500.000.000,00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814972083"/>
                  </a:ext>
                </a:extLst>
              </a:tr>
              <a:tr h="151234">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Asistencia </a:t>
                      </a:r>
                      <a:r>
                        <a:rPr lang="en-US" sz="500" cap="none" spc="0" err="1">
                          <a:solidFill>
                            <a:schemeClr val="tx1"/>
                          </a:solidFill>
                          <a:effectLst/>
                          <a:latin typeface="Aptos Narrow"/>
                        </a:rPr>
                        <a:t>técnica</a:t>
                      </a:r>
                      <a:r>
                        <a:rPr lang="en-US" sz="500" cap="none" spc="0">
                          <a:solidFill>
                            <a:schemeClr val="tx1"/>
                          </a:solidFill>
                          <a:effectLst/>
                          <a:latin typeface="Aptos Narrow"/>
                        </a:rPr>
                        <a:t> y </a:t>
                      </a:r>
                      <a:r>
                        <a:rPr lang="en-US" sz="500" cap="none" spc="0" err="1">
                          <a:solidFill>
                            <a:schemeClr val="tx1"/>
                          </a:solidFill>
                          <a:effectLst/>
                          <a:latin typeface="Aptos Narrow"/>
                        </a:rPr>
                        <a:t>acompañamiento</a:t>
                      </a:r>
                      <a:r>
                        <a:rPr lang="en-US" sz="500" cap="none" spc="0">
                          <a:solidFill>
                            <a:schemeClr val="tx1"/>
                          </a:solidFill>
                          <a:effectLst/>
                          <a:latin typeface="Aptos Narrow"/>
                        </a:rPr>
                        <a:t> a </a:t>
                      </a:r>
                      <a:r>
                        <a:rPr lang="en-US" sz="500" cap="none" spc="0" err="1">
                          <a:solidFill>
                            <a:schemeClr val="tx1"/>
                          </a:solidFill>
                          <a:effectLst/>
                          <a:latin typeface="Aptos Narrow"/>
                        </a:rPr>
                        <a:t>entidades</a:t>
                      </a:r>
                      <a:r>
                        <a:rPr lang="en-US" sz="500" cap="none" spc="0">
                          <a:solidFill>
                            <a:schemeClr val="tx1"/>
                          </a:solidFill>
                          <a:effectLst/>
                          <a:latin typeface="Aptos Narrow"/>
                        </a:rPr>
                        <a:t> </a:t>
                      </a:r>
                      <a:r>
                        <a:rPr lang="en-US" sz="500" cap="none" spc="0" err="1">
                          <a:solidFill>
                            <a:schemeClr val="tx1"/>
                          </a:solidFill>
                          <a:effectLst/>
                          <a:latin typeface="Aptos Narrow"/>
                        </a:rPr>
                        <a:t>territoriales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 $ 2.500.000.000,00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722276384"/>
                  </a:ext>
                </a:extLst>
              </a:tr>
              <a:tr h="151234">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Formulación</a:t>
                      </a:r>
                      <a:r>
                        <a:rPr lang="en-US" sz="500" cap="none" spc="0">
                          <a:solidFill>
                            <a:schemeClr val="tx1"/>
                          </a:solidFill>
                          <a:effectLst/>
                          <a:latin typeface="Aptos Narrow"/>
                        </a:rPr>
                        <a:t> del Plan de </a:t>
                      </a:r>
                      <a:r>
                        <a:rPr lang="en-US" sz="500" cap="none" spc="0" err="1">
                          <a:solidFill>
                            <a:schemeClr val="tx1"/>
                          </a:solidFill>
                          <a:effectLst/>
                          <a:latin typeface="Aptos Narrow"/>
                        </a:rPr>
                        <a:t>Acción</a:t>
                      </a:r>
                      <a:r>
                        <a:rPr lang="en-US" sz="500" cap="none" spc="0">
                          <a:solidFill>
                            <a:schemeClr val="tx1"/>
                          </a:solidFill>
                          <a:effectLst/>
                          <a:latin typeface="Aptos Narrow"/>
                        </a:rPr>
                        <a:t> </a:t>
                      </a:r>
                      <a:r>
                        <a:rPr lang="en-US" sz="500" cap="none" spc="0" err="1">
                          <a:solidFill>
                            <a:schemeClr val="tx1"/>
                          </a:solidFill>
                          <a:effectLst/>
                          <a:latin typeface="Aptos Narrow"/>
                        </a:rPr>
                        <a:t>Intersectorial</a:t>
                      </a:r>
                      <a:r>
                        <a:rPr lang="en-US" sz="500" cap="none" spc="0">
                          <a:solidFill>
                            <a:schemeClr val="tx1"/>
                          </a:solidFill>
                          <a:effectLst/>
                          <a:latin typeface="Aptos Narrow"/>
                        </a:rPr>
                        <a:t> </a:t>
                      </a:r>
                      <a:r>
                        <a:rPr lang="en-US" sz="500" cap="none" spc="0" err="1">
                          <a:solidFill>
                            <a:schemeClr val="tx1"/>
                          </a:solidFill>
                          <a:effectLst/>
                          <a:latin typeface="Aptos Narrow"/>
                        </a:rPr>
                        <a:t>nacional</a:t>
                      </a:r>
                      <a:r>
                        <a:rPr lang="en-US" sz="500" cap="none" spc="0">
                          <a:solidFill>
                            <a:schemeClr val="tx1"/>
                          </a:solidFill>
                          <a:effectLst/>
                          <a:latin typeface="Aptos Narrow"/>
                        </a:rPr>
                        <a:t>.</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 $ 200.000.000,00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493605706"/>
                  </a:ext>
                </a:extLst>
              </a:tr>
              <a:tr h="151234">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Seguimiento</a:t>
                      </a:r>
                      <a:r>
                        <a:rPr lang="en-US" sz="500" cap="none" spc="0">
                          <a:solidFill>
                            <a:schemeClr val="tx1"/>
                          </a:solidFill>
                          <a:effectLst/>
                          <a:latin typeface="Aptos Narrow"/>
                        </a:rPr>
                        <a:t> del </a:t>
                      </a:r>
                      <a:r>
                        <a:rPr lang="en-US" sz="500" cap="none" spc="0" err="1">
                          <a:solidFill>
                            <a:schemeClr val="tx1"/>
                          </a:solidFill>
                          <a:effectLst/>
                          <a:latin typeface="Aptos Narrow"/>
                        </a:rPr>
                        <a:t>avance</a:t>
                      </a:r>
                      <a:r>
                        <a:rPr lang="en-US" sz="500" cap="none" spc="0">
                          <a:solidFill>
                            <a:schemeClr val="tx1"/>
                          </a:solidFill>
                          <a:effectLst/>
                          <a:latin typeface="Aptos Narrow"/>
                        </a:rPr>
                        <a:t> y </a:t>
                      </a:r>
                      <a:r>
                        <a:rPr lang="en-US" sz="500" cap="none" spc="0" err="1">
                          <a:solidFill>
                            <a:schemeClr val="tx1"/>
                          </a:solidFill>
                          <a:effectLst/>
                          <a:latin typeface="Aptos Narrow"/>
                        </a:rPr>
                        <a:t>cumplimiento</a:t>
                      </a:r>
                      <a:r>
                        <a:rPr lang="en-US" sz="500" cap="none" spc="0">
                          <a:solidFill>
                            <a:schemeClr val="tx1"/>
                          </a:solidFill>
                          <a:effectLst/>
                          <a:latin typeface="Aptos Narrow"/>
                        </a:rPr>
                        <a:t> de las </a:t>
                      </a:r>
                      <a:r>
                        <a:rPr lang="en-US" sz="500" cap="none" spc="0" err="1">
                          <a:solidFill>
                            <a:schemeClr val="tx1"/>
                          </a:solidFill>
                          <a:effectLst/>
                          <a:latin typeface="Aptos Narrow"/>
                        </a:rPr>
                        <a:t>entidades</a:t>
                      </a:r>
                      <a:r>
                        <a:rPr lang="en-US" sz="500" cap="none" spc="0">
                          <a:solidFill>
                            <a:schemeClr val="tx1"/>
                          </a:solidFill>
                          <a:effectLst/>
                          <a:latin typeface="Aptos Narrow"/>
                        </a:rPr>
                        <a:t> </a:t>
                      </a:r>
                      <a:r>
                        <a:rPr lang="en-US" sz="500" cap="none" spc="0" err="1">
                          <a:solidFill>
                            <a:schemeClr val="tx1"/>
                          </a:solidFill>
                          <a:effectLst/>
                          <a:latin typeface="Aptos Narrow"/>
                        </a:rPr>
                        <a:t>nacionales</a:t>
                      </a:r>
                      <a:r>
                        <a:rPr lang="en-US" sz="500" cap="none" spc="0">
                          <a:solidFill>
                            <a:schemeClr val="tx1"/>
                          </a:solidFill>
                          <a:effectLst/>
                          <a:latin typeface="Aptos Narrow"/>
                        </a:rPr>
                        <a:t> </a:t>
                      </a:r>
                      <a:r>
                        <a:rPr lang="en-US" sz="500" cap="none" spc="0" err="1">
                          <a:solidFill>
                            <a:schemeClr val="tx1"/>
                          </a:solidFill>
                          <a:effectLst/>
                          <a:latin typeface="Aptos Narrow"/>
                        </a:rPr>
                        <a:t>en</a:t>
                      </a:r>
                      <a:r>
                        <a:rPr lang="en-US" sz="500" cap="none" spc="0">
                          <a:solidFill>
                            <a:schemeClr val="tx1"/>
                          </a:solidFill>
                          <a:effectLst/>
                          <a:latin typeface="Aptos Narrow"/>
                        </a:rPr>
                        <a:t> </a:t>
                      </a:r>
                      <a:r>
                        <a:rPr lang="en-US" sz="500" cap="none" spc="0" err="1">
                          <a:solidFill>
                            <a:schemeClr val="tx1"/>
                          </a:solidFill>
                          <a:effectLst/>
                          <a:latin typeface="Aptos Narrow"/>
                        </a:rPr>
                        <a:t>el</a:t>
                      </a:r>
                      <a:r>
                        <a:rPr lang="en-US" sz="500" cap="none" spc="0">
                          <a:solidFill>
                            <a:schemeClr val="tx1"/>
                          </a:solidFill>
                          <a:effectLst/>
                          <a:latin typeface="Aptos Narrow"/>
                        </a:rPr>
                        <a:t> Plan de </a:t>
                      </a:r>
                      <a:r>
                        <a:rPr lang="en-US" sz="500" cap="none" spc="0" err="1">
                          <a:solidFill>
                            <a:schemeClr val="tx1"/>
                          </a:solidFill>
                          <a:effectLst/>
                          <a:latin typeface="Aptos Narrow"/>
                        </a:rPr>
                        <a:t>Acción</a:t>
                      </a:r>
                      <a:r>
                        <a:rPr lang="en-US" sz="500" cap="none" spc="0">
                          <a:solidFill>
                            <a:schemeClr val="tx1"/>
                          </a:solidFill>
                          <a:effectLst/>
                          <a:latin typeface="Aptos Narrow"/>
                        </a:rPr>
                        <a:t> </a:t>
                      </a:r>
                      <a:r>
                        <a:rPr lang="en-US" sz="500" cap="none" spc="0" err="1">
                          <a:solidFill>
                            <a:schemeClr val="tx1"/>
                          </a:solidFill>
                          <a:effectLst/>
                          <a:latin typeface="Aptos Narrow"/>
                        </a:rPr>
                        <a:t>Intersectorial</a:t>
                      </a:r>
                      <a:r>
                        <a:rPr lang="en-US" sz="500" cap="none" spc="0">
                          <a:solidFill>
                            <a:schemeClr val="tx1"/>
                          </a:solidFill>
                          <a:effectLst/>
                          <a:latin typeface="Aptos Narrow"/>
                        </a:rPr>
                        <a:t> a 2031</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 $ 50.000.000,00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4202560178"/>
                  </a:ext>
                </a:extLst>
              </a:tr>
              <a:tr h="228789">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Formulación</a:t>
                      </a:r>
                      <a:r>
                        <a:rPr lang="en-US" sz="500" cap="none" spc="0">
                          <a:solidFill>
                            <a:schemeClr val="tx1"/>
                          </a:solidFill>
                          <a:effectLst/>
                          <a:latin typeface="Aptos Narrow"/>
                        </a:rPr>
                        <a:t> y </a:t>
                      </a:r>
                      <a:r>
                        <a:rPr lang="en-US" sz="500" cap="none" spc="0" err="1">
                          <a:solidFill>
                            <a:schemeClr val="tx1"/>
                          </a:solidFill>
                          <a:effectLst/>
                          <a:latin typeface="Aptos Narrow"/>
                        </a:rPr>
                        <a:t>presentación</a:t>
                      </a:r>
                      <a:r>
                        <a:rPr lang="en-US" sz="500" cap="none" spc="0">
                          <a:solidFill>
                            <a:schemeClr val="tx1"/>
                          </a:solidFill>
                          <a:effectLst/>
                          <a:latin typeface="Aptos Narrow"/>
                        </a:rPr>
                        <a:t> de </a:t>
                      </a:r>
                      <a:r>
                        <a:rPr lang="en-US" sz="500" cap="none" spc="0" err="1">
                          <a:solidFill>
                            <a:schemeClr val="tx1"/>
                          </a:solidFill>
                          <a:effectLst/>
                          <a:latin typeface="Aptos Narrow"/>
                        </a:rPr>
                        <a:t>los</a:t>
                      </a:r>
                      <a:r>
                        <a:rPr lang="en-US" sz="500" cap="none" spc="0">
                          <a:solidFill>
                            <a:schemeClr val="tx1"/>
                          </a:solidFill>
                          <a:effectLst/>
                          <a:latin typeface="Aptos Narrow"/>
                        </a:rPr>
                        <a:t> </a:t>
                      </a:r>
                      <a:r>
                        <a:rPr lang="en-US" sz="500" cap="none" spc="0" err="1">
                          <a:solidFill>
                            <a:schemeClr val="tx1"/>
                          </a:solidFill>
                          <a:effectLst/>
                          <a:latin typeface="Aptos Narrow"/>
                        </a:rPr>
                        <a:t>informes</a:t>
                      </a:r>
                      <a:r>
                        <a:rPr lang="en-US" sz="500" cap="none" spc="0">
                          <a:solidFill>
                            <a:schemeClr val="tx1"/>
                          </a:solidFill>
                          <a:effectLst/>
                          <a:latin typeface="Aptos Narrow"/>
                        </a:rPr>
                        <a:t> de </a:t>
                      </a:r>
                      <a:r>
                        <a:rPr lang="en-US" sz="500" cap="none" spc="0" err="1">
                          <a:solidFill>
                            <a:schemeClr val="tx1"/>
                          </a:solidFill>
                          <a:effectLst/>
                          <a:latin typeface="Aptos Narrow"/>
                        </a:rPr>
                        <a:t>avance</a:t>
                      </a:r>
                      <a:r>
                        <a:rPr lang="en-US" sz="500" cap="none" spc="0">
                          <a:solidFill>
                            <a:schemeClr val="tx1"/>
                          </a:solidFill>
                          <a:effectLst/>
                          <a:latin typeface="Aptos Narrow"/>
                        </a:rPr>
                        <a:t> de la </a:t>
                      </a:r>
                      <a:r>
                        <a:rPr lang="en-US" sz="500" cap="none" spc="0" err="1">
                          <a:solidFill>
                            <a:schemeClr val="tx1"/>
                          </a:solidFill>
                          <a:effectLst/>
                          <a:latin typeface="Aptos Narrow"/>
                        </a:rPr>
                        <a:t>política</a:t>
                      </a:r>
                      <a:r>
                        <a:rPr lang="en-US" sz="500" cap="none" spc="0">
                          <a:solidFill>
                            <a:schemeClr val="tx1"/>
                          </a:solidFill>
                          <a:effectLst/>
                          <a:latin typeface="Aptos Narrow"/>
                        </a:rPr>
                        <a:t> ante </a:t>
                      </a:r>
                      <a:r>
                        <a:rPr lang="en-US" sz="500" cap="none" spc="0" err="1">
                          <a:solidFill>
                            <a:schemeClr val="tx1"/>
                          </a:solidFill>
                          <a:effectLst/>
                          <a:latin typeface="Aptos Narrow"/>
                        </a:rPr>
                        <a:t>el</a:t>
                      </a:r>
                      <a:r>
                        <a:rPr lang="en-US" sz="500" cap="none" spc="0">
                          <a:solidFill>
                            <a:schemeClr val="tx1"/>
                          </a:solidFill>
                          <a:effectLst/>
                          <a:latin typeface="Aptos Narrow"/>
                        </a:rPr>
                        <a:t> </a:t>
                      </a:r>
                      <a:r>
                        <a:rPr lang="en-US" sz="500" cap="none" spc="0" err="1">
                          <a:solidFill>
                            <a:schemeClr val="tx1"/>
                          </a:solidFill>
                          <a:effectLst/>
                          <a:latin typeface="Aptos Narrow"/>
                        </a:rPr>
                        <a:t>congreso</a:t>
                      </a:r>
                      <a:r>
                        <a:rPr lang="en-US" sz="500" cap="none" spc="0">
                          <a:solidFill>
                            <a:schemeClr val="tx1"/>
                          </a:solidFill>
                          <a:effectLst/>
                          <a:latin typeface="Aptos Narrow"/>
                        </a:rPr>
                        <a:t>, </a:t>
                      </a:r>
                      <a:r>
                        <a:rPr lang="en-US" sz="500" cap="none" spc="0" err="1">
                          <a:solidFill>
                            <a:schemeClr val="tx1"/>
                          </a:solidFill>
                          <a:effectLst/>
                          <a:latin typeface="Aptos Narrow"/>
                        </a:rPr>
                        <a:t>organos</a:t>
                      </a:r>
                      <a:r>
                        <a:rPr lang="en-US" sz="500" cap="none" spc="0">
                          <a:solidFill>
                            <a:schemeClr val="tx1"/>
                          </a:solidFill>
                          <a:effectLst/>
                          <a:latin typeface="Aptos Narrow"/>
                        </a:rPr>
                        <a:t> de control e </a:t>
                      </a:r>
                      <a:r>
                        <a:rPr lang="en-US" sz="500" cap="none" spc="0" err="1">
                          <a:solidFill>
                            <a:schemeClr val="tx1"/>
                          </a:solidFill>
                          <a:effectLst/>
                          <a:latin typeface="Aptos Narrow"/>
                        </a:rPr>
                        <a:t>instancias</a:t>
                      </a:r>
                      <a:r>
                        <a:rPr lang="en-US" sz="500" cap="none" spc="0">
                          <a:solidFill>
                            <a:schemeClr val="tx1"/>
                          </a:solidFill>
                          <a:effectLst/>
                          <a:latin typeface="Aptos Narrow"/>
                        </a:rPr>
                        <a:t> </a:t>
                      </a:r>
                      <a:r>
                        <a:rPr lang="en-US" sz="500" cap="none" spc="0" err="1">
                          <a:solidFill>
                            <a:schemeClr val="tx1"/>
                          </a:solidFill>
                          <a:effectLst/>
                          <a:latin typeface="Aptos Narrow"/>
                        </a:rPr>
                        <a:t>internacionales</a:t>
                      </a:r>
                      <a:r>
                        <a:rPr lang="en-US" sz="500" cap="none" spc="0">
                          <a:solidFill>
                            <a:schemeClr val="tx1"/>
                          </a:solidFill>
                          <a:effectLst/>
                          <a:latin typeface="Aptos Narrow"/>
                        </a:rPr>
                        <a:t>.</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 $ 50.000.000,00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601797672"/>
                  </a:ext>
                </a:extLst>
              </a:tr>
              <a:tr h="228789">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Pendiente</a:t>
                      </a:r>
                      <a:r>
                        <a:rPr lang="en-US" sz="500" cap="none" spc="0">
                          <a:solidFill>
                            <a:schemeClr val="tx1"/>
                          </a:solidFill>
                          <a:effectLst/>
                          <a:latin typeface="Aptos Narrow"/>
                        </a:rPr>
                        <a:t> y </a:t>
                      </a:r>
                      <a:r>
                        <a:rPr lang="en-US" sz="500" cap="none" spc="0" err="1">
                          <a:solidFill>
                            <a:schemeClr val="tx1"/>
                          </a:solidFill>
                          <a:effectLst/>
                          <a:latin typeface="Aptos Narrow"/>
                        </a:rPr>
                        <a:t>en</a:t>
                      </a:r>
                      <a:r>
                        <a:rPr lang="en-US" sz="500" cap="none" spc="0">
                          <a:solidFill>
                            <a:schemeClr val="tx1"/>
                          </a:solidFill>
                          <a:effectLst/>
                          <a:latin typeface="Aptos Narrow"/>
                        </a:rPr>
                        <a:t> </a:t>
                      </a:r>
                      <a:r>
                        <a:rPr lang="en-US" sz="500" cap="none" spc="0" err="1">
                          <a:solidFill>
                            <a:schemeClr val="tx1"/>
                          </a:solidFill>
                          <a:effectLst/>
                          <a:latin typeface="Aptos Narrow"/>
                        </a:rPr>
                        <a:t>definición</a:t>
                      </a:r>
                      <a:r>
                        <a:rPr lang="en-US" sz="500" cap="none" spc="0">
                          <a:solidFill>
                            <a:schemeClr val="tx1"/>
                          </a:solidFill>
                          <a:effectLst/>
                          <a:latin typeface="Aptos Narrow"/>
                        </a:rPr>
                        <a:t> </a:t>
                      </a:r>
                      <a:r>
                        <a:rPr lang="en-US" sz="500" cap="none" spc="0" err="1">
                          <a:solidFill>
                            <a:schemeClr val="tx1"/>
                          </a:solidFill>
                          <a:effectLst/>
                          <a:latin typeface="Aptos Narrow"/>
                        </a:rPr>
                        <a:t>si</a:t>
                      </a:r>
                      <a:r>
                        <a:rPr lang="en-US" sz="500" cap="none" spc="0">
                          <a:solidFill>
                            <a:schemeClr val="tx1"/>
                          </a:solidFill>
                          <a:effectLst/>
                          <a:latin typeface="Aptos Narrow"/>
                        </a:rPr>
                        <a:t> </a:t>
                      </a:r>
                      <a:r>
                        <a:rPr lang="en-US" sz="500" cap="none" spc="0" err="1">
                          <a:solidFill>
                            <a:schemeClr val="tx1"/>
                          </a:solidFill>
                          <a:effectLst/>
                          <a:latin typeface="Aptos Narrow"/>
                        </a:rPr>
                        <a:t>somos</a:t>
                      </a:r>
                      <a:r>
                        <a:rPr lang="en-US" sz="500" cap="none" spc="0">
                          <a:solidFill>
                            <a:schemeClr val="tx1"/>
                          </a:solidFill>
                          <a:effectLst/>
                          <a:latin typeface="Aptos Narrow"/>
                        </a:rPr>
                        <a:t> </a:t>
                      </a:r>
                      <a:r>
                        <a:rPr lang="en-US" sz="500" cap="none" spc="0" err="1">
                          <a:solidFill>
                            <a:schemeClr val="tx1"/>
                          </a:solidFill>
                          <a:effectLst/>
                          <a:latin typeface="Aptos Narrow"/>
                        </a:rPr>
                        <a:t>reponsables</a:t>
                      </a:r>
                      <a:r>
                        <a:rPr lang="en-US" sz="500" cap="none" spc="0">
                          <a:solidFill>
                            <a:schemeClr val="tx1"/>
                          </a:solidFill>
                          <a:effectLst/>
                          <a:latin typeface="Aptos Narrow"/>
                        </a:rPr>
                        <a:t> del </a:t>
                      </a:r>
                      <a:r>
                        <a:rPr lang="en-US" sz="500" cap="none" spc="0" err="1">
                          <a:solidFill>
                            <a:schemeClr val="tx1"/>
                          </a:solidFill>
                          <a:effectLst/>
                          <a:latin typeface="Aptos Narrow"/>
                        </a:rPr>
                        <a:t>seguimiento</a:t>
                      </a:r>
                      <a:r>
                        <a:rPr lang="en-US" sz="500" cap="none" spc="0">
                          <a:solidFill>
                            <a:schemeClr val="tx1"/>
                          </a:solidFill>
                          <a:effectLst/>
                          <a:latin typeface="Aptos Narrow"/>
                        </a:rPr>
                        <a:t> de la </a:t>
                      </a:r>
                      <a:r>
                        <a:rPr lang="en-US" sz="500" cap="none" spc="0" err="1">
                          <a:solidFill>
                            <a:schemeClr val="tx1"/>
                          </a:solidFill>
                          <a:effectLst/>
                          <a:latin typeface="Aptos Narrow"/>
                        </a:rPr>
                        <a:t>utilización</a:t>
                      </a:r>
                      <a:r>
                        <a:rPr lang="en-US" sz="500" cap="none" spc="0">
                          <a:solidFill>
                            <a:schemeClr val="tx1"/>
                          </a:solidFill>
                          <a:effectLst/>
                          <a:latin typeface="Aptos Narrow"/>
                        </a:rPr>
                        <a:t> de </a:t>
                      </a:r>
                      <a:r>
                        <a:rPr lang="en-US" sz="500" cap="none" spc="0" err="1">
                          <a:solidFill>
                            <a:schemeClr val="tx1"/>
                          </a:solidFill>
                          <a:effectLst/>
                          <a:latin typeface="Aptos Narrow"/>
                        </a:rPr>
                        <a:t>los</a:t>
                      </a:r>
                      <a:r>
                        <a:rPr lang="en-US" sz="500" cap="none" spc="0">
                          <a:solidFill>
                            <a:schemeClr val="tx1"/>
                          </a:solidFill>
                          <a:effectLst/>
                          <a:latin typeface="Aptos Narrow"/>
                        </a:rPr>
                        <a:t> </a:t>
                      </a:r>
                      <a:r>
                        <a:rPr lang="en-US" sz="500" cap="none" spc="0" err="1">
                          <a:solidFill>
                            <a:schemeClr val="tx1"/>
                          </a:solidFill>
                          <a:effectLst/>
                          <a:latin typeface="Aptos Narrow"/>
                        </a:rPr>
                        <a:t>recursos</a:t>
                      </a:r>
                      <a:r>
                        <a:rPr lang="en-US" sz="500" cap="none" spc="0">
                          <a:solidFill>
                            <a:schemeClr val="tx1"/>
                          </a:solidFill>
                          <a:effectLst/>
                          <a:latin typeface="Aptos Narrow"/>
                        </a:rPr>
                        <a:t> de </a:t>
                      </a:r>
                      <a:r>
                        <a:rPr lang="en-US" sz="500" cap="none" spc="0" err="1">
                          <a:solidFill>
                            <a:schemeClr val="tx1"/>
                          </a:solidFill>
                          <a:effectLst/>
                          <a:latin typeface="Aptos Narrow"/>
                        </a:rPr>
                        <a:t>estampilla</a:t>
                      </a:r>
                      <a:r>
                        <a:rPr lang="en-US" sz="500" cap="none" spc="0">
                          <a:solidFill>
                            <a:schemeClr val="tx1"/>
                          </a:solidFill>
                          <a:effectLst/>
                          <a:latin typeface="Aptos Narrow"/>
                        </a:rPr>
                        <a:t> para </a:t>
                      </a:r>
                      <a:r>
                        <a:rPr lang="en-US" sz="500" cap="none" spc="0" err="1">
                          <a:solidFill>
                            <a:schemeClr val="tx1"/>
                          </a:solidFill>
                          <a:effectLst/>
                          <a:latin typeface="Aptos Narrow"/>
                        </a:rPr>
                        <a:t>adulto</a:t>
                      </a:r>
                      <a:r>
                        <a:rPr lang="en-US" sz="500" cap="none" spc="0">
                          <a:solidFill>
                            <a:schemeClr val="tx1"/>
                          </a:solidFill>
                          <a:effectLst/>
                          <a:latin typeface="Aptos Narrow"/>
                        </a:rPr>
                        <a:t> mayor de </a:t>
                      </a:r>
                      <a:r>
                        <a:rPr lang="en-US" sz="500" cap="none" spc="0" err="1">
                          <a:solidFill>
                            <a:schemeClr val="tx1"/>
                          </a:solidFill>
                          <a:effectLst/>
                          <a:latin typeface="Aptos Narrow"/>
                        </a:rPr>
                        <a:t>los</a:t>
                      </a:r>
                      <a:r>
                        <a:rPr lang="en-US" sz="500" cap="none" spc="0">
                          <a:solidFill>
                            <a:schemeClr val="tx1"/>
                          </a:solidFill>
                          <a:effectLst/>
                          <a:latin typeface="Aptos Narrow"/>
                        </a:rPr>
                        <a:t> municipios y </a:t>
                      </a:r>
                      <a:r>
                        <a:rPr lang="en-US" sz="500" cap="none" spc="0" err="1">
                          <a:solidFill>
                            <a:schemeClr val="tx1"/>
                          </a:solidFill>
                          <a:effectLst/>
                          <a:latin typeface="Aptos Narrow"/>
                        </a:rPr>
                        <a:t>departamentos</a:t>
                      </a:r>
                      <a:r>
                        <a:rPr lang="en-US" sz="500" cap="none" spc="0">
                          <a:solidFill>
                            <a:schemeClr val="tx1"/>
                          </a:solidFill>
                          <a:effectLst/>
                          <a:latin typeface="Aptos Narrow"/>
                        </a:rPr>
                        <a:t>.</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 $ 1.000.000.000,00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635609212"/>
                  </a:ext>
                </a:extLst>
              </a:tr>
              <a:tr h="151234">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Fortalecimiento</a:t>
                      </a:r>
                      <a:r>
                        <a:rPr lang="en-US" sz="500" cap="none" spc="0">
                          <a:solidFill>
                            <a:schemeClr val="tx1"/>
                          </a:solidFill>
                          <a:effectLst/>
                          <a:latin typeface="Aptos Narrow"/>
                        </a:rPr>
                        <a:t> de </a:t>
                      </a:r>
                      <a:r>
                        <a:rPr lang="en-US" sz="500" cap="none" spc="0" err="1">
                          <a:solidFill>
                            <a:schemeClr val="tx1"/>
                          </a:solidFill>
                          <a:effectLst/>
                          <a:latin typeface="Aptos Narrow"/>
                        </a:rPr>
                        <a:t>los</a:t>
                      </a:r>
                      <a:r>
                        <a:rPr lang="en-US" sz="500" cap="none" spc="0">
                          <a:solidFill>
                            <a:schemeClr val="tx1"/>
                          </a:solidFill>
                          <a:effectLst/>
                          <a:latin typeface="Aptos Narrow"/>
                        </a:rPr>
                        <a:t> </a:t>
                      </a:r>
                      <a:r>
                        <a:rPr lang="en-US" sz="500" cap="none" spc="0" err="1">
                          <a:solidFill>
                            <a:schemeClr val="tx1"/>
                          </a:solidFill>
                          <a:effectLst/>
                          <a:latin typeface="Aptos Narrow"/>
                        </a:rPr>
                        <a:t>espacios</a:t>
                      </a:r>
                      <a:r>
                        <a:rPr lang="en-US" sz="500" cap="none" spc="0">
                          <a:solidFill>
                            <a:schemeClr val="tx1"/>
                          </a:solidFill>
                          <a:effectLst/>
                          <a:latin typeface="Aptos Narrow"/>
                        </a:rPr>
                        <a:t> y </a:t>
                      </a:r>
                      <a:r>
                        <a:rPr lang="en-US" sz="500" cap="none" spc="0" err="1">
                          <a:solidFill>
                            <a:schemeClr val="tx1"/>
                          </a:solidFill>
                          <a:effectLst/>
                          <a:latin typeface="Aptos Narrow"/>
                        </a:rPr>
                        <a:t>mecanismos</a:t>
                      </a:r>
                      <a:r>
                        <a:rPr lang="en-US" sz="500" cap="none" spc="0">
                          <a:solidFill>
                            <a:schemeClr val="tx1"/>
                          </a:solidFill>
                          <a:effectLst/>
                          <a:latin typeface="Aptos Narrow"/>
                        </a:rPr>
                        <a:t> de </a:t>
                      </a:r>
                      <a:r>
                        <a:rPr lang="en-US" sz="500" cap="none" spc="0" err="1">
                          <a:solidFill>
                            <a:schemeClr val="tx1"/>
                          </a:solidFill>
                          <a:effectLst/>
                          <a:latin typeface="Aptos Narrow"/>
                        </a:rPr>
                        <a:t>participación</a:t>
                      </a:r>
                      <a:r>
                        <a:rPr lang="en-US" sz="500" cap="none" spc="0">
                          <a:solidFill>
                            <a:schemeClr val="tx1"/>
                          </a:solidFill>
                          <a:effectLst/>
                          <a:latin typeface="Aptos Narrow"/>
                        </a:rPr>
                        <a:t>.</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 $ 1.000.000.000,00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439082510"/>
                  </a:ext>
                </a:extLst>
              </a:tr>
              <a:tr h="151234">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Estrategias</a:t>
                      </a:r>
                      <a:r>
                        <a:rPr lang="en-US" sz="500" cap="none" spc="0">
                          <a:solidFill>
                            <a:schemeClr val="tx1"/>
                          </a:solidFill>
                          <a:effectLst/>
                          <a:latin typeface="Aptos Narrow"/>
                        </a:rPr>
                        <a:t> de </a:t>
                      </a:r>
                      <a:r>
                        <a:rPr lang="en-US" sz="500" cap="none" spc="0" err="1">
                          <a:solidFill>
                            <a:schemeClr val="tx1"/>
                          </a:solidFill>
                          <a:effectLst/>
                          <a:latin typeface="Aptos Narrow"/>
                        </a:rPr>
                        <a:t>comunicación</a:t>
                      </a:r>
                      <a:r>
                        <a:rPr lang="en-US" sz="500" cap="none" spc="0">
                          <a:solidFill>
                            <a:schemeClr val="tx1"/>
                          </a:solidFill>
                          <a:effectLst/>
                          <a:latin typeface="Aptos Narrow"/>
                        </a:rPr>
                        <a:t> para </a:t>
                      </a:r>
                      <a:r>
                        <a:rPr lang="en-US" sz="500" cap="none" spc="0" err="1">
                          <a:solidFill>
                            <a:schemeClr val="tx1"/>
                          </a:solidFill>
                          <a:effectLst/>
                          <a:latin typeface="Aptos Narrow"/>
                        </a:rPr>
                        <a:t>contrarrestar</a:t>
                      </a:r>
                      <a:r>
                        <a:rPr lang="en-US" sz="500" cap="none" spc="0">
                          <a:solidFill>
                            <a:schemeClr val="tx1"/>
                          </a:solidFill>
                          <a:effectLst/>
                          <a:latin typeface="Aptos Narrow"/>
                        </a:rPr>
                        <a:t> la </a:t>
                      </a:r>
                      <a:r>
                        <a:rPr lang="en-US" sz="500" cap="none" spc="0" err="1">
                          <a:solidFill>
                            <a:schemeClr val="tx1"/>
                          </a:solidFill>
                          <a:effectLst/>
                          <a:latin typeface="Aptos Narrow"/>
                        </a:rPr>
                        <a:t>discriminación</a:t>
                      </a:r>
                      <a:r>
                        <a:rPr lang="en-US" sz="500" cap="none" spc="0">
                          <a:solidFill>
                            <a:schemeClr val="tx1"/>
                          </a:solidFill>
                          <a:effectLst/>
                          <a:latin typeface="Aptos Narrow"/>
                        </a:rPr>
                        <a:t> y </a:t>
                      </a:r>
                      <a:r>
                        <a:rPr lang="en-US" sz="500" cap="none" spc="0" err="1">
                          <a:solidFill>
                            <a:schemeClr val="tx1"/>
                          </a:solidFill>
                          <a:effectLst/>
                          <a:latin typeface="Aptos Narrow"/>
                        </a:rPr>
                        <a:t>maltrato</a:t>
                      </a:r>
                      <a:r>
                        <a:rPr lang="en-US" sz="500" cap="none" spc="0">
                          <a:solidFill>
                            <a:schemeClr val="tx1"/>
                          </a:solidFill>
                          <a:effectLst/>
                          <a:latin typeface="Aptos Narrow"/>
                        </a:rPr>
                        <a:t> </a:t>
                      </a:r>
                      <a:r>
                        <a:rPr lang="en-US" sz="500" cap="none" spc="0" err="1">
                          <a:solidFill>
                            <a:schemeClr val="tx1"/>
                          </a:solidFill>
                          <a:effectLst/>
                          <a:latin typeface="Aptos Narrow"/>
                        </a:rPr>
                        <a:t>por</a:t>
                      </a:r>
                      <a:r>
                        <a:rPr lang="en-US" sz="500" cap="none" spc="0">
                          <a:solidFill>
                            <a:schemeClr val="tx1"/>
                          </a:solidFill>
                          <a:effectLst/>
                          <a:latin typeface="Aptos Narrow"/>
                        </a:rPr>
                        <a:t> </a:t>
                      </a:r>
                      <a:r>
                        <a:rPr lang="en-US" sz="500" cap="none" spc="0" err="1">
                          <a:solidFill>
                            <a:schemeClr val="tx1"/>
                          </a:solidFill>
                          <a:effectLst/>
                          <a:latin typeface="Aptos Narrow"/>
                        </a:rPr>
                        <a:t>razones</a:t>
                      </a:r>
                      <a:r>
                        <a:rPr lang="en-US" sz="500" cap="none" spc="0">
                          <a:solidFill>
                            <a:schemeClr val="tx1"/>
                          </a:solidFill>
                          <a:effectLst/>
                          <a:latin typeface="Aptos Narrow"/>
                        </a:rPr>
                        <a:t> de </a:t>
                      </a:r>
                      <a:r>
                        <a:rPr lang="en-US" sz="500" cap="none" spc="0" err="1">
                          <a:solidFill>
                            <a:schemeClr val="tx1"/>
                          </a:solidFill>
                          <a:effectLst/>
                          <a:latin typeface="Aptos Narrow"/>
                        </a:rPr>
                        <a:t>edad</a:t>
                      </a:r>
                      <a:r>
                        <a:rPr lang="en-US" sz="500" cap="none" spc="0">
                          <a:solidFill>
                            <a:schemeClr val="tx1"/>
                          </a:solidFill>
                          <a:effectLst/>
                          <a:latin typeface="Aptos Narrow"/>
                        </a:rPr>
                        <a:t> </a:t>
                      </a:r>
                      <a:r>
                        <a:rPr lang="en-US" sz="500" cap="none" spc="0" err="1">
                          <a:solidFill>
                            <a:schemeClr val="tx1"/>
                          </a:solidFill>
                          <a:effectLst/>
                          <a:latin typeface="Aptos Narrow"/>
                        </a:rPr>
                        <a:t>en</a:t>
                      </a:r>
                      <a:r>
                        <a:rPr lang="en-US" sz="500" cap="none" spc="0">
                          <a:solidFill>
                            <a:schemeClr val="tx1"/>
                          </a:solidFill>
                          <a:effectLst/>
                          <a:latin typeface="Aptos Narrow"/>
                        </a:rPr>
                        <a:t> </a:t>
                      </a:r>
                      <a:r>
                        <a:rPr lang="en-US" sz="500" cap="none" spc="0" err="1">
                          <a:solidFill>
                            <a:schemeClr val="tx1"/>
                          </a:solidFill>
                          <a:effectLst/>
                          <a:latin typeface="Aptos Narrow"/>
                        </a:rPr>
                        <a:t>el</a:t>
                      </a:r>
                      <a:r>
                        <a:rPr lang="en-US" sz="500" cap="none" spc="0">
                          <a:solidFill>
                            <a:schemeClr val="tx1"/>
                          </a:solidFill>
                          <a:effectLst/>
                          <a:latin typeface="Aptos Narrow"/>
                        </a:rPr>
                        <a:t> </a:t>
                      </a:r>
                      <a:r>
                        <a:rPr lang="en-US" sz="500" cap="none" spc="0" err="1">
                          <a:solidFill>
                            <a:schemeClr val="tx1"/>
                          </a:solidFill>
                          <a:effectLst/>
                          <a:latin typeface="Aptos Narrow"/>
                        </a:rPr>
                        <a:t>país</a:t>
                      </a:r>
                      <a:r>
                        <a:rPr lang="en-US" sz="500" cap="none" spc="0">
                          <a:solidFill>
                            <a:schemeClr val="tx1"/>
                          </a:solidFill>
                          <a:effectLst/>
                          <a:latin typeface="Aptos Narrow"/>
                        </a:rPr>
                        <a:t>.</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 $ 1.000.000.000,00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715967374"/>
                  </a:ext>
                </a:extLst>
              </a:tr>
              <a:tr h="151234">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Estrategias</a:t>
                      </a:r>
                      <a:r>
                        <a:rPr lang="en-US" sz="500" cap="none" spc="0">
                          <a:solidFill>
                            <a:schemeClr val="tx1"/>
                          </a:solidFill>
                          <a:effectLst/>
                          <a:latin typeface="Aptos Narrow"/>
                        </a:rPr>
                        <a:t> de </a:t>
                      </a:r>
                      <a:r>
                        <a:rPr lang="en-US" sz="500" cap="none" spc="0" err="1">
                          <a:solidFill>
                            <a:schemeClr val="tx1"/>
                          </a:solidFill>
                          <a:effectLst/>
                          <a:latin typeface="Aptos Narrow"/>
                        </a:rPr>
                        <a:t>pedagogía</a:t>
                      </a:r>
                      <a:r>
                        <a:rPr lang="en-US" sz="500" cap="none" spc="0">
                          <a:solidFill>
                            <a:schemeClr val="tx1"/>
                          </a:solidFill>
                          <a:effectLst/>
                          <a:latin typeface="Aptos Narrow"/>
                        </a:rPr>
                        <a:t> para </a:t>
                      </a:r>
                      <a:r>
                        <a:rPr lang="en-US" sz="500" cap="none" spc="0" err="1">
                          <a:solidFill>
                            <a:schemeClr val="tx1"/>
                          </a:solidFill>
                          <a:effectLst/>
                          <a:latin typeface="Aptos Narrow"/>
                        </a:rPr>
                        <a:t>contrarrestar</a:t>
                      </a:r>
                      <a:r>
                        <a:rPr lang="en-US" sz="500" cap="none" spc="0">
                          <a:solidFill>
                            <a:schemeClr val="tx1"/>
                          </a:solidFill>
                          <a:effectLst/>
                          <a:latin typeface="Aptos Narrow"/>
                        </a:rPr>
                        <a:t> la </a:t>
                      </a:r>
                      <a:r>
                        <a:rPr lang="en-US" sz="500" cap="none" spc="0" err="1">
                          <a:solidFill>
                            <a:schemeClr val="tx1"/>
                          </a:solidFill>
                          <a:effectLst/>
                          <a:latin typeface="Aptos Narrow"/>
                        </a:rPr>
                        <a:t>discriminación</a:t>
                      </a:r>
                      <a:r>
                        <a:rPr lang="en-US" sz="500" cap="none" spc="0">
                          <a:solidFill>
                            <a:schemeClr val="tx1"/>
                          </a:solidFill>
                          <a:effectLst/>
                          <a:latin typeface="Aptos Narrow"/>
                        </a:rPr>
                        <a:t> y </a:t>
                      </a:r>
                      <a:r>
                        <a:rPr lang="en-US" sz="500" cap="none" spc="0" err="1">
                          <a:solidFill>
                            <a:schemeClr val="tx1"/>
                          </a:solidFill>
                          <a:effectLst/>
                          <a:latin typeface="Aptos Narrow"/>
                        </a:rPr>
                        <a:t>maltrato</a:t>
                      </a:r>
                      <a:r>
                        <a:rPr lang="en-US" sz="500" cap="none" spc="0">
                          <a:solidFill>
                            <a:schemeClr val="tx1"/>
                          </a:solidFill>
                          <a:effectLst/>
                          <a:latin typeface="Aptos Narrow"/>
                        </a:rPr>
                        <a:t> </a:t>
                      </a:r>
                      <a:r>
                        <a:rPr lang="en-US" sz="500" cap="none" spc="0" err="1">
                          <a:solidFill>
                            <a:schemeClr val="tx1"/>
                          </a:solidFill>
                          <a:effectLst/>
                          <a:latin typeface="Aptos Narrow"/>
                        </a:rPr>
                        <a:t>por</a:t>
                      </a:r>
                      <a:r>
                        <a:rPr lang="en-US" sz="500" cap="none" spc="0">
                          <a:solidFill>
                            <a:schemeClr val="tx1"/>
                          </a:solidFill>
                          <a:effectLst/>
                          <a:latin typeface="Aptos Narrow"/>
                        </a:rPr>
                        <a:t> </a:t>
                      </a:r>
                      <a:r>
                        <a:rPr lang="en-US" sz="500" cap="none" spc="0" err="1">
                          <a:solidFill>
                            <a:schemeClr val="tx1"/>
                          </a:solidFill>
                          <a:effectLst/>
                          <a:latin typeface="Aptos Narrow"/>
                        </a:rPr>
                        <a:t>razones</a:t>
                      </a:r>
                      <a:r>
                        <a:rPr lang="en-US" sz="500" cap="none" spc="0">
                          <a:solidFill>
                            <a:schemeClr val="tx1"/>
                          </a:solidFill>
                          <a:effectLst/>
                          <a:latin typeface="Aptos Narrow"/>
                        </a:rPr>
                        <a:t> de </a:t>
                      </a:r>
                      <a:r>
                        <a:rPr lang="en-US" sz="500" cap="none" spc="0" err="1">
                          <a:solidFill>
                            <a:schemeClr val="tx1"/>
                          </a:solidFill>
                          <a:effectLst/>
                          <a:latin typeface="Aptos Narrow"/>
                        </a:rPr>
                        <a:t>edad</a:t>
                      </a:r>
                      <a:r>
                        <a:rPr lang="en-US" sz="500" cap="none" spc="0">
                          <a:solidFill>
                            <a:schemeClr val="tx1"/>
                          </a:solidFill>
                          <a:effectLst/>
                          <a:latin typeface="Aptos Narrow"/>
                        </a:rPr>
                        <a:t> </a:t>
                      </a:r>
                      <a:r>
                        <a:rPr lang="en-US" sz="500" cap="none" spc="0" err="1">
                          <a:solidFill>
                            <a:schemeClr val="tx1"/>
                          </a:solidFill>
                          <a:effectLst/>
                          <a:latin typeface="Aptos Narrow"/>
                        </a:rPr>
                        <a:t>en</a:t>
                      </a:r>
                      <a:r>
                        <a:rPr lang="en-US" sz="500" cap="none" spc="0">
                          <a:solidFill>
                            <a:schemeClr val="tx1"/>
                          </a:solidFill>
                          <a:effectLst/>
                          <a:latin typeface="Aptos Narrow"/>
                        </a:rPr>
                        <a:t> </a:t>
                      </a:r>
                      <a:r>
                        <a:rPr lang="en-US" sz="500" cap="none" spc="0" err="1">
                          <a:solidFill>
                            <a:schemeClr val="tx1"/>
                          </a:solidFill>
                          <a:effectLst/>
                          <a:latin typeface="Aptos Narrow"/>
                        </a:rPr>
                        <a:t>el</a:t>
                      </a:r>
                      <a:r>
                        <a:rPr lang="en-US" sz="500" cap="none" spc="0">
                          <a:solidFill>
                            <a:schemeClr val="tx1"/>
                          </a:solidFill>
                          <a:effectLst/>
                          <a:latin typeface="Aptos Narrow"/>
                        </a:rPr>
                        <a:t> </a:t>
                      </a:r>
                      <a:r>
                        <a:rPr lang="en-US" sz="500" cap="none" spc="0" err="1">
                          <a:solidFill>
                            <a:schemeClr val="tx1"/>
                          </a:solidFill>
                          <a:effectLst/>
                          <a:latin typeface="Aptos Narrow"/>
                        </a:rPr>
                        <a:t>país</a:t>
                      </a:r>
                      <a:r>
                        <a:rPr lang="en-US" sz="500" cap="none" spc="0">
                          <a:solidFill>
                            <a:schemeClr val="tx1"/>
                          </a:solidFill>
                          <a:effectLst/>
                          <a:latin typeface="Aptos Narrow"/>
                        </a:rPr>
                        <a:t>.</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 $ 1.000.000.000,00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274665567"/>
                  </a:ext>
                </a:extLst>
              </a:tr>
              <a:tr h="151234">
                <a:tc>
                  <a:txBody>
                    <a:bodyPr/>
                    <a:lstStyle/>
                    <a:p>
                      <a:pPr fontAlgn="ctr"/>
                      <a:r>
                        <a:rPr lang="en-US" sz="500" cap="none" spc="0">
                          <a:solidFill>
                            <a:schemeClr val="tx1"/>
                          </a:solidFill>
                          <a:effectLst/>
                          <a:latin typeface="Aptos Narrow"/>
                        </a:rPr>
                        <a:t>Para Personas </a:t>
                      </a:r>
                      <a:r>
                        <a:rPr lang="en-US" sz="500" cap="none" spc="0" err="1">
                          <a:solidFill>
                            <a:schemeClr val="tx1"/>
                          </a:solidFill>
                          <a:effectLst/>
                          <a:latin typeface="Aptos Narrow"/>
                        </a:rPr>
                        <a:t>Mayores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Reporte</a:t>
                      </a:r>
                      <a:r>
                        <a:rPr lang="en-US" sz="500" cap="none" spc="0">
                          <a:solidFill>
                            <a:schemeClr val="tx1"/>
                          </a:solidFill>
                          <a:effectLst/>
                          <a:latin typeface="Aptos Narrow"/>
                        </a:rPr>
                        <a:t> de </a:t>
                      </a:r>
                      <a:r>
                        <a:rPr lang="en-US" sz="500" cap="none" spc="0" err="1">
                          <a:solidFill>
                            <a:schemeClr val="tx1"/>
                          </a:solidFill>
                          <a:effectLst/>
                          <a:latin typeface="Aptos Narrow"/>
                        </a:rPr>
                        <a:t>los</a:t>
                      </a:r>
                      <a:r>
                        <a:rPr lang="en-US" sz="500" cap="none" spc="0">
                          <a:solidFill>
                            <a:schemeClr val="tx1"/>
                          </a:solidFill>
                          <a:effectLst/>
                          <a:latin typeface="Aptos Narrow"/>
                        </a:rPr>
                        <a:t> </a:t>
                      </a:r>
                      <a:r>
                        <a:rPr lang="en-US" sz="500" cap="none" spc="0" err="1">
                          <a:solidFill>
                            <a:schemeClr val="tx1"/>
                          </a:solidFill>
                          <a:effectLst/>
                          <a:latin typeface="Aptos Narrow"/>
                        </a:rPr>
                        <a:t>indicadores</a:t>
                      </a:r>
                      <a:r>
                        <a:rPr lang="en-US" sz="500" cap="none" spc="0">
                          <a:solidFill>
                            <a:schemeClr val="tx1"/>
                          </a:solidFill>
                          <a:effectLst/>
                          <a:latin typeface="Aptos Narrow"/>
                        </a:rPr>
                        <a:t> de SINERGIA y SIIPO</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Salud y </a:t>
                      </a:r>
                      <a:r>
                        <a:rPr lang="en-US" sz="500" cap="none" spc="0" err="1">
                          <a:solidFill>
                            <a:schemeClr val="tx1"/>
                          </a:solidFill>
                          <a:effectLst/>
                          <a:latin typeface="Aptos Narrow"/>
                        </a:rPr>
                        <a:t>Protección</a:t>
                      </a:r>
                      <a:r>
                        <a:rPr lang="en-US" sz="500" cap="none" spc="0">
                          <a:solidFill>
                            <a:schemeClr val="tx1"/>
                          </a:solidFill>
                          <a:effectLst/>
                          <a:latin typeface="Aptos Narrow"/>
                        </a:rPr>
                        <a:t> Social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 $ 50.000.000,00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391944016"/>
                  </a:ext>
                </a:extLst>
              </a:tr>
              <a:tr h="228789">
                <a:tc>
                  <a:txBody>
                    <a:bodyPr/>
                    <a:lstStyle/>
                    <a:p>
                      <a:pPr fontAlgn="ctr"/>
                      <a:r>
                        <a:rPr lang="en-US" sz="500" cap="none" spc="0">
                          <a:solidFill>
                            <a:schemeClr val="tx1"/>
                          </a:solidFill>
                          <a:effectLst/>
                          <a:latin typeface="Aptos Narrow"/>
                        </a:rPr>
                        <a:t>Para la </a:t>
                      </a:r>
                      <a:r>
                        <a:rPr lang="en-US" sz="500" cap="none" spc="0" err="1">
                          <a:solidFill>
                            <a:schemeClr val="tx1"/>
                          </a:solidFill>
                          <a:effectLst/>
                          <a:latin typeface="Aptos Narrow"/>
                        </a:rPr>
                        <a:t>Superación</a:t>
                      </a:r>
                      <a:r>
                        <a:rPr lang="en-US" sz="500" cap="none" spc="0">
                          <a:solidFill>
                            <a:schemeClr val="tx1"/>
                          </a:solidFill>
                          <a:effectLst/>
                          <a:latin typeface="Aptos Narrow"/>
                        </a:rPr>
                        <a:t> de la </a:t>
                      </a:r>
                      <a:r>
                        <a:rPr lang="en-US" sz="500" cap="none" spc="0" err="1">
                          <a:solidFill>
                            <a:schemeClr val="tx1"/>
                          </a:solidFill>
                          <a:effectLst/>
                          <a:latin typeface="Aptos Narrow"/>
                        </a:rPr>
                        <a:t>Pobreza</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Decreto</a:t>
                      </a:r>
                      <a:r>
                        <a:rPr lang="en-US" sz="500" cap="none" spc="0">
                          <a:solidFill>
                            <a:schemeClr val="tx1"/>
                          </a:solidFill>
                          <a:effectLst/>
                          <a:latin typeface="Aptos Narrow"/>
                        </a:rPr>
                        <a:t> 147 de 2024, </a:t>
                      </a:r>
                      <a:r>
                        <a:rPr lang="en-US" sz="500" cap="none" spc="0" err="1">
                          <a:solidFill>
                            <a:schemeClr val="tx1"/>
                          </a:solidFill>
                          <a:effectLst/>
                          <a:latin typeface="Aptos Narrow"/>
                        </a:rPr>
                        <a:t>Coordinadores</a:t>
                      </a:r>
                      <a:r>
                        <a:rPr lang="en-US" sz="500" cap="none" spc="0">
                          <a:solidFill>
                            <a:schemeClr val="tx1"/>
                          </a:solidFill>
                          <a:effectLst/>
                          <a:latin typeface="Aptos Narrow"/>
                        </a:rPr>
                        <a:t> </a:t>
                      </a:r>
                      <a:r>
                        <a:rPr lang="en-US" sz="500" cap="none" spc="0" err="1">
                          <a:solidFill>
                            <a:schemeClr val="tx1"/>
                          </a:solidFill>
                          <a:effectLst/>
                          <a:latin typeface="Aptos Narrow"/>
                        </a:rPr>
                        <a:t>en</a:t>
                      </a:r>
                      <a:r>
                        <a:rPr lang="en-US" sz="500" cap="none" spc="0">
                          <a:solidFill>
                            <a:schemeClr val="tx1"/>
                          </a:solidFill>
                          <a:effectLst/>
                          <a:latin typeface="Aptos Narrow"/>
                        </a:rPr>
                        <a:t> </a:t>
                      </a:r>
                      <a:r>
                        <a:rPr lang="en-US" sz="500" cap="none" spc="0" err="1">
                          <a:solidFill>
                            <a:schemeClr val="tx1"/>
                          </a:solidFill>
                          <a:effectLst/>
                          <a:latin typeface="Aptos Narrow"/>
                        </a:rPr>
                        <a:t>el</a:t>
                      </a:r>
                      <a:r>
                        <a:rPr lang="en-US" sz="500" cap="none" spc="0">
                          <a:solidFill>
                            <a:schemeClr val="tx1"/>
                          </a:solidFill>
                          <a:effectLst/>
                          <a:latin typeface="Aptos Narrow"/>
                        </a:rPr>
                        <a:t> </a:t>
                      </a:r>
                      <a:r>
                        <a:rPr lang="en-US" sz="500" cap="none" spc="0" err="1">
                          <a:solidFill>
                            <a:schemeClr val="tx1"/>
                          </a:solidFill>
                          <a:effectLst/>
                          <a:latin typeface="Aptos Narrow"/>
                        </a:rPr>
                        <a:t>Comité</a:t>
                      </a:r>
                      <a:r>
                        <a:rPr lang="en-US" sz="500" cap="none" spc="0">
                          <a:solidFill>
                            <a:schemeClr val="tx1"/>
                          </a:solidFill>
                          <a:effectLst/>
                          <a:latin typeface="Aptos Narrow"/>
                        </a:rPr>
                        <a:t> </a:t>
                      </a:r>
                      <a:r>
                        <a:rPr lang="en-US" sz="500" cap="none" spc="0" err="1">
                          <a:solidFill>
                            <a:schemeClr val="tx1"/>
                          </a:solidFill>
                          <a:effectLst/>
                          <a:latin typeface="Aptos Narrow"/>
                        </a:rPr>
                        <a:t>técnico</a:t>
                      </a:r>
                      <a:r>
                        <a:rPr lang="en-US" sz="500" cap="none" spc="0">
                          <a:solidFill>
                            <a:schemeClr val="tx1"/>
                          </a:solidFill>
                          <a:effectLst/>
                          <a:latin typeface="Aptos Narrow"/>
                        </a:rPr>
                        <a:t> del derecho </a:t>
                      </a:r>
                      <a:r>
                        <a:rPr lang="en-US" sz="500" cap="none" spc="0" err="1">
                          <a:solidFill>
                            <a:schemeClr val="tx1"/>
                          </a:solidFill>
                          <a:effectLst/>
                          <a:latin typeface="Aptos Narrow"/>
                        </a:rPr>
                        <a:t>humano</a:t>
                      </a:r>
                      <a:r>
                        <a:rPr lang="en-US" sz="500" cap="none" spc="0">
                          <a:solidFill>
                            <a:schemeClr val="tx1"/>
                          </a:solidFill>
                          <a:effectLst/>
                          <a:latin typeface="Aptos Narrow"/>
                        </a:rPr>
                        <a:t> a la </a:t>
                      </a:r>
                      <a:r>
                        <a:rPr lang="en-US" sz="500" cap="none" spc="0" err="1">
                          <a:solidFill>
                            <a:schemeClr val="tx1"/>
                          </a:solidFill>
                          <a:effectLst/>
                          <a:latin typeface="Aptos Narrow"/>
                        </a:rPr>
                        <a:t>alimentación</a:t>
                      </a:r>
                      <a:r>
                        <a:rPr lang="en-US" sz="500" cap="none" spc="0">
                          <a:solidFill>
                            <a:schemeClr val="tx1"/>
                          </a:solidFill>
                          <a:effectLst/>
                          <a:latin typeface="Aptos Narrow"/>
                        </a:rPr>
                        <a:t> y </a:t>
                      </a:r>
                      <a:r>
                        <a:rPr lang="en-US" sz="500" cap="none" spc="0" err="1">
                          <a:solidFill>
                            <a:schemeClr val="tx1"/>
                          </a:solidFill>
                          <a:effectLst/>
                          <a:latin typeface="Aptos Narrow"/>
                        </a:rPr>
                        <a:t>desarrollo</a:t>
                      </a:r>
                      <a:r>
                        <a:rPr lang="en-US" sz="500" cap="none" spc="0">
                          <a:solidFill>
                            <a:schemeClr val="tx1"/>
                          </a:solidFill>
                          <a:effectLst/>
                          <a:latin typeface="Aptos Narrow"/>
                        </a:rPr>
                        <a:t> de </a:t>
                      </a:r>
                      <a:r>
                        <a:rPr lang="en-US" sz="500" cap="none" spc="0" err="1">
                          <a:solidFill>
                            <a:schemeClr val="tx1"/>
                          </a:solidFill>
                          <a:effectLst/>
                          <a:latin typeface="Aptos Narrow"/>
                        </a:rPr>
                        <a:t>capacidades</a:t>
                      </a:r>
                      <a:r>
                        <a:rPr lang="en-US" sz="500" cap="none" spc="0">
                          <a:solidFill>
                            <a:schemeClr val="tx1"/>
                          </a:solidFill>
                          <a:effectLst/>
                          <a:latin typeface="Aptos Narrow"/>
                        </a:rPr>
                        <a:t> </a:t>
                      </a:r>
                      <a:r>
                        <a:rPr lang="en-US" sz="500" cap="none" spc="0" err="1">
                          <a:solidFill>
                            <a:schemeClr val="tx1"/>
                          </a:solidFill>
                          <a:effectLst/>
                          <a:latin typeface="Aptos Narrow"/>
                        </a:rPr>
                        <a:t>productivas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DAPRE</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fontAlgn="ctr"/>
                      <a:r>
                        <a:rPr lang="en-US" sz="500" cap="none" spc="0">
                          <a:solidFill>
                            <a:schemeClr val="tx1"/>
                          </a:solidFill>
                          <a:effectLst/>
                          <a:latin typeface="Aptos Narrow"/>
                        </a:rPr>
                        <a:t>$ 6.759.644.424,80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4032160380"/>
                  </a:ext>
                </a:extLst>
              </a:tr>
              <a:tr h="151234">
                <a:tc>
                  <a:txBody>
                    <a:bodyPr/>
                    <a:lstStyle/>
                    <a:p>
                      <a:pPr fontAlgn="ctr"/>
                      <a:r>
                        <a:rPr lang="en-US" sz="500" cap="none" spc="0">
                          <a:solidFill>
                            <a:schemeClr val="tx1"/>
                          </a:solidFill>
                          <a:effectLst/>
                          <a:latin typeface="Aptos Narrow"/>
                        </a:rPr>
                        <a:t>Para la </a:t>
                      </a:r>
                      <a:r>
                        <a:rPr lang="en-US" sz="500" cap="none" spc="0" err="1">
                          <a:solidFill>
                            <a:schemeClr val="tx1"/>
                          </a:solidFill>
                          <a:effectLst/>
                          <a:latin typeface="Aptos Narrow"/>
                        </a:rPr>
                        <a:t>Superación</a:t>
                      </a:r>
                      <a:r>
                        <a:rPr lang="en-US" sz="500" cap="none" spc="0">
                          <a:solidFill>
                            <a:schemeClr val="tx1"/>
                          </a:solidFill>
                          <a:effectLst/>
                          <a:latin typeface="Aptos Narrow"/>
                        </a:rPr>
                        <a:t> de la </a:t>
                      </a:r>
                      <a:r>
                        <a:rPr lang="en-US" sz="500" cap="none" spc="0" err="1">
                          <a:solidFill>
                            <a:schemeClr val="tx1"/>
                          </a:solidFill>
                          <a:effectLst/>
                          <a:latin typeface="Aptos Narrow"/>
                        </a:rPr>
                        <a:t>Pobreza</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Plan Nacional de Desarrollo item.2-89 - </a:t>
                      </a:r>
                      <a:r>
                        <a:rPr lang="en-US" sz="500" cap="none" spc="0" err="1">
                          <a:solidFill>
                            <a:schemeClr val="tx1"/>
                          </a:solidFill>
                          <a:effectLst/>
                          <a:latin typeface="Aptos Narrow"/>
                        </a:rPr>
                        <a:t>Compromiso</a:t>
                      </a:r>
                      <a:r>
                        <a:rPr lang="en-US" sz="500" cap="none" spc="0">
                          <a:solidFill>
                            <a:schemeClr val="tx1"/>
                          </a:solidFill>
                          <a:effectLst/>
                          <a:latin typeface="Aptos Narrow"/>
                        </a:rPr>
                        <a:t> </a:t>
                      </a:r>
                      <a:r>
                        <a:rPr lang="en-US" sz="500" cap="none" spc="0" err="1">
                          <a:solidFill>
                            <a:schemeClr val="tx1"/>
                          </a:solidFill>
                          <a:effectLst/>
                          <a:latin typeface="Aptos Narrow"/>
                        </a:rPr>
                        <a:t>Indígenas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DAPRE</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fontAlgn="ctr"/>
                      <a:r>
                        <a:rPr lang="en-US" sz="500" cap="none" spc="0">
                          <a:solidFill>
                            <a:schemeClr val="tx1"/>
                          </a:solidFill>
                          <a:effectLst/>
                          <a:latin typeface="Aptos Narrow"/>
                        </a:rPr>
                        <a:t>$ 3.600.000.000,00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662337369"/>
                  </a:ext>
                </a:extLst>
              </a:tr>
              <a:tr h="151234">
                <a:tc>
                  <a:txBody>
                    <a:bodyPr/>
                    <a:lstStyle/>
                    <a:p>
                      <a:pPr fontAlgn="ctr"/>
                      <a:r>
                        <a:rPr lang="en-US" sz="500" cap="none" spc="0">
                          <a:solidFill>
                            <a:schemeClr val="tx1"/>
                          </a:solidFill>
                          <a:effectLst/>
                          <a:latin typeface="Aptos Narrow"/>
                        </a:rPr>
                        <a:t>Para la </a:t>
                      </a:r>
                      <a:r>
                        <a:rPr lang="en-US" sz="500" cap="none" spc="0" err="1">
                          <a:solidFill>
                            <a:schemeClr val="tx1"/>
                          </a:solidFill>
                          <a:effectLst/>
                          <a:latin typeface="Aptos Narrow"/>
                        </a:rPr>
                        <a:t>Superación</a:t>
                      </a:r>
                      <a:r>
                        <a:rPr lang="en-US" sz="500" cap="none" spc="0">
                          <a:solidFill>
                            <a:schemeClr val="tx1"/>
                          </a:solidFill>
                          <a:effectLst/>
                          <a:latin typeface="Aptos Narrow"/>
                        </a:rPr>
                        <a:t> de la </a:t>
                      </a:r>
                      <a:r>
                        <a:rPr lang="en-US" sz="500" cap="none" spc="0" err="1">
                          <a:solidFill>
                            <a:schemeClr val="tx1"/>
                          </a:solidFill>
                          <a:effectLst/>
                          <a:latin typeface="Aptos Narrow"/>
                        </a:rPr>
                        <a:t>Pobreza</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Plan Nacional de Desarrollo </a:t>
                      </a:r>
                      <a:r>
                        <a:rPr lang="en-US" sz="500" cap="none" spc="0" err="1">
                          <a:solidFill>
                            <a:schemeClr val="tx1"/>
                          </a:solidFill>
                          <a:effectLst/>
                          <a:latin typeface="Aptos Narrow"/>
                        </a:rPr>
                        <a:t>ítem</a:t>
                      </a:r>
                      <a:r>
                        <a:rPr lang="en-US" sz="500" cap="none" spc="0">
                          <a:solidFill>
                            <a:schemeClr val="tx1"/>
                          </a:solidFill>
                          <a:effectLst/>
                          <a:latin typeface="Aptos Narrow"/>
                        </a:rPr>
                        <a:t>. 3-90 - </a:t>
                      </a:r>
                      <a:r>
                        <a:rPr lang="en-US" sz="500" cap="none" spc="0" err="1">
                          <a:solidFill>
                            <a:schemeClr val="tx1"/>
                          </a:solidFill>
                          <a:effectLst/>
                          <a:latin typeface="Aptos Narrow"/>
                        </a:rPr>
                        <a:t>Compromiso</a:t>
                      </a:r>
                      <a:r>
                        <a:rPr lang="en-US" sz="500" cap="none" spc="0">
                          <a:solidFill>
                            <a:schemeClr val="tx1"/>
                          </a:solidFill>
                          <a:effectLst/>
                          <a:latin typeface="Aptos Narrow"/>
                        </a:rPr>
                        <a:t> </a:t>
                      </a:r>
                      <a:r>
                        <a:rPr lang="en-US" sz="500" cap="none" spc="0" err="1">
                          <a:solidFill>
                            <a:schemeClr val="tx1"/>
                          </a:solidFill>
                          <a:effectLst/>
                          <a:latin typeface="Aptos Narrow"/>
                        </a:rPr>
                        <a:t>Indígenas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DAPRE/CISAN</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fontAlgn="ctr"/>
                      <a:r>
                        <a:rPr lang="en-US" sz="500" cap="none" spc="0">
                          <a:solidFill>
                            <a:schemeClr val="tx1"/>
                          </a:solidFill>
                          <a:effectLst/>
                          <a:latin typeface="Aptos Narrow"/>
                        </a:rPr>
                        <a:t>$ 1.000.000.000,00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979587736"/>
                  </a:ext>
                </a:extLst>
              </a:tr>
              <a:tr h="151234">
                <a:tc>
                  <a:txBody>
                    <a:bodyPr/>
                    <a:lstStyle/>
                    <a:p>
                      <a:pPr fontAlgn="ctr"/>
                      <a:r>
                        <a:rPr lang="en-US" sz="500" cap="none" spc="0">
                          <a:solidFill>
                            <a:schemeClr val="tx1"/>
                          </a:solidFill>
                          <a:effectLst/>
                          <a:latin typeface="Aptos Narrow"/>
                        </a:rPr>
                        <a:t>Para la </a:t>
                      </a:r>
                      <a:r>
                        <a:rPr lang="en-US" sz="500" cap="none" spc="0" err="1">
                          <a:solidFill>
                            <a:schemeClr val="tx1"/>
                          </a:solidFill>
                          <a:effectLst/>
                          <a:latin typeface="Aptos Narrow"/>
                        </a:rPr>
                        <a:t>Superación</a:t>
                      </a:r>
                      <a:r>
                        <a:rPr lang="en-US" sz="500" cap="none" spc="0">
                          <a:solidFill>
                            <a:schemeClr val="tx1"/>
                          </a:solidFill>
                          <a:effectLst/>
                          <a:latin typeface="Aptos Narrow"/>
                        </a:rPr>
                        <a:t> de la </a:t>
                      </a:r>
                      <a:r>
                        <a:rPr lang="en-US" sz="500" cap="none" spc="0" err="1">
                          <a:solidFill>
                            <a:schemeClr val="tx1"/>
                          </a:solidFill>
                          <a:effectLst/>
                          <a:latin typeface="Aptos Narrow"/>
                        </a:rPr>
                        <a:t>Pobreza</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Plan Nacional de Desarrollo </a:t>
                      </a:r>
                      <a:r>
                        <a:rPr lang="en-US" sz="500" cap="none" spc="0" err="1">
                          <a:solidFill>
                            <a:schemeClr val="tx1"/>
                          </a:solidFill>
                          <a:effectLst/>
                          <a:latin typeface="Aptos Narrow"/>
                        </a:rPr>
                        <a:t>ítem</a:t>
                      </a:r>
                      <a:r>
                        <a:rPr lang="en-US" sz="500" cap="none" spc="0">
                          <a:solidFill>
                            <a:schemeClr val="tx1"/>
                          </a:solidFill>
                          <a:effectLst/>
                          <a:latin typeface="Aptos Narrow"/>
                        </a:rPr>
                        <a:t> 3-91 - </a:t>
                      </a:r>
                      <a:r>
                        <a:rPr lang="en-US" sz="500" cap="none" spc="0" err="1">
                          <a:solidFill>
                            <a:schemeClr val="tx1"/>
                          </a:solidFill>
                          <a:effectLst/>
                          <a:latin typeface="Aptos Narrow"/>
                        </a:rPr>
                        <a:t>Compromiso</a:t>
                      </a:r>
                      <a:r>
                        <a:rPr lang="en-US" sz="500" cap="none" spc="0">
                          <a:solidFill>
                            <a:schemeClr val="tx1"/>
                          </a:solidFill>
                          <a:effectLst/>
                          <a:latin typeface="Aptos Narrow"/>
                        </a:rPr>
                        <a:t> </a:t>
                      </a:r>
                      <a:r>
                        <a:rPr lang="en-US" sz="500" cap="none" spc="0" err="1">
                          <a:solidFill>
                            <a:schemeClr val="tx1"/>
                          </a:solidFill>
                          <a:effectLst/>
                          <a:latin typeface="Aptos Narrow"/>
                        </a:rPr>
                        <a:t>Indígenas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DAPRE/CISAN</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fontAlgn="ctr"/>
                      <a:r>
                        <a:rPr lang="en-US" sz="500" cap="none" spc="0">
                          <a:solidFill>
                            <a:schemeClr val="tx1"/>
                          </a:solidFill>
                          <a:effectLst/>
                          <a:latin typeface="Aptos Narrow"/>
                        </a:rPr>
                        <a:t>$ 10.000.000.000,00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665180032"/>
                  </a:ext>
                </a:extLst>
              </a:tr>
              <a:tr h="151234">
                <a:tc>
                  <a:txBody>
                    <a:bodyPr/>
                    <a:lstStyle/>
                    <a:p>
                      <a:pPr fontAlgn="ctr"/>
                      <a:r>
                        <a:rPr lang="en-US" sz="500" cap="none" spc="0">
                          <a:solidFill>
                            <a:schemeClr val="tx1"/>
                          </a:solidFill>
                          <a:effectLst/>
                          <a:latin typeface="Aptos Narrow"/>
                        </a:rPr>
                        <a:t>Para la </a:t>
                      </a:r>
                      <a:r>
                        <a:rPr lang="en-US" sz="500" cap="none" spc="0" err="1">
                          <a:solidFill>
                            <a:schemeClr val="tx1"/>
                          </a:solidFill>
                          <a:effectLst/>
                          <a:latin typeface="Aptos Narrow"/>
                        </a:rPr>
                        <a:t>Superación</a:t>
                      </a:r>
                      <a:r>
                        <a:rPr lang="en-US" sz="500" cap="none" spc="0">
                          <a:solidFill>
                            <a:schemeClr val="tx1"/>
                          </a:solidFill>
                          <a:effectLst/>
                          <a:latin typeface="Aptos Narrow"/>
                        </a:rPr>
                        <a:t> de la </a:t>
                      </a:r>
                      <a:r>
                        <a:rPr lang="en-US" sz="500" cap="none" spc="0" err="1">
                          <a:solidFill>
                            <a:schemeClr val="tx1"/>
                          </a:solidFill>
                          <a:effectLst/>
                          <a:latin typeface="Aptos Narrow"/>
                        </a:rPr>
                        <a:t>Pobreza</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Plan Nacional de Desarrollo RT3-42 - </a:t>
                      </a:r>
                      <a:r>
                        <a:rPr lang="en-US" sz="500" cap="none" spc="0" err="1">
                          <a:solidFill>
                            <a:schemeClr val="tx1"/>
                          </a:solidFill>
                          <a:effectLst/>
                          <a:latin typeface="Aptos Narrow"/>
                        </a:rPr>
                        <a:t>Rrom</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DAPRE/CISAN</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fontAlgn="ctr"/>
                      <a:r>
                        <a:rPr lang="en-US" sz="500" cap="none" spc="0">
                          <a:solidFill>
                            <a:schemeClr val="tx1"/>
                          </a:solidFill>
                          <a:effectLst/>
                          <a:latin typeface="Aptos Narrow"/>
                        </a:rPr>
                        <a:t>$ 5.000.000.000,00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774671487"/>
                  </a:ext>
                </a:extLst>
              </a:tr>
              <a:tr h="151234">
                <a:tc>
                  <a:txBody>
                    <a:bodyPr/>
                    <a:lstStyle/>
                    <a:p>
                      <a:pPr fontAlgn="ctr"/>
                      <a:r>
                        <a:rPr lang="en-US" sz="500" cap="none" spc="0">
                          <a:solidFill>
                            <a:schemeClr val="tx1"/>
                          </a:solidFill>
                          <a:effectLst/>
                          <a:latin typeface="Aptos Narrow"/>
                        </a:rPr>
                        <a:t>Para la </a:t>
                      </a:r>
                      <a:r>
                        <a:rPr lang="en-US" sz="500" cap="none" spc="0" err="1">
                          <a:solidFill>
                            <a:schemeClr val="tx1"/>
                          </a:solidFill>
                          <a:effectLst/>
                          <a:latin typeface="Aptos Narrow"/>
                        </a:rPr>
                        <a:t>Superación</a:t>
                      </a:r>
                      <a:r>
                        <a:rPr lang="en-US" sz="500" cap="none" spc="0">
                          <a:solidFill>
                            <a:schemeClr val="tx1"/>
                          </a:solidFill>
                          <a:effectLst/>
                          <a:latin typeface="Aptos Narrow"/>
                        </a:rPr>
                        <a:t> de la </a:t>
                      </a:r>
                      <a:r>
                        <a:rPr lang="en-US" sz="500" cap="none" spc="0" err="1">
                          <a:solidFill>
                            <a:schemeClr val="tx1"/>
                          </a:solidFill>
                          <a:effectLst/>
                          <a:latin typeface="Aptos Narrow"/>
                        </a:rPr>
                        <a:t>Pobreza</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Kit de Asistencia Técnica: Marco de lucha para la </a:t>
                      </a:r>
                      <a:r>
                        <a:rPr lang="en-US" sz="500" cap="none" spc="0" err="1">
                          <a:solidFill>
                            <a:schemeClr val="tx1"/>
                          </a:solidFill>
                          <a:effectLst/>
                          <a:latin typeface="Aptos Narrow"/>
                        </a:rPr>
                        <a:t>pobreza</a:t>
                      </a:r>
                      <a:r>
                        <a:rPr lang="en-US" sz="500" cap="none" spc="0">
                          <a:solidFill>
                            <a:schemeClr val="tx1"/>
                          </a:solidFill>
                          <a:effectLst/>
                          <a:latin typeface="Aptos Narrow"/>
                        </a:rPr>
                        <a:t> extrema y </a:t>
                      </a:r>
                      <a:r>
                        <a:rPr lang="en-US" sz="500" cap="none" spc="0" err="1">
                          <a:solidFill>
                            <a:schemeClr val="tx1"/>
                          </a:solidFill>
                          <a:effectLst/>
                          <a:latin typeface="Aptos Narrow"/>
                        </a:rPr>
                        <a:t>variabilidad</a:t>
                      </a:r>
                      <a:r>
                        <a:rPr lang="en-US" sz="500" cap="none" spc="0">
                          <a:solidFill>
                            <a:schemeClr val="tx1"/>
                          </a:solidFill>
                          <a:effectLst/>
                          <a:latin typeface="Aptos Narrow"/>
                        </a:rPr>
                        <a:t> </a:t>
                      </a:r>
                      <a:r>
                        <a:rPr lang="en-US" sz="500" cap="none" spc="0" err="1">
                          <a:solidFill>
                            <a:schemeClr val="tx1"/>
                          </a:solidFill>
                          <a:effectLst/>
                          <a:latin typeface="Aptos Narrow"/>
                        </a:rPr>
                        <a:t>climática</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DPS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fontAlgn="ctr"/>
                      <a:r>
                        <a:rPr lang="en-US" sz="500" cap="none" spc="0">
                          <a:solidFill>
                            <a:schemeClr val="tx1"/>
                          </a:solidFill>
                          <a:effectLst/>
                          <a:latin typeface="Aptos Narrow"/>
                        </a:rPr>
                        <a:t>Por </a:t>
                      </a:r>
                      <a:r>
                        <a:rPr lang="en-US" sz="500" cap="none" spc="0" err="1">
                          <a:solidFill>
                            <a:schemeClr val="tx1"/>
                          </a:solidFill>
                          <a:effectLst/>
                          <a:latin typeface="Aptos Narrow"/>
                        </a:rPr>
                        <a:t>Definir</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840558977"/>
                  </a:ext>
                </a:extLst>
              </a:tr>
              <a:tr h="151234">
                <a:tc>
                  <a:txBody>
                    <a:bodyPr/>
                    <a:lstStyle/>
                    <a:p>
                      <a:pPr fontAlgn="ctr"/>
                      <a:r>
                        <a:rPr lang="en-US" sz="500" cap="none" spc="0">
                          <a:solidFill>
                            <a:schemeClr val="tx1"/>
                          </a:solidFill>
                          <a:effectLst/>
                          <a:latin typeface="Aptos Narrow"/>
                        </a:rPr>
                        <a:t>Para la </a:t>
                      </a:r>
                      <a:r>
                        <a:rPr lang="en-US" sz="500" cap="none" spc="0" err="1">
                          <a:solidFill>
                            <a:schemeClr val="tx1"/>
                          </a:solidFill>
                          <a:effectLst/>
                          <a:latin typeface="Aptos Narrow"/>
                        </a:rPr>
                        <a:t>Superación</a:t>
                      </a:r>
                      <a:r>
                        <a:rPr lang="en-US" sz="500" cap="none" spc="0">
                          <a:solidFill>
                            <a:schemeClr val="tx1"/>
                          </a:solidFill>
                          <a:effectLst/>
                          <a:latin typeface="Aptos Narrow"/>
                        </a:rPr>
                        <a:t> de la </a:t>
                      </a:r>
                      <a:r>
                        <a:rPr lang="en-US" sz="500" cap="none" spc="0" err="1">
                          <a:solidFill>
                            <a:schemeClr val="tx1"/>
                          </a:solidFill>
                          <a:effectLst/>
                          <a:latin typeface="Aptos Narrow"/>
                        </a:rPr>
                        <a:t>Pobreza</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Medición</a:t>
                      </a:r>
                      <a:r>
                        <a:rPr lang="en-US" sz="500" cap="none" spc="0">
                          <a:solidFill>
                            <a:schemeClr val="tx1"/>
                          </a:solidFill>
                          <a:effectLst/>
                          <a:latin typeface="Aptos Narrow"/>
                        </a:rPr>
                        <a:t> de </a:t>
                      </a:r>
                      <a:r>
                        <a:rPr lang="en-US" sz="500" cap="none" spc="0" err="1">
                          <a:solidFill>
                            <a:schemeClr val="tx1"/>
                          </a:solidFill>
                          <a:effectLst/>
                          <a:latin typeface="Aptos Narrow"/>
                        </a:rPr>
                        <a:t>Incidencia</a:t>
                      </a:r>
                      <a:r>
                        <a:rPr lang="en-US" sz="500" cap="none" spc="0">
                          <a:solidFill>
                            <a:schemeClr val="tx1"/>
                          </a:solidFill>
                          <a:effectLst/>
                          <a:latin typeface="Aptos Narrow"/>
                        </a:rPr>
                        <a:t> de </a:t>
                      </a:r>
                      <a:r>
                        <a:rPr lang="en-US" sz="500" cap="none" spc="0" err="1">
                          <a:solidFill>
                            <a:schemeClr val="tx1"/>
                          </a:solidFill>
                          <a:effectLst/>
                          <a:latin typeface="Aptos Narrow"/>
                        </a:rPr>
                        <a:t>Pobreza</a:t>
                      </a:r>
                      <a:r>
                        <a:rPr lang="en-US" sz="500" cap="none" spc="0">
                          <a:solidFill>
                            <a:schemeClr val="tx1"/>
                          </a:solidFill>
                          <a:effectLst/>
                          <a:latin typeface="Aptos Narrow"/>
                        </a:rPr>
                        <a:t> Multidimensional</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a:solidFill>
                            <a:schemeClr val="tx1"/>
                          </a:solidFill>
                          <a:effectLst/>
                          <a:latin typeface="Aptos Narrow"/>
                        </a:rPr>
                        <a:t>DPS</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fontAlgn="ctr"/>
                      <a:r>
                        <a:rPr lang="en-US" sz="500" cap="none" spc="0">
                          <a:solidFill>
                            <a:schemeClr val="tx1"/>
                          </a:solidFill>
                          <a:effectLst/>
                          <a:latin typeface="Aptos Narrow"/>
                        </a:rPr>
                        <a:t>Por </a:t>
                      </a:r>
                      <a:r>
                        <a:rPr lang="en-US" sz="500" cap="none" spc="0" err="1">
                          <a:solidFill>
                            <a:schemeClr val="tx1"/>
                          </a:solidFill>
                          <a:effectLst/>
                          <a:latin typeface="Aptos Narrow"/>
                        </a:rPr>
                        <a:t>Definir</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245353926"/>
                  </a:ext>
                </a:extLst>
              </a:tr>
              <a:tr h="306345">
                <a:tc>
                  <a:txBody>
                    <a:bodyPr/>
                    <a:lstStyle/>
                    <a:p>
                      <a:pPr fontAlgn="ctr"/>
                      <a:r>
                        <a:rPr lang="en-US" sz="500" cap="none" spc="0">
                          <a:solidFill>
                            <a:schemeClr val="tx1"/>
                          </a:solidFill>
                          <a:effectLst/>
                          <a:latin typeface="Aptos Narrow"/>
                        </a:rPr>
                        <a:t>Para la Población Migrante</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Coordinación</a:t>
                      </a:r>
                      <a:r>
                        <a:rPr lang="en-US" sz="500" cap="none" spc="0">
                          <a:solidFill>
                            <a:schemeClr val="tx1"/>
                          </a:solidFill>
                          <a:effectLst/>
                          <a:latin typeface="Aptos Narrow"/>
                        </a:rPr>
                        <a:t> </a:t>
                      </a:r>
                      <a:r>
                        <a:rPr lang="en-US" sz="500" cap="none" spc="0" err="1">
                          <a:solidFill>
                            <a:schemeClr val="tx1"/>
                          </a:solidFill>
                          <a:effectLst/>
                          <a:latin typeface="Aptos Narrow"/>
                        </a:rPr>
                        <a:t>interinstitucional</a:t>
                      </a:r>
                      <a:r>
                        <a:rPr lang="en-US" sz="500" cap="none" spc="0">
                          <a:solidFill>
                            <a:schemeClr val="tx1"/>
                          </a:solidFill>
                          <a:effectLst/>
                          <a:latin typeface="Aptos Narrow"/>
                        </a:rPr>
                        <a:t>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a:t>
                      </a:r>
                      <a:r>
                        <a:rPr lang="en-US" sz="500" cap="none" spc="0" err="1">
                          <a:solidFill>
                            <a:schemeClr val="tx1"/>
                          </a:solidFill>
                          <a:effectLst/>
                          <a:latin typeface="Aptos Narrow"/>
                        </a:rPr>
                        <a:t>Relaciones</a:t>
                      </a:r>
                      <a:r>
                        <a:rPr lang="en-US" sz="500" cap="none" spc="0">
                          <a:solidFill>
                            <a:schemeClr val="tx1"/>
                          </a:solidFill>
                          <a:effectLst/>
                          <a:latin typeface="Aptos Narrow"/>
                        </a:rPr>
                        <a:t> </a:t>
                      </a:r>
                      <a:r>
                        <a:rPr lang="en-US" sz="500" cap="none" spc="0" err="1">
                          <a:solidFill>
                            <a:schemeClr val="tx1"/>
                          </a:solidFill>
                          <a:effectLst/>
                          <a:latin typeface="Aptos Narrow"/>
                        </a:rPr>
                        <a:t>Exteriores</a:t>
                      </a:r>
                      <a:r>
                        <a:rPr lang="en-US" sz="500" cap="none" spc="0">
                          <a:solidFill>
                            <a:schemeClr val="tx1"/>
                          </a:solidFill>
                          <a:effectLst/>
                          <a:latin typeface="Aptos Narrow"/>
                        </a:rPr>
                        <a:t> - </a:t>
                      </a:r>
                      <a:r>
                        <a:rPr lang="en-US" sz="500" cap="none" spc="0" err="1">
                          <a:solidFill>
                            <a:schemeClr val="tx1"/>
                          </a:solidFill>
                          <a:effectLst/>
                          <a:latin typeface="Aptos Narrow"/>
                        </a:rPr>
                        <a:t>Dirección</a:t>
                      </a:r>
                      <a:r>
                        <a:rPr lang="en-US" sz="500" cap="none" spc="0">
                          <a:solidFill>
                            <a:schemeClr val="tx1"/>
                          </a:solidFill>
                          <a:effectLst/>
                          <a:latin typeface="Aptos Narrow"/>
                        </a:rPr>
                        <a:t> de </a:t>
                      </a:r>
                      <a:r>
                        <a:rPr lang="en-US" sz="500" cap="none" spc="0" err="1">
                          <a:solidFill>
                            <a:schemeClr val="tx1"/>
                          </a:solidFill>
                          <a:effectLst/>
                          <a:latin typeface="Aptos Narrow"/>
                        </a:rPr>
                        <a:t>Asuntos</a:t>
                      </a:r>
                      <a:r>
                        <a:rPr lang="en-US" sz="500" cap="none" spc="0">
                          <a:solidFill>
                            <a:schemeClr val="tx1"/>
                          </a:solidFill>
                          <a:effectLst/>
                          <a:latin typeface="Aptos Narrow"/>
                        </a:rPr>
                        <a:t> </a:t>
                      </a:r>
                      <a:r>
                        <a:rPr lang="en-US" sz="500" cap="none" spc="0" err="1">
                          <a:solidFill>
                            <a:schemeClr val="tx1"/>
                          </a:solidFill>
                          <a:effectLst/>
                          <a:latin typeface="Aptos Narrow"/>
                        </a:rPr>
                        <a:t>Migratorios</a:t>
                      </a:r>
                      <a:r>
                        <a:rPr lang="en-US" sz="500" cap="none" spc="0">
                          <a:solidFill>
                            <a:schemeClr val="tx1"/>
                          </a:solidFill>
                          <a:effectLst/>
                          <a:latin typeface="Aptos Narrow"/>
                        </a:rPr>
                        <a:t>, </a:t>
                      </a:r>
                      <a:r>
                        <a:rPr lang="en-US" sz="500" cap="none" spc="0" err="1">
                          <a:solidFill>
                            <a:schemeClr val="tx1"/>
                          </a:solidFill>
                          <a:effectLst/>
                          <a:latin typeface="Aptos Narrow"/>
                        </a:rPr>
                        <a:t>Consulares</a:t>
                      </a:r>
                      <a:r>
                        <a:rPr lang="en-US" sz="500" cap="none" spc="0">
                          <a:solidFill>
                            <a:schemeClr val="tx1"/>
                          </a:solidFill>
                          <a:effectLst/>
                          <a:latin typeface="Aptos Narrow"/>
                        </a:rPr>
                        <a:t> y </a:t>
                      </a:r>
                      <a:r>
                        <a:rPr lang="en-US" sz="500" cap="none" spc="0" err="1">
                          <a:solidFill>
                            <a:schemeClr val="tx1"/>
                          </a:solidFill>
                          <a:effectLst/>
                          <a:latin typeface="Aptos Narrow"/>
                        </a:rPr>
                        <a:t>Servicio</a:t>
                      </a:r>
                      <a:r>
                        <a:rPr lang="en-US" sz="500" cap="none" spc="0">
                          <a:solidFill>
                            <a:schemeClr val="tx1"/>
                          </a:solidFill>
                          <a:effectLst/>
                          <a:latin typeface="Aptos Narrow"/>
                        </a:rPr>
                        <a:t> al </a:t>
                      </a:r>
                      <a:r>
                        <a:rPr lang="en-US" sz="500" cap="none" spc="0" err="1">
                          <a:solidFill>
                            <a:schemeClr val="tx1"/>
                          </a:solidFill>
                          <a:effectLst/>
                          <a:latin typeface="Aptos Narrow"/>
                        </a:rPr>
                        <a:t>Ciudadano</a:t>
                      </a:r>
                      <a:r>
                        <a:rPr lang="en-US" sz="500" cap="none" spc="0">
                          <a:solidFill>
                            <a:schemeClr val="tx1"/>
                          </a:solidFill>
                          <a:effectLst/>
                          <a:latin typeface="Aptos Narrow"/>
                        </a:rPr>
                        <a:t> - </a:t>
                      </a:r>
                      <a:r>
                        <a:rPr lang="en-US" sz="500" cap="none" spc="0" err="1">
                          <a:solidFill>
                            <a:schemeClr val="tx1"/>
                          </a:solidFill>
                          <a:effectLst/>
                          <a:latin typeface="Aptos Narrow"/>
                        </a:rPr>
                        <a:t>Dirección</a:t>
                      </a:r>
                      <a:r>
                        <a:rPr lang="en-US" sz="500" cap="none" spc="0">
                          <a:solidFill>
                            <a:schemeClr val="tx1"/>
                          </a:solidFill>
                          <a:effectLst/>
                          <a:latin typeface="Aptos Narrow"/>
                        </a:rPr>
                        <a:t> para </a:t>
                      </a:r>
                      <a:r>
                        <a:rPr lang="en-US" sz="500" cap="none" spc="0" err="1">
                          <a:solidFill>
                            <a:schemeClr val="tx1"/>
                          </a:solidFill>
                          <a:effectLst/>
                          <a:latin typeface="Aptos Narrow"/>
                        </a:rPr>
                        <a:t>el</a:t>
                      </a:r>
                      <a:r>
                        <a:rPr lang="en-US" sz="500" cap="none" spc="0">
                          <a:solidFill>
                            <a:schemeClr val="tx1"/>
                          </a:solidFill>
                          <a:effectLst/>
                          <a:latin typeface="Aptos Narrow"/>
                        </a:rPr>
                        <a:t> Desarrollo y la </a:t>
                      </a:r>
                      <a:r>
                        <a:rPr lang="en-US" sz="500" cap="none" spc="0" err="1">
                          <a:solidFill>
                            <a:schemeClr val="tx1"/>
                          </a:solidFill>
                          <a:effectLst/>
                          <a:latin typeface="Aptos Narrow"/>
                        </a:rPr>
                        <a:t>Integración</a:t>
                      </a:r>
                      <a:r>
                        <a:rPr lang="en-US" sz="500" cap="none" spc="0">
                          <a:solidFill>
                            <a:schemeClr val="tx1"/>
                          </a:solidFill>
                          <a:effectLst/>
                          <a:latin typeface="Aptos Narrow"/>
                        </a:rPr>
                        <a:t> </a:t>
                      </a:r>
                      <a:r>
                        <a:rPr lang="en-US" sz="500" cap="none" spc="0" err="1">
                          <a:solidFill>
                            <a:schemeClr val="tx1"/>
                          </a:solidFill>
                          <a:effectLst/>
                          <a:latin typeface="Aptos Narrow"/>
                        </a:rPr>
                        <a:t>Fronteriza</a:t>
                      </a:r>
                      <a:r>
                        <a:rPr lang="en-US" sz="500" cap="none" spc="0">
                          <a:solidFill>
                            <a:schemeClr val="tx1"/>
                          </a:solidFill>
                          <a:effectLst/>
                          <a:latin typeface="Aptos Narrow"/>
                        </a:rPr>
                        <a:t> - DAPRE - </a:t>
                      </a:r>
                      <a:r>
                        <a:rPr lang="en-US" sz="500" cap="none" spc="0" err="1">
                          <a:solidFill>
                            <a:schemeClr val="tx1"/>
                          </a:solidFill>
                          <a:effectLst/>
                          <a:latin typeface="Aptos Narrow"/>
                        </a:rPr>
                        <a:t>Oficina</a:t>
                      </a:r>
                      <a:r>
                        <a:rPr lang="en-US" sz="500" cap="none" spc="0">
                          <a:solidFill>
                            <a:schemeClr val="tx1"/>
                          </a:solidFill>
                          <a:effectLst/>
                          <a:latin typeface="Aptos Narrow"/>
                        </a:rPr>
                        <a:t> para la </a:t>
                      </a:r>
                      <a:r>
                        <a:rPr lang="en-US" sz="500" cap="none" spc="0" err="1">
                          <a:solidFill>
                            <a:schemeClr val="tx1"/>
                          </a:solidFill>
                          <a:effectLst/>
                          <a:latin typeface="Aptos Narrow"/>
                        </a:rPr>
                        <a:t>atención</a:t>
                      </a:r>
                      <a:r>
                        <a:rPr lang="en-US" sz="500" cap="none" spc="0">
                          <a:solidFill>
                            <a:schemeClr val="tx1"/>
                          </a:solidFill>
                          <a:effectLst/>
                          <a:latin typeface="Aptos Narrow"/>
                        </a:rPr>
                        <a:t> e </a:t>
                      </a:r>
                      <a:r>
                        <a:rPr lang="en-US" sz="500" cap="none" spc="0" err="1">
                          <a:solidFill>
                            <a:schemeClr val="tx1"/>
                          </a:solidFill>
                          <a:effectLst/>
                          <a:latin typeface="Aptos Narrow"/>
                        </a:rPr>
                        <a:t>integración</a:t>
                      </a:r>
                      <a:r>
                        <a:rPr lang="en-US" sz="500" cap="none" spc="0">
                          <a:solidFill>
                            <a:schemeClr val="tx1"/>
                          </a:solidFill>
                          <a:effectLst/>
                          <a:latin typeface="Aptos Narrow"/>
                        </a:rPr>
                        <a:t> </a:t>
                      </a:r>
                      <a:r>
                        <a:rPr lang="en-US" sz="500" cap="none" spc="0" err="1">
                          <a:solidFill>
                            <a:schemeClr val="tx1"/>
                          </a:solidFill>
                          <a:effectLst/>
                          <a:latin typeface="Aptos Narrow"/>
                        </a:rPr>
                        <a:t>socioeconómica</a:t>
                      </a:r>
                      <a:r>
                        <a:rPr lang="en-US" sz="500" cap="none" spc="0">
                          <a:solidFill>
                            <a:schemeClr val="tx1"/>
                          </a:solidFill>
                          <a:effectLst/>
                          <a:latin typeface="Aptos Narrow"/>
                        </a:rPr>
                        <a:t> de la población </a:t>
                      </a:r>
                      <a:r>
                        <a:rPr lang="en-US" sz="500" cap="none" spc="0" err="1">
                          <a:solidFill>
                            <a:schemeClr val="tx1"/>
                          </a:solidFill>
                          <a:effectLst/>
                          <a:latin typeface="Aptos Narrow"/>
                        </a:rPr>
                        <a:t>migrante</a:t>
                      </a:r>
                      <a:r>
                        <a:rPr lang="en-US" sz="500" cap="none" spc="0">
                          <a:solidFill>
                            <a:schemeClr val="tx1"/>
                          </a:solidFill>
                          <a:effectLst/>
                          <a:latin typeface="Aptos Narrow"/>
                        </a:rPr>
                        <a:t>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fontAlgn="ctr"/>
                      <a:r>
                        <a:rPr lang="en-US" sz="500" cap="none" spc="0">
                          <a:solidFill>
                            <a:schemeClr val="tx1"/>
                          </a:solidFill>
                          <a:effectLst/>
                          <a:latin typeface="Aptos Narrow"/>
                        </a:rPr>
                        <a:t> $ 542.000.000,00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678913022"/>
                  </a:ext>
                </a:extLst>
              </a:tr>
              <a:tr h="306345">
                <a:tc>
                  <a:txBody>
                    <a:bodyPr/>
                    <a:lstStyle/>
                    <a:p>
                      <a:pPr fontAlgn="ctr"/>
                      <a:r>
                        <a:rPr lang="en-US" sz="500" cap="none" spc="0">
                          <a:solidFill>
                            <a:schemeClr val="tx1"/>
                          </a:solidFill>
                          <a:effectLst/>
                          <a:latin typeface="Aptos Narrow"/>
                        </a:rPr>
                        <a:t>Para la Población Migrante</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Atención</a:t>
                      </a:r>
                      <a:r>
                        <a:rPr lang="en-US" sz="500" cap="none" spc="0">
                          <a:solidFill>
                            <a:schemeClr val="tx1"/>
                          </a:solidFill>
                          <a:effectLst/>
                          <a:latin typeface="Aptos Narrow"/>
                        </a:rPr>
                        <a:t> </a:t>
                      </a:r>
                      <a:r>
                        <a:rPr lang="en-US" sz="500" cap="none" spc="0" err="1">
                          <a:solidFill>
                            <a:schemeClr val="tx1"/>
                          </a:solidFill>
                          <a:effectLst/>
                          <a:latin typeface="Aptos Narrow"/>
                        </a:rPr>
                        <a:t>humanitaria</a:t>
                      </a:r>
                      <a:r>
                        <a:rPr lang="en-US" sz="500" cap="none" spc="0">
                          <a:solidFill>
                            <a:schemeClr val="tx1"/>
                          </a:solidFill>
                          <a:effectLst/>
                          <a:latin typeface="Aptos Narrow"/>
                        </a:rPr>
                        <a:t>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a:t>
                      </a:r>
                      <a:r>
                        <a:rPr lang="en-US" sz="500" cap="none" spc="0" err="1">
                          <a:solidFill>
                            <a:schemeClr val="tx1"/>
                          </a:solidFill>
                          <a:effectLst/>
                          <a:latin typeface="Aptos Narrow"/>
                        </a:rPr>
                        <a:t>Relaciones</a:t>
                      </a:r>
                      <a:r>
                        <a:rPr lang="en-US" sz="500" cap="none" spc="0">
                          <a:solidFill>
                            <a:schemeClr val="tx1"/>
                          </a:solidFill>
                          <a:effectLst/>
                          <a:latin typeface="Aptos Narrow"/>
                        </a:rPr>
                        <a:t> </a:t>
                      </a:r>
                      <a:r>
                        <a:rPr lang="en-US" sz="500" cap="none" spc="0" err="1">
                          <a:solidFill>
                            <a:schemeClr val="tx1"/>
                          </a:solidFill>
                          <a:effectLst/>
                          <a:latin typeface="Aptos Narrow"/>
                        </a:rPr>
                        <a:t>Exteriores</a:t>
                      </a:r>
                      <a:r>
                        <a:rPr lang="en-US" sz="500" cap="none" spc="0">
                          <a:solidFill>
                            <a:schemeClr val="tx1"/>
                          </a:solidFill>
                          <a:effectLst/>
                          <a:latin typeface="Aptos Narrow"/>
                        </a:rPr>
                        <a:t> - </a:t>
                      </a:r>
                      <a:r>
                        <a:rPr lang="en-US" sz="500" cap="none" spc="0" err="1">
                          <a:solidFill>
                            <a:schemeClr val="tx1"/>
                          </a:solidFill>
                          <a:effectLst/>
                          <a:latin typeface="Aptos Narrow"/>
                        </a:rPr>
                        <a:t>Dirección</a:t>
                      </a:r>
                      <a:r>
                        <a:rPr lang="en-US" sz="500" cap="none" spc="0">
                          <a:solidFill>
                            <a:schemeClr val="tx1"/>
                          </a:solidFill>
                          <a:effectLst/>
                          <a:latin typeface="Aptos Narrow"/>
                        </a:rPr>
                        <a:t> de </a:t>
                      </a:r>
                      <a:r>
                        <a:rPr lang="en-US" sz="500" cap="none" spc="0" err="1">
                          <a:solidFill>
                            <a:schemeClr val="tx1"/>
                          </a:solidFill>
                          <a:effectLst/>
                          <a:latin typeface="Aptos Narrow"/>
                        </a:rPr>
                        <a:t>Asuntos</a:t>
                      </a:r>
                      <a:r>
                        <a:rPr lang="en-US" sz="500" cap="none" spc="0">
                          <a:solidFill>
                            <a:schemeClr val="tx1"/>
                          </a:solidFill>
                          <a:effectLst/>
                          <a:latin typeface="Aptos Narrow"/>
                        </a:rPr>
                        <a:t> </a:t>
                      </a:r>
                      <a:r>
                        <a:rPr lang="en-US" sz="500" cap="none" spc="0" err="1">
                          <a:solidFill>
                            <a:schemeClr val="tx1"/>
                          </a:solidFill>
                          <a:effectLst/>
                          <a:latin typeface="Aptos Narrow"/>
                        </a:rPr>
                        <a:t>Migratorios</a:t>
                      </a:r>
                      <a:r>
                        <a:rPr lang="en-US" sz="500" cap="none" spc="0">
                          <a:solidFill>
                            <a:schemeClr val="tx1"/>
                          </a:solidFill>
                          <a:effectLst/>
                          <a:latin typeface="Aptos Narrow"/>
                        </a:rPr>
                        <a:t>, </a:t>
                      </a:r>
                      <a:r>
                        <a:rPr lang="en-US" sz="500" cap="none" spc="0" err="1">
                          <a:solidFill>
                            <a:schemeClr val="tx1"/>
                          </a:solidFill>
                          <a:effectLst/>
                          <a:latin typeface="Aptos Narrow"/>
                        </a:rPr>
                        <a:t>Consulares</a:t>
                      </a:r>
                      <a:r>
                        <a:rPr lang="en-US" sz="500" cap="none" spc="0">
                          <a:solidFill>
                            <a:schemeClr val="tx1"/>
                          </a:solidFill>
                          <a:effectLst/>
                          <a:latin typeface="Aptos Narrow"/>
                        </a:rPr>
                        <a:t> y </a:t>
                      </a:r>
                      <a:r>
                        <a:rPr lang="en-US" sz="500" cap="none" spc="0" err="1">
                          <a:solidFill>
                            <a:schemeClr val="tx1"/>
                          </a:solidFill>
                          <a:effectLst/>
                          <a:latin typeface="Aptos Narrow"/>
                        </a:rPr>
                        <a:t>Servicio</a:t>
                      </a:r>
                      <a:r>
                        <a:rPr lang="en-US" sz="500" cap="none" spc="0">
                          <a:solidFill>
                            <a:schemeClr val="tx1"/>
                          </a:solidFill>
                          <a:effectLst/>
                          <a:latin typeface="Aptos Narrow"/>
                        </a:rPr>
                        <a:t> al </a:t>
                      </a:r>
                      <a:r>
                        <a:rPr lang="en-US" sz="500" cap="none" spc="0" err="1">
                          <a:solidFill>
                            <a:schemeClr val="tx1"/>
                          </a:solidFill>
                          <a:effectLst/>
                          <a:latin typeface="Aptos Narrow"/>
                        </a:rPr>
                        <a:t>Ciudadano</a:t>
                      </a:r>
                      <a:r>
                        <a:rPr lang="en-US" sz="500" cap="none" spc="0">
                          <a:solidFill>
                            <a:schemeClr val="tx1"/>
                          </a:solidFill>
                          <a:effectLst/>
                          <a:latin typeface="Aptos Narrow"/>
                        </a:rPr>
                        <a:t> - </a:t>
                      </a:r>
                      <a:r>
                        <a:rPr lang="en-US" sz="500" cap="none" spc="0" err="1">
                          <a:solidFill>
                            <a:schemeClr val="tx1"/>
                          </a:solidFill>
                          <a:effectLst/>
                          <a:latin typeface="Aptos Narrow"/>
                        </a:rPr>
                        <a:t>Dirección</a:t>
                      </a:r>
                      <a:r>
                        <a:rPr lang="en-US" sz="500" cap="none" spc="0">
                          <a:solidFill>
                            <a:schemeClr val="tx1"/>
                          </a:solidFill>
                          <a:effectLst/>
                          <a:latin typeface="Aptos Narrow"/>
                        </a:rPr>
                        <a:t> para </a:t>
                      </a:r>
                      <a:r>
                        <a:rPr lang="en-US" sz="500" cap="none" spc="0" err="1">
                          <a:solidFill>
                            <a:schemeClr val="tx1"/>
                          </a:solidFill>
                          <a:effectLst/>
                          <a:latin typeface="Aptos Narrow"/>
                        </a:rPr>
                        <a:t>el</a:t>
                      </a:r>
                      <a:r>
                        <a:rPr lang="en-US" sz="500" cap="none" spc="0">
                          <a:solidFill>
                            <a:schemeClr val="tx1"/>
                          </a:solidFill>
                          <a:effectLst/>
                          <a:latin typeface="Aptos Narrow"/>
                        </a:rPr>
                        <a:t> Desarrollo y la </a:t>
                      </a:r>
                      <a:r>
                        <a:rPr lang="en-US" sz="500" cap="none" spc="0" err="1">
                          <a:solidFill>
                            <a:schemeClr val="tx1"/>
                          </a:solidFill>
                          <a:effectLst/>
                          <a:latin typeface="Aptos Narrow"/>
                        </a:rPr>
                        <a:t>Integración</a:t>
                      </a:r>
                      <a:r>
                        <a:rPr lang="en-US" sz="500" cap="none" spc="0">
                          <a:solidFill>
                            <a:schemeClr val="tx1"/>
                          </a:solidFill>
                          <a:effectLst/>
                          <a:latin typeface="Aptos Narrow"/>
                        </a:rPr>
                        <a:t> </a:t>
                      </a:r>
                      <a:r>
                        <a:rPr lang="en-US" sz="500" cap="none" spc="0" err="1">
                          <a:solidFill>
                            <a:schemeClr val="tx1"/>
                          </a:solidFill>
                          <a:effectLst/>
                          <a:latin typeface="Aptos Narrow"/>
                        </a:rPr>
                        <a:t>Fronteriza</a:t>
                      </a:r>
                      <a:r>
                        <a:rPr lang="en-US" sz="500" cap="none" spc="0">
                          <a:solidFill>
                            <a:schemeClr val="tx1"/>
                          </a:solidFill>
                          <a:effectLst/>
                          <a:latin typeface="Aptos Narrow"/>
                        </a:rPr>
                        <a:t> - DAPRE - </a:t>
                      </a:r>
                      <a:r>
                        <a:rPr lang="en-US" sz="500" cap="none" spc="0" err="1">
                          <a:solidFill>
                            <a:schemeClr val="tx1"/>
                          </a:solidFill>
                          <a:effectLst/>
                          <a:latin typeface="Aptos Narrow"/>
                        </a:rPr>
                        <a:t>Oficina</a:t>
                      </a:r>
                      <a:r>
                        <a:rPr lang="en-US" sz="500" cap="none" spc="0">
                          <a:solidFill>
                            <a:schemeClr val="tx1"/>
                          </a:solidFill>
                          <a:effectLst/>
                          <a:latin typeface="Aptos Narrow"/>
                        </a:rPr>
                        <a:t> para la </a:t>
                      </a:r>
                      <a:r>
                        <a:rPr lang="en-US" sz="500" cap="none" spc="0" err="1">
                          <a:solidFill>
                            <a:schemeClr val="tx1"/>
                          </a:solidFill>
                          <a:effectLst/>
                          <a:latin typeface="Aptos Narrow"/>
                        </a:rPr>
                        <a:t>atención</a:t>
                      </a:r>
                      <a:r>
                        <a:rPr lang="en-US" sz="500" cap="none" spc="0">
                          <a:solidFill>
                            <a:schemeClr val="tx1"/>
                          </a:solidFill>
                          <a:effectLst/>
                          <a:latin typeface="Aptos Narrow"/>
                        </a:rPr>
                        <a:t> e </a:t>
                      </a:r>
                      <a:r>
                        <a:rPr lang="en-US" sz="500" cap="none" spc="0" err="1">
                          <a:solidFill>
                            <a:schemeClr val="tx1"/>
                          </a:solidFill>
                          <a:effectLst/>
                          <a:latin typeface="Aptos Narrow"/>
                        </a:rPr>
                        <a:t>integración</a:t>
                      </a:r>
                      <a:r>
                        <a:rPr lang="en-US" sz="500" cap="none" spc="0">
                          <a:solidFill>
                            <a:schemeClr val="tx1"/>
                          </a:solidFill>
                          <a:effectLst/>
                          <a:latin typeface="Aptos Narrow"/>
                        </a:rPr>
                        <a:t> </a:t>
                      </a:r>
                      <a:r>
                        <a:rPr lang="en-US" sz="500" cap="none" spc="0" err="1">
                          <a:solidFill>
                            <a:schemeClr val="tx1"/>
                          </a:solidFill>
                          <a:effectLst/>
                          <a:latin typeface="Aptos Narrow"/>
                        </a:rPr>
                        <a:t>socioeconómica</a:t>
                      </a:r>
                      <a:r>
                        <a:rPr lang="en-US" sz="500" cap="none" spc="0">
                          <a:solidFill>
                            <a:schemeClr val="tx1"/>
                          </a:solidFill>
                          <a:effectLst/>
                          <a:latin typeface="Aptos Narrow"/>
                        </a:rPr>
                        <a:t> de la población </a:t>
                      </a:r>
                      <a:r>
                        <a:rPr lang="en-US" sz="500" cap="none" spc="0" err="1">
                          <a:solidFill>
                            <a:schemeClr val="tx1"/>
                          </a:solidFill>
                          <a:effectLst/>
                          <a:latin typeface="Aptos Narrow"/>
                        </a:rPr>
                        <a:t>migrante</a:t>
                      </a:r>
                      <a:r>
                        <a:rPr lang="en-US" sz="500" cap="none" spc="0">
                          <a:solidFill>
                            <a:schemeClr val="tx1"/>
                          </a:solidFill>
                          <a:effectLst/>
                          <a:latin typeface="Aptos Narrow"/>
                        </a:rPr>
                        <a:t>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fontAlgn="ctr"/>
                      <a:r>
                        <a:rPr lang="en-US" sz="500" cap="none" spc="0">
                          <a:solidFill>
                            <a:schemeClr val="tx1"/>
                          </a:solidFill>
                          <a:effectLst/>
                          <a:latin typeface="Aptos Narrow"/>
                        </a:rPr>
                        <a:t> $ 9.965.541.729,00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987099777"/>
                  </a:ext>
                </a:extLst>
              </a:tr>
              <a:tr h="306345">
                <a:tc>
                  <a:txBody>
                    <a:bodyPr/>
                    <a:lstStyle/>
                    <a:p>
                      <a:pPr fontAlgn="ctr"/>
                      <a:r>
                        <a:rPr lang="en-US" sz="500" cap="none" spc="0">
                          <a:solidFill>
                            <a:schemeClr val="tx1"/>
                          </a:solidFill>
                          <a:effectLst/>
                          <a:latin typeface="Aptos Narrow"/>
                        </a:rPr>
                        <a:t>Para la Población Migrante</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Protección</a:t>
                      </a:r>
                      <a:r>
                        <a:rPr lang="en-US" sz="500" cap="none" spc="0">
                          <a:solidFill>
                            <a:schemeClr val="tx1"/>
                          </a:solidFill>
                          <a:effectLst/>
                          <a:latin typeface="Aptos Narrow"/>
                        </a:rPr>
                        <a:t> de derechos de la población </a:t>
                      </a:r>
                      <a:r>
                        <a:rPr lang="en-US" sz="500" cap="none" spc="0" err="1">
                          <a:solidFill>
                            <a:schemeClr val="tx1"/>
                          </a:solidFill>
                          <a:effectLst/>
                          <a:latin typeface="Aptos Narrow"/>
                        </a:rPr>
                        <a:t>migrante</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a:t>
                      </a:r>
                      <a:r>
                        <a:rPr lang="en-US" sz="500" cap="none" spc="0" err="1">
                          <a:solidFill>
                            <a:schemeClr val="tx1"/>
                          </a:solidFill>
                          <a:effectLst/>
                          <a:latin typeface="Aptos Narrow"/>
                        </a:rPr>
                        <a:t>Relaciones</a:t>
                      </a:r>
                      <a:r>
                        <a:rPr lang="en-US" sz="500" cap="none" spc="0">
                          <a:solidFill>
                            <a:schemeClr val="tx1"/>
                          </a:solidFill>
                          <a:effectLst/>
                          <a:latin typeface="Aptos Narrow"/>
                        </a:rPr>
                        <a:t> </a:t>
                      </a:r>
                      <a:r>
                        <a:rPr lang="en-US" sz="500" cap="none" spc="0" err="1">
                          <a:solidFill>
                            <a:schemeClr val="tx1"/>
                          </a:solidFill>
                          <a:effectLst/>
                          <a:latin typeface="Aptos Narrow"/>
                        </a:rPr>
                        <a:t>Exteriores</a:t>
                      </a:r>
                      <a:r>
                        <a:rPr lang="en-US" sz="500" cap="none" spc="0">
                          <a:solidFill>
                            <a:schemeClr val="tx1"/>
                          </a:solidFill>
                          <a:effectLst/>
                          <a:latin typeface="Aptos Narrow"/>
                        </a:rPr>
                        <a:t> - </a:t>
                      </a:r>
                      <a:r>
                        <a:rPr lang="en-US" sz="500" cap="none" spc="0" err="1">
                          <a:solidFill>
                            <a:schemeClr val="tx1"/>
                          </a:solidFill>
                          <a:effectLst/>
                          <a:latin typeface="Aptos Narrow"/>
                        </a:rPr>
                        <a:t>Dirección</a:t>
                      </a:r>
                      <a:r>
                        <a:rPr lang="en-US" sz="500" cap="none" spc="0">
                          <a:solidFill>
                            <a:schemeClr val="tx1"/>
                          </a:solidFill>
                          <a:effectLst/>
                          <a:latin typeface="Aptos Narrow"/>
                        </a:rPr>
                        <a:t> de </a:t>
                      </a:r>
                      <a:r>
                        <a:rPr lang="en-US" sz="500" cap="none" spc="0" err="1">
                          <a:solidFill>
                            <a:schemeClr val="tx1"/>
                          </a:solidFill>
                          <a:effectLst/>
                          <a:latin typeface="Aptos Narrow"/>
                        </a:rPr>
                        <a:t>Asuntos</a:t>
                      </a:r>
                      <a:r>
                        <a:rPr lang="en-US" sz="500" cap="none" spc="0">
                          <a:solidFill>
                            <a:schemeClr val="tx1"/>
                          </a:solidFill>
                          <a:effectLst/>
                          <a:latin typeface="Aptos Narrow"/>
                        </a:rPr>
                        <a:t> </a:t>
                      </a:r>
                      <a:r>
                        <a:rPr lang="en-US" sz="500" cap="none" spc="0" err="1">
                          <a:solidFill>
                            <a:schemeClr val="tx1"/>
                          </a:solidFill>
                          <a:effectLst/>
                          <a:latin typeface="Aptos Narrow"/>
                        </a:rPr>
                        <a:t>Migratorios</a:t>
                      </a:r>
                      <a:r>
                        <a:rPr lang="en-US" sz="500" cap="none" spc="0">
                          <a:solidFill>
                            <a:schemeClr val="tx1"/>
                          </a:solidFill>
                          <a:effectLst/>
                          <a:latin typeface="Aptos Narrow"/>
                        </a:rPr>
                        <a:t>, </a:t>
                      </a:r>
                      <a:r>
                        <a:rPr lang="en-US" sz="500" cap="none" spc="0" err="1">
                          <a:solidFill>
                            <a:schemeClr val="tx1"/>
                          </a:solidFill>
                          <a:effectLst/>
                          <a:latin typeface="Aptos Narrow"/>
                        </a:rPr>
                        <a:t>Consulares</a:t>
                      </a:r>
                      <a:r>
                        <a:rPr lang="en-US" sz="500" cap="none" spc="0">
                          <a:solidFill>
                            <a:schemeClr val="tx1"/>
                          </a:solidFill>
                          <a:effectLst/>
                          <a:latin typeface="Aptos Narrow"/>
                        </a:rPr>
                        <a:t> y </a:t>
                      </a:r>
                      <a:r>
                        <a:rPr lang="en-US" sz="500" cap="none" spc="0" err="1">
                          <a:solidFill>
                            <a:schemeClr val="tx1"/>
                          </a:solidFill>
                          <a:effectLst/>
                          <a:latin typeface="Aptos Narrow"/>
                        </a:rPr>
                        <a:t>Servicio</a:t>
                      </a:r>
                      <a:r>
                        <a:rPr lang="en-US" sz="500" cap="none" spc="0">
                          <a:solidFill>
                            <a:schemeClr val="tx1"/>
                          </a:solidFill>
                          <a:effectLst/>
                          <a:latin typeface="Aptos Narrow"/>
                        </a:rPr>
                        <a:t> al </a:t>
                      </a:r>
                      <a:r>
                        <a:rPr lang="en-US" sz="500" cap="none" spc="0" err="1">
                          <a:solidFill>
                            <a:schemeClr val="tx1"/>
                          </a:solidFill>
                          <a:effectLst/>
                          <a:latin typeface="Aptos Narrow"/>
                        </a:rPr>
                        <a:t>Ciudadano</a:t>
                      </a:r>
                      <a:r>
                        <a:rPr lang="en-US" sz="500" cap="none" spc="0">
                          <a:solidFill>
                            <a:schemeClr val="tx1"/>
                          </a:solidFill>
                          <a:effectLst/>
                          <a:latin typeface="Aptos Narrow"/>
                        </a:rPr>
                        <a:t> - </a:t>
                      </a:r>
                      <a:r>
                        <a:rPr lang="en-US" sz="500" cap="none" spc="0" err="1">
                          <a:solidFill>
                            <a:schemeClr val="tx1"/>
                          </a:solidFill>
                          <a:effectLst/>
                          <a:latin typeface="Aptos Narrow"/>
                        </a:rPr>
                        <a:t>Dirección</a:t>
                      </a:r>
                      <a:r>
                        <a:rPr lang="en-US" sz="500" cap="none" spc="0">
                          <a:solidFill>
                            <a:schemeClr val="tx1"/>
                          </a:solidFill>
                          <a:effectLst/>
                          <a:latin typeface="Aptos Narrow"/>
                        </a:rPr>
                        <a:t> para </a:t>
                      </a:r>
                      <a:r>
                        <a:rPr lang="en-US" sz="500" cap="none" spc="0" err="1">
                          <a:solidFill>
                            <a:schemeClr val="tx1"/>
                          </a:solidFill>
                          <a:effectLst/>
                          <a:latin typeface="Aptos Narrow"/>
                        </a:rPr>
                        <a:t>el</a:t>
                      </a:r>
                      <a:r>
                        <a:rPr lang="en-US" sz="500" cap="none" spc="0">
                          <a:solidFill>
                            <a:schemeClr val="tx1"/>
                          </a:solidFill>
                          <a:effectLst/>
                          <a:latin typeface="Aptos Narrow"/>
                        </a:rPr>
                        <a:t> Desarrollo y la </a:t>
                      </a:r>
                      <a:r>
                        <a:rPr lang="en-US" sz="500" cap="none" spc="0" err="1">
                          <a:solidFill>
                            <a:schemeClr val="tx1"/>
                          </a:solidFill>
                          <a:effectLst/>
                          <a:latin typeface="Aptos Narrow"/>
                        </a:rPr>
                        <a:t>Integración</a:t>
                      </a:r>
                      <a:r>
                        <a:rPr lang="en-US" sz="500" cap="none" spc="0">
                          <a:solidFill>
                            <a:schemeClr val="tx1"/>
                          </a:solidFill>
                          <a:effectLst/>
                          <a:latin typeface="Aptos Narrow"/>
                        </a:rPr>
                        <a:t> </a:t>
                      </a:r>
                      <a:r>
                        <a:rPr lang="en-US" sz="500" cap="none" spc="0" err="1">
                          <a:solidFill>
                            <a:schemeClr val="tx1"/>
                          </a:solidFill>
                          <a:effectLst/>
                          <a:latin typeface="Aptos Narrow"/>
                        </a:rPr>
                        <a:t>Fronteriza</a:t>
                      </a:r>
                      <a:r>
                        <a:rPr lang="en-US" sz="500" cap="none" spc="0">
                          <a:solidFill>
                            <a:schemeClr val="tx1"/>
                          </a:solidFill>
                          <a:effectLst/>
                          <a:latin typeface="Aptos Narrow"/>
                        </a:rPr>
                        <a:t> - DAPRE - </a:t>
                      </a:r>
                      <a:r>
                        <a:rPr lang="en-US" sz="500" cap="none" spc="0" err="1">
                          <a:solidFill>
                            <a:schemeClr val="tx1"/>
                          </a:solidFill>
                          <a:effectLst/>
                          <a:latin typeface="Aptos Narrow"/>
                        </a:rPr>
                        <a:t>Oficina</a:t>
                      </a:r>
                      <a:r>
                        <a:rPr lang="en-US" sz="500" cap="none" spc="0">
                          <a:solidFill>
                            <a:schemeClr val="tx1"/>
                          </a:solidFill>
                          <a:effectLst/>
                          <a:latin typeface="Aptos Narrow"/>
                        </a:rPr>
                        <a:t> para la </a:t>
                      </a:r>
                      <a:r>
                        <a:rPr lang="en-US" sz="500" cap="none" spc="0" err="1">
                          <a:solidFill>
                            <a:schemeClr val="tx1"/>
                          </a:solidFill>
                          <a:effectLst/>
                          <a:latin typeface="Aptos Narrow"/>
                        </a:rPr>
                        <a:t>atención</a:t>
                      </a:r>
                      <a:r>
                        <a:rPr lang="en-US" sz="500" cap="none" spc="0">
                          <a:solidFill>
                            <a:schemeClr val="tx1"/>
                          </a:solidFill>
                          <a:effectLst/>
                          <a:latin typeface="Aptos Narrow"/>
                        </a:rPr>
                        <a:t> e </a:t>
                      </a:r>
                      <a:r>
                        <a:rPr lang="en-US" sz="500" cap="none" spc="0" err="1">
                          <a:solidFill>
                            <a:schemeClr val="tx1"/>
                          </a:solidFill>
                          <a:effectLst/>
                          <a:latin typeface="Aptos Narrow"/>
                        </a:rPr>
                        <a:t>integración</a:t>
                      </a:r>
                      <a:r>
                        <a:rPr lang="en-US" sz="500" cap="none" spc="0">
                          <a:solidFill>
                            <a:schemeClr val="tx1"/>
                          </a:solidFill>
                          <a:effectLst/>
                          <a:latin typeface="Aptos Narrow"/>
                        </a:rPr>
                        <a:t> </a:t>
                      </a:r>
                      <a:r>
                        <a:rPr lang="en-US" sz="500" cap="none" spc="0" err="1">
                          <a:solidFill>
                            <a:schemeClr val="tx1"/>
                          </a:solidFill>
                          <a:effectLst/>
                          <a:latin typeface="Aptos Narrow"/>
                        </a:rPr>
                        <a:t>socioeconómica</a:t>
                      </a:r>
                      <a:r>
                        <a:rPr lang="en-US" sz="500" cap="none" spc="0">
                          <a:solidFill>
                            <a:schemeClr val="tx1"/>
                          </a:solidFill>
                          <a:effectLst/>
                          <a:latin typeface="Aptos Narrow"/>
                        </a:rPr>
                        <a:t> de la población </a:t>
                      </a:r>
                      <a:r>
                        <a:rPr lang="en-US" sz="500" cap="none" spc="0" err="1">
                          <a:solidFill>
                            <a:schemeClr val="tx1"/>
                          </a:solidFill>
                          <a:effectLst/>
                          <a:latin typeface="Aptos Narrow"/>
                        </a:rPr>
                        <a:t>migrante</a:t>
                      </a:r>
                      <a:r>
                        <a:rPr lang="en-US" sz="500" cap="none" spc="0">
                          <a:solidFill>
                            <a:schemeClr val="tx1"/>
                          </a:solidFill>
                          <a:effectLst/>
                          <a:latin typeface="Aptos Narrow"/>
                        </a:rPr>
                        <a:t>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fontAlgn="ctr"/>
                      <a:r>
                        <a:rPr lang="en-US" sz="500" cap="none" spc="0">
                          <a:solidFill>
                            <a:schemeClr val="tx1"/>
                          </a:solidFill>
                          <a:effectLst/>
                          <a:latin typeface="Aptos Narrow"/>
                        </a:rPr>
                        <a:t> $ 24.000.000.000,00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60710119"/>
                  </a:ext>
                </a:extLst>
              </a:tr>
              <a:tr h="306345">
                <a:tc>
                  <a:txBody>
                    <a:bodyPr/>
                    <a:lstStyle/>
                    <a:p>
                      <a:pPr fontAlgn="ctr"/>
                      <a:r>
                        <a:rPr lang="en-US" sz="500" cap="none" spc="0">
                          <a:solidFill>
                            <a:schemeClr val="tx1"/>
                          </a:solidFill>
                          <a:effectLst/>
                          <a:latin typeface="Aptos Narrow"/>
                        </a:rPr>
                        <a:t>Para la Población Migrante</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Integración</a:t>
                      </a:r>
                      <a:r>
                        <a:rPr lang="en-US" sz="500" cap="none" spc="0">
                          <a:solidFill>
                            <a:schemeClr val="tx1"/>
                          </a:solidFill>
                          <a:effectLst/>
                          <a:latin typeface="Aptos Narrow"/>
                        </a:rPr>
                        <a:t> socio </a:t>
                      </a:r>
                      <a:r>
                        <a:rPr lang="en-US" sz="500" cap="none" spc="0" err="1">
                          <a:solidFill>
                            <a:schemeClr val="tx1"/>
                          </a:solidFill>
                          <a:effectLst/>
                          <a:latin typeface="Aptos Narrow"/>
                        </a:rPr>
                        <a:t>economica</a:t>
                      </a:r>
                      <a:r>
                        <a:rPr lang="en-US" sz="500" cap="none" spc="0">
                          <a:solidFill>
                            <a:schemeClr val="tx1"/>
                          </a:solidFill>
                          <a:effectLst/>
                          <a:latin typeface="Aptos Narrow"/>
                        </a:rPr>
                        <a:t> y cultural</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ctr"/>
                      <a:r>
                        <a:rPr lang="en-US" sz="500" cap="none" spc="0" err="1">
                          <a:solidFill>
                            <a:schemeClr val="tx1"/>
                          </a:solidFill>
                          <a:effectLst/>
                          <a:latin typeface="Aptos Narrow"/>
                        </a:rPr>
                        <a:t>Ministerio</a:t>
                      </a:r>
                      <a:r>
                        <a:rPr lang="en-US" sz="500" cap="none" spc="0">
                          <a:solidFill>
                            <a:schemeClr val="tx1"/>
                          </a:solidFill>
                          <a:effectLst/>
                          <a:latin typeface="Aptos Narrow"/>
                        </a:rPr>
                        <a:t> de </a:t>
                      </a:r>
                      <a:r>
                        <a:rPr lang="en-US" sz="500" cap="none" spc="0" err="1">
                          <a:solidFill>
                            <a:schemeClr val="tx1"/>
                          </a:solidFill>
                          <a:effectLst/>
                          <a:latin typeface="Aptos Narrow"/>
                        </a:rPr>
                        <a:t>Relaciones</a:t>
                      </a:r>
                      <a:r>
                        <a:rPr lang="en-US" sz="500" cap="none" spc="0">
                          <a:solidFill>
                            <a:schemeClr val="tx1"/>
                          </a:solidFill>
                          <a:effectLst/>
                          <a:latin typeface="Aptos Narrow"/>
                        </a:rPr>
                        <a:t> </a:t>
                      </a:r>
                      <a:r>
                        <a:rPr lang="en-US" sz="500" cap="none" spc="0" err="1">
                          <a:solidFill>
                            <a:schemeClr val="tx1"/>
                          </a:solidFill>
                          <a:effectLst/>
                          <a:latin typeface="Aptos Narrow"/>
                        </a:rPr>
                        <a:t>Exteriores</a:t>
                      </a:r>
                      <a:r>
                        <a:rPr lang="en-US" sz="500" cap="none" spc="0">
                          <a:solidFill>
                            <a:schemeClr val="tx1"/>
                          </a:solidFill>
                          <a:effectLst/>
                          <a:latin typeface="Aptos Narrow"/>
                        </a:rPr>
                        <a:t> - </a:t>
                      </a:r>
                      <a:r>
                        <a:rPr lang="en-US" sz="500" cap="none" spc="0" err="1">
                          <a:solidFill>
                            <a:schemeClr val="tx1"/>
                          </a:solidFill>
                          <a:effectLst/>
                          <a:latin typeface="Aptos Narrow"/>
                        </a:rPr>
                        <a:t>Dirección</a:t>
                      </a:r>
                      <a:r>
                        <a:rPr lang="en-US" sz="500" cap="none" spc="0">
                          <a:solidFill>
                            <a:schemeClr val="tx1"/>
                          </a:solidFill>
                          <a:effectLst/>
                          <a:latin typeface="Aptos Narrow"/>
                        </a:rPr>
                        <a:t> de </a:t>
                      </a:r>
                      <a:r>
                        <a:rPr lang="en-US" sz="500" cap="none" spc="0" err="1">
                          <a:solidFill>
                            <a:schemeClr val="tx1"/>
                          </a:solidFill>
                          <a:effectLst/>
                          <a:latin typeface="Aptos Narrow"/>
                        </a:rPr>
                        <a:t>Asuntos</a:t>
                      </a:r>
                      <a:r>
                        <a:rPr lang="en-US" sz="500" cap="none" spc="0">
                          <a:solidFill>
                            <a:schemeClr val="tx1"/>
                          </a:solidFill>
                          <a:effectLst/>
                          <a:latin typeface="Aptos Narrow"/>
                        </a:rPr>
                        <a:t> </a:t>
                      </a:r>
                      <a:r>
                        <a:rPr lang="en-US" sz="500" cap="none" spc="0" err="1">
                          <a:solidFill>
                            <a:schemeClr val="tx1"/>
                          </a:solidFill>
                          <a:effectLst/>
                          <a:latin typeface="Aptos Narrow"/>
                        </a:rPr>
                        <a:t>Migratorios</a:t>
                      </a:r>
                      <a:r>
                        <a:rPr lang="en-US" sz="500" cap="none" spc="0">
                          <a:solidFill>
                            <a:schemeClr val="tx1"/>
                          </a:solidFill>
                          <a:effectLst/>
                          <a:latin typeface="Aptos Narrow"/>
                        </a:rPr>
                        <a:t>, </a:t>
                      </a:r>
                      <a:r>
                        <a:rPr lang="en-US" sz="500" cap="none" spc="0" err="1">
                          <a:solidFill>
                            <a:schemeClr val="tx1"/>
                          </a:solidFill>
                          <a:effectLst/>
                          <a:latin typeface="Aptos Narrow"/>
                        </a:rPr>
                        <a:t>Consulares</a:t>
                      </a:r>
                      <a:r>
                        <a:rPr lang="en-US" sz="500" cap="none" spc="0">
                          <a:solidFill>
                            <a:schemeClr val="tx1"/>
                          </a:solidFill>
                          <a:effectLst/>
                          <a:latin typeface="Aptos Narrow"/>
                        </a:rPr>
                        <a:t> y </a:t>
                      </a:r>
                      <a:r>
                        <a:rPr lang="en-US" sz="500" cap="none" spc="0" err="1">
                          <a:solidFill>
                            <a:schemeClr val="tx1"/>
                          </a:solidFill>
                          <a:effectLst/>
                          <a:latin typeface="Aptos Narrow"/>
                        </a:rPr>
                        <a:t>Servicio</a:t>
                      </a:r>
                      <a:r>
                        <a:rPr lang="en-US" sz="500" cap="none" spc="0">
                          <a:solidFill>
                            <a:schemeClr val="tx1"/>
                          </a:solidFill>
                          <a:effectLst/>
                          <a:latin typeface="Aptos Narrow"/>
                        </a:rPr>
                        <a:t> al </a:t>
                      </a:r>
                      <a:r>
                        <a:rPr lang="en-US" sz="500" cap="none" spc="0" err="1">
                          <a:solidFill>
                            <a:schemeClr val="tx1"/>
                          </a:solidFill>
                          <a:effectLst/>
                          <a:latin typeface="Aptos Narrow"/>
                        </a:rPr>
                        <a:t>Ciudadano</a:t>
                      </a:r>
                      <a:r>
                        <a:rPr lang="en-US" sz="500" cap="none" spc="0">
                          <a:solidFill>
                            <a:schemeClr val="tx1"/>
                          </a:solidFill>
                          <a:effectLst/>
                          <a:latin typeface="Aptos Narrow"/>
                        </a:rPr>
                        <a:t> - </a:t>
                      </a:r>
                      <a:r>
                        <a:rPr lang="en-US" sz="500" cap="none" spc="0" err="1">
                          <a:solidFill>
                            <a:schemeClr val="tx1"/>
                          </a:solidFill>
                          <a:effectLst/>
                          <a:latin typeface="Aptos Narrow"/>
                        </a:rPr>
                        <a:t>Dirección</a:t>
                      </a:r>
                      <a:r>
                        <a:rPr lang="en-US" sz="500" cap="none" spc="0">
                          <a:solidFill>
                            <a:schemeClr val="tx1"/>
                          </a:solidFill>
                          <a:effectLst/>
                          <a:latin typeface="Aptos Narrow"/>
                        </a:rPr>
                        <a:t> para </a:t>
                      </a:r>
                      <a:r>
                        <a:rPr lang="en-US" sz="500" cap="none" spc="0" err="1">
                          <a:solidFill>
                            <a:schemeClr val="tx1"/>
                          </a:solidFill>
                          <a:effectLst/>
                          <a:latin typeface="Aptos Narrow"/>
                        </a:rPr>
                        <a:t>el</a:t>
                      </a:r>
                      <a:r>
                        <a:rPr lang="en-US" sz="500" cap="none" spc="0">
                          <a:solidFill>
                            <a:schemeClr val="tx1"/>
                          </a:solidFill>
                          <a:effectLst/>
                          <a:latin typeface="Aptos Narrow"/>
                        </a:rPr>
                        <a:t> Desarrollo y la </a:t>
                      </a:r>
                      <a:r>
                        <a:rPr lang="en-US" sz="500" cap="none" spc="0" err="1">
                          <a:solidFill>
                            <a:schemeClr val="tx1"/>
                          </a:solidFill>
                          <a:effectLst/>
                          <a:latin typeface="Aptos Narrow"/>
                        </a:rPr>
                        <a:t>Integración</a:t>
                      </a:r>
                      <a:r>
                        <a:rPr lang="en-US" sz="500" cap="none" spc="0">
                          <a:solidFill>
                            <a:schemeClr val="tx1"/>
                          </a:solidFill>
                          <a:effectLst/>
                          <a:latin typeface="Aptos Narrow"/>
                        </a:rPr>
                        <a:t> </a:t>
                      </a:r>
                      <a:r>
                        <a:rPr lang="en-US" sz="500" cap="none" spc="0" err="1">
                          <a:solidFill>
                            <a:schemeClr val="tx1"/>
                          </a:solidFill>
                          <a:effectLst/>
                          <a:latin typeface="Aptos Narrow"/>
                        </a:rPr>
                        <a:t>Fronteriza</a:t>
                      </a:r>
                      <a:r>
                        <a:rPr lang="en-US" sz="500" cap="none" spc="0">
                          <a:solidFill>
                            <a:schemeClr val="tx1"/>
                          </a:solidFill>
                          <a:effectLst/>
                          <a:latin typeface="Aptos Narrow"/>
                        </a:rPr>
                        <a:t> - DAPRE - </a:t>
                      </a:r>
                      <a:r>
                        <a:rPr lang="en-US" sz="500" cap="none" spc="0" err="1">
                          <a:solidFill>
                            <a:schemeClr val="tx1"/>
                          </a:solidFill>
                          <a:effectLst/>
                          <a:latin typeface="Aptos Narrow"/>
                        </a:rPr>
                        <a:t>Oficina</a:t>
                      </a:r>
                      <a:r>
                        <a:rPr lang="en-US" sz="500" cap="none" spc="0">
                          <a:solidFill>
                            <a:schemeClr val="tx1"/>
                          </a:solidFill>
                          <a:effectLst/>
                          <a:latin typeface="Aptos Narrow"/>
                        </a:rPr>
                        <a:t> para la </a:t>
                      </a:r>
                      <a:r>
                        <a:rPr lang="en-US" sz="500" cap="none" spc="0" err="1">
                          <a:solidFill>
                            <a:schemeClr val="tx1"/>
                          </a:solidFill>
                          <a:effectLst/>
                          <a:latin typeface="Aptos Narrow"/>
                        </a:rPr>
                        <a:t>atención</a:t>
                      </a:r>
                      <a:r>
                        <a:rPr lang="en-US" sz="500" cap="none" spc="0">
                          <a:solidFill>
                            <a:schemeClr val="tx1"/>
                          </a:solidFill>
                          <a:effectLst/>
                          <a:latin typeface="Aptos Narrow"/>
                        </a:rPr>
                        <a:t> e </a:t>
                      </a:r>
                      <a:r>
                        <a:rPr lang="en-US" sz="500" cap="none" spc="0" err="1">
                          <a:solidFill>
                            <a:schemeClr val="tx1"/>
                          </a:solidFill>
                          <a:effectLst/>
                          <a:latin typeface="Aptos Narrow"/>
                        </a:rPr>
                        <a:t>integración</a:t>
                      </a:r>
                      <a:r>
                        <a:rPr lang="en-US" sz="500" cap="none" spc="0">
                          <a:solidFill>
                            <a:schemeClr val="tx1"/>
                          </a:solidFill>
                          <a:effectLst/>
                          <a:latin typeface="Aptos Narrow"/>
                        </a:rPr>
                        <a:t> </a:t>
                      </a:r>
                      <a:r>
                        <a:rPr lang="en-US" sz="500" cap="none" spc="0" err="1">
                          <a:solidFill>
                            <a:schemeClr val="tx1"/>
                          </a:solidFill>
                          <a:effectLst/>
                          <a:latin typeface="Aptos Narrow"/>
                        </a:rPr>
                        <a:t>socioeconómica</a:t>
                      </a:r>
                      <a:r>
                        <a:rPr lang="en-US" sz="500" cap="none" spc="0">
                          <a:solidFill>
                            <a:schemeClr val="tx1"/>
                          </a:solidFill>
                          <a:effectLst/>
                          <a:latin typeface="Aptos Narrow"/>
                        </a:rPr>
                        <a:t> de la población </a:t>
                      </a:r>
                      <a:r>
                        <a:rPr lang="en-US" sz="500" cap="none" spc="0" err="1">
                          <a:solidFill>
                            <a:schemeClr val="tx1"/>
                          </a:solidFill>
                          <a:effectLst/>
                          <a:latin typeface="Aptos Narrow"/>
                        </a:rPr>
                        <a:t>migrante</a:t>
                      </a:r>
                      <a:r>
                        <a:rPr lang="en-US" sz="500" cap="none" spc="0">
                          <a:solidFill>
                            <a:schemeClr val="tx1"/>
                          </a:solidFill>
                          <a:effectLst/>
                          <a:latin typeface="Aptos Narrow"/>
                        </a:rPr>
                        <a:t>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fontAlgn="ctr"/>
                      <a:r>
                        <a:rPr lang="en-US" sz="500" cap="none" spc="0">
                          <a:solidFill>
                            <a:schemeClr val="tx1"/>
                          </a:solidFill>
                          <a:effectLst/>
                          <a:latin typeface="Aptos Narrow"/>
                        </a:rPr>
                        <a:t> $ 18.241.000.000,00 </a:t>
                      </a:r>
                    </a:p>
                  </a:txBody>
                  <a:tcPr marL="4039" marR="4039" marT="38778" marB="19389"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045836897"/>
                  </a:ext>
                </a:extLst>
              </a:tr>
            </a:tbl>
          </a:graphicData>
        </a:graphic>
      </p:graphicFrame>
    </p:spTree>
    <p:extLst>
      <p:ext uri="{BB962C8B-B14F-4D97-AF65-F5344CB8AC3E}">
        <p14:creationId xmlns:p14="http://schemas.microsoft.com/office/powerpoint/2010/main" val="35872188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36ABA-02B2-CD2D-FA2E-D8BB449A5A6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4DFD10-ABE7-AF95-F01E-4ACEC7F6C4BA}"/>
              </a:ext>
            </a:extLst>
          </p:cNvPr>
          <p:cNvPicPr>
            <a:picLocks noChangeAspect="1"/>
          </p:cNvPicPr>
          <p:nvPr/>
        </p:nvPicPr>
        <p:blipFill>
          <a:blip r:embed="rId2"/>
          <a:srcRect r="34546"/>
          <a:stretch/>
        </p:blipFill>
        <p:spPr>
          <a:xfrm>
            <a:off x="-1" y="0"/>
            <a:ext cx="12192001" cy="6858000"/>
          </a:xfrm>
          <a:prstGeom prst="rect">
            <a:avLst/>
          </a:prstGeom>
        </p:spPr>
      </p:pic>
      <p:sp>
        <p:nvSpPr>
          <p:cNvPr id="4" name="Título 3">
            <a:extLst>
              <a:ext uri="{FF2B5EF4-FFF2-40B4-BE49-F238E27FC236}">
                <a16:creationId xmlns:a16="http://schemas.microsoft.com/office/drawing/2014/main" id="{C387109F-A155-1B8E-83A1-B96EFC21B999}"/>
              </a:ext>
            </a:extLst>
          </p:cNvPr>
          <p:cNvSpPr txBox="1">
            <a:spLocks/>
          </p:cNvSpPr>
          <p:nvPr/>
        </p:nvSpPr>
        <p:spPr>
          <a:xfrm>
            <a:off x="442997" y="390298"/>
            <a:ext cx="10588910" cy="42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Ajustes en incorporación para cumplimiento de metas</a:t>
            </a:r>
          </a:p>
        </p:txBody>
      </p:sp>
      <p:pic>
        <p:nvPicPr>
          <p:cNvPr id="6" name="Graphic 5">
            <a:extLst>
              <a:ext uri="{FF2B5EF4-FFF2-40B4-BE49-F238E27FC236}">
                <a16:creationId xmlns:a16="http://schemas.microsoft.com/office/drawing/2014/main" id="{5A1FC50A-E9B0-44D1-552C-B8530D0B30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75" y="776471"/>
            <a:ext cx="2755429" cy="133114"/>
          </a:xfrm>
          <a:prstGeom prst="rect">
            <a:avLst/>
          </a:prstGeom>
        </p:spPr>
      </p:pic>
      <p:sp>
        <p:nvSpPr>
          <p:cNvPr id="5" name="CuadroTexto 4">
            <a:extLst>
              <a:ext uri="{FF2B5EF4-FFF2-40B4-BE49-F238E27FC236}">
                <a16:creationId xmlns:a16="http://schemas.microsoft.com/office/drawing/2014/main" id="{564623BE-0C84-FDD6-C11D-3E3A09E1311D}"/>
              </a:ext>
            </a:extLst>
          </p:cNvPr>
          <p:cNvSpPr txBox="1"/>
          <p:nvPr/>
        </p:nvSpPr>
        <p:spPr>
          <a:xfrm>
            <a:off x="441452" y="1714413"/>
            <a:ext cx="11264859" cy="3785652"/>
          </a:xfrm>
          <a:prstGeom prst="rect">
            <a:avLst/>
          </a:prstGeom>
          <a:noFill/>
        </p:spPr>
        <p:txBody>
          <a:bodyPr wrap="square" lIns="91440" tIns="45720" rIns="91440" bIns="45720" rtlCol="0" anchor="t">
            <a:spAutoFit/>
          </a:bodyPr>
          <a:lstStyle/>
          <a:p>
            <a:pPr algn="ctr"/>
            <a:endParaRPr lang="es-ES" sz="1600">
              <a:cs typeface="Helvetica"/>
            </a:endParaRPr>
          </a:p>
          <a:p>
            <a:pPr marL="285750" indent="-285750">
              <a:buFont typeface="Arial" panose="020B0604020202020204" pitchFamily="34" charset="0"/>
              <a:buChar char="•"/>
            </a:pPr>
            <a:r>
              <a:rPr lang="es-ES" sz="1600">
                <a:cs typeface="Helvetica"/>
              </a:rPr>
              <a:t>Análisis de riesgo de incumplimiento</a:t>
            </a:r>
            <a:endParaRPr lang="es-ES" sz="1600"/>
          </a:p>
          <a:p>
            <a:endParaRPr lang="es-ES" sz="1600">
              <a:cs typeface="Helvetica"/>
            </a:endParaRPr>
          </a:p>
          <a:p>
            <a:pPr marL="285750" indent="-285750">
              <a:buFont typeface="Arial" panose="020B0604020202020204" pitchFamily="34" charset="0"/>
              <a:buChar char="•"/>
            </a:pPr>
            <a:r>
              <a:rPr lang="es-ES" sz="1600"/>
              <a:t>Articulación y simplificación de solicitudes de contratación</a:t>
            </a:r>
            <a:endParaRPr lang="es-ES"/>
          </a:p>
          <a:p>
            <a:pPr marL="285750" indent="-285750">
              <a:buFont typeface="Arial" panose="020B0604020202020204" pitchFamily="34" charset="0"/>
              <a:buChar char="•"/>
            </a:pPr>
            <a:endParaRPr lang="es-ES" sz="1600">
              <a:cs typeface="Helvetica"/>
            </a:endParaRPr>
          </a:p>
          <a:p>
            <a:pPr marL="285750" indent="-285750">
              <a:buFont typeface="Arial,Sans-Serif" panose="020B0604020202020204" pitchFamily="34" charset="0"/>
              <a:buChar char="•"/>
            </a:pPr>
            <a:r>
              <a:rPr lang="es-ES" sz="1600">
                <a:cs typeface="Helvetica"/>
              </a:rPr>
              <a:t>Actualización de proyectos de inversión según las condiciones vigentes del contexto</a:t>
            </a:r>
          </a:p>
          <a:p>
            <a:pPr marL="285750" indent="-285750">
              <a:buFont typeface="Arial,Sans-Serif" panose="020B0604020202020204" pitchFamily="34" charset="0"/>
              <a:buChar char="•"/>
            </a:pPr>
            <a:endParaRPr lang="es-ES" sz="1600">
              <a:cs typeface="Helvetica"/>
            </a:endParaRPr>
          </a:p>
          <a:p>
            <a:pPr marL="285750" indent="-285750">
              <a:buFont typeface="Arial,Sans-Serif" panose="020B0604020202020204" pitchFamily="34" charset="0"/>
              <a:buChar char="•"/>
            </a:pPr>
            <a:r>
              <a:rPr lang="es-ES" sz="1600">
                <a:cs typeface="Helvetica"/>
              </a:rPr>
              <a:t>Actualización PAA</a:t>
            </a:r>
            <a:endParaRPr lang="es-ES"/>
          </a:p>
          <a:p>
            <a:pPr marL="285750" indent="-285750">
              <a:buFont typeface="Arial" panose="020B0604020202020204" pitchFamily="34" charset="0"/>
              <a:buChar char="•"/>
            </a:pPr>
            <a:endParaRPr lang="es-ES" sz="1600">
              <a:cs typeface="Helvetica"/>
            </a:endParaRPr>
          </a:p>
          <a:p>
            <a:pPr marL="285750" indent="-285750">
              <a:buFont typeface="Arial" panose="020B0604020202020204" pitchFamily="34" charset="0"/>
              <a:buChar char="•"/>
            </a:pPr>
            <a:r>
              <a:rPr lang="es-ES" sz="1600">
                <a:cs typeface="Helvetica"/>
              </a:rPr>
              <a:t>Seguimiento a procesos contractuales, ejecución presupuestal, indicadores de gestión y de resultado por parte del Comité Directivo del Ministerio</a:t>
            </a:r>
          </a:p>
          <a:p>
            <a:pPr marL="285750" indent="-285750">
              <a:buFont typeface="Arial" panose="020B0604020202020204" pitchFamily="34" charset="0"/>
              <a:buChar char="•"/>
            </a:pPr>
            <a:endParaRPr lang="es-ES" sz="1600"/>
          </a:p>
          <a:p>
            <a:pPr marL="285750" indent="-285750">
              <a:buFont typeface="Arial" panose="020B0604020202020204" pitchFamily="34" charset="0"/>
              <a:buChar char="•"/>
            </a:pPr>
            <a:r>
              <a:rPr lang="es-ES" sz="1600">
                <a:cs typeface="Helvetica"/>
              </a:rPr>
              <a:t>Actualización de procesos y procedimientos al interior de Min Igualdad y Fon Igualdad</a:t>
            </a:r>
          </a:p>
          <a:p>
            <a:pPr marL="285750" indent="-285750">
              <a:buFont typeface="Arial" panose="020B0604020202020204" pitchFamily="34" charset="0"/>
              <a:buChar char="•"/>
            </a:pPr>
            <a:endParaRPr lang="es-ES" sz="1600">
              <a:cs typeface="Helvetica"/>
            </a:endParaRPr>
          </a:p>
          <a:p>
            <a:pPr marL="285750" indent="-285750">
              <a:buFont typeface="Arial" panose="020B0604020202020204" pitchFamily="34" charset="0"/>
              <a:buChar char="•"/>
            </a:pPr>
            <a:r>
              <a:rPr lang="es-ES" sz="1600">
                <a:cs typeface="Helvetica"/>
              </a:rPr>
              <a:t>Solicitud de </a:t>
            </a:r>
            <a:r>
              <a:rPr lang="es-ES" sz="1600" err="1">
                <a:cs typeface="Helvetica"/>
              </a:rPr>
              <a:t>desaplazamiento</a:t>
            </a:r>
            <a:r>
              <a:rPr lang="es-ES" sz="1600">
                <a:cs typeface="Helvetica"/>
              </a:rPr>
              <a:t> presupuestal</a:t>
            </a:r>
            <a:endParaRPr lang="es-ES"/>
          </a:p>
        </p:txBody>
      </p:sp>
    </p:spTree>
    <p:extLst>
      <p:ext uri="{BB962C8B-B14F-4D97-AF65-F5344CB8AC3E}">
        <p14:creationId xmlns:p14="http://schemas.microsoft.com/office/powerpoint/2010/main" val="3178211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AADCFB-24A3-C202-0796-18DDFDB03CCC}"/>
              </a:ext>
            </a:extLst>
          </p:cNvPr>
          <p:cNvSpPr>
            <a:spLocks noGrp="1"/>
          </p:cNvSpPr>
          <p:nvPr>
            <p:ph type="ctrTitle"/>
          </p:nvPr>
        </p:nvSpPr>
        <p:spPr/>
        <p:txBody>
          <a:bodyPr/>
          <a:lstStyle/>
          <a:p>
            <a:r>
              <a:rPr lang="es-ES">
                <a:latin typeface="Verdana"/>
                <a:ea typeface="Verdana"/>
              </a:rPr>
              <a:t>INCI</a:t>
            </a:r>
            <a:endParaRPr lang="es-ES">
              <a:ea typeface="Verdana"/>
            </a:endParaRPr>
          </a:p>
        </p:txBody>
      </p:sp>
    </p:spTree>
    <p:extLst>
      <p:ext uri="{BB962C8B-B14F-4D97-AF65-F5344CB8AC3E}">
        <p14:creationId xmlns:p14="http://schemas.microsoft.com/office/powerpoint/2010/main" val="3096514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362BA7CB-B831-7D5F-0E8D-8A5B3E5FE9B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63990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0780-3B37-49BB-EC30-0CFC64C6C3CB}"/>
              </a:ext>
            </a:extLst>
          </p:cNvPr>
          <p:cNvPicPr>
            <a:picLocks noChangeAspect="1"/>
          </p:cNvPicPr>
          <p:nvPr/>
        </p:nvPicPr>
        <p:blipFill>
          <a:blip r:embed="rId2"/>
          <a:srcRect r="34546"/>
          <a:stretch/>
        </p:blipFill>
        <p:spPr>
          <a:xfrm>
            <a:off x="-1" y="0"/>
            <a:ext cx="12192001" cy="6858000"/>
          </a:xfrm>
          <a:prstGeom prst="rect">
            <a:avLst/>
          </a:prstGeom>
        </p:spPr>
      </p:pic>
      <p:sp>
        <p:nvSpPr>
          <p:cNvPr id="4" name="Título 3">
            <a:extLst>
              <a:ext uri="{FF2B5EF4-FFF2-40B4-BE49-F238E27FC236}">
                <a16:creationId xmlns:a16="http://schemas.microsoft.com/office/drawing/2014/main" id="{61BC81F0-8AAE-2DAB-8F5A-C3D2E4830507}"/>
              </a:ext>
            </a:extLst>
          </p:cNvPr>
          <p:cNvSpPr txBox="1">
            <a:spLocks/>
          </p:cNvSpPr>
          <p:nvPr/>
        </p:nvSpPr>
        <p:spPr>
          <a:xfrm>
            <a:off x="442997" y="390298"/>
            <a:ext cx="10588910" cy="42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Logros del INCI</a:t>
            </a:r>
          </a:p>
        </p:txBody>
      </p:sp>
      <p:pic>
        <p:nvPicPr>
          <p:cNvPr id="6" name="Graphic 5">
            <a:extLst>
              <a:ext uri="{FF2B5EF4-FFF2-40B4-BE49-F238E27FC236}">
                <a16:creationId xmlns:a16="http://schemas.microsoft.com/office/drawing/2014/main" id="{AEE30DD7-D7B2-64DB-4E32-0028DBDC46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75" y="776471"/>
            <a:ext cx="2755429" cy="133114"/>
          </a:xfrm>
          <a:prstGeom prst="rect">
            <a:avLst/>
          </a:prstGeom>
        </p:spPr>
      </p:pic>
      <p:sp>
        <p:nvSpPr>
          <p:cNvPr id="5" name="CuadroTexto 4">
            <a:extLst>
              <a:ext uri="{FF2B5EF4-FFF2-40B4-BE49-F238E27FC236}">
                <a16:creationId xmlns:a16="http://schemas.microsoft.com/office/drawing/2014/main" id="{A45E85D6-0E2D-4000-9346-EC0D9E4D4321}"/>
              </a:ext>
            </a:extLst>
          </p:cNvPr>
          <p:cNvSpPr txBox="1"/>
          <p:nvPr/>
        </p:nvSpPr>
        <p:spPr>
          <a:xfrm>
            <a:off x="403977" y="1139790"/>
            <a:ext cx="11264859" cy="4770537"/>
          </a:xfrm>
          <a:prstGeom prst="rect">
            <a:avLst/>
          </a:prstGeom>
          <a:noFill/>
        </p:spPr>
        <p:txBody>
          <a:bodyPr wrap="square" rtlCol="0">
            <a:spAutoFit/>
          </a:bodyPr>
          <a:lstStyle/>
          <a:p>
            <a:pPr algn="ctr"/>
            <a:r>
              <a:rPr lang="es-ES" sz="1600" b="1"/>
              <a:t>Proyecto mejoramiento de los procesos de atención para el beneficio de las personas con discapacidad visual a nivel nacional</a:t>
            </a:r>
            <a:r>
              <a:rPr lang="es-ES" sz="1600"/>
              <a:t>:</a:t>
            </a:r>
          </a:p>
          <a:p>
            <a:r>
              <a:rPr lang="es-ES" sz="1600" b="1"/>
              <a:t>Educación Inclusiva</a:t>
            </a:r>
            <a:r>
              <a:rPr lang="es-ES" sz="1600"/>
              <a:t>: </a:t>
            </a:r>
          </a:p>
          <a:p>
            <a:endParaRPr lang="es-ES" sz="1600"/>
          </a:p>
          <a:p>
            <a:pPr marL="285750" indent="-285750">
              <a:buFont typeface="Arial" panose="020B0604020202020204" pitchFamily="34" charset="0"/>
              <a:buChar char="•"/>
            </a:pPr>
            <a:r>
              <a:rPr lang="es-ES" sz="1600"/>
              <a:t>Atención de niños y niñas con ceguera y con baja visión:13 regionales del Instituto Colombiano de Bienestar Familiar</a:t>
            </a:r>
          </a:p>
          <a:p>
            <a:pPr marL="285750" indent="-285750">
              <a:buFont typeface="Arial" panose="020B0604020202020204" pitchFamily="34" charset="0"/>
              <a:buChar char="•"/>
            </a:pPr>
            <a:r>
              <a:rPr lang="es-ES" sz="1600"/>
              <a:t>186 Asistencias técnicas y 260 Asesorías a Instituciones Educativas,  Secretarías de Educación Territoriales</a:t>
            </a:r>
          </a:p>
          <a:p>
            <a:pPr marL="285750" indent="-285750">
              <a:buFont typeface="Arial" panose="020B0604020202020204" pitchFamily="34" charset="0"/>
              <a:buChar char="•"/>
            </a:pPr>
            <a:r>
              <a:rPr lang="es-ES" sz="1600"/>
              <a:t>14 departamentos asistidos técnicamente</a:t>
            </a:r>
          </a:p>
          <a:p>
            <a:pPr marL="285750" indent="-285750">
              <a:buFont typeface="Arial" panose="020B0604020202020204" pitchFamily="34" charset="0"/>
              <a:buChar char="•"/>
            </a:pPr>
            <a:r>
              <a:rPr lang="es-ES" sz="1600"/>
              <a:t>340 Estudiantes beneficiados</a:t>
            </a:r>
          </a:p>
          <a:p>
            <a:pPr marL="285750" indent="-285750">
              <a:buFont typeface="Arial" panose="020B0604020202020204" pitchFamily="34" charset="0"/>
              <a:buChar char="•"/>
            </a:pPr>
            <a:endParaRPr lang="es-ES" sz="1600"/>
          </a:p>
          <a:p>
            <a:r>
              <a:rPr lang="es-ES" sz="1600" b="1"/>
              <a:t>Empleabilidad</a:t>
            </a:r>
            <a:r>
              <a:rPr lang="es-ES" sz="1600"/>
              <a:t>: </a:t>
            </a:r>
          </a:p>
          <a:p>
            <a:pPr marL="285750" indent="-285750">
              <a:buFont typeface="Arial" panose="020B0604020202020204" pitchFamily="34" charset="0"/>
              <a:buChar char="•"/>
            </a:pPr>
            <a:r>
              <a:rPr lang="es-ES" sz="1600"/>
              <a:t>Asistencia técnica a 30 entidades publicas y privadas</a:t>
            </a:r>
          </a:p>
          <a:p>
            <a:pPr marL="285750" indent="-285750">
              <a:buFont typeface="Arial" panose="020B0604020202020204" pitchFamily="34" charset="0"/>
              <a:buChar char="•"/>
            </a:pPr>
            <a:r>
              <a:rPr lang="es-ES" sz="1600"/>
              <a:t>16 departamentos asesorados </a:t>
            </a:r>
          </a:p>
          <a:p>
            <a:pPr marL="285750" indent="-285750">
              <a:buFont typeface="Arial" panose="020B0604020202020204" pitchFamily="34" charset="0"/>
              <a:buChar char="•"/>
            </a:pPr>
            <a:r>
              <a:rPr lang="es-ES" sz="1600"/>
              <a:t>16 personas vinculadas laboralmente</a:t>
            </a:r>
          </a:p>
          <a:p>
            <a:pPr marL="285750" indent="-285750">
              <a:buFont typeface="Arial" panose="020B0604020202020204" pitchFamily="34" charset="0"/>
              <a:buChar char="•"/>
            </a:pPr>
            <a:endParaRPr lang="es-ES" sz="1600"/>
          </a:p>
          <a:p>
            <a:r>
              <a:rPr lang="es-ES" sz="1600" b="1"/>
              <a:t>Accesibilidad</a:t>
            </a:r>
          </a:p>
          <a:p>
            <a:endParaRPr lang="es-ES" sz="1600" b="1"/>
          </a:p>
          <a:p>
            <a:pPr marL="285750" indent="-285750">
              <a:buFont typeface="Arial" panose="020B0604020202020204" pitchFamily="34" charset="0"/>
              <a:buChar char="•"/>
            </a:pPr>
            <a:r>
              <a:rPr lang="es-ES" sz="1600"/>
              <a:t>Asistencia técnica a 100 entidades públicas y privadas para el acceso a la información, en tecnología especializada para personas con discapacidad visual y espacios físicos accesibles </a:t>
            </a:r>
          </a:p>
          <a:p>
            <a:pPr marL="285750" indent="-285750">
              <a:buFont typeface="Arial" panose="020B0604020202020204" pitchFamily="34" charset="0"/>
              <a:buChar char="•"/>
            </a:pPr>
            <a:r>
              <a:rPr lang="es-ES" sz="1600"/>
              <a:t>344 Talleres para la interacción con personas con discapacidad visual </a:t>
            </a:r>
            <a:endParaRPr lang="es-ES"/>
          </a:p>
        </p:txBody>
      </p:sp>
    </p:spTree>
    <p:extLst>
      <p:ext uri="{BB962C8B-B14F-4D97-AF65-F5344CB8AC3E}">
        <p14:creationId xmlns:p14="http://schemas.microsoft.com/office/powerpoint/2010/main" val="2939951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0780-3B37-49BB-EC30-0CFC64C6C3CB}"/>
              </a:ext>
            </a:extLst>
          </p:cNvPr>
          <p:cNvPicPr>
            <a:picLocks noChangeAspect="1"/>
          </p:cNvPicPr>
          <p:nvPr/>
        </p:nvPicPr>
        <p:blipFill>
          <a:blip r:embed="rId2"/>
          <a:srcRect r="34546"/>
          <a:stretch/>
        </p:blipFill>
        <p:spPr>
          <a:xfrm>
            <a:off x="-1" y="0"/>
            <a:ext cx="12192001" cy="6858000"/>
          </a:xfrm>
          <a:prstGeom prst="rect">
            <a:avLst/>
          </a:prstGeom>
        </p:spPr>
      </p:pic>
      <p:sp>
        <p:nvSpPr>
          <p:cNvPr id="4" name="Título 3">
            <a:extLst>
              <a:ext uri="{FF2B5EF4-FFF2-40B4-BE49-F238E27FC236}">
                <a16:creationId xmlns:a16="http://schemas.microsoft.com/office/drawing/2014/main" id="{61BC81F0-8AAE-2DAB-8F5A-C3D2E4830507}"/>
              </a:ext>
            </a:extLst>
          </p:cNvPr>
          <p:cNvSpPr txBox="1">
            <a:spLocks/>
          </p:cNvSpPr>
          <p:nvPr/>
        </p:nvSpPr>
        <p:spPr>
          <a:xfrm>
            <a:off x="442997" y="390298"/>
            <a:ext cx="10588910" cy="42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Logros del INCI</a:t>
            </a:r>
          </a:p>
        </p:txBody>
      </p:sp>
      <p:pic>
        <p:nvPicPr>
          <p:cNvPr id="6" name="Graphic 5">
            <a:extLst>
              <a:ext uri="{FF2B5EF4-FFF2-40B4-BE49-F238E27FC236}">
                <a16:creationId xmlns:a16="http://schemas.microsoft.com/office/drawing/2014/main" id="{AEE30DD7-D7B2-64DB-4E32-0028DBDC46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75" y="776471"/>
            <a:ext cx="2755429" cy="133114"/>
          </a:xfrm>
          <a:prstGeom prst="rect">
            <a:avLst/>
          </a:prstGeom>
        </p:spPr>
      </p:pic>
      <p:sp>
        <p:nvSpPr>
          <p:cNvPr id="5" name="CuadroTexto 4">
            <a:extLst>
              <a:ext uri="{FF2B5EF4-FFF2-40B4-BE49-F238E27FC236}">
                <a16:creationId xmlns:a16="http://schemas.microsoft.com/office/drawing/2014/main" id="{A45E85D6-0E2D-4000-9346-EC0D9E4D4321}"/>
              </a:ext>
            </a:extLst>
          </p:cNvPr>
          <p:cNvSpPr txBox="1"/>
          <p:nvPr/>
        </p:nvSpPr>
        <p:spPr>
          <a:xfrm>
            <a:off x="695456" y="1637277"/>
            <a:ext cx="11110805" cy="3816429"/>
          </a:xfrm>
          <a:prstGeom prst="rect">
            <a:avLst/>
          </a:prstGeom>
          <a:noFill/>
        </p:spPr>
        <p:txBody>
          <a:bodyPr wrap="square" rtlCol="0">
            <a:spAutoFit/>
          </a:bodyPr>
          <a:lstStyle/>
          <a:p>
            <a:r>
              <a:rPr lang="es-ES" sz="1600" b="1"/>
              <a:t>Producción y dotación de material accesible</a:t>
            </a:r>
            <a:r>
              <a:rPr lang="es-ES" sz="1600"/>
              <a:t>:</a:t>
            </a:r>
          </a:p>
          <a:p>
            <a:endParaRPr lang="es-ES" sz="1600"/>
          </a:p>
          <a:p>
            <a:pPr marL="285750" indent="-285750">
              <a:buFont typeface="Arial" panose="020B0604020202020204" pitchFamily="34" charset="0"/>
              <a:buChar char="•"/>
            </a:pPr>
            <a:r>
              <a:rPr lang="es-ES" sz="1600"/>
              <a:t>225.952 unidades de material especializado: Textos, señales, calendarios en la Imprenta Nacional para Ciegos</a:t>
            </a:r>
          </a:p>
          <a:p>
            <a:pPr marL="285750" indent="-285750">
              <a:buFont typeface="Arial" panose="020B0604020202020204" pitchFamily="34" charset="0"/>
              <a:buChar char="•"/>
            </a:pPr>
            <a:r>
              <a:rPr lang="es-ES" sz="1600"/>
              <a:t>Dotación de 1016 Instituciones Educativas de todo el territorio nacional  y 98 Organizaciones de PCDV  </a:t>
            </a:r>
          </a:p>
          <a:p>
            <a:pPr marL="285750" indent="-285750">
              <a:buFont typeface="Arial" panose="020B0604020202020204" pitchFamily="34" charset="0"/>
              <a:buChar char="•"/>
            </a:pPr>
            <a:r>
              <a:rPr lang="es-ES" sz="1600"/>
              <a:t>Producción de 2179 contenidos radiales en temas especializados de salud visual y discapacidad visual</a:t>
            </a:r>
          </a:p>
          <a:p>
            <a:pPr marL="285750" indent="-285750">
              <a:buFont typeface="Arial" panose="020B0604020202020204" pitchFamily="34" charset="0"/>
              <a:buChar char="•"/>
            </a:pPr>
            <a:r>
              <a:rPr lang="es-ES" sz="1600"/>
              <a:t>Estructuración y publicación de 1367 textos en formatos accesibles para el acceso a la información y el conocimiento de las personas con discapacidad visual para la Biblioteca Virtual para Ciegos</a:t>
            </a:r>
          </a:p>
          <a:p>
            <a:endParaRPr lang="es-ES" sz="1600"/>
          </a:p>
          <a:p>
            <a:r>
              <a:rPr lang="es-ES" sz="1600" b="1"/>
              <a:t>Promoción y divulgación de los derechos de las personas con discapacidad:</a:t>
            </a:r>
          </a:p>
          <a:p>
            <a:endParaRPr lang="es-ES" sz="1600" b="1"/>
          </a:p>
          <a:p>
            <a:pPr marL="285750" indent="-285750">
              <a:buFont typeface="Arial" panose="020B0604020202020204" pitchFamily="34" charset="0"/>
              <a:buChar char="•"/>
            </a:pPr>
            <a:r>
              <a:rPr lang="es-ES" sz="1600"/>
              <a:t>Encuentro con 12 organizaciones </a:t>
            </a:r>
          </a:p>
          <a:p>
            <a:pPr marL="285750" indent="-285750">
              <a:buFont typeface="Arial" panose="020B0604020202020204" pitchFamily="34" charset="0"/>
              <a:buChar char="•"/>
            </a:pPr>
            <a:r>
              <a:rPr lang="es-ES" sz="1600"/>
              <a:t>Fortalecimiento de la participación ciudadana en 16 departamentos.</a:t>
            </a:r>
          </a:p>
          <a:p>
            <a:pPr marL="285750" indent="-285750">
              <a:buFont typeface="Arial" panose="020B0604020202020204" pitchFamily="34" charset="0"/>
              <a:buChar char="•"/>
            </a:pPr>
            <a:r>
              <a:rPr lang="es-ES" sz="1600"/>
              <a:t>Asesoría proyectos de grado y desarrollo de investigaciones</a:t>
            </a:r>
          </a:p>
          <a:p>
            <a:pPr marL="285750" indent="-285750">
              <a:buFont typeface="Arial" panose="020B0604020202020204" pitchFamily="34" charset="0"/>
              <a:buChar char="•"/>
            </a:pPr>
            <a:r>
              <a:rPr lang="es-ES" sz="1600"/>
              <a:t>Retroalimentación de 16 planes de acción de los Comités territoriales de Discapacidad</a:t>
            </a:r>
          </a:p>
          <a:p>
            <a:endParaRPr lang="es-ES"/>
          </a:p>
        </p:txBody>
      </p:sp>
    </p:spTree>
    <p:extLst>
      <p:ext uri="{BB962C8B-B14F-4D97-AF65-F5344CB8AC3E}">
        <p14:creationId xmlns:p14="http://schemas.microsoft.com/office/powerpoint/2010/main" val="2465801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67E4D90-EB90-E505-B289-EFF5702B7BE0}"/>
              </a:ext>
            </a:extLst>
          </p:cNvPr>
          <p:cNvSpPr txBox="1"/>
          <p:nvPr/>
        </p:nvSpPr>
        <p:spPr>
          <a:xfrm>
            <a:off x="155633" y="2566874"/>
            <a:ext cx="1847477" cy="510778"/>
          </a:xfrm>
          <a:prstGeom prst="roundRect">
            <a:avLst/>
          </a:prstGeom>
          <a:solidFill>
            <a:schemeClr val="accent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400">
                <a:solidFill>
                  <a:srgbClr val="FFFFFF"/>
                </a:solidFill>
                <a:cs typeface="Helvetica"/>
              </a:rPr>
              <a:t>ICBF</a:t>
            </a:r>
          </a:p>
        </p:txBody>
      </p:sp>
      <p:sp>
        <p:nvSpPr>
          <p:cNvPr id="9" name="CuadroTexto 8">
            <a:extLst>
              <a:ext uri="{FF2B5EF4-FFF2-40B4-BE49-F238E27FC236}">
                <a16:creationId xmlns:a16="http://schemas.microsoft.com/office/drawing/2014/main" id="{F34445E0-5A09-1B47-970D-2805F59BDC62}"/>
              </a:ext>
            </a:extLst>
          </p:cNvPr>
          <p:cNvSpPr txBox="1"/>
          <p:nvPr/>
        </p:nvSpPr>
        <p:spPr>
          <a:xfrm>
            <a:off x="2106242" y="422609"/>
            <a:ext cx="9990858" cy="5925026"/>
          </a:xfrm>
          <a:prstGeom prst="roundRect">
            <a:avLst/>
          </a:prstGeom>
          <a:solidFill>
            <a:schemeClr val="accent6"/>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a:solidFill>
                  <a:srgbClr val="FFFFFF"/>
                </a:solidFill>
                <a:latin typeface="Arial"/>
                <a:ea typeface="+mn-lt"/>
                <a:cs typeface="Arial"/>
              </a:rPr>
              <a:t>•</a:t>
            </a:r>
            <a:r>
              <a:rPr lang="es-ES" b="1">
                <a:solidFill>
                  <a:srgbClr val="FFFFFF"/>
                </a:solidFill>
                <a:latin typeface="Aptos"/>
                <a:ea typeface="+mn-lt"/>
                <a:cs typeface="+mn-lt"/>
              </a:rPr>
              <a:t>Nuevas oportunidades para Adolescentes con medidas no preventivas de la libertad: </a:t>
            </a:r>
            <a:r>
              <a:rPr lang="es-ES">
                <a:solidFill>
                  <a:srgbClr val="FFFFFF"/>
                </a:solidFill>
                <a:latin typeface="Aptos"/>
                <a:ea typeface="+mn-lt"/>
                <a:cs typeface="+mn-lt"/>
              </a:rPr>
              <a:t>ha consolidado el desarrollo de 118 iniciativas productivas y emprendimientos en el marco del Sistema de Responsabilidad Penal para Adolescentes (SRPA), con la participación activa de 494 adolescentes y jóvenes en 25 regionales (incluyendo Antioquia, Atlántico, Bogotá, Boyacá, Bolívar, Caldas, Casanare, Cauca, Cesar, Chocó, entre otras). Gracias al compromiso del Bienestar Familiar con la inclusión educativa y productiva, 593 adolescentes y jóvenes vinculados al Sistema de Responsabilidad Penal accedieron a programas de formación personalizados, distribuidos en: 130 en aprendizaje a la medida, 282 en formación para el trabajo y desarrollo humano, 9 en técnico profesional, 67 en tecnólogo, 104 en profesional universitario y 1 en posgrado.</a:t>
            </a:r>
            <a:endParaRPr lang="es-ES">
              <a:solidFill>
                <a:srgbClr val="FFFFFF"/>
              </a:solidFill>
            </a:endParaRPr>
          </a:p>
          <a:p>
            <a:pPr algn="just"/>
            <a:r>
              <a:rPr lang="es-ES">
                <a:solidFill>
                  <a:srgbClr val="FFFFFF"/>
                </a:solidFill>
                <a:latin typeface="Arial"/>
                <a:ea typeface="+mn-lt"/>
                <a:cs typeface="Arial"/>
              </a:rPr>
              <a:t>•</a:t>
            </a:r>
            <a:r>
              <a:rPr lang="es-ES" b="1">
                <a:solidFill>
                  <a:srgbClr val="FFFFFF"/>
                </a:solidFill>
                <a:latin typeface="Aptos"/>
                <a:ea typeface="+mn-lt"/>
                <a:cs typeface="+mn-lt"/>
              </a:rPr>
              <a:t>Reducción de la pobreza monetaria en hogares con niños y niñas menores de 12 años en zonas rurales: </a:t>
            </a:r>
            <a:r>
              <a:rPr lang="es-ES">
                <a:solidFill>
                  <a:srgbClr val="FFFFFF"/>
                </a:solidFill>
                <a:latin typeface="Arial"/>
                <a:ea typeface="+mn-lt"/>
                <a:cs typeface="Arial"/>
              </a:rPr>
              <a:t> </a:t>
            </a:r>
            <a:r>
              <a:rPr lang="es-ES">
                <a:solidFill>
                  <a:srgbClr val="FFFFFF"/>
                </a:solidFill>
                <a:latin typeface="Aptos"/>
                <a:ea typeface="+mn-lt"/>
                <a:cs typeface="+mn-lt"/>
              </a:rPr>
              <a:t>La pobreza monetaria en hogares de zonas rurales con niños menores de 12 años alcanzó el nivel más bajo de los últimos tres años. De acuerdo con datos del DANE, para 2023 la pobreza monetaria en hogares con una sola niña o un solo niño menor de 12 años se redujo en 3.9 puntos porcentuales (p.p.); en hogares con dos menores en 2.6 p.p. y en hogares con tres o más 2.3 p.p. con respecto a 2019. Comparado con el 2022 las reducciones fueron 4 p.p. para hogares con un solo niño o niña, 7.5 p.p. para hogares con dos niños y 2.6 p.p. para hogares con tres o más niños.</a:t>
            </a:r>
            <a:endParaRPr lang="es-ES">
              <a:solidFill>
                <a:srgbClr val="FFFFFF"/>
              </a:solidFill>
            </a:endParaRPr>
          </a:p>
          <a:p>
            <a:pPr marL="285750" indent="-285750" algn="just">
              <a:buFont typeface="Arial"/>
              <a:buChar char="•"/>
            </a:pPr>
            <a:endParaRPr lang="es-ES">
              <a:solidFill>
                <a:srgbClr val="FFFFFF"/>
              </a:solidFill>
              <a:latin typeface="Helvetica"/>
              <a:cs typeface="Helvetica"/>
            </a:endParaRPr>
          </a:p>
        </p:txBody>
      </p:sp>
    </p:spTree>
    <p:extLst>
      <p:ext uri="{BB962C8B-B14F-4D97-AF65-F5344CB8AC3E}">
        <p14:creationId xmlns:p14="http://schemas.microsoft.com/office/powerpoint/2010/main" val="33292084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0780-3B37-49BB-EC30-0CFC64C6C3CB}"/>
              </a:ext>
            </a:extLst>
          </p:cNvPr>
          <p:cNvPicPr>
            <a:picLocks noChangeAspect="1"/>
          </p:cNvPicPr>
          <p:nvPr/>
        </p:nvPicPr>
        <p:blipFill>
          <a:blip r:embed="rId2"/>
          <a:srcRect r="34546"/>
          <a:stretch/>
        </p:blipFill>
        <p:spPr>
          <a:xfrm>
            <a:off x="-1" y="0"/>
            <a:ext cx="12192001" cy="6858000"/>
          </a:xfrm>
          <a:prstGeom prst="rect">
            <a:avLst/>
          </a:prstGeom>
        </p:spPr>
      </p:pic>
      <p:sp>
        <p:nvSpPr>
          <p:cNvPr id="4" name="Título 3">
            <a:extLst>
              <a:ext uri="{FF2B5EF4-FFF2-40B4-BE49-F238E27FC236}">
                <a16:creationId xmlns:a16="http://schemas.microsoft.com/office/drawing/2014/main" id="{61BC81F0-8AAE-2DAB-8F5A-C3D2E4830507}"/>
              </a:ext>
            </a:extLst>
          </p:cNvPr>
          <p:cNvSpPr txBox="1">
            <a:spLocks/>
          </p:cNvSpPr>
          <p:nvPr/>
        </p:nvSpPr>
        <p:spPr>
          <a:xfrm>
            <a:off x="442997" y="390298"/>
            <a:ext cx="10588910" cy="42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Logros del INCI</a:t>
            </a:r>
          </a:p>
        </p:txBody>
      </p:sp>
      <p:pic>
        <p:nvPicPr>
          <p:cNvPr id="6" name="Graphic 5">
            <a:extLst>
              <a:ext uri="{FF2B5EF4-FFF2-40B4-BE49-F238E27FC236}">
                <a16:creationId xmlns:a16="http://schemas.microsoft.com/office/drawing/2014/main" id="{AEE30DD7-D7B2-64DB-4E32-0028DBDC46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75" y="776471"/>
            <a:ext cx="2755429" cy="133114"/>
          </a:xfrm>
          <a:prstGeom prst="rect">
            <a:avLst/>
          </a:prstGeom>
        </p:spPr>
      </p:pic>
      <p:sp>
        <p:nvSpPr>
          <p:cNvPr id="5" name="CuadroTexto 4">
            <a:extLst>
              <a:ext uri="{FF2B5EF4-FFF2-40B4-BE49-F238E27FC236}">
                <a16:creationId xmlns:a16="http://schemas.microsoft.com/office/drawing/2014/main" id="{A45E85D6-0E2D-4000-9346-EC0D9E4D4321}"/>
              </a:ext>
            </a:extLst>
          </p:cNvPr>
          <p:cNvSpPr txBox="1"/>
          <p:nvPr/>
        </p:nvSpPr>
        <p:spPr>
          <a:xfrm>
            <a:off x="814156" y="1491820"/>
            <a:ext cx="10688033" cy="2585323"/>
          </a:xfrm>
          <a:prstGeom prst="rect">
            <a:avLst/>
          </a:prstGeom>
          <a:noFill/>
        </p:spPr>
        <p:txBody>
          <a:bodyPr wrap="square" rtlCol="0">
            <a:spAutoFit/>
          </a:bodyPr>
          <a:lstStyle/>
          <a:p>
            <a:endParaRPr lang="es-ES"/>
          </a:p>
          <a:p>
            <a:r>
              <a:rPr lang="es-ES" b="1"/>
              <a:t>Proyecto Optimización de las capacidades Institucionales para fortalecer la gestión de los procesos a nivel nacional:</a:t>
            </a:r>
          </a:p>
          <a:p>
            <a:endParaRPr lang="es-ES"/>
          </a:p>
          <a:p>
            <a:pPr marL="285750" indent="-285750">
              <a:buFont typeface="Arial" panose="020B0604020202020204" pitchFamily="34" charset="0"/>
              <a:buChar char="•"/>
            </a:pPr>
            <a:r>
              <a:rPr lang="es-ES"/>
              <a:t>Diagnóstico de señalética para la entidad</a:t>
            </a:r>
          </a:p>
          <a:p>
            <a:pPr marL="285750" indent="-285750">
              <a:buFont typeface="Arial" panose="020B0604020202020204" pitchFamily="34" charset="0"/>
              <a:buChar char="•"/>
            </a:pPr>
            <a:r>
              <a:rPr lang="es-ES"/>
              <a:t>Mejoramiento espacios accesibles para personas con discapacidad visual</a:t>
            </a:r>
          </a:p>
          <a:p>
            <a:pPr marL="285750" indent="-285750">
              <a:buFont typeface="Arial" panose="020B0604020202020204" pitchFamily="34" charset="0"/>
              <a:buChar char="•"/>
            </a:pPr>
            <a:r>
              <a:rPr lang="es-ES"/>
              <a:t>Ejecución y desarrollo de los planes decreto 612 de 2018 que permiten avanzar en la implementación del Modelo Integrado de Planeación y Gestión</a:t>
            </a:r>
          </a:p>
          <a:p>
            <a:endParaRPr lang="es-CO"/>
          </a:p>
        </p:txBody>
      </p:sp>
    </p:spTree>
    <p:extLst>
      <p:ext uri="{BB962C8B-B14F-4D97-AF65-F5344CB8AC3E}">
        <p14:creationId xmlns:p14="http://schemas.microsoft.com/office/powerpoint/2010/main" val="1651622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02076-D7D4-059A-0AAB-5C869F76CF45}"/>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824F7A7E-642F-4804-E768-A547F513915C}"/>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3">
            <a:extLst>
              <a:ext uri="{FF2B5EF4-FFF2-40B4-BE49-F238E27FC236}">
                <a16:creationId xmlns:a16="http://schemas.microsoft.com/office/drawing/2014/main" id="{6E1433C4-3AA0-A942-7DE6-A860D8E9D21F}"/>
              </a:ext>
            </a:extLst>
          </p:cNvPr>
          <p:cNvSpPr txBox="1">
            <a:spLocks/>
          </p:cNvSpPr>
          <p:nvPr/>
        </p:nvSpPr>
        <p:spPr>
          <a:xfrm>
            <a:off x="202915" y="225604"/>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Metas INCI</a:t>
            </a:r>
          </a:p>
        </p:txBody>
      </p:sp>
      <p:pic>
        <p:nvPicPr>
          <p:cNvPr id="10" name="Graphic 5">
            <a:extLst>
              <a:ext uri="{FF2B5EF4-FFF2-40B4-BE49-F238E27FC236}">
                <a16:creationId xmlns:a16="http://schemas.microsoft.com/office/drawing/2014/main" id="{F7906BD0-CCE2-FFE3-C91A-F545640BAF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1937" y="619033"/>
            <a:ext cx="3411595" cy="104893"/>
          </a:xfrm>
          <a:prstGeom prst="rect">
            <a:avLst/>
          </a:prstGeom>
        </p:spPr>
      </p:pic>
      <p:pic>
        <p:nvPicPr>
          <p:cNvPr id="8" name="Imagen 7">
            <a:extLst>
              <a:ext uri="{FF2B5EF4-FFF2-40B4-BE49-F238E27FC236}">
                <a16:creationId xmlns:a16="http://schemas.microsoft.com/office/drawing/2014/main" id="{BAFCDAB6-ED37-4C3A-84C1-EA5EF9872C78}"/>
              </a:ext>
            </a:extLst>
          </p:cNvPr>
          <p:cNvPicPr>
            <a:picLocks noChangeAspect="1"/>
          </p:cNvPicPr>
          <p:nvPr/>
        </p:nvPicPr>
        <p:blipFill>
          <a:blip r:embed="rId4"/>
          <a:stretch>
            <a:fillRect/>
          </a:stretch>
        </p:blipFill>
        <p:spPr>
          <a:xfrm>
            <a:off x="1939258" y="756838"/>
            <a:ext cx="7878510" cy="5885865"/>
          </a:xfrm>
          <a:prstGeom prst="rect">
            <a:avLst/>
          </a:prstGeom>
        </p:spPr>
      </p:pic>
    </p:spTree>
    <p:extLst>
      <p:ext uri="{BB962C8B-B14F-4D97-AF65-F5344CB8AC3E}">
        <p14:creationId xmlns:p14="http://schemas.microsoft.com/office/powerpoint/2010/main" val="3306570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02076-D7D4-059A-0AAB-5C869F76CF45}"/>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824F7A7E-642F-4804-E768-A547F513915C}"/>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3">
            <a:extLst>
              <a:ext uri="{FF2B5EF4-FFF2-40B4-BE49-F238E27FC236}">
                <a16:creationId xmlns:a16="http://schemas.microsoft.com/office/drawing/2014/main" id="{6E1433C4-3AA0-A942-7DE6-A860D8E9D21F}"/>
              </a:ext>
            </a:extLst>
          </p:cNvPr>
          <p:cNvSpPr txBox="1">
            <a:spLocks/>
          </p:cNvSpPr>
          <p:nvPr/>
        </p:nvSpPr>
        <p:spPr>
          <a:xfrm>
            <a:off x="202915" y="225604"/>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Metas PND INCI</a:t>
            </a:r>
          </a:p>
        </p:txBody>
      </p:sp>
      <p:pic>
        <p:nvPicPr>
          <p:cNvPr id="10" name="Graphic 5">
            <a:extLst>
              <a:ext uri="{FF2B5EF4-FFF2-40B4-BE49-F238E27FC236}">
                <a16:creationId xmlns:a16="http://schemas.microsoft.com/office/drawing/2014/main" id="{F7906BD0-CCE2-FFE3-C91A-F545640BAF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1937" y="619033"/>
            <a:ext cx="3411595" cy="104893"/>
          </a:xfrm>
          <a:prstGeom prst="rect">
            <a:avLst/>
          </a:prstGeom>
        </p:spPr>
      </p:pic>
      <p:pic>
        <p:nvPicPr>
          <p:cNvPr id="4" name="Imagen 3">
            <a:extLst>
              <a:ext uri="{FF2B5EF4-FFF2-40B4-BE49-F238E27FC236}">
                <a16:creationId xmlns:a16="http://schemas.microsoft.com/office/drawing/2014/main" id="{EF269AB2-F852-4650-BE95-474FBD202847}"/>
              </a:ext>
            </a:extLst>
          </p:cNvPr>
          <p:cNvPicPr>
            <a:picLocks noChangeAspect="1"/>
          </p:cNvPicPr>
          <p:nvPr/>
        </p:nvPicPr>
        <p:blipFill>
          <a:blip r:embed="rId4"/>
          <a:stretch>
            <a:fillRect/>
          </a:stretch>
        </p:blipFill>
        <p:spPr>
          <a:xfrm>
            <a:off x="2260747" y="720535"/>
            <a:ext cx="7670506" cy="5826511"/>
          </a:xfrm>
          <a:prstGeom prst="rect">
            <a:avLst/>
          </a:prstGeom>
        </p:spPr>
      </p:pic>
    </p:spTree>
    <p:extLst>
      <p:ext uri="{BB962C8B-B14F-4D97-AF65-F5344CB8AC3E}">
        <p14:creationId xmlns:p14="http://schemas.microsoft.com/office/powerpoint/2010/main" val="1897900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02076-D7D4-059A-0AAB-5C869F76CF45}"/>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824F7A7E-642F-4804-E768-A547F513915C}"/>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3">
            <a:extLst>
              <a:ext uri="{FF2B5EF4-FFF2-40B4-BE49-F238E27FC236}">
                <a16:creationId xmlns:a16="http://schemas.microsoft.com/office/drawing/2014/main" id="{6E1433C4-3AA0-A942-7DE6-A860D8E9D21F}"/>
              </a:ext>
            </a:extLst>
          </p:cNvPr>
          <p:cNvSpPr txBox="1">
            <a:spLocks/>
          </p:cNvSpPr>
          <p:nvPr/>
        </p:nvSpPr>
        <p:spPr>
          <a:xfrm>
            <a:off x="202915" y="225604"/>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Metas PND INCI</a:t>
            </a:r>
          </a:p>
        </p:txBody>
      </p:sp>
      <p:pic>
        <p:nvPicPr>
          <p:cNvPr id="10" name="Graphic 5">
            <a:extLst>
              <a:ext uri="{FF2B5EF4-FFF2-40B4-BE49-F238E27FC236}">
                <a16:creationId xmlns:a16="http://schemas.microsoft.com/office/drawing/2014/main" id="{F7906BD0-CCE2-FFE3-C91A-F545640BAF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1937" y="619033"/>
            <a:ext cx="3411595" cy="104893"/>
          </a:xfrm>
          <a:prstGeom prst="rect">
            <a:avLst/>
          </a:prstGeom>
        </p:spPr>
      </p:pic>
      <p:pic>
        <p:nvPicPr>
          <p:cNvPr id="4" name="Imagen 3">
            <a:extLst>
              <a:ext uri="{FF2B5EF4-FFF2-40B4-BE49-F238E27FC236}">
                <a16:creationId xmlns:a16="http://schemas.microsoft.com/office/drawing/2014/main" id="{D33AE335-E82F-47DE-A290-9F65BEE868C9}"/>
              </a:ext>
            </a:extLst>
          </p:cNvPr>
          <p:cNvPicPr>
            <a:picLocks noChangeAspect="1"/>
          </p:cNvPicPr>
          <p:nvPr/>
        </p:nvPicPr>
        <p:blipFill>
          <a:blip r:embed="rId4"/>
          <a:stretch>
            <a:fillRect/>
          </a:stretch>
        </p:blipFill>
        <p:spPr>
          <a:xfrm>
            <a:off x="390525" y="1638300"/>
            <a:ext cx="11410950" cy="3581400"/>
          </a:xfrm>
          <a:prstGeom prst="rect">
            <a:avLst/>
          </a:prstGeom>
        </p:spPr>
      </p:pic>
    </p:spTree>
    <p:extLst>
      <p:ext uri="{BB962C8B-B14F-4D97-AF65-F5344CB8AC3E}">
        <p14:creationId xmlns:p14="http://schemas.microsoft.com/office/powerpoint/2010/main" val="35303056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02076-D7D4-059A-0AAB-5C869F76CF45}"/>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824F7A7E-642F-4804-E768-A547F513915C}"/>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3">
            <a:extLst>
              <a:ext uri="{FF2B5EF4-FFF2-40B4-BE49-F238E27FC236}">
                <a16:creationId xmlns:a16="http://schemas.microsoft.com/office/drawing/2014/main" id="{6E1433C4-3AA0-A942-7DE6-A860D8E9D21F}"/>
              </a:ext>
            </a:extLst>
          </p:cNvPr>
          <p:cNvSpPr txBox="1">
            <a:spLocks/>
          </p:cNvSpPr>
          <p:nvPr/>
        </p:nvSpPr>
        <p:spPr>
          <a:xfrm>
            <a:off x="202915" y="225604"/>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Metas PND INCI</a:t>
            </a:r>
          </a:p>
        </p:txBody>
      </p:sp>
      <p:pic>
        <p:nvPicPr>
          <p:cNvPr id="10" name="Graphic 5">
            <a:extLst>
              <a:ext uri="{FF2B5EF4-FFF2-40B4-BE49-F238E27FC236}">
                <a16:creationId xmlns:a16="http://schemas.microsoft.com/office/drawing/2014/main" id="{F7906BD0-CCE2-FFE3-C91A-F545640BAF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1937" y="619033"/>
            <a:ext cx="3411595" cy="104893"/>
          </a:xfrm>
          <a:prstGeom prst="rect">
            <a:avLst/>
          </a:prstGeom>
        </p:spPr>
      </p:pic>
      <p:pic>
        <p:nvPicPr>
          <p:cNvPr id="4" name="Imagen 3">
            <a:extLst>
              <a:ext uri="{FF2B5EF4-FFF2-40B4-BE49-F238E27FC236}">
                <a16:creationId xmlns:a16="http://schemas.microsoft.com/office/drawing/2014/main" id="{C5C7E3A7-C451-43B3-9330-CB88A361A1C8}"/>
              </a:ext>
            </a:extLst>
          </p:cNvPr>
          <p:cNvPicPr>
            <a:picLocks noChangeAspect="1"/>
          </p:cNvPicPr>
          <p:nvPr/>
        </p:nvPicPr>
        <p:blipFill>
          <a:blip r:embed="rId4"/>
          <a:stretch>
            <a:fillRect/>
          </a:stretch>
        </p:blipFill>
        <p:spPr>
          <a:xfrm>
            <a:off x="931946" y="937929"/>
            <a:ext cx="10556285" cy="5498432"/>
          </a:xfrm>
          <a:prstGeom prst="rect">
            <a:avLst/>
          </a:prstGeom>
        </p:spPr>
      </p:pic>
    </p:spTree>
    <p:extLst>
      <p:ext uri="{BB962C8B-B14F-4D97-AF65-F5344CB8AC3E}">
        <p14:creationId xmlns:p14="http://schemas.microsoft.com/office/powerpoint/2010/main" val="940100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04B06-2A60-44BA-EB29-F3E3F52B525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4C5B238A-4D5F-540F-0D7B-A113977DA9F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06702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DF3DA-FE6C-56A9-D38A-FE59F34935B6}"/>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D5C4ECE1-09CE-6633-2F44-8683DC6A4DC6}"/>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73351C10-F3F8-966E-3467-895508642994}"/>
              </a:ext>
            </a:extLst>
          </p:cNvPr>
          <p:cNvSpPr txBox="1">
            <a:spLocks/>
          </p:cNvSpPr>
          <p:nvPr/>
        </p:nvSpPr>
        <p:spPr>
          <a:xfrm>
            <a:off x="620449" y="303827"/>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Ingresos INCI</a:t>
            </a:r>
          </a:p>
        </p:txBody>
      </p:sp>
      <p:pic>
        <p:nvPicPr>
          <p:cNvPr id="10" name="Graphic 5">
            <a:extLst>
              <a:ext uri="{FF2B5EF4-FFF2-40B4-BE49-F238E27FC236}">
                <a16:creationId xmlns:a16="http://schemas.microsoft.com/office/drawing/2014/main" id="{8293355C-B297-DE66-E76F-371CF6A7AC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9028" y="751706"/>
            <a:ext cx="2781300" cy="114300"/>
          </a:xfrm>
          <a:prstGeom prst="rect">
            <a:avLst/>
          </a:prstGeom>
        </p:spPr>
      </p:pic>
      <p:pic>
        <p:nvPicPr>
          <p:cNvPr id="2" name="Imagen 1">
            <a:extLst>
              <a:ext uri="{FF2B5EF4-FFF2-40B4-BE49-F238E27FC236}">
                <a16:creationId xmlns:a16="http://schemas.microsoft.com/office/drawing/2014/main" id="{146B0E4F-B594-4EA0-993A-5DD35949C068}"/>
              </a:ext>
            </a:extLst>
          </p:cNvPr>
          <p:cNvPicPr>
            <a:picLocks noChangeAspect="1"/>
          </p:cNvPicPr>
          <p:nvPr/>
        </p:nvPicPr>
        <p:blipFill>
          <a:blip r:embed="rId4"/>
          <a:stretch>
            <a:fillRect/>
          </a:stretch>
        </p:blipFill>
        <p:spPr>
          <a:xfrm>
            <a:off x="1039786" y="1037245"/>
            <a:ext cx="10112428" cy="5693966"/>
          </a:xfrm>
          <a:prstGeom prst="rect">
            <a:avLst/>
          </a:prstGeom>
        </p:spPr>
      </p:pic>
    </p:spTree>
    <p:extLst>
      <p:ext uri="{BB962C8B-B14F-4D97-AF65-F5344CB8AC3E}">
        <p14:creationId xmlns:p14="http://schemas.microsoft.com/office/powerpoint/2010/main" val="971915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77233-D6E5-AC59-6619-FCE965013DE3}"/>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60F968B3-0F8C-2CFF-5F42-7FD921943D89}"/>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FA5B5BF3-8701-F758-CEFA-6B9DEFC227DB}"/>
              </a:ext>
            </a:extLst>
          </p:cNvPr>
          <p:cNvSpPr txBox="1">
            <a:spLocks/>
          </p:cNvSpPr>
          <p:nvPr/>
        </p:nvSpPr>
        <p:spPr>
          <a:xfrm>
            <a:off x="225327" y="318295"/>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Ingresos Entidad INCI</a:t>
            </a:r>
          </a:p>
        </p:txBody>
      </p:sp>
      <p:pic>
        <p:nvPicPr>
          <p:cNvPr id="12" name="Graphic 5">
            <a:extLst>
              <a:ext uri="{FF2B5EF4-FFF2-40B4-BE49-F238E27FC236}">
                <a16:creationId xmlns:a16="http://schemas.microsoft.com/office/drawing/2014/main" id="{135238F5-5F5F-CEFB-4789-59708680B8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8381" y="749770"/>
            <a:ext cx="2781300" cy="114300"/>
          </a:xfrm>
          <a:prstGeom prst="rect">
            <a:avLst/>
          </a:prstGeom>
        </p:spPr>
      </p:pic>
      <p:pic>
        <p:nvPicPr>
          <p:cNvPr id="4" name="Imagen 3">
            <a:extLst>
              <a:ext uri="{FF2B5EF4-FFF2-40B4-BE49-F238E27FC236}">
                <a16:creationId xmlns:a16="http://schemas.microsoft.com/office/drawing/2014/main" id="{B18327F1-36CD-4B3D-A4EA-E1EDBC5F95D4}"/>
              </a:ext>
            </a:extLst>
          </p:cNvPr>
          <p:cNvPicPr>
            <a:picLocks noChangeAspect="1"/>
          </p:cNvPicPr>
          <p:nvPr/>
        </p:nvPicPr>
        <p:blipFill>
          <a:blip r:embed="rId4"/>
          <a:stretch>
            <a:fillRect/>
          </a:stretch>
        </p:blipFill>
        <p:spPr>
          <a:xfrm>
            <a:off x="413953" y="977250"/>
            <a:ext cx="6578371" cy="5562455"/>
          </a:xfrm>
          <a:prstGeom prst="rect">
            <a:avLst/>
          </a:prstGeom>
        </p:spPr>
      </p:pic>
      <p:graphicFrame>
        <p:nvGraphicFramePr>
          <p:cNvPr id="11" name="Tabla 10">
            <a:extLst>
              <a:ext uri="{FF2B5EF4-FFF2-40B4-BE49-F238E27FC236}">
                <a16:creationId xmlns:a16="http://schemas.microsoft.com/office/drawing/2014/main" id="{80D7D129-40D0-4D38-94B3-5ACD074D151E}"/>
              </a:ext>
            </a:extLst>
          </p:cNvPr>
          <p:cNvGraphicFramePr>
            <a:graphicFrameLocks noGrp="1"/>
          </p:cNvGraphicFramePr>
          <p:nvPr/>
        </p:nvGraphicFramePr>
        <p:xfrm>
          <a:off x="7201695" y="2153093"/>
          <a:ext cx="4711700" cy="2737069"/>
        </p:xfrm>
        <a:graphic>
          <a:graphicData uri="http://schemas.openxmlformats.org/drawingml/2006/table">
            <a:tbl>
              <a:tblPr/>
              <a:tblGrid>
                <a:gridCol w="2351091">
                  <a:extLst>
                    <a:ext uri="{9D8B030D-6E8A-4147-A177-3AD203B41FA5}">
                      <a16:colId xmlns:a16="http://schemas.microsoft.com/office/drawing/2014/main" val="2370513428"/>
                    </a:ext>
                  </a:extLst>
                </a:gridCol>
                <a:gridCol w="751968">
                  <a:extLst>
                    <a:ext uri="{9D8B030D-6E8A-4147-A177-3AD203B41FA5}">
                      <a16:colId xmlns:a16="http://schemas.microsoft.com/office/drawing/2014/main" val="4278680241"/>
                    </a:ext>
                  </a:extLst>
                </a:gridCol>
                <a:gridCol w="856673">
                  <a:extLst>
                    <a:ext uri="{9D8B030D-6E8A-4147-A177-3AD203B41FA5}">
                      <a16:colId xmlns:a16="http://schemas.microsoft.com/office/drawing/2014/main" val="3145020256"/>
                    </a:ext>
                  </a:extLst>
                </a:gridCol>
                <a:gridCol w="751968">
                  <a:extLst>
                    <a:ext uri="{9D8B030D-6E8A-4147-A177-3AD203B41FA5}">
                      <a16:colId xmlns:a16="http://schemas.microsoft.com/office/drawing/2014/main" val="220987336"/>
                    </a:ext>
                  </a:extLst>
                </a:gridCol>
              </a:tblGrid>
              <a:tr h="310099">
                <a:tc gridSpan="3">
                  <a:txBody>
                    <a:bodyPr/>
                    <a:lstStyle/>
                    <a:p>
                      <a:pPr algn="l" fontAlgn="ctr"/>
                      <a:r>
                        <a:rPr lang="es-CO" sz="1800" b="1" i="0" u="none" strike="noStrike">
                          <a:solidFill>
                            <a:srgbClr val="203764"/>
                          </a:solidFill>
                          <a:effectLst/>
                          <a:latin typeface="Calibri" panose="020F0502020204030204" pitchFamily="34" charset="0"/>
                        </a:rPr>
                        <a:t>Supuestos de cálculo de ingresos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hMerge="1">
                  <a:txBody>
                    <a:bodyPr/>
                    <a:lstStyle/>
                    <a:p>
                      <a:endParaRPr lang="es-CO"/>
                    </a:p>
                  </a:txBody>
                  <a:tcPr/>
                </a:tc>
                <a:tc>
                  <a:txBody>
                    <a:bodyPr/>
                    <a:lstStyle/>
                    <a:p>
                      <a:pPr algn="l" fontAlgn="b"/>
                      <a:r>
                        <a:rPr lang="es-CO" sz="18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51666395"/>
                  </a:ext>
                </a:extLst>
              </a:tr>
              <a:tr h="400050">
                <a:tc>
                  <a:txBody>
                    <a:bodyPr/>
                    <a:lstStyle/>
                    <a:p>
                      <a:pPr algn="l" fontAlgn="b"/>
                      <a:r>
                        <a:rPr lang="es-CO" sz="1400" b="1" i="0" u="none" strike="noStrike">
                          <a:solidFill>
                            <a:srgbClr val="203764"/>
                          </a:solidFill>
                          <a:effectLst/>
                          <a:latin typeface="Calibri" panose="020F0502020204030204" pitchFamily="34" charset="0"/>
                        </a:rPr>
                        <a:t>RECURSOS PROPIOS 20:</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CO" sz="14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CO" sz="18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CO" sz="18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048020061"/>
                  </a:ext>
                </a:extLst>
              </a:tr>
              <a:tr h="400050">
                <a:tc>
                  <a:txBody>
                    <a:bodyPr/>
                    <a:lstStyle/>
                    <a:p>
                      <a:pPr algn="l" fontAlgn="b"/>
                      <a:r>
                        <a:rPr lang="es-CO" sz="1400" b="0" i="0" u="none" strike="noStrike">
                          <a:solidFill>
                            <a:srgbClr val="203764"/>
                          </a:solidFill>
                          <a:effectLst/>
                          <a:latin typeface="Calibri" panose="020F0502020204030204" pitchFamily="34" charset="0"/>
                        </a:rPr>
                        <a:t>TIENDA INCI: $140.544.000</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CO"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s-CO" sz="1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s-CO" sz="18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820814903"/>
                  </a:ext>
                </a:extLst>
              </a:tr>
              <a:tr h="400050">
                <a:tc>
                  <a:txBody>
                    <a:bodyPr/>
                    <a:lstStyle/>
                    <a:p>
                      <a:pPr algn="l" fontAlgn="b"/>
                      <a:r>
                        <a:rPr lang="es-CO" sz="1400" b="0" i="0" u="none" strike="noStrike">
                          <a:solidFill>
                            <a:srgbClr val="203764"/>
                          </a:solidFill>
                          <a:effectLst/>
                          <a:latin typeface="Calibri" panose="020F0502020204030204" pitchFamily="34" charset="0"/>
                        </a:rPr>
                        <a:t>IMPRENTA NACIONAL PARA CIEGOS: $684.744.000</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CO"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s-CO" sz="1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s-CO" sz="18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438396248"/>
                  </a:ext>
                </a:extLst>
              </a:tr>
              <a:tr h="400050">
                <a:tc>
                  <a:txBody>
                    <a:bodyPr/>
                    <a:lstStyle/>
                    <a:p>
                      <a:pPr algn="l" fontAlgn="b"/>
                      <a:r>
                        <a:rPr lang="es-CO" sz="1400" b="1" i="0" u="none" strike="noStrike">
                          <a:solidFill>
                            <a:srgbClr val="203764"/>
                          </a:solidFill>
                          <a:effectLst/>
                          <a:latin typeface="Calibri" panose="020F0502020204030204" pitchFamily="34" charset="0"/>
                        </a:rPr>
                        <a:t>TOTAL $825,288,000</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s-CO"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s-CO" sz="1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s-CO" sz="18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823714244"/>
                  </a:ext>
                </a:extLst>
              </a:tr>
              <a:tr h="400050">
                <a:tc gridSpan="4">
                  <a:txBody>
                    <a:bodyPr/>
                    <a:lstStyle/>
                    <a:p>
                      <a:pPr algn="l" fontAlgn="b"/>
                      <a:r>
                        <a:rPr lang="es-CO" sz="1400" b="1" i="0" u="none" strike="noStrike">
                          <a:solidFill>
                            <a:srgbClr val="203764"/>
                          </a:solidFill>
                          <a:effectLst/>
                          <a:latin typeface="Calibri" panose="020F0502020204030204" pitchFamily="34" charset="0"/>
                        </a:rPr>
                        <a:t>EXCEDENTES FINANCIEROS: $341.129.574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772508211"/>
                  </a:ext>
                </a:extLst>
              </a:tr>
              <a:tr h="400050">
                <a:tc gridSpan="2">
                  <a:txBody>
                    <a:bodyPr/>
                    <a:lstStyle/>
                    <a:p>
                      <a:pPr algn="l" fontAlgn="b"/>
                      <a:r>
                        <a:rPr lang="es-CO" sz="1400" b="1" i="0" u="none" strike="noStrike">
                          <a:solidFill>
                            <a:srgbClr val="203764"/>
                          </a:solidFill>
                          <a:effectLst/>
                          <a:latin typeface="Calibri" panose="020F0502020204030204" pitchFamily="34" charset="0"/>
                        </a:rPr>
                        <a:t>GRAN TOTAL: $1,166,417,574</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a:txBody>
                    <a:bodyPr/>
                    <a:lstStyle/>
                    <a:p>
                      <a:pPr algn="l" fontAlgn="b"/>
                      <a:r>
                        <a:rPr lang="es-CO" sz="18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18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25273267"/>
                  </a:ext>
                </a:extLst>
              </a:tr>
            </a:tbl>
          </a:graphicData>
        </a:graphic>
      </p:graphicFrame>
    </p:spTree>
    <p:extLst>
      <p:ext uri="{BB962C8B-B14F-4D97-AF65-F5344CB8AC3E}">
        <p14:creationId xmlns:p14="http://schemas.microsoft.com/office/powerpoint/2010/main" val="9756897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77233-D6E5-AC59-6619-FCE965013DE3}"/>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60F968B3-0F8C-2CFF-5F42-7FD921943D89}"/>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FA5B5BF3-8701-F758-CEFA-6B9DEFC227DB}"/>
              </a:ext>
            </a:extLst>
          </p:cNvPr>
          <p:cNvSpPr txBox="1">
            <a:spLocks/>
          </p:cNvSpPr>
          <p:nvPr/>
        </p:nvSpPr>
        <p:spPr>
          <a:xfrm>
            <a:off x="225327" y="318295"/>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Ingresos Entidad INCI</a:t>
            </a:r>
          </a:p>
        </p:txBody>
      </p:sp>
      <p:pic>
        <p:nvPicPr>
          <p:cNvPr id="12" name="Graphic 5">
            <a:extLst>
              <a:ext uri="{FF2B5EF4-FFF2-40B4-BE49-F238E27FC236}">
                <a16:creationId xmlns:a16="http://schemas.microsoft.com/office/drawing/2014/main" id="{135238F5-5F5F-CEFB-4789-59708680B8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8381" y="749770"/>
            <a:ext cx="2781300" cy="114300"/>
          </a:xfrm>
          <a:prstGeom prst="rect">
            <a:avLst/>
          </a:prstGeom>
        </p:spPr>
      </p:pic>
      <p:pic>
        <p:nvPicPr>
          <p:cNvPr id="6" name="Imagen 5">
            <a:extLst>
              <a:ext uri="{FF2B5EF4-FFF2-40B4-BE49-F238E27FC236}">
                <a16:creationId xmlns:a16="http://schemas.microsoft.com/office/drawing/2014/main" id="{9193B7C8-B43F-403C-95B9-4F4D71B275C3}"/>
              </a:ext>
            </a:extLst>
          </p:cNvPr>
          <p:cNvPicPr>
            <a:picLocks noChangeAspect="1"/>
          </p:cNvPicPr>
          <p:nvPr/>
        </p:nvPicPr>
        <p:blipFill>
          <a:blip r:embed="rId4"/>
          <a:stretch>
            <a:fillRect/>
          </a:stretch>
        </p:blipFill>
        <p:spPr>
          <a:xfrm>
            <a:off x="500656" y="1061247"/>
            <a:ext cx="10313581" cy="5466198"/>
          </a:xfrm>
          <a:prstGeom prst="rect">
            <a:avLst/>
          </a:prstGeom>
        </p:spPr>
      </p:pic>
    </p:spTree>
    <p:extLst>
      <p:ext uri="{BB962C8B-B14F-4D97-AF65-F5344CB8AC3E}">
        <p14:creationId xmlns:p14="http://schemas.microsoft.com/office/powerpoint/2010/main" val="35519903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D60E8-11A3-5443-7414-286D165A2F27}"/>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26623901-C513-28BD-25FE-C702C4AD8285}"/>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1BEABF39-84E6-9334-1464-18B40E846D44}"/>
              </a:ext>
            </a:extLst>
          </p:cNvPr>
          <p:cNvSpPr txBox="1">
            <a:spLocks/>
          </p:cNvSpPr>
          <p:nvPr/>
        </p:nvSpPr>
        <p:spPr>
          <a:xfrm>
            <a:off x="382209" y="308472"/>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Vigencias Futuras Autorizadas y Comprometidas</a:t>
            </a:r>
          </a:p>
        </p:txBody>
      </p:sp>
      <p:pic>
        <p:nvPicPr>
          <p:cNvPr id="7" name="Graphic 8">
            <a:extLst>
              <a:ext uri="{FF2B5EF4-FFF2-40B4-BE49-F238E27FC236}">
                <a16:creationId xmlns:a16="http://schemas.microsoft.com/office/drawing/2014/main" id="{38CDF52C-9DEE-B7BA-113F-9F620D43E1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981" y="759466"/>
            <a:ext cx="7265962" cy="115684"/>
          </a:xfrm>
          <a:prstGeom prst="rect">
            <a:avLst/>
          </a:prstGeom>
        </p:spPr>
      </p:pic>
      <p:graphicFrame>
        <p:nvGraphicFramePr>
          <p:cNvPr id="8" name="Objeto 7">
            <a:extLst>
              <a:ext uri="{FF2B5EF4-FFF2-40B4-BE49-F238E27FC236}">
                <a16:creationId xmlns:a16="http://schemas.microsoft.com/office/drawing/2014/main" id="{EF63B8B3-8FCF-4C53-A286-A317455C2908}"/>
              </a:ext>
            </a:extLst>
          </p:cNvPr>
          <p:cNvGraphicFramePr>
            <a:graphicFrameLocks noChangeAspect="1"/>
          </p:cNvGraphicFramePr>
          <p:nvPr>
            <p:extLst>
              <p:ext uri="{D42A27DB-BD31-4B8C-83A1-F6EECF244321}">
                <p14:modId xmlns:p14="http://schemas.microsoft.com/office/powerpoint/2010/main" val="2906783793"/>
              </p:ext>
            </p:extLst>
          </p:nvPr>
        </p:nvGraphicFramePr>
        <p:xfrm>
          <a:off x="2914650" y="1227138"/>
          <a:ext cx="7020316" cy="4870276"/>
        </p:xfrm>
        <a:graphic>
          <a:graphicData uri="http://schemas.openxmlformats.org/presentationml/2006/ole">
            <mc:AlternateContent xmlns:mc="http://schemas.openxmlformats.org/markup-compatibility/2006">
              <mc:Choice xmlns:v="urn:schemas-microsoft-com:vml" Requires="v">
                <p:oleObj name="Worksheet" r:id="rId4" imgW="6362764" imgH="4400379" progId="Excel.Sheet.12">
                  <p:embed/>
                </p:oleObj>
              </mc:Choice>
              <mc:Fallback>
                <p:oleObj name="Worksheet" r:id="rId4" imgW="6362764" imgH="4400379" progId="Excel.Sheet.12">
                  <p:embed/>
                  <p:pic>
                    <p:nvPicPr>
                      <p:cNvPr id="8" name="Objeto 7">
                        <a:extLst>
                          <a:ext uri="{FF2B5EF4-FFF2-40B4-BE49-F238E27FC236}">
                            <a16:creationId xmlns:a16="http://schemas.microsoft.com/office/drawing/2014/main" id="{EF63B8B3-8FCF-4C53-A286-A317455C2908}"/>
                          </a:ext>
                        </a:extLst>
                      </p:cNvPr>
                      <p:cNvPicPr/>
                      <p:nvPr/>
                    </p:nvPicPr>
                    <p:blipFill>
                      <a:blip r:embed="rId5"/>
                      <a:stretch>
                        <a:fillRect/>
                      </a:stretch>
                    </p:blipFill>
                    <p:spPr>
                      <a:xfrm>
                        <a:off x="2914650" y="1227138"/>
                        <a:ext cx="7020316" cy="4870276"/>
                      </a:xfrm>
                      <a:prstGeom prst="rect">
                        <a:avLst/>
                      </a:prstGeom>
                    </p:spPr>
                  </p:pic>
                </p:oleObj>
              </mc:Fallback>
            </mc:AlternateContent>
          </a:graphicData>
        </a:graphic>
      </p:graphicFrame>
    </p:spTree>
    <p:extLst>
      <p:ext uri="{BB962C8B-B14F-4D97-AF65-F5344CB8AC3E}">
        <p14:creationId xmlns:p14="http://schemas.microsoft.com/office/powerpoint/2010/main" val="420358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46B73E7-006B-34CD-3D53-E1D959C4B39B}"/>
              </a:ext>
            </a:extLst>
          </p:cNvPr>
          <p:cNvSpPr txBox="1"/>
          <p:nvPr/>
        </p:nvSpPr>
        <p:spPr>
          <a:xfrm>
            <a:off x="155633" y="2566874"/>
            <a:ext cx="1847477" cy="510778"/>
          </a:xfrm>
          <a:prstGeom prst="roundRect">
            <a:avLst/>
          </a:prstGeom>
          <a:solidFill>
            <a:schemeClr val="accent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400">
                <a:solidFill>
                  <a:srgbClr val="FFFFFF"/>
                </a:solidFill>
                <a:cs typeface="Helvetica"/>
              </a:rPr>
              <a:t>ICBF</a:t>
            </a:r>
          </a:p>
        </p:txBody>
      </p:sp>
      <p:sp>
        <p:nvSpPr>
          <p:cNvPr id="7" name="CuadroTexto 6">
            <a:extLst>
              <a:ext uri="{FF2B5EF4-FFF2-40B4-BE49-F238E27FC236}">
                <a16:creationId xmlns:a16="http://schemas.microsoft.com/office/drawing/2014/main" id="{D56693A6-E30C-4DFD-FC8F-129565DA4880}"/>
              </a:ext>
            </a:extLst>
          </p:cNvPr>
          <p:cNvSpPr txBox="1"/>
          <p:nvPr/>
        </p:nvSpPr>
        <p:spPr>
          <a:xfrm>
            <a:off x="2106242" y="422609"/>
            <a:ext cx="9990858" cy="5925026"/>
          </a:xfrm>
          <a:prstGeom prst="roundRect">
            <a:avLst/>
          </a:prstGeom>
          <a:solidFill>
            <a:schemeClr val="accent6"/>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b="1">
                <a:solidFill>
                  <a:srgbClr val="FFFFFF"/>
                </a:solidFill>
                <a:latin typeface="Aptos"/>
                <a:cs typeface="Helvetica"/>
              </a:rPr>
              <a:t>Transformación de la producción de </a:t>
            </a:r>
            <a:r>
              <a:rPr lang="es-ES" b="1" err="1">
                <a:solidFill>
                  <a:srgbClr val="FFFFFF"/>
                </a:solidFill>
                <a:latin typeface="Aptos"/>
                <a:cs typeface="Helvetica"/>
              </a:rPr>
              <a:t>Bienestarina</a:t>
            </a:r>
            <a:r>
              <a:rPr lang="es-ES" b="1">
                <a:solidFill>
                  <a:srgbClr val="FFFFFF"/>
                </a:solidFill>
                <a:latin typeface="Aptos"/>
                <a:cs typeface="Helvetica"/>
              </a:rPr>
              <a:t> con el uso alimentos nacionales como Sacha </a:t>
            </a:r>
            <a:r>
              <a:rPr lang="es-ES" b="1" err="1">
                <a:solidFill>
                  <a:srgbClr val="FFFFFF"/>
                </a:solidFill>
                <a:latin typeface="Aptos"/>
                <a:cs typeface="Helvetica"/>
              </a:rPr>
              <a:t>inchi</a:t>
            </a:r>
            <a:r>
              <a:rPr lang="es-ES" b="1">
                <a:solidFill>
                  <a:srgbClr val="FFFFFF"/>
                </a:solidFill>
                <a:latin typeface="Aptos"/>
                <a:cs typeface="Helvetica"/>
              </a:rPr>
              <a:t>, Chontaduro y Yuca</a:t>
            </a:r>
            <a:r>
              <a:rPr lang="es-ES">
                <a:solidFill>
                  <a:srgbClr val="FFFFFF"/>
                </a:solidFill>
                <a:latin typeface="Arial"/>
                <a:cs typeface="Arial"/>
              </a:rPr>
              <a:t> : </a:t>
            </a:r>
            <a:r>
              <a:rPr lang="es-ES">
                <a:solidFill>
                  <a:srgbClr val="FFFFFF"/>
                </a:solidFill>
                <a:latin typeface="Aptos"/>
                <a:cs typeface="Helvetica"/>
              </a:rPr>
              <a:t>La transformación de la fabricación de </a:t>
            </a:r>
            <a:r>
              <a:rPr lang="es-ES" err="1">
                <a:solidFill>
                  <a:srgbClr val="FFFFFF"/>
                </a:solidFill>
                <a:latin typeface="Aptos"/>
                <a:cs typeface="Helvetica"/>
              </a:rPr>
              <a:t>Bienestarina</a:t>
            </a:r>
            <a:r>
              <a:rPr lang="es-ES">
                <a:solidFill>
                  <a:srgbClr val="FFFFFF"/>
                </a:solidFill>
                <a:latin typeface="Aptos"/>
                <a:cs typeface="Helvetica"/>
              </a:rPr>
              <a:t> ya es una realidad en el país con la producción de </a:t>
            </a:r>
            <a:r>
              <a:rPr lang="es-ES" err="1">
                <a:solidFill>
                  <a:srgbClr val="FFFFFF"/>
                </a:solidFill>
                <a:latin typeface="Aptos"/>
                <a:cs typeface="Helvetica"/>
              </a:rPr>
              <a:t>Bienestarina</a:t>
            </a:r>
            <a:r>
              <a:rPr lang="es-ES">
                <a:solidFill>
                  <a:srgbClr val="FFFFFF"/>
                </a:solidFill>
                <a:latin typeface="Aptos"/>
                <a:cs typeface="Helvetica"/>
              </a:rPr>
              <a:t> Más Nuestra® con yuca y sacha </a:t>
            </a:r>
            <a:r>
              <a:rPr lang="es-ES" err="1">
                <a:solidFill>
                  <a:srgbClr val="FFFFFF"/>
                </a:solidFill>
                <a:latin typeface="Aptos"/>
                <a:cs typeface="Helvetica"/>
              </a:rPr>
              <a:t>inchi</a:t>
            </a:r>
            <a:r>
              <a:rPr lang="es-ES">
                <a:solidFill>
                  <a:srgbClr val="FFFFFF"/>
                </a:solidFill>
                <a:latin typeface="Aptos"/>
                <a:cs typeface="Helvetica"/>
              </a:rPr>
              <a:t> y </a:t>
            </a:r>
            <a:r>
              <a:rPr lang="es-ES" err="1">
                <a:solidFill>
                  <a:srgbClr val="FFFFFF"/>
                </a:solidFill>
                <a:latin typeface="Aptos"/>
                <a:cs typeface="Helvetica"/>
              </a:rPr>
              <a:t>Bienestarina</a:t>
            </a:r>
            <a:r>
              <a:rPr lang="es-ES">
                <a:solidFill>
                  <a:srgbClr val="FFFFFF"/>
                </a:solidFill>
                <a:latin typeface="Aptos"/>
                <a:cs typeface="Helvetica"/>
              </a:rPr>
              <a:t> Mamá® con Chontaduro. Más de 2.300.000 niños, niñas y adolescentes han recibido </a:t>
            </a:r>
            <a:r>
              <a:rPr lang="es-ES" err="1">
                <a:solidFill>
                  <a:srgbClr val="FFFFFF"/>
                </a:solidFill>
                <a:latin typeface="Aptos"/>
                <a:cs typeface="Helvetica"/>
              </a:rPr>
              <a:t>Bienestarina</a:t>
            </a:r>
            <a:r>
              <a:rPr lang="es-ES">
                <a:solidFill>
                  <a:srgbClr val="FFFFFF"/>
                </a:solidFill>
                <a:latin typeface="Aptos"/>
                <a:cs typeface="Helvetica"/>
              </a:rPr>
              <a:t> como complemento alimentario en 4.315 puntos de entrega ubicados en 943 municipios del territorio nacional, cubriendo los 32 departamentos del país. En este gobierno se entregaron 15.321 toneladas de </a:t>
            </a:r>
            <a:r>
              <a:rPr lang="es-ES" err="1">
                <a:solidFill>
                  <a:srgbClr val="FFFFFF"/>
                </a:solidFill>
                <a:latin typeface="Aptos"/>
                <a:cs typeface="Helvetica"/>
              </a:rPr>
              <a:t>Bienestarina</a:t>
            </a:r>
            <a:r>
              <a:rPr lang="es-ES">
                <a:solidFill>
                  <a:srgbClr val="FFFFFF"/>
                </a:solidFill>
                <a:latin typeface="Aptos"/>
                <a:cs typeface="Helvetica"/>
              </a:rPr>
              <a:t>, las cuales corresponden a 12.773 toneladas de </a:t>
            </a:r>
            <a:r>
              <a:rPr lang="es-ES" err="1">
                <a:solidFill>
                  <a:srgbClr val="FFFFFF"/>
                </a:solidFill>
                <a:latin typeface="Aptos"/>
                <a:cs typeface="Helvetica"/>
              </a:rPr>
              <a:t>BienestarinaMás</a:t>
            </a:r>
            <a:r>
              <a:rPr lang="es-ES">
                <a:solidFill>
                  <a:srgbClr val="FFFFFF"/>
                </a:solidFill>
                <a:latin typeface="Aptos"/>
                <a:cs typeface="Helvetica"/>
              </a:rPr>
              <a:t>, 131 toneladas de </a:t>
            </a:r>
            <a:r>
              <a:rPr lang="es-ES" err="1">
                <a:solidFill>
                  <a:srgbClr val="FFFFFF"/>
                </a:solidFill>
                <a:latin typeface="Aptos"/>
                <a:cs typeface="Helvetica"/>
              </a:rPr>
              <a:t>Bienestarina</a:t>
            </a:r>
            <a:r>
              <a:rPr lang="es-ES">
                <a:solidFill>
                  <a:srgbClr val="FFFFFF"/>
                </a:solidFill>
                <a:latin typeface="Aptos"/>
                <a:cs typeface="Helvetica"/>
              </a:rPr>
              <a:t> Más Nuestra con Yuca y Sacha </a:t>
            </a:r>
            <a:r>
              <a:rPr lang="es-ES" err="1">
                <a:solidFill>
                  <a:srgbClr val="FFFFFF"/>
                </a:solidFill>
                <a:latin typeface="Aptos"/>
                <a:cs typeface="Helvetica"/>
              </a:rPr>
              <a:t>Inchi</a:t>
            </a:r>
            <a:r>
              <a:rPr lang="es-ES">
                <a:solidFill>
                  <a:srgbClr val="FFFFFF"/>
                </a:solidFill>
                <a:latin typeface="Aptos"/>
                <a:cs typeface="Helvetica"/>
              </a:rPr>
              <a:t>, y 2.417 toneladas de </a:t>
            </a:r>
            <a:r>
              <a:rPr lang="es-ES" err="1">
                <a:solidFill>
                  <a:srgbClr val="FFFFFF"/>
                </a:solidFill>
                <a:latin typeface="Aptos"/>
                <a:cs typeface="Helvetica"/>
              </a:rPr>
              <a:t>Bienestarina</a:t>
            </a:r>
            <a:r>
              <a:rPr lang="es-ES">
                <a:solidFill>
                  <a:srgbClr val="FFFFFF"/>
                </a:solidFill>
                <a:latin typeface="Aptos"/>
                <a:cs typeface="Helvetica"/>
              </a:rPr>
              <a:t> Líquida (11.402.346 unidades de 200 ml.)</a:t>
            </a:r>
            <a:endParaRPr lang="es-ES">
              <a:solidFill>
                <a:srgbClr val="FFFFFF"/>
              </a:solidFill>
            </a:endParaRPr>
          </a:p>
          <a:p>
            <a:pPr algn="just"/>
            <a:endParaRPr lang="es-ES">
              <a:solidFill>
                <a:srgbClr val="FFFFFF"/>
              </a:solidFill>
              <a:latin typeface="Aptos"/>
              <a:cs typeface="Helvetica"/>
            </a:endParaRPr>
          </a:p>
          <a:p>
            <a:pPr algn="just"/>
            <a:r>
              <a:rPr lang="es-ES" b="1">
                <a:solidFill>
                  <a:srgbClr val="FFFFFF"/>
                </a:solidFill>
                <a:latin typeface="Aptos"/>
                <a:cs typeface="Helvetica"/>
              </a:rPr>
              <a:t>Subsidio para Madres Comunitarias : </a:t>
            </a:r>
            <a:r>
              <a:rPr lang="es-ES">
                <a:solidFill>
                  <a:srgbClr val="FFFFFF"/>
                </a:solidFill>
                <a:latin typeface="Aptos"/>
                <a:cs typeface="Helvetica"/>
              </a:rPr>
              <a:t>El Gobierno del Cambio salda una deuda histórica con las madres y ex madres comunitarias que dedicaron más de 10 años al cuidado de la niñez sin alcanzar una pensión de vejez. Este año, 13.000 madres recibirán un subsidio pensional, reconociendo su labor en beneficio de cientos de niños en los 32 departamentos del país. Este subsidio pensional garantiza que quienes dedicaron su vida al cuidado y bienestar infantil disfruten de una vejez digna.</a:t>
            </a:r>
            <a:endParaRPr lang="es-ES">
              <a:solidFill>
                <a:srgbClr val="FFFFFF"/>
              </a:solidFill>
            </a:endParaRPr>
          </a:p>
          <a:p>
            <a:pPr algn="just"/>
            <a:endParaRPr lang="es-ES">
              <a:solidFill>
                <a:srgbClr val="FFFFFF"/>
              </a:solidFill>
              <a:latin typeface="Aptos"/>
              <a:cs typeface="Helvetica"/>
            </a:endParaRPr>
          </a:p>
          <a:p>
            <a:pPr marL="285750" indent="-285750" algn="just">
              <a:buFont typeface="Arial"/>
              <a:buChar char="•"/>
            </a:pPr>
            <a:endParaRPr lang="es-ES">
              <a:solidFill>
                <a:srgbClr val="FFFFFF"/>
              </a:solidFill>
              <a:ea typeface="+mn-lt"/>
              <a:cs typeface="+mn-lt"/>
            </a:endParaRPr>
          </a:p>
        </p:txBody>
      </p:sp>
    </p:spTree>
    <p:extLst>
      <p:ext uri="{BB962C8B-B14F-4D97-AF65-F5344CB8AC3E}">
        <p14:creationId xmlns:p14="http://schemas.microsoft.com/office/powerpoint/2010/main" val="33703067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262A0-5AD0-C421-177B-298A4C31025E}"/>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DA723E1C-5001-BCDB-FF90-8D28EF246C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06850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56C23-B72A-3FAA-2ADB-A4DD37E6F6DE}"/>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B63BBC4E-5E00-13A4-03D0-DDA1A50B773B}"/>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15F1BEF8-CFCF-3C64-A038-0177A55A2043}"/>
              </a:ext>
            </a:extLst>
          </p:cNvPr>
          <p:cNvSpPr txBox="1">
            <a:spLocks/>
          </p:cNvSpPr>
          <p:nvPr/>
        </p:nvSpPr>
        <p:spPr>
          <a:xfrm>
            <a:off x="324425" y="373846"/>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y Servicio a la Deuda INCI</a:t>
            </a:r>
          </a:p>
        </p:txBody>
      </p:sp>
      <p:pic>
        <p:nvPicPr>
          <p:cNvPr id="4" name="Graphic 7">
            <a:extLst>
              <a:ext uri="{FF2B5EF4-FFF2-40B4-BE49-F238E27FC236}">
                <a16:creationId xmlns:a16="http://schemas.microsoft.com/office/drawing/2014/main" id="{127B57EF-DB1D-2302-6BDA-48C8D18476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8513" y="809347"/>
            <a:ext cx="6638516" cy="89173"/>
          </a:xfrm>
          <a:prstGeom prst="rect">
            <a:avLst/>
          </a:prstGeom>
        </p:spPr>
      </p:pic>
      <p:pic>
        <p:nvPicPr>
          <p:cNvPr id="10" name="Imagen 9">
            <a:extLst>
              <a:ext uri="{FF2B5EF4-FFF2-40B4-BE49-F238E27FC236}">
                <a16:creationId xmlns:a16="http://schemas.microsoft.com/office/drawing/2014/main" id="{26F18DCD-0B28-45C7-B1EC-AA25C72EAE94}"/>
              </a:ext>
            </a:extLst>
          </p:cNvPr>
          <p:cNvPicPr>
            <a:picLocks noChangeAspect="1"/>
          </p:cNvPicPr>
          <p:nvPr/>
        </p:nvPicPr>
        <p:blipFill>
          <a:blip r:embed="rId4"/>
          <a:stretch>
            <a:fillRect/>
          </a:stretch>
        </p:blipFill>
        <p:spPr>
          <a:xfrm>
            <a:off x="140350" y="2237875"/>
            <a:ext cx="11882835" cy="2394284"/>
          </a:xfrm>
          <a:prstGeom prst="rect">
            <a:avLst/>
          </a:prstGeom>
        </p:spPr>
      </p:pic>
    </p:spTree>
    <p:extLst>
      <p:ext uri="{BB962C8B-B14F-4D97-AF65-F5344CB8AC3E}">
        <p14:creationId xmlns:p14="http://schemas.microsoft.com/office/powerpoint/2010/main" val="1509943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56C23-B72A-3FAA-2ADB-A4DD37E6F6DE}"/>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B63BBC4E-5E00-13A4-03D0-DDA1A50B773B}"/>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15F1BEF8-CFCF-3C64-A038-0177A55A2043}"/>
              </a:ext>
            </a:extLst>
          </p:cNvPr>
          <p:cNvSpPr txBox="1">
            <a:spLocks/>
          </p:cNvSpPr>
          <p:nvPr/>
        </p:nvSpPr>
        <p:spPr>
          <a:xfrm>
            <a:off x="324425" y="373846"/>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y Servicio a la Deuda - INCI</a:t>
            </a:r>
          </a:p>
        </p:txBody>
      </p:sp>
      <p:pic>
        <p:nvPicPr>
          <p:cNvPr id="4" name="Graphic 7">
            <a:extLst>
              <a:ext uri="{FF2B5EF4-FFF2-40B4-BE49-F238E27FC236}">
                <a16:creationId xmlns:a16="http://schemas.microsoft.com/office/drawing/2014/main" id="{127B57EF-DB1D-2302-6BDA-48C8D18476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8513" y="809347"/>
            <a:ext cx="6638516" cy="89173"/>
          </a:xfrm>
          <a:prstGeom prst="rect">
            <a:avLst/>
          </a:prstGeom>
        </p:spPr>
      </p:pic>
      <p:pic>
        <p:nvPicPr>
          <p:cNvPr id="9" name="Imagen 8">
            <a:extLst>
              <a:ext uri="{FF2B5EF4-FFF2-40B4-BE49-F238E27FC236}">
                <a16:creationId xmlns:a16="http://schemas.microsoft.com/office/drawing/2014/main" id="{A61F98A5-7167-45B3-AAA1-A86B449F5EAF}"/>
              </a:ext>
            </a:extLst>
          </p:cNvPr>
          <p:cNvPicPr>
            <a:picLocks noChangeAspect="1"/>
          </p:cNvPicPr>
          <p:nvPr/>
        </p:nvPicPr>
        <p:blipFill>
          <a:blip r:embed="rId4"/>
          <a:stretch>
            <a:fillRect/>
          </a:stretch>
        </p:blipFill>
        <p:spPr>
          <a:xfrm>
            <a:off x="8144651" y="2204061"/>
            <a:ext cx="3842898" cy="2821907"/>
          </a:xfrm>
          <a:prstGeom prst="rect">
            <a:avLst/>
          </a:prstGeom>
        </p:spPr>
      </p:pic>
      <p:pic>
        <p:nvPicPr>
          <p:cNvPr id="7" name="Imagen 6">
            <a:extLst>
              <a:ext uri="{FF2B5EF4-FFF2-40B4-BE49-F238E27FC236}">
                <a16:creationId xmlns:a16="http://schemas.microsoft.com/office/drawing/2014/main" id="{6C4B18B1-82FB-40B4-AE92-77032B93D1C3}"/>
              </a:ext>
            </a:extLst>
          </p:cNvPr>
          <p:cNvPicPr>
            <a:picLocks noChangeAspect="1"/>
          </p:cNvPicPr>
          <p:nvPr/>
        </p:nvPicPr>
        <p:blipFill>
          <a:blip r:embed="rId5"/>
          <a:stretch>
            <a:fillRect/>
          </a:stretch>
        </p:blipFill>
        <p:spPr>
          <a:xfrm>
            <a:off x="239098" y="1528012"/>
            <a:ext cx="7794952" cy="3634042"/>
          </a:xfrm>
          <a:prstGeom prst="rect">
            <a:avLst/>
          </a:prstGeom>
        </p:spPr>
      </p:pic>
    </p:spTree>
    <p:extLst>
      <p:ext uri="{BB962C8B-B14F-4D97-AF65-F5344CB8AC3E}">
        <p14:creationId xmlns:p14="http://schemas.microsoft.com/office/powerpoint/2010/main" val="39102763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CEC6C-7AA6-A3D5-487F-265E5F9D5DB7}"/>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0088103A-BA5B-C30A-8E48-C59E70A09C88}"/>
              </a:ext>
            </a:extLst>
          </p:cNvPr>
          <p:cNvSpPr/>
          <p:nvPr/>
        </p:nvSpPr>
        <p:spPr>
          <a:xfrm>
            <a:off x="0" y="0"/>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t>FUNCIONAMIENTO	CÓDIGGO PROGRAMA	2025* PROYECTADA A CIERRE	2026	2027	2028</a:t>
            </a:r>
          </a:p>
        </p:txBody>
      </p:sp>
      <p:sp>
        <p:nvSpPr>
          <p:cNvPr id="5" name="Título 3">
            <a:extLst>
              <a:ext uri="{FF2B5EF4-FFF2-40B4-BE49-F238E27FC236}">
                <a16:creationId xmlns:a16="http://schemas.microsoft.com/office/drawing/2014/main" id="{271F702B-3C81-CF67-E7EF-2D6A4F0EE06E}"/>
              </a:ext>
            </a:extLst>
          </p:cNvPr>
          <p:cNvSpPr txBox="1">
            <a:spLocks/>
          </p:cNvSpPr>
          <p:nvPr/>
        </p:nvSpPr>
        <p:spPr>
          <a:xfrm>
            <a:off x="263073" y="378172"/>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 Programático INCI</a:t>
            </a:r>
          </a:p>
        </p:txBody>
      </p:sp>
      <p:pic>
        <p:nvPicPr>
          <p:cNvPr id="8" name="Graphic 7">
            <a:extLst>
              <a:ext uri="{FF2B5EF4-FFF2-40B4-BE49-F238E27FC236}">
                <a16:creationId xmlns:a16="http://schemas.microsoft.com/office/drawing/2014/main" id="{052CC235-9E37-D2A1-E6E9-5848152175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80" y="790532"/>
            <a:ext cx="6638516" cy="89173"/>
          </a:xfrm>
          <a:prstGeom prst="rect">
            <a:avLst/>
          </a:prstGeom>
        </p:spPr>
      </p:pic>
      <p:pic>
        <p:nvPicPr>
          <p:cNvPr id="2" name="Imagen 1" descr="Tabla&#10;&#10;El contenido generado por IA puede ser incorrecto.">
            <a:extLst>
              <a:ext uri="{FF2B5EF4-FFF2-40B4-BE49-F238E27FC236}">
                <a16:creationId xmlns:a16="http://schemas.microsoft.com/office/drawing/2014/main" id="{51035B28-0B2C-41D8-2BDF-D94EA24162A0}"/>
              </a:ext>
            </a:extLst>
          </p:cNvPr>
          <p:cNvPicPr>
            <a:picLocks noChangeAspect="1"/>
          </p:cNvPicPr>
          <p:nvPr/>
        </p:nvPicPr>
        <p:blipFill>
          <a:blip r:embed="rId4"/>
          <a:stretch>
            <a:fillRect/>
          </a:stretch>
        </p:blipFill>
        <p:spPr>
          <a:xfrm>
            <a:off x="877198" y="944321"/>
            <a:ext cx="9977528" cy="5831998"/>
          </a:xfrm>
          <a:prstGeom prst="rect">
            <a:avLst/>
          </a:prstGeom>
        </p:spPr>
      </p:pic>
    </p:spTree>
    <p:extLst>
      <p:ext uri="{BB962C8B-B14F-4D97-AF65-F5344CB8AC3E}">
        <p14:creationId xmlns:p14="http://schemas.microsoft.com/office/powerpoint/2010/main" val="30961199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55455-3DE6-2EBB-61A9-3065BD4E44BB}"/>
            </a:ext>
          </a:extLst>
        </p:cNvPr>
        <p:cNvGrpSpPr/>
        <p:nvPr/>
      </p:nvGrpSpPr>
      <p:grpSpPr>
        <a:xfrm>
          <a:off x="0" y="0"/>
          <a:ext cx="0" cy="0"/>
          <a:chOff x="0" y="0"/>
          <a:chExt cx="0" cy="0"/>
        </a:xfrm>
      </p:grpSpPr>
      <p:pic>
        <p:nvPicPr>
          <p:cNvPr id="9" name="Imagen 8" descr="Imagen que contiene persona, pasto, sostener, hombre  El contenido generado por inteligencia artificial puede ser incorrecto.">
            <a:extLst>
              <a:ext uri="{FF2B5EF4-FFF2-40B4-BE49-F238E27FC236}">
                <a16:creationId xmlns:a16="http://schemas.microsoft.com/office/drawing/2014/main" id="{0FA0D027-0AF8-BB86-3B9F-8298168F79B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233605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DE0B-4278-6061-BE71-34F3F5473182}"/>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9C982F77-E8AE-8899-9385-5AC3A36D1071}"/>
              </a:ext>
            </a:extLst>
          </p:cNvPr>
          <p:cNvSpPr txBox="1">
            <a:spLocks/>
          </p:cNvSpPr>
          <p:nvPr/>
        </p:nvSpPr>
        <p:spPr>
          <a:xfrm>
            <a:off x="364450" y="649216"/>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 Principales Inversiones INCI</a:t>
            </a:r>
          </a:p>
        </p:txBody>
      </p:sp>
      <p:pic>
        <p:nvPicPr>
          <p:cNvPr id="11" name="Graphic 10">
            <a:extLst>
              <a:ext uri="{FF2B5EF4-FFF2-40B4-BE49-F238E27FC236}">
                <a16:creationId xmlns:a16="http://schemas.microsoft.com/office/drawing/2014/main" id="{364F6CA9-2B01-C152-6A11-E337C4DEEC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540" y="1101066"/>
            <a:ext cx="7302165" cy="98580"/>
          </a:xfrm>
          <a:prstGeom prst="rect">
            <a:avLst/>
          </a:prstGeom>
        </p:spPr>
      </p:pic>
      <p:pic>
        <p:nvPicPr>
          <p:cNvPr id="6" name="Imagen 5">
            <a:extLst>
              <a:ext uri="{FF2B5EF4-FFF2-40B4-BE49-F238E27FC236}">
                <a16:creationId xmlns:a16="http://schemas.microsoft.com/office/drawing/2014/main" id="{820CF092-9D61-4FFC-970A-9DBECE12DE67}"/>
              </a:ext>
            </a:extLst>
          </p:cNvPr>
          <p:cNvPicPr>
            <a:picLocks noChangeAspect="1"/>
          </p:cNvPicPr>
          <p:nvPr/>
        </p:nvPicPr>
        <p:blipFill>
          <a:blip r:embed="rId4"/>
          <a:stretch>
            <a:fillRect/>
          </a:stretch>
        </p:blipFill>
        <p:spPr>
          <a:xfrm>
            <a:off x="544540" y="1852210"/>
            <a:ext cx="11307166" cy="3237153"/>
          </a:xfrm>
          <a:prstGeom prst="rect">
            <a:avLst/>
          </a:prstGeom>
        </p:spPr>
      </p:pic>
    </p:spTree>
    <p:extLst>
      <p:ext uri="{BB962C8B-B14F-4D97-AF65-F5344CB8AC3E}">
        <p14:creationId xmlns:p14="http://schemas.microsoft.com/office/powerpoint/2010/main" val="3110535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11B3F-1366-08E7-2888-EA36EA68AF36}"/>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AC290537-585C-7FCB-BF12-229B8DB32059}"/>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F8DF9662-269E-C570-86E1-FFAFCD3A12F1}"/>
              </a:ext>
            </a:extLst>
          </p:cNvPr>
          <p:cNvSpPr txBox="1">
            <a:spLocks/>
          </p:cNvSpPr>
          <p:nvPr/>
        </p:nvSpPr>
        <p:spPr>
          <a:xfrm>
            <a:off x="353183" y="280688"/>
            <a:ext cx="5658862"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MGMP 2026 –2029 </a:t>
            </a:r>
          </a:p>
        </p:txBody>
      </p:sp>
      <p:pic>
        <p:nvPicPr>
          <p:cNvPr id="2" name="Imagen 1" descr="Tabla&#10;&#10;El contenido generado por IA puede ser incorrecto.">
            <a:extLst>
              <a:ext uri="{FF2B5EF4-FFF2-40B4-BE49-F238E27FC236}">
                <a16:creationId xmlns:a16="http://schemas.microsoft.com/office/drawing/2014/main" id="{A059D969-2748-2DD1-B6E1-82438290256A}"/>
              </a:ext>
            </a:extLst>
          </p:cNvPr>
          <p:cNvPicPr>
            <a:picLocks noChangeAspect="1"/>
          </p:cNvPicPr>
          <p:nvPr/>
        </p:nvPicPr>
        <p:blipFill>
          <a:blip r:embed="rId2"/>
          <a:stretch>
            <a:fillRect/>
          </a:stretch>
        </p:blipFill>
        <p:spPr>
          <a:xfrm>
            <a:off x="115019" y="1527211"/>
            <a:ext cx="11775057" cy="3789200"/>
          </a:xfrm>
          <a:prstGeom prst="rect">
            <a:avLst/>
          </a:prstGeom>
        </p:spPr>
      </p:pic>
    </p:spTree>
    <p:extLst>
      <p:ext uri="{BB962C8B-B14F-4D97-AF65-F5344CB8AC3E}">
        <p14:creationId xmlns:p14="http://schemas.microsoft.com/office/powerpoint/2010/main" val="31781853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11B3F-1366-08E7-2888-EA36EA68AF36}"/>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AC290537-585C-7FCB-BF12-229B8DB32059}"/>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F8DF9662-269E-C570-86E1-FFAFCD3A12F1}"/>
              </a:ext>
            </a:extLst>
          </p:cNvPr>
          <p:cNvSpPr txBox="1">
            <a:spLocks/>
          </p:cNvSpPr>
          <p:nvPr/>
        </p:nvSpPr>
        <p:spPr>
          <a:xfrm>
            <a:off x="353183" y="280688"/>
            <a:ext cx="5658862"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MGMP 2026 -2029</a:t>
            </a:r>
          </a:p>
        </p:txBody>
      </p:sp>
      <p:pic>
        <p:nvPicPr>
          <p:cNvPr id="2" name="Imagen 1">
            <a:extLst>
              <a:ext uri="{FF2B5EF4-FFF2-40B4-BE49-F238E27FC236}">
                <a16:creationId xmlns:a16="http://schemas.microsoft.com/office/drawing/2014/main" id="{B2905426-0135-4B7D-AA15-809FAA708C56}"/>
              </a:ext>
            </a:extLst>
          </p:cNvPr>
          <p:cNvPicPr>
            <a:picLocks noChangeAspect="1"/>
          </p:cNvPicPr>
          <p:nvPr/>
        </p:nvPicPr>
        <p:blipFill>
          <a:blip r:embed="rId2"/>
          <a:stretch>
            <a:fillRect/>
          </a:stretch>
        </p:blipFill>
        <p:spPr>
          <a:xfrm>
            <a:off x="435142" y="1857178"/>
            <a:ext cx="11321716" cy="3920110"/>
          </a:xfrm>
          <a:prstGeom prst="rect">
            <a:avLst/>
          </a:prstGeom>
        </p:spPr>
      </p:pic>
      <p:sp>
        <p:nvSpPr>
          <p:cNvPr id="6" name="CuadroTexto 5">
            <a:extLst>
              <a:ext uri="{FF2B5EF4-FFF2-40B4-BE49-F238E27FC236}">
                <a16:creationId xmlns:a16="http://schemas.microsoft.com/office/drawing/2014/main" id="{4BF8C7A4-AF9F-4DA1-930D-8CB30572389B}"/>
              </a:ext>
            </a:extLst>
          </p:cNvPr>
          <p:cNvSpPr txBox="1"/>
          <p:nvPr/>
        </p:nvSpPr>
        <p:spPr>
          <a:xfrm>
            <a:off x="745958" y="1054706"/>
            <a:ext cx="2935705" cy="369332"/>
          </a:xfrm>
          <a:prstGeom prst="rect">
            <a:avLst/>
          </a:prstGeom>
          <a:noFill/>
        </p:spPr>
        <p:txBody>
          <a:bodyPr wrap="square" rtlCol="0">
            <a:spAutoFit/>
          </a:bodyPr>
          <a:lstStyle/>
          <a:p>
            <a:r>
              <a:rPr lang="es-ES"/>
              <a:t>Necesidades adicionales</a:t>
            </a:r>
            <a:endParaRPr lang="es-CO"/>
          </a:p>
        </p:txBody>
      </p:sp>
    </p:spTree>
    <p:extLst>
      <p:ext uri="{BB962C8B-B14F-4D97-AF65-F5344CB8AC3E}">
        <p14:creationId xmlns:p14="http://schemas.microsoft.com/office/powerpoint/2010/main" val="6402766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566F69-37F1-C7DB-DF32-1410AB837794}"/>
              </a:ext>
            </a:extLst>
          </p:cNvPr>
          <p:cNvSpPr>
            <a:spLocks noGrp="1"/>
          </p:cNvSpPr>
          <p:nvPr>
            <p:ph type="ctrTitle"/>
          </p:nvPr>
        </p:nvSpPr>
        <p:spPr/>
        <p:txBody>
          <a:bodyPr/>
          <a:lstStyle/>
          <a:p>
            <a:r>
              <a:rPr lang="es-ES">
                <a:latin typeface="Verdana"/>
                <a:ea typeface="Verdana"/>
              </a:rPr>
              <a:t>INSOR</a:t>
            </a:r>
            <a:endParaRPr lang="es-ES"/>
          </a:p>
        </p:txBody>
      </p:sp>
    </p:spTree>
    <p:extLst>
      <p:ext uri="{BB962C8B-B14F-4D97-AF65-F5344CB8AC3E}">
        <p14:creationId xmlns:p14="http://schemas.microsoft.com/office/powerpoint/2010/main" val="13410451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04B06-2A60-44BA-EB29-F3E3F52B525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4C5B238A-4D5F-540F-0D7B-A113977DA9F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20561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499FA9F-1A67-111D-81DF-7A7D5F6ACFD5}"/>
              </a:ext>
            </a:extLst>
          </p:cNvPr>
          <p:cNvSpPr txBox="1"/>
          <p:nvPr/>
        </p:nvSpPr>
        <p:spPr>
          <a:xfrm>
            <a:off x="570269" y="0"/>
            <a:ext cx="117495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b="1">
                <a:ea typeface="+mn-lt"/>
                <a:cs typeface="+mn-lt"/>
              </a:rPr>
              <a:t>Metas PND del Sector – Ministerio de Igualdad y Equidad</a:t>
            </a:r>
          </a:p>
        </p:txBody>
      </p:sp>
      <p:graphicFrame>
        <p:nvGraphicFramePr>
          <p:cNvPr id="2" name="Objeto 1">
            <a:extLst>
              <a:ext uri="{FF2B5EF4-FFF2-40B4-BE49-F238E27FC236}">
                <a16:creationId xmlns:a16="http://schemas.microsoft.com/office/drawing/2014/main" id="{93C7F37A-FCBB-E4F8-9F4A-85C21BE371B2}"/>
              </a:ext>
            </a:extLst>
          </p:cNvPr>
          <p:cNvGraphicFramePr>
            <a:graphicFrameLocks noChangeAspect="1"/>
          </p:cNvGraphicFramePr>
          <p:nvPr>
            <p:extLst>
              <p:ext uri="{D42A27DB-BD31-4B8C-83A1-F6EECF244321}">
                <p14:modId xmlns:p14="http://schemas.microsoft.com/office/powerpoint/2010/main" val="3534269012"/>
              </p:ext>
            </p:extLst>
          </p:nvPr>
        </p:nvGraphicFramePr>
        <p:xfrm>
          <a:off x="98323" y="364957"/>
          <a:ext cx="11631561" cy="6193159"/>
        </p:xfrm>
        <a:graphic>
          <a:graphicData uri="http://schemas.openxmlformats.org/presentationml/2006/ole">
            <mc:AlternateContent xmlns:mc="http://schemas.openxmlformats.org/markup-compatibility/2006">
              <mc:Choice xmlns:v="urn:schemas-microsoft-com:vml" Requires="v">
                <p:oleObj name="Worksheet" r:id="rId2" imgW="13068265" imgH="7018186" progId="Excel.Sheet.12">
                  <p:embed/>
                </p:oleObj>
              </mc:Choice>
              <mc:Fallback>
                <p:oleObj name="Worksheet" r:id="rId2" imgW="13068265" imgH="7018186" progId="Excel.Sheet.12">
                  <p:embed/>
                  <p:pic>
                    <p:nvPicPr>
                      <p:cNvPr id="2" name="Objeto 1">
                        <a:extLst>
                          <a:ext uri="{FF2B5EF4-FFF2-40B4-BE49-F238E27FC236}">
                            <a16:creationId xmlns:a16="http://schemas.microsoft.com/office/drawing/2014/main" id="{93C7F37A-FCBB-E4F8-9F4A-85C21BE371B2}"/>
                          </a:ext>
                        </a:extLst>
                      </p:cNvPr>
                      <p:cNvPicPr/>
                      <p:nvPr/>
                    </p:nvPicPr>
                    <p:blipFill>
                      <a:blip r:embed="rId3"/>
                      <a:stretch>
                        <a:fillRect/>
                      </a:stretch>
                    </p:blipFill>
                    <p:spPr>
                      <a:xfrm>
                        <a:off x="98323" y="364957"/>
                        <a:ext cx="11631561" cy="6193159"/>
                      </a:xfrm>
                      <a:prstGeom prst="rect">
                        <a:avLst/>
                      </a:prstGeom>
                    </p:spPr>
                  </p:pic>
                </p:oleObj>
              </mc:Fallback>
            </mc:AlternateContent>
          </a:graphicData>
        </a:graphic>
      </p:graphicFrame>
    </p:spTree>
    <p:extLst>
      <p:ext uri="{BB962C8B-B14F-4D97-AF65-F5344CB8AC3E}">
        <p14:creationId xmlns:p14="http://schemas.microsoft.com/office/powerpoint/2010/main" val="24902327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77233-D6E5-AC59-6619-FCE965013DE3}"/>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60F968B3-0F8C-2CFF-5F42-7FD921943D89}"/>
              </a:ext>
            </a:extLst>
          </p:cNvPr>
          <p:cNvSpPr/>
          <p:nvPr/>
        </p:nvSpPr>
        <p:spPr>
          <a:xfrm>
            <a:off x="2478"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FA5B5BF3-8701-F758-CEFA-6B9DEFC227DB}"/>
              </a:ext>
            </a:extLst>
          </p:cNvPr>
          <p:cNvSpPr txBox="1">
            <a:spLocks/>
          </p:cNvSpPr>
          <p:nvPr/>
        </p:nvSpPr>
        <p:spPr>
          <a:xfrm>
            <a:off x="225327" y="318295"/>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Ingresos INSOR</a:t>
            </a:r>
          </a:p>
        </p:txBody>
      </p:sp>
      <p:pic>
        <p:nvPicPr>
          <p:cNvPr id="12" name="Graphic 5">
            <a:extLst>
              <a:ext uri="{FF2B5EF4-FFF2-40B4-BE49-F238E27FC236}">
                <a16:creationId xmlns:a16="http://schemas.microsoft.com/office/drawing/2014/main" id="{135238F5-5F5F-CEFB-4789-59708680B8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8381" y="749770"/>
            <a:ext cx="2781300" cy="114300"/>
          </a:xfrm>
          <a:prstGeom prst="rect">
            <a:avLst/>
          </a:prstGeom>
        </p:spPr>
      </p:pic>
      <p:sp>
        <p:nvSpPr>
          <p:cNvPr id="20" name="CuadroTexto 19">
            <a:extLst>
              <a:ext uri="{FF2B5EF4-FFF2-40B4-BE49-F238E27FC236}">
                <a16:creationId xmlns:a16="http://schemas.microsoft.com/office/drawing/2014/main" id="{C42693B6-F76A-362D-3C11-1CE235876927}"/>
              </a:ext>
            </a:extLst>
          </p:cNvPr>
          <p:cNvSpPr txBox="1"/>
          <p:nvPr/>
        </p:nvSpPr>
        <p:spPr>
          <a:xfrm>
            <a:off x="792479" y="5452109"/>
            <a:ext cx="102965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ea typeface="+mn-lt"/>
                <a:cs typeface="+mn-lt"/>
              </a:rPr>
              <a:t>El cálculo de ingresos se establece teniendo en cuenta la firma efectiva de contratos que ha realizado el INSOR como contratista durante los últimos 4 años que en promedio corresponde a 230 millones</a:t>
            </a:r>
            <a:endParaRPr lang="es-ES"/>
          </a:p>
        </p:txBody>
      </p:sp>
      <p:pic>
        <p:nvPicPr>
          <p:cNvPr id="2" name="Imagen 1" descr="Tabla&#10;&#10;El contenido generado por IA puede ser incorrecto.">
            <a:extLst>
              <a:ext uri="{FF2B5EF4-FFF2-40B4-BE49-F238E27FC236}">
                <a16:creationId xmlns:a16="http://schemas.microsoft.com/office/drawing/2014/main" id="{E6F4BFCF-68EC-4C34-8C5B-EBB5B1425174}"/>
              </a:ext>
            </a:extLst>
          </p:cNvPr>
          <p:cNvPicPr>
            <a:picLocks noChangeAspect="1"/>
          </p:cNvPicPr>
          <p:nvPr/>
        </p:nvPicPr>
        <p:blipFill>
          <a:blip r:embed="rId4"/>
          <a:stretch>
            <a:fillRect/>
          </a:stretch>
        </p:blipFill>
        <p:spPr>
          <a:xfrm>
            <a:off x="272023" y="1257580"/>
            <a:ext cx="4666690" cy="3592046"/>
          </a:xfrm>
          <a:prstGeom prst="rect">
            <a:avLst/>
          </a:prstGeom>
        </p:spPr>
      </p:pic>
      <p:graphicFrame>
        <p:nvGraphicFramePr>
          <p:cNvPr id="4" name="Gráfico 3">
            <a:extLst>
              <a:ext uri="{FF2B5EF4-FFF2-40B4-BE49-F238E27FC236}">
                <a16:creationId xmlns:a16="http://schemas.microsoft.com/office/drawing/2014/main" id="{00000000-0008-0000-0700-000002000000}"/>
              </a:ext>
            </a:extLst>
          </p:cNvPr>
          <p:cNvGraphicFramePr>
            <a:graphicFrameLocks/>
          </p:cNvGraphicFramePr>
          <p:nvPr>
            <p:extLst>
              <p:ext uri="{D42A27DB-BD31-4B8C-83A1-F6EECF244321}">
                <p14:modId xmlns:p14="http://schemas.microsoft.com/office/powerpoint/2010/main" val="27970641"/>
              </p:ext>
            </p:extLst>
          </p:nvPr>
        </p:nvGraphicFramePr>
        <p:xfrm>
          <a:off x="5202331" y="862013"/>
          <a:ext cx="6758642" cy="437227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142799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8224A-342D-7D3A-219A-84E4ED5CF600}"/>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86E7D65F-E852-19E3-BDF4-3F1B94EFA255}"/>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70EFC11D-2313-0D66-51D1-DD58C04B379D}"/>
              </a:ext>
            </a:extLst>
          </p:cNvPr>
          <p:cNvSpPr txBox="1">
            <a:spLocks/>
          </p:cNvSpPr>
          <p:nvPr/>
        </p:nvSpPr>
        <p:spPr>
          <a:xfrm>
            <a:off x="263073" y="378172"/>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y  Servicio a la Deuda INSOR</a:t>
            </a:r>
          </a:p>
        </p:txBody>
      </p:sp>
      <p:sp>
        <p:nvSpPr>
          <p:cNvPr id="6" name="CuadroTexto 5">
            <a:extLst>
              <a:ext uri="{FF2B5EF4-FFF2-40B4-BE49-F238E27FC236}">
                <a16:creationId xmlns:a16="http://schemas.microsoft.com/office/drawing/2014/main" id="{DFCF0028-A428-918A-157B-9A182B64F654}"/>
              </a:ext>
            </a:extLst>
          </p:cNvPr>
          <p:cNvSpPr txBox="1"/>
          <p:nvPr/>
        </p:nvSpPr>
        <p:spPr>
          <a:xfrm>
            <a:off x="9220197" y="1506427"/>
            <a:ext cx="2771277" cy="3108543"/>
          </a:xfrm>
          <a:prstGeom prst="rect">
            <a:avLst/>
          </a:prstGeom>
          <a:noFill/>
          <a:ln>
            <a:solidFill>
              <a:srgbClr val="0051A5"/>
            </a:solidFill>
          </a:ln>
        </p:spPr>
        <p:txBody>
          <a:bodyPr wrap="square" lIns="91440" tIns="45720" rIns="91440" bIns="45720" rtlCol="0" anchor="t">
            <a:spAutoFit/>
          </a:bodyPr>
          <a:lstStyle/>
          <a:p>
            <a:r>
              <a:rPr lang="es-MX" sz="1400" b="1">
                <a:solidFill>
                  <a:srgbClr val="0051A5"/>
                </a:solidFill>
              </a:rPr>
              <a:t>Justificación Requerimientos Adicionales (con respecto a 2025):</a:t>
            </a:r>
            <a:endParaRPr lang="es-MX" sz="1400" b="1">
              <a:solidFill>
                <a:srgbClr val="0051A5"/>
              </a:solidFill>
              <a:cs typeface="Helvetica"/>
            </a:endParaRPr>
          </a:p>
          <a:p>
            <a:pPr marL="285750" indent="-285750">
              <a:buFont typeface="Arial" panose="020B0604020202020204" pitchFamily="34" charset="0"/>
              <a:buChar char="•"/>
            </a:pPr>
            <a:endParaRPr lang="es-ES" sz="1400">
              <a:solidFill>
                <a:srgbClr val="0051A5"/>
              </a:solidFill>
              <a:cs typeface="Helvetica"/>
            </a:endParaRPr>
          </a:p>
          <a:p>
            <a:r>
              <a:rPr lang="es-ES" sz="1400">
                <a:solidFill>
                  <a:srgbClr val="0051A5"/>
                </a:solidFill>
                <a:cs typeface="Helvetica"/>
              </a:rPr>
              <a:t>Adquisición de Bienes y Servicios</a:t>
            </a:r>
          </a:p>
          <a:p>
            <a:pPr marL="285750" indent="-285750">
              <a:buFont typeface="Arial" panose="020B0604020202020204" pitchFamily="34" charset="0"/>
              <a:buChar char="•"/>
            </a:pPr>
            <a:r>
              <a:rPr lang="es-ES" sz="1400">
                <a:solidFill>
                  <a:srgbClr val="0051A5"/>
                </a:solidFill>
                <a:cs typeface="Helvetica"/>
              </a:rPr>
              <a:t>La variación presentada frente a la vigencia 2025 se sustenta principalmente en el recursos solicitados para el Concurso de la CNSC por valor de 2,025 m y la adquisición de un vehículo para la entidad. </a:t>
            </a:r>
            <a:endParaRPr lang="es-CO" sz="1400">
              <a:solidFill>
                <a:srgbClr val="0051A5"/>
              </a:solidFill>
              <a:cs typeface="Helvetica"/>
            </a:endParaRPr>
          </a:p>
        </p:txBody>
      </p:sp>
      <p:pic>
        <p:nvPicPr>
          <p:cNvPr id="8" name="Graphic 7">
            <a:extLst>
              <a:ext uri="{FF2B5EF4-FFF2-40B4-BE49-F238E27FC236}">
                <a16:creationId xmlns:a16="http://schemas.microsoft.com/office/drawing/2014/main" id="{86CC12E5-11B6-54A5-F037-978D5F4BB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80" y="790532"/>
            <a:ext cx="6638516" cy="89173"/>
          </a:xfrm>
          <a:prstGeom prst="rect">
            <a:avLst/>
          </a:prstGeom>
        </p:spPr>
      </p:pic>
      <p:graphicFrame>
        <p:nvGraphicFramePr>
          <p:cNvPr id="3" name="Tabla 2"/>
          <p:cNvGraphicFramePr>
            <a:graphicFrameLocks noGrp="1"/>
          </p:cNvGraphicFramePr>
          <p:nvPr/>
        </p:nvGraphicFramePr>
        <p:xfrm>
          <a:off x="259180" y="1506427"/>
          <a:ext cx="8691686" cy="4482949"/>
        </p:xfrm>
        <a:graphic>
          <a:graphicData uri="http://schemas.openxmlformats.org/drawingml/2006/table">
            <a:tbl>
              <a:tblPr/>
              <a:tblGrid>
                <a:gridCol w="3221279">
                  <a:extLst>
                    <a:ext uri="{9D8B030D-6E8A-4147-A177-3AD203B41FA5}">
                      <a16:colId xmlns:a16="http://schemas.microsoft.com/office/drawing/2014/main" val="1086193174"/>
                    </a:ext>
                  </a:extLst>
                </a:gridCol>
                <a:gridCol w="681055">
                  <a:extLst>
                    <a:ext uri="{9D8B030D-6E8A-4147-A177-3AD203B41FA5}">
                      <a16:colId xmlns:a16="http://schemas.microsoft.com/office/drawing/2014/main" val="1929408916"/>
                    </a:ext>
                  </a:extLst>
                </a:gridCol>
                <a:gridCol w="681055">
                  <a:extLst>
                    <a:ext uri="{9D8B030D-6E8A-4147-A177-3AD203B41FA5}">
                      <a16:colId xmlns:a16="http://schemas.microsoft.com/office/drawing/2014/main" val="1359448846"/>
                    </a:ext>
                  </a:extLst>
                </a:gridCol>
                <a:gridCol w="681055">
                  <a:extLst>
                    <a:ext uri="{9D8B030D-6E8A-4147-A177-3AD203B41FA5}">
                      <a16:colId xmlns:a16="http://schemas.microsoft.com/office/drawing/2014/main" val="664322677"/>
                    </a:ext>
                  </a:extLst>
                </a:gridCol>
                <a:gridCol w="681055">
                  <a:extLst>
                    <a:ext uri="{9D8B030D-6E8A-4147-A177-3AD203B41FA5}">
                      <a16:colId xmlns:a16="http://schemas.microsoft.com/office/drawing/2014/main" val="3076867930"/>
                    </a:ext>
                  </a:extLst>
                </a:gridCol>
                <a:gridCol w="681055">
                  <a:extLst>
                    <a:ext uri="{9D8B030D-6E8A-4147-A177-3AD203B41FA5}">
                      <a16:colId xmlns:a16="http://schemas.microsoft.com/office/drawing/2014/main" val="3397477212"/>
                    </a:ext>
                  </a:extLst>
                </a:gridCol>
                <a:gridCol w="516283">
                  <a:extLst>
                    <a:ext uri="{9D8B030D-6E8A-4147-A177-3AD203B41FA5}">
                      <a16:colId xmlns:a16="http://schemas.microsoft.com/office/drawing/2014/main" val="3602165769"/>
                    </a:ext>
                  </a:extLst>
                </a:gridCol>
                <a:gridCol w="516283">
                  <a:extLst>
                    <a:ext uri="{9D8B030D-6E8A-4147-A177-3AD203B41FA5}">
                      <a16:colId xmlns:a16="http://schemas.microsoft.com/office/drawing/2014/main" val="822115078"/>
                    </a:ext>
                  </a:extLst>
                </a:gridCol>
                <a:gridCol w="516283">
                  <a:extLst>
                    <a:ext uri="{9D8B030D-6E8A-4147-A177-3AD203B41FA5}">
                      <a16:colId xmlns:a16="http://schemas.microsoft.com/office/drawing/2014/main" val="215317125"/>
                    </a:ext>
                  </a:extLst>
                </a:gridCol>
                <a:gridCol w="516283">
                  <a:extLst>
                    <a:ext uri="{9D8B030D-6E8A-4147-A177-3AD203B41FA5}">
                      <a16:colId xmlns:a16="http://schemas.microsoft.com/office/drawing/2014/main" val="2982090116"/>
                    </a:ext>
                  </a:extLst>
                </a:gridCol>
              </a:tblGrid>
              <a:tr h="164823">
                <a:tc>
                  <a:txBody>
                    <a:bodyPr/>
                    <a:lstStyle/>
                    <a:p>
                      <a:pPr algn="l" fontAlgn="b"/>
                      <a:r>
                        <a:rPr lang="es-CO" sz="1000" b="1" i="0" u="none" strike="noStrike">
                          <a:solidFill>
                            <a:srgbClr val="203764"/>
                          </a:solidFill>
                          <a:effectLst/>
                          <a:latin typeface="Calibri" panose="020F0502020204030204" pitchFamily="34" charset="0"/>
                        </a:rPr>
                        <a:t>INSOR</a:t>
                      </a:r>
                    </a:p>
                  </a:txBody>
                  <a:tcPr marL="0" marR="0" marT="0" marB="0" anchor="b">
                    <a:lnL>
                      <a:noFill/>
                    </a:lnL>
                    <a:lnR>
                      <a:noFill/>
                    </a:lnR>
                    <a:lnT>
                      <a:noFill/>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0281710"/>
                  </a:ext>
                </a:extLst>
              </a:tr>
              <a:tr h="263717">
                <a:tc>
                  <a:txBody>
                    <a:bodyPr/>
                    <a:lstStyle/>
                    <a:p>
                      <a:pPr algn="l" fontAlgn="ctr"/>
                      <a:r>
                        <a:rPr lang="es-ES" sz="1000" b="0" i="0" u="none" strike="noStrike">
                          <a:solidFill>
                            <a:srgbClr val="000000"/>
                          </a:solidFill>
                          <a:effectLst/>
                          <a:latin typeface="Calibri" panose="020F0502020204030204" pitchFamily="34" charset="0"/>
                        </a:rPr>
                        <a:t>Cifras en millones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0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635641781"/>
                  </a:ext>
                </a:extLst>
              </a:tr>
              <a:tr h="164823">
                <a:tc rowSpan="2">
                  <a:txBody>
                    <a:bodyPr/>
                    <a:lstStyle/>
                    <a:p>
                      <a:pPr algn="l" rtl="0" fontAlgn="ctr"/>
                      <a:r>
                        <a:rPr lang="es-CO" sz="1000" b="1" i="0" u="none" strike="noStrike">
                          <a:solidFill>
                            <a:srgbClr val="FFFFFF"/>
                          </a:solidFill>
                          <a:effectLst/>
                          <a:latin typeface="Calibri" panose="020F0502020204030204" pitchFamily="34" charset="0"/>
                        </a:rPr>
                        <a:t>Funcionamiento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4004422060"/>
                  </a:ext>
                </a:extLst>
              </a:tr>
              <a:tr h="173065">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4280913877"/>
                  </a:ext>
                </a:extLst>
              </a:tr>
              <a:tr h="337888">
                <a:tc>
                  <a:txBody>
                    <a:bodyPr/>
                    <a:lstStyle/>
                    <a:p>
                      <a:pPr algn="l" rtl="0" fontAlgn="ctr"/>
                      <a:r>
                        <a:rPr lang="es-CO" sz="1000" b="0" i="0" u="none" strike="noStrike">
                          <a:solidFill>
                            <a:srgbClr val="203764"/>
                          </a:solidFill>
                          <a:effectLst/>
                          <a:latin typeface="Calibri" panose="020F0502020204030204" pitchFamily="34" charset="0"/>
                        </a:rPr>
                        <a:t>Gastos de personal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6.955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6.890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7.097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7.310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7.529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1555241274"/>
                  </a:ext>
                </a:extLst>
              </a:tr>
              <a:tr h="337888">
                <a:tc>
                  <a:txBody>
                    <a:bodyPr/>
                    <a:lstStyle/>
                    <a:p>
                      <a:pPr algn="l" rtl="0" fontAlgn="ctr"/>
                      <a:r>
                        <a:rPr lang="es-ES" sz="1000" b="0" i="0" u="none" strike="noStrike">
                          <a:solidFill>
                            <a:srgbClr val="203764"/>
                          </a:solidFill>
                          <a:effectLst/>
                          <a:latin typeface="Calibri" panose="020F0502020204030204" pitchFamily="34" charset="0"/>
                        </a:rPr>
                        <a:t>Adquisición de Bienes y servicios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1.603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3.793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3.907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4.024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4.145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137%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1620199309"/>
                  </a:ext>
                </a:extLst>
              </a:tr>
              <a:tr h="337888">
                <a:tc>
                  <a:txBody>
                    <a:bodyPr/>
                    <a:lstStyle/>
                    <a:p>
                      <a:pPr algn="l" rtl="0" fontAlgn="ctr"/>
                      <a:r>
                        <a:rPr lang="es-CO" sz="1000" b="0" i="0" u="none" strike="noStrike">
                          <a:solidFill>
                            <a:srgbClr val="203764"/>
                          </a:solidFill>
                          <a:effectLst/>
                          <a:latin typeface="Calibri" panose="020F0502020204030204" pitchFamily="34" charset="0"/>
                        </a:rPr>
                        <a:t>Transferencias corrientes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219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94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97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100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103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-57%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822106948"/>
                  </a:ext>
                </a:extLst>
              </a:tr>
              <a:tr h="337888">
                <a:tc>
                  <a:txBody>
                    <a:bodyPr/>
                    <a:lstStyle/>
                    <a:p>
                      <a:pPr algn="l" rtl="0" fontAlgn="ctr"/>
                      <a:r>
                        <a:rPr lang="es-CO" sz="1000" b="0" i="0" u="none" strike="noStrike">
                          <a:solidFill>
                            <a:srgbClr val="203764"/>
                          </a:solidFill>
                          <a:effectLst/>
                          <a:latin typeface="Calibri" panose="020F0502020204030204" pitchFamily="34" charset="0"/>
                        </a:rPr>
                        <a:t>Transferencias de capital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2999734089"/>
                  </a:ext>
                </a:extLst>
              </a:tr>
              <a:tr h="337888">
                <a:tc>
                  <a:txBody>
                    <a:bodyPr/>
                    <a:lstStyle/>
                    <a:p>
                      <a:pPr algn="l" rtl="0" fontAlgn="ctr"/>
                      <a:r>
                        <a:rPr lang="es-ES" sz="1000" b="0" i="0" u="none" strike="noStrike">
                          <a:solidFill>
                            <a:srgbClr val="203764"/>
                          </a:solidFill>
                          <a:effectLst/>
                          <a:latin typeface="Calibri" panose="020F0502020204030204" pitchFamily="34" charset="0"/>
                        </a:rPr>
                        <a:t>Gastos de comercialización y producción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83401202"/>
                  </a:ext>
                </a:extLst>
              </a:tr>
              <a:tr h="337888">
                <a:tc>
                  <a:txBody>
                    <a:bodyPr/>
                    <a:lstStyle/>
                    <a:p>
                      <a:pPr algn="l" rtl="0" fontAlgn="ctr"/>
                      <a:r>
                        <a:rPr lang="es-CO" sz="1000" b="0" i="0" u="none" strike="noStrike">
                          <a:solidFill>
                            <a:srgbClr val="203764"/>
                          </a:solidFill>
                          <a:effectLst/>
                          <a:latin typeface="Calibri" panose="020F0502020204030204" pitchFamily="34" charset="0"/>
                        </a:rPr>
                        <a:t>Adquisición de activos financieros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669871152"/>
                  </a:ext>
                </a:extLst>
              </a:tr>
              <a:tr h="337888">
                <a:tc>
                  <a:txBody>
                    <a:bodyPr/>
                    <a:lstStyle/>
                    <a:p>
                      <a:pPr algn="l" rtl="0" fontAlgn="ctr"/>
                      <a:r>
                        <a:rPr lang="es-CO" sz="1000" b="0" i="0" u="none" strike="noStrike">
                          <a:solidFill>
                            <a:srgbClr val="203764"/>
                          </a:solidFill>
                          <a:effectLst/>
                          <a:latin typeface="Calibri" panose="020F0502020204030204" pitchFamily="34" charset="0"/>
                        </a:rPr>
                        <a:t>Disminución de pasivos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023435596"/>
                  </a:ext>
                </a:extLst>
              </a:tr>
              <a:tr h="337888">
                <a:tc>
                  <a:txBody>
                    <a:bodyPr/>
                    <a:lstStyle/>
                    <a:p>
                      <a:pPr algn="l" rtl="0" fontAlgn="ctr"/>
                      <a:r>
                        <a:rPr lang="es-CO" sz="1000" b="0" i="0" u="none" strike="noStrike">
                          <a:solidFill>
                            <a:srgbClr val="203764"/>
                          </a:solidFill>
                          <a:effectLst/>
                          <a:latin typeface="Calibri" panose="020F0502020204030204" pitchFamily="34" charset="0"/>
                        </a:rPr>
                        <a:t>Gastos por tributos, multas, sanciones e intereses de mora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75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78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81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83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tcPr>
                </a:tc>
                <a:tc>
                  <a:txBody>
                    <a:bodyPr/>
                    <a:lstStyle/>
                    <a:p>
                      <a:pPr algn="l" rtl="0" fontAlgn="b"/>
                      <a:r>
                        <a:rPr lang="es-CO" sz="1000" b="0" i="0" u="none" strike="noStrike">
                          <a:solidFill>
                            <a:srgbClr val="203764"/>
                          </a:solidFill>
                          <a:effectLst/>
                          <a:latin typeface="Calibri" panose="020F0502020204030204" pitchFamily="34" charset="0"/>
                        </a:rPr>
                        <a:t>                    86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tcPr>
                </a:tc>
                <a:tc>
                  <a:txBody>
                    <a:bodyPr/>
                    <a:lstStyle/>
                    <a:p>
                      <a:pPr algn="ctr" rtl="0" fontAlgn="b"/>
                      <a:r>
                        <a:rPr lang="es-CO" sz="10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tcPr>
                </a:tc>
                <a:extLst>
                  <a:ext uri="{0D108BD9-81ED-4DB2-BD59-A6C34878D82A}">
                    <a16:rowId xmlns:a16="http://schemas.microsoft.com/office/drawing/2014/main" val="2811201178"/>
                  </a:ext>
                </a:extLst>
              </a:tr>
              <a:tr h="238994">
                <a:tc>
                  <a:txBody>
                    <a:bodyPr/>
                    <a:lstStyle/>
                    <a:p>
                      <a:pPr algn="l" rtl="0" fontAlgn="ctr"/>
                      <a:r>
                        <a:rPr lang="es-CO" sz="1200" b="1" i="0" u="none" strike="noStrike">
                          <a:solidFill>
                            <a:srgbClr val="203764"/>
                          </a:solidFill>
                          <a:effectLst/>
                          <a:latin typeface="Calibri" panose="020F0502020204030204" pitchFamily="34" charset="0"/>
                        </a:rPr>
                        <a:t>Total Funcionamiento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DEDED"/>
                    </a:solidFill>
                  </a:tcPr>
                </a:tc>
                <a:tc>
                  <a:txBody>
                    <a:bodyPr/>
                    <a:lstStyle/>
                    <a:p>
                      <a:pPr algn="l" fontAlgn="ctr"/>
                      <a:r>
                        <a:rPr lang="es-CO" sz="1000" b="0" i="0" u="none" strike="noStrike">
                          <a:solidFill>
                            <a:srgbClr val="000000"/>
                          </a:solidFill>
                          <a:effectLst/>
                          <a:latin typeface="Calibri" panose="020F0502020204030204" pitchFamily="34" charset="0"/>
                        </a:rPr>
                        <a:t>              8.852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l" fontAlgn="ctr"/>
                      <a:r>
                        <a:rPr lang="es-CO" sz="1000" b="0" i="0" u="none" strike="noStrike">
                          <a:solidFill>
                            <a:srgbClr val="000000"/>
                          </a:solidFill>
                          <a:effectLst/>
                          <a:latin typeface="Calibri" panose="020F0502020204030204" pitchFamily="34" charset="0"/>
                        </a:rPr>
                        <a:t>           10.856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l" fontAlgn="ctr"/>
                      <a:r>
                        <a:rPr lang="es-CO" sz="1000" b="0" i="0" u="none" strike="noStrike">
                          <a:solidFill>
                            <a:srgbClr val="000000"/>
                          </a:solidFill>
                          <a:effectLst/>
                          <a:latin typeface="Calibri" panose="020F0502020204030204" pitchFamily="34" charset="0"/>
                        </a:rPr>
                        <a:t>           11.181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l" fontAlgn="ctr"/>
                      <a:r>
                        <a:rPr lang="es-CO" sz="1000" b="0" i="0" u="none" strike="noStrike">
                          <a:solidFill>
                            <a:srgbClr val="000000"/>
                          </a:solidFill>
                          <a:effectLst/>
                          <a:latin typeface="Calibri" panose="020F0502020204030204" pitchFamily="34" charset="0"/>
                        </a:rPr>
                        <a:t>           11.517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l" fontAlgn="ctr"/>
                      <a:r>
                        <a:rPr lang="es-CO" sz="1000" b="0" i="0" u="none" strike="noStrike">
                          <a:solidFill>
                            <a:srgbClr val="000000"/>
                          </a:solidFill>
                          <a:effectLst/>
                          <a:latin typeface="Calibri" panose="020F0502020204030204" pitchFamily="34" charset="0"/>
                        </a:rPr>
                        <a:t>           11.862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00" b="0" i="0" u="none" strike="noStrike">
                          <a:solidFill>
                            <a:srgbClr val="000000"/>
                          </a:solidFill>
                          <a:effectLst/>
                          <a:latin typeface="Calibri" panose="020F0502020204030204" pitchFamily="34" charset="0"/>
                        </a:rPr>
                        <a:t>23%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2316270975"/>
                  </a:ext>
                </a:extLst>
              </a:tr>
              <a:tr h="238994">
                <a:tc>
                  <a:txBody>
                    <a:bodyPr/>
                    <a:lstStyle/>
                    <a:p>
                      <a:pPr algn="l" rtl="0" fontAlgn="ctr"/>
                      <a:r>
                        <a:rPr lang="es-CO" sz="1200" b="1" i="0" u="none" strike="noStrike">
                          <a:solidFill>
                            <a:srgbClr val="203764"/>
                          </a:solidFill>
                          <a:effectLst/>
                          <a:latin typeface="Calibri" panose="020F0502020204030204" pitchFamily="34" charset="0"/>
                        </a:rPr>
                        <a:t>Servicio de la Deuda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extLst>
                  <a:ext uri="{0D108BD9-81ED-4DB2-BD59-A6C34878D82A}">
                    <a16:rowId xmlns:a16="http://schemas.microsoft.com/office/drawing/2014/main" val="1774528177"/>
                  </a:ext>
                </a:extLst>
              </a:tr>
              <a:tr h="238994">
                <a:tc>
                  <a:txBody>
                    <a:bodyPr/>
                    <a:lstStyle/>
                    <a:p>
                      <a:pPr algn="l" rtl="0" fontAlgn="ctr"/>
                      <a:r>
                        <a:rPr lang="es-ES" sz="1200" b="1" i="0" u="none" strike="noStrike">
                          <a:solidFill>
                            <a:srgbClr val="203764"/>
                          </a:solidFill>
                          <a:effectLst/>
                          <a:latin typeface="Calibri" panose="020F0502020204030204" pitchFamily="34" charset="0"/>
                        </a:rPr>
                        <a:t>Total Funcionamiento + Servicio de la Deuda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DEDED"/>
                    </a:solidFill>
                  </a:tcPr>
                </a:tc>
                <a:tc>
                  <a:txBody>
                    <a:bodyPr/>
                    <a:lstStyle/>
                    <a:p>
                      <a:pPr algn="l" fontAlgn="ctr"/>
                      <a:r>
                        <a:rPr lang="es-CO" sz="1000" b="0" i="0" u="none" strike="noStrike">
                          <a:solidFill>
                            <a:srgbClr val="000000"/>
                          </a:solidFill>
                          <a:effectLst/>
                          <a:latin typeface="Calibri" panose="020F0502020204030204" pitchFamily="34" charset="0"/>
                        </a:rPr>
                        <a:t>        8.852,23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00" b="0" i="0" u="none" strike="noStrike">
                          <a:solidFill>
                            <a:srgbClr val="000000"/>
                          </a:solidFill>
                          <a:effectLst/>
                          <a:latin typeface="Calibri" panose="020F0502020204030204" pitchFamily="34" charset="0"/>
                        </a:rPr>
                        <a:t>10855,68556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00" b="0" i="0" u="none" strike="noStrike">
                          <a:solidFill>
                            <a:srgbClr val="000000"/>
                          </a:solidFill>
                          <a:effectLst/>
                          <a:latin typeface="Calibri" panose="020F0502020204030204" pitchFamily="34" charset="0"/>
                        </a:rPr>
                        <a:t>11181,35612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00" b="0" i="0" u="none" strike="noStrike">
                          <a:solidFill>
                            <a:srgbClr val="000000"/>
                          </a:solidFill>
                          <a:effectLst/>
                          <a:latin typeface="Calibri" panose="020F0502020204030204" pitchFamily="34" charset="0"/>
                        </a:rPr>
                        <a:t>11516,79681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00" b="0" i="0" u="none" strike="noStrike">
                          <a:solidFill>
                            <a:srgbClr val="000000"/>
                          </a:solidFill>
                          <a:effectLst/>
                          <a:latin typeface="Calibri" panose="020F0502020204030204" pitchFamily="34" charset="0"/>
                        </a:rPr>
                        <a:t>11862,30071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00" b="0" i="0" u="none" strike="noStrike">
                          <a:solidFill>
                            <a:srgbClr val="000000"/>
                          </a:solidFill>
                          <a:effectLst/>
                          <a:latin typeface="Calibri" panose="020F0502020204030204" pitchFamily="34" charset="0"/>
                        </a:rPr>
                        <a:t>23%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3168372648"/>
                  </a:ext>
                </a:extLst>
              </a:tr>
              <a:tr h="164823">
                <a:tc>
                  <a:txBody>
                    <a:bodyPr/>
                    <a:lstStyle/>
                    <a:p>
                      <a:pPr algn="l" fontAlgn="ctr"/>
                      <a:r>
                        <a:rPr lang="es-ES" sz="900" b="0" i="0" u="none" strike="noStrike">
                          <a:solidFill>
                            <a:srgbClr val="203764"/>
                          </a:solidFill>
                          <a:effectLst/>
                          <a:latin typeface="Calibri" panose="020F0502020204030204" pitchFamily="34" charset="0"/>
                        </a:rPr>
                        <a:t>* Apropiación vigente a 31 de marzo de 2025</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242530904"/>
                  </a:ext>
                </a:extLst>
              </a:tr>
            </a:tbl>
          </a:graphicData>
        </a:graphic>
      </p:graphicFrame>
    </p:spTree>
    <p:extLst>
      <p:ext uri="{BB962C8B-B14F-4D97-AF65-F5344CB8AC3E}">
        <p14:creationId xmlns:p14="http://schemas.microsoft.com/office/powerpoint/2010/main" val="17723153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CEC6C-7AA6-A3D5-487F-265E5F9D5DB7}"/>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0088103A-BA5B-C30A-8E48-C59E70A09C88}"/>
              </a:ext>
            </a:extLst>
          </p:cNvPr>
          <p:cNvSpPr/>
          <p:nvPr/>
        </p:nvSpPr>
        <p:spPr>
          <a:xfrm>
            <a:off x="0" y="0"/>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t>FUNCIONAMIENTO	CÓDIGGO PROGRAMA	2025* PROYECTADA A CIERRE	2026	2027	2028</a:t>
            </a:r>
          </a:p>
        </p:txBody>
      </p:sp>
      <p:sp>
        <p:nvSpPr>
          <p:cNvPr id="5" name="Título 3">
            <a:extLst>
              <a:ext uri="{FF2B5EF4-FFF2-40B4-BE49-F238E27FC236}">
                <a16:creationId xmlns:a16="http://schemas.microsoft.com/office/drawing/2014/main" id="{271F702B-3C81-CF67-E7EF-2D6A4F0EE06E}"/>
              </a:ext>
            </a:extLst>
          </p:cNvPr>
          <p:cNvSpPr txBox="1">
            <a:spLocks/>
          </p:cNvSpPr>
          <p:nvPr/>
        </p:nvSpPr>
        <p:spPr>
          <a:xfrm>
            <a:off x="263073" y="378172"/>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 Programático INSOR</a:t>
            </a:r>
          </a:p>
        </p:txBody>
      </p:sp>
      <p:pic>
        <p:nvPicPr>
          <p:cNvPr id="8" name="Graphic 7">
            <a:extLst>
              <a:ext uri="{FF2B5EF4-FFF2-40B4-BE49-F238E27FC236}">
                <a16:creationId xmlns:a16="http://schemas.microsoft.com/office/drawing/2014/main" id="{052CC235-9E37-D2A1-E6E9-5848152175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80" y="790532"/>
            <a:ext cx="6638516" cy="89173"/>
          </a:xfrm>
          <a:prstGeom prst="rect">
            <a:avLst/>
          </a:prstGeom>
        </p:spPr>
      </p:pic>
      <p:pic>
        <p:nvPicPr>
          <p:cNvPr id="3" name="Imagen 2" descr="Tabla&#10;&#10;El contenido generado por IA puede ser incorrecto.">
            <a:extLst>
              <a:ext uri="{FF2B5EF4-FFF2-40B4-BE49-F238E27FC236}">
                <a16:creationId xmlns:a16="http://schemas.microsoft.com/office/drawing/2014/main" id="{5F28B629-59D2-3DE1-BE70-13A3F65C0F36}"/>
              </a:ext>
            </a:extLst>
          </p:cNvPr>
          <p:cNvPicPr>
            <a:picLocks noChangeAspect="1"/>
          </p:cNvPicPr>
          <p:nvPr/>
        </p:nvPicPr>
        <p:blipFill>
          <a:blip r:embed="rId4"/>
          <a:stretch>
            <a:fillRect/>
          </a:stretch>
        </p:blipFill>
        <p:spPr>
          <a:xfrm>
            <a:off x="633413" y="1056155"/>
            <a:ext cx="10925175" cy="5619750"/>
          </a:xfrm>
          <a:prstGeom prst="rect">
            <a:avLst/>
          </a:prstGeom>
        </p:spPr>
      </p:pic>
    </p:spTree>
    <p:extLst>
      <p:ext uri="{BB962C8B-B14F-4D97-AF65-F5344CB8AC3E}">
        <p14:creationId xmlns:p14="http://schemas.microsoft.com/office/powerpoint/2010/main" val="29162915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55455-3DE6-2EBB-61A9-3065BD4E44BB}"/>
            </a:ext>
          </a:extLst>
        </p:cNvPr>
        <p:cNvGrpSpPr/>
        <p:nvPr/>
      </p:nvGrpSpPr>
      <p:grpSpPr>
        <a:xfrm>
          <a:off x="0" y="0"/>
          <a:ext cx="0" cy="0"/>
          <a:chOff x="0" y="0"/>
          <a:chExt cx="0" cy="0"/>
        </a:xfrm>
      </p:grpSpPr>
      <p:pic>
        <p:nvPicPr>
          <p:cNvPr id="9" name="Imagen 8" descr="Imagen que contiene persona, pasto, sostener, hombre  El contenido generado por inteligencia artificial puede ser incorrecto.">
            <a:extLst>
              <a:ext uri="{FF2B5EF4-FFF2-40B4-BE49-F238E27FC236}">
                <a16:creationId xmlns:a16="http://schemas.microsoft.com/office/drawing/2014/main" id="{0FA0D027-0AF8-BB86-3B9F-8298168F79B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370846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011B3F-1366-08E7-2888-EA36EA68AF36}"/>
            </a:ext>
          </a:extLst>
        </p:cNvPr>
        <p:cNvGrpSpPr/>
        <p:nvPr/>
      </p:nvGrpSpPr>
      <p:grpSpPr>
        <a:xfrm>
          <a:off x="0" y="0"/>
          <a:ext cx="0" cy="0"/>
          <a:chOff x="0" y="0"/>
          <a:chExt cx="0" cy="0"/>
        </a:xfrm>
      </p:grpSpPr>
      <p:graphicFrame>
        <p:nvGraphicFramePr>
          <p:cNvPr id="10" name="Tabla 9">
            <a:extLst>
              <a:ext uri="{FF2B5EF4-FFF2-40B4-BE49-F238E27FC236}">
                <a16:creationId xmlns:a16="http://schemas.microsoft.com/office/drawing/2014/main" id="{3B1C6E09-2499-1F43-D60A-CBA884D29082}"/>
              </a:ext>
            </a:extLst>
          </p:cNvPr>
          <p:cNvGraphicFramePr>
            <a:graphicFrameLocks noGrp="1"/>
          </p:cNvGraphicFramePr>
          <p:nvPr>
            <p:extLst>
              <p:ext uri="{D42A27DB-BD31-4B8C-83A1-F6EECF244321}">
                <p14:modId xmlns:p14="http://schemas.microsoft.com/office/powerpoint/2010/main" val="125793532"/>
              </p:ext>
            </p:extLst>
          </p:nvPr>
        </p:nvGraphicFramePr>
        <p:xfrm>
          <a:off x="166077" y="234461"/>
          <a:ext cx="11872456" cy="6521376"/>
        </p:xfrm>
        <a:graphic>
          <a:graphicData uri="http://schemas.openxmlformats.org/drawingml/2006/table">
            <a:tbl>
              <a:tblPr bandRow="1">
                <a:tableStyleId>{5C22544A-7EE6-4342-B048-85BDC9FD1C3A}</a:tableStyleId>
              </a:tblPr>
              <a:tblGrid>
                <a:gridCol w="2650399">
                  <a:extLst>
                    <a:ext uri="{9D8B030D-6E8A-4147-A177-3AD203B41FA5}">
                      <a16:colId xmlns:a16="http://schemas.microsoft.com/office/drawing/2014/main" val="3634756564"/>
                    </a:ext>
                  </a:extLst>
                </a:gridCol>
                <a:gridCol w="769469">
                  <a:extLst>
                    <a:ext uri="{9D8B030D-6E8A-4147-A177-3AD203B41FA5}">
                      <a16:colId xmlns:a16="http://schemas.microsoft.com/office/drawing/2014/main" val="2215425481"/>
                    </a:ext>
                  </a:extLst>
                </a:gridCol>
                <a:gridCol w="696188">
                  <a:extLst>
                    <a:ext uri="{9D8B030D-6E8A-4147-A177-3AD203B41FA5}">
                      <a16:colId xmlns:a16="http://schemas.microsoft.com/office/drawing/2014/main" val="801179663"/>
                    </a:ext>
                  </a:extLst>
                </a:gridCol>
                <a:gridCol w="208280">
                  <a:extLst>
                    <a:ext uri="{9D8B030D-6E8A-4147-A177-3AD203B41FA5}">
                      <a16:colId xmlns:a16="http://schemas.microsoft.com/office/drawing/2014/main" val="3017477074"/>
                    </a:ext>
                  </a:extLst>
                </a:gridCol>
                <a:gridCol w="696188">
                  <a:extLst>
                    <a:ext uri="{9D8B030D-6E8A-4147-A177-3AD203B41FA5}">
                      <a16:colId xmlns:a16="http://schemas.microsoft.com/office/drawing/2014/main" val="1158929133"/>
                    </a:ext>
                  </a:extLst>
                </a:gridCol>
                <a:gridCol w="671759">
                  <a:extLst>
                    <a:ext uri="{9D8B030D-6E8A-4147-A177-3AD203B41FA5}">
                      <a16:colId xmlns:a16="http://schemas.microsoft.com/office/drawing/2014/main" val="4196238316"/>
                    </a:ext>
                  </a:extLst>
                </a:gridCol>
                <a:gridCol w="586261">
                  <a:extLst>
                    <a:ext uri="{9D8B030D-6E8A-4147-A177-3AD203B41FA5}">
                      <a16:colId xmlns:a16="http://schemas.microsoft.com/office/drawing/2014/main" val="362137545"/>
                    </a:ext>
                  </a:extLst>
                </a:gridCol>
                <a:gridCol w="586261">
                  <a:extLst>
                    <a:ext uri="{9D8B030D-6E8A-4147-A177-3AD203B41FA5}">
                      <a16:colId xmlns:a16="http://schemas.microsoft.com/office/drawing/2014/main" val="4264313602"/>
                    </a:ext>
                  </a:extLst>
                </a:gridCol>
                <a:gridCol w="1062600">
                  <a:extLst>
                    <a:ext uri="{9D8B030D-6E8A-4147-A177-3AD203B41FA5}">
                      <a16:colId xmlns:a16="http://schemas.microsoft.com/office/drawing/2014/main" val="3994716563"/>
                    </a:ext>
                  </a:extLst>
                </a:gridCol>
                <a:gridCol w="586261">
                  <a:extLst>
                    <a:ext uri="{9D8B030D-6E8A-4147-A177-3AD203B41FA5}">
                      <a16:colId xmlns:a16="http://schemas.microsoft.com/office/drawing/2014/main" val="2870142998"/>
                    </a:ext>
                  </a:extLst>
                </a:gridCol>
                <a:gridCol w="403056">
                  <a:extLst>
                    <a:ext uri="{9D8B030D-6E8A-4147-A177-3AD203B41FA5}">
                      <a16:colId xmlns:a16="http://schemas.microsoft.com/office/drawing/2014/main" val="3238063306"/>
                    </a:ext>
                  </a:extLst>
                </a:gridCol>
                <a:gridCol w="708267">
                  <a:extLst>
                    <a:ext uri="{9D8B030D-6E8A-4147-A177-3AD203B41FA5}">
                      <a16:colId xmlns:a16="http://schemas.microsoft.com/office/drawing/2014/main" val="1321199206"/>
                    </a:ext>
                  </a:extLst>
                </a:gridCol>
                <a:gridCol w="671633">
                  <a:extLst>
                    <a:ext uri="{9D8B030D-6E8A-4147-A177-3AD203B41FA5}">
                      <a16:colId xmlns:a16="http://schemas.microsoft.com/office/drawing/2014/main" val="1542600603"/>
                    </a:ext>
                  </a:extLst>
                </a:gridCol>
                <a:gridCol w="585470">
                  <a:extLst>
                    <a:ext uri="{9D8B030D-6E8A-4147-A177-3AD203B41FA5}">
                      <a16:colId xmlns:a16="http://schemas.microsoft.com/office/drawing/2014/main" val="2221151151"/>
                    </a:ext>
                  </a:extLst>
                </a:gridCol>
                <a:gridCol w="305288">
                  <a:extLst>
                    <a:ext uri="{9D8B030D-6E8A-4147-A177-3AD203B41FA5}">
                      <a16:colId xmlns:a16="http://schemas.microsoft.com/office/drawing/2014/main" val="2518529191"/>
                    </a:ext>
                  </a:extLst>
                </a:gridCol>
                <a:gridCol w="245380">
                  <a:extLst>
                    <a:ext uri="{9D8B030D-6E8A-4147-A177-3AD203B41FA5}">
                      <a16:colId xmlns:a16="http://schemas.microsoft.com/office/drawing/2014/main" val="3397177386"/>
                    </a:ext>
                  </a:extLst>
                </a:gridCol>
                <a:gridCol w="219848">
                  <a:extLst>
                    <a:ext uri="{9D8B030D-6E8A-4147-A177-3AD203B41FA5}">
                      <a16:colId xmlns:a16="http://schemas.microsoft.com/office/drawing/2014/main" val="3049778688"/>
                    </a:ext>
                  </a:extLst>
                </a:gridCol>
                <a:gridCol w="219848">
                  <a:extLst>
                    <a:ext uri="{9D8B030D-6E8A-4147-A177-3AD203B41FA5}">
                      <a16:colId xmlns:a16="http://schemas.microsoft.com/office/drawing/2014/main" val="1815161140"/>
                    </a:ext>
                  </a:extLst>
                </a:gridCol>
              </a:tblGrid>
              <a:tr h="241600">
                <a:tc>
                  <a:txBody>
                    <a:bodyPr/>
                    <a:lstStyle/>
                    <a:p>
                      <a:pPr marL="0" algn="l" rtl="0" eaLnBrk="1" fontAlgn="ctr" latinLnBrk="0" hangingPunct="1">
                        <a:buNone/>
                      </a:pPr>
                      <a:r>
                        <a:rPr lang="es-CO" sz="900" b="1" i="0" kern="1200">
                          <a:solidFill>
                            <a:srgbClr val="203764"/>
                          </a:solidFill>
                          <a:effectLst/>
                          <a:latin typeface="Aptos Narrow"/>
                        </a:rPr>
                        <a:t>Cifras en pesos corrientes</a:t>
                      </a:r>
                      <a:endParaRPr lang="es-CO">
                        <a:effectLst/>
                        <a:latin typeface="Aptos Narrow"/>
                      </a:endParaRPr>
                    </a:p>
                  </a:txBody>
                  <a:tcPr marL="0" marR="0" marT="0" marB="0" anchor="ctr">
                    <a:lnL>
                      <a:noFill/>
                    </a:lnL>
                    <a:lnR>
                      <a:noFill/>
                    </a:lnR>
                    <a:lnT>
                      <a:noFill/>
                    </a:lnT>
                    <a:lnB>
                      <a:noFill/>
                    </a:lnB>
                    <a:noFill/>
                  </a:tcPr>
                </a:tc>
                <a:tc>
                  <a:txBody>
                    <a:bodyPr/>
                    <a:lstStyle/>
                    <a:p>
                      <a:pPr marL="0" algn="l"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l" rtl="0" eaLnBrk="1" fontAlgn="ctr" latinLnBrk="0" hangingPunct="1">
                        <a:buNone/>
                      </a:pPr>
                      <a:endParaRPr lang="es-CO">
                        <a:effectLst/>
                      </a:endParaRPr>
                    </a:p>
                  </a:txBody>
                  <a:tcPr marL="0" marR="0" marT="0" marB="0" anchor="ctr">
                    <a:lnL>
                      <a:noFill/>
                    </a:lnL>
                    <a:lnR>
                      <a:noFill/>
                    </a:lnR>
                    <a:lnT>
                      <a:noFill/>
                    </a:lnT>
                    <a:lnB>
                      <a:noFill/>
                    </a:lnB>
                    <a:noFill/>
                  </a:tcPr>
                </a:tc>
                <a:tc gridSpan="2">
                  <a:txBody>
                    <a:bodyPr/>
                    <a:lstStyle/>
                    <a:p>
                      <a:pPr marL="0" algn="l" rtl="0" eaLnBrk="1" fontAlgn="ctr" latinLnBrk="0" hangingPunct="1">
                        <a:buNone/>
                      </a:pPr>
                      <a:endParaRPr lang="es-CO">
                        <a:effectLst/>
                      </a:endParaRPr>
                    </a:p>
                  </a:txBody>
                  <a:tcPr marL="0" marR="0" marT="0" marB="0" anchor="ctr">
                    <a:lnL>
                      <a:noFill/>
                    </a:lnL>
                    <a:lnR>
                      <a:noFill/>
                    </a:lnR>
                    <a:lnT>
                      <a:noFill/>
                    </a:lnT>
                    <a:lnB>
                      <a:noFill/>
                    </a:lnB>
                    <a:noFill/>
                  </a:tcPr>
                </a:tc>
                <a:tc hMerge="1">
                  <a:txBody>
                    <a:bodyPr/>
                    <a:lstStyle/>
                    <a:p>
                      <a:endParaRPr lang="es-ES"/>
                    </a:p>
                  </a:txBody>
                  <a:tcPr/>
                </a:tc>
                <a:tc gridSpan="13">
                  <a:txBody>
                    <a:bodyPr/>
                    <a:lstStyle/>
                    <a:p>
                      <a:pPr marL="0" algn="ctr" rtl="0" eaLnBrk="1" fontAlgn="ctr" latinLnBrk="0" hangingPunct="1">
                        <a:buNone/>
                      </a:pPr>
                      <a:r>
                        <a:rPr lang="es-CO" sz="500" b="1" i="0" kern="1200">
                          <a:solidFill>
                            <a:srgbClr val="FFFFFF"/>
                          </a:solidFill>
                          <a:effectLst/>
                          <a:latin typeface="Aptos Narrow"/>
                        </a:rPr>
                        <a:t>MGMP 2026-2029</a:t>
                      </a:r>
                      <a:endParaRPr lang="es-CO">
                        <a:effectLst/>
                        <a:latin typeface="Aptos Narrow"/>
                      </a:endParaRPr>
                    </a:p>
                  </a:txBody>
                  <a:tcPr marL="0" marR="0" marT="0" marB="0" anchor="ctr">
                    <a:lnL>
                      <a:noFill/>
                    </a:lnL>
                    <a:lnR>
                      <a:noFill/>
                    </a:lnR>
                    <a:lnT>
                      <a:noFill/>
                    </a:lnT>
                    <a:lnB>
                      <a:noFill/>
                    </a:lnB>
                    <a:no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637794396"/>
                  </a:ext>
                </a:extLst>
              </a:tr>
              <a:tr h="186691">
                <a:tc rowSpan="2">
                  <a:txBody>
                    <a:bodyPr/>
                    <a:lstStyle/>
                    <a:p>
                      <a:pPr marL="0" algn="l" rtl="0" eaLnBrk="1" fontAlgn="ctr" latinLnBrk="0" hangingPunct="1">
                        <a:buNone/>
                      </a:pPr>
                      <a:r>
                        <a:rPr lang="es-CO" sz="800" b="1" i="0" kern="1200">
                          <a:solidFill>
                            <a:schemeClr val="bg1"/>
                          </a:solidFill>
                          <a:effectLst/>
                          <a:latin typeface="Aptos Narrow"/>
                        </a:rPr>
                        <a:t>Inversión/Entidad</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rowSpan="2">
                  <a:txBody>
                    <a:bodyPr/>
                    <a:lstStyle/>
                    <a:p>
                      <a:pPr marL="0" algn="ctr" rtl="0" eaLnBrk="1" fontAlgn="ctr" latinLnBrk="0" hangingPunct="1">
                        <a:buNone/>
                      </a:pPr>
                      <a:r>
                        <a:rPr lang="es-CO" sz="700" b="1" i="0" kern="1200">
                          <a:solidFill>
                            <a:schemeClr val="bg1"/>
                          </a:solidFill>
                          <a:effectLst/>
                          <a:latin typeface="Aptos Narrow"/>
                        </a:rPr>
                        <a:t>2025*</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gridSpan="3">
                  <a:txBody>
                    <a:bodyPr/>
                    <a:lstStyle/>
                    <a:p>
                      <a:pPr marL="0" algn="ctr" rtl="0" eaLnBrk="1" fontAlgn="ctr" latinLnBrk="0" hangingPunct="1">
                        <a:buNone/>
                      </a:pPr>
                      <a:r>
                        <a:rPr lang="es-CO" sz="800" b="1" i="0" kern="1200">
                          <a:solidFill>
                            <a:schemeClr val="bg1"/>
                          </a:solidFill>
                          <a:effectLst/>
                          <a:latin typeface="Aptos Narrow"/>
                        </a:rPr>
                        <a:t>Gasto Recurrente 2025</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hMerge="1">
                  <a:txBody>
                    <a:bodyPr/>
                    <a:lstStyle/>
                    <a:p>
                      <a:endParaRPr lang="es-ES"/>
                    </a:p>
                  </a:txBody>
                  <a:tcPr/>
                </a:tc>
                <a:tc hMerge="1">
                  <a:txBody>
                    <a:bodyPr/>
                    <a:lstStyle/>
                    <a:p>
                      <a:endParaRPr lang="es-ES"/>
                    </a:p>
                  </a:txBody>
                  <a:tcPr/>
                </a:tc>
                <a:tc rowSpan="2">
                  <a:txBody>
                    <a:bodyPr/>
                    <a:lstStyle/>
                    <a:p>
                      <a:pPr marL="0" algn="ctr" rtl="0" eaLnBrk="1" fontAlgn="ctr" latinLnBrk="0" hangingPunct="1">
                        <a:buNone/>
                      </a:pPr>
                      <a:r>
                        <a:rPr lang="es-CO" sz="700" b="1" i="0" kern="1200">
                          <a:solidFill>
                            <a:schemeClr val="bg1"/>
                          </a:solidFill>
                          <a:effectLst/>
                          <a:latin typeface="Aptos Narrow"/>
                        </a:rPr>
                        <a:t>2026</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gridSpan="2">
                  <a:txBody>
                    <a:bodyPr/>
                    <a:lstStyle/>
                    <a:p>
                      <a:pPr marL="0" algn="ctr" rtl="0" eaLnBrk="1" fontAlgn="ctr" latinLnBrk="0" hangingPunct="1">
                        <a:buNone/>
                      </a:pPr>
                      <a:r>
                        <a:rPr lang="es-CO" sz="800" b="1" i="0" kern="1200">
                          <a:solidFill>
                            <a:schemeClr val="bg1"/>
                          </a:solidFill>
                          <a:effectLst/>
                          <a:latin typeface="Aptos Narrow"/>
                        </a:rPr>
                        <a:t>Gasto Recurrente 2026</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hMerge="1">
                  <a:txBody>
                    <a:bodyPr/>
                    <a:lstStyle/>
                    <a:p>
                      <a:endParaRPr lang="es-ES"/>
                    </a:p>
                  </a:txBody>
                  <a:tcPr/>
                </a:tc>
                <a:tc rowSpan="2">
                  <a:txBody>
                    <a:bodyPr/>
                    <a:lstStyle/>
                    <a:p>
                      <a:pPr marL="0" algn="ctr" rtl="0" eaLnBrk="1" fontAlgn="ctr" latinLnBrk="0" hangingPunct="1">
                        <a:buNone/>
                      </a:pPr>
                      <a:r>
                        <a:rPr lang="es-MX" sz="700" b="1" i="0" kern="1200">
                          <a:solidFill>
                            <a:schemeClr val="bg1"/>
                          </a:solidFill>
                          <a:effectLst/>
                          <a:latin typeface="Aptos Narrow"/>
                        </a:rPr>
                        <a:t>Indicador Proyecto de Inversión (PIIP) 2026</a:t>
                      </a:r>
                      <a:endParaRPr lang="es-MX">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rowSpan="2">
                  <a:txBody>
                    <a:bodyPr/>
                    <a:lstStyle/>
                    <a:p>
                      <a:pPr marL="0" algn="ctr" rtl="0" eaLnBrk="1" fontAlgn="ctr" latinLnBrk="0" hangingPunct="1">
                        <a:buNone/>
                      </a:pPr>
                      <a:r>
                        <a:rPr lang="es-MX" sz="700" b="1" i="0" kern="1200">
                          <a:solidFill>
                            <a:schemeClr val="bg1"/>
                          </a:solidFill>
                          <a:effectLst/>
                          <a:latin typeface="Aptos Narrow"/>
                        </a:rPr>
                        <a:t>Unidad de Medida Proyecto de Inversión (PIIP) </a:t>
                      </a:r>
                      <a:br>
                        <a:rPr lang="es-MX" sz="700" b="1" i="0" kern="1200">
                          <a:solidFill>
                            <a:schemeClr val="bg1"/>
                          </a:solidFill>
                          <a:effectLst/>
                          <a:latin typeface="Aptos Narrow"/>
                        </a:rPr>
                      </a:br>
                      <a:r>
                        <a:rPr lang="es-MX" sz="700" b="1" i="0" kern="1200">
                          <a:solidFill>
                            <a:schemeClr val="bg1"/>
                          </a:solidFill>
                          <a:effectLst/>
                          <a:latin typeface="Aptos Narrow"/>
                        </a:rPr>
                        <a:t>2026</a:t>
                      </a:r>
                      <a:endParaRPr lang="es-MX">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rowSpan="2">
                  <a:txBody>
                    <a:bodyPr/>
                    <a:lstStyle/>
                    <a:p>
                      <a:pPr marL="0" algn="ctr" rtl="0" eaLnBrk="1" fontAlgn="ctr" latinLnBrk="0" hangingPunct="1">
                        <a:buNone/>
                      </a:pPr>
                      <a:r>
                        <a:rPr lang="es-MX" sz="700" b="1" i="0" kern="1200">
                          <a:solidFill>
                            <a:schemeClr val="bg1"/>
                          </a:solidFill>
                          <a:effectLst/>
                          <a:latin typeface="Aptos Narrow"/>
                        </a:rPr>
                        <a:t>Meta Proyecto de Inversión (PIIP) </a:t>
                      </a:r>
                      <a:br>
                        <a:rPr lang="es-MX" sz="700" b="1" i="0" kern="1200">
                          <a:solidFill>
                            <a:schemeClr val="bg1"/>
                          </a:solidFill>
                          <a:effectLst/>
                          <a:latin typeface="Aptos Narrow"/>
                        </a:rPr>
                      </a:br>
                      <a:r>
                        <a:rPr lang="es-MX" sz="700" b="1" i="0" kern="1200">
                          <a:solidFill>
                            <a:schemeClr val="bg1"/>
                          </a:solidFill>
                          <a:effectLst/>
                          <a:latin typeface="Aptos Narrow"/>
                        </a:rPr>
                        <a:t>2026</a:t>
                      </a:r>
                      <a:endParaRPr lang="es-MX">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rowSpan="2">
                  <a:txBody>
                    <a:bodyPr/>
                    <a:lstStyle/>
                    <a:p>
                      <a:pPr marL="0" algn="r" rtl="0" eaLnBrk="1" fontAlgn="ctr" latinLnBrk="0" hangingPunct="1">
                        <a:buNone/>
                      </a:pPr>
                      <a:r>
                        <a:rPr lang="es-CO" sz="700" b="1" i="0" kern="1200">
                          <a:solidFill>
                            <a:schemeClr val="bg1"/>
                          </a:solidFill>
                          <a:effectLst/>
                          <a:latin typeface="Aptos Narrow"/>
                        </a:rPr>
                        <a:t>2027</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rowSpan="2">
                  <a:txBody>
                    <a:bodyPr/>
                    <a:lstStyle/>
                    <a:p>
                      <a:pPr marL="0" algn="r" rtl="0" eaLnBrk="1" fontAlgn="ctr" latinLnBrk="0" hangingPunct="1">
                        <a:buNone/>
                      </a:pPr>
                      <a:r>
                        <a:rPr lang="es-CO" sz="700" b="1" i="0" kern="1200">
                          <a:solidFill>
                            <a:schemeClr val="bg1"/>
                          </a:solidFill>
                          <a:effectLst/>
                          <a:latin typeface="Aptos Narrow"/>
                        </a:rPr>
                        <a:t>2028</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rowSpan="2">
                  <a:txBody>
                    <a:bodyPr/>
                    <a:lstStyle/>
                    <a:p>
                      <a:pPr marL="0" algn="r" rtl="0" eaLnBrk="1" fontAlgn="ctr" latinLnBrk="0" hangingPunct="1">
                        <a:buNone/>
                      </a:pPr>
                      <a:r>
                        <a:rPr lang="es-CO" sz="700" b="1" i="0" kern="1200">
                          <a:solidFill>
                            <a:schemeClr val="bg1"/>
                          </a:solidFill>
                          <a:effectLst/>
                          <a:latin typeface="Aptos Narrow"/>
                        </a:rPr>
                        <a:t>2029</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a:txBody>
                    <a:bodyPr/>
                    <a:lstStyle/>
                    <a:p>
                      <a:pPr marL="0" algn="ctr" rtl="0" eaLnBrk="1" fontAlgn="ctr" latinLnBrk="0" hangingPunct="1">
                        <a:buNone/>
                      </a:pPr>
                      <a:r>
                        <a:rPr lang="es-CO" sz="800" b="1" i="0" kern="1200">
                          <a:solidFill>
                            <a:schemeClr val="bg1"/>
                          </a:solidFill>
                          <a:effectLst/>
                          <a:latin typeface="Aptos Narrow"/>
                        </a:rPr>
                        <a:t>Var%</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a:txBody>
                    <a:bodyPr/>
                    <a:lstStyle/>
                    <a:p>
                      <a:pPr marL="0" algn="ctr" rtl="0" eaLnBrk="1" fontAlgn="ctr" latinLnBrk="0" hangingPunct="1">
                        <a:buNone/>
                      </a:pPr>
                      <a:r>
                        <a:rPr lang="es-CO" sz="800" b="1" i="0" kern="1200">
                          <a:solidFill>
                            <a:schemeClr val="bg1"/>
                          </a:solidFill>
                          <a:effectLst/>
                          <a:latin typeface="Aptos Narrow"/>
                        </a:rPr>
                        <a:t>Var%</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a:txBody>
                    <a:bodyPr/>
                    <a:lstStyle/>
                    <a:p>
                      <a:pPr marL="0" algn="ctr" rtl="0" eaLnBrk="1" fontAlgn="ctr" latinLnBrk="0" hangingPunct="1">
                        <a:buNone/>
                      </a:pPr>
                      <a:r>
                        <a:rPr lang="es-CO" sz="800" b="1" i="0" kern="1200">
                          <a:solidFill>
                            <a:schemeClr val="bg1"/>
                          </a:solidFill>
                          <a:effectLst/>
                          <a:latin typeface="Aptos Narrow"/>
                        </a:rPr>
                        <a:t>Var%</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a:txBody>
                    <a:bodyPr/>
                    <a:lstStyle/>
                    <a:p>
                      <a:pPr marL="0" algn="ctr" rtl="0" eaLnBrk="1" fontAlgn="ctr" latinLnBrk="0" hangingPunct="1">
                        <a:buNone/>
                      </a:pPr>
                      <a:r>
                        <a:rPr lang="es-CO" sz="800" b="1" i="0" kern="1200">
                          <a:solidFill>
                            <a:schemeClr val="bg1"/>
                          </a:solidFill>
                          <a:effectLst/>
                          <a:latin typeface="Aptos Narrow"/>
                        </a:rPr>
                        <a:t>Var%</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extLst>
                  <a:ext uri="{0D108BD9-81ED-4DB2-BD59-A6C34878D82A}">
                    <a16:rowId xmlns:a16="http://schemas.microsoft.com/office/drawing/2014/main" val="956402161"/>
                  </a:ext>
                </a:extLst>
              </a:tr>
              <a:tr h="402980">
                <a:tc vMerge="1">
                  <a:txBody>
                    <a:bodyPr/>
                    <a:lstStyle/>
                    <a:p>
                      <a:endParaRPr lang="es-ES"/>
                    </a:p>
                  </a:txBody>
                  <a:tcPr/>
                </a:tc>
                <a:tc vMerge="1">
                  <a:txBody>
                    <a:bodyPr/>
                    <a:lstStyle/>
                    <a:p>
                      <a:endParaRPr lang="es-ES"/>
                    </a:p>
                  </a:txBody>
                  <a:tcPr/>
                </a:tc>
                <a:tc gridSpan="2">
                  <a:txBody>
                    <a:bodyPr/>
                    <a:lstStyle/>
                    <a:p>
                      <a:pPr marL="0" algn="ctr" rtl="0" eaLnBrk="1" fontAlgn="ctr" latinLnBrk="0" hangingPunct="1">
                        <a:buNone/>
                      </a:pPr>
                      <a:r>
                        <a:rPr lang="es-CO" sz="700" b="1" i="0" kern="1200">
                          <a:solidFill>
                            <a:schemeClr val="bg1"/>
                          </a:solidFill>
                          <a:effectLst/>
                          <a:latin typeface="Aptos Narrow"/>
                        </a:rPr>
                        <a:t>Honorarios</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hMerge="1">
                  <a:txBody>
                    <a:bodyPr/>
                    <a:lstStyle/>
                    <a:p>
                      <a:endParaRPr lang="es-ES"/>
                    </a:p>
                  </a:txBody>
                  <a:tcPr/>
                </a:tc>
                <a:tc>
                  <a:txBody>
                    <a:bodyPr/>
                    <a:lstStyle/>
                    <a:p>
                      <a:pPr marL="0" algn="ctr" rtl="0" eaLnBrk="1" fontAlgn="ctr" latinLnBrk="0" hangingPunct="1">
                        <a:buNone/>
                      </a:pPr>
                      <a:r>
                        <a:rPr lang="es-CO" sz="700" b="1" i="0" kern="1200">
                          <a:solidFill>
                            <a:schemeClr val="bg1"/>
                          </a:solidFill>
                          <a:effectLst/>
                          <a:latin typeface="Aptos Narrow"/>
                        </a:rPr>
                        <a:t>Otros**</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vMerge="1">
                  <a:txBody>
                    <a:bodyPr/>
                    <a:lstStyle/>
                    <a:p>
                      <a:endParaRPr lang="es-ES"/>
                    </a:p>
                  </a:txBody>
                  <a:tcPr/>
                </a:tc>
                <a:tc>
                  <a:txBody>
                    <a:bodyPr/>
                    <a:lstStyle/>
                    <a:p>
                      <a:pPr marL="0" algn="ctr" rtl="0" eaLnBrk="1" fontAlgn="ctr" latinLnBrk="0" hangingPunct="1">
                        <a:buNone/>
                      </a:pPr>
                      <a:r>
                        <a:rPr lang="es-CO" sz="700" b="1" i="0" kern="1200">
                          <a:solidFill>
                            <a:schemeClr val="bg1"/>
                          </a:solidFill>
                          <a:effectLst/>
                          <a:latin typeface="Aptos Narrow"/>
                        </a:rPr>
                        <a:t>Honorarios</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a:txBody>
                    <a:bodyPr/>
                    <a:lstStyle/>
                    <a:p>
                      <a:pPr marL="0" algn="ctr" rtl="0" eaLnBrk="1" fontAlgn="ctr" latinLnBrk="0" hangingPunct="1">
                        <a:buNone/>
                      </a:pPr>
                      <a:r>
                        <a:rPr lang="es-CO" sz="700" b="1" i="0" kern="1200">
                          <a:solidFill>
                            <a:schemeClr val="bg1"/>
                          </a:solidFill>
                          <a:effectLst/>
                          <a:latin typeface="Aptos Narrow"/>
                        </a:rPr>
                        <a:t>Otros**</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0" algn="ctr" rtl="0" eaLnBrk="1" fontAlgn="ctr" latinLnBrk="0" hangingPunct="1">
                        <a:buNone/>
                      </a:pPr>
                      <a:r>
                        <a:rPr lang="es-CO" sz="700" b="1" i="0" kern="1200">
                          <a:solidFill>
                            <a:schemeClr val="bg1"/>
                          </a:solidFill>
                          <a:effectLst/>
                          <a:latin typeface="Aptos Narrow"/>
                        </a:rPr>
                        <a:t>26/25</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a:txBody>
                    <a:bodyPr/>
                    <a:lstStyle/>
                    <a:p>
                      <a:pPr marL="0" algn="ctr" rtl="0" eaLnBrk="1" fontAlgn="ctr" latinLnBrk="0" hangingPunct="1">
                        <a:buNone/>
                      </a:pPr>
                      <a:r>
                        <a:rPr lang="es-CO" sz="700" b="1" i="0" kern="1200">
                          <a:solidFill>
                            <a:schemeClr val="bg1"/>
                          </a:solidFill>
                          <a:effectLst/>
                          <a:latin typeface="Aptos Narrow"/>
                        </a:rPr>
                        <a:t>27/26</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a:txBody>
                    <a:bodyPr/>
                    <a:lstStyle/>
                    <a:p>
                      <a:pPr marL="0" algn="ctr" rtl="0" eaLnBrk="1" fontAlgn="ctr" latinLnBrk="0" hangingPunct="1">
                        <a:buNone/>
                      </a:pPr>
                      <a:r>
                        <a:rPr lang="es-CO" sz="700" b="1" i="0" kern="1200">
                          <a:solidFill>
                            <a:schemeClr val="bg1"/>
                          </a:solidFill>
                          <a:effectLst/>
                          <a:latin typeface="Aptos Narrow"/>
                        </a:rPr>
                        <a:t>28/27</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tc>
                  <a:txBody>
                    <a:bodyPr/>
                    <a:lstStyle/>
                    <a:p>
                      <a:pPr marL="0" algn="ctr" rtl="0" eaLnBrk="1" fontAlgn="ctr" latinLnBrk="0" hangingPunct="1">
                        <a:buNone/>
                      </a:pPr>
                      <a:r>
                        <a:rPr lang="es-CO" sz="700" b="1" i="0" kern="1200">
                          <a:solidFill>
                            <a:schemeClr val="bg1"/>
                          </a:solidFill>
                          <a:effectLst/>
                          <a:latin typeface="Aptos Narrow"/>
                        </a:rPr>
                        <a:t>29/28</a:t>
                      </a:r>
                      <a:endParaRPr lang="es-CO">
                        <a:solidFill>
                          <a:schemeClr val="bg1"/>
                        </a:solidFill>
                        <a:effectLst/>
                        <a:latin typeface="Aptos Narrow"/>
                      </a:endParaRPr>
                    </a:p>
                  </a:txBody>
                  <a:tcPr marL="0" marR="0" marT="0" marB="0" anchor="ctr">
                    <a:lnL>
                      <a:noFill/>
                    </a:lnL>
                    <a:lnR>
                      <a:noFill/>
                    </a:lnR>
                    <a:lnT>
                      <a:noFill/>
                    </a:lnT>
                    <a:lnB>
                      <a:noFill/>
                    </a:lnB>
                    <a:solidFill>
                      <a:schemeClr val="accent5">
                        <a:lumMod val="50000"/>
                      </a:schemeClr>
                    </a:solidFill>
                  </a:tcPr>
                </a:tc>
                <a:extLst>
                  <a:ext uri="{0D108BD9-81ED-4DB2-BD59-A6C34878D82A}">
                    <a16:rowId xmlns:a16="http://schemas.microsoft.com/office/drawing/2014/main" val="653011626"/>
                  </a:ext>
                </a:extLst>
              </a:tr>
              <a:tr h="296508">
                <a:tc>
                  <a:txBody>
                    <a:bodyPr/>
                    <a:lstStyle/>
                    <a:p>
                      <a:pPr marL="0" algn="l" rtl="0" eaLnBrk="1" fontAlgn="ctr" latinLnBrk="0" hangingPunct="1">
                        <a:buNone/>
                      </a:pPr>
                      <a:r>
                        <a:rPr lang="es-CO" sz="800" b="1" i="0" kern="1200">
                          <a:solidFill>
                            <a:srgbClr val="203764"/>
                          </a:solidFill>
                          <a:effectLst/>
                          <a:latin typeface="Aptos Narrow"/>
                        </a:rPr>
                        <a:t>Instituto Nacional Para Sordos</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7.960.640.000 </a:t>
                      </a:r>
                      <a:endParaRPr lang="es-CO">
                        <a:effectLst/>
                        <a:latin typeface="Aptos Narrow"/>
                      </a:endParaRPr>
                    </a:p>
                  </a:txBody>
                  <a:tcPr marL="0" marR="0" marT="0" marB="0" anchor="ctr">
                    <a:lnL>
                      <a:noFill/>
                    </a:lnL>
                    <a:lnR>
                      <a:noFill/>
                    </a:lnR>
                    <a:lnT>
                      <a:noFill/>
                    </a:lnT>
                    <a:lnB>
                      <a:noFill/>
                    </a:lnB>
                    <a:noFill/>
                  </a:tcPr>
                </a:tc>
                <a:tc gridSpan="2">
                  <a:txBody>
                    <a:bodyPr/>
                    <a:lstStyle/>
                    <a:p>
                      <a:pPr marL="0" algn="r" rtl="0" eaLnBrk="1" fontAlgn="ctr" latinLnBrk="0" hangingPunct="1">
                        <a:buNone/>
                      </a:pPr>
                      <a:r>
                        <a:rPr lang="es-CO" sz="700" b="0" i="0" kern="1200">
                          <a:solidFill>
                            <a:srgbClr val="203764"/>
                          </a:solidFill>
                          <a:effectLst/>
                          <a:latin typeface="Aptos Narrow"/>
                        </a:rPr>
                        <a:t> 6.527.900.000 </a:t>
                      </a:r>
                      <a:endParaRPr lang="es-CO">
                        <a:effectLst/>
                        <a:latin typeface="Aptos Narrow"/>
                      </a:endParaRPr>
                    </a:p>
                  </a:txBody>
                  <a:tcPr marL="0" marR="0" marT="0" marB="0" anchor="ctr">
                    <a:lnL>
                      <a:noFill/>
                    </a:lnL>
                    <a:lnR>
                      <a:noFill/>
                    </a:lnR>
                    <a:lnT>
                      <a:noFill/>
                    </a:lnT>
                    <a:lnB>
                      <a:noFill/>
                    </a:lnB>
                    <a:noFill/>
                  </a:tcPr>
                </a:tc>
                <a:tc hMerge="1">
                  <a:txBody>
                    <a:bodyPr/>
                    <a:lstStyle/>
                    <a:p>
                      <a:endParaRPr lang="es-ES"/>
                    </a:p>
                  </a:txBody>
                  <a:tcPr/>
                </a:tc>
                <a:tc>
                  <a:txBody>
                    <a:bodyPr/>
                    <a:lstStyle/>
                    <a:p>
                      <a:pPr marL="0" algn="r" rtl="0" eaLnBrk="1" fontAlgn="ctr" latinLnBrk="0" hangingPunct="1">
                        <a:buNone/>
                      </a:pPr>
                      <a:r>
                        <a:rPr lang="es-CO" sz="700" b="0" i="0" kern="1200">
                          <a:solidFill>
                            <a:srgbClr val="203764"/>
                          </a:solidFill>
                          <a:effectLst/>
                          <a:latin typeface="Aptos Narrow"/>
                        </a:rPr>
                        <a:t> 1.433.000.000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10.659.000.000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7.869.100.000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2.789.900.000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10.978.770.000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11.308.133.100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11.647.377.093 </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34%</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2966771800"/>
                  </a:ext>
                </a:extLst>
              </a:tr>
              <a:tr h="329453">
                <a:tc>
                  <a:txBody>
                    <a:bodyPr/>
                    <a:lstStyle/>
                    <a:p>
                      <a:pPr marL="0" algn="l" rtl="0" eaLnBrk="1" fontAlgn="ctr" latinLnBrk="0" hangingPunct="1">
                        <a:buNone/>
                      </a:pPr>
                      <a:r>
                        <a:rPr lang="es-MX" sz="800" b="1" i="0" kern="1200">
                          <a:solidFill>
                            <a:srgbClr val="203764"/>
                          </a:solidFill>
                          <a:effectLst/>
                          <a:latin typeface="Aptos Narrow"/>
                        </a:rPr>
                        <a:t>4601 CIERRE DE BRECHAS PARA EL GOCEE ECTIVO DE DERECHOS FUNDAMENTALES DE LA </a:t>
                      </a:r>
                      <a:r>
                        <a:rPr lang="es-MX" sz="800" b="1" i="0" kern="1200" err="1">
                          <a:solidFill>
                            <a:srgbClr val="203764"/>
                          </a:solidFill>
                          <a:effectLst/>
                          <a:latin typeface="Aptos Narrow"/>
                        </a:rPr>
                        <a:t>POBLACiÓN</a:t>
                      </a:r>
                      <a:r>
                        <a:rPr lang="es-MX" sz="800" b="1" i="0" kern="1200">
                          <a:solidFill>
                            <a:srgbClr val="203764"/>
                          </a:solidFill>
                          <a:effectLst/>
                          <a:latin typeface="Aptos Narrow"/>
                        </a:rPr>
                        <a:t> EN CONDICIÓN DE DISCAPACIDAD</a:t>
                      </a:r>
                      <a:endParaRPr lang="es-MX">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1" i="0" kern="1200">
                          <a:solidFill>
                            <a:srgbClr val="203764"/>
                          </a:solidFill>
                          <a:effectLst/>
                          <a:latin typeface="Aptos Narrow"/>
                        </a:rPr>
                        <a:t>4.959.140.000 </a:t>
                      </a:r>
                      <a:endParaRPr lang="es-CO">
                        <a:effectLst/>
                        <a:latin typeface="Aptos Narrow"/>
                      </a:endParaRPr>
                    </a:p>
                  </a:txBody>
                  <a:tcPr marL="0" marR="0" marT="0" marB="0" anchor="ctr">
                    <a:lnL>
                      <a:noFill/>
                    </a:lnL>
                    <a:lnR>
                      <a:noFill/>
                    </a:lnR>
                    <a:lnT>
                      <a:noFill/>
                    </a:lnT>
                    <a:lnB>
                      <a:noFill/>
                    </a:lnB>
                    <a:noFill/>
                  </a:tcPr>
                </a:tc>
                <a:tc gridSpan="2">
                  <a:txBody>
                    <a:bodyPr/>
                    <a:lstStyle/>
                    <a:p>
                      <a:pPr marL="0" algn="r" rtl="0" eaLnBrk="1" fontAlgn="ctr" latinLnBrk="0" hangingPunct="1">
                        <a:buNone/>
                      </a:pPr>
                      <a:r>
                        <a:rPr lang="es-CO" sz="700" b="1" i="0" kern="1200">
                          <a:solidFill>
                            <a:srgbClr val="203764"/>
                          </a:solidFill>
                          <a:effectLst/>
                          <a:latin typeface="Aptos Narrow"/>
                        </a:rPr>
                        <a:t> 4.431.400.000 </a:t>
                      </a:r>
                      <a:endParaRPr lang="es-CO">
                        <a:effectLst/>
                        <a:latin typeface="Aptos Narrow"/>
                      </a:endParaRPr>
                    </a:p>
                  </a:txBody>
                  <a:tcPr marL="0" marR="0" marT="0" marB="0" anchor="ctr">
                    <a:lnL>
                      <a:noFill/>
                    </a:lnL>
                    <a:lnR>
                      <a:noFill/>
                    </a:lnR>
                    <a:lnT>
                      <a:noFill/>
                    </a:lnT>
                    <a:lnB>
                      <a:noFill/>
                    </a:lnB>
                    <a:noFill/>
                  </a:tcPr>
                </a:tc>
                <a:tc hMerge="1">
                  <a:txBody>
                    <a:bodyPr/>
                    <a:lstStyle/>
                    <a:p>
                      <a:endParaRPr lang="es-ES"/>
                    </a:p>
                  </a:txBody>
                  <a:tcPr/>
                </a:tc>
                <a:tc>
                  <a:txBody>
                    <a:bodyPr/>
                    <a:lstStyle/>
                    <a:p>
                      <a:pPr marL="0" algn="r" rtl="0" eaLnBrk="1" fontAlgn="ctr" latinLnBrk="0" hangingPunct="1">
                        <a:buNone/>
                      </a:pPr>
                      <a:r>
                        <a:rPr lang="es-CO" sz="700" b="1" i="0" kern="1200">
                          <a:solidFill>
                            <a:srgbClr val="203764"/>
                          </a:solidFill>
                          <a:effectLst/>
                          <a:latin typeface="Aptos Narrow"/>
                        </a:rPr>
                        <a:t> 527.600.000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1" i="0" kern="1200">
                          <a:solidFill>
                            <a:srgbClr val="203764"/>
                          </a:solidFill>
                          <a:effectLst/>
                          <a:latin typeface="Aptos Narrow"/>
                        </a:rPr>
                        <a:t> 6.266.100.000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1" i="0" kern="1200">
                          <a:solidFill>
                            <a:srgbClr val="203764"/>
                          </a:solidFill>
                          <a:effectLst/>
                          <a:latin typeface="Aptos Narrow"/>
                        </a:rPr>
                        <a:t> 5.624.800.000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1" i="0" kern="1200">
                          <a:solidFill>
                            <a:srgbClr val="203764"/>
                          </a:solidFill>
                          <a:effectLst/>
                          <a:latin typeface="Aptos Narrow"/>
                        </a:rPr>
                        <a:t> 641.300.000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1" i="0" kern="1200">
                          <a:solidFill>
                            <a:srgbClr val="203764"/>
                          </a:solidFill>
                          <a:effectLst/>
                          <a:latin typeface="Aptos Narrow"/>
                        </a:rPr>
                        <a:t> 6.454.083.000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1" i="0" kern="1200">
                          <a:solidFill>
                            <a:srgbClr val="203764"/>
                          </a:solidFill>
                          <a:effectLst/>
                          <a:latin typeface="Aptos Narrow"/>
                        </a:rPr>
                        <a:t> 6.647.705.490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1" i="0" kern="1200">
                          <a:solidFill>
                            <a:srgbClr val="203764"/>
                          </a:solidFill>
                          <a:effectLst/>
                          <a:latin typeface="Aptos Narrow"/>
                        </a:rPr>
                        <a:t> 6.847.136.655 </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1" i="0" kern="1200">
                          <a:solidFill>
                            <a:srgbClr val="203764"/>
                          </a:solidFill>
                          <a:effectLst/>
                          <a:latin typeface="Aptos Narrow"/>
                        </a:rPr>
                        <a:t>26%</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1"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1"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1"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992222077"/>
                  </a:ext>
                </a:extLst>
              </a:tr>
              <a:tr h="197673">
                <a:tc rowSpan="4">
                  <a:txBody>
                    <a:bodyPr/>
                    <a:lstStyle/>
                    <a:p>
                      <a:pPr marL="0" algn="l" rtl="0" eaLnBrk="1" fontAlgn="ctr" latinLnBrk="0" hangingPunct="1">
                        <a:buNone/>
                      </a:pPr>
                      <a:r>
                        <a:rPr lang="es-MX" sz="800" b="0" i="0" kern="1200">
                          <a:solidFill>
                            <a:srgbClr val="203764"/>
                          </a:solidFill>
                          <a:effectLst/>
                          <a:latin typeface="Aptos Narrow"/>
                        </a:rPr>
                        <a:t>Proyecto 1: MEJORAMIENTO DE HERRAMIENTAS Y ORIENTACIONES PARA EL ACCESO AL GOCE EFECTIVO DE DERECHOS DE LA POBLACIÓN SORDA NACIONAL</a:t>
                      </a:r>
                      <a:endParaRPr lang="es-MX">
                        <a:effectLst/>
                        <a:latin typeface="Aptos Narrow"/>
                      </a:endParaRPr>
                    </a:p>
                  </a:txBody>
                  <a:tcPr marL="0" marR="0" marT="0" marB="0" anchor="ctr">
                    <a:lnL>
                      <a:noFill/>
                    </a:lnL>
                    <a:lnR>
                      <a:noFill/>
                    </a:lnR>
                    <a:lnT>
                      <a:noFill/>
                    </a:lnT>
                    <a:lnB>
                      <a:noFill/>
                    </a:lnB>
                    <a:noFill/>
                  </a:tcPr>
                </a:tc>
                <a:tc rowSpan="4">
                  <a:txBody>
                    <a:bodyPr/>
                    <a:lstStyle/>
                    <a:p>
                      <a:pPr marL="0" algn="ctr" rtl="0" eaLnBrk="1" fontAlgn="ctr" latinLnBrk="0" hangingPunct="1">
                        <a:buNone/>
                      </a:pPr>
                      <a:r>
                        <a:rPr lang="es-CO" sz="700" b="0" i="0" kern="1200">
                          <a:solidFill>
                            <a:srgbClr val="203764"/>
                          </a:solidFill>
                          <a:effectLst/>
                          <a:latin typeface="Aptos Narrow"/>
                        </a:rPr>
                        <a:t>2.644.250.000 </a:t>
                      </a:r>
                      <a:endParaRPr lang="es-CO">
                        <a:effectLst/>
                        <a:latin typeface="Aptos Narrow"/>
                      </a:endParaRPr>
                    </a:p>
                  </a:txBody>
                  <a:tcPr marL="0" marR="0" marT="0" marB="0" anchor="ctr">
                    <a:lnL>
                      <a:noFill/>
                    </a:lnL>
                    <a:lnR>
                      <a:noFill/>
                    </a:lnR>
                    <a:lnT>
                      <a:noFill/>
                    </a:lnT>
                    <a:lnB>
                      <a:noFill/>
                    </a:lnB>
                    <a:noFill/>
                  </a:tcPr>
                </a:tc>
                <a:tc rowSpan="4" gridSpan="2">
                  <a:txBody>
                    <a:bodyPr/>
                    <a:lstStyle/>
                    <a:p>
                      <a:pPr marL="0" algn="ctr" rtl="0" eaLnBrk="1" fontAlgn="ctr" latinLnBrk="0" hangingPunct="1">
                        <a:buNone/>
                      </a:pPr>
                      <a:r>
                        <a:rPr lang="es-CO" sz="700" b="0" i="0" kern="1200">
                          <a:solidFill>
                            <a:srgbClr val="203764"/>
                          </a:solidFill>
                          <a:effectLst/>
                          <a:latin typeface="Aptos Narrow"/>
                        </a:rPr>
                        <a:t> 2.389.600.000 </a:t>
                      </a:r>
                      <a:endParaRPr lang="es-CO">
                        <a:effectLst/>
                        <a:latin typeface="Aptos Narrow"/>
                      </a:endParaRPr>
                    </a:p>
                  </a:txBody>
                  <a:tcPr marL="0" marR="0" marT="0" marB="0" anchor="ctr">
                    <a:lnL>
                      <a:noFill/>
                    </a:lnL>
                    <a:lnR>
                      <a:noFill/>
                    </a:lnR>
                    <a:lnT>
                      <a:noFill/>
                    </a:lnT>
                    <a:lnB>
                      <a:noFill/>
                    </a:lnB>
                    <a:noFill/>
                  </a:tcPr>
                </a:tc>
                <a:tc rowSpan="4" hMerge="1">
                  <a:txBody>
                    <a:bodyPr/>
                    <a:lstStyle/>
                    <a:p>
                      <a:endParaRPr lang="es-ES"/>
                    </a:p>
                  </a:txBody>
                  <a:tcPr/>
                </a:tc>
                <a:tc rowSpan="4">
                  <a:txBody>
                    <a:bodyPr/>
                    <a:lstStyle/>
                    <a:p>
                      <a:pPr marL="0" algn="ctr" rtl="0" eaLnBrk="1" fontAlgn="ctr" latinLnBrk="0" hangingPunct="1">
                        <a:buNone/>
                      </a:pPr>
                      <a:r>
                        <a:rPr lang="es-CO" sz="700" b="0" i="0" kern="1200">
                          <a:solidFill>
                            <a:srgbClr val="203764"/>
                          </a:solidFill>
                          <a:effectLst/>
                          <a:latin typeface="Aptos Narrow"/>
                        </a:rPr>
                        <a:t> 254.600.000 </a:t>
                      </a:r>
                      <a:endParaRPr lang="es-CO">
                        <a:effectLst/>
                        <a:latin typeface="Aptos Narrow"/>
                      </a:endParaRPr>
                    </a:p>
                  </a:txBody>
                  <a:tcPr marL="0" marR="0" marT="0" marB="0" anchor="ctr">
                    <a:lnL>
                      <a:noFill/>
                    </a:lnL>
                    <a:lnR>
                      <a:noFill/>
                    </a:lnR>
                    <a:lnT>
                      <a:noFill/>
                    </a:lnT>
                    <a:lnB>
                      <a:noFill/>
                    </a:lnB>
                    <a:noFill/>
                  </a:tcPr>
                </a:tc>
                <a:tc rowSpan="4">
                  <a:txBody>
                    <a:bodyPr/>
                    <a:lstStyle/>
                    <a:p>
                      <a:pPr marL="0" algn="ctr" rtl="0" eaLnBrk="1" fontAlgn="ctr" latinLnBrk="0" hangingPunct="1">
                        <a:buNone/>
                      </a:pPr>
                      <a:r>
                        <a:rPr lang="es-CO" sz="700" b="0" i="0" kern="1200">
                          <a:solidFill>
                            <a:srgbClr val="203764"/>
                          </a:solidFill>
                          <a:effectLst/>
                          <a:latin typeface="Aptos Narrow"/>
                        </a:rPr>
                        <a:t> 3.048.900.000,0 </a:t>
                      </a:r>
                      <a:endParaRPr lang="es-CO">
                        <a:effectLst/>
                        <a:latin typeface="Aptos Narrow"/>
                      </a:endParaRPr>
                    </a:p>
                  </a:txBody>
                  <a:tcPr marL="0" marR="0" marT="0" marB="0" anchor="ctr">
                    <a:lnL>
                      <a:noFill/>
                    </a:lnL>
                    <a:lnR>
                      <a:noFill/>
                    </a:lnR>
                    <a:lnT>
                      <a:noFill/>
                    </a:lnT>
                    <a:lnB>
                      <a:noFill/>
                    </a:lnB>
                    <a:noFill/>
                  </a:tcPr>
                </a:tc>
                <a:tc rowSpan="4">
                  <a:txBody>
                    <a:bodyPr/>
                    <a:lstStyle/>
                    <a:p>
                      <a:pPr marL="0" algn="ctr" rtl="0" eaLnBrk="1" fontAlgn="ctr" latinLnBrk="0" hangingPunct="1">
                        <a:buNone/>
                      </a:pPr>
                      <a:r>
                        <a:rPr lang="es-CO" sz="700" b="0" i="0" kern="1200">
                          <a:solidFill>
                            <a:srgbClr val="203764"/>
                          </a:solidFill>
                          <a:effectLst/>
                          <a:latin typeface="Aptos Narrow"/>
                        </a:rPr>
                        <a:t> 2.723.900.000 </a:t>
                      </a:r>
                      <a:endParaRPr lang="es-CO">
                        <a:effectLst/>
                        <a:latin typeface="Aptos Narrow"/>
                      </a:endParaRPr>
                    </a:p>
                  </a:txBody>
                  <a:tcPr marL="0" marR="0" marT="0" marB="0" anchor="ctr">
                    <a:lnL>
                      <a:noFill/>
                    </a:lnL>
                    <a:lnR>
                      <a:noFill/>
                    </a:lnR>
                    <a:lnT>
                      <a:noFill/>
                    </a:lnT>
                    <a:lnB>
                      <a:noFill/>
                    </a:lnB>
                    <a:noFill/>
                  </a:tcPr>
                </a:tc>
                <a:tc rowSpan="4">
                  <a:txBody>
                    <a:bodyPr/>
                    <a:lstStyle/>
                    <a:p>
                      <a:pPr marL="0" algn="ctr" rtl="0" eaLnBrk="1" fontAlgn="ctr" latinLnBrk="0" hangingPunct="1">
                        <a:buNone/>
                      </a:pPr>
                      <a:r>
                        <a:rPr lang="es-CO" sz="700" b="0" i="0" kern="1200">
                          <a:solidFill>
                            <a:srgbClr val="203764"/>
                          </a:solidFill>
                          <a:effectLst/>
                          <a:latin typeface="Aptos Narrow"/>
                        </a:rPr>
                        <a:t> 325.000.000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Asistencias Técnicas Realizadas</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Número</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60 </a:t>
                      </a:r>
                      <a:endParaRPr lang="es-CO">
                        <a:effectLst/>
                        <a:latin typeface="Aptos Narrow"/>
                      </a:endParaRPr>
                    </a:p>
                  </a:txBody>
                  <a:tcPr marL="0" marR="0" marT="0" marB="0" anchor="ctr">
                    <a:lnL>
                      <a:noFill/>
                    </a:lnL>
                    <a:lnR>
                      <a:noFill/>
                    </a:lnR>
                    <a:lnT>
                      <a:noFill/>
                    </a:lnT>
                    <a:lnB>
                      <a:noFill/>
                    </a:lnB>
                    <a:noFill/>
                  </a:tcPr>
                </a:tc>
                <a:tc rowSpan="4">
                  <a:txBody>
                    <a:bodyPr/>
                    <a:lstStyle/>
                    <a:p>
                      <a:pPr marL="0" algn="r" rtl="0" eaLnBrk="1" fontAlgn="ctr" latinLnBrk="0" hangingPunct="1">
                        <a:buNone/>
                      </a:pPr>
                      <a:r>
                        <a:rPr lang="es-CO" sz="700" b="0" i="0" kern="1200">
                          <a:solidFill>
                            <a:srgbClr val="203764"/>
                          </a:solidFill>
                          <a:effectLst/>
                          <a:latin typeface="Aptos Narrow"/>
                        </a:rPr>
                        <a:t> 3.140.367.000 </a:t>
                      </a:r>
                      <a:endParaRPr lang="es-CO">
                        <a:effectLst/>
                        <a:latin typeface="Aptos Narrow"/>
                      </a:endParaRPr>
                    </a:p>
                  </a:txBody>
                  <a:tcPr marL="0" marR="0" marT="0" marB="0" anchor="ctr">
                    <a:lnL>
                      <a:noFill/>
                    </a:lnL>
                    <a:lnR>
                      <a:noFill/>
                    </a:lnR>
                    <a:lnT>
                      <a:noFill/>
                    </a:lnT>
                    <a:lnB>
                      <a:noFill/>
                    </a:lnB>
                    <a:noFill/>
                  </a:tcPr>
                </a:tc>
                <a:tc rowSpan="4">
                  <a:txBody>
                    <a:bodyPr/>
                    <a:lstStyle/>
                    <a:p>
                      <a:pPr marL="0" algn="r" rtl="0" eaLnBrk="1" fontAlgn="ctr" latinLnBrk="0" hangingPunct="1">
                        <a:buNone/>
                      </a:pPr>
                      <a:r>
                        <a:rPr lang="es-CO" sz="700" b="0" i="0" kern="1200">
                          <a:solidFill>
                            <a:srgbClr val="203764"/>
                          </a:solidFill>
                          <a:effectLst/>
                          <a:latin typeface="Aptos Narrow"/>
                        </a:rPr>
                        <a:t> 3.234.578.010 </a:t>
                      </a:r>
                      <a:endParaRPr lang="es-CO">
                        <a:effectLst/>
                        <a:latin typeface="Aptos Narrow"/>
                      </a:endParaRPr>
                    </a:p>
                  </a:txBody>
                  <a:tcPr marL="0" marR="0" marT="0" marB="0" anchor="ctr">
                    <a:lnL>
                      <a:noFill/>
                    </a:lnL>
                    <a:lnR>
                      <a:noFill/>
                    </a:lnR>
                    <a:lnT>
                      <a:noFill/>
                    </a:lnT>
                    <a:lnB>
                      <a:noFill/>
                    </a:lnB>
                    <a:noFill/>
                  </a:tcPr>
                </a:tc>
                <a:tc rowSpan="4">
                  <a:txBody>
                    <a:bodyPr/>
                    <a:lstStyle/>
                    <a:p>
                      <a:pPr marL="0" algn="r" rtl="0" eaLnBrk="1" fontAlgn="ctr" latinLnBrk="0" hangingPunct="1">
                        <a:buNone/>
                      </a:pPr>
                      <a:r>
                        <a:rPr lang="es-CO" sz="700" b="0" i="0" kern="1200">
                          <a:solidFill>
                            <a:srgbClr val="203764"/>
                          </a:solidFill>
                          <a:effectLst/>
                          <a:latin typeface="Aptos Narrow"/>
                        </a:rPr>
                        <a:t> 3.331.615.350 </a:t>
                      </a:r>
                      <a:endParaRPr lang="es-CO">
                        <a:effectLst/>
                        <a:latin typeface="Aptos Narrow"/>
                      </a:endParaRPr>
                    </a:p>
                  </a:txBody>
                  <a:tcPr marL="0" marR="0" marT="0" marB="0" anchor="ctr">
                    <a:lnL>
                      <a:noFill/>
                    </a:lnL>
                    <a:lnR>
                      <a:noFill/>
                    </a:lnR>
                    <a:lnT>
                      <a:noFill/>
                    </a:lnT>
                    <a:lnB>
                      <a:noFill/>
                    </a:lnB>
                    <a:noFill/>
                  </a:tcPr>
                </a:tc>
                <a:tc rowSpan="4">
                  <a:txBody>
                    <a:bodyPr/>
                    <a:lstStyle/>
                    <a:p>
                      <a:pPr marL="0" algn="ctr" rtl="0" eaLnBrk="1" fontAlgn="ctr" latinLnBrk="0" hangingPunct="1">
                        <a:buNone/>
                      </a:pPr>
                      <a:r>
                        <a:rPr lang="es-CO" sz="700" b="0" i="0" kern="1200">
                          <a:solidFill>
                            <a:srgbClr val="203764"/>
                          </a:solidFill>
                          <a:effectLst/>
                          <a:latin typeface="Aptos Narrow"/>
                        </a:rPr>
                        <a:t>15%</a:t>
                      </a:r>
                      <a:endParaRPr lang="es-CO">
                        <a:effectLst/>
                        <a:latin typeface="Aptos Narrow"/>
                      </a:endParaRPr>
                    </a:p>
                  </a:txBody>
                  <a:tcPr marL="0" marR="0" marT="0" marB="0" anchor="ctr">
                    <a:lnL>
                      <a:noFill/>
                    </a:lnL>
                    <a:lnR>
                      <a:noFill/>
                    </a:lnR>
                    <a:lnT>
                      <a:noFill/>
                    </a:lnT>
                    <a:lnB>
                      <a:noFill/>
                    </a:lnB>
                    <a:noFill/>
                  </a:tcPr>
                </a:tc>
                <a:tc rowSpan="4">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rowSpan="4">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rowSpan="4">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2850501078"/>
                  </a:ext>
                </a:extLst>
              </a:tr>
              <a:tr h="318472">
                <a:tc vMerge="1">
                  <a:txBody>
                    <a:bodyPr/>
                    <a:lstStyle/>
                    <a:p>
                      <a:endParaRPr lang="es-ES"/>
                    </a:p>
                  </a:txBody>
                  <a:tcPr/>
                </a:tc>
                <a:tc vMerge="1">
                  <a:txBody>
                    <a:bodyPr/>
                    <a:lstStyle/>
                    <a:p>
                      <a:endParaRPr lang="es-ES"/>
                    </a:p>
                  </a:txBody>
                  <a:tcPr/>
                </a:tc>
                <a:tc gridSpan="2" vMerge="1">
                  <a:txBody>
                    <a:bodyPr/>
                    <a:lstStyle/>
                    <a:p>
                      <a:endParaRPr lang="es-ES"/>
                    </a:p>
                  </a:txBody>
                  <a:tcPr/>
                </a:tc>
                <a:tc hMerge="1"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0" algn="r" rtl="0" eaLnBrk="1" fontAlgn="ctr" latinLnBrk="0" hangingPunct="1">
                        <a:buNone/>
                      </a:pPr>
                      <a:r>
                        <a:rPr lang="es-MX" sz="700" b="0" i="0" kern="1200">
                          <a:solidFill>
                            <a:srgbClr val="203764"/>
                          </a:solidFill>
                          <a:effectLst/>
                          <a:latin typeface="Aptos Narrow"/>
                        </a:rPr>
                        <a:t>Eventos realizados para promover la inclusión de la población con discapacidad</a:t>
                      </a:r>
                      <a:endParaRPr lang="es-MX">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Número</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20 </a:t>
                      </a:r>
                      <a:endParaRPr lang="es-CO">
                        <a:effectLst/>
                        <a:latin typeface="Aptos Narrow"/>
                      </a:endParaRPr>
                    </a:p>
                  </a:txBody>
                  <a:tcPr marL="0" marR="0" marT="0" marB="0" anchor="ctr">
                    <a:lnL>
                      <a:noFill/>
                    </a:lnL>
                    <a:lnR>
                      <a:noFill/>
                    </a:lnR>
                    <a:lnT>
                      <a:noFill/>
                    </a:lnT>
                    <a:lnB>
                      <a:noFill/>
                    </a:lnB>
                    <a:noFill/>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560004203"/>
                  </a:ext>
                </a:extLst>
              </a:tr>
              <a:tr h="197673">
                <a:tc vMerge="1">
                  <a:txBody>
                    <a:bodyPr/>
                    <a:lstStyle/>
                    <a:p>
                      <a:endParaRPr lang="es-ES"/>
                    </a:p>
                  </a:txBody>
                  <a:tcPr/>
                </a:tc>
                <a:tc vMerge="1">
                  <a:txBody>
                    <a:bodyPr/>
                    <a:lstStyle/>
                    <a:p>
                      <a:endParaRPr lang="es-ES"/>
                    </a:p>
                  </a:txBody>
                  <a:tcPr/>
                </a:tc>
                <a:tc gridSpan="2" vMerge="1">
                  <a:txBody>
                    <a:bodyPr/>
                    <a:lstStyle/>
                    <a:p>
                      <a:endParaRPr lang="es-ES"/>
                    </a:p>
                  </a:txBody>
                  <a:tcPr/>
                </a:tc>
                <a:tc hMerge="1"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0" algn="r" rtl="0" eaLnBrk="1" fontAlgn="ctr" latinLnBrk="0" hangingPunct="1">
                        <a:buNone/>
                      </a:pPr>
                      <a:r>
                        <a:rPr lang="es-CO" sz="700" b="0" i="0" kern="1200">
                          <a:solidFill>
                            <a:srgbClr val="203764"/>
                          </a:solidFill>
                          <a:effectLst/>
                          <a:latin typeface="Aptos Narrow"/>
                        </a:rPr>
                        <a:t>Documentos de estudios técnicos realizados</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Número</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3 </a:t>
                      </a:r>
                      <a:endParaRPr lang="es-CO">
                        <a:effectLst/>
                        <a:latin typeface="Aptos Narrow"/>
                      </a:endParaRPr>
                    </a:p>
                  </a:txBody>
                  <a:tcPr marL="0" marR="0" marT="0" marB="0" anchor="ctr">
                    <a:lnL>
                      <a:noFill/>
                    </a:lnL>
                    <a:lnR>
                      <a:noFill/>
                    </a:lnR>
                    <a:lnT>
                      <a:noFill/>
                    </a:lnT>
                    <a:lnB>
                      <a:noFill/>
                    </a:lnB>
                    <a:noFill/>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3133446965"/>
                  </a:ext>
                </a:extLst>
              </a:tr>
              <a:tr h="395344">
                <a:tc vMerge="1">
                  <a:txBody>
                    <a:bodyPr/>
                    <a:lstStyle/>
                    <a:p>
                      <a:endParaRPr lang="es-ES"/>
                    </a:p>
                  </a:txBody>
                  <a:tcPr/>
                </a:tc>
                <a:tc vMerge="1">
                  <a:txBody>
                    <a:bodyPr/>
                    <a:lstStyle/>
                    <a:p>
                      <a:endParaRPr lang="es-ES"/>
                    </a:p>
                  </a:txBody>
                  <a:tcPr/>
                </a:tc>
                <a:tc gridSpan="2" vMerge="1">
                  <a:txBody>
                    <a:bodyPr/>
                    <a:lstStyle/>
                    <a:p>
                      <a:endParaRPr lang="es-ES"/>
                    </a:p>
                  </a:txBody>
                  <a:tcPr/>
                </a:tc>
                <a:tc hMerge="1"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0" algn="r" rtl="0" eaLnBrk="1" fontAlgn="ctr" latinLnBrk="0" hangingPunct="1">
                        <a:buNone/>
                      </a:pPr>
                      <a:r>
                        <a:rPr lang="es-MX" sz="700" b="0" i="0" kern="1200">
                          <a:solidFill>
                            <a:srgbClr val="203764"/>
                          </a:solidFill>
                          <a:effectLst/>
                          <a:latin typeface="Aptos Narrow"/>
                        </a:rPr>
                        <a:t>Documentos de planeación para la educación de población con discapacidad expedidos</a:t>
                      </a:r>
                      <a:endParaRPr lang="es-MX">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Número</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6 </a:t>
                      </a:r>
                      <a:endParaRPr lang="es-CO">
                        <a:effectLst/>
                        <a:latin typeface="Aptos Narrow"/>
                      </a:endParaRPr>
                    </a:p>
                  </a:txBody>
                  <a:tcPr marL="0" marR="0" marT="0" marB="0" anchor="ctr">
                    <a:lnL>
                      <a:noFill/>
                    </a:lnL>
                    <a:lnR>
                      <a:noFill/>
                    </a:lnR>
                    <a:lnT>
                      <a:noFill/>
                    </a:lnT>
                    <a:lnB>
                      <a:noFill/>
                    </a:lnB>
                    <a:noFill/>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2299484669"/>
                  </a:ext>
                </a:extLst>
              </a:tr>
              <a:tr h="197673">
                <a:tc rowSpan="4">
                  <a:txBody>
                    <a:bodyPr/>
                    <a:lstStyle/>
                    <a:p>
                      <a:pPr marL="0" algn="l" rtl="0" eaLnBrk="1" fontAlgn="ctr" latinLnBrk="0" hangingPunct="1">
                        <a:buNone/>
                      </a:pPr>
                      <a:r>
                        <a:rPr lang="es-MX" sz="800" b="0" i="0" kern="1200">
                          <a:solidFill>
                            <a:srgbClr val="203764"/>
                          </a:solidFill>
                          <a:effectLst/>
                          <a:latin typeface="Aptos Narrow"/>
                        </a:rPr>
                        <a:t>Proyecto 2: MEJORAMIENTO DE LAS CONDICIONES EDUCATIVAS PARA EL GOCE EFECTIVO DEL DERECHO A LA </a:t>
                      </a:r>
                      <a:r>
                        <a:rPr lang="es-MX" sz="800" b="0" i="0" kern="1200" err="1">
                          <a:solidFill>
                            <a:srgbClr val="203764"/>
                          </a:solidFill>
                          <a:effectLst/>
                          <a:latin typeface="Aptos Narrow"/>
                        </a:rPr>
                        <a:t>EDUCACiÓN</a:t>
                      </a:r>
                      <a:r>
                        <a:rPr lang="es-MX" sz="800" b="0" i="0" kern="1200">
                          <a:solidFill>
                            <a:srgbClr val="203764"/>
                          </a:solidFill>
                          <a:effectLst/>
                          <a:latin typeface="Aptos Narrow"/>
                        </a:rPr>
                        <a:t> INCLUSIVA DE LA </a:t>
                      </a:r>
                      <a:r>
                        <a:rPr lang="es-MX" sz="800" b="0" i="0" kern="1200" err="1">
                          <a:solidFill>
                            <a:srgbClr val="203764"/>
                          </a:solidFill>
                          <a:effectLst/>
                          <a:latin typeface="Aptos Narrow"/>
                        </a:rPr>
                        <a:t>POBLACiÓN</a:t>
                      </a:r>
                      <a:r>
                        <a:rPr lang="es-MX" sz="800" b="0" i="0" kern="1200">
                          <a:solidFill>
                            <a:srgbClr val="203764"/>
                          </a:solidFill>
                          <a:effectLst/>
                          <a:latin typeface="Aptos Narrow"/>
                        </a:rPr>
                        <a:t> SORDA NACIONAL</a:t>
                      </a:r>
                      <a:endParaRPr lang="es-MX">
                        <a:effectLst/>
                        <a:latin typeface="Aptos Narrow"/>
                      </a:endParaRPr>
                    </a:p>
                  </a:txBody>
                  <a:tcPr marL="0" marR="0" marT="0" marB="0" anchor="ctr">
                    <a:lnL>
                      <a:noFill/>
                    </a:lnL>
                    <a:lnR>
                      <a:noFill/>
                    </a:lnR>
                    <a:lnT>
                      <a:noFill/>
                    </a:lnT>
                    <a:lnB>
                      <a:noFill/>
                    </a:lnB>
                    <a:noFill/>
                  </a:tcPr>
                </a:tc>
                <a:tc rowSpan="4">
                  <a:txBody>
                    <a:bodyPr/>
                    <a:lstStyle/>
                    <a:p>
                      <a:pPr marL="0" algn="ctr" rtl="0" eaLnBrk="1" fontAlgn="ctr" latinLnBrk="0" hangingPunct="1">
                        <a:buNone/>
                      </a:pPr>
                      <a:r>
                        <a:rPr lang="es-CO" sz="700" b="0" i="0" kern="1200">
                          <a:solidFill>
                            <a:srgbClr val="203764"/>
                          </a:solidFill>
                          <a:effectLst/>
                          <a:latin typeface="Aptos Narrow"/>
                        </a:rPr>
                        <a:t>2.314.890.000 </a:t>
                      </a:r>
                      <a:endParaRPr lang="es-CO">
                        <a:effectLst/>
                        <a:latin typeface="Aptos Narrow"/>
                      </a:endParaRPr>
                    </a:p>
                  </a:txBody>
                  <a:tcPr marL="0" marR="0" marT="0" marB="0" anchor="ctr">
                    <a:lnL>
                      <a:noFill/>
                    </a:lnL>
                    <a:lnR>
                      <a:noFill/>
                    </a:lnR>
                    <a:lnT>
                      <a:noFill/>
                    </a:lnT>
                    <a:lnB>
                      <a:noFill/>
                    </a:lnB>
                    <a:noFill/>
                  </a:tcPr>
                </a:tc>
                <a:tc rowSpan="4" gridSpan="2">
                  <a:txBody>
                    <a:bodyPr/>
                    <a:lstStyle/>
                    <a:p>
                      <a:pPr marL="0" algn="ctr" rtl="0" eaLnBrk="1" fontAlgn="ctr" latinLnBrk="0" hangingPunct="1">
                        <a:buNone/>
                      </a:pPr>
                      <a:r>
                        <a:rPr lang="es-CO" sz="700" b="0" i="0" kern="1200">
                          <a:solidFill>
                            <a:srgbClr val="203764"/>
                          </a:solidFill>
                          <a:effectLst/>
                          <a:latin typeface="Aptos Narrow"/>
                        </a:rPr>
                        <a:t> 2.041.800.000 </a:t>
                      </a:r>
                      <a:endParaRPr lang="es-CO">
                        <a:effectLst/>
                        <a:latin typeface="Aptos Narrow"/>
                      </a:endParaRPr>
                    </a:p>
                  </a:txBody>
                  <a:tcPr marL="0" marR="0" marT="0" marB="0" anchor="ctr">
                    <a:lnL>
                      <a:noFill/>
                    </a:lnL>
                    <a:lnR>
                      <a:noFill/>
                    </a:lnR>
                    <a:lnT>
                      <a:noFill/>
                    </a:lnT>
                    <a:lnB>
                      <a:noFill/>
                    </a:lnB>
                    <a:noFill/>
                  </a:tcPr>
                </a:tc>
                <a:tc rowSpan="4" hMerge="1">
                  <a:txBody>
                    <a:bodyPr/>
                    <a:lstStyle/>
                    <a:p>
                      <a:endParaRPr lang="es-ES"/>
                    </a:p>
                  </a:txBody>
                  <a:tcPr/>
                </a:tc>
                <a:tc rowSpan="4">
                  <a:txBody>
                    <a:bodyPr/>
                    <a:lstStyle/>
                    <a:p>
                      <a:pPr marL="0" algn="ctr" rtl="0" eaLnBrk="1" fontAlgn="ctr" latinLnBrk="0" hangingPunct="1">
                        <a:buNone/>
                      </a:pPr>
                      <a:r>
                        <a:rPr lang="es-CO" sz="700" b="0" i="0" kern="1200">
                          <a:solidFill>
                            <a:srgbClr val="203764"/>
                          </a:solidFill>
                          <a:effectLst/>
                          <a:latin typeface="Aptos Narrow"/>
                        </a:rPr>
                        <a:t> 273.000.000 </a:t>
                      </a:r>
                      <a:endParaRPr lang="es-CO">
                        <a:effectLst/>
                        <a:latin typeface="Aptos Narrow"/>
                      </a:endParaRPr>
                    </a:p>
                  </a:txBody>
                  <a:tcPr marL="0" marR="0" marT="0" marB="0" anchor="ctr">
                    <a:lnL>
                      <a:noFill/>
                    </a:lnL>
                    <a:lnR>
                      <a:noFill/>
                    </a:lnR>
                    <a:lnT>
                      <a:noFill/>
                    </a:lnT>
                    <a:lnB>
                      <a:noFill/>
                    </a:lnB>
                    <a:noFill/>
                  </a:tcPr>
                </a:tc>
                <a:tc rowSpan="4">
                  <a:txBody>
                    <a:bodyPr/>
                    <a:lstStyle/>
                    <a:p>
                      <a:pPr marL="0" algn="ctr" rtl="0" eaLnBrk="1" fontAlgn="ctr" latinLnBrk="0" hangingPunct="1">
                        <a:buNone/>
                      </a:pPr>
                      <a:r>
                        <a:rPr lang="es-CO" sz="700" b="0" i="0" kern="1200">
                          <a:solidFill>
                            <a:srgbClr val="203764"/>
                          </a:solidFill>
                          <a:effectLst/>
                          <a:latin typeface="Aptos Narrow"/>
                        </a:rPr>
                        <a:t> 3.217.200.000,0 </a:t>
                      </a:r>
                      <a:endParaRPr lang="es-CO">
                        <a:effectLst/>
                        <a:latin typeface="Aptos Narrow"/>
                      </a:endParaRPr>
                    </a:p>
                  </a:txBody>
                  <a:tcPr marL="0" marR="0" marT="0" marB="0" anchor="ctr">
                    <a:lnL>
                      <a:noFill/>
                    </a:lnL>
                    <a:lnR>
                      <a:noFill/>
                    </a:lnR>
                    <a:lnT>
                      <a:noFill/>
                    </a:lnT>
                    <a:lnB>
                      <a:noFill/>
                    </a:lnB>
                    <a:noFill/>
                  </a:tcPr>
                </a:tc>
                <a:tc rowSpan="4">
                  <a:txBody>
                    <a:bodyPr/>
                    <a:lstStyle/>
                    <a:p>
                      <a:pPr marL="0" algn="ctr" rtl="0" eaLnBrk="1" fontAlgn="ctr" latinLnBrk="0" hangingPunct="1">
                        <a:buNone/>
                      </a:pPr>
                      <a:r>
                        <a:rPr lang="es-CO" sz="700" b="0" i="0" kern="1200">
                          <a:solidFill>
                            <a:srgbClr val="203764"/>
                          </a:solidFill>
                          <a:effectLst/>
                          <a:latin typeface="Aptos Narrow"/>
                        </a:rPr>
                        <a:t> 2.900.900.000 </a:t>
                      </a:r>
                      <a:endParaRPr lang="es-CO">
                        <a:effectLst/>
                        <a:latin typeface="Aptos Narrow"/>
                      </a:endParaRPr>
                    </a:p>
                  </a:txBody>
                  <a:tcPr marL="0" marR="0" marT="0" marB="0" anchor="ctr">
                    <a:lnL>
                      <a:noFill/>
                    </a:lnL>
                    <a:lnR>
                      <a:noFill/>
                    </a:lnR>
                    <a:lnT>
                      <a:noFill/>
                    </a:lnT>
                    <a:lnB>
                      <a:noFill/>
                    </a:lnB>
                    <a:noFill/>
                  </a:tcPr>
                </a:tc>
                <a:tc rowSpan="4">
                  <a:txBody>
                    <a:bodyPr/>
                    <a:lstStyle/>
                    <a:p>
                      <a:pPr marL="0" algn="ctr" rtl="0" eaLnBrk="1" fontAlgn="ctr" latinLnBrk="0" hangingPunct="1">
                        <a:buNone/>
                      </a:pPr>
                      <a:r>
                        <a:rPr lang="es-CO" sz="700" b="0" i="0" kern="1200">
                          <a:solidFill>
                            <a:srgbClr val="203764"/>
                          </a:solidFill>
                          <a:effectLst/>
                          <a:latin typeface="Aptos Narrow"/>
                        </a:rPr>
                        <a:t> 316.300.000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Asistencias Técnicas Realizadas</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Número</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47 </a:t>
                      </a:r>
                      <a:endParaRPr lang="es-CO">
                        <a:effectLst/>
                        <a:latin typeface="Aptos Narrow"/>
                      </a:endParaRPr>
                    </a:p>
                  </a:txBody>
                  <a:tcPr marL="0" marR="0" marT="0" marB="0" anchor="ctr">
                    <a:lnL>
                      <a:noFill/>
                    </a:lnL>
                    <a:lnR>
                      <a:noFill/>
                    </a:lnR>
                    <a:lnT>
                      <a:noFill/>
                    </a:lnT>
                    <a:lnB>
                      <a:noFill/>
                    </a:lnB>
                    <a:noFill/>
                  </a:tcPr>
                </a:tc>
                <a:tc rowSpan="4">
                  <a:txBody>
                    <a:bodyPr/>
                    <a:lstStyle/>
                    <a:p>
                      <a:pPr marL="0" algn="r" rtl="0" eaLnBrk="1" fontAlgn="ctr" latinLnBrk="0" hangingPunct="1">
                        <a:buNone/>
                      </a:pPr>
                      <a:r>
                        <a:rPr lang="es-CO" sz="700" b="0" i="0" kern="1200">
                          <a:solidFill>
                            <a:srgbClr val="203764"/>
                          </a:solidFill>
                          <a:effectLst/>
                          <a:latin typeface="Aptos Narrow"/>
                        </a:rPr>
                        <a:t> 3.313.716.000 </a:t>
                      </a:r>
                      <a:endParaRPr lang="es-CO">
                        <a:effectLst/>
                        <a:latin typeface="Aptos Narrow"/>
                      </a:endParaRPr>
                    </a:p>
                  </a:txBody>
                  <a:tcPr marL="0" marR="0" marT="0" marB="0" anchor="ctr">
                    <a:lnL>
                      <a:noFill/>
                    </a:lnL>
                    <a:lnR>
                      <a:noFill/>
                    </a:lnR>
                    <a:lnT>
                      <a:noFill/>
                    </a:lnT>
                    <a:lnB>
                      <a:noFill/>
                    </a:lnB>
                    <a:noFill/>
                  </a:tcPr>
                </a:tc>
                <a:tc rowSpan="4">
                  <a:txBody>
                    <a:bodyPr/>
                    <a:lstStyle/>
                    <a:p>
                      <a:pPr marL="0" algn="r" rtl="0" eaLnBrk="1" fontAlgn="ctr" latinLnBrk="0" hangingPunct="1">
                        <a:buNone/>
                      </a:pPr>
                      <a:r>
                        <a:rPr lang="es-CO" sz="700" b="0" i="0" kern="1200">
                          <a:solidFill>
                            <a:srgbClr val="203764"/>
                          </a:solidFill>
                          <a:effectLst/>
                          <a:latin typeface="Aptos Narrow"/>
                        </a:rPr>
                        <a:t> 3.413.127.480 </a:t>
                      </a:r>
                      <a:endParaRPr lang="es-CO">
                        <a:effectLst/>
                        <a:latin typeface="Aptos Narrow"/>
                      </a:endParaRPr>
                    </a:p>
                  </a:txBody>
                  <a:tcPr marL="0" marR="0" marT="0" marB="0" anchor="ctr">
                    <a:lnL>
                      <a:noFill/>
                    </a:lnL>
                    <a:lnR>
                      <a:noFill/>
                    </a:lnR>
                    <a:lnT>
                      <a:noFill/>
                    </a:lnT>
                    <a:lnB>
                      <a:noFill/>
                    </a:lnB>
                    <a:noFill/>
                  </a:tcPr>
                </a:tc>
                <a:tc rowSpan="4">
                  <a:txBody>
                    <a:bodyPr/>
                    <a:lstStyle/>
                    <a:p>
                      <a:pPr marL="0" algn="r" rtl="0" eaLnBrk="1" fontAlgn="ctr" latinLnBrk="0" hangingPunct="1">
                        <a:buNone/>
                      </a:pPr>
                      <a:r>
                        <a:rPr lang="es-CO" sz="700" b="0" i="0" kern="1200">
                          <a:solidFill>
                            <a:srgbClr val="203764"/>
                          </a:solidFill>
                          <a:effectLst/>
                          <a:latin typeface="Aptos Narrow"/>
                        </a:rPr>
                        <a:t> 3.515.521.304 </a:t>
                      </a:r>
                      <a:endParaRPr lang="es-CO">
                        <a:effectLst/>
                        <a:latin typeface="Aptos Narrow"/>
                      </a:endParaRPr>
                    </a:p>
                  </a:txBody>
                  <a:tcPr marL="0" marR="0" marT="0" marB="0" anchor="ctr">
                    <a:lnL>
                      <a:noFill/>
                    </a:lnL>
                    <a:lnR>
                      <a:noFill/>
                    </a:lnR>
                    <a:lnT>
                      <a:noFill/>
                    </a:lnT>
                    <a:lnB>
                      <a:noFill/>
                    </a:lnB>
                    <a:noFill/>
                  </a:tcPr>
                </a:tc>
                <a:tc rowSpan="4">
                  <a:txBody>
                    <a:bodyPr/>
                    <a:lstStyle/>
                    <a:p>
                      <a:pPr marL="0" algn="ctr" rtl="0" eaLnBrk="1" fontAlgn="ctr" latinLnBrk="0" hangingPunct="1">
                        <a:buNone/>
                      </a:pPr>
                      <a:r>
                        <a:rPr lang="es-CO" sz="700" b="0" i="0" kern="1200">
                          <a:solidFill>
                            <a:srgbClr val="203764"/>
                          </a:solidFill>
                          <a:effectLst/>
                          <a:latin typeface="Aptos Narrow"/>
                        </a:rPr>
                        <a:t>39%</a:t>
                      </a:r>
                      <a:endParaRPr lang="es-CO">
                        <a:effectLst/>
                        <a:latin typeface="Aptos Narrow"/>
                      </a:endParaRPr>
                    </a:p>
                  </a:txBody>
                  <a:tcPr marL="0" marR="0" marT="0" marB="0" anchor="ctr">
                    <a:lnL>
                      <a:noFill/>
                    </a:lnL>
                    <a:lnR>
                      <a:noFill/>
                    </a:lnR>
                    <a:lnT>
                      <a:noFill/>
                    </a:lnT>
                    <a:lnB>
                      <a:noFill/>
                    </a:lnB>
                    <a:noFill/>
                  </a:tcPr>
                </a:tc>
                <a:tc rowSpan="4">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rowSpan="4">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rowSpan="4">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3726036699"/>
                  </a:ext>
                </a:extLst>
              </a:tr>
              <a:tr h="593017">
                <a:tc vMerge="1">
                  <a:txBody>
                    <a:bodyPr/>
                    <a:lstStyle/>
                    <a:p>
                      <a:endParaRPr lang="es-ES"/>
                    </a:p>
                  </a:txBody>
                  <a:tcPr/>
                </a:tc>
                <a:tc vMerge="1">
                  <a:txBody>
                    <a:bodyPr/>
                    <a:lstStyle/>
                    <a:p>
                      <a:endParaRPr lang="es-ES"/>
                    </a:p>
                  </a:txBody>
                  <a:tcPr/>
                </a:tc>
                <a:tc gridSpan="2" vMerge="1">
                  <a:txBody>
                    <a:bodyPr/>
                    <a:lstStyle/>
                    <a:p>
                      <a:endParaRPr lang="es-ES"/>
                    </a:p>
                  </a:txBody>
                  <a:tcPr/>
                </a:tc>
                <a:tc hMerge="1"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0" algn="r" rtl="0" eaLnBrk="1" fontAlgn="ctr" latinLnBrk="0" hangingPunct="1">
                        <a:buNone/>
                      </a:pPr>
                      <a:r>
                        <a:rPr lang="es-MX" sz="700" b="0" i="0" kern="1200">
                          <a:solidFill>
                            <a:srgbClr val="203764"/>
                          </a:solidFill>
                          <a:effectLst/>
                          <a:latin typeface="Aptos Narrow"/>
                        </a:rPr>
                        <a:t>Proyectos de investigación, desarrollo e innovación adelantados para la atención y garantía de los derechos para las personas con discapacidad </a:t>
                      </a:r>
                      <a:endParaRPr lang="es-MX">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Número</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1 </a:t>
                      </a:r>
                      <a:endParaRPr lang="es-CO">
                        <a:effectLst/>
                        <a:latin typeface="Aptos Narrow"/>
                      </a:endParaRPr>
                    </a:p>
                  </a:txBody>
                  <a:tcPr marL="0" marR="0" marT="0" marB="0" anchor="ctr">
                    <a:lnL>
                      <a:noFill/>
                    </a:lnL>
                    <a:lnR>
                      <a:noFill/>
                    </a:lnR>
                    <a:lnT>
                      <a:noFill/>
                    </a:lnT>
                    <a:lnB>
                      <a:noFill/>
                    </a:lnB>
                    <a:noFill/>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385609939"/>
                  </a:ext>
                </a:extLst>
              </a:tr>
              <a:tr h="494181">
                <a:tc vMerge="1">
                  <a:txBody>
                    <a:bodyPr/>
                    <a:lstStyle/>
                    <a:p>
                      <a:endParaRPr lang="es-ES"/>
                    </a:p>
                  </a:txBody>
                  <a:tcPr/>
                </a:tc>
                <a:tc vMerge="1">
                  <a:txBody>
                    <a:bodyPr/>
                    <a:lstStyle/>
                    <a:p>
                      <a:endParaRPr lang="es-ES"/>
                    </a:p>
                  </a:txBody>
                  <a:tcPr/>
                </a:tc>
                <a:tc gridSpan="2" vMerge="1">
                  <a:txBody>
                    <a:bodyPr/>
                    <a:lstStyle/>
                    <a:p>
                      <a:endParaRPr lang="es-ES"/>
                    </a:p>
                  </a:txBody>
                  <a:tcPr/>
                </a:tc>
                <a:tc hMerge="1"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0" algn="r" rtl="0" eaLnBrk="1" fontAlgn="ctr" latinLnBrk="0" hangingPunct="1">
                        <a:buNone/>
                      </a:pPr>
                      <a:r>
                        <a:rPr lang="es-MX" sz="700" b="0" i="0" kern="1200">
                          <a:solidFill>
                            <a:srgbClr val="203764"/>
                          </a:solidFill>
                          <a:effectLst/>
                          <a:latin typeface="Aptos Narrow"/>
                        </a:rPr>
                        <a:t>Contenidos educativos para la educación inicial, preescolar, básica y media de personas con discapacidad producidos</a:t>
                      </a:r>
                      <a:endParaRPr lang="es-MX">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Número</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50 </a:t>
                      </a:r>
                      <a:endParaRPr lang="es-CO">
                        <a:effectLst/>
                        <a:latin typeface="Aptos Narrow"/>
                      </a:endParaRPr>
                    </a:p>
                  </a:txBody>
                  <a:tcPr marL="0" marR="0" marT="0" marB="0" anchor="ctr">
                    <a:lnL>
                      <a:noFill/>
                    </a:lnL>
                    <a:lnR>
                      <a:noFill/>
                    </a:lnR>
                    <a:lnT>
                      <a:noFill/>
                    </a:lnT>
                    <a:lnB>
                      <a:noFill/>
                    </a:lnB>
                    <a:noFill/>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484797493"/>
                  </a:ext>
                </a:extLst>
              </a:tr>
              <a:tr h="395344">
                <a:tc vMerge="1">
                  <a:txBody>
                    <a:bodyPr/>
                    <a:lstStyle/>
                    <a:p>
                      <a:endParaRPr lang="es-ES"/>
                    </a:p>
                  </a:txBody>
                  <a:tcPr/>
                </a:tc>
                <a:tc vMerge="1">
                  <a:txBody>
                    <a:bodyPr/>
                    <a:lstStyle/>
                    <a:p>
                      <a:endParaRPr lang="es-ES"/>
                    </a:p>
                  </a:txBody>
                  <a:tcPr/>
                </a:tc>
                <a:tc gridSpan="2" vMerge="1">
                  <a:txBody>
                    <a:bodyPr/>
                    <a:lstStyle/>
                    <a:p>
                      <a:endParaRPr lang="es-ES"/>
                    </a:p>
                  </a:txBody>
                  <a:tcPr/>
                </a:tc>
                <a:tc hMerge="1"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0" algn="r" rtl="0" eaLnBrk="1" fontAlgn="ctr" latinLnBrk="0" hangingPunct="1">
                        <a:buNone/>
                      </a:pPr>
                      <a:r>
                        <a:rPr lang="es-MX" sz="700" b="0" i="0" kern="1200">
                          <a:solidFill>
                            <a:srgbClr val="203764"/>
                          </a:solidFill>
                          <a:effectLst/>
                          <a:latin typeface="Aptos Narrow"/>
                        </a:rPr>
                        <a:t>Documentos de planeación para la educación de población con discapacidad expedidos</a:t>
                      </a:r>
                      <a:endParaRPr lang="es-MX">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Número</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1 </a:t>
                      </a:r>
                      <a:endParaRPr lang="es-CO">
                        <a:effectLst/>
                        <a:latin typeface="Aptos Narrow"/>
                      </a:endParaRPr>
                    </a:p>
                  </a:txBody>
                  <a:tcPr marL="0" marR="0" marT="0" marB="0" anchor="ctr">
                    <a:lnL>
                      <a:noFill/>
                    </a:lnL>
                    <a:lnR>
                      <a:noFill/>
                    </a:lnR>
                    <a:lnT>
                      <a:noFill/>
                    </a:lnT>
                    <a:lnB>
                      <a:noFill/>
                    </a:lnB>
                    <a:noFill/>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255945492"/>
                  </a:ext>
                </a:extLst>
              </a:tr>
              <a:tr h="241600">
                <a:tc>
                  <a:txBody>
                    <a:bodyPr/>
                    <a:lstStyle/>
                    <a:p>
                      <a:pPr marL="0" algn="l" rtl="0" eaLnBrk="1" fontAlgn="ctr" latinLnBrk="0" hangingPunct="1">
                        <a:buNone/>
                      </a:pPr>
                      <a:r>
                        <a:rPr lang="es-MX" sz="800" b="1" i="0" kern="1200">
                          <a:solidFill>
                            <a:srgbClr val="203764"/>
                          </a:solidFill>
                          <a:effectLst/>
                          <a:latin typeface="Aptos Narrow"/>
                        </a:rPr>
                        <a:t>4699 FORTALECIMIENTO Y APOYO A LA GESTIÓN INSTITUCIONAL DEL SECTOR IGUALDAD Y EQUIDAD</a:t>
                      </a:r>
                      <a:endParaRPr lang="es-MX">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1" i="0" kern="1200">
                          <a:solidFill>
                            <a:srgbClr val="203764"/>
                          </a:solidFill>
                          <a:effectLst/>
                          <a:latin typeface="Aptos Narrow"/>
                        </a:rPr>
                        <a:t>3.001.500.000 </a:t>
                      </a:r>
                      <a:endParaRPr lang="es-CO">
                        <a:effectLst/>
                        <a:latin typeface="Aptos Narrow"/>
                      </a:endParaRPr>
                    </a:p>
                  </a:txBody>
                  <a:tcPr marL="0" marR="0" marT="0" marB="0" anchor="ctr">
                    <a:lnL>
                      <a:noFill/>
                    </a:lnL>
                    <a:lnR>
                      <a:noFill/>
                    </a:lnR>
                    <a:lnT>
                      <a:noFill/>
                    </a:lnT>
                    <a:lnB>
                      <a:noFill/>
                    </a:lnB>
                    <a:noFill/>
                  </a:tcPr>
                </a:tc>
                <a:tc gridSpan="2">
                  <a:txBody>
                    <a:bodyPr/>
                    <a:lstStyle/>
                    <a:p>
                      <a:pPr marL="0" algn="r" rtl="0" eaLnBrk="1" fontAlgn="ctr" latinLnBrk="0" hangingPunct="1">
                        <a:buNone/>
                      </a:pPr>
                      <a:r>
                        <a:rPr lang="es-CO" sz="700" b="1" i="0" kern="1200">
                          <a:solidFill>
                            <a:srgbClr val="203764"/>
                          </a:solidFill>
                          <a:effectLst/>
                          <a:latin typeface="Aptos Narrow"/>
                        </a:rPr>
                        <a:t> 2.096.500.000 </a:t>
                      </a:r>
                      <a:endParaRPr lang="es-CO">
                        <a:effectLst/>
                        <a:latin typeface="Aptos Narrow"/>
                      </a:endParaRPr>
                    </a:p>
                  </a:txBody>
                  <a:tcPr marL="0" marR="0" marT="0" marB="0" anchor="ctr">
                    <a:lnL>
                      <a:noFill/>
                    </a:lnL>
                    <a:lnR>
                      <a:noFill/>
                    </a:lnR>
                    <a:lnT>
                      <a:noFill/>
                    </a:lnT>
                    <a:lnB>
                      <a:noFill/>
                    </a:lnB>
                    <a:noFill/>
                  </a:tcPr>
                </a:tc>
                <a:tc hMerge="1">
                  <a:txBody>
                    <a:bodyPr/>
                    <a:lstStyle/>
                    <a:p>
                      <a:endParaRPr lang="es-ES"/>
                    </a:p>
                  </a:txBody>
                  <a:tcPr/>
                </a:tc>
                <a:tc>
                  <a:txBody>
                    <a:bodyPr/>
                    <a:lstStyle/>
                    <a:p>
                      <a:pPr marL="0" algn="r" rtl="0" eaLnBrk="1" fontAlgn="ctr" latinLnBrk="0" hangingPunct="1">
                        <a:buNone/>
                      </a:pPr>
                      <a:r>
                        <a:rPr lang="es-CO" sz="700" b="1" i="0" kern="1200">
                          <a:solidFill>
                            <a:srgbClr val="203764"/>
                          </a:solidFill>
                          <a:effectLst/>
                          <a:latin typeface="Aptos Narrow"/>
                        </a:rPr>
                        <a:t> 905.400.000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1" i="0" kern="1200">
                          <a:solidFill>
                            <a:srgbClr val="203764"/>
                          </a:solidFill>
                          <a:effectLst/>
                          <a:latin typeface="Aptos Narrow"/>
                        </a:rPr>
                        <a:t> 4.392.900.000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1" i="0" kern="1200">
                          <a:solidFill>
                            <a:srgbClr val="203764"/>
                          </a:solidFill>
                          <a:effectLst/>
                          <a:latin typeface="Aptos Narrow"/>
                        </a:rPr>
                        <a:t> 2.244.300.000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1" i="0" kern="1200">
                          <a:solidFill>
                            <a:srgbClr val="203764"/>
                          </a:solidFill>
                          <a:effectLst/>
                          <a:latin typeface="Aptos Narrow"/>
                        </a:rPr>
                        <a:t> 2.148.600.000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1" i="0" kern="1200">
                          <a:solidFill>
                            <a:srgbClr val="203764"/>
                          </a:solidFill>
                          <a:effectLst/>
                          <a:latin typeface="Aptos Narrow"/>
                        </a:rPr>
                        <a:t> 4.524.687.000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1" i="0" kern="1200">
                          <a:solidFill>
                            <a:srgbClr val="203764"/>
                          </a:solidFill>
                          <a:effectLst/>
                          <a:latin typeface="Aptos Narrow"/>
                        </a:rPr>
                        <a:t> 4.660.427.610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1" i="0" kern="1200">
                          <a:solidFill>
                            <a:srgbClr val="203764"/>
                          </a:solidFill>
                          <a:effectLst/>
                          <a:latin typeface="Aptos Narrow"/>
                        </a:rPr>
                        <a:t> 4.800.240.438 </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46%</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462361372"/>
                  </a:ext>
                </a:extLst>
              </a:tr>
              <a:tr h="318472">
                <a:tc rowSpan="2">
                  <a:txBody>
                    <a:bodyPr/>
                    <a:lstStyle/>
                    <a:p>
                      <a:pPr marL="0" algn="l" rtl="0" eaLnBrk="1" fontAlgn="ctr" latinLnBrk="0" hangingPunct="1">
                        <a:buNone/>
                      </a:pPr>
                      <a:r>
                        <a:rPr lang="es-MX" sz="800" b="0" i="0" kern="1200">
                          <a:solidFill>
                            <a:srgbClr val="203764"/>
                          </a:solidFill>
                          <a:effectLst/>
                          <a:latin typeface="Aptos Narrow"/>
                        </a:rPr>
                        <a:t>Proyecto 1: FORTALECIMIENTO DE LA </a:t>
                      </a:r>
                      <a:r>
                        <a:rPr lang="es-MX" sz="800" b="0" i="0" kern="1200" err="1">
                          <a:solidFill>
                            <a:srgbClr val="203764"/>
                          </a:solidFill>
                          <a:effectLst/>
                          <a:latin typeface="Aptos Narrow"/>
                        </a:rPr>
                        <a:t>GESTiÓN</a:t>
                      </a:r>
                      <a:r>
                        <a:rPr lang="es-MX" sz="800" b="0" i="0" kern="1200">
                          <a:solidFill>
                            <a:srgbClr val="203764"/>
                          </a:solidFill>
                          <a:effectLst/>
                          <a:latin typeface="Aptos Narrow"/>
                        </a:rPr>
                        <a:t> INSTITUCIONAL DEL INSOR PARA LA CONSECUCION DE OBJETIVOS NACIONAL </a:t>
                      </a:r>
                      <a:endParaRPr lang="es-MX">
                        <a:effectLst/>
                        <a:latin typeface="Aptos Narrow"/>
                      </a:endParaRPr>
                    </a:p>
                  </a:txBody>
                  <a:tcPr marL="0" marR="0" marT="0" marB="0" anchor="ctr">
                    <a:lnL>
                      <a:noFill/>
                    </a:lnL>
                    <a:lnR>
                      <a:noFill/>
                    </a:lnR>
                    <a:lnT>
                      <a:noFill/>
                    </a:lnT>
                    <a:lnB>
                      <a:noFill/>
                    </a:lnB>
                    <a:noFill/>
                  </a:tcPr>
                </a:tc>
                <a:tc rowSpan="2">
                  <a:txBody>
                    <a:bodyPr/>
                    <a:lstStyle/>
                    <a:p>
                      <a:pPr marL="0" algn="ctr" rtl="0" eaLnBrk="1" fontAlgn="ctr" latinLnBrk="0" hangingPunct="1">
                        <a:buNone/>
                      </a:pPr>
                      <a:r>
                        <a:rPr lang="es-CO" sz="700" b="0" i="0" kern="1200">
                          <a:solidFill>
                            <a:srgbClr val="203764"/>
                          </a:solidFill>
                          <a:effectLst/>
                          <a:latin typeface="Aptos Narrow"/>
                        </a:rPr>
                        <a:t> 2.578.000.000 </a:t>
                      </a:r>
                      <a:endParaRPr lang="es-CO">
                        <a:effectLst/>
                        <a:latin typeface="Aptos Narrow"/>
                      </a:endParaRPr>
                    </a:p>
                  </a:txBody>
                  <a:tcPr marL="0" marR="0" marT="0" marB="0" anchor="ctr">
                    <a:lnL>
                      <a:noFill/>
                    </a:lnL>
                    <a:lnR>
                      <a:noFill/>
                    </a:lnR>
                    <a:lnT>
                      <a:noFill/>
                    </a:lnT>
                    <a:lnB>
                      <a:noFill/>
                    </a:lnB>
                    <a:noFill/>
                  </a:tcPr>
                </a:tc>
                <a:tc rowSpan="2" gridSpan="2">
                  <a:txBody>
                    <a:bodyPr/>
                    <a:lstStyle/>
                    <a:p>
                      <a:pPr marL="0" algn="ctr" rtl="0" eaLnBrk="1" fontAlgn="ctr" latinLnBrk="0" hangingPunct="1">
                        <a:buNone/>
                      </a:pPr>
                      <a:r>
                        <a:rPr lang="es-CO" sz="700" b="0" i="0" kern="1200">
                          <a:solidFill>
                            <a:srgbClr val="203764"/>
                          </a:solidFill>
                          <a:effectLst/>
                          <a:latin typeface="Aptos Narrow"/>
                        </a:rPr>
                        <a:t> 1.971.000.000 </a:t>
                      </a:r>
                      <a:endParaRPr lang="es-CO">
                        <a:effectLst/>
                        <a:latin typeface="Aptos Narrow"/>
                      </a:endParaRPr>
                    </a:p>
                  </a:txBody>
                  <a:tcPr marL="0" marR="0" marT="0" marB="0" anchor="ctr">
                    <a:lnL>
                      <a:noFill/>
                    </a:lnL>
                    <a:lnR>
                      <a:noFill/>
                    </a:lnR>
                    <a:lnT>
                      <a:noFill/>
                    </a:lnT>
                    <a:lnB>
                      <a:noFill/>
                    </a:lnB>
                    <a:noFill/>
                  </a:tcPr>
                </a:tc>
                <a:tc rowSpan="2" hMerge="1">
                  <a:txBody>
                    <a:bodyPr/>
                    <a:lstStyle/>
                    <a:p>
                      <a:endParaRPr lang="es-ES"/>
                    </a:p>
                  </a:txBody>
                  <a:tcPr/>
                </a:tc>
                <a:tc rowSpan="2">
                  <a:txBody>
                    <a:bodyPr/>
                    <a:lstStyle/>
                    <a:p>
                      <a:pPr marL="0" algn="ctr" rtl="0" eaLnBrk="1" fontAlgn="ctr" latinLnBrk="0" hangingPunct="1">
                        <a:buNone/>
                      </a:pPr>
                      <a:r>
                        <a:rPr lang="es-CO" sz="700" b="0" i="0" kern="1200">
                          <a:solidFill>
                            <a:srgbClr val="203764"/>
                          </a:solidFill>
                          <a:effectLst/>
                          <a:latin typeface="Aptos Narrow"/>
                        </a:rPr>
                        <a:t> 607.400.000 </a:t>
                      </a:r>
                      <a:endParaRPr lang="es-CO">
                        <a:effectLst/>
                        <a:latin typeface="Aptos Narrow"/>
                      </a:endParaRPr>
                    </a:p>
                  </a:txBody>
                  <a:tcPr marL="0" marR="0" marT="0" marB="0" anchor="ctr">
                    <a:lnL>
                      <a:noFill/>
                    </a:lnL>
                    <a:lnR>
                      <a:noFill/>
                    </a:lnR>
                    <a:lnT>
                      <a:noFill/>
                    </a:lnT>
                    <a:lnB>
                      <a:noFill/>
                    </a:lnB>
                    <a:noFill/>
                  </a:tcPr>
                </a:tc>
                <a:tc rowSpan="2">
                  <a:txBody>
                    <a:bodyPr/>
                    <a:lstStyle/>
                    <a:p>
                      <a:pPr marL="0" algn="ctr" rtl="0" eaLnBrk="1" fontAlgn="ctr" latinLnBrk="0" hangingPunct="1">
                        <a:buNone/>
                      </a:pPr>
                      <a:r>
                        <a:rPr lang="es-CO" sz="700" b="0" i="0" kern="1200">
                          <a:solidFill>
                            <a:srgbClr val="203764"/>
                          </a:solidFill>
                          <a:effectLst/>
                          <a:latin typeface="Aptos Narrow"/>
                        </a:rPr>
                        <a:t> 3.811.600.000,0 </a:t>
                      </a:r>
                      <a:endParaRPr lang="es-CO">
                        <a:effectLst/>
                        <a:latin typeface="Aptos Narrow"/>
                      </a:endParaRPr>
                    </a:p>
                  </a:txBody>
                  <a:tcPr marL="0" marR="0" marT="0" marB="0" anchor="ctr">
                    <a:lnL>
                      <a:noFill/>
                    </a:lnL>
                    <a:lnR>
                      <a:noFill/>
                    </a:lnR>
                    <a:lnT>
                      <a:noFill/>
                    </a:lnT>
                    <a:lnB>
                      <a:noFill/>
                    </a:lnB>
                    <a:noFill/>
                  </a:tcPr>
                </a:tc>
                <a:tc rowSpan="2">
                  <a:txBody>
                    <a:bodyPr/>
                    <a:lstStyle/>
                    <a:p>
                      <a:pPr marL="0" algn="ctr" rtl="0" eaLnBrk="1" fontAlgn="ctr" latinLnBrk="0" hangingPunct="1">
                        <a:buNone/>
                      </a:pPr>
                      <a:r>
                        <a:rPr lang="es-CO" sz="700" b="0" i="0" kern="1200">
                          <a:solidFill>
                            <a:srgbClr val="203764"/>
                          </a:solidFill>
                          <a:effectLst/>
                          <a:latin typeface="Aptos Narrow"/>
                        </a:rPr>
                        <a:t> 2.161.000.000 </a:t>
                      </a:r>
                      <a:endParaRPr lang="es-CO">
                        <a:effectLst/>
                        <a:latin typeface="Aptos Narrow"/>
                      </a:endParaRPr>
                    </a:p>
                  </a:txBody>
                  <a:tcPr marL="0" marR="0" marT="0" marB="0" anchor="ctr">
                    <a:lnL>
                      <a:noFill/>
                    </a:lnL>
                    <a:lnR>
                      <a:noFill/>
                    </a:lnR>
                    <a:lnT>
                      <a:noFill/>
                    </a:lnT>
                    <a:lnB>
                      <a:noFill/>
                    </a:lnB>
                    <a:noFill/>
                  </a:tcPr>
                </a:tc>
                <a:tc rowSpan="2">
                  <a:txBody>
                    <a:bodyPr/>
                    <a:lstStyle/>
                    <a:p>
                      <a:pPr marL="0" algn="ctr" rtl="0" eaLnBrk="1" fontAlgn="ctr" latinLnBrk="0" hangingPunct="1">
                        <a:buNone/>
                      </a:pPr>
                      <a:r>
                        <a:rPr lang="es-CO" sz="700" b="0" i="0" kern="1200">
                          <a:solidFill>
                            <a:srgbClr val="203764"/>
                          </a:solidFill>
                          <a:effectLst/>
                          <a:latin typeface="Aptos Narrow"/>
                        </a:rPr>
                        <a:t> 1.650.600.000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MX" sz="700" b="0" i="0" kern="1200">
                          <a:solidFill>
                            <a:srgbClr val="203764"/>
                          </a:solidFill>
                          <a:effectLst/>
                          <a:latin typeface="Aptos Narrow"/>
                        </a:rPr>
                        <a:t>Índice de capacidad en la prestación de servicios de tecnología</a:t>
                      </a:r>
                      <a:endParaRPr lang="es-MX">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Porcentaje</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100 </a:t>
                      </a:r>
                      <a:endParaRPr lang="es-CO">
                        <a:effectLst/>
                        <a:latin typeface="Aptos Narrow"/>
                      </a:endParaRPr>
                    </a:p>
                  </a:txBody>
                  <a:tcPr marL="0" marR="0" marT="0" marB="0" anchor="ctr">
                    <a:lnL>
                      <a:noFill/>
                    </a:lnL>
                    <a:lnR>
                      <a:noFill/>
                    </a:lnR>
                    <a:lnT>
                      <a:noFill/>
                    </a:lnT>
                    <a:lnB>
                      <a:noFill/>
                    </a:lnB>
                    <a:noFill/>
                  </a:tcPr>
                </a:tc>
                <a:tc rowSpan="2">
                  <a:txBody>
                    <a:bodyPr/>
                    <a:lstStyle/>
                    <a:p>
                      <a:pPr marL="0" algn="r" rtl="0" eaLnBrk="1" fontAlgn="ctr" latinLnBrk="0" hangingPunct="1">
                        <a:buNone/>
                      </a:pPr>
                      <a:r>
                        <a:rPr lang="es-CO" sz="700" b="0" i="0" kern="1200">
                          <a:solidFill>
                            <a:srgbClr val="203764"/>
                          </a:solidFill>
                          <a:effectLst/>
                          <a:latin typeface="Aptos Narrow"/>
                        </a:rPr>
                        <a:t> 3.925.948.000 </a:t>
                      </a:r>
                      <a:endParaRPr lang="es-CO">
                        <a:effectLst/>
                        <a:latin typeface="Aptos Narrow"/>
                      </a:endParaRPr>
                    </a:p>
                  </a:txBody>
                  <a:tcPr marL="0" marR="0" marT="0" marB="0" anchor="ctr">
                    <a:lnL>
                      <a:noFill/>
                    </a:lnL>
                    <a:lnR>
                      <a:noFill/>
                    </a:lnR>
                    <a:lnT>
                      <a:noFill/>
                    </a:lnT>
                    <a:lnB>
                      <a:noFill/>
                    </a:lnB>
                    <a:noFill/>
                  </a:tcPr>
                </a:tc>
                <a:tc rowSpan="2">
                  <a:txBody>
                    <a:bodyPr/>
                    <a:lstStyle/>
                    <a:p>
                      <a:pPr marL="0" algn="r" rtl="0" eaLnBrk="1" fontAlgn="ctr" latinLnBrk="0" hangingPunct="1">
                        <a:buNone/>
                      </a:pPr>
                      <a:r>
                        <a:rPr lang="es-CO" sz="700" b="0" i="0" kern="1200">
                          <a:solidFill>
                            <a:srgbClr val="203764"/>
                          </a:solidFill>
                          <a:effectLst/>
                          <a:latin typeface="Aptos Narrow"/>
                        </a:rPr>
                        <a:t> 4.043.726.440 </a:t>
                      </a:r>
                      <a:endParaRPr lang="es-CO">
                        <a:effectLst/>
                        <a:latin typeface="Aptos Narrow"/>
                      </a:endParaRPr>
                    </a:p>
                  </a:txBody>
                  <a:tcPr marL="0" marR="0" marT="0" marB="0" anchor="ctr">
                    <a:lnL>
                      <a:noFill/>
                    </a:lnL>
                    <a:lnR>
                      <a:noFill/>
                    </a:lnR>
                    <a:lnT>
                      <a:noFill/>
                    </a:lnT>
                    <a:lnB>
                      <a:noFill/>
                    </a:lnB>
                    <a:noFill/>
                  </a:tcPr>
                </a:tc>
                <a:tc rowSpan="2">
                  <a:txBody>
                    <a:bodyPr/>
                    <a:lstStyle/>
                    <a:p>
                      <a:pPr marL="0" algn="r" rtl="0" eaLnBrk="1" fontAlgn="ctr" latinLnBrk="0" hangingPunct="1">
                        <a:buNone/>
                      </a:pPr>
                      <a:r>
                        <a:rPr lang="es-CO" sz="700" b="0" i="0" kern="1200">
                          <a:solidFill>
                            <a:srgbClr val="203764"/>
                          </a:solidFill>
                          <a:effectLst/>
                          <a:latin typeface="Aptos Narrow"/>
                        </a:rPr>
                        <a:t> 4.165.038.233 </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48%</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1866741323"/>
                  </a:ext>
                </a:extLst>
              </a:tr>
              <a:tr h="241600">
                <a:tc vMerge="1">
                  <a:txBody>
                    <a:bodyPr/>
                    <a:lstStyle/>
                    <a:p>
                      <a:endParaRPr lang="es-ES"/>
                    </a:p>
                  </a:txBody>
                  <a:tcPr/>
                </a:tc>
                <a:tc vMerge="1">
                  <a:txBody>
                    <a:bodyPr/>
                    <a:lstStyle/>
                    <a:p>
                      <a:endParaRPr lang="es-ES"/>
                    </a:p>
                  </a:txBody>
                  <a:tcPr/>
                </a:tc>
                <a:tc gridSpan="2" vMerge="1">
                  <a:txBody>
                    <a:bodyPr/>
                    <a:lstStyle/>
                    <a:p>
                      <a:endParaRPr lang="es-ES"/>
                    </a:p>
                  </a:txBody>
                  <a:tcPr/>
                </a:tc>
                <a:tc hMerge="1"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0" algn="r" rtl="0" eaLnBrk="1" fontAlgn="ctr" latinLnBrk="0" hangingPunct="1">
                        <a:buNone/>
                      </a:pPr>
                      <a:r>
                        <a:rPr lang="es-CO" sz="700" b="0" i="0" kern="1200">
                          <a:solidFill>
                            <a:srgbClr val="203764"/>
                          </a:solidFill>
                          <a:effectLst/>
                          <a:latin typeface="Aptos Narrow"/>
                        </a:rPr>
                        <a:t>Sistema de Gestión implementado</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Número</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1 </a:t>
                      </a:r>
                      <a:endParaRPr lang="es-CO">
                        <a:effectLst/>
                        <a:latin typeface="Aptos Narrow"/>
                      </a:endParaRPr>
                    </a:p>
                  </a:txBody>
                  <a:tcPr marL="0" marR="0" marT="0" marB="0" anchor="ctr">
                    <a:lnL>
                      <a:noFill/>
                    </a:lnL>
                    <a:lnR>
                      <a:noFill/>
                    </a:lnR>
                    <a:lnT>
                      <a:noFill/>
                    </a:lnT>
                    <a:lnB>
                      <a:noFill/>
                    </a:lnB>
                    <a:noFill/>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0" algn="ct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ct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ct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ctr" rtl="0" eaLnBrk="1" fontAlgn="ctr" latinLnBrk="0" hangingPunct="1">
                        <a:buNone/>
                      </a:pPr>
                      <a:endParaRPr lang="es-CO">
                        <a:effectLst/>
                      </a:endParaRPr>
                    </a:p>
                  </a:txBody>
                  <a:tcPr marL="0" marR="0" marT="0" marB="0" anchor="ctr">
                    <a:lnL>
                      <a:noFill/>
                    </a:lnL>
                    <a:lnR>
                      <a:noFill/>
                    </a:lnR>
                    <a:lnT>
                      <a:noFill/>
                    </a:lnT>
                    <a:lnB>
                      <a:noFill/>
                    </a:lnB>
                    <a:noFill/>
                  </a:tcPr>
                </a:tc>
                <a:extLst>
                  <a:ext uri="{0D108BD9-81ED-4DB2-BD59-A6C34878D82A}">
                    <a16:rowId xmlns:a16="http://schemas.microsoft.com/office/drawing/2014/main" val="2819575976"/>
                  </a:ext>
                </a:extLst>
              </a:tr>
              <a:tr h="219636">
                <a:tc>
                  <a:txBody>
                    <a:bodyPr/>
                    <a:lstStyle/>
                    <a:p>
                      <a:pPr marL="0" algn="l" rtl="0" eaLnBrk="1" fontAlgn="ctr" latinLnBrk="0" hangingPunct="1">
                        <a:buNone/>
                      </a:pPr>
                      <a:r>
                        <a:rPr lang="es-MX" sz="800" b="0" i="0" kern="1200">
                          <a:solidFill>
                            <a:srgbClr val="203764"/>
                          </a:solidFill>
                          <a:effectLst/>
                          <a:latin typeface="Aptos Narrow"/>
                        </a:rPr>
                        <a:t>Proyecto 2: MEJORAMIENTO DE LA INFRAESTRUCTURA </a:t>
                      </a:r>
                      <a:r>
                        <a:rPr lang="es-MX" sz="800" b="0" i="0" kern="1200" err="1">
                          <a:solidFill>
                            <a:srgbClr val="203764"/>
                          </a:solidFill>
                          <a:effectLst/>
                          <a:latin typeface="Aptos Narrow"/>
                        </a:rPr>
                        <a:t>FISlCA</a:t>
                      </a:r>
                      <a:r>
                        <a:rPr lang="es-MX" sz="800" b="0" i="0" kern="1200">
                          <a:solidFill>
                            <a:srgbClr val="203764"/>
                          </a:solidFill>
                          <a:effectLst/>
                          <a:latin typeface="Aptos Narrow"/>
                        </a:rPr>
                        <a:t> DEL INSTITUTO NACIONAL PARA SORDOS BOGOTA</a:t>
                      </a:r>
                      <a:endParaRPr lang="es-MX">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423.500.000 </a:t>
                      </a:r>
                      <a:endParaRPr lang="es-CO">
                        <a:effectLst/>
                        <a:latin typeface="Aptos Narrow"/>
                      </a:endParaRPr>
                    </a:p>
                  </a:txBody>
                  <a:tcPr marL="0" marR="0" marT="0" marB="0" anchor="ctr">
                    <a:lnL>
                      <a:noFill/>
                    </a:lnL>
                    <a:lnR>
                      <a:noFill/>
                    </a:lnR>
                    <a:lnT>
                      <a:noFill/>
                    </a:lnT>
                    <a:lnB>
                      <a:noFill/>
                    </a:lnB>
                    <a:noFill/>
                  </a:tcPr>
                </a:tc>
                <a:tc gridSpan="2">
                  <a:txBody>
                    <a:bodyPr/>
                    <a:lstStyle/>
                    <a:p>
                      <a:pPr marL="0" algn="r" rtl="0" eaLnBrk="1" fontAlgn="ctr" latinLnBrk="0" hangingPunct="1">
                        <a:buNone/>
                      </a:pPr>
                      <a:r>
                        <a:rPr lang="es-CO" sz="700" b="0" i="0" kern="1200">
                          <a:solidFill>
                            <a:srgbClr val="203764"/>
                          </a:solidFill>
                          <a:effectLst/>
                          <a:latin typeface="Aptos Narrow"/>
                        </a:rPr>
                        <a:t> 125.500.000 </a:t>
                      </a:r>
                      <a:endParaRPr lang="es-CO">
                        <a:effectLst/>
                        <a:latin typeface="Aptos Narrow"/>
                      </a:endParaRPr>
                    </a:p>
                  </a:txBody>
                  <a:tcPr marL="0" marR="0" marT="0" marB="0" anchor="ctr">
                    <a:lnL>
                      <a:noFill/>
                    </a:lnL>
                    <a:lnR>
                      <a:noFill/>
                    </a:lnR>
                    <a:lnT>
                      <a:noFill/>
                    </a:lnT>
                    <a:lnB>
                      <a:noFill/>
                    </a:lnB>
                    <a:noFill/>
                  </a:tcPr>
                </a:tc>
                <a:tc hMerge="1">
                  <a:txBody>
                    <a:bodyPr/>
                    <a:lstStyle/>
                    <a:p>
                      <a:endParaRPr lang="es-ES"/>
                    </a:p>
                  </a:txBody>
                  <a:tcPr/>
                </a:tc>
                <a:tc>
                  <a:txBody>
                    <a:bodyPr/>
                    <a:lstStyle/>
                    <a:p>
                      <a:pPr marL="0" algn="r" rtl="0" eaLnBrk="1" fontAlgn="ctr" latinLnBrk="0" hangingPunct="1">
                        <a:buNone/>
                      </a:pPr>
                      <a:r>
                        <a:rPr lang="es-CO" sz="700" b="0" i="0" kern="1200">
                          <a:solidFill>
                            <a:srgbClr val="203764"/>
                          </a:solidFill>
                          <a:effectLst/>
                          <a:latin typeface="Aptos Narrow"/>
                        </a:rPr>
                        <a:t> 298.000.000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581.300.000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83.300.000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498.000.000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Sedes mantenidas</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Número</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1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598.739.000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616.701.170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635.202.205 </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37%</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4087125094"/>
                  </a:ext>
                </a:extLst>
              </a:tr>
              <a:tr h="268653">
                <a:tc>
                  <a:txBody>
                    <a:bodyPr/>
                    <a:lstStyle/>
                    <a:p>
                      <a:pPr marL="0" algn="l" rtl="0" eaLnBrk="1" fontAlgn="ctr" latinLnBrk="0" hangingPunct="1">
                        <a:buNone/>
                      </a:pPr>
                      <a:r>
                        <a:rPr lang="es-CO" sz="800" b="1" i="0" kern="1200">
                          <a:solidFill>
                            <a:srgbClr val="203764"/>
                          </a:solidFill>
                          <a:effectLst/>
                          <a:latin typeface="Aptos Narrow"/>
                        </a:rPr>
                        <a:t>Total Nación</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7.960.640.000 </a:t>
                      </a:r>
                      <a:endParaRPr lang="es-CO">
                        <a:effectLst/>
                        <a:latin typeface="Aptos Narrow"/>
                      </a:endParaRPr>
                    </a:p>
                  </a:txBody>
                  <a:tcPr marL="0" marR="0" marT="0" marB="0" anchor="ctr">
                    <a:lnL>
                      <a:noFill/>
                    </a:lnL>
                    <a:lnR>
                      <a:noFill/>
                    </a:lnR>
                    <a:lnT>
                      <a:noFill/>
                    </a:lnT>
                    <a:lnB>
                      <a:noFill/>
                    </a:lnB>
                    <a:noFill/>
                  </a:tcPr>
                </a:tc>
                <a:tc gridSpan="2">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hMerge="1">
                  <a:txBody>
                    <a:bodyPr/>
                    <a:lstStyle/>
                    <a:p>
                      <a:endParaRPr lang="es-ES"/>
                    </a:p>
                  </a:txBody>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10.659.000.000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10.978.770.000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11.308.133.100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11.647.377.093 </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34%</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2997464414"/>
                  </a:ext>
                </a:extLst>
              </a:tr>
              <a:tr h="268653">
                <a:tc>
                  <a:txBody>
                    <a:bodyPr/>
                    <a:lstStyle/>
                    <a:p>
                      <a:pPr marL="0" algn="l" rtl="0" eaLnBrk="1" fontAlgn="ctr" latinLnBrk="0" hangingPunct="1">
                        <a:buNone/>
                      </a:pPr>
                      <a:r>
                        <a:rPr lang="es-CO" sz="800" b="1" i="0" kern="1200">
                          <a:solidFill>
                            <a:srgbClr val="203764"/>
                          </a:solidFill>
                          <a:effectLst/>
                          <a:latin typeface="Aptos Narrow"/>
                        </a:rPr>
                        <a:t>Total Propios</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398.000.000 </a:t>
                      </a:r>
                      <a:endParaRPr lang="es-CO">
                        <a:effectLst/>
                        <a:latin typeface="Aptos Narrow"/>
                      </a:endParaRPr>
                    </a:p>
                  </a:txBody>
                  <a:tcPr marL="0" marR="0" marT="0" marB="0" anchor="ctr">
                    <a:lnL>
                      <a:noFill/>
                    </a:lnL>
                    <a:lnR>
                      <a:noFill/>
                    </a:lnR>
                    <a:lnT>
                      <a:noFill/>
                    </a:lnT>
                    <a:lnB>
                      <a:noFill/>
                    </a:lnB>
                    <a:noFill/>
                  </a:tcPr>
                </a:tc>
                <a:tc gridSpan="2">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hMerge="1">
                  <a:txBody>
                    <a:bodyPr/>
                    <a:lstStyle/>
                    <a:p>
                      <a:endParaRPr lang="es-ES"/>
                    </a:p>
                  </a:txBody>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250.000.000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230.000.000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230.000.000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230.000.000 </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-37%</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-8%</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0%</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0%</a:t>
                      </a:r>
                      <a:endParaRPr lang="es-CO">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841540227"/>
                  </a:ext>
                </a:extLst>
              </a:tr>
              <a:tr h="296508">
                <a:tc>
                  <a:txBody>
                    <a:bodyPr/>
                    <a:lstStyle/>
                    <a:p>
                      <a:pPr marL="0" algn="l" rtl="0" eaLnBrk="1" fontAlgn="ctr" latinLnBrk="0" hangingPunct="1">
                        <a:buNone/>
                      </a:pPr>
                      <a:r>
                        <a:rPr lang="es-CO" sz="800" b="1" i="0" kern="1200">
                          <a:solidFill>
                            <a:srgbClr val="203764"/>
                          </a:solidFill>
                          <a:effectLst/>
                          <a:latin typeface="Aptos Narrow"/>
                        </a:rPr>
                        <a:t>Total</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8.358.640.000 </a:t>
                      </a:r>
                      <a:endParaRPr lang="es-CO">
                        <a:effectLst/>
                        <a:latin typeface="Aptos Narrow"/>
                      </a:endParaRPr>
                    </a:p>
                  </a:txBody>
                  <a:tcPr marL="0" marR="0" marT="0" marB="0" anchor="ctr">
                    <a:lnL>
                      <a:noFill/>
                    </a:lnL>
                    <a:lnR>
                      <a:noFill/>
                    </a:lnR>
                    <a:lnT>
                      <a:noFill/>
                    </a:lnT>
                    <a:lnB>
                      <a:noFill/>
                    </a:lnB>
                    <a:noFill/>
                  </a:tcPr>
                </a:tc>
                <a:tc gridSpan="2">
                  <a:txBody>
                    <a:bodyPr/>
                    <a:lstStyle/>
                    <a:p>
                      <a:pPr marL="0" algn="r" rtl="0" eaLnBrk="1" fontAlgn="ctr" latinLnBrk="0" hangingPunct="1">
                        <a:buNone/>
                      </a:pPr>
                      <a:r>
                        <a:rPr lang="es-CO" sz="700" b="0" i="0" kern="1200">
                          <a:solidFill>
                            <a:srgbClr val="203764"/>
                          </a:solidFill>
                          <a:effectLst/>
                          <a:latin typeface="Aptos Narrow"/>
                        </a:rPr>
                        <a:t> -   </a:t>
                      </a:r>
                      <a:endParaRPr lang="es-CO">
                        <a:effectLst/>
                        <a:latin typeface="Aptos Narrow"/>
                      </a:endParaRPr>
                    </a:p>
                  </a:txBody>
                  <a:tcPr marL="0" marR="0" marT="0" marB="0" anchor="ctr">
                    <a:lnL>
                      <a:noFill/>
                    </a:lnL>
                    <a:lnR>
                      <a:noFill/>
                    </a:lnR>
                    <a:lnT>
                      <a:noFill/>
                    </a:lnT>
                    <a:lnB>
                      <a:noFill/>
                    </a:lnB>
                    <a:noFill/>
                  </a:tcPr>
                </a:tc>
                <a:tc hMerge="1">
                  <a:txBody>
                    <a:bodyPr/>
                    <a:lstStyle/>
                    <a:p>
                      <a:endParaRPr lang="es-ES"/>
                    </a:p>
                  </a:txBody>
                  <a:tcPr/>
                </a:tc>
                <a:tc>
                  <a:txBody>
                    <a:bodyPr/>
                    <a:lstStyle/>
                    <a:p>
                      <a:pPr marL="0" algn="r" rtl="0" eaLnBrk="1" fontAlgn="ctr" latinLnBrk="0" hangingPunct="1">
                        <a:buNone/>
                      </a:pPr>
                      <a:r>
                        <a:rPr lang="es-CO" sz="700" b="0" i="0" kern="1200">
                          <a:solidFill>
                            <a:srgbClr val="203764"/>
                          </a:solidFill>
                          <a:effectLst/>
                          <a:latin typeface="Aptos Narrow"/>
                        </a:rPr>
                        <a:t> -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10.909.000.000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endParaRPr lang="es-CO">
                        <a:effectLst/>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11.208.770.000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11.538.133.100 </a:t>
                      </a:r>
                      <a:endParaRPr lang="es-CO">
                        <a:effectLst/>
                        <a:latin typeface="Aptos Narrow"/>
                      </a:endParaRPr>
                    </a:p>
                  </a:txBody>
                  <a:tcPr marL="0" marR="0" marT="0" marB="0" anchor="ctr">
                    <a:lnL>
                      <a:noFill/>
                    </a:lnL>
                    <a:lnR>
                      <a:noFill/>
                    </a:lnR>
                    <a:lnT>
                      <a:noFill/>
                    </a:lnT>
                    <a:lnB>
                      <a:noFill/>
                    </a:lnB>
                    <a:noFill/>
                  </a:tcPr>
                </a:tc>
                <a:tc>
                  <a:txBody>
                    <a:bodyPr/>
                    <a:lstStyle/>
                    <a:p>
                      <a:pPr marL="0" algn="r" rtl="0" eaLnBrk="1" fontAlgn="ctr" latinLnBrk="0" hangingPunct="1">
                        <a:buNone/>
                      </a:pPr>
                      <a:r>
                        <a:rPr lang="es-CO" sz="700" b="0" i="0" kern="1200">
                          <a:solidFill>
                            <a:srgbClr val="203764"/>
                          </a:solidFill>
                          <a:effectLst/>
                          <a:latin typeface="Aptos Narrow"/>
                        </a:rPr>
                        <a:t> 11.877.377.093 </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31%</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tc>
                  <a:txBody>
                    <a:bodyPr/>
                    <a:lstStyle/>
                    <a:p>
                      <a:pPr marL="0" algn="ctr" rtl="0" eaLnBrk="1" fontAlgn="ctr" latinLnBrk="0" hangingPunct="1">
                        <a:buNone/>
                      </a:pPr>
                      <a:r>
                        <a:rPr lang="es-CO" sz="700" b="0" i="0" kern="1200">
                          <a:solidFill>
                            <a:srgbClr val="203764"/>
                          </a:solidFill>
                          <a:effectLst/>
                          <a:latin typeface="Aptos Narrow"/>
                        </a:rPr>
                        <a:t>3%</a:t>
                      </a:r>
                      <a:endParaRPr lang="es-CO">
                        <a:effectLst/>
                        <a:latin typeface="Aptos Narrow"/>
                      </a:endParaRPr>
                    </a:p>
                  </a:txBody>
                  <a:tcPr marL="0" marR="0" marT="0" marB="0" anchor="ctr">
                    <a:lnL>
                      <a:noFill/>
                    </a:lnL>
                    <a:lnR>
                      <a:noFill/>
                    </a:lnR>
                    <a:lnT>
                      <a:noFill/>
                    </a:lnT>
                    <a:lnB>
                      <a:noFill/>
                    </a:lnB>
                    <a:noFill/>
                  </a:tcPr>
                </a:tc>
                <a:extLst>
                  <a:ext uri="{0D108BD9-81ED-4DB2-BD59-A6C34878D82A}">
                    <a16:rowId xmlns:a16="http://schemas.microsoft.com/office/drawing/2014/main" val="3592165788"/>
                  </a:ext>
                </a:extLst>
              </a:tr>
            </a:tbl>
          </a:graphicData>
        </a:graphic>
      </p:graphicFrame>
      <p:pic>
        <p:nvPicPr>
          <p:cNvPr id="13" name="Imagen 12" descr="Logotipo&#10;&#10;El contenido generado por IA puede ser incorrecto.">
            <a:extLst>
              <a:ext uri="{FF2B5EF4-FFF2-40B4-BE49-F238E27FC236}">
                <a16:creationId xmlns:a16="http://schemas.microsoft.com/office/drawing/2014/main" id="{2BCF5C49-A790-A356-ED3D-51ED433F4472}"/>
              </a:ext>
            </a:extLst>
          </p:cNvPr>
          <p:cNvPicPr>
            <a:picLocks noChangeAspect="1"/>
          </p:cNvPicPr>
          <p:nvPr/>
        </p:nvPicPr>
        <p:blipFill>
          <a:blip r:embed="rId2"/>
          <a:stretch>
            <a:fillRect/>
          </a:stretch>
        </p:blipFill>
        <p:spPr>
          <a:xfrm>
            <a:off x="2002692" y="-229995"/>
            <a:ext cx="12192000" cy="928914"/>
          </a:xfrm>
          <a:prstGeom prst="rect">
            <a:avLst/>
          </a:prstGeom>
        </p:spPr>
      </p:pic>
    </p:spTree>
    <p:extLst>
      <p:ext uri="{BB962C8B-B14F-4D97-AF65-F5344CB8AC3E}">
        <p14:creationId xmlns:p14="http://schemas.microsoft.com/office/powerpoint/2010/main" val="32513678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23922-BFAA-2068-7B13-585D111F4026}"/>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348FF53E-2841-5B2D-CBE7-1431103F6F08}"/>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1A2C2BE4-B9B8-35BC-090E-F704A7DE6D71}"/>
              </a:ext>
            </a:extLst>
          </p:cNvPr>
          <p:cNvSpPr txBox="1">
            <a:spLocks/>
          </p:cNvSpPr>
          <p:nvPr/>
        </p:nvSpPr>
        <p:spPr>
          <a:xfrm>
            <a:off x="498190" y="281659"/>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Iniciativas PPI 2022 - 2026</a:t>
            </a:r>
          </a:p>
        </p:txBody>
      </p:sp>
      <p:sp>
        <p:nvSpPr>
          <p:cNvPr id="13" name="CuadroTexto 12">
            <a:extLst>
              <a:ext uri="{FF2B5EF4-FFF2-40B4-BE49-F238E27FC236}">
                <a16:creationId xmlns:a16="http://schemas.microsoft.com/office/drawing/2014/main" id="{FC74F496-5F73-80AE-F708-EA4134358B42}"/>
              </a:ext>
            </a:extLst>
          </p:cNvPr>
          <p:cNvSpPr txBox="1"/>
          <p:nvPr/>
        </p:nvSpPr>
        <p:spPr>
          <a:xfrm>
            <a:off x="470814" y="941438"/>
            <a:ext cx="3906036" cy="369332"/>
          </a:xfrm>
          <a:prstGeom prst="rect">
            <a:avLst/>
          </a:prstGeom>
          <a:noFill/>
        </p:spPr>
        <p:txBody>
          <a:bodyPr wrap="square" lIns="91440" tIns="45720" rIns="91440" bIns="45720" rtlCol="0" anchor="t">
            <a:spAutoFit/>
          </a:bodyPr>
          <a:lstStyle/>
          <a:p>
            <a:r>
              <a:rPr lang="es-MX" b="1">
                <a:solidFill>
                  <a:srgbClr val="0051A5"/>
                </a:solidFill>
              </a:rPr>
              <a:t>EQUIDAD PARA LA MUJER</a:t>
            </a:r>
            <a:r>
              <a:rPr lang="es-MX">
                <a:solidFill>
                  <a:srgbClr val="0051A5"/>
                </a:solidFill>
              </a:rPr>
              <a:t> </a:t>
            </a:r>
            <a:endParaRPr lang="es-CO">
              <a:solidFill>
                <a:srgbClr val="0051A5"/>
              </a:solidFill>
            </a:endParaRPr>
          </a:p>
        </p:txBody>
      </p:sp>
      <p:sp>
        <p:nvSpPr>
          <p:cNvPr id="14" name="CuadroTexto 13">
            <a:extLst>
              <a:ext uri="{FF2B5EF4-FFF2-40B4-BE49-F238E27FC236}">
                <a16:creationId xmlns:a16="http://schemas.microsoft.com/office/drawing/2014/main" id="{3993212C-2478-AB3C-55F3-C86FAADD863F}"/>
              </a:ext>
            </a:extLst>
          </p:cNvPr>
          <p:cNvSpPr txBox="1"/>
          <p:nvPr/>
        </p:nvSpPr>
        <p:spPr>
          <a:xfrm>
            <a:off x="499656" y="3311507"/>
            <a:ext cx="1924176" cy="369332"/>
          </a:xfrm>
          <a:prstGeom prst="rect">
            <a:avLst/>
          </a:prstGeom>
          <a:noFill/>
        </p:spPr>
        <p:txBody>
          <a:bodyPr wrap="square" lIns="91440" tIns="45720" rIns="91440" bIns="45720" rtlCol="0" anchor="t">
            <a:spAutoFit/>
          </a:bodyPr>
          <a:lstStyle/>
          <a:p>
            <a:r>
              <a:rPr lang="es-MX" b="1">
                <a:solidFill>
                  <a:srgbClr val="0051A5"/>
                </a:solidFill>
              </a:rPr>
              <a:t>DISCAPACIDAD</a:t>
            </a:r>
            <a:r>
              <a:rPr lang="es-MX"/>
              <a:t> </a:t>
            </a:r>
            <a:endParaRPr lang="es-CO">
              <a:cs typeface="Helvetica"/>
            </a:endParaRPr>
          </a:p>
        </p:txBody>
      </p:sp>
      <p:pic>
        <p:nvPicPr>
          <p:cNvPr id="10" name="Graphic 9">
            <a:extLst>
              <a:ext uri="{FF2B5EF4-FFF2-40B4-BE49-F238E27FC236}">
                <a16:creationId xmlns:a16="http://schemas.microsoft.com/office/drawing/2014/main" id="{6E4E7DB3-277F-CBE3-778B-9F91539F2B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2020" y="729080"/>
            <a:ext cx="4053673" cy="114939"/>
          </a:xfrm>
          <a:prstGeom prst="rect">
            <a:avLst/>
          </a:prstGeom>
        </p:spPr>
      </p:pic>
      <p:graphicFrame>
        <p:nvGraphicFramePr>
          <p:cNvPr id="6" name="Tabla 5"/>
          <p:cNvGraphicFramePr>
            <a:graphicFrameLocks noGrp="1"/>
          </p:cNvGraphicFramePr>
          <p:nvPr/>
        </p:nvGraphicFramePr>
        <p:xfrm>
          <a:off x="534845" y="1430304"/>
          <a:ext cx="10515599" cy="1784204"/>
        </p:xfrm>
        <a:graphic>
          <a:graphicData uri="http://schemas.openxmlformats.org/drawingml/2006/table">
            <a:tbl>
              <a:tblPr/>
              <a:tblGrid>
                <a:gridCol w="1182521">
                  <a:extLst>
                    <a:ext uri="{9D8B030D-6E8A-4147-A177-3AD203B41FA5}">
                      <a16:colId xmlns:a16="http://schemas.microsoft.com/office/drawing/2014/main" val="112751018"/>
                    </a:ext>
                  </a:extLst>
                </a:gridCol>
                <a:gridCol w="999434">
                  <a:extLst>
                    <a:ext uri="{9D8B030D-6E8A-4147-A177-3AD203B41FA5}">
                      <a16:colId xmlns:a16="http://schemas.microsoft.com/office/drawing/2014/main" val="427758656"/>
                    </a:ext>
                  </a:extLst>
                </a:gridCol>
                <a:gridCol w="1309604">
                  <a:extLst>
                    <a:ext uri="{9D8B030D-6E8A-4147-A177-3AD203B41FA5}">
                      <a16:colId xmlns:a16="http://schemas.microsoft.com/office/drawing/2014/main" val="2884484162"/>
                    </a:ext>
                  </a:extLst>
                </a:gridCol>
                <a:gridCol w="2190571">
                  <a:extLst>
                    <a:ext uri="{9D8B030D-6E8A-4147-A177-3AD203B41FA5}">
                      <a16:colId xmlns:a16="http://schemas.microsoft.com/office/drawing/2014/main" val="869579091"/>
                    </a:ext>
                  </a:extLst>
                </a:gridCol>
                <a:gridCol w="1947174">
                  <a:extLst>
                    <a:ext uri="{9D8B030D-6E8A-4147-A177-3AD203B41FA5}">
                      <a16:colId xmlns:a16="http://schemas.microsoft.com/office/drawing/2014/main" val="1806000828"/>
                    </a:ext>
                  </a:extLst>
                </a:gridCol>
                <a:gridCol w="577259">
                  <a:extLst>
                    <a:ext uri="{9D8B030D-6E8A-4147-A177-3AD203B41FA5}">
                      <a16:colId xmlns:a16="http://schemas.microsoft.com/office/drawing/2014/main" val="2699538766"/>
                    </a:ext>
                  </a:extLst>
                </a:gridCol>
                <a:gridCol w="577259">
                  <a:extLst>
                    <a:ext uri="{9D8B030D-6E8A-4147-A177-3AD203B41FA5}">
                      <a16:colId xmlns:a16="http://schemas.microsoft.com/office/drawing/2014/main" val="1606196933"/>
                    </a:ext>
                  </a:extLst>
                </a:gridCol>
                <a:gridCol w="577259">
                  <a:extLst>
                    <a:ext uri="{9D8B030D-6E8A-4147-A177-3AD203B41FA5}">
                      <a16:colId xmlns:a16="http://schemas.microsoft.com/office/drawing/2014/main" val="2991597396"/>
                    </a:ext>
                  </a:extLst>
                </a:gridCol>
                <a:gridCol w="577259">
                  <a:extLst>
                    <a:ext uri="{9D8B030D-6E8A-4147-A177-3AD203B41FA5}">
                      <a16:colId xmlns:a16="http://schemas.microsoft.com/office/drawing/2014/main" val="3410849770"/>
                    </a:ext>
                  </a:extLst>
                </a:gridCol>
                <a:gridCol w="577259">
                  <a:extLst>
                    <a:ext uri="{9D8B030D-6E8A-4147-A177-3AD203B41FA5}">
                      <a16:colId xmlns:a16="http://schemas.microsoft.com/office/drawing/2014/main" val="2569042693"/>
                    </a:ext>
                  </a:extLst>
                </a:gridCol>
              </a:tblGrid>
              <a:tr h="491303">
                <a:tc>
                  <a:txBody>
                    <a:bodyPr/>
                    <a:lstStyle/>
                    <a:p>
                      <a:pPr algn="ctr" rtl="0" fontAlgn="ctr"/>
                      <a:r>
                        <a:rPr lang="es-CO" sz="700" b="1" i="0" u="none" strike="noStrike">
                          <a:solidFill>
                            <a:srgbClr val="FFFFFF"/>
                          </a:solidFill>
                          <a:effectLst/>
                          <a:latin typeface="Calibri" panose="020F0502020204030204" pitchFamily="34" charset="0"/>
                        </a:rPr>
                        <a:t>ENTIDAD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700" b="1" i="0" u="none" strike="noStrike">
                          <a:solidFill>
                            <a:srgbClr val="FFFFFF"/>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700" b="1" i="0" u="none" strike="noStrike">
                          <a:solidFill>
                            <a:srgbClr val="FFFFFF"/>
                          </a:solidFill>
                          <a:effectLst/>
                          <a:latin typeface="Calibri" panose="020F0502020204030204" pitchFamily="34" charset="0"/>
                        </a:rPr>
                        <a:t>Proyecto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ES" sz="700" b="1" i="0" u="none" strike="noStrike">
                          <a:solidFill>
                            <a:srgbClr val="FFFFFF"/>
                          </a:solidFill>
                          <a:effectLst/>
                          <a:latin typeface="Calibri" panose="020F0502020204030204" pitchFamily="34" charset="0"/>
                        </a:rPr>
                        <a:t>Categoría Equidad para la Mujer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ES" sz="700" b="1" i="0" u="none" strike="noStrike">
                          <a:solidFill>
                            <a:srgbClr val="FFFFFF"/>
                          </a:solidFill>
                          <a:effectLst/>
                          <a:latin typeface="Calibri" panose="020F0502020204030204" pitchFamily="34" charset="0"/>
                        </a:rPr>
                        <a:t>Producto del proyecto asociado a la categoría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743952845"/>
                  </a:ext>
                </a:extLst>
              </a:tr>
              <a:tr h="775741">
                <a:tc>
                  <a:txBody>
                    <a:bodyPr/>
                    <a:lstStyle/>
                    <a:p>
                      <a:pPr algn="l" rtl="0" fontAlgn="ctr"/>
                      <a:r>
                        <a:rPr lang="es-CO" sz="700" b="0" i="0" u="none" strike="noStrike">
                          <a:solidFill>
                            <a:srgbClr val="000000"/>
                          </a:solidFill>
                          <a:effectLst/>
                          <a:latin typeface="Calibri" panose="020F0502020204030204" pitchFamily="34" charset="0"/>
                        </a:rPr>
                        <a:t>INSOR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2,023E+14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ES" sz="700" b="0" i="0" u="none" strike="noStrike">
                          <a:solidFill>
                            <a:srgbClr val="000000"/>
                          </a:solidFill>
                          <a:effectLst/>
                          <a:latin typeface="Calibri" panose="020F0502020204030204" pitchFamily="34" charset="0"/>
                        </a:rPr>
                        <a:t>MEJORAMIENTO DE LAS CONDICIONES EDUCATIVAS PARA EL GOCE EFECTIVO DEL DERECHO A LA EDUCACIÓN INCLUSIVA DE LA POBLACIÓN SORDA  NACIONAL</a:t>
                      </a:r>
                    </a:p>
                  </a:txBody>
                  <a:tcPr marL="58181"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ES" sz="700" b="0" i="0" u="none" strike="noStrike">
                          <a:solidFill>
                            <a:srgbClr val="000000"/>
                          </a:solidFill>
                          <a:effectLst/>
                          <a:latin typeface="Calibri" panose="020F0502020204030204" pitchFamily="34" charset="0"/>
                        </a:rPr>
                        <a:t>Educación y acceso a nuevas tecnologías</a:t>
                      </a:r>
                    </a:p>
                  </a:txBody>
                  <a:tcPr marL="58181"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700" b="0" i="0" u="none" strike="noStrike">
                          <a:solidFill>
                            <a:srgbClr val="000000"/>
                          </a:solidFill>
                          <a:effectLst/>
                          <a:latin typeface="Calibri" panose="020F0502020204030204" pitchFamily="34" charset="0"/>
                        </a:rPr>
                        <a:t>Servicio de asistencia técnica </a:t>
                      </a:r>
                      <a:br>
                        <a:rPr lang="es-CO" sz="700" b="0" i="0" u="none" strike="noStrike">
                          <a:solidFill>
                            <a:srgbClr val="000000"/>
                          </a:solidFill>
                          <a:effectLst/>
                          <a:latin typeface="Calibri" panose="020F0502020204030204" pitchFamily="34" charset="0"/>
                        </a:rPr>
                      </a:br>
                      <a:r>
                        <a:rPr lang="es-CO" sz="700" b="0" i="0" u="none" strike="noStrike">
                          <a:solidFill>
                            <a:srgbClr val="000000"/>
                          </a:solidFill>
                          <a:effectLst/>
                          <a:latin typeface="Calibri" panose="020F0502020204030204" pitchFamily="34" charset="0"/>
                        </a:rPr>
                        <a:t>Documentos de planeación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103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167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172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177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182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4235878143"/>
                  </a:ext>
                </a:extLst>
              </a:tr>
              <a:tr h="129290">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58181"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58181"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234950389"/>
                  </a:ext>
                </a:extLst>
              </a:tr>
              <a:tr h="129290">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58181"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58181"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003278142"/>
                  </a:ext>
                </a:extLst>
              </a:tr>
              <a:tr h="129290">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58181"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fontAlgn="ctr"/>
                      <a:r>
                        <a:rPr lang="es-CO" sz="700" b="0" i="0" u="none" strike="noStrike">
                          <a:solidFill>
                            <a:srgbClr val="000000"/>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068618800"/>
                  </a:ext>
                </a:extLst>
              </a:tr>
              <a:tr h="129290">
                <a:tc gridSpan="5">
                  <a:txBody>
                    <a:bodyPr/>
                    <a:lstStyle/>
                    <a:p>
                      <a:pPr algn="ctr" rtl="0" fontAlgn="ctr"/>
                      <a:r>
                        <a:rPr lang="es-CO" sz="700" b="1" i="0" u="none" strike="noStrike">
                          <a:solidFill>
                            <a:srgbClr val="000000"/>
                          </a:solidFill>
                          <a:effectLst/>
                          <a:latin typeface="Calibri" panose="020F0502020204030204" pitchFamily="34" charset="0"/>
                        </a:rPr>
                        <a:t>Total Entidad 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ctr" rtl="0" fontAlgn="ctr"/>
                      <a:r>
                        <a:rPr lang="es-CO" sz="700" b="0" i="0" u="none" strike="noStrike">
                          <a:solidFill>
                            <a:srgbClr val="000000"/>
                          </a:solidFill>
                          <a:effectLst/>
                          <a:latin typeface="Arial" panose="020B0604020202020204" pitchFamily="34" charset="0"/>
                        </a:rPr>
                        <a:t>              103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700" b="0" i="0" u="none" strike="noStrike">
                          <a:solidFill>
                            <a:srgbClr val="000000"/>
                          </a:solidFill>
                          <a:effectLst/>
                          <a:latin typeface="Arial" panose="020B0604020202020204" pitchFamily="34" charset="0"/>
                        </a:rPr>
                        <a:t>              167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700" b="0" i="0" u="none" strike="noStrike">
                          <a:solidFill>
                            <a:srgbClr val="000000"/>
                          </a:solidFill>
                          <a:effectLst/>
                          <a:latin typeface="Arial" panose="020B0604020202020204" pitchFamily="34" charset="0"/>
                        </a:rPr>
                        <a:t>              172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700" b="0" i="0" u="none" strike="noStrike">
                          <a:solidFill>
                            <a:srgbClr val="000000"/>
                          </a:solidFill>
                          <a:effectLst/>
                          <a:latin typeface="Arial" panose="020B0604020202020204" pitchFamily="34" charset="0"/>
                        </a:rPr>
                        <a:t>              177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rtl="0" fontAlgn="ctr"/>
                      <a:r>
                        <a:rPr lang="es-CO" sz="700" b="0" i="0" u="none" strike="noStrike">
                          <a:solidFill>
                            <a:srgbClr val="000000"/>
                          </a:solidFill>
                          <a:effectLst/>
                          <a:latin typeface="Arial" panose="020B0604020202020204" pitchFamily="34" charset="0"/>
                        </a:rPr>
                        <a:t>              182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703981556"/>
                  </a:ext>
                </a:extLst>
              </a:tr>
            </a:tbl>
          </a:graphicData>
        </a:graphic>
      </p:graphicFrame>
      <p:graphicFrame>
        <p:nvGraphicFramePr>
          <p:cNvPr id="8" name="Tabla 7"/>
          <p:cNvGraphicFramePr>
            <a:graphicFrameLocks noGrp="1"/>
          </p:cNvGraphicFramePr>
          <p:nvPr/>
        </p:nvGraphicFramePr>
        <p:xfrm>
          <a:off x="534844" y="3777838"/>
          <a:ext cx="10515599" cy="2774311"/>
        </p:xfrm>
        <a:graphic>
          <a:graphicData uri="http://schemas.openxmlformats.org/drawingml/2006/table">
            <a:tbl>
              <a:tblPr/>
              <a:tblGrid>
                <a:gridCol w="1367258">
                  <a:extLst>
                    <a:ext uri="{9D8B030D-6E8A-4147-A177-3AD203B41FA5}">
                      <a16:colId xmlns:a16="http://schemas.microsoft.com/office/drawing/2014/main" val="3418590212"/>
                    </a:ext>
                  </a:extLst>
                </a:gridCol>
                <a:gridCol w="891022">
                  <a:extLst>
                    <a:ext uri="{9D8B030D-6E8A-4147-A177-3AD203B41FA5}">
                      <a16:colId xmlns:a16="http://schemas.microsoft.com/office/drawing/2014/main" val="1230399302"/>
                    </a:ext>
                  </a:extLst>
                </a:gridCol>
                <a:gridCol w="1167546">
                  <a:extLst>
                    <a:ext uri="{9D8B030D-6E8A-4147-A177-3AD203B41FA5}">
                      <a16:colId xmlns:a16="http://schemas.microsoft.com/office/drawing/2014/main" val="2630756765"/>
                    </a:ext>
                  </a:extLst>
                </a:gridCol>
                <a:gridCol w="2219875">
                  <a:extLst>
                    <a:ext uri="{9D8B030D-6E8A-4147-A177-3AD203B41FA5}">
                      <a16:colId xmlns:a16="http://schemas.microsoft.com/office/drawing/2014/main" val="4050994184"/>
                    </a:ext>
                  </a:extLst>
                </a:gridCol>
                <a:gridCol w="1367258">
                  <a:extLst>
                    <a:ext uri="{9D8B030D-6E8A-4147-A177-3AD203B41FA5}">
                      <a16:colId xmlns:a16="http://schemas.microsoft.com/office/drawing/2014/main" val="564946842"/>
                    </a:ext>
                  </a:extLst>
                </a:gridCol>
                <a:gridCol w="883341">
                  <a:extLst>
                    <a:ext uri="{9D8B030D-6E8A-4147-A177-3AD203B41FA5}">
                      <a16:colId xmlns:a16="http://schemas.microsoft.com/office/drawing/2014/main" val="2489407718"/>
                    </a:ext>
                  </a:extLst>
                </a:gridCol>
                <a:gridCol w="883341">
                  <a:extLst>
                    <a:ext uri="{9D8B030D-6E8A-4147-A177-3AD203B41FA5}">
                      <a16:colId xmlns:a16="http://schemas.microsoft.com/office/drawing/2014/main" val="3963329465"/>
                    </a:ext>
                  </a:extLst>
                </a:gridCol>
                <a:gridCol w="867979">
                  <a:extLst>
                    <a:ext uri="{9D8B030D-6E8A-4147-A177-3AD203B41FA5}">
                      <a16:colId xmlns:a16="http://schemas.microsoft.com/office/drawing/2014/main" val="3520653741"/>
                    </a:ext>
                  </a:extLst>
                </a:gridCol>
                <a:gridCol w="867979">
                  <a:extLst>
                    <a:ext uri="{9D8B030D-6E8A-4147-A177-3AD203B41FA5}">
                      <a16:colId xmlns:a16="http://schemas.microsoft.com/office/drawing/2014/main" val="720578389"/>
                    </a:ext>
                  </a:extLst>
                </a:gridCol>
              </a:tblGrid>
              <a:tr h="195713">
                <a:tc gridSpan="3">
                  <a:txBody>
                    <a:bodyPr/>
                    <a:lstStyle/>
                    <a:p>
                      <a:pPr algn="l" rtl="0" fontAlgn="ctr"/>
                      <a:r>
                        <a:rPr lang="es-ES" sz="700" b="1" i="0" u="none" strike="noStrike">
                          <a:solidFill>
                            <a:srgbClr val="1F4E78"/>
                          </a:solidFill>
                          <a:effectLst/>
                          <a:latin typeface="Calibri" panose="020F0502020204030204" pitchFamily="34" charset="0"/>
                        </a:rPr>
                        <a:t>Cifras en millones de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hMerge="1">
                  <a:txBody>
                    <a:bodyPr/>
                    <a:lstStyle/>
                    <a:p>
                      <a:endParaRPr lang="es-CO"/>
                    </a:p>
                  </a:txBody>
                  <a:tcPr/>
                </a:tc>
                <a:tc hMerge="1">
                  <a:txBody>
                    <a:bodyPr/>
                    <a:lstStyle/>
                    <a:p>
                      <a:endParaRPr lang="es-CO"/>
                    </a:p>
                  </a:txBody>
                  <a:tcPr/>
                </a:tc>
                <a:tc>
                  <a:txBody>
                    <a:bodyPr/>
                    <a:lstStyle/>
                    <a:p>
                      <a:pPr algn="l" rtl="0" fontAlgn="ctr"/>
                      <a:r>
                        <a:rPr lang="es-CO" sz="900" b="1"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rowSpan="2">
                  <a:txBody>
                    <a:bodyPr/>
                    <a:lstStyle/>
                    <a:p>
                      <a:pPr algn="ctr" rtl="0" fontAlgn="ctr"/>
                      <a:r>
                        <a:rPr lang="es-CO" sz="9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gridSpan="4">
                  <a:txBody>
                    <a:bodyPr/>
                    <a:lstStyle/>
                    <a:p>
                      <a:pPr algn="ctr" rtl="0" fontAlgn="ctr"/>
                      <a:r>
                        <a:rPr lang="es-CO" sz="9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351459017"/>
                  </a:ext>
                </a:extLst>
              </a:tr>
              <a:tr h="195713">
                <a:tc rowSpan="2">
                  <a:txBody>
                    <a:bodyPr/>
                    <a:lstStyle/>
                    <a:p>
                      <a:pPr algn="ctr" rtl="0" fontAlgn="ctr"/>
                      <a:r>
                        <a:rPr lang="es-CO" sz="900" b="1" i="0" u="none" strike="noStrike">
                          <a:solidFill>
                            <a:srgbClr val="FFFFFF"/>
                          </a:solidFill>
                          <a:effectLst/>
                          <a:latin typeface="Calibri" panose="020F0502020204030204" pitchFamily="34" charset="0"/>
                        </a:rPr>
                        <a:t>ENTIDAD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Proyecto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Categoría Discapacidad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vMerge="1">
                  <a:txBody>
                    <a:bodyPr/>
                    <a:lstStyle/>
                    <a:p>
                      <a:endParaRPr lang="es-CO"/>
                    </a:p>
                  </a:txBody>
                  <a:tcPr/>
                </a:tc>
                <a:tc>
                  <a:txBody>
                    <a:bodyPr/>
                    <a:lstStyle/>
                    <a:p>
                      <a:pPr algn="ctr" rtl="0" fontAlgn="ctr"/>
                      <a:r>
                        <a:rPr lang="es-CO" sz="9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970552276"/>
                  </a:ext>
                </a:extLst>
              </a:tr>
              <a:tr h="244641">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900" b="1" i="0" u="none" strike="noStrike">
                          <a:solidFill>
                            <a:srgbClr val="FFFFFF"/>
                          </a:solidFill>
                          <a:effectLst/>
                          <a:latin typeface="Calibri" panose="020F0502020204030204" pitchFamily="34" charset="0"/>
                        </a:rPr>
                        <a:t>Vigente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Valor solicitado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266873873"/>
                  </a:ext>
                </a:extLst>
              </a:tr>
              <a:tr h="743708">
                <a:tc>
                  <a:txBody>
                    <a:bodyPr/>
                    <a:lstStyle/>
                    <a:p>
                      <a:pPr algn="l" rtl="0" fontAlgn="ctr"/>
                      <a:r>
                        <a:rPr lang="es-CO" sz="700" b="0" i="0" u="none" strike="noStrike">
                          <a:solidFill>
                            <a:srgbClr val="000000"/>
                          </a:solidFill>
                          <a:effectLst/>
                          <a:latin typeface="Calibri" panose="020F0502020204030204" pitchFamily="34" charset="0"/>
                        </a:rPr>
                        <a:t>INSOR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2,023E+14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ES" sz="700" b="0" i="0" u="none" strike="noStrike">
                          <a:solidFill>
                            <a:srgbClr val="000000"/>
                          </a:solidFill>
                          <a:effectLst/>
                          <a:latin typeface="Calibri" panose="020F0502020204030204" pitchFamily="34" charset="0"/>
                        </a:rPr>
                        <a:t>MEJORAMIENTO DE HERRAMIENTAS Y ORIENTACIONES PARA EL ACCESO AL GOCE EFECTIVO DE DERECHOS DE LA POBLACIÓN SORDA  NACIONAL</a:t>
                      </a:r>
                    </a:p>
                  </a:txBody>
                  <a:tcPr marL="53249"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700" b="0" i="0" u="none" strike="noStrike">
                          <a:solidFill>
                            <a:srgbClr val="000000"/>
                          </a:solidFill>
                          <a:effectLst/>
                          <a:latin typeface="Calibri" panose="020F0502020204030204" pitchFamily="34" charset="0"/>
                        </a:rPr>
                        <a:t>Discapacidad e inclusión Social</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b"/>
                      <a:r>
                        <a:rPr lang="es-CO" sz="700" b="0" i="0" u="none" strike="noStrike">
                          <a:solidFill>
                            <a:srgbClr val="000000"/>
                          </a:solidFill>
                          <a:effectLst/>
                          <a:latin typeface="Calibri" panose="020F0502020204030204" pitchFamily="34" charset="0"/>
                        </a:rPr>
                        <a:t>                                                           2.644,20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ctr"/>
                      <a:r>
                        <a:rPr lang="es-CO" sz="700" b="0" i="0" u="none" strike="noStrike">
                          <a:solidFill>
                            <a:srgbClr val="000000"/>
                          </a:solidFill>
                          <a:effectLst/>
                          <a:latin typeface="Arial" panose="020B0604020202020204" pitchFamily="34" charset="0"/>
                        </a:rPr>
                        <a:t>               3.049,00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ctr"/>
                      <a:r>
                        <a:rPr lang="es-CO" sz="700" b="0" i="0" u="none" strike="noStrike">
                          <a:solidFill>
                            <a:srgbClr val="000000"/>
                          </a:solidFill>
                          <a:effectLst/>
                          <a:latin typeface="Calibri" panose="020F0502020204030204" pitchFamily="34" charset="0"/>
                        </a:rPr>
                        <a:t>                               3.140,47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ctr"/>
                      <a:r>
                        <a:rPr lang="es-CO" sz="700" b="0" i="0" u="none" strike="noStrike">
                          <a:solidFill>
                            <a:srgbClr val="000000"/>
                          </a:solidFill>
                          <a:effectLst/>
                          <a:latin typeface="Calibri" panose="020F0502020204030204" pitchFamily="34" charset="0"/>
                        </a:rPr>
                        <a:t>                        3.234,68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fontAlgn="ctr"/>
                      <a:r>
                        <a:rPr lang="es-CO" sz="700" b="0" i="0" u="none" strike="noStrike">
                          <a:solidFill>
                            <a:srgbClr val="000000"/>
                          </a:solidFill>
                          <a:effectLst/>
                          <a:latin typeface="Arial" panose="020B0604020202020204" pitchFamily="34" charset="0"/>
                        </a:rPr>
                        <a:t>                     3.331,72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1175866401"/>
                  </a:ext>
                </a:extLst>
              </a:tr>
              <a:tr h="861136">
                <a:tc>
                  <a:txBody>
                    <a:bodyPr/>
                    <a:lstStyle/>
                    <a:p>
                      <a:pPr algn="l" rtl="0" fontAlgn="ctr"/>
                      <a:r>
                        <a:rPr lang="es-CO" sz="700" b="0" i="0" u="none" strike="noStrike">
                          <a:solidFill>
                            <a:srgbClr val="000000"/>
                          </a:solidFill>
                          <a:effectLst/>
                          <a:latin typeface="Calibri" panose="020F0502020204030204" pitchFamily="34" charset="0"/>
                        </a:rPr>
                        <a:t>INSOR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2,023E+14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ES" sz="700" b="0" i="0" u="none" strike="noStrike">
                          <a:solidFill>
                            <a:srgbClr val="000000"/>
                          </a:solidFill>
                          <a:effectLst/>
                          <a:latin typeface="Calibri" panose="020F0502020204030204" pitchFamily="34" charset="0"/>
                        </a:rPr>
                        <a:t>MEJORAMIENTO DE LAS CONDICIONES EDUCATIVAS PARA EL GOCE EFECTIVO DEL DERECHO A LA EDUCACIÓN INCLUSIVA DE LA POBLACIÓN SORDA  NACIONAL</a:t>
                      </a:r>
                    </a:p>
                  </a:txBody>
                  <a:tcPr marL="53249"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700" b="0" i="0" u="none" strike="noStrike">
                          <a:solidFill>
                            <a:srgbClr val="000000"/>
                          </a:solidFill>
                          <a:effectLst/>
                          <a:latin typeface="Calibri" panose="020F0502020204030204" pitchFamily="34" charset="0"/>
                        </a:rPr>
                        <a:t>Discapacidad e inclusión Social</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b"/>
                      <a:r>
                        <a:rPr lang="es-CO" sz="700" b="0" i="0" u="none" strike="noStrike">
                          <a:solidFill>
                            <a:srgbClr val="000000"/>
                          </a:solidFill>
                          <a:effectLst/>
                          <a:latin typeface="Calibri" panose="020F0502020204030204" pitchFamily="34" charset="0"/>
                        </a:rPr>
                        <a:t>                                                           1.541,30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ctr"/>
                      <a:r>
                        <a:rPr lang="es-CO" sz="700" b="0" i="0" u="none" strike="noStrike">
                          <a:solidFill>
                            <a:srgbClr val="000000"/>
                          </a:solidFill>
                          <a:effectLst/>
                          <a:latin typeface="Arial" panose="020B0604020202020204" pitchFamily="34" charset="0"/>
                        </a:rPr>
                        <a:t>               2.264,20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ctr"/>
                      <a:r>
                        <a:rPr lang="es-CO" sz="700" b="0" i="0" u="none" strike="noStrike">
                          <a:solidFill>
                            <a:srgbClr val="000000"/>
                          </a:solidFill>
                          <a:effectLst/>
                          <a:latin typeface="Calibri" panose="020F0502020204030204" pitchFamily="34" charset="0"/>
                        </a:rPr>
                        <a:t>                               2.332,13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ctr"/>
                      <a:r>
                        <a:rPr lang="es-CO" sz="700" b="0" i="0" u="none" strike="noStrike">
                          <a:solidFill>
                            <a:srgbClr val="000000"/>
                          </a:solidFill>
                          <a:effectLst/>
                          <a:latin typeface="Calibri" panose="020F0502020204030204" pitchFamily="34" charset="0"/>
                        </a:rPr>
                        <a:t>                        2.402,09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fontAlgn="ctr"/>
                      <a:r>
                        <a:rPr lang="es-CO" sz="700" b="0" i="0" u="none" strike="noStrike">
                          <a:solidFill>
                            <a:srgbClr val="000000"/>
                          </a:solidFill>
                          <a:effectLst/>
                          <a:latin typeface="Arial" panose="020B0604020202020204" pitchFamily="34" charset="0"/>
                        </a:rPr>
                        <a:t>                     2.474,15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1474363797"/>
                  </a:ext>
                </a:extLst>
              </a:tr>
              <a:tr h="97856">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53249"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b"/>
                      <a:r>
                        <a:rPr lang="es-CO"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ctr"/>
                      <a:r>
                        <a:rPr lang="es-CO" sz="700" b="0" i="0" u="none" strike="noStrike">
                          <a:solidFill>
                            <a:srgbClr val="000000"/>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fontAlgn="ctr"/>
                      <a:r>
                        <a:rPr lang="es-CO" sz="700" b="0" i="0" u="none" strike="noStrike">
                          <a:solidFill>
                            <a:srgbClr val="000000"/>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006061694"/>
                  </a:ext>
                </a:extLst>
              </a:tr>
              <a:tr h="97856">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53249"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b"/>
                      <a:r>
                        <a:rPr lang="es-CO"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ctr"/>
                      <a:r>
                        <a:rPr lang="es-CO" sz="700" b="0" i="0" u="none" strike="noStrike">
                          <a:solidFill>
                            <a:srgbClr val="000000"/>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fontAlgn="ctr"/>
                      <a:r>
                        <a:rPr lang="es-CO" sz="700" b="0" i="0" u="none" strike="noStrike">
                          <a:solidFill>
                            <a:srgbClr val="000000"/>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1288146935"/>
                  </a:ext>
                </a:extLst>
              </a:tr>
              <a:tr h="97856">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53249"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l" rtl="0" fontAlgn="b"/>
                      <a:r>
                        <a:rPr lang="es-CO"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b"/>
                      <a:r>
                        <a:rPr lang="es-CO" sz="700" b="0" i="0" u="none" strike="noStrike">
                          <a:solidFill>
                            <a:srgbClr val="000000"/>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ctr"/>
                      <a:r>
                        <a:rPr lang="es-CO" sz="700" b="0" i="0" u="none" strike="noStrike">
                          <a:solidFill>
                            <a:srgbClr val="000000"/>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rtl="0" fontAlgn="ctr"/>
                      <a:r>
                        <a:rPr lang="es-CO" sz="7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tc>
                  <a:txBody>
                    <a:bodyPr/>
                    <a:lstStyle/>
                    <a:p>
                      <a:pPr algn="r" fontAlgn="ctr"/>
                      <a:r>
                        <a:rPr lang="es-CO" sz="700" b="0" i="0" u="none" strike="noStrike">
                          <a:solidFill>
                            <a:srgbClr val="000000"/>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1072940652"/>
                  </a:ext>
                </a:extLst>
              </a:tr>
              <a:tr h="176444">
                <a:tc gridSpan="4">
                  <a:txBody>
                    <a:bodyPr/>
                    <a:lstStyle/>
                    <a:p>
                      <a:pPr algn="ctr" rtl="0" fontAlgn="ctr"/>
                      <a:r>
                        <a:rPr lang="es-CO" sz="700" b="1" i="0" u="none" strike="noStrike">
                          <a:solidFill>
                            <a:srgbClr val="000000"/>
                          </a:solidFill>
                          <a:effectLst/>
                          <a:latin typeface="Calibri" panose="020F0502020204030204" pitchFamily="34" charset="0"/>
                        </a:rPr>
                        <a:t>Total Entidad 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r" rtl="0" fontAlgn="ctr"/>
                      <a:r>
                        <a:rPr lang="es-CO" sz="700" b="0" i="0" u="none" strike="noStrike">
                          <a:solidFill>
                            <a:srgbClr val="000000"/>
                          </a:solidFill>
                          <a:effectLst/>
                          <a:latin typeface="Arial" panose="020B0604020202020204" pitchFamily="34" charset="0"/>
                        </a:rPr>
                        <a:t>                                                4.186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700" b="0" i="0" u="none" strike="noStrike">
                          <a:solidFill>
                            <a:srgbClr val="000000"/>
                          </a:solidFill>
                          <a:effectLst/>
                          <a:latin typeface="Arial" panose="020B0604020202020204" pitchFamily="34" charset="0"/>
                        </a:rPr>
                        <a:t>                    5.313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700" b="0" i="0" u="none" strike="noStrike">
                          <a:solidFill>
                            <a:srgbClr val="000000"/>
                          </a:solidFill>
                          <a:effectLst/>
                          <a:latin typeface="Arial" panose="020B0604020202020204" pitchFamily="34" charset="0"/>
                        </a:rPr>
                        <a:t>                           5.473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700" b="0" i="0" u="none" strike="noStrike">
                          <a:solidFill>
                            <a:srgbClr val="000000"/>
                          </a:solidFill>
                          <a:effectLst/>
                          <a:latin typeface="Arial" panose="020B0604020202020204" pitchFamily="34" charset="0"/>
                        </a:rPr>
                        <a:t>                     5.637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700" b="0" i="0" u="none" strike="noStrike">
                          <a:solidFill>
                            <a:srgbClr val="000000"/>
                          </a:solidFill>
                          <a:effectLst/>
                          <a:latin typeface="Arial" panose="020B0604020202020204" pitchFamily="34" charset="0"/>
                        </a:rPr>
                        <a:t>                          5.806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186583309"/>
                  </a:ext>
                </a:extLst>
              </a:tr>
            </a:tbl>
          </a:graphicData>
        </a:graphic>
      </p:graphicFrame>
    </p:spTree>
    <p:extLst>
      <p:ext uri="{BB962C8B-B14F-4D97-AF65-F5344CB8AC3E}">
        <p14:creationId xmlns:p14="http://schemas.microsoft.com/office/powerpoint/2010/main" val="41136187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F73AB7-084F-4299-6B40-C10E19347EF0}"/>
              </a:ext>
            </a:extLst>
          </p:cNvPr>
          <p:cNvSpPr>
            <a:spLocks noGrp="1"/>
          </p:cNvSpPr>
          <p:nvPr>
            <p:ph type="ctrTitle"/>
          </p:nvPr>
        </p:nvSpPr>
        <p:spPr/>
        <p:txBody>
          <a:bodyPr>
            <a:normAutofit/>
          </a:bodyPr>
          <a:lstStyle/>
          <a:p>
            <a:r>
              <a:rPr lang="es-CO" sz="11500"/>
              <a:t>ICBF</a:t>
            </a:r>
          </a:p>
        </p:txBody>
      </p:sp>
    </p:spTree>
    <p:extLst>
      <p:ext uri="{BB962C8B-B14F-4D97-AF65-F5344CB8AC3E}">
        <p14:creationId xmlns:p14="http://schemas.microsoft.com/office/powerpoint/2010/main" val="22721949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DD0F33-0A40-B730-2BD0-FD0F92B501FA}"/>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13F06E60-5D97-9DBD-4ED3-3A6EE507D3E1}"/>
              </a:ext>
            </a:extLst>
          </p:cNvPr>
          <p:cNvSpPr>
            <a:spLocks noGrp="1"/>
          </p:cNvSpPr>
          <p:nvPr>
            <p:ph type="subTitle" idx="1"/>
          </p:nvPr>
        </p:nvSpPr>
        <p:spPr/>
        <p:txBody>
          <a:bodyPr/>
          <a:lstStyle/>
          <a:p>
            <a:endParaRPr lang="es-CO"/>
          </a:p>
        </p:txBody>
      </p:sp>
    </p:spTree>
    <p:extLst>
      <p:ext uri="{BB962C8B-B14F-4D97-AF65-F5344CB8AC3E}">
        <p14:creationId xmlns:p14="http://schemas.microsoft.com/office/powerpoint/2010/main" val="3205127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362BA7CB-B831-7D5F-0E8D-8A5B3E5FE9B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024946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1ED1B-30A1-9507-3274-23F1472E1ED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1EBA4C8-512D-C790-07FE-9DECFB7CDE73}"/>
              </a:ext>
            </a:extLst>
          </p:cNvPr>
          <p:cNvPicPr>
            <a:picLocks noChangeAspect="1"/>
          </p:cNvPicPr>
          <p:nvPr/>
        </p:nvPicPr>
        <p:blipFill>
          <a:blip r:embed="rId2"/>
          <a:srcRect r="34546"/>
          <a:stretch/>
        </p:blipFill>
        <p:spPr>
          <a:xfrm>
            <a:off x="-1" y="0"/>
            <a:ext cx="12192001" cy="6858000"/>
          </a:xfrm>
          <a:prstGeom prst="rect">
            <a:avLst/>
          </a:prstGeom>
        </p:spPr>
      </p:pic>
      <p:sp>
        <p:nvSpPr>
          <p:cNvPr id="4" name="Título 3">
            <a:extLst>
              <a:ext uri="{FF2B5EF4-FFF2-40B4-BE49-F238E27FC236}">
                <a16:creationId xmlns:a16="http://schemas.microsoft.com/office/drawing/2014/main" id="{DB057C6D-EF98-CAE2-8A6F-7C843BE2906E}"/>
              </a:ext>
            </a:extLst>
          </p:cNvPr>
          <p:cNvSpPr txBox="1">
            <a:spLocks/>
          </p:cNvSpPr>
          <p:nvPr/>
        </p:nvSpPr>
        <p:spPr>
          <a:xfrm>
            <a:off x="442997" y="390298"/>
            <a:ext cx="10588910" cy="42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Logros del Sector</a:t>
            </a:r>
          </a:p>
        </p:txBody>
      </p:sp>
      <p:pic>
        <p:nvPicPr>
          <p:cNvPr id="6" name="Graphic 5">
            <a:extLst>
              <a:ext uri="{FF2B5EF4-FFF2-40B4-BE49-F238E27FC236}">
                <a16:creationId xmlns:a16="http://schemas.microsoft.com/office/drawing/2014/main" id="{60142765-5470-62AC-3768-BCADD50970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75" y="776471"/>
            <a:ext cx="2755429" cy="133114"/>
          </a:xfrm>
          <a:prstGeom prst="rect">
            <a:avLst/>
          </a:prstGeom>
        </p:spPr>
      </p:pic>
      <p:sp>
        <p:nvSpPr>
          <p:cNvPr id="42" name="Rectángulo 41">
            <a:extLst>
              <a:ext uri="{FF2B5EF4-FFF2-40B4-BE49-F238E27FC236}">
                <a16:creationId xmlns:a16="http://schemas.microsoft.com/office/drawing/2014/main" id="{4E8CB71F-6991-54DB-E39F-3C6A4DBF7C93}"/>
              </a:ext>
            </a:extLst>
          </p:cNvPr>
          <p:cNvSpPr/>
          <p:nvPr/>
        </p:nvSpPr>
        <p:spPr>
          <a:xfrm>
            <a:off x="155655" y="1049104"/>
            <a:ext cx="6942719" cy="449342"/>
          </a:xfrm>
          <a:prstGeom prst="rect">
            <a:avLst/>
          </a:prstGeom>
          <a:solidFill>
            <a:schemeClr val="accent4">
              <a:lumMod val="75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67">
                <a:latin typeface="Verdana" panose="020B0604030504040204" pitchFamily="34" charset="0"/>
                <a:ea typeface="Verdana" panose="020B0604030504040204" pitchFamily="34" charset="0"/>
              </a:rPr>
              <a:t>2  Prevención de riesgos a la infancia</a:t>
            </a:r>
          </a:p>
        </p:txBody>
      </p:sp>
      <p:sp>
        <p:nvSpPr>
          <p:cNvPr id="38" name="Rectángulo 37">
            <a:extLst>
              <a:ext uri="{FF2B5EF4-FFF2-40B4-BE49-F238E27FC236}">
                <a16:creationId xmlns:a16="http://schemas.microsoft.com/office/drawing/2014/main" id="{26E6876D-1B6C-41DB-1558-3ECC7D7AC839}"/>
              </a:ext>
            </a:extLst>
          </p:cNvPr>
          <p:cNvSpPr/>
          <p:nvPr/>
        </p:nvSpPr>
        <p:spPr>
          <a:xfrm>
            <a:off x="7199339" y="1044338"/>
            <a:ext cx="2436749" cy="715380"/>
          </a:xfrm>
          <a:prstGeom prst="rect">
            <a:avLst/>
          </a:prstGeom>
          <a:solidFill>
            <a:schemeClr val="accent4">
              <a:lumMod val="75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67">
                <a:latin typeface="Verdana" panose="020B0604030504040204" pitchFamily="34" charset="0"/>
                <a:ea typeface="Verdana" panose="020B0604030504040204" pitchFamily="34" charset="0"/>
              </a:rPr>
              <a:t>3 Seguridad y Soberanía alimentaria para la infancia (Nutrición) </a:t>
            </a:r>
          </a:p>
        </p:txBody>
      </p:sp>
      <p:sp>
        <p:nvSpPr>
          <p:cNvPr id="32" name="Rectángulo 31">
            <a:extLst>
              <a:ext uri="{FF2B5EF4-FFF2-40B4-BE49-F238E27FC236}">
                <a16:creationId xmlns:a16="http://schemas.microsoft.com/office/drawing/2014/main" id="{C7493809-90AC-BB71-96A1-D7CEB29FBF1B}"/>
              </a:ext>
            </a:extLst>
          </p:cNvPr>
          <p:cNvSpPr/>
          <p:nvPr/>
        </p:nvSpPr>
        <p:spPr>
          <a:xfrm>
            <a:off x="137780" y="1557655"/>
            <a:ext cx="2238807" cy="715381"/>
          </a:xfrm>
          <a:prstGeom prst="rect">
            <a:avLst/>
          </a:prstGeom>
          <a:solidFill>
            <a:schemeClr val="accent4">
              <a:lumMod val="75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67">
                <a:latin typeface="Verdana" panose="020B0604030504040204" pitchFamily="34" charset="0"/>
                <a:ea typeface="Verdana" panose="020B0604030504040204" pitchFamily="34" charset="0"/>
              </a:rPr>
              <a:t>2.1. Educación inicial con enfoque de atención integral</a:t>
            </a:r>
          </a:p>
          <a:p>
            <a:pPr algn="ctr"/>
            <a:r>
              <a:rPr lang="es-ES" sz="1067">
                <a:latin typeface="Verdana" panose="020B0604030504040204" pitchFamily="34" charset="0"/>
                <a:ea typeface="Verdana" panose="020B0604030504040204" pitchFamily="34" charset="0"/>
              </a:rPr>
              <a:t>(Primera Infancia)</a:t>
            </a:r>
          </a:p>
        </p:txBody>
      </p:sp>
      <p:sp>
        <p:nvSpPr>
          <p:cNvPr id="34" name="Rectángulo 33">
            <a:extLst>
              <a:ext uri="{FF2B5EF4-FFF2-40B4-BE49-F238E27FC236}">
                <a16:creationId xmlns:a16="http://schemas.microsoft.com/office/drawing/2014/main" id="{A08F287D-3A35-1CA7-5FDA-0E4C59562DD7}"/>
              </a:ext>
            </a:extLst>
          </p:cNvPr>
          <p:cNvSpPr/>
          <p:nvPr/>
        </p:nvSpPr>
        <p:spPr>
          <a:xfrm>
            <a:off x="2489755" y="1557655"/>
            <a:ext cx="2238807" cy="712535"/>
          </a:xfrm>
          <a:prstGeom prst="rect">
            <a:avLst/>
          </a:prstGeom>
          <a:solidFill>
            <a:schemeClr val="accent4">
              <a:lumMod val="75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67">
                <a:latin typeface="Verdana" panose="020B0604030504040204" pitchFamily="34" charset="0"/>
                <a:ea typeface="Verdana" panose="020B0604030504040204" pitchFamily="34" charset="0"/>
              </a:rPr>
              <a:t>2.2. Prevención de riesgos en la infancia en territorios vulnerables </a:t>
            </a:r>
          </a:p>
          <a:p>
            <a:pPr algn="ctr"/>
            <a:r>
              <a:rPr lang="es-ES" sz="1067">
                <a:latin typeface="Verdana" panose="020B0604030504040204" pitchFamily="34" charset="0"/>
                <a:ea typeface="Verdana" panose="020B0604030504040204" pitchFamily="34" charset="0"/>
              </a:rPr>
              <a:t>(Infancia y Adolescencia)</a:t>
            </a:r>
          </a:p>
        </p:txBody>
      </p:sp>
      <p:sp>
        <p:nvSpPr>
          <p:cNvPr id="36" name="Rectángulo 35">
            <a:extLst>
              <a:ext uri="{FF2B5EF4-FFF2-40B4-BE49-F238E27FC236}">
                <a16:creationId xmlns:a16="http://schemas.microsoft.com/office/drawing/2014/main" id="{AEDAE781-A77C-51FD-4EDB-28D14958FF7D}"/>
              </a:ext>
            </a:extLst>
          </p:cNvPr>
          <p:cNvSpPr/>
          <p:nvPr/>
        </p:nvSpPr>
        <p:spPr>
          <a:xfrm>
            <a:off x="4841371" y="1552413"/>
            <a:ext cx="2238807" cy="712535"/>
          </a:xfrm>
          <a:prstGeom prst="rect">
            <a:avLst/>
          </a:prstGeom>
          <a:solidFill>
            <a:schemeClr val="accent4">
              <a:lumMod val="75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67">
                <a:latin typeface="Verdana" panose="020B0604030504040204" pitchFamily="34" charset="0"/>
                <a:ea typeface="Verdana" panose="020B0604030504040204" pitchFamily="34" charset="0"/>
              </a:rPr>
              <a:t>2.3. Intervención a familias en riesgo y asesoría a la prevención de violencias (Familias y comunidades)</a:t>
            </a:r>
          </a:p>
        </p:txBody>
      </p:sp>
      <p:sp>
        <p:nvSpPr>
          <p:cNvPr id="40" name="Rectángulo 39">
            <a:extLst>
              <a:ext uri="{FF2B5EF4-FFF2-40B4-BE49-F238E27FC236}">
                <a16:creationId xmlns:a16="http://schemas.microsoft.com/office/drawing/2014/main" id="{5F41A0C4-6C31-B893-FA04-D04E07DB1008}"/>
              </a:ext>
            </a:extLst>
          </p:cNvPr>
          <p:cNvSpPr/>
          <p:nvPr/>
        </p:nvSpPr>
        <p:spPr>
          <a:xfrm>
            <a:off x="9802908" y="1044338"/>
            <a:ext cx="2238807" cy="715380"/>
          </a:xfrm>
          <a:prstGeom prst="rect">
            <a:avLst/>
          </a:prstGeom>
          <a:solidFill>
            <a:schemeClr val="accent4">
              <a:lumMod val="75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67">
                <a:latin typeface="Verdana" panose="020B0604030504040204" pitchFamily="34" charset="0"/>
                <a:ea typeface="Verdana" panose="020B0604030504040204" pitchFamily="34" charset="0"/>
              </a:rPr>
              <a:t>4 Atención al restablecimiento de derechos de la infancia (Protección)</a:t>
            </a:r>
          </a:p>
        </p:txBody>
      </p:sp>
      <p:sp>
        <p:nvSpPr>
          <p:cNvPr id="33" name="Rectángulo 32">
            <a:extLst>
              <a:ext uri="{FF2B5EF4-FFF2-40B4-BE49-F238E27FC236}">
                <a16:creationId xmlns:a16="http://schemas.microsoft.com/office/drawing/2014/main" id="{F6565B54-20E3-0B17-B7D2-48EB5A6D283A}"/>
              </a:ext>
            </a:extLst>
          </p:cNvPr>
          <p:cNvSpPr/>
          <p:nvPr/>
        </p:nvSpPr>
        <p:spPr>
          <a:xfrm>
            <a:off x="137458" y="2440102"/>
            <a:ext cx="2229893" cy="4202087"/>
          </a:xfrm>
          <a:prstGeom prst="rect">
            <a:avLst/>
          </a:prstGeom>
          <a:noFill/>
          <a:ln>
            <a:solidFill>
              <a:srgbClr val="D23F7A"/>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es-ES" sz="1067" i="1">
                <a:solidFill>
                  <a:schemeClr val="accent5">
                    <a:lumMod val="50000"/>
                  </a:schemeClr>
                </a:solidFill>
                <a:latin typeface="Verdana"/>
                <a:ea typeface="Verdana"/>
              </a:rPr>
              <a:t>Acciones articuladas con la Ley de Estado para el Desarrollo Integral de la Primera Infancia “De cero a Siempre” – Ley 1804 de 2026</a:t>
            </a:r>
          </a:p>
          <a:p>
            <a:pPr algn="ctr"/>
            <a:endParaRPr lang="es-ES" sz="1067">
              <a:solidFill>
                <a:schemeClr val="accent5">
                  <a:lumMod val="50000"/>
                </a:schemeClr>
              </a:solidFill>
              <a:latin typeface="Verdana" panose="020B0604030504040204" pitchFamily="34" charset="0"/>
              <a:ea typeface="Verdana" panose="020B0604030504040204" pitchFamily="34" charset="0"/>
            </a:endParaRPr>
          </a:p>
          <a:p>
            <a:pPr algn="ctr"/>
            <a:endParaRPr lang="es-ES" sz="1067">
              <a:solidFill>
                <a:schemeClr val="accent5">
                  <a:lumMod val="50000"/>
                </a:schemeClr>
              </a:solidFill>
              <a:latin typeface="Verdana" panose="020B0604030504040204" pitchFamily="34" charset="0"/>
              <a:ea typeface="Verdana" panose="020B0604030504040204" pitchFamily="34" charset="0"/>
            </a:endParaRPr>
          </a:p>
          <a:p>
            <a:pPr algn="ctr"/>
            <a:r>
              <a:rPr lang="es-ES" sz="1067">
                <a:solidFill>
                  <a:schemeClr val="accent5">
                    <a:lumMod val="50000"/>
                  </a:schemeClr>
                </a:solidFill>
                <a:latin typeface="Verdana"/>
                <a:ea typeface="Verdana"/>
              </a:rPr>
              <a:t>Avance meta 2024</a:t>
            </a:r>
          </a:p>
          <a:p>
            <a:pPr algn="ctr"/>
            <a:r>
              <a:rPr lang="es-ES" sz="1067" b="1">
                <a:solidFill>
                  <a:srgbClr val="D23F7A"/>
                </a:solidFill>
                <a:latin typeface="Verdana"/>
                <a:ea typeface="Verdana"/>
              </a:rPr>
              <a:t>1.665.529 </a:t>
            </a:r>
          </a:p>
          <a:p>
            <a:pPr algn="ctr"/>
            <a:r>
              <a:rPr lang="es-ES" sz="1067" b="1">
                <a:solidFill>
                  <a:srgbClr val="D23F7A"/>
                </a:solidFill>
                <a:latin typeface="Verdana"/>
                <a:ea typeface="Verdana"/>
              </a:rPr>
              <a:t>niños y niñas</a:t>
            </a:r>
          </a:p>
          <a:p>
            <a:pPr algn="ctr"/>
            <a:r>
              <a:rPr lang="es-ES" sz="1067" b="1">
                <a:solidFill>
                  <a:srgbClr val="D23F7A"/>
                </a:solidFill>
                <a:latin typeface="Verdana"/>
                <a:ea typeface="Verdana"/>
              </a:rPr>
              <a:t>100%</a:t>
            </a:r>
          </a:p>
          <a:p>
            <a:pPr algn="ctr"/>
            <a:endParaRPr lang="es-ES" sz="1067" b="1">
              <a:solidFill>
                <a:schemeClr val="accent5">
                  <a:lumMod val="50000"/>
                </a:schemeClr>
              </a:solidFill>
              <a:latin typeface="Verdana" panose="020B0604030504040204" pitchFamily="34" charset="0"/>
              <a:ea typeface="Verdana" panose="020B0604030504040204" pitchFamily="34" charset="0"/>
            </a:endParaRPr>
          </a:p>
          <a:p>
            <a:pPr algn="ctr"/>
            <a:r>
              <a:rPr lang="es-ES" sz="1067">
                <a:solidFill>
                  <a:schemeClr val="accent5">
                    <a:lumMod val="50000"/>
                  </a:schemeClr>
                </a:solidFill>
                <a:latin typeface="Verdana"/>
                <a:ea typeface="Verdana"/>
              </a:rPr>
              <a:t>Meta 2025 (PND)</a:t>
            </a:r>
          </a:p>
          <a:p>
            <a:pPr algn="ctr"/>
            <a:r>
              <a:rPr lang="es-ES" sz="1067">
                <a:solidFill>
                  <a:schemeClr val="accent5">
                    <a:lumMod val="50000"/>
                  </a:schemeClr>
                </a:solidFill>
                <a:latin typeface="Verdana"/>
                <a:ea typeface="Verdana"/>
              </a:rPr>
              <a:t> </a:t>
            </a:r>
            <a:r>
              <a:rPr lang="es-ES" sz="1067" b="1">
                <a:solidFill>
                  <a:srgbClr val="D23F7A"/>
                </a:solidFill>
                <a:latin typeface="Verdana"/>
                <a:ea typeface="Verdana"/>
              </a:rPr>
              <a:t>1.786.674 niños y niñas</a:t>
            </a:r>
          </a:p>
          <a:p>
            <a:pPr algn="ctr"/>
            <a:endParaRPr lang="es-ES" sz="1067" b="1">
              <a:solidFill>
                <a:schemeClr val="accent5">
                  <a:lumMod val="50000"/>
                </a:schemeClr>
              </a:solidFill>
              <a:latin typeface="Verdana" panose="020B0604030504040204" pitchFamily="34" charset="0"/>
              <a:ea typeface="Verdana" panose="020B0604030504040204" pitchFamily="34" charset="0"/>
            </a:endParaRPr>
          </a:p>
          <a:p>
            <a:pPr algn="ctr"/>
            <a:endParaRPr lang="es-CO" sz="1067">
              <a:solidFill>
                <a:schemeClr val="accent5">
                  <a:lumMod val="50000"/>
                </a:schemeClr>
              </a:solidFill>
              <a:latin typeface="Verdana" panose="020B0604030504040204" pitchFamily="34" charset="0"/>
              <a:ea typeface="Verdana" panose="020B0604030504040204" pitchFamily="34" charset="0"/>
              <a:cs typeface="Aptos" panose="020B0004020202020204" pitchFamily="34" charset="0"/>
            </a:endParaRPr>
          </a:p>
          <a:p>
            <a:pPr algn="ctr"/>
            <a:endParaRPr lang="es-CO" sz="1067">
              <a:solidFill>
                <a:schemeClr val="accent5">
                  <a:lumMod val="50000"/>
                </a:schemeClr>
              </a:solidFill>
              <a:latin typeface="Verdana" panose="020B0604030504040204" pitchFamily="34" charset="0"/>
              <a:ea typeface="Verdana" panose="020B0604030504040204" pitchFamily="34" charset="0"/>
              <a:cs typeface="Aptos" panose="020B0004020202020204" pitchFamily="34" charset="0"/>
            </a:endParaRPr>
          </a:p>
          <a:p>
            <a:pPr algn="ctr"/>
            <a:endParaRPr lang="es-CO" sz="1067">
              <a:solidFill>
                <a:schemeClr val="accent5">
                  <a:lumMod val="50000"/>
                </a:schemeClr>
              </a:solidFill>
              <a:latin typeface="Verdana" panose="020B0604030504040204" pitchFamily="34" charset="0"/>
              <a:ea typeface="Verdana" panose="020B0604030504040204" pitchFamily="34" charset="0"/>
              <a:cs typeface="Aptos" panose="020B0004020202020204" pitchFamily="34" charset="0"/>
            </a:endParaRPr>
          </a:p>
          <a:p>
            <a:pPr algn="ctr"/>
            <a:r>
              <a:rPr lang="es-CO" sz="1000">
                <a:solidFill>
                  <a:schemeClr val="accent5">
                    <a:lumMod val="50000"/>
                  </a:schemeClr>
                </a:solidFill>
                <a:latin typeface="Verdana"/>
                <a:ea typeface="Verdana"/>
                <a:cs typeface="Aptos" panose="020B0004020202020204" pitchFamily="34" charset="0"/>
              </a:rPr>
              <a:t>Territorios alcanzados</a:t>
            </a:r>
          </a:p>
          <a:p>
            <a:pPr algn="ctr"/>
            <a:r>
              <a:rPr lang="es-CO" sz="1000">
                <a:solidFill>
                  <a:schemeClr val="accent5">
                    <a:lumMod val="50000"/>
                  </a:schemeClr>
                </a:solidFill>
                <a:latin typeface="Verdana"/>
                <a:ea typeface="Verdana"/>
                <a:cs typeface="Aptos" panose="020B0004020202020204" pitchFamily="34" charset="0"/>
              </a:rPr>
              <a:t>1.102 municipios, 10 áreas no municipalizadas, 15 localidades Bogotá D.C</a:t>
            </a:r>
            <a:endParaRPr lang="es-ES" sz="1000">
              <a:solidFill>
                <a:schemeClr val="accent5">
                  <a:lumMod val="50000"/>
                </a:schemeClr>
              </a:solidFill>
              <a:latin typeface="Verdana"/>
              <a:ea typeface="Verdana"/>
            </a:endParaRPr>
          </a:p>
        </p:txBody>
      </p:sp>
      <p:sp>
        <p:nvSpPr>
          <p:cNvPr id="35" name="Rectángulo 34">
            <a:extLst>
              <a:ext uri="{FF2B5EF4-FFF2-40B4-BE49-F238E27FC236}">
                <a16:creationId xmlns:a16="http://schemas.microsoft.com/office/drawing/2014/main" id="{3BC53D85-2669-8DCF-4CCF-3E14B555E5BE}"/>
              </a:ext>
            </a:extLst>
          </p:cNvPr>
          <p:cNvSpPr/>
          <p:nvPr/>
        </p:nvSpPr>
        <p:spPr>
          <a:xfrm>
            <a:off x="2489433" y="2437256"/>
            <a:ext cx="2229893" cy="4202087"/>
          </a:xfrm>
          <a:prstGeom prst="rect">
            <a:avLst/>
          </a:prstGeom>
          <a:noFill/>
          <a:ln>
            <a:solidFill>
              <a:srgbClr val="D23F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67" i="1">
                <a:solidFill>
                  <a:schemeClr val="accent5">
                    <a:lumMod val="50000"/>
                  </a:schemeClr>
                </a:solidFill>
                <a:latin typeface="Verdana" panose="020B0604030504040204" pitchFamily="34" charset="0"/>
                <a:ea typeface="Verdana" panose="020B0604030504040204" pitchFamily="34" charset="0"/>
              </a:rPr>
              <a:t>Promueven la garantía de los derechos de niños, niñas y adolescentes, entre los 6 y 17 años para prevenir su vulneración y gestionar la activación de rutas de restablecimiento</a:t>
            </a:r>
          </a:p>
          <a:p>
            <a:pPr algn="ctr"/>
            <a:endParaRPr lang="es-ES" sz="1067">
              <a:solidFill>
                <a:schemeClr val="accent5">
                  <a:lumMod val="50000"/>
                </a:schemeClr>
              </a:solidFill>
              <a:latin typeface="Verdana" panose="020B0604030504040204" pitchFamily="34" charset="0"/>
              <a:ea typeface="Verdana" panose="020B0604030504040204" pitchFamily="34" charset="0"/>
            </a:endParaRPr>
          </a:p>
          <a:p>
            <a:pPr algn="ctr"/>
            <a:r>
              <a:rPr lang="es-ES" sz="1067">
                <a:solidFill>
                  <a:schemeClr val="accent5">
                    <a:lumMod val="50000"/>
                  </a:schemeClr>
                </a:solidFill>
                <a:latin typeface="Verdana" panose="020B0604030504040204" pitchFamily="34" charset="0"/>
                <a:ea typeface="Verdana" panose="020B0604030504040204" pitchFamily="34" charset="0"/>
              </a:rPr>
              <a:t>Avance meta 2024 (PND) </a:t>
            </a:r>
          </a:p>
          <a:p>
            <a:pPr algn="ctr"/>
            <a:r>
              <a:rPr lang="es-ES" sz="1067" b="1">
                <a:solidFill>
                  <a:srgbClr val="D23F7A"/>
                </a:solidFill>
                <a:latin typeface="Verdana" panose="020B0604030504040204" pitchFamily="34" charset="0"/>
                <a:ea typeface="Verdana" panose="020B0604030504040204" pitchFamily="34" charset="0"/>
              </a:rPr>
              <a:t>213.556 niños, niñas y adolescentes</a:t>
            </a:r>
          </a:p>
          <a:p>
            <a:pPr algn="ctr"/>
            <a:r>
              <a:rPr lang="es-ES" sz="1067" b="1">
                <a:solidFill>
                  <a:srgbClr val="D23F7A"/>
                </a:solidFill>
                <a:latin typeface="Verdana" panose="020B0604030504040204" pitchFamily="34" charset="0"/>
                <a:ea typeface="Verdana" panose="020B0604030504040204" pitchFamily="34" charset="0"/>
              </a:rPr>
              <a:t>100%</a:t>
            </a:r>
          </a:p>
          <a:p>
            <a:pPr algn="ctr"/>
            <a:endParaRPr lang="es-ES" sz="1067" b="1">
              <a:solidFill>
                <a:schemeClr val="accent5">
                  <a:lumMod val="50000"/>
                </a:schemeClr>
              </a:solidFill>
              <a:latin typeface="Verdana" panose="020B0604030504040204" pitchFamily="34" charset="0"/>
              <a:ea typeface="Verdana" panose="020B0604030504040204" pitchFamily="34" charset="0"/>
            </a:endParaRPr>
          </a:p>
          <a:p>
            <a:pPr algn="ctr"/>
            <a:r>
              <a:rPr lang="es-ES" sz="1067">
                <a:solidFill>
                  <a:schemeClr val="accent5">
                    <a:lumMod val="50000"/>
                  </a:schemeClr>
                </a:solidFill>
                <a:latin typeface="Verdana" panose="020B0604030504040204" pitchFamily="34" charset="0"/>
                <a:ea typeface="Verdana" panose="020B0604030504040204" pitchFamily="34" charset="0"/>
              </a:rPr>
              <a:t>Meta 2025 (PND)</a:t>
            </a:r>
          </a:p>
          <a:p>
            <a:pPr algn="ctr"/>
            <a:r>
              <a:rPr lang="es-ES" sz="1067" b="1">
                <a:solidFill>
                  <a:srgbClr val="D23F7A"/>
                </a:solidFill>
                <a:latin typeface="Verdana" panose="020B0604030504040204" pitchFamily="34" charset="0"/>
                <a:ea typeface="Verdana" panose="020B0604030504040204" pitchFamily="34" charset="0"/>
              </a:rPr>
              <a:t>139.665</a:t>
            </a:r>
            <a:r>
              <a:rPr lang="es-ES" sz="1067" b="1">
                <a:solidFill>
                  <a:schemeClr val="accent5">
                    <a:lumMod val="50000"/>
                  </a:schemeClr>
                </a:solidFill>
                <a:latin typeface="Verdana" panose="020B0604030504040204" pitchFamily="34" charset="0"/>
                <a:ea typeface="Verdana" panose="020B0604030504040204" pitchFamily="34" charset="0"/>
              </a:rPr>
              <a:t> </a:t>
            </a:r>
            <a:r>
              <a:rPr lang="es-ES" sz="1067" b="1">
                <a:solidFill>
                  <a:srgbClr val="D23F7A"/>
                </a:solidFill>
                <a:latin typeface="Verdana" panose="020B0604030504040204" pitchFamily="34" charset="0"/>
                <a:ea typeface="Verdana" panose="020B0604030504040204" pitchFamily="34" charset="0"/>
              </a:rPr>
              <a:t>niños, niñas y adolescentes</a:t>
            </a:r>
          </a:p>
          <a:p>
            <a:pPr algn="ctr"/>
            <a:endParaRPr lang="es-ES" sz="1067">
              <a:solidFill>
                <a:schemeClr val="accent5">
                  <a:lumMod val="50000"/>
                </a:schemeClr>
              </a:solidFill>
              <a:latin typeface="Verdana" panose="020B0604030504040204" pitchFamily="34" charset="0"/>
              <a:ea typeface="Verdana" panose="020B0604030504040204" pitchFamily="34" charset="0"/>
            </a:endParaRPr>
          </a:p>
          <a:p>
            <a:pPr algn="ctr"/>
            <a:endParaRPr lang="es-CO" sz="1067">
              <a:solidFill>
                <a:schemeClr val="accent5">
                  <a:lumMod val="50000"/>
                </a:schemeClr>
              </a:solidFill>
              <a:latin typeface="Verdana" panose="020B0604030504040204" pitchFamily="34" charset="0"/>
              <a:ea typeface="Verdana" panose="020B0604030504040204" pitchFamily="34" charset="0"/>
            </a:endParaRPr>
          </a:p>
          <a:p>
            <a:pPr algn="ctr"/>
            <a:r>
              <a:rPr lang="es-CO" sz="1000">
                <a:solidFill>
                  <a:schemeClr val="accent5">
                    <a:lumMod val="50000"/>
                  </a:schemeClr>
                </a:solidFill>
                <a:latin typeface="Verdana" panose="020B0604030504040204" pitchFamily="34" charset="0"/>
                <a:ea typeface="Verdana" panose="020B0604030504040204" pitchFamily="34" charset="0"/>
                <a:cs typeface="Aptos" panose="020B0004020202020204" pitchFamily="34" charset="0"/>
              </a:rPr>
              <a:t>Territorios alcanzados</a:t>
            </a:r>
          </a:p>
          <a:p>
            <a:pPr algn="ctr"/>
            <a:r>
              <a:rPr lang="es-CO" sz="1000">
                <a:solidFill>
                  <a:schemeClr val="accent5">
                    <a:lumMod val="50000"/>
                  </a:schemeClr>
                </a:solidFill>
                <a:latin typeface="Verdana" panose="020B0604030504040204" pitchFamily="34" charset="0"/>
                <a:ea typeface="Verdana" panose="020B0604030504040204" pitchFamily="34" charset="0"/>
              </a:rPr>
              <a:t>174 municipios, 18 áreas no municipalizadas, 2 localidades Bogotá D.C</a:t>
            </a:r>
            <a:endParaRPr lang="es-ES" sz="1000">
              <a:solidFill>
                <a:schemeClr val="accent5">
                  <a:lumMod val="50000"/>
                </a:schemeClr>
              </a:solidFill>
              <a:latin typeface="Verdana" panose="020B0604030504040204" pitchFamily="34" charset="0"/>
              <a:ea typeface="Verdana" panose="020B0604030504040204" pitchFamily="34" charset="0"/>
            </a:endParaRPr>
          </a:p>
        </p:txBody>
      </p:sp>
      <p:sp>
        <p:nvSpPr>
          <p:cNvPr id="37" name="Rectángulo 36">
            <a:extLst>
              <a:ext uri="{FF2B5EF4-FFF2-40B4-BE49-F238E27FC236}">
                <a16:creationId xmlns:a16="http://schemas.microsoft.com/office/drawing/2014/main" id="{345411ED-E6FA-8495-896D-D4A9CB05F705}"/>
              </a:ext>
            </a:extLst>
          </p:cNvPr>
          <p:cNvSpPr/>
          <p:nvPr/>
        </p:nvSpPr>
        <p:spPr>
          <a:xfrm>
            <a:off x="4850286" y="2432091"/>
            <a:ext cx="2229893" cy="4202087"/>
          </a:xfrm>
          <a:prstGeom prst="rect">
            <a:avLst/>
          </a:prstGeom>
          <a:noFill/>
          <a:ln>
            <a:solidFill>
              <a:srgbClr val="D23F7A"/>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es-ES" sz="1067" i="1">
                <a:solidFill>
                  <a:schemeClr val="accent5">
                    <a:lumMod val="50000"/>
                  </a:schemeClr>
                </a:solidFill>
                <a:latin typeface="Verdana" panose="020B0604030504040204" pitchFamily="34" charset="0"/>
                <a:ea typeface="Verdana" panose="020B0604030504040204" pitchFamily="34" charset="0"/>
              </a:rPr>
              <a:t>Pretende potenciar las relaciones familiares, vínculos y habilidades, garantizando sus derechos, mejorando su calidad de vida, previniendo las vulneraciones,  contribuyendo a la pervivencia cultural y el fomento de una sociedad que abrace la paz y el buen vivir</a:t>
            </a:r>
          </a:p>
          <a:p>
            <a:pPr algn="ctr"/>
            <a:endParaRPr lang="es-ES" sz="1067">
              <a:solidFill>
                <a:schemeClr val="accent5">
                  <a:lumMod val="50000"/>
                </a:schemeClr>
              </a:solidFill>
              <a:latin typeface="Verdana" panose="020B0604030504040204" pitchFamily="34" charset="0"/>
              <a:ea typeface="Verdana" panose="020B0604030504040204" pitchFamily="34" charset="0"/>
            </a:endParaRPr>
          </a:p>
          <a:p>
            <a:pPr algn="ctr"/>
            <a:r>
              <a:rPr lang="es-ES" sz="1067">
                <a:solidFill>
                  <a:schemeClr val="accent5">
                    <a:lumMod val="50000"/>
                  </a:schemeClr>
                </a:solidFill>
                <a:latin typeface="Verdana" panose="020B0604030504040204" pitchFamily="34" charset="0"/>
                <a:ea typeface="Verdana" panose="020B0604030504040204" pitchFamily="34" charset="0"/>
              </a:rPr>
              <a:t>Avance meta 2024 (PND)</a:t>
            </a:r>
          </a:p>
          <a:p>
            <a:pPr algn="ctr"/>
            <a:r>
              <a:rPr lang="es-ES" sz="1067" b="1">
                <a:solidFill>
                  <a:srgbClr val="D23F7A"/>
                </a:solidFill>
                <a:latin typeface="Verdana" panose="020B0604030504040204" pitchFamily="34" charset="0"/>
                <a:ea typeface="Verdana" panose="020B0604030504040204" pitchFamily="34" charset="0"/>
              </a:rPr>
              <a:t>120.597 familias</a:t>
            </a:r>
          </a:p>
          <a:p>
            <a:pPr algn="ctr"/>
            <a:r>
              <a:rPr lang="es-ES" sz="1067" b="1">
                <a:solidFill>
                  <a:srgbClr val="D23F7A"/>
                </a:solidFill>
                <a:latin typeface="Verdana"/>
                <a:ea typeface="Verdana"/>
              </a:rPr>
              <a:t>121,51%</a:t>
            </a:r>
          </a:p>
          <a:p>
            <a:pPr algn="ctr"/>
            <a:endParaRPr lang="es-ES" sz="1067">
              <a:solidFill>
                <a:schemeClr val="accent5">
                  <a:lumMod val="50000"/>
                </a:schemeClr>
              </a:solidFill>
              <a:latin typeface="Verdana"/>
              <a:ea typeface="Verdana"/>
            </a:endParaRPr>
          </a:p>
          <a:p>
            <a:pPr algn="ctr"/>
            <a:r>
              <a:rPr lang="es-ES" sz="1067">
                <a:solidFill>
                  <a:schemeClr val="accent5">
                    <a:lumMod val="50000"/>
                  </a:schemeClr>
                </a:solidFill>
                <a:latin typeface="Verdana" panose="020B0604030504040204" pitchFamily="34" charset="0"/>
                <a:ea typeface="Verdana" panose="020B0604030504040204" pitchFamily="34" charset="0"/>
              </a:rPr>
              <a:t>Meta 2025 (PND)</a:t>
            </a:r>
          </a:p>
          <a:p>
            <a:pPr algn="ctr"/>
            <a:r>
              <a:rPr lang="es-ES" sz="1067" b="1">
                <a:solidFill>
                  <a:srgbClr val="D23F7A"/>
                </a:solidFill>
                <a:latin typeface="Verdana" panose="020B0604030504040204" pitchFamily="34" charset="0"/>
                <a:ea typeface="Verdana" panose="020B0604030504040204" pitchFamily="34" charset="0"/>
              </a:rPr>
              <a:t>103.697 familias</a:t>
            </a:r>
          </a:p>
          <a:p>
            <a:pPr algn="ctr"/>
            <a:endParaRPr lang="es-ES" sz="1067">
              <a:solidFill>
                <a:schemeClr val="accent5">
                  <a:lumMod val="50000"/>
                </a:schemeClr>
              </a:solidFill>
              <a:latin typeface="Verdana" panose="020B0604030504040204" pitchFamily="34" charset="0"/>
              <a:ea typeface="Verdana" panose="020B0604030504040204" pitchFamily="34" charset="0"/>
            </a:endParaRPr>
          </a:p>
          <a:p>
            <a:pPr algn="ctr"/>
            <a:r>
              <a:rPr lang="es-CO" sz="1000">
                <a:solidFill>
                  <a:schemeClr val="accent5">
                    <a:lumMod val="50000"/>
                  </a:schemeClr>
                </a:solidFill>
                <a:latin typeface="Verdana" panose="020B0604030504040204" pitchFamily="34" charset="0"/>
                <a:ea typeface="Verdana" panose="020B0604030504040204" pitchFamily="34" charset="0"/>
                <a:cs typeface="Aptos" panose="020B0004020202020204" pitchFamily="34" charset="0"/>
              </a:rPr>
              <a:t>Territorios alcanzados</a:t>
            </a:r>
          </a:p>
          <a:p>
            <a:pPr algn="ctr"/>
            <a:r>
              <a:rPr lang="es-CO" sz="1000">
                <a:solidFill>
                  <a:schemeClr val="accent5">
                    <a:lumMod val="50000"/>
                  </a:schemeClr>
                </a:solidFill>
                <a:latin typeface="Verdana" panose="020B0604030504040204" pitchFamily="34" charset="0"/>
                <a:ea typeface="Verdana" panose="020B0604030504040204" pitchFamily="34" charset="0"/>
              </a:rPr>
              <a:t>428 municipios, 16 localidades Bogotá D.C</a:t>
            </a:r>
            <a:endParaRPr lang="es-ES" sz="1000">
              <a:solidFill>
                <a:schemeClr val="accent5">
                  <a:lumMod val="50000"/>
                </a:schemeClr>
              </a:solidFill>
              <a:latin typeface="Verdana" panose="020B0604030504040204" pitchFamily="34" charset="0"/>
              <a:ea typeface="Verdana" panose="020B0604030504040204" pitchFamily="34" charset="0"/>
            </a:endParaRPr>
          </a:p>
        </p:txBody>
      </p:sp>
      <p:sp>
        <p:nvSpPr>
          <p:cNvPr id="39" name="Rectángulo 38">
            <a:extLst>
              <a:ext uri="{FF2B5EF4-FFF2-40B4-BE49-F238E27FC236}">
                <a16:creationId xmlns:a16="http://schemas.microsoft.com/office/drawing/2014/main" id="{304FB69F-06A2-EB73-1290-7785D9B14AE3}"/>
              </a:ext>
            </a:extLst>
          </p:cNvPr>
          <p:cNvSpPr/>
          <p:nvPr/>
        </p:nvSpPr>
        <p:spPr>
          <a:xfrm>
            <a:off x="7240382" y="1875574"/>
            <a:ext cx="2450397" cy="4771457"/>
          </a:xfrm>
          <a:prstGeom prst="rect">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67" i="1">
                <a:solidFill>
                  <a:schemeClr val="accent5">
                    <a:lumMod val="50000"/>
                  </a:schemeClr>
                </a:solidFill>
                <a:latin typeface="Verdana" panose="020B0604030504040204" pitchFamily="34" charset="0"/>
                <a:ea typeface="Verdana" panose="020B0604030504040204" pitchFamily="34" charset="0"/>
              </a:rPr>
              <a:t>Busca favorecer el mejoramiento del estado nutricional de las niñas y los niños menores de 5 años con desnutrición aguda o riesgo de presentarla, así como la prevención del bajo peso al nacer, enmarcados en el Derecho Humano en la Alimentación Adecuada</a:t>
            </a:r>
          </a:p>
          <a:p>
            <a:pPr algn="ctr"/>
            <a:endParaRPr lang="es-ES" sz="800">
              <a:solidFill>
                <a:schemeClr val="accent5">
                  <a:lumMod val="50000"/>
                </a:schemeClr>
              </a:solidFill>
              <a:latin typeface="Verdana" panose="020B0604030504040204" pitchFamily="34" charset="0"/>
              <a:ea typeface="Verdana" panose="020B0604030504040204" pitchFamily="34" charset="0"/>
            </a:endParaRPr>
          </a:p>
          <a:p>
            <a:pPr marL="190510" indent="-190510" algn="ctr">
              <a:buFont typeface="Arial" panose="020B0604020202020204" pitchFamily="34" charset="0"/>
              <a:buChar char="•"/>
            </a:pPr>
            <a:r>
              <a:rPr lang="es-ES" sz="933">
                <a:solidFill>
                  <a:schemeClr val="accent5">
                    <a:lumMod val="50000"/>
                  </a:schemeClr>
                </a:solidFill>
                <a:latin typeface="Verdana" panose="020B0604030504040204" pitchFamily="34" charset="0"/>
                <a:ea typeface="Verdana" panose="020B0604030504040204" pitchFamily="34" charset="0"/>
              </a:rPr>
              <a:t>27 Unidades de RNC - ICBF implementadas, ZRN</a:t>
            </a:r>
          </a:p>
          <a:p>
            <a:pPr algn="ctr"/>
            <a:endParaRPr lang="es-ES" sz="933">
              <a:solidFill>
                <a:schemeClr val="accent5">
                  <a:lumMod val="50000"/>
                </a:schemeClr>
              </a:solidFill>
              <a:latin typeface="Verdana" panose="020B0604030504040204" pitchFamily="34" charset="0"/>
              <a:ea typeface="Verdana" panose="020B0604030504040204" pitchFamily="34" charset="0"/>
            </a:endParaRPr>
          </a:p>
          <a:p>
            <a:pPr algn="ctr"/>
            <a:r>
              <a:rPr lang="es-ES" sz="933">
                <a:solidFill>
                  <a:schemeClr val="accent5">
                    <a:lumMod val="50000"/>
                  </a:schemeClr>
                </a:solidFill>
                <a:latin typeface="Verdana" panose="020B0604030504040204" pitchFamily="34" charset="0"/>
                <a:ea typeface="Verdana" panose="020B0604030504040204" pitchFamily="34" charset="0"/>
              </a:rPr>
              <a:t>Avance meta 2024 (PND)</a:t>
            </a:r>
          </a:p>
          <a:p>
            <a:pPr algn="ctr"/>
            <a:r>
              <a:rPr lang="es-ES" sz="933" b="1">
                <a:solidFill>
                  <a:srgbClr val="D23F7A"/>
                </a:solidFill>
                <a:latin typeface="Verdana" panose="020B0604030504040204" pitchFamily="34" charset="0"/>
                <a:ea typeface="Verdana" panose="020B0604030504040204" pitchFamily="34" charset="0"/>
              </a:rPr>
              <a:t>19 Unidades</a:t>
            </a:r>
          </a:p>
          <a:p>
            <a:pPr algn="ctr"/>
            <a:r>
              <a:rPr lang="es-ES" sz="933">
                <a:solidFill>
                  <a:schemeClr val="accent5">
                    <a:lumMod val="50000"/>
                  </a:schemeClr>
                </a:solidFill>
                <a:latin typeface="Verdana" panose="020B0604030504040204" pitchFamily="34" charset="0"/>
                <a:ea typeface="Verdana" panose="020B0604030504040204" pitchFamily="34" charset="0"/>
              </a:rPr>
              <a:t>Meta 2025 (PND)</a:t>
            </a:r>
          </a:p>
          <a:p>
            <a:pPr algn="ctr"/>
            <a:r>
              <a:rPr lang="es-ES" sz="933" b="1">
                <a:solidFill>
                  <a:srgbClr val="D23F7A"/>
                </a:solidFill>
                <a:latin typeface="Verdana" panose="020B0604030504040204" pitchFamily="34" charset="0"/>
                <a:ea typeface="Verdana" panose="020B0604030504040204" pitchFamily="34" charset="0"/>
              </a:rPr>
              <a:t>3 Unidades</a:t>
            </a:r>
          </a:p>
          <a:p>
            <a:pPr algn="ctr"/>
            <a:endParaRPr lang="es-ES" sz="933" b="1">
              <a:solidFill>
                <a:schemeClr val="accent5">
                  <a:lumMod val="50000"/>
                </a:schemeClr>
              </a:solidFill>
              <a:latin typeface="Verdana" panose="020B0604030504040204" pitchFamily="34" charset="0"/>
              <a:ea typeface="Verdana" panose="020B0604030504040204" pitchFamily="34" charset="0"/>
            </a:endParaRPr>
          </a:p>
          <a:p>
            <a:pPr marL="190510" indent="-190510" algn="ctr">
              <a:buFont typeface="Arial" panose="020B0604020202020204" pitchFamily="34" charset="0"/>
              <a:buChar char="•"/>
            </a:pPr>
            <a:r>
              <a:rPr lang="es-ES" sz="933">
                <a:solidFill>
                  <a:schemeClr val="accent5">
                    <a:lumMod val="50000"/>
                  </a:schemeClr>
                </a:solidFill>
                <a:latin typeface="Verdana" panose="020B0604030504040204" pitchFamily="34" charset="0"/>
                <a:ea typeface="Verdana" panose="020B0604030504040204" pitchFamily="34" charset="0"/>
              </a:rPr>
              <a:t>% de niñas y niños con riesgo de desnutrición identificados, atendidos y que mejoran su estado nutricional</a:t>
            </a:r>
          </a:p>
          <a:p>
            <a:pPr algn="ctr"/>
            <a:endParaRPr lang="es-ES" sz="933">
              <a:solidFill>
                <a:schemeClr val="accent5">
                  <a:lumMod val="50000"/>
                </a:schemeClr>
              </a:solidFill>
              <a:latin typeface="Verdana" panose="020B0604030504040204" pitchFamily="34" charset="0"/>
              <a:ea typeface="Verdana" panose="020B0604030504040204" pitchFamily="34" charset="0"/>
            </a:endParaRPr>
          </a:p>
          <a:p>
            <a:pPr algn="ctr"/>
            <a:r>
              <a:rPr lang="es-ES" sz="933">
                <a:solidFill>
                  <a:schemeClr val="accent5">
                    <a:lumMod val="50000"/>
                  </a:schemeClr>
                </a:solidFill>
                <a:latin typeface="Verdana" panose="020B0604030504040204" pitchFamily="34" charset="0"/>
                <a:ea typeface="Verdana" panose="020B0604030504040204" pitchFamily="34" charset="0"/>
              </a:rPr>
              <a:t>Avance meta 2024 (PND)</a:t>
            </a:r>
          </a:p>
          <a:p>
            <a:pPr algn="ctr"/>
            <a:r>
              <a:rPr lang="es-ES" sz="933" b="1">
                <a:solidFill>
                  <a:srgbClr val="D23F7A"/>
                </a:solidFill>
                <a:latin typeface="Verdana" panose="020B0604030504040204" pitchFamily="34" charset="0"/>
                <a:ea typeface="Verdana" panose="020B0604030504040204" pitchFamily="34" charset="0"/>
              </a:rPr>
              <a:t>91,6%</a:t>
            </a:r>
          </a:p>
          <a:p>
            <a:pPr algn="ctr"/>
            <a:r>
              <a:rPr lang="es-ES" sz="933">
                <a:solidFill>
                  <a:schemeClr val="accent5">
                    <a:lumMod val="50000"/>
                  </a:schemeClr>
                </a:solidFill>
                <a:latin typeface="Verdana" panose="020B0604030504040204" pitchFamily="34" charset="0"/>
                <a:ea typeface="Verdana" panose="020B0604030504040204" pitchFamily="34" charset="0"/>
              </a:rPr>
              <a:t>Meta 2025 (PND)</a:t>
            </a:r>
          </a:p>
          <a:p>
            <a:pPr algn="ctr"/>
            <a:r>
              <a:rPr lang="es-ES" sz="933" b="1">
                <a:solidFill>
                  <a:srgbClr val="D23F7A"/>
                </a:solidFill>
                <a:latin typeface="Verdana" panose="020B0604030504040204" pitchFamily="34" charset="0"/>
                <a:ea typeface="Verdana" panose="020B0604030504040204" pitchFamily="34" charset="0"/>
              </a:rPr>
              <a:t>93%</a:t>
            </a:r>
          </a:p>
          <a:p>
            <a:pPr algn="ctr"/>
            <a:r>
              <a:rPr lang="es-ES" sz="800">
                <a:solidFill>
                  <a:schemeClr val="accent5">
                    <a:lumMod val="50000"/>
                  </a:schemeClr>
                </a:solidFill>
                <a:latin typeface="Verdana" panose="020B0604030504040204" pitchFamily="34" charset="0"/>
                <a:ea typeface="Verdana" panose="020B0604030504040204" pitchFamily="34" charset="0"/>
              </a:rPr>
              <a:t> </a:t>
            </a:r>
          </a:p>
          <a:p>
            <a:pPr algn="ctr"/>
            <a:r>
              <a:rPr lang="es-CO" sz="1000">
                <a:solidFill>
                  <a:schemeClr val="accent5">
                    <a:lumMod val="50000"/>
                  </a:schemeClr>
                </a:solidFill>
                <a:latin typeface="Verdana" panose="020B0604030504040204" pitchFamily="34" charset="0"/>
                <a:ea typeface="Verdana" panose="020B0604030504040204" pitchFamily="34" charset="0"/>
              </a:rPr>
              <a:t>Territorios alcanzados</a:t>
            </a:r>
          </a:p>
          <a:p>
            <a:pPr algn="ctr"/>
            <a:r>
              <a:rPr lang="es-CO" sz="1000">
                <a:solidFill>
                  <a:schemeClr val="accent5">
                    <a:lumMod val="50000"/>
                  </a:schemeClr>
                </a:solidFill>
                <a:latin typeface="Verdana" panose="020B0604030504040204" pitchFamily="34" charset="0"/>
                <a:ea typeface="Verdana" panose="020B0604030504040204" pitchFamily="34" charset="0"/>
              </a:rPr>
              <a:t>394 municipios, 8 áreas no municipalizadas</a:t>
            </a:r>
            <a:endParaRPr lang="es-ES" sz="1000">
              <a:solidFill>
                <a:schemeClr val="accent5">
                  <a:lumMod val="50000"/>
                </a:schemeClr>
              </a:solidFill>
              <a:latin typeface="Verdana" panose="020B0604030504040204" pitchFamily="34" charset="0"/>
              <a:ea typeface="Verdana" panose="020B0604030504040204" pitchFamily="34" charset="0"/>
            </a:endParaRPr>
          </a:p>
        </p:txBody>
      </p:sp>
      <p:sp>
        <p:nvSpPr>
          <p:cNvPr id="41" name="Rectángulo 40">
            <a:extLst>
              <a:ext uri="{FF2B5EF4-FFF2-40B4-BE49-F238E27FC236}">
                <a16:creationId xmlns:a16="http://schemas.microsoft.com/office/drawing/2014/main" id="{7F9EEA0E-B055-10CD-46EF-AFC58D433B45}"/>
              </a:ext>
            </a:extLst>
          </p:cNvPr>
          <p:cNvSpPr/>
          <p:nvPr/>
        </p:nvSpPr>
        <p:spPr>
          <a:xfrm>
            <a:off x="9812861" y="1867887"/>
            <a:ext cx="2229893" cy="4766291"/>
          </a:xfrm>
          <a:prstGeom prst="rect">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67" i="1">
                <a:solidFill>
                  <a:schemeClr val="accent5">
                    <a:lumMod val="50000"/>
                  </a:schemeClr>
                </a:solidFill>
                <a:latin typeface="Verdana" panose="020B0604030504040204" pitchFamily="34" charset="0"/>
                <a:ea typeface="Verdana" panose="020B0604030504040204" pitchFamily="34" charset="0"/>
              </a:rPr>
              <a:t>Trabaja por la protección integral de los niños, niñas y adolescentes, brindando atención especializada a aquellos en condiciones de </a:t>
            </a:r>
            <a:r>
              <a:rPr lang="es-CO" sz="1067" i="1">
                <a:solidFill>
                  <a:schemeClr val="accent5">
                    <a:lumMod val="50000"/>
                  </a:schemeClr>
                </a:solidFill>
                <a:latin typeface="Verdana" panose="020B0604030504040204" pitchFamily="34" charset="0"/>
                <a:ea typeface="Verdana" panose="020B0604030504040204" pitchFamily="34" charset="0"/>
              </a:rPr>
              <a:t>amenaza</a:t>
            </a:r>
            <a:r>
              <a:rPr lang="es-ES" sz="1067" i="1">
                <a:solidFill>
                  <a:schemeClr val="accent5">
                    <a:lumMod val="50000"/>
                  </a:schemeClr>
                </a:solidFill>
                <a:latin typeface="Verdana" panose="020B0604030504040204" pitchFamily="34" charset="0"/>
                <a:ea typeface="Verdana" panose="020B0604030504040204" pitchFamily="34" charset="0"/>
              </a:rPr>
              <a:t>, inobservancia o vulneración de sus derechos</a:t>
            </a:r>
          </a:p>
          <a:p>
            <a:pPr algn="ctr"/>
            <a:endParaRPr lang="es-ES" sz="1000">
              <a:solidFill>
                <a:schemeClr val="accent5">
                  <a:lumMod val="50000"/>
                </a:schemeClr>
              </a:solidFill>
              <a:latin typeface="Verdana" panose="020B0604030504040204" pitchFamily="34" charset="0"/>
              <a:ea typeface="Verdana" panose="020B0604030504040204" pitchFamily="34" charset="0"/>
            </a:endParaRPr>
          </a:p>
          <a:p>
            <a:pPr algn="ctr"/>
            <a:r>
              <a:rPr lang="es-ES" sz="933">
                <a:solidFill>
                  <a:schemeClr val="accent5">
                    <a:lumMod val="50000"/>
                  </a:schemeClr>
                </a:solidFill>
                <a:latin typeface="Verdana" panose="020B0604030504040204" pitchFamily="34" charset="0"/>
                <a:ea typeface="Verdana" panose="020B0604030504040204" pitchFamily="34" charset="0"/>
              </a:rPr>
              <a:t>Avance meta 2024</a:t>
            </a:r>
          </a:p>
          <a:p>
            <a:pPr algn="ctr"/>
            <a:r>
              <a:rPr lang="es-ES" sz="933" b="1">
                <a:solidFill>
                  <a:srgbClr val="D23F7A"/>
                </a:solidFill>
                <a:latin typeface="Verdana" panose="020B0604030504040204" pitchFamily="34" charset="0"/>
                <a:ea typeface="Verdana" panose="020B0604030504040204" pitchFamily="34" charset="0"/>
              </a:rPr>
              <a:t>54,775 cupos</a:t>
            </a:r>
          </a:p>
          <a:p>
            <a:pPr algn="ctr"/>
            <a:r>
              <a:rPr lang="es-ES" sz="933" b="1">
                <a:solidFill>
                  <a:srgbClr val="D23F7A"/>
                </a:solidFill>
                <a:latin typeface="Verdana" panose="020B0604030504040204" pitchFamily="34" charset="0"/>
                <a:ea typeface="Verdana" panose="020B0604030504040204" pitchFamily="34" charset="0"/>
              </a:rPr>
              <a:t>91,2%</a:t>
            </a:r>
          </a:p>
          <a:p>
            <a:pPr algn="ctr"/>
            <a:r>
              <a:rPr lang="es-ES" sz="933">
                <a:solidFill>
                  <a:schemeClr val="accent5">
                    <a:lumMod val="50000"/>
                  </a:schemeClr>
                </a:solidFill>
                <a:latin typeface="Verdana" panose="020B0604030504040204" pitchFamily="34" charset="0"/>
                <a:ea typeface="Verdana" panose="020B0604030504040204" pitchFamily="34" charset="0"/>
              </a:rPr>
              <a:t>Proyección 2025</a:t>
            </a:r>
          </a:p>
          <a:p>
            <a:pPr algn="ctr"/>
            <a:r>
              <a:rPr lang="es-ES" sz="933" b="1">
                <a:solidFill>
                  <a:srgbClr val="D23F7A"/>
                </a:solidFill>
                <a:latin typeface="Verdana" panose="020B0604030504040204" pitchFamily="34" charset="0"/>
                <a:ea typeface="Verdana" panose="020B0604030504040204" pitchFamily="34" charset="0"/>
              </a:rPr>
              <a:t>58.983 cupos</a:t>
            </a:r>
          </a:p>
          <a:p>
            <a:pPr algn="ctr"/>
            <a:endParaRPr lang="es-ES" sz="933">
              <a:solidFill>
                <a:schemeClr val="accent5">
                  <a:lumMod val="50000"/>
                </a:schemeClr>
              </a:solidFill>
              <a:latin typeface="Verdana" panose="020B0604030504040204" pitchFamily="34" charset="0"/>
              <a:ea typeface="Verdana" panose="020B0604030504040204" pitchFamily="34" charset="0"/>
            </a:endParaRPr>
          </a:p>
          <a:p>
            <a:pPr marL="190510" indent="-190510" algn="ctr">
              <a:buFont typeface="Arial" panose="020B0604020202020204" pitchFamily="34" charset="0"/>
              <a:buChar char="•"/>
            </a:pPr>
            <a:r>
              <a:rPr lang="es-ES" sz="933">
                <a:solidFill>
                  <a:schemeClr val="accent5">
                    <a:lumMod val="50000"/>
                  </a:schemeClr>
                </a:solidFill>
                <a:latin typeface="Verdana" panose="020B0604030504040204" pitchFamily="34" charset="0"/>
                <a:ea typeface="Verdana" panose="020B0604030504040204" pitchFamily="34" charset="0"/>
              </a:rPr>
              <a:t>% de adolescentes y jóvenes sancionados en el sistema de responsabilidad penal adolescente que son atendidos en modalidades no privativas de la libertad</a:t>
            </a:r>
          </a:p>
          <a:p>
            <a:pPr algn="ctr"/>
            <a:endParaRPr lang="es-ES" sz="933">
              <a:solidFill>
                <a:schemeClr val="accent5">
                  <a:lumMod val="50000"/>
                </a:schemeClr>
              </a:solidFill>
              <a:latin typeface="Verdana" panose="020B0604030504040204" pitchFamily="34" charset="0"/>
              <a:ea typeface="Verdana" panose="020B0604030504040204" pitchFamily="34" charset="0"/>
            </a:endParaRPr>
          </a:p>
          <a:p>
            <a:pPr algn="ctr"/>
            <a:r>
              <a:rPr lang="es-ES" sz="933">
                <a:solidFill>
                  <a:schemeClr val="accent5">
                    <a:lumMod val="50000"/>
                  </a:schemeClr>
                </a:solidFill>
                <a:latin typeface="Verdana" panose="020B0604030504040204" pitchFamily="34" charset="0"/>
                <a:ea typeface="Verdana" panose="020B0604030504040204" pitchFamily="34" charset="0"/>
              </a:rPr>
              <a:t>% Avance meta 2024 (PND)</a:t>
            </a:r>
          </a:p>
          <a:p>
            <a:pPr algn="ctr"/>
            <a:r>
              <a:rPr lang="es-ES" sz="933" b="1">
                <a:solidFill>
                  <a:srgbClr val="D23F7A"/>
                </a:solidFill>
                <a:latin typeface="Verdana" panose="020B0604030504040204" pitchFamily="34" charset="0"/>
                <a:ea typeface="Verdana" panose="020B0604030504040204" pitchFamily="34" charset="0"/>
              </a:rPr>
              <a:t>106%</a:t>
            </a:r>
          </a:p>
          <a:p>
            <a:pPr algn="ctr"/>
            <a:r>
              <a:rPr lang="es-ES" sz="933">
                <a:solidFill>
                  <a:schemeClr val="accent5">
                    <a:lumMod val="50000"/>
                  </a:schemeClr>
                </a:solidFill>
                <a:latin typeface="Verdana" panose="020B0604030504040204" pitchFamily="34" charset="0"/>
                <a:ea typeface="Verdana" panose="020B0604030504040204" pitchFamily="34" charset="0"/>
              </a:rPr>
              <a:t>Meta 2025 (PND)</a:t>
            </a:r>
          </a:p>
          <a:p>
            <a:pPr algn="ctr"/>
            <a:r>
              <a:rPr lang="es-ES" sz="933" b="1">
                <a:solidFill>
                  <a:srgbClr val="D23F7A"/>
                </a:solidFill>
                <a:latin typeface="Verdana" panose="020B0604030504040204" pitchFamily="34" charset="0"/>
                <a:ea typeface="Verdana" panose="020B0604030504040204" pitchFamily="34" charset="0"/>
              </a:rPr>
              <a:t>62%</a:t>
            </a:r>
          </a:p>
          <a:p>
            <a:pPr algn="ctr"/>
            <a:endParaRPr lang="es-ES" sz="1000">
              <a:solidFill>
                <a:schemeClr val="accent5">
                  <a:lumMod val="50000"/>
                </a:schemeClr>
              </a:solidFill>
              <a:latin typeface="Verdana" panose="020B0604030504040204" pitchFamily="34" charset="0"/>
              <a:ea typeface="Verdana" panose="020B0604030504040204" pitchFamily="34" charset="0"/>
            </a:endParaRPr>
          </a:p>
          <a:p>
            <a:pPr algn="ctr"/>
            <a:r>
              <a:rPr lang="es-CO" sz="1000">
                <a:solidFill>
                  <a:schemeClr val="accent5">
                    <a:lumMod val="50000"/>
                  </a:schemeClr>
                </a:solidFill>
                <a:latin typeface="Verdana" panose="020B0604030504040204" pitchFamily="34" charset="0"/>
                <a:ea typeface="Verdana" panose="020B0604030504040204" pitchFamily="34" charset="0"/>
              </a:rPr>
              <a:t>Territorios alcanzados</a:t>
            </a:r>
          </a:p>
          <a:p>
            <a:pPr algn="ctr"/>
            <a:r>
              <a:rPr lang="es-CO" sz="1000">
                <a:solidFill>
                  <a:schemeClr val="accent5">
                    <a:lumMod val="50000"/>
                  </a:schemeClr>
                </a:solidFill>
                <a:latin typeface="Verdana" panose="020B0604030504040204" pitchFamily="34" charset="0"/>
                <a:ea typeface="Verdana" panose="020B0604030504040204" pitchFamily="34" charset="0"/>
              </a:rPr>
              <a:t>311 municipios, 16 localidades Bogotá D.C</a:t>
            </a:r>
            <a:endParaRPr lang="es-ES" sz="1000">
              <a:solidFill>
                <a:schemeClr val="accent5">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74485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a:extLst>
              <a:ext uri="{FF2B5EF4-FFF2-40B4-BE49-F238E27FC236}">
                <a16:creationId xmlns:a16="http://schemas.microsoft.com/office/drawing/2014/main" id="{C72AE00C-905F-5CC8-F32D-40FE213B3BFE}"/>
              </a:ext>
            </a:extLst>
          </p:cNvPr>
          <p:cNvGraphicFramePr>
            <a:graphicFrameLocks noChangeAspect="1"/>
          </p:cNvGraphicFramePr>
          <p:nvPr>
            <p:extLst>
              <p:ext uri="{D42A27DB-BD31-4B8C-83A1-F6EECF244321}">
                <p14:modId xmlns:p14="http://schemas.microsoft.com/office/powerpoint/2010/main" val="2682870441"/>
              </p:ext>
            </p:extLst>
          </p:nvPr>
        </p:nvGraphicFramePr>
        <p:xfrm>
          <a:off x="344129" y="557176"/>
          <a:ext cx="11200171" cy="6090766"/>
        </p:xfrm>
        <a:graphic>
          <a:graphicData uri="http://schemas.openxmlformats.org/presentationml/2006/ole">
            <mc:AlternateContent xmlns:mc="http://schemas.openxmlformats.org/markup-compatibility/2006">
              <mc:Choice xmlns:v="urn:schemas-microsoft-com:vml" Requires="v">
                <p:oleObj name="Worksheet" r:id="rId2" imgW="13068265" imgH="7627517" progId="Excel.Sheet.12">
                  <p:embed/>
                </p:oleObj>
              </mc:Choice>
              <mc:Fallback>
                <p:oleObj name="Worksheet" r:id="rId2" imgW="13068265" imgH="7627517" progId="Excel.Sheet.12">
                  <p:embed/>
                  <p:pic>
                    <p:nvPicPr>
                      <p:cNvPr id="4" name="Objeto 3">
                        <a:extLst>
                          <a:ext uri="{FF2B5EF4-FFF2-40B4-BE49-F238E27FC236}">
                            <a16:creationId xmlns:a16="http://schemas.microsoft.com/office/drawing/2014/main" id="{C72AE00C-905F-5CC8-F32D-40FE213B3BFE}"/>
                          </a:ext>
                        </a:extLst>
                      </p:cNvPr>
                      <p:cNvPicPr/>
                      <p:nvPr/>
                    </p:nvPicPr>
                    <p:blipFill>
                      <a:blip r:embed="rId3"/>
                      <a:stretch>
                        <a:fillRect/>
                      </a:stretch>
                    </p:blipFill>
                    <p:spPr>
                      <a:xfrm>
                        <a:off x="344129" y="557176"/>
                        <a:ext cx="11200171" cy="6090766"/>
                      </a:xfrm>
                      <a:prstGeom prst="rect">
                        <a:avLst/>
                      </a:prstGeom>
                    </p:spPr>
                  </p:pic>
                </p:oleObj>
              </mc:Fallback>
            </mc:AlternateContent>
          </a:graphicData>
        </a:graphic>
      </p:graphicFrame>
      <p:sp>
        <p:nvSpPr>
          <p:cNvPr id="5" name="CuadroTexto 4">
            <a:extLst>
              <a:ext uri="{FF2B5EF4-FFF2-40B4-BE49-F238E27FC236}">
                <a16:creationId xmlns:a16="http://schemas.microsoft.com/office/drawing/2014/main" id="{CD947DE8-ABBB-9878-C86B-367C01CE2216}"/>
              </a:ext>
            </a:extLst>
          </p:cNvPr>
          <p:cNvSpPr txBox="1"/>
          <p:nvPr/>
        </p:nvSpPr>
        <p:spPr>
          <a:xfrm>
            <a:off x="344129" y="0"/>
            <a:ext cx="117495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b="1">
                <a:ea typeface="+mn-lt"/>
                <a:cs typeface="+mn-lt"/>
              </a:rPr>
              <a:t>Metas PND del Sector – Ministerio de Igualdad y Equidad</a:t>
            </a:r>
          </a:p>
        </p:txBody>
      </p:sp>
    </p:spTree>
    <p:extLst>
      <p:ext uri="{BB962C8B-B14F-4D97-AF65-F5344CB8AC3E}">
        <p14:creationId xmlns:p14="http://schemas.microsoft.com/office/powerpoint/2010/main" val="17495842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0780-3B37-49BB-EC30-0CFC64C6C3CB}"/>
              </a:ext>
            </a:extLst>
          </p:cNvPr>
          <p:cNvPicPr>
            <a:picLocks noChangeAspect="1"/>
          </p:cNvPicPr>
          <p:nvPr/>
        </p:nvPicPr>
        <p:blipFill>
          <a:blip r:embed="rId2"/>
          <a:srcRect r="34546"/>
          <a:stretch/>
        </p:blipFill>
        <p:spPr>
          <a:xfrm>
            <a:off x="-1" y="0"/>
            <a:ext cx="12192001" cy="6858000"/>
          </a:xfrm>
          <a:prstGeom prst="rect">
            <a:avLst/>
          </a:prstGeom>
        </p:spPr>
      </p:pic>
      <p:sp>
        <p:nvSpPr>
          <p:cNvPr id="4" name="Título 3">
            <a:extLst>
              <a:ext uri="{FF2B5EF4-FFF2-40B4-BE49-F238E27FC236}">
                <a16:creationId xmlns:a16="http://schemas.microsoft.com/office/drawing/2014/main" id="{61BC81F0-8AAE-2DAB-8F5A-C3D2E4830507}"/>
              </a:ext>
            </a:extLst>
          </p:cNvPr>
          <p:cNvSpPr txBox="1">
            <a:spLocks/>
          </p:cNvSpPr>
          <p:nvPr/>
        </p:nvSpPr>
        <p:spPr>
          <a:xfrm>
            <a:off x="442997" y="390298"/>
            <a:ext cx="10588910" cy="42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Logros del Sector</a:t>
            </a:r>
          </a:p>
        </p:txBody>
      </p:sp>
      <p:sp>
        <p:nvSpPr>
          <p:cNvPr id="2" name="CuadroTexto 1">
            <a:extLst>
              <a:ext uri="{FF2B5EF4-FFF2-40B4-BE49-F238E27FC236}">
                <a16:creationId xmlns:a16="http://schemas.microsoft.com/office/drawing/2014/main" id="{F4A7EBE0-9748-E791-855F-C1694984D414}"/>
              </a:ext>
            </a:extLst>
          </p:cNvPr>
          <p:cNvSpPr txBox="1"/>
          <p:nvPr/>
        </p:nvSpPr>
        <p:spPr>
          <a:xfrm>
            <a:off x="595921" y="1388280"/>
            <a:ext cx="11282580" cy="5481180"/>
          </a:xfrm>
          <a:prstGeom prst="rect">
            <a:avLst/>
          </a:prstGeom>
          <a:noFill/>
        </p:spPr>
        <p:txBody>
          <a:bodyPr wrap="square" lIns="91440" tIns="45720" rIns="91440" bIns="45720" rtlCol="0" anchor="t">
            <a:spAutoFit/>
          </a:bodyPr>
          <a:lstStyle/>
          <a:p>
            <a:pPr marL="285750" indent="-285750" algn="just">
              <a:lnSpc>
                <a:spcPct val="115000"/>
              </a:lnSpc>
              <a:spcAft>
                <a:spcPts val="800"/>
              </a:spcAft>
              <a:buFont typeface="Arial" panose="020B0604020202020204" pitchFamily="34" charset="0"/>
              <a:buChar char="•"/>
            </a:pPr>
            <a:r>
              <a:rPr lang="es-CO" sz="1800" b="1" kern="100">
                <a:effectLst/>
                <a:latin typeface="Aptos" panose="020B0004020202020204" pitchFamily="34" charset="0"/>
                <a:ea typeface="Aptos" panose="020B0004020202020204" pitchFamily="34" charset="0"/>
                <a:cs typeface="Times New Roman" panose="02020603050405020304" pitchFamily="18" charset="0"/>
              </a:rPr>
              <a:t>Educación Inicial en el marco de la Atención Integral a la Primera Infancia: </a:t>
            </a:r>
            <a:r>
              <a:rPr lang="es-CO" sz="1800" b="1" kern="100">
                <a:effectLst/>
                <a:latin typeface="Arial" panose="020B0604020202020204" pitchFamily="34" charset="0"/>
                <a:ea typeface="Aptos" panose="020B0004020202020204" pitchFamily="34" charset="0"/>
                <a:cs typeface="Times New Roman" panose="02020603050405020304" pitchFamily="18" charset="0"/>
              </a:rPr>
              <a:t>​</a:t>
            </a:r>
            <a:r>
              <a:rPr lang="es-CO" sz="1800" kern="100">
                <a:effectLst/>
                <a:latin typeface="Aptos" panose="020B0004020202020204" pitchFamily="34" charset="0"/>
                <a:ea typeface="Aptos" panose="020B0004020202020204" pitchFamily="34" charset="0"/>
                <a:cs typeface="Times New Roman" panose="02020603050405020304" pitchFamily="18" charset="0"/>
              </a:rPr>
              <a:t>El ICBF, en articulación con el Ministerio de Educación Nacional, ha garantizado educación inicial como parte de la Atención Integral, beneficiando a 1.998.283 niñas y niños en preescolar y primera infancia, alcanzando el 94,054% de la meta proyectada para 2024.</a:t>
            </a:r>
          </a:p>
          <a:p>
            <a:pPr marL="285750" indent="-285750" algn="just">
              <a:lnSpc>
                <a:spcPct val="115000"/>
              </a:lnSpc>
              <a:spcAft>
                <a:spcPts val="800"/>
              </a:spcAft>
              <a:buFont typeface="Arial" panose="020B0604020202020204" pitchFamily="34" charset="0"/>
              <a:buChar char="•"/>
            </a:pPr>
            <a:r>
              <a:rPr lang="es-CO" sz="1800" b="1" kern="100">
                <a:effectLst/>
                <a:latin typeface="Aptos" panose="020B0004020202020204" pitchFamily="34" charset="0"/>
                <a:ea typeface="Aptos" panose="020B0004020202020204" pitchFamily="34" charset="0"/>
                <a:cs typeface="Times New Roman" panose="02020603050405020304" pitchFamily="18" charset="0"/>
              </a:rPr>
              <a:t>Prevención integral con la implementación de la Estrategia Atrapasueños</a:t>
            </a:r>
            <a:r>
              <a:rPr lang="es-CO" sz="1800" b="1" kern="100">
                <a:effectLst/>
                <a:latin typeface="Arial" panose="020B0604020202020204" pitchFamily="34" charset="0"/>
                <a:ea typeface="Aptos" panose="020B0004020202020204" pitchFamily="34" charset="0"/>
                <a:cs typeface="Times New Roman" panose="02020603050405020304" pitchFamily="18" charset="0"/>
              </a:rPr>
              <a:t>​: </a:t>
            </a:r>
            <a:r>
              <a:rPr lang="es-CO" sz="1800" kern="100">
                <a:effectLst/>
                <a:latin typeface="Aptos" panose="020B0004020202020204" pitchFamily="34" charset="0"/>
                <a:ea typeface="Aptos" panose="020B0004020202020204" pitchFamily="34" charset="0"/>
                <a:cs typeface="Times New Roman" panose="02020603050405020304" pitchFamily="18" charset="0"/>
              </a:rPr>
              <a:t>Más de 200 mil niñas, niños y adolescentes, participarán de la estrategia Atrapasueños, que integra esfuerzos de entidades nacionales y locales en la implementación de un modelo que crea y fortalece oportunidades para la paz, protege la trayectoria educativa de los jóvenes, previene el reclutamiento forzado y el ciclo de la violencia en sus vidas; con la entrega de 25 casas atrapasueños.	</a:t>
            </a:r>
          </a:p>
          <a:p>
            <a:pPr marL="285750" indent="-285750" algn="just">
              <a:lnSpc>
                <a:spcPct val="115000"/>
              </a:lnSpc>
              <a:spcAft>
                <a:spcPts val="800"/>
              </a:spcAft>
              <a:buFont typeface="Arial" panose="020B0604020202020204" pitchFamily="34" charset="0"/>
              <a:buChar char="•"/>
            </a:pPr>
            <a:r>
              <a:rPr lang="es-CO" sz="1800" b="1" kern="100">
                <a:effectLst/>
                <a:latin typeface="Aptos" panose="020B0004020202020204" pitchFamily="34" charset="0"/>
                <a:ea typeface="Aptos" panose="020B0004020202020204" pitchFamily="34" charset="0"/>
                <a:cs typeface="Times New Roman" panose="02020603050405020304" pitchFamily="18" charset="0"/>
              </a:rPr>
              <a:t>Reducción de la mortalidad por desnutrición en menores de 5 años: </a:t>
            </a:r>
            <a:r>
              <a:rPr lang="es-CO" sz="1800" kern="100">
                <a:effectLst/>
                <a:latin typeface="Aptos" panose="020B0004020202020204" pitchFamily="34" charset="0"/>
                <a:ea typeface="Aptos" panose="020B0004020202020204" pitchFamily="34" charset="0"/>
                <a:cs typeface="Times New Roman" panose="02020603050405020304" pitchFamily="18" charset="0"/>
              </a:rPr>
              <a:t>Se registra una disminución significativa en los casos de muertes por desnutrición en menores de 5 años en Colombia, 28% en 2024 con respecto a 2023.</a:t>
            </a:r>
          </a:p>
          <a:p>
            <a:pPr marL="285750" indent="-285750" algn="just">
              <a:lnSpc>
                <a:spcPct val="115000"/>
              </a:lnSpc>
              <a:spcAft>
                <a:spcPts val="800"/>
              </a:spcAft>
              <a:buFont typeface="Arial" panose="020B0604020202020204" pitchFamily="34" charset="0"/>
              <a:buChar char="•"/>
            </a:pPr>
            <a:r>
              <a:rPr lang="es-CO" sz="1800" b="1" kern="100">
                <a:effectLst/>
                <a:latin typeface="Aptos" panose="020B0004020202020204" pitchFamily="34" charset="0"/>
                <a:ea typeface="Aptos" panose="020B0004020202020204" pitchFamily="34" charset="0"/>
                <a:cs typeface="Times New Roman" panose="02020603050405020304" pitchFamily="18" charset="0"/>
              </a:rPr>
              <a:t>Disminución del trabajo Infantil: </a:t>
            </a:r>
            <a:r>
              <a:rPr lang="es-CO" sz="1800" kern="100">
                <a:effectLst/>
                <a:latin typeface="Arial" panose="020B0604020202020204" pitchFamily="34" charset="0"/>
                <a:ea typeface="Aptos" panose="020B0004020202020204" pitchFamily="34" charset="0"/>
                <a:cs typeface="Times New Roman" panose="02020603050405020304" pitchFamily="18" charset="0"/>
              </a:rPr>
              <a:t>​</a:t>
            </a:r>
            <a:r>
              <a:rPr lang="es-CO" sz="1800" kern="100">
                <a:effectLst/>
                <a:latin typeface="Aptos" panose="020B0004020202020204" pitchFamily="34" charset="0"/>
                <a:ea typeface="Aptos" panose="020B0004020202020204" pitchFamily="34" charset="0"/>
                <a:cs typeface="Times New Roman" panose="02020603050405020304" pitchFamily="18" charset="0"/>
              </a:rPr>
              <a:t>Según el DANE, en el último trimestre de cada año, la tasa de trabajo infantil (TTI) ha disminuido de 3,4% en 2022 a 2,9% en 2023. Este descenso representa que 197.466 niños, niñas y adolescentes entre 5 y 17 años han dejado de trabajar. De este total, 74.127 son niñas y 123.339 son niños.</a:t>
            </a:r>
          </a:p>
        </p:txBody>
      </p:sp>
      <p:pic>
        <p:nvPicPr>
          <p:cNvPr id="6" name="Graphic 5">
            <a:extLst>
              <a:ext uri="{FF2B5EF4-FFF2-40B4-BE49-F238E27FC236}">
                <a16:creationId xmlns:a16="http://schemas.microsoft.com/office/drawing/2014/main" id="{AEE30DD7-D7B2-64DB-4E32-0028DBDC46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75" y="776471"/>
            <a:ext cx="2755429" cy="133114"/>
          </a:xfrm>
          <a:prstGeom prst="rect">
            <a:avLst/>
          </a:prstGeom>
        </p:spPr>
      </p:pic>
    </p:spTree>
    <p:extLst>
      <p:ext uri="{BB962C8B-B14F-4D97-AF65-F5344CB8AC3E}">
        <p14:creationId xmlns:p14="http://schemas.microsoft.com/office/powerpoint/2010/main" val="10597728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8F972-4453-88B1-B326-DF20B83BF42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ABE324-21A0-C7C7-B276-7BFA59B3FB93}"/>
              </a:ext>
            </a:extLst>
          </p:cNvPr>
          <p:cNvPicPr>
            <a:picLocks noChangeAspect="1"/>
          </p:cNvPicPr>
          <p:nvPr/>
        </p:nvPicPr>
        <p:blipFill>
          <a:blip r:embed="rId2"/>
          <a:srcRect r="34546"/>
          <a:stretch/>
        </p:blipFill>
        <p:spPr>
          <a:xfrm>
            <a:off x="-1" y="0"/>
            <a:ext cx="12192001" cy="6858000"/>
          </a:xfrm>
          <a:prstGeom prst="rect">
            <a:avLst/>
          </a:prstGeom>
        </p:spPr>
      </p:pic>
      <p:sp>
        <p:nvSpPr>
          <p:cNvPr id="4" name="Título 3">
            <a:extLst>
              <a:ext uri="{FF2B5EF4-FFF2-40B4-BE49-F238E27FC236}">
                <a16:creationId xmlns:a16="http://schemas.microsoft.com/office/drawing/2014/main" id="{B1573243-38D6-E767-AE5D-7ADBA93D9163}"/>
              </a:ext>
            </a:extLst>
          </p:cNvPr>
          <p:cNvSpPr txBox="1">
            <a:spLocks/>
          </p:cNvSpPr>
          <p:nvPr/>
        </p:nvSpPr>
        <p:spPr>
          <a:xfrm>
            <a:off x="442997" y="390298"/>
            <a:ext cx="10588910" cy="42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Logros del Sector</a:t>
            </a:r>
          </a:p>
        </p:txBody>
      </p:sp>
      <p:sp>
        <p:nvSpPr>
          <p:cNvPr id="2" name="CuadroTexto 1">
            <a:extLst>
              <a:ext uri="{FF2B5EF4-FFF2-40B4-BE49-F238E27FC236}">
                <a16:creationId xmlns:a16="http://schemas.microsoft.com/office/drawing/2014/main" id="{1A9D2CD4-F7AB-1AB0-C171-B095596277B9}"/>
              </a:ext>
            </a:extLst>
          </p:cNvPr>
          <p:cNvSpPr txBox="1"/>
          <p:nvPr/>
        </p:nvSpPr>
        <p:spPr>
          <a:xfrm>
            <a:off x="595921" y="1388280"/>
            <a:ext cx="11282580" cy="5671296"/>
          </a:xfrm>
          <a:prstGeom prst="rect">
            <a:avLst/>
          </a:prstGeom>
          <a:noFill/>
        </p:spPr>
        <p:txBody>
          <a:bodyPr wrap="square" lIns="91440" tIns="45720" rIns="91440" bIns="45720" rtlCol="0" anchor="t">
            <a:spAutoFit/>
          </a:bodyPr>
          <a:lstStyle/>
          <a:p>
            <a:pPr marL="285750" indent="-285750" algn="just">
              <a:lnSpc>
                <a:spcPct val="115000"/>
              </a:lnSpc>
              <a:spcAft>
                <a:spcPts val="800"/>
              </a:spcAft>
              <a:buFont typeface="Arial" panose="020B0604020202020204" pitchFamily="34" charset="0"/>
              <a:buChar char="•"/>
            </a:pPr>
            <a:r>
              <a:rPr lang="es-CO" sz="1800" b="1" kern="100">
                <a:effectLst/>
                <a:latin typeface="Aptos" panose="020B0004020202020204" pitchFamily="34" charset="0"/>
                <a:ea typeface="Aptos" panose="020B0004020202020204" pitchFamily="34" charset="0"/>
                <a:cs typeface="Times New Roman" panose="02020603050405020304" pitchFamily="18" charset="0"/>
              </a:rPr>
              <a:t>Nuevas oportunidades para Adolescentes con medidas no preventivas de la libertad: </a:t>
            </a:r>
            <a:r>
              <a:rPr lang="es-CO" sz="1800" kern="100">
                <a:effectLst/>
                <a:latin typeface="Aptos" panose="020B0004020202020204" pitchFamily="34" charset="0"/>
                <a:ea typeface="Aptos" panose="020B0004020202020204" pitchFamily="34" charset="0"/>
                <a:cs typeface="Times New Roman" panose="02020603050405020304" pitchFamily="18" charset="0"/>
              </a:rPr>
              <a:t>ha consolidado el desarrollo de 118 iniciativas productivas y emprendimientos en el marco del Sistema de Responsabilidad Penal para Adolescentes (SRPA), con la participación activa de 494 adolescentes y jóvenes en 25 regionales (incluyendo Antioquia, Atlántico, Bogotá, Boyacá, Bolívar, Caldas, Casanare, Cauca, Cesar, Chocó, entre otras). Gracias al compromiso del Bienestar Familiar con la inclusión educativa y productiva, 593 adolescentes y jóvenes vinculados al Sistema de Responsabilidad Penal accedieron a programas de formación personalizados, distribuidos en: 130 en aprendizaje a la medida, 282 en formación para el trabajo y desarrollo humano, 9 en técnico profesional, 67 en tecnólogo, 104 en profesional universitario y 1 en posgrado.</a:t>
            </a:r>
          </a:p>
          <a:p>
            <a:pPr marL="285750" indent="-285750" algn="just">
              <a:lnSpc>
                <a:spcPct val="115000"/>
              </a:lnSpc>
              <a:spcAft>
                <a:spcPts val="800"/>
              </a:spcAft>
              <a:buFont typeface="Arial" panose="020B0604020202020204" pitchFamily="34" charset="0"/>
              <a:buChar char="•"/>
            </a:pPr>
            <a:r>
              <a:rPr lang="es-CO" sz="1800" b="1" kern="100">
                <a:effectLst/>
                <a:latin typeface="Aptos" panose="020B0004020202020204" pitchFamily="34" charset="0"/>
                <a:ea typeface="Aptos" panose="020B0004020202020204" pitchFamily="34" charset="0"/>
                <a:cs typeface="Times New Roman" panose="02020603050405020304" pitchFamily="18" charset="0"/>
              </a:rPr>
              <a:t>Reducción de la pobreza monetaria en hogares con niños y niñas menores de 12 años en zonas rurales: </a:t>
            </a:r>
            <a:r>
              <a:rPr lang="es-CO" sz="1800" kern="100">
                <a:effectLst/>
                <a:latin typeface="Arial" panose="020B0604020202020204" pitchFamily="34" charset="0"/>
                <a:ea typeface="Aptos" panose="020B0004020202020204" pitchFamily="34" charset="0"/>
                <a:cs typeface="Times New Roman" panose="02020603050405020304" pitchFamily="18" charset="0"/>
              </a:rPr>
              <a:t>​</a:t>
            </a:r>
            <a:r>
              <a:rPr lang="es-CO" sz="1800" kern="100">
                <a:effectLst/>
                <a:latin typeface="Aptos" panose="020B0004020202020204" pitchFamily="34" charset="0"/>
                <a:ea typeface="Aptos" panose="020B0004020202020204" pitchFamily="34" charset="0"/>
                <a:cs typeface="Times New Roman" panose="02020603050405020304" pitchFamily="18" charset="0"/>
              </a:rPr>
              <a:t>La pobreza monetaria en hogares de zonas rurales con niños menores de 12 años alcanzó el nivel más bajo de los últimos tres años. De acuerdo con datos del DANE, para 2023 la pobreza monetaria en hogares con una sola niña o un solo niño menor de 12 años se redujo en 3.9 puntos porcentuales (p.p.); en hogares con dos menores en 2.6 p.p. y en hogares con tres o más 2.3 p.p. con respecto a 2019. Comparado con el 2022 las reducciones fueron 4 p.p. para hogares con un solo niño o niña, 7.5 p.p. para hogares con dos niños y 2.6 p.p. para hogares con tres o más niños.</a:t>
            </a:r>
          </a:p>
          <a:p>
            <a:endParaRPr lang="es-ES" b="1">
              <a:solidFill>
                <a:schemeClr val="tx1">
                  <a:lumMod val="65000"/>
                  <a:lumOff val="35000"/>
                </a:schemeClr>
              </a:solidFill>
            </a:endParaRPr>
          </a:p>
        </p:txBody>
      </p:sp>
      <p:pic>
        <p:nvPicPr>
          <p:cNvPr id="6" name="Graphic 5">
            <a:extLst>
              <a:ext uri="{FF2B5EF4-FFF2-40B4-BE49-F238E27FC236}">
                <a16:creationId xmlns:a16="http://schemas.microsoft.com/office/drawing/2014/main" id="{861097BB-241F-5F39-FFAF-F3747FF40F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75" y="776471"/>
            <a:ext cx="2755429" cy="133114"/>
          </a:xfrm>
          <a:prstGeom prst="rect">
            <a:avLst/>
          </a:prstGeom>
        </p:spPr>
      </p:pic>
    </p:spTree>
    <p:extLst>
      <p:ext uri="{BB962C8B-B14F-4D97-AF65-F5344CB8AC3E}">
        <p14:creationId xmlns:p14="http://schemas.microsoft.com/office/powerpoint/2010/main" val="16791083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9DFE5-EC72-E8DB-7791-D5ED7DAE659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1DF5FA0-7E4B-BD82-3649-2F2EBEBF8E7A}"/>
              </a:ext>
            </a:extLst>
          </p:cNvPr>
          <p:cNvPicPr>
            <a:picLocks noChangeAspect="1"/>
          </p:cNvPicPr>
          <p:nvPr/>
        </p:nvPicPr>
        <p:blipFill>
          <a:blip r:embed="rId2"/>
          <a:srcRect r="34546"/>
          <a:stretch/>
        </p:blipFill>
        <p:spPr>
          <a:xfrm>
            <a:off x="-1" y="0"/>
            <a:ext cx="12192001" cy="6858000"/>
          </a:xfrm>
          <a:prstGeom prst="rect">
            <a:avLst/>
          </a:prstGeom>
        </p:spPr>
      </p:pic>
      <p:sp>
        <p:nvSpPr>
          <p:cNvPr id="4" name="Título 3">
            <a:extLst>
              <a:ext uri="{FF2B5EF4-FFF2-40B4-BE49-F238E27FC236}">
                <a16:creationId xmlns:a16="http://schemas.microsoft.com/office/drawing/2014/main" id="{75168CDB-353B-D7C8-2425-74A66AD08589}"/>
              </a:ext>
            </a:extLst>
          </p:cNvPr>
          <p:cNvSpPr txBox="1">
            <a:spLocks/>
          </p:cNvSpPr>
          <p:nvPr/>
        </p:nvSpPr>
        <p:spPr>
          <a:xfrm>
            <a:off x="442997" y="390298"/>
            <a:ext cx="10588910" cy="42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Logros del Sector</a:t>
            </a:r>
          </a:p>
        </p:txBody>
      </p:sp>
      <p:sp>
        <p:nvSpPr>
          <p:cNvPr id="2" name="CuadroTexto 1">
            <a:extLst>
              <a:ext uri="{FF2B5EF4-FFF2-40B4-BE49-F238E27FC236}">
                <a16:creationId xmlns:a16="http://schemas.microsoft.com/office/drawing/2014/main" id="{A49B3077-DEA6-8058-4225-1FA017CE95D2}"/>
              </a:ext>
            </a:extLst>
          </p:cNvPr>
          <p:cNvSpPr txBox="1"/>
          <p:nvPr/>
        </p:nvSpPr>
        <p:spPr>
          <a:xfrm>
            <a:off x="595921" y="1388280"/>
            <a:ext cx="11282580" cy="5136791"/>
          </a:xfrm>
          <a:prstGeom prst="rect">
            <a:avLst/>
          </a:prstGeom>
          <a:noFill/>
        </p:spPr>
        <p:txBody>
          <a:bodyPr wrap="square" lIns="91440" tIns="45720" rIns="91440" bIns="45720" rtlCol="0" anchor="t">
            <a:spAutoFit/>
          </a:bodyPr>
          <a:lstStyle/>
          <a:p>
            <a:pPr algn="just">
              <a:lnSpc>
                <a:spcPct val="115000"/>
              </a:lnSpc>
              <a:spcAft>
                <a:spcPts val="800"/>
              </a:spcAft>
            </a:pPr>
            <a:r>
              <a:rPr lang="es-CO" sz="1800" b="1" kern="100">
                <a:effectLst/>
                <a:latin typeface="Aptos" panose="020B0004020202020204" pitchFamily="34" charset="0"/>
                <a:ea typeface="Aptos" panose="020B0004020202020204" pitchFamily="34" charset="0"/>
                <a:cs typeface="Times New Roman" panose="02020603050405020304" pitchFamily="18" charset="0"/>
              </a:rPr>
              <a:t>Transformación de la producción de </a:t>
            </a:r>
            <a:r>
              <a:rPr lang="es-CO" sz="1800" b="1" kern="100" err="1">
                <a:effectLst/>
                <a:latin typeface="Aptos" panose="020B0004020202020204" pitchFamily="34" charset="0"/>
                <a:ea typeface="Aptos" panose="020B0004020202020204" pitchFamily="34" charset="0"/>
                <a:cs typeface="Times New Roman" panose="02020603050405020304" pitchFamily="18" charset="0"/>
              </a:rPr>
              <a:t>Bienestarina</a:t>
            </a:r>
            <a:r>
              <a:rPr lang="es-CO" sz="1800" b="1" kern="100">
                <a:effectLst/>
                <a:latin typeface="Aptos" panose="020B0004020202020204" pitchFamily="34" charset="0"/>
                <a:ea typeface="Aptos" panose="020B0004020202020204" pitchFamily="34" charset="0"/>
                <a:cs typeface="Times New Roman" panose="02020603050405020304" pitchFamily="18" charset="0"/>
              </a:rPr>
              <a:t> con el uso alimentos nacionales como Sacha </a:t>
            </a:r>
            <a:r>
              <a:rPr lang="es-CO" sz="1800" b="1" kern="100" err="1">
                <a:effectLst/>
                <a:latin typeface="Aptos" panose="020B0004020202020204" pitchFamily="34" charset="0"/>
                <a:ea typeface="Aptos" panose="020B0004020202020204" pitchFamily="34" charset="0"/>
                <a:cs typeface="Times New Roman" panose="02020603050405020304" pitchFamily="18" charset="0"/>
              </a:rPr>
              <a:t>inchi</a:t>
            </a:r>
            <a:r>
              <a:rPr lang="es-CO" sz="1800" b="1" kern="100">
                <a:effectLst/>
                <a:latin typeface="Aptos" panose="020B0004020202020204" pitchFamily="34" charset="0"/>
                <a:ea typeface="Aptos" panose="020B0004020202020204" pitchFamily="34" charset="0"/>
                <a:cs typeface="Times New Roman" panose="02020603050405020304" pitchFamily="18" charset="0"/>
              </a:rPr>
              <a:t>, Chontaduro y Yuca</a:t>
            </a:r>
            <a:r>
              <a:rPr lang="es-CO" sz="1800" kern="100">
                <a:effectLst/>
                <a:latin typeface="Arial" panose="020B0604020202020204" pitchFamily="34" charset="0"/>
                <a:ea typeface="Aptos" panose="020B0004020202020204" pitchFamily="34" charset="0"/>
                <a:cs typeface="Times New Roman" panose="02020603050405020304" pitchFamily="18" charset="0"/>
              </a:rPr>
              <a:t>​: </a:t>
            </a:r>
            <a:r>
              <a:rPr lang="es-CO" sz="1800" kern="100">
                <a:effectLst/>
                <a:latin typeface="Aptos" panose="020B0004020202020204" pitchFamily="34" charset="0"/>
                <a:ea typeface="Aptos" panose="020B0004020202020204" pitchFamily="34" charset="0"/>
                <a:cs typeface="Times New Roman" panose="02020603050405020304" pitchFamily="18" charset="0"/>
              </a:rPr>
              <a:t>La transformación de la fabricación de </a:t>
            </a:r>
            <a:r>
              <a:rPr lang="es-CO" sz="1800" kern="100" err="1">
                <a:effectLst/>
                <a:latin typeface="Aptos" panose="020B0004020202020204" pitchFamily="34" charset="0"/>
                <a:ea typeface="Aptos" panose="020B0004020202020204" pitchFamily="34" charset="0"/>
                <a:cs typeface="Times New Roman" panose="02020603050405020304" pitchFamily="18" charset="0"/>
              </a:rPr>
              <a:t>Bienestarina</a:t>
            </a:r>
            <a:r>
              <a:rPr lang="es-CO" sz="1800" kern="100">
                <a:effectLst/>
                <a:latin typeface="Aptos" panose="020B0004020202020204" pitchFamily="34" charset="0"/>
                <a:ea typeface="Aptos" panose="020B0004020202020204" pitchFamily="34" charset="0"/>
                <a:cs typeface="Times New Roman" panose="02020603050405020304" pitchFamily="18" charset="0"/>
              </a:rPr>
              <a:t> ya es una realidad en el país con la producción de </a:t>
            </a:r>
            <a:r>
              <a:rPr lang="es-CO" sz="1800" kern="100" err="1">
                <a:effectLst/>
                <a:latin typeface="Aptos" panose="020B0004020202020204" pitchFamily="34" charset="0"/>
                <a:ea typeface="Aptos" panose="020B0004020202020204" pitchFamily="34" charset="0"/>
                <a:cs typeface="Times New Roman" panose="02020603050405020304" pitchFamily="18" charset="0"/>
              </a:rPr>
              <a:t>Bienestarina</a:t>
            </a:r>
            <a:r>
              <a:rPr lang="es-CO" sz="1800" kern="100">
                <a:effectLst/>
                <a:latin typeface="Aptos" panose="020B0004020202020204" pitchFamily="34" charset="0"/>
                <a:ea typeface="Aptos" panose="020B0004020202020204" pitchFamily="34" charset="0"/>
                <a:cs typeface="Times New Roman" panose="02020603050405020304" pitchFamily="18" charset="0"/>
              </a:rPr>
              <a:t> Más Nuestra® con yuca y sacha </a:t>
            </a:r>
            <a:r>
              <a:rPr lang="es-CO" sz="1800" kern="100" err="1">
                <a:effectLst/>
                <a:latin typeface="Aptos" panose="020B0004020202020204" pitchFamily="34" charset="0"/>
                <a:ea typeface="Aptos" panose="020B0004020202020204" pitchFamily="34" charset="0"/>
                <a:cs typeface="Times New Roman" panose="02020603050405020304" pitchFamily="18" charset="0"/>
              </a:rPr>
              <a:t>inchi</a:t>
            </a:r>
            <a:r>
              <a:rPr lang="es-CO" sz="1800" kern="100">
                <a:effectLst/>
                <a:latin typeface="Aptos" panose="020B0004020202020204" pitchFamily="34" charset="0"/>
                <a:ea typeface="Aptos" panose="020B0004020202020204" pitchFamily="34" charset="0"/>
                <a:cs typeface="Times New Roman" panose="02020603050405020304" pitchFamily="18" charset="0"/>
              </a:rPr>
              <a:t> y </a:t>
            </a:r>
            <a:r>
              <a:rPr lang="es-CO" sz="1800" kern="100" err="1">
                <a:effectLst/>
                <a:latin typeface="Aptos" panose="020B0004020202020204" pitchFamily="34" charset="0"/>
                <a:ea typeface="Aptos" panose="020B0004020202020204" pitchFamily="34" charset="0"/>
                <a:cs typeface="Times New Roman" panose="02020603050405020304" pitchFamily="18" charset="0"/>
              </a:rPr>
              <a:t>Bienestarina</a:t>
            </a:r>
            <a:r>
              <a:rPr lang="es-CO" sz="1800" kern="100">
                <a:effectLst/>
                <a:latin typeface="Aptos" panose="020B0004020202020204" pitchFamily="34" charset="0"/>
                <a:ea typeface="Aptos" panose="020B0004020202020204" pitchFamily="34" charset="0"/>
                <a:cs typeface="Times New Roman" panose="02020603050405020304" pitchFamily="18" charset="0"/>
              </a:rPr>
              <a:t> Mamá® con Chontaduro. Más de 2.300.000 niños, niñas y adolescentes han recibido </a:t>
            </a:r>
            <a:r>
              <a:rPr lang="es-CO" sz="1800" kern="100" err="1">
                <a:effectLst/>
                <a:latin typeface="Aptos" panose="020B0004020202020204" pitchFamily="34" charset="0"/>
                <a:ea typeface="Aptos" panose="020B0004020202020204" pitchFamily="34" charset="0"/>
                <a:cs typeface="Times New Roman" panose="02020603050405020304" pitchFamily="18" charset="0"/>
              </a:rPr>
              <a:t>Bienestarina</a:t>
            </a:r>
            <a:r>
              <a:rPr lang="es-CO" sz="1800" kern="100">
                <a:effectLst/>
                <a:latin typeface="Aptos" panose="020B0004020202020204" pitchFamily="34" charset="0"/>
                <a:ea typeface="Aptos" panose="020B0004020202020204" pitchFamily="34" charset="0"/>
                <a:cs typeface="Times New Roman" panose="02020603050405020304" pitchFamily="18" charset="0"/>
              </a:rPr>
              <a:t> como complemento alimentario en 4.315 puntos de entrega ubicados en 943 municipios del territorio nacional, cubriendo los 32 departamentos del país. En este gobierno se entregaron 15.321 toneladas de </a:t>
            </a:r>
            <a:r>
              <a:rPr lang="es-CO" sz="1800" kern="100" err="1">
                <a:effectLst/>
                <a:latin typeface="Aptos" panose="020B0004020202020204" pitchFamily="34" charset="0"/>
                <a:ea typeface="Aptos" panose="020B0004020202020204" pitchFamily="34" charset="0"/>
                <a:cs typeface="Times New Roman" panose="02020603050405020304" pitchFamily="18" charset="0"/>
              </a:rPr>
              <a:t>Bienestarina</a:t>
            </a:r>
            <a:r>
              <a:rPr lang="es-CO" sz="1800" kern="100">
                <a:effectLst/>
                <a:latin typeface="Aptos" panose="020B0004020202020204" pitchFamily="34" charset="0"/>
                <a:ea typeface="Aptos" panose="020B0004020202020204" pitchFamily="34" charset="0"/>
                <a:cs typeface="Times New Roman" panose="02020603050405020304" pitchFamily="18" charset="0"/>
              </a:rPr>
              <a:t>, las cuales corresponden a 12.773 toneladas de </a:t>
            </a:r>
            <a:r>
              <a:rPr lang="es-CO" sz="1800" kern="100" err="1">
                <a:effectLst/>
                <a:latin typeface="Aptos" panose="020B0004020202020204" pitchFamily="34" charset="0"/>
                <a:ea typeface="Aptos" panose="020B0004020202020204" pitchFamily="34" charset="0"/>
                <a:cs typeface="Times New Roman" panose="02020603050405020304" pitchFamily="18" charset="0"/>
              </a:rPr>
              <a:t>BienestarinaMás</a:t>
            </a:r>
            <a:r>
              <a:rPr lang="es-CO" sz="1800" kern="100">
                <a:effectLst/>
                <a:latin typeface="Aptos" panose="020B0004020202020204" pitchFamily="34" charset="0"/>
                <a:ea typeface="Aptos" panose="020B0004020202020204" pitchFamily="34" charset="0"/>
                <a:cs typeface="Times New Roman" panose="02020603050405020304" pitchFamily="18" charset="0"/>
              </a:rPr>
              <a:t>, 131 toneladas de </a:t>
            </a:r>
            <a:r>
              <a:rPr lang="es-CO" sz="1800" kern="100" err="1">
                <a:effectLst/>
                <a:latin typeface="Aptos" panose="020B0004020202020204" pitchFamily="34" charset="0"/>
                <a:ea typeface="Aptos" panose="020B0004020202020204" pitchFamily="34" charset="0"/>
                <a:cs typeface="Times New Roman" panose="02020603050405020304" pitchFamily="18" charset="0"/>
              </a:rPr>
              <a:t>Bienestarina</a:t>
            </a:r>
            <a:r>
              <a:rPr lang="es-CO" sz="1800" kern="100">
                <a:effectLst/>
                <a:latin typeface="Aptos" panose="020B0004020202020204" pitchFamily="34" charset="0"/>
                <a:ea typeface="Aptos" panose="020B0004020202020204" pitchFamily="34" charset="0"/>
                <a:cs typeface="Times New Roman" panose="02020603050405020304" pitchFamily="18" charset="0"/>
              </a:rPr>
              <a:t> Más Nuestra con Yuca y Sacha </a:t>
            </a:r>
            <a:r>
              <a:rPr lang="es-CO" sz="1800" kern="100" err="1">
                <a:effectLst/>
                <a:latin typeface="Aptos" panose="020B0004020202020204" pitchFamily="34" charset="0"/>
                <a:ea typeface="Aptos" panose="020B0004020202020204" pitchFamily="34" charset="0"/>
                <a:cs typeface="Times New Roman" panose="02020603050405020304" pitchFamily="18" charset="0"/>
              </a:rPr>
              <a:t>Inchi</a:t>
            </a:r>
            <a:r>
              <a:rPr lang="es-CO" sz="1800" kern="100">
                <a:effectLst/>
                <a:latin typeface="Aptos" panose="020B0004020202020204" pitchFamily="34" charset="0"/>
                <a:ea typeface="Aptos" panose="020B0004020202020204" pitchFamily="34" charset="0"/>
                <a:cs typeface="Times New Roman" panose="02020603050405020304" pitchFamily="18" charset="0"/>
              </a:rPr>
              <a:t>, y 2.417 toneladas de </a:t>
            </a:r>
            <a:r>
              <a:rPr lang="es-CO" sz="1800" kern="100" err="1">
                <a:effectLst/>
                <a:latin typeface="Aptos" panose="020B0004020202020204" pitchFamily="34" charset="0"/>
                <a:ea typeface="Aptos" panose="020B0004020202020204" pitchFamily="34" charset="0"/>
                <a:cs typeface="Times New Roman" panose="02020603050405020304" pitchFamily="18" charset="0"/>
              </a:rPr>
              <a:t>Bienestarina</a:t>
            </a:r>
            <a:r>
              <a:rPr lang="es-CO" sz="1800" kern="100">
                <a:effectLst/>
                <a:latin typeface="Aptos" panose="020B0004020202020204" pitchFamily="34" charset="0"/>
                <a:ea typeface="Aptos" panose="020B0004020202020204" pitchFamily="34" charset="0"/>
                <a:cs typeface="Times New Roman" panose="02020603050405020304" pitchFamily="18" charset="0"/>
              </a:rPr>
              <a:t> Líquida (11.402.346 unidades de 200 ml.)</a:t>
            </a:r>
          </a:p>
          <a:p>
            <a:pPr algn="just">
              <a:lnSpc>
                <a:spcPct val="115000"/>
              </a:lnSpc>
              <a:spcAft>
                <a:spcPts val="800"/>
              </a:spcAft>
            </a:pPr>
            <a:endParaRPr lang="es-ES" b="1" kern="100">
              <a:latin typeface="Aptos" panose="020B0004020202020204" pitchFamily="34" charset="0"/>
              <a:cs typeface="Times New Roman" panose="02020603050405020304" pitchFamily="18" charset="0"/>
            </a:endParaRPr>
          </a:p>
          <a:p>
            <a:pPr algn="just">
              <a:lnSpc>
                <a:spcPct val="115000"/>
              </a:lnSpc>
              <a:spcAft>
                <a:spcPts val="800"/>
              </a:spcAft>
            </a:pPr>
            <a:r>
              <a:rPr lang="es-ES" b="1" kern="100">
                <a:latin typeface="Aptos" panose="020B0004020202020204" pitchFamily="34" charset="0"/>
                <a:cs typeface="Times New Roman" panose="02020603050405020304" pitchFamily="18" charset="0"/>
              </a:rPr>
              <a:t>Subsidio para Madres Comunitarias ​: </a:t>
            </a:r>
            <a:r>
              <a:rPr lang="es-ES" sz="1800" kern="100">
                <a:effectLst/>
                <a:latin typeface="Aptos" panose="020B0004020202020204" pitchFamily="34" charset="0"/>
                <a:ea typeface="Aptos" panose="020B0004020202020204" pitchFamily="34" charset="0"/>
                <a:cs typeface="Times New Roman" panose="02020603050405020304" pitchFamily="18" charset="0"/>
              </a:rPr>
              <a:t>El Gobierno del Cambio salda una deuda histórica con las madres y ex madres comunitarias que dedicaron más de 10 años al cuidado de la niñez sin alcanzar una pensión de vejez. Este año, </a:t>
            </a:r>
            <a:r>
              <a:rPr lang="es-ES" kern="100">
                <a:latin typeface="Aptos" panose="020B0004020202020204" pitchFamily="34" charset="0"/>
                <a:ea typeface="Aptos" panose="020B0004020202020204" pitchFamily="34" charset="0"/>
                <a:cs typeface="Times New Roman" panose="02020603050405020304" pitchFamily="18" charset="0"/>
              </a:rPr>
              <a:t>13.000</a:t>
            </a:r>
            <a:r>
              <a:rPr lang="es-ES" sz="1800" kern="100">
                <a:effectLst/>
                <a:latin typeface="Aptos" panose="020B0004020202020204" pitchFamily="34" charset="0"/>
                <a:ea typeface="Aptos" panose="020B0004020202020204" pitchFamily="34" charset="0"/>
                <a:cs typeface="Times New Roman" panose="02020603050405020304" pitchFamily="18" charset="0"/>
              </a:rPr>
              <a:t> madres recibirán un subsidio pensional, reconociendo su labor en beneficio de cientos de niños en los 32 departamentos del país. Este subsidio pensional garantiza que quienes dedicaron su vida al cuidado y bienestar infantil disfruten de una vejez digna.</a:t>
            </a:r>
            <a:endParaRPr lang="es-CO" sz="1800" kern="100">
              <a:effectLst/>
              <a:latin typeface="Aptos" panose="020B0004020202020204" pitchFamily="34" charset="0"/>
              <a:ea typeface="Aptos" panose="020B0004020202020204" pitchFamily="34" charset="0"/>
              <a:cs typeface="Times New Roman" panose="02020603050405020304" pitchFamily="18" charset="0"/>
            </a:endParaRPr>
          </a:p>
          <a:p>
            <a:endParaRPr lang="es-ES" b="1">
              <a:solidFill>
                <a:schemeClr val="tx1">
                  <a:lumMod val="65000"/>
                  <a:lumOff val="35000"/>
                </a:schemeClr>
              </a:solidFill>
            </a:endParaRPr>
          </a:p>
        </p:txBody>
      </p:sp>
      <p:pic>
        <p:nvPicPr>
          <p:cNvPr id="6" name="Graphic 5">
            <a:extLst>
              <a:ext uri="{FF2B5EF4-FFF2-40B4-BE49-F238E27FC236}">
                <a16:creationId xmlns:a16="http://schemas.microsoft.com/office/drawing/2014/main" id="{106CC70C-BC74-C79E-FF35-175AD283FA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75" y="776471"/>
            <a:ext cx="2755429" cy="133114"/>
          </a:xfrm>
          <a:prstGeom prst="rect">
            <a:avLst/>
          </a:prstGeom>
        </p:spPr>
      </p:pic>
    </p:spTree>
    <p:extLst>
      <p:ext uri="{BB962C8B-B14F-4D97-AF65-F5344CB8AC3E}">
        <p14:creationId xmlns:p14="http://schemas.microsoft.com/office/powerpoint/2010/main" val="34761319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02076-D7D4-059A-0AAB-5C869F76CF45}"/>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824F7A7E-642F-4804-E768-A547F513915C}"/>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3">
            <a:extLst>
              <a:ext uri="{FF2B5EF4-FFF2-40B4-BE49-F238E27FC236}">
                <a16:creationId xmlns:a16="http://schemas.microsoft.com/office/drawing/2014/main" id="{6E1433C4-3AA0-A942-7DE6-A860D8E9D21F}"/>
              </a:ext>
            </a:extLst>
          </p:cNvPr>
          <p:cNvSpPr txBox="1">
            <a:spLocks/>
          </p:cNvSpPr>
          <p:nvPr/>
        </p:nvSpPr>
        <p:spPr>
          <a:xfrm>
            <a:off x="202915" y="225604"/>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Metas PND del Sector</a:t>
            </a:r>
          </a:p>
        </p:txBody>
      </p:sp>
      <p:pic>
        <p:nvPicPr>
          <p:cNvPr id="10" name="Graphic 5">
            <a:extLst>
              <a:ext uri="{FF2B5EF4-FFF2-40B4-BE49-F238E27FC236}">
                <a16:creationId xmlns:a16="http://schemas.microsoft.com/office/drawing/2014/main" id="{F7906BD0-CCE2-FFE3-C91A-F545640BAF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1937" y="619033"/>
            <a:ext cx="3411595" cy="104893"/>
          </a:xfrm>
          <a:prstGeom prst="rect">
            <a:avLst/>
          </a:prstGeom>
        </p:spPr>
      </p:pic>
      <p:graphicFrame>
        <p:nvGraphicFramePr>
          <p:cNvPr id="9" name="Tabla 8">
            <a:extLst>
              <a:ext uri="{FF2B5EF4-FFF2-40B4-BE49-F238E27FC236}">
                <a16:creationId xmlns:a16="http://schemas.microsoft.com/office/drawing/2014/main" id="{7B252088-1FDD-5A51-414A-B92140C63C11}"/>
              </a:ext>
            </a:extLst>
          </p:cNvPr>
          <p:cNvGraphicFramePr>
            <a:graphicFrameLocks noGrp="1"/>
          </p:cNvGraphicFramePr>
          <p:nvPr/>
        </p:nvGraphicFramePr>
        <p:xfrm>
          <a:off x="521208" y="807729"/>
          <a:ext cx="11365990" cy="5963924"/>
        </p:xfrm>
        <a:graphic>
          <a:graphicData uri="http://schemas.openxmlformats.org/drawingml/2006/table">
            <a:tbl>
              <a:tblPr/>
              <a:tblGrid>
                <a:gridCol w="3157678">
                  <a:extLst>
                    <a:ext uri="{9D8B030D-6E8A-4147-A177-3AD203B41FA5}">
                      <a16:colId xmlns:a16="http://schemas.microsoft.com/office/drawing/2014/main" val="2447164855"/>
                    </a:ext>
                  </a:extLst>
                </a:gridCol>
                <a:gridCol w="1365777">
                  <a:extLst>
                    <a:ext uri="{9D8B030D-6E8A-4147-A177-3AD203B41FA5}">
                      <a16:colId xmlns:a16="http://schemas.microsoft.com/office/drawing/2014/main" val="3453419044"/>
                    </a:ext>
                  </a:extLst>
                </a:gridCol>
                <a:gridCol w="1368507">
                  <a:extLst>
                    <a:ext uri="{9D8B030D-6E8A-4147-A177-3AD203B41FA5}">
                      <a16:colId xmlns:a16="http://schemas.microsoft.com/office/drawing/2014/main" val="477199767"/>
                    </a:ext>
                  </a:extLst>
                </a:gridCol>
                <a:gridCol w="1368507">
                  <a:extLst>
                    <a:ext uri="{9D8B030D-6E8A-4147-A177-3AD203B41FA5}">
                      <a16:colId xmlns:a16="http://schemas.microsoft.com/office/drawing/2014/main" val="3630390126"/>
                    </a:ext>
                  </a:extLst>
                </a:gridCol>
                <a:gridCol w="1368507">
                  <a:extLst>
                    <a:ext uri="{9D8B030D-6E8A-4147-A177-3AD203B41FA5}">
                      <a16:colId xmlns:a16="http://schemas.microsoft.com/office/drawing/2014/main" val="2827817336"/>
                    </a:ext>
                  </a:extLst>
                </a:gridCol>
                <a:gridCol w="1368507">
                  <a:extLst>
                    <a:ext uri="{9D8B030D-6E8A-4147-A177-3AD203B41FA5}">
                      <a16:colId xmlns:a16="http://schemas.microsoft.com/office/drawing/2014/main" val="384095876"/>
                    </a:ext>
                  </a:extLst>
                </a:gridCol>
                <a:gridCol w="1368507">
                  <a:extLst>
                    <a:ext uri="{9D8B030D-6E8A-4147-A177-3AD203B41FA5}">
                      <a16:colId xmlns:a16="http://schemas.microsoft.com/office/drawing/2014/main" val="1199009315"/>
                    </a:ext>
                  </a:extLst>
                </a:gridCol>
              </a:tblGrid>
              <a:tr h="149095">
                <a:tc>
                  <a:txBody>
                    <a:bodyPr/>
                    <a:lstStyle/>
                    <a:p>
                      <a:pPr algn="l" fontAlgn="b"/>
                      <a:r>
                        <a:rPr lang="es-ES" sz="800" b="0" i="0" u="none" strike="noStrike">
                          <a:solidFill>
                            <a:srgbClr val="000000"/>
                          </a:solidFill>
                          <a:effectLst/>
                          <a:latin typeface="Calibri" panose="020F0502020204030204" pitchFamily="34" charset="0"/>
                        </a:rPr>
                        <a:t>Cifras en millones pesos corrientes</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800" b="1"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5">
                  <a:txBody>
                    <a:bodyPr/>
                    <a:lstStyle/>
                    <a:p>
                      <a:pPr algn="ctr" rtl="0" fontAlgn="ctr"/>
                      <a:r>
                        <a:rPr lang="es-CO" sz="900" b="1" i="0" u="none" strike="noStrike">
                          <a:solidFill>
                            <a:srgbClr val="FFFFFF"/>
                          </a:solidFill>
                          <a:effectLst/>
                          <a:latin typeface="Calibri" panose="020F0502020204030204" pitchFamily="34" charset="0"/>
                        </a:rPr>
                        <a:t>PND 2022-2026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828826102"/>
                  </a:ext>
                </a:extLst>
              </a:tr>
              <a:tr h="128449">
                <a:tc rowSpan="2" gridSpan="2">
                  <a:txBody>
                    <a:bodyPr/>
                    <a:lstStyle/>
                    <a:p>
                      <a:pPr algn="ctr" rtl="0" fontAlgn="ctr"/>
                      <a:r>
                        <a:rPr lang="es-ES" sz="900" b="1" i="0" u="none" strike="noStrike">
                          <a:solidFill>
                            <a:srgbClr val="FFFFFF"/>
                          </a:solidFill>
                          <a:effectLst/>
                          <a:latin typeface="Calibri" panose="020F0502020204030204" pitchFamily="34" charset="0"/>
                        </a:rPr>
                        <a:t>Metas Plan Nacional de Desarrollo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hMerge="1">
                  <a:txBody>
                    <a:bodyPr/>
                    <a:lstStyle/>
                    <a:p>
                      <a:endParaRPr lang="es-CO"/>
                    </a:p>
                  </a:txBody>
                  <a:tcPr/>
                </a:tc>
                <a:tc rowSpan="2">
                  <a:txBody>
                    <a:bodyPr/>
                    <a:lstStyle/>
                    <a:p>
                      <a:pPr algn="ctr" rtl="0" fontAlgn="ctr"/>
                      <a:r>
                        <a:rPr lang="es-CO" sz="900" b="1" i="0" u="none" strike="noStrike">
                          <a:solidFill>
                            <a:srgbClr val="FFFFFF"/>
                          </a:solidFill>
                          <a:effectLst/>
                          <a:latin typeface="Calibri" panose="020F0502020204030204" pitchFamily="34" charset="0"/>
                        </a:rPr>
                        <a:t>Total  2022-2026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95650728"/>
                  </a:ext>
                </a:extLst>
              </a:tr>
              <a:tr h="143360">
                <a:tc gridSpan="2" vMerge="1">
                  <a:txBody>
                    <a:bodyPr/>
                    <a:lstStyle/>
                    <a:p>
                      <a:endParaRPr lang="es-CO"/>
                    </a:p>
                  </a:txBody>
                  <a:tcPr/>
                </a:tc>
                <a:tc hMerge="1" vMerge="1">
                  <a:txBody>
                    <a:bodyPr/>
                    <a:lstStyle/>
                    <a:p>
                      <a:endParaRPr lang="es-CO"/>
                    </a:p>
                  </a:txBody>
                  <a:tcPr/>
                </a:tc>
                <a:tc vMerge="1">
                  <a:txBody>
                    <a:bodyPr/>
                    <a:lstStyle/>
                    <a:p>
                      <a:endParaRPr lang="es-CO"/>
                    </a:p>
                  </a:txBody>
                  <a:tcPr/>
                </a:tc>
                <a:tc>
                  <a:txBody>
                    <a:bodyPr/>
                    <a:lstStyle/>
                    <a:p>
                      <a:pPr algn="ctr" rtl="0" fontAlgn="ctr"/>
                      <a:r>
                        <a:rPr lang="es-CO" sz="800" b="1" i="0" u="none" strike="noStrike">
                          <a:solidFill>
                            <a:srgbClr val="FFFFFF"/>
                          </a:solidFill>
                          <a:effectLst/>
                          <a:latin typeface="Calibri" panose="020F0502020204030204" pitchFamily="34" charset="0"/>
                        </a:rPr>
                        <a:t>CIERRE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CIERRE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PROYECCIÓN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PROYECCIÓN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616516315"/>
                  </a:ext>
                </a:extLst>
              </a:tr>
              <a:tr h="201964">
                <a:tc rowSpan="5">
                  <a:txBody>
                    <a:bodyPr/>
                    <a:lstStyle/>
                    <a:p>
                      <a:pPr algn="l" fontAlgn="ctr"/>
                      <a:r>
                        <a:rPr lang="es-ES" sz="800" b="0" i="0" u="none" strike="noStrike">
                          <a:solidFill>
                            <a:srgbClr val="203764"/>
                          </a:solidFill>
                          <a:effectLst/>
                          <a:latin typeface="Calibri" panose="020F0502020204030204" pitchFamily="34" charset="0"/>
                        </a:rPr>
                        <a:t>Ampliar la cobertura a 1,9 millones a niñas y niños con educación inicial en el marco de atención integral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1.900.000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                                  1.549.559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                                  1.734.425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                                  1.786.674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                                  1.900.000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635823838"/>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niñas y niños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 niñas y niños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 niñas y niños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 niñas y niños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 niñas y niños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510602105"/>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56,4%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95%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56%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683053765"/>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 202300000000429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2018011000666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 202300000000429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 202300000000429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 202300000000429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152919533"/>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$ 29.605.411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$ 5.789.223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$ 7.226.393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$ 7.945.003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800000"/>
                          </a:solidFill>
                          <a:effectLst/>
                          <a:latin typeface="Calibri" panose="020F0502020204030204" pitchFamily="34" charset="0"/>
                        </a:rPr>
                        <a:t>$ 8.644.792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850658522"/>
                  </a:ext>
                </a:extLst>
              </a:tr>
              <a:tr h="114687">
                <a:tc rowSpan="5">
                  <a:txBody>
                    <a:bodyPr/>
                    <a:lstStyle/>
                    <a:p>
                      <a:pPr algn="l" fontAlgn="ctr"/>
                      <a:r>
                        <a:rPr lang="es-ES" sz="800" b="0" i="0" u="none" strike="noStrike">
                          <a:solidFill>
                            <a:srgbClr val="203764"/>
                          </a:solidFill>
                          <a:effectLst/>
                          <a:latin typeface="Calibri" panose="020F0502020204030204" pitchFamily="34" charset="0"/>
                        </a:rPr>
                        <a:t>Porcentaje de niñas y niños con riesgo de desnutrición identificados, atendidos y que mejoran su estado nutricional en la oferta especializada para la prevención de la desnutrición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63119371"/>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PORCENTAJE</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PORCENTAJE</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PORCENTAJE</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PORCENTAJE</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PORCENTAJE</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749147685"/>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95,7%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95,7%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985949857"/>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280027545"/>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$ 545.968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$ 114.742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$ 139.515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$ 143.700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$ 148.011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149300096"/>
                  </a:ext>
                </a:extLst>
              </a:tr>
              <a:tr h="114687">
                <a:tc rowSpan="5">
                  <a:txBody>
                    <a:bodyPr/>
                    <a:lstStyle/>
                    <a:p>
                      <a:pPr algn="l" fontAlgn="ctr"/>
                      <a:r>
                        <a:rPr lang="es-CO" sz="800" b="0" i="0" u="none" strike="noStrike">
                          <a:solidFill>
                            <a:srgbClr val="203764"/>
                          </a:solidFill>
                          <a:effectLst/>
                          <a:latin typeface="Calibri" panose="020F0502020204030204" pitchFamily="34" charset="0"/>
                        </a:rPr>
                        <a:t>Número de Unidades de Recuperación Nutricional Comunitarias de ICBF implementadas, como parte de las Zonas de Recuperación Nutricional -ZRN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27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927441758"/>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UNIDADES ZRN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UNIDADES ZRN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UNIDADES ZRN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UNIDADES ZRN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UNIDADES ZRN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303847937"/>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7,4%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100,0%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347827602"/>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17648433"/>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$ 48.807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$ 1.509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$ 14.672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$ 15.112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$ 17.514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534267997"/>
                  </a:ext>
                </a:extLst>
              </a:tr>
              <a:tr h="114687">
                <a:tc rowSpan="5">
                  <a:txBody>
                    <a:bodyPr/>
                    <a:lstStyle/>
                    <a:p>
                      <a:pPr algn="l" fontAlgn="ctr"/>
                      <a:r>
                        <a:rPr lang="es-ES" sz="800" b="0" i="0" u="none" strike="noStrike">
                          <a:solidFill>
                            <a:srgbClr val="203764"/>
                          </a:solidFill>
                          <a:effectLst/>
                          <a:latin typeface="Calibri" panose="020F0502020204030204" pitchFamily="34" charset="0"/>
                        </a:rPr>
                        <a:t>Nuevo: Número de nuevos alimentos de alto valor nutricional desarrollados con énfasis en la prevención de deficiencias de micronutrientes, apropiación de la cultura alimentaria e inclusión de materias primas de origen local.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734626997"/>
                  </a:ext>
                </a:extLst>
              </a:tr>
              <a:tr h="229375">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Número de nuevos alimentos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Número de nuevos alimentos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Número de nuevos alimentos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Número de nuevos alimentos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Número de nuevos alimentos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679688086"/>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25,0%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25,0%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338827615"/>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306412178"/>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No aplica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No aplica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No aplica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No aplica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No aplica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566759249"/>
                  </a:ext>
                </a:extLst>
              </a:tr>
              <a:tr h="114687">
                <a:tc rowSpan="5">
                  <a:txBody>
                    <a:bodyPr/>
                    <a:lstStyle/>
                    <a:p>
                      <a:pPr algn="l" fontAlgn="ctr"/>
                      <a:r>
                        <a:rPr lang="es-ES" sz="800" b="0" i="0" u="none" strike="noStrike">
                          <a:solidFill>
                            <a:srgbClr val="203764"/>
                          </a:solidFill>
                          <a:effectLst/>
                          <a:latin typeface="Calibri" panose="020F0502020204030204" pitchFamily="34" charset="0"/>
                        </a:rPr>
                        <a:t>Nuevo: Número de municipios con oferta en prevención de la desnutrición con priorización de atención a mujeres gestantes y niñas y niños menores de cinco años con riesgo nutricional y alta vulnerabilidad social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400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280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320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360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400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944181598"/>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04677334"/>
                  </a:ext>
                </a:extLst>
              </a:tr>
              <a:tr h="201964">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704555420"/>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151049598"/>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$ 678.570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$ 132.849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$ 176.557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$ 181.854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$ 187.310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113205591"/>
                  </a:ext>
                </a:extLst>
              </a:tr>
              <a:tr h="114687">
                <a:tc rowSpan="5">
                  <a:txBody>
                    <a:bodyPr/>
                    <a:lstStyle/>
                    <a:p>
                      <a:pPr algn="l" fontAlgn="ctr"/>
                      <a:r>
                        <a:rPr lang="es-ES" sz="800" b="0" i="0" u="none" strike="noStrike">
                          <a:solidFill>
                            <a:srgbClr val="203764"/>
                          </a:solidFill>
                          <a:effectLst/>
                          <a:latin typeface="Calibri" panose="020F0502020204030204" pitchFamily="34" charset="0"/>
                        </a:rPr>
                        <a:t>Nuevo: Porcentaje de mujeres gestantes identificadas y que ganan peso de manera adecuada de acuerdo con sus semanas de edad gestacional, atendidas en la oferta especializada para la prevención de la desnutrición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384781280"/>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PORCENTAJE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PORCENTAJE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PORCENTAJE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PORCENTAJE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PORCENTAJE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84955923"/>
                  </a:ext>
                </a:extLst>
              </a:tr>
              <a:tr h="201964">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377747121"/>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2018011000627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708965837"/>
                  </a:ext>
                </a:extLst>
              </a:tr>
              <a:tr h="11468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$ 545.968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$ 114.742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$ 139.515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$ 143.700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$ 148.011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861892978"/>
                  </a:ext>
                </a:extLst>
              </a:tr>
              <a:tr h="131890">
                <a:tc rowSpan="5">
                  <a:txBody>
                    <a:bodyPr/>
                    <a:lstStyle/>
                    <a:p>
                      <a:pPr algn="l" fontAlgn="ctr"/>
                      <a:r>
                        <a:rPr lang="es-ES" sz="800" b="0" i="0" u="none" strike="noStrike">
                          <a:solidFill>
                            <a:srgbClr val="203764"/>
                          </a:solidFill>
                          <a:effectLst/>
                          <a:latin typeface="Calibri" panose="020F0502020204030204" pitchFamily="34" charset="0"/>
                        </a:rPr>
                        <a:t>Porcentaje de niñas y niños en primera infancia con atenciones priorizadas en el marco de la atención integral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97%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449553407"/>
                  </a:ext>
                </a:extLst>
              </a:tr>
              <a:tr h="13189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PORCENTAJE</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PORCENTAJE</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PORCENTAJE</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PORCENTAJE</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PORCENTAJE</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687912318"/>
                  </a:ext>
                </a:extLst>
              </a:tr>
              <a:tr h="13189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32,0%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72,1%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32,0%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135824867"/>
                  </a:ext>
                </a:extLst>
              </a:tr>
              <a:tr h="201964">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275757240"/>
                  </a:ext>
                </a:extLst>
              </a:tr>
              <a:tr h="13189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557798402"/>
                  </a:ext>
                </a:extLst>
              </a:tr>
              <a:tr h="201964">
                <a:tc rowSpan="5">
                  <a:txBody>
                    <a:bodyPr/>
                    <a:lstStyle/>
                    <a:p>
                      <a:pPr algn="l" fontAlgn="ctr"/>
                      <a:r>
                        <a:rPr lang="es-ES" sz="800" b="0" i="0" u="none" strike="noStrike">
                          <a:solidFill>
                            <a:srgbClr val="203764"/>
                          </a:solidFill>
                          <a:effectLst/>
                          <a:latin typeface="Calibri" panose="020F0502020204030204" pitchFamily="34" charset="0"/>
                        </a:rPr>
                        <a:t>Municipios priorizados con atención integral a la primera infancia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400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112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304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400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593437512"/>
                  </a:ext>
                </a:extLst>
              </a:tr>
              <a:tr h="13189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827854357"/>
                  </a:ext>
                </a:extLst>
              </a:tr>
              <a:tr h="13189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25,9%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25,9%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423444492"/>
                  </a:ext>
                </a:extLst>
              </a:tr>
              <a:tr h="201964">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274671019"/>
                  </a:ext>
                </a:extLst>
              </a:tr>
              <a:tr h="13189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124961060"/>
                  </a:ext>
                </a:extLst>
              </a:tr>
            </a:tbl>
          </a:graphicData>
        </a:graphic>
      </p:graphicFrame>
    </p:spTree>
    <p:extLst>
      <p:ext uri="{BB962C8B-B14F-4D97-AF65-F5344CB8AC3E}">
        <p14:creationId xmlns:p14="http://schemas.microsoft.com/office/powerpoint/2010/main" val="29383695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E1094-B31D-63A6-44C9-6153F63A1B15}"/>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2A7F596F-DA42-A6DF-3AC6-335EC46E0A20}"/>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3">
            <a:extLst>
              <a:ext uri="{FF2B5EF4-FFF2-40B4-BE49-F238E27FC236}">
                <a16:creationId xmlns:a16="http://schemas.microsoft.com/office/drawing/2014/main" id="{D600D45F-F3E4-BE59-9DC0-B91F532BE8CF}"/>
              </a:ext>
            </a:extLst>
          </p:cNvPr>
          <p:cNvSpPr txBox="1">
            <a:spLocks/>
          </p:cNvSpPr>
          <p:nvPr/>
        </p:nvSpPr>
        <p:spPr>
          <a:xfrm>
            <a:off x="202915" y="225604"/>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Metas PND del Sector</a:t>
            </a:r>
          </a:p>
        </p:txBody>
      </p:sp>
      <p:pic>
        <p:nvPicPr>
          <p:cNvPr id="10" name="Graphic 5">
            <a:extLst>
              <a:ext uri="{FF2B5EF4-FFF2-40B4-BE49-F238E27FC236}">
                <a16:creationId xmlns:a16="http://schemas.microsoft.com/office/drawing/2014/main" id="{6F4D854C-A22C-5EC5-225E-4C98C56BAB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1937" y="619033"/>
            <a:ext cx="3411595" cy="104893"/>
          </a:xfrm>
          <a:prstGeom prst="rect">
            <a:avLst/>
          </a:prstGeom>
        </p:spPr>
      </p:pic>
      <p:graphicFrame>
        <p:nvGraphicFramePr>
          <p:cNvPr id="8" name="Tabla 7">
            <a:extLst>
              <a:ext uri="{FF2B5EF4-FFF2-40B4-BE49-F238E27FC236}">
                <a16:creationId xmlns:a16="http://schemas.microsoft.com/office/drawing/2014/main" id="{3914DF1F-EF1F-D0A3-305E-33D0A416A686}"/>
              </a:ext>
            </a:extLst>
          </p:cNvPr>
          <p:cNvGraphicFramePr>
            <a:graphicFrameLocks noGrp="1"/>
          </p:cNvGraphicFramePr>
          <p:nvPr/>
        </p:nvGraphicFramePr>
        <p:xfrm>
          <a:off x="365760" y="859536"/>
          <a:ext cx="11384278" cy="5889034"/>
        </p:xfrm>
        <a:graphic>
          <a:graphicData uri="http://schemas.openxmlformats.org/drawingml/2006/table">
            <a:tbl>
              <a:tblPr/>
              <a:tblGrid>
                <a:gridCol w="3162755">
                  <a:extLst>
                    <a:ext uri="{9D8B030D-6E8A-4147-A177-3AD203B41FA5}">
                      <a16:colId xmlns:a16="http://schemas.microsoft.com/office/drawing/2014/main" val="556519499"/>
                    </a:ext>
                  </a:extLst>
                </a:gridCol>
                <a:gridCol w="1367973">
                  <a:extLst>
                    <a:ext uri="{9D8B030D-6E8A-4147-A177-3AD203B41FA5}">
                      <a16:colId xmlns:a16="http://schemas.microsoft.com/office/drawing/2014/main" val="3680060830"/>
                    </a:ext>
                  </a:extLst>
                </a:gridCol>
                <a:gridCol w="1370710">
                  <a:extLst>
                    <a:ext uri="{9D8B030D-6E8A-4147-A177-3AD203B41FA5}">
                      <a16:colId xmlns:a16="http://schemas.microsoft.com/office/drawing/2014/main" val="3004351070"/>
                    </a:ext>
                  </a:extLst>
                </a:gridCol>
                <a:gridCol w="1370710">
                  <a:extLst>
                    <a:ext uri="{9D8B030D-6E8A-4147-A177-3AD203B41FA5}">
                      <a16:colId xmlns:a16="http://schemas.microsoft.com/office/drawing/2014/main" val="2141617961"/>
                    </a:ext>
                  </a:extLst>
                </a:gridCol>
                <a:gridCol w="1370710">
                  <a:extLst>
                    <a:ext uri="{9D8B030D-6E8A-4147-A177-3AD203B41FA5}">
                      <a16:colId xmlns:a16="http://schemas.microsoft.com/office/drawing/2014/main" val="1470612262"/>
                    </a:ext>
                  </a:extLst>
                </a:gridCol>
                <a:gridCol w="1370710">
                  <a:extLst>
                    <a:ext uri="{9D8B030D-6E8A-4147-A177-3AD203B41FA5}">
                      <a16:colId xmlns:a16="http://schemas.microsoft.com/office/drawing/2014/main" val="426365110"/>
                    </a:ext>
                  </a:extLst>
                </a:gridCol>
                <a:gridCol w="1370710">
                  <a:extLst>
                    <a:ext uri="{9D8B030D-6E8A-4147-A177-3AD203B41FA5}">
                      <a16:colId xmlns:a16="http://schemas.microsoft.com/office/drawing/2014/main" val="375313672"/>
                    </a:ext>
                  </a:extLst>
                </a:gridCol>
              </a:tblGrid>
              <a:tr h="128712">
                <a:tc>
                  <a:txBody>
                    <a:bodyPr/>
                    <a:lstStyle/>
                    <a:p>
                      <a:pPr algn="l" fontAlgn="b"/>
                      <a:r>
                        <a:rPr lang="es-ES" sz="800" b="0" i="0" u="none" strike="noStrike">
                          <a:solidFill>
                            <a:srgbClr val="000000"/>
                          </a:solidFill>
                          <a:effectLst/>
                          <a:latin typeface="Calibri" panose="020F0502020204030204" pitchFamily="34" charset="0"/>
                        </a:rPr>
                        <a:t>Cifras en millones pesos corrientes</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800" b="1"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5">
                  <a:txBody>
                    <a:bodyPr/>
                    <a:lstStyle/>
                    <a:p>
                      <a:pPr algn="ctr" rtl="0" fontAlgn="ctr"/>
                      <a:r>
                        <a:rPr lang="es-CO" sz="1000" b="1" i="0" u="none" strike="noStrike">
                          <a:solidFill>
                            <a:srgbClr val="FFFFFF"/>
                          </a:solidFill>
                          <a:effectLst/>
                          <a:latin typeface="Calibri" panose="020F0502020204030204" pitchFamily="34" charset="0"/>
                        </a:rPr>
                        <a:t>PND 2022-2026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00677915"/>
                  </a:ext>
                </a:extLst>
              </a:tr>
              <a:tr h="119530">
                <a:tc rowSpan="2" gridSpan="2">
                  <a:txBody>
                    <a:bodyPr/>
                    <a:lstStyle/>
                    <a:p>
                      <a:pPr algn="ctr" rtl="0" fontAlgn="ctr"/>
                      <a:r>
                        <a:rPr lang="es-ES" sz="1000" b="1" i="0" u="none" strike="noStrike">
                          <a:solidFill>
                            <a:srgbClr val="FFFFFF"/>
                          </a:solidFill>
                          <a:effectLst/>
                          <a:latin typeface="Calibri" panose="020F0502020204030204" pitchFamily="34" charset="0"/>
                        </a:rPr>
                        <a:t>Metas Plan Nacional de Desarrollo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hMerge="1">
                  <a:txBody>
                    <a:bodyPr/>
                    <a:lstStyle/>
                    <a:p>
                      <a:endParaRPr lang="es-CO"/>
                    </a:p>
                  </a:txBody>
                  <a:tcPr/>
                </a:tc>
                <a:tc rowSpan="2">
                  <a:txBody>
                    <a:bodyPr/>
                    <a:lstStyle/>
                    <a:p>
                      <a:pPr algn="ctr" rtl="0" fontAlgn="ctr"/>
                      <a:r>
                        <a:rPr lang="es-CO" sz="1000" b="1" i="0" u="none" strike="noStrike">
                          <a:solidFill>
                            <a:srgbClr val="FFFFFF"/>
                          </a:solidFill>
                          <a:effectLst/>
                          <a:latin typeface="Calibri" panose="020F0502020204030204" pitchFamily="34" charset="0"/>
                        </a:rPr>
                        <a:t>Total  2022-2026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2023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533541328"/>
                  </a:ext>
                </a:extLst>
              </a:tr>
              <a:tr h="123762">
                <a:tc gridSpan="2" vMerge="1">
                  <a:txBody>
                    <a:bodyPr/>
                    <a:lstStyle/>
                    <a:p>
                      <a:endParaRPr lang="es-CO"/>
                    </a:p>
                  </a:txBody>
                  <a:tcPr/>
                </a:tc>
                <a:tc hMerge="1" vMerge="1">
                  <a:txBody>
                    <a:bodyPr/>
                    <a:lstStyle/>
                    <a:p>
                      <a:endParaRPr lang="es-CO"/>
                    </a:p>
                  </a:txBody>
                  <a:tcPr/>
                </a:tc>
                <a:tc vMerge="1">
                  <a:txBody>
                    <a:bodyPr/>
                    <a:lstStyle/>
                    <a:p>
                      <a:endParaRPr lang="es-CO"/>
                    </a:p>
                  </a:txBody>
                  <a:tcPr/>
                </a:tc>
                <a:tc>
                  <a:txBody>
                    <a:bodyPr/>
                    <a:lstStyle/>
                    <a:p>
                      <a:pPr algn="ctr" rtl="0" fontAlgn="ctr"/>
                      <a:r>
                        <a:rPr lang="es-CO" sz="800" b="1" i="0" u="none" strike="noStrike">
                          <a:solidFill>
                            <a:srgbClr val="FFFFFF"/>
                          </a:solidFill>
                          <a:effectLst/>
                          <a:latin typeface="Calibri" panose="020F0502020204030204" pitchFamily="34" charset="0"/>
                        </a:rPr>
                        <a:t>CIERRE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CIERRE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PROYECCIÓN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PROYECCIÓN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164431990"/>
                  </a:ext>
                </a:extLst>
              </a:tr>
              <a:tr h="174257">
                <a:tc rowSpan="5">
                  <a:txBody>
                    <a:bodyPr/>
                    <a:lstStyle/>
                    <a:p>
                      <a:pPr algn="l" fontAlgn="ctr"/>
                      <a:r>
                        <a:rPr lang="es-ES" sz="800" b="0" i="0" u="none" strike="noStrike">
                          <a:solidFill>
                            <a:srgbClr val="203764"/>
                          </a:solidFill>
                          <a:effectLst/>
                          <a:latin typeface="Calibri" panose="020F0502020204030204" pitchFamily="34" charset="0"/>
                        </a:rPr>
                        <a:t>Tasa de violencias hacia niñas, niños y adolescentes (eventos de violencia no fatal por cada 100.000 niñas niños y adolescentes)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199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222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213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201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199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71244038"/>
                  </a:ext>
                </a:extLst>
              </a:tr>
              <a:tr h="11386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Tasa</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Tasa</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Tasa</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Tasa</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Tasa</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223529406"/>
                  </a:ext>
                </a:extLst>
              </a:tr>
              <a:tr h="11386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19,2%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14,7%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19,2%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273834626"/>
                  </a:ext>
                </a:extLst>
              </a:tr>
              <a:tr h="17425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479573168"/>
                  </a:ext>
                </a:extLst>
              </a:tr>
              <a:tr h="17425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524302765"/>
                  </a:ext>
                </a:extLst>
              </a:tr>
              <a:tr h="174257">
                <a:tc rowSpan="5">
                  <a:txBody>
                    <a:bodyPr/>
                    <a:lstStyle/>
                    <a:p>
                      <a:pPr algn="l" fontAlgn="ctr"/>
                      <a:r>
                        <a:rPr lang="es-ES" sz="800" b="0" i="0" u="none" strike="noStrike">
                          <a:solidFill>
                            <a:srgbClr val="203764"/>
                          </a:solidFill>
                          <a:effectLst/>
                          <a:latin typeface="Calibri" panose="020F0502020204030204" pitchFamily="34" charset="0"/>
                        </a:rPr>
                        <a:t>Niñas, niños y adolescentes que participan en la estrategia para el desarrollo de habilidades, vocaciones y talentos en el marco de la atención integral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605.000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98.358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120.597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103.697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170.364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633930645"/>
                  </a:ext>
                </a:extLst>
              </a:tr>
              <a:tr h="11386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Familias</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Familias</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Familias</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Familias</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Familias</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498895128"/>
                  </a:ext>
                </a:extLst>
              </a:tr>
              <a:tr h="11386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16,9%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104,1%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121%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673921261"/>
                  </a:ext>
                </a:extLst>
              </a:tr>
              <a:tr h="17425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090218096"/>
                  </a:ext>
                </a:extLst>
              </a:tr>
              <a:tr h="11386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$ 1.540.379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$ 177.448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$ 431.909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$ 453.936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$ 477.087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844700238"/>
                  </a:ext>
                </a:extLst>
              </a:tr>
              <a:tr h="174257">
                <a:tc rowSpan="5">
                  <a:txBody>
                    <a:bodyPr/>
                    <a:lstStyle/>
                    <a:p>
                      <a:pPr algn="l" fontAlgn="ctr"/>
                      <a:r>
                        <a:rPr lang="es-ES" sz="800" b="0" i="0" u="none" strike="noStrike">
                          <a:solidFill>
                            <a:srgbClr val="203764"/>
                          </a:solidFill>
                          <a:effectLst/>
                          <a:latin typeface="Calibri" panose="020F0502020204030204" pitchFamily="34" charset="0"/>
                        </a:rPr>
                        <a:t>Porcentaje de adolescentes y jóvenes sancionados en el SRPA que son atendidos en modalidades no privativas de la libertad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584.650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184.650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384.650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484.650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584.650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642803601"/>
                  </a:ext>
                </a:extLst>
              </a:tr>
              <a:tr h="198019">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Niñas, niños y adolescentes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Niñas, niños y adolescentes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Niñas, niños y adolescentes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Niñas, niños y adolescentes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Niñas, niños y adolescentes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287946107"/>
                  </a:ext>
                </a:extLst>
              </a:tr>
              <a:tr h="99008">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83,7%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83,7%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896243200"/>
                  </a:ext>
                </a:extLst>
              </a:tr>
              <a:tr h="17425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202300000000431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202300000000431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65129879"/>
                  </a:ext>
                </a:extLst>
              </a:tr>
              <a:tr h="11386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30684766%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75021713%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98073078%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123402666%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356752165"/>
                  </a:ext>
                </a:extLst>
              </a:tr>
              <a:tr h="113860">
                <a:tc rowSpan="5">
                  <a:txBody>
                    <a:bodyPr/>
                    <a:lstStyle/>
                    <a:p>
                      <a:pPr algn="l" fontAlgn="ctr"/>
                      <a:r>
                        <a:rPr lang="es-ES" sz="800" b="0" i="0" u="none" strike="noStrike">
                          <a:solidFill>
                            <a:srgbClr val="203764"/>
                          </a:solidFill>
                          <a:effectLst/>
                          <a:latin typeface="Calibri" panose="020F0502020204030204" pitchFamily="34" charset="0"/>
                        </a:rPr>
                        <a:t>Jóvenes (18-28 años) beneficiarios de la Estrategia de fortalecimiento de planes de vida con enfoque territorial para la paz total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64%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64%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64%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64%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64%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800816887"/>
                  </a:ext>
                </a:extLst>
              </a:tr>
              <a:tr h="11386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PORCENTAJE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PORCENTAJE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PORCENTAJE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PORCENTAJE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PORCENTAJE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001268585"/>
                  </a:ext>
                </a:extLst>
              </a:tr>
              <a:tr h="11386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100%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100%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70660581"/>
                  </a:ext>
                </a:extLst>
              </a:tr>
              <a:tr h="17425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202300000000429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202300000000429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682619865"/>
                  </a:ext>
                </a:extLst>
              </a:tr>
              <a:tr h="11386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$ 122.744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$ 26.448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$ 29.092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$ 32.002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$ 35.202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471707634"/>
                  </a:ext>
                </a:extLst>
              </a:tr>
              <a:tr h="174257">
                <a:tc rowSpan="5">
                  <a:txBody>
                    <a:bodyPr/>
                    <a:lstStyle/>
                    <a:p>
                      <a:pPr algn="l" fontAlgn="ctr"/>
                      <a:r>
                        <a:rPr lang="es-ES" sz="800" b="0" i="0" u="none" strike="noStrike">
                          <a:solidFill>
                            <a:srgbClr val="203764"/>
                          </a:solidFill>
                          <a:effectLst/>
                          <a:latin typeface="Calibri" panose="020F0502020204030204" pitchFamily="34" charset="0"/>
                        </a:rPr>
                        <a:t>Jóvenes (18-28 años) beneficiarios de la estrategia para la promoción de hábitos de cuidado para la salud mental.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94.160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23.540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23.540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23.540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23.540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514462858"/>
                  </a:ext>
                </a:extLst>
              </a:tr>
              <a:tr h="11386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842835610"/>
                  </a:ext>
                </a:extLst>
              </a:tr>
              <a:tr h="11386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20,2%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81,0%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149795304"/>
                  </a:ext>
                </a:extLst>
              </a:tr>
              <a:tr h="17425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711467725"/>
                  </a:ext>
                </a:extLst>
              </a:tr>
              <a:tr h="17425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820999680"/>
                  </a:ext>
                </a:extLst>
              </a:tr>
              <a:tr h="174257">
                <a:tc rowSpan="5">
                  <a:txBody>
                    <a:bodyPr/>
                    <a:lstStyle/>
                    <a:p>
                      <a:pPr algn="l" fontAlgn="ctr"/>
                      <a:r>
                        <a:rPr lang="es-ES" sz="800" b="0" i="0" u="none" strike="noStrike">
                          <a:solidFill>
                            <a:srgbClr val="203764"/>
                          </a:solidFill>
                          <a:effectLst/>
                          <a:latin typeface="Calibri" panose="020F0502020204030204" pitchFamily="34" charset="0"/>
                        </a:rPr>
                        <a:t>Jóvenes (18-28 años) beneficiarios de la estrategia para la promoción de hábitos de cuidado para la salud mental.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30.000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7.500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7.500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7.500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panose="020F0502020204030204" pitchFamily="34" charset="0"/>
                        </a:rPr>
                        <a:t>                                          7.500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81580412"/>
                  </a:ext>
                </a:extLst>
              </a:tr>
              <a:tr h="11386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510260159"/>
                  </a:ext>
                </a:extLst>
              </a:tr>
              <a:tr h="113860">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8,7%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34,7%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241087208"/>
                  </a:ext>
                </a:extLst>
              </a:tr>
              <a:tr h="17425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203047664"/>
                  </a:ext>
                </a:extLst>
              </a:tr>
              <a:tr h="17425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114051373"/>
                  </a:ext>
                </a:extLst>
              </a:tr>
              <a:tr h="174257">
                <a:tc rowSpan="5">
                  <a:txBody>
                    <a:bodyPr/>
                    <a:lstStyle/>
                    <a:p>
                      <a:pPr algn="l" fontAlgn="ctr"/>
                      <a:r>
                        <a:rPr lang="es-ES" sz="800" b="0" i="0" u="none" strike="noStrike">
                          <a:solidFill>
                            <a:srgbClr val="203764"/>
                          </a:solidFill>
                          <a:effectLst/>
                          <a:latin typeface="Calibri" panose="020F0502020204030204" pitchFamily="34" charset="0"/>
                        </a:rPr>
                        <a:t>Formar o cualificar a 71.500 Madres, padres comunitarios y agentes educactivos que prestan los servicios de educación inicial como parte esencial en el Sistema Nacional de Cuidado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panose="020F0502020204030204" pitchFamily="34" charset="0"/>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71.500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71.500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086084070"/>
                  </a:ext>
                </a:extLst>
              </a:tr>
              <a:tr h="29702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ES" sz="800" b="0" i="0" u="none" strike="noStrike">
                          <a:solidFill>
                            <a:srgbClr val="800000"/>
                          </a:solidFill>
                          <a:effectLst/>
                          <a:latin typeface="Calibri" panose="020F0502020204030204" pitchFamily="34" charset="0"/>
                        </a:rPr>
                        <a:t>Madres, padres comunitarios y agentes educactivos</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ES" sz="800" b="0" i="0" u="none" strike="noStrike">
                          <a:solidFill>
                            <a:srgbClr val="800000"/>
                          </a:solidFill>
                          <a:effectLst/>
                          <a:latin typeface="Calibri" panose="020F0502020204030204" pitchFamily="34" charset="0"/>
                        </a:rPr>
                        <a:t>Madres, padres comunitarios y agentes educactivos</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ES" sz="800" b="0" i="0" u="none" strike="noStrike">
                          <a:solidFill>
                            <a:srgbClr val="800000"/>
                          </a:solidFill>
                          <a:effectLst/>
                          <a:latin typeface="Calibri" panose="020F0502020204030204" pitchFamily="34" charset="0"/>
                        </a:rPr>
                        <a:t>Madres, padres comunitarios y agentes educactivos</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ES" sz="800" b="0" i="0" u="none" strike="noStrike">
                          <a:solidFill>
                            <a:srgbClr val="800000"/>
                          </a:solidFill>
                          <a:effectLst/>
                          <a:latin typeface="Calibri" panose="020F0502020204030204" pitchFamily="34" charset="0"/>
                        </a:rPr>
                        <a:t>Madres, padres comunitarios y agentes educactivos</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ES" sz="800" b="0" i="0" u="none" strike="noStrike">
                          <a:solidFill>
                            <a:srgbClr val="800000"/>
                          </a:solidFill>
                          <a:effectLst/>
                          <a:latin typeface="Calibri" panose="020F0502020204030204" pitchFamily="34" charset="0"/>
                        </a:rPr>
                        <a:t>Madres, padres comunitarios y agentes educactivos</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450286568"/>
                  </a:ext>
                </a:extLst>
              </a:tr>
              <a:tr h="17425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5,3%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3.823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76515902"/>
                  </a:ext>
                </a:extLst>
              </a:tr>
              <a:tr h="17425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042359148"/>
                  </a:ext>
                </a:extLst>
              </a:tr>
              <a:tr h="174257">
                <a:tc vMerge="1">
                  <a:txBody>
                    <a:bodyPr/>
                    <a:lstStyle/>
                    <a:p>
                      <a:endParaRPr lang="es-CO"/>
                    </a:p>
                  </a:txBody>
                  <a:tcPr/>
                </a:tc>
                <a:tc>
                  <a:txBody>
                    <a:bodyPr/>
                    <a:lstStyle/>
                    <a:p>
                      <a:pPr algn="ctr" fontAlgn="ctr"/>
                      <a:r>
                        <a:rPr lang="es-CO" sz="800" b="0" i="0" u="none" strike="noStrike">
                          <a:solidFill>
                            <a:srgbClr val="203764"/>
                          </a:solidFill>
                          <a:effectLst/>
                          <a:latin typeface="Calibri" panose="020F0502020204030204" pitchFamily="34" charset="0"/>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panose="020F0502020204030204" pitchFamily="34" charset="0"/>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786440662"/>
                  </a:ext>
                </a:extLst>
              </a:tr>
            </a:tbl>
          </a:graphicData>
        </a:graphic>
      </p:graphicFrame>
    </p:spTree>
    <p:extLst>
      <p:ext uri="{BB962C8B-B14F-4D97-AF65-F5344CB8AC3E}">
        <p14:creationId xmlns:p14="http://schemas.microsoft.com/office/powerpoint/2010/main" val="2859495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75232-1324-4EA6-6FFF-FE9FC2963F8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E8DD4E-C69B-44E8-81EB-9C5C979C22C6}"/>
              </a:ext>
            </a:extLst>
          </p:cNvPr>
          <p:cNvPicPr>
            <a:picLocks noChangeAspect="1"/>
          </p:cNvPicPr>
          <p:nvPr/>
        </p:nvPicPr>
        <p:blipFill>
          <a:blip r:embed="rId2"/>
          <a:srcRect r="34546"/>
          <a:stretch/>
        </p:blipFill>
        <p:spPr>
          <a:xfrm>
            <a:off x="-1" y="0"/>
            <a:ext cx="12192001" cy="6858000"/>
          </a:xfrm>
          <a:prstGeom prst="rect">
            <a:avLst/>
          </a:prstGeom>
        </p:spPr>
      </p:pic>
      <p:sp>
        <p:nvSpPr>
          <p:cNvPr id="4" name="Título 3">
            <a:extLst>
              <a:ext uri="{FF2B5EF4-FFF2-40B4-BE49-F238E27FC236}">
                <a16:creationId xmlns:a16="http://schemas.microsoft.com/office/drawing/2014/main" id="{A1E5E912-B6C8-6F85-5895-DFB2FC6AB8D2}"/>
              </a:ext>
            </a:extLst>
          </p:cNvPr>
          <p:cNvSpPr txBox="1">
            <a:spLocks/>
          </p:cNvSpPr>
          <p:nvPr/>
        </p:nvSpPr>
        <p:spPr>
          <a:xfrm>
            <a:off x="442997" y="390298"/>
            <a:ext cx="10588910" cy="42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923D"/>
                </a:solidFill>
                <a:latin typeface="Helvetica"/>
                <a:ea typeface="Verdana"/>
                <a:cs typeface="Verdana" panose="020B0604030504040204" pitchFamily="34" charset="0"/>
              </a:rPr>
              <a:t>Déficit  2025-2026 </a:t>
            </a:r>
          </a:p>
        </p:txBody>
      </p:sp>
      <p:sp>
        <p:nvSpPr>
          <p:cNvPr id="2" name="CuadroTexto 1">
            <a:extLst>
              <a:ext uri="{FF2B5EF4-FFF2-40B4-BE49-F238E27FC236}">
                <a16:creationId xmlns:a16="http://schemas.microsoft.com/office/drawing/2014/main" id="{148DCBA3-EA92-C740-4AFA-C8290F98BB3F}"/>
              </a:ext>
            </a:extLst>
          </p:cNvPr>
          <p:cNvSpPr txBox="1"/>
          <p:nvPr/>
        </p:nvSpPr>
        <p:spPr>
          <a:xfrm>
            <a:off x="442997" y="3226733"/>
            <a:ext cx="11282580" cy="2741904"/>
          </a:xfrm>
          <a:prstGeom prst="rect">
            <a:avLst/>
          </a:prstGeom>
          <a:noFill/>
        </p:spPr>
        <p:txBody>
          <a:bodyPr wrap="square" lIns="91440" tIns="45720" rIns="91440" bIns="45720" rtlCol="0" anchor="t">
            <a:spAutoFit/>
          </a:bodyPr>
          <a:lstStyle/>
          <a:p>
            <a:pPr algn="just">
              <a:lnSpc>
                <a:spcPct val="115000"/>
              </a:lnSpc>
              <a:spcAft>
                <a:spcPts val="1000"/>
              </a:spcAft>
            </a:pPr>
            <a:r>
              <a:rPr lang="es-ES" sz="1800">
                <a:effectLst/>
                <a:latin typeface="Arial" panose="020B0604020202020204" pitchFamily="34" charset="0"/>
                <a:ea typeface="Arial" panose="020B0604020202020204" pitchFamily="34" charset="0"/>
                <a:cs typeface="Times New Roman" panose="02020603050405020304" pitchFamily="18" charset="0"/>
              </a:rPr>
              <a:t>Para el 2026 El Instituto Colombiano de Bienestar Familiar </a:t>
            </a:r>
            <a:r>
              <a:rPr lang="es-ES" sz="1800">
                <a:effectLst/>
                <a:latin typeface="Arial" panose="020B0604020202020204" pitchFamily="34" charset="0"/>
                <a:ea typeface="Calibri" panose="020F0502020204030204" pitchFamily="34" charset="0"/>
                <a:cs typeface="Times New Roman" panose="02020603050405020304" pitchFamily="18" charset="0"/>
              </a:rPr>
              <a:t>requiere </a:t>
            </a:r>
            <a:r>
              <a:rPr lang="es-ES" sz="1800" b="1">
                <a:effectLst/>
                <a:latin typeface="Arial" panose="020B0604020202020204" pitchFamily="34" charset="0"/>
                <a:ea typeface="Calibri" panose="020F0502020204030204" pitchFamily="34" charset="0"/>
                <a:cs typeface="Times New Roman" panose="02020603050405020304" pitchFamily="18" charset="0"/>
              </a:rPr>
              <a:t>$17.599.877 </a:t>
            </a:r>
            <a:r>
              <a:rPr lang="es-ES" sz="1800">
                <a:effectLst/>
                <a:latin typeface="Arial" panose="020B0604020202020204" pitchFamily="34" charset="0"/>
                <a:ea typeface="Calibri" panose="020F0502020204030204" pitchFamily="34" charset="0"/>
                <a:cs typeface="Times New Roman" panose="02020603050405020304" pitchFamily="18" charset="0"/>
              </a:rPr>
              <a:t>millones, </a:t>
            </a:r>
            <a:r>
              <a:rPr lang="es-ES" sz="1800">
                <a:effectLst/>
                <a:latin typeface="Arial" panose="020B0604020202020204" pitchFamily="34" charset="0"/>
                <a:ea typeface="Arial" panose="020B0604020202020204" pitchFamily="34" charset="0"/>
                <a:cs typeface="Times New Roman" panose="02020603050405020304" pitchFamily="18" charset="0"/>
              </a:rPr>
              <a:t>para dar cumplimiento real y efectivo a los compromisos derivados del PND, </a:t>
            </a:r>
            <a:r>
              <a:rPr lang="es-ES" sz="1800">
                <a:effectLst/>
                <a:latin typeface="Arial" panose="020B0604020202020204" pitchFamily="34" charset="0"/>
                <a:ea typeface="Calibri" panose="020F0502020204030204" pitchFamily="34" charset="0"/>
                <a:cs typeface="Times New Roman" panose="02020603050405020304" pitchFamily="18" charset="0"/>
              </a:rPr>
              <a:t>teniendo un énfasis en la atención y prestación de servicios de educación inicial integral de la primera infancia y la protección de los derechos de los niños, niñas y adolescentes de quienes le han sido vulnerados sus derecho</a:t>
            </a:r>
            <a:r>
              <a:rPr lang="es-ES">
                <a:latin typeface="Arial" panose="020B0604020202020204" pitchFamily="34" charset="0"/>
                <a:ea typeface="Calibri" panose="020F0502020204030204" pitchFamily="34" charset="0"/>
                <a:cs typeface="Times New Roman" panose="02020603050405020304" pitchFamily="18" charset="0"/>
              </a:rPr>
              <a:t>s.</a:t>
            </a:r>
            <a:endParaRPr lang="es-ES" sz="180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CO">
                <a:latin typeface="Arial" panose="020B0604020202020204" pitchFamily="34" charset="0"/>
                <a:cs typeface="Times New Roman" panose="02020603050405020304" pitchFamily="18" charset="0"/>
              </a:rPr>
              <a:t>Por otra parte en la vigencia 2025 se presentó una disminución de recursos 1,39% y en términos reales del 6,69%, generando déficit en la operación de los servicios misionales, derivado de los mayores costos de las canastas asociados a la inflación e incremento del salario minino, lo que puede llevar al incumplimiento de las metas propuestas para la vigencia actual. </a:t>
            </a:r>
          </a:p>
        </p:txBody>
      </p:sp>
      <p:pic>
        <p:nvPicPr>
          <p:cNvPr id="6" name="Graphic 5">
            <a:extLst>
              <a:ext uri="{FF2B5EF4-FFF2-40B4-BE49-F238E27FC236}">
                <a16:creationId xmlns:a16="http://schemas.microsoft.com/office/drawing/2014/main" id="{60D08356-B5E0-E2EE-CF15-E1BBE6643E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75" y="776471"/>
            <a:ext cx="2755429" cy="133114"/>
          </a:xfrm>
          <a:prstGeom prst="rect">
            <a:avLst/>
          </a:prstGeom>
        </p:spPr>
      </p:pic>
      <p:graphicFrame>
        <p:nvGraphicFramePr>
          <p:cNvPr id="5" name="Tabla 4">
            <a:extLst>
              <a:ext uri="{FF2B5EF4-FFF2-40B4-BE49-F238E27FC236}">
                <a16:creationId xmlns:a16="http://schemas.microsoft.com/office/drawing/2014/main" id="{7D19FF85-581E-5659-D387-65C509E49398}"/>
              </a:ext>
            </a:extLst>
          </p:cNvPr>
          <p:cNvGraphicFramePr>
            <a:graphicFrameLocks noGrp="1"/>
          </p:cNvGraphicFramePr>
          <p:nvPr/>
        </p:nvGraphicFramePr>
        <p:xfrm>
          <a:off x="3203104" y="1199576"/>
          <a:ext cx="5608828" cy="1476375"/>
        </p:xfrm>
        <a:graphic>
          <a:graphicData uri="http://schemas.openxmlformats.org/drawingml/2006/table">
            <a:tbl>
              <a:tblPr/>
              <a:tblGrid>
                <a:gridCol w="2414484">
                  <a:extLst>
                    <a:ext uri="{9D8B030D-6E8A-4147-A177-3AD203B41FA5}">
                      <a16:colId xmlns:a16="http://schemas.microsoft.com/office/drawing/2014/main" val="438406835"/>
                    </a:ext>
                  </a:extLst>
                </a:gridCol>
                <a:gridCol w="1621405">
                  <a:extLst>
                    <a:ext uri="{9D8B030D-6E8A-4147-A177-3AD203B41FA5}">
                      <a16:colId xmlns:a16="http://schemas.microsoft.com/office/drawing/2014/main" val="1919371747"/>
                    </a:ext>
                  </a:extLst>
                </a:gridCol>
                <a:gridCol w="1572939">
                  <a:extLst>
                    <a:ext uri="{9D8B030D-6E8A-4147-A177-3AD203B41FA5}">
                      <a16:colId xmlns:a16="http://schemas.microsoft.com/office/drawing/2014/main" val="2690267501"/>
                    </a:ext>
                  </a:extLst>
                </a:gridCol>
              </a:tblGrid>
              <a:tr h="190500">
                <a:tc rowSpan="2">
                  <a:txBody>
                    <a:bodyPr/>
                    <a:lstStyle/>
                    <a:p>
                      <a:pPr algn="ctr" fontAlgn="ctr"/>
                      <a:r>
                        <a:rPr lang="es-CO" sz="1000" b="1" i="0" u="none" strike="noStrike">
                          <a:solidFill>
                            <a:srgbClr val="FFFFFF"/>
                          </a:solidFill>
                          <a:effectLst/>
                          <a:latin typeface="Arial" panose="020B0604020202020204" pitchFamily="34" charset="0"/>
                        </a:rPr>
                        <a:t>DESCRIPCIÓN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a:txBody>
                    <a:bodyPr/>
                    <a:lstStyle/>
                    <a:p>
                      <a:pPr algn="ctr" fontAlgn="ctr"/>
                      <a:r>
                        <a:rPr lang="es-CO" sz="1000" b="1" i="0" u="none" strike="noStrike">
                          <a:solidFill>
                            <a:srgbClr val="FFFFFF"/>
                          </a:solidFill>
                          <a:effectLst/>
                          <a:latin typeface="Arial" panose="020B0604020202020204" pitchFamily="34" charset="0"/>
                        </a:rPr>
                        <a:t>APROP.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38135"/>
                    </a:solidFill>
                  </a:tcPr>
                </a:tc>
                <a:tc rowSpan="2">
                  <a:txBody>
                    <a:bodyPr/>
                    <a:lstStyle/>
                    <a:p>
                      <a:pPr algn="ctr" fontAlgn="ctr"/>
                      <a:r>
                        <a:rPr lang="es-CO" sz="1000" b="1" i="0" u="none" strike="noStrike">
                          <a:solidFill>
                            <a:srgbClr val="FFFFFF"/>
                          </a:solidFill>
                          <a:effectLst/>
                          <a:latin typeface="Arial" panose="020B0604020202020204" pitchFamily="34" charset="0"/>
                        </a:rPr>
                        <a:t>Necesidades Reales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extLst>
                  <a:ext uri="{0D108BD9-81ED-4DB2-BD59-A6C34878D82A}">
                    <a16:rowId xmlns:a16="http://schemas.microsoft.com/office/drawing/2014/main" val="3668025525"/>
                  </a:ext>
                </a:extLst>
              </a:tr>
              <a:tr h="276225">
                <a:tc vMerge="1">
                  <a:txBody>
                    <a:bodyPr/>
                    <a:lstStyle/>
                    <a:p>
                      <a:endParaRPr lang="es-CO"/>
                    </a:p>
                  </a:txBody>
                  <a:tcPr/>
                </a:tc>
                <a:tc>
                  <a:txBody>
                    <a:bodyPr/>
                    <a:lstStyle/>
                    <a:p>
                      <a:pPr algn="ctr" fontAlgn="ctr"/>
                      <a:r>
                        <a:rPr lang="es-CO" sz="1000" b="1" i="0" u="none" strike="noStrike">
                          <a:solidFill>
                            <a:srgbClr val="FFFFFF"/>
                          </a:solidFill>
                          <a:effectLst/>
                          <a:latin typeface="Arial" panose="020B0604020202020204" pitchFamily="34" charset="0"/>
                        </a:rPr>
                        <a:t>2025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38135"/>
                    </a:solidFill>
                  </a:tcPr>
                </a:tc>
                <a:tc vMerge="1">
                  <a:txBody>
                    <a:bodyPr/>
                    <a:lstStyle/>
                    <a:p>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38135"/>
                    </a:solidFill>
                  </a:tcPr>
                </a:tc>
                <a:extLst>
                  <a:ext uri="{0D108BD9-81ED-4DB2-BD59-A6C34878D82A}">
                    <a16:rowId xmlns:a16="http://schemas.microsoft.com/office/drawing/2014/main" val="1836205882"/>
                  </a:ext>
                </a:extLst>
              </a:tr>
              <a:tr h="295275">
                <a:tc>
                  <a:txBody>
                    <a:bodyPr/>
                    <a:lstStyle/>
                    <a:p>
                      <a:pPr algn="ctr" fontAlgn="ctr"/>
                      <a:r>
                        <a:rPr lang="es-CO" sz="1000" b="0" i="0" u="none" strike="noStrike">
                          <a:solidFill>
                            <a:srgbClr val="000000"/>
                          </a:solidFill>
                          <a:effectLst/>
                          <a:latin typeface="Arial" panose="020B0604020202020204" pitchFamily="34" charset="0"/>
                        </a:rPr>
                        <a:t>FUNCIONAMIENTO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s-CO" sz="1000" b="0" i="0" u="none" strike="noStrike">
                          <a:solidFill>
                            <a:srgbClr val="242424"/>
                          </a:solidFill>
                          <a:effectLst/>
                          <a:latin typeface="Arial" panose="020B0604020202020204" pitchFamily="34" charset="0"/>
                        </a:rPr>
                        <a:t>$ 1.151.138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Arial" panose="020B0604020202020204" pitchFamily="34" charset="0"/>
                        </a:rPr>
                        <a:t>$ 1.778.403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5596018"/>
                  </a:ext>
                </a:extLst>
              </a:tr>
              <a:tr h="295275">
                <a:tc>
                  <a:txBody>
                    <a:bodyPr/>
                    <a:lstStyle/>
                    <a:p>
                      <a:pPr algn="ctr" fontAlgn="ctr"/>
                      <a:r>
                        <a:rPr lang="es-CO" sz="1000" b="0" i="0" u="none" strike="noStrike">
                          <a:solidFill>
                            <a:srgbClr val="000000"/>
                          </a:solidFill>
                          <a:effectLst/>
                          <a:latin typeface="Arial" panose="020B0604020202020204" pitchFamily="34" charset="0"/>
                        </a:rPr>
                        <a:t>SERVICIO DE LA DEUDA APORTES AL FONDO DE CONTINGENCIAS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Arial" panose="020B0604020202020204" pitchFamily="34" charset="0"/>
                        </a:rPr>
                        <a:t>$ 0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Arial" panose="020B0604020202020204" pitchFamily="34" charset="0"/>
                        </a:rPr>
                        <a:t>$ 86.122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7727482"/>
                  </a:ext>
                </a:extLst>
              </a:tr>
              <a:tr h="200025">
                <a:tc>
                  <a:txBody>
                    <a:bodyPr/>
                    <a:lstStyle/>
                    <a:p>
                      <a:pPr algn="ctr" fontAlgn="ctr"/>
                      <a:r>
                        <a:rPr lang="es-CO" sz="1000" b="0" i="0" u="none" strike="noStrike">
                          <a:solidFill>
                            <a:srgbClr val="000000"/>
                          </a:solidFill>
                          <a:effectLst/>
                          <a:latin typeface="Arial" panose="020B0604020202020204" pitchFamily="34" charset="0"/>
                        </a:rPr>
                        <a:t>INVERSION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Arial" panose="020B0604020202020204" pitchFamily="34" charset="0"/>
                        </a:rPr>
                        <a:t>$ 9.539.622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Arial" panose="020B0604020202020204" pitchFamily="34" charset="0"/>
                        </a:rPr>
                        <a:t>$ 15.735.353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9789070"/>
                  </a:ext>
                </a:extLst>
              </a:tr>
              <a:tr h="200025">
                <a:tc>
                  <a:txBody>
                    <a:bodyPr/>
                    <a:lstStyle/>
                    <a:p>
                      <a:pPr algn="ctr" fontAlgn="ctr"/>
                      <a:r>
                        <a:rPr lang="es-CO" sz="1000" b="1" i="0" u="none" strike="noStrike">
                          <a:solidFill>
                            <a:srgbClr val="FFFFFF"/>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a:txBody>
                    <a:bodyPr/>
                    <a:lstStyle/>
                    <a:p>
                      <a:pPr algn="r" fontAlgn="ctr"/>
                      <a:r>
                        <a:rPr lang="es-CO" sz="1000" b="1" i="0" u="none" strike="noStrike">
                          <a:solidFill>
                            <a:srgbClr val="FFFFFF"/>
                          </a:solidFill>
                          <a:effectLst/>
                          <a:latin typeface="Arial" panose="020B0604020202020204" pitchFamily="34" charset="0"/>
                        </a:rPr>
                        <a:t>$ 10.690.760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a:txBody>
                    <a:bodyPr/>
                    <a:lstStyle/>
                    <a:p>
                      <a:pPr algn="r" fontAlgn="ctr"/>
                      <a:r>
                        <a:rPr lang="es-CO" sz="1000" b="1" i="0" u="none" strike="noStrike">
                          <a:solidFill>
                            <a:srgbClr val="FFFFFF"/>
                          </a:solidFill>
                          <a:effectLst/>
                          <a:latin typeface="Arial" panose="020B0604020202020204" pitchFamily="34" charset="0"/>
                        </a:rPr>
                        <a:t>$ 17.599.877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extLst>
                  <a:ext uri="{0D108BD9-81ED-4DB2-BD59-A6C34878D82A}">
                    <a16:rowId xmlns:a16="http://schemas.microsoft.com/office/drawing/2014/main" val="1906359285"/>
                  </a:ext>
                </a:extLst>
              </a:tr>
            </a:tbl>
          </a:graphicData>
        </a:graphic>
      </p:graphicFrame>
    </p:spTree>
    <p:extLst>
      <p:ext uri="{BB962C8B-B14F-4D97-AF65-F5344CB8AC3E}">
        <p14:creationId xmlns:p14="http://schemas.microsoft.com/office/powerpoint/2010/main" val="13759434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04B06-2A60-44BA-EB29-F3E3F52B525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4C5B238A-4D5F-540F-0D7B-A113977DA9F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390688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DF3DA-FE6C-56A9-D38A-FE59F34935B6}"/>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D5C4ECE1-09CE-6633-2F44-8683DC6A4DC6}"/>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73351C10-F3F8-966E-3467-895508642994}"/>
              </a:ext>
            </a:extLst>
          </p:cNvPr>
          <p:cNvSpPr txBox="1">
            <a:spLocks/>
          </p:cNvSpPr>
          <p:nvPr/>
        </p:nvSpPr>
        <p:spPr>
          <a:xfrm>
            <a:off x="620449" y="303827"/>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Ingresos Sector</a:t>
            </a:r>
          </a:p>
        </p:txBody>
      </p:sp>
      <p:graphicFrame>
        <p:nvGraphicFramePr>
          <p:cNvPr id="8" name="Tabla 7">
            <a:extLst>
              <a:ext uri="{FF2B5EF4-FFF2-40B4-BE49-F238E27FC236}">
                <a16:creationId xmlns:a16="http://schemas.microsoft.com/office/drawing/2014/main" id="{07D7A8F5-8398-6D28-67A5-A6FEB2CB38AD}"/>
              </a:ext>
            </a:extLst>
          </p:cNvPr>
          <p:cNvGraphicFramePr>
            <a:graphicFrameLocks noGrp="1"/>
          </p:cNvGraphicFramePr>
          <p:nvPr/>
        </p:nvGraphicFramePr>
        <p:xfrm>
          <a:off x="742950" y="5463239"/>
          <a:ext cx="10706100" cy="1194277"/>
        </p:xfrm>
        <a:graphic>
          <a:graphicData uri="http://schemas.openxmlformats.org/drawingml/2006/table">
            <a:tbl>
              <a:tblPr/>
              <a:tblGrid>
                <a:gridCol w="4620396">
                  <a:extLst>
                    <a:ext uri="{9D8B030D-6E8A-4147-A177-3AD203B41FA5}">
                      <a16:colId xmlns:a16="http://schemas.microsoft.com/office/drawing/2014/main" val="2511002712"/>
                    </a:ext>
                  </a:extLst>
                </a:gridCol>
                <a:gridCol w="1521426">
                  <a:extLst>
                    <a:ext uri="{9D8B030D-6E8A-4147-A177-3AD203B41FA5}">
                      <a16:colId xmlns:a16="http://schemas.microsoft.com/office/drawing/2014/main" val="3052437432"/>
                    </a:ext>
                  </a:extLst>
                </a:gridCol>
                <a:gridCol w="1521426">
                  <a:extLst>
                    <a:ext uri="{9D8B030D-6E8A-4147-A177-3AD203B41FA5}">
                      <a16:colId xmlns:a16="http://schemas.microsoft.com/office/drawing/2014/main" val="615032328"/>
                    </a:ext>
                  </a:extLst>
                </a:gridCol>
                <a:gridCol w="1521426">
                  <a:extLst>
                    <a:ext uri="{9D8B030D-6E8A-4147-A177-3AD203B41FA5}">
                      <a16:colId xmlns:a16="http://schemas.microsoft.com/office/drawing/2014/main" val="1959750306"/>
                    </a:ext>
                  </a:extLst>
                </a:gridCol>
                <a:gridCol w="1521426">
                  <a:extLst>
                    <a:ext uri="{9D8B030D-6E8A-4147-A177-3AD203B41FA5}">
                      <a16:colId xmlns:a16="http://schemas.microsoft.com/office/drawing/2014/main" val="1754831349"/>
                    </a:ext>
                  </a:extLst>
                </a:gridCol>
              </a:tblGrid>
              <a:tr h="170611">
                <a:tc rowSpan="2">
                  <a:txBody>
                    <a:bodyPr/>
                    <a:lstStyle/>
                    <a:p>
                      <a:pPr algn="ctr" fontAlgn="ctr"/>
                      <a:r>
                        <a:rPr lang="es-CO" sz="1200" b="1" i="0" u="none" strike="noStrike">
                          <a:solidFill>
                            <a:srgbClr val="FDFDFD"/>
                          </a:solidFill>
                          <a:effectLst/>
                          <a:latin typeface="Helvetica"/>
                        </a:rPr>
                        <a:t>Entidad</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solidFill>
                      <a:srgbClr val="0051A5"/>
                    </a:solidFill>
                  </a:tcPr>
                </a:tc>
                <a:tc>
                  <a:txBody>
                    <a:bodyPr/>
                    <a:lstStyle/>
                    <a:p>
                      <a:pPr algn="ctr" fontAlgn="ctr"/>
                      <a:r>
                        <a:rPr lang="es-CO" sz="900" b="1" i="0" u="none" strike="noStrike">
                          <a:solidFill>
                            <a:srgbClr val="FDFDFD"/>
                          </a:solidFill>
                          <a:effectLst/>
                          <a:latin typeface="Helvetica"/>
                        </a:rPr>
                        <a:t>Var %</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solidFill>
                      <a:srgbClr val="0051A5"/>
                    </a:solidFill>
                  </a:tcPr>
                </a:tc>
                <a:tc>
                  <a:txBody>
                    <a:bodyPr/>
                    <a:lstStyle/>
                    <a:p>
                      <a:pPr algn="ctr" fontAlgn="ctr"/>
                      <a:r>
                        <a:rPr lang="es-CO" sz="900" b="1" i="0" u="none" strike="noStrike">
                          <a:solidFill>
                            <a:srgbClr val="FDFDFD"/>
                          </a:solidFill>
                          <a:effectLst/>
                          <a:latin typeface="Helvetica"/>
                        </a:rPr>
                        <a:t>Var %</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solidFill>
                      <a:srgbClr val="0051A5"/>
                    </a:solidFill>
                  </a:tcPr>
                </a:tc>
                <a:tc>
                  <a:txBody>
                    <a:bodyPr/>
                    <a:lstStyle/>
                    <a:p>
                      <a:pPr algn="ctr" fontAlgn="ctr"/>
                      <a:r>
                        <a:rPr lang="es-CO" sz="900" b="1" i="0" u="none" strike="noStrike">
                          <a:solidFill>
                            <a:srgbClr val="FDFDFD"/>
                          </a:solidFill>
                          <a:effectLst/>
                          <a:latin typeface="Helvetica"/>
                        </a:rPr>
                        <a:t>Var %</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solidFill>
                      <a:srgbClr val="0051A5"/>
                    </a:solidFill>
                  </a:tcPr>
                </a:tc>
                <a:tc>
                  <a:txBody>
                    <a:bodyPr/>
                    <a:lstStyle/>
                    <a:p>
                      <a:pPr algn="ctr" fontAlgn="ctr"/>
                      <a:r>
                        <a:rPr lang="es-CO" sz="900" b="1" i="0" u="none" strike="noStrike">
                          <a:solidFill>
                            <a:srgbClr val="FDFDFD"/>
                          </a:solidFill>
                          <a:effectLst/>
                          <a:latin typeface="Helvetica"/>
                        </a:rPr>
                        <a:t>Var %</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solidFill>
                      <a:srgbClr val="0051A5"/>
                    </a:solidFill>
                  </a:tcPr>
                </a:tc>
                <a:extLst>
                  <a:ext uri="{0D108BD9-81ED-4DB2-BD59-A6C34878D82A}">
                    <a16:rowId xmlns:a16="http://schemas.microsoft.com/office/drawing/2014/main" val="2261459166"/>
                  </a:ext>
                </a:extLst>
              </a:tr>
              <a:tr h="170611">
                <a:tc vMerge="1">
                  <a:txBody>
                    <a:bodyPr/>
                    <a:lstStyle/>
                    <a:p>
                      <a:endParaRPr lang="es-CO"/>
                    </a:p>
                  </a:txBody>
                  <a:tcPr/>
                </a:tc>
                <a:tc>
                  <a:txBody>
                    <a:bodyPr/>
                    <a:lstStyle/>
                    <a:p>
                      <a:pPr algn="ctr" fontAlgn="ctr"/>
                      <a:r>
                        <a:rPr lang="es-CO" sz="900" b="1" i="0" u="none" strike="noStrike">
                          <a:solidFill>
                            <a:srgbClr val="FDFDFD"/>
                          </a:solidFill>
                          <a:effectLst/>
                          <a:latin typeface="Helvetica"/>
                        </a:rPr>
                        <a:t>26/25 </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solidFill>
                      <a:srgbClr val="0051A5"/>
                    </a:solidFill>
                  </a:tcPr>
                </a:tc>
                <a:tc>
                  <a:txBody>
                    <a:bodyPr/>
                    <a:lstStyle/>
                    <a:p>
                      <a:pPr algn="ctr" fontAlgn="ctr"/>
                      <a:r>
                        <a:rPr lang="es-CO" sz="900" b="1" i="0" u="none" strike="noStrike">
                          <a:solidFill>
                            <a:srgbClr val="FDFDFD"/>
                          </a:solidFill>
                          <a:effectLst/>
                          <a:latin typeface="Helvetica"/>
                        </a:rPr>
                        <a:t>27/26 </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solidFill>
                      <a:srgbClr val="0051A5"/>
                    </a:solidFill>
                  </a:tcPr>
                </a:tc>
                <a:tc>
                  <a:txBody>
                    <a:bodyPr/>
                    <a:lstStyle/>
                    <a:p>
                      <a:pPr algn="ctr" fontAlgn="ctr"/>
                      <a:r>
                        <a:rPr lang="es-CO" sz="900" b="1" i="0" u="none" strike="noStrike">
                          <a:solidFill>
                            <a:srgbClr val="FDFDFD"/>
                          </a:solidFill>
                          <a:effectLst/>
                          <a:latin typeface="Helvetica"/>
                        </a:rPr>
                        <a:t>28/27</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solidFill>
                      <a:srgbClr val="0051A5"/>
                    </a:solidFill>
                  </a:tcPr>
                </a:tc>
                <a:tc>
                  <a:txBody>
                    <a:bodyPr/>
                    <a:lstStyle/>
                    <a:p>
                      <a:pPr algn="ctr" fontAlgn="ctr"/>
                      <a:r>
                        <a:rPr lang="es-CO" sz="900" b="1" i="0" u="none" strike="noStrike">
                          <a:solidFill>
                            <a:srgbClr val="FDFDFD"/>
                          </a:solidFill>
                          <a:effectLst/>
                          <a:latin typeface="Helvetica"/>
                        </a:rPr>
                        <a:t>29/28</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solidFill>
                      <a:srgbClr val="0051A5"/>
                    </a:solidFill>
                  </a:tcPr>
                </a:tc>
                <a:extLst>
                  <a:ext uri="{0D108BD9-81ED-4DB2-BD59-A6C34878D82A}">
                    <a16:rowId xmlns:a16="http://schemas.microsoft.com/office/drawing/2014/main" val="3037487539"/>
                  </a:ext>
                </a:extLst>
              </a:tr>
              <a:tr h="170611">
                <a:tc>
                  <a:txBody>
                    <a:bodyPr/>
                    <a:lstStyle/>
                    <a:p>
                      <a:pPr algn="l" rtl="0" fontAlgn="ctr"/>
                      <a:r>
                        <a:rPr lang="es-CO" sz="800" b="0" i="0" u="none" strike="noStrike">
                          <a:solidFill>
                            <a:schemeClr val="tx1">
                              <a:lumMod val="65000"/>
                              <a:lumOff val="35000"/>
                            </a:schemeClr>
                          </a:solidFill>
                          <a:effectLst/>
                          <a:latin typeface="Helvetica"/>
                        </a:rPr>
                        <a:t>ICBF</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0" i="0" u="none" strike="noStrike" kern="1200">
                          <a:solidFill>
                            <a:schemeClr val="tx1">
                              <a:lumMod val="65000"/>
                              <a:lumOff val="35000"/>
                            </a:schemeClr>
                          </a:solidFill>
                          <a:effectLst/>
                          <a:latin typeface="Helvetica"/>
                          <a:ea typeface="+mn-ea"/>
                          <a:cs typeface="+mn-cs"/>
                        </a:rPr>
                        <a:t>-1%</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0" i="0" u="none" strike="noStrike" kern="1200">
                          <a:solidFill>
                            <a:schemeClr val="tx1">
                              <a:lumMod val="65000"/>
                              <a:lumOff val="35000"/>
                            </a:schemeClr>
                          </a:solidFill>
                          <a:effectLst/>
                          <a:latin typeface="Helvetica"/>
                          <a:ea typeface="+mn-ea"/>
                          <a:cs typeface="+mn-cs"/>
                        </a:rPr>
                        <a:t>3%</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0" i="0" u="none" strike="noStrike" kern="1200">
                          <a:solidFill>
                            <a:schemeClr val="tx1">
                              <a:lumMod val="65000"/>
                              <a:lumOff val="35000"/>
                            </a:schemeClr>
                          </a:solidFill>
                          <a:effectLst/>
                          <a:latin typeface="Helvetica"/>
                          <a:ea typeface="+mn-ea"/>
                          <a:cs typeface="+mn-cs"/>
                        </a:rPr>
                        <a:t>3%</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0" i="0" u="none" strike="noStrike" kern="1200">
                          <a:solidFill>
                            <a:schemeClr val="tx1">
                              <a:lumMod val="65000"/>
                              <a:lumOff val="35000"/>
                            </a:schemeClr>
                          </a:solidFill>
                          <a:effectLst/>
                          <a:latin typeface="Helvetica"/>
                          <a:ea typeface="+mn-ea"/>
                          <a:cs typeface="+mn-cs"/>
                        </a:rPr>
                        <a:t>3%</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extLst>
                  <a:ext uri="{0D108BD9-81ED-4DB2-BD59-A6C34878D82A}">
                    <a16:rowId xmlns:a16="http://schemas.microsoft.com/office/drawing/2014/main" val="3592662937"/>
                  </a:ext>
                </a:extLst>
              </a:tr>
              <a:tr h="170611">
                <a:tc>
                  <a:txBody>
                    <a:bodyPr/>
                    <a:lstStyle/>
                    <a:p>
                      <a:pPr algn="l" rtl="0" fontAlgn="ctr"/>
                      <a:r>
                        <a:rPr lang="es-CO" sz="800" b="0" i="0" u="none" strike="noStrike">
                          <a:solidFill>
                            <a:schemeClr val="tx1">
                              <a:lumMod val="65000"/>
                              <a:lumOff val="35000"/>
                            </a:schemeClr>
                          </a:solidFill>
                          <a:effectLst/>
                          <a:latin typeface="Helvetica"/>
                        </a:rPr>
                        <a:t>Entidad 2</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Helvetica"/>
                        </a:rPr>
                        <a:t>0%</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Helvetica"/>
                        </a:rPr>
                        <a:t>0%</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Helvetica"/>
                        </a:rPr>
                        <a:t>0%</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Helvetica"/>
                        </a:rPr>
                        <a:t>0%</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extLst>
                  <a:ext uri="{0D108BD9-81ED-4DB2-BD59-A6C34878D82A}">
                    <a16:rowId xmlns:a16="http://schemas.microsoft.com/office/drawing/2014/main" val="770749048"/>
                  </a:ext>
                </a:extLst>
              </a:tr>
              <a:tr h="170611">
                <a:tc>
                  <a:txBody>
                    <a:bodyPr/>
                    <a:lstStyle/>
                    <a:p>
                      <a:pPr algn="l" rtl="0" fontAlgn="ctr"/>
                      <a:r>
                        <a:rPr lang="es-CO" sz="800" b="0" i="0" u="none" strike="noStrike">
                          <a:solidFill>
                            <a:schemeClr val="tx1">
                              <a:lumMod val="65000"/>
                              <a:lumOff val="35000"/>
                            </a:schemeClr>
                          </a:solidFill>
                          <a:effectLst/>
                          <a:latin typeface="Helvetica"/>
                        </a:rPr>
                        <a:t>Entidad 3</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Helvetica"/>
                        </a:rPr>
                        <a:t>0%</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Helvetica"/>
                        </a:rPr>
                        <a:t>0%</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Helvetica"/>
                        </a:rPr>
                        <a:t>0%</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Helvetica"/>
                        </a:rPr>
                        <a:t>0%</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extLst>
                  <a:ext uri="{0D108BD9-81ED-4DB2-BD59-A6C34878D82A}">
                    <a16:rowId xmlns:a16="http://schemas.microsoft.com/office/drawing/2014/main" val="4259211036"/>
                  </a:ext>
                </a:extLst>
              </a:tr>
              <a:tr h="170611">
                <a:tc>
                  <a:txBody>
                    <a:bodyPr/>
                    <a:lstStyle/>
                    <a:p>
                      <a:pPr algn="l" rtl="0" fontAlgn="ctr"/>
                      <a:r>
                        <a:rPr lang="es-CO" sz="800" b="0" i="0" u="none" strike="noStrike">
                          <a:solidFill>
                            <a:schemeClr val="tx1">
                              <a:lumMod val="65000"/>
                              <a:lumOff val="35000"/>
                            </a:schemeClr>
                          </a:solidFill>
                          <a:effectLst/>
                          <a:latin typeface="Helvetica"/>
                        </a:rPr>
                        <a:t>Entidad 4</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Helvetica"/>
                        </a:rPr>
                        <a:t>0%</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Helvetica"/>
                        </a:rPr>
                        <a:t>0%</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Helvetica"/>
                        </a:rPr>
                        <a:t>0%</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Helvetica"/>
                        </a:rPr>
                        <a:t>0%</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extLst>
                  <a:ext uri="{0D108BD9-81ED-4DB2-BD59-A6C34878D82A}">
                    <a16:rowId xmlns:a16="http://schemas.microsoft.com/office/drawing/2014/main" val="1431024468"/>
                  </a:ext>
                </a:extLst>
              </a:tr>
              <a:tr h="170611">
                <a:tc>
                  <a:txBody>
                    <a:bodyPr/>
                    <a:lstStyle/>
                    <a:p>
                      <a:pPr algn="l" fontAlgn="ctr"/>
                      <a:r>
                        <a:rPr lang="es-CO" sz="800" b="1" i="0" u="none" strike="noStrike">
                          <a:solidFill>
                            <a:srgbClr val="000000"/>
                          </a:solidFill>
                          <a:effectLst/>
                          <a:latin typeface="Helvetica"/>
                        </a:rPr>
                        <a:t>Total Ingresos Sector</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1" i="0" u="none" strike="noStrike">
                          <a:solidFill>
                            <a:schemeClr val="tx1">
                              <a:lumMod val="65000"/>
                              <a:lumOff val="35000"/>
                            </a:schemeClr>
                          </a:solidFill>
                          <a:effectLst/>
                          <a:latin typeface="Helvetica"/>
                        </a:rPr>
                        <a:t>0%</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1" i="0" u="none" strike="noStrike">
                          <a:solidFill>
                            <a:schemeClr val="tx1">
                              <a:lumMod val="65000"/>
                              <a:lumOff val="35000"/>
                            </a:schemeClr>
                          </a:solidFill>
                          <a:effectLst/>
                          <a:latin typeface="Helvetica"/>
                        </a:rPr>
                        <a:t>0%</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1" i="0" u="none" strike="noStrike">
                          <a:solidFill>
                            <a:schemeClr val="tx1">
                              <a:lumMod val="65000"/>
                              <a:lumOff val="35000"/>
                            </a:schemeClr>
                          </a:solidFill>
                          <a:effectLst/>
                          <a:latin typeface="Helvetica"/>
                        </a:rPr>
                        <a:t>0%</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tc>
                  <a:txBody>
                    <a:bodyPr/>
                    <a:lstStyle/>
                    <a:p>
                      <a:pPr algn="ctr" fontAlgn="ctr"/>
                      <a:r>
                        <a:rPr lang="es-CO" sz="900" b="1" i="0" u="none" strike="noStrike">
                          <a:solidFill>
                            <a:schemeClr val="tx1">
                              <a:lumMod val="65000"/>
                              <a:lumOff val="35000"/>
                            </a:schemeClr>
                          </a:solidFill>
                          <a:effectLst/>
                          <a:latin typeface="Helvetica"/>
                        </a:rPr>
                        <a:t>0%</a:t>
                      </a:r>
                    </a:p>
                  </a:txBody>
                  <a:tcPr marL="0" marR="0" marT="0" marB="0" anchor="ctr">
                    <a:lnL w="9525" cap="flat" cmpd="sng" algn="ctr">
                      <a:solidFill>
                        <a:srgbClr val="0051A5"/>
                      </a:solidFill>
                      <a:prstDash val="solid"/>
                      <a:round/>
                      <a:headEnd type="none" w="med" len="med"/>
                      <a:tailEnd type="none" w="med" len="med"/>
                    </a:lnL>
                    <a:lnR w="9525" cap="flat" cmpd="sng" algn="ctr">
                      <a:solidFill>
                        <a:srgbClr val="0051A5"/>
                      </a:solidFill>
                      <a:prstDash val="solid"/>
                      <a:round/>
                      <a:headEnd type="none" w="med" len="med"/>
                      <a:tailEnd type="none" w="med" len="med"/>
                    </a:lnR>
                    <a:lnT w="9525" cap="flat" cmpd="sng" algn="ctr">
                      <a:solidFill>
                        <a:srgbClr val="0051A5"/>
                      </a:solidFill>
                      <a:prstDash val="solid"/>
                      <a:round/>
                      <a:headEnd type="none" w="med" len="med"/>
                      <a:tailEnd type="none" w="med" len="med"/>
                    </a:lnT>
                    <a:lnB w="9525" cap="flat" cmpd="sng" algn="ctr">
                      <a:solidFill>
                        <a:srgbClr val="0051A5"/>
                      </a:solidFill>
                      <a:prstDash val="solid"/>
                      <a:round/>
                      <a:headEnd type="none" w="med" len="med"/>
                      <a:tailEnd type="none" w="med" len="med"/>
                    </a:lnB>
                    <a:noFill/>
                  </a:tcPr>
                </a:tc>
                <a:extLst>
                  <a:ext uri="{0D108BD9-81ED-4DB2-BD59-A6C34878D82A}">
                    <a16:rowId xmlns:a16="http://schemas.microsoft.com/office/drawing/2014/main" val="2916426529"/>
                  </a:ext>
                </a:extLst>
              </a:tr>
            </a:tbl>
          </a:graphicData>
        </a:graphic>
      </p:graphicFrame>
      <p:pic>
        <p:nvPicPr>
          <p:cNvPr id="10" name="Graphic 5">
            <a:extLst>
              <a:ext uri="{FF2B5EF4-FFF2-40B4-BE49-F238E27FC236}">
                <a16:creationId xmlns:a16="http://schemas.microsoft.com/office/drawing/2014/main" id="{8293355C-B297-DE66-E76F-371CF6A7AC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9028" y="751706"/>
            <a:ext cx="2781300" cy="114300"/>
          </a:xfrm>
          <a:prstGeom prst="rect">
            <a:avLst/>
          </a:prstGeom>
        </p:spPr>
      </p:pic>
      <p:graphicFrame>
        <p:nvGraphicFramePr>
          <p:cNvPr id="2" name="Gráfico 1">
            <a:extLst>
              <a:ext uri="{FF2B5EF4-FFF2-40B4-BE49-F238E27FC236}">
                <a16:creationId xmlns:a16="http://schemas.microsoft.com/office/drawing/2014/main" id="{615D565A-9122-4AC9-A32B-B6DABB7A7644}"/>
              </a:ext>
            </a:extLst>
          </p:cNvPr>
          <p:cNvGraphicFramePr>
            <a:graphicFrameLocks/>
          </p:cNvGraphicFramePr>
          <p:nvPr/>
        </p:nvGraphicFramePr>
        <p:xfrm>
          <a:off x="466344" y="1375722"/>
          <a:ext cx="10853928" cy="41065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671149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77233-D6E5-AC59-6619-FCE965013DE3}"/>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60F968B3-0F8C-2CFF-5F42-7FD921943D89}"/>
              </a:ext>
            </a:extLst>
          </p:cNvPr>
          <p:cNvSpPr/>
          <p:nvPr/>
        </p:nvSpPr>
        <p:spPr>
          <a:xfrm>
            <a:off x="0" y="7627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FA5B5BF3-8701-F758-CEFA-6B9DEFC227DB}"/>
              </a:ext>
            </a:extLst>
          </p:cNvPr>
          <p:cNvSpPr txBox="1">
            <a:spLocks/>
          </p:cNvSpPr>
          <p:nvPr/>
        </p:nvSpPr>
        <p:spPr>
          <a:xfrm>
            <a:off x="225327" y="318295"/>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Ingresos Entidad</a:t>
            </a:r>
          </a:p>
        </p:txBody>
      </p:sp>
      <p:sp>
        <p:nvSpPr>
          <p:cNvPr id="9" name="CuadroTexto 8">
            <a:extLst>
              <a:ext uri="{FF2B5EF4-FFF2-40B4-BE49-F238E27FC236}">
                <a16:creationId xmlns:a16="http://schemas.microsoft.com/office/drawing/2014/main" id="{CDFCD586-ECFA-A708-79DB-9C97DE872F45}"/>
              </a:ext>
            </a:extLst>
          </p:cNvPr>
          <p:cNvSpPr txBox="1"/>
          <p:nvPr/>
        </p:nvSpPr>
        <p:spPr>
          <a:xfrm>
            <a:off x="8497981" y="5042983"/>
            <a:ext cx="3167912" cy="738664"/>
          </a:xfrm>
          <a:prstGeom prst="rect">
            <a:avLst/>
          </a:prstGeom>
          <a:noFill/>
          <a:ln>
            <a:solidFill>
              <a:srgbClr val="0051A5"/>
            </a:solidFill>
          </a:ln>
        </p:spPr>
        <p:txBody>
          <a:bodyPr wrap="square" lIns="91440" tIns="45720" rIns="91440" bIns="45720" rtlCol="0" anchor="t">
            <a:spAutoFit/>
          </a:bodyPr>
          <a:lstStyle/>
          <a:p>
            <a:r>
              <a:rPr lang="es-MX" sz="1400" b="1">
                <a:solidFill>
                  <a:srgbClr val="0051A5"/>
                </a:solidFill>
              </a:rPr>
              <a:t>Supuestos de Cálculo: </a:t>
            </a:r>
          </a:p>
          <a:p>
            <a:r>
              <a:rPr lang="es-MX" sz="1400" b="1">
                <a:solidFill>
                  <a:srgbClr val="0051A5"/>
                </a:solidFill>
              </a:rPr>
              <a:t>Remitirse a Excel</a:t>
            </a:r>
          </a:p>
          <a:p>
            <a:pPr marL="285750" indent="-285750">
              <a:buFont typeface="Arial" panose="020B0604020202020204" pitchFamily="34" charset="0"/>
              <a:buChar char="•"/>
            </a:pPr>
            <a:endParaRPr lang="es-CO" sz="1400">
              <a:solidFill>
                <a:srgbClr val="255083"/>
              </a:solidFill>
              <a:cs typeface="Helvetica"/>
            </a:endParaRPr>
          </a:p>
        </p:txBody>
      </p:sp>
      <p:pic>
        <p:nvPicPr>
          <p:cNvPr id="12" name="Graphic 5">
            <a:extLst>
              <a:ext uri="{FF2B5EF4-FFF2-40B4-BE49-F238E27FC236}">
                <a16:creationId xmlns:a16="http://schemas.microsoft.com/office/drawing/2014/main" id="{135238F5-5F5F-CEFB-4789-59708680B8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8381" y="749770"/>
            <a:ext cx="2781300" cy="114300"/>
          </a:xfrm>
          <a:prstGeom prst="rect">
            <a:avLst/>
          </a:prstGeom>
        </p:spPr>
      </p:pic>
      <p:graphicFrame>
        <p:nvGraphicFramePr>
          <p:cNvPr id="6" name="Gráfico 5">
            <a:extLst>
              <a:ext uri="{FF2B5EF4-FFF2-40B4-BE49-F238E27FC236}">
                <a16:creationId xmlns:a16="http://schemas.microsoft.com/office/drawing/2014/main" id="{00000000-0008-0000-0700-000002000000}"/>
              </a:ext>
            </a:extLst>
          </p:cNvPr>
          <p:cNvGraphicFramePr>
            <a:graphicFrameLocks/>
          </p:cNvGraphicFramePr>
          <p:nvPr/>
        </p:nvGraphicFramePr>
        <p:xfrm>
          <a:off x="8497981" y="694906"/>
          <a:ext cx="3468691" cy="38496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abla 6">
            <a:extLst>
              <a:ext uri="{FF2B5EF4-FFF2-40B4-BE49-F238E27FC236}">
                <a16:creationId xmlns:a16="http://schemas.microsoft.com/office/drawing/2014/main" id="{5FE1E30B-C9B6-56A1-4003-FE0EBB9DAE88}"/>
              </a:ext>
            </a:extLst>
          </p:cNvPr>
          <p:cNvGraphicFramePr>
            <a:graphicFrameLocks noGrp="1"/>
          </p:cNvGraphicFramePr>
          <p:nvPr/>
        </p:nvGraphicFramePr>
        <p:xfrm>
          <a:off x="349747" y="895257"/>
          <a:ext cx="7808102" cy="5899583"/>
        </p:xfrm>
        <a:graphic>
          <a:graphicData uri="http://schemas.openxmlformats.org/drawingml/2006/table">
            <a:tbl>
              <a:tblPr/>
              <a:tblGrid>
                <a:gridCol w="1458851">
                  <a:extLst>
                    <a:ext uri="{9D8B030D-6E8A-4147-A177-3AD203B41FA5}">
                      <a16:colId xmlns:a16="http://schemas.microsoft.com/office/drawing/2014/main" val="1752522634"/>
                    </a:ext>
                  </a:extLst>
                </a:gridCol>
                <a:gridCol w="630004">
                  <a:extLst>
                    <a:ext uri="{9D8B030D-6E8A-4147-A177-3AD203B41FA5}">
                      <a16:colId xmlns:a16="http://schemas.microsoft.com/office/drawing/2014/main" val="3582970038"/>
                    </a:ext>
                  </a:extLst>
                </a:gridCol>
                <a:gridCol w="645754">
                  <a:extLst>
                    <a:ext uri="{9D8B030D-6E8A-4147-A177-3AD203B41FA5}">
                      <a16:colId xmlns:a16="http://schemas.microsoft.com/office/drawing/2014/main" val="1950193875"/>
                    </a:ext>
                  </a:extLst>
                </a:gridCol>
                <a:gridCol w="874129">
                  <a:extLst>
                    <a:ext uri="{9D8B030D-6E8A-4147-A177-3AD203B41FA5}">
                      <a16:colId xmlns:a16="http://schemas.microsoft.com/office/drawing/2014/main" val="4180932671"/>
                    </a:ext>
                  </a:extLst>
                </a:gridCol>
                <a:gridCol w="653627">
                  <a:extLst>
                    <a:ext uri="{9D8B030D-6E8A-4147-A177-3AD203B41FA5}">
                      <a16:colId xmlns:a16="http://schemas.microsoft.com/office/drawing/2014/main" val="35126469"/>
                    </a:ext>
                  </a:extLst>
                </a:gridCol>
                <a:gridCol w="889879">
                  <a:extLst>
                    <a:ext uri="{9D8B030D-6E8A-4147-A177-3AD203B41FA5}">
                      <a16:colId xmlns:a16="http://schemas.microsoft.com/office/drawing/2014/main" val="3273490194"/>
                    </a:ext>
                  </a:extLst>
                </a:gridCol>
                <a:gridCol w="631972">
                  <a:extLst>
                    <a:ext uri="{9D8B030D-6E8A-4147-A177-3AD203B41FA5}">
                      <a16:colId xmlns:a16="http://schemas.microsoft.com/office/drawing/2014/main" val="3186533327"/>
                    </a:ext>
                  </a:extLst>
                </a:gridCol>
                <a:gridCol w="653627">
                  <a:extLst>
                    <a:ext uri="{9D8B030D-6E8A-4147-A177-3AD203B41FA5}">
                      <a16:colId xmlns:a16="http://schemas.microsoft.com/office/drawing/2014/main" val="512521202"/>
                    </a:ext>
                  </a:extLst>
                </a:gridCol>
                <a:gridCol w="456753">
                  <a:extLst>
                    <a:ext uri="{9D8B030D-6E8A-4147-A177-3AD203B41FA5}">
                      <a16:colId xmlns:a16="http://schemas.microsoft.com/office/drawing/2014/main" val="3162374805"/>
                    </a:ext>
                  </a:extLst>
                </a:gridCol>
                <a:gridCol w="456753">
                  <a:extLst>
                    <a:ext uri="{9D8B030D-6E8A-4147-A177-3AD203B41FA5}">
                      <a16:colId xmlns:a16="http://schemas.microsoft.com/office/drawing/2014/main" val="1086433511"/>
                    </a:ext>
                  </a:extLst>
                </a:gridCol>
                <a:gridCol w="456753">
                  <a:extLst>
                    <a:ext uri="{9D8B030D-6E8A-4147-A177-3AD203B41FA5}">
                      <a16:colId xmlns:a16="http://schemas.microsoft.com/office/drawing/2014/main" val="200370724"/>
                    </a:ext>
                  </a:extLst>
                </a:gridCol>
              </a:tblGrid>
              <a:tr h="152400">
                <a:tc>
                  <a:txBody>
                    <a:bodyPr/>
                    <a:lstStyle/>
                    <a:p>
                      <a:pPr algn="l" fontAlgn="b"/>
                      <a:r>
                        <a:rPr lang="es-CO" sz="1000" b="1" i="0" u="none" strike="noStrike">
                          <a:solidFill>
                            <a:srgbClr val="000000"/>
                          </a:solidFill>
                          <a:effectLst/>
                          <a:latin typeface="Calibri" panose="020F0502020204030204" pitchFamily="34" charset="0"/>
                        </a:rPr>
                        <a:t>ENTIDAD</a:t>
                      </a:r>
                    </a:p>
                  </a:txBody>
                  <a:tcPr marL="0" marR="0" marT="0" marB="0" anchor="b">
                    <a:lnL>
                      <a:noFill/>
                    </a:lnL>
                    <a:lnR>
                      <a:noFill/>
                    </a:lnR>
                    <a:lnT>
                      <a:noFill/>
                    </a:lnT>
                    <a:lnB>
                      <a:noFill/>
                    </a:lnB>
                    <a:solidFill>
                      <a:srgbClr val="FFFFFF"/>
                    </a:solidFill>
                  </a:tcPr>
                </a:tc>
                <a:tc>
                  <a:txBody>
                    <a:bodyPr/>
                    <a:lstStyle/>
                    <a:p>
                      <a:pPr algn="l" fontAlgn="b"/>
                      <a:r>
                        <a:rPr lang="es-CO"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s-CO"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s-CO"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2994179173"/>
                  </a:ext>
                </a:extLst>
              </a:tr>
              <a:tr h="243840">
                <a:tc>
                  <a:txBody>
                    <a:bodyPr/>
                    <a:lstStyle/>
                    <a:p>
                      <a:pPr algn="l" rtl="0" fontAlgn="b"/>
                      <a:r>
                        <a:rPr lang="es-ES" sz="800" b="1" i="0" u="none" strike="noStrike">
                          <a:solidFill>
                            <a:srgbClr val="203764"/>
                          </a:solidFill>
                          <a:effectLst/>
                          <a:latin typeface="Calibri" panose="020F0502020204030204" pitchFamily="34" charset="0"/>
                        </a:rPr>
                        <a:t>Cifras en millones pesos corrientes</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b"/>
                      <a:r>
                        <a:rPr lang="es-CO"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8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800" b="1" i="0" u="none" strike="noStrike">
                          <a:solidFill>
                            <a:srgbClr val="FFFFFF"/>
                          </a:solidFill>
                          <a:effectLst/>
                          <a:latin typeface="Calibri" panose="020F0502020204030204" pitchFamily="34" charset="0"/>
                        </a:rPr>
                        <a:t>MGMP 2026-2029</a:t>
                      </a:r>
                    </a:p>
                  </a:txBody>
                  <a:tcPr marL="0" marR="0" marT="50292" marB="50292"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834205873"/>
                  </a:ext>
                </a:extLst>
              </a:tr>
              <a:tr h="121920">
                <a:tc rowSpan="2">
                  <a:txBody>
                    <a:bodyPr/>
                    <a:lstStyle/>
                    <a:p>
                      <a:pPr algn="ctr" rtl="0" fontAlgn="ctr"/>
                      <a:r>
                        <a:rPr lang="es-CO" sz="800" b="1" i="0" u="none" strike="noStrike">
                          <a:solidFill>
                            <a:srgbClr val="FFFFFF"/>
                          </a:solidFill>
                          <a:effectLst/>
                          <a:latin typeface="Calibri" panose="020F0502020204030204" pitchFamily="34" charset="0"/>
                        </a:rPr>
                        <a:t>Ingresos </a:t>
                      </a:r>
                    </a:p>
                  </a:txBody>
                  <a:tcPr marL="0" marR="0" marT="50292" marB="50292"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800" b="1" i="0" u="none" strike="noStrike">
                          <a:solidFill>
                            <a:srgbClr val="FFFFFF"/>
                          </a:solidFill>
                          <a:effectLst/>
                          <a:latin typeface="Calibri" panose="020F0502020204030204" pitchFamily="34" charset="0"/>
                        </a:rPr>
                        <a:t>2024</a:t>
                      </a:r>
                    </a:p>
                  </a:txBody>
                  <a:tcPr marL="0" marR="0" marT="50292" marB="50292"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800" b="1" i="0" u="none" strike="noStrike">
                          <a:solidFill>
                            <a:srgbClr val="FFFFFF"/>
                          </a:solidFill>
                          <a:effectLst/>
                          <a:latin typeface="Calibri" panose="020F0502020204030204" pitchFamily="34" charset="0"/>
                        </a:rPr>
                        <a:t>2025</a:t>
                      </a:r>
                    </a:p>
                  </a:txBody>
                  <a:tcPr marL="0" marR="0" marT="50292" marB="50292"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800" b="1" i="0" u="none" strike="noStrike">
                          <a:solidFill>
                            <a:srgbClr val="FFFFFF"/>
                          </a:solidFill>
                          <a:effectLst/>
                          <a:latin typeface="Calibri" panose="020F0502020204030204" pitchFamily="34" charset="0"/>
                        </a:rPr>
                        <a:t>2026</a:t>
                      </a:r>
                    </a:p>
                  </a:txBody>
                  <a:tcPr marL="0" marR="0" marT="50292" marB="50292"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800" b="1" i="0" u="none" strike="noStrike">
                          <a:solidFill>
                            <a:srgbClr val="FFFFFF"/>
                          </a:solidFill>
                          <a:effectLst/>
                          <a:latin typeface="Calibri" panose="020F0502020204030204" pitchFamily="34" charset="0"/>
                        </a:rPr>
                        <a:t>2027</a:t>
                      </a:r>
                    </a:p>
                  </a:txBody>
                  <a:tcPr marL="0" marR="0" marT="50292" marB="50292"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800" b="1" i="0" u="none" strike="noStrike">
                          <a:solidFill>
                            <a:srgbClr val="FFFFFF"/>
                          </a:solidFill>
                          <a:effectLst/>
                          <a:latin typeface="Calibri" panose="020F0502020204030204" pitchFamily="34" charset="0"/>
                        </a:rPr>
                        <a:t>2028</a:t>
                      </a:r>
                    </a:p>
                  </a:txBody>
                  <a:tcPr marL="0" marR="0" marT="50292" marB="50292"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800" b="1" i="0" u="none" strike="noStrike">
                          <a:solidFill>
                            <a:srgbClr val="FFFFFF"/>
                          </a:solidFill>
                          <a:effectLst/>
                          <a:latin typeface="Calibri" panose="020F0502020204030204" pitchFamily="34" charset="0"/>
                        </a:rPr>
                        <a:t>2029</a:t>
                      </a:r>
                    </a:p>
                  </a:txBody>
                  <a:tcPr marL="0" marR="0" marT="50292" marB="50292"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593738362"/>
                  </a:ext>
                </a:extLst>
              </a:tr>
              <a:tr h="121920">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8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950332441"/>
                  </a:ext>
                </a:extLst>
              </a:tr>
              <a:tr h="121920">
                <a:tc>
                  <a:txBody>
                    <a:bodyPr/>
                    <a:lstStyle/>
                    <a:p>
                      <a:pPr algn="l" rtl="0" fontAlgn="ctr"/>
                      <a:r>
                        <a:rPr lang="es-CO" sz="800" b="1" i="0" u="none" strike="noStrike">
                          <a:solidFill>
                            <a:srgbClr val="203764"/>
                          </a:solidFill>
                          <a:effectLst/>
                          <a:latin typeface="Calibri" panose="020F0502020204030204" pitchFamily="34" charset="0"/>
                        </a:rPr>
                        <a:t>I. Ingresos Corrientes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ctr"/>
                      <a:r>
                        <a:rPr lang="es-CO" sz="800" b="1" i="0" u="none" strike="noStrike">
                          <a:solidFill>
                            <a:srgbClr val="203764"/>
                          </a:solidFill>
                          <a:effectLst/>
                          <a:latin typeface="Arial" panose="020B0604020202020204" pitchFamily="34" charset="0"/>
                        </a:rPr>
                        <a:t>$ 12.395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ctr"/>
                      <a:r>
                        <a:rPr lang="es-CO" sz="800" b="1" i="0" u="none" strike="noStrike">
                          <a:solidFill>
                            <a:srgbClr val="203764"/>
                          </a:solidFill>
                          <a:effectLst/>
                          <a:latin typeface="Arial" panose="020B0604020202020204" pitchFamily="34" charset="0"/>
                        </a:rPr>
                        <a:t>$ 71.151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ctr"/>
                      <a:r>
                        <a:rPr lang="es-CO" sz="800" b="1" i="0" u="none" strike="noStrike">
                          <a:solidFill>
                            <a:srgbClr val="203764"/>
                          </a:solidFill>
                          <a:effectLst/>
                          <a:latin typeface="Arial" panose="020B0604020202020204" pitchFamily="34" charset="0"/>
                        </a:rPr>
                        <a:t>$ 11.551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ctr"/>
                      <a:r>
                        <a:rPr lang="es-CO" sz="800" b="1" i="0" u="none" strike="noStrike">
                          <a:solidFill>
                            <a:srgbClr val="203764"/>
                          </a:solidFill>
                          <a:effectLst/>
                          <a:latin typeface="Arial" panose="020B0604020202020204" pitchFamily="34" charset="0"/>
                        </a:rPr>
                        <a:t>$ 11.897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ctr"/>
                      <a:r>
                        <a:rPr lang="es-CO" sz="800" b="1" i="0" u="none" strike="noStrike">
                          <a:solidFill>
                            <a:srgbClr val="203764"/>
                          </a:solidFill>
                          <a:effectLst/>
                          <a:latin typeface="Arial" panose="020B0604020202020204" pitchFamily="34" charset="0"/>
                        </a:rPr>
                        <a:t>$ 12.254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ctr"/>
                      <a:r>
                        <a:rPr lang="es-CO" sz="800" b="1" i="0" u="none" strike="noStrike">
                          <a:solidFill>
                            <a:srgbClr val="203764"/>
                          </a:solidFill>
                          <a:effectLst/>
                          <a:latin typeface="Arial" panose="020B0604020202020204" pitchFamily="34" charset="0"/>
                        </a:rPr>
                        <a:t>$ 12.622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800" b="1" i="0" u="none" strike="noStrike">
                          <a:solidFill>
                            <a:srgbClr val="203764"/>
                          </a:solidFill>
                          <a:effectLst/>
                          <a:latin typeface="Arial" panose="020B0604020202020204" pitchFamily="34" charset="0"/>
                        </a:rPr>
                        <a:t>-84%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8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8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8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113872614"/>
                  </a:ext>
                </a:extLst>
              </a:tr>
              <a:tr h="121920">
                <a:tc>
                  <a:txBody>
                    <a:bodyPr/>
                    <a:lstStyle/>
                    <a:p>
                      <a:pPr algn="l" rtl="0" fontAlgn="ctr"/>
                      <a:r>
                        <a:rPr lang="es-CO" sz="800" b="0" i="0" u="none" strike="noStrike">
                          <a:solidFill>
                            <a:srgbClr val="203764"/>
                          </a:solidFill>
                          <a:effectLst/>
                          <a:latin typeface="Calibri" panose="020F0502020204030204" pitchFamily="34" charset="0"/>
                        </a:rPr>
                        <a:t>Ingresos tributarios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312463187"/>
                  </a:ext>
                </a:extLst>
              </a:tr>
              <a:tr h="121920">
                <a:tc>
                  <a:txBody>
                    <a:bodyPr/>
                    <a:lstStyle/>
                    <a:p>
                      <a:pPr algn="l" rtl="0" fontAlgn="ctr"/>
                      <a:r>
                        <a:rPr lang="es-CO" sz="800" b="0" i="0" u="none" strike="noStrike">
                          <a:solidFill>
                            <a:srgbClr val="203764"/>
                          </a:solidFill>
                          <a:effectLst/>
                          <a:latin typeface="Calibri" panose="020F0502020204030204" pitchFamily="34" charset="0"/>
                        </a:rPr>
                        <a:t>Impuestos directos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246563735"/>
                  </a:ext>
                </a:extLst>
              </a:tr>
              <a:tr h="121920">
                <a:tc>
                  <a:txBody>
                    <a:bodyPr/>
                    <a:lstStyle/>
                    <a:p>
                      <a:pPr algn="l" rtl="0" fontAlgn="ctr"/>
                      <a:r>
                        <a:rPr lang="es-CO" sz="800" b="0" i="0" u="none" strike="noStrike">
                          <a:solidFill>
                            <a:srgbClr val="203764"/>
                          </a:solidFill>
                          <a:effectLst/>
                          <a:latin typeface="Calibri" panose="020F0502020204030204" pitchFamily="34" charset="0"/>
                        </a:rPr>
                        <a:t>Impuestos indirectos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108083444"/>
                  </a:ext>
                </a:extLst>
              </a:tr>
              <a:tr h="121920">
                <a:tc>
                  <a:txBody>
                    <a:bodyPr/>
                    <a:lstStyle/>
                    <a:p>
                      <a:pPr algn="l" rtl="0" fontAlgn="ctr"/>
                      <a:r>
                        <a:rPr lang="es-CO" sz="800" b="0" i="0" u="none" strike="noStrike">
                          <a:solidFill>
                            <a:srgbClr val="203764"/>
                          </a:solidFill>
                          <a:effectLst/>
                          <a:latin typeface="Calibri" panose="020F0502020204030204" pitchFamily="34" charset="0"/>
                        </a:rPr>
                        <a:t>Ingresos no tributarios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$ 49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373952892"/>
                  </a:ext>
                </a:extLst>
              </a:tr>
              <a:tr h="121920">
                <a:tc>
                  <a:txBody>
                    <a:bodyPr/>
                    <a:lstStyle/>
                    <a:p>
                      <a:pPr algn="l" rtl="0" fontAlgn="ctr"/>
                      <a:r>
                        <a:rPr lang="es-CO" sz="800" b="0" i="0" u="none" strike="noStrike">
                          <a:solidFill>
                            <a:srgbClr val="203764"/>
                          </a:solidFill>
                          <a:effectLst/>
                          <a:latin typeface="Calibri" panose="020F0502020204030204" pitchFamily="34" charset="0"/>
                        </a:rPr>
                        <a:t>Contribuciones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679493157"/>
                  </a:ext>
                </a:extLst>
              </a:tr>
              <a:tr h="121920">
                <a:tc>
                  <a:txBody>
                    <a:bodyPr/>
                    <a:lstStyle/>
                    <a:p>
                      <a:pPr algn="l" rtl="0" fontAlgn="ctr"/>
                      <a:r>
                        <a:rPr lang="es-CO" sz="800" b="0" i="0" u="none" strike="noStrike">
                          <a:solidFill>
                            <a:srgbClr val="203764"/>
                          </a:solidFill>
                          <a:effectLst/>
                          <a:latin typeface="Calibri" panose="020F0502020204030204" pitchFamily="34" charset="0"/>
                        </a:rPr>
                        <a:t>Tasas y derechos administrativos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060537163"/>
                  </a:ext>
                </a:extLst>
              </a:tr>
              <a:tr h="260783">
                <a:tc>
                  <a:txBody>
                    <a:bodyPr/>
                    <a:lstStyle/>
                    <a:p>
                      <a:pPr algn="l" rtl="0" fontAlgn="ctr"/>
                      <a:r>
                        <a:rPr lang="es-CO" sz="800" b="0" i="0" u="none" strike="noStrike">
                          <a:solidFill>
                            <a:srgbClr val="203764"/>
                          </a:solidFill>
                          <a:effectLst/>
                          <a:latin typeface="Calibri" panose="020F0502020204030204" pitchFamily="34" charset="0"/>
                        </a:rPr>
                        <a:t>Multas sanciones e intereses de mora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$ 10.462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$ 8.799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$ 8.806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$ 9.070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$ 9.342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$ 9.623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975011042"/>
                  </a:ext>
                </a:extLst>
              </a:tr>
              <a:tr h="243840">
                <a:tc>
                  <a:txBody>
                    <a:bodyPr/>
                    <a:lstStyle/>
                    <a:p>
                      <a:pPr algn="l" rtl="0" fontAlgn="ctr"/>
                      <a:r>
                        <a:rPr lang="es-CO" sz="800" b="0" i="0" u="none" strike="noStrike">
                          <a:solidFill>
                            <a:srgbClr val="203764"/>
                          </a:solidFill>
                          <a:effectLst/>
                          <a:latin typeface="Calibri" panose="020F0502020204030204" pitchFamily="34" charset="0"/>
                        </a:rPr>
                        <a:t>Derechos económicos por uso de recursos naturales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Calibri" panose="020F050202020403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240227802"/>
                  </a:ext>
                </a:extLst>
              </a:tr>
              <a:tr h="121920">
                <a:tc>
                  <a:txBody>
                    <a:bodyPr/>
                    <a:lstStyle/>
                    <a:p>
                      <a:pPr algn="l" rtl="0" fontAlgn="ctr"/>
                      <a:r>
                        <a:rPr lang="es-ES" sz="800" b="0" i="0" u="none" strike="noStrike">
                          <a:solidFill>
                            <a:srgbClr val="203764"/>
                          </a:solidFill>
                          <a:effectLst/>
                          <a:latin typeface="Calibri" panose="020F0502020204030204" pitchFamily="34" charset="0"/>
                        </a:rPr>
                        <a:t>Venta de bienes y servicios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$ 332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$ 568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$ 381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$ 393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$ 404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$ 417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14161350"/>
                  </a:ext>
                </a:extLst>
              </a:tr>
              <a:tr h="121920">
                <a:tc>
                  <a:txBody>
                    <a:bodyPr/>
                    <a:lstStyle/>
                    <a:p>
                      <a:pPr algn="l" rtl="0" fontAlgn="ctr"/>
                      <a:r>
                        <a:rPr lang="es-CO" sz="800" b="0" i="0" u="none" strike="noStrike">
                          <a:solidFill>
                            <a:srgbClr val="203764"/>
                          </a:solidFill>
                          <a:effectLst/>
                          <a:latin typeface="Calibri" panose="020F0502020204030204" pitchFamily="34" charset="0"/>
                        </a:rPr>
                        <a:t>Transferencias corrientes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$ 1.553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$ 61.784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$ 2.364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$ 2.434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$ 2.507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$ 2.583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-96%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79032625"/>
                  </a:ext>
                </a:extLst>
              </a:tr>
              <a:tr h="121920">
                <a:tc>
                  <a:txBody>
                    <a:bodyPr/>
                    <a:lstStyle/>
                    <a:p>
                      <a:pPr algn="l" rtl="0" fontAlgn="ctr"/>
                      <a:r>
                        <a:rPr lang="es-CO" sz="800" b="1" i="0" u="none" strike="noStrike">
                          <a:solidFill>
                            <a:srgbClr val="203764"/>
                          </a:solidFill>
                          <a:effectLst/>
                          <a:latin typeface="Calibri" panose="020F0502020204030204" pitchFamily="34" charset="0"/>
                        </a:rPr>
                        <a:t>II. Recursos de Capital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ctr"/>
                      <a:r>
                        <a:rPr lang="es-CO" sz="800" b="1" i="0" u="none" strike="noStrike">
                          <a:solidFill>
                            <a:srgbClr val="203764"/>
                          </a:solidFill>
                          <a:effectLst/>
                          <a:latin typeface="Arial" panose="020B0604020202020204" pitchFamily="34" charset="0"/>
                        </a:rPr>
                        <a:t>$ 719.529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ctr"/>
                      <a:r>
                        <a:rPr lang="es-CO" sz="800" b="1" i="0" u="none" strike="noStrike">
                          <a:solidFill>
                            <a:srgbClr val="203764"/>
                          </a:solidFill>
                          <a:effectLst/>
                          <a:latin typeface="Arial" panose="020B0604020202020204" pitchFamily="34" charset="0"/>
                        </a:rPr>
                        <a:t>$ 266.008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ctr"/>
                      <a:r>
                        <a:rPr lang="es-CO" sz="800" b="1" i="0" u="none" strike="noStrike">
                          <a:solidFill>
                            <a:srgbClr val="203764"/>
                          </a:solidFill>
                          <a:effectLst/>
                          <a:latin typeface="Arial" panose="020B0604020202020204" pitchFamily="34" charset="0"/>
                        </a:rPr>
                        <a:t>$ 207.467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ctr"/>
                      <a:r>
                        <a:rPr lang="es-CO" sz="800" b="1" i="0" u="none" strike="noStrike">
                          <a:solidFill>
                            <a:srgbClr val="203764"/>
                          </a:solidFill>
                          <a:effectLst/>
                          <a:latin typeface="Arial" panose="020B0604020202020204" pitchFamily="34" charset="0"/>
                        </a:rPr>
                        <a:t>$ 213.691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ctr"/>
                      <a:r>
                        <a:rPr lang="es-CO" sz="800" b="1" i="0" u="none" strike="noStrike">
                          <a:solidFill>
                            <a:srgbClr val="203764"/>
                          </a:solidFill>
                          <a:effectLst/>
                          <a:latin typeface="Arial" panose="020B0604020202020204" pitchFamily="34" charset="0"/>
                        </a:rPr>
                        <a:t>$ 220.102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ctr"/>
                      <a:r>
                        <a:rPr lang="es-CO" sz="800" b="1" i="0" u="none" strike="noStrike">
                          <a:solidFill>
                            <a:srgbClr val="203764"/>
                          </a:solidFill>
                          <a:effectLst/>
                          <a:latin typeface="Arial" panose="020B0604020202020204" pitchFamily="34" charset="0"/>
                        </a:rPr>
                        <a:t>$ 226.705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800" b="1" i="0" u="none" strike="noStrike">
                          <a:solidFill>
                            <a:srgbClr val="203764"/>
                          </a:solidFill>
                          <a:effectLst/>
                          <a:latin typeface="Arial" panose="020B0604020202020204" pitchFamily="34" charset="0"/>
                        </a:rPr>
                        <a:t>-22%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8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8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8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4169001733"/>
                  </a:ext>
                </a:extLst>
              </a:tr>
              <a:tr h="121920">
                <a:tc>
                  <a:txBody>
                    <a:bodyPr/>
                    <a:lstStyle/>
                    <a:p>
                      <a:pPr algn="l" rtl="0" fontAlgn="ctr"/>
                      <a:r>
                        <a:rPr lang="es-CO" sz="800" b="0" i="0" u="none" strike="noStrike">
                          <a:solidFill>
                            <a:srgbClr val="203764"/>
                          </a:solidFill>
                          <a:effectLst/>
                          <a:latin typeface="Calibri" panose="020F0502020204030204" pitchFamily="34" charset="0"/>
                        </a:rPr>
                        <a:t>Disposición de activos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$ 12.958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$ 1.904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$ 6.236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$ 6.423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$ 6.616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$ 6.814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227%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425932539"/>
                  </a:ext>
                </a:extLst>
              </a:tr>
              <a:tr h="121920">
                <a:tc>
                  <a:txBody>
                    <a:bodyPr/>
                    <a:lstStyle/>
                    <a:p>
                      <a:pPr algn="l" rtl="0" fontAlgn="ctr"/>
                      <a:r>
                        <a:rPr lang="es-CO" sz="800" b="0" i="0" u="none" strike="noStrike">
                          <a:solidFill>
                            <a:srgbClr val="203764"/>
                          </a:solidFill>
                          <a:effectLst/>
                          <a:latin typeface="Calibri" panose="020F0502020204030204" pitchFamily="34" charset="0"/>
                        </a:rPr>
                        <a:t>Excedentes financieros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$ 524.296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$ 203.036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FF0000"/>
                          </a:solidFill>
                          <a:effectLst/>
                          <a:latin typeface="Arial" panose="020B0604020202020204" pitchFamily="34" charset="0"/>
                        </a:rPr>
                        <a:t>*$ 90.945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$ 93.673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$ 96.483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$ 99.378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-55%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081602114"/>
                  </a:ext>
                </a:extLst>
              </a:tr>
              <a:tr h="243840">
                <a:tc>
                  <a:txBody>
                    <a:bodyPr/>
                    <a:lstStyle/>
                    <a:p>
                      <a:pPr algn="l" rtl="0" fontAlgn="ctr"/>
                      <a:r>
                        <a:rPr lang="es-ES" sz="800" b="0" i="0" u="none" strike="noStrike">
                          <a:solidFill>
                            <a:srgbClr val="203764"/>
                          </a:solidFill>
                          <a:effectLst/>
                          <a:latin typeface="Calibri" panose="020F0502020204030204" pitchFamily="34" charset="0"/>
                        </a:rPr>
                        <a:t>Dividendos y utilidades por otras inversiones de capital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$ 576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$ 63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$ 28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$ 29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$ 31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-55%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228904736"/>
                  </a:ext>
                </a:extLst>
              </a:tr>
              <a:tr h="121920">
                <a:tc>
                  <a:txBody>
                    <a:bodyPr/>
                    <a:lstStyle/>
                    <a:p>
                      <a:pPr algn="l" rtl="0" fontAlgn="ctr"/>
                      <a:r>
                        <a:rPr lang="es-CO" sz="800" b="0" i="0" u="none" strike="noStrike">
                          <a:solidFill>
                            <a:srgbClr val="203764"/>
                          </a:solidFill>
                          <a:effectLst/>
                          <a:latin typeface="Calibri" panose="020F0502020204030204" pitchFamily="34" charset="0"/>
                        </a:rPr>
                        <a:t>Traslados fondos DGCPTN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267049195"/>
                  </a:ext>
                </a:extLst>
              </a:tr>
              <a:tr h="121920">
                <a:tc>
                  <a:txBody>
                    <a:bodyPr/>
                    <a:lstStyle/>
                    <a:p>
                      <a:pPr algn="l" rtl="0" fontAlgn="ctr"/>
                      <a:r>
                        <a:rPr lang="es-CO" sz="800" b="0" i="0" u="none" strike="noStrike">
                          <a:solidFill>
                            <a:srgbClr val="203764"/>
                          </a:solidFill>
                          <a:effectLst/>
                          <a:latin typeface="Calibri" panose="020F0502020204030204" pitchFamily="34" charset="0"/>
                        </a:rPr>
                        <a:t>Rendimientos financieros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$ 146.944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$ 42.475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$ 89.024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$ 91.695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$ 94.446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$ 97.279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110%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026545687"/>
                  </a:ext>
                </a:extLst>
              </a:tr>
              <a:tr h="121920">
                <a:tc>
                  <a:txBody>
                    <a:bodyPr/>
                    <a:lstStyle/>
                    <a:p>
                      <a:pPr algn="l" rtl="0" fontAlgn="ctr"/>
                      <a:r>
                        <a:rPr lang="es-CO" sz="800" b="0" i="0" u="none" strike="noStrike">
                          <a:solidFill>
                            <a:srgbClr val="203764"/>
                          </a:solidFill>
                          <a:effectLst/>
                          <a:latin typeface="Calibri" panose="020F0502020204030204" pitchFamily="34" charset="0"/>
                        </a:rPr>
                        <a:t>Recursos del crédito interno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156662819"/>
                  </a:ext>
                </a:extLst>
              </a:tr>
              <a:tr h="121920">
                <a:tc>
                  <a:txBody>
                    <a:bodyPr/>
                    <a:lstStyle/>
                    <a:p>
                      <a:pPr algn="l" rtl="0" fontAlgn="ctr"/>
                      <a:r>
                        <a:rPr lang="es-CO" sz="800" b="0" i="0" u="none" strike="noStrike">
                          <a:solidFill>
                            <a:srgbClr val="203764"/>
                          </a:solidFill>
                          <a:effectLst/>
                          <a:latin typeface="Calibri" panose="020F0502020204030204" pitchFamily="34" charset="0"/>
                        </a:rPr>
                        <a:t>Recursos del crédito externo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994221431"/>
                  </a:ext>
                </a:extLst>
              </a:tr>
              <a:tr h="121920">
                <a:tc>
                  <a:txBody>
                    <a:bodyPr/>
                    <a:lstStyle/>
                    <a:p>
                      <a:pPr algn="l" rtl="0" fontAlgn="ctr"/>
                      <a:r>
                        <a:rPr lang="es-CO" sz="800" b="0" i="0" u="none" strike="noStrike">
                          <a:solidFill>
                            <a:srgbClr val="203764"/>
                          </a:solidFill>
                          <a:effectLst/>
                          <a:latin typeface="Calibri" panose="020F0502020204030204" pitchFamily="34" charset="0"/>
                        </a:rPr>
                        <a:t>Transferencias de capital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127404432"/>
                  </a:ext>
                </a:extLst>
              </a:tr>
              <a:tr h="243840">
                <a:tc>
                  <a:txBody>
                    <a:bodyPr/>
                    <a:lstStyle/>
                    <a:p>
                      <a:pPr algn="l" rtl="0" fontAlgn="ctr"/>
                      <a:r>
                        <a:rPr lang="es-CO" sz="800" b="0" i="0" u="none" strike="noStrike">
                          <a:solidFill>
                            <a:srgbClr val="203764"/>
                          </a:solidFill>
                          <a:effectLst/>
                          <a:latin typeface="Calibri" panose="020F0502020204030204" pitchFamily="34" charset="0"/>
                        </a:rPr>
                        <a:t>Recuperación de cartera - préstamos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319056601"/>
                  </a:ext>
                </a:extLst>
              </a:tr>
              <a:tr h="121920">
                <a:tc>
                  <a:txBody>
                    <a:bodyPr/>
                    <a:lstStyle/>
                    <a:p>
                      <a:pPr algn="l" rtl="0" fontAlgn="ctr"/>
                      <a:r>
                        <a:rPr lang="es-CO" sz="800" b="0" i="0" u="none" strike="noStrike">
                          <a:solidFill>
                            <a:srgbClr val="203764"/>
                          </a:solidFill>
                          <a:effectLst/>
                          <a:latin typeface="Calibri" panose="020F0502020204030204" pitchFamily="34" charset="0"/>
                        </a:rPr>
                        <a:t>Recursos del balance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51841418"/>
                  </a:ext>
                </a:extLst>
              </a:tr>
              <a:tr h="121920">
                <a:tc>
                  <a:txBody>
                    <a:bodyPr/>
                    <a:lstStyle/>
                    <a:p>
                      <a:pPr algn="l" rtl="0" fontAlgn="ctr"/>
                      <a:r>
                        <a:rPr lang="es-CO" sz="800" b="0" i="0" u="none" strike="noStrike">
                          <a:solidFill>
                            <a:srgbClr val="203764"/>
                          </a:solidFill>
                          <a:effectLst/>
                          <a:latin typeface="Calibri" panose="020F0502020204030204" pitchFamily="34" charset="0"/>
                        </a:rPr>
                        <a:t>Diferencial cambiario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700445065"/>
                  </a:ext>
                </a:extLst>
              </a:tr>
              <a:tr h="243840">
                <a:tc>
                  <a:txBody>
                    <a:bodyPr/>
                    <a:lstStyle/>
                    <a:p>
                      <a:pPr algn="l" rtl="0" fontAlgn="ctr"/>
                      <a:r>
                        <a:rPr lang="es-ES" sz="800" b="0" i="0" u="none" strike="noStrike">
                          <a:solidFill>
                            <a:srgbClr val="203764"/>
                          </a:solidFill>
                          <a:effectLst/>
                          <a:latin typeface="Calibri" panose="020F0502020204030204" pitchFamily="34" charset="0"/>
                        </a:rPr>
                        <a:t>Recursos de terceros en consignación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290821754"/>
                  </a:ext>
                </a:extLst>
              </a:tr>
              <a:tr h="243840">
                <a:tc>
                  <a:txBody>
                    <a:bodyPr/>
                    <a:lstStyle/>
                    <a:p>
                      <a:pPr algn="l" rtl="0" fontAlgn="ctr"/>
                      <a:r>
                        <a:rPr lang="es-ES" sz="800" b="0" i="0" u="none" strike="noStrike">
                          <a:solidFill>
                            <a:srgbClr val="203764"/>
                          </a:solidFill>
                          <a:effectLst/>
                          <a:latin typeface="Calibri" panose="020F0502020204030204" pitchFamily="34" charset="0"/>
                        </a:rPr>
                        <a:t>Reintegros y otros recursos no apropiados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$ 34.756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$ 18.530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$ 21.234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$ 21.871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$ 22.527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$ 23.202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15%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789725414"/>
                  </a:ext>
                </a:extLst>
              </a:tr>
              <a:tr h="121920">
                <a:tc>
                  <a:txBody>
                    <a:bodyPr/>
                    <a:lstStyle/>
                    <a:p>
                      <a:pPr algn="l" rtl="0" fontAlgn="ctr"/>
                      <a:r>
                        <a:rPr lang="es-CO" sz="800" b="0" i="0" u="none" strike="noStrike">
                          <a:solidFill>
                            <a:srgbClr val="203764"/>
                          </a:solidFill>
                          <a:effectLst/>
                          <a:latin typeface="Calibri" panose="020F0502020204030204" pitchFamily="34" charset="0"/>
                        </a:rPr>
                        <a:t>Otros recursos de capital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905246872"/>
                  </a:ext>
                </a:extLst>
              </a:tr>
              <a:tr h="121920">
                <a:tc>
                  <a:txBody>
                    <a:bodyPr/>
                    <a:lstStyle/>
                    <a:p>
                      <a:pPr algn="l" rtl="0" fontAlgn="ctr"/>
                      <a:r>
                        <a:rPr lang="es-CO" sz="800" b="1" i="0" u="none" strike="noStrike">
                          <a:solidFill>
                            <a:srgbClr val="203764"/>
                          </a:solidFill>
                          <a:effectLst/>
                          <a:latin typeface="Calibri" panose="020F0502020204030204" pitchFamily="34" charset="0"/>
                        </a:rPr>
                        <a:t>III. Contribuciones Parafiscales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b"/>
                      <a:r>
                        <a:rPr lang="es-CO" sz="800" b="1" i="0" u="none" strike="noStrike">
                          <a:solidFill>
                            <a:srgbClr val="203764"/>
                          </a:solidFill>
                          <a:effectLst/>
                          <a:latin typeface="Arial" panose="020B0604020202020204" pitchFamily="34" charset="0"/>
                        </a:rPr>
                        <a:t>$ 3.884.191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b"/>
                      <a:r>
                        <a:rPr lang="es-CO" sz="800" b="1" i="0" u="none" strike="noStrike">
                          <a:solidFill>
                            <a:srgbClr val="203764"/>
                          </a:solidFill>
                          <a:effectLst/>
                          <a:latin typeface="Arial" panose="020B0604020202020204" pitchFamily="34" charset="0"/>
                        </a:rPr>
                        <a:t>$ 4.082.930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b"/>
                      <a:r>
                        <a:rPr lang="es-CO" sz="800" b="1" i="0" u="none" strike="noStrike">
                          <a:solidFill>
                            <a:srgbClr val="203764"/>
                          </a:solidFill>
                          <a:effectLst/>
                          <a:latin typeface="Arial" panose="020B0604020202020204" pitchFamily="34" charset="0"/>
                        </a:rPr>
                        <a:t>$ 4.153.214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b"/>
                      <a:r>
                        <a:rPr lang="es-CO" sz="800" b="1" i="0" u="none" strike="noStrike">
                          <a:solidFill>
                            <a:srgbClr val="203764"/>
                          </a:solidFill>
                          <a:effectLst/>
                          <a:latin typeface="Arial" panose="020B0604020202020204" pitchFamily="34" charset="0"/>
                        </a:rPr>
                        <a:t>$ 4.277.811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b"/>
                      <a:r>
                        <a:rPr lang="es-CO" sz="800" b="1" i="0" u="none" strike="noStrike">
                          <a:solidFill>
                            <a:srgbClr val="203764"/>
                          </a:solidFill>
                          <a:effectLst/>
                          <a:latin typeface="Arial" panose="020B0604020202020204" pitchFamily="34" charset="0"/>
                        </a:rPr>
                        <a:t>$ 4.406.145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b"/>
                      <a:r>
                        <a:rPr lang="es-CO" sz="800" b="1" i="0" u="none" strike="noStrike">
                          <a:solidFill>
                            <a:srgbClr val="203764"/>
                          </a:solidFill>
                          <a:effectLst/>
                          <a:latin typeface="Arial" panose="020B0604020202020204" pitchFamily="34" charset="0"/>
                        </a:rPr>
                        <a:t>$ 4.538.330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800" b="1" i="0" u="none" strike="noStrike">
                          <a:solidFill>
                            <a:srgbClr val="203764"/>
                          </a:solidFill>
                          <a:effectLst/>
                          <a:latin typeface="Arial" panose="020B0604020202020204" pitchFamily="34" charset="0"/>
                        </a:rPr>
                        <a:t>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800" b="1"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800" b="1"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800" b="1"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339923284"/>
                  </a:ext>
                </a:extLst>
              </a:tr>
              <a:tr h="243840">
                <a:tc>
                  <a:txBody>
                    <a:bodyPr/>
                    <a:lstStyle/>
                    <a:p>
                      <a:pPr algn="l" rtl="0" fontAlgn="ctr"/>
                      <a:r>
                        <a:rPr lang="es-ES" sz="800" b="0" i="0" u="none" strike="noStrike">
                          <a:solidFill>
                            <a:srgbClr val="203764"/>
                          </a:solidFill>
                          <a:effectLst/>
                          <a:latin typeface="Calibri" panose="020F0502020204030204" pitchFamily="34" charset="0"/>
                        </a:rPr>
                        <a:t>FONDO CONTRA LA EXPLOTACIÓN SEXUAL DE MENORES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$ 212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$ 22.768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$ 19.844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$ 20.439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$ 21.052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$ 21.684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-13%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92331166"/>
                  </a:ext>
                </a:extLst>
              </a:tr>
              <a:tr h="243840">
                <a:tc>
                  <a:txBody>
                    <a:bodyPr/>
                    <a:lstStyle/>
                    <a:p>
                      <a:pPr algn="l" rtl="0" fontAlgn="ctr"/>
                      <a:r>
                        <a:rPr lang="es-ES" sz="800" b="0" i="0" u="none" strike="noStrike">
                          <a:solidFill>
                            <a:srgbClr val="203764"/>
                          </a:solidFill>
                          <a:effectLst/>
                          <a:latin typeface="Calibri" panose="020F0502020204030204" pitchFamily="34" charset="0"/>
                        </a:rPr>
                        <a:t>CONTRIBUCIONES INHERENTES A LA NÓMINA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$ 3.883.979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$ 4.060.162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$ 4.133.371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$ 4.257.372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$ 4.385.093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$ 4.516.646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711449148"/>
                  </a:ext>
                </a:extLst>
              </a:tr>
              <a:tr h="121920">
                <a:tc>
                  <a:txBody>
                    <a:bodyPr/>
                    <a:lstStyle/>
                    <a:p>
                      <a:pPr algn="l" rtl="0" fontAlgn="ctr"/>
                      <a:r>
                        <a:rPr lang="es-CO" sz="800" b="1" i="0" u="none" strike="noStrike">
                          <a:solidFill>
                            <a:srgbClr val="203764"/>
                          </a:solidFill>
                          <a:effectLst/>
                          <a:latin typeface="Calibri" panose="020F0502020204030204" pitchFamily="34" charset="0"/>
                        </a:rPr>
                        <a:t>IV. Nación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b"/>
                      <a:r>
                        <a:rPr lang="es-CO" sz="800" b="1" i="0" u="none" strike="noStrike">
                          <a:solidFill>
                            <a:srgbClr val="203764"/>
                          </a:solidFill>
                          <a:effectLst/>
                          <a:latin typeface="Arial" panose="020B060402020202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b"/>
                      <a:r>
                        <a:rPr lang="es-CO" sz="800" b="1" i="0" u="none" strike="noStrike">
                          <a:solidFill>
                            <a:srgbClr val="203764"/>
                          </a:solidFill>
                          <a:effectLst/>
                          <a:latin typeface="Arial" panose="020B060402020202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b"/>
                      <a:r>
                        <a:rPr lang="es-CO" sz="800" b="1" i="0" u="none" strike="noStrike">
                          <a:solidFill>
                            <a:srgbClr val="203764"/>
                          </a:solidFill>
                          <a:effectLst/>
                          <a:latin typeface="Arial" panose="020B060402020202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b"/>
                      <a:r>
                        <a:rPr lang="es-CO" sz="800" b="1" i="0" u="none" strike="noStrike">
                          <a:solidFill>
                            <a:srgbClr val="203764"/>
                          </a:solidFill>
                          <a:effectLst/>
                          <a:latin typeface="Arial" panose="020B060402020202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b"/>
                      <a:r>
                        <a:rPr lang="es-CO" sz="800" b="1"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r" rtl="0" fontAlgn="b"/>
                      <a:r>
                        <a:rPr lang="es-CO" sz="800" b="1" i="0" u="none" strike="noStrike">
                          <a:solidFill>
                            <a:srgbClr val="203764"/>
                          </a:solidFill>
                          <a:effectLst/>
                          <a:latin typeface="Arial" panose="020B060402020202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800" b="1"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800" b="1"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800" b="1"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800" b="1"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1803188765"/>
                  </a:ext>
                </a:extLst>
              </a:tr>
              <a:tr h="121920">
                <a:tc>
                  <a:txBody>
                    <a:bodyPr/>
                    <a:lstStyle/>
                    <a:p>
                      <a:pPr algn="l" rtl="0" fontAlgn="ctr"/>
                      <a:r>
                        <a:rPr lang="es-CO" sz="800" b="0" i="0" u="none" strike="noStrike">
                          <a:solidFill>
                            <a:srgbClr val="203764"/>
                          </a:solidFill>
                          <a:effectLst/>
                          <a:latin typeface="Calibri" panose="020F0502020204030204" pitchFamily="34" charset="0"/>
                        </a:rPr>
                        <a:t>Fondos Especiales CSF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683457860"/>
                  </a:ext>
                </a:extLst>
              </a:tr>
              <a:tr h="121920">
                <a:tc>
                  <a:txBody>
                    <a:bodyPr/>
                    <a:lstStyle/>
                    <a:p>
                      <a:pPr algn="l" rtl="0" fontAlgn="ctr"/>
                      <a:r>
                        <a:rPr lang="es-CO" sz="800" b="0" i="0" u="none" strike="noStrike">
                          <a:solidFill>
                            <a:srgbClr val="203764"/>
                          </a:solidFill>
                          <a:effectLst/>
                          <a:latin typeface="Calibri" panose="020F0502020204030204" pitchFamily="34" charset="0"/>
                        </a:rPr>
                        <a:t>Fondo Especial SSF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082567672"/>
                  </a:ext>
                </a:extLst>
              </a:tr>
              <a:tr h="121920">
                <a:tc>
                  <a:txBody>
                    <a:bodyPr/>
                    <a:lstStyle/>
                    <a:p>
                      <a:pPr algn="l" rtl="0" fontAlgn="ctr"/>
                      <a:r>
                        <a:rPr lang="es-CO" sz="800" b="0" i="0" u="none" strike="noStrike">
                          <a:solidFill>
                            <a:srgbClr val="203764"/>
                          </a:solidFill>
                          <a:effectLst/>
                          <a:latin typeface="Calibri" panose="020F0502020204030204" pitchFamily="34" charset="0"/>
                        </a:rPr>
                        <a:t>Crédito externo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173741600"/>
                  </a:ext>
                </a:extLst>
              </a:tr>
              <a:tr h="121920">
                <a:tc>
                  <a:txBody>
                    <a:bodyPr/>
                    <a:lstStyle/>
                    <a:p>
                      <a:pPr algn="l" rtl="0" fontAlgn="ctr"/>
                      <a:r>
                        <a:rPr lang="es-CO" sz="800" b="0" i="0" u="none" strike="noStrike">
                          <a:solidFill>
                            <a:srgbClr val="203764"/>
                          </a:solidFill>
                          <a:effectLst/>
                          <a:latin typeface="Calibri" panose="020F0502020204030204" pitchFamily="34" charset="0"/>
                        </a:rPr>
                        <a:t>Otros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800" b="0" i="0" u="none" strike="noStrike">
                          <a:solidFill>
                            <a:srgbClr val="203764"/>
                          </a:solidFill>
                          <a:effectLst/>
                          <a:latin typeface="Arial" panose="020B0604020202020204" pitchFamily="34" charset="0"/>
                        </a:rPr>
                        <a:t>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674035486"/>
                  </a:ext>
                </a:extLst>
              </a:tr>
              <a:tr h="121920">
                <a:tc>
                  <a:txBody>
                    <a:bodyPr/>
                    <a:lstStyle/>
                    <a:p>
                      <a:pPr algn="l" rtl="0" fontAlgn="ctr"/>
                      <a:r>
                        <a:rPr lang="es-CO" sz="800" b="1" i="0" u="none" strike="noStrike">
                          <a:solidFill>
                            <a:srgbClr val="FFFFFF"/>
                          </a:solidFill>
                          <a:effectLst/>
                          <a:latin typeface="Calibri" panose="020F0502020204030204" pitchFamily="34" charset="0"/>
                        </a:rPr>
                        <a:t>Total Ingresos por año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800" b="1" i="0" u="none" strike="noStrike">
                          <a:solidFill>
                            <a:srgbClr val="FFFFFF"/>
                          </a:solidFill>
                          <a:effectLst/>
                          <a:latin typeface="Arial" panose="020B0604020202020204" pitchFamily="34" charset="0"/>
                        </a:rPr>
                        <a:t>$ 4.616.115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800" b="1" i="0" u="none" strike="noStrike">
                          <a:solidFill>
                            <a:srgbClr val="FFFFFF"/>
                          </a:solidFill>
                          <a:effectLst/>
                          <a:latin typeface="Arial" panose="020B0604020202020204" pitchFamily="34" charset="0"/>
                        </a:rPr>
                        <a:t>$ 4.420.088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800" b="1" i="0" u="none" strike="noStrike">
                          <a:solidFill>
                            <a:srgbClr val="FFFFFF"/>
                          </a:solidFill>
                          <a:effectLst/>
                          <a:latin typeface="Arial" panose="020B0604020202020204" pitchFamily="34" charset="0"/>
                        </a:rPr>
                        <a:t>$ 4.372.232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800" b="1" i="0" u="none" strike="noStrike">
                          <a:solidFill>
                            <a:srgbClr val="FFFFFF"/>
                          </a:solidFill>
                          <a:effectLst/>
                          <a:latin typeface="Arial" panose="020B0604020202020204" pitchFamily="34" charset="0"/>
                        </a:rPr>
                        <a:t>$ 4.503.399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800" b="1" i="0" u="none" strike="noStrike">
                          <a:solidFill>
                            <a:srgbClr val="FFFFFF"/>
                          </a:solidFill>
                          <a:effectLst/>
                          <a:latin typeface="Arial" panose="020B0604020202020204" pitchFamily="34" charset="0"/>
                        </a:rPr>
                        <a:t>$ 4.638.501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800" b="1" i="0" u="none" strike="noStrike">
                          <a:solidFill>
                            <a:srgbClr val="FFFFFF"/>
                          </a:solidFill>
                          <a:effectLst/>
                          <a:latin typeface="Arial" panose="020B0604020202020204" pitchFamily="34" charset="0"/>
                        </a:rPr>
                        <a:t>$ 4.777.656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Arial" panose="020B0604020202020204" pitchFamily="34" charset="0"/>
                        </a:rPr>
                        <a:t>-1%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832213539"/>
                  </a:ext>
                </a:extLst>
              </a:tr>
            </a:tbl>
          </a:graphicData>
        </a:graphic>
      </p:graphicFrame>
      <p:sp>
        <p:nvSpPr>
          <p:cNvPr id="2" name="CuadroTexto 1">
            <a:extLst>
              <a:ext uri="{FF2B5EF4-FFF2-40B4-BE49-F238E27FC236}">
                <a16:creationId xmlns:a16="http://schemas.microsoft.com/office/drawing/2014/main" id="{FC309794-5016-A7EE-DD24-A0D9860784AB}"/>
              </a:ext>
            </a:extLst>
          </p:cNvPr>
          <p:cNvSpPr txBox="1"/>
          <p:nvPr/>
        </p:nvSpPr>
        <p:spPr>
          <a:xfrm>
            <a:off x="8497981" y="5801041"/>
            <a:ext cx="3167912" cy="938719"/>
          </a:xfrm>
          <a:prstGeom prst="rect">
            <a:avLst/>
          </a:prstGeom>
          <a:noFill/>
          <a:ln>
            <a:solidFill>
              <a:srgbClr val="0051A5"/>
            </a:solidFill>
          </a:ln>
        </p:spPr>
        <p:txBody>
          <a:bodyPr wrap="square" lIns="91440" tIns="45720" rIns="91440" bIns="45720" rtlCol="0" anchor="t">
            <a:spAutoFit/>
          </a:bodyPr>
          <a:lstStyle/>
          <a:p>
            <a:r>
              <a:rPr lang="es-MX" sz="1100" b="1">
                <a:solidFill>
                  <a:srgbClr val="FF0000"/>
                </a:solidFill>
              </a:rPr>
              <a:t>* El cálculo de excedentes financieros final verificado con DNP y MHCP corresponde a $</a:t>
            </a:r>
            <a:r>
              <a:rPr lang="es-CO" sz="1100" b="1">
                <a:solidFill>
                  <a:srgbClr val="FF0000"/>
                </a:solidFill>
              </a:rPr>
              <a:t>352.197 millones; no obstante, se espera incorporar en la presente vigencia $261.252 millones para cubrir parte del déficit</a:t>
            </a:r>
          </a:p>
        </p:txBody>
      </p:sp>
    </p:spTree>
    <p:extLst>
      <p:ext uri="{BB962C8B-B14F-4D97-AF65-F5344CB8AC3E}">
        <p14:creationId xmlns:p14="http://schemas.microsoft.com/office/powerpoint/2010/main" val="19315584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38912-60C1-7944-A669-0F5DF57D4E38}"/>
            </a:ext>
          </a:extLst>
        </p:cNvPr>
        <p:cNvGrpSpPr/>
        <p:nvPr/>
      </p:nvGrpSpPr>
      <p:grpSpPr>
        <a:xfrm>
          <a:off x="0" y="0"/>
          <a:ext cx="0" cy="0"/>
          <a:chOff x="0" y="0"/>
          <a:chExt cx="0" cy="0"/>
        </a:xfrm>
      </p:grpSpPr>
      <p:pic>
        <p:nvPicPr>
          <p:cNvPr id="2" name="Imagen 1" descr="Personas posando por un foto  El contenido generado por inteligencia artificial puede ser incorrecto.">
            <a:extLst>
              <a:ext uri="{FF2B5EF4-FFF2-40B4-BE49-F238E27FC236}">
                <a16:creationId xmlns:a16="http://schemas.microsoft.com/office/drawing/2014/main" id="{3744878B-336E-952C-199A-A4B03808021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68695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0D261-E987-E46E-56EC-524B1D45A72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2163D6B-B3EC-4D61-C83D-B8365C96D061}"/>
              </a:ext>
            </a:extLst>
          </p:cNvPr>
          <p:cNvSpPr txBox="1"/>
          <p:nvPr/>
        </p:nvSpPr>
        <p:spPr>
          <a:xfrm>
            <a:off x="764252" y="147177"/>
            <a:ext cx="47551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b="1">
                <a:ea typeface="+mn-lt"/>
                <a:cs typeface="+mn-lt"/>
              </a:rPr>
              <a:t>Metas PND del Sector - ICBF</a:t>
            </a:r>
            <a:endParaRPr lang="es-ES" sz="2400" b="1"/>
          </a:p>
        </p:txBody>
      </p:sp>
      <p:graphicFrame>
        <p:nvGraphicFramePr>
          <p:cNvPr id="30" name="Tabla 29">
            <a:extLst>
              <a:ext uri="{FF2B5EF4-FFF2-40B4-BE49-F238E27FC236}">
                <a16:creationId xmlns:a16="http://schemas.microsoft.com/office/drawing/2014/main" id="{9E3F4C17-F657-6F3A-3835-F401926699A6}"/>
              </a:ext>
            </a:extLst>
          </p:cNvPr>
          <p:cNvGraphicFramePr>
            <a:graphicFrameLocks noGrp="1"/>
          </p:cNvGraphicFramePr>
          <p:nvPr>
            <p:extLst>
              <p:ext uri="{D42A27DB-BD31-4B8C-83A1-F6EECF244321}">
                <p14:modId xmlns:p14="http://schemas.microsoft.com/office/powerpoint/2010/main" val="1147784685"/>
              </p:ext>
            </p:extLst>
          </p:nvPr>
        </p:nvGraphicFramePr>
        <p:xfrm>
          <a:off x="275303" y="924232"/>
          <a:ext cx="11198941" cy="5419617"/>
        </p:xfrm>
        <a:graphic>
          <a:graphicData uri="http://schemas.openxmlformats.org/drawingml/2006/table">
            <a:tbl>
              <a:tblPr/>
              <a:tblGrid>
                <a:gridCol w="3105589">
                  <a:extLst>
                    <a:ext uri="{9D8B030D-6E8A-4147-A177-3AD203B41FA5}">
                      <a16:colId xmlns:a16="http://schemas.microsoft.com/office/drawing/2014/main" val="2992862340"/>
                    </a:ext>
                  </a:extLst>
                </a:gridCol>
                <a:gridCol w="1348892">
                  <a:extLst>
                    <a:ext uri="{9D8B030D-6E8A-4147-A177-3AD203B41FA5}">
                      <a16:colId xmlns:a16="http://schemas.microsoft.com/office/drawing/2014/main" val="652854690"/>
                    </a:ext>
                  </a:extLst>
                </a:gridCol>
                <a:gridCol w="1348892">
                  <a:extLst>
                    <a:ext uri="{9D8B030D-6E8A-4147-A177-3AD203B41FA5}">
                      <a16:colId xmlns:a16="http://schemas.microsoft.com/office/drawing/2014/main" val="1253757077"/>
                    </a:ext>
                  </a:extLst>
                </a:gridCol>
                <a:gridCol w="1348892">
                  <a:extLst>
                    <a:ext uri="{9D8B030D-6E8A-4147-A177-3AD203B41FA5}">
                      <a16:colId xmlns:a16="http://schemas.microsoft.com/office/drawing/2014/main" val="179469419"/>
                    </a:ext>
                  </a:extLst>
                </a:gridCol>
                <a:gridCol w="1348892">
                  <a:extLst>
                    <a:ext uri="{9D8B030D-6E8A-4147-A177-3AD203B41FA5}">
                      <a16:colId xmlns:a16="http://schemas.microsoft.com/office/drawing/2014/main" val="3420115920"/>
                    </a:ext>
                  </a:extLst>
                </a:gridCol>
                <a:gridCol w="1348892">
                  <a:extLst>
                    <a:ext uri="{9D8B030D-6E8A-4147-A177-3AD203B41FA5}">
                      <a16:colId xmlns:a16="http://schemas.microsoft.com/office/drawing/2014/main" val="4211054265"/>
                    </a:ext>
                  </a:extLst>
                </a:gridCol>
                <a:gridCol w="1348892">
                  <a:extLst>
                    <a:ext uri="{9D8B030D-6E8A-4147-A177-3AD203B41FA5}">
                      <a16:colId xmlns:a16="http://schemas.microsoft.com/office/drawing/2014/main" val="766218390"/>
                    </a:ext>
                  </a:extLst>
                </a:gridCol>
              </a:tblGrid>
              <a:tr h="127470">
                <a:tc>
                  <a:txBody>
                    <a:bodyPr/>
                    <a:lstStyle/>
                    <a:p>
                      <a:pPr algn="l" fontAlgn="b"/>
                      <a:r>
                        <a:rPr lang="es-CO" sz="800" b="1" i="0" u="none" strike="noStrike">
                          <a:solidFill>
                            <a:srgbClr val="000000"/>
                          </a:solidFill>
                          <a:effectLst/>
                          <a:latin typeface="Calibri"/>
                        </a:rPr>
                        <a:t>SECTOR</a:t>
                      </a:r>
                    </a:p>
                  </a:txBody>
                  <a:tcPr marL="0" marR="0" marT="0" marB="0" anchor="b">
                    <a:lnL>
                      <a:noFill/>
                    </a:lnL>
                    <a:lnR>
                      <a:noFill/>
                    </a:lnR>
                    <a:lnT>
                      <a:noFill/>
                    </a:lnT>
                    <a:lnB>
                      <a:noFill/>
                    </a:lnB>
                    <a:solidFill>
                      <a:srgbClr val="FFFFFF"/>
                    </a:solidFill>
                  </a:tcPr>
                </a:tc>
                <a:tc>
                  <a:txBody>
                    <a:bodyPr/>
                    <a:lstStyle/>
                    <a:p>
                      <a:pPr algn="l" fontAlgn="b"/>
                      <a:endParaRPr lang="es-CO" sz="800" b="1"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l" fontAlgn="b"/>
                      <a:endParaRPr lang="es-CO" sz="800" b="1" i="0" u="none" strike="noStrike">
                        <a:solidFill>
                          <a:srgbClr val="000000"/>
                        </a:solidFill>
                        <a:effectLst/>
                        <a:latin typeface="Calibri"/>
                      </a:endParaRP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endParaRPr lang="es-CO" sz="800" b="1" i="0" u="none" strike="noStrike">
                        <a:solidFill>
                          <a:srgbClr val="000000"/>
                        </a:solidFill>
                        <a:effectLst/>
                        <a:latin typeface="Calibri"/>
                      </a:endParaRP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endParaRPr lang="es-CO" sz="800" b="1" i="0" u="none" strike="noStrike">
                        <a:solidFill>
                          <a:srgbClr val="000000"/>
                        </a:solidFill>
                        <a:effectLst/>
                        <a:latin typeface="Calibri"/>
                      </a:endParaRP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endParaRPr lang="es-CO" sz="800" b="1" i="0" u="none" strike="noStrike">
                        <a:solidFill>
                          <a:srgbClr val="000000"/>
                        </a:solidFill>
                        <a:effectLst/>
                        <a:latin typeface="Calibri"/>
                      </a:endParaRP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endParaRPr lang="es-CO" sz="800" b="1" i="0" u="none" strike="noStrike">
                        <a:solidFill>
                          <a:srgbClr val="000000"/>
                        </a:solidFill>
                        <a:effectLst/>
                        <a:latin typeface="Calibri"/>
                      </a:endParaRP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2478151021"/>
                  </a:ext>
                </a:extLst>
              </a:tr>
              <a:tr h="159338">
                <a:tc>
                  <a:txBody>
                    <a:bodyPr/>
                    <a:lstStyle/>
                    <a:p>
                      <a:pPr algn="l" fontAlgn="b"/>
                      <a:r>
                        <a:rPr lang="es-MX" sz="800" b="0" i="0" u="none" strike="noStrike">
                          <a:solidFill>
                            <a:srgbClr val="000000"/>
                          </a:solidFill>
                          <a:effectLst/>
                          <a:latin typeface="Calibri"/>
                        </a:rPr>
                        <a:t>Cifras en millones pesos corrientes</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endParaRPr lang="es-CO" sz="800" b="1" i="0" u="none" strike="noStrike">
                        <a:solidFill>
                          <a:srgbClr val="000000"/>
                        </a:solidFill>
                        <a:effectLst/>
                        <a:latin typeface="Calibri"/>
                      </a:endParaRPr>
                    </a:p>
                  </a:txBody>
                  <a:tcPr marL="0" marR="0" marT="0" marB="0" anchor="b">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5">
                  <a:txBody>
                    <a:bodyPr/>
                    <a:lstStyle/>
                    <a:p>
                      <a:pPr algn="ctr" rtl="0" fontAlgn="ctr"/>
                      <a:r>
                        <a:rPr lang="es-CO" sz="1000" b="1" i="0" u="none" strike="noStrike">
                          <a:solidFill>
                            <a:srgbClr val="FFFFFF"/>
                          </a:solidFill>
                          <a:effectLst/>
                          <a:latin typeface="Calibri"/>
                        </a:rPr>
                        <a:t>PND 2022-2026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040555893"/>
                  </a:ext>
                </a:extLst>
              </a:tr>
              <a:tr h="159338">
                <a:tc rowSpan="2" gridSpan="2">
                  <a:txBody>
                    <a:bodyPr/>
                    <a:lstStyle/>
                    <a:p>
                      <a:pPr algn="ctr" rtl="0" fontAlgn="ctr"/>
                      <a:r>
                        <a:rPr lang="es-MX" sz="1000" b="1" i="0" u="none" strike="noStrike">
                          <a:solidFill>
                            <a:srgbClr val="FFFFFF"/>
                          </a:solidFill>
                          <a:effectLst/>
                          <a:latin typeface="Calibri"/>
                        </a:rPr>
                        <a:t>Metas Plan Nacional de Desarrollo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hMerge="1">
                  <a:txBody>
                    <a:bodyPr/>
                    <a:lstStyle/>
                    <a:p>
                      <a:endParaRPr lang="es-CO"/>
                    </a:p>
                  </a:txBody>
                  <a:tcPr/>
                </a:tc>
                <a:tc rowSpan="2">
                  <a:txBody>
                    <a:bodyPr/>
                    <a:lstStyle/>
                    <a:p>
                      <a:pPr algn="ctr" rtl="0" fontAlgn="ctr"/>
                      <a:r>
                        <a:rPr lang="es-CO" sz="1000" b="1" i="0" u="none" strike="noStrike">
                          <a:solidFill>
                            <a:srgbClr val="FFFFFF"/>
                          </a:solidFill>
                          <a:effectLst/>
                          <a:latin typeface="Calibri"/>
                        </a:rPr>
                        <a:t>Total  2022-2026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a:rPr>
                        <a:t>2023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a:rPr>
                        <a:t>2024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908981868"/>
                  </a:ext>
                </a:extLst>
              </a:tr>
              <a:tr h="131013">
                <a:tc gridSpan="2" vMerge="1">
                  <a:txBody>
                    <a:bodyPr/>
                    <a:lstStyle/>
                    <a:p>
                      <a:endParaRPr lang="es-CO"/>
                    </a:p>
                  </a:txBody>
                  <a:tcPr/>
                </a:tc>
                <a:tc hMerge="1" vMerge="1">
                  <a:txBody>
                    <a:bodyPr/>
                    <a:lstStyle/>
                    <a:p>
                      <a:endParaRPr lang="es-CO"/>
                    </a:p>
                  </a:txBody>
                  <a:tcPr/>
                </a:tc>
                <a:tc vMerge="1">
                  <a:txBody>
                    <a:bodyPr/>
                    <a:lstStyle/>
                    <a:p>
                      <a:endParaRPr lang="es-CO"/>
                    </a:p>
                  </a:txBody>
                  <a:tcPr/>
                </a:tc>
                <a:tc>
                  <a:txBody>
                    <a:bodyPr/>
                    <a:lstStyle/>
                    <a:p>
                      <a:pPr algn="ctr" rtl="0" fontAlgn="ctr"/>
                      <a:r>
                        <a:rPr lang="es-CO" sz="800" b="1" i="0" u="none" strike="noStrike">
                          <a:solidFill>
                            <a:srgbClr val="FFFFFF"/>
                          </a:solidFill>
                          <a:effectLst/>
                          <a:latin typeface="Calibri"/>
                        </a:rPr>
                        <a:t>CIERRE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a:rPr>
                        <a:t>CIERRE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a:rPr>
                        <a:t>PROYECCIÓN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a:rPr>
                        <a:t>PROYECCIÓN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892475029"/>
                  </a:ext>
                </a:extLst>
              </a:tr>
              <a:tr h="192152">
                <a:tc rowSpan="5">
                  <a:txBody>
                    <a:bodyPr/>
                    <a:lstStyle/>
                    <a:p>
                      <a:pPr algn="l" fontAlgn="ctr"/>
                      <a:r>
                        <a:rPr lang="es-MX" sz="800" b="0" i="0" u="none" strike="noStrike">
                          <a:solidFill>
                            <a:srgbClr val="203764"/>
                          </a:solidFill>
                          <a:effectLst/>
                          <a:latin typeface="Calibri"/>
                        </a:rPr>
                        <a:t>Tasa de violencias hacia niñas, niños y adolescentes (eventos de violencia no fatal por cada 100.000 niñas niños y adolescentes)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199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222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213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201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199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039970191"/>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Tasa</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Tasa</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Tasa</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Tasa</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Tasa</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492344152"/>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19,2%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14,7%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19,2%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559521932"/>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449775393"/>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11947361"/>
                  </a:ext>
                </a:extLst>
              </a:tr>
              <a:tr h="192152">
                <a:tc rowSpan="5">
                  <a:txBody>
                    <a:bodyPr/>
                    <a:lstStyle/>
                    <a:p>
                      <a:pPr algn="l" fontAlgn="ctr"/>
                      <a:r>
                        <a:rPr lang="es-MX" sz="800" b="0" i="0" u="none" strike="noStrike">
                          <a:solidFill>
                            <a:srgbClr val="203764"/>
                          </a:solidFill>
                          <a:effectLst/>
                          <a:latin typeface="Calibri"/>
                        </a:rPr>
                        <a:t>Niñas, niños y adolescentes que participan en la estrategia para el desarrollo de habilidades, vocaciones y talentos en el marco de la atención integral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605.000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98.358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165.914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170.364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170.364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714554400"/>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Familias</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Familias</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Familias</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Familias</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Familias</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939352201"/>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16,9%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104,1%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710460126"/>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794647570"/>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$ 1.540.379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$ 177.448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$ 431.909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$ 453.936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$ 477.087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889215319"/>
                  </a:ext>
                </a:extLst>
              </a:tr>
              <a:tr h="192152">
                <a:tc rowSpan="5">
                  <a:txBody>
                    <a:bodyPr/>
                    <a:lstStyle/>
                    <a:p>
                      <a:pPr algn="l" fontAlgn="ctr"/>
                      <a:r>
                        <a:rPr lang="es-MX" sz="800" b="0" i="0" u="none" strike="noStrike">
                          <a:solidFill>
                            <a:srgbClr val="203764"/>
                          </a:solidFill>
                          <a:effectLst/>
                          <a:latin typeface="Calibri"/>
                        </a:rPr>
                        <a:t>Porcentaje de adolescentes y jóvenes sancionados en el SRPA que son atendidos en modalidades no privativas de la libertad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584.650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184.650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384.650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484.650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584.650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441142915"/>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Niñas, niños y adolescentes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Niñas, niños y adolescentes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Niñas, niños y adolescentes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Niñas, niños y adolescentes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Niñas, niños y adolescentes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617944853"/>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83,7%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83,7%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619581101"/>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202300000000431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202300000000431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115247392"/>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30684766%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75021713%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98073078%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123402666%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199376054"/>
                  </a:ext>
                </a:extLst>
              </a:tr>
              <a:tr h="127470">
                <a:tc rowSpan="5">
                  <a:txBody>
                    <a:bodyPr/>
                    <a:lstStyle/>
                    <a:p>
                      <a:pPr algn="l" fontAlgn="ctr"/>
                      <a:r>
                        <a:rPr lang="es-MX" sz="800" b="0" i="0" u="none" strike="noStrike">
                          <a:solidFill>
                            <a:srgbClr val="203764"/>
                          </a:solidFill>
                          <a:effectLst/>
                          <a:latin typeface="Calibri"/>
                        </a:rPr>
                        <a:t>Jóvenes (18-28 años) beneficiarios de la Estrategia de fortalecimiento de planes de vida con enfoque territorial para la paz total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64%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64%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64%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64%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64%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950455132"/>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PORCENTAJE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PORCENTAJE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PORCENTAJE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PORCENTAJE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PORCENTAJE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767555281"/>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100%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100%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063885069"/>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202300000000429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202300000000429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4115967"/>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$ 122.744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$ 26.448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$ 29.092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$ 32.002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$ 35.202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577646707"/>
                  </a:ext>
                </a:extLst>
              </a:tr>
              <a:tr h="127470">
                <a:tc rowSpan="5">
                  <a:txBody>
                    <a:bodyPr/>
                    <a:lstStyle/>
                    <a:p>
                      <a:pPr algn="l" fontAlgn="ctr"/>
                      <a:r>
                        <a:rPr lang="es-MX" sz="800" b="0" i="0" u="none" strike="noStrike">
                          <a:solidFill>
                            <a:srgbClr val="203764"/>
                          </a:solidFill>
                          <a:effectLst/>
                          <a:latin typeface="Calibri"/>
                        </a:rPr>
                        <a:t>Jóvenes (18-28 años) beneficiarios de la estrategia para la promoción de hábitos de cuidado para la salud mental.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94.160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23.540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23.540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23.540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23.540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206746000"/>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816258436"/>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20,2%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81,0%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339510983"/>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256412205"/>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727350201"/>
                  </a:ext>
                </a:extLst>
              </a:tr>
              <a:tr h="127470">
                <a:tc rowSpan="5">
                  <a:txBody>
                    <a:bodyPr/>
                    <a:lstStyle/>
                    <a:p>
                      <a:pPr algn="l" fontAlgn="ctr"/>
                      <a:r>
                        <a:rPr lang="es-MX" sz="800" b="0" i="0" u="none" strike="noStrike">
                          <a:solidFill>
                            <a:srgbClr val="203764"/>
                          </a:solidFill>
                          <a:effectLst/>
                          <a:latin typeface="Calibri"/>
                        </a:rPr>
                        <a:t>Jóvenes (18-28 años) beneficiarios de la estrategia para la promoción de hábitos de cuidado para la salud mental.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30.000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7.500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7.500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7.500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800" b="0" i="0" u="none" strike="noStrike">
                          <a:solidFill>
                            <a:srgbClr val="800000"/>
                          </a:solidFill>
                          <a:effectLst/>
                          <a:latin typeface="Calibri"/>
                        </a:rPr>
                        <a:t>                                        7.500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121167121"/>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Numero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232066964"/>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8,7%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34,7%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0,0%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765275749"/>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379582025"/>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742152563"/>
                  </a:ext>
                </a:extLst>
              </a:tr>
              <a:tr h="127470">
                <a:tc rowSpan="5">
                  <a:txBody>
                    <a:bodyPr/>
                    <a:lstStyle/>
                    <a:p>
                      <a:pPr algn="l" fontAlgn="ctr"/>
                      <a:r>
                        <a:rPr lang="es-MX" sz="800" b="0" i="0" u="none" strike="noStrike">
                          <a:solidFill>
                            <a:srgbClr val="203764"/>
                          </a:solidFill>
                          <a:effectLst/>
                          <a:latin typeface="Calibri"/>
                        </a:rPr>
                        <a:t>Formar o cualificar a 71.500 Madres, padres comunitarios y agentes educativos que prestan los servicios de educación inicial como parte esencial en el Sistema Nacional de Cuidado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800" b="0" i="0" u="none" strike="noStrike">
                          <a:solidFill>
                            <a:srgbClr val="203764"/>
                          </a:solidFill>
                          <a:effectLst/>
                          <a:latin typeface="Calibri"/>
                        </a:rPr>
                        <a:t>Meta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71.500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71.500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507477809"/>
                  </a:ext>
                </a:extLst>
              </a:tr>
              <a:tr h="314432">
                <a:tc vMerge="1">
                  <a:txBody>
                    <a:bodyPr/>
                    <a:lstStyle/>
                    <a:p>
                      <a:endParaRPr lang="es-CO"/>
                    </a:p>
                  </a:txBody>
                  <a:tcPr/>
                </a:tc>
                <a:tc>
                  <a:txBody>
                    <a:bodyPr/>
                    <a:lstStyle/>
                    <a:p>
                      <a:pPr algn="ctr" fontAlgn="ctr"/>
                      <a:r>
                        <a:rPr lang="es-CO" sz="800" b="0" i="0" u="none" strike="noStrike">
                          <a:solidFill>
                            <a:srgbClr val="203764"/>
                          </a:solidFill>
                          <a:effectLst/>
                          <a:latin typeface="Calibri"/>
                        </a:rPr>
                        <a:t>Unidad de Medida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MX" sz="800" b="0" i="0" u="none" strike="noStrike">
                          <a:solidFill>
                            <a:srgbClr val="800000"/>
                          </a:solidFill>
                          <a:effectLst/>
                          <a:latin typeface="Calibri"/>
                        </a:rPr>
                        <a:t>Madres, padres comunitarios y agentes educativos</a:t>
                      </a:r>
                      <a:endParaRPr lang="es-MX" sz="800" b="0" i="0" u="none" strike="noStrike" err="1">
                        <a:solidFill>
                          <a:srgbClr val="800000"/>
                        </a:solidFill>
                        <a:effectLst/>
                        <a:latin typeface="Calibri"/>
                      </a:endParaRP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MX" sz="800" b="0" i="0" u="none" strike="noStrike">
                          <a:solidFill>
                            <a:srgbClr val="800000"/>
                          </a:solidFill>
                          <a:effectLst/>
                          <a:latin typeface="Calibri"/>
                        </a:rPr>
                        <a:t>Madres, padres comunitarios y agentes educativos</a:t>
                      </a:r>
                      <a:endParaRPr lang="es-MX" sz="800" b="0" i="0" u="none" strike="noStrike" err="1">
                        <a:solidFill>
                          <a:srgbClr val="800000"/>
                        </a:solidFill>
                        <a:effectLst/>
                        <a:latin typeface="Calibri"/>
                      </a:endParaRP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MX" sz="800" b="0" i="0" u="none" strike="noStrike">
                          <a:solidFill>
                            <a:srgbClr val="800000"/>
                          </a:solidFill>
                          <a:effectLst/>
                          <a:latin typeface="Calibri"/>
                        </a:rPr>
                        <a:t>Madres, padres comunitarios y agentes educativos</a:t>
                      </a:r>
                      <a:endParaRPr lang="es-MX" sz="800" b="0" i="0" u="none" strike="noStrike" err="1">
                        <a:solidFill>
                          <a:srgbClr val="800000"/>
                        </a:solidFill>
                        <a:effectLst/>
                        <a:latin typeface="Calibri"/>
                      </a:endParaRP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MX" sz="800" b="0" i="0" u="none" strike="noStrike">
                          <a:solidFill>
                            <a:srgbClr val="800000"/>
                          </a:solidFill>
                          <a:effectLst/>
                          <a:latin typeface="Calibri"/>
                        </a:rPr>
                        <a:t>Madres, padres comunitarios y agentes educativos</a:t>
                      </a:r>
                      <a:endParaRPr lang="es-MX" sz="800" b="0" i="0" u="none" strike="noStrike" err="1">
                        <a:solidFill>
                          <a:srgbClr val="800000"/>
                        </a:solidFill>
                        <a:effectLst/>
                        <a:latin typeface="Calibri"/>
                      </a:endParaRP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MX" sz="800" b="0" i="0" u="none" strike="noStrike">
                          <a:solidFill>
                            <a:srgbClr val="800000"/>
                          </a:solidFill>
                          <a:effectLst/>
                          <a:latin typeface="Calibri"/>
                        </a:rPr>
                        <a:t>Madres, padres comunitarios y agentes educativos</a:t>
                      </a:r>
                      <a:endParaRPr lang="es-MX" sz="800" b="0" i="0" u="none" strike="noStrike" err="1">
                        <a:solidFill>
                          <a:srgbClr val="800000"/>
                        </a:solidFill>
                        <a:effectLst/>
                        <a:latin typeface="Calibri"/>
                      </a:endParaRP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818035579"/>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 Avance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5,3%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3.823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162403786"/>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BPIN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202300000000429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8102276"/>
                  </a:ext>
                </a:extLst>
              </a:tr>
              <a:tr h="127470">
                <a:tc vMerge="1">
                  <a:txBody>
                    <a:bodyPr/>
                    <a:lstStyle/>
                    <a:p>
                      <a:endParaRPr lang="es-CO"/>
                    </a:p>
                  </a:txBody>
                  <a:tcPr/>
                </a:tc>
                <a:tc>
                  <a:txBody>
                    <a:bodyPr/>
                    <a:lstStyle/>
                    <a:p>
                      <a:pPr algn="ctr" fontAlgn="ctr"/>
                      <a:r>
                        <a:rPr lang="es-CO" sz="800" b="0" i="0" u="none" strike="noStrike">
                          <a:solidFill>
                            <a:srgbClr val="203764"/>
                          </a:solidFill>
                          <a:effectLst/>
                          <a:latin typeface="Calibri"/>
                        </a:rPr>
                        <a:t>Recursos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800" b="0" i="0" u="none" strike="noStrike">
                          <a:solidFill>
                            <a:srgbClr val="800000"/>
                          </a:solidFill>
                          <a:effectLst/>
                          <a:latin typeface="Calibri"/>
                        </a:rPr>
                        <a:t>                                               -   </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535663582"/>
                  </a:ext>
                </a:extLst>
              </a:tr>
            </a:tbl>
          </a:graphicData>
        </a:graphic>
      </p:graphicFrame>
    </p:spTree>
    <p:extLst>
      <p:ext uri="{BB962C8B-B14F-4D97-AF65-F5344CB8AC3E}">
        <p14:creationId xmlns:p14="http://schemas.microsoft.com/office/powerpoint/2010/main" val="10680290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05604-5485-3F62-6680-1B78AE734697}"/>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7ED37ACE-FFCB-12C9-BE5C-E1BDCE61066C}"/>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A0470C95-407E-2C1E-932F-708EA0EF810C}"/>
              </a:ext>
            </a:extLst>
          </p:cNvPr>
          <p:cNvSpPr txBox="1">
            <a:spLocks/>
          </p:cNvSpPr>
          <p:nvPr/>
        </p:nvSpPr>
        <p:spPr>
          <a:xfrm>
            <a:off x="202915" y="300863"/>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Marco de Gasto Mediano Plazo 2026-2029</a:t>
            </a:r>
          </a:p>
        </p:txBody>
      </p:sp>
      <p:pic>
        <p:nvPicPr>
          <p:cNvPr id="3" name="Graphic 5">
            <a:extLst>
              <a:ext uri="{FF2B5EF4-FFF2-40B4-BE49-F238E27FC236}">
                <a16:creationId xmlns:a16="http://schemas.microsoft.com/office/drawing/2014/main" id="{A363FB49-7C08-EABE-7447-7900019ABA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2946" y="750737"/>
            <a:ext cx="6181661" cy="83865"/>
          </a:xfrm>
          <a:prstGeom prst="rect">
            <a:avLst/>
          </a:prstGeom>
        </p:spPr>
      </p:pic>
      <p:graphicFrame>
        <p:nvGraphicFramePr>
          <p:cNvPr id="2" name="Gráfico 1">
            <a:extLst>
              <a:ext uri="{FF2B5EF4-FFF2-40B4-BE49-F238E27FC236}">
                <a16:creationId xmlns:a16="http://schemas.microsoft.com/office/drawing/2014/main" id="{927A4E97-C653-4350-86D2-41D4DBA2863F}"/>
              </a:ext>
            </a:extLst>
          </p:cNvPr>
          <p:cNvGraphicFramePr>
            <a:graphicFrameLocks/>
          </p:cNvGraphicFramePr>
          <p:nvPr/>
        </p:nvGraphicFramePr>
        <p:xfrm>
          <a:off x="262457" y="1014173"/>
          <a:ext cx="11283366" cy="36218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Tabla 5">
            <a:extLst>
              <a:ext uri="{FF2B5EF4-FFF2-40B4-BE49-F238E27FC236}">
                <a16:creationId xmlns:a16="http://schemas.microsoft.com/office/drawing/2014/main" id="{296F9F35-5AD3-D608-C3A0-3F9E1FA6FD0B}"/>
              </a:ext>
            </a:extLst>
          </p:cNvPr>
          <p:cNvGraphicFramePr>
            <a:graphicFrameLocks noGrp="1"/>
          </p:cNvGraphicFramePr>
          <p:nvPr/>
        </p:nvGraphicFramePr>
        <p:xfrm>
          <a:off x="472440" y="4845558"/>
          <a:ext cx="10994132" cy="2007102"/>
        </p:xfrm>
        <a:graphic>
          <a:graphicData uri="http://schemas.openxmlformats.org/drawingml/2006/table">
            <a:tbl>
              <a:tblPr/>
              <a:tblGrid>
                <a:gridCol w="1860546">
                  <a:extLst>
                    <a:ext uri="{9D8B030D-6E8A-4147-A177-3AD203B41FA5}">
                      <a16:colId xmlns:a16="http://schemas.microsoft.com/office/drawing/2014/main" val="455423011"/>
                    </a:ext>
                  </a:extLst>
                </a:gridCol>
                <a:gridCol w="1860546">
                  <a:extLst>
                    <a:ext uri="{9D8B030D-6E8A-4147-A177-3AD203B41FA5}">
                      <a16:colId xmlns:a16="http://schemas.microsoft.com/office/drawing/2014/main" val="2303938901"/>
                    </a:ext>
                  </a:extLst>
                </a:gridCol>
                <a:gridCol w="935248">
                  <a:extLst>
                    <a:ext uri="{9D8B030D-6E8A-4147-A177-3AD203B41FA5}">
                      <a16:colId xmlns:a16="http://schemas.microsoft.com/office/drawing/2014/main" val="1106929459"/>
                    </a:ext>
                  </a:extLst>
                </a:gridCol>
                <a:gridCol w="935248">
                  <a:extLst>
                    <a:ext uri="{9D8B030D-6E8A-4147-A177-3AD203B41FA5}">
                      <a16:colId xmlns:a16="http://schemas.microsoft.com/office/drawing/2014/main" val="3689347434"/>
                    </a:ext>
                  </a:extLst>
                </a:gridCol>
                <a:gridCol w="935248">
                  <a:extLst>
                    <a:ext uri="{9D8B030D-6E8A-4147-A177-3AD203B41FA5}">
                      <a16:colId xmlns:a16="http://schemas.microsoft.com/office/drawing/2014/main" val="2404718305"/>
                    </a:ext>
                  </a:extLst>
                </a:gridCol>
                <a:gridCol w="935248">
                  <a:extLst>
                    <a:ext uri="{9D8B030D-6E8A-4147-A177-3AD203B41FA5}">
                      <a16:colId xmlns:a16="http://schemas.microsoft.com/office/drawing/2014/main" val="1896560193"/>
                    </a:ext>
                  </a:extLst>
                </a:gridCol>
                <a:gridCol w="935248">
                  <a:extLst>
                    <a:ext uri="{9D8B030D-6E8A-4147-A177-3AD203B41FA5}">
                      <a16:colId xmlns:a16="http://schemas.microsoft.com/office/drawing/2014/main" val="1247922013"/>
                    </a:ext>
                  </a:extLst>
                </a:gridCol>
                <a:gridCol w="649200">
                  <a:extLst>
                    <a:ext uri="{9D8B030D-6E8A-4147-A177-3AD203B41FA5}">
                      <a16:colId xmlns:a16="http://schemas.microsoft.com/office/drawing/2014/main" val="3851639412"/>
                    </a:ext>
                  </a:extLst>
                </a:gridCol>
                <a:gridCol w="649200">
                  <a:extLst>
                    <a:ext uri="{9D8B030D-6E8A-4147-A177-3AD203B41FA5}">
                      <a16:colId xmlns:a16="http://schemas.microsoft.com/office/drawing/2014/main" val="3822599469"/>
                    </a:ext>
                  </a:extLst>
                </a:gridCol>
                <a:gridCol w="649200">
                  <a:extLst>
                    <a:ext uri="{9D8B030D-6E8A-4147-A177-3AD203B41FA5}">
                      <a16:colId xmlns:a16="http://schemas.microsoft.com/office/drawing/2014/main" val="390012384"/>
                    </a:ext>
                  </a:extLst>
                </a:gridCol>
                <a:gridCol w="649200">
                  <a:extLst>
                    <a:ext uri="{9D8B030D-6E8A-4147-A177-3AD203B41FA5}">
                      <a16:colId xmlns:a16="http://schemas.microsoft.com/office/drawing/2014/main" val="3674775803"/>
                    </a:ext>
                  </a:extLst>
                </a:gridCol>
              </a:tblGrid>
              <a:tr h="177143">
                <a:tc gridSpan="2">
                  <a:txBody>
                    <a:bodyPr/>
                    <a:lstStyle/>
                    <a:p>
                      <a:pPr algn="l" fontAlgn="b"/>
                      <a:r>
                        <a:rPr lang="es-ES" sz="800" b="1" i="0" u="none" strike="noStrike">
                          <a:solidFill>
                            <a:srgbClr val="000000"/>
                          </a:solidFill>
                          <a:effectLst/>
                          <a:latin typeface="Calibri" panose="020F0502020204030204" pitchFamily="34" charset="0"/>
                        </a:rPr>
                        <a:t>Cifras en millones de pesos corrientes</a:t>
                      </a:r>
                    </a:p>
                  </a:txBody>
                  <a:tcPr marL="0" marR="0" marT="0" marB="0" anchor="b">
                    <a:lnL>
                      <a:noFill/>
                    </a:lnL>
                    <a:lnR>
                      <a:noFill/>
                    </a:lnR>
                    <a:lnT>
                      <a:noFill/>
                    </a:lnT>
                    <a:lnB w="6350" cap="flat" cmpd="sng" algn="ctr">
                      <a:solidFill>
                        <a:srgbClr val="004A84"/>
                      </a:solidFill>
                      <a:prstDash val="solid"/>
                      <a:round/>
                      <a:headEnd type="none" w="med" len="med"/>
                      <a:tailEnd type="none" w="med" len="med"/>
                    </a:lnB>
                    <a:solidFill>
                      <a:srgbClr val="FFFFFF"/>
                    </a:solidFill>
                  </a:tcPr>
                </a:tc>
                <a:tc hMerge="1">
                  <a:txBody>
                    <a:bodyPr/>
                    <a:lstStyle/>
                    <a:p>
                      <a:endParaRPr lang="es-CO"/>
                    </a:p>
                  </a:txBody>
                  <a:tcPr/>
                </a:tc>
                <a:tc>
                  <a:txBody>
                    <a:bodyPr/>
                    <a:lstStyle/>
                    <a:p>
                      <a:pPr algn="l" fontAlgn="b"/>
                      <a:r>
                        <a:rPr lang="es-CO" sz="8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2F75B5"/>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solidFill>
                      <a:srgbClr val="FFFFFF"/>
                    </a:solidFill>
                  </a:tcPr>
                </a:tc>
                <a:tc gridSpan="8">
                  <a:txBody>
                    <a:bodyPr/>
                    <a:lstStyle/>
                    <a:p>
                      <a:pPr algn="ctr" rtl="0" fontAlgn="ctr"/>
                      <a:r>
                        <a:rPr lang="es-CO" sz="1050" b="1" i="0" u="none" strike="noStrike">
                          <a:solidFill>
                            <a:srgbClr val="FFFFFF"/>
                          </a:solidFill>
                          <a:effectLst/>
                          <a:latin typeface="Calibri" panose="020F0502020204030204" pitchFamily="34" charset="0"/>
                        </a:rPr>
                        <a:t>Solicitud 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557298022"/>
                  </a:ext>
                </a:extLst>
              </a:tr>
              <a:tr h="154037">
                <a:tc rowSpan="2" gridSpan="2">
                  <a:txBody>
                    <a:bodyPr/>
                    <a:lstStyle/>
                    <a:p>
                      <a:pPr algn="ctr" rtl="0" fontAlgn="ctr"/>
                      <a:r>
                        <a:rPr lang="es-CO" sz="1050" b="1" i="0" u="none" strike="noStrike">
                          <a:solidFill>
                            <a:srgbClr val="FFFFFF"/>
                          </a:solidFill>
                          <a:effectLst/>
                          <a:latin typeface="Calibri" panose="020F0502020204030204" pitchFamily="34" charset="0"/>
                        </a:rPr>
                        <a:t>Gasto</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hMerge="1">
                  <a:txBody>
                    <a:bodyPr/>
                    <a:lstStyle/>
                    <a:p>
                      <a:endParaRPr lang="es-CO"/>
                    </a:p>
                  </a:txBody>
                  <a:tcPr/>
                </a:tc>
                <a:tc rowSpan="2">
                  <a:txBody>
                    <a:bodyPr/>
                    <a:lstStyle/>
                    <a:p>
                      <a:pPr algn="ctr" rtl="0" fontAlgn="ctr"/>
                      <a:r>
                        <a:rPr lang="es-CO" sz="800" b="1" i="0" u="none" strike="noStrike">
                          <a:solidFill>
                            <a:srgbClr val="FFFFFF"/>
                          </a:solidFill>
                          <a:effectLst/>
                          <a:latin typeface="Verdana" panose="020B0604030504040204" pitchFamily="34" charset="0"/>
                        </a:rPr>
                        <a:t>2025*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800" b="1" i="0" u="none" strike="noStrike">
                          <a:solidFill>
                            <a:srgbClr val="FFFFFF"/>
                          </a:solidFill>
                          <a:effectLst/>
                          <a:latin typeface="Verdana" panose="020B0604030504040204" pitchFamily="34" charset="0"/>
                        </a:rPr>
                        <a:t>2026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800" b="1" i="0" u="none" strike="noStrike">
                          <a:solidFill>
                            <a:srgbClr val="FFFFFF"/>
                          </a:solidFill>
                          <a:effectLst/>
                          <a:latin typeface="Verdana" panose="020B0604030504040204" pitchFamily="34" charset="0"/>
                        </a:rPr>
                        <a:t>2027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800" b="1" i="0" u="none" strike="noStrike">
                          <a:solidFill>
                            <a:srgbClr val="FFFFFF"/>
                          </a:solidFill>
                          <a:effectLst/>
                          <a:latin typeface="Verdana" panose="020B0604030504040204" pitchFamily="34" charset="0"/>
                        </a:rPr>
                        <a:t>2028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800" b="1" i="0" u="none" strike="noStrike">
                          <a:solidFill>
                            <a:srgbClr val="FFFFFF"/>
                          </a:solidFill>
                          <a:effectLst/>
                          <a:latin typeface="Verdana" panose="020B0604030504040204" pitchFamily="34" charset="0"/>
                        </a:rPr>
                        <a:t>2029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Verdana" panose="020B060403050404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Verdana" panose="020B060403050404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Verdana" panose="020B060403050404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Verdana" panose="020B060403050404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2384155038"/>
                  </a:ext>
                </a:extLst>
              </a:tr>
              <a:tr h="154037">
                <a:tc gridSpan="2" vMerge="1">
                  <a:txBody>
                    <a:bodyPr/>
                    <a:lstStyle/>
                    <a:p>
                      <a:endParaRPr lang="es-CO"/>
                    </a:p>
                  </a:txBody>
                  <a:tcPr/>
                </a:tc>
                <a:tc hMerge="1"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8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2650134766"/>
                  </a:ext>
                </a:extLst>
              </a:tr>
              <a:tr h="300372">
                <a:tc rowSpan="3">
                  <a:txBody>
                    <a:bodyPr/>
                    <a:lstStyle/>
                    <a:p>
                      <a:pPr algn="ctr" rtl="0" fontAlgn="ctr"/>
                      <a:r>
                        <a:rPr lang="es-CO" sz="1050" b="1" i="0" u="none" strike="noStrike">
                          <a:solidFill>
                            <a:srgbClr val="203764"/>
                          </a:solidFill>
                          <a:effectLst/>
                          <a:latin typeface="Calibri" panose="020F0502020204030204" pitchFamily="34" charset="0"/>
                        </a:rPr>
                        <a:t>Solicitud</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rtl="0" fontAlgn="ctr"/>
                      <a:r>
                        <a:rPr lang="es-CO" sz="1050" b="1" i="0" u="none" strike="noStrike">
                          <a:solidFill>
                            <a:srgbClr val="203764"/>
                          </a:solidFill>
                          <a:effectLst/>
                          <a:latin typeface="Calibri" panose="020F0502020204030204" pitchFamily="34" charset="0"/>
                        </a:rPr>
                        <a:t>Funcionamiento</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$ 1.151.138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$ 1.864.524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$ 1.920.460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$ 1.978.074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$ 2.037.416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62%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1780906009"/>
                  </a:ext>
                </a:extLst>
              </a:tr>
              <a:tr h="300372">
                <a:tc vMerge="1">
                  <a:txBody>
                    <a:bodyPr/>
                    <a:lstStyle/>
                    <a:p>
                      <a:endParaRPr lang="es-CO"/>
                    </a:p>
                  </a:txBody>
                  <a:tcPr/>
                </a:tc>
                <a:tc>
                  <a:txBody>
                    <a:bodyPr/>
                    <a:lstStyle/>
                    <a:p>
                      <a:pPr algn="l" rtl="0" fontAlgn="ctr"/>
                      <a:r>
                        <a:rPr lang="es-CO" sz="1050" b="1" i="0" u="none" strike="noStrike">
                          <a:solidFill>
                            <a:srgbClr val="203764"/>
                          </a:solidFill>
                          <a:effectLst/>
                          <a:latin typeface="Calibri" panose="020F0502020204030204" pitchFamily="34" charset="0"/>
                        </a:rPr>
                        <a:t>Inversión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$ 9.639.622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$ 15.735.353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$ 16.207.413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$ 16.693.636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$ 17.194.445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63%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556988753"/>
                  </a:ext>
                </a:extLst>
              </a:tr>
              <a:tr h="320397">
                <a:tc vMerge="1">
                  <a:txBody>
                    <a:bodyPr/>
                    <a:lstStyle/>
                    <a:p>
                      <a:endParaRPr lang="es-CO"/>
                    </a:p>
                  </a:txBody>
                  <a:tcPr/>
                </a:tc>
                <a:tc>
                  <a:txBody>
                    <a:bodyPr/>
                    <a:lstStyle/>
                    <a:p>
                      <a:pPr algn="l" rtl="0" fontAlgn="ctr"/>
                      <a:r>
                        <a:rPr lang="es-CO" sz="1050" b="1" i="0" u="none" strike="noStrike">
                          <a:solidFill>
                            <a:srgbClr val="203764"/>
                          </a:solidFill>
                          <a:effectLst/>
                          <a:latin typeface="Calibri" panose="020F0502020204030204" pitchFamily="34" charset="0"/>
                        </a:rPr>
                        <a:t>Total Solicitud MGMP 2026-2029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$ 10.790.760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$ 17.599.877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$ 18.127.873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$ 18.671.709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$ 19.231.861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63%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1568740535"/>
                  </a:ext>
                </a:extLst>
              </a:tr>
              <a:tr h="300372">
                <a:tc>
                  <a:txBody>
                    <a:bodyPr/>
                    <a:lstStyle/>
                    <a:p>
                      <a:pPr algn="l" fontAlgn="ctr"/>
                      <a:r>
                        <a:rPr lang="es-CO" sz="1400" b="0" i="0" u="none" strike="noStrike">
                          <a:solidFill>
                            <a:srgbClr val="203764"/>
                          </a:solidFill>
                          <a:effectLst/>
                          <a:latin typeface="Arial" panose="020B060402020202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rtl="0" fontAlgn="ctr"/>
                      <a:r>
                        <a:rPr lang="es-CO" sz="1050" b="1" i="0" u="none" strike="noStrike">
                          <a:solidFill>
                            <a:srgbClr val="203764"/>
                          </a:solidFill>
                          <a:effectLst/>
                          <a:latin typeface="Calibri" panose="020F0502020204030204" pitchFamily="34" charset="0"/>
                        </a:rPr>
                        <a:t>MGMP 2025-2028 Conpes 4138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2CC"/>
                    </a:solidFill>
                  </a:tcPr>
                </a:tc>
                <a:tc>
                  <a:txBody>
                    <a:bodyPr/>
                    <a:lstStyle/>
                    <a:p>
                      <a:pPr algn="r" fontAlgn="ctr"/>
                      <a:r>
                        <a:rPr lang="es-CO" sz="900" b="1" i="0" u="none" strike="noStrike">
                          <a:solidFill>
                            <a:srgbClr val="203764"/>
                          </a:solidFill>
                          <a:effectLst/>
                          <a:latin typeface="Calibri" panose="020F0502020204030204" pitchFamily="34" charset="0"/>
                        </a:rPr>
                        <a:t>$ 12.008.000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1" i="0" u="none" strike="noStrike">
                          <a:solidFill>
                            <a:srgbClr val="203764"/>
                          </a:solidFill>
                          <a:effectLst/>
                          <a:latin typeface="Calibri" panose="020F0502020204030204" pitchFamily="34" charset="0"/>
                        </a:rPr>
                        <a:t>$ 10.663.000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1" i="0" u="none" strike="noStrike">
                          <a:solidFill>
                            <a:srgbClr val="203764"/>
                          </a:solidFill>
                          <a:effectLst/>
                          <a:latin typeface="Calibri" panose="020F0502020204030204" pitchFamily="34" charset="0"/>
                        </a:rPr>
                        <a:t>$ 11.041.000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1" i="0" u="none" strike="noStrike">
                          <a:solidFill>
                            <a:srgbClr val="203764"/>
                          </a:solidFill>
                          <a:effectLst/>
                          <a:latin typeface="Calibri" panose="020F0502020204030204" pitchFamily="34" charset="0"/>
                        </a:rPr>
                        <a:t>$ 11.727.000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ctr"/>
                      <a:r>
                        <a:rPr lang="es-CO" sz="900" b="1" i="0" u="none" strike="noStrike">
                          <a:solidFill>
                            <a:srgbClr val="203764"/>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1" i="0" u="none" strike="noStrike">
                          <a:solidFill>
                            <a:srgbClr val="203764"/>
                          </a:solidFill>
                          <a:effectLst/>
                          <a:latin typeface="Calibri" panose="020F0502020204030204" pitchFamily="34" charset="0"/>
                        </a:rPr>
                        <a:t>-11%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1" i="0" u="none" strike="noStrike">
                          <a:solidFill>
                            <a:srgbClr val="203764"/>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1" i="0" u="none" strike="noStrike">
                          <a:solidFill>
                            <a:srgbClr val="203764"/>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1" i="0" u="none" strike="noStrike">
                          <a:solidFill>
                            <a:srgbClr val="203764"/>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1908592635"/>
                  </a:ext>
                </a:extLst>
              </a:tr>
              <a:tr h="300372">
                <a:tc>
                  <a:txBody>
                    <a:bodyPr/>
                    <a:lstStyle/>
                    <a:p>
                      <a:pPr algn="l" fontAlgn="ctr"/>
                      <a:r>
                        <a:rPr lang="es-CO" sz="1400" b="0" i="0" u="none" strike="noStrike">
                          <a:solidFill>
                            <a:srgbClr val="203764"/>
                          </a:solidFill>
                          <a:effectLst/>
                          <a:latin typeface="Arial" panose="020B060402020202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rtl="0" fontAlgn="ctr"/>
                      <a:r>
                        <a:rPr lang="es-CO" sz="1050" b="1" i="0" u="none" strike="noStrike">
                          <a:solidFill>
                            <a:srgbClr val="203764"/>
                          </a:solidFill>
                          <a:effectLst/>
                          <a:latin typeface="Calibri" panose="020F0502020204030204" pitchFamily="34" charset="0"/>
                        </a:rPr>
                        <a:t>Diferencia</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ctr"/>
                      <a:r>
                        <a:rPr lang="es-CO" sz="900" b="0" i="0" u="none" strike="noStrike">
                          <a:solidFill>
                            <a:srgbClr val="203764"/>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-$ 6.936.877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-$ 7.086.873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-$ 6.944.709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900" b="0" i="0" u="none" strike="noStrike">
                          <a:solidFill>
                            <a:srgbClr val="203764"/>
                          </a:solidFill>
                          <a:effectLst/>
                          <a:latin typeface="Calibri" panose="020F0502020204030204" pitchFamily="34" charset="0"/>
                        </a:rPr>
                        <a:t>-$ 19.231.861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183853450"/>
                  </a:ext>
                </a:extLst>
              </a:tr>
            </a:tbl>
          </a:graphicData>
        </a:graphic>
      </p:graphicFrame>
    </p:spTree>
    <p:extLst>
      <p:ext uri="{BB962C8B-B14F-4D97-AF65-F5344CB8AC3E}">
        <p14:creationId xmlns:p14="http://schemas.microsoft.com/office/powerpoint/2010/main" val="14420528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A6042-7F2E-5AF0-34EE-FD92CC082A99}"/>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8F3BB879-9557-D2C9-999B-E32217A5092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022599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D60E8-11A3-5443-7414-286D165A2F27}"/>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26623901-C513-28BD-25FE-C702C4AD8285}"/>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1BEABF39-84E6-9334-1464-18B40E846D44}"/>
              </a:ext>
            </a:extLst>
          </p:cNvPr>
          <p:cNvSpPr txBox="1">
            <a:spLocks/>
          </p:cNvSpPr>
          <p:nvPr/>
        </p:nvSpPr>
        <p:spPr>
          <a:xfrm>
            <a:off x="382209" y="308472"/>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Vigencias Futuras Autorizadas y Comprometidas</a:t>
            </a:r>
          </a:p>
        </p:txBody>
      </p:sp>
      <p:pic>
        <p:nvPicPr>
          <p:cNvPr id="7" name="Graphic 8">
            <a:extLst>
              <a:ext uri="{FF2B5EF4-FFF2-40B4-BE49-F238E27FC236}">
                <a16:creationId xmlns:a16="http://schemas.microsoft.com/office/drawing/2014/main" id="{38CDF52C-9DEE-B7BA-113F-9F620D43E1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981" y="759466"/>
            <a:ext cx="7265962" cy="115684"/>
          </a:xfrm>
          <a:prstGeom prst="rect">
            <a:avLst/>
          </a:prstGeom>
        </p:spPr>
      </p:pic>
      <p:graphicFrame>
        <p:nvGraphicFramePr>
          <p:cNvPr id="8" name="Tabla 7">
            <a:extLst>
              <a:ext uri="{FF2B5EF4-FFF2-40B4-BE49-F238E27FC236}">
                <a16:creationId xmlns:a16="http://schemas.microsoft.com/office/drawing/2014/main" id="{9510B92E-BFCA-DC1D-26FD-183EE4BA570D}"/>
              </a:ext>
            </a:extLst>
          </p:cNvPr>
          <p:cNvGraphicFramePr>
            <a:graphicFrameLocks noGrp="1"/>
          </p:cNvGraphicFramePr>
          <p:nvPr/>
        </p:nvGraphicFramePr>
        <p:xfrm>
          <a:off x="520464" y="3211290"/>
          <a:ext cx="10808952" cy="3214089"/>
        </p:xfrm>
        <a:graphic>
          <a:graphicData uri="http://schemas.openxmlformats.org/drawingml/2006/table">
            <a:tbl>
              <a:tblPr/>
              <a:tblGrid>
                <a:gridCol w="6283036">
                  <a:extLst>
                    <a:ext uri="{9D8B030D-6E8A-4147-A177-3AD203B41FA5}">
                      <a16:colId xmlns:a16="http://schemas.microsoft.com/office/drawing/2014/main" val="2805943396"/>
                    </a:ext>
                  </a:extLst>
                </a:gridCol>
                <a:gridCol w="1131479">
                  <a:extLst>
                    <a:ext uri="{9D8B030D-6E8A-4147-A177-3AD203B41FA5}">
                      <a16:colId xmlns:a16="http://schemas.microsoft.com/office/drawing/2014/main" val="1558176945"/>
                    </a:ext>
                  </a:extLst>
                </a:gridCol>
                <a:gridCol w="1131479">
                  <a:extLst>
                    <a:ext uri="{9D8B030D-6E8A-4147-A177-3AD203B41FA5}">
                      <a16:colId xmlns:a16="http://schemas.microsoft.com/office/drawing/2014/main" val="3250271651"/>
                    </a:ext>
                  </a:extLst>
                </a:gridCol>
                <a:gridCol w="1131479">
                  <a:extLst>
                    <a:ext uri="{9D8B030D-6E8A-4147-A177-3AD203B41FA5}">
                      <a16:colId xmlns:a16="http://schemas.microsoft.com/office/drawing/2014/main" val="4171063502"/>
                    </a:ext>
                  </a:extLst>
                </a:gridCol>
                <a:gridCol w="1131479">
                  <a:extLst>
                    <a:ext uri="{9D8B030D-6E8A-4147-A177-3AD203B41FA5}">
                      <a16:colId xmlns:a16="http://schemas.microsoft.com/office/drawing/2014/main" val="1083004531"/>
                    </a:ext>
                  </a:extLst>
                </a:gridCol>
              </a:tblGrid>
              <a:tr h="184758">
                <a:tc gridSpan="2">
                  <a:txBody>
                    <a:bodyPr/>
                    <a:lstStyle/>
                    <a:p>
                      <a:pPr algn="l" fontAlgn="ctr"/>
                      <a:r>
                        <a:rPr lang="es-ES" sz="1100" b="0" i="0" u="none" strike="noStrike">
                          <a:solidFill>
                            <a:srgbClr val="203764"/>
                          </a:solidFill>
                          <a:effectLst/>
                          <a:latin typeface="Calibri" panose="020F0502020204030204" pitchFamily="34" charset="0"/>
                        </a:rPr>
                        <a:t>Incluir las Vigencias Futuras Autorizadas por DNP y MHCP para el periodo 2026-2029</a:t>
                      </a:r>
                    </a:p>
                  </a:txBody>
                  <a:tcPr marL="0" marR="0" marT="0" marB="0" anchor="ctr">
                    <a:lnL>
                      <a:noFill/>
                    </a:lnL>
                    <a:lnR>
                      <a:noFill/>
                    </a:lnR>
                    <a:lnT>
                      <a:noFill/>
                    </a:lnT>
                    <a:lnB>
                      <a:noFill/>
                    </a:lnB>
                    <a:solidFill>
                      <a:srgbClr val="FFFFFF"/>
                    </a:solidFill>
                  </a:tcPr>
                </a:tc>
                <a:tc hMerge="1">
                  <a:txBody>
                    <a:bodyPr/>
                    <a:lstStyle/>
                    <a:p>
                      <a:endParaRPr lang="es-CO"/>
                    </a:p>
                  </a:txBody>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1980184325"/>
                  </a:ext>
                </a:extLst>
              </a:tr>
              <a:tr h="184758">
                <a:tc>
                  <a:txBody>
                    <a:bodyPr/>
                    <a:lstStyle/>
                    <a:p>
                      <a:pPr algn="l" rtl="0" fontAlgn="ctr"/>
                      <a:r>
                        <a:rPr lang="es-CO" sz="1050" b="1" i="0" u="none" strike="noStrike">
                          <a:solidFill>
                            <a:srgbClr val="203764"/>
                          </a:solidFill>
                          <a:effectLst/>
                          <a:latin typeface="Calibri" panose="020F0502020204030204" pitchFamily="34" charset="0"/>
                        </a:rPr>
                        <a:t>Cifras en pesos corrientes</a:t>
                      </a:r>
                    </a:p>
                  </a:txBody>
                  <a:tcPr marL="0" marR="0" marT="0" marB="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noFill/>
                  </a:tcPr>
                </a:tc>
                <a:tc gridSpan="4">
                  <a:txBody>
                    <a:bodyPr/>
                    <a:lstStyle/>
                    <a:p>
                      <a:pPr algn="ctr" rtl="0" fontAlgn="ctr"/>
                      <a:r>
                        <a:rPr lang="es-CO" sz="1100" b="1" i="0" u="none" strike="noStrike">
                          <a:solidFill>
                            <a:srgbClr val="FFFFFF"/>
                          </a:solidFill>
                          <a:effectLst/>
                          <a:latin typeface="Calibri" panose="020F0502020204030204" pitchFamily="34" charset="0"/>
                        </a:rPr>
                        <a:t>MGMP 2026 - 2029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793435739"/>
                  </a:ext>
                </a:extLst>
              </a:tr>
              <a:tr h="130070">
                <a:tc>
                  <a:txBody>
                    <a:bodyPr/>
                    <a:lstStyle/>
                    <a:p>
                      <a:pPr algn="ctr" rtl="0" fontAlgn="ctr"/>
                      <a:r>
                        <a:rPr lang="es-CO" sz="1100" b="1" i="0" u="none" strike="noStrike">
                          <a:solidFill>
                            <a:srgbClr val="FFFFFF"/>
                          </a:solidFill>
                          <a:effectLst/>
                          <a:latin typeface="Calibri" panose="020F0502020204030204" pitchFamily="34" charset="0"/>
                        </a:rPr>
                        <a:t>Vigencias Futuras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825964801"/>
                  </a:ext>
                </a:extLst>
              </a:tr>
              <a:tr h="310394">
                <a:tc>
                  <a:txBody>
                    <a:bodyPr/>
                    <a:lstStyle/>
                    <a:p>
                      <a:pPr algn="l" rtl="0" fontAlgn="ctr"/>
                      <a:r>
                        <a:rPr lang="es-CO" sz="1100" b="1" i="0" u="none" strike="noStrike">
                          <a:solidFill>
                            <a:srgbClr val="203764"/>
                          </a:solidFill>
                          <a:effectLst/>
                          <a:latin typeface="Calibri" panose="020F0502020204030204" pitchFamily="34" charset="0"/>
                        </a:rPr>
                        <a:t>Funcionamiento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$ 32.842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582053740"/>
                  </a:ext>
                </a:extLst>
              </a:tr>
              <a:tr h="310394">
                <a:tc>
                  <a:txBody>
                    <a:bodyPr/>
                    <a:lstStyle/>
                    <a:p>
                      <a:pPr algn="l" rtl="0" fontAlgn="ctr"/>
                      <a:r>
                        <a:rPr lang="es-CO" sz="1100" b="1" i="0" u="none" strike="noStrike">
                          <a:solidFill>
                            <a:srgbClr val="203764"/>
                          </a:solidFill>
                          <a:effectLst/>
                          <a:latin typeface="Calibri" panose="020F0502020204030204" pitchFamily="34" charset="0"/>
                        </a:rPr>
                        <a:t>Inversión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$ 4.893.972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$ 220.590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133484460"/>
                  </a:ext>
                </a:extLst>
              </a:tr>
              <a:tr h="465591">
                <a:tc>
                  <a:txBody>
                    <a:bodyPr/>
                    <a:lstStyle/>
                    <a:p>
                      <a:pPr algn="l" rtl="0" fontAlgn="ctr"/>
                      <a:r>
                        <a:rPr lang="es-ES" sz="1050" b="0" i="0" u="none" strike="noStrike">
                          <a:solidFill>
                            <a:srgbClr val="203764"/>
                          </a:solidFill>
                          <a:effectLst/>
                          <a:latin typeface="Calibri" panose="020F0502020204030204" pitchFamily="34" charset="0"/>
                        </a:rPr>
                        <a:t>FORTALECIMIENTO DE LA CAPACIDAD INSTITUCIONAL DEL ICBF BRINDANDO EL SOPORTE OPORTUNO Y NECESARIO PARA LA ADECUADA PRESTACIÓN DEL SERVICIO PÚBLICO DE BIENESTAR FAMILIAR A NIVEL NACIONAL Y TERRITORIAL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$ 150.202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679984312"/>
                  </a:ext>
                </a:extLst>
              </a:tr>
              <a:tr h="465591">
                <a:tc>
                  <a:txBody>
                    <a:bodyPr/>
                    <a:lstStyle/>
                    <a:p>
                      <a:pPr algn="l" rtl="0" fontAlgn="ctr"/>
                      <a:r>
                        <a:rPr lang="es-ES" sz="1050" b="0" i="0" u="none" strike="noStrike">
                          <a:solidFill>
                            <a:srgbClr val="203764"/>
                          </a:solidFill>
                          <a:effectLst/>
                          <a:latin typeface="Calibri" panose="020F0502020204030204" pitchFamily="34" charset="0"/>
                        </a:rPr>
                        <a:t>FORTALECIMIENTO DE CAPACIDADES INDIVIDUALES, FAMILIARES E INSTITUCIONALES PARA PREVENIR Y ATENDER LA MATERIALIZACION DEL RIESGO, LA AMENAZA Y/O VULNERACION DE LOS DERECHOS DE LAS NIÑAS, NIÑOS ADOLESCENTES Y JOVENES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$ 825.953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583729634"/>
                  </a:ext>
                </a:extLst>
              </a:tr>
              <a:tr h="465591">
                <a:tc>
                  <a:txBody>
                    <a:bodyPr/>
                    <a:lstStyle/>
                    <a:p>
                      <a:pPr algn="l" rtl="0" fontAlgn="ctr"/>
                      <a:r>
                        <a:rPr lang="es-ES" sz="1050" b="0" i="0" u="none" strike="noStrike">
                          <a:solidFill>
                            <a:srgbClr val="203764"/>
                          </a:solidFill>
                          <a:effectLst/>
                          <a:latin typeface="Calibri" panose="020F0502020204030204" pitchFamily="34" charset="0"/>
                        </a:rPr>
                        <a:t>“FORTALECIMIENTO DE CAPACIDADES Y DISPOSICIÓN DE CONDICIONES Y OPORTUNIDADES QUE PROMUEVAN EL DESARROLLO INTEGRAL DE LAS NIÑAS, NIÑOS, ADOLESCENTES, FAMILIAS Y COMUNIDADES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$ 3.683.751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622322856"/>
                  </a:ext>
                </a:extLst>
              </a:tr>
              <a:tr h="310394">
                <a:tc>
                  <a:txBody>
                    <a:bodyPr/>
                    <a:lstStyle/>
                    <a:p>
                      <a:pPr algn="l" rtl="0" fontAlgn="ctr"/>
                      <a:r>
                        <a:rPr lang="es-ES" sz="1050" b="0" i="0" u="none" strike="noStrike">
                          <a:solidFill>
                            <a:srgbClr val="203764"/>
                          </a:solidFill>
                          <a:effectLst/>
                          <a:latin typeface="Calibri" panose="020F0502020204030204" pitchFamily="34" charset="0"/>
                        </a:rPr>
                        <a:t>CONTRIBUCIÓN CON ACCIONES DE PROMOCIÓN Y PREVENCIÓN EN EL COMPONENTE DE ALIMENTACIÓN Y NUTRICIÓN PARA LA POBLACIÓN COLOMBIANA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$ 234.067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$ 220.590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530482812"/>
                  </a:ext>
                </a:extLst>
              </a:tr>
              <a:tr h="310394">
                <a:tc>
                  <a:txBody>
                    <a:bodyPr/>
                    <a:lstStyle/>
                    <a:p>
                      <a:pPr algn="l" rtl="0" fontAlgn="ctr"/>
                      <a:r>
                        <a:rPr lang="es-CO" sz="1100" b="1" i="0" u="none" strike="noStrike">
                          <a:solidFill>
                            <a:srgbClr val="FFFFFF"/>
                          </a:solidFill>
                          <a:effectLst/>
                          <a:latin typeface="Arial" panose="020B0604020202020204" pitchFamily="34" charset="0"/>
                        </a:rPr>
                        <a:t> Total Vigencias Futuras 2026-2029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100" b="0" i="0" u="none" strike="noStrike">
                          <a:solidFill>
                            <a:srgbClr val="FFFFFF"/>
                          </a:solidFill>
                          <a:effectLst/>
                          <a:latin typeface="Arial" panose="020B0604020202020204" pitchFamily="34" charset="0"/>
                        </a:rPr>
                        <a:t>$ 4.926.814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100" b="0" i="0" u="none" strike="noStrike">
                          <a:solidFill>
                            <a:srgbClr val="FFFFFF"/>
                          </a:solidFill>
                          <a:effectLst/>
                          <a:latin typeface="Arial" panose="020B0604020202020204" pitchFamily="34" charset="0"/>
                        </a:rPr>
                        <a:t>$ 220.590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100" b="0" i="0" u="none" strike="noStrike">
                          <a:solidFill>
                            <a:srgbClr val="FFFFFF"/>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100" b="0" i="0" u="none" strike="noStrike">
                          <a:solidFill>
                            <a:srgbClr val="FFFFFF"/>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760878913"/>
                  </a:ext>
                </a:extLst>
              </a:tr>
            </a:tbl>
          </a:graphicData>
        </a:graphic>
      </p:graphicFrame>
      <p:graphicFrame>
        <p:nvGraphicFramePr>
          <p:cNvPr id="10" name="Tabla 9">
            <a:extLst>
              <a:ext uri="{FF2B5EF4-FFF2-40B4-BE49-F238E27FC236}">
                <a16:creationId xmlns:a16="http://schemas.microsoft.com/office/drawing/2014/main" id="{C6E34CC6-7581-54BE-44CE-693107C11EE2}"/>
              </a:ext>
            </a:extLst>
          </p:cNvPr>
          <p:cNvGraphicFramePr>
            <a:graphicFrameLocks noGrp="1"/>
          </p:cNvGraphicFramePr>
          <p:nvPr/>
        </p:nvGraphicFramePr>
        <p:xfrm>
          <a:off x="520464" y="905241"/>
          <a:ext cx="10808952" cy="2272665"/>
        </p:xfrm>
        <a:graphic>
          <a:graphicData uri="http://schemas.openxmlformats.org/drawingml/2006/table">
            <a:tbl>
              <a:tblPr/>
              <a:tblGrid>
                <a:gridCol w="6283036">
                  <a:extLst>
                    <a:ext uri="{9D8B030D-6E8A-4147-A177-3AD203B41FA5}">
                      <a16:colId xmlns:a16="http://schemas.microsoft.com/office/drawing/2014/main" val="921574333"/>
                    </a:ext>
                  </a:extLst>
                </a:gridCol>
                <a:gridCol w="1131479">
                  <a:extLst>
                    <a:ext uri="{9D8B030D-6E8A-4147-A177-3AD203B41FA5}">
                      <a16:colId xmlns:a16="http://schemas.microsoft.com/office/drawing/2014/main" val="588549469"/>
                    </a:ext>
                  </a:extLst>
                </a:gridCol>
                <a:gridCol w="1131479">
                  <a:extLst>
                    <a:ext uri="{9D8B030D-6E8A-4147-A177-3AD203B41FA5}">
                      <a16:colId xmlns:a16="http://schemas.microsoft.com/office/drawing/2014/main" val="1926069577"/>
                    </a:ext>
                  </a:extLst>
                </a:gridCol>
                <a:gridCol w="1131479">
                  <a:extLst>
                    <a:ext uri="{9D8B030D-6E8A-4147-A177-3AD203B41FA5}">
                      <a16:colId xmlns:a16="http://schemas.microsoft.com/office/drawing/2014/main" val="704490978"/>
                    </a:ext>
                  </a:extLst>
                </a:gridCol>
                <a:gridCol w="1131479">
                  <a:extLst>
                    <a:ext uri="{9D8B030D-6E8A-4147-A177-3AD203B41FA5}">
                      <a16:colId xmlns:a16="http://schemas.microsoft.com/office/drawing/2014/main" val="945857819"/>
                    </a:ext>
                  </a:extLst>
                </a:gridCol>
              </a:tblGrid>
              <a:tr h="238125">
                <a:tc>
                  <a:txBody>
                    <a:bodyPr/>
                    <a:lstStyle/>
                    <a:p>
                      <a:pPr algn="l" fontAlgn="ctr"/>
                      <a:r>
                        <a:rPr lang="es-ES" sz="1200" b="0" i="0" u="none" strike="noStrike">
                          <a:solidFill>
                            <a:srgbClr val="203764"/>
                          </a:solidFill>
                          <a:effectLst/>
                          <a:latin typeface="Calibri" panose="020F0502020204030204" pitchFamily="34" charset="0"/>
                        </a:rPr>
                        <a:t>Incluir las Vigencias Futuras Autorizadas por DNP y MHCP u comprometidas por el sector para el periodo 2026-2029</a:t>
                      </a:r>
                    </a:p>
                  </a:txBody>
                  <a:tcPr marL="0" marR="0" marT="0" marB="0" anchor="ctr">
                    <a:lnL>
                      <a:noFill/>
                    </a:lnL>
                    <a:lnR>
                      <a:noFill/>
                    </a:lnR>
                    <a:lnT>
                      <a:noFill/>
                    </a:lnT>
                    <a:lnB>
                      <a:noFill/>
                    </a:lnB>
                    <a:solidFill>
                      <a:srgbClr val="FFFFFF"/>
                    </a:solidFill>
                  </a:tcPr>
                </a:tc>
                <a:tc>
                  <a:txBody>
                    <a:bodyPr/>
                    <a:lstStyle/>
                    <a:p>
                      <a:pPr algn="l" fontAlgn="ctr"/>
                      <a:endParaRPr lang="es-CO" sz="1050" b="0" i="0" u="none" strike="noStrike">
                        <a:solidFill>
                          <a:srgbClr val="000000"/>
                        </a:solidFill>
                        <a:effectLst/>
                        <a:latin typeface="Calibri" panose="020F0502020204030204" pitchFamily="34" charset="0"/>
                      </a:endParaRPr>
                    </a:p>
                  </a:txBody>
                  <a:tcPr marL="0" marR="0" marT="0" marB="0" anchor="ctr">
                    <a:lnL>
                      <a:noFill/>
                    </a:lnL>
                    <a:lnR>
                      <a:noFill/>
                    </a:lnR>
                    <a:lnT>
                      <a:noFill/>
                    </a:lnT>
                    <a:lnB w="6350" cap="flat" cmpd="sng" algn="ctr">
                      <a:solidFill>
                        <a:srgbClr val="2F75B5"/>
                      </a:solidFill>
                      <a:prstDash val="solid"/>
                      <a:round/>
                      <a:headEnd type="none" w="med" len="med"/>
                      <a:tailEnd type="none" w="med" len="med"/>
                    </a:lnB>
                    <a:noFill/>
                  </a:tcPr>
                </a:tc>
                <a:tc>
                  <a:txBody>
                    <a:bodyPr/>
                    <a:lstStyle/>
                    <a:p>
                      <a:pPr algn="l" fontAlgn="ctr"/>
                      <a:endParaRPr lang="es-CO" sz="1050" b="0" i="0" u="none" strike="noStrike">
                        <a:solidFill>
                          <a:srgbClr val="000000"/>
                        </a:solidFill>
                        <a:effectLst/>
                        <a:latin typeface="Calibri" panose="020F0502020204030204" pitchFamily="34" charset="0"/>
                      </a:endParaRPr>
                    </a:p>
                  </a:txBody>
                  <a:tcPr marL="0" marR="0" marT="0" marB="0" anchor="ctr">
                    <a:lnL>
                      <a:noFill/>
                    </a:lnL>
                    <a:lnR>
                      <a:noFill/>
                    </a:lnR>
                    <a:lnT>
                      <a:noFill/>
                    </a:lnT>
                    <a:lnB w="6350" cap="flat" cmpd="sng" algn="ctr">
                      <a:solidFill>
                        <a:srgbClr val="2F75B5"/>
                      </a:solidFill>
                      <a:prstDash val="solid"/>
                      <a:round/>
                      <a:headEnd type="none" w="med" len="med"/>
                      <a:tailEnd type="none" w="med" len="med"/>
                    </a:lnB>
                    <a:noFill/>
                  </a:tcPr>
                </a:tc>
                <a:tc>
                  <a:txBody>
                    <a:bodyPr/>
                    <a:lstStyle/>
                    <a:p>
                      <a:pPr algn="l" fontAlgn="ctr"/>
                      <a:endParaRPr lang="es-CO" sz="1050" b="0" i="0" u="none" strike="noStrike">
                        <a:solidFill>
                          <a:srgbClr val="000000"/>
                        </a:solidFill>
                        <a:effectLst/>
                        <a:latin typeface="Calibri" panose="020F0502020204030204" pitchFamily="34" charset="0"/>
                      </a:endParaRPr>
                    </a:p>
                  </a:txBody>
                  <a:tcPr marL="0" marR="0" marT="0" marB="0" anchor="ctr">
                    <a:lnL>
                      <a:noFill/>
                    </a:lnL>
                    <a:lnR>
                      <a:noFill/>
                    </a:lnR>
                    <a:lnT>
                      <a:noFill/>
                    </a:lnT>
                    <a:lnB w="6350" cap="flat" cmpd="sng" algn="ctr">
                      <a:solidFill>
                        <a:srgbClr val="2F75B5"/>
                      </a:solidFill>
                      <a:prstDash val="solid"/>
                      <a:round/>
                      <a:headEnd type="none" w="med" len="med"/>
                      <a:tailEnd type="none" w="med" len="med"/>
                    </a:lnB>
                    <a:noFill/>
                  </a:tcPr>
                </a:tc>
                <a:tc>
                  <a:txBody>
                    <a:bodyPr/>
                    <a:lstStyle/>
                    <a:p>
                      <a:pPr algn="l" fontAlgn="ctr"/>
                      <a:endParaRPr lang="es-CO" sz="1050" b="0" i="0" u="none" strike="noStrike">
                        <a:solidFill>
                          <a:srgbClr val="000000"/>
                        </a:solidFill>
                        <a:effectLst/>
                        <a:latin typeface="Calibri" panose="020F0502020204030204" pitchFamily="34" charset="0"/>
                      </a:endParaRPr>
                    </a:p>
                  </a:txBody>
                  <a:tcPr marL="0" marR="0" marT="0" marB="0" anchor="ctr">
                    <a:lnL>
                      <a:noFill/>
                    </a:lnL>
                    <a:lnR>
                      <a:noFill/>
                    </a:lnR>
                    <a:lnT>
                      <a:noFill/>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168669233"/>
                  </a:ext>
                </a:extLst>
              </a:tr>
              <a:tr h="323850">
                <a:tc>
                  <a:txBody>
                    <a:bodyPr/>
                    <a:lstStyle/>
                    <a:p>
                      <a:pPr algn="l" rtl="0" fontAlgn="ctr"/>
                      <a:r>
                        <a:rPr lang="es-CO" sz="1100" b="1" i="0" u="none" strike="noStrike">
                          <a:solidFill>
                            <a:srgbClr val="203764"/>
                          </a:solidFill>
                          <a:effectLst/>
                          <a:latin typeface="Calibri" panose="020F0502020204030204" pitchFamily="34" charset="0"/>
                        </a:rPr>
                        <a:t>Cifras en pesos corrientes</a:t>
                      </a:r>
                    </a:p>
                  </a:txBody>
                  <a:tcPr marL="0" marR="0" marT="0" marB="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4">
                  <a:txBody>
                    <a:bodyPr/>
                    <a:lstStyle/>
                    <a:p>
                      <a:pPr algn="ctr" rtl="0" fontAlgn="ctr"/>
                      <a:r>
                        <a:rPr lang="es-CO" sz="1200" b="1" i="0" u="none" strike="noStrike">
                          <a:solidFill>
                            <a:srgbClr val="FFFFFF"/>
                          </a:solidFill>
                          <a:effectLst/>
                          <a:latin typeface="Calibri" panose="020F0502020204030204" pitchFamily="34" charset="0"/>
                        </a:rPr>
                        <a:t>MGMP 2026 - 2029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702920029"/>
                  </a:ext>
                </a:extLst>
              </a:tr>
              <a:tr h="0">
                <a:tc>
                  <a:txBody>
                    <a:bodyPr/>
                    <a:lstStyle/>
                    <a:p>
                      <a:pPr algn="ctr" rtl="0" fontAlgn="ctr"/>
                      <a:r>
                        <a:rPr lang="es-CO" sz="1200" b="1" i="0" u="none" strike="noStrike">
                          <a:solidFill>
                            <a:srgbClr val="FFFFFF"/>
                          </a:solidFill>
                          <a:effectLst/>
                          <a:latin typeface="Calibri" panose="020F0502020204030204" pitchFamily="34" charset="0"/>
                        </a:rPr>
                        <a:t>Vigencias Futuras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586912340"/>
                  </a:ext>
                </a:extLst>
              </a:tr>
              <a:tr h="400050">
                <a:tc>
                  <a:txBody>
                    <a:bodyPr/>
                    <a:lstStyle/>
                    <a:p>
                      <a:pPr algn="l" rtl="0" fontAlgn="ctr"/>
                      <a:r>
                        <a:rPr lang="es-CO" sz="1200" b="1" i="0" u="none" strike="noStrike">
                          <a:solidFill>
                            <a:srgbClr val="203764"/>
                          </a:solidFill>
                          <a:effectLst/>
                          <a:latin typeface="Calibri" panose="020F0502020204030204" pitchFamily="34" charset="0"/>
                        </a:rPr>
                        <a:t>Funcionamiento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200" b="1" i="0" u="none" strike="noStrike">
                          <a:solidFill>
                            <a:srgbClr val="203764"/>
                          </a:solidFill>
                          <a:effectLst/>
                          <a:latin typeface="Calibri" panose="020F0502020204030204" pitchFamily="34" charset="0"/>
                        </a:rPr>
                        <a:t>$ 32.842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200" b="1"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2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200" b="0" i="0" u="none" strike="noStrike">
                          <a:solidFill>
                            <a:srgbClr val="203764"/>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986552219"/>
                  </a:ext>
                </a:extLst>
              </a:tr>
              <a:tr h="400050">
                <a:tc>
                  <a:txBody>
                    <a:bodyPr/>
                    <a:lstStyle/>
                    <a:p>
                      <a:pPr algn="l" rtl="0" fontAlgn="ctr"/>
                      <a:r>
                        <a:rPr lang="es-CO" sz="1200" b="1" i="0" u="none" strike="noStrike">
                          <a:solidFill>
                            <a:srgbClr val="203764"/>
                          </a:solidFill>
                          <a:effectLst/>
                          <a:latin typeface="Calibri" panose="020F0502020204030204" pitchFamily="34" charset="0"/>
                        </a:rPr>
                        <a:t>Inversión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200" b="1" i="0" u="none" strike="noStrike">
                          <a:solidFill>
                            <a:srgbClr val="203764"/>
                          </a:solidFill>
                          <a:effectLst/>
                          <a:latin typeface="Calibri" panose="020F0502020204030204" pitchFamily="34" charset="0"/>
                        </a:rPr>
                        <a:t>$ 4.893.972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200" b="1" i="0" u="none" strike="noStrike">
                          <a:solidFill>
                            <a:srgbClr val="203764"/>
                          </a:solidFill>
                          <a:effectLst/>
                          <a:latin typeface="Calibri" panose="020F0502020204030204" pitchFamily="34" charset="0"/>
                        </a:rPr>
                        <a:t>$ 220.590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200" b="1" i="0" u="none" strike="noStrike">
                          <a:solidFill>
                            <a:srgbClr val="203764"/>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200" b="1" i="0" u="none" strike="noStrike">
                          <a:solidFill>
                            <a:srgbClr val="203764"/>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808346302"/>
                  </a:ext>
                </a:extLst>
              </a:tr>
              <a:tr h="400050">
                <a:tc>
                  <a:txBody>
                    <a:bodyPr/>
                    <a:lstStyle/>
                    <a:p>
                      <a:pPr algn="l" rtl="0" fontAlgn="ctr"/>
                      <a:r>
                        <a:rPr lang="es-CO" sz="1200" b="1" i="0" u="none" strike="noStrike">
                          <a:solidFill>
                            <a:srgbClr val="FFFFFF"/>
                          </a:solidFill>
                          <a:effectLst/>
                          <a:latin typeface="Arial" panose="020B0604020202020204" pitchFamily="34" charset="0"/>
                        </a:rPr>
                        <a:t> Total Vigencias Futuras 2026-2029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200" b="1" i="0" u="none" strike="noStrike">
                          <a:solidFill>
                            <a:srgbClr val="FFFFFF"/>
                          </a:solidFill>
                          <a:effectLst/>
                          <a:latin typeface="Arial" panose="020B0604020202020204" pitchFamily="34" charset="0"/>
                        </a:rPr>
                        <a:t>$ 4.926.814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200" b="1" i="0" u="none" strike="noStrike">
                          <a:solidFill>
                            <a:srgbClr val="FFFFFF"/>
                          </a:solidFill>
                          <a:effectLst/>
                          <a:latin typeface="Arial" panose="020B0604020202020204" pitchFamily="34" charset="0"/>
                        </a:rPr>
                        <a:t>$ 220.590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200" b="1" i="0" u="none" strike="noStrike">
                          <a:solidFill>
                            <a:srgbClr val="FFFFFF"/>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200" b="1" i="0" u="none" strike="noStrike">
                          <a:solidFill>
                            <a:srgbClr val="FFFFFF"/>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115445318"/>
                  </a:ext>
                </a:extLst>
              </a:tr>
              <a:tr h="200025">
                <a:tc>
                  <a:txBody>
                    <a:bodyPr/>
                    <a:lstStyle/>
                    <a:p>
                      <a:pPr algn="l" rtl="0" fontAlgn="ctr"/>
                      <a:r>
                        <a:rPr lang="es-ES" sz="1050" b="0" i="0" u="none" strike="noStrike">
                          <a:solidFill>
                            <a:srgbClr val="203764"/>
                          </a:solidFill>
                          <a:effectLst/>
                          <a:latin typeface="Calibri" panose="020F0502020204030204" pitchFamily="34" charset="0"/>
                        </a:rPr>
                        <a:t>* Incluye la Vigencia futura para Bienestarina</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rtl="0" fontAlgn="ctr"/>
                      <a:r>
                        <a:rPr lang="es-CO" sz="1050" b="0" i="0" u="none" strike="noStrike">
                          <a:solidFill>
                            <a:srgbClr val="800000"/>
                          </a:solidFill>
                          <a:effectLst/>
                          <a:latin typeface="Calibri" panose="020F0502020204030204" pitchFamily="34" charset="0"/>
                        </a:rPr>
                        <a:t> </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rtl="0" fontAlgn="ctr"/>
                      <a:r>
                        <a:rPr lang="es-CO" sz="1050" b="0" i="0" u="none" strike="noStrike">
                          <a:solidFill>
                            <a:srgbClr val="800000"/>
                          </a:solidFill>
                          <a:effectLst/>
                          <a:latin typeface="Calibri" panose="020F0502020204030204" pitchFamily="34" charset="0"/>
                        </a:rPr>
                        <a:t> </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rtl="0" fontAlgn="ctr"/>
                      <a:r>
                        <a:rPr lang="es-CO" sz="1050" b="0" i="0" u="none" strike="noStrike">
                          <a:solidFill>
                            <a:srgbClr val="800000"/>
                          </a:solidFill>
                          <a:effectLst/>
                          <a:latin typeface="Calibri" panose="020F0502020204030204" pitchFamily="34" charset="0"/>
                        </a:rPr>
                        <a:t> </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rtl="0" fontAlgn="ctr"/>
                      <a:r>
                        <a:rPr lang="es-CO" sz="1050" b="0" i="0" u="none" strike="noStrike">
                          <a:solidFill>
                            <a:srgbClr val="800000"/>
                          </a:solidFill>
                          <a:effectLst/>
                          <a:latin typeface="Calibri" panose="020F0502020204030204" pitchFamily="34" charset="0"/>
                        </a:rPr>
                        <a:t> </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335139286"/>
                  </a:ext>
                </a:extLst>
              </a:tr>
            </a:tbl>
          </a:graphicData>
        </a:graphic>
      </p:graphicFrame>
      <p:sp>
        <p:nvSpPr>
          <p:cNvPr id="2" name="CuadroTexto 1">
            <a:extLst>
              <a:ext uri="{FF2B5EF4-FFF2-40B4-BE49-F238E27FC236}">
                <a16:creationId xmlns:a16="http://schemas.microsoft.com/office/drawing/2014/main" id="{F7F693B5-DED2-C420-B0CB-9970035AACAB}"/>
              </a:ext>
            </a:extLst>
          </p:cNvPr>
          <p:cNvSpPr txBox="1"/>
          <p:nvPr/>
        </p:nvSpPr>
        <p:spPr>
          <a:xfrm>
            <a:off x="856343" y="6538688"/>
            <a:ext cx="7962244" cy="276999"/>
          </a:xfrm>
          <a:prstGeom prst="rect">
            <a:avLst/>
          </a:prstGeom>
          <a:noFill/>
        </p:spPr>
        <p:txBody>
          <a:bodyPr wrap="none" rtlCol="0">
            <a:spAutoFit/>
          </a:bodyPr>
          <a:lstStyle/>
          <a:p>
            <a:r>
              <a:rPr lang="es-CO" sz="1200"/>
              <a:t>NOTA: VF aprobadas en Nutrición y Servicios Comunitarios Primera Infancia + VF Proyectadas a tramitar en 2025</a:t>
            </a:r>
          </a:p>
        </p:txBody>
      </p:sp>
    </p:spTree>
    <p:extLst>
      <p:ext uri="{BB962C8B-B14F-4D97-AF65-F5344CB8AC3E}">
        <p14:creationId xmlns:p14="http://schemas.microsoft.com/office/powerpoint/2010/main" val="3257258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B6DD-AD26-0D68-5D7E-74B3971278C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CADFD36A-C2B9-B94F-9580-279E44DD23B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70701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30F9D-80EC-8CD1-7F87-FCDF4E5D1BE3}"/>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4B7160A6-679B-E2F7-0E2F-0441FDEB3062}"/>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AB1C8146-4751-E411-8215-793F7B9E01AF}"/>
              </a:ext>
            </a:extLst>
          </p:cNvPr>
          <p:cNvSpPr txBox="1">
            <a:spLocks/>
          </p:cNvSpPr>
          <p:nvPr/>
        </p:nvSpPr>
        <p:spPr>
          <a:xfrm>
            <a:off x="535475" y="379974"/>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Helvetica"/>
              </a:rPr>
              <a:t>Vigencias Futuras Estratégicas</a:t>
            </a:r>
            <a:endParaRPr lang="es-MX" sz="2400" b="1">
              <a:solidFill>
                <a:srgbClr val="0051A5"/>
              </a:solidFill>
              <a:latin typeface="Helvetica"/>
              <a:cs typeface="Helvetica"/>
            </a:endParaRPr>
          </a:p>
        </p:txBody>
      </p:sp>
      <p:sp>
        <p:nvSpPr>
          <p:cNvPr id="7" name="CuadroTexto 6">
            <a:extLst>
              <a:ext uri="{FF2B5EF4-FFF2-40B4-BE49-F238E27FC236}">
                <a16:creationId xmlns:a16="http://schemas.microsoft.com/office/drawing/2014/main" id="{E650D6A3-5EB7-E974-4842-43FB75F1B169}"/>
              </a:ext>
            </a:extLst>
          </p:cNvPr>
          <p:cNvSpPr txBox="1"/>
          <p:nvPr/>
        </p:nvSpPr>
        <p:spPr>
          <a:xfrm>
            <a:off x="534328" y="5189297"/>
            <a:ext cx="11110938" cy="553998"/>
          </a:xfrm>
          <a:prstGeom prst="rect">
            <a:avLst/>
          </a:prstGeom>
          <a:noFill/>
          <a:ln>
            <a:solidFill>
              <a:srgbClr val="0051A5"/>
            </a:solidFill>
          </a:ln>
        </p:spPr>
        <p:txBody>
          <a:bodyPr wrap="square" lIns="91440" tIns="45720" rIns="91440" bIns="45720" rtlCol="0" anchor="t">
            <a:spAutoFit/>
          </a:bodyPr>
          <a:lstStyle/>
          <a:p>
            <a:r>
              <a:rPr lang="es-MX" sz="1600" b="1">
                <a:solidFill>
                  <a:srgbClr val="0051A5"/>
                </a:solidFill>
              </a:rPr>
              <a:t>Criterios de Priorización:</a:t>
            </a:r>
            <a:endParaRPr lang="es-MX" sz="1600" b="1">
              <a:solidFill>
                <a:srgbClr val="0051A5"/>
              </a:solidFill>
              <a:cs typeface="Helvetica"/>
            </a:endParaRPr>
          </a:p>
          <a:p>
            <a:pPr marL="285750" indent="-285750">
              <a:buFont typeface="Arial" panose="020B0604020202020204" pitchFamily="34" charset="0"/>
              <a:buChar char="•"/>
            </a:pPr>
            <a:endParaRPr lang="es-CO" sz="1400">
              <a:solidFill>
                <a:schemeClr val="tx1">
                  <a:lumMod val="65000"/>
                  <a:lumOff val="35000"/>
                </a:schemeClr>
              </a:solidFill>
              <a:cs typeface="Helvetica"/>
            </a:endParaRPr>
          </a:p>
        </p:txBody>
      </p:sp>
      <p:pic>
        <p:nvPicPr>
          <p:cNvPr id="9" name="Graphic 8">
            <a:extLst>
              <a:ext uri="{FF2B5EF4-FFF2-40B4-BE49-F238E27FC236}">
                <a16:creationId xmlns:a16="http://schemas.microsoft.com/office/drawing/2014/main" id="{359E0ADC-F34D-8051-92F3-30DCB8CF30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575" y="824212"/>
            <a:ext cx="5276850" cy="114300"/>
          </a:xfrm>
          <a:prstGeom prst="rect">
            <a:avLst/>
          </a:prstGeom>
        </p:spPr>
      </p:pic>
      <p:graphicFrame>
        <p:nvGraphicFramePr>
          <p:cNvPr id="10" name="Tabla 9">
            <a:extLst>
              <a:ext uri="{FF2B5EF4-FFF2-40B4-BE49-F238E27FC236}">
                <a16:creationId xmlns:a16="http://schemas.microsoft.com/office/drawing/2014/main" id="{E3DDEF5D-08F8-C4D4-C105-8DF7CAB154FF}"/>
              </a:ext>
            </a:extLst>
          </p:cNvPr>
          <p:cNvGraphicFramePr>
            <a:graphicFrameLocks noGrp="1"/>
          </p:cNvGraphicFramePr>
          <p:nvPr/>
        </p:nvGraphicFramePr>
        <p:xfrm>
          <a:off x="838198" y="2377440"/>
          <a:ext cx="10515604" cy="2628613"/>
        </p:xfrm>
        <a:graphic>
          <a:graphicData uri="http://schemas.openxmlformats.org/drawingml/2006/table">
            <a:tbl>
              <a:tblPr/>
              <a:tblGrid>
                <a:gridCol w="2803054">
                  <a:extLst>
                    <a:ext uri="{9D8B030D-6E8A-4147-A177-3AD203B41FA5}">
                      <a16:colId xmlns:a16="http://schemas.microsoft.com/office/drawing/2014/main" val="3236580175"/>
                    </a:ext>
                  </a:extLst>
                </a:gridCol>
                <a:gridCol w="771255">
                  <a:extLst>
                    <a:ext uri="{9D8B030D-6E8A-4147-A177-3AD203B41FA5}">
                      <a16:colId xmlns:a16="http://schemas.microsoft.com/office/drawing/2014/main" val="2465611411"/>
                    </a:ext>
                  </a:extLst>
                </a:gridCol>
                <a:gridCol w="771255">
                  <a:extLst>
                    <a:ext uri="{9D8B030D-6E8A-4147-A177-3AD203B41FA5}">
                      <a16:colId xmlns:a16="http://schemas.microsoft.com/office/drawing/2014/main" val="3600889057"/>
                    </a:ext>
                  </a:extLst>
                </a:gridCol>
                <a:gridCol w="771255">
                  <a:extLst>
                    <a:ext uri="{9D8B030D-6E8A-4147-A177-3AD203B41FA5}">
                      <a16:colId xmlns:a16="http://schemas.microsoft.com/office/drawing/2014/main" val="4000912298"/>
                    </a:ext>
                  </a:extLst>
                </a:gridCol>
                <a:gridCol w="771255">
                  <a:extLst>
                    <a:ext uri="{9D8B030D-6E8A-4147-A177-3AD203B41FA5}">
                      <a16:colId xmlns:a16="http://schemas.microsoft.com/office/drawing/2014/main" val="853140291"/>
                    </a:ext>
                  </a:extLst>
                </a:gridCol>
                <a:gridCol w="771255">
                  <a:extLst>
                    <a:ext uri="{9D8B030D-6E8A-4147-A177-3AD203B41FA5}">
                      <a16:colId xmlns:a16="http://schemas.microsoft.com/office/drawing/2014/main" val="3051719078"/>
                    </a:ext>
                  </a:extLst>
                </a:gridCol>
                <a:gridCol w="771255">
                  <a:extLst>
                    <a:ext uri="{9D8B030D-6E8A-4147-A177-3AD203B41FA5}">
                      <a16:colId xmlns:a16="http://schemas.microsoft.com/office/drawing/2014/main" val="599830953"/>
                    </a:ext>
                  </a:extLst>
                </a:gridCol>
                <a:gridCol w="771255">
                  <a:extLst>
                    <a:ext uri="{9D8B030D-6E8A-4147-A177-3AD203B41FA5}">
                      <a16:colId xmlns:a16="http://schemas.microsoft.com/office/drawing/2014/main" val="1049568387"/>
                    </a:ext>
                  </a:extLst>
                </a:gridCol>
                <a:gridCol w="771255">
                  <a:extLst>
                    <a:ext uri="{9D8B030D-6E8A-4147-A177-3AD203B41FA5}">
                      <a16:colId xmlns:a16="http://schemas.microsoft.com/office/drawing/2014/main" val="1264874800"/>
                    </a:ext>
                  </a:extLst>
                </a:gridCol>
                <a:gridCol w="771255">
                  <a:extLst>
                    <a:ext uri="{9D8B030D-6E8A-4147-A177-3AD203B41FA5}">
                      <a16:colId xmlns:a16="http://schemas.microsoft.com/office/drawing/2014/main" val="3586939281"/>
                    </a:ext>
                  </a:extLst>
                </a:gridCol>
                <a:gridCol w="771255">
                  <a:extLst>
                    <a:ext uri="{9D8B030D-6E8A-4147-A177-3AD203B41FA5}">
                      <a16:colId xmlns:a16="http://schemas.microsoft.com/office/drawing/2014/main" val="2379225867"/>
                    </a:ext>
                  </a:extLst>
                </a:gridCol>
              </a:tblGrid>
              <a:tr h="259696">
                <a:tc>
                  <a:txBody>
                    <a:bodyPr/>
                    <a:lstStyle/>
                    <a:p>
                      <a:pPr algn="l" fontAlgn="b"/>
                      <a:r>
                        <a:rPr lang="es-CO" sz="1100" b="1" i="0" u="none" strike="noStrike">
                          <a:solidFill>
                            <a:srgbClr val="203764"/>
                          </a:solidFill>
                          <a:effectLst/>
                          <a:latin typeface="Calibri" panose="020F0502020204030204" pitchFamily="34" charset="0"/>
                        </a:rPr>
                        <a:t>SECTOR</a:t>
                      </a:r>
                    </a:p>
                  </a:txBody>
                  <a:tcPr marL="0" marR="0" marT="0" marB="0" anchor="b">
                    <a:lnL>
                      <a:noFill/>
                    </a:lnL>
                    <a:lnR>
                      <a:noFill/>
                    </a:lnR>
                    <a:lnT>
                      <a:noFill/>
                    </a:lnT>
                    <a:lnB>
                      <a:noFill/>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432654558"/>
                  </a:ext>
                </a:extLst>
              </a:tr>
              <a:tr h="231872">
                <a:tc gridSpan="3">
                  <a:txBody>
                    <a:bodyPr/>
                    <a:lstStyle/>
                    <a:p>
                      <a:pPr algn="l" fontAlgn="ctr"/>
                      <a:r>
                        <a:rPr lang="es-ES" sz="1050" b="0" i="0" u="none" strike="noStrike">
                          <a:solidFill>
                            <a:srgbClr val="203764"/>
                          </a:solidFill>
                          <a:effectLst/>
                          <a:latin typeface="Calibri" panose="020F0502020204030204" pitchFamily="34" charset="0"/>
                        </a:rPr>
                        <a:t>Incluir las Vigencias Futuras Estratégicas proyectadas para el periodo 2026-2035</a:t>
                      </a:r>
                    </a:p>
                  </a:txBody>
                  <a:tcPr marL="0" marR="0" marT="0" marB="0" anchor="ctr">
                    <a:lnL>
                      <a:noFill/>
                    </a:lnL>
                    <a:lnR>
                      <a:noFill/>
                    </a:lnR>
                    <a:lnT>
                      <a:noFill/>
                    </a:lnT>
                    <a:lnB>
                      <a:noFill/>
                    </a:lnB>
                    <a:solidFill>
                      <a:srgbClr val="FFFFFF"/>
                    </a:solidFill>
                  </a:tcPr>
                </a:tc>
                <a:tc hMerge="1">
                  <a:txBody>
                    <a:bodyPr/>
                    <a:lstStyle/>
                    <a:p>
                      <a:endParaRPr lang="es-CO"/>
                    </a:p>
                  </a:txBody>
                  <a:tcPr/>
                </a:tc>
                <a:tc hMerge="1">
                  <a:txBody>
                    <a:bodyPr/>
                    <a:lstStyle/>
                    <a:p>
                      <a:endParaRPr lang="es-CO"/>
                    </a:p>
                  </a:txBody>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148790768"/>
                  </a:ext>
                </a:extLst>
              </a:tr>
              <a:tr h="231872">
                <a:tc>
                  <a:txBody>
                    <a:bodyPr/>
                    <a:lstStyle/>
                    <a:p>
                      <a:pPr algn="l" rtl="0" fontAlgn="ctr"/>
                      <a:r>
                        <a:rPr lang="es-CO" sz="1000" b="1" i="0" u="none" strike="noStrike">
                          <a:solidFill>
                            <a:srgbClr val="203764"/>
                          </a:solidFill>
                          <a:effectLst/>
                          <a:latin typeface="Calibri" panose="020F0502020204030204" pitchFamily="34" charset="0"/>
                        </a:rPr>
                        <a:t>Cifras en pesos corrientes</a:t>
                      </a:r>
                    </a:p>
                  </a:txBody>
                  <a:tcPr marL="0" marR="0" marT="0" marB="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noFill/>
                  </a:tcPr>
                </a:tc>
                <a:tc gridSpan="4">
                  <a:txBody>
                    <a:bodyPr/>
                    <a:lstStyle/>
                    <a:p>
                      <a:pPr algn="ctr" rtl="0" fontAlgn="ctr"/>
                      <a:r>
                        <a:rPr lang="es-CO" sz="1050" b="1" i="0" u="none" strike="noStrike">
                          <a:solidFill>
                            <a:srgbClr val="FFFFFF"/>
                          </a:solidFill>
                          <a:effectLst/>
                          <a:latin typeface="Calibri" panose="020F0502020204030204" pitchFamily="34" charset="0"/>
                        </a:rPr>
                        <a:t>MGMP 2026 - 2029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2852339150"/>
                  </a:ext>
                </a:extLst>
              </a:tr>
              <a:tr h="207757">
                <a:tc>
                  <a:txBody>
                    <a:bodyPr/>
                    <a:lstStyle/>
                    <a:p>
                      <a:pPr algn="ctr" rtl="0" fontAlgn="ctr"/>
                      <a:r>
                        <a:rPr lang="es-CO" sz="1050" b="1" i="0" u="none" strike="noStrike">
                          <a:solidFill>
                            <a:srgbClr val="FFFFFF"/>
                          </a:solidFill>
                          <a:effectLst/>
                          <a:latin typeface="Calibri" panose="020F0502020204030204" pitchFamily="34" charset="0"/>
                        </a:rPr>
                        <a:t>Vigencias Futuras Estratégicas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2030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2031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2032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2035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771686821"/>
                  </a:ext>
                </a:extLst>
              </a:tr>
              <a:tr h="231872">
                <a:tc>
                  <a:txBody>
                    <a:bodyPr/>
                    <a:lstStyle/>
                    <a:p>
                      <a:pPr algn="l" rtl="0" fontAlgn="ctr"/>
                      <a:r>
                        <a:rPr lang="es-CO" sz="1050" b="1" i="0" u="none" strike="noStrike">
                          <a:solidFill>
                            <a:srgbClr val="203764"/>
                          </a:solidFill>
                          <a:effectLst/>
                          <a:latin typeface="Calibri" panose="020F0502020204030204" pitchFamily="34" charset="0"/>
                        </a:rPr>
                        <a:t>Inversión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50" b="1" i="0" u="none" strike="noStrike">
                          <a:solidFill>
                            <a:srgbClr val="203764"/>
                          </a:solidFill>
                          <a:effectLst/>
                          <a:latin typeface="Calibri" panose="020F0502020204030204" pitchFamily="34" charset="0"/>
                        </a:rPr>
                        <a:t>$ 211.850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50" b="1" i="0" u="none" strike="noStrike">
                          <a:solidFill>
                            <a:srgbClr val="203764"/>
                          </a:solidFill>
                          <a:effectLst/>
                          <a:latin typeface="Calibri" panose="020F0502020204030204" pitchFamily="34" charset="0"/>
                        </a:rPr>
                        <a:t>$ 220.590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50" b="1" i="0" u="none" strike="noStrike">
                          <a:solidFill>
                            <a:srgbClr val="203764"/>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50" b="1" i="0" u="none" strike="noStrike">
                          <a:solidFill>
                            <a:srgbClr val="203764"/>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50" b="1" i="0" u="none" strike="noStrike">
                          <a:solidFill>
                            <a:srgbClr val="203764"/>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50" b="1" i="0" u="none" strike="noStrike">
                          <a:solidFill>
                            <a:srgbClr val="203764"/>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50" b="1" i="0" u="none" strike="noStrike">
                          <a:solidFill>
                            <a:srgbClr val="203764"/>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50" b="1" i="0" u="none" strike="noStrike">
                          <a:solidFill>
                            <a:srgbClr val="203764"/>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50" b="1" i="0" u="none" strike="noStrike">
                          <a:solidFill>
                            <a:srgbClr val="203764"/>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50" b="1" i="0" u="none" strike="noStrike">
                          <a:solidFill>
                            <a:srgbClr val="203764"/>
                          </a:solidFill>
                          <a:effectLst/>
                          <a:latin typeface="Calibri" panose="020F050202020403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88437541"/>
                  </a:ext>
                </a:extLst>
              </a:tr>
              <a:tr h="1057336">
                <a:tc>
                  <a:txBody>
                    <a:bodyPr/>
                    <a:lstStyle/>
                    <a:p>
                      <a:pPr algn="l" rtl="0" fontAlgn="ctr"/>
                      <a:r>
                        <a:rPr lang="es-ES" sz="1050" b="0" i="0" u="none" strike="noStrike">
                          <a:solidFill>
                            <a:srgbClr val="203764"/>
                          </a:solidFill>
                          <a:effectLst/>
                          <a:latin typeface="Calibri" panose="020F0502020204030204" pitchFamily="34" charset="0"/>
                        </a:rPr>
                        <a:t>CONTRIBUCIÓN CON ACCIONES DE PROMOCIÓN Y PREVENCIÓN EN EL COMPONENTE DE ALIMENTACIÓN Y NUTRICIÓN PARA LA POBLACIÓN COLOMBIANA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$ 211.850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50" b="0" i="0" u="none" strike="noStrike">
                          <a:solidFill>
                            <a:srgbClr val="203764"/>
                          </a:solidFill>
                          <a:effectLst/>
                          <a:latin typeface="Calibri" panose="020F0502020204030204" pitchFamily="34" charset="0"/>
                        </a:rPr>
                        <a:t>$ 220.590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5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5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5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5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5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5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5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05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911689851"/>
                  </a:ext>
                </a:extLst>
              </a:tr>
              <a:tr h="222597">
                <a:tc>
                  <a:txBody>
                    <a:bodyPr/>
                    <a:lstStyle/>
                    <a:p>
                      <a:pPr algn="l" rtl="0" fontAlgn="ctr"/>
                      <a:r>
                        <a:rPr lang="es-CO" sz="1050" b="1" i="0" u="none" strike="noStrike">
                          <a:solidFill>
                            <a:srgbClr val="FFFFFF"/>
                          </a:solidFill>
                          <a:effectLst/>
                          <a:latin typeface="Arial" panose="020B0604020202020204" pitchFamily="34" charset="0"/>
                        </a:rPr>
                        <a:t> Total Vigencias Futuras 2026-2029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050" b="1" i="0" u="none" strike="noStrike">
                          <a:solidFill>
                            <a:srgbClr val="FFFFFF"/>
                          </a:solidFill>
                          <a:effectLst/>
                          <a:latin typeface="Arial" panose="020B0604020202020204" pitchFamily="34" charset="0"/>
                        </a:rPr>
                        <a:t>$ 211.850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050" b="1" i="0" u="none" strike="noStrike">
                          <a:solidFill>
                            <a:srgbClr val="FFFFFF"/>
                          </a:solidFill>
                          <a:effectLst/>
                          <a:latin typeface="Arial" panose="020B0604020202020204" pitchFamily="34" charset="0"/>
                        </a:rPr>
                        <a:t>$ 220.590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050" b="1" i="0" u="none" strike="noStrike">
                          <a:solidFill>
                            <a:srgbClr val="FFFFFF"/>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050" b="1" i="0" u="none" strike="noStrike">
                          <a:solidFill>
                            <a:srgbClr val="FFFFFF"/>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050" b="1" i="0" u="none" strike="noStrike">
                          <a:solidFill>
                            <a:srgbClr val="FFFFFF"/>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050" b="1" i="0" u="none" strike="noStrike">
                          <a:solidFill>
                            <a:srgbClr val="FFFFFF"/>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050" b="1" i="0" u="none" strike="noStrike">
                          <a:solidFill>
                            <a:srgbClr val="FFFFFF"/>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050" b="1" i="0" u="none" strike="noStrike">
                          <a:solidFill>
                            <a:srgbClr val="FFFFFF"/>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050" b="1" i="0" u="none" strike="noStrike">
                          <a:solidFill>
                            <a:srgbClr val="FFFFFF"/>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050" b="1" i="0" u="none" strike="noStrike">
                          <a:solidFill>
                            <a:srgbClr val="FFFFFF"/>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547609790"/>
                  </a:ext>
                </a:extLst>
              </a:tr>
            </a:tbl>
          </a:graphicData>
        </a:graphic>
      </p:graphicFrame>
    </p:spTree>
    <p:extLst>
      <p:ext uri="{BB962C8B-B14F-4D97-AF65-F5344CB8AC3E}">
        <p14:creationId xmlns:p14="http://schemas.microsoft.com/office/powerpoint/2010/main" val="36198961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262A0-5AD0-C421-177B-298A4C31025E}"/>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DA723E1C-5001-BCDB-FF90-8D28EF246C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211892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56C23-B72A-3FAA-2ADB-A4DD37E6F6DE}"/>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B63BBC4E-5E00-13A4-03D0-DDA1A50B773B}"/>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15F1BEF8-CFCF-3C64-A038-0177A55A2043}"/>
              </a:ext>
            </a:extLst>
          </p:cNvPr>
          <p:cNvSpPr txBox="1">
            <a:spLocks/>
          </p:cNvSpPr>
          <p:nvPr/>
        </p:nvSpPr>
        <p:spPr>
          <a:xfrm>
            <a:off x="324425" y="373846"/>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y Servicio a la Deuda</a:t>
            </a:r>
          </a:p>
        </p:txBody>
      </p:sp>
      <p:pic>
        <p:nvPicPr>
          <p:cNvPr id="4" name="Graphic 7">
            <a:extLst>
              <a:ext uri="{FF2B5EF4-FFF2-40B4-BE49-F238E27FC236}">
                <a16:creationId xmlns:a16="http://schemas.microsoft.com/office/drawing/2014/main" id="{127B57EF-DB1D-2302-6BDA-48C8D18476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8513" y="809347"/>
            <a:ext cx="6638516" cy="89173"/>
          </a:xfrm>
          <a:prstGeom prst="rect">
            <a:avLst/>
          </a:prstGeom>
        </p:spPr>
      </p:pic>
      <p:graphicFrame>
        <p:nvGraphicFramePr>
          <p:cNvPr id="2" name="Gráfico 1">
            <a:extLst>
              <a:ext uri="{FF2B5EF4-FFF2-40B4-BE49-F238E27FC236}">
                <a16:creationId xmlns:a16="http://schemas.microsoft.com/office/drawing/2014/main" id="{ADA53A85-3A25-C199-8ED1-0A574EA772F2}"/>
              </a:ext>
            </a:extLst>
          </p:cNvPr>
          <p:cNvGraphicFramePr>
            <a:graphicFrameLocks/>
          </p:cNvGraphicFramePr>
          <p:nvPr/>
        </p:nvGraphicFramePr>
        <p:xfrm>
          <a:off x="832104" y="1106424"/>
          <a:ext cx="10588910" cy="40690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Tabla 9">
            <a:extLst>
              <a:ext uri="{FF2B5EF4-FFF2-40B4-BE49-F238E27FC236}">
                <a16:creationId xmlns:a16="http://schemas.microsoft.com/office/drawing/2014/main" id="{269547D8-D546-CCA1-0A2D-80B3F98710A3}"/>
              </a:ext>
            </a:extLst>
          </p:cNvPr>
          <p:cNvGraphicFramePr>
            <a:graphicFrameLocks noGrp="1"/>
          </p:cNvGraphicFramePr>
          <p:nvPr/>
        </p:nvGraphicFramePr>
        <p:xfrm>
          <a:off x="536448" y="5189927"/>
          <a:ext cx="10515600" cy="1294227"/>
        </p:xfrm>
        <a:graphic>
          <a:graphicData uri="http://schemas.openxmlformats.org/drawingml/2006/table">
            <a:tbl>
              <a:tblPr/>
              <a:tblGrid>
                <a:gridCol w="3164392">
                  <a:extLst>
                    <a:ext uri="{9D8B030D-6E8A-4147-A177-3AD203B41FA5}">
                      <a16:colId xmlns:a16="http://schemas.microsoft.com/office/drawing/2014/main" val="2640659328"/>
                    </a:ext>
                  </a:extLst>
                </a:gridCol>
                <a:gridCol w="874052">
                  <a:extLst>
                    <a:ext uri="{9D8B030D-6E8A-4147-A177-3AD203B41FA5}">
                      <a16:colId xmlns:a16="http://schemas.microsoft.com/office/drawing/2014/main" val="3726008965"/>
                    </a:ext>
                  </a:extLst>
                </a:gridCol>
                <a:gridCol w="1116844">
                  <a:extLst>
                    <a:ext uri="{9D8B030D-6E8A-4147-A177-3AD203B41FA5}">
                      <a16:colId xmlns:a16="http://schemas.microsoft.com/office/drawing/2014/main" val="1871757315"/>
                    </a:ext>
                  </a:extLst>
                </a:gridCol>
                <a:gridCol w="1173496">
                  <a:extLst>
                    <a:ext uri="{9D8B030D-6E8A-4147-A177-3AD203B41FA5}">
                      <a16:colId xmlns:a16="http://schemas.microsoft.com/office/drawing/2014/main" val="940319065"/>
                    </a:ext>
                  </a:extLst>
                </a:gridCol>
                <a:gridCol w="930703">
                  <a:extLst>
                    <a:ext uri="{9D8B030D-6E8A-4147-A177-3AD203B41FA5}">
                      <a16:colId xmlns:a16="http://schemas.microsoft.com/office/drawing/2014/main" val="1194107084"/>
                    </a:ext>
                  </a:extLst>
                </a:gridCol>
                <a:gridCol w="906424">
                  <a:extLst>
                    <a:ext uri="{9D8B030D-6E8A-4147-A177-3AD203B41FA5}">
                      <a16:colId xmlns:a16="http://schemas.microsoft.com/office/drawing/2014/main" val="872876421"/>
                    </a:ext>
                  </a:extLst>
                </a:gridCol>
                <a:gridCol w="930703">
                  <a:extLst>
                    <a:ext uri="{9D8B030D-6E8A-4147-A177-3AD203B41FA5}">
                      <a16:colId xmlns:a16="http://schemas.microsoft.com/office/drawing/2014/main" val="140868443"/>
                    </a:ext>
                  </a:extLst>
                </a:gridCol>
                <a:gridCol w="474794">
                  <a:extLst>
                    <a:ext uri="{9D8B030D-6E8A-4147-A177-3AD203B41FA5}">
                      <a16:colId xmlns:a16="http://schemas.microsoft.com/office/drawing/2014/main" val="1050601682"/>
                    </a:ext>
                  </a:extLst>
                </a:gridCol>
                <a:gridCol w="474794">
                  <a:extLst>
                    <a:ext uri="{9D8B030D-6E8A-4147-A177-3AD203B41FA5}">
                      <a16:colId xmlns:a16="http://schemas.microsoft.com/office/drawing/2014/main" val="397849733"/>
                    </a:ext>
                  </a:extLst>
                </a:gridCol>
                <a:gridCol w="469398">
                  <a:extLst>
                    <a:ext uri="{9D8B030D-6E8A-4147-A177-3AD203B41FA5}">
                      <a16:colId xmlns:a16="http://schemas.microsoft.com/office/drawing/2014/main" val="784189386"/>
                    </a:ext>
                  </a:extLst>
                </a:gridCol>
              </a:tblGrid>
              <a:tr h="266934">
                <a:tc>
                  <a:txBody>
                    <a:bodyPr/>
                    <a:lstStyle/>
                    <a:p>
                      <a:pPr algn="l" rtl="0" fontAlgn="ctr"/>
                      <a:r>
                        <a:rPr lang="es-ES" sz="900" b="1" i="0" u="none" strike="noStrike">
                          <a:solidFill>
                            <a:srgbClr val="203764"/>
                          </a:solidFill>
                          <a:effectLst/>
                          <a:latin typeface="Calibri" panose="020F0502020204030204" pitchFamily="34" charset="0"/>
                        </a:rPr>
                        <a:t>Cifras en millones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9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9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375950185"/>
                  </a:ext>
                </a:extLst>
              </a:tr>
              <a:tr h="161778">
                <a:tc rowSpan="2">
                  <a:txBody>
                    <a:bodyPr/>
                    <a:lstStyle/>
                    <a:p>
                      <a:pPr algn="l" rtl="0" fontAlgn="ctr"/>
                      <a:r>
                        <a:rPr lang="es-CO" sz="900" b="1" i="0" u="none" strike="noStrike">
                          <a:solidFill>
                            <a:srgbClr val="FFFFFF"/>
                          </a:solidFill>
                          <a:effectLst/>
                          <a:latin typeface="Calibri" panose="020F0502020204030204" pitchFamily="34" charset="0"/>
                        </a:rPr>
                        <a:t>Funcionamiento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281292692"/>
                  </a:ext>
                </a:extLst>
              </a:tr>
              <a:tr h="161778">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9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212635074"/>
                  </a:ext>
                </a:extLst>
              </a:tr>
              <a:tr h="234579">
                <a:tc>
                  <a:txBody>
                    <a:bodyPr/>
                    <a:lstStyle/>
                    <a:p>
                      <a:pPr algn="l" rtl="0" fontAlgn="ctr"/>
                      <a:r>
                        <a:rPr lang="es-CO" sz="1200" b="1" i="0" u="none" strike="noStrike">
                          <a:solidFill>
                            <a:srgbClr val="203764"/>
                          </a:solidFill>
                          <a:effectLst/>
                          <a:latin typeface="Calibri" panose="020F0502020204030204" pitchFamily="34" charset="0"/>
                        </a:rPr>
                        <a:t>Total Funcionamiento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$ 1.151.138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$ 1.778.403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$ 1.831.755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$ 1.886.707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$ 1.943.308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54%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1286916870"/>
                  </a:ext>
                </a:extLst>
              </a:tr>
              <a:tr h="234579">
                <a:tc>
                  <a:txBody>
                    <a:bodyPr/>
                    <a:lstStyle/>
                    <a:p>
                      <a:pPr algn="l" rtl="0" fontAlgn="ctr"/>
                      <a:r>
                        <a:rPr lang="es-CO" sz="1200" b="1" i="0" u="none" strike="noStrike">
                          <a:solidFill>
                            <a:srgbClr val="203764"/>
                          </a:solidFill>
                          <a:effectLst/>
                          <a:latin typeface="Calibri" panose="020F0502020204030204" pitchFamily="34" charset="0"/>
                        </a:rPr>
                        <a:t>Servicio de la Deuda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900" b="0" i="0" u="none" strike="noStrike">
                          <a:solidFill>
                            <a:srgbClr val="000000"/>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r" fontAlgn="ctr"/>
                      <a:r>
                        <a:rPr lang="es-CO" sz="900" b="0" i="0" u="none" strike="noStrike">
                          <a:solidFill>
                            <a:srgbClr val="000000"/>
                          </a:solidFill>
                          <a:effectLst/>
                          <a:latin typeface="Calibri" panose="020F0502020204030204" pitchFamily="34" charset="0"/>
                        </a:rPr>
                        <a:t>$ 86.122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r" fontAlgn="ctr"/>
                      <a:r>
                        <a:rPr lang="es-CO" sz="900" b="0" i="0" u="none" strike="noStrike">
                          <a:solidFill>
                            <a:srgbClr val="000000"/>
                          </a:solidFill>
                          <a:effectLst/>
                          <a:latin typeface="Calibri" panose="020F0502020204030204" pitchFamily="34" charset="0"/>
                        </a:rPr>
                        <a:t>$ 88.705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r" fontAlgn="ctr"/>
                      <a:r>
                        <a:rPr lang="es-CO" sz="900" b="0" i="0" u="none" strike="noStrike">
                          <a:solidFill>
                            <a:srgbClr val="000000"/>
                          </a:solidFill>
                          <a:effectLst/>
                          <a:latin typeface="Calibri" panose="020F0502020204030204" pitchFamily="34" charset="0"/>
                        </a:rPr>
                        <a:t>$ 91.366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r" fontAlgn="ctr"/>
                      <a:r>
                        <a:rPr lang="es-CO" sz="900" b="0" i="0" u="none" strike="noStrike">
                          <a:solidFill>
                            <a:srgbClr val="000000"/>
                          </a:solidFill>
                          <a:effectLst/>
                          <a:latin typeface="Calibri" panose="020F0502020204030204" pitchFamily="34" charset="0"/>
                        </a:rPr>
                        <a:t>$ 94.107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r" fontAlgn="ctr"/>
                      <a:r>
                        <a:rPr lang="es-CO" sz="9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r"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r"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r"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extLst>
                  <a:ext uri="{0D108BD9-81ED-4DB2-BD59-A6C34878D82A}">
                    <a16:rowId xmlns:a16="http://schemas.microsoft.com/office/drawing/2014/main" val="3376702190"/>
                  </a:ext>
                </a:extLst>
              </a:tr>
              <a:tr h="234579">
                <a:tc>
                  <a:txBody>
                    <a:bodyPr/>
                    <a:lstStyle/>
                    <a:p>
                      <a:pPr algn="l" rtl="0" fontAlgn="ctr"/>
                      <a:r>
                        <a:rPr lang="es-ES" sz="1200" b="1" i="0" u="none" strike="noStrike">
                          <a:solidFill>
                            <a:srgbClr val="203764"/>
                          </a:solidFill>
                          <a:effectLst/>
                          <a:latin typeface="Calibri" panose="020F0502020204030204" pitchFamily="34" charset="0"/>
                        </a:rPr>
                        <a:t>Total Funcionamiento + Servicio de la Deuda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$ 1.151.138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$ 1.864.524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$ 1.920.460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$ 1.978.074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$ 2.037.416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62%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2581491028"/>
                  </a:ext>
                </a:extLst>
              </a:tr>
            </a:tbl>
          </a:graphicData>
        </a:graphic>
      </p:graphicFrame>
    </p:spTree>
    <p:extLst>
      <p:ext uri="{BB962C8B-B14F-4D97-AF65-F5344CB8AC3E}">
        <p14:creationId xmlns:p14="http://schemas.microsoft.com/office/powerpoint/2010/main" val="13868433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8224A-342D-7D3A-219A-84E4ED5CF600}"/>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86E7D65F-E852-19E3-BDF4-3F1B94EFA255}"/>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70EFC11D-2313-0D66-51D1-DD58C04B379D}"/>
              </a:ext>
            </a:extLst>
          </p:cNvPr>
          <p:cNvSpPr txBox="1">
            <a:spLocks/>
          </p:cNvSpPr>
          <p:nvPr/>
        </p:nvSpPr>
        <p:spPr>
          <a:xfrm>
            <a:off x="263073" y="378172"/>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y  Servicio a la Deuda</a:t>
            </a:r>
          </a:p>
        </p:txBody>
      </p:sp>
      <p:sp>
        <p:nvSpPr>
          <p:cNvPr id="6" name="CuadroTexto 5">
            <a:extLst>
              <a:ext uri="{FF2B5EF4-FFF2-40B4-BE49-F238E27FC236}">
                <a16:creationId xmlns:a16="http://schemas.microsoft.com/office/drawing/2014/main" id="{DFCF0028-A428-918A-157B-9A182B64F654}"/>
              </a:ext>
            </a:extLst>
          </p:cNvPr>
          <p:cNvSpPr txBox="1"/>
          <p:nvPr/>
        </p:nvSpPr>
        <p:spPr>
          <a:xfrm>
            <a:off x="9220197" y="1506427"/>
            <a:ext cx="2771277" cy="954107"/>
          </a:xfrm>
          <a:prstGeom prst="rect">
            <a:avLst/>
          </a:prstGeom>
          <a:noFill/>
          <a:ln>
            <a:solidFill>
              <a:srgbClr val="0051A5"/>
            </a:solidFill>
          </a:ln>
        </p:spPr>
        <p:txBody>
          <a:bodyPr wrap="square" lIns="91440" tIns="45720" rIns="91440" bIns="45720" rtlCol="0" anchor="t">
            <a:spAutoFit/>
          </a:bodyPr>
          <a:lstStyle/>
          <a:p>
            <a:r>
              <a:rPr lang="es-MX" sz="1400" b="1">
                <a:solidFill>
                  <a:srgbClr val="0051A5"/>
                </a:solidFill>
              </a:rPr>
              <a:t>Justificación Requerimientos Adicionales (con respecto a 2025):</a:t>
            </a:r>
            <a:endParaRPr lang="es-MX" sz="1400" b="1">
              <a:solidFill>
                <a:srgbClr val="0051A5"/>
              </a:solidFill>
              <a:cs typeface="Helvetica"/>
            </a:endParaRPr>
          </a:p>
          <a:p>
            <a:pPr marL="285750" indent="-285750">
              <a:buFont typeface="Arial" panose="020B0604020202020204" pitchFamily="34" charset="0"/>
              <a:buChar char="•"/>
            </a:pPr>
            <a:endParaRPr lang="es-CO" sz="1400">
              <a:solidFill>
                <a:srgbClr val="0051A5"/>
              </a:solidFill>
              <a:cs typeface="Helvetica"/>
            </a:endParaRPr>
          </a:p>
        </p:txBody>
      </p:sp>
      <p:pic>
        <p:nvPicPr>
          <p:cNvPr id="8" name="Graphic 7">
            <a:extLst>
              <a:ext uri="{FF2B5EF4-FFF2-40B4-BE49-F238E27FC236}">
                <a16:creationId xmlns:a16="http://schemas.microsoft.com/office/drawing/2014/main" id="{86CC12E5-11B6-54A5-F037-978D5F4BB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80" y="790532"/>
            <a:ext cx="6638516" cy="89173"/>
          </a:xfrm>
          <a:prstGeom prst="rect">
            <a:avLst/>
          </a:prstGeom>
        </p:spPr>
      </p:pic>
      <p:graphicFrame>
        <p:nvGraphicFramePr>
          <p:cNvPr id="9" name="Tabla 8">
            <a:extLst>
              <a:ext uri="{FF2B5EF4-FFF2-40B4-BE49-F238E27FC236}">
                <a16:creationId xmlns:a16="http://schemas.microsoft.com/office/drawing/2014/main" id="{24D53A41-0D95-37C8-8100-B95C562BB386}"/>
              </a:ext>
            </a:extLst>
          </p:cNvPr>
          <p:cNvGraphicFramePr>
            <a:graphicFrameLocks noGrp="1"/>
          </p:cNvGraphicFramePr>
          <p:nvPr/>
        </p:nvGraphicFramePr>
        <p:xfrm>
          <a:off x="838200" y="1652626"/>
          <a:ext cx="8214360" cy="4633440"/>
        </p:xfrm>
        <a:graphic>
          <a:graphicData uri="http://schemas.openxmlformats.org/drawingml/2006/table">
            <a:tbl>
              <a:tblPr/>
              <a:tblGrid>
                <a:gridCol w="2471895">
                  <a:extLst>
                    <a:ext uri="{9D8B030D-6E8A-4147-A177-3AD203B41FA5}">
                      <a16:colId xmlns:a16="http://schemas.microsoft.com/office/drawing/2014/main" val="327964735"/>
                    </a:ext>
                  </a:extLst>
                </a:gridCol>
                <a:gridCol w="682774">
                  <a:extLst>
                    <a:ext uri="{9D8B030D-6E8A-4147-A177-3AD203B41FA5}">
                      <a16:colId xmlns:a16="http://schemas.microsoft.com/office/drawing/2014/main" val="3368175020"/>
                    </a:ext>
                  </a:extLst>
                </a:gridCol>
                <a:gridCol w="872433">
                  <a:extLst>
                    <a:ext uri="{9D8B030D-6E8A-4147-A177-3AD203B41FA5}">
                      <a16:colId xmlns:a16="http://schemas.microsoft.com/office/drawing/2014/main" val="1619602506"/>
                    </a:ext>
                  </a:extLst>
                </a:gridCol>
                <a:gridCol w="916687">
                  <a:extLst>
                    <a:ext uri="{9D8B030D-6E8A-4147-A177-3AD203B41FA5}">
                      <a16:colId xmlns:a16="http://schemas.microsoft.com/office/drawing/2014/main" val="165376353"/>
                    </a:ext>
                  </a:extLst>
                </a:gridCol>
                <a:gridCol w="727027">
                  <a:extLst>
                    <a:ext uri="{9D8B030D-6E8A-4147-A177-3AD203B41FA5}">
                      <a16:colId xmlns:a16="http://schemas.microsoft.com/office/drawing/2014/main" val="3688334695"/>
                    </a:ext>
                  </a:extLst>
                </a:gridCol>
                <a:gridCol w="708062">
                  <a:extLst>
                    <a:ext uri="{9D8B030D-6E8A-4147-A177-3AD203B41FA5}">
                      <a16:colId xmlns:a16="http://schemas.microsoft.com/office/drawing/2014/main" val="1567851819"/>
                    </a:ext>
                  </a:extLst>
                </a:gridCol>
                <a:gridCol w="727027">
                  <a:extLst>
                    <a:ext uri="{9D8B030D-6E8A-4147-A177-3AD203B41FA5}">
                      <a16:colId xmlns:a16="http://schemas.microsoft.com/office/drawing/2014/main" val="1740587792"/>
                    </a:ext>
                  </a:extLst>
                </a:gridCol>
                <a:gridCol w="370890">
                  <a:extLst>
                    <a:ext uri="{9D8B030D-6E8A-4147-A177-3AD203B41FA5}">
                      <a16:colId xmlns:a16="http://schemas.microsoft.com/office/drawing/2014/main" val="700244375"/>
                    </a:ext>
                  </a:extLst>
                </a:gridCol>
                <a:gridCol w="370890">
                  <a:extLst>
                    <a:ext uri="{9D8B030D-6E8A-4147-A177-3AD203B41FA5}">
                      <a16:colId xmlns:a16="http://schemas.microsoft.com/office/drawing/2014/main" val="1385273928"/>
                    </a:ext>
                  </a:extLst>
                </a:gridCol>
                <a:gridCol w="366675">
                  <a:extLst>
                    <a:ext uri="{9D8B030D-6E8A-4147-A177-3AD203B41FA5}">
                      <a16:colId xmlns:a16="http://schemas.microsoft.com/office/drawing/2014/main" val="3241188713"/>
                    </a:ext>
                  </a:extLst>
                </a:gridCol>
              </a:tblGrid>
              <a:tr h="332872">
                <a:tc>
                  <a:txBody>
                    <a:bodyPr/>
                    <a:lstStyle/>
                    <a:p>
                      <a:pPr algn="l" rtl="0" fontAlgn="ctr"/>
                      <a:r>
                        <a:rPr lang="es-ES" sz="1050" b="1" i="0" u="none" strike="noStrike">
                          <a:solidFill>
                            <a:srgbClr val="203764"/>
                          </a:solidFill>
                          <a:effectLst/>
                          <a:latin typeface="Calibri" panose="020F0502020204030204" pitchFamily="34" charset="0"/>
                        </a:rPr>
                        <a:t>Cifras en millones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5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05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675914474"/>
                  </a:ext>
                </a:extLst>
              </a:tr>
              <a:tr h="201740">
                <a:tc rowSpan="2">
                  <a:txBody>
                    <a:bodyPr/>
                    <a:lstStyle/>
                    <a:p>
                      <a:pPr algn="l" rtl="0" fontAlgn="ctr"/>
                      <a:r>
                        <a:rPr lang="es-CO" sz="1050" b="1" i="0" u="none" strike="noStrike">
                          <a:solidFill>
                            <a:srgbClr val="FFFFFF"/>
                          </a:solidFill>
                          <a:effectLst/>
                          <a:latin typeface="Calibri" panose="020F0502020204030204" pitchFamily="34" charset="0"/>
                        </a:rPr>
                        <a:t>Funcionamiento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4049187340"/>
                  </a:ext>
                </a:extLst>
              </a:tr>
              <a:tr h="201740">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5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482912395"/>
                  </a:ext>
                </a:extLst>
              </a:tr>
              <a:tr h="353045">
                <a:tc>
                  <a:txBody>
                    <a:bodyPr/>
                    <a:lstStyle/>
                    <a:p>
                      <a:pPr algn="l" rtl="0" fontAlgn="ctr"/>
                      <a:r>
                        <a:rPr lang="es-CO" sz="1050" b="0" i="0" u="none" strike="noStrike">
                          <a:solidFill>
                            <a:srgbClr val="203764"/>
                          </a:solidFill>
                          <a:effectLst/>
                          <a:latin typeface="Calibri" panose="020F0502020204030204" pitchFamily="34" charset="0"/>
                        </a:rPr>
                        <a:t>Gastos de personal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$ 961.917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$ 1.629.684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$ 1.678.574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$ 1.728.932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$ 1.780.800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69%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659873174"/>
                  </a:ext>
                </a:extLst>
              </a:tr>
              <a:tr h="353045">
                <a:tc>
                  <a:txBody>
                    <a:bodyPr/>
                    <a:lstStyle/>
                    <a:p>
                      <a:pPr algn="l" rtl="0" fontAlgn="ctr"/>
                      <a:r>
                        <a:rPr lang="es-ES" sz="1050" b="0" i="0" u="none" strike="noStrike">
                          <a:solidFill>
                            <a:srgbClr val="203764"/>
                          </a:solidFill>
                          <a:effectLst/>
                          <a:latin typeface="Calibri" panose="020F0502020204030204" pitchFamily="34" charset="0"/>
                        </a:rPr>
                        <a:t>Adquisición de Bienes y servicios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$ 46.732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$ 94.290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$ 97.118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$ 100.032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$ 103.033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102%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650163559"/>
                  </a:ext>
                </a:extLst>
              </a:tr>
              <a:tr h="353045">
                <a:tc>
                  <a:txBody>
                    <a:bodyPr/>
                    <a:lstStyle/>
                    <a:p>
                      <a:pPr algn="l" rtl="0" fontAlgn="ctr"/>
                      <a:r>
                        <a:rPr lang="es-CO" sz="1050" b="0" i="0" u="none" strike="noStrike">
                          <a:solidFill>
                            <a:srgbClr val="203764"/>
                          </a:solidFill>
                          <a:effectLst/>
                          <a:latin typeface="Calibri" panose="020F0502020204030204" pitchFamily="34" charset="0"/>
                        </a:rPr>
                        <a:t>Transferencias corrientes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$ 114.196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$ 24.647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$ 25.386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$ 26.148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$ 26.932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-78%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794184311"/>
                  </a:ext>
                </a:extLst>
              </a:tr>
              <a:tr h="353045">
                <a:tc>
                  <a:txBody>
                    <a:bodyPr/>
                    <a:lstStyle/>
                    <a:p>
                      <a:pPr algn="l" rtl="0" fontAlgn="ctr"/>
                      <a:r>
                        <a:rPr lang="es-CO" sz="1050" b="0" i="0" u="none" strike="noStrike">
                          <a:solidFill>
                            <a:srgbClr val="203764"/>
                          </a:solidFill>
                          <a:effectLst/>
                          <a:latin typeface="Calibri" panose="020F0502020204030204" pitchFamily="34" charset="0"/>
                        </a:rPr>
                        <a:t>Transferencias de capital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711290925"/>
                  </a:ext>
                </a:extLst>
              </a:tr>
              <a:tr h="353045">
                <a:tc>
                  <a:txBody>
                    <a:bodyPr/>
                    <a:lstStyle/>
                    <a:p>
                      <a:pPr algn="l" rtl="0" fontAlgn="ctr"/>
                      <a:r>
                        <a:rPr lang="es-ES" sz="1050" b="0" i="0" u="none" strike="noStrike">
                          <a:solidFill>
                            <a:srgbClr val="203764"/>
                          </a:solidFill>
                          <a:effectLst/>
                          <a:latin typeface="Calibri" panose="020F0502020204030204" pitchFamily="34" charset="0"/>
                        </a:rPr>
                        <a:t>Gastos de comercialización y producción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720715572"/>
                  </a:ext>
                </a:extLst>
              </a:tr>
              <a:tr h="353045">
                <a:tc>
                  <a:txBody>
                    <a:bodyPr/>
                    <a:lstStyle/>
                    <a:p>
                      <a:pPr algn="l" rtl="0" fontAlgn="ctr"/>
                      <a:r>
                        <a:rPr lang="es-CO" sz="1050" b="0" i="0" u="none" strike="noStrike">
                          <a:solidFill>
                            <a:srgbClr val="203764"/>
                          </a:solidFill>
                          <a:effectLst/>
                          <a:latin typeface="Calibri" panose="020F0502020204030204" pitchFamily="34" charset="0"/>
                        </a:rPr>
                        <a:t>Adquisición de activos financieros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$ 80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$ 83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$ 85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$ 88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010851760"/>
                  </a:ext>
                </a:extLst>
              </a:tr>
              <a:tr h="353045">
                <a:tc>
                  <a:txBody>
                    <a:bodyPr/>
                    <a:lstStyle/>
                    <a:p>
                      <a:pPr algn="l" rtl="0" fontAlgn="ctr"/>
                      <a:r>
                        <a:rPr lang="es-CO" sz="1050" b="0" i="0" u="none" strike="noStrike">
                          <a:solidFill>
                            <a:srgbClr val="203764"/>
                          </a:solidFill>
                          <a:effectLst/>
                          <a:latin typeface="Calibri" panose="020F0502020204030204" pitchFamily="34" charset="0"/>
                        </a:rPr>
                        <a:t>Disminución de pasivos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532926610"/>
                  </a:ext>
                </a:extLst>
              </a:tr>
              <a:tr h="353045">
                <a:tc>
                  <a:txBody>
                    <a:bodyPr/>
                    <a:lstStyle/>
                    <a:p>
                      <a:pPr algn="l" rtl="0" fontAlgn="ctr"/>
                      <a:r>
                        <a:rPr lang="es-CO" sz="1050" b="0" i="0" u="none" strike="noStrike">
                          <a:solidFill>
                            <a:srgbClr val="203764"/>
                          </a:solidFill>
                          <a:effectLst/>
                          <a:latin typeface="Calibri" panose="020F0502020204030204" pitchFamily="34" charset="0"/>
                        </a:rPr>
                        <a:t>Gastos por tributos, multas, sanciones e intereses de mora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$ 28.213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$ 29.700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$ 30.591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$ 31.508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$ 32.454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b"/>
                      <a:r>
                        <a:rPr lang="es-CO" sz="105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1770046173"/>
                  </a:ext>
                </a:extLst>
              </a:tr>
              <a:tr h="292524">
                <a:tc>
                  <a:txBody>
                    <a:bodyPr/>
                    <a:lstStyle/>
                    <a:p>
                      <a:pPr algn="l" rtl="0" fontAlgn="ctr"/>
                      <a:r>
                        <a:rPr lang="es-CO" sz="1600" b="1" i="0" u="none" strike="noStrike">
                          <a:solidFill>
                            <a:srgbClr val="203764"/>
                          </a:solidFill>
                          <a:effectLst/>
                          <a:latin typeface="Calibri" panose="020F0502020204030204" pitchFamily="34" charset="0"/>
                        </a:rPr>
                        <a:t>Total Funcionamiento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$ 1.151.138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$ 1.778.403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$ 1.831.755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$ 1.886.707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$ 1.943.308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54%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289477684"/>
                  </a:ext>
                </a:extLst>
              </a:tr>
              <a:tr h="292524">
                <a:tc>
                  <a:txBody>
                    <a:bodyPr/>
                    <a:lstStyle/>
                    <a:p>
                      <a:pPr algn="l" rtl="0" fontAlgn="ctr"/>
                      <a:r>
                        <a:rPr lang="es-CO" sz="1600" b="1" i="0" u="none" strike="noStrike">
                          <a:solidFill>
                            <a:srgbClr val="203764"/>
                          </a:solidFill>
                          <a:effectLst/>
                          <a:latin typeface="Calibri" panose="020F0502020204030204" pitchFamily="34" charset="0"/>
                        </a:rPr>
                        <a:t>Servicio de la Deuda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fontAlgn="ctr"/>
                      <a:r>
                        <a:rPr lang="es-CO" sz="1050" b="0" i="0" u="none" strike="noStrike">
                          <a:solidFill>
                            <a:srgbClr val="000000"/>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r" fontAlgn="ctr"/>
                      <a:r>
                        <a:rPr lang="es-CO" sz="1050" b="0" i="0" u="none" strike="noStrike">
                          <a:solidFill>
                            <a:srgbClr val="000000"/>
                          </a:solidFill>
                          <a:effectLst/>
                          <a:latin typeface="Calibri" panose="020F0502020204030204" pitchFamily="34" charset="0"/>
                        </a:rPr>
                        <a:t>$ 86.122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r" fontAlgn="ctr"/>
                      <a:r>
                        <a:rPr lang="es-CO" sz="1050" b="0" i="0" u="none" strike="noStrike">
                          <a:solidFill>
                            <a:srgbClr val="000000"/>
                          </a:solidFill>
                          <a:effectLst/>
                          <a:latin typeface="Calibri" panose="020F0502020204030204" pitchFamily="34" charset="0"/>
                        </a:rPr>
                        <a:t>$ 88.705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r" fontAlgn="ctr"/>
                      <a:r>
                        <a:rPr lang="es-CO" sz="1050" b="0" i="0" u="none" strike="noStrike">
                          <a:solidFill>
                            <a:srgbClr val="000000"/>
                          </a:solidFill>
                          <a:effectLst/>
                          <a:latin typeface="Calibri" panose="020F0502020204030204" pitchFamily="34" charset="0"/>
                        </a:rPr>
                        <a:t>$ 91.366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r" fontAlgn="ctr"/>
                      <a:r>
                        <a:rPr lang="es-CO" sz="1050" b="0" i="0" u="none" strike="noStrike">
                          <a:solidFill>
                            <a:srgbClr val="000000"/>
                          </a:solidFill>
                          <a:effectLst/>
                          <a:latin typeface="Calibri" panose="020F0502020204030204" pitchFamily="34" charset="0"/>
                        </a:rPr>
                        <a:t>$ 94.107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r" fontAlgn="ctr"/>
                      <a:r>
                        <a:rPr lang="es-CO" sz="105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r"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r"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r"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extLst>
                  <a:ext uri="{0D108BD9-81ED-4DB2-BD59-A6C34878D82A}">
                    <a16:rowId xmlns:a16="http://schemas.microsoft.com/office/drawing/2014/main" val="2112202483"/>
                  </a:ext>
                </a:extLst>
              </a:tr>
              <a:tr h="456109">
                <a:tc>
                  <a:txBody>
                    <a:bodyPr/>
                    <a:lstStyle/>
                    <a:p>
                      <a:pPr algn="l" rtl="0" fontAlgn="ctr"/>
                      <a:r>
                        <a:rPr lang="es-ES" sz="1600" b="1" i="0" u="none" strike="noStrike">
                          <a:solidFill>
                            <a:srgbClr val="203764"/>
                          </a:solidFill>
                          <a:effectLst/>
                          <a:latin typeface="Calibri" panose="020F0502020204030204" pitchFamily="34" charset="0"/>
                        </a:rPr>
                        <a:t>Total Funcionamiento + Servicio de la Deuda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$ 1.151.138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$ 1.864.524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$ 1.920.460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$ 1.978.074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$ 2.037.416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62%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904669668"/>
                  </a:ext>
                </a:extLst>
              </a:tr>
            </a:tbl>
          </a:graphicData>
        </a:graphic>
      </p:graphicFrame>
    </p:spTree>
    <p:extLst>
      <p:ext uri="{BB962C8B-B14F-4D97-AF65-F5344CB8AC3E}">
        <p14:creationId xmlns:p14="http://schemas.microsoft.com/office/powerpoint/2010/main" val="665941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CEC6C-7AA6-A3D5-487F-265E5F9D5DB7}"/>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0088103A-BA5B-C30A-8E48-C59E70A09C88}"/>
              </a:ext>
            </a:extLst>
          </p:cNvPr>
          <p:cNvSpPr/>
          <p:nvPr/>
        </p:nvSpPr>
        <p:spPr>
          <a:xfrm>
            <a:off x="0" y="0"/>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t>FUNCIONAMIENTO	CÓDIGGO PROGRAMA	2025* PROYECTADA A CIERRE	2026	2027	2028</a:t>
            </a:r>
          </a:p>
        </p:txBody>
      </p:sp>
      <p:sp>
        <p:nvSpPr>
          <p:cNvPr id="5" name="Título 3">
            <a:extLst>
              <a:ext uri="{FF2B5EF4-FFF2-40B4-BE49-F238E27FC236}">
                <a16:creationId xmlns:a16="http://schemas.microsoft.com/office/drawing/2014/main" id="{271F702B-3C81-CF67-E7EF-2D6A4F0EE06E}"/>
              </a:ext>
            </a:extLst>
          </p:cNvPr>
          <p:cNvSpPr txBox="1">
            <a:spLocks/>
          </p:cNvSpPr>
          <p:nvPr/>
        </p:nvSpPr>
        <p:spPr>
          <a:xfrm>
            <a:off x="263073" y="378172"/>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 Programático</a:t>
            </a:r>
          </a:p>
        </p:txBody>
      </p:sp>
      <p:pic>
        <p:nvPicPr>
          <p:cNvPr id="8" name="Graphic 7">
            <a:extLst>
              <a:ext uri="{FF2B5EF4-FFF2-40B4-BE49-F238E27FC236}">
                <a16:creationId xmlns:a16="http://schemas.microsoft.com/office/drawing/2014/main" id="{052CC235-9E37-D2A1-E6E9-5848152175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80" y="790532"/>
            <a:ext cx="6638516" cy="89173"/>
          </a:xfrm>
          <a:prstGeom prst="rect">
            <a:avLst/>
          </a:prstGeom>
        </p:spPr>
      </p:pic>
      <p:graphicFrame>
        <p:nvGraphicFramePr>
          <p:cNvPr id="2" name="Tabla 1">
            <a:extLst>
              <a:ext uri="{FF2B5EF4-FFF2-40B4-BE49-F238E27FC236}">
                <a16:creationId xmlns:a16="http://schemas.microsoft.com/office/drawing/2014/main" id="{09F164B5-9065-3A9A-63C4-2AFA871CBAD8}"/>
              </a:ext>
            </a:extLst>
          </p:cNvPr>
          <p:cNvGraphicFramePr>
            <a:graphicFrameLocks noGrp="1"/>
          </p:cNvGraphicFramePr>
          <p:nvPr/>
        </p:nvGraphicFramePr>
        <p:xfrm>
          <a:off x="393192" y="1435608"/>
          <a:ext cx="11155681" cy="4910333"/>
        </p:xfrm>
        <a:graphic>
          <a:graphicData uri="http://schemas.openxmlformats.org/drawingml/2006/table">
            <a:tbl>
              <a:tblPr/>
              <a:tblGrid>
                <a:gridCol w="2097202">
                  <a:extLst>
                    <a:ext uri="{9D8B030D-6E8A-4147-A177-3AD203B41FA5}">
                      <a16:colId xmlns:a16="http://schemas.microsoft.com/office/drawing/2014/main" val="2419648960"/>
                    </a:ext>
                  </a:extLst>
                </a:gridCol>
                <a:gridCol w="1296452">
                  <a:extLst>
                    <a:ext uri="{9D8B030D-6E8A-4147-A177-3AD203B41FA5}">
                      <a16:colId xmlns:a16="http://schemas.microsoft.com/office/drawing/2014/main" val="3179301772"/>
                    </a:ext>
                  </a:extLst>
                </a:gridCol>
                <a:gridCol w="1248788">
                  <a:extLst>
                    <a:ext uri="{9D8B030D-6E8A-4147-A177-3AD203B41FA5}">
                      <a16:colId xmlns:a16="http://schemas.microsoft.com/office/drawing/2014/main" val="2707935659"/>
                    </a:ext>
                  </a:extLst>
                </a:gridCol>
                <a:gridCol w="1029535">
                  <a:extLst>
                    <a:ext uri="{9D8B030D-6E8A-4147-A177-3AD203B41FA5}">
                      <a16:colId xmlns:a16="http://schemas.microsoft.com/office/drawing/2014/main" val="1234219086"/>
                    </a:ext>
                  </a:extLst>
                </a:gridCol>
                <a:gridCol w="1029535">
                  <a:extLst>
                    <a:ext uri="{9D8B030D-6E8A-4147-A177-3AD203B41FA5}">
                      <a16:colId xmlns:a16="http://schemas.microsoft.com/office/drawing/2014/main" val="47048589"/>
                    </a:ext>
                  </a:extLst>
                </a:gridCol>
                <a:gridCol w="1029535">
                  <a:extLst>
                    <a:ext uri="{9D8B030D-6E8A-4147-A177-3AD203B41FA5}">
                      <a16:colId xmlns:a16="http://schemas.microsoft.com/office/drawing/2014/main" val="3038131867"/>
                    </a:ext>
                  </a:extLst>
                </a:gridCol>
                <a:gridCol w="1029535">
                  <a:extLst>
                    <a:ext uri="{9D8B030D-6E8A-4147-A177-3AD203B41FA5}">
                      <a16:colId xmlns:a16="http://schemas.microsoft.com/office/drawing/2014/main" val="700634176"/>
                    </a:ext>
                  </a:extLst>
                </a:gridCol>
                <a:gridCol w="679207">
                  <a:extLst>
                    <a:ext uri="{9D8B030D-6E8A-4147-A177-3AD203B41FA5}">
                      <a16:colId xmlns:a16="http://schemas.microsoft.com/office/drawing/2014/main" val="281613461"/>
                    </a:ext>
                  </a:extLst>
                </a:gridCol>
                <a:gridCol w="571964">
                  <a:extLst>
                    <a:ext uri="{9D8B030D-6E8A-4147-A177-3AD203B41FA5}">
                      <a16:colId xmlns:a16="http://schemas.microsoft.com/office/drawing/2014/main" val="1093420303"/>
                    </a:ext>
                  </a:extLst>
                </a:gridCol>
                <a:gridCol w="571964">
                  <a:extLst>
                    <a:ext uri="{9D8B030D-6E8A-4147-A177-3AD203B41FA5}">
                      <a16:colId xmlns:a16="http://schemas.microsoft.com/office/drawing/2014/main" val="1629962425"/>
                    </a:ext>
                  </a:extLst>
                </a:gridCol>
                <a:gridCol w="571964">
                  <a:extLst>
                    <a:ext uri="{9D8B030D-6E8A-4147-A177-3AD203B41FA5}">
                      <a16:colId xmlns:a16="http://schemas.microsoft.com/office/drawing/2014/main" val="1600754843"/>
                    </a:ext>
                  </a:extLst>
                </a:gridCol>
              </a:tblGrid>
              <a:tr h="442122">
                <a:tc rowSpan="2">
                  <a:txBody>
                    <a:bodyPr/>
                    <a:lstStyle/>
                    <a:p>
                      <a:pPr algn="ctr" rtl="0" fontAlgn="ctr"/>
                      <a:r>
                        <a:rPr lang="es-CO" sz="1050" b="1" i="0" u="none" strike="noStrike">
                          <a:solidFill>
                            <a:srgbClr val="FFFFFF"/>
                          </a:solidFill>
                          <a:effectLst/>
                          <a:latin typeface="Calibri" panose="020F0502020204030204" pitchFamily="34" charset="0"/>
                        </a:rPr>
                        <a:t>FUNCIONAMIENTO</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CÓDIGGO PROGRAMA</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2025* PROYECTADA A CIERRE</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2215482584"/>
                  </a:ext>
                </a:extLst>
              </a:tr>
              <a:tr h="273478">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5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1271123798"/>
                  </a:ext>
                </a:extLst>
              </a:tr>
              <a:tr h="273478">
                <a:tc>
                  <a:txBody>
                    <a:bodyPr/>
                    <a:lstStyle/>
                    <a:p>
                      <a:pPr algn="l" rtl="0" fontAlgn="ctr"/>
                      <a:r>
                        <a:rPr lang="es-CO" sz="1200" b="1" i="0" u="none" strike="noStrike">
                          <a:solidFill>
                            <a:srgbClr val="0051A5"/>
                          </a:solidFill>
                          <a:effectLst/>
                          <a:latin typeface="Calibri" panose="020F0502020204030204" pitchFamily="34" charset="0"/>
                        </a:rPr>
                        <a:t>ICBF</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l" rtl="0" fontAlgn="ctr"/>
                      <a:r>
                        <a:rPr lang="es-CO" sz="1050" b="1"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r" rtl="0" fontAlgn="ctr"/>
                      <a:r>
                        <a:rPr lang="es-CO" sz="1050" b="1" i="0" u="none" strike="noStrike">
                          <a:solidFill>
                            <a:srgbClr val="0051A5"/>
                          </a:solidFill>
                          <a:effectLst/>
                          <a:latin typeface="Calibri" panose="020F0502020204030204" pitchFamily="34" charset="0"/>
                        </a:rPr>
                        <a:t>$ 1.151.138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r" rtl="0" fontAlgn="ctr"/>
                      <a:r>
                        <a:rPr lang="es-CO" sz="1050" b="1" i="0" u="none" strike="noStrike">
                          <a:solidFill>
                            <a:srgbClr val="0051A5"/>
                          </a:solidFill>
                          <a:effectLst/>
                          <a:latin typeface="Calibri" panose="020F0502020204030204" pitchFamily="34" charset="0"/>
                        </a:rPr>
                        <a:t>$ 1.778.403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r" rtl="0" fontAlgn="ctr"/>
                      <a:r>
                        <a:rPr lang="es-CO" sz="1050" b="1" i="0" u="none" strike="noStrike">
                          <a:solidFill>
                            <a:srgbClr val="0051A5"/>
                          </a:solidFill>
                          <a:effectLst/>
                          <a:latin typeface="Calibri" panose="020F0502020204030204" pitchFamily="34" charset="0"/>
                        </a:rPr>
                        <a:t>$ 1.831.755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r" rtl="0" fontAlgn="ctr"/>
                      <a:r>
                        <a:rPr lang="es-CO" sz="1050" b="1" i="0" u="none" strike="noStrike">
                          <a:solidFill>
                            <a:srgbClr val="0051A5"/>
                          </a:solidFill>
                          <a:effectLst/>
                          <a:latin typeface="Calibri" panose="020F0502020204030204" pitchFamily="34" charset="0"/>
                        </a:rPr>
                        <a:t>$ 1.886.707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r" rtl="0" fontAlgn="ctr"/>
                      <a:r>
                        <a:rPr lang="es-CO" sz="1050" b="1" i="0" u="none" strike="noStrike">
                          <a:solidFill>
                            <a:srgbClr val="0051A5"/>
                          </a:solidFill>
                          <a:effectLst/>
                          <a:latin typeface="Calibri" panose="020F0502020204030204" pitchFamily="34" charset="0"/>
                        </a:rPr>
                        <a:t>$ 1.943.308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54%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extLst>
                  <a:ext uri="{0D108BD9-81ED-4DB2-BD59-A6C34878D82A}">
                    <a16:rowId xmlns:a16="http://schemas.microsoft.com/office/drawing/2014/main" val="2157325813"/>
                  </a:ext>
                </a:extLst>
              </a:tr>
              <a:tr h="214875">
                <a:tc rowSpan="2">
                  <a:txBody>
                    <a:bodyPr/>
                    <a:lstStyle/>
                    <a:p>
                      <a:pPr algn="l" rtl="0" fontAlgn="ctr"/>
                      <a:r>
                        <a:rPr lang="es-CO" sz="1050" b="0" i="0" u="none" strike="noStrike">
                          <a:solidFill>
                            <a:srgbClr val="000000"/>
                          </a:solidFill>
                          <a:effectLst/>
                          <a:latin typeface="Calibri" panose="020F0502020204030204" pitchFamily="34" charset="0"/>
                        </a:rPr>
                        <a:t>Gastos de Personal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l" rtl="0" fontAlgn="ctr"/>
                      <a:r>
                        <a:rPr lang="es-CO" sz="1050" b="0" i="0" u="none" strike="noStrike">
                          <a:solidFill>
                            <a:srgbClr val="000000"/>
                          </a:solidFill>
                          <a:effectLst/>
                          <a:latin typeface="Calibri" panose="020F0502020204030204" pitchFamily="34" charset="0"/>
                        </a:rPr>
                        <a:t>4699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000000"/>
                          </a:solidFill>
                          <a:effectLst/>
                          <a:latin typeface="Calibri" panose="020F0502020204030204" pitchFamily="34" charset="0"/>
                        </a:rPr>
                        <a:t>$ 961.917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000000"/>
                          </a:solidFill>
                          <a:effectLst/>
                          <a:latin typeface="Calibri" panose="020F0502020204030204" pitchFamily="34" charset="0"/>
                        </a:rPr>
                        <a:t>$ 1.629.684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000000"/>
                          </a:solidFill>
                          <a:effectLst/>
                          <a:latin typeface="Calibri" panose="020F0502020204030204" pitchFamily="34" charset="0"/>
                        </a:rPr>
                        <a:t>$ 1.678.574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000000"/>
                          </a:solidFill>
                          <a:effectLst/>
                          <a:latin typeface="Calibri" panose="020F0502020204030204" pitchFamily="34" charset="0"/>
                        </a:rPr>
                        <a:t>$ 1.728.932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000000"/>
                          </a:solidFill>
                          <a:effectLst/>
                          <a:latin typeface="Calibri" panose="020F0502020204030204" pitchFamily="34" charset="0"/>
                        </a:rPr>
                        <a:t>$ 1.780.800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69%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3926917206"/>
                  </a:ext>
                </a:extLst>
              </a:tr>
              <a:tr h="220820">
                <a:tc vMerge="1">
                  <a:txBody>
                    <a:bodyPr/>
                    <a:lstStyle/>
                    <a:p>
                      <a:endParaRPr lang="es-CO"/>
                    </a:p>
                  </a:txBody>
                  <a:tcPr/>
                </a:tc>
                <a:tc>
                  <a:txBody>
                    <a:bodyPr/>
                    <a:lstStyle/>
                    <a:p>
                      <a:pPr algn="l" rtl="0" fontAlgn="ctr"/>
                      <a:r>
                        <a:rPr lang="es-CO" sz="12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$ 961.917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$ 1.629.684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$ 1.678.574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$ 1.728.932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$ 1.780.800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69%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2504446296"/>
                  </a:ext>
                </a:extLst>
              </a:tr>
              <a:tr h="214875">
                <a:tc rowSpan="2">
                  <a:txBody>
                    <a:bodyPr/>
                    <a:lstStyle/>
                    <a:p>
                      <a:pPr algn="l" rtl="0" fontAlgn="ctr"/>
                      <a:r>
                        <a:rPr lang="es-ES" sz="1050" b="0" i="0" u="none" strike="noStrike">
                          <a:solidFill>
                            <a:srgbClr val="000000"/>
                          </a:solidFill>
                          <a:effectLst/>
                          <a:latin typeface="Calibri" panose="020F0502020204030204" pitchFamily="34" charset="0"/>
                        </a:rPr>
                        <a:t>Adquisición de Bienes y servicios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l" rtl="0" fontAlgn="ctr"/>
                      <a:r>
                        <a:rPr lang="es-CO" sz="1050" b="0" i="0" u="none" strike="noStrike">
                          <a:solidFill>
                            <a:srgbClr val="000000"/>
                          </a:solidFill>
                          <a:effectLst/>
                          <a:latin typeface="Calibri" panose="020F0502020204030204" pitchFamily="34" charset="0"/>
                        </a:rPr>
                        <a:t>4699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000000"/>
                          </a:solidFill>
                          <a:effectLst/>
                          <a:latin typeface="Calibri" panose="020F0502020204030204" pitchFamily="34" charset="0"/>
                        </a:rPr>
                        <a:t>$ 46.732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000000"/>
                          </a:solidFill>
                          <a:effectLst/>
                          <a:latin typeface="Calibri" panose="020F0502020204030204" pitchFamily="34" charset="0"/>
                        </a:rPr>
                        <a:t>$ 94.290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000000"/>
                          </a:solidFill>
                          <a:effectLst/>
                          <a:latin typeface="Calibri" panose="020F0502020204030204" pitchFamily="34" charset="0"/>
                        </a:rPr>
                        <a:t>$ 97.118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000000"/>
                          </a:solidFill>
                          <a:effectLst/>
                          <a:latin typeface="Calibri" panose="020F0502020204030204" pitchFamily="34" charset="0"/>
                        </a:rPr>
                        <a:t>$ 100.032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000000"/>
                          </a:solidFill>
                          <a:effectLst/>
                          <a:latin typeface="Calibri" panose="020F0502020204030204" pitchFamily="34" charset="0"/>
                        </a:rPr>
                        <a:t>$ 103.033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102%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452976615"/>
                  </a:ext>
                </a:extLst>
              </a:tr>
              <a:tr h="220820">
                <a:tc vMerge="1">
                  <a:txBody>
                    <a:bodyPr/>
                    <a:lstStyle/>
                    <a:p>
                      <a:endParaRPr lang="es-CO"/>
                    </a:p>
                  </a:txBody>
                  <a:tcPr/>
                </a:tc>
                <a:tc>
                  <a:txBody>
                    <a:bodyPr/>
                    <a:lstStyle/>
                    <a:p>
                      <a:pPr algn="l" rtl="0" fontAlgn="ctr"/>
                      <a:r>
                        <a:rPr lang="es-CO" sz="12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$ 46.732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$ 94.290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$ 97.118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$ 100.032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$ 103.033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102%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734464912"/>
                  </a:ext>
                </a:extLst>
              </a:tr>
              <a:tr h="214875">
                <a:tc rowSpan="2">
                  <a:txBody>
                    <a:bodyPr/>
                    <a:lstStyle/>
                    <a:p>
                      <a:pPr algn="l" rtl="0" fontAlgn="ctr"/>
                      <a:r>
                        <a:rPr lang="es-CO" sz="1050" b="0" i="0" u="none" strike="noStrike">
                          <a:solidFill>
                            <a:srgbClr val="000000"/>
                          </a:solidFill>
                          <a:effectLst/>
                          <a:latin typeface="Calibri" panose="020F0502020204030204" pitchFamily="34" charset="0"/>
                        </a:rPr>
                        <a:t>Transferencias corrientes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l" rtl="0" fontAlgn="ctr"/>
                      <a:r>
                        <a:rPr lang="es-CO" sz="1050" b="0" i="0" u="none" strike="noStrike">
                          <a:solidFill>
                            <a:srgbClr val="000000"/>
                          </a:solidFill>
                          <a:effectLst/>
                          <a:latin typeface="Calibri" panose="020F0502020204030204" pitchFamily="34" charset="0"/>
                        </a:rPr>
                        <a:t>4699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000000"/>
                          </a:solidFill>
                          <a:effectLst/>
                          <a:latin typeface="Calibri" panose="020F0502020204030204" pitchFamily="34" charset="0"/>
                        </a:rPr>
                        <a:t>$ 114.196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000000"/>
                          </a:solidFill>
                          <a:effectLst/>
                          <a:latin typeface="Calibri" panose="020F0502020204030204" pitchFamily="34" charset="0"/>
                        </a:rPr>
                        <a:t>$ 24.647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000000"/>
                          </a:solidFill>
                          <a:effectLst/>
                          <a:latin typeface="Calibri" panose="020F0502020204030204" pitchFamily="34" charset="0"/>
                        </a:rPr>
                        <a:t>$ 25.386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000000"/>
                          </a:solidFill>
                          <a:effectLst/>
                          <a:latin typeface="Calibri" panose="020F0502020204030204" pitchFamily="34" charset="0"/>
                        </a:rPr>
                        <a:t>$ 26.148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50" b="0" i="0" u="none" strike="noStrike">
                          <a:solidFill>
                            <a:srgbClr val="000000"/>
                          </a:solidFill>
                          <a:effectLst/>
                          <a:latin typeface="Calibri" panose="020F0502020204030204" pitchFamily="34" charset="0"/>
                        </a:rPr>
                        <a:t>$ 26.932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-78%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236259483"/>
                  </a:ext>
                </a:extLst>
              </a:tr>
              <a:tr h="220820">
                <a:tc vMerge="1">
                  <a:txBody>
                    <a:bodyPr/>
                    <a:lstStyle/>
                    <a:p>
                      <a:endParaRPr lang="es-CO"/>
                    </a:p>
                  </a:txBody>
                  <a:tcPr/>
                </a:tc>
                <a:tc>
                  <a:txBody>
                    <a:bodyPr/>
                    <a:lstStyle/>
                    <a:p>
                      <a:pPr algn="l" rtl="0" fontAlgn="ctr"/>
                      <a:r>
                        <a:rPr lang="es-CO" sz="12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$ 114.196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$ 24.647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$ 25.386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$ 26.148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$ 26.932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-78%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1860848093"/>
                  </a:ext>
                </a:extLst>
              </a:tr>
              <a:tr h="214875">
                <a:tc rowSpan="2">
                  <a:txBody>
                    <a:bodyPr/>
                    <a:lstStyle/>
                    <a:p>
                      <a:pPr algn="l" rtl="0" fontAlgn="ctr"/>
                      <a:r>
                        <a:rPr lang="es-CO" sz="1050" b="0" i="0" u="none" strike="noStrike">
                          <a:solidFill>
                            <a:srgbClr val="000000"/>
                          </a:solidFill>
                          <a:effectLst/>
                          <a:latin typeface="Calibri" panose="020F0502020204030204" pitchFamily="34" charset="0"/>
                        </a:rPr>
                        <a:t>Transferencias de capital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l" rtl="0" fontAlgn="ctr"/>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084394736"/>
                  </a:ext>
                </a:extLst>
              </a:tr>
              <a:tr h="220820">
                <a:tc vMerge="1">
                  <a:txBody>
                    <a:bodyPr/>
                    <a:lstStyle/>
                    <a:p>
                      <a:endParaRPr lang="es-CO"/>
                    </a:p>
                  </a:txBody>
                  <a:tcPr/>
                </a:tc>
                <a:tc>
                  <a:txBody>
                    <a:bodyPr/>
                    <a:lstStyle/>
                    <a:p>
                      <a:pPr algn="l" rtl="0" fontAlgn="ctr"/>
                      <a:r>
                        <a:rPr lang="es-CO" sz="12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157417336"/>
                  </a:ext>
                </a:extLst>
              </a:tr>
              <a:tr h="214875">
                <a:tc rowSpan="2">
                  <a:txBody>
                    <a:bodyPr/>
                    <a:lstStyle/>
                    <a:p>
                      <a:pPr algn="l" rtl="0" fontAlgn="ctr"/>
                      <a:r>
                        <a:rPr lang="es-ES" sz="1050" b="0" i="0" u="none" strike="noStrike">
                          <a:solidFill>
                            <a:srgbClr val="000000"/>
                          </a:solidFill>
                          <a:effectLst/>
                          <a:latin typeface="Calibri" panose="020F0502020204030204" pitchFamily="34" charset="0"/>
                        </a:rPr>
                        <a:t>Gastos de comercialización y producción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l" rtl="0" fontAlgn="ctr"/>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466792964"/>
                  </a:ext>
                </a:extLst>
              </a:tr>
              <a:tr h="220820">
                <a:tc vMerge="1">
                  <a:txBody>
                    <a:bodyPr/>
                    <a:lstStyle/>
                    <a:p>
                      <a:endParaRPr lang="es-CO"/>
                    </a:p>
                  </a:txBody>
                  <a:tcPr/>
                </a:tc>
                <a:tc>
                  <a:txBody>
                    <a:bodyPr/>
                    <a:lstStyle/>
                    <a:p>
                      <a:pPr algn="l" rtl="0" fontAlgn="ctr"/>
                      <a:r>
                        <a:rPr lang="es-CO" sz="12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3895722059"/>
                  </a:ext>
                </a:extLst>
              </a:tr>
              <a:tr h="214875">
                <a:tc rowSpan="2">
                  <a:txBody>
                    <a:bodyPr/>
                    <a:lstStyle/>
                    <a:p>
                      <a:pPr algn="l" rtl="0" fontAlgn="ctr"/>
                      <a:r>
                        <a:rPr lang="es-CO" sz="1050" b="0" i="0" u="none" strike="noStrike">
                          <a:solidFill>
                            <a:srgbClr val="000000"/>
                          </a:solidFill>
                          <a:effectLst/>
                          <a:latin typeface="Calibri" panose="020F0502020204030204" pitchFamily="34" charset="0"/>
                        </a:rPr>
                        <a:t>Adquisición de activos financieros</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l" rtl="0" fontAlgn="ctr"/>
                      <a:r>
                        <a:rPr lang="es-CO" sz="1050" b="0" i="0" u="none" strike="noStrike">
                          <a:solidFill>
                            <a:srgbClr val="000000"/>
                          </a:solidFill>
                          <a:effectLst/>
                          <a:latin typeface="Calibri" panose="020F0502020204030204" pitchFamily="34" charset="0"/>
                        </a:rPr>
                        <a:t>4699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$ 80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$ 83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$ 85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$ 88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454453562"/>
                  </a:ext>
                </a:extLst>
              </a:tr>
              <a:tr h="220820">
                <a:tc vMerge="1">
                  <a:txBody>
                    <a:bodyPr/>
                    <a:lstStyle/>
                    <a:p>
                      <a:endParaRPr lang="es-CO"/>
                    </a:p>
                  </a:txBody>
                  <a:tcPr/>
                </a:tc>
                <a:tc>
                  <a:txBody>
                    <a:bodyPr/>
                    <a:lstStyle/>
                    <a:p>
                      <a:pPr algn="l" rtl="0" fontAlgn="ctr"/>
                      <a:r>
                        <a:rPr lang="es-CO" sz="12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$ 80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$ 83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$ 85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$ 88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3953558363"/>
                  </a:ext>
                </a:extLst>
              </a:tr>
              <a:tr h="214875">
                <a:tc rowSpan="2">
                  <a:txBody>
                    <a:bodyPr/>
                    <a:lstStyle/>
                    <a:p>
                      <a:pPr algn="l" rtl="0" fontAlgn="ctr"/>
                      <a:r>
                        <a:rPr lang="es-CO" sz="1050" b="0" i="0" u="none" strike="noStrike">
                          <a:solidFill>
                            <a:srgbClr val="000000"/>
                          </a:solidFill>
                          <a:effectLst/>
                          <a:latin typeface="Calibri" panose="020F0502020204030204" pitchFamily="34" charset="0"/>
                        </a:rPr>
                        <a:t>Disminución de pasivos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l" rtl="0" fontAlgn="ctr"/>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766160253"/>
                  </a:ext>
                </a:extLst>
              </a:tr>
              <a:tr h="220820">
                <a:tc vMerge="1">
                  <a:txBody>
                    <a:bodyPr/>
                    <a:lstStyle/>
                    <a:p>
                      <a:endParaRPr lang="es-CO"/>
                    </a:p>
                  </a:txBody>
                  <a:tcPr/>
                </a:tc>
                <a:tc>
                  <a:txBody>
                    <a:bodyPr/>
                    <a:lstStyle/>
                    <a:p>
                      <a:pPr algn="l" rtl="0" fontAlgn="ctr"/>
                      <a:r>
                        <a:rPr lang="es-CO" sz="12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907246908"/>
                  </a:ext>
                </a:extLst>
              </a:tr>
              <a:tr h="214875">
                <a:tc rowSpan="2">
                  <a:txBody>
                    <a:bodyPr/>
                    <a:lstStyle/>
                    <a:p>
                      <a:pPr algn="l" rtl="0" fontAlgn="ctr"/>
                      <a:r>
                        <a:rPr lang="es-CO" sz="1050" b="0" i="0" u="none" strike="noStrike">
                          <a:solidFill>
                            <a:srgbClr val="000000"/>
                          </a:solidFill>
                          <a:effectLst/>
                          <a:latin typeface="Calibri" panose="020F0502020204030204" pitchFamily="34" charset="0"/>
                        </a:rPr>
                        <a:t>Gastos por tributos, multas, sanciones e intereses de mora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l" rtl="0" fontAlgn="ctr"/>
                      <a:r>
                        <a:rPr lang="es-CO" sz="1050" b="0" i="0" u="none" strike="noStrike">
                          <a:solidFill>
                            <a:srgbClr val="000000"/>
                          </a:solidFill>
                          <a:effectLst/>
                          <a:latin typeface="Calibri" panose="020F0502020204030204" pitchFamily="34" charset="0"/>
                        </a:rPr>
                        <a:t>4699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$ 28.213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$ 29.700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$ 30.591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$ 31.508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b"/>
                      <a:r>
                        <a:rPr lang="es-CO" sz="1050" b="0" i="0" u="none" strike="noStrike">
                          <a:solidFill>
                            <a:srgbClr val="000000"/>
                          </a:solidFill>
                          <a:effectLst/>
                          <a:latin typeface="Calibri" panose="020F0502020204030204" pitchFamily="34" charset="0"/>
                        </a:rPr>
                        <a:t>$ 32.454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160516033"/>
                  </a:ext>
                </a:extLst>
              </a:tr>
              <a:tr h="220820">
                <a:tc vMerge="1">
                  <a:txBody>
                    <a:bodyPr/>
                    <a:lstStyle/>
                    <a:p>
                      <a:endParaRPr lang="es-CO"/>
                    </a:p>
                  </a:txBody>
                  <a:tcPr/>
                </a:tc>
                <a:tc>
                  <a:txBody>
                    <a:bodyPr/>
                    <a:lstStyle/>
                    <a:p>
                      <a:pPr algn="l" rtl="0" fontAlgn="ctr"/>
                      <a:r>
                        <a:rPr lang="es-CO" sz="12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$ 28.213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$ 29.700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$ 30.591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$ 31.508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r" rtl="0" fontAlgn="ctr"/>
                      <a:r>
                        <a:rPr lang="es-CO" sz="1050" b="1" i="0" u="none" strike="noStrike">
                          <a:solidFill>
                            <a:srgbClr val="0051A5"/>
                          </a:solidFill>
                          <a:effectLst/>
                          <a:latin typeface="Calibri" panose="020F0502020204030204" pitchFamily="34" charset="0"/>
                        </a:rPr>
                        <a:t>$ 32.454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3758383049"/>
                  </a:ext>
                </a:extLst>
              </a:tr>
              <a:tr h="214875">
                <a:tc rowSpan="2">
                  <a:txBody>
                    <a:bodyPr/>
                    <a:lstStyle/>
                    <a:p>
                      <a:pPr algn="l" rtl="0" fontAlgn="ctr"/>
                      <a:r>
                        <a:rPr lang="es-CO" sz="1050" b="1" i="0" u="none" strike="noStrike">
                          <a:solidFill>
                            <a:srgbClr val="0051A5"/>
                          </a:solidFill>
                          <a:effectLst/>
                          <a:latin typeface="Calibri" panose="020F0502020204030204" pitchFamily="34" charset="0"/>
                        </a:rPr>
                        <a:t>Total ICBF</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l" rtl="0" fontAlgn="ctr"/>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r" rtl="0" fontAlgn="b"/>
                      <a:r>
                        <a:rPr lang="es-CO" sz="1050" b="0" i="0" u="none" strike="noStrike">
                          <a:solidFill>
                            <a:srgbClr val="000000"/>
                          </a:solidFill>
                          <a:effectLst/>
                          <a:latin typeface="Calibri" panose="020F0502020204030204" pitchFamily="34" charset="0"/>
                        </a:rPr>
                        <a:t>$ 1.151.138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r" rtl="0" fontAlgn="b"/>
                      <a:r>
                        <a:rPr lang="es-CO" sz="1050" b="0" i="0" u="none" strike="noStrike">
                          <a:solidFill>
                            <a:srgbClr val="000000"/>
                          </a:solidFill>
                          <a:effectLst/>
                          <a:latin typeface="Calibri" panose="020F0502020204030204" pitchFamily="34" charset="0"/>
                        </a:rPr>
                        <a:t>$ 1.778.403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r" rtl="0" fontAlgn="b"/>
                      <a:r>
                        <a:rPr lang="es-CO" sz="1050" b="0" i="0" u="none" strike="noStrike">
                          <a:solidFill>
                            <a:srgbClr val="000000"/>
                          </a:solidFill>
                          <a:effectLst/>
                          <a:latin typeface="Calibri" panose="020F0502020204030204" pitchFamily="34" charset="0"/>
                        </a:rPr>
                        <a:t>$ 1.831.755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r" rtl="0" fontAlgn="b"/>
                      <a:r>
                        <a:rPr lang="es-CO" sz="1050" b="0" i="0" u="none" strike="noStrike">
                          <a:solidFill>
                            <a:srgbClr val="000000"/>
                          </a:solidFill>
                          <a:effectLst/>
                          <a:latin typeface="Calibri" panose="020F0502020204030204" pitchFamily="34" charset="0"/>
                        </a:rPr>
                        <a:t>$ 1.886.707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r" rtl="0" fontAlgn="b"/>
                      <a:r>
                        <a:rPr lang="es-CO" sz="1050" b="0" i="0" u="none" strike="noStrike">
                          <a:solidFill>
                            <a:srgbClr val="000000"/>
                          </a:solidFill>
                          <a:effectLst/>
                          <a:latin typeface="Calibri" panose="020F0502020204030204" pitchFamily="34" charset="0"/>
                        </a:rPr>
                        <a:t>$ 1.943.308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54%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239026217"/>
                  </a:ext>
                </a:extLst>
              </a:tr>
              <a:tr h="220820">
                <a:tc vMerge="1">
                  <a:txBody>
                    <a:bodyPr/>
                    <a:lstStyle/>
                    <a:p>
                      <a:endParaRPr lang="es-CO"/>
                    </a:p>
                  </a:txBody>
                  <a:tcPr/>
                </a:tc>
                <a:tc>
                  <a:txBody>
                    <a:bodyPr/>
                    <a:lstStyle/>
                    <a:p>
                      <a:pPr algn="l" rtl="0" fontAlgn="ctr"/>
                      <a:r>
                        <a:rPr lang="es-CO" sz="1200" b="1" i="0" u="none" strike="noStrike">
                          <a:solidFill>
                            <a:srgbClr val="0051A5"/>
                          </a:solidFill>
                          <a:effectLst/>
                          <a:latin typeface="Calibri" panose="020F0502020204030204" pitchFamily="34" charset="0"/>
                        </a:rPr>
                        <a:t>Total ICBF</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r" rtl="0" fontAlgn="ctr"/>
                      <a:r>
                        <a:rPr lang="es-CO" sz="1050" b="1" i="0" u="none" strike="noStrike">
                          <a:solidFill>
                            <a:srgbClr val="0051A5"/>
                          </a:solidFill>
                          <a:effectLst/>
                          <a:latin typeface="Calibri" panose="020F0502020204030204" pitchFamily="34" charset="0"/>
                        </a:rPr>
                        <a:t>$ 1.151.138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r" rtl="0" fontAlgn="ctr"/>
                      <a:r>
                        <a:rPr lang="es-CO" sz="1050" b="1" i="0" u="none" strike="noStrike">
                          <a:solidFill>
                            <a:srgbClr val="0051A5"/>
                          </a:solidFill>
                          <a:effectLst/>
                          <a:latin typeface="Calibri" panose="020F0502020204030204" pitchFamily="34" charset="0"/>
                        </a:rPr>
                        <a:t>$ 1.778.403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r" rtl="0" fontAlgn="ctr"/>
                      <a:r>
                        <a:rPr lang="es-CO" sz="1050" b="1" i="0" u="none" strike="noStrike">
                          <a:solidFill>
                            <a:srgbClr val="0051A5"/>
                          </a:solidFill>
                          <a:effectLst/>
                          <a:latin typeface="Calibri" panose="020F0502020204030204" pitchFamily="34" charset="0"/>
                        </a:rPr>
                        <a:t>$ 1.831.755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r" rtl="0" fontAlgn="ctr"/>
                      <a:r>
                        <a:rPr lang="es-CO" sz="1050" b="1" i="0" u="none" strike="noStrike">
                          <a:solidFill>
                            <a:srgbClr val="0051A5"/>
                          </a:solidFill>
                          <a:effectLst/>
                          <a:latin typeface="Calibri" panose="020F0502020204030204" pitchFamily="34" charset="0"/>
                        </a:rPr>
                        <a:t>$ 1.886.707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r" rtl="0" fontAlgn="ctr"/>
                      <a:r>
                        <a:rPr lang="es-CO" sz="1050" b="1" i="0" u="none" strike="noStrike">
                          <a:solidFill>
                            <a:srgbClr val="0051A5"/>
                          </a:solidFill>
                          <a:effectLst/>
                          <a:latin typeface="Calibri" panose="020F0502020204030204" pitchFamily="34" charset="0"/>
                        </a:rPr>
                        <a:t>$ 1.943.308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54%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2908208443"/>
                  </a:ext>
                </a:extLst>
              </a:tr>
            </a:tbl>
          </a:graphicData>
        </a:graphic>
      </p:graphicFrame>
    </p:spTree>
    <p:extLst>
      <p:ext uri="{BB962C8B-B14F-4D97-AF65-F5344CB8AC3E}">
        <p14:creationId xmlns:p14="http://schemas.microsoft.com/office/powerpoint/2010/main" val="1327056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55455-3DE6-2EBB-61A9-3065BD4E44BB}"/>
            </a:ext>
          </a:extLst>
        </p:cNvPr>
        <p:cNvGrpSpPr/>
        <p:nvPr/>
      </p:nvGrpSpPr>
      <p:grpSpPr>
        <a:xfrm>
          <a:off x="0" y="0"/>
          <a:ext cx="0" cy="0"/>
          <a:chOff x="0" y="0"/>
          <a:chExt cx="0" cy="0"/>
        </a:xfrm>
      </p:grpSpPr>
      <p:pic>
        <p:nvPicPr>
          <p:cNvPr id="9" name="Imagen 8" descr="Imagen que contiene persona, pasto, sostener, hombre  El contenido generado por inteligencia artificial puede ser incorrecto.">
            <a:extLst>
              <a:ext uri="{FF2B5EF4-FFF2-40B4-BE49-F238E27FC236}">
                <a16:creationId xmlns:a16="http://schemas.microsoft.com/office/drawing/2014/main" id="{0FA0D027-0AF8-BB86-3B9F-8298168F79B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8513611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OBIERNO DEL CAMBIO">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8b2adca-78c2-412d-87d3-62c4f6c3bdfb">
      <Terms xmlns="http://schemas.microsoft.com/office/infopath/2007/PartnerControls"/>
    </lcf76f155ced4ddcb4097134ff3c332f>
    <TaxCatchAll xmlns="f1469820-18c6-472b-92c5-7cf7e8471ed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E1879CEBA855F448D2BF6F1FBE9DBE8" ma:contentTypeVersion="13" ma:contentTypeDescription="Crear nuevo documento." ma:contentTypeScope="" ma:versionID="ec3e4847b1563a8a4e850fb9019116f2">
  <xsd:schema xmlns:xsd="http://www.w3.org/2001/XMLSchema" xmlns:xs="http://www.w3.org/2001/XMLSchema" xmlns:p="http://schemas.microsoft.com/office/2006/metadata/properties" xmlns:ns2="f8b2adca-78c2-412d-87d3-62c4f6c3bdfb" xmlns:ns3="f1469820-18c6-472b-92c5-7cf7e8471edc" targetNamespace="http://schemas.microsoft.com/office/2006/metadata/properties" ma:root="true" ma:fieldsID="10d17ff8570ef3b91b069698062ac9a1" ns2:_="" ns3:_="">
    <xsd:import namespace="f8b2adca-78c2-412d-87d3-62c4f6c3bdfb"/>
    <xsd:import namespace="f1469820-18c6-472b-92c5-7cf7e8471ed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b2adca-78c2-412d-87d3-62c4f6c3bd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7c93782a-cc5e-4a24-9981-bfe21b1ae74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469820-18c6-472b-92c5-7cf7e8471ed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7b4fce7-d4a5-423b-bba5-c4a3096d1fcb}" ma:internalName="TaxCatchAll" ma:showField="CatchAllData" ma:web="f1469820-18c6-472b-92c5-7cf7e8471e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97738B-88DF-42B5-9C16-C22627568BD9}">
  <ds:schemaRefs>
    <ds:schemaRef ds:uri="7df46448-b1f3-4af9-9f9b-7e75d78e1acb"/>
    <ds:schemaRef ds:uri="f5e101c1-3d39-4ff1-8098-8e3178b66c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EE1BC1A-3F97-4104-AEE5-00474C610229}">
  <ds:schemaRefs>
    <ds:schemaRef ds:uri="http://schemas.microsoft.com/sharepoint/v3/contenttype/forms"/>
  </ds:schemaRefs>
</ds:datastoreItem>
</file>

<file path=customXml/itemProps3.xml><?xml version="1.0" encoding="utf-8"?>
<ds:datastoreItem xmlns:ds="http://schemas.openxmlformats.org/officeDocument/2006/customXml" ds:itemID="{154E910F-0A90-4005-881A-E019A98E9BF8}"/>
</file>

<file path=docProps/app.xml><?xml version="1.0" encoding="utf-8"?>
<Properties xmlns="http://schemas.openxmlformats.org/officeDocument/2006/extended-properties" xmlns:vt="http://schemas.openxmlformats.org/officeDocument/2006/docPropsVTypes">
  <TotalTime>0</TotalTime>
  <Words>21232</Words>
  <Application>Microsoft Office PowerPoint</Application>
  <PresentationFormat>Panorámica</PresentationFormat>
  <Paragraphs>5294</Paragraphs>
  <Slides>116</Slides>
  <Notes>8</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116</vt:i4>
      </vt:variant>
    </vt:vector>
  </HeadingPairs>
  <TitlesOfParts>
    <vt:vector size="128" baseType="lpstr">
      <vt:lpstr>Aptos</vt:lpstr>
      <vt:lpstr>Aptos Narrow</vt:lpstr>
      <vt:lpstr>Arial</vt:lpstr>
      <vt:lpstr>Arial,Sans-Serif</vt:lpstr>
      <vt:lpstr>Calibri</vt:lpstr>
      <vt:lpstr>Calibri Light</vt:lpstr>
      <vt:lpstr>Helvetica</vt:lpstr>
      <vt:lpstr>Symbol</vt:lpstr>
      <vt:lpstr>Times New Roman</vt:lpstr>
      <vt:lpstr>Verdana</vt:lpstr>
      <vt:lpstr>Tema de Office</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Solicitud Marco de Gasto Mediano Plazo 2026-2029 - Sector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MINISTERIO DE LA IGUALDAD Y LA EQUIDAD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INCI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INSOR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ICBF</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POLITICAS TRASNVERSALES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William Camilo  Baracaldo Godoy</dc:creator>
  <cp:keywords/>
  <dc:description/>
  <cp:lastModifiedBy>Jenniffer Carvajal Campos</cp:lastModifiedBy>
  <cp:revision>1</cp:revision>
  <dcterms:created xsi:type="dcterms:W3CDTF">2023-05-08T00:34:42Z</dcterms:created>
  <dcterms:modified xsi:type="dcterms:W3CDTF">2025-05-20T21:56:20Z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0x0101006E1879CEBA855F448D2BF6F1FBE9DBE8</vt:lpwstr>
  </property>
</Properties>
</file>