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8380A-4093-431D-AC90-EB4089979F0A}" v="37" dt="2025-02-25T14:50:34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114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ania Leon Cortes" userId="e9515e9b-4d8e-44ab-9b21-76bb41e8f2bb" providerId="ADAL" clId="{B3E8380A-4093-431D-AC90-EB4089979F0A}"/>
    <pc:docChg chg="undo custSel modSld">
      <pc:chgData name="Estefania Leon Cortes" userId="e9515e9b-4d8e-44ab-9b21-76bb41e8f2bb" providerId="ADAL" clId="{B3E8380A-4093-431D-AC90-EB4089979F0A}" dt="2025-02-25T15:06:57.454" v="1408" actId="122"/>
      <pc:docMkLst>
        <pc:docMk/>
      </pc:docMkLst>
      <pc:sldChg chg="modSp mod">
        <pc:chgData name="Estefania Leon Cortes" userId="e9515e9b-4d8e-44ab-9b21-76bb41e8f2bb" providerId="ADAL" clId="{B3E8380A-4093-431D-AC90-EB4089979F0A}" dt="2025-02-25T13:15:24.025" v="106" actId="20577"/>
        <pc:sldMkLst>
          <pc:docMk/>
          <pc:sldMk cId="0" sldId="257"/>
        </pc:sldMkLst>
        <pc:spChg chg="mod">
          <ac:chgData name="Estefania Leon Cortes" userId="e9515e9b-4d8e-44ab-9b21-76bb41e8f2bb" providerId="ADAL" clId="{B3E8380A-4093-431D-AC90-EB4089979F0A}" dt="2025-02-25T13:15:24.025" v="106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58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58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58"/>
            <ac:spMk id="5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59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59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59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60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0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0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0"/>
            <ac:spMk id="5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0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0"/>
            <ac:spMk id="7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0"/>
            <ac:spMk id="8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0"/>
            <ac:spMk id="9" creationId="{00000000-0000-0000-0000-000000000000}"/>
          </ac:spMkLst>
        </pc:spChg>
        <pc:graphicFrameChg chg="mod modGraphic">
          <ac:chgData name="Estefania Leon Cortes" userId="e9515e9b-4d8e-44ab-9b21-76bb41e8f2bb" providerId="ADAL" clId="{B3E8380A-4093-431D-AC90-EB4089979F0A}" dt="2025-02-25T13:15:15.744" v="105" actId="790"/>
          <ac:graphicFrameMkLst>
            <pc:docMk/>
            <pc:sldMk cId="0" sldId="260"/>
            <ac:graphicFrameMk id="10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61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1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3:15:38.193" v="109" actId="6549"/>
        <pc:sldMkLst>
          <pc:docMk/>
          <pc:sldMk cId="0" sldId="262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2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38.193" v="109" actId="6549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63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3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3:23:23.359" v="161" actId="14734"/>
        <pc:sldMkLst>
          <pc:docMk/>
          <pc:sldMk cId="0" sldId="264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4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4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4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4"/>
            <ac:spMk id="8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4"/>
            <ac:spMk id="10" creationId="{00000000-0000-0000-0000-000000000000}"/>
          </ac:spMkLst>
        </pc:spChg>
        <pc:graphicFrameChg chg="mod modGraphic">
          <ac:chgData name="Estefania Leon Cortes" userId="e9515e9b-4d8e-44ab-9b21-76bb41e8f2bb" providerId="ADAL" clId="{B3E8380A-4093-431D-AC90-EB4089979F0A}" dt="2025-02-25T13:18:37.332" v="129" actId="20577"/>
          <ac:graphicFrameMkLst>
            <pc:docMk/>
            <pc:sldMk cId="0" sldId="264"/>
            <ac:graphicFrameMk id="5" creationId="{00000000-0000-0000-0000-000000000000}"/>
          </ac:graphicFrameMkLst>
        </pc:graphicFrameChg>
        <pc:graphicFrameChg chg="mod modGraphic">
          <ac:chgData name="Estefania Leon Cortes" userId="e9515e9b-4d8e-44ab-9b21-76bb41e8f2bb" providerId="ADAL" clId="{B3E8380A-4093-431D-AC90-EB4089979F0A}" dt="2025-02-25T13:21:01.340" v="151" actId="20577"/>
          <ac:graphicFrameMkLst>
            <pc:docMk/>
            <pc:sldMk cId="0" sldId="264"/>
            <ac:graphicFrameMk id="7" creationId="{00000000-0000-0000-0000-000000000000}"/>
          </ac:graphicFrameMkLst>
        </pc:graphicFrameChg>
        <pc:graphicFrameChg chg="modGraphic">
          <ac:chgData name="Estefania Leon Cortes" userId="e9515e9b-4d8e-44ab-9b21-76bb41e8f2bb" providerId="ADAL" clId="{B3E8380A-4093-431D-AC90-EB4089979F0A}" dt="2025-02-25T13:23:23.359" v="161" actId="14734"/>
          <ac:graphicFrameMkLst>
            <pc:docMk/>
            <pc:sldMk cId="0" sldId="264"/>
            <ac:graphicFrameMk id="9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3:28:24.770" v="218" actId="20577"/>
        <pc:sldMkLst>
          <pc:docMk/>
          <pc:sldMk cId="0" sldId="265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5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28:24.770" v="218" actId="20577"/>
          <ac:spMkLst>
            <pc:docMk/>
            <pc:sldMk cId="0" sldId="265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28:16.987" v="216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5"/>
            <ac:spMk id="8" creationId="{00000000-0000-0000-0000-000000000000}"/>
          </ac:spMkLst>
        </pc:spChg>
        <pc:graphicFrameChg chg="mod modGraphic">
          <ac:chgData name="Estefania Leon Cortes" userId="e9515e9b-4d8e-44ab-9b21-76bb41e8f2bb" providerId="ADAL" clId="{B3E8380A-4093-431D-AC90-EB4089979F0A}" dt="2025-02-25T13:28:01.173" v="212" actId="122"/>
          <ac:graphicFrameMkLst>
            <pc:docMk/>
            <pc:sldMk cId="0" sldId="265"/>
            <ac:graphicFrameMk id="5" creationId="{00000000-0000-0000-0000-000000000000}"/>
          </ac:graphicFrameMkLst>
        </pc:graphicFrameChg>
        <pc:graphicFrameChg chg="mod modGraphic">
          <ac:chgData name="Estefania Leon Cortes" userId="e9515e9b-4d8e-44ab-9b21-76bb41e8f2bb" providerId="ADAL" clId="{B3E8380A-4093-431D-AC90-EB4089979F0A}" dt="2025-02-25T13:28:12.392" v="215" actId="14734"/>
          <ac:graphicFrameMkLst>
            <pc:docMk/>
            <pc:sldMk cId="0" sldId="265"/>
            <ac:graphicFrameMk id="7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3:51:12" v="529" actId="2165"/>
        <pc:sldMkLst>
          <pc:docMk/>
          <pc:sldMk cId="0" sldId="266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6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6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6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6"/>
            <ac:spMk id="8" creationId="{00000000-0000-0000-0000-000000000000}"/>
          </ac:spMkLst>
        </pc:spChg>
        <pc:graphicFrameChg chg="mod modGraphic">
          <ac:chgData name="Estefania Leon Cortes" userId="e9515e9b-4d8e-44ab-9b21-76bb41e8f2bb" providerId="ADAL" clId="{B3E8380A-4093-431D-AC90-EB4089979F0A}" dt="2025-02-25T13:47:38.986" v="418" actId="20577"/>
          <ac:graphicFrameMkLst>
            <pc:docMk/>
            <pc:sldMk cId="0" sldId="266"/>
            <ac:graphicFrameMk id="5" creationId="{00000000-0000-0000-0000-000000000000}"/>
          </ac:graphicFrameMkLst>
        </pc:graphicFrameChg>
        <pc:graphicFrameChg chg="mod modGraphic">
          <ac:chgData name="Estefania Leon Cortes" userId="e9515e9b-4d8e-44ab-9b21-76bb41e8f2bb" providerId="ADAL" clId="{B3E8380A-4093-431D-AC90-EB4089979F0A}" dt="2025-02-25T13:51:12" v="529" actId="2165"/>
          <ac:graphicFrameMkLst>
            <pc:docMk/>
            <pc:sldMk cId="0" sldId="266"/>
            <ac:graphicFrameMk id="7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4:00:23.694" v="562" actId="122"/>
        <pc:sldMkLst>
          <pc:docMk/>
          <pc:sldMk cId="0" sldId="267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7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7"/>
            <ac:spMk id="5" creationId="{00000000-0000-0000-0000-000000000000}"/>
          </ac:spMkLst>
        </pc:spChg>
        <pc:graphicFrameChg chg="modGraphic">
          <ac:chgData name="Estefania Leon Cortes" userId="e9515e9b-4d8e-44ab-9b21-76bb41e8f2bb" providerId="ADAL" clId="{B3E8380A-4093-431D-AC90-EB4089979F0A}" dt="2025-02-25T14:00:23.694" v="562" actId="122"/>
          <ac:graphicFrameMkLst>
            <pc:docMk/>
            <pc:sldMk cId="0" sldId="267"/>
            <ac:graphicFrameMk id="4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68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8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8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8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8"/>
            <ac:spMk id="8" creationId="{00000000-0000-0000-0000-000000000000}"/>
          </ac:spMkLst>
        </pc:spChg>
        <pc:graphicFrameChg chg="modGraphic">
          <ac:chgData name="Estefania Leon Cortes" userId="e9515e9b-4d8e-44ab-9b21-76bb41e8f2bb" providerId="ADAL" clId="{B3E8380A-4093-431D-AC90-EB4089979F0A}" dt="2025-02-25T13:15:15.744" v="105" actId="790"/>
          <ac:graphicFrameMkLst>
            <pc:docMk/>
            <pc:sldMk cId="0" sldId="268"/>
            <ac:graphicFrameMk id="5" creationId="{00000000-0000-0000-0000-000000000000}"/>
          </ac:graphicFrameMkLst>
        </pc:graphicFrameChg>
        <pc:graphicFrameChg chg="modGraphic">
          <ac:chgData name="Estefania Leon Cortes" userId="e9515e9b-4d8e-44ab-9b21-76bb41e8f2bb" providerId="ADAL" clId="{B3E8380A-4093-431D-AC90-EB4089979F0A}" dt="2025-02-25T13:15:15.744" v="105" actId="790"/>
          <ac:graphicFrameMkLst>
            <pc:docMk/>
            <pc:sldMk cId="0" sldId="268"/>
            <ac:graphicFrameMk id="7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4:04:05.314" v="590" actId="6549"/>
        <pc:sldMkLst>
          <pc:docMk/>
          <pc:sldMk cId="0" sldId="269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9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9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9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69"/>
            <ac:spMk id="8" creationId="{00000000-0000-0000-0000-000000000000}"/>
          </ac:spMkLst>
        </pc:spChg>
        <pc:graphicFrameChg chg="modGraphic">
          <ac:chgData name="Estefania Leon Cortes" userId="e9515e9b-4d8e-44ab-9b21-76bb41e8f2bb" providerId="ADAL" clId="{B3E8380A-4093-431D-AC90-EB4089979F0A}" dt="2025-02-25T14:03:49.386" v="586" actId="6549"/>
          <ac:graphicFrameMkLst>
            <pc:docMk/>
            <pc:sldMk cId="0" sldId="269"/>
            <ac:graphicFrameMk id="5" creationId="{00000000-0000-0000-0000-000000000000}"/>
          </ac:graphicFrameMkLst>
        </pc:graphicFrameChg>
        <pc:graphicFrameChg chg="modGraphic">
          <ac:chgData name="Estefania Leon Cortes" userId="e9515e9b-4d8e-44ab-9b21-76bb41e8f2bb" providerId="ADAL" clId="{B3E8380A-4093-431D-AC90-EB4089979F0A}" dt="2025-02-25T14:04:05.314" v="590" actId="6549"/>
          <ac:graphicFrameMkLst>
            <pc:docMk/>
            <pc:sldMk cId="0" sldId="269"/>
            <ac:graphicFrameMk id="7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4:22:35.530" v="619" actId="14734"/>
        <pc:sldMkLst>
          <pc:docMk/>
          <pc:sldMk cId="0" sldId="270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0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0"/>
            <ac:spMk id="5" creationId="{00000000-0000-0000-0000-000000000000}"/>
          </ac:spMkLst>
        </pc:spChg>
        <pc:graphicFrameChg chg="mod modGraphic">
          <ac:chgData name="Estefania Leon Cortes" userId="e9515e9b-4d8e-44ab-9b21-76bb41e8f2bb" providerId="ADAL" clId="{B3E8380A-4093-431D-AC90-EB4089979F0A}" dt="2025-02-25T14:22:35.530" v="619" actId="14734"/>
          <ac:graphicFrameMkLst>
            <pc:docMk/>
            <pc:sldMk cId="0" sldId="270"/>
            <ac:graphicFrameMk id="4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71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1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1"/>
            <ac:spMk id="5" creationId="{00000000-0000-0000-0000-000000000000}"/>
          </ac:spMkLst>
        </pc:spChg>
        <pc:graphicFrameChg chg="modGraphic">
          <ac:chgData name="Estefania Leon Cortes" userId="e9515e9b-4d8e-44ab-9b21-76bb41e8f2bb" providerId="ADAL" clId="{B3E8380A-4093-431D-AC90-EB4089979F0A}" dt="2025-02-25T13:15:15.744" v="105" actId="790"/>
          <ac:graphicFrameMkLst>
            <pc:docMk/>
            <pc:sldMk cId="0" sldId="271"/>
            <ac:graphicFrameMk id="4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4:23:41.060" v="626" actId="14100"/>
        <pc:sldMkLst>
          <pc:docMk/>
          <pc:sldMk cId="0" sldId="272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2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2"/>
            <ac:spMk id="5" creationId="{00000000-0000-0000-0000-000000000000}"/>
          </ac:spMkLst>
        </pc:spChg>
        <pc:picChg chg="mod">
          <ac:chgData name="Estefania Leon Cortes" userId="e9515e9b-4d8e-44ab-9b21-76bb41e8f2bb" providerId="ADAL" clId="{B3E8380A-4093-431D-AC90-EB4089979F0A}" dt="2025-02-25T14:23:27.350" v="621" actId="1076"/>
          <ac:picMkLst>
            <pc:docMk/>
            <pc:sldMk cId="0" sldId="272"/>
            <ac:picMk id="2" creationId="{00000000-0000-0000-0000-000000000000}"/>
          </ac:picMkLst>
        </pc:picChg>
        <pc:picChg chg="mod">
          <ac:chgData name="Estefania Leon Cortes" userId="e9515e9b-4d8e-44ab-9b21-76bb41e8f2bb" providerId="ADAL" clId="{B3E8380A-4093-431D-AC90-EB4089979F0A}" dt="2025-02-25T14:23:41.060" v="626" actId="14100"/>
          <ac:picMkLst>
            <pc:docMk/>
            <pc:sldMk cId="0" sldId="272"/>
            <ac:picMk id="4" creationId="{00000000-0000-0000-0000-000000000000}"/>
          </ac:picMkLst>
        </pc:pic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73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3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3"/>
            <ac:spMk id="5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4:24:56.349" v="628" actId="20577"/>
        <pc:sldMkLst>
          <pc:docMk/>
          <pc:sldMk cId="0" sldId="274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4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4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4:24:56.349" v="628" actId="20577"/>
          <ac:spMkLst>
            <pc:docMk/>
            <pc:sldMk cId="0" sldId="274"/>
            <ac:spMk id="5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75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5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5"/>
            <ac:spMk id="5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4:33:58.228" v="788" actId="14100"/>
        <pc:sldMkLst>
          <pc:docMk/>
          <pc:sldMk cId="0" sldId="276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6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4:33:44.130" v="784" actId="1076"/>
          <ac:spMkLst>
            <pc:docMk/>
            <pc:sldMk cId="0" sldId="276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4:33:39.024" v="782" actId="1076"/>
          <ac:spMkLst>
            <pc:docMk/>
            <pc:sldMk cId="0" sldId="276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6"/>
            <ac:spMk id="8" creationId="{00000000-0000-0000-0000-000000000000}"/>
          </ac:spMkLst>
        </pc:spChg>
        <pc:graphicFrameChg chg="mod modGraphic">
          <ac:chgData name="Estefania Leon Cortes" userId="e9515e9b-4d8e-44ab-9b21-76bb41e8f2bb" providerId="ADAL" clId="{B3E8380A-4093-431D-AC90-EB4089979F0A}" dt="2025-02-25T14:33:58.228" v="788" actId="14100"/>
          <ac:graphicFrameMkLst>
            <pc:docMk/>
            <pc:sldMk cId="0" sldId="276"/>
            <ac:graphicFrameMk id="5" creationId="{00000000-0000-0000-0000-000000000000}"/>
          </ac:graphicFrameMkLst>
        </pc:graphicFrameChg>
        <pc:graphicFrameChg chg="mod modGraphic">
          <ac:chgData name="Estefania Leon Cortes" userId="e9515e9b-4d8e-44ab-9b21-76bb41e8f2bb" providerId="ADAL" clId="{B3E8380A-4093-431D-AC90-EB4089979F0A}" dt="2025-02-25T14:33:54.398" v="787" actId="2062"/>
          <ac:graphicFrameMkLst>
            <pc:docMk/>
            <pc:sldMk cId="0" sldId="276"/>
            <ac:graphicFrameMk id="7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4:50:53.992" v="1319" actId="6549"/>
        <pc:sldMkLst>
          <pc:docMk/>
          <pc:sldMk cId="0" sldId="277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7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7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7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7"/>
            <ac:spMk id="8" creationId="{00000000-0000-0000-0000-000000000000}"/>
          </ac:spMkLst>
        </pc:spChg>
        <pc:graphicFrameChg chg="mod modGraphic">
          <ac:chgData name="Estefania Leon Cortes" userId="e9515e9b-4d8e-44ab-9b21-76bb41e8f2bb" providerId="ADAL" clId="{B3E8380A-4093-431D-AC90-EB4089979F0A}" dt="2025-02-25T14:44:19.760" v="1100" actId="6549"/>
          <ac:graphicFrameMkLst>
            <pc:docMk/>
            <pc:sldMk cId="0" sldId="277"/>
            <ac:graphicFrameMk id="5" creationId="{00000000-0000-0000-0000-000000000000}"/>
          </ac:graphicFrameMkLst>
        </pc:graphicFrameChg>
        <pc:graphicFrameChg chg="mod modGraphic">
          <ac:chgData name="Estefania Leon Cortes" userId="e9515e9b-4d8e-44ab-9b21-76bb41e8f2bb" providerId="ADAL" clId="{B3E8380A-4093-431D-AC90-EB4089979F0A}" dt="2025-02-25T14:50:53.992" v="1319" actId="6549"/>
          <ac:graphicFrameMkLst>
            <pc:docMk/>
            <pc:sldMk cId="0" sldId="277"/>
            <ac:graphicFrameMk id="7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4:52:00.394" v="1323" actId="122"/>
        <pc:sldMkLst>
          <pc:docMk/>
          <pc:sldMk cId="0" sldId="278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8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8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8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8"/>
            <ac:spMk id="8" creationId="{00000000-0000-0000-0000-000000000000}"/>
          </ac:spMkLst>
        </pc:spChg>
        <pc:graphicFrameChg chg="modGraphic">
          <ac:chgData name="Estefania Leon Cortes" userId="e9515e9b-4d8e-44ab-9b21-76bb41e8f2bb" providerId="ADAL" clId="{B3E8380A-4093-431D-AC90-EB4089979F0A}" dt="2025-02-25T14:52:00.394" v="1323" actId="122"/>
          <ac:graphicFrameMkLst>
            <pc:docMk/>
            <pc:sldMk cId="0" sldId="278"/>
            <ac:graphicFrameMk id="5" creationId="{00000000-0000-0000-0000-000000000000}"/>
          </ac:graphicFrameMkLst>
        </pc:graphicFrameChg>
        <pc:graphicFrameChg chg="modGraphic">
          <ac:chgData name="Estefania Leon Cortes" userId="e9515e9b-4d8e-44ab-9b21-76bb41e8f2bb" providerId="ADAL" clId="{B3E8380A-4093-431D-AC90-EB4089979F0A}" dt="2025-02-25T14:51:54.555" v="1321" actId="2062"/>
          <ac:graphicFrameMkLst>
            <pc:docMk/>
            <pc:sldMk cId="0" sldId="278"/>
            <ac:graphicFrameMk id="7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5:06:57.454" v="1408" actId="122"/>
        <pc:sldMkLst>
          <pc:docMk/>
          <pc:sldMk cId="0" sldId="279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9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9"/>
            <ac:spMk id="4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9"/>
            <ac:spMk id="6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79"/>
            <ac:spMk id="8" creationId="{00000000-0000-0000-0000-000000000000}"/>
          </ac:spMkLst>
        </pc:spChg>
        <pc:graphicFrameChg chg="modGraphic">
          <ac:chgData name="Estefania Leon Cortes" userId="e9515e9b-4d8e-44ab-9b21-76bb41e8f2bb" providerId="ADAL" clId="{B3E8380A-4093-431D-AC90-EB4089979F0A}" dt="2025-02-25T15:06:57.454" v="1408" actId="122"/>
          <ac:graphicFrameMkLst>
            <pc:docMk/>
            <pc:sldMk cId="0" sldId="279"/>
            <ac:graphicFrameMk id="5" creationId="{00000000-0000-0000-0000-000000000000}"/>
          </ac:graphicFrameMkLst>
        </pc:graphicFrameChg>
        <pc:graphicFrameChg chg="modGraphic">
          <ac:chgData name="Estefania Leon Cortes" userId="e9515e9b-4d8e-44ab-9b21-76bb41e8f2bb" providerId="ADAL" clId="{B3E8380A-4093-431D-AC90-EB4089979F0A}" dt="2025-02-25T15:06:53.673" v="1406" actId="2062"/>
          <ac:graphicFrameMkLst>
            <pc:docMk/>
            <pc:sldMk cId="0" sldId="279"/>
            <ac:graphicFrameMk id="7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80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80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80"/>
            <ac:spMk id="5" creationId="{00000000-0000-0000-0000-000000000000}"/>
          </ac:spMkLst>
        </pc:spChg>
        <pc:graphicFrameChg chg="modGraphic">
          <ac:chgData name="Estefania Leon Cortes" userId="e9515e9b-4d8e-44ab-9b21-76bb41e8f2bb" providerId="ADAL" clId="{B3E8380A-4093-431D-AC90-EB4089979F0A}" dt="2025-02-25T13:15:15.744" v="105" actId="790"/>
          <ac:graphicFrameMkLst>
            <pc:docMk/>
            <pc:sldMk cId="0" sldId="280"/>
            <ac:graphicFrameMk id="4" creationId="{00000000-0000-0000-0000-000000000000}"/>
          </ac:graphicFrameMkLst>
        </pc:graphicFrame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81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81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81"/>
            <ac:spMk id="5" creationId="{00000000-0000-0000-0000-000000000000}"/>
          </ac:spMkLst>
        </pc:spChg>
      </pc:sldChg>
      <pc:sldChg chg="modSp mod">
        <pc:chgData name="Estefania Leon Cortes" userId="e9515e9b-4d8e-44ab-9b21-76bb41e8f2bb" providerId="ADAL" clId="{B3E8380A-4093-431D-AC90-EB4089979F0A}" dt="2025-02-25T13:15:15.744" v="105" actId="790"/>
        <pc:sldMkLst>
          <pc:docMk/>
          <pc:sldMk cId="0" sldId="282"/>
        </pc:sldMkLst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82"/>
            <ac:spMk id="3" creationId="{00000000-0000-0000-0000-000000000000}"/>
          </ac:spMkLst>
        </pc:spChg>
        <pc:spChg chg="mod">
          <ac:chgData name="Estefania Leon Cortes" userId="e9515e9b-4d8e-44ab-9b21-76bb41e8f2bb" providerId="ADAL" clId="{B3E8380A-4093-431D-AC90-EB4089979F0A}" dt="2025-02-25T13:15:15.744" v="105" actId="790"/>
          <ac:spMkLst>
            <pc:docMk/>
            <pc:sldMk cId="0" sldId="282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_pg_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Distribución de procesos activos según jurisdicción y acción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406" y="1949036"/>
            <a:ext cx="6400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En lo </a:t>
            </a:r>
            <a:r>
              <a:rPr lang="es-CO" sz="1500" b="1" dirty="0">
                <a:latin typeface="Verdana Pro"/>
              </a:rPr>
              <a:t>C</a:t>
            </a:r>
            <a:r>
              <a:rPr lang="es-CO" sz="1500" b="1" noProof="0" dirty="0" err="1">
                <a:latin typeface="Verdana Pro"/>
              </a:rPr>
              <a:t>ontencioso</a:t>
            </a:r>
            <a:r>
              <a:rPr lang="es-CO" sz="1500" b="1" noProof="0" dirty="0">
                <a:latin typeface="Verdana Pro"/>
              </a:rPr>
              <a:t> </a:t>
            </a:r>
            <a:r>
              <a:rPr lang="es-CO" sz="1500" b="1" dirty="0">
                <a:latin typeface="Verdana Pro"/>
              </a:rPr>
              <a:t>A</a:t>
            </a:r>
            <a:r>
              <a:rPr lang="es-CO" sz="1500" b="1" noProof="0" dirty="0" err="1">
                <a:latin typeface="Verdana Pro"/>
              </a:rPr>
              <a:t>dministrativo</a:t>
            </a:r>
            <a:endParaRPr lang="es-CO" sz="1500" b="1" noProof="0" dirty="0">
              <a:latin typeface="Verdana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08455"/>
              </p:ext>
            </p:extLst>
          </p:nvPr>
        </p:nvGraphicFramePr>
        <p:xfrm>
          <a:off x="1022408" y="2332668"/>
          <a:ext cx="634679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Acción, medio de control, procedimiento o subtipo de 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NULIDAD Y RESTABLECIMIENTO DEL 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3.834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$817.862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CONTROVERSIAS CONTRACTUALES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$2.764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30338" y="442794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En otra jurisdicción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31115"/>
              </p:ext>
            </p:extLst>
          </p:nvPr>
        </p:nvGraphicFramePr>
        <p:xfrm>
          <a:off x="6115592" y="4826725"/>
          <a:ext cx="7230293" cy="192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5875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Jurisdicción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Acción, medio de control, procedimiento o subtipo de 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87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CIVIL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$390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687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2.900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$419.881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10 entidades de procesos activos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404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número de procesos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47993"/>
              </p:ext>
            </p:extLst>
          </p:nvPr>
        </p:nvGraphicFramePr>
        <p:xfrm>
          <a:off x="968404" y="1645920"/>
          <a:ext cx="6217920" cy="513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SERVICIO NACIONAL DE APRENDIZAJE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1.693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$362.148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INSTITUTO COLOMBIANO DE BIENESTAR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$116.368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PAR CAPRECOM LIQUIDADO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$74.616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POLICÍA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$60.800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FONDO NACIONAL DE AHORRO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$43.750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PATRIMONIO AUTÓNOMO DE REMANENTES DEL ISS EN LIQUIDACIÓN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$54.744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EMPRESA NACIONAL PROMOTORA DEL DESARROLLO TERRITORIAL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$51.107</a:t>
                      </a:r>
                    </a:p>
                    <a:p>
                      <a:endParaRPr lang="es-CO" sz="13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4842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MINISTERIO DE EDUCACIÓN NACIONAL</a:t>
                      </a:r>
                    </a:p>
                    <a:p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$29.719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3386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ADMINISTRADORA COLOMBIANA DE PENSIONES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$29.587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60826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MINISTERIO DE SALUD Y PROTECCIÓN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$57.4320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pretensiones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71303"/>
              </p:ext>
            </p:extLst>
          </p:nvPr>
        </p:nvGraphicFramePr>
        <p:xfrm>
          <a:off x="7955279" y="1645920"/>
          <a:ext cx="6217920" cy="513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Entidad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SERVICIO NACIONAL DE APRENDIZAJE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1.693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$362.148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INSTITUTO COLOMBIANO DE BIENESTAR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$116.368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PAR CAPRECOM LIQUIDADO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$74.616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DEPARTAMENTO ADMINISTRATIVO PARA LA PROSPERIDAD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$65.175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POLICÍA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$60.800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MINISTERIO DE SALUD Y PROTECCIÓN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$57.432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PATRIMONIO AUTÓNOMO DE REMANENTES DEL ISS EN LIQUIDACIÓN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$54.744</a:t>
                      </a:r>
                    </a:p>
                    <a:p>
                      <a:endParaRPr lang="es-CO" sz="13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17647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EMPRESA NACIONAL PROMOTORA DEL DESARROLLO TERRITORIAL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$51.107</a:t>
                      </a:r>
                    </a:p>
                    <a:p>
                      <a:endParaRPr lang="es-CO" sz="13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2628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MINISTERIO DE DEFENSA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$45.005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FONDO NACIONAL DE AHORRO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$43.750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causas para las principales entidades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14404"/>
              </p:ext>
            </p:extLst>
          </p:nvPr>
        </p:nvGraphicFramePr>
        <p:xfrm>
          <a:off x="968404" y="1645920"/>
          <a:ext cx="1225296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Causa 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DEPARTAMENTO ADMINISTRATIVO PARA LA PROSPERIDAD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$64.445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DEPARTAMENTO ADMINISTRATIVO PARA LA PROSPERIDAD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$238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INSTITUTO COLOMBIANO DE BIENESTAR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$115.739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INSTITUTO COLOMBIANO DE BIENESTAR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PAR CAPRECOM LIQUIDADO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468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$73.777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PAR CAPRECOM LIQUIDADO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$4.524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POLICÍA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$60.709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POLICÍA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$1.001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10 procesos activos por departamentos de admisión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404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número de procesos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52172"/>
              </p:ext>
            </p:extLst>
          </p:nvPr>
        </p:nvGraphicFramePr>
        <p:xfrm>
          <a:off x="968404" y="1645920"/>
          <a:ext cx="6217920" cy="484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Departamento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BOGOTÁ, D.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1.684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$329.235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ANTIOQUIA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$98.044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BOLÍVAR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$51.460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ATLÁNTICO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$50.498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VALLE DEL CAUCA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$74.305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BOYACÁ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$37.834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SANTANDER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$61.891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LA GUAJIRA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$28.834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CUNDINAMARCA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$94.877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CALDAS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$19.424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pretensiones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15333"/>
              </p:ext>
            </p:extLst>
          </p:nvPr>
        </p:nvGraphicFramePr>
        <p:xfrm>
          <a:off x="7955279" y="1645920"/>
          <a:ext cx="6217920" cy="484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Departamento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BOGOTÁ, D.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1.684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$329.235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ANTIOQUIA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$98.044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CUNDINAMARCA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$94.877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VALLE DEL CAUCA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$74.305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CÓRDOBA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$63.032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SANTANDER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$61.891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$54.635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BOLÍVAR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$51.460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ATLÁNTICO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$50.498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BOYACÁ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$37.834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2 procesos activos por causas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404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número de procesos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9021"/>
              </p:ext>
            </p:extLst>
          </p:nvPr>
        </p:nvGraphicFramePr>
        <p:xfrm>
          <a:off x="968404" y="1645920"/>
          <a:ext cx="621792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Causa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6.624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$1.302.763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$25.214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pretensiones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00224"/>
              </p:ext>
            </p:extLst>
          </p:nvPr>
        </p:nvGraphicFramePr>
        <p:xfrm>
          <a:off x="7955279" y="1645920"/>
          <a:ext cx="621792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Causa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6.624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$1.302.763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$25.214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causas para los principales departamentos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50715"/>
              </p:ext>
            </p:extLst>
          </p:nvPr>
        </p:nvGraphicFramePr>
        <p:xfrm>
          <a:off x="968403" y="1645920"/>
          <a:ext cx="12723533" cy="4237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2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503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Departamento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Causa 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752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ANTIOQUIA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$96.714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503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ANTIOQUIA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$1.356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752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BOGOTÁ, D.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1.753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$326.824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503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BOGOTÁ, D.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$2.589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752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BOLÍVAR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$46.976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503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BOLÍVAR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$4.483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752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CUNDINAMARCA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$93.389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503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CUNDINAMARCA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$1.489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5 procesos más cuantiosos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25663"/>
              </p:ext>
            </p:extLst>
          </p:nvPr>
        </p:nvGraphicFramePr>
        <p:xfrm>
          <a:off x="968404" y="1645920"/>
          <a:ext cx="1289304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Número Ekogui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Entidades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Contrapartes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Causas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NULIDAD Y RESTABLECIMIENTO DEL 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2253305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DEPARTAMENTO ADMINISTRATIVO PARA LA PROSPERIDAD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||78076196/ADER ANTONIO CONTRERAS MARTINEZ\30665870/ALBA ROSA TORDECILLA CHICA\30667124/ALFAIMA DE JESUS ALVAREZ LOPEZ\6618749/ALVARO GERMAN ARAUJO CASTILLO\1062676520/AMIRA ESTHER RAMOS ESPITIA\3...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$37.177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2275306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INSTITUTO COLOMBIANO DE BIENESTAR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||1019047341/ADA SAI BARON SANTIESTEBAN\23628741/ADELA GUTIERREZ RAMIREZ\52394723/ADRIANA YANETH HERRERA LACHE||</a:t>
                      </a:r>
                      <a:r>
                        <a:rPr lang="es-CO" sz="1300" noProof="0" dirty="0" err="1"/>
                        <a:t>None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$36.602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NULIDAD Y RESTABLECIMIENTO DEL 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732136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SERVICIO NACIONAL DE APRENDIZAJE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||13928879/ALEXANDER MORENO MELENDEZ\28237000/AMINTA MELENDEZ DE OCHOA\5682380/LUIS ANTONIO OCHOA MERCHAN\28237001/MARIA ANTONIA MELENDEZ CASTELLANOS\37899210/NIDIA CONSUELO RODRIGUEZ RAMIREZ\6339...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$17.903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NULIDAD Y RESTABLECIMIENTO DEL 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2554872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SERVICIO NACIONAL DE APRENDIZAJE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||31858316/ESPERANZA CARDONA GRISALES||</a:t>
                      </a:r>
                      <a:r>
                        <a:rPr lang="es-CO" sz="1300" noProof="0" dirty="0" err="1"/>
                        <a:t>None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$10.968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NULIDAD Y RESTABLECIMIENTO DEL 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2177221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DEFENSORÍA DEL PUEBLO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||14979259/MANUEL ENRIQUE PEREZ DIAZ||</a:t>
                      </a:r>
                      <a:r>
                        <a:rPr lang="es-CO" sz="1300" noProof="0" dirty="0" err="1"/>
                        <a:t>None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$9.380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" y="179999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Probabilidad de perdida, según principales acciones</a:t>
            </a:r>
          </a:p>
        </p:txBody>
      </p:sp>
      <p:pic>
        <p:nvPicPr>
          <p:cNvPr id="4" name="Picture 3" descr="probabilidad_Acc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979" y="1094399"/>
            <a:ext cx="8963526" cy="6847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Probabilidad de perdida, según principales entidades</a:t>
            </a:r>
          </a:p>
        </p:txBody>
      </p:sp>
      <p:pic>
        <p:nvPicPr>
          <p:cNvPr id="4" name="Picture 3" descr="probabilidad_Entid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12801600" cy="612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23507D"/>
                </a:solidFill>
                <a:latin typeface="Verdana ExtraBold"/>
              </a:rPr>
              <a:t>www.defensajuridica.gov.co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108960"/>
            <a:ext cx="27432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100" b="1" noProof="0" dirty="0">
                <a:solidFill>
                  <a:srgbClr val="FFFFFF"/>
                </a:solidFill>
                <a:latin typeface="Verdana ExtraBold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3749039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400" b="1" noProof="0" dirty="0">
                <a:solidFill>
                  <a:srgbClr val="FFFFFF"/>
                </a:solidFill>
                <a:latin typeface="Verdana Pro"/>
              </a:rPr>
              <a:t>Procesos terminados  Reporte contrato realidad febrero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BG_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286000"/>
            <a:ext cx="10972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400" b="1" noProof="0" dirty="0">
                <a:solidFill>
                  <a:srgbClr val="FFFFFF"/>
                </a:solidFill>
                <a:latin typeface="Verdana ExtraBold"/>
              </a:rPr>
              <a:t>Actividad litigiosa de la nación – Procesos judiciales </a:t>
            </a:r>
          </a:p>
          <a:p>
            <a:pPr algn="ctr"/>
            <a:r>
              <a:rPr lang="es-CO" sz="5400" b="1" noProof="0" dirty="0">
                <a:solidFill>
                  <a:srgbClr val="FFFFFF"/>
                </a:solidFill>
                <a:latin typeface="Verdana ExtraBold"/>
              </a:rPr>
              <a:t>Reporte contrato realidad febrero 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7680" y="5760720"/>
            <a:ext cx="5943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noProof="0" dirty="0">
                <a:solidFill>
                  <a:srgbClr val="FFFFFF"/>
                </a:solidFill>
                <a:latin typeface="Verdana Pro"/>
              </a:rPr>
              <a:t>Fuente eKOGUI: 31 de enero del 2025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Número de procesos terminados por año de admisión (Terminados)</a:t>
            </a:r>
          </a:p>
        </p:txBody>
      </p:sp>
      <p:pic>
        <p:nvPicPr>
          <p:cNvPr id="4" name="Picture 3" descr="añosTerminad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12801600" cy="612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Distribución de procesos terminados según jurisdicción y acción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721" y="2287561"/>
            <a:ext cx="6400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En lo </a:t>
            </a:r>
            <a:r>
              <a:rPr lang="es-CO" sz="1500" b="1" dirty="0">
                <a:latin typeface="Verdana Pro"/>
              </a:rPr>
              <a:t>C</a:t>
            </a:r>
            <a:r>
              <a:rPr lang="es-CO" sz="1500" b="1" noProof="0" dirty="0" err="1">
                <a:latin typeface="Verdana Pro"/>
              </a:rPr>
              <a:t>onte</a:t>
            </a:r>
            <a:r>
              <a:rPr lang="es-CO" sz="1500" b="1" dirty="0">
                <a:latin typeface="Verdana Pro"/>
              </a:rPr>
              <a:t>n</a:t>
            </a:r>
            <a:r>
              <a:rPr lang="es-CO" sz="1500" b="1" noProof="0" dirty="0" err="1">
                <a:latin typeface="Verdana Pro"/>
              </a:rPr>
              <a:t>cioso</a:t>
            </a:r>
            <a:r>
              <a:rPr lang="es-CO" sz="1500" b="1" noProof="0" dirty="0">
                <a:latin typeface="Verdana Pro"/>
              </a:rPr>
              <a:t> </a:t>
            </a:r>
            <a:r>
              <a:rPr lang="es-CO" sz="1500" b="1" dirty="0">
                <a:latin typeface="Verdana Pro"/>
              </a:rPr>
              <a:t>A</a:t>
            </a:r>
            <a:r>
              <a:rPr lang="es-CO" sz="1500" b="1" noProof="0" dirty="0" err="1">
                <a:latin typeface="Verdana Pro"/>
              </a:rPr>
              <a:t>dministrativo</a:t>
            </a:r>
            <a:endParaRPr lang="es-CO" sz="1500" b="1" noProof="0" dirty="0">
              <a:latin typeface="Verdana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65611"/>
              </p:ext>
            </p:extLst>
          </p:nvPr>
        </p:nvGraphicFramePr>
        <p:xfrm>
          <a:off x="1257161" y="2712719"/>
          <a:ext cx="7405575" cy="14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8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090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Acción, medio de control, procedimiento o subtipo de 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71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NULIDAD Y RESTABLECIMIENTO DEL 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5.041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$801.238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71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CONTROVERSIAS CONTRACTUALES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$8.880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445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7011" y="4779302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En otra jurisdicción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52151"/>
              </p:ext>
            </p:extLst>
          </p:nvPr>
        </p:nvGraphicFramePr>
        <p:xfrm>
          <a:off x="5585058" y="5338496"/>
          <a:ext cx="722857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Jurisdicción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Acción, medio de control, procedimiento o subtipo de 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7.551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$938.244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CIVIL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VERBAL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noProof="0" dirty="0"/>
                        <a:t>$3.189</a:t>
                      </a:r>
                    </a:p>
                    <a:p>
                      <a:endParaRPr lang="es-CO" sz="13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621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10 entidades de procesos terminados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404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número de procesos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6191"/>
              </p:ext>
            </p:extLst>
          </p:nvPr>
        </p:nvGraphicFramePr>
        <p:xfrm>
          <a:off x="968404" y="1645920"/>
          <a:ext cx="6217920" cy="520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INSTITUTO COLOMBIANO DE BIENESTAR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2.117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$282.053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noProof="0" dirty="0"/>
                        <a:t>PATRIMONIO AUTÓNOMO DE REMANENTES DEL ISS EN LIQUIDACIÓN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1.567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$226.831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PAR CAPRECOM LIQUIDADO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1.373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$193.267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POLICÍA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$65.621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SERVICIO NACIONAL DE APRENDIZAJE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$124.148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noProof="0" dirty="0"/>
                        <a:t>INSTITUTO DE LOS SEGUROS SOCIALES EN LIQUIDACIÓN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$45.836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ADMINISTRADORA COLOMBIANA DE PENSIONES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$30.834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UNIDAD NACIONAL DE PROTECCIÓN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$72.034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noProof="0" dirty="0"/>
                        <a:t>CAJA DE PREVISIÓN SOCIAL DE COMUNICACIONES - CAPRECOM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$41.363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DEPARTAMENTO ADMINISTRATIVO DE SEGURIDAD - DAS- EN SUPRESIÓN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$42.300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pretensiones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00897"/>
              </p:ext>
            </p:extLst>
          </p:nvPr>
        </p:nvGraphicFramePr>
        <p:xfrm>
          <a:off x="7955279" y="1645920"/>
          <a:ext cx="6217920" cy="520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INSTITUTO COLOMBIANO DE BIENESTAR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2.117|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$282.053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noProof="0" dirty="0"/>
                        <a:t>PATRIMONIO AUTÓNOMO DE REMANENTES DEL ISS EN LIQUIDACIÓN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1.567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$226.831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PAR CAPRECOM LIQUIDADO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1.373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$193.267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SERVICIO NACIONAL DE APRENDIZAJE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$124.148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UNIDAD NACIONAL DE PROTECCIÓN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$72.034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POLICÍA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$65.621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MINISTERIO DE EDUCACIÓN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$45.968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noProof="0" dirty="0"/>
                        <a:t>INSTITUTO DE LOS SEGUROS SOCIALES EN LIQUIDACIÓN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$45.836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DEPARTAMENTO ADMINISTRATIVO DE SEGURIDAD - DAS- EN SUPRESIÓN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$42.300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noProof="0" dirty="0"/>
                        <a:t>CAJA DE PREVISIÓN SOCIAL DE COMUNICACIONES - CAPRECOM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$41.363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10 procesos terminados por departamentos de admisión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404" y="17373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número de procesos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00597"/>
              </p:ext>
            </p:extLst>
          </p:nvPr>
        </p:nvGraphicFramePr>
        <p:xfrm>
          <a:off x="968404" y="2103120"/>
          <a:ext cx="6217920" cy="484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Departamento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LA GUAJIRA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$14.423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BOGOTÁ, D.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$19.974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VALLE DEL CAUCA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$4.134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NORTE DE SANTANDER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$4.380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ANTIOQUIA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ATLÁNTICO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$2.540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CESAR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BOLÍVAR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$897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BOYACÁ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QUINDÍO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$898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17373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pretensiones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52055"/>
              </p:ext>
            </p:extLst>
          </p:nvPr>
        </p:nvGraphicFramePr>
        <p:xfrm>
          <a:off x="7955279" y="2103120"/>
          <a:ext cx="6217920" cy="491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Departamento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BOGOTÁ, D.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$19.974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LA GUAJIRA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$14.423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NORTE DE SANTANDER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$4.380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VALLE DEL CAUCA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$4.134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ATLÁNTICO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$2.540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CÓRDOBA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$2.111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CAQUETÁ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$1.802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ARCHIPIÉLAGO DE SAN ANDRÉS, PROVIDENCIA Y SANTA CATALINA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$1.399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ANTIOQUIA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10 procesos terminados por causas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404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número de procesos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93741"/>
              </p:ext>
            </p:extLst>
          </p:nvPr>
        </p:nvGraphicFramePr>
        <p:xfrm>
          <a:off x="968404" y="1645920"/>
          <a:ext cx="621792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Causa 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12.549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$1.737.236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$25.874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12801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Según pretensiones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45126"/>
              </p:ext>
            </p:extLst>
          </p:nvPr>
        </p:nvGraphicFramePr>
        <p:xfrm>
          <a:off x="7955279" y="1645920"/>
          <a:ext cx="621792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Causa 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12.549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$1.026.291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 UN CONTRATO REALIDAD FRENTE A LA ADMINISTRACION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$17.233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Top 5 procesos más cuantiosos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96114"/>
              </p:ext>
            </p:extLst>
          </p:nvPr>
        </p:nvGraphicFramePr>
        <p:xfrm>
          <a:off x="968404" y="1645920"/>
          <a:ext cx="1289304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Acción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Número Ekogui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Entidades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Contrapartes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Causas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382059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PATRIMONIO AUTÓNOMO DE REMANENTES DEL ISS EN LIQUIDACIÓN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||52328694/ANDREA HERRERA SALAZAR||</a:t>
                      </a:r>
                      <a:r>
                        <a:rPr lang="es-CO" sz="1300" noProof="0" dirty="0" err="1"/>
                        <a:t>None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$6.536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1178240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FIDUCIARIA LA PREVISORA 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||73073240/CESAR AUGUSTO LAVERDE LAVERDE||</a:t>
                      </a:r>
                      <a:r>
                        <a:rPr lang="es-CO" sz="1300" noProof="0" dirty="0" err="1"/>
                        <a:t>None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613330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CAJA NACIONAL DE PREVISIÓN SOCIAL-CAJANAL EICE EN LIQUIDACIÓN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||18000432/OSCAR DE JESUS ARCHIBOLD NUÑEZ||</a:t>
                      </a:r>
                      <a:r>
                        <a:rPr lang="es-CO" sz="1300" noProof="0" dirty="0" err="1"/>
                        <a:t>None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608566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PATRIMONIO AUTÓNOMO DE REMANENTES DEL ISS EN LIQUIDACIÓN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||34531798/NUBIA ESPERANZA TORRES MAHECHA||</a:t>
                      </a:r>
                      <a:r>
                        <a:rPr lang="es-CO" sz="1300" noProof="0" dirty="0" err="1"/>
                        <a:t>None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882551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MINISTERIO DE SALUD Y PROTECCIÓN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 err="1"/>
                        <a:t>None</a:t>
                      </a:r>
                      <a:r>
                        <a:rPr lang="es-CO" sz="1300" noProof="0" dirty="0"/>
                        <a:t>||24838527/ALCIRA JIMENEZ GUTIERREZ||</a:t>
                      </a:r>
                      <a:r>
                        <a:rPr lang="es-CO" sz="1300" noProof="0" dirty="0" err="1"/>
                        <a:t>None</a:t>
                      </a:r>
                      <a:endParaRPr lang="es-CO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CONFIGURACION DEL CONTRATO 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Tasa de éxito de procesos</a:t>
            </a:r>
          </a:p>
        </p:txBody>
      </p:sp>
      <p:pic>
        <p:nvPicPr>
          <p:cNvPr id="4" name="Picture 3" descr="tasaExi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12801600" cy="612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Tasa de éxito anualizada, principales causas</a:t>
            </a:r>
          </a:p>
        </p:txBody>
      </p:sp>
      <p:pic>
        <p:nvPicPr>
          <p:cNvPr id="4" name="Picture 3" descr="te_Causa proce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12801600" cy="612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600200"/>
            <a:ext cx="41148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800" b="1" noProof="0" dirty="0">
                <a:latin typeface="Verdana Pro"/>
              </a:rPr>
              <a:t>Contenido: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1828800"/>
            <a:ext cx="5943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0" noProof="0" dirty="0">
                <a:solidFill>
                  <a:srgbClr val="FFFFFF"/>
                </a:solidFill>
                <a:latin typeface="Verdana ExtraBold"/>
              </a:rPr>
              <a:t>01. Cifras generales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3047999"/>
            <a:ext cx="5943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0" noProof="0" dirty="0">
                <a:solidFill>
                  <a:srgbClr val="FFFFFF"/>
                </a:solidFill>
                <a:latin typeface="Verdana ExtraBold"/>
              </a:rPr>
              <a:t>02. Procesos activos </a:t>
            </a:r>
            <a:endParaRPr lang="es-CO" sz="2800" noProof="0" dirty="0">
              <a:solidFill>
                <a:srgbClr val="FFFFFF"/>
              </a:solidFill>
              <a:latin typeface="Verdana ExtraBold"/>
            </a:endParaRPr>
          </a:p>
          <a:p>
            <a:r>
              <a:rPr lang="es-CO" sz="2800" b="0" noProof="0" dirty="0">
                <a:solidFill>
                  <a:srgbClr val="FFFFFF"/>
                </a:solidFill>
                <a:latin typeface="Verdana ExtraBold"/>
              </a:rPr>
              <a:t>Reporte contrato realidad febrero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4267199"/>
            <a:ext cx="5943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0" noProof="0" dirty="0">
                <a:solidFill>
                  <a:srgbClr val="FFFFFF"/>
                </a:solidFill>
                <a:latin typeface="Verdana ExtraBold"/>
              </a:rPr>
              <a:t>03. Procesos terminados</a:t>
            </a:r>
            <a:endParaRPr lang="es-CO" sz="2800" noProof="0" dirty="0">
              <a:solidFill>
                <a:srgbClr val="FFFFFF"/>
              </a:solidFill>
              <a:latin typeface="Verdana ExtraBold"/>
            </a:endParaRPr>
          </a:p>
          <a:p>
            <a:r>
              <a:rPr lang="es-CO" sz="2800" b="0" noProof="0" dirty="0">
                <a:solidFill>
                  <a:srgbClr val="FFFFFF"/>
                </a:solidFill>
                <a:latin typeface="Verdana ExtraBold"/>
              </a:rPr>
              <a:t>Reporte contrato realidad febrero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23507D"/>
                </a:solidFill>
                <a:latin typeface="Verdana ExtraBold"/>
              </a:rPr>
              <a:t>www.defensajuridica.gov.co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108960"/>
            <a:ext cx="27432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100" b="1" noProof="0" dirty="0">
                <a:solidFill>
                  <a:srgbClr val="FFFFFF"/>
                </a:solidFill>
                <a:latin typeface="Verdana ExtraBold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3749039"/>
            <a:ext cx="91440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400" b="1" noProof="0" dirty="0">
                <a:solidFill>
                  <a:srgbClr val="FFFFFF"/>
                </a:solidFill>
                <a:latin typeface="Verdana Pro"/>
              </a:rPr>
              <a:t>Cifras generales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82880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b="1" noProof="0" dirty="0">
                <a:latin typeface="Verdana ExtraBold"/>
              </a:rPr>
              <a:t>Litigiosidad en contra de la nación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508760"/>
            <a:ext cx="2743200" cy="1737360"/>
          </a:xfrm>
          <a:prstGeom prst="rect">
            <a:avLst/>
          </a:prstGeom>
          <a:solidFill>
            <a:srgbClr val="888888"/>
          </a:solidFill>
        </p:spPr>
        <p:txBody>
          <a:bodyPr wrap="square">
            <a:spAutoFit/>
          </a:bodyPr>
          <a:lstStyle/>
          <a:p>
            <a:pPr algn="ctr"/>
            <a:r>
              <a:rPr lang="es-CO" sz="3000" b="1" noProof="0" dirty="0">
                <a:solidFill>
                  <a:srgbClr val="FFFFFF"/>
                </a:solidFill>
                <a:latin typeface="Verdana Pro"/>
              </a:rPr>
              <a:t>Procesos judiciales activos*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0" y="1508760"/>
            <a:ext cx="2743200" cy="1737360"/>
          </a:xfrm>
          <a:prstGeom prst="rect">
            <a:avLst/>
          </a:prstGeom>
          <a:solidFill>
            <a:srgbClr val="E1E1E1"/>
          </a:solidFill>
        </p:spPr>
        <p:txBody>
          <a:bodyPr wrap="square">
            <a:spAutoFit/>
          </a:bodyPr>
          <a:lstStyle/>
          <a:p>
            <a:pPr algn="ctr"/>
            <a:r>
              <a:rPr lang="es-CO" sz="2800" b="0" noProof="0" dirty="0">
                <a:latin typeface="Verdana Pro"/>
              </a:rPr>
              <a:t>330.402 procesos
 $642,2 billones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114800"/>
            <a:ext cx="4572000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b="1" noProof="0" dirty="0">
                <a:latin typeface="Verdana ExtraBold"/>
              </a:rPr>
              <a:t>Litigiosidad por Reporte contrato realidad febrero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6858000"/>
            <a:ext cx="18288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0" noProof="0" dirty="0">
                <a:latin typeface="Verdana ExtraBold"/>
              </a:rPr>
              <a:t>Fuente: ANDJE – eKOGUI.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7040880"/>
            <a:ext cx="8229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0" noProof="0" dirty="0">
                <a:latin typeface="Verdana ExtraBold"/>
              </a:rPr>
              <a:t>*Corte: 31 de enero del 2025. Se excluyen los 2 procesos judiciales más costosos ($83,9 billones y de $5.038,5 billones)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5758"/>
              </p:ext>
            </p:extLst>
          </p:nvPr>
        </p:nvGraphicFramePr>
        <p:xfrm>
          <a:off x="6183630" y="4236720"/>
          <a:ext cx="778002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err="1"/>
                        <a:t>N°</a:t>
                      </a:r>
                      <a:r>
                        <a:rPr lang="es-CO" sz="2000" noProof="0" dirty="0"/>
                        <a:t> Procesos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/>
                        <a:t>Valor económico indexado (Billones)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/>
                        <a:t>Estado general del proceso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2000" noProof="0" dirty="0"/>
                        <a:t>6.745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/>
                        <a:t>$1,302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noProof="0" dirty="0"/>
                        <a:t>ACTIVO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2000" noProof="0" dirty="0"/>
                        <a:t>12.665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/>
                        <a:t>$1,764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noProof="0" dirty="0"/>
                        <a:t>TERMINADO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Número de procesos por año de admisión</a:t>
            </a:r>
          </a:p>
        </p:txBody>
      </p:sp>
      <p:pic>
        <p:nvPicPr>
          <p:cNvPr id="4" name="Picture 3" descr="añosGener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12801600" cy="612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23507D"/>
                </a:solidFill>
                <a:latin typeface="Verdana ExtraBold"/>
              </a:rPr>
              <a:t>www.defensajuridica.gov.co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108960"/>
            <a:ext cx="27432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100" b="1" noProof="0" dirty="0">
                <a:solidFill>
                  <a:srgbClr val="FFFFFF"/>
                </a:solidFill>
                <a:latin typeface="Verdana ExtraBold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3749039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400" b="1" noProof="0" dirty="0">
                <a:solidFill>
                  <a:srgbClr val="FFFFFF"/>
                </a:solidFill>
                <a:latin typeface="Verdana Pro"/>
              </a:rPr>
              <a:t>Procesos activos Reporte contrato realidad febrero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Número de procesos activos por año de admisión (Activos)</a:t>
            </a:r>
          </a:p>
        </p:txBody>
      </p:sp>
      <p:pic>
        <p:nvPicPr>
          <p:cNvPr id="4" name="Picture 3" descr="añosActiv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12801600" cy="612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oPPT_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004" y="179999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noProof="0" dirty="0">
                <a:solidFill>
                  <a:srgbClr val="7F7F7F"/>
                </a:solidFill>
                <a:latin typeface="Verdana Pro Semibold"/>
              </a:rPr>
              <a:t>Distribución de procesos activos según jurisdicción e instancia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404" y="17373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Distribución por jurisdicción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12687"/>
              </p:ext>
            </p:extLst>
          </p:nvPr>
        </p:nvGraphicFramePr>
        <p:xfrm>
          <a:off x="1076234" y="2103120"/>
          <a:ext cx="6110090" cy="15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Jurisdicción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CONTENCIOSO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3.840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$820.626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2.900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$419.881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ORDINARIO CIVIL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173736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Distribución por instancia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34464"/>
              </p:ext>
            </p:extLst>
          </p:nvPr>
        </p:nvGraphicFramePr>
        <p:xfrm>
          <a:off x="7955278" y="2103120"/>
          <a:ext cx="6400798" cy="15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Instancia Proceso Gestión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PRIMERA INSTANCIA O UNICA INSTANCIA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4.579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$899.778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SEGUNDA INSTANCIA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1.975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$318.350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RECURSO EXTRAORDINARIO DE CASACION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$22.768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7600" y="4389120"/>
            <a:ext cx="6400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500" b="1" noProof="0" dirty="0">
                <a:latin typeface="Verdana Pro"/>
              </a:rPr>
              <a:t>Distribución por tipo de proceso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68898"/>
              </p:ext>
            </p:extLst>
          </p:nvPr>
        </p:nvGraphicFramePr>
        <p:xfrm>
          <a:off x="968404" y="4754880"/>
          <a:ext cx="62179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Tipo_proceso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 err="1"/>
                        <a:t>N°</a:t>
                      </a:r>
                      <a:r>
                        <a:rPr lang="es-CO" sz="1300" noProof="0" dirty="0"/>
                        <a:t> Procesos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noProof="0" dirty="0"/>
                        <a:t>Valor económico indexado (Millones)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6.695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$1.234.336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PENSIONAL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300" noProof="0" dirty="0"/>
                        <a:t>$6.561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7955279"/>
            <a:ext cx="14630400" cy="274320"/>
          </a:xfrm>
          <a:prstGeom prst="rect">
            <a:avLst/>
          </a:prstGeom>
          <a:solidFill>
            <a:srgbClr val="23507D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noProof="0" dirty="0">
                <a:solidFill>
                  <a:srgbClr val="FFFFFF"/>
                </a:solidFill>
                <a:latin typeface="Verdana ExtraBold"/>
              </a:rPr>
              <a:t>www.defensajuridica.gov.co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2163</Words>
  <Application>Microsoft Office PowerPoint</Application>
  <PresentationFormat>Personalizado</PresentationFormat>
  <Paragraphs>749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Verdana ExtraBold</vt:lpstr>
      <vt:lpstr>Verdana Pro</vt:lpstr>
      <vt:lpstr>Verdana Pro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Estefania Leon Cortes</dc:creator>
  <cp:keywords/>
  <dc:description>generated using python-pptx</dc:description>
  <cp:lastModifiedBy>Estefania Leon Cortes</cp:lastModifiedBy>
  <cp:revision>1</cp:revision>
  <dcterms:created xsi:type="dcterms:W3CDTF">2013-01-27T09:14:16Z</dcterms:created>
  <dcterms:modified xsi:type="dcterms:W3CDTF">2025-02-25T15:06:58Z</dcterms:modified>
  <cp:category/>
</cp:coreProperties>
</file>