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147377533" r:id="rId5"/>
    <p:sldId id="2147377525"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DF8EE3-11A2-35E9-30FD-84316D003039}" v="316" dt="2024-10-29T12:39:50.5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8" d="100"/>
          <a:sy n="108" d="100"/>
        </p:scale>
        <p:origin x="30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ardo Andres Gastelbondo Chirivi" userId="S::rgastelbondo@fiducoldex.com.co::7ff7673c-a361-47c3-9a8a-787f751860c3" providerId="AD" clId="Web-{5CDF8EE3-11A2-35E9-30FD-84316D003039}"/>
    <pc:docChg chg="delSld modSld">
      <pc:chgData name="Ricardo Andres Gastelbondo Chirivi" userId="S::rgastelbondo@fiducoldex.com.co::7ff7673c-a361-47c3-9a8a-787f751860c3" providerId="AD" clId="Web-{5CDF8EE3-11A2-35E9-30FD-84316D003039}" dt="2024-10-29T12:39:47.131" v="303"/>
      <pc:docMkLst>
        <pc:docMk/>
      </pc:docMkLst>
      <pc:sldChg chg="del">
        <pc:chgData name="Ricardo Andres Gastelbondo Chirivi" userId="S::rgastelbondo@fiducoldex.com.co::7ff7673c-a361-47c3-9a8a-787f751860c3" providerId="AD" clId="Web-{5CDF8EE3-11A2-35E9-30FD-84316D003039}" dt="2024-10-29T12:37:05.628" v="0"/>
        <pc:sldMkLst>
          <pc:docMk/>
          <pc:sldMk cId="653126088" sldId="1872"/>
        </pc:sldMkLst>
      </pc:sldChg>
      <pc:sldChg chg="modSp">
        <pc:chgData name="Ricardo Andres Gastelbondo Chirivi" userId="S::rgastelbondo@fiducoldex.com.co::7ff7673c-a361-47c3-9a8a-787f751860c3" providerId="AD" clId="Web-{5CDF8EE3-11A2-35E9-30FD-84316D003039}" dt="2024-10-29T12:39:47.131" v="303"/>
        <pc:sldMkLst>
          <pc:docMk/>
          <pc:sldMk cId="1337249132" sldId="2147377525"/>
        </pc:sldMkLst>
        <pc:graphicFrameChg chg="mod modGraphic">
          <ac:chgData name="Ricardo Andres Gastelbondo Chirivi" userId="S::rgastelbondo@fiducoldex.com.co::7ff7673c-a361-47c3-9a8a-787f751860c3" providerId="AD" clId="Web-{5CDF8EE3-11A2-35E9-30FD-84316D003039}" dt="2024-10-29T12:39:47.131" v="303"/>
          <ac:graphicFrameMkLst>
            <pc:docMk/>
            <pc:sldMk cId="1337249132" sldId="2147377525"/>
            <ac:graphicFrameMk id="9" creationId="{70A8E9A9-E72F-E5FE-7ADD-CF11D29C60F4}"/>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fiducoldexsa.sharepoint.com/sites/Docs/Documentos/Gerencia%20de%20planeacion/19.%20PRESUPUESTO/2024%20senado/Historico%20FINANCIERO%202013-2024.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Segoe UI Semilight" panose="020B0402040204020203" pitchFamily="34" charset="0"/>
                <a:ea typeface="+mn-ea"/>
                <a:cs typeface="Segoe UI Semilight" panose="020B0402040204020203" pitchFamily="34" charset="0"/>
              </a:defRPr>
            </a:pPr>
            <a:r>
              <a:rPr lang="en-US"/>
              <a:t>Activos Fideicomitidos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Segoe UI Semilight" panose="020B0402040204020203" pitchFamily="34" charset="0"/>
              <a:ea typeface="+mn-ea"/>
              <a:cs typeface="Segoe UI Semilight" panose="020B0402040204020203" pitchFamily="34" charset="0"/>
            </a:defRPr>
          </a:pPr>
          <a:endParaRPr lang="es-CO"/>
        </a:p>
      </c:txPr>
    </c:title>
    <c:autoTitleDeleted val="0"/>
    <c:plotArea>
      <c:layout/>
      <c:barChart>
        <c:barDir val="col"/>
        <c:grouping val="clustered"/>
        <c:varyColors val="0"/>
        <c:ser>
          <c:idx val="0"/>
          <c:order val="0"/>
          <c:tx>
            <c:strRef>
              <c:f>'[Historico FINANCIERO 2013-2024.xlsx]Hoja6'!$A$2</c:f>
              <c:strCache>
                <c:ptCount val="1"/>
                <c:pt idx="0">
                  <c:v>Activos Administrados </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E34A-4E14-9C62-AA9DC1F6DC69}"/>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3-E34A-4E14-9C62-AA9DC1F6DC69}"/>
              </c:ext>
            </c:extLst>
          </c:dPt>
          <c:dPt>
            <c:idx val="4"/>
            <c:invertIfNegative val="0"/>
            <c:bubble3D val="0"/>
            <c:spPr>
              <a:solidFill>
                <a:schemeClr val="bg1">
                  <a:lumMod val="75000"/>
                </a:schemeClr>
              </a:solidFill>
              <a:ln>
                <a:noFill/>
              </a:ln>
              <a:effectLst/>
            </c:spPr>
            <c:extLst>
              <c:ext xmlns:c16="http://schemas.microsoft.com/office/drawing/2014/chart" uri="{C3380CC4-5D6E-409C-BE32-E72D297353CC}">
                <c16:uniqueId val="{00000005-E34A-4E14-9C62-AA9DC1F6DC69}"/>
              </c:ext>
            </c:extLst>
          </c:dPt>
          <c:dPt>
            <c:idx val="6"/>
            <c:invertIfNegative val="0"/>
            <c:bubble3D val="0"/>
            <c:spPr>
              <a:solidFill>
                <a:schemeClr val="bg1">
                  <a:lumMod val="75000"/>
                </a:schemeClr>
              </a:solidFill>
              <a:ln>
                <a:noFill/>
              </a:ln>
              <a:effectLst/>
            </c:spPr>
            <c:extLst>
              <c:ext xmlns:c16="http://schemas.microsoft.com/office/drawing/2014/chart" uri="{C3380CC4-5D6E-409C-BE32-E72D297353CC}">
                <c16:uniqueId val="{00000007-E34A-4E14-9C62-AA9DC1F6DC69}"/>
              </c:ext>
            </c:extLst>
          </c:dPt>
          <c:dPt>
            <c:idx val="8"/>
            <c:invertIfNegative val="0"/>
            <c:bubble3D val="0"/>
            <c:spPr>
              <a:solidFill>
                <a:schemeClr val="bg1">
                  <a:lumMod val="75000"/>
                </a:schemeClr>
              </a:solidFill>
              <a:ln>
                <a:noFill/>
              </a:ln>
              <a:effectLst/>
            </c:spPr>
            <c:extLst>
              <c:ext xmlns:c16="http://schemas.microsoft.com/office/drawing/2014/chart" uri="{C3380CC4-5D6E-409C-BE32-E72D297353CC}">
                <c16:uniqueId val="{00000009-E34A-4E14-9C62-AA9DC1F6DC69}"/>
              </c:ext>
            </c:extLst>
          </c:dPt>
          <c:dPt>
            <c:idx val="10"/>
            <c:invertIfNegative val="0"/>
            <c:bubble3D val="0"/>
            <c:spPr>
              <a:solidFill>
                <a:schemeClr val="bg1">
                  <a:lumMod val="75000"/>
                </a:schemeClr>
              </a:solidFill>
              <a:ln>
                <a:noFill/>
              </a:ln>
              <a:effectLst/>
            </c:spPr>
            <c:extLst>
              <c:ext xmlns:c16="http://schemas.microsoft.com/office/drawing/2014/chart" uri="{C3380CC4-5D6E-409C-BE32-E72D297353CC}">
                <c16:uniqueId val="{0000000B-E34A-4E14-9C62-AA9DC1F6DC69}"/>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Segoe UI Semilight" panose="020B0402040204020203" pitchFamily="34" charset="0"/>
                    <a:ea typeface="+mn-ea"/>
                    <a:cs typeface="Segoe UI Semilight" panose="020B0402040204020203"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'[Historico FINANCIERO 2013-2024.xlsx]Hoja6'!$B$1:$M$1</c:f>
              <c:strCache>
                <c:ptCount val="12"/>
                <c:pt idx="0">
                  <c:v>2013</c:v>
                </c:pt>
                <c:pt idx="1">
                  <c:v>2014</c:v>
                </c:pt>
                <c:pt idx="2">
                  <c:v>2015</c:v>
                </c:pt>
                <c:pt idx="3">
                  <c:v>2016</c:v>
                </c:pt>
                <c:pt idx="4">
                  <c:v>2017</c:v>
                </c:pt>
                <c:pt idx="5">
                  <c:v>2018</c:v>
                </c:pt>
                <c:pt idx="6">
                  <c:v>2019</c:v>
                </c:pt>
                <c:pt idx="7">
                  <c:v>2020</c:v>
                </c:pt>
                <c:pt idx="8">
                  <c:v>2021</c:v>
                </c:pt>
                <c:pt idx="9">
                  <c:v>2022</c:v>
                </c:pt>
                <c:pt idx="10">
                  <c:v>2023</c:v>
                </c:pt>
                <c:pt idx="11">
                  <c:v>2024
(agosto)</c:v>
                </c:pt>
              </c:strCache>
            </c:strRef>
          </c:cat>
          <c:val>
            <c:numRef>
              <c:f>'[Historico FINANCIERO 2013-2024.xlsx]Hoja6'!$B$2:$M$2</c:f>
              <c:numCache>
                <c:formatCode>General</c:formatCode>
                <c:ptCount val="12"/>
                <c:pt idx="0">
                  <c:v>6.1</c:v>
                </c:pt>
                <c:pt idx="1">
                  <c:v>6.9</c:v>
                </c:pt>
                <c:pt idx="2">
                  <c:v>6.3</c:v>
                </c:pt>
                <c:pt idx="3">
                  <c:v>6.8</c:v>
                </c:pt>
                <c:pt idx="4">
                  <c:v>8.08</c:v>
                </c:pt>
                <c:pt idx="5">
                  <c:v>8.1</c:v>
                </c:pt>
                <c:pt idx="6">
                  <c:v>9.3000000000000007</c:v>
                </c:pt>
                <c:pt idx="7">
                  <c:v>9.6999999999999993</c:v>
                </c:pt>
                <c:pt idx="8">
                  <c:v>9</c:v>
                </c:pt>
                <c:pt idx="9">
                  <c:v>8.6999999999999993</c:v>
                </c:pt>
                <c:pt idx="10">
                  <c:v>5.4</c:v>
                </c:pt>
                <c:pt idx="11">
                  <c:v>6.53</c:v>
                </c:pt>
              </c:numCache>
            </c:numRef>
          </c:val>
          <c:extLst>
            <c:ext xmlns:c16="http://schemas.microsoft.com/office/drawing/2014/chart" uri="{C3380CC4-5D6E-409C-BE32-E72D297353CC}">
              <c16:uniqueId val="{0000000C-E34A-4E14-9C62-AA9DC1F6DC69}"/>
            </c:ext>
          </c:extLst>
        </c:ser>
        <c:dLbls>
          <c:showLegendKey val="0"/>
          <c:showVal val="1"/>
          <c:showCatName val="0"/>
          <c:showSerName val="0"/>
          <c:showPercent val="0"/>
          <c:showBubbleSize val="0"/>
        </c:dLbls>
        <c:gapWidth val="150"/>
        <c:overlap val="-25"/>
        <c:axId val="1616799039"/>
        <c:axId val="1616772639"/>
      </c:barChart>
      <c:catAx>
        <c:axId val="16167990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Segoe UI Semilight" panose="020B0402040204020203" pitchFamily="34" charset="0"/>
                <a:ea typeface="+mn-ea"/>
                <a:cs typeface="Segoe UI Semilight" panose="020B0402040204020203" pitchFamily="34" charset="0"/>
              </a:defRPr>
            </a:pPr>
            <a:endParaRPr lang="es-CO"/>
          </a:p>
        </c:txPr>
        <c:crossAx val="1616772639"/>
        <c:crosses val="autoZero"/>
        <c:auto val="1"/>
        <c:lblAlgn val="ctr"/>
        <c:lblOffset val="100"/>
        <c:noMultiLvlLbl val="0"/>
      </c:catAx>
      <c:valAx>
        <c:axId val="1616772639"/>
        <c:scaling>
          <c:orientation val="minMax"/>
        </c:scaling>
        <c:delete val="1"/>
        <c:axPos val="l"/>
        <c:numFmt formatCode="General" sourceLinked="1"/>
        <c:majorTickMark val="none"/>
        <c:minorTickMark val="none"/>
        <c:tickLblPos val="nextTo"/>
        <c:crossAx val="1616799039"/>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Segoe UI Semilight" panose="020B0402040204020203" pitchFamily="34" charset="0"/>
          <a:cs typeface="Segoe UI Semilight" panose="020B0402040204020203" pitchFamily="34" charset="0"/>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730470-7E07-4987-A60B-D5882C4C1186}" type="datetimeFigureOut">
              <a:rPr lang="es-CO" smtClean="0"/>
              <a:t>6/11/2024</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8A646D-C862-442E-820F-41087275E321}" type="slidenum">
              <a:rPr lang="es-CO" smtClean="0"/>
              <a:t>‹Nº›</a:t>
            </a:fld>
            <a:endParaRPr lang="es-CO"/>
          </a:p>
        </p:txBody>
      </p:sp>
    </p:spTree>
    <p:extLst>
      <p:ext uri="{BB962C8B-B14F-4D97-AF65-F5344CB8AC3E}">
        <p14:creationId xmlns:p14="http://schemas.microsoft.com/office/powerpoint/2010/main" val="2594917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CCC769-9204-8061-5014-37089B2C644C}"/>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F67C7EB-5159-0ED4-1744-0F02B551EA9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E5157CD-C1A0-FDA0-9DB3-E8B6C296F9DE}"/>
              </a:ext>
            </a:extLst>
          </p:cNvPr>
          <p:cNvSpPr>
            <a:spLocks noGrp="1"/>
          </p:cNvSpPr>
          <p:nvPr>
            <p:ph type="body" idx="1"/>
          </p:nvPr>
        </p:nvSpPr>
        <p:spPr/>
        <p:txBody>
          <a:bodyPr/>
          <a:lstStyle/>
          <a:p>
            <a:pPr marL="285734" indent="-285734" algn="just" defTabSz="914350">
              <a:lnSpc>
                <a:spcPct val="107000"/>
              </a:lnSpc>
              <a:spcAft>
                <a:spcPts val="800"/>
              </a:spcAft>
              <a:buFont typeface="Arial" panose="020B0604020202020204" pitchFamily="34" charset="0"/>
              <a:buChar char="•"/>
              <a:defRPr/>
            </a:pPr>
            <a:endParaRPr lang="es-CO" dirty="0"/>
          </a:p>
        </p:txBody>
      </p:sp>
      <p:sp>
        <p:nvSpPr>
          <p:cNvPr id="4" name="Marcador de número de diapositiva 3">
            <a:extLst>
              <a:ext uri="{FF2B5EF4-FFF2-40B4-BE49-F238E27FC236}">
                <a16:creationId xmlns:a16="http://schemas.microsoft.com/office/drawing/2014/main" id="{5154002A-7B93-AEB3-EE17-D58084C43996}"/>
              </a:ext>
            </a:extLst>
          </p:cNvPr>
          <p:cNvSpPr>
            <a:spLocks noGrp="1"/>
          </p:cNvSpPr>
          <p:nvPr>
            <p:ph type="sldNum" sz="quarter" idx="5"/>
          </p:nvPr>
        </p:nvSpPr>
        <p:spPr/>
        <p:txBody>
          <a:bodyPr/>
          <a:lstStyle/>
          <a:p>
            <a:pPr defTabSz="914350">
              <a:defRPr/>
            </a:pPr>
            <a:fld id="{99BBE4C5-7845-4BAD-B39E-D15F3C81B2FF}" type="slidenum">
              <a:rPr lang="es-CO">
                <a:solidFill>
                  <a:prstClr val="black"/>
                </a:solidFill>
                <a:latin typeface="Calibri" panose="020F0502020204030204"/>
              </a:rPr>
              <a:pPr defTabSz="914350">
                <a:defRPr/>
              </a:pPr>
              <a:t>2</a:t>
            </a:fld>
            <a:endParaRPr lang="es-CO">
              <a:solidFill>
                <a:prstClr val="black"/>
              </a:solidFill>
              <a:latin typeface="Calibri" panose="020F0502020204030204"/>
            </a:endParaRPr>
          </a:p>
        </p:txBody>
      </p:sp>
    </p:spTree>
    <p:extLst>
      <p:ext uri="{BB962C8B-B14F-4D97-AF65-F5344CB8AC3E}">
        <p14:creationId xmlns:p14="http://schemas.microsoft.com/office/powerpoint/2010/main" val="1572559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C78757-C61A-215D-EC19-EC8FFE67494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0CCA133F-CCF9-CF95-39A1-E3B0663837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E4672C78-2665-B52B-1178-3852B4EE8232}"/>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5" name="Marcador de pie de página 4">
            <a:extLst>
              <a:ext uri="{FF2B5EF4-FFF2-40B4-BE49-F238E27FC236}">
                <a16:creationId xmlns:a16="http://schemas.microsoft.com/office/drawing/2014/main" id="{8A45DA79-9058-C1B2-EFD1-79B0838D0A9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1D7B9CB-773C-E1D0-08E1-248FAC48B177}"/>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3050198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E7EE56-59F1-2C18-2E85-692D3521B74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5D991FDA-6421-9FCE-E41E-42C1B542CFA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FEFE933-4BBB-B8B5-302F-E1F6FE48463F}"/>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5" name="Marcador de pie de página 4">
            <a:extLst>
              <a:ext uri="{FF2B5EF4-FFF2-40B4-BE49-F238E27FC236}">
                <a16:creationId xmlns:a16="http://schemas.microsoft.com/office/drawing/2014/main" id="{E350D8FD-8603-3668-5630-BC112D59811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4F12E04-8847-D0E7-0EF7-655A8B168CEF}"/>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2723205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7F89D9F-DDDF-6A10-1CB1-EA631455E46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5A031E32-B832-7A4C-8ADE-89D2B216D73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CF36A84-4D73-F39B-3B60-E2256CD274BB}"/>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5" name="Marcador de pie de página 4">
            <a:extLst>
              <a:ext uri="{FF2B5EF4-FFF2-40B4-BE49-F238E27FC236}">
                <a16:creationId xmlns:a16="http://schemas.microsoft.com/office/drawing/2014/main" id="{FEC32391-6DA0-36B1-1F81-81E47D5C502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725F528-2698-573C-9B21-D25EA235EC77}"/>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3552675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slide">
  <p:cSld name="Blank slide">
    <p:bg>
      <p:bgPr>
        <a:noFill/>
        <a:effectLst/>
      </p:bgPr>
    </p:bg>
    <p:spTree>
      <p:nvGrpSpPr>
        <p:cNvPr id="1" name="Shape 103"/>
        <p:cNvGrpSpPr/>
        <p:nvPr/>
      </p:nvGrpSpPr>
      <p:grpSpPr>
        <a:xfrm>
          <a:off x="0" y="0"/>
          <a:ext cx="0" cy="0"/>
          <a:chOff x="0" y="0"/>
          <a:chExt cx="0" cy="0"/>
        </a:xfrm>
      </p:grpSpPr>
    </p:spTree>
    <p:extLst>
      <p:ext uri="{BB962C8B-B14F-4D97-AF65-F5344CB8AC3E}">
        <p14:creationId xmlns:p14="http://schemas.microsoft.com/office/powerpoint/2010/main" val="1329126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3B65D-8A60-6712-B5F6-6EFBE5597CD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3680200F-5CC4-6CF4-EEE3-7139087B66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88AE6D5-02E6-F388-ED53-DFC709DDEAFC}"/>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5" name="Marcador de pie de página 4">
            <a:extLst>
              <a:ext uri="{FF2B5EF4-FFF2-40B4-BE49-F238E27FC236}">
                <a16:creationId xmlns:a16="http://schemas.microsoft.com/office/drawing/2014/main" id="{4AE07B1C-DE79-17F0-109F-2788643DF14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26ABC9F-9E36-D5BE-6665-C351D06C06D6}"/>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324109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73F4C3-20BD-853C-1568-D36BD3296A5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AC40B9A9-FC31-9721-8BEA-073EFD1AAED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0F51C5-C563-544F-EC39-B62B625F4DF7}"/>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5" name="Marcador de pie de página 4">
            <a:extLst>
              <a:ext uri="{FF2B5EF4-FFF2-40B4-BE49-F238E27FC236}">
                <a16:creationId xmlns:a16="http://schemas.microsoft.com/office/drawing/2014/main" id="{D38492AA-8645-C354-42F0-FBDCCF34C02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4240516-AA56-6E69-2958-2D8F1A53AFA8}"/>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1683560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34237A-E8F8-E93B-DC70-4C10B4A3D92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30BBC2B-B276-4525-32FE-F05EBE015AD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40BEEA04-6481-6D0E-C03A-CB8A16B5D20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5ED67263-A635-39BE-EC57-1C18CE45DB60}"/>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6" name="Marcador de pie de página 5">
            <a:extLst>
              <a:ext uri="{FF2B5EF4-FFF2-40B4-BE49-F238E27FC236}">
                <a16:creationId xmlns:a16="http://schemas.microsoft.com/office/drawing/2014/main" id="{B9412990-ABFC-B624-05F7-9D09B06B726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7A17EFF8-88BD-E8AA-A81F-40CC1AA8A313}"/>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330298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ECD647-16D5-45F4-EA77-147BA164FAE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D7F183B-4D14-2888-8FC9-B9023A2EF6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F783DA3-0A70-7CDA-00BD-4304166C966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E3DD1463-6FE2-F9BE-39D8-B2FBCA0EB0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0158CBD-B4A4-C3CA-0584-9A3C74C2DCF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9920BB71-0D26-FF0C-B5D5-8463646E8AFD}"/>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8" name="Marcador de pie de página 7">
            <a:extLst>
              <a:ext uri="{FF2B5EF4-FFF2-40B4-BE49-F238E27FC236}">
                <a16:creationId xmlns:a16="http://schemas.microsoft.com/office/drawing/2014/main" id="{DDE1C8B3-F4FD-8A0A-9D6E-0D63D65B297A}"/>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65F9D309-AA6D-5789-C2EF-23367982A008}"/>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27126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6B6C1C-F756-811B-782E-E4EF3C385C8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132A8FFF-F4DC-7184-328C-11FC018796C7}"/>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4" name="Marcador de pie de página 3">
            <a:extLst>
              <a:ext uri="{FF2B5EF4-FFF2-40B4-BE49-F238E27FC236}">
                <a16:creationId xmlns:a16="http://schemas.microsoft.com/office/drawing/2014/main" id="{81380DD3-38BF-D60E-9390-DD638AAAD309}"/>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77931382-03FD-C064-ACDB-1EAB6F32BD37}"/>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3791758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8FACE2E-7117-2848-8EE3-66BFC983A345}"/>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3" name="Marcador de pie de página 2">
            <a:extLst>
              <a:ext uri="{FF2B5EF4-FFF2-40B4-BE49-F238E27FC236}">
                <a16:creationId xmlns:a16="http://schemas.microsoft.com/office/drawing/2014/main" id="{F2FC6FFA-4D18-E276-D00D-E19F4E5CF13F}"/>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DF3DB2F5-170C-D022-6B86-2431D9CD7F0E}"/>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2354350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03D022-0340-752D-11A9-F7F8A515BD3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E487AADB-3333-98FC-B4CE-9AB2886DCE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C8239DDD-C60D-D69B-02E8-942088AB9E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6A362C5-4573-A9B6-A363-EEFB1FD20084}"/>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6" name="Marcador de pie de página 5">
            <a:extLst>
              <a:ext uri="{FF2B5EF4-FFF2-40B4-BE49-F238E27FC236}">
                <a16:creationId xmlns:a16="http://schemas.microsoft.com/office/drawing/2014/main" id="{91D77D37-B478-B5EC-C2C7-85243CCBE8A8}"/>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3E6971D-8882-B1C2-DB00-E6FF7F5F047D}"/>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1642821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6EBAEB-BC24-5BAB-1693-129EB75AEF1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6B7CC954-EC2C-B373-9474-7C13FB914A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52472DEF-AB38-AA18-9419-87B48C7831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CC04345-123D-87CF-71B3-AFC1E2FD93DA}"/>
              </a:ext>
            </a:extLst>
          </p:cNvPr>
          <p:cNvSpPr>
            <a:spLocks noGrp="1"/>
          </p:cNvSpPr>
          <p:nvPr>
            <p:ph type="dt" sz="half" idx="10"/>
          </p:nvPr>
        </p:nvSpPr>
        <p:spPr/>
        <p:txBody>
          <a:bodyPr/>
          <a:lstStyle/>
          <a:p>
            <a:fld id="{57083DF2-982E-4CD9-9137-989DEDDA80BE}" type="datetimeFigureOut">
              <a:rPr lang="es-CO" smtClean="0"/>
              <a:t>6/11/2024</a:t>
            </a:fld>
            <a:endParaRPr lang="es-CO"/>
          </a:p>
        </p:txBody>
      </p:sp>
      <p:sp>
        <p:nvSpPr>
          <p:cNvPr id="6" name="Marcador de pie de página 5">
            <a:extLst>
              <a:ext uri="{FF2B5EF4-FFF2-40B4-BE49-F238E27FC236}">
                <a16:creationId xmlns:a16="http://schemas.microsoft.com/office/drawing/2014/main" id="{F6477E39-6803-4F96-4C2A-B5B295A2FFE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052AC7E-AF43-845B-787F-BE00E077C29B}"/>
              </a:ext>
            </a:extLst>
          </p:cNvPr>
          <p:cNvSpPr>
            <a:spLocks noGrp="1"/>
          </p:cNvSpPr>
          <p:nvPr>
            <p:ph type="sldNum" sz="quarter" idx="12"/>
          </p:nvPr>
        </p:nvSpPr>
        <p:spPr/>
        <p:txBody>
          <a:bodyPr/>
          <a:lstStyle/>
          <a:p>
            <a:fld id="{1A26ADEC-E3FF-4272-BBF1-78DE89ABCBBA}" type="slidenum">
              <a:rPr lang="es-CO" smtClean="0"/>
              <a:t>‹Nº›</a:t>
            </a:fld>
            <a:endParaRPr lang="es-CO"/>
          </a:p>
        </p:txBody>
      </p:sp>
    </p:spTree>
    <p:extLst>
      <p:ext uri="{BB962C8B-B14F-4D97-AF65-F5344CB8AC3E}">
        <p14:creationId xmlns:p14="http://schemas.microsoft.com/office/powerpoint/2010/main" val="2376116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7DC17CD-E159-CFCE-4049-56511598BA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39A0DA19-367B-9FC4-429D-15C033B0AC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5673A8F-45BE-76CC-B817-1E76C63448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7083DF2-982E-4CD9-9137-989DEDDA80BE}" type="datetimeFigureOut">
              <a:rPr lang="es-CO" smtClean="0"/>
              <a:t>6/11/2024</a:t>
            </a:fld>
            <a:endParaRPr lang="es-CO"/>
          </a:p>
        </p:txBody>
      </p:sp>
      <p:sp>
        <p:nvSpPr>
          <p:cNvPr id="5" name="Marcador de pie de página 4">
            <a:extLst>
              <a:ext uri="{FF2B5EF4-FFF2-40B4-BE49-F238E27FC236}">
                <a16:creationId xmlns:a16="http://schemas.microsoft.com/office/drawing/2014/main" id="{B74A9260-70BC-1523-DE0B-705441BD67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O"/>
          </a:p>
        </p:txBody>
      </p:sp>
      <p:sp>
        <p:nvSpPr>
          <p:cNvPr id="6" name="Marcador de número de diapositiva 5">
            <a:extLst>
              <a:ext uri="{FF2B5EF4-FFF2-40B4-BE49-F238E27FC236}">
                <a16:creationId xmlns:a16="http://schemas.microsoft.com/office/drawing/2014/main" id="{5FA227F2-9F8D-D6F9-5BDB-109786A5F6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A26ADEC-E3FF-4272-BBF1-78DE89ABCBBA}" type="slidenum">
              <a:rPr lang="es-CO" smtClean="0"/>
              <a:t>‹Nº›</a:t>
            </a:fld>
            <a:endParaRPr lang="es-CO"/>
          </a:p>
        </p:txBody>
      </p:sp>
    </p:spTree>
    <p:extLst>
      <p:ext uri="{BB962C8B-B14F-4D97-AF65-F5344CB8AC3E}">
        <p14:creationId xmlns:p14="http://schemas.microsoft.com/office/powerpoint/2010/main" val="3621109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9F2A1-D746-B789-A807-9944B07E5F81}"/>
            </a:ext>
          </a:extLst>
        </p:cNvPr>
        <p:cNvGrpSpPr/>
        <p:nvPr/>
      </p:nvGrpSpPr>
      <p:grpSpPr>
        <a:xfrm>
          <a:off x="0" y="0"/>
          <a:ext cx="0" cy="0"/>
          <a:chOff x="0" y="0"/>
          <a:chExt cx="0" cy="0"/>
        </a:xfrm>
      </p:grpSpPr>
      <p:sp>
        <p:nvSpPr>
          <p:cNvPr id="2" name="Google Shape;366;p33">
            <a:extLst>
              <a:ext uri="{FF2B5EF4-FFF2-40B4-BE49-F238E27FC236}">
                <a16:creationId xmlns:a16="http://schemas.microsoft.com/office/drawing/2014/main" id="{65693E03-4B08-136D-4229-87B9046E3020}"/>
              </a:ext>
            </a:extLst>
          </p:cNvPr>
          <p:cNvSpPr/>
          <p:nvPr/>
        </p:nvSpPr>
        <p:spPr>
          <a:xfrm>
            <a:off x="-123372" y="-564243"/>
            <a:ext cx="13839371" cy="6477000"/>
          </a:xfrm>
          <a:custGeom>
            <a:avLst/>
            <a:gdLst/>
            <a:ahLst/>
            <a:cxnLst/>
            <a:rect l="l" t="t" r="r" b="b"/>
            <a:pathLst>
              <a:path w="329565" h="194310" extrusionOk="0">
                <a:moveTo>
                  <a:pt x="0" y="0"/>
                </a:moveTo>
                <a:lnTo>
                  <a:pt x="33147" y="107442"/>
                </a:lnTo>
                <a:lnTo>
                  <a:pt x="74295" y="118110"/>
                </a:lnTo>
                <a:lnTo>
                  <a:pt x="134493" y="194310"/>
                </a:lnTo>
                <a:lnTo>
                  <a:pt x="329565" y="180594"/>
                </a:lnTo>
                <a:lnTo>
                  <a:pt x="308229" y="11430"/>
                </a:lnTo>
                <a:close/>
              </a:path>
            </a:pathLst>
          </a:custGeom>
          <a:noFill/>
          <a:ln w="28575" cap="flat" cmpd="sng">
            <a:solidFill>
              <a:srgbClr val="FFC000"/>
            </a:solidFill>
            <a:prstDash val="solid"/>
            <a:round/>
            <a:headEnd type="none" w="med" len="med"/>
            <a:tailEnd type="none" w="med"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O"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Google Shape;219;p30">
            <a:extLst>
              <a:ext uri="{FF2B5EF4-FFF2-40B4-BE49-F238E27FC236}">
                <a16:creationId xmlns:a16="http://schemas.microsoft.com/office/drawing/2014/main" id="{BAF7DBEB-C963-833D-E1A9-4334B79949C5}"/>
              </a:ext>
            </a:extLst>
          </p:cNvPr>
          <p:cNvSpPr txBox="1">
            <a:spLocks/>
          </p:cNvSpPr>
          <p:nvPr/>
        </p:nvSpPr>
        <p:spPr>
          <a:xfrm>
            <a:off x="5683414" y="2433857"/>
            <a:ext cx="5992649" cy="480799"/>
          </a:xfrm>
          <a:prstGeom prst="rect">
            <a:avLst/>
          </a:prstGeom>
        </p:spPr>
        <p:txBody>
          <a:bodyPr spcFirstLastPara="1" wrap="square" lIns="91425" tIns="91425" rIns="91425" bIns="91425"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spcBef>
                <a:spcPts val="0"/>
              </a:spcBef>
              <a:defRPr/>
            </a:pPr>
            <a:r>
              <a:rPr lang="es-CO" sz="4800" b="1" dirty="0">
                <a:solidFill>
                  <a:srgbClr val="004886"/>
                </a:solidFill>
                <a:latin typeface="Segoe UI Semilight"/>
                <a:cs typeface="Segoe UI Semilight"/>
              </a:rPr>
              <a:t>Punto 6</a:t>
            </a:r>
            <a:endParaRPr kumimoji="0" lang="es-MX" sz="4800" b="1" i="0" u="none" strike="noStrike" kern="1200" cap="none" spc="0" normalizeH="0" baseline="0" noProof="0" dirty="0">
              <a:ln>
                <a:noFill/>
              </a:ln>
              <a:solidFill>
                <a:srgbClr val="004886"/>
              </a:solidFill>
              <a:effectLst/>
              <a:uLnTx/>
              <a:uFillTx/>
              <a:latin typeface="Segoe UI Semilight"/>
              <a:cs typeface="Segoe UI Semilight"/>
            </a:endParaRPr>
          </a:p>
        </p:txBody>
      </p:sp>
      <p:sp>
        <p:nvSpPr>
          <p:cNvPr id="5" name="TextBox 20">
            <a:extLst>
              <a:ext uri="{FF2B5EF4-FFF2-40B4-BE49-F238E27FC236}">
                <a16:creationId xmlns:a16="http://schemas.microsoft.com/office/drawing/2014/main" id="{D7DA65FA-F166-B8A9-9C0A-217C85C74852}"/>
              </a:ext>
            </a:extLst>
          </p:cNvPr>
          <p:cNvSpPr txBox="1"/>
          <p:nvPr/>
        </p:nvSpPr>
        <p:spPr>
          <a:xfrm>
            <a:off x="213195" y="6430825"/>
            <a:ext cx="3105231" cy="240643"/>
          </a:xfrm>
          <a:prstGeom prst="rect">
            <a:avLst/>
          </a:prstGeom>
        </p:spPr>
        <p:txBody>
          <a:bodyPr wrap="square" lIns="0" tIns="0" rIns="0" bIns="0" rtlCol="0" anchor="t">
            <a:spAutoFit/>
          </a:bodyPr>
          <a:lstStyle/>
          <a:p>
            <a:pPr marL="171662" marR="0" lvl="1" indent="0" algn="just" defTabSz="914400" rtl="0" eaLnBrk="1" fontAlgn="auto" latinLnBrk="0" hangingPunct="1">
              <a:lnSpc>
                <a:spcPts val="2226"/>
              </a:lnSpc>
              <a:spcBef>
                <a:spcPts val="0"/>
              </a:spcBef>
              <a:spcAft>
                <a:spcPts val="0"/>
              </a:spcAft>
              <a:buClrTx/>
              <a:buSzTx/>
              <a:buFontTx/>
              <a:buNone/>
              <a:tabLst/>
              <a:defRPr/>
            </a:pPr>
            <a:r>
              <a:rPr kumimoji="0" lang="en-US" sz="1000" b="1" i="0" u="none" strike="noStrike" kern="1200" cap="none" spc="47" normalizeH="0" baseline="0" noProof="0" err="1">
                <a:ln>
                  <a:noFill/>
                </a:ln>
                <a:solidFill>
                  <a:srgbClr val="9C9C9C"/>
                </a:solidFill>
                <a:effectLst/>
                <a:uLnTx/>
                <a:uFillTx/>
                <a:latin typeface="Segoe UI Semilight" panose="020B0402040204020203" pitchFamily="34" charset="0"/>
                <a:ea typeface="+mn-ea"/>
                <a:cs typeface="Segoe UI Semilight" panose="020B0402040204020203" pitchFamily="34" charset="0"/>
              </a:rPr>
              <a:t>Somos</a:t>
            </a:r>
            <a:r>
              <a:rPr kumimoji="0" lang="en-US" sz="1000" b="1" i="0" u="none" strike="noStrike" kern="1200" cap="none" spc="47" normalizeH="0" baseline="0" noProof="0">
                <a:ln>
                  <a:noFill/>
                </a:ln>
                <a:solidFill>
                  <a:srgbClr val="9C9C9C"/>
                </a:solidFill>
                <a:effectLst/>
                <a:uLnTx/>
                <a:uFillTx/>
                <a:latin typeface="Segoe UI Semilight" panose="020B0402040204020203" pitchFamily="34" charset="0"/>
                <a:ea typeface="+mn-ea"/>
                <a:cs typeface="Segoe UI Semilight" panose="020B0402040204020203" pitchFamily="34" charset="0"/>
              </a:rPr>
              <a:t> </a:t>
            </a:r>
            <a:r>
              <a:rPr kumimoji="0" lang="en-US" sz="1000" b="1" i="0" u="none" strike="noStrike" kern="1200" cap="none" spc="47" normalizeH="0" baseline="0" noProof="0" err="1">
                <a:ln>
                  <a:noFill/>
                </a:ln>
                <a:solidFill>
                  <a:srgbClr val="9C9C9C"/>
                </a:solidFill>
                <a:effectLst/>
                <a:uLnTx/>
                <a:uFillTx/>
                <a:latin typeface="Segoe UI Semilight" panose="020B0402040204020203" pitchFamily="34" charset="0"/>
                <a:ea typeface="+mn-ea"/>
                <a:cs typeface="Segoe UI Semilight" panose="020B0402040204020203" pitchFamily="34" charset="0"/>
              </a:rPr>
              <a:t>Confianza</a:t>
            </a:r>
            <a:r>
              <a:rPr kumimoji="0" lang="en-US" sz="1000" b="1" i="0" u="none" strike="noStrike" kern="1200" cap="none" spc="47" normalizeH="0" baseline="0" noProof="0">
                <a:ln>
                  <a:noFill/>
                </a:ln>
                <a:solidFill>
                  <a:srgbClr val="9C9C9C"/>
                </a:solidFill>
                <a:effectLst/>
                <a:uLnTx/>
                <a:uFillTx/>
                <a:latin typeface="Segoe UI Semilight" panose="020B0402040204020203" pitchFamily="34" charset="0"/>
                <a:ea typeface="+mn-ea"/>
                <a:cs typeface="Segoe UI Semilight" panose="020B0402040204020203" pitchFamily="34" charset="0"/>
              </a:rPr>
              <a:t>, </a:t>
            </a:r>
            <a:r>
              <a:rPr kumimoji="0" lang="en-US" sz="1000" b="1" i="0" u="none" strike="noStrike" kern="1200" cap="none" spc="47" normalizeH="0" baseline="0" noProof="0" err="1">
                <a:ln>
                  <a:noFill/>
                </a:ln>
                <a:solidFill>
                  <a:srgbClr val="9C9C9C"/>
                </a:solidFill>
                <a:effectLst/>
                <a:uLnTx/>
                <a:uFillTx/>
                <a:latin typeface="Segoe UI Semilight" panose="020B0402040204020203" pitchFamily="34" charset="0"/>
                <a:ea typeface="+mn-ea"/>
                <a:cs typeface="Segoe UI Semilight" panose="020B0402040204020203" pitchFamily="34" charset="0"/>
              </a:rPr>
              <a:t>Seguridad</a:t>
            </a:r>
            <a:r>
              <a:rPr kumimoji="0" lang="en-US" sz="1000" b="1" i="0" u="none" strike="noStrike" kern="1200" cap="none" spc="47" normalizeH="0" baseline="0" noProof="0">
                <a:ln>
                  <a:noFill/>
                </a:ln>
                <a:solidFill>
                  <a:srgbClr val="9C9C9C"/>
                </a:solidFill>
                <a:effectLst/>
                <a:uLnTx/>
                <a:uFillTx/>
                <a:latin typeface="Segoe UI Semilight" panose="020B0402040204020203" pitchFamily="34" charset="0"/>
                <a:ea typeface="+mn-ea"/>
                <a:cs typeface="Segoe UI Semilight" panose="020B0402040204020203" pitchFamily="34" charset="0"/>
              </a:rPr>
              <a:t> y </a:t>
            </a:r>
            <a:r>
              <a:rPr kumimoji="0" lang="en-US" sz="1000" b="1" i="0" u="none" strike="noStrike" kern="1200" cap="none" spc="47" normalizeH="0" baseline="0" noProof="0" err="1">
                <a:ln>
                  <a:noFill/>
                </a:ln>
                <a:solidFill>
                  <a:srgbClr val="9C9C9C"/>
                </a:solidFill>
                <a:effectLst/>
                <a:uLnTx/>
                <a:uFillTx/>
                <a:latin typeface="Segoe UI Semilight" panose="020B0402040204020203" pitchFamily="34" charset="0"/>
                <a:ea typeface="+mn-ea"/>
                <a:cs typeface="Segoe UI Semilight" panose="020B0402040204020203" pitchFamily="34" charset="0"/>
              </a:rPr>
              <a:t>Transparencia</a:t>
            </a:r>
            <a:r>
              <a:rPr kumimoji="0" lang="en-US" sz="1000" b="1" i="0" u="none" strike="noStrike" kern="1200" cap="none" spc="47" normalizeH="0" baseline="0" noProof="0">
                <a:ln>
                  <a:noFill/>
                </a:ln>
                <a:solidFill>
                  <a:srgbClr val="9C9C9C"/>
                </a:solidFill>
                <a:effectLst/>
                <a:uLnTx/>
                <a:uFillTx/>
                <a:latin typeface="Segoe UI Semilight" panose="020B0402040204020203" pitchFamily="34" charset="0"/>
                <a:ea typeface="+mn-ea"/>
                <a:cs typeface="Segoe UI Semilight" panose="020B0402040204020203" pitchFamily="34" charset="0"/>
              </a:rPr>
              <a:t>.</a:t>
            </a:r>
          </a:p>
        </p:txBody>
      </p:sp>
      <p:pic>
        <p:nvPicPr>
          <p:cNvPr id="7" name="Imagen 6">
            <a:extLst>
              <a:ext uri="{FF2B5EF4-FFF2-40B4-BE49-F238E27FC236}">
                <a16:creationId xmlns:a16="http://schemas.microsoft.com/office/drawing/2014/main" id="{5F55478C-19B2-88ED-CCFC-33650E9777C1}"/>
              </a:ext>
            </a:extLst>
          </p:cNvPr>
          <p:cNvPicPr>
            <a:picLocks noChangeAspect="1"/>
          </p:cNvPicPr>
          <p:nvPr/>
        </p:nvPicPr>
        <p:blipFill>
          <a:blip r:embed="rId2"/>
          <a:stretch>
            <a:fillRect/>
          </a:stretch>
        </p:blipFill>
        <p:spPr>
          <a:xfrm>
            <a:off x="9753599" y="5860666"/>
            <a:ext cx="2225205" cy="810802"/>
          </a:xfrm>
          <a:custGeom>
            <a:avLst/>
            <a:gdLst/>
            <a:ahLst/>
            <a:cxnLst/>
            <a:rect l="l" t="t" r="r" b="b"/>
            <a:pathLst>
              <a:path w="2833631" h="2677010">
                <a:moveTo>
                  <a:pt x="49418" y="0"/>
                </a:moveTo>
                <a:lnTo>
                  <a:pt x="2784213" y="0"/>
                </a:lnTo>
                <a:cubicBezTo>
                  <a:pt x="2811506" y="0"/>
                  <a:pt x="2833631" y="22125"/>
                  <a:pt x="2833631" y="49418"/>
                </a:cubicBezTo>
                <a:lnTo>
                  <a:pt x="2833631" y="2627592"/>
                </a:lnTo>
                <a:cubicBezTo>
                  <a:pt x="2833631" y="2654885"/>
                  <a:pt x="2811506" y="2677010"/>
                  <a:pt x="2784213" y="2677010"/>
                </a:cubicBezTo>
                <a:lnTo>
                  <a:pt x="49418" y="2677010"/>
                </a:lnTo>
                <a:cubicBezTo>
                  <a:pt x="22125" y="2677010"/>
                  <a:pt x="0" y="2654885"/>
                  <a:pt x="0" y="2627592"/>
                </a:cubicBezTo>
                <a:lnTo>
                  <a:pt x="0" y="49418"/>
                </a:lnTo>
                <a:cubicBezTo>
                  <a:pt x="0" y="22125"/>
                  <a:pt x="22125" y="0"/>
                  <a:pt x="49418" y="0"/>
                </a:cubicBezTo>
                <a:close/>
              </a:path>
            </a:pathLst>
          </a:custGeom>
        </p:spPr>
      </p:pic>
    </p:spTree>
    <p:extLst>
      <p:ext uri="{BB962C8B-B14F-4D97-AF65-F5344CB8AC3E}">
        <p14:creationId xmlns:p14="http://schemas.microsoft.com/office/powerpoint/2010/main" val="3430268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62A11B-C351-0CBF-D4A0-37251A66C1E0}"/>
            </a:ext>
          </a:extLst>
        </p:cNvPr>
        <p:cNvGrpSpPr/>
        <p:nvPr/>
      </p:nvGrpSpPr>
      <p:grpSpPr>
        <a:xfrm>
          <a:off x="0" y="0"/>
          <a:ext cx="0" cy="0"/>
          <a:chOff x="0" y="0"/>
          <a:chExt cx="0" cy="0"/>
        </a:xfrm>
      </p:grpSpPr>
      <p:grpSp>
        <p:nvGrpSpPr>
          <p:cNvPr id="15" name="Grupo 14">
            <a:extLst>
              <a:ext uri="{FF2B5EF4-FFF2-40B4-BE49-F238E27FC236}">
                <a16:creationId xmlns:a16="http://schemas.microsoft.com/office/drawing/2014/main" id="{0AF89325-DA79-2C2A-2569-D92A5660A7BB}"/>
              </a:ext>
            </a:extLst>
          </p:cNvPr>
          <p:cNvGrpSpPr/>
          <p:nvPr/>
        </p:nvGrpSpPr>
        <p:grpSpPr>
          <a:xfrm>
            <a:off x="0" y="0"/>
            <a:ext cx="12192000" cy="539751"/>
            <a:chOff x="0" y="0"/>
            <a:chExt cx="12192000" cy="539751"/>
          </a:xfrm>
        </p:grpSpPr>
        <p:cxnSp>
          <p:nvCxnSpPr>
            <p:cNvPr id="16" name="Conector recto 15">
              <a:extLst>
                <a:ext uri="{FF2B5EF4-FFF2-40B4-BE49-F238E27FC236}">
                  <a16:creationId xmlns:a16="http://schemas.microsoft.com/office/drawing/2014/main" id="{9C990FF3-A721-1CA6-7C35-505AC1AD4262}"/>
                </a:ext>
              </a:extLst>
            </p:cNvPr>
            <p:cNvCxnSpPr>
              <a:cxnSpLocks/>
            </p:cNvCxnSpPr>
            <p:nvPr/>
          </p:nvCxnSpPr>
          <p:spPr>
            <a:xfrm flipV="1">
              <a:off x="392085" y="539749"/>
              <a:ext cx="11799915" cy="2"/>
            </a:xfrm>
            <a:prstGeom prst="line">
              <a:avLst/>
            </a:prstGeom>
            <a:ln w="12700">
              <a:solidFill>
                <a:srgbClr val="FFB300"/>
              </a:solidFill>
            </a:ln>
          </p:spPr>
          <p:style>
            <a:lnRef idx="1">
              <a:schemeClr val="accent3"/>
            </a:lnRef>
            <a:fillRef idx="0">
              <a:schemeClr val="accent3"/>
            </a:fillRef>
            <a:effectRef idx="0">
              <a:schemeClr val="accent3"/>
            </a:effectRef>
            <a:fontRef idx="minor">
              <a:schemeClr val="tx1"/>
            </a:fontRef>
          </p:style>
        </p:cxnSp>
        <p:cxnSp>
          <p:nvCxnSpPr>
            <p:cNvPr id="17" name="Conector recto 16">
              <a:extLst>
                <a:ext uri="{FF2B5EF4-FFF2-40B4-BE49-F238E27FC236}">
                  <a16:creationId xmlns:a16="http://schemas.microsoft.com/office/drawing/2014/main" id="{6DE695A8-EE0F-8B3F-0A71-A74CAE339EF9}"/>
                </a:ext>
              </a:extLst>
            </p:cNvPr>
            <p:cNvCxnSpPr>
              <a:cxnSpLocks/>
            </p:cNvCxnSpPr>
            <p:nvPr/>
          </p:nvCxnSpPr>
          <p:spPr>
            <a:xfrm>
              <a:off x="0" y="0"/>
              <a:ext cx="404037" cy="539749"/>
            </a:xfrm>
            <a:prstGeom prst="line">
              <a:avLst/>
            </a:prstGeom>
            <a:ln w="12700">
              <a:solidFill>
                <a:srgbClr val="FFB300"/>
              </a:solidFill>
            </a:ln>
          </p:spPr>
          <p:style>
            <a:lnRef idx="1">
              <a:schemeClr val="accent3"/>
            </a:lnRef>
            <a:fillRef idx="0">
              <a:schemeClr val="accent3"/>
            </a:fillRef>
            <a:effectRef idx="0">
              <a:schemeClr val="accent3"/>
            </a:effectRef>
            <a:fontRef idx="minor">
              <a:schemeClr val="tx1"/>
            </a:fontRef>
          </p:style>
        </p:cxnSp>
      </p:grpSp>
      <p:sp>
        <p:nvSpPr>
          <p:cNvPr id="49" name="Google Shape;219;p30">
            <a:extLst>
              <a:ext uri="{FF2B5EF4-FFF2-40B4-BE49-F238E27FC236}">
                <a16:creationId xmlns:a16="http://schemas.microsoft.com/office/drawing/2014/main" id="{4D2378EF-64CE-3D33-B5CE-DAFC67C1C77F}"/>
              </a:ext>
            </a:extLst>
          </p:cNvPr>
          <p:cNvSpPr txBox="1">
            <a:spLocks/>
          </p:cNvSpPr>
          <p:nvPr/>
        </p:nvSpPr>
        <p:spPr>
          <a:xfrm>
            <a:off x="300493" y="16883"/>
            <a:ext cx="11891507" cy="577800"/>
          </a:xfrm>
          <a:prstGeom prst="rect">
            <a:avLst/>
          </a:prstGeom>
        </p:spPr>
        <p:txBody>
          <a:bodyPr spcFirstLastPara="1" wrap="square" lIns="91425" tIns="91425" rIns="91425" bIns="91425" anchor="ctr" anchorCtr="0">
            <a:noAutofit/>
          </a:bodyPr>
          <a:lstStyle>
            <a:defPPr>
              <a:defRPr lang="es-CO"/>
            </a:defPPr>
            <a:lvl1pPr marR="0" lvl="0" indent="0" fontAlgn="auto">
              <a:lnSpc>
                <a:spcPct val="100000"/>
              </a:lnSpc>
              <a:spcBef>
                <a:spcPts val="0"/>
              </a:spcBef>
              <a:spcAft>
                <a:spcPts val="0"/>
              </a:spcAft>
              <a:buClrTx/>
              <a:buSzTx/>
              <a:buFontTx/>
              <a:buNone/>
              <a:tabLst/>
              <a:defRPr kumimoji="0" sz="4000" b="1" i="0" u="none" strike="noStrike" cap="none" spc="0" normalizeH="0" baseline="0">
                <a:ln>
                  <a:noFill/>
                </a:ln>
                <a:solidFill>
                  <a:srgbClr val="004886"/>
                </a:solidFill>
                <a:effectLst/>
                <a:uLnTx/>
                <a:uFillTx/>
                <a:latin typeface="Segoe UI Semilight"/>
                <a:cs typeface="Segoe UI Semiligh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3600" dirty="0"/>
              <a:t>Activos fideicomitidos</a:t>
            </a:r>
            <a:endParaRPr kumimoji="0" lang="es-ES" sz="3600" b="1" i="0" u="none" strike="noStrike" kern="1200" cap="none" spc="0" normalizeH="0" baseline="0" noProof="0" dirty="0">
              <a:ln>
                <a:noFill/>
              </a:ln>
              <a:solidFill>
                <a:srgbClr val="004886"/>
              </a:solidFill>
              <a:effectLst/>
              <a:uLnTx/>
              <a:uFillTx/>
              <a:latin typeface="Segoe UI Semilight"/>
              <a:ea typeface="+mn-ea"/>
              <a:cs typeface="Segoe UI Semilight"/>
            </a:endParaRPr>
          </a:p>
        </p:txBody>
      </p:sp>
      <p:sp>
        <p:nvSpPr>
          <p:cNvPr id="6" name="CuadroTexto 5">
            <a:extLst>
              <a:ext uri="{FF2B5EF4-FFF2-40B4-BE49-F238E27FC236}">
                <a16:creationId xmlns:a16="http://schemas.microsoft.com/office/drawing/2014/main" id="{CF77C2BC-F4B2-1F0E-520A-46E1197A52A0}"/>
              </a:ext>
            </a:extLst>
          </p:cNvPr>
          <p:cNvSpPr txBox="1"/>
          <p:nvPr/>
        </p:nvSpPr>
        <p:spPr>
          <a:xfrm>
            <a:off x="8017932" y="3126366"/>
            <a:ext cx="3722964" cy="307777"/>
          </a:xfrm>
          <a:prstGeom prst="rect">
            <a:avLst/>
          </a:prstGeom>
          <a:noFill/>
        </p:spPr>
        <p:txBody>
          <a:bodyPr wrap="square">
            <a:spAutoFit/>
          </a:bodyPr>
          <a:lstStyle/>
          <a:p>
            <a:pPr algn="just"/>
            <a:r>
              <a:rPr lang="es-ES" sz="1400" dirty="0">
                <a:latin typeface="Segoe UI Semilight" panose="020B0402040204020203" pitchFamily="34" charset="0"/>
                <a:cs typeface="Segoe UI Semilight" panose="020B0402040204020203" pitchFamily="34" charset="0"/>
              </a:rPr>
              <a:t> </a:t>
            </a:r>
          </a:p>
        </p:txBody>
      </p:sp>
      <p:graphicFrame>
        <p:nvGraphicFramePr>
          <p:cNvPr id="8" name="Gráfico 7">
            <a:extLst>
              <a:ext uri="{FF2B5EF4-FFF2-40B4-BE49-F238E27FC236}">
                <a16:creationId xmlns:a16="http://schemas.microsoft.com/office/drawing/2014/main" id="{FA92F865-42A7-E954-7FAA-73486BFCE143}"/>
              </a:ext>
            </a:extLst>
          </p:cNvPr>
          <p:cNvGraphicFramePr>
            <a:graphicFrameLocks/>
          </p:cNvGraphicFramePr>
          <p:nvPr/>
        </p:nvGraphicFramePr>
        <p:xfrm>
          <a:off x="643467" y="2112265"/>
          <a:ext cx="7374465" cy="37466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a 4">
            <a:extLst>
              <a:ext uri="{FF2B5EF4-FFF2-40B4-BE49-F238E27FC236}">
                <a16:creationId xmlns:a16="http://schemas.microsoft.com/office/drawing/2014/main" id="{4B29D112-BA61-A706-896B-846324EDA2D6}"/>
              </a:ext>
            </a:extLst>
          </p:cNvPr>
          <p:cNvGraphicFramePr>
            <a:graphicFrameLocks noGrp="1"/>
          </p:cNvGraphicFramePr>
          <p:nvPr/>
        </p:nvGraphicFramePr>
        <p:xfrm>
          <a:off x="988446" y="815101"/>
          <a:ext cx="10515600" cy="1076746"/>
        </p:xfrm>
        <a:graphic>
          <a:graphicData uri="http://schemas.openxmlformats.org/drawingml/2006/table">
            <a:tbl>
              <a:tblPr/>
              <a:tblGrid>
                <a:gridCol w="1448256">
                  <a:extLst>
                    <a:ext uri="{9D8B030D-6E8A-4147-A177-3AD203B41FA5}">
                      <a16:colId xmlns:a16="http://schemas.microsoft.com/office/drawing/2014/main" val="732300334"/>
                    </a:ext>
                  </a:extLst>
                </a:gridCol>
                <a:gridCol w="755612">
                  <a:extLst>
                    <a:ext uri="{9D8B030D-6E8A-4147-A177-3AD203B41FA5}">
                      <a16:colId xmlns:a16="http://schemas.microsoft.com/office/drawing/2014/main" val="4265420834"/>
                    </a:ext>
                  </a:extLst>
                </a:gridCol>
                <a:gridCol w="755612">
                  <a:extLst>
                    <a:ext uri="{9D8B030D-6E8A-4147-A177-3AD203B41FA5}">
                      <a16:colId xmlns:a16="http://schemas.microsoft.com/office/drawing/2014/main" val="3715001128"/>
                    </a:ext>
                  </a:extLst>
                </a:gridCol>
                <a:gridCol w="755612">
                  <a:extLst>
                    <a:ext uri="{9D8B030D-6E8A-4147-A177-3AD203B41FA5}">
                      <a16:colId xmlns:a16="http://schemas.microsoft.com/office/drawing/2014/main" val="3997943441"/>
                    </a:ext>
                  </a:extLst>
                </a:gridCol>
                <a:gridCol w="755612">
                  <a:extLst>
                    <a:ext uri="{9D8B030D-6E8A-4147-A177-3AD203B41FA5}">
                      <a16:colId xmlns:a16="http://schemas.microsoft.com/office/drawing/2014/main" val="510519371"/>
                    </a:ext>
                  </a:extLst>
                </a:gridCol>
                <a:gridCol w="755612">
                  <a:extLst>
                    <a:ext uri="{9D8B030D-6E8A-4147-A177-3AD203B41FA5}">
                      <a16:colId xmlns:a16="http://schemas.microsoft.com/office/drawing/2014/main" val="303490262"/>
                    </a:ext>
                  </a:extLst>
                </a:gridCol>
                <a:gridCol w="755612">
                  <a:extLst>
                    <a:ext uri="{9D8B030D-6E8A-4147-A177-3AD203B41FA5}">
                      <a16:colId xmlns:a16="http://schemas.microsoft.com/office/drawing/2014/main" val="2456272559"/>
                    </a:ext>
                  </a:extLst>
                </a:gridCol>
                <a:gridCol w="755612">
                  <a:extLst>
                    <a:ext uri="{9D8B030D-6E8A-4147-A177-3AD203B41FA5}">
                      <a16:colId xmlns:a16="http://schemas.microsoft.com/office/drawing/2014/main" val="2549634145"/>
                    </a:ext>
                  </a:extLst>
                </a:gridCol>
                <a:gridCol w="755612">
                  <a:extLst>
                    <a:ext uri="{9D8B030D-6E8A-4147-A177-3AD203B41FA5}">
                      <a16:colId xmlns:a16="http://schemas.microsoft.com/office/drawing/2014/main" val="3346025317"/>
                    </a:ext>
                  </a:extLst>
                </a:gridCol>
                <a:gridCol w="755612">
                  <a:extLst>
                    <a:ext uri="{9D8B030D-6E8A-4147-A177-3AD203B41FA5}">
                      <a16:colId xmlns:a16="http://schemas.microsoft.com/office/drawing/2014/main" val="1745317849"/>
                    </a:ext>
                  </a:extLst>
                </a:gridCol>
                <a:gridCol w="755612">
                  <a:extLst>
                    <a:ext uri="{9D8B030D-6E8A-4147-A177-3AD203B41FA5}">
                      <a16:colId xmlns:a16="http://schemas.microsoft.com/office/drawing/2014/main" val="160094009"/>
                    </a:ext>
                  </a:extLst>
                </a:gridCol>
                <a:gridCol w="755612">
                  <a:extLst>
                    <a:ext uri="{9D8B030D-6E8A-4147-A177-3AD203B41FA5}">
                      <a16:colId xmlns:a16="http://schemas.microsoft.com/office/drawing/2014/main" val="391553029"/>
                    </a:ext>
                  </a:extLst>
                </a:gridCol>
                <a:gridCol w="755612">
                  <a:extLst>
                    <a:ext uri="{9D8B030D-6E8A-4147-A177-3AD203B41FA5}">
                      <a16:colId xmlns:a16="http://schemas.microsoft.com/office/drawing/2014/main" val="2942721735"/>
                    </a:ext>
                  </a:extLst>
                </a:gridCol>
              </a:tblGrid>
              <a:tr h="207793">
                <a:tc rowSpan="2">
                  <a:txBody>
                    <a:bodyPr/>
                    <a:lstStyle/>
                    <a:p>
                      <a:pPr algn="ctr" rtl="0" fontAlgn="b"/>
                      <a:r>
                        <a:rPr lang="es-CO" sz="1100" b="1" i="0" u="none" strike="noStrike">
                          <a:solidFill>
                            <a:srgbClr val="FFFFFF"/>
                          </a:solidFill>
                          <a:effectLst/>
                          <a:latin typeface="Segoe UI Semilight" panose="020B0402040204020203" pitchFamily="34" charset="0"/>
                        </a:rPr>
                        <a:t> </a:t>
                      </a:r>
                    </a:p>
                  </a:txBody>
                  <a:tcPr marL="6297" marR="6297" marT="6297"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dirty="0">
                          <a:solidFill>
                            <a:schemeClr val="tx1"/>
                          </a:solidFill>
                          <a:effectLst/>
                          <a:latin typeface="Segoe UI Semilight" panose="020B0402040204020203" pitchFamily="34" charset="0"/>
                        </a:rPr>
                        <a:t>2013</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dirty="0">
                          <a:solidFill>
                            <a:schemeClr val="tx1"/>
                          </a:solidFill>
                          <a:effectLst/>
                          <a:latin typeface="Segoe UI Semilight" panose="020B0402040204020203" pitchFamily="34" charset="0"/>
                        </a:rPr>
                        <a:t>2014</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a:solidFill>
                            <a:schemeClr val="tx1"/>
                          </a:solidFill>
                          <a:effectLst/>
                          <a:latin typeface="Segoe UI Semilight" panose="020B0402040204020203" pitchFamily="34" charset="0"/>
                        </a:rPr>
                        <a:t>2015</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dirty="0">
                          <a:solidFill>
                            <a:schemeClr val="tx1"/>
                          </a:solidFill>
                          <a:effectLst/>
                          <a:latin typeface="Segoe UI Semilight" panose="020B0402040204020203" pitchFamily="34" charset="0"/>
                        </a:rPr>
                        <a:t>2016</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dirty="0">
                          <a:solidFill>
                            <a:schemeClr val="tx1"/>
                          </a:solidFill>
                          <a:effectLst/>
                          <a:latin typeface="Segoe UI Semilight" panose="020B0402040204020203" pitchFamily="34" charset="0"/>
                        </a:rPr>
                        <a:t>2017</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dirty="0">
                          <a:solidFill>
                            <a:schemeClr val="tx1"/>
                          </a:solidFill>
                          <a:effectLst/>
                          <a:latin typeface="Segoe UI Semilight" panose="020B0402040204020203" pitchFamily="34" charset="0"/>
                        </a:rPr>
                        <a:t>2018</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dirty="0">
                          <a:solidFill>
                            <a:schemeClr val="tx1"/>
                          </a:solidFill>
                          <a:effectLst/>
                          <a:latin typeface="Segoe UI Semilight" panose="020B0402040204020203" pitchFamily="34" charset="0"/>
                        </a:rPr>
                        <a:t>2019</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a:solidFill>
                            <a:schemeClr val="tx1"/>
                          </a:solidFill>
                          <a:effectLst/>
                          <a:latin typeface="Segoe UI Semilight" panose="020B0402040204020203" pitchFamily="34" charset="0"/>
                        </a:rPr>
                        <a:t>2020</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dirty="0">
                          <a:solidFill>
                            <a:schemeClr val="tx1"/>
                          </a:solidFill>
                          <a:effectLst/>
                          <a:latin typeface="Segoe UI Semilight" panose="020B0402040204020203" pitchFamily="34" charset="0"/>
                        </a:rPr>
                        <a:t>2021</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dirty="0">
                          <a:solidFill>
                            <a:schemeClr val="tx1"/>
                          </a:solidFill>
                          <a:effectLst/>
                          <a:latin typeface="Segoe UI Semilight" panose="020B0402040204020203" pitchFamily="34" charset="0"/>
                        </a:rPr>
                        <a:t>2022</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rowSpan="2">
                  <a:txBody>
                    <a:bodyPr/>
                    <a:lstStyle/>
                    <a:p>
                      <a:pPr algn="ctr" rtl="0" fontAlgn="b"/>
                      <a:r>
                        <a:rPr lang="es-CO" sz="1100" b="1" i="0" u="none" strike="noStrike" dirty="0">
                          <a:solidFill>
                            <a:schemeClr val="tx1"/>
                          </a:solidFill>
                          <a:effectLst/>
                          <a:latin typeface="Segoe UI Semilight" panose="020B0402040204020203" pitchFamily="34" charset="0"/>
                        </a:rPr>
                        <a:t>2023</a:t>
                      </a:r>
                    </a:p>
                  </a:txBody>
                  <a:tcPr marL="6297" marR="6297" marT="6297" marB="0" anchor="b">
                    <a:lnL>
                      <a:noFill/>
                    </a:lnL>
                    <a:lnR>
                      <a:noFill/>
                    </a:lnR>
                    <a:lnT w="12700" cap="flat" cmpd="sng" algn="ctr">
                      <a:solidFill>
                        <a:schemeClr val="tx1"/>
                      </a:solidFill>
                      <a:prstDash val="solid"/>
                      <a:round/>
                      <a:headEnd type="none" w="med" len="med"/>
                      <a:tailEnd type="none" w="med" len="med"/>
                    </a:lnT>
                    <a:lnB>
                      <a:noFill/>
                    </a:lnB>
                    <a:solidFill>
                      <a:srgbClr val="A6A6A6"/>
                    </a:solidFill>
                  </a:tcPr>
                </a:tc>
                <a:tc>
                  <a:txBody>
                    <a:bodyPr/>
                    <a:lstStyle/>
                    <a:p>
                      <a:pPr algn="ctr" rtl="0" fontAlgn="b"/>
                      <a:r>
                        <a:rPr lang="es-CO" sz="1100" b="1" i="0" u="none" strike="noStrike">
                          <a:solidFill>
                            <a:schemeClr val="tx1"/>
                          </a:solidFill>
                          <a:effectLst/>
                          <a:latin typeface="Segoe UI Semilight" panose="020B0402040204020203" pitchFamily="34" charset="0"/>
                        </a:rPr>
                        <a:t>2024</a:t>
                      </a:r>
                    </a:p>
                  </a:txBody>
                  <a:tcPr marL="6297" marR="6297" marT="6297"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A6A6A6"/>
                    </a:solidFill>
                  </a:tcPr>
                </a:tc>
                <a:extLst>
                  <a:ext uri="{0D108BD9-81ED-4DB2-BD59-A6C34878D82A}">
                    <a16:rowId xmlns:a16="http://schemas.microsoft.com/office/drawing/2014/main" val="1760153087"/>
                  </a:ext>
                </a:extLst>
              </a:tr>
              <a:tr h="207793">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b"/>
                      <a:r>
                        <a:rPr lang="es-CO" sz="1100" b="1" i="0" u="none" strike="noStrike" dirty="0">
                          <a:solidFill>
                            <a:schemeClr val="tx1"/>
                          </a:solidFill>
                          <a:effectLst/>
                          <a:latin typeface="Segoe UI Semilight" panose="020B0402040204020203" pitchFamily="34" charset="0"/>
                        </a:rPr>
                        <a:t>(agosto)</a:t>
                      </a:r>
                    </a:p>
                  </a:txBody>
                  <a:tcPr marL="6297" marR="6297" marT="6297" marB="0" anchor="b">
                    <a:lnL>
                      <a:noFill/>
                    </a:lnL>
                    <a:lnR w="12700" cap="flat" cmpd="sng" algn="ctr">
                      <a:solidFill>
                        <a:schemeClr val="tx1"/>
                      </a:solidFill>
                      <a:prstDash val="solid"/>
                      <a:round/>
                      <a:headEnd type="none" w="med" len="med"/>
                      <a:tailEnd type="none" w="med" len="med"/>
                    </a:lnR>
                    <a:lnT>
                      <a:noFill/>
                    </a:lnT>
                    <a:lnB>
                      <a:noFill/>
                    </a:lnB>
                    <a:solidFill>
                      <a:srgbClr val="A6A6A6"/>
                    </a:solidFill>
                  </a:tcPr>
                </a:tc>
                <a:extLst>
                  <a:ext uri="{0D108BD9-81ED-4DB2-BD59-A6C34878D82A}">
                    <a16:rowId xmlns:a16="http://schemas.microsoft.com/office/drawing/2014/main" val="3845668805"/>
                  </a:ext>
                </a:extLst>
              </a:tr>
              <a:tr h="661160">
                <a:tc>
                  <a:txBody>
                    <a:bodyPr/>
                    <a:lstStyle/>
                    <a:p>
                      <a:pPr algn="l" rtl="0" fontAlgn="b"/>
                      <a:r>
                        <a:rPr lang="es-CO" sz="1200" b="1" i="0" u="none" strike="noStrike">
                          <a:solidFill>
                            <a:srgbClr val="FFFFFF"/>
                          </a:solidFill>
                          <a:effectLst/>
                          <a:latin typeface="Segoe UI Semilight" panose="020B0402040204020203" pitchFamily="34" charset="0"/>
                        </a:rPr>
                        <a:t>Activos Administrados </a:t>
                      </a:r>
                    </a:p>
                  </a:txBody>
                  <a:tcPr marL="6297" marR="6297" marT="6297" marB="0" anchor="b">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A6A6A6"/>
                    </a:solidFill>
                  </a:tcPr>
                </a:tc>
                <a:tc>
                  <a:txBody>
                    <a:bodyPr/>
                    <a:lstStyle/>
                    <a:p>
                      <a:pPr algn="ctr" rtl="0" fontAlgn="b"/>
                      <a:r>
                        <a:rPr lang="es-CO" sz="1200" b="0" i="0" u="none" strike="noStrike" dirty="0">
                          <a:solidFill>
                            <a:srgbClr val="000000"/>
                          </a:solidFill>
                          <a:effectLst/>
                          <a:latin typeface="Segoe UI Semilight" panose="020B0402040204020203" pitchFamily="34" charset="0"/>
                        </a:rPr>
                        <a:t>6,1</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dirty="0">
                          <a:solidFill>
                            <a:srgbClr val="000000"/>
                          </a:solidFill>
                          <a:effectLst/>
                          <a:latin typeface="Segoe UI Semilight" panose="020B0402040204020203" pitchFamily="34" charset="0"/>
                        </a:rPr>
                        <a:t>6,9</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dirty="0">
                          <a:solidFill>
                            <a:srgbClr val="000000"/>
                          </a:solidFill>
                          <a:effectLst/>
                          <a:latin typeface="Segoe UI Semilight" panose="020B0402040204020203" pitchFamily="34" charset="0"/>
                        </a:rPr>
                        <a:t>6,3</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dirty="0">
                          <a:solidFill>
                            <a:srgbClr val="000000"/>
                          </a:solidFill>
                          <a:effectLst/>
                          <a:latin typeface="Segoe UI Semilight" panose="020B0402040204020203" pitchFamily="34" charset="0"/>
                        </a:rPr>
                        <a:t>6,8</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a:solidFill>
                            <a:srgbClr val="000000"/>
                          </a:solidFill>
                          <a:effectLst/>
                          <a:latin typeface="Segoe UI Semilight" panose="020B0402040204020203" pitchFamily="34" charset="0"/>
                        </a:rPr>
                        <a:t>8,08</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a:solidFill>
                            <a:srgbClr val="000000"/>
                          </a:solidFill>
                          <a:effectLst/>
                          <a:latin typeface="Segoe UI Semilight" panose="020B0402040204020203" pitchFamily="34" charset="0"/>
                        </a:rPr>
                        <a:t>8,1</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a:solidFill>
                            <a:srgbClr val="000000"/>
                          </a:solidFill>
                          <a:effectLst/>
                          <a:latin typeface="Segoe UI Semilight" panose="020B0402040204020203" pitchFamily="34" charset="0"/>
                        </a:rPr>
                        <a:t>9,3</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dirty="0">
                          <a:solidFill>
                            <a:srgbClr val="000000"/>
                          </a:solidFill>
                          <a:effectLst/>
                          <a:latin typeface="Segoe UI Semilight" panose="020B0402040204020203" pitchFamily="34" charset="0"/>
                        </a:rPr>
                        <a:t>9,7</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a:solidFill>
                            <a:srgbClr val="000000"/>
                          </a:solidFill>
                          <a:effectLst/>
                          <a:latin typeface="Segoe UI Semilight" panose="020B0402040204020203" pitchFamily="34" charset="0"/>
                        </a:rPr>
                        <a:t>9</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a:solidFill>
                            <a:srgbClr val="000000"/>
                          </a:solidFill>
                          <a:effectLst/>
                          <a:latin typeface="Segoe UI Semilight" panose="020B0402040204020203" pitchFamily="34" charset="0"/>
                        </a:rPr>
                        <a:t>8,7</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dirty="0">
                          <a:solidFill>
                            <a:srgbClr val="000000"/>
                          </a:solidFill>
                          <a:effectLst/>
                          <a:latin typeface="Segoe UI Semilight" panose="020B0402040204020203" pitchFamily="34" charset="0"/>
                        </a:rPr>
                        <a:t>5,4</a:t>
                      </a:r>
                    </a:p>
                  </a:txBody>
                  <a:tcPr marL="6297" marR="6297" marT="6297" marB="0" anchor="b">
                    <a:lnL>
                      <a:noFill/>
                    </a:lnL>
                    <a:lnR>
                      <a:noFill/>
                    </a:lnR>
                    <a:lnT>
                      <a:noFill/>
                    </a:lnT>
                    <a:lnB w="12700" cap="flat" cmpd="sng" algn="ctr">
                      <a:solidFill>
                        <a:schemeClr val="tx1"/>
                      </a:solidFill>
                      <a:prstDash val="solid"/>
                      <a:round/>
                      <a:headEnd type="none" w="med" len="med"/>
                      <a:tailEnd type="none" w="med" len="med"/>
                    </a:lnB>
                    <a:noFill/>
                  </a:tcPr>
                </a:tc>
                <a:tc>
                  <a:txBody>
                    <a:bodyPr/>
                    <a:lstStyle/>
                    <a:p>
                      <a:pPr algn="ctr" rtl="0" fontAlgn="b"/>
                      <a:r>
                        <a:rPr lang="es-CO" sz="1200" b="0" i="0" u="none" strike="noStrike" dirty="0">
                          <a:solidFill>
                            <a:srgbClr val="000000"/>
                          </a:solidFill>
                          <a:effectLst/>
                          <a:latin typeface="Segoe UI Semilight" panose="020B0402040204020203" pitchFamily="34" charset="0"/>
                        </a:rPr>
                        <a:t>6,53</a:t>
                      </a:r>
                    </a:p>
                  </a:txBody>
                  <a:tcPr marL="6297" marR="6297" marT="6297"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7300020"/>
                  </a:ext>
                </a:extLst>
              </a:tr>
            </a:tbl>
          </a:graphicData>
        </a:graphic>
      </p:graphicFrame>
      <p:sp>
        <p:nvSpPr>
          <p:cNvPr id="7" name="CuadroTexto 6">
            <a:extLst>
              <a:ext uri="{FF2B5EF4-FFF2-40B4-BE49-F238E27FC236}">
                <a16:creationId xmlns:a16="http://schemas.microsoft.com/office/drawing/2014/main" id="{97BF5521-0AEB-2A54-52FE-6A5398036D30}"/>
              </a:ext>
            </a:extLst>
          </p:cNvPr>
          <p:cNvSpPr txBox="1"/>
          <p:nvPr/>
        </p:nvSpPr>
        <p:spPr>
          <a:xfrm>
            <a:off x="392085" y="1926526"/>
            <a:ext cx="6140196" cy="261610"/>
          </a:xfrm>
          <a:prstGeom prst="rect">
            <a:avLst/>
          </a:prstGeom>
          <a:noFill/>
        </p:spPr>
        <p:txBody>
          <a:bodyPr wrap="square">
            <a:spAutoFit/>
          </a:bodyPr>
          <a:lstStyle/>
          <a:p>
            <a:pPr algn="l" fontAlgn="b"/>
            <a:r>
              <a:rPr lang="es-CO" sz="1100" b="1" i="1" u="none" strike="noStrike" dirty="0">
                <a:effectLst/>
                <a:latin typeface="Segoe UI Semilight" panose="020B0402040204020203" pitchFamily="34" charset="0"/>
              </a:rPr>
              <a:t>Cifras en billones </a:t>
            </a:r>
          </a:p>
        </p:txBody>
      </p:sp>
      <p:graphicFrame>
        <p:nvGraphicFramePr>
          <p:cNvPr id="9" name="Tabla 8">
            <a:extLst>
              <a:ext uri="{FF2B5EF4-FFF2-40B4-BE49-F238E27FC236}">
                <a16:creationId xmlns:a16="http://schemas.microsoft.com/office/drawing/2014/main" id="{70A8E9A9-E72F-E5FE-7ADD-CF11D29C60F4}"/>
              </a:ext>
            </a:extLst>
          </p:cNvPr>
          <p:cNvGraphicFramePr>
            <a:graphicFrameLocks noGrp="1"/>
          </p:cNvGraphicFramePr>
          <p:nvPr>
            <p:extLst>
              <p:ext uri="{D42A27DB-BD31-4B8C-83A1-F6EECF244321}">
                <p14:modId xmlns:p14="http://schemas.microsoft.com/office/powerpoint/2010/main" val="139767371"/>
              </p:ext>
            </p:extLst>
          </p:nvPr>
        </p:nvGraphicFramePr>
        <p:xfrm>
          <a:off x="8137281" y="2555590"/>
          <a:ext cx="3486115" cy="3749040"/>
        </p:xfrm>
        <a:graphic>
          <a:graphicData uri="http://schemas.openxmlformats.org/drawingml/2006/table">
            <a:tbl>
              <a:tblPr firstRow="1" bandRow="1">
                <a:tableStyleId>{3B4B98B0-60AC-42C2-AFA5-B58CD77FA1E5}</a:tableStyleId>
              </a:tblPr>
              <a:tblGrid>
                <a:gridCol w="3486115">
                  <a:extLst>
                    <a:ext uri="{9D8B030D-6E8A-4147-A177-3AD203B41FA5}">
                      <a16:colId xmlns:a16="http://schemas.microsoft.com/office/drawing/2014/main" val="4282656903"/>
                    </a:ext>
                  </a:extLst>
                </a:gridCol>
              </a:tblGrid>
              <a:tr h="1192308">
                <a:tc>
                  <a:txBody>
                    <a:bodyPr/>
                    <a:lstStyle/>
                    <a:p>
                      <a:pPr algn="just"/>
                      <a:r>
                        <a:rPr lang="es-ES" sz="1600" b="0" dirty="0">
                          <a:latin typeface="Segoe UI Semilight"/>
                          <a:cs typeface="Segoe UI Semilight"/>
                        </a:rPr>
                        <a:t>La estrategia de Fiducoldex para el año 2019 se re enfocó en diversificar sus fuentes de ingresos con el fin de disminuir su dependencia de los negocios en consorcio y centrarse en las líneas de negocio de su misión, con la ejecución de las políticas públicas del Gobierno, así como el fortalecimiento de los Fondos de Inversión Colectiva. La variación del año 2023 obedece a la terminación de la administración de los recursos del </a:t>
                      </a:r>
                      <a:r>
                        <a:rPr lang="es-ES" sz="1600" b="0" dirty="0" err="1">
                          <a:latin typeface="Segoe UI Semilight"/>
                          <a:cs typeface="Segoe UI Semilight"/>
                        </a:rPr>
                        <a:t>Fonpet</a:t>
                      </a:r>
                      <a:r>
                        <a:rPr lang="es-ES" sz="1600" b="0" dirty="0">
                          <a:latin typeface="Segoe UI Semilight"/>
                          <a:cs typeface="Segoe UI Semilight"/>
                        </a:rPr>
                        <a:t>, efecto que se revierte durante el año 2024 con nuevos negocios y crecimiento de los </a:t>
                      </a:r>
                      <a:r>
                        <a:rPr lang="es-ES" sz="1600" b="0" dirty="0" err="1">
                          <a:latin typeface="Segoe UI Semilight"/>
                          <a:cs typeface="Segoe UI Semilight"/>
                        </a:rPr>
                        <a:t>Fic´s</a:t>
                      </a:r>
                      <a:r>
                        <a:rPr lang="es-ES" sz="1600" b="0" dirty="0">
                          <a:latin typeface="Segoe UI Semilight"/>
                          <a:cs typeface="Segoe UI Semilight"/>
                        </a:rPr>
                        <a:t>. </a:t>
                      </a:r>
                      <a:endParaRPr lang="es-ES" sz="1600" b="0" dirty="0" err="1">
                        <a:latin typeface="Segoe UI Semilight" panose="020B0402040204020203" pitchFamily="34" charset="0"/>
                        <a:cs typeface="Segoe UI Semilight" panose="020B0402040204020203" pitchFamily="34" charset="0"/>
                      </a:endParaRPr>
                    </a:p>
                  </a:txBody>
                  <a:tcPr/>
                </a:tc>
                <a:extLst>
                  <a:ext uri="{0D108BD9-81ED-4DB2-BD59-A6C34878D82A}">
                    <a16:rowId xmlns:a16="http://schemas.microsoft.com/office/drawing/2014/main" val="4184774048"/>
                  </a:ext>
                </a:extLst>
              </a:tr>
            </a:tbl>
          </a:graphicData>
        </a:graphic>
      </p:graphicFrame>
    </p:spTree>
    <p:extLst>
      <p:ext uri="{BB962C8B-B14F-4D97-AF65-F5344CB8AC3E}">
        <p14:creationId xmlns:p14="http://schemas.microsoft.com/office/powerpoint/2010/main" val="13372491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6c0351b-822b-4316-85b8-cafaff84f70b">
      <Terms xmlns="http://schemas.microsoft.com/office/infopath/2007/PartnerControls"/>
    </lcf76f155ced4ddcb4097134ff3c332f>
    <TaxCatchAll xmlns="ec7a252a-b81a-4ec0-b412-96c8cc33702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E28FE6BBE8D1674A9E3745DC33423852" ma:contentTypeVersion="18" ma:contentTypeDescription="Crear nuevo documento." ma:contentTypeScope="" ma:versionID="67b2e9432bf98cbfb182083f93455cb6">
  <xsd:schema xmlns:xsd="http://www.w3.org/2001/XMLSchema" xmlns:xs="http://www.w3.org/2001/XMLSchema" xmlns:p="http://schemas.microsoft.com/office/2006/metadata/properties" xmlns:ns2="ec7a252a-b81a-4ec0-b412-96c8cc337025" xmlns:ns3="a6c0351b-822b-4316-85b8-cafaff84f70b" targetNamespace="http://schemas.microsoft.com/office/2006/metadata/properties" ma:root="true" ma:fieldsID="1ed952a6e067c6bf212ce15b4f06bb03" ns2:_="" ns3:_="">
    <xsd:import namespace="ec7a252a-b81a-4ec0-b412-96c8cc337025"/>
    <xsd:import namespace="a6c0351b-822b-4316-85b8-cafaff84f70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7a252a-b81a-4ec0-b412-96c8cc337025"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23" nillable="true" ma:displayName="Taxonomy Catch All Column" ma:hidden="true" ma:list="{09c48b7d-14b2-4fbe-9ae0-8e7dc6837a51}" ma:internalName="TaxCatchAll" ma:showField="CatchAllData" ma:web="ec7a252a-b81a-4ec0-b412-96c8cc33702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6c0351b-822b-4316-85b8-cafaff84f70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Etiquetas de imagen" ma:readOnly="false" ma:fieldId="{5cf76f15-5ced-4ddc-b409-7134ff3c332f}" ma:taxonomyMulti="true" ma:sspId="f2d8631a-4e50-4419-9e1d-1838066ed4d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113923-56A3-4FA7-AD66-A1FBCD89D84A}">
  <ds:schemaRefs>
    <ds:schemaRef ds:uri="http://purl.org/dc/terms/"/>
    <ds:schemaRef ds:uri="http://schemas.microsoft.com/office/2006/metadata/properties"/>
    <ds:schemaRef ds:uri="ec7a252a-b81a-4ec0-b412-96c8cc337025"/>
    <ds:schemaRef ds:uri="http://purl.org/dc/dcmitype/"/>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a6c0351b-822b-4316-85b8-cafaff84f70b"/>
    <ds:schemaRef ds:uri="http://purl.org/dc/elements/1.1/"/>
  </ds:schemaRefs>
</ds:datastoreItem>
</file>

<file path=customXml/itemProps2.xml><?xml version="1.0" encoding="utf-8"?>
<ds:datastoreItem xmlns:ds="http://schemas.openxmlformats.org/officeDocument/2006/customXml" ds:itemID="{C8F30121-4F7F-4002-80E9-15A971CB75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7a252a-b81a-4ec0-b412-96c8cc337025"/>
    <ds:schemaRef ds:uri="a6c0351b-822b-4316-85b8-cafaff84f7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CE6608-E3CE-464B-BA4E-5C20C5042C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144</Words>
  <Application>Microsoft Office PowerPoint</Application>
  <PresentationFormat>Panorámica</PresentationFormat>
  <Paragraphs>35</Paragraphs>
  <Slides>2</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Aptos</vt:lpstr>
      <vt:lpstr>Aptos Display</vt:lpstr>
      <vt:lpstr>Arial</vt:lpstr>
      <vt:lpstr>Calibri</vt:lpstr>
      <vt:lpstr>Segoe UI Semilight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Christian Andres Rubio Pardo</dc:creator>
  <cp:lastModifiedBy>Janeth Rocío Castañeda Micán</cp:lastModifiedBy>
  <cp:revision>19</cp:revision>
  <dcterms:created xsi:type="dcterms:W3CDTF">2024-10-28T16:19:46Z</dcterms:created>
  <dcterms:modified xsi:type="dcterms:W3CDTF">2024-11-06T21:22:46Z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0x010100E28FE6BBE8D1674A9E3745DC33423852</vt:lpwstr>
  </property>
  <property fmtid="{D5CDD505-2E9C-101B-9397-08002B2CF9AE}" pid="3" name="MediaServiceImageTags">
    <vt:lpwstr/>
  </property>
</Properties>
</file>