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147377532" r:id="rId5"/>
    <p:sldId id="2147377524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ACFDE2-9696-27ED-9A12-C6CA7BA54C5A}" v="467" dt="2024-10-29T12:36:30.3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30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ardo Andres Gastelbondo Chirivi" userId="S::rgastelbondo@fiducoldex.com.co::7ff7673c-a361-47c3-9a8a-787f751860c3" providerId="AD" clId="Web-{D0ACFDE2-9696-27ED-9A12-C6CA7BA54C5A}"/>
    <pc:docChg chg="delSld modSld">
      <pc:chgData name="Ricardo Andres Gastelbondo Chirivi" userId="S::rgastelbondo@fiducoldex.com.co::7ff7673c-a361-47c3-9a8a-787f751860c3" providerId="AD" clId="Web-{D0ACFDE2-9696-27ED-9A12-C6CA7BA54C5A}" dt="2024-10-29T12:36:29.507" v="460"/>
      <pc:docMkLst>
        <pc:docMk/>
      </pc:docMkLst>
      <pc:sldChg chg="del">
        <pc:chgData name="Ricardo Andres Gastelbondo Chirivi" userId="S::rgastelbondo@fiducoldex.com.co::7ff7673c-a361-47c3-9a8a-787f751860c3" providerId="AD" clId="Web-{D0ACFDE2-9696-27ED-9A12-C6CA7BA54C5A}" dt="2024-10-29T12:32:30.652" v="0"/>
        <pc:sldMkLst>
          <pc:docMk/>
          <pc:sldMk cId="653126088" sldId="1872"/>
        </pc:sldMkLst>
      </pc:sldChg>
      <pc:sldChg chg="modSp">
        <pc:chgData name="Ricardo Andres Gastelbondo Chirivi" userId="S::rgastelbondo@fiducoldex.com.co::7ff7673c-a361-47c3-9a8a-787f751860c3" providerId="AD" clId="Web-{D0ACFDE2-9696-27ED-9A12-C6CA7BA54C5A}" dt="2024-10-29T12:36:29.507" v="460"/>
        <pc:sldMkLst>
          <pc:docMk/>
          <pc:sldMk cId="4154609398" sldId="2147377524"/>
        </pc:sldMkLst>
        <pc:graphicFrameChg chg="mod modGraphic">
          <ac:chgData name="Ricardo Andres Gastelbondo Chirivi" userId="S::rgastelbondo@fiducoldex.com.co::7ff7673c-a361-47c3-9a8a-787f751860c3" providerId="AD" clId="Web-{D0ACFDE2-9696-27ED-9A12-C6CA7BA54C5A}" dt="2024-10-29T12:36:29.507" v="460"/>
          <ac:graphicFrameMkLst>
            <pc:docMk/>
            <pc:sldMk cId="4154609398" sldId="2147377524"/>
            <ac:graphicFrameMk id="3" creationId="{B553E188-3F20-E90B-3F11-437E021048D3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fiducoldexsa.sharepoint.com/sites/Docs/Documentos/Gerencia%20de%20planeacion/19.%20PRESUPUESTO/2024%20senado/Historico%20FINANCIERO%202013-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'[Historico FINANCIERO 2013-2024.xlsx]Hoja7'!$A$2</c:f>
              <c:strCache>
                <c:ptCount val="1"/>
                <c:pt idx="0">
                  <c:v>   Nuevos negocios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egoe UI Semilight" panose="020B0402040204020203" pitchFamily="34" charset="0"/>
                    <a:ea typeface="+mn-ea"/>
                    <a:cs typeface="Segoe UI Semilight" panose="020B0402040204020203" pitchFamily="34" charset="0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'[Historico FINANCIERO 2013-2024.xlsx]Hoja7'!$G$1:$M$1</c:f>
              <c:strCach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 
(Agosto)</c:v>
                </c:pt>
              </c:strCache>
            </c:strRef>
          </c:cat>
          <c:val>
            <c:numRef>
              <c:f>'[Historico FINANCIERO 2013-2024.xlsx]Hoja7'!$G$2:$M$2</c:f>
              <c:numCache>
                <c:formatCode>General</c:formatCode>
                <c:ptCount val="7"/>
                <c:pt idx="0">
                  <c:v>970</c:v>
                </c:pt>
                <c:pt idx="1">
                  <c:v>941</c:v>
                </c:pt>
                <c:pt idx="2" formatCode="#,##0">
                  <c:v>1203</c:v>
                </c:pt>
                <c:pt idx="3" formatCode="#,##0">
                  <c:v>2165</c:v>
                </c:pt>
                <c:pt idx="4" formatCode="#,##0">
                  <c:v>2054</c:v>
                </c:pt>
                <c:pt idx="5" formatCode="#,##0">
                  <c:v>5015</c:v>
                </c:pt>
                <c:pt idx="6" formatCode="#,##0">
                  <c:v>4019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69-4FD6-A2AD-B9CB125C4BE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5662031"/>
        <c:axId val="125652911"/>
      </c:barChart>
      <c:catAx>
        <c:axId val="1256620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pPr>
            <a:endParaRPr lang="es-CO"/>
          </a:p>
        </c:txPr>
        <c:crossAx val="125652911"/>
        <c:crosses val="autoZero"/>
        <c:auto val="1"/>
        <c:lblAlgn val="ctr"/>
        <c:lblOffset val="100"/>
        <c:noMultiLvlLbl val="0"/>
      </c:catAx>
      <c:valAx>
        <c:axId val="12565291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5662031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Segoe UI Semilight" panose="020B0402040204020203" pitchFamily="34" charset="0"/>
          <a:cs typeface="Segoe UI Semilight" panose="020B0402040204020203" pitchFamily="34" charset="0"/>
        </a:defRPr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1D451-9A55-431E-82E8-B7BBB23BEC01}" type="datetimeFigureOut">
              <a:rPr lang="es-CO" smtClean="0"/>
              <a:t>6/11/2024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158D2-8721-48A5-9379-4487B20C80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9134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FF0208-9652-7DCD-BEF0-1DC3D88721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60E2EE0D-EB05-3930-27C2-476FE03979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63083FDC-2FD5-F584-54B2-342EA753CD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34" indent="-285734" algn="just" defTabSz="9143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endParaRPr lang="es-CO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43F582B-AA9B-628F-4702-B20E4A1D89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350">
              <a:defRPr/>
            </a:pPr>
            <a:fld id="{99BBE4C5-7845-4BAD-B39E-D15F3C81B2FF}" type="slidenum">
              <a:rPr lang="es-CO">
                <a:solidFill>
                  <a:prstClr val="black"/>
                </a:solidFill>
                <a:latin typeface="Calibri" panose="020F0502020204030204"/>
              </a:rPr>
              <a:pPr defTabSz="914350">
                <a:defRPr/>
              </a:pPr>
              <a:t>2</a:t>
            </a:fld>
            <a:endParaRPr lang="es-CO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62625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14A95A-DD90-82D2-3235-575644B95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DE20F5-1FA7-6E79-21E4-9971CE0B11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ECFC3C-981E-F133-6480-560CAB14C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41AD-FB88-46F1-BF06-BE5390F19CC7}" type="datetimeFigureOut">
              <a:rPr lang="es-CO" smtClean="0"/>
              <a:t>6/11/2024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20E689-1A5A-21D9-9E52-11AFC80DF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73A38A-CDBD-789B-D3C9-BF5D441CC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8A602-337C-42B4-A515-D099A63531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3531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2021F7-195F-312C-DFD0-E42A174D5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291D7F3-CA9E-FE51-FC0E-C34D1A617B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3A09FA-DA4C-FB2C-0851-F60E0B88F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41AD-FB88-46F1-BF06-BE5390F19CC7}" type="datetimeFigureOut">
              <a:rPr lang="es-CO" smtClean="0"/>
              <a:t>6/11/2024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C2B443-B24E-A511-CB1B-9EB62F6BA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B1F98E-2BDD-7939-E332-99C1C5253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8A602-337C-42B4-A515-D099A63531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6718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D0362E5-076B-B9A5-A255-75FC68DC9C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D92C315-C3EC-CCDD-683C-B40D0E244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122BA1-46A3-0FA0-5685-B1BA841C6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41AD-FB88-46F1-BF06-BE5390F19CC7}" type="datetimeFigureOut">
              <a:rPr lang="es-CO" smtClean="0"/>
              <a:t>6/11/2024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D7BAEE-A8AB-09D4-4073-73A5A54B5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D9130D-EAE9-C218-811F-3961319B6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8A602-337C-42B4-A515-D099A63531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2314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>
  <p:cSld name="Blank slide">
    <p:bg>
      <p:bgPr>
        <a:noFill/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191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A0F80A-26D4-858C-6DFE-8840B0C91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33C254-F4C1-EF5C-DA82-38E993896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0FFE6F-5109-D93F-BCBB-769CCA91D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41AD-FB88-46F1-BF06-BE5390F19CC7}" type="datetimeFigureOut">
              <a:rPr lang="es-CO" smtClean="0"/>
              <a:t>6/11/2024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3F349A-A236-4F99-4209-D7560312C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3B7104-4A8D-B85C-123F-FF1EA027C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8A602-337C-42B4-A515-D099A63531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6828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5756CA-0CB6-8206-63FA-3A5E6F15D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4CCEAE4-43C5-05A0-03ED-E4C667D5B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BC93E5-2714-9072-F1BD-BED051927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41AD-FB88-46F1-BF06-BE5390F19CC7}" type="datetimeFigureOut">
              <a:rPr lang="es-CO" smtClean="0"/>
              <a:t>6/11/2024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9FD06A-6070-4BD4-69E7-E777B0B1D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6F61D5-7E8B-7A43-619F-5B687C6AC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8A602-337C-42B4-A515-D099A63531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9641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B33BAE-4C07-8E9C-1532-125883CF2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AD6B23-ED06-4FD6-57A3-92AADE3D4D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A9151A1-6C90-F7D8-F700-F05D44569C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A0B0C9-370B-2CB5-9909-BD2B73778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41AD-FB88-46F1-BF06-BE5390F19CC7}" type="datetimeFigureOut">
              <a:rPr lang="es-CO" smtClean="0"/>
              <a:t>6/11/2024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E4AC258-1E38-6F1F-0DAE-5023527A0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75D8F8-9DAD-9997-C299-36AAA4DF7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8A602-337C-42B4-A515-D099A63531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602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D5F3C7-A900-7DEA-A9A1-4CAB3CDB0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B01F48-6F06-E5FB-8FDC-8E8C5EA3B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656DEDA-7450-06E8-86BB-702D69C7E3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8270754-7648-892A-C4EB-E5EDCAC68B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DED64AE-A239-0C33-44F8-7E5AB70C75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8D5F1A2-AA61-1BE3-BFE5-A1FC8F4A8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41AD-FB88-46F1-BF06-BE5390F19CC7}" type="datetimeFigureOut">
              <a:rPr lang="es-CO" smtClean="0"/>
              <a:t>6/11/2024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34CF8C5-5F92-004D-1966-12E1542D0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CB02B2E-E79A-9AAD-0FB4-588851684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8A602-337C-42B4-A515-D099A63531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134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9B1183-0278-097A-3BD3-A3C97B651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806C5BF-6F89-E2C2-6261-B734D33C1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41AD-FB88-46F1-BF06-BE5390F19CC7}" type="datetimeFigureOut">
              <a:rPr lang="es-CO" smtClean="0"/>
              <a:t>6/11/2024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3950E00-AAA3-FEF1-2F95-4984F9920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3BD5788-0F7A-F16C-ED55-296CBEC97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8A602-337C-42B4-A515-D099A63531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3833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C785806-D7FD-908C-6811-51BF95734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41AD-FB88-46F1-BF06-BE5390F19CC7}" type="datetimeFigureOut">
              <a:rPr lang="es-CO" smtClean="0"/>
              <a:t>6/11/2024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54F5487-05CB-CCE4-1B4D-0A2A8EE90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7897ECF-F780-5C37-1EA2-87BE4690C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8A602-337C-42B4-A515-D099A63531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46304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23B4C4-16BC-73FB-F705-06D3FE726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2E93F8-B7ED-8B84-BA10-75DE0382B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CA041D-5EA3-97E6-4CF9-6A251FFD53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7CD444-C0FD-D045-C480-5EB25DFC0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41AD-FB88-46F1-BF06-BE5390F19CC7}" type="datetimeFigureOut">
              <a:rPr lang="es-CO" smtClean="0"/>
              <a:t>6/11/2024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B9409D0-12F6-180B-27BD-AFB3B6282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110F7BE-509C-AC2C-46A4-A38D0892F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8A602-337C-42B4-A515-D099A63531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9949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ED6DF5-66BC-ED16-2209-946765284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BC6A83-A7CF-4195-7C99-4F3DD13E07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C59A55F-BCD4-B0D8-27A3-37A9C11CF6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AE8866-7E05-35FA-E7AE-E7993D7C6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41AD-FB88-46F1-BF06-BE5390F19CC7}" type="datetimeFigureOut">
              <a:rPr lang="es-CO" smtClean="0"/>
              <a:t>6/11/2024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D5E0D02-3311-ADE3-A923-51B6C2FB0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9B357E-B061-1B60-CC44-A3B4A7385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8A602-337C-42B4-A515-D099A63531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0151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ECB3CBB-0C8A-CBCC-6D58-74995E0D5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6A4C3E-BC60-73D8-15C6-7519B8BCF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B98C88-B77C-631D-FD68-622899F2C9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A341AD-FB88-46F1-BF06-BE5390F19CC7}" type="datetimeFigureOut">
              <a:rPr lang="es-CO" smtClean="0"/>
              <a:t>6/11/2024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C7067B-0132-6895-999F-5E49081CC4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F17F0-43B3-47D2-4510-250FFD3EB4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48A602-337C-42B4-A515-D099A63531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3940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25E8F5-1F98-AAC2-4844-4F3BA9180C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66;p33">
            <a:extLst>
              <a:ext uri="{FF2B5EF4-FFF2-40B4-BE49-F238E27FC236}">
                <a16:creationId xmlns:a16="http://schemas.microsoft.com/office/drawing/2014/main" id="{6379F2C3-BB72-0BD6-A700-3DC53FDABB52}"/>
              </a:ext>
            </a:extLst>
          </p:cNvPr>
          <p:cNvSpPr/>
          <p:nvPr/>
        </p:nvSpPr>
        <p:spPr>
          <a:xfrm>
            <a:off x="-123372" y="-564243"/>
            <a:ext cx="13839371" cy="6477000"/>
          </a:xfrm>
          <a:custGeom>
            <a:avLst/>
            <a:gdLst/>
            <a:ahLst/>
            <a:cxnLst/>
            <a:rect l="l" t="t" r="r" b="b"/>
            <a:pathLst>
              <a:path w="329565" h="194310" extrusionOk="0">
                <a:moveTo>
                  <a:pt x="0" y="0"/>
                </a:moveTo>
                <a:lnTo>
                  <a:pt x="33147" y="107442"/>
                </a:lnTo>
                <a:lnTo>
                  <a:pt x="74295" y="118110"/>
                </a:lnTo>
                <a:lnTo>
                  <a:pt x="134493" y="194310"/>
                </a:lnTo>
                <a:lnTo>
                  <a:pt x="329565" y="180594"/>
                </a:lnTo>
                <a:lnTo>
                  <a:pt x="308229" y="11430"/>
                </a:lnTo>
                <a:close/>
              </a:path>
            </a:pathLst>
          </a:custGeom>
          <a:noFill/>
          <a:ln w="28575" cap="flat" cmpd="sng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Google Shape;219;p30">
            <a:extLst>
              <a:ext uri="{FF2B5EF4-FFF2-40B4-BE49-F238E27FC236}">
                <a16:creationId xmlns:a16="http://schemas.microsoft.com/office/drawing/2014/main" id="{A9839271-B5D5-4264-8D30-C8BECF4EBCB6}"/>
              </a:ext>
            </a:extLst>
          </p:cNvPr>
          <p:cNvSpPr txBox="1">
            <a:spLocks/>
          </p:cNvSpPr>
          <p:nvPr/>
        </p:nvSpPr>
        <p:spPr>
          <a:xfrm>
            <a:off x="5683414" y="2433857"/>
            <a:ext cx="5992649" cy="48079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0"/>
              </a:spcBef>
              <a:defRPr/>
            </a:pPr>
            <a:r>
              <a:rPr lang="es-CO" sz="4800" b="1" dirty="0">
                <a:solidFill>
                  <a:srgbClr val="004886"/>
                </a:solidFill>
                <a:latin typeface="Segoe UI Semilight"/>
                <a:cs typeface="Segoe UI Semilight"/>
              </a:rPr>
              <a:t>Punto 5</a:t>
            </a:r>
            <a:endParaRPr kumimoji="0" lang="es-MX" sz="4800" b="1" i="0" u="none" strike="noStrike" kern="1200" cap="none" spc="0" normalizeH="0" baseline="0" noProof="0" dirty="0">
              <a:ln>
                <a:noFill/>
              </a:ln>
              <a:solidFill>
                <a:srgbClr val="004886"/>
              </a:solidFill>
              <a:effectLst/>
              <a:uLnTx/>
              <a:uFillTx/>
              <a:latin typeface="Segoe UI Semilight"/>
              <a:cs typeface="Segoe UI Semilight"/>
            </a:endParaRPr>
          </a:p>
        </p:txBody>
      </p:sp>
      <p:sp>
        <p:nvSpPr>
          <p:cNvPr id="5" name="TextBox 20">
            <a:extLst>
              <a:ext uri="{FF2B5EF4-FFF2-40B4-BE49-F238E27FC236}">
                <a16:creationId xmlns:a16="http://schemas.microsoft.com/office/drawing/2014/main" id="{53EED6AD-8689-1577-C7AA-67841B62676B}"/>
              </a:ext>
            </a:extLst>
          </p:cNvPr>
          <p:cNvSpPr txBox="1"/>
          <p:nvPr/>
        </p:nvSpPr>
        <p:spPr>
          <a:xfrm>
            <a:off x="213195" y="6430825"/>
            <a:ext cx="3105231" cy="2406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171662" marR="0" lvl="1" indent="0" algn="just" defTabSz="914400" rtl="0" eaLnBrk="1" fontAlgn="auto" latinLnBrk="0" hangingPunct="1">
              <a:lnSpc>
                <a:spcPts val="2226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47" normalizeH="0" baseline="0" noProof="0" err="1">
                <a:ln>
                  <a:noFill/>
                </a:ln>
                <a:solidFill>
                  <a:srgbClr val="9C9C9C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Somos</a:t>
            </a:r>
            <a:r>
              <a:rPr kumimoji="0" lang="en-US" sz="1000" b="1" i="0" u="none" strike="noStrike" kern="1200" cap="none" spc="47" normalizeH="0" baseline="0" noProof="0">
                <a:ln>
                  <a:noFill/>
                </a:ln>
                <a:solidFill>
                  <a:srgbClr val="9C9C9C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 </a:t>
            </a:r>
            <a:r>
              <a:rPr kumimoji="0" lang="en-US" sz="1000" b="1" i="0" u="none" strike="noStrike" kern="1200" cap="none" spc="47" normalizeH="0" baseline="0" noProof="0" err="1">
                <a:ln>
                  <a:noFill/>
                </a:ln>
                <a:solidFill>
                  <a:srgbClr val="9C9C9C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Confianza</a:t>
            </a:r>
            <a:r>
              <a:rPr kumimoji="0" lang="en-US" sz="1000" b="1" i="0" u="none" strike="noStrike" kern="1200" cap="none" spc="47" normalizeH="0" baseline="0" noProof="0">
                <a:ln>
                  <a:noFill/>
                </a:ln>
                <a:solidFill>
                  <a:srgbClr val="9C9C9C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, </a:t>
            </a:r>
            <a:r>
              <a:rPr kumimoji="0" lang="en-US" sz="1000" b="1" i="0" u="none" strike="noStrike" kern="1200" cap="none" spc="47" normalizeH="0" baseline="0" noProof="0" err="1">
                <a:ln>
                  <a:noFill/>
                </a:ln>
                <a:solidFill>
                  <a:srgbClr val="9C9C9C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Seguridad</a:t>
            </a:r>
            <a:r>
              <a:rPr kumimoji="0" lang="en-US" sz="1000" b="1" i="0" u="none" strike="noStrike" kern="1200" cap="none" spc="47" normalizeH="0" baseline="0" noProof="0">
                <a:ln>
                  <a:noFill/>
                </a:ln>
                <a:solidFill>
                  <a:srgbClr val="9C9C9C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 y </a:t>
            </a:r>
            <a:r>
              <a:rPr kumimoji="0" lang="en-US" sz="1000" b="1" i="0" u="none" strike="noStrike" kern="1200" cap="none" spc="47" normalizeH="0" baseline="0" noProof="0" err="1">
                <a:ln>
                  <a:noFill/>
                </a:ln>
                <a:solidFill>
                  <a:srgbClr val="9C9C9C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Transparencia</a:t>
            </a:r>
            <a:r>
              <a:rPr kumimoji="0" lang="en-US" sz="1000" b="1" i="0" u="none" strike="noStrike" kern="1200" cap="none" spc="47" normalizeH="0" baseline="0" noProof="0">
                <a:ln>
                  <a:noFill/>
                </a:ln>
                <a:solidFill>
                  <a:srgbClr val="9C9C9C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.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4FA5D49-1DE1-A2FE-0BCC-A3FEAFE1B6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3599" y="5860666"/>
            <a:ext cx="2225205" cy="810802"/>
          </a:xfrm>
          <a:custGeom>
            <a:avLst/>
            <a:gdLst/>
            <a:ahLst/>
            <a:cxnLst/>
            <a:rect l="l" t="t" r="r" b="b"/>
            <a:pathLst>
              <a:path w="2833631" h="2677010">
                <a:moveTo>
                  <a:pt x="49418" y="0"/>
                </a:moveTo>
                <a:lnTo>
                  <a:pt x="2784213" y="0"/>
                </a:lnTo>
                <a:cubicBezTo>
                  <a:pt x="2811506" y="0"/>
                  <a:pt x="2833631" y="22125"/>
                  <a:pt x="2833631" y="49418"/>
                </a:cubicBezTo>
                <a:lnTo>
                  <a:pt x="2833631" y="2627592"/>
                </a:lnTo>
                <a:cubicBezTo>
                  <a:pt x="2833631" y="2654885"/>
                  <a:pt x="2811506" y="2677010"/>
                  <a:pt x="2784213" y="2677010"/>
                </a:cubicBezTo>
                <a:lnTo>
                  <a:pt x="49418" y="2677010"/>
                </a:lnTo>
                <a:cubicBezTo>
                  <a:pt x="22125" y="2677010"/>
                  <a:pt x="0" y="2654885"/>
                  <a:pt x="0" y="2627592"/>
                </a:cubicBezTo>
                <a:lnTo>
                  <a:pt x="0" y="49418"/>
                </a:lnTo>
                <a:cubicBezTo>
                  <a:pt x="0" y="22125"/>
                  <a:pt x="22125" y="0"/>
                  <a:pt x="4941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54754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A02B07-93BC-D4A1-BA74-3098597521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o 14">
            <a:extLst>
              <a:ext uri="{FF2B5EF4-FFF2-40B4-BE49-F238E27FC236}">
                <a16:creationId xmlns:a16="http://schemas.microsoft.com/office/drawing/2014/main" id="{8A74129D-C710-DC2A-432D-E1B91606365C}"/>
              </a:ext>
            </a:extLst>
          </p:cNvPr>
          <p:cNvGrpSpPr/>
          <p:nvPr/>
        </p:nvGrpSpPr>
        <p:grpSpPr>
          <a:xfrm>
            <a:off x="0" y="0"/>
            <a:ext cx="12192000" cy="539751"/>
            <a:chOff x="0" y="0"/>
            <a:chExt cx="12192000" cy="539751"/>
          </a:xfrm>
        </p:grpSpPr>
        <p:cxnSp>
          <p:nvCxnSpPr>
            <p:cNvPr id="16" name="Conector recto 15">
              <a:extLst>
                <a:ext uri="{FF2B5EF4-FFF2-40B4-BE49-F238E27FC236}">
                  <a16:creationId xmlns:a16="http://schemas.microsoft.com/office/drawing/2014/main" id="{2857E137-68FE-15B4-AB4C-15A68609B60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2085" y="539749"/>
              <a:ext cx="11799915" cy="2"/>
            </a:xfrm>
            <a:prstGeom prst="line">
              <a:avLst/>
            </a:prstGeom>
            <a:ln w="12700">
              <a:solidFill>
                <a:srgbClr val="FFB30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7" name="Conector recto 16">
              <a:extLst>
                <a:ext uri="{FF2B5EF4-FFF2-40B4-BE49-F238E27FC236}">
                  <a16:creationId xmlns:a16="http://schemas.microsoft.com/office/drawing/2014/main" id="{10C47493-CD4C-4923-63B0-C89D6C2C561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0"/>
              <a:ext cx="404037" cy="539749"/>
            </a:xfrm>
            <a:prstGeom prst="line">
              <a:avLst/>
            </a:prstGeom>
            <a:ln w="12700">
              <a:solidFill>
                <a:srgbClr val="FFB30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49" name="Google Shape;219;p30">
            <a:extLst>
              <a:ext uri="{FF2B5EF4-FFF2-40B4-BE49-F238E27FC236}">
                <a16:creationId xmlns:a16="http://schemas.microsoft.com/office/drawing/2014/main" id="{D46BD7D3-9682-DE38-BE39-DAACDBAD3B83}"/>
              </a:ext>
            </a:extLst>
          </p:cNvPr>
          <p:cNvSpPr txBox="1">
            <a:spLocks/>
          </p:cNvSpPr>
          <p:nvPr/>
        </p:nvSpPr>
        <p:spPr>
          <a:xfrm>
            <a:off x="300493" y="16883"/>
            <a:ext cx="11891507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s-CO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000" b="1" i="0" u="none" strike="noStrike" cap="none" spc="0" normalizeH="0" baseline="0">
                <a:ln>
                  <a:noFill/>
                </a:ln>
                <a:solidFill>
                  <a:srgbClr val="004886"/>
                </a:solidFill>
                <a:effectLst/>
                <a:uLnTx/>
                <a:uFillTx/>
                <a:latin typeface="Segoe UI Semilight"/>
                <a:cs typeface="Segoe UI Semiligh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3600" dirty="0"/>
              <a:t>Nuevos negocios generados </a:t>
            </a:r>
            <a:endParaRPr kumimoji="0" lang="es-ES" sz="3600" b="1" i="0" u="none" strike="noStrike" kern="1200" cap="none" spc="0" normalizeH="0" baseline="0" noProof="0" dirty="0">
              <a:ln>
                <a:noFill/>
              </a:ln>
              <a:solidFill>
                <a:srgbClr val="004886"/>
              </a:solidFill>
              <a:effectLst/>
              <a:uLnTx/>
              <a:uFillTx/>
              <a:latin typeface="Segoe UI Semilight"/>
              <a:ea typeface="+mn-ea"/>
              <a:cs typeface="Segoe UI Semilight"/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0D9C1FE-0A09-ED96-58EF-AA12BB461EB5}"/>
              </a:ext>
            </a:extLst>
          </p:cNvPr>
          <p:cNvSpPr txBox="1"/>
          <p:nvPr/>
        </p:nvSpPr>
        <p:spPr>
          <a:xfrm>
            <a:off x="11214105" y="262750"/>
            <a:ext cx="10694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$ millones</a:t>
            </a:r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FEF4CE07-6BFF-94ED-F339-E393D4254767}"/>
              </a:ext>
            </a:extLst>
          </p:cNvPr>
          <p:cNvGraphicFramePr>
            <a:graphicFrameLocks noGrp="1"/>
          </p:cNvGraphicFramePr>
          <p:nvPr/>
        </p:nvGraphicFramePr>
        <p:xfrm>
          <a:off x="2244484" y="1280586"/>
          <a:ext cx="7551512" cy="779987"/>
        </p:xfrm>
        <a:graphic>
          <a:graphicData uri="http://schemas.openxmlformats.org/drawingml/2006/table">
            <a:tbl>
              <a:tblPr/>
              <a:tblGrid>
                <a:gridCol w="1219443">
                  <a:extLst>
                    <a:ext uri="{9D8B030D-6E8A-4147-A177-3AD203B41FA5}">
                      <a16:colId xmlns:a16="http://schemas.microsoft.com/office/drawing/2014/main" val="2271040463"/>
                    </a:ext>
                  </a:extLst>
                </a:gridCol>
                <a:gridCol w="605205">
                  <a:extLst>
                    <a:ext uri="{9D8B030D-6E8A-4147-A177-3AD203B41FA5}">
                      <a16:colId xmlns:a16="http://schemas.microsoft.com/office/drawing/2014/main" val="183417188"/>
                    </a:ext>
                  </a:extLst>
                </a:gridCol>
                <a:gridCol w="912324">
                  <a:extLst>
                    <a:ext uri="{9D8B030D-6E8A-4147-A177-3AD203B41FA5}">
                      <a16:colId xmlns:a16="http://schemas.microsoft.com/office/drawing/2014/main" val="1643825543"/>
                    </a:ext>
                  </a:extLst>
                </a:gridCol>
                <a:gridCol w="912324">
                  <a:extLst>
                    <a:ext uri="{9D8B030D-6E8A-4147-A177-3AD203B41FA5}">
                      <a16:colId xmlns:a16="http://schemas.microsoft.com/office/drawing/2014/main" val="1434150676"/>
                    </a:ext>
                  </a:extLst>
                </a:gridCol>
                <a:gridCol w="948455">
                  <a:extLst>
                    <a:ext uri="{9D8B030D-6E8A-4147-A177-3AD203B41FA5}">
                      <a16:colId xmlns:a16="http://schemas.microsoft.com/office/drawing/2014/main" val="624667259"/>
                    </a:ext>
                  </a:extLst>
                </a:gridCol>
                <a:gridCol w="948455">
                  <a:extLst>
                    <a:ext uri="{9D8B030D-6E8A-4147-A177-3AD203B41FA5}">
                      <a16:colId xmlns:a16="http://schemas.microsoft.com/office/drawing/2014/main" val="1144576876"/>
                    </a:ext>
                  </a:extLst>
                </a:gridCol>
                <a:gridCol w="1002653">
                  <a:extLst>
                    <a:ext uri="{9D8B030D-6E8A-4147-A177-3AD203B41FA5}">
                      <a16:colId xmlns:a16="http://schemas.microsoft.com/office/drawing/2014/main" val="2839941832"/>
                    </a:ext>
                  </a:extLst>
                </a:gridCol>
                <a:gridCol w="1002653">
                  <a:extLst>
                    <a:ext uri="{9D8B030D-6E8A-4147-A177-3AD203B41FA5}">
                      <a16:colId xmlns:a16="http://schemas.microsoft.com/office/drawing/2014/main" val="3600277378"/>
                    </a:ext>
                  </a:extLst>
                </a:gridCol>
              </a:tblGrid>
              <a:tr h="207341">
                <a:tc>
                  <a:txBody>
                    <a:bodyPr/>
                    <a:lstStyle/>
                    <a:p>
                      <a:pPr algn="l" fontAlgn="b"/>
                      <a:endParaRPr lang="es-CO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 Semilight" panose="020B0402040204020203" pitchFamily="34" charset="0"/>
                      </a:endParaRPr>
                    </a:p>
                  </a:txBody>
                  <a:tcPr marL="4206" marR="4206" marT="420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2018</a:t>
                      </a:r>
                    </a:p>
                  </a:txBody>
                  <a:tcPr marL="4206" marR="4206" marT="420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2019</a:t>
                      </a:r>
                    </a:p>
                  </a:txBody>
                  <a:tcPr marL="4206" marR="4206" marT="420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2020</a:t>
                      </a:r>
                    </a:p>
                  </a:txBody>
                  <a:tcPr marL="4206" marR="4206" marT="420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2021</a:t>
                      </a:r>
                    </a:p>
                  </a:txBody>
                  <a:tcPr marL="4206" marR="4206" marT="420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2022</a:t>
                      </a:r>
                    </a:p>
                  </a:txBody>
                  <a:tcPr marL="4206" marR="4206" marT="420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2023</a:t>
                      </a:r>
                    </a:p>
                  </a:txBody>
                  <a:tcPr marL="4206" marR="4206" marT="420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2024</a:t>
                      </a:r>
                    </a:p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(agosto)</a:t>
                      </a:r>
                    </a:p>
                  </a:txBody>
                  <a:tcPr marL="4206" marR="4206" marT="420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094181"/>
                  </a:ext>
                </a:extLst>
              </a:tr>
              <a:tr h="41002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Segoe UI Semilight" panose="020B0402040204020203" pitchFamily="34" charset="0"/>
                        </a:rPr>
                        <a:t>   </a:t>
                      </a:r>
                      <a:r>
                        <a:rPr lang="es-CO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Segoe UI Semilight" panose="020B0402040204020203" pitchFamily="34" charset="0"/>
                        </a:rPr>
                        <a:t>Nuevos negocios </a:t>
                      </a:r>
                    </a:p>
                  </a:txBody>
                  <a:tcPr marL="4206" marR="4206" marT="42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222B35"/>
                          </a:solidFill>
                          <a:effectLst/>
                          <a:latin typeface="Segoe UI Semilight" panose="020B0402040204020203" pitchFamily="34" charset="0"/>
                        </a:rPr>
                        <a:t>970</a:t>
                      </a:r>
                    </a:p>
                  </a:txBody>
                  <a:tcPr marL="4206" marR="4206" marT="42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222B35"/>
                          </a:solidFill>
                          <a:effectLst/>
                          <a:latin typeface="Segoe UI Semilight" panose="020B0402040204020203" pitchFamily="34" charset="0"/>
                        </a:rPr>
                        <a:t>941</a:t>
                      </a:r>
                    </a:p>
                  </a:txBody>
                  <a:tcPr marL="4206" marR="4206" marT="42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222B35"/>
                          </a:solidFill>
                          <a:effectLst/>
                          <a:latin typeface="Segoe UI Semilight" panose="020B0402040204020203" pitchFamily="34" charset="0"/>
                        </a:rPr>
                        <a:t>1.203</a:t>
                      </a:r>
                    </a:p>
                  </a:txBody>
                  <a:tcPr marL="4206" marR="4206" marT="42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222B35"/>
                          </a:solidFill>
                          <a:effectLst/>
                          <a:latin typeface="Segoe UI Semilight" panose="020B0402040204020203" pitchFamily="34" charset="0"/>
                        </a:rPr>
                        <a:t>2.165</a:t>
                      </a:r>
                    </a:p>
                  </a:txBody>
                  <a:tcPr marL="4206" marR="4206" marT="42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222B35"/>
                          </a:solidFill>
                          <a:effectLst/>
                          <a:latin typeface="Segoe UI Semilight" panose="020B0402040204020203" pitchFamily="34" charset="0"/>
                        </a:rPr>
                        <a:t>2.054</a:t>
                      </a:r>
                    </a:p>
                  </a:txBody>
                  <a:tcPr marL="4206" marR="4206" marT="42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222B35"/>
                          </a:solidFill>
                          <a:effectLst/>
                          <a:latin typeface="Segoe UI Semilight" panose="020B0402040204020203" pitchFamily="34" charset="0"/>
                        </a:rPr>
                        <a:t>5.015</a:t>
                      </a:r>
                    </a:p>
                  </a:txBody>
                  <a:tcPr marL="4206" marR="4206" marT="42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222B35"/>
                          </a:solidFill>
                          <a:effectLst/>
                          <a:latin typeface="Segoe UI Semilight" panose="020B0402040204020203" pitchFamily="34" charset="0"/>
                        </a:rPr>
                        <a:t>4.019</a:t>
                      </a:r>
                    </a:p>
                  </a:txBody>
                  <a:tcPr marL="4206" marR="4206" marT="4206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7625269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611D8D11-7A38-B456-65A5-38E844232DA3}"/>
              </a:ext>
            </a:extLst>
          </p:cNvPr>
          <p:cNvSpPr txBox="1"/>
          <p:nvPr/>
        </p:nvSpPr>
        <p:spPr>
          <a:xfrm>
            <a:off x="1644813" y="2172236"/>
            <a:ext cx="614019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"/>
            <a:r>
              <a:rPr lang="es-CO" sz="1100" b="1" i="1" u="none" strike="noStrike" dirty="0">
                <a:effectLst/>
                <a:latin typeface="Segoe UI Semilight" panose="020B0402040204020203" pitchFamily="34" charset="0"/>
              </a:rPr>
              <a:t>Cifras en Millones </a:t>
            </a:r>
          </a:p>
        </p:txBody>
      </p:sp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2B8C3310-D473-1CEC-5500-66FE43A579F9}"/>
              </a:ext>
            </a:extLst>
          </p:cNvPr>
          <p:cNvGraphicFramePr>
            <a:graphicFrameLocks/>
          </p:cNvGraphicFramePr>
          <p:nvPr/>
        </p:nvGraphicFramePr>
        <p:xfrm>
          <a:off x="92076" y="2981087"/>
          <a:ext cx="696065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553E188-3F20-E90B-3F11-437E021048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643216"/>
              </p:ext>
            </p:extLst>
          </p:nvPr>
        </p:nvGraphicFramePr>
        <p:xfrm>
          <a:off x="7162462" y="2981087"/>
          <a:ext cx="4161371" cy="15849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161371">
                  <a:extLst>
                    <a:ext uri="{9D8B030D-6E8A-4147-A177-3AD203B41FA5}">
                      <a16:colId xmlns:a16="http://schemas.microsoft.com/office/drawing/2014/main" val="4282656903"/>
                    </a:ext>
                  </a:extLst>
                </a:gridCol>
              </a:tblGrid>
              <a:tr h="843295"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s-ES" sz="1400" b="0" dirty="0">
                          <a:latin typeface="Segoe UI Semilight"/>
                          <a:cs typeface="Segoe UI Semilight"/>
                        </a:rPr>
                        <a:t>Durante el periodo 2022 al 2024 se consolida la adjudicación de negocios de alto impacto como son El Fondo Francisco José de Caldas, Fondo Mujer Libre y Productiva, Fondo Para la Vida y Biodiversidad, </a:t>
                      </a:r>
                      <a:r>
                        <a:rPr lang="es-ES" sz="1400" b="0" err="1">
                          <a:latin typeface="Segoe UI Semilight"/>
                          <a:cs typeface="Segoe UI Semilight"/>
                        </a:rPr>
                        <a:t>Internexa</a:t>
                      </a:r>
                      <a:r>
                        <a:rPr lang="es-ES" sz="1400" b="0" dirty="0">
                          <a:latin typeface="Segoe UI Semilight"/>
                          <a:cs typeface="Segoe UI Semilight"/>
                        </a:rPr>
                        <a:t>, entre otros, que contribuyen a la diversificación y </a:t>
                      </a:r>
                      <a:r>
                        <a:rPr lang="es-ES" sz="1400" b="0">
                          <a:latin typeface="Segoe UI Semilight"/>
                          <a:cs typeface="Segoe UI Semilight"/>
                        </a:rPr>
                        <a:t>crecimiento</a:t>
                      </a:r>
                      <a:r>
                        <a:rPr lang="es-ES" sz="1400" b="0" dirty="0">
                          <a:latin typeface="Segoe UI Semilight"/>
                          <a:cs typeface="Segoe UI Semilight"/>
                        </a:rPr>
                        <a:t> sostenido del ingreso.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774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46093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6c0351b-822b-4316-85b8-cafaff84f70b">
      <Terms xmlns="http://schemas.microsoft.com/office/infopath/2007/PartnerControls"/>
    </lcf76f155ced4ddcb4097134ff3c332f>
    <TaxCatchAll xmlns="ec7a252a-b81a-4ec0-b412-96c8cc33702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28FE6BBE8D1674A9E3745DC33423852" ma:contentTypeVersion="18" ma:contentTypeDescription="Crear nuevo documento." ma:contentTypeScope="" ma:versionID="67b2e9432bf98cbfb182083f93455cb6">
  <xsd:schema xmlns:xsd="http://www.w3.org/2001/XMLSchema" xmlns:xs="http://www.w3.org/2001/XMLSchema" xmlns:p="http://schemas.microsoft.com/office/2006/metadata/properties" xmlns:ns2="ec7a252a-b81a-4ec0-b412-96c8cc337025" xmlns:ns3="a6c0351b-822b-4316-85b8-cafaff84f70b" targetNamespace="http://schemas.microsoft.com/office/2006/metadata/properties" ma:root="true" ma:fieldsID="1ed952a6e067c6bf212ce15b4f06bb03" ns2:_="" ns3:_="">
    <xsd:import namespace="ec7a252a-b81a-4ec0-b412-96c8cc337025"/>
    <xsd:import namespace="a6c0351b-822b-4316-85b8-cafaff84f7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7a252a-b81a-4ec0-b412-96c8cc33702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9c48b7d-14b2-4fbe-9ae0-8e7dc6837a51}" ma:internalName="TaxCatchAll" ma:showField="CatchAllData" ma:web="ec7a252a-b81a-4ec0-b412-96c8cc3370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c0351b-822b-4316-85b8-cafaff84f7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f2d8631a-4e50-4419-9e1d-1838066ed4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A0310B-B5FC-4908-8B7C-D6F7C4BD0A56}">
  <ds:schemaRefs>
    <ds:schemaRef ds:uri="http://purl.org/dc/terms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a6c0351b-822b-4316-85b8-cafaff84f70b"/>
    <ds:schemaRef ds:uri="ec7a252a-b81a-4ec0-b412-96c8cc337025"/>
  </ds:schemaRefs>
</ds:datastoreItem>
</file>

<file path=customXml/itemProps2.xml><?xml version="1.0" encoding="utf-8"?>
<ds:datastoreItem xmlns:ds="http://schemas.openxmlformats.org/officeDocument/2006/customXml" ds:itemID="{82717774-8A05-4E86-B9B9-FC15E3DF3E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7a252a-b81a-4ec0-b412-96c8cc337025"/>
    <ds:schemaRef ds:uri="a6c0351b-822b-4316-85b8-cafaff84f7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6A9BDAF-C0D0-45AC-89AC-97940749D1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Panorámica</PresentationFormat>
  <Paragraphs>23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Segoe UI Semilight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Christian Andres Rubio Pardo</dc:creator>
  <cp:lastModifiedBy>Janeth Rocío Castañeda Micán</cp:lastModifiedBy>
  <cp:revision>22</cp:revision>
  <dcterms:created xsi:type="dcterms:W3CDTF">2024-10-28T16:18:26Z</dcterms:created>
  <dcterms:modified xsi:type="dcterms:W3CDTF">2024-11-06T21:22:19Z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0x010100E28FE6BBE8D1674A9E3745DC33423852</vt:lpwstr>
  </property>
  <property fmtid="{D5CDD505-2E9C-101B-9397-08002B2CF9AE}" pid="3" name="MediaServiceImageTags">
    <vt:lpwstr/>
  </property>
</Properties>
</file>