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147377531" r:id="rId5"/>
    <p:sldId id="214737751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B9A4B-02CA-4C40-CC3D-9C2449E46EDB}" v="1" dt="2024-10-29T12:31:14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Andres Gastelbondo Chirivi" userId="S::rgastelbondo@fiducoldex.com.co::7ff7673c-a361-47c3-9a8a-787f751860c3" providerId="AD" clId="Web-{0BEB9A4B-02CA-4C40-CC3D-9C2449E46EDB}"/>
    <pc:docChg chg="delSld">
      <pc:chgData name="Ricardo Andres Gastelbondo Chirivi" userId="S::rgastelbondo@fiducoldex.com.co::7ff7673c-a361-47c3-9a8a-787f751860c3" providerId="AD" clId="Web-{0BEB9A4B-02CA-4C40-CC3D-9C2449E46EDB}" dt="2024-10-29T12:31:14.513" v="0"/>
      <pc:docMkLst>
        <pc:docMk/>
      </pc:docMkLst>
      <pc:sldChg chg="del">
        <pc:chgData name="Ricardo Andres Gastelbondo Chirivi" userId="S::rgastelbondo@fiducoldex.com.co::7ff7673c-a361-47c3-9a8a-787f751860c3" providerId="AD" clId="Web-{0BEB9A4B-02CA-4C40-CC3D-9C2449E46EDB}" dt="2024-10-29T12:31:14.513" v="0"/>
        <pc:sldMkLst>
          <pc:docMk/>
          <pc:sldMk cId="653126088" sldId="18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7ABBB-3479-4E5E-9F73-115CBB21FB81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FF2A-779B-4676-B8E5-082980A376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229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B8C27-F1A6-4761-C866-DF60DC8B8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5D842FE-1CE5-78D9-EA83-D90D6A047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1768361-F4C2-34BC-01BA-7488FE4D28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34" indent="-285734" algn="just" defTabSz="9143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715036-E488-DAB6-55AE-6E261A1E91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50">
              <a:defRPr/>
            </a:pPr>
            <a:fld id="{99BBE4C5-7845-4BAD-B39E-D15F3C81B2FF}" type="slidenum">
              <a:rPr lang="es-CO">
                <a:solidFill>
                  <a:prstClr val="black"/>
                </a:solidFill>
                <a:latin typeface="Calibri" panose="020F0502020204030204"/>
              </a:rPr>
              <a:pPr defTabSz="914350">
                <a:defRPr/>
              </a:pPr>
              <a:t>2</a:t>
            </a:fld>
            <a:endParaRPr lang="es-CO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163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CB0138-9591-F30D-9844-6735CB1C2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BB53D-B9AE-EAA9-61E6-DF1003DE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8EFC7-716F-BF93-437E-8422D4776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749369-C5C9-A49D-780E-BDE80707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6D9DD-FF3A-52D6-6BE9-2683E5CC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80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3EC33-718E-F9CD-6570-7409DB89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B2FDFE-55DE-A622-207F-FC6B325B8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067A6-B74E-9E92-3C55-25CA721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12DF2-90A4-6661-FEC4-EF2DD328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620C0-15B7-F876-2B4D-AE4EB7CC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82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CCC3A-4D9D-4D98-801F-CFA5255A9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9F4582-2C6E-D774-9B60-B9826B654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15AFD8-E23D-7BA7-107E-FC19E4B75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5178D-4C78-7611-ED5C-2B5BF4A1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3D104-73FE-73C8-FF5F-26115C65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415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bg>
      <p:bgPr>
        <a:noFill/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387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65DB0-2165-8608-6A90-A129A6E34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D536A8-52C9-6583-4887-D39369328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C1C6-1036-BF20-BB1B-B94E849E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6F577E-FCEA-98EB-1635-F4E53E0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A48E79-249F-5961-420F-980B2579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18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9932E-B306-822D-DA31-A2A7887C6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B05A72-58E0-44B7-7F5A-425CC8368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CEDFC-4D7C-C983-C73F-6963B191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186E5F-6B5A-0F67-33FD-A6AE1B12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D1BB4-72DC-DBC2-EC63-83371AA2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65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58821-3949-D8FD-3E6A-5F29CE27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50FA7-5BA2-373D-58CB-92CC7DA8C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77E006-8A00-17CA-7F2D-3653FF60B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F0F452-FD35-42BC-ECDB-6AD229BF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170EAF-0B4B-4A7B-1903-6C8FA302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A86FE-C21D-518B-3A85-D1E25AA5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584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9438F-EFFE-BCBD-C3B6-39FD4EE2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BD72F2-3774-8269-B37E-9B0D2211B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608308-4C07-E7B7-0C32-DC7AE1D45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FD769A-BC60-B864-1DE8-7AA323E5B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55D298-C5AF-0EF2-DB18-D9E0ED453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1195F4-F4C2-C4DD-0C5F-61C8A3A6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43E7DD-5E11-46BA-4DF0-B3B75C3D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04815D-C8DA-E181-5D51-14D5DFF6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71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25F73-9EC3-3319-778B-D0ED99F1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E59602-4451-BB60-1C10-31F91D02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9F13A4-99F3-8762-194D-360B898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A53823-317E-E89F-C370-BF24EFDD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987A21-4F4C-5BA1-C0A3-9E5E7F87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B138FA-484D-BFFE-E72F-617B1A4A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07ABC3-1DBA-EC32-D583-94CDDC49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378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CC44C-925F-6DA6-B7A1-B9F56A68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5BEF7F-F9F3-5599-3D68-BB3C68162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6EB1F3-3307-28C4-0AFE-D38FE3BA4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5D50F8-1D9E-9B2B-3732-CA8A7F75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8797D8-76AE-E5EF-2087-33954844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272952-B304-5CBB-D740-E18D9694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87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B792A-9046-7E9B-C733-6C66E140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224738-9940-271C-0F67-A9CFF5C44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FAD58B-0634-4C7F-C9DC-C45005ABC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CD4624-4D69-B4C9-8FB9-BF277B99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53A882-AFC3-14FD-5F87-2293D722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C1F1E4-C4A0-9BC6-9EB5-BF819608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805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7A5661-49B6-AC14-A1EC-63C54973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984FA3-82E4-52D9-6BF4-D9184E4B2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F0A0E0-9F7E-487B-467F-49BACD144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891A5A-B475-4F18-B89B-A7EB14121F20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9CC766-771C-0589-DF2E-FE5FFAB02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4F38C-F725-A560-4370-C22A98215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D25835-B45E-4F78-84B1-81B768C080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02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462D4-87E4-A0EE-1656-AFE178B17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6;p33">
            <a:extLst>
              <a:ext uri="{FF2B5EF4-FFF2-40B4-BE49-F238E27FC236}">
                <a16:creationId xmlns:a16="http://schemas.microsoft.com/office/drawing/2014/main" id="{8A159959-D6A5-EC89-EB59-966C9EF12AF5}"/>
              </a:ext>
            </a:extLst>
          </p:cNvPr>
          <p:cNvSpPr/>
          <p:nvPr/>
        </p:nvSpPr>
        <p:spPr>
          <a:xfrm>
            <a:off x="-123372" y="-564243"/>
            <a:ext cx="13839371" cy="6477000"/>
          </a:xfrm>
          <a:custGeom>
            <a:avLst/>
            <a:gdLst/>
            <a:ahLst/>
            <a:cxnLst/>
            <a:rect l="l" t="t" r="r" b="b"/>
            <a:pathLst>
              <a:path w="329565" h="194310" extrusionOk="0">
                <a:moveTo>
                  <a:pt x="0" y="0"/>
                </a:moveTo>
                <a:lnTo>
                  <a:pt x="33147" y="107442"/>
                </a:lnTo>
                <a:lnTo>
                  <a:pt x="74295" y="118110"/>
                </a:lnTo>
                <a:lnTo>
                  <a:pt x="134493" y="194310"/>
                </a:lnTo>
                <a:lnTo>
                  <a:pt x="329565" y="180594"/>
                </a:lnTo>
                <a:lnTo>
                  <a:pt x="308229" y="11430"/>
                </a:lnTo>
                <a:close/>
              </a:path>
            </a:pathLst>
          </a:custGeom>
          <a:noFill/>
          <a:ln w="28575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oogle Shape;219;p30">
            <a:extLst>
              <a:ext uri="{FF2B5EF4-FFF2-40B4-BE49-F238E27FC236}">
                <a16:creationId xmlns:a16="http://schemas.microsoft.com/office/drawing/2014/main" id="{69A4946D-0043-5883-10FD-D9A6BB2A5F81}"/>
              </a:ext>
            </a:extLst>
          </p:cNvPr>
          <p:cNvSpPr txBox="1">
            <a:spLocks/>
          </p:cNvSpPr>
          <p:nvPr/>
        </p:nvSpPr>
        <p:spPr>
          <a:xfrm>
            <a:off x="5683414" y="2433857"/>
            <a:ext cx="5992649" cy="4807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  <a:defRPr/>
            </a:pPr>
            <a:r>
              <a:rPr lang="es-CO" sz="4800" b="1" dirty="0">
                <a:solidFill>
                  <a:srgbClr val="004886"/>
                </a:solidFill>
                <a:latin typeface="Segoe UI Semilight"/>
                <a:cs typeface="Segoe UI Semilight"/>
              </a:rPr>
              <a:t>Punto 3</a:t>
            </a:r>
            <a:endParaRPr kumimoji="0" lang="es-MX" sz="4800" b="1" i="0" u="none" strike="noStrike" kern="1200" cap="none" spc="0" normalizeH="0" baseline="0" noProof="0" dirty="0">
              <a:ln>
                <a:noFill/>
              </a:ln>
              <a:solidFill>
                <a:srgbClr val="004886"/>
              </a:solidFill>
              <a:effectLst/>
              <a:uLnTx/>
              <a:uFillTx/>
              <a:latin typeface="Segoe UI Semilight"/>
              <a:cs typeface="Segoe UI Semilight"/>
            </a:endParaRPr>
          </a:p>
        </p:txBody>
      </p:sp>
      <p:sp>
        <p:nvSpPr>
          <p:cNvPr id="5" name="TextBox 20">
            <a:extLst>
              <a:ext uri="{FF2B5EF4-FFF2-40B4-BE49-F238E27FC236}">
                <a16:creationId xmlns:a16="http://schemas.microsoft.com/office/drawing/2014/main" id="{C54A0B2E-3AA6-7F3A-9CE5-660FB88B9D80}"/>
              </a:ext>
            </a:extLst>
          </p:cNvPr>
          <p:cNvSpPr txBox="1"/>
          <p:nvPr/>
        </p:nvSpPr>
        <p:spPr>
          <a:xfrm>
            <a:off x="213195" y="6430825"/>
            <a:ext cx="3105231" cy="2406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662" marR="0" lvl="1" indent="0" algn="just" defTabSz="914400" rtl="0" eaLnBrk="1" fontAlgn="auto" latinLnBrk="0" hangingPunct="1">
              <a:lnSpc>
                <a:spcPts val="22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Somos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Confianza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Seguridad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y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Transparencia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3F2096C-EA7D-F9C1-C6D7-DDB55A741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599" y="5860666"/>
            <a:ext cx="2225205" cy="810802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3810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88E55-AF14-283F-F104-90339D3FE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>
            <a:extLst>
              <a:ext uri="{FF2B5EF4-FFF2-40B4-BE49-F238E27FC236}">
                <a16:creationId xmlns:a16="http://schemas.microsoft.com/office/drawing/2014/main" id="{73D654A4-2453-D42B-734E-0D614A48706E}"/>
              </a:ext>
            </a:extLst>
          </p:cNvPr>
          <p:cNvGrpSpPr/>
          <p:nvPr/>
        </p:nvGrpSpPr>
        <p:grpSpPr>
          <a:xfrm>
            <a:off x="0" y="0"/>
            <a:ext cx="12192000" cy="539751"/>
            <a:chOff x="0" y="0"/>
            <a:chExt cx="12192000" cy="539751"/>
          </a:xfrm>
        </p:grpSpPr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EC8AA7BD-97DB-9529-C54F-586625B6E8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085" y="539749"/>
              <a:ext cx="11799915" cy="2"/>
            </a:xfrm>
            <a:prstGeom prst="line">
              <a:avLst/>
            </a:prstGeom>
            <a:ln w="12700">
              <a:solidFill>
                <a:srgbClr val="FFB3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20702F55-6F74-D44F-00E1-1055AEC185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404037" cy="539749"/>
            </a:xfrm>
            <a:prstGeom prst="line">
              <a:avLst/>
            </a:prstGeom>
            <a:ln w="12700">
              <a:solidFill>
                <a:srgbClr val="FFB3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9" name="Google Shape;219;p30">
            <a:extLst>
              <a:ext uri="{FF2B5EF4-FFF2-40B4-BE49-F238E27FC236}">
                <a16:creationId xmlns:a16="http://schemas.microsoft.com/office/drawing/2014/main" id="{F5C552E8-A90C-C8A1-C9F9-F2BF8DF90B1F}"/>
              </a:ext>
            </a:extLst>
          </p:cNvPr>
          <p:cNvSpPr txBox="1">
            <a:spLocks/>
          </p:cNvSpPr>
          <p:nvPr/>
        </p:nvSpPr>
        <p:spPr>
          <a:xfrm>
            <a:off x="300493" y="16883"/>
            <a:ext cx="11891507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s-CO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1" i="0" u="none" strike="noStrike" cap="none" spc="0" normalizeH="0" baseline="0">
                <a:ln>
                  <a:noFill/>
                </a:ln>
                <a:solidFill>
                  <a:srgbClr val="004886"/>
                </a:solidFill>
                <a:effectLst/>
                <a:uLnTx/>
                <a:uFillTx/>
                <a:latin typeface="Segoe UI Semilight"/>
                <a:cs typeface="Segoe UI Semiligh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dirty="0"/>
              <a:t>Indicadores Financieros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rgbClr val="004886"/>
              </a:solidFill>
              <a:effectLst/>
              <a:uLnTx/>
              <a:uFillTx/>
              <a:latin typeface="Segoe UI Semilight"/>
              <a:ea typeface="+mn-ea"/>
              <a:cs typeface="Segoe UI Semilight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A7FD90-E50C-940D-BC9C-180980D31CC3}"/>
              </a:ext>
            </a:extLst>
          </p:cNvPr>
          <p:cNvGraphicFramePr>
            <a:graphicFrameLocks noGrp="1"/>
          </p:cNvGraphicFramePr>
          <p:nvPr/>
        </p:nvGraphicFramePr>
        <p:xfrm>
          <a:off x="243824" y="1666531"/>
          <a:ext cx="11704351" cy="2186649"/>
        </p:xfrm>
        <a:graphic>
          <a:graphicData uri="http://schemas.openxmlformats.org/drawingml/2006/table">
            <a:tbl>
              <a:tblPr/>
              <a:tblGrid>
                <a:gridCol w="2146300">
                  <a:extLst>
                    <a:ext uri="{9D8B030D-6E8A-4147-A177-3AD203B41FA5}">
                      <a16:colId xmlns:a16="http://schemas.microsoft.com/office/drawing/2014/main" val="2790719131"/>
                    </a:ext>
                  </a:extLst>
                </a:gridCol>
                <a:gridCol w="725032">
                  <a:extLst>
                    <a:ext uri="{9D8B030D-6E8A-4147-A177-3AD203B41FA5}">
                      <a16:colId xmlns:a16="http://schemas.microsoft.com/office/drawing/2014/main" val="871903516"/>
                    </a:ext>
                  </a:extLst>
                </a:gridCol>
                <a:gridCol w="786925">
                  <a:extLst>
                    <a:ext uri="{9D8B030D-6E8A-4147-A177-3AD203B41FA5}">
                      <a16:colId xmlns:a16="http://schemas.microsoft.com/office/drawing/2014/main" val="605104514"/>
                    </a:ext>
                  </a:extLst>
                </a:gridCol>
                <a:gridCol w="627771">
                  <a:extLst>
                    <a:ext uri="{9D8B030D-6E8A-4147-A177-3AD203B41FA5}">
                      <a16:colId xmlns:a16="http://schemas.microsoft.com/office/drawing/2014/main" val="1340469703"/>
                    </a:ext>
                  </a:extLst>
                </a:gridCol>
                <a:gridCol w="813451">
                  <a:extLst>
                    <a:ext uri="{9D8B030D-6E8A-4147-A177-3AD203B41FA5}">
                      <a16:colId xmlns:a16="http://schemas.microsoft.com/office/drawing/2014/main" val="3074620896"/>
                    </a:ext>
                  </a:extLst>
                </a:gridCol>
                <a:gridCol w="857660">
                  <a:extLst>
                    <a:ext uri="{9D8B030D-6E8A-4147-A177-3AD203B41FA5}">
                      <a16:colId xmlns:a16="http://schemas.microsoft.com/office/drawing/2014/main" val="5848233"/>
                    </a:ext>
                  </a:extLst>
                </a:gridCol>
                <a:gridCol w="650979">
                  <a:extLst>
                    <a:ext uri="{9D8B030D-6E8A-4147-A177-3AD203B41FA5}">
                      <a16:colId xmlns:a16="http://schemas.microsoft.com/office/drawing/2014/main" val="1013946553"/>
                    </a:ext>
                  </a:extLst>
                </a:gridCol>
                <a:gridCol w="849372">
                  <a:extLst>
                    <a:ext uri="{9D8B030D-6E8A-4147-A177-3AD203B41FA5}">
                      <a16:colId xmlns:a16="http://schemas.microsoft.com/office/drawing/2014/main" val="3790760013"/>
                    </a:ext>
                  </a:extLst>
                </a:gridCol>
                <a:gridCol w="849372">
                  <a:extLst>
                    <a:ext uri="{9D8B030D-6E8A-4147-A177-3AD203B41FA5}">
                      <a16:colId xmlns:a16="http://schemas.microsoft.com/office/drawing/2014/main" val="322096243"/>
                    </a:ext>
                  </a:extLst>
                </a:gridCol>
                <a:gridCol w="849372">
                  <a:extLst>
                    <a:ext uri="{9D8B030D-6E8A-4147-A177-3AD203B41FA5}">
                      <a16:colId xmlns:a16="http://schemas.microsoft.com/office/drawing/2014/main" val="1168026968"/>
                    </a:ext>
                  </a:extLst>
                </a:gridCol>
                <a:gridCol w="1018470">
                  <a:extLst>
                    <a:ext uri="{9D8B030D-6E8A-4147-A177-3AD203B41FA5}">
                      <a16:colId xmlns:a16="http://schemas.microsoft.com/office/drawing/2014/main" val="3671281659"/>
                    </a:ext>
                  </a:extLst>
                </a:gridCol>
                <a:gridCol w="804609">
                  <a:extLst>
                    <a:ext uri="{9D8B030D-6E8A-4147-A177-3AD203B41FA5}">
                      <a16:colId xmlns:a16="http://schemas.microsoft.com/office/drawing/2014/main" val="263744033"/>
                    </a:ext>
                  </a:extLst>
                </a:gridCol>
                <a:gridCol w="725038">
                  <a:extLst>
                    <a:ext uri="{9D8B030D-6E8A-4147-A177-3AD203B41FA5}">
                      <a16:colId xmlns:a16="http://schemas.microsoft.com/office/drawing/2014/main" val="4010786230"/>
                    </a:ext>
                  </a:extLst>
                </a:gridCol>
              </a:tblGrid>
              <a:tr h="162052"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INDICADORES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12965"/>
                  </a:ext>
                </a:extLst>
              </a:tr>
              <a:tr h="7726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2024</a:t>
                      </a:r>
                    </a:p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(agosto)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99053"/>
                  </a:ext>
                </a:extLst>
              </a:tr>
              <a:tr h="16205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ROE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0,2%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1,6%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99310"/>
                  </a:ext>
                </a:extLst>
              </a:tr>
              <a:tr h="16205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ROA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5548253"/>
                  </a:ext>
                </a:extLst>
              </a:tr>
              <a:tr h="15820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EFICIENCIA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76%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693063"/>
                  </a:ext>
                </a:extLst>
              </a:tr>
              <a:tr h="23643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MARGEN OPERACIONAL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7417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MARGEN NETO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125779"/>
                  </a:ext>
                </a:extLst>
              </a:tr>
              <a:tr h="16205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LIQUIDEZ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2736%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1672%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407%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372%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374%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493%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945%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955%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609%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634%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623%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375%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472526"/>
                  </a:ext>
                </a:extLst>
              </a:tr>
              <a:tr h="18643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INDICADOR FLUJO DE EFECTIVO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13174"/>
                  </a:ext>
                </a:extLst>
              </a:tr>
              <a:tr h="18643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EBITDA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7.330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8.499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6.622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9.475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11.129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10.688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7.100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3.166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3.084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3.901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20.024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12.012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1406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 Semilight" panose="020B0402040204020203" pitchFamily="34" charset="0"/>
                        </a:rPr>
                        <a:t>INDICADOR DE ENDEUDAMIENTO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547772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74429D-BFFF-5D92-5DC0-84B8BC352556}"/>
              </a:ext>
            </a:extLst>
          </p:cNvPr>
          <p:cNvGraphicFramePr>
            <a:graphicFrameLocks noGrp="1"/>
          </p:cNvGraphicFramePr>
          <p:nvPr/>
        </p:nvGraphicFramePr>
        <p:xfrm>
          <a:off x="1715515" y="4248442"/>
          <a:ext cx="8760968" cy="11923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760968">
                  <a:extLst>
                    <a:ext uri="{9D8B030D-6E8A-4147-A177-3AD203B41FA5}">
                      <a16:colId xmlns:a16="http://schemas.microsoft.com/office/drawing/2014/main" val="4282656903"/>
                    </a:ext>
                  </a:extLst>
                </a:gridCol>
              </a:tblGrid>
              <a:tr h="11923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A lo largo de los años, </a:t>
                      </a:r>
                      <a:r>
                        <a:rPr lang="es-MX" sz="1600" b="1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desde 2013 hasta agosto de 2024</a:t>
                      </a:r>
                      <a:r>
                        <a:rPr lang="es-MX" sz="1600" b="0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, los indicadores financieros han demostrado cómo la fiduciaria ha gestionado sus recursos de </a:t>
                      </a:r>
                      <a:r>
                        <a:rPr lang="es-MX" sz="1600" b="1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manera eficiente, rentable y sólida</a:t>
                      </a:r>
                      <a:r>
                        <a:rPr lang="es-MX" sz="1600" b="0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. Los indicadores clave de </a:t>
                      </a:r>
                      <a:r>
                        <a:rPr lang="es-MX" sz="1600" b="1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eficiencia, liquidez, rentabilidad, endeudamiento y flujo de efectivo </a:t>
                      </a:r>
                      <a:r>
                        <a:rPr lang="es-MX" sz="1600" b="0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muestran una mejora continua, reflejando una administración </a:t>
                      </a:r>
                      <a:r>
                        <a:rPr lang="es-MX" sz="1600" b="1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efectiva y sostenida </a:t>
                      </a:r>
                      <a:r>
                        <a:rPr lang="es-MX" sz="1600" b="0" kern="1200" dirty="0">
                          <a:solidFill>
                            <a:srgbClr val="111827"/>
                          </a:solidFill>
                          <a:latin typeface="Segoe UI Semilight" panose="020B0402040204020203" pitchFamily="34" charset="0"/>
                          <a:ea typeface="+mn-ea"/>
                          <a:cs typeface="Segoe UI Semilight" panose="020B0402040204020203" pitchFamily="34" charset="0"/>
                        </a:rPr>
                        <a:t>de los recursos.</a:t>
                      </a:r>
                      <a:endParaRPr lang="es-ES" sz="1600" b="0" kern="1200" dirty="0">
                        <a:solidFill>
                          <a:srgbClr val="111827"/>
                        </a:solidFill>
                        <a:latin typeface="Segoe UI Semilight" panose="020B0402040204020203" pitchFamily="34" charset="0"/>
                        <a:ea typeface="+mn-ea"/>
                        <a:cs typeface="Segoe UI Semilight" panose="020B04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7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151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c0351b-822b-4316-85b8-cafaff84f70b">
      <Terms xmlns="http://schemas.microsoft.com/office/infopath/2007/PartnerControls"/>
    </lcf76f155ced4ddcb4097134ff3c332f>
    <TaxCatchAll xmlns="ec7a252a-b81a-4ec0-b412-96c8cc33702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28FE6BBE8D1674A9E3745DC33423852" ma:contentTypeVersion="18" ma:contentTypeDescription="Crear nuevo documento." ma:contentTypeScope="" ma:versionID="67b2e9432bf98cbfb182083f93455cb6">
  <xsd:schema xmlns:xsd="http://www.w3.org/2001/XMLSchema" xmlns:xs="http://www.w3.org/2001/XMLSchema" xmlns:p="http://schemas.microsoft.com/office/2006/metadata/properties" xmlns:ns2="ec7a252a-b81a-4ec0-b412-96c8cc337025" xmlns:ns3="a6c0351b-822b-4316-85b8-cafaff84f70b" targetNamespace="http://schemas.microsoft.com/office/2006/metadata/properties" ma:root="true" ma:fieldsID="1ed952a6e067c6bf212ce15b4f06bb03" ns2:_="" ns3:_="">
    <xsd:import namespace="ec7a252a-b81a-4ec0-b412-96c8cc337025"/>
    <xsd:import namespace="a6c0351b-822b-4316-85b8-cafaff84f7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7a252a-b81a-4ec0-b412-96c8cc3370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c48b7d-14b2-4fbe-9ae0-8e7dc6837a51}" ma:internalName="TaxCatchAll" ma:showField="CatchAllData" ma:web="ec7a252a-b81a-4ec0-b412-96c8cc337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c0351b-822b-4316-85b8-cafaff84f7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2d8631a-4e50-4419-9e1d-1838066ed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D1335-3850-45C9-B5F3-DE763985E192}">
  <ds:schemaRefs>
    <ds:schemaRef ds:uri="a6c0351b-822b-4316-85b8-cafaff84f70b"/>
    <ds:schemaRef ds:uri="http://purl.org/dc/dcmitype/"/>
    <ds:schemaRef ds:uri="http://purl.org/dc/elements/1.1/"/>
    <ds:schemaRef ds:uri="ec7a252a-b81a-4ec0-b412-96c8cc337025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E4E205-6C67-4D6C-9B46-174F1A180B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7a252a-b81a-4ec0-b412-96c8cc337025"/>
    <ds:schemaRef ds:uri="a6c0351b-822b-4316-85b8-cafaff84f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7ADD5E-0F7A-44E8-B6B4-337DAB4F8B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Panorámica</PresentationFormat>
  <Paragraphs>137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Segoe UI Semilight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 Andres Rubio Pardo</dc:creator>
  <cp:lastModifiedBy>Janeth Rocío Castañeda Micán</cp:lastModifiedBy>
  <cp:revision>3</cp:revision>
  <dcterms:created xsi:type="dcterms:W3CDTF">2024-10-28T16:17:08Z</dcterms:created>
  <dcterms:modified xsi:type="dcterms:W3CDTF">2024-11-06T21:19:46Z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0x010100E28FE6BBE8D1674A9E3745DC33423852</vt:lpwstr>
  </property>
  <property fmtid="{D5CDD505-2E9C-101B-9397-08002B2CF9AE}" pid="3" name="MediaServiceImageTags">
    <vt:lpwstr/>
  </property>
</Properties>
</file>