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1872" r:id="rId5"/>
    <p:sldId id="2147377530" r:id="rId6"/>
    <p:sldId id="2147377515" r:id="rId7"/>
    <p:sldId id="2147377517" r:id="rId8"/>
    <p:sldId id="2147377528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'[Historico FINANCIERO 2013-2024.xlsx]Hoja2'!$A$4</c:f>
              <c:strCache>
                <c:ptCount val="1"/>
                <c:pt idx="0">
                  <c:v>Negocios Fiduciarios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9595886814580885E-2"/>
                  <c:y val="-2.4686386635130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02A-4322-9161-E73FC77FF161}"/>
                </c:ext>
              </c:extLst>
            </c:dLbl>
            <c:dLbl>
              <c:idx val="11"/>
              <c:layout>
                <c:manualLayout>
                  <c:x val="-1.6544259559279535E-2"/>
                  <c:y val="-5.8906918954522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02A-4322-9161-E73FC77FF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'[Historico FINANCIERO 2013-2024.xlsx]Hoja2'!$B$2:$M$2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'[Historico FINANCIERO 2013-2024.xlsx]Hoja2'!$B$4:$M$4</c:f>
              <c:numCache>
                <c:formatCode>#,##0</c:formatCode>
                <c:ptCount val="12"/>
                <c:pt idx="0">
                  <c:v>11435</c:v>
                </c:pt>
                <c:pt idx="1">
                  <c:v>13158</c:v>
                </c:pt>
                <c:pt idx="2">
                  <c:v>13978</c:v>
                </c:pt>
                <c:pt idx="3">
                  <c:v>14113</c:v>
                </c:pt>
                <c:pt idx="4">
                  <c:v>18084</c:v>
                </c:pt>
                <c:pt idx="5">
                  <c:v>20745</c:v>
                </c:pt>
                <c:pt idx="6">
                  <c:v>23804</c:v>
                </c:pt>
                <c:pt idx="7">
                  <c:v>20086</c:v>
                </c:pt>
                <c:pt idx="8">
                  <c:v>25126</c:v>
                </c:pt>
                <c:pt idx="9">
                  <c:v>25890</c:v>
                </c:pt>
                <c:pt idx="10">
                  <c:v>36071</c:v>
                </c:pt>
                <c:pt idx="11">
                  <c:v>25513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2A-4322-9161-E73FC77FF161}"/>
            </c:ext>
          </c:extLst>
        </c:ser>
        <c:ser>
          <c:idx val="1"/>
          <c:order val="1"/>
          <c:tx>
            <c:strRef>
              <c:f>'[Historico FINANCIERO 2013-2024.xlsx]Hoja2'!$A$5</c:f>
              <c:strCache>
                <c:ptCount val="1"/>
                <c:pt idx="0">
                  <c:v>Consorcios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8.7527834522089405E-3"/>
                  <c:y val="-6.6511481692164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02A-4322-9161-E73FC77FF161}"/>
                </c:ext>
              </c:extLst>
            </c:dLbl>
            <c:dLbl>
              <c:idx val="6"/>
              <c:layout>
                <c:manualLayout>
                  <c:x val="-2.0434659297784416E-2"/>
                  <c:y val="-5.5104637585701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02A-4322-9161-E73FC77FF161}"/>
                </c:ext>
              </c:extLst>
            </c:dLbl>
            <c:dLbl>
              <c:idx val="10"/>
              <c:layout>
                <c:manualLayout>
                  <c:x val="-3.260327997025874E-2"/>
                  <c:y val="-7.4116044429807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02A-4322-9161-E73FC77FF161}"/>
                </c:ext>
              </c:extLst>
            </c:dLbl>
            <c:dLbl>
              <c:idx val="11"/>
              <c:layout>
                <c:manualLayout>
                  <c:x val="-6.5276642435279086E-3"/>
                  <c:y val="-4.7500074848058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02A-4322-9161-E73FC77FF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'[Historico FINANCIERO 2013-2024.xlsx]Hoja2'!$B$2:$M$2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'[Historico FINANCIERO 2013-2024.xlsx]Hoja2'!$B$5:$M$5</c:f>
              <c:numCache>
                <c:formatCode>#,##0</c:formatCode>
                <c:ptCount val="12"/>
                <c:pt idx="0">
                  <c:v>22813</c:v>
                </c:pt>
                <c:pt idx="1">
                  <c:v>22683</c:v>
                </c:pt>
                <c:pt idx="2">
                  <c:v>25386</c:v>
                </c:pt>
                <c:pt idx="3">
                  <c:v>28122</c:v>
                </c:pt>
                <c:pt idx="4">
                  <c:v>28893</c:v>
                </c:pt>
                <c:pt idx="5">
                  <c:v>23125</c:v>
                </c:pt>
                <c:pt idx="6">
                  <c:v>4844</c:v>
                </c:pt>
                <c:pt idx="7">
                  <c:v>4850</c:v>
                </c:pt>
                <c:pt idx="8">
                  <c:v>2585</c:v>
                </c:pt>
                <c:pt idx="9">
                  <c:v>2889</c:v>
                </c:pt>
                <c:pt idx="10">
                  <c:v>5165</c:v>
                </c:pt>
                <c:pt idx="11">
                  <c:v>2155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02A-4322-9161-E73FC77FF161}"/>
            </c:ext>
          </c:extLst>
        </c:ser>
        <c:ser>
          <c:idx val="2"/>
          <c:order val="2"/>
          <c:tx>
            <c:strRef>
              <c:f>'[Historico FINANCIERO 2013-2024.xlsx]Hoja2'!$A$6</c:f>
              <c:strCache>
                <c:ptCount val="1"/>
                <c:pt idx="0">
                  <c:v>Portafolio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numRef>
              <c:f>'[Historico FINANCIERO 2013-2024.xlsx]Hoja2'!$B$2:$M$2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'[Historico FINANCIERO 2013-2024.xlsx]Hoja2'!$B$6:$M$6</c:f>
              <c:numCache>
                <c:formatCode>#,##0</c:formatCode>
                <c:ptCount val="12"/>
                <c:pt idx="0" formatCode="General">
                  <c:v>591</c:v>
                </c:pt>
                <c:pt idx="1">
                  <c:v>1712</c:v>
                </c:pt>
                <c:pt idx="2">
                  <c:v>1145</c:v>
                </c:pt>
                <c:pt idx="3">
                  <c:v>2767</c:v>
                </c:pt>
                <c:pt idx="4">
                  <c:v>2544</c:v>
                </c:pt>
                <c:pt idx="5">
                  <c:v>1651</c:v>
                </c:pt>
                <c:pt idx="6">
                  <c:v>2635</c:v>
                </c:pt>
                <c:pt idx="7">
                  <c:v>2741</c:v>
                </c:pt>
                <c:pt idx="8" formatCode="General">
                  <c:v>-738</c:v>
                </c:pt>
                <c:pt idx="9" formatCode="General">
                  <c:v>-895</c:v>
                </c:pt>
                <c:pt idx="10">
                  <c:v>7630</c:v>
                </c:pt>
                <c:pt idx="11">
                  <c:v>3172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02A-4322-9161-E73FC77FF161}"/>
            </c:ext>
          </c:extLst>
        </c:ser>
        <c:ser>
          <c:idx val="3"/>
          <c:order val="3"/>
          <c:tx>
            <c:strRef>
              <c:f>'[Historico FINANCIERO 2013-2024.xlsx]Hoja2'!$A$7</c:f>
              <c:strCache>
                <c:ptCount val="1"/>
                <c:pt idx="0">
                  <c:v>FIC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elete val="1"/>
          </c:dLbls>
          <c:cat>
            <c:numRef>
              <c:f>'[Historico FINANCIERO 2013-2024.xlsx]Hoja2'!$B$2:$M$2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'[Historico FINANCIERO 2013-2024.xlsx]Hoja2'!$B$7:$M$7</c:f>
              <c:numCache>
                <c:formatCode>#,##0</c:formatCode>
                <c:ptCount val="12"/>
                <c:pt idx="0">
                  <c:v>1392</c:v>
                </c:pt>
                <c:pt idx="1">
                  <c:v>1074</c:v>
                </c:pt>
                <c:pt idx="2" formatCode="General">
                  <c:v>709</c:v>
                </c:pt>
                <c:pt idx="3">
                  <c:v>1027</c:v>
                </c:pt>
                <c:pt idx="4">
                  <c:v>1460</c:v>
                </c:pt>
                <c:pt idx="5">
                  <c:v>2003</c:v>
                </c:pt>
                <c:pt idx="6">
                  <c:v>2140</c:v>
                </c:pt>
                <c:pt idx="7">
                  <c:v>2574</c:v>
                </c:pt>
                <c:pt idx="8">
                  <c:v>3033</c:v>
                </c:pt>
                <c:pt idx="9">
                  <c:v>3838</c:v>
                </c:pt>
                <c:pt idx="10">
                  <c:v>5810</c:v>
                </c:pt>
                <c:pt idx="11">
                  <c:v>6120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02A-4322-9161-E73FC77FF161}"/>
            </c:ext>
          </c:extLst>
        </c:ser>
        <c:ser>
          <c:idx val="4"/>
          <c:order val="4"/>
          <c:tx>
            <c:strRef>
              <c:f>'[Historico FINANCIERO 2013-2024.xlsx]Hoja2'!$A$8</c:f>
              <c:strCache>
                <c:ptCount val="1"/>
                <c:pt idx="0">
                  <c:v>Otros Ingresos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elete val="1"/>
          </c:dLbls>
          <c:cat>
            <c:numRef>
              <c:f>'[Historico FINANCIERO 2013-2024.xlsx]Hoja2'!$B$2:$M$2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'[Historico FINANCIERO 2013-2024.xlsx]Hoja2'!$B$8:$M$8</c:f>
              <c:numCache>
                <c:formatCode>#,##0</c:formatCode>
                <c:ptCount val="12"/>
                <c:pt idx="0">
                  <c:v>1406</c:v>
                </c:pt>
                <c:pt idx="1">
                  <c:v>1445</c:v>
                </c:pt>
                <c:pt idx="2" formatCode="General">
                  <c:v>923</c:v>
                </c:pt>
                <c:pt idx="3" formatCode="General">
                  <c:v>-23</c:v>
                </c:pt>
                <c:pt idx="4">
                  <c:v>1004</c:v>
                </c:pt>
                <c:pt idx="5" formatCode="General">
                  <c:v>999</c:v>
                </c:pt>
                <c:pt idx="6" formatCode="General">
                  <c:v>474</c:v>
                </c:pt>
                <c:pt idx="7" formatCode="General">
                  <c:v>496</c:v>
                </c:pt>
                <c:pt idx="8" formatCode="General">
                  <c:v>685</c:v>
                </c:pt>
                <c:pt idx="9" formatCode="General">
                  <c:v>997</c:v>
                </c:pt>
                <c:pt idx="10">
                  <c:v>1017</c:v>
                </c:pt>
                <c:pt idx="11" formatCode="General">
                  <c:v>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02A-4322-9161-E73FC77FF16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6098015"/>
        <c:axId val="1456098975"/>
      </c:lineChart>
      <c:catAx>
        <c:axId val="14560980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s-CO"/>
          </a:p>
        </c:txPr>
        <c:crossAx val="1456098975"/>
        <c:crosses val="autoZero"/>
        <c:auto val="1"/>
        <c:lblAlgn val="ctr"/>
        <c:lblOffset val="100"/>
        <c:noMultiLvlLbl val="0"/>
      </c:catAx>
      <c:valAx>
        <c:axId val="1456098975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5609801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 Semilight" panose="020B0402040204020203" pitchFamily="34" charset="0"/>
          <a:cs typeface="Segoe UI Semilight" panose="020B0402040204020203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'[Historico FINANCIERO 2013-2024.xlsx]Hoja3'!$B$2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2F-4356-B443-9F84B35FB5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2F-4356-B443-9F84B35FB5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2F-4356-B443-9F84B35FB5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2F-4356-B443-9F84B35FB5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2F-4356-B443-9F84B35FB506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0BA51A-36B4-4EF9-8FC7-42315D2F81AF}" type="VALUE">
                      <a:rPr lang="en-US" smtClean="0"/>
                      <a:pPr>
                        <a:defRPr/>
                      </a:pPr>
                      <a:t>[VALOR]</a:t>
                    </a:fld>
                    <a:r>
                      <a:rPr lang="en-US" dirty="0"/>
                      <a:t> Procolombia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2F-4356-B443-9F84B35FB506}"/>
                </c:ext>
              </c:extLst>
            </c:dLbl>
            <c:dLbl>
              <c:idx val="1"/>
              <c:layout>
                <c:manualLayout>
                  <c:x val="-0.11419907227477935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A67C74-5610-4468-9E7D-58C865866ECF}" type="VALUE">
                      <a:rPr lang="en-US" smtClean="0"/>
                      <a:pPr>
                        <a:defRPr/>
                      </a:pPr>
                      <a:t>[VALOR]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 err="1"/>
                      <a:t>Fontur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73461030034094"/>
                      <c:h val="0.178526839563921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2F-4356-B443-9F84B35FB506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F37DEBE-9356-4AEC-90F0-63014E69E51E}" type="VALUE">
                      <a:rPr lang="en-US" smtClean="0"/>
                      <a:pPr>
                        <a:defRPr/>
                      </a:pPr>
                      <a:t>[VALOR]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INNpulsa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62F-4356-B443-9F84B35FB506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DFB0B9-C23B-4EC3-AA97-F234043B14D6}" type="VALUE">
                      <a:rPr lang="en-US" smtClean="0"/>
                      <a:pPr>
                        <a:defRPr/>
                      </a:pPr>
                      <a:t>[VALOR]</a:t>
                    </a:fld>
                    <a:r>
                      <a:rPr lang="en-US" dirty="0"/>
                      <a:t> 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Colombia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Productiva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62F-4356-B443-9F84B35FB50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AD9D9C89-B71E-4DC1-85AE-761058239E8F}" type="VALUE">
                      <a:rPr lang="en-US" smtClean="0"/>
                      <a:pPr/>
                      <a:t>[VALOR]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FMLP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62F-4356-B443-9F84B35FB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'[Historico FINANCIERO 2013-2024.xlsx]Hoja3'!$A$4:$A$8</c:f>
              <c:strCache>
                <c:ptCount val="5"/>
                <c:pt idx="0">
                  <c:v>  Procolombia</c:v>
                </c:pt>
                <c:pt idx="1">
                  <c:v>  Fontur</c:v>
                </c:pt>
                <c:pt idx="2">
                  <c:v>INNpulsa</c:v>
                </c:pt>
                <c:pt idx="3">
                  <c:v>Colombia Productiva</c:v>
                </c:pt>
                <c:pt idx="4">
                  <c:v>FMLP</c:v>
                </c:pt>
              </c:strCache>
            </c:strRef>
          </c:cat>
          <c:val>
            <c:numRef>
              <c:f>'[Historico FINANCIERO 2013-2024.xlsx]Hoja3'!$B$4:$B$8</c:f>
              <c:numCache>
                <c:formatCode>0%</c:formatCode>
                <c:ptCount val="5"/>
                <c:pt idx="0">
                  <c:v>0.39649078515526381</c:v>
                </c:pt>
                <c:pt idx="1">
                  <c:v>0.20891189093663218</c:v>
                </c:pt>
                <c:pt idx="2">
                  <c:v>0.21572835142640748</c:v>
                </c:pt>
                <c:pt idx="3">
                  <c:v>0.12963898005554153</c:v>
                </c:pt>
                <c:pt idx="4">
                  <c:v>4.9229992426155014E-2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2F-4356-B443-9F84B35FB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1452-8A98-415B-985E-05350B637502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7FE3A-C06C-45F4-872E-AC5C70DAF6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347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738C2-4E3C-6321-A6C9-9C96AB11E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64D4514-7869-56A2-5965-33888C2DA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9C0C481-8B8D-6DC7-3F6B-0FCD33DBA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34" indent="-285734" algn="just" defTabSz="9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D52D5A-9836-C1AF-7394-CE34B55823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50">
              <a:defRPr/>
            </a:pPr>
            <a:fld id="{99BBE4C5-7845-4BAD-B39E-D15F3C81B2FF}" type="slidenum">
              <a:rPr lang="es-CO">
                <a:solidFill>
                  <a:prstClr val="black"/>
                </a:solidFill>
                <a:latin typeface="Calibri" panose="020F0502020204030204"/>
              </a:rPr>
              <a:pPr defTabSz="914350">
                <a:defRPr/>
              </a:pPr>
              <a:t>3</a:t>
            </a:fld>
            <a:endParaRPr lang="es-C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31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A40A4-BB17-55A0-542D-32CDBA710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EBF40E-A030-81F6-4514-323E4896D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082482-A977-DF28-4460-73B0489E7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34" indent="-285734" algn="just" defTabSz="9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D503B0-A82D-035B-AAC8-034BCC3C78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50">
              <a:defRPr/>
            </a:pPr>
            <a:fld id="{99BBE4C5-7845-4BAD-B39E-D15F3C81B2FF}" type="slidenum">
              <a:rPr lang="es-CO">
                <a:solidFill>
                  <a:prstClr val="black"/>
                </a:solidFill>
                <a:latin typeface="Calibri" panose="020F0502020204030204"/>
              </a:rPr>
              <a:pPr defTabSz="914350">
                <a:defRPr/>
              </a:pPr>
              <a:t>4</a:t>
            </a:fld>
            <a:endParaRPr lang="es-CO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7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06353-0F7A-7041-BEAE-475077612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D8979A8-C29F-CF69-60B3-47335EA31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FBAEFAD-904B-18C3-77F7-040B8814A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34" indent="-285734" algn="just" defTabSz="9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9468EC-3D97-9079-D246-5FEEA0C05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50">
              <a:defRPr/>
            </a:pPr>
            <a:fld id="{99BBE4C5-7845-4BAD-B39E-D15F3C81B2FF}" type="slidenum">
              <a:rPr lang="es-CO">
                <a:solidFill>
                  <a:prstClr val="black"/>
                </a:solidFill>
                <a:latin typeface="Calibri" panose="020F0502020204030204"/>
              </a:rPr>
              <a:pPr defTabSz="914350">
                <a:defRPr/>
              </a:pPr>
              <a:t>5</a:t>
            </a:fld>
            <a:endParaRPr lang="es-C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27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EE8E9-29F6-9BE1-2B7C-AEB3AF739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F6F20F-EF6E-DE3B-EDCE-45BEB8E07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A28C66-1A78-F777-F9BD-1495D76C8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5936-187E-4128-BCF6-969522A81AF2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EB6E7-881E-043E-2B52-8D5AC298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CA851B-7231-6767-31C8-1C4422E0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707-638F-4387-947E-1E91C34BE5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962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07B2C-89FB-C956-864F-6219116E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F4FE9F-90D1-6487-4126-2A46AB5A4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20917D-D3C6-FFD5-C4CC-1ABADF9F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5936-187E-4128-BCF6-969522A81AF2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F9E2F4-059C-1F11-708D-4C7EDBFB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70F3C5-246F-3C20-D00E-49ED10CA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707-638F-4387-947E-1E91C34BE5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864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0A7C6E-8439-1BC0-28E7-B2E34169D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560B63-DAE6-E11A-9931-280CD42FA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14F615-43C7-62DA-1C4D-EB9DD755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5936-187E-4128-BCF6-969522A81AF2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40DC52-FAEE-0633-A501-B2BCBC2C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8EB33A-AD13-A975-5D43-3FD789B7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707-638F-4387-947E-1E91C34BE5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670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76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C455B-8428-521B-7F38-B2ECED18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EF64CC-2CC6-01FE-C516-07F16F821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38A147-0976-4686-D96B-BAF761AA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5936-187E-4128-BCF6-969522A81AF2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A914CD-3648-9F67-0A81-00F7D1A0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09305D-34EE-FF13-E21F-08308656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707-638F-4387-947E-1E91C34BE5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144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27E44-BEBF-193C-7236-22577625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BDEB2B-9BE3-7691-0A67-E8FCE417C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7E0EC5-7A1F-FE84-30FD-146C63B2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5936-187E-4128-BCF6-969522A81AF2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0BD2FB-E77C-9B10-17B6-BEA890E7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B8AD23-B94C-FA78-EDB9-C69F9BE8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707-638F-4387-947E-1E91C34BE5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142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648D2-723F-3519-C2FA-7428576E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FC9FA7-7CED-B404-2158-8F39B5DEA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50A45E-E045-A38A-F33D-DFEEEE485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5929AB-6459-9485-F40C-0090D9A0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5936-187E-4128-BCF6-969522A81AF2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07DC84-CCB9-4E4A-5CA7-EFDB4A88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356448-99EC-8759-9E55-88A14128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707-638F-4387-947E-1E91C34BE5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761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F102D-6208-AC3B-7BBB-FAE3FB61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DB5444-AD8D-2BAF-9747-05390C0DA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956D46-D7AD-B24C-FBDE-E99528938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CD52B8-E49B-EAB2-C2E4-AFDD6F0FE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2C799E-413D-481A-2D1F-9A471DEFA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E439FF-288C-A219-E343-E20EBFB03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5936-187E-4128-BCF6-969522A81AF2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C50A48-C0AC-0745-A995-DFDC8DCD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A307B6-794B-D10D-7AEE-E87EFAA3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707-638F-4387-947E-1E91C34BE5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143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7C973-65FE-1A94-8BBB-4BCD7F02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345119-4B68-C2A8-9A13-3A8FB241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5936-187E-4128-BCF6-969522A81AF2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054D0D-4003-120F-C9C5-DE809A1E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E25661-186B-20FC-AAC2-B817DEB5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707-638F-4387-947E-1E91C34BE5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966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603AC2-5B94-514D-86AC-41F08350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5936-187E-4128-BCF6-969522A81AF2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52BF2F-5FB3-EE18-B755-BDB4D8DA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9161B0-07D1-4F7D-5A10-10456962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707-638F-4387-947E-1E91C34BE5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563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96EBE-C575-7895-6D86-E78DAEE8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DA4922-2DAE-6E0C-19C6-1892F6DDF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B0C72D-EDED-0B5C-63F9-22C15DB69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C9D1B5-31F8-DE64-50CF-ABE42EA6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5936-187E-4128-BCF6-969522A81AF2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23FFB6-E1A9-B189-31A9-6FCDAD5F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6AE9FB-EA95-8210-4C17-634C7DC8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707-638F-4387-947E-1E91C34BE5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8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12010-2BDC-D8FA-5D58-97A7C38D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C160C4-FDF3-9568-92A1-5E311D3A6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8C49AC-9028-A53C-9DFB-D915F5B2E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BDDC1A-E595-8F98-239B-4E11032D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5936-187E-4128-BCF6-969522A81AF2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F152C6-C025-9001-C73F-A23505C5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B487A-5D6B-F78F-D4EE-0D02F613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707-638F-4387-947E-1E91C34BE5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22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9BBC7B0-688C-F049-E645-F1F63066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82B06-1F8B-9605-FE25-65F3DAF64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AC415B-4BD3-755B-9C45-2F66A78E2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125936-187E-4128-BCF6-969522A81AF2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E42DC-B419-7B85-5C6F-A109DBF4E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F3A606-E940-E38C-2BAC-BDD409386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3A4707-638F-4387-947E-1E91C34BE5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673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6160" b="32415"/>
          <a:stretch>
            <a:fillRect/>
          </a:stretch>
        </p:blipFill>
        <p:spPr>
          <a:xfrm>
            <a:off x="0" y="1221549"/>
            <a:ext cx="12192000" cy="417978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4512" y="5084105"/>
            <a:ext cx="5261318" cy="1138895"/>
            <a:chOff x="0" y="0"/>
            <a:chExt cx="4303179" cy="5778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03180" cy="577884"/>
            </a:xfrm>
            <a:custGeom>
              <a:avLst/>
              <a:gdLst/>
              <a:ahLst/>
              <a:cxnLst/>
              <a:rect l="l" t="t" r="r" b="b"/>
              <a:pathLst>
                <a:path w="4303180" h="577884">
                  <a:moveTo>
                    <a:pt x="0" y="0"/>
                  </a:moveTo>
                  <a:lnTo>
                    <a:pt x="4303180" y="0"/>
                  </a:lnTo>
                  <a:lnTo>
                    <a:pt x="4303180" y="577884"/>
                  </a:lnTo>
                  <a:lnTo>
                    <a:pt x="0" y="577884"/>
                  </a:lnTo>
                  <a:close/>
                </a:path>
              </a:pathLst>
            </a:custGeom>
            <a:solidFill>
              <a:srgbClr val="004186">
                <a:alpha val="75686"/>
              </a:srgbClr>
            </a:solidFill>
          </p:spPr>
          <p:txBody>
            <a:bodyPr/>
            <a:lstStyle/>
            <a:p>
              <a:endParaRPr lang="es-CO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4938055"/>
            <a:ext cx="5261317" cy="1138895"/>
            <a:chOff x="0" y="0"/>
            <a:chExt cx="4253435" cy="5778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3435" cy="577884"/>
            </a:xfrm>
            <a:custGeom>
              <a:avLst/>
              <a:gdLst/>
              <a:ahLst/>
              <a:cxnLst/>
              <a:rect l="l" t="t" r="r" b="b"/>
              <a:pathLst>
                <a:path w="4253435" h="577884">
                  <a:moveTo>
                    <a:pt x="0" y="0"/>
                  </a:moveTo>
                  <a:lnTo>
                    <a:pt x="4253435" y="0"/>
                  </a:lnTo>
                  <a:lnTo>
                    <a:pt x="4253435" y="577884"/>
                  </a:lnTo>
                  <a:lnTo>
                    <a:pt x="0" y="577884"/>
                  </a:lnTo>
                  <a:close/>
                </a:path>
              </a:pathLst>
            </a:custGeom>
            <a:solidFill>
              <a:srgbClr val="004186">
                <a:alpha val="75686"/>
              </a:srgbClr>
            </a:solidFill>
          </p:spPr>
          <p:txBody>
            <a:bodyPr/>
            <a:lstStyle/>
            <a:p>
              <a:endParaRPr lang="es-CO" dirty="0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2F12CC42-9B02-4B13-8E61-E5004D52ACAE}"/>
              </a:ext>
            </a:extLst>
          </p:cNvPr>
          <p:cNvSpPr txBox="1"/>
          <p:nvPr/>
        </p:nvSpPr>
        <p:spPr>
          <a:xfrm>
            <a:off x="-94514" y="5084105"/>
            <a:ext cx="526131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Segoe UI Semilight"/>
                <a:cs typeface="Segoe UI Semilight"/>
              </a:rPr>
              <a:t>Respuesta Congreso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27D6AA5-17C2-7805-8448-24E2EB3B27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80" y="453265"/>
            <a:ext cx="2219893" cy="53914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3D412C5-92F0-C527-6793-6963214F7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7" y="277594"/>
            <a:ext cx="1985589" cy="71481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E2F611-CB7A-4C3F-FCAB-3B41CDF43156}"/>
              </a:ext>
            </a:extLst>
          </p:cNvPr>
          <p:cNvSpPr txBox="1"/>
          <p:nvPr/>
        </p:nvSpPr>
        <p:spPr>
          <a:xfrm>
            <a:off x="9267463" y="6499185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 err="1">
                <a:solidFill>
                  <a:srgbClr val="9C9C9C"/>
                </a:solidFill>
                <a:latin typeface="Segoe UI Semilight"/>
              </a:rPr>
              <a:t>Somos</a:t>
            </a:r>
            <a:r>
              <a:rPr lang="en-US" sz="1000" b="1">
                <a:solidFill>
                  <a:srgbClr val="9C9C9C"/>
                </a:solidFill>
                <a:latin typeface="Segoe UI Semilight"/>
              </a:rPr>
              <a:t> confianza, seguridad y transparencia.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12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20152-5167-A1BC-7945-3BC1F748E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6;p33">
            <a:extLst>
              <a:ext uri="{FF2B5EF4-FFF2-40B4-BE49-F238E27FC236}">
                <a16:creationId xmlns:a16="http://schemas.microsoft.com/office/drawing/2014/main" id="{E46DFE6F-91FE-DBA7-B35C-D4F5DD0B5B64}"/>
              </a:ext>
            </a:extLst>
          </p:cNvPr>
          <p:cNvSpPr/>
          <p:nvPr/>
        </p:nvSpPr>
        <p:spPr>
          <a:xfrm>
            <a:off x="-123372" y="-564243"/>
            <a:ext cx="13839371" cy="647700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219;p30">
            <a:extLst>
              <a:ext uri="{FF2B5EF4-FFF2-40B4-BE49-F238E27FC236}">
                <a16:creationId xmlns:a16="http://schemas.microsoft.com/office/drawing/2014/main" id="{262B5298-3A08-3A57-2B4C-DC884158C094}"/>
              </a:ext>
            </a:extLst>
          </p:cNvPr>
          <p:cNvSpPr txBox="1">
            <a:spLocks/>
          </p:cNvSpPr>
          <p:nvPr/>
        </p:nvSpPr>
        <p:spPr>
          <a:xfrm>
            <a:off x="5683414" y="2433857"/>
            <a:ext cx="5992649" cy="480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es-CO" sz="4800" b="1">
                <a:solidFill>
                  <a:srgbClr val="004886"/>
                </a:solidFill>
                <a:latin typeface="Segoe UI Semilight"/>
                <a:cs typeface="Segoe UI Semilight"/>
              </a:rPr>
              <a:t>Punto 2</a:t>
            </a:r>
            <a:endParaRPr kumimoji="0" lang="es-MX" sz="4800" b="1" i="0" u="none" strike="noStrike" kern="1200" cap="none" spc="0" normalizeH="0" baseline="0" noProof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047EA8F7-2C09-3E6C-8960-8FDA21567F82}"/>
              </a:ext>
            </a:extLst>
          </p:cNvPr>
          <p:cNvSpPr txBox="1"/>
          <p:nvPr/>
        </p:nvSpPr>
        <p:spPr>
          <a:xfrm>
            <a:off x="213195" y="6430825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038FD4-5551-D2DE-E9A8-4CFF33A1E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599" y="5860666"/>
            <a:ext cx="2225205" cy="810802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546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42F61-7FC0-D4E0-310E-CF09B4515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54C9901C-C3A8-FBD0-B67F-B267AA0586C6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ED401291-634F-5950-2099-67CA09B7A1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B215C8DE-45D6-F4A6-7117-C20B44B3FF3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D8909CCD-5004-5A82-484B-566B89828129}"/>
              </a:ext>
            </a:extLst>
          </p:cNvPr>
          <p:cNvSpPr txBox="1">
            <a:spLocks/>
          </p:cNvSpPr>
          <p:nvPr/>
        </p:nvSpPr>
        <p:spPr>
          <a:xfrm>
            <a:off x="300493" y="16883"/>
            <a:ext cx="11891507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/>
                <a:cs typeface="Segoe UI Semi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/>
              <a:t>Cuadro comparativo de las vigencias 2013 a 2023 y 2024 (agosto)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C763743-9549-9C99-542A-CF1AA3214580}"/>
              </a:ext>
            </a:extLst>
          </p:cNvPr>
          <p:cNvSpPr txBox="1"/>
          <p:nvPr/>
        </p:nvSpPr>
        <p:spPr>
          <a:xfrm>
            <a:off x="11214105" y="262750"/>
            <a:ext cx="106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$ millones</a:t>
            </a: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57E1A60-E931-BE25-E8A8-05ADFC61F791}"/>
              </a:ext>
            </a:extLst>
          </p:cNvPr>
          <p:cNvGraphicFramePr>
            <a:graphicFrameLocks noGrp="1"/>
          </p:cNvGraphicFramePr>
          <p:nvPr/>
        </p:nvGraphicFramePr>
        <p:xfrm>
          <a:off x="339326" y="3837364"/>
          <a:ext cx="11476828" cy="2113972"/>
        </p:xfrm>
        <a:graphic>
          <a:graphicData uri="http://schemas.openxmlformats.org/drawingml/2006/table">
            <a:tbl>
              <a:tblPr/>
              <a:tblGrid>
                <a:gridCol w="1446011">
                  <a:extLst>
                    <a:ext uri="{9D8B030D-6E8A-4147-A177-3AD203B41FA5}">
                      <a16:colId xmlns:a16="http://schemas.microsoft.com/office/drawing/2014/main" val="9808122"/>
                    </a:ext>
                  </a:extLst>
                </a:gridCol>
                <a:gridCol w="758148">
                  <a:extLst>
                    <a:ext uri="{9D8B030D-6E8A-4147-A177-3AD203B41FA5}">
                      <a16:colId xmlns:a16="http://schemas.microsoft.com/office/drawing/2014/main" val="1741058466"/>
                    </a:ext>
                  </a:extLst>
                </a:gridCol>
                <a:gridCol w="773874">
                  <a:extLst>
                    <a:ext uri="{9D8B030D-6E8A-4147-A177-3AD203B41FA5}">
                      <a16:colId xmlns:a16="http://schemas.microsoft.com/office/drawing/2014/main" val="2921920098"/>
                    </a:ext>
                  </a:extLst>
                </a:gridCol>
                <a:gridCol w="587315">
                  <a:extLst>
                    <a:ext uri="{9D8B030D-6E8A-4147-A177-3AD203B41FA5}">
                      <a16:colId xmlns:a16="http://schemas.microsoft.com/office/drawing/2014/main" val="4116465781"/>
                    </a:ext>
                  </a:extLst>
                </a:gridCol>
                <a:gridCol w="621863">
                  <a:extLst>
                    <a:ext uri="{9D8B030D-6E8A-4147-A177-3AD203B41FA5}">
                      <a16:colId xmlns:a16="http://schemas.microsoft.com/office/drawing/2014/main" val="1165392980"/>
                    </a:ext>
                  </a:extLst>
                </a:gridCol>
                <a:gridCol w="849880">
                  <a:extLst>
                    <a:ext uri="{9D8B030D-6E8A-4147-A177-3AD203B41FA5}">
                      <a16:colId xmlns:a16="http://schemas.microsoft.com/office/drawing/2014/main" val="191343984"/>
                    </a:ext>
                  </a:extLst>
                </a:gridCol>
                <a:gridCol w="614954">
                  <a:extLst>
                    <a:ext uri="{9D8B030D-6E8A-4147-A177-3AD203B41FA5}">
                      <a16:colId xmlns:a16="http://schemas.microsoft.com/office/drawing/2014/main" val="374922793"/>
                    </a:ext>
                  </a:extLst>
                </a:gridCol>
                <a:gridCol w="932795">
                  <a:extLst>
                    <a:ext uri="{9D8B030D-6E8A-4147-A177-3AD203B41FA5}">
                      <a16:colId xmlns:a16="http://schemas.microsoft.com/office/drawing/2014/main" val="2299785424"/>
                    </a:ext>
                  </a:extLst>
                </a:gridCol>
                <a:gridCol w="925884">
                  <a:extLst>
                    <a:ext uri="{9D8B030D-6E8A-4147-A177-3AD203B41FA5}">
                      <a16:colId xmlns:a16="http://schemas.microsoft.com/office/drawing/2014/main" val="1420762597"/>
                    </a:ext>
                  </a:extLst>
                </a:gridCol>
                <a:gridCol w="967343">
                  <a:extLst>
                    <a:ext uri="{9D8B030D-6E8A-4147-A177-3AD203B41FA5}">
                      <a16:colId xmlns:a16="http://schemas.microsoft.com/office/drawing/2014/main" val="2371553871"/>
                    </a:ext>
                  </a:extLst>
                </a:gridCol>
                <a:gridCol w="967343">
                  <a:extLst>
                    <a:ext uri="{9D8B030D-6E8A-4147-A177-3AD203B41FA5}">
                      <a16:colId xmlns:a16="http://schemas.microsoft.com/office/drawing/2014/main" val="1006639274"/>
                    </a:ext>
                  </a:extLst>
                </a:gridCol>
                <a:gridCol w="1015709">
                  <a:extLst>
                    <a:ext uri="{9D8B030D-6E8A-4147-A177-3AD203B41FA5}">
                      <a16:colId xmlns:a16="http://schemas.microsoft.com/office/drawing/2014/main" val="3529285375"/>
                    </a:ext>
                  </a:extLst>
                </a:gridCol>
                <a:gridCol w="1015709">
                  <a:extLst>
                    <a:ext uri="{9D8B030D-6E8A-4147-A177-3AD203B41FA5}">
                      <a16:colId xmlns:a16="http://schemas.microsoft.com/office/drawing/2014/main" val="516538027"/>
                    </a:ext>
                  </a:extLst>
                </a:gridCol>
              </a:tblGrid>
              <a:tr h="253498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INGRESOS GENERADOS POR CADA LINEA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26249"/>
                  </a:ext>
                </a:extLst>
              </a:tr>
              <a:tr h="2534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 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2013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2014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2015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2016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2017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2018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2019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2020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2021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2022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2023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2024 </a:t>
                      </a:r>
                    </a:p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(agosto)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84980"/>
                  </a:ext>
                </a:extLst>
              </a:tr>
              <a:tr h="25349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Ingresos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37.636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40.072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42.143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46.006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51.984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48.522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33.896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30.748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30.691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32.720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55.692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37.668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208235"/>
                  </a:ext>
                </a:extLst>
              </a:tr>
              <a:tr h="25349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Negocios Fiduciarios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11.435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13.158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13.978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14.113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18.084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20.745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23.804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20.086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25.126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25.890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36.071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25.513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910733"/>
                  </a:ext>
                </a:extLst>
              </a:tr>
              <a:tr h="25349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Consorcios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22.813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22.683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25.386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28.122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28.893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23.125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4.844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4.850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2.585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2.889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5.165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2.155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157514"/>
                  </a:ext>
                </a:extLst>
              </a:tr>
              <a:tr h="25349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Portafolio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591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1.712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1.145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2.767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2.544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1.651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2.635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2.741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Segoe UI Semilight" panose="020B0402040204020203" pitchFamily="34" charset="0"/>
                        </a:rPr>
                        <a:t>-738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Segoe UI Semilight" panose="020B0402040204020203" pitchFamily="34" charset="0"/>
                        </a:rPr>
                        <a:t>-895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7.630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3.172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866781"/>
                  </a:ext>
                </a:extLst>
              </a:tr>
              <a:tr h="25349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FIC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1.392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1.074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709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1.027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1.460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2.003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2.140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2.574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3.033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3.838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5.810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6.120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593796"/>
                  </a:ext>
                </a:extLst>
              </a:tr>
              <a:tr h="25349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Otros Ingresos 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1.406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1.445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923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-23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1.004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999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474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496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685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997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1.017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708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6220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D6AC37D-E56A-32A0-3284-A5628192468A}"/>
              </a:ext>
            </a:extLst>
          </p:cNvPr>
          <p:cNvGraphicFramePr>
            <a:graphicFrameLocks noGrp="1"/>
          </p:cNvGraphicFramePr>
          <p:nvPr/>
        </p:nvGraphicFramePr>
        <p:xfrm>
          <a:off x="339327" y="5950014"/>
          <a:ext cx="11476826" cy="859959"/>
        </p:xfrm>
        <a:graphic>
          <a:graphicData uri="http://schemas.openxmlformats.org/drawingml/2006/table">
            <a:tbl>
              <a:tblPr/>
              <a:tblGrid>
                <a:gridCol w="1431276">
                  <a:extLst>
                    <a:ext uri="{9D8B030D-6E8A-4147-A177-3AD203B41FA5}">
                      <a16:colId xmlns:a16="http://schemas.microsoft.com/office/drawing/2014/main" val="4179920928"/>
                    </a:ext>
                  </a:extLst>
                </a:gridCol>
                <a:gridCol w="791786">
                  <a:extLst>
                    <a:ext uri="{9D8B030D-6E8A-4147-A177-3AD203B41FA5}">
                      <a16:colId xmlns:a16="http://schemas.microsoft.com/office/drawing/2014/main" val="2823365091"/>
                    </a:ext>
                  </a:extLst>
                </a:gridCol>
                <a:gridCol w="783890">
                  <a:extLst>
                    <a:ext uri="{9D8B030D-6E8A-4147-A177-3AD203B41FA5}">
                      <a16:colId xmlns:a16="http://schemas.microsoft.com/office/drawing/2014/main" val="10922677"/>
                    </a:ext>
                  </a:extLst>
                </a:gridCol>
                <a:gridCol w="619820">
                  <a:extLst>
                    <a:ext uri="{9D8B030D-6E8A-4147-A177-3AD203B41FA5}">
                      <a16:colId xmlns:a16="http://schemas.microsoft.com/office/drawing/2014/main" val="1111037144"/>
                    </a:ext>
                  </a:extLst>
                </a:gridCol>
                <a:gridCol w="601590">
                  <a:extLst>
                    <a:ext uri="{9D8B030D-6E8A-4147-A177-3AD203B41FA5}">
                      <a16:colId xmlns:a16="http://schemas.microsoft.com/office/drawing/2014/main" val="3265817042"/>
                    </a:ext>
                  </a:extLst>
                </a:gridCol>
                <a:gridCol w="856810">
                  <a:extLst>
                    <a:ext uri="{9D8B030D-6E8A-4147-A177-3AD203B41FA5}">
                      <a16:colId xmlns:a16="http://schemas.microsoft.com/office/drawing/2014/main" val="2118142956"/>
                    </a:ext>
                  </a:extLst>
                </a:gridCol>
                <a:gridCol w="610705">
                  <a:extLst>
                    <a:ext uri="{9D8B030D-6E8A-4147-A177-3AD203B41FA5}">
                      <a16:colId xmlns:a16="http://schemas.microsoft.com/office/drawing/2014/main" val="1321625155"/>
                    </a:ext>
                  </a:extLst>
                </a:gridCol>
                <a:gridCol w="920614">
                  <a:extLst>
                    <a:ext uri="{9D8B030D-6E8A-4147-A177-3AD203B41FA5}">
                      <a16:colId xmlns:a16="http://schemas.microsoft.com/office/drawing/2014/main" val="594026641"/>
                    </a:ext>
                  </a:extLst>
                </a:gridCol>
                <a:gridCol w="947959">
                  <a:extLst>
                    <a:ext uri="{9D8B030D-6E8A-4147-A177-3AD203B41FA5}">
                      <a16:colId xmlns:a16="http://schemas.microsoft.com/office/drawing/2014/main" val="1342662194"/>
                    </a:ext>
                  </a:extLst>
                </a:gridCol>
                <a:gridCol w="920614">
                  <a:extLst>
                    <a:ext uri="{9D8B030D-6E8A-4147-A177-3AD203B41FA5}">
                      <a16:colId xmlns:a16="http://schemas.microsoft.com/office/drawing/2014/main" val="1578465908"/>
                    </a:ext>
                  </a:extLst>
                </a:gridCol>
                <a:gridCol w="1020879">
                  <a:extLst>
                    <a:ext uri="{9D8B030D-6E8A-4147-A177-3AD203B41FA5}">
                      <a16:colId xmlns:a16="http://schemas.microsoft.com/office/drawing/2014/main" val="2772172252"/>
                    </a:ext>
                  </a:extLst>
                </a:gridCol>
                <a:gridCol w="1039109">
                  <a:extLst>
                    <a:ext uri="{9D8B030D-6E8A-4147-A177-3AD203B41FA5}">
                      <a16:colId xmlns:a16="http://schemas.microsoft.com/office/drawing/2014/main" val="2907626976"/>
                    </a:ext>
                  </a:extLst>
                </a:gridCol>
                <a:gridCol w="931774">
                  <a:extLst>
                    <a:ext uri="{9D8B030D-6E8A-4147-A177-3AD203B41FA5}">
                      <a16:colId xmlns:a16="http://schemas.microsoft.com/office/drawing/2014/main" val="3090047502"/>
                    </a:ext>
                  </a:extLst>
                </a:gridCol>
              </a:tblGrid>
              <a:tr h="2836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Gastos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31.607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33.951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35.876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38.242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41.934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40.239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30.058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29.738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30.490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30.658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37.834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28.712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472863"/>
                  </a:ext>
                </a:extLst>
              </a:tr>
              <a:tr h="2836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Resultado Operacional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6.030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6.121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6.267</a:t>
                      </a:r>
                    </a:p>
                  </a:txBody>
                  <a:tcPr marL="4206" marR="4206" marT="420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7.764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10.050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8.283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3.838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1.010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200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2.061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17.858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8.956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606709"/>
                  </a:ext>
                </a:extLst>
              </a:tr>
              <a:tr h="2925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Utilidad Neta  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3.675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3.591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3.650</a:t>
                      </a:r>
                    </a:p>
                  </a:txBody>
                  <a:tcPr marL="4206" marR="4206" marT="420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5.140</a:t>
                      </a:r>
                    </a:p>
                  </a:txBody>
                  <a:tcPr marL="4206" marR="4206" marT="420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5.852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5.320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3.194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923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94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890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11.484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</a:rPr>
                        <a:t>5.361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43155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C90F81D-C0B8-EB88-02DD-7A33157DBF30}"/>
              </a:ext>
            </a:extLst>
          </p:cNvPr>
          <p:cNvGraphicFramePr>
            <a:graphicFrameLocks/>
          </p:cNvGraphicFramePr>
          <p:nvPr/>
        </p:nvGraphicFramePr>
        <p:xfrm>
          <a:off x="192858" y="611566"/>
          <a:ext cx="7901276" cy="322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1E365C2-D83B-7319-8F1C-384DFA6B33A8}"/>
              </a:ext>
            </a:extLst>
          </p:cNvPr>
          <p:cNvGraphicFramePr>
            <a:graphicFrameLocks noGrp="1"/>
          </p:cNvGraphicFramePr>
          <p:nvPr/>
        </p:nvGraphicFramePr>
        <p:xfrm>
          <a:off x="7973568" y="766029"/>
          <a:ext cx="3800385" cy="2865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00385">
                  <a:extLst>
                    <a:ext uri="{9D8B030D-6E8A-4147-A177-3AD203B41FA5}">
                      <a16:colId xmlns:a16="http://schemas.microsoft.com/office/drawing/2014/main" val="428265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400" b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Para el año 2017, se asume la administración de los negocios empresariales INNpulsa y Colombia Productiva, así como el pasivo pensional de la Gobernación de Cundinamarca (Coldexpo).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ES" sz="1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400" b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En el año 2021 culmina el PA Pensional del Fondo de pensiones del Valle, con un portafolio superior a los $600.000 MM.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ES" sz="1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400" b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Durante los años 2014 a 2018 se presentaba una alta concentración y dependencia de los negocios en consorcio.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77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6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37285-DA6A-16B8-CB81-223E3E19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618D73F4-7B93-902D-4883-CEF078B55BEA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67029CA2-2BD6-19E6-9C2F-1F83FD9026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B00FCB32-7945-6FFE-8F67-E42F80BC74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181D9F60-E842-A6C1-06B7-DE0A53F9B931}"/>
              </a:ext>
            </a:extLst>
          </p:cNvPr>
          <p:cNvSpPr txBox="1">
            <a:spLocks/>
          </p:cNvSpPr>
          <p:nvPr/>
        </p:nvSpPr>
        <p:spPr>
          <a:xfrm>
            <a:off x="300493" y="16883"/>
            <a:ext cx="12104867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/>
                <a:cs typeface="Segoe UI Semilight"/>
              </a:defRPr>
            </a:lvl1pPr>
          </a:lstStyle>
          <a:p>
            <a:pPr>
              <a:defRPr/>
            </a:pPr>
            <a:r>
              <a:rPr lang="es-ES" sz="3600" b="1" dirty="0"/>
              <a:t>Comisiones fiduciarias Fideicomisos Empresariales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254B39B-7D03-FCBF-B796-30F3B38D9FE1}"/>
              </a:ext>
            </a:extLst>
          </p:cNvPr>
          <p:cNvGraphicFramePr>
            <a:graphicFrameLocks/>
          </p:cNvGraphicFramePr>
          <p:nvPr/>
        </p:nvGraphicFramePr>
        <p:xfrm>
          <a:off x="300493" y="3179191"/>
          <a:ext cx="6283326" cy="331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E8896ED-7DBF-812E-CC1C-8E1436770781}"/>
              </a:ext>
            </a:extLst>
          </p:cNvPr>
          <p:cNvGraphicFramePr>
            <a:graphicFrameLocks noGrp="1"/>
          </p:cNvGraphicFramePr>
          <p:nvPr/>
        </p:nvGraphicFramePr>
        <p:xfrm>
          <a:off x="510957" y="874955"/>
          <a:ext cx="11068395" cy="2361680"/>
        </p:xfrm>
        <a:graphic>
          <a:graphicData uri="http://schemas.openxmlformats.org/drawingml/2006/table">
            <a:tbl>
              <a:tblPr/>
              <a:tblGrid>
                <a:gridCol w="1637883">
                  <a:extLst>
                    <a:ext uri="{9D8B030D-6E8A-4147-A177-3AD203B41FA5}">
                      <a16:colId xmlns:a16="http://schemas.microsoft.com/office/drawing/2014/main" val="3304135463"/>
                    </a:ext>
                  </a:extLst>
                </a:gridCol>
                <a:gridCol w="824992">
                  <a:extLst>
                    <a:ext uri="{9D8B030D-6E8A-4147-A177-3AD203B41FA5}">
                      <a16:colId xmlns:a16="http://schemas.microsoft.com/office/drawing/2014/main" val="838157182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770514185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25680803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28309888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1519446747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4715563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807480349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775731454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1292611039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1518884507"/>
                    </a:ext>
                  </a:extLst>
                </a:gridCol>
                <a:gridCol w="682745">
                  <a:extLst>
                    <a:ext uri="{9D8B030D-6E8A-4147-A177-3AD203B41FA5}">
                      <a16:colId xmlns:a16="http://schemas.microsoft.com/office/drawing/2014/main" val="1028188124"/>
                    </a:ext>
                  </a:extLst>
                </a:gridCol>
                <a:gridCol w="851415">
                  <a:extLst>
                    <a:ext uri="{9D8B030D-6E8A-4147-A177-3AD203B41FA5}">
                      <a16:colId xmlns:a16="http://schemas.microsoft.com/office/drawing/2014/main" val="1744649191"/>
                    </a:ext>
                  </a:extLst>
                </a:gridCol>
              </a:tblGrid>
              <a:tr h="1607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2024</a:t>
                      </a:r>
                    </a:p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(Agosto)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066869"/>
                  </a:ext>
                </a:extLst>
              </a:tr>
              <a:tr h="4739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Negocios Especiales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8.043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10.079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11.111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10.704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14.557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16.690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18.913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14.924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18.874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18.891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25.582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15.844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357666"/>
                  </a:ext>
                </a:extLst>
              </a:tr>
              <a:tr h="4739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Procolombia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6.869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6.382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6.597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6.422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6.523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6.734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6.845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7.042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7.449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8.836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9.149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6.282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000381"/>
                  </a:ext>
                </a:extLst>
              </a:tr>
              <a:tr h="1607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Fontur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1.173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3.698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4.514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4.282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4.094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3.691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5.438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2.731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5.674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4.133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7.845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3.310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029398"/>
                  </a:ext>
                </a:extLst>
              </a:tr>
              <a:tr h="1607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INNpulsa</a:t>
                      </a: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2.737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4.121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3.921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3.347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3.581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3.853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4.746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3.418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627767"/>
                  </a:ext>
                </a:extLst>
              </a:tr>
              <a:tr h="4739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Colombia Productiva</a:t>
                      </a: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1.203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2.143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2.707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1.804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2.171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2.069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2.798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2.054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98440"/>
                  </a:ext>
                </a:extLst>
              </a:tr>
              <a:tr h="1607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FMLP</a:t>
                      </a: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1.044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111980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2709AA9-39C3-63E5-A771-2075636F0148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3968243"/>
          <a:ext cx="5483352" cy="1188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83352">
                  <a:extLst>
                    <a:ext uri="{9D8B030D-6E8A-4147-A177-3AD203B41FA5}">
                      <a16:colId xmlns:a16="http://schemas.microsoft.com/office/drawing/2014/main" val="428265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>
                          <a:solidFill>
                            <a:srgbClr val="111827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Los negocios empresariales generan el 42% de sus ingresos totales siendo vehículo articulador de la política pública del sector Comercio, Industria y Turismo por medio de sus fideicomisos empresariales.</a:t>
                      </a:r>
                      <a:endParaRPr lang="es-CO" sz="18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77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0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190AC-4134-1B24-1EEC-C0EDAD186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5B6D7F1D-531D-C839-91A2-4917B5FFB3A4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6AF73B7C-249D-58EF-BC7B-3061DB88C9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69BFD912-AEE2-DC17-B16B-DF6BA9165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AF643B68-C03C-ED8D-8EEF-8B80EBE374E0}"/>
              </a:ext>
            </a:extLst>
          </p:cNvPr>
          <p:cNvSpPr txBox="1">
            <a:spLocks/>
          </p:cNvSpPr>
          <p:nvPr/>
        </p:nvSpPr>
        <p:spPr>
          <a:xfrm>
            <a:off x="300493" y="16883"/>
            <a:ext cx="11339819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/>
                <a:cs typeface="Segoe UI Semi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/>
              <a:t>Consorcios y </a:t>
            </a:r>
            <a:r>
              <a:rPr lang="es-MX" sz="3600" dirty="0" err="1"/>
              <a:t>Fic´s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B969D1C-CD6D-F329-8A60-D9266E79E407}"/>
              </a:ext>
            </a:extLst>
          </p:cNvPr>
          <p:cNvSpPr txBox="1"/>
          <p:nvPr/>
        </p:nvSpPr>
        <p:spPr>
          <a:xfrm>
            <a:off x="11214105" y="262750"/>
            <a:ext cx="106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$ millones</a:t>
            </a: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E54E270-EA2F-0597-C198-E53143372D26}"/>
              </a:ext>
            </a:extLst>
          </p:cNvPr>
          <p:cNvGraphicFramePr>
            <a:graphicFrameLocks noGrp="1"/>
          </p:cNvGraphicFramePr>
          <p:nvPr/>
        </p:nvGraphicFramePr>
        <p:xfrm>
          <a:off x="932103" y="1230670"/>
          <a:ext cx="10327793" cy="2053740"/>
        </p:xfrm>
        <a:graphic>
          <a:graphicData uri="http://schemas.openxmlformats.org/drawingml/2006/table">
            <a:tbl>
              <a:tblPr/>
              <a:tblGrid>
                <a:gridCol w="2053112">
                  <a:extLst>
                    <a:ext uri="{9D8B030D-6E8A-4147-A177-3AD203B41FA5}">
                      <a16:colId xmlns:a16="http://schemas.microsoft.com/office/drawing/2014/main" val="38253815"/>
                    </a:ext>
                  </a:extLst>
                </a:gridCol>
                <a:gridCol w="883310">
                  <a:extLst>
                    <a:ext uri="{9D8B030D-6E8A-4147-A177-3AD203B41FA5}">
                      <a16:colId xmlns:a16="http://schemas.microsoft.com/office/drawing/2014/main" val="3582870485"/>
                    </a:ext>
                  </a:extLst>
                </a:gridCol>
                <a:gridCol w="706648">
                  <a:extLst>
                    <a:ext uri="{9D8B030D-6E8A-4147-A177-3AD203B41FA5}">
                      <a16:colId xmlns:a16="http://schemas.microsoft.com/office/drawing/2014/main" val="3460383804"/>
                    </a:ext>
                  </a:extLst>
                </a:gridCol>
                <a:gridCol w="538399">
                  <a:extLst>
                    <a:ext uri="{9D8B030D-6E8A-4147-A177-3AD203B41FA5}">
                      <a16:colId xmlns:a16="http://schemas.microsoft.com/office/drawing/2014/main" val="3185459937"/>
                    </a:ext>
                  </a:extLst>
                </a:gridCol>
                <a:gridCol w="572049">
                  <a:extLst>
                    <a:ext uri="{9D8B030D-6E8A-4147-A177-3AD203B41FA5}">
                      <a16:colId xmlns:a16="http://schemas.microsoft.com/office/drawing/2014/main" val="4153481557"/>
                    </a:ext>
                  </a:extLst>
                </a:gridCol>
                <a:gridCol w="782361">
                  <a:extLst>
                    <a:ext uri="{9D8B030D-6E8A-4147-A177-3AD203B41FA5}">
                      <a16:colId xmlns:a16="http://schemas.microsoft.com/office/drawing/2014/main" val="1678684074"/>
                    </a:ext>
                  </a:extLst>
                </a:gridCol>
                <a:gridCol w="563636">
                  <a:extLst>
                    <a:ext uri="{9D8B030D-6E8A-4147-A177-3AD203B41FA5}">
                      <a16:colId xmlns:a16="http://schemas.microsoft.com/office/drawing/2014/main" val="2491731304"/>
                    </a:ext>
                  </a:extLst>
                </a:gridCol>
                <a:gridCol w="662118">
                  <a:extLst>
                    <a:ext uri="{9D8B030D-6E8A-4147-A177-3AD203B41FA5}">
                      <a16:colId xmlns:a16="http://schemas.microsoft.com/office/drawing/2014/main" val="357334642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08764732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4141280028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202516992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567133326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3852433425"/>
                    </a:ext>
                  </a:extLst>
                </a:gridCol>
              </a:tblGrid>
              <a:tr h="1261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Cifras en Millones 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2013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2014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2015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2016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2017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2018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2019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2020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2021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2022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2023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2024 </a:t>
                      </a:r>
                    </a:p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(Agosto)</a:t>
                      </a:r>
                    </a:p>
                  </a:txBody>
                  <a:tcPr marL="4206" marR="4206" marT="420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300171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Consorcios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22.813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22.683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25.386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28.122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28.893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23.125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4.844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4.850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2.585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2.889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5.165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2.155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692409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Confiar Fonpet</a:t>
                      </a:r>
                    </a:p>
                  </a:txBody>
                  <a:tcPr marL="126187" marR="4206" marT="4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899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1.360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871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2.153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1.921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1.214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2.070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2.801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367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539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2.692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6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02074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Coldexpo</a:t>
                      </a:r>
                    </a:p>
                  </a:txBody>
                  <a:tcPr marL="126187" marR="4206" marT="4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519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526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265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185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840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836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815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596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587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641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444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581314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Fondo Colombia en paz </a:t>
                      </a:r>
                    </a:p>
                  </a:txBody>
                  <a:tcPr marL="126187" marR="4206" marT="4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731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1.051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895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942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1.022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1.156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929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135467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Otros Consorcios </a:t>
                      </a:r>
                    </a:p>
                  </a:txBody>
                  <a:tcPr marL="126187" marR="4206" marT="4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21.915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20.804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23.990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25.704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26.787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20.341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888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339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680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741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676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777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194651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FIC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1.392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1.074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709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1.027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1.460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2.003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2.140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2.574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3.033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3.838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5.810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6.120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548787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Abierta</a:t>
                      </a:r>
                    </a:p>
                  </a:txBody>
                  <a:tcPr marL="126187" marR="4206" marT="4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1.109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744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475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732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1.135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1.676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1.725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1.956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2.421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2.980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5.017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5.646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913687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60 moderado</a:t>
                      </a:r>
                    </a:p>
                  </a:txBody>
                  <a:tcPr marL="126187" marR="4206" marT="4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94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100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213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247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271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247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234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174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70987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Fondos </a:t>
                      </a:r>
                    </a:p>
                  </a:txBody>
                  <a:tcPr marL="126187" marR="4206" marT="4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282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330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234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295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231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227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202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372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341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611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558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222B35"/>
                          </a:solidFill>
                          <a:effectLst/>
                          <a:latin typeface="Segoe UI Semilight" panose="020B0402040204020203" pitchFamily="34" charset="0"/>
                        </a:rPr>
                        <a:t>299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3377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22743B5-C8F5-7A69-FCAC-723A3EAED122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3920397"/>
          <a:ext cx="8128000" cy="1188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282656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111827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La</a:t>
                      </a:r>
                      <a:r>
                        <a:rPr lang="es-ES" sz="1800" dirty="0">
                          <a:solidFill>
                            <a:srgbClr val="111827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s-ES" sz="1800" b="0" i="0" dirty="0">
                          <a:solidFill>
                            <a:srgbClr val="111827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estrategia definida, con enfoque en la eficiencia operativa y la diversificación del ingreso, permitió a la fiduciaria </a:t>
                      </a:r>
                      <a:r>
                        <a:rPr lang="es-ES" sz="1800" dirty="0">
                          <a:solidFill>
                            <a:srgbClr val="111827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recomponer la estructura de ingresos diferentes de consorcios y </a:t>
                      </a:r>
                      <a:r>
                        <a:rPr lang="es-ES" sz="1800" b="0" i="0" dirty="0">
                          <a:solidFill>
                            <a:srgbClr val="111827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cerrar el año 2023 con un nivel histórico de ingresos por </a:t>
                      </a:r>
                      <a:r>
                        <a:rPr lang="es-ES" sz="1800" b="1" i="0" dirty="0">
                          <a:solidFill>
                            <a:srgbClr val="111827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$55.692</a:t>
                      </a:r>
                      <a:r>
                        <a:rPr lang="es-ES" sz="1800" b="0" i="0" dirty="0">
                          <a:solidFill>
                            <a:srgbClr val="111827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millones y utilidades por valor de </a:t>
                      </a:r>
                      <a:r>
                        <a:rPr lang="es-ES" sz="1800" b="1" i="0" dirty="0">
                          <a:solidFill>
                            <a:srgbClr val="111827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$11.484 </a:t>
                      </a:r>
                      <a:r>
                        <a:rPr lang="es-ES" sz="1800" b="0" i="0" dirty="0">
                          <a:solidFill>
                            <a:srgbClr val="111827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millones y un ROE de </a:t>
                      </a:r>
                      <a:r>
                        <a:rPr lang="es-ES" sz="1800" b="1" i="0" dirty="0">
                          <a:solidFill>
                            <a:srgbClr val="111827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17%.</a:t>
                      </a:r>
                      <a:endParaRPr lang="es-CO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77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549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8FE6BBE8D1674A9E3745DC33423852" ma:contentTypeVersion="18" ma:contentTypeDescription="Crear nuevo documento." ma:contentTypeScope="" ma:versionID="67b2e9432bf98cbfb182083f93455cb6">
  <xsd:schema xmlns:xsd="http://www.w3.org/2001/XMLSchema" xmlns:xs="http://www.w3.org/2001/XMLSchema" xmlns:p="http://schemas.microsoft.com/office/2006/metadata/properties" xmlns:ns2="ec7a252a-b81a-4ec0-b412-96c8cc337025" xmlns:ns3="a6c0351b-822b-4316-85b8-cafaff84f70b" targetNamespace="http://schemas.microsoft.com/office/2006/metadata/properties" ma:root="true" ma:fieldsID="1ed952a6e067c6bf212ce15b4f06bb03" ns2:_="" ns3:_="">
    <xsd:import namespace="ec7a252a-b81a-4ec0-b412-96c8cc337025"/>
    <xsd:import namespace="a6c0351b-822b-4316-85b8-cafaff84f7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a252a-b81a-4ec0-b412-96c8cc3370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c48b7d-14b2-4fbe-9ae0-8e7dc6837a51}" ma:internalName="TaxCatchAll" ma:showField="CatchAllData" ma:web="ec7a252a-b81a-4ec0-b412-96c8cc3370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0351b-822b-4316-85b8-cafaff84f7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2d8631a-4e50-4419-9e1d-1838066ed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c0351b-822b-4316-85b8-cafaff84f70b">
      <Terms xmlns="http://schemas.microsoft.com/office/infopath/2007/PartnerControls"/>
    </lcf76f155ced4ddcb4097134ff3c332f>
    <TaxCatchAll xmlns="ec7a252a-b81a-4ec0-b412-96c8cc337025" xsi:nil="true"/>
  </documentManagement>
</p:properties>
</file>

<file path=customXml/itemProps1.xml><?xml version="1.0" encoding="utf-8"?>
<ds:datastoreItem xmlns:ds="http://schemas.openxmlformats.org/officeDocument/2006/customXml" ds:itemID="{4EC598E6-5713-4E9D-B842-C891CF0560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2DEC96-D439-4C2D-BBE1-D26F6F4DC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7a252a-b81a-4ec0-b412-96c8cc337025"/>
    <ds:schemaRef ds:uri="a6c0351b-822b-4316-85b8-cafaff84f7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A3621D-AEBF-46BA-8CE3-6760E6BCF4DD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a6c0351b-822b-4316-85b8-cafaff84f70b"/>
    <ds:schemaRef ds:uri="ec7a252a-b81a-4ec0-b412-96c8cc33702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614</Words>
  <Application>Microsoft Office PowerPoint</Application>
  <PresentationFormat>Panorámica</PresentationFormat>
  <Paragraphs>389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Segoe UI Semilight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Andres Rubio Pardo</dc:creator>
  <cp:lastModifiedBy>Janeth Rocío Castañeda Micán</cp:lastModifiedBy>
  <cp:revision>2</cp:revision>
  <dcterms:created xsi:type="dcterms:W3CDTF">2024-10-28T16:14:44Z</dcterms:created>
  <dcterms:modified xsi:type="dcterms:W3CDTF">2024-11-06T21:19:02Z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0x010100E28FE6BBE8D1674A9E3745DC33423852</vt:lpwstr>
  </property>
</Properties>
</file>