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m6ATAoWoki1L8SAZx+Ed4P6Ji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4DE4A2-FF55-453D-BB4A-635B86B25EC5}">
  <a:tblStyle styleId="{AD4DE4A2-FF55-453D-BB4A-635B86B25EC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customschemas.google.com/relationships/presentationmetadata" Target="meta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Hoja1!$A$25</c:f>
              <c:strCache>
                <c:ptCount val="1"/>
                <c:pt idx="0">
                  <c:v>CONTRIBUTIVO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Hoja1!$B$23:$U$24</c:f>
              <c:multiLvlStrCache>
                <c:ptCount val="20"/>
                <c:lvl>
                  <c:pt idx="0">
                    <c:v>ALTA</c:v>
                  </c:pt>
                  <c:pt idx="1">
                    <c:v>BAJA</c:v>
                  </c:pt>
                  <c:pt idx="2">
                    <c:v>MEDIANA</c:v>
                  </c:pt>
                  <c:pt idx="3">
                    <c:v>ADMIN</c:v>
                  </c:pt>
                  <c:pt idx="4">
                    <c:v>Total general</c:v>
                  </c:pt>
                  <c:pt idx="5">
                    <c:v>ALTA</c:v>
                  </c:pt>
                  <c:pt idx="6">
                    <c:v>BAJA</c:v>
                  </c:pt>
                  <c:pt idx="7">
                    <c:v>MEDIANA</c:v>
                  </c:pt>
                  <c:pt idx="8">
                    <c:v>ADMIN</c:v>
                  </c:pt>
                  <c:pt idx="9">
                    <c:v>Total general</c:v>
                  </c:pt>
                  <c:pt idx="10">
                    <c:v>ALTA</c:v>
                  </c:pt>
                  <c:pt idx="11">
                    <c:v>BAJA</c:v>
                  </c:pt>
                  <c:pt idx="12">
                    <c:v>MEDIANA</c:v>
                  </c:pt>
                  <c:pt idx="13">
                    <c:v>ADMIN</c:v>
                  </c:pt>
                  <c:pt idx="14">
                    <c:v>Total general</c:v>
                  </c:pt>
                  <c:pt idx="15">
                    <c:v>ALTA</c:v>
                  </c:pt>
                  <c:pt idx="16">
                    <c:v>BAJA</c:v>
                  </c:pt>
                  <c:pt idx="17">
                    <c:v>MEDIANA</c:v>
                  </c:pt>
                  <c:pt idx="18">
                    <c:v>ADMIN</c:v>
                  </c:pt>
                  <c:pt idx="19">
                    <c:v>Total general</c:v>
                  </c:pt>
                </c:lvl>
                <c:lvl>
                  <c:pt idx="0">
                    <c:v>may-24</c:v>
                  </c:pt>
                  <c:pt idx="5">
                    <c:v>jun-24</c:v>
                  </c:pt>
                  <c:pt idx="10">
                    <c:v>jul-24</c:v>
                  </c:pt>
                  <c:pt idx="15">
                    <c:v>ago-24</c:v>
                  </c:pt>
                </c:lvl>
              </c:multiLvlStrCache>
            </c:multiLvlStrRef>
          </c:cat>
          <c:val>
            <c:numRef>
              <c:f>Hoja1!$B$25:$U$25</c:f>
              <c:numCache>
                <c:formatCode>0%</c:formatCode>
                <c:ptCount val="20"/>
                <c:pt idx="0">
                  <c:v>4.7619047619047616E-2</c:v>
                </c:pt>
                <c:pt idx="1">
                  <c:v>0.16666666666666666</c:v>
                </c:pt>
                <c:pt idx="2">
                  <c:v>0.10884353741496598</c:v>
                </c:pt>
                <c:pt idx="3">
                  <c:v>3.4013605442176869E-3</c:v>
                </c:pt>
                <c:pt idx="4">
                  <c:v>0.32653061224489793</c:v>
                </c:pt>
                <c:pt idx="5">
                  <c:v>6.6176470588235295E-2</c:v>
                </c:pt>
                <c:pt idx="6">
                  <c:v>5.8823529411764705E-2</c:v>
                </c:pt>
                <c:pt idx="7">
                  <c:v>0.19852941176470587</c:v>
                </c:pt>
                <c:pt idx="8">
                  <c:v>4.9019607843137254E-2</c:v>
                </c:pt>
                <c:pt idx="9">
                  <c:v>0.37254901960784315</c:v>
                </c:pt>
                <c:pt idx="10">
                  <c:v>4.7670639219934995E-2</c:v>
                </c:pt>
                <c:pt idx="11">
                  <c:v>0.11917659804983749</c:v>
                </c:pt>
                <c:pt idx="12">
                  <c:v>0.13542795232936078</c:v>
                </c:pt>
                <c:pt idx="13">
                  <c:v>5.7421451787648972E-2</c:v>
                </c:pt>
                <c:pt idx="14">
                  <c:v>0.35969664138678226</c:v>
                </c:pt>
                <c:pt idx="15">
                  <c:v>3.9552880481513328E-2</c:v>
                </c:pt>
                <c:pt idx="16">
                  <c:v>0.19088564058469476</c:v>
                </c:pt>
                <c:pt idx="17">
                  <c:v>0.12467755803955288</c:v>
                </c:pt>
                <c:pt idx="18">
                  <c:v>3.4393809114359415E-2</c:v>
                </c:pt>
                <c:pt idx="19">
                  <c:v>0.38950988822012039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4-49EE-8987-2DCAB3463F71}"/>
            </c:ext>
          </c:extLst>
        </c:ser>
        <c:ser>
          <c:idx val="1"/>
          <c:order val="1"/>
          <c:tx>
            <c:strRef>
              <c:f>Hoja1!$A$26</c:f>
              <c:strCache>
                <c:ptCount val="1"/>
                <c:pt idx="0">
                  <c:v>SUBSIDIADO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Hoja1!$B$23:$U$24</c:f>
              <c:multiLvlStrCache>
                <c:ptCount val="20"/>
                <c:lvl>
                  <c:pt idx="0">
                    <c:v>ALTA</c:v>
                  </c:pt>
                  <c:pt idx="1">
                    <c:v>BAJA</c:v>
                  </c:pt>
                  <c:pt idx="2">
                    <c:v>MEDIANA</c:v>
                  </c:pt>
                  <c:pt idx="3">
                    <c:v>ADMIN</c:v>
                  </c:pt>
                  <c:pt idx="4">
                    <c:v>Total general</c:v>
                  </c:pt>
                  <c:pt idx="5">
                    <c:v>ALTA</c:v>
                  </c:pt>
                  <c:pt idx="6">
                    <c:v>BAJA</c:v>
                  </c:pt>
                  <c:pt idx="7">
                    <c:v>MEDIANA</c:v>
                  </c:pt>
                  <c:pt idx="8">
                    <c:v>ADMIN</c:v>
                  </c:pt>
                  <c:pt idx="9">
                    <c:v>Total general</c:v>
                  </c:pt>
                  <c:pt idx="10">
                    <c:v>ALTA</c:v>
                  </c:pt>
                  <c:pt idx="11">
                    <c:v>BAJA</c:v>
                  </c:pt>
                  <c:pt idx="12">
                    <c:v>MEDIANA</c:v>
                  </c:pt>
                  <c:pt idx="13">
                    <c:v>ADMIN</c:v>
                  </c:pt>
                  <c:pt idx="14">
                    <c:v>Total general</c:v>
                  </c:pt>
                  <c:pt idx="15">
                    <c:v>ALTA</c:v>
                  </c:pt>
                  <c:pt idx="16">
                    <c:v>BAJA</c:v>
                  </c:pt>
                  <c:pt idx="17">
                    <c:v>MEDIANA</c:v>
                  </c:pt>
                  <c:pt idx="18">
                    <c:v>ADMIN</c:v>
                  </c:pt>
                  <c:pt idx="19">
                    <c:v>Total general</c:v>
                  </c:pt>
                </c:lvl>
                <c:lvl>
                  <c:pt idx="0">
                    <c:v>may-24</c:v>
                  </c:pt>
                  <c:pt idx="5">
                    <c:v>jun-24</c:v>
                  </c:pt>
                  <c:pt idx="10">
                    <c:v>jul-24</c:v>
                  </c:pt>
                  <c:pt idx="15">
                    <c:v>ago-24</c:v>
                  </c:pt>
                </c:lvl>
              </c:multiLvlStrCache>
            </c:multiLvlStrRef>
          </c:cat>
          <c:val>
            <c:numRef>
              <c:f>Hoja1!$B$26:$U$26</c:f>
              <c:numCache>
                <c:formatCode>0%</c:formatCode>
                <c:ptCount val="20"/>
                <c:pt idx="0">
                  <c:v>4.7619047619047616E-2</c:v>
                </c:pt>
                <c:pt idx="1">
                  <c:v>0.47619047619047616</c:v>
                </c:pt>
                <c:pt idx="2">
                  <c:v>0.14625850340136054</c:v>
                </c:pt>
                <c:pt idx="3">
                  <c:v>3.4013605442176869E-3</c:v>
                </c:pt>
                <c:pt idx="4">
                  <c:v>0.67346938775510201</c:v>
                </c:pt>
                <c:pt idx="5">
                  <c:v>7.8431372549019607E-2</c:v>
                </c:pt>
                <c:pt idx="6">
                  <c:v>0.25735294117647056</c:v>
                </c:pt>
                <c:pt idx="7">
                  <c:v>0.24019607843137256</c:v>
                </c:pt>
                <c:pt idx="8">
                  <c:v>5.1470588235294115E-2</c:v>
                </c:pt>
                <c:pt idx="9">
                  <c:v>0.62745098039215685</c:v>
                </c:pt>
                <c:pt idx="10">
                  <c:v>4.8754062838569881E-2</c:v>
                </c:pt>
                <c:pt idx="11">
                  <c:v>0.35644637053087758</c:v>
                </c:pt>
                <c:pt idx="12">
                  <c:v>0.16901408450704225</c:v>
                </c:pt>
                <c:pt idx="13">
                  <c:v>6.6088840736728063E-2</c:v>
                </c:pt>
                <c:pt idx="14">
                  <c:v>0.64030335861321774</c:v>
                </c:pt>
                <c:pt idx="15">
                  <c:v>4.2992261392949267E-2</c:v>
                </c:pt>
                <c:pt idx="16">
                  <c:v>0.37833190025795355</c:v>
                </c:pt>
                <c:pt idx="17">
                  <c:v>0.14789337919174547</c:v>
                </c:pt>
                <c:pt idx="18">
                  <c:v>4.1272570937231301E-2</c:v>
                </c:pt>
                <c:pt idx="19">
                  <c:v>0.61049011177987966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4-49EE-8987-2DCAB3463F71}"/>
            </c:ext>
          </c:extLst>
        </c:ser>
        <c:ser>
          <c:idx val="2"/>
          <c:order val="2"/>
          <c:tx>
            <c:strRef>
              <c:f>Hoja1!$A$27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Hoja1!$B$23:$U$24</c:f>
              <c:multiLvlStrCache>
                <c:ptCount val="20"/>
                <c:lvl>
                  <c:pt idx="0">
                    <c:v>ALTA</c:v>
                  </c:pt>
                  <c:pt idx="1">
                    <c:v>BAJA</c:v>
                  </c:pt>
                  <c:pt idx="2">
                    <c:v>MEDIANA</c:v>
                  </c:pt>
                  <c:pt idx="3">
                    <c:v>ADMIN</c:v>
                  </c:pt>
                  <c:pt idx="4">
                    <c:v>Total general</c:v>
                  </c:pt>
                  <c:pt idx="5">
                    <c:v>ALTA</c:v>
                  </c:pt>
                  <c:pt idx="6">
                    <c:v>BAJA</c:v>
                  </c:pt>
                  <c:pt idx="7">
                    <c:v>MEDIANA</c:v>
                  </c:pt>
                  <c:pt idx="8">
                    <c:v>ADMIN</c:v>
                  </c:pt>
                  <c:pt idx="9">
                    <c:v>Total general</c:v>
                  </c:pt>
                  <c:pt idx="10">
                    <c:v>ALTA</c:v>
                  </c:pt>
                  <c:pt idx="11">
                    <c:v>BAJA</c:v>
                  </c:pt>
                  <c:pt idx="12">
                    <c:v>MEDIANA</c:v>
                  </c:pt>
                  <c:pt idx="13">
                    <c:v>ADMIN</c:v>
                  </c:pt>
                  <c:pt idx="14">
                    <c:v>Total general</c:v>
                  </c:pt>
                  <c:pt idx="15">
                    <c:v>ALTA</c:v>
                  </c:pt>
                  <c:pt idx="16">
                    <c:v>BAJA</c:v>
                  </c:pt>
                  <c:pt idx="17">
                    <c:v>MEDIANA</c:v>
                  </c:pt>
                  <c:pt idx="18">
                    <c:v>ADMIN</c:v>
                  </c:pt>
                  <c:pt idx="19">
                    <c:v>Total general</c:v>
                  </c:pt>
                </c:lvl>
                <c:lvl>
                  <c:pt idx="0">
                    <c:v>may-24</c:v>
                  </c:pt>
                  <c:pt idx="5">
                    <c:v>jun-24</c:v>
                  </c:pt>
                  <c:pt idx="10">
                    <c:v>jul-24</c:v>
                  </c:pt>
                  <c:pt idx="15">
                    <c:v>ago-24</c:v>
                  </c:pt>
                </c:lvl>
              </c:multiLvlStrCache>
            </c:multiLvlStrRef>
          </c:cat>
          <c:val>
            <c:numRef>
              <c:f>Hoja1!$B$27:$U$27</c:f>
              <c:numCache>
                <c:formatCode>0%</c:formatCode>
                <c:ptCount val="20"/>
                <c:pt idx="0">
                  <c:v>9.5238095238095233E-2</c:v>
                </c:pt>
                <c:pt idx="1">
                  <c:v>0.6428571428571429</c:v>
                </c:pt>
                <c:pt idx="2">
                  <c:v>0.25510204081632654</c:v>
                </c:pt>
                <c:pt idx="3">
                  <c:v>6.8027210884353739E-3</c:v>
                </c:pt>
                <c:pt idx="4">
                  <c:v>1</c:v>
                </c:pt>
                <c:pt idx="5">
                  <c:v>0.14460784313725492</c:v>
                </c:pt>
                <c:pt idx="6">
                  <c:v>0.31617647058823528</c:v>
                </c:pt>
                <c:pt idx="7">
                  <c:v>0.43872549019607843</c:v>
                </c:pt>
                <c:pt idx="8">
                  <c:v>0.10049019607843138</c:v>
                </c:pt>
                <c:pt idx="9">
                  <c:v>1</c:v>
                </c:pt>
                <c:pt idx="10">
                  <c:v>9.6424702058504869E-2</c:v>
                </c:pt>
                <c:pt idx="11">
                  <c:v>0.47562296858071507</c:v>
                </c:pt>
                <c:pt idx="12">
                  <c:v>0.30444203683640303</c:v>
                </c:pt>
                <c:pt idx="13">
                  <c:v>0.12351029252437704</c:v>
                </c:pt>
                <c:pt idx="14">
                  <c:v>1</c:v>
                </c:pt>
                <c:pt idx="15">
                  <c:v>8.2545141874462602E-2</c:v>
                </c:pt>
                <c:pt idx="16">
                  <c:v>0.56921754084264831</c:v>
                </c:pt>
                <c:pt idx="17">
                  <c:v>0.27257093723129838</c:v>
                </c:pt>
                <c:pt idx="18">
                  <c:v>7.5666380051590709E-2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4-49EE-8987-2DCAB3463F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4326800"/>
        <c:axId val="1124327632"/>
      </c:barChart>
      <c:catAx>
        <c:axId val="112432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4327632"/>
        <c:crosses val="autoZero"/>
        <c:auto val="1"/>
        <c:lblAlgn val="ctr"/>
        <c:lblOffset val="100"/>
        <c:noMultiLvlLbl val="0"/>
      </c:catAx>
      <c:valAx>
        <c:axId val="1124327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2432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Hoja2!$A$20</c:f>
              <c:strCache>
                <c:ptCount val="1"/>
                <c:pt idx="0">
                  <c:v>BOGOTA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Hoja2!$B$19:$E$19</c:f>
              <c:numCache>
                <c:formatCode>mmm\-yy</c:formatCode>
                <c:ptCount val="4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45535</c:v>
                </c:pt>
              </c:numCache>
            </c:numRef>
          </c:cat>
          <c:val>
            <c:numRef>
              <c:f>Hoja2!$B$20:$E$20</c:f>
              <c:numCache>
                <c:formatCode>0%</c:formatCode>
                <c:ptCount val="4"/>
                <c:pt idx="0">
                  <c:v>0</c:v>
                </c:pt>
                <c:pt idx="1">
                  <c:v>2.4509803921568627E-2</c:v>
                </c:pt>
                <c:pt idx="2">
                  <c:v>1.3001083423618635E-2</c:v>
                </c:pt>
                <c:pt idx="3">
                  <c:v>1.3757523645743766E-2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C-4288-A1B2-C7159E35D7B4}"/>
            </c:ext>
          </c:extLst>
        </c:ser>
        <c:ser>
          <c:idx val="1"/>
          <c:order val="1"/>
          <c:tx>
            <c:strRef>
              <c:f>Hoja2!$A$21</c:f>
              <c:strCache>
                <c:ptCount val="1"/>
                <c:pt idx="0">
                  <c:v>CAUCA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Hoja2!$B$19:$E$19</c:f>
              <c:numCache>
                <c:formatCode>mmm\-yy</c:formatCode>
                <c:ptCount val="4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45535</c:v>
                </c:pt>
              </c:numCache>
            </c:numRef>
          </c:cat>
          <c:val>
            <c:numRef>
              <c:f>Hoja2!$B$21:$E$21</c:f>
              <c:numCache>
                <c:formatCode>0%</c:formatCode>
                <c:ptCount val="4"/>
                <c:pt idx="0">
                  <c:v>9.1836734693877556E-2</c:v>
                </c:pt>
                <c:pt idx="1">
                  <c:v>6.6176470588235295E-2</c:v>
                </c:pt>
                <c:pt idx="2">
                  <c:v>8.3423618634886246E-2</c:v>
                </c:pt>
                <c:pt idx="3">
                  <c:v>7.3946689595872736E-2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C-4288-A1B2-C7159E35D7B4}"/>
            </c:ext>
          </c:extLst>
        </c:ser>
        <c:ser>
          <c:idx val="2"/>
          <c:order val="2"/>
          <c:tx>
            <c:strRef>
              <c:f>Hoja2!$A$22</c:f>
              <c:strCache>
                <c:ptCount val="1"/>
                <c:pt idx="0">
                  <c:v>HUILA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Hoja2!$B$19:$E$19</c:f>
              <c:numCache>
                <c:formatCode>mmm\-yy</c:formatCode>
                <c:ptCount val="4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45535</c:v>
                </c:pt>
              </c:numCache>
            </c:numRef>
          </c:cat>
          <c:val>
            <c:numRef>
              <c:f>Hoja2!$B$22:$E$22</c:f>
              <c:numCache>
                <c:formatCode>0%</c:formatCode>
                <c:ptCount val="4"/>
                <c:pt idx="0">
                  <c:v>0</c:v>
                </c:pt>
                <c:pt idx="1">
                  <c:v>9.8039215686274508E-3</c:v>
                </c:pt>
                <c:pt idx="2">
                  <c:v>6.5005417118093175E-3</c:v>
                </c:pt>
                <c:pt idx="3">
                  <c:v>5.1590713671539126E-3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BC-4288-A1B2-C7159E35D7B4}"/>
            </c:ext>
          </c:extLst>
        </c:ser>
        <c:ser>
          <c:idx val="3"/>
          <c:order val="3"/>
          <c:tx>
            <c:strRef>
              <c:f>Hoja2!$A$23</c:f>
              <c:strCache>
                <c:ptCount val="1"/>
                <c:pt idx="0">
                  <c:v>NARIÑO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Hoja2!$B$19:$E$19</c:f>
              <c:numCache>
                <c:formatCode>mmm\-yy</c:formatCode>
                <c:ptCount val="4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45535</c:v>
                </c:pt>
              </c:numCache>
            </c:numRef>
          </c:cat>
          <c:val>
            <c:numRef>
              <c:f>Hoja2!$B$23:$E$23</c:f>
              <c:numCache>
                <c:formatCode>0%</c:formatCode>
                <c:ptCount val="4"/>
                <c:pt idx="0">
                  <c:v>0.57823129251700678</c:v>
                </c:pt>
                <c:pt idx="1">
                  <c:v>0.53186274509803921</c:v>
                </c:pt>
                <c:pt idx="2">
                  <c:v>0.46912242686890576</c:v>
                </c:pt>
                <c:pt idx="3">
                  <c:v>0.48839208942390372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BC-4288-A1B2-C7159E35D7B4}"/>
            </c:ext>
          </c:extLst>
        </c:ser>
        <c:ser>
          <c:idx val="4"/>
          <c:order val="4"/>
          <c:tx>
            <c:strRef>
              <c:f>Hoja2!$A$24</c:f>
              <c:strCache>
                <c:ptCount val="1"/>
                <c:pt idx="0">
                  <c:v>PUTUMAYO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Hoja2!$B$19:$E$19</c:f>
              <c:numCache>
                <c:formatCode>mmm\-yy</c:formatCode>
                <c:ptCount val="4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45535</c:v>
                </c:pt>
              </c:numCache>
            </c:numRef>
          </c:cat>
          <c:val>
            <c:numRef>
              <c:f>Hoja2!$B$24:$E$24</c:f>
              <c:numCache>
                <c:formatCode>0%</c:formatCode>
                <c:ptCount val="4"/>
                <c:pt idx="0">
                  <c:v>9.1836734693877556E-2</c:v>
                </c:pt>
                <c:pt idx="1">
                  <c:v>9.8039215686274508E-2</c:v>
                </c:pt>
                <c:pt idx="2">
                  <c:v>0.12459371614301191</c:v>
                </c:pt>
                <c:pt idx="3">
                  <c:v>0.11435941530524506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BC-4288-A1B2-C7159E35D7B4}"/>
            </c:ext>
          </c:extLst>
        </c:ser>
        <c:ser>
          <c:idx val="5"/>
          <c:order val="5"/>
          <c:tx>
            <c:strRef>
              <c:f>Hoja2!$A$25</c:f>
              <c:strCache>
                <c:ptCount val="1"/>
                <c:pt idx="0">
                  <c:v>VALLE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Hoja2!$B$19:$E$19</c:f>
              <c:numCache>
                <c:formatCode>mmm\-yy</c:formatCode>
                <c:ptCount val="4"/>
                <c:pt idx="0">
                  <c:v>45413</c:v>
                </c:pt>
                <c:pt idx="1">
                  <c:v>45444</c:v>
                </c:pt>
                <c:pt idx="2">
                  <c:v>45474</c:v>
                </c:pt>
                <c:pt idx="3">
                  <c:v>45535</c:v>
                </c:pt>
              </c:numCache>
            </c:numRef>
          </c:cat>
          <c:val>
            <c:numRef>
              <c:f>Hoja2!$B$25:$E$25</c:f>
              <c:numCache>
                <c:formatCode>0%</c:formatCode>
                <c:ptCount val="4"/>
                <c:pt idx="0">
                  <c:v>0.23809523809523808</c:v>
                </c:pt>
                <c:pt idx="1">
                  <c:v>0.25735294117647056</c:v>
                </c:pt>
                <c:pt idx="2">
                  <c:v>0.29794149512459372</c:v>
                </c:pt>
                <c:pt idx="3">
                  <c:v>0.29836629406706794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BC-4288-A1B2-C7159E35D7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6375328"/>
        <c:axId val="1246373248"/>
      </c:barChart>
      <c:dateAx>
        <c:axId val="12463753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46373248"/>
        <c:crosses val="autoZero"/>
        <c:auto val="1"/>
        <c:lblOffset val="100"/>
        <c:baseTimeUnit val="months"/>
      </c:dateAx>
      <c:valAx>
        <c:axId val="124637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4637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Hoja3!$B$11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Hoja3!$A$12:$A$15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  <c:pt idx="3">
                  <c:v>AGOSTO</c:v>
                </c:pt>
              </c:strCache>
            </c:strRef>
          </c:cat>
          <c:val>
            <c:numRef>
              <c:f>Hoja3!$B$12:$B$15</c:f>
              <c:numCache>
                <c:formatCode>0%</c:formatCode>
                <c:ptCount val="4"/>
                <c:pt idx="0">
                  <c:v>0.29251700680272108</c:v>
                </c:pt>
                <c:pt idx="1">
                  <c:v>0.67156862745098034</c:v>
                </c:pt>
                <c:pt idx="2">
                  <c:v>0.52004333694474536</c:v>
                </c:pt>
                <c:pt idx="3">
                  <c:v>0.42992261392949271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8-481D-A343-C42104B953F8}"/>
            </c:ext>
          </c:extLst>
        </c:ser>
        <c:ser>
          <c:idx val="1"/>
          <c:order val="1"/>
          <c:tx>
            <c:strRef>
              <c:f>Hoja3!$C$11</c:f>
              <c:strCache>
                <c:ptCount val="1"/>
                <c:pt idx="0">
                  <c:v>PUBLICO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Hoja3!$A$12:$A$15</c:f>
              <c:strCache>
                <c:ptCount val="4"/>
                <c:pt idx="0">
                  <c:v>MAYO</c:v>
                </c:pt>
                <c:pt idx="1">
                  <c:v>JUNIO</c:v>
                </c:pt>
                <c:pt idx="2">
                  <c:v>JULIO</c:v>
                </c:pt>
                <c:pt idx="3">
                  <c:v>AGOSTO</c:v>
                </c:pt>
              </c:strCache>
            </c:strRef>
          </c:cat>
          <c:val>
            <c:numRef>
              <c:f>Hoja3!$C$12:$C$15</c:f>
              <c:numCache>
                <c:formatCode>0%</c:formatCode>
                <c:ptCount val="4"/>
                <c:pt idx="0">
                  <c:v>0.70748299319727892</c:v>
                </c:pt>
                <c:pt idx="1">
                  <c:v>0.32843137254901961</c:v>
                </c:pt>
                <c:pt idx="2">
                  <c:v>0.47995666305525458</c:v>
                </c:pt>
                <c:pt idx="3">
                  <c:v>0.57007738607050729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8-481D-A343-C42104B953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3940112"/>
        <c:axId val="1133956752"/>
      </c:barChart>
      <c:catAx>
        <c:axId val="113394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33956752"/>
        <c:crosses val="autoZero"/>
        <c:auto val="1"/>
        <c:lblAlgn val="ctr"/>
        <c:lblOffset val="100"/>
        <c:noMultiLvlLbl val="0"/>
      </c:catAx>
      <c:valAx>
        <c:axId val="1133956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3394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29465" y="2634330"/>
            <a:ext cx="597631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400" u="none" cap="none" strike="noStrike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Conformación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 cap="none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Redes Integrales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 cap="none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e Integradas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400" cap="none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Servicios en Salud</a:t>
            </a:r>
            <a:endParaRPr b="1" sz="4400" cap="none">
              <a:solidFill>
                <a:srgbClr val="00578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2333645" y="5660780"/>
            <a:ext cx="23679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 cap="none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Nacional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Agosto 2024</a:t>
            </a:r>
            <a:endParaRPr b="1" sz="4400" cap="none">
              <a:solidFill>
                <a:srgbClr val="00578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1912494" y="337624"/>
            <a:ext cx="5014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Conformación de la Red Nacional</a:t>
            </a:r>
            <a:endParaRPr b="1" sz="2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91" name="Google Shape;91;p2"/>
          <p:cNvGraphicFramePr/>
          <p:nvPr/>
        </p:nvGraphicFramePr>
        <p:xfrm>
          <a:off x="820895" y="1222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{AD4DE4A2-FF55-453D-BB4A-635B86B25EC5}</a:tableStyleId>
              </a:tblPr>
              <a:tblGrid>
                <a:gridCol w="756975"/>
                <a:gridCol w="75697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  <a:gridCol w="444725"/>
              </a:tblGrid>
              <a:tr h="21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ago-24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hMerge="1"/>
                <a:tc hMerge="1"/>
                <a:tc hMerge="1"/>
                <a:tc hMerge="1"/>
              </a:tr>
              <a:tr h="216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Régimen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Modalidad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MEDIANA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</a:tr>
              <a:tr h="171725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CONTRIBUTIVO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 NTA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PGP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RIAS_CAPITA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CONTRIBUTIVO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</a:tr>
              <a:tr h="171725"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SUBSIDIADO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 NTA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PGP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RIAS_CAPITA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5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SUBSIDIADO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</a:tr>
              <a:tr h="114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439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281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317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9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2"/>
          <p:cNvSpPr txBox="1"/>
          <p:nvPr/>
        </p:nvSpPr>
        <p:spPr>
          <a:xfrm>
            <a:off x="347584" y="886736"/>
            <a:ext cx="113550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Total contratos vigentes</a:t>
            </a:r>
            <a:endParaRPr b="1" sz="16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929675" y="6471002"/>
            <a:ext cx="102007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Fuente: Trazabilidad de contratos mayo a 31 agosto 2024.</a:t>
            </a:r>
            <a:endParaRPr i="1" sz="12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94" name="Google Shape;94;p2"/>
          <p:cNvGraphicFramePr/>
          <p:nvPr/>
        </p:nvGraphicFramePr>
        <p:xfrm>
          <a:off x="1800750" y="3472246"/>
          <a:ext cx="8448675" cy="299875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1912494" y="337624"/>
            <a:ext cx="5014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Conformación de la Red Nacional</a:t>
            </a:r>
            <a:endParaRPr b="1" sz="2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929675" y="6471002"/>
            <a:ext cx="102007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Fuente: Trazabilidad de contratos mayo a 31 agosto 2024.</a:t>
            </a:r>
            <a:endParaRPr i="1" sz="12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01" name="Google Shape;101;p3"/>
          <p:cNvGraphicFramePr/>
          <p:nvPr/>
        </p:nvGraphicFramePr>
        <p:xfrm>
          <a:off x="1100144" y="15275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{AD4DE4A2-FF55-453D-BB4A-635B86B25EC5}</a:tableStyleId>
              </a:tblPr>
              <a:tblGrid>
                <a:gridCol w="6879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  <a:gridCol w="458600"/>
              </a:tblGrid>
              <a:tr h="20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jun-24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jul-24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hMerge="1"/>
                <a:tc hMerge="1"/>
                <a:tc hMerge="1"/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ago-24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hMerge="1"/>
                <a:tc hMerge="1"/>
                <a:tc hMerge="1"/>
                <a:tc hMerge="1"/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Departamento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 NTA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PGP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RIAS CAPITA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 NTA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PGP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RIAS CAPITA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 NTA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PGP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RIAS CAPITA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 NTA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PGP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RIAS CAPITA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Sede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BOGOTA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BOLIVAR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CAQUETA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CAUCA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HUILA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NARIÑO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PEREIRA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4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PUTUMAYO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VALLE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347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general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289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408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630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854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7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1163</a:t>
                      </a:r>
                      <a:endParaRPr/>
                    </a:p>
                  </a:txBody>
                  <a:tcPr marT="9175" marB="0" marR="9175" marL="91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  <p:sp>
        <p:nvSpPr>
          <p:cNvPr id="102" name="Google Shape;102;p3"/>
          <p:cNvSpPr txBox="1"/>
          <p:nvPr/>
        </p:nvSpPr>
        <p:spPr>
          <a:xfrm>
            <a:off x="352558" y="1092902"/>
            <a:ext cx="113550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Total contratos vigentes por modalidad y Departamento Sede</a:t>
            </a:r>
            <a:endParaRPr b="1" sz="16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03" name="Google Shape;103;p3"/>
          <p:cNvGraphicFramePr/>
          <p:nvPr/>
        </p:nvGraphicFramePr>
        <p:xfrm>
          <a:off x="2885417" y="3623572"/>
          <a:ext cx="6289288" cy="27432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1912494" y="337624"/>
            <a:ext cx="50145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Conformación de la Red Nacional</a:t>
            </a:r>
            <a:endParaRPr b="1" sz="2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929675" y="6471002"/>
            <a:ext cx="102007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MX" sz="12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Fuente: Trazabilidad de contratos mayo a 31 agosto 2024.</a:t>
            </a:r>
            <a:endParaRPr i="1" sz="12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10" name="Google Shape;110;p4"/>
          <p:cNvGraphicFramePr/>
          <p:nvPr/>
        </p:nvGraphicFramePr>
        <p:xfrm>
          <a:off x="3074988" y="17250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{AD4DE4A2-FF55-453D-BB4A-635B86B25EC5}</a:tableStyleId>
              </a:tblPr>
              <a:tblGrid>
                <a:gridCol w="1477525"/>
                <a:gridCol w="1477525"/>
                <a:gridCol w="1477525"/>
                <a:gridCol w="1477525"/>
              </a:tblGrid>
              <a:tr h="22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PRIVADO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</a:tr>
              <a:tr h="22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</a:tr>
              <a:tr h="22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JUNIO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134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408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</a:tr>
              <a:tr h="22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480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</a:tr>
              <a:tr h="22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AGOSTO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472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583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1055</a:t>
                      </a:r>
                      <a:endParaRPr/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11" name="Google Shape;111;p4"/>
          <p:cNvSpPr txBox="1"/>
          <p:nvPr/>
        </p:nvSpPr>
        <p:spPr>
          <a:xfrm>
            <a:off x="352558" y="1092902"/>
            <a:ext cx="113550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6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Total contratos vigentes por Naturaleza Jurídica</a:t>
            </a:r>
            <a:endParaRPr b="1" sz="16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12" name="Google Shape;112;p4"/>
          <p:cNvGraphicFramePr/>
          <p:nvPr/>
        </p:nvGraphicFramePr>
        <p:xfrm>
          <a:off x="3132109" y="3126022"/>
          <a:ext cx="5795905" cy="3163266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39" y="2832409"/>
            <a:ext cx="151447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36353" r="10171" t="0"/>
          <a:stretch/>
        </p:blipFill>
        <p:spPr>
          <a:xfrm>
            <a:off x="707781" y="1327093"/>
            <a:ext cx="4595739" cy="5727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4910069" y="2806025"/>
            <a:ext cx="696376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5400" cap="none">
                <a:solidFill>
                  <a:srgbClr val="00578E"/>
                </a:solidFill>
                <a:latin typeface="Verdana"/>
                <a:ea typeface="Verdana"/>
                <a:cs typeface="Verdana"/>
                <a:sym typeface="Verdana"/>
              </a:rPr>
              <a:t>Avances y Logros</a:t>
            </a:r>
            <a:endParaRPr b="1" sz="5400" cap="none">
              <a:solidFill>
                <a:srgbClr val="00578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4627139" y="4083685"/>
            <a:ext cx="75296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 cap="none">
                <a:solidFill>
                  <a:srgbClr val="9DC13B"/>
                </a:solidFill>
                <a:latin typeface="Verdana"/>
                <a:ea typeface="Verdana"/>
                <a:cs typeface="Verdana"/>
                <a:sym typeface="Verdana"/>
              </a:rPr>
              <a:t>Contratación de Servicios</a:t>
            </a:r>
            <a:endParaRPr b="1" sz="4000" cap="none">
              <a:solidFill>
                <a:srgbClr val="9DC13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1912503" y="337625"/>
            <a:ext cx="753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Conformación de la Red Nacional</a:t>
            </a:r>
            <a:endParaRPr b="1" sz="2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2107580" y="1581107"/>
            <a:ext cx="9034578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400"/>
              <a:buFont typeface="Noto Sans Symbols"/>
              <a:buChar char="✔"/>
            </a:pPr>
            <a:r>
              <a:rPr b="0" i="0"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Actualmente el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73%</a:t>
            </a:r>
            <a:r>
              <a:rPr b="0" i="0"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 de los contratos son bajo la modalidad de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evento</a:t>
            </a:r>
            <a:r>
              <a:rPr b="0" i="0"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, el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12%</a:t>
            </a:r>
            <a:r>
              <a:rPr b="0" i="0"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 en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cápita tradicional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11% cápita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por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NTA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 y el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4%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 son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PGP.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Con corte a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31 de Agosto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se cuenta con un total de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1.163 contratos vigentes.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400"/>
              <a:buFont typeface="Noto Sans Symbols"/>
              <a:buChar char="✔"/>
            </a:pP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En el mes de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mayo 126 prestadores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conformaban la red de prestadores de servicios, en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Agosto la red esta conformada por 354 prestadores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, 145 son de la baja complejidad, 126 de la mediana complejidad, 41 de la alta complejidad,  42 prestadores y proveedores de servicios en salud (medicamentos, transporte, MAOS).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400"/>
              <a:buFont typeface="Noto Sans Symbols"/>
              <a:buChar char="✔"/>
            </a:pP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Se adelanta la firma de minutas contractuales correspondientes a </a:t>
            </a:r>
            <a:r>
              <a:rPr b="1" lang="es-MX" sz="1400">
                <a:solidFill>
                  <a:srgbClr val="97BA3C"/>
                </a:solidFill>
                <a:latin typeface="Raleway"/>
                <a:ea typeface="Raleway"/>
                <a:cs typeface="Raleway"/>
                <a:sym typeface="Raleway"/>
              </a:rPr>
              <a:t>incentivos con la red primaria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para captación temprana de crónicos, captación temprana de gestantes y menores con desnutrición.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400"/>
              <a:buFont typeface="Noto Sans Symbols"/>
              <a:buChar char="✔"/>
            </a:pP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Se ve necesario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retomar la atención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de los usuarios crónicos en instituciones especializadas en el programa de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nefroprotección para los estadios 3ª, 3B, 4 y 5 sin diálisis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con un enfoque integral de conformidad con las Guías de Atención.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400"/>
              <a:buFont typeface="Noto Sans Symbols"/>
              <a:buChar char="✔"/>
            </a:pP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Se </a:t>
            </a:r>
            <a:r>
              <a:rPr b="1" lang="es-MX" sz="1400">
                <a:solidFill>
                  <a:srgbClr val="97BA3C"/>
                </a:solidFill>
                <a:latin typeface="Raleway"/>
                <a:ea typeface="Raleway"/>
                <a:cs typeface="Raleway"/>
                <a:sym typeface="Raleway"/>
              </a:rPr>
              <a:t>caracteriza la red de prestadores de servicios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conforme a la propuesta del Gobierno Nacional en </a:t>
            </a:r>
            <a:r>
              <a:rPr b="1" lang="es-MX" sz="1400">
                <a:solidFill>
                  <a:srgbClr val="97BA3C"/>
                </a:solidFill>
                <a:latin typeface="Raleway"/>
                <a:ea typeface="Raleway"/>
                <a:cs typeface="Raleway"/>
                <a:sym typeface="Raleway"/>
              </a:rPr>
              <a:t>Regiones y Subregiones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, avanzando en la gestión de las necesidades de red.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105" y="1581107"/>
            <a:ext cx="151447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104" y="4321842"/>
            <a:ext cx="151447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1912503" y="337625"/>
            <a:ext cx="732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Conformación de la Red Nacional</a:t>
            </a:r>
            <a:endParaRPr b="1" sz="2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2453268" y="1402689"/>
            <a:ext cx="8700042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5886"/>
              </a:buClr>
              <a:buSzPts val="1400"/>
              <a:buFont typeface="Noto Sans Symbols"/>
              <a:buChar char="✔"/>
            </a:pP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Semanalmente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 se llevan a cabo, encuentros con todo el equipo operativo empresarial para la </a:t>
            </a:r>
            <a:r>
              <a:rPr b="1" lang="es-MX" sz="1400">
                <a:solidFill>
                  <a:srgbClr val="005886"/>
                </a:solidFill>
                <a:latin typeface="Raleway"/>
                <a:ea typeface="Raleway"/>
                <a:cs typeface="Raleway"/>
                <a:sym typeface="Raleway"/>
              </a:rPr>
              <a:t>socialización de la conformación de redes y las novedades y ajustes </a:t>
            </a: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que se presentan en las mismas a fin de operativizar el procedimiento de acceso a los servicios contratados.</a:t>
            </a:r>
            <a:endParaRPr/>
          </a:p>
          <a:p>
            <a:pPr indent="-1968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444746"/>
              </a:buClr>
              <a:buSzPts val="1400"/>
              <a:buFont typeface="Noto Sans Symbols"/>
              <a:buChar char="✔"/>
            </a:pPr>
            <a:r>
              <a:rPr lang="es-MX" sz="1400">
                <a:solidFill>
                  <a:srgbClr val="444746"/>
                </a:solidFill>
                <a:latin typeface="Raleway"/>
                <a:ea typeface="Raleway"/>
                <a:cs typeface="Raleway"/>
                <a:sym typeface="Raleway"/>
              </a:rPr>
              <a:t>Se vienen proyectando NTA para PGP con el fin de poder garantizar con el prestador publico y privado los servicios integrales, siendo consecuentes con el modelo de atención APS y de las políticas nacionales que se incluyen en el Modelo PPR, además de enfatizar a través de minutas contractuales la medición de indicadores que impacten en los resultados en salud principalmente para servicios de mediana y alta complejidad.</a:t>
            </a:r>
            <a:endParaRPr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4474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588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213" y="1652035"/>
            <a:ext cx="151447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2024-08-14T19:58:21Z</dcterms:created>
  <dc:creator>Usuario</dc:creator>
</cp:coreProperties>
</file>