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4"/>
    <p:sldMasterId id="2147483741" r:id="rId5"/>
  </p:sldMasterIdLst>
  <p:notesMasterIdLst>
    <p:notesMasterId r:id="rId60"/>
  </p:notesMasterIdLst>
  <p:sldIdLst>
    <p:sldId id="258" r:id="rId6"/>
    <p:sldId id="263" r:id="rId7"/>
    <p:sldId id="2145708197" r:id="rId8"/>
    <p:sldId id="2145708235" r:id="rId9"/>
    <p:sldId id="2145708266" r:id="rId10"/>
    <p:sldId id="2145708272" r:id="rId11"/>
    <p:sldId id="2145708273" r:id="rId12"/>
    <p:sldId id="2145708274" r:id="rId13"/>
    <p:sldId id="2145708275" r:id="rId14"/>
    <p:sldId id="2145708276" r:id="rId15"/>
    <p:sldId id="2145708236" r:id="rId16"/>
    <p:sldId id="300" r:id="rId17"/>
    <p:sldId id="2145708277" r:id="rId18"/>
    <p:sldId id="2145708237" r:id="rId19"/>
    <p:sldId id="2145708268" r:id="rId20"/>
    <p:sldId id="2145708279" r:id="rId21"/>
    <p:sldId id="2145708280" r:id="rId22"/>
    <p:sldId id="2145708282" r:id="rId23"/>
    <p:sldId id="2145708263" r:id="rId24"/>
    <p:sldId id="2145708278" r:id="rId25"/>
    <p:sldId id="2145708283" r:id="rId26"/>
    <p:sldId id="2145708265" r:id="rId27"/>
    <p:sldId id="2145708284" r:id="rId28"/>
    <p:sldId id="2145708285" r:id="rId29"/>
    <p:sldId id="2145708286" r:id="rId30"/>
    <p:sldId id="2145708287" r:id="rId31"/>
    <p:sldId id="2145708288" r:id="rId32"/>
    <p:sldId id="2145708289" r:id="rId33"/>
    <p:sldId id="2145708290" r:id="rId34"/>
    <p:sldId id="2145708291" r:id="rId35"/>
    <p:sldId id="2145708292" r:id="rId36"/>
    <p:sldId id="2145708293" r:id="rId37"/>
    <p:sldId id="2145708294" r:id="rId38"/>
    <p:sldId id="2145708295" r:id="rId39"/>
    <p:sldId id="2145708296" r:id="rId40"/>
    <p:sldId id="2145708238" r:id="rId41"/>
    <p:sldId id="2145706279" r:id="rId42"/>
    <p:sldId id="2145708297" r:id="rId43"/>
    <p:sldId id="2145708298" r:id="rId44"/>
    <p:sldId id="2145708299" r:id="rId45"/>
    <p:sldId id="2145708300" r:id="rId46"/>
    <p:sldId id="2145708243" r:id="rId47"/>
    <p:sldId id="2145708301" r:id="rId48"/>
    <p:sldId id="2145708244" r:id="rId49"/>
    <p:sldId id="2145708239" r:id="rId50"/>
    <p:sldId id="2145708253" r:id="rId51"/>
    <p:sldId id="2145708254" r:id="rId52"/>
    <p:sldId id="2145708302" r:id="rId53"/>
    <p:sldId id="2145708255" r:id="rId54"/>
    <p:sldId id="2145708303" r:id="rId55"/>
    <p:sldId id="2145708256" r:id="rId56"/>
    <p:sldId id="2145708259" r:id="rId57"/>
    <p:sldId id="2145708260" r:id="rId58"/>
    <p:sldId id="2145708196" r:id="rId5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1pPr>
    <a:lvl2pPr marL="0" marR="0" indent="2286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2pPr>
    <a:lvl3pPr marL="0" marR="0" indent="4572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3pPr>
    <a:lvl4pPr marL="0" marR="0" indent="6858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4pPr>
    <a:lvl5pPr marL="0" marR="0" indent="9144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5pPr>
    <a:lvl6pPr marL="0" marR="0" indent="11430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6pPr>
    <a:lvl7pPr marL="0" marR="0" indent="13716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7pPr>
    <a:lvl8pPr marL="0" marR="0" indent="16002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8pPr>
    <a:lvl9pPr marL="0" marR="0" indent="1828800" algn="l" defTabSz="825500" rtl="0" fontAlgn="auto" latinLnBrk="0" hangingPunct="0">
      <a:lnSpc>
        <a:spcPct val="15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59" normalizeH="0" baseline="0">
        <a:ln>
          <a:noFill/>
        </a:ln>
        <a:solidFill>
          <a:srgbClr val="454546"/>
        </a:solidFill>
        <a:effectLst/>
        <a:uFillTx/>
        <a:latin typeface="Montserrat Regular"/>
        <a:ea typeface="Montserrat Regular"/>
        <a:cs typeface="Montserrat Regular"/>
        <a:sym typeface="Montserra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5F6CCB-754D-5D2A-A652-EDABF8823060}" name="Wisner Genaro Suarez Guzman" initials="WGSG" userId="S::WGSuarez@minvivienda.gov.co::da3c62b3-15d5-4731-9740-c72b0448432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CC32"/>
    <a:srgbClr val="FFD034"/>
    <a:srgbClr val="004A84"/>
    <a:srgbClr val="FFCD2D"/>
    <a:srgbClr val="F2F2F2"/>
    <a:srgbClr val="6BA0AD"/>
    <a:srgbClr val="2D8393"/>
    <a:srgbClr val="367C95"/>
    <a:srgbClr val="023646"/>
    <a:srgbClr val="385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microsoft.com/office/2018/10/relationships/authors" Target="authors.xml"/><Relationship Id="rId5" Type="http://schemas.openxmlformats.org/officeDocument/2006/relationships/slideMaster" Target="slideMasters/slideMaster2.xml"/><Relationship Id="rId61" Type="http://schemas.openxmlformats.org/officeDocument/2006/relationships/commentAuthors" Target="commentAuthor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slsanchez\Desktop\Backup%20escritorio%20SANDRA%20SANCHEZ%201%202-05-2022\PLANEACION\Anteproyecto%20de%20Presupuesto\MARCO%20DE%20GASTOS\MARCO%20DE%20GASTO%20DE%20MEDIANO%20PLAZO\MGMP-2025-2028\2024-05-24%20PRESENTACI&#211;N%20MGMP%202025-2028%20DNP%20-%20MHCP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accent5">
                    <a:lumMod val="50000"/>
                  </a:schemeClr>
                </a:solidFill>
              </a:rPr>
              <a:t>FONDO SOCIAL DE VIVIENDA</a:t>
            </a:r>
            <a:r>
              <a:rPr lang="en-US" sz="1600" b="1" baseline="0">
                <a:solidFill>
                  <a:schemeClr val="accent5">
                    <a:lumMod val="50000"/>
                  </a:schemeClr>
                </a:solidFill>
              </a:rPr>
              <a:t> DE LA REGISTRADURÍA NACIONAL DEL ESTADO CIVIL </a:t>
            </a:r>
            <a:endParaRPr lang="en-US" sz="1600" b="1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9.9616035896813449E-2"/>
          <c:y val="9.6475386751573702E-2"/>
          <c:w val="0.84315844666809614"/>
          <c:h val="0.78524028090596021"/>
        </c:manualLayout>
      </c:layout>
      <c:scatterChart>
        <c:scatterStyle val="lineMarker"/>
        <c:varyColors val="0"/>
        <c:ser>
          <c:idx val="0"/>
          <c:order val="0"/>
          <c:tx>
            <c:strRef>
              <c:f>'2.2 Tendencia Ingresos FSV'!$B$7</c:f>
              <c:strCache>
                <c:ptCount val="1"/>
                <c:pt idx="0">
                  <c:v>INGRESOS EFECTIVOS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'2.2 Tendencia Ingresos FSV'!$A$8:$A$21</c:f>
              <c:numCache>
                <c:formatCode>General</c:formatCode>
                <c:ptCount val="1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2026</c:v>
                </c:pt>
                <c:pt idx="13">
                  <c:v>2028</c:v>
                </c:pt>
              </c:numCache>
            </c:numRef>
          </c:xVal>
          <c:yVal>
            <c:numRef>
              <c:f>'2.2 Tendencia Ingresos FSV'!$B$8:$B$21</c:f>
              <c:numCache>
                <c:formatCode>_(* #,##0_);_(* \(#,##0\);_(* "-"??_);_(@_)</c:formatCode>
                <c:ptCount val="14"/>
                <c:pt idx="0">
                  <c:v>9760</c:v>
                </c:pt>
                <c:pt idx="1">
                  <c:v>10045</c:v>
                </c:pt>
                <c:pt idx="2">
                  <c:v>11083</c:v>
                </c:pt>
                <c:pt idx="3">
                  <c:v>11200</c:v>
                </c:pt>
                <c:pt idx="4">
                  <c:v>12352</c:v>
                </c:pt>
                <c:pt idx="5">
                  <c:v>12836</c:v>
                </c:pt>
                <c:pt idx="6">
                  <c:v>15414</c:v>
                </c:pt>
                <c:pt idx="7">
                  <c:v>13862</c:v>
                </c:pt>
                <c:pt idx="8">
                  <c:v>14830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CED-4810-9FA2-410793590656}"/>
            </c:ext>
          </c:extLst>
        </c:ser>
        <c:ser>
          <c:idx val="1"/>
          <c:order val="1"/>
          <c:tx>
            <c:strRef>
              <c:f>'2.2 Tendencia Ingresos FSV'!$C$7</c:f>
              <c:strCache>
                <c:ptCount val="1"/>
                <c:pt idx="0">
                  <c:v>INGRESOS PROYECTADOS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chemeClr val="accent2"/>
                </a:solidFill>
                <a:prstDash val="sysDash"/>
              </a:ln>
              <a:effectLst/>
            </c:spPr>
          </c:marker>
          <c:dLbls>
            <c:dLbl>
              <c:idx val="10"/>
              <c:layout>
                <c:manualLayout>
                  <c:x val="-1.2774449491637379E-2"/>
                  <c:y val="-1.819362850534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ED-4810-9FA2-410793590656}"/>
                </c:ext>
              </c:extLst>
            </c:dLbl>
            <c:dLbl>
              <c:idx val="11"/>
              <c:layout>
                <c:manualLayout>
                  <c:x val="-2.2695052330281185E-2"/>
                  <c:y val="-5.5010121342857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ED-4810-9FA2-410793590656}"/>
                </c:ext>
              </c:extLst>
            </c:dLbl>
            <c:dLbl>
              <c:idx val="12"/>
              <c:layout>
                <c:manualLayout>
                  <c:x val="0"/>
                  <c:y val="3.0684921577525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ED-4810-9FA2-410793590656}"/>
                </c:ext>
              </c:extLst>
            </c:dLbl>
            <c:dLbl>
              <c:idx val="13"/>
              <c:layout>
                <c:manualLayout>
                  <c:x val="-9.0677764781880062E-3"/>
                  <c:y val="-5.9779065088985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ED-4810-9FA2-410793590656}"/>
                </c:ext>
              </c:extLst>
            </c:dLbl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'2.2 Tendencia Ingresos FSV'!$A$8:$A$21</c:f>
              <c:numCache>
                <c:formatCode>General</c:formatCode>
                <c:ptCount val="1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2026</c:v>
                </c:pt>
                <c:pt idx="13">
                  <c:v>2028</c:v>
                </c:pt>
              </c:numCache>
            </c:numRef>
          </c:xVal>
          <c:yVal>
            <c:numRef>
              <c:f>'2.2 Tendencia Ingresos FSV'!$C$8:$C$21</c:f>
              <c:numCache>
                <c:formatCode>General</c:formatCode>
                <c:ptCount val="14"/>
                <c:pt idx="9" formatCode="_(* #,##0_);_(* \(#,##0\);_(* &quot;-&quot;??_);_(@_)">
                  <c:v>15350</c:v>
                </c:pt>
                <c:pt idx="10" formatCode="_(* #,##0_);_(* \(#,##0\);_(* &quot;-&quot;??_);_(@_)">
                  <c:v>14685</c:v>
                </c:pt>
                <c:pt idx="11" formatCode="_(* #,##0_);_(* \(#,##0\);_(* &quot;-&quot;??_);_(@_)">
                  <c:v>15125.550000000001</c:v>
                </c:pt>
                <c:pt idx="12" formatCode="_(* #,##0_);_(* \(#,##0\);_(* &quot;-&quot;??_);_(@_)">
                  <c:v>15579.316500000001</c:v>
                </c:pt>
                <c:pt idx="13" formatCode="_(* #,##0_);_(* \(#,##0\);_(* &quot;-&quot;??_);_(@_)">
                  <c:v>16046.695995000002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CED-4810-9FA2-410793590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9906816"/>
        <c:axId val="999906256"/>
      </c:scatterChart>
      <c:valAx>
        <c:axId val="999906816"/>
        <c:scaling>
          <c:orientation val="minMax"/>
          <c:max val="2028"/>
          <c:min val="20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9906256"/>
        <c:crosses val="autoZero"/>
        <c:crossBetween val="midCat"/>
        <c:majorUnit val="1"/>
      </c:valAx>
      <c:valAx>
        <c:axId val="99990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MILLONES DE PESOS</a:t>
                </a:r>
              </a:p>
            </c:rich>
          </c:tx>
          <c:layout>
            <c:manualLayout>
              <c:xMode val="edge"/>
              <c:yMode val="edge"/>
              <c:x val="3.9796268513929152E-2"/>
              <c:y val="0.404280486156675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9906816"/>
        <c:crossesAt val="1000"/>
        <c:crossBetween val="midCat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5" name="Shape 8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9599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7434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560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94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6198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6261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28800" y="4251960"/>
            <a:ext cx="2072640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1" i="0">
                <a:solidFill>
                  <a:srgbClr val="58585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657600" y="7680960"/>
            <a:ext cx="17068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426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48"/>
          <a:stretch/>
        </p:blipFill>
        <p:spPr>
          <a:xfrm>
            <a:off x="0" y="-596"/>
            <a:ext cx="16959532" cy="13716596"/>
          </a:xfrm>
          <a:prstGeom prst="rect">
            <a:avLst/>
          </a:prstGeom>
        </p:spPr>
      </p:pic>
      <p:pic>
        <p:nvPicPr>
          <p:cNvPr id="6" name="Imagen 5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E5BAAC6C-E37C-6046-3391-5DEC39885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8388" y="5020574"/>
            <a:ext cx="8122576" cy="367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0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6199"/>
            <a:ext cx="24383466" cy="13716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600" y="2803526"/>
            <a:ext cx="14046200" cy="4775200"/>
          </a:xfrm>
        </p:spPr>
        <p:txBody>
          <a:bodyPr anchor="b"/>
          <a:lstStyle>
            <a:lvl1pPr algn="l">
              <a:defRPr sz="12000" b="1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0600" y="7762876"/>
            <a:ext cx="14046200" cy="3311524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143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367EC2A-18D1-976B-3CCC-5E224F50D437}"/>
              </a:ext>
            </a:extLst>
          </p:cNvPr>
          <p:cNvSpPr txBox="1"/>
          <p:nvPr userDrawn="1"/>
        </p:nvSpPr>
        <p:spPr>
          <a:xfrm>
            <a:off x="3118081" y="3793108"/>
            <a:ext cx="6923066" cy="1530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7200" b="1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CONTENIDO</a:t>
            </a:r>
          </a:p>
        </p:txBody>
      </p:sp>
      <p:sp>
        <p:nvSpPr>
          <p:cNvPr id="25" name="Google Shape;51;p8">
            <a:extLst>
              <a:ext uri="{FF2B5EF4-FFF2-40B4-BE49-F238E27FC236}">
                <a16:creationId xmlns:a16="http://schemas.microsoft.com/office/drawing/2014/main" id="{A8ED15DF-07B7-FF25-EBB6-647FFDA54685}"/>
              </a:ext>
            </a:extLst>
          </p:cNvPr>
          <p:cNvSpPr txBox="1">
            <a:spLocks noGrp="1"/>
          </p:cNvSpPr>
          <p:nvPr userDrawn="1">
            <p:ph type="body" idx="2"/>
          </p:nvPr>
        </p:nvSpPr>
        <p:spPr>
          <a:xfrm>
            <a:off x="10356200" y="651855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51;p8">
            <a:extLst>
              <a:ext uri="{FF2B5EF4-FFF2-40B4-BE49-F238E27FC236}">
                <a16:creationId xmlns:a16="http://schemas.microsoft.com/office/drawing/2014/main" id="{C62BBDC7-53CD-0972-3187-05869E0F2202}"/>
              </a:ext>
            </a:extLst>
          </p:cNvPr>
          <p:cNvSpPr txBox="1">
            <a:spLocks noGrp="1"/>
          </p:cNvSpPr>
          <p:nvPr>
            <p:ph type="body" idx="10"/>
          </p:nvPr>
        </p:nvSpPr>
        <p:spPr>
          <a:xfrm>
            <a:off x="10356200" y="802766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51;p8">
            <a:extLst>
              <a:ext uri="{FF2B5EF4-FFF2-40B4-BE49-F238E27FC236}">
                <a16:creationId xmlns:a16="http://schemas.microsoft.com/office/drawing/2014/main" id="{F8847280-4072-F527-A6E0-3EF45AE1FB7E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10356200" y="9511612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8">
            <a:extLst>
              <a:ext uri="{FF2B5EF4-FFF2-40B4-BE49-F238E27FC236}">
                <a16:creationId xmlns:a16="http://schemas.microsoft.com/office/drawing/2014/main" id="{AE1512C1-8450-21E0-10CE-2365A5B01304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10356200" y="10995558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1;p8">
            <a:extLst>
              <a:ext uri="{FF2B5EF4-FFF2-40B4-BE49-F238E27FC236}">
                <a16:creationId xmlns:a16="http://schemas.microsoft.com/office/drawing/2014/main" id="{F91B3B31-8ED2-B72B-F8BC-0B51035501D1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17068084" y="651855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1;p8">
            <a:extLst>
              <a:ext uri="{FF2B5EF4-FFF2-40B4-BE49-F238E27FC236}">
                <a16:creationId xmlns:a16="http://schemas.microsoft.com/office/drawing/2014/main" id="{32835056-9984-2DAC-2AE3-5F74A427F4EC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17068084" y="802766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1;p8">
            <a:extLst>
              <a:ext uri="{FF2B5EF4-FFF2-40B4-BE49-F238E27FC236}">
                <a16:creationId xmlns:a16="http://schemas.microsoft.com/office/drawing/2014/main" id="{177E13D1-BD12-B45F-1ED6-06C21978064A}"/>
              </a:ext>
            </a:extLst>
          </p:cNvPr>
          <p:cNvSpPr txBox="1">
            <a:spLocks noGrp="1"/>
          </p:cNvSpPr>
          <p:nvPr>
            <p:ph type="body" idx="15"/>
          </p:nvPr>
        </p:nvSpPr>
        <p:spPr>
          <a:xfrm>
            <a:off x="17068084" y="9511612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1;p8">
            <a:extLst>
              <a:ext uri="{FF2B5EF4-FFF2-40B4-BE49-F238E27FC236}">
                <a16:creationId xmlns:a16="http://schemas.microsoft.com/office/drawing/2014/main" id="{B3185A1A-7A6D-5CDF-2306-D6C2662F596A}"/>
              </a:ext>
            </a:extLst>
          </p:cNvPr>
          <p:cNvSpPr txBox="1">
            <a:spLocks noGrp="1"/>
          </p:cNvSpPr>
          <p:nvPr>
            <p:ph type="body" idx="16"/>
          </p:nvPr>
        </p:nvSpPr>
        <p:spPr>
          <a:xfrm>
            <a:off x="17068084" y="10995558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932C5F1B-9A75-6A46-2FDA-A949E2804B0B}"/>
              </a:ext>
            </a:extLst>
          </p:cNvPr>
          <p:cNvSpPr txBox="1">
            <a:spLocks noGrp="1"/>
          </p:cNvSpPr>
          <p:nvPr>
            <p:ph type="body" idx="17"/>
          </p:nvPr>
        </p:nvSpPr>
        <p:spPr>
          <a:xfrm>
            <a:off x="8482818" y="651855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51;p8">
            <a:extLst>
              <a:ext uri="{FF2B5EF4-FFF2-40B4-BE49-F238E27FC236}">
                <a16:creationId xmlns:a16="http://schemas.microsoft.com/office/drawing/2014/main" id="{FD8FE322-AB87-20D7-93C6-6796F5A77ED7}"/>
              </a:ext>
            </a:extLst>
          </p:cNvPr>
          <p:cNvSpPr txBox="1">
            <a:spLocks noGrp="1"/>
          </p:cNvSpPr>
          <p:nvPr>
            <p:ph type="body" idx="18"/>
          </p:nvPr>
        </p:nvSpPr>
        <p:spPr>
          <a:xfrm>
            <a:off x="8482818" y="802766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51;p8">
            <a:extLst>
              <a:ext uri="{FF2B5EF4-FFF2-40B4-BE49-F238E27FC236}">
                <a16:creationId xmlns:a16="http://schemas.microsoft.com/office/drawing/2014/main" id="{0435E15C-5C8D-DA2F-0E17-AC528EE964C9}"/>
              </a:ext>
            </a:extLst>
          </p:cNvPr>
          <p:cNvSpPr txBox="1">
            <a:spLocks noGrp="1"/>
          </p:cNvSpPr>
          <p:nvPr>
            <p:ph type="body" idx="19"/>
          </p:nvPr>
        </p:nvSpPr>
        <p:spPr>
          <a:xfrm>
            <a:off x="8482818" y="9511612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51;p8">
            <a:extLst>
              <a:ext uri="{FF2B5EF4-FFF2-40B4-BE49-F238E27FC236}">
                <a16:creationId xmlns:a16="http://schemas.microsoft.com/office/drawing/2014/main" id="{2D6134A0-535F-B6CF-5AED-C4D1608B5FAA}"/>
              </a:ext>
            </a:extLst>
          </p:cNvPr>
          <p:cNvSpPr txBox="1">
            <a:spLocks noGrp="1"/>
          </p:cNvSpPr>
          <p:nvPr>
            <p:ph type="body" idx="20"/>
          </p:nvPr>
        </p:nvSpPr>
        <p:spPr>
          <a:xfrm>
            <a:off x="8482818" y="10995558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51;p8">
            <a:extLst>
              <a:ext uri="{FF2B5EF4-FFF2-40B4-BE49-F238E27FC236}">
                <a16:creationId xmlns:a16="http://schemas.microsoft.com/office/drawing/2014/main" id="{9E974B48-530C-8229-29F0-9B74F7A0780D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xfrm>
            <a:off x="15194702" y="651855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51;p8">
            <a:extLst>
              <a:ext uri="{FF2B5EF4-FFF2-40B4-BE49-F238E27FC236}">
                <a16:creationId xmlns:a16="http://schemas.microsoft.com/office/drawing/2014/main" id="{410AC7FA-31D6-ACB5-A78C-3903686C3BA0}"/>
              </a:ext>
            </a:extLst>
          </p:cNvPr>
          <p:cNvSpPr txBox="1">
            <a:spLocks noGrp="1"/>
          </p:cNvSpPr>
          <p:nvPr>
            <p:ph type="body" idx="22"/>
          </p:nvPr>
        </p:nvSpPr>
        <p:spPr>
          <a:xfrm>
            <a:off x="15194702" y="802766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51;p8">
            <a:extLst>
              <a:ext uri="{FF2B5EF4-FFF2-40B4-BE49-F238E27FC236}">
                <a16:creationId xmlns:a16="http://schemas.microsoft.com/office/drawing/2014/main" id="{74E8CB04-C622-FA8B-9099-8E36CF31A97A}"/>
              </a:ext>
            </a:extLst>
          </p:cNvPr>
          <p:cNvSpPr txBox="1">
            <a:spLocks noGrp="1"/>
          </p:cNvSpPr>
          <p:nvPr>
            <p:ph type="body" idx="23"/>
          </p:nvPr>
        </p:nvSpPr>
        <p:spPr>
          <a:xfrm>
            <a:off x="15194702" y="9511612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51;p8">
            <a:extLst>
              <a:ext uri="{FF2B5EF4-FFF2-40B4-BE49-F238E27FC236}">
                <a16:creationId xmlns:a16="http://schemas.microsoft.com/office/drawing/2014/main" id="{6233D62F-5C7D-D54E-8CAE-758DDB8DD18A}"/>
              </a:ext>
            </a:extLst>
          </p:cNvPr>
          <p:cNvSpPr txBox="1">
            <a:spLocks noGrp="1"/>
          </p:cNvSpPr>
          <p:nvPr>
            <p:ph type="body" idx="24"/>
          </p:nvPr>
        </p:nvSpPr>
        <p:spPr>
          <a:xfrm>
            <a:off x="15194702" y="10995558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BE3454E-B974-E9EA-733F-CA0DE3DEDD18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24DEE68-82AA-3655-70BC-31FED8C8132F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23" name="Imagen 22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414599A-FC1B-1E7F-F792-1FAB0E0EA8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17137E9-D233-BA5D-6C22-CCCAF61DD1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2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0EEF1A03-B63F-7A69-3DA6-D5F208E2A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46567" y="8368030"/>
            <a:ext cx="13376274" cy="1781176"/>
          </a:xfrm>
        </p:spPr>
        <p:txBody>
          <a:bodyPr>
            <a:noAutofit/>
          </a:bodyPr>
          <a:lstStyle>
            <a:lvl1pPr marL="0" indent="0">
              <a:buNone/>
              <a:defRPr lang="es-ES" sz="3200" kern="1200" spc="80" dirty="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914400" indent="0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5E2C3813-65D2-0F90-89FF-A1B970A0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6567" y="3643265"/>
            <a:ext cx="13376274" cy="4464882"/>
          </a:xfrm>
        </p:spPr>
        <p:txBody>
          <a:bodyPr anchor="b">
            <a:normAutofit/>
          </a:bodyPr>
          <a:lstStyle>
            <a:lvl1pPr>
              <a:defRPr lang="es-MX" sz="8000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630EC23-043E-20BA-9043-42EEBF841BF3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23" name="Imagen 22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647F0D62-0F61-B70C-4526-177B533E13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F802C20-18D2-65AD-4723-B36D456143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  <p:sp>
        <p:nvSpPr>
          <p:cNvPr id="26" name="Marcador de texto 25">
            <a:extLst>
              <a:ext uri="{FF2B5EF4-FFF2-40B4-BE49-F238E27FC236}">
                <a16:creationId xmlns:a16="http://schemas.microsoft.com/office/drawing/2014/main" id="{67A2E3D3-51F7-BC24-B4B5-7BF4CE4D66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62327" y="5190900"/>
            <a:ext cx="5708650" cy="2917824"/>
          </a:xfrm>
        </p:spPr>
        <p:txBody>
          <a:bodyPr>
            <a:noAutofit/>
          </a:bodyPr>
          <a:lstStyle>
            <a:lvl1pPr marL="0" indent="0" algn="r">
              <a:buNone/>
              <a:defRPr lang="es-CO" sz="25600" b="1" kern="1200" spc="-2000" baseline="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/>
              <a:t>01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415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000" y="3541393"/>
            <a:ext cx="21844000" cy="955674"/>
          </a:xfrm>
        </p:spPr>
        <p:txBody>
          <a:bodyPr anchor="t"/>
          <a:lstStyle>
            <a:lvl1pPr algn="ctr">
              <a:defRPr sz="56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000" y="4843142"/>
            <a:ext cx="21844000" cy="6410324"/>
          </a:xfrm>
        </p:spPr>
        <p:txBody>
          <a:bodyPr/>
          <a:lstStyle>
            <a:lvl1pPr marL="0" indent="0" algn="ctr">
              <a:buNone/>
              <a:defRPr sz="4800">
                <a:latin typeface="Verdana" panose="020B0604030504040204" pitchFamily="34" charset="0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0CB9D97-EFD8-5B6A-1BBD-8F43F0F12B93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8E8C33B0-9BFE-0B9C-FD0A-A11898489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2" name="Imagen 11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F8410F6-0F46-5E49-4F8C-540CF06DD7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ACD94BF-3839-D9C0-31F2-5E4B591F6CA6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</p:spTree>
    <p:extLst>
      <p:ext uri="{BB962C8B-B14F-4D97-AF65-F5344CB8AC3E}">
        <p14:creationId xmlns:p14="http://schemas.microsoft.com/office/powerpoint/2010/main" val="2085494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A78C6BE3-FDF4-CC73-9995-515FC8F874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300BFC9-8F6A-3F17-14FC-0918E6131F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67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EB65C5BA-75FB-F676-57DD-48D79AF87BD7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377436"/>
            <a:ext cx="21031200" cy="1003940"/>
          </a:xfrm>
        </p:spPr>
        <p:txBody>
          <a:bodyPr>
            <a:normAutofit/>
          </a:bodyPr>
          <a:lstStyle>
            <a:lvl1pPr>
              <a:defRPr sz="56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AA16EAD-286B-9862-F59F-38E7B58B2868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8" name="Imagen 7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25586443-68E9-AA26-F835-F45A81C7D8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8DA8084-EFD6-999C-8764-3F7568FA39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64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377436"/>
            <a:ext cx="21031200" cy="1003940"/>
          </a:xfrm>
        </p:spPr>
        <p:txBody>
          <a:bodyPr anchor="t">
            <a:normAutofit/>
          </a:bodyPr>
          <a:lstStyle>
            <a:lvl1pPr>
              <a:defRPr sz="56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0638CD1-675A-0214-88AE-42163206814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320A3A6-0AE8-DD94-F24E-E0C6D7FF4B2F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3A0586D0-AC2D-7079-ACF3-26B7826304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C2AE7D3-6B04-1601-AFAF-0974EC6EDE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526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2236199"/>
            <a:ext cx="21031200" cy="1145178"/>
          </a:xfrm>
        </p:spPr>
        <p:txBody>
          <a:bodyPr anchor="t">
            <a:normAutofit/>
          </a:bodyPr>
          <a:lstStyle>
            <a:lvl1pPr>
              <a:defRPr sz="56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6FE423A-18F1-A20D-855C-375E0081F61D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878915B-6650-4ED8-C437-9B51607F5A09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2" name="Imagen 11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97C58973-977E-FBBE-AB3C-5BE9CC985E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3" name="Imagen 1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2BD1F775-C219-AB03-81E0-EDF347DE16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55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141991"/>
            <a:ext cx="21031200" cy="2651126"/>
          </a:xfrm>
        </p:spPr>
        <p:txBody>
          <a:bodyPr>
            <a:normAutofit/>
          </a:bodyPr>
          <a:lstStyle>
            <a:lvl1pPr>
              <a:defRPr sz="64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8954E6B-505A-26BC-DAC2-5930FC19238F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D914510-BB95-EB18-C22B-43282E5B9DF3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98F421A4-D15E-737D-1330-C5854ACEC7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7CB22C21-FA97-8CEC-363A-C42F5CF905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4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0752" y="619504"/>
            <a:ext cx="1333626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58585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3448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1974850"/>
            <a:ext cx="7864474" cy="2139948"/>
          </a:xfrm>
        </p:spPr>
        <p:txBody>
          <a:bodyPr anchor="b">
            <a:noAutofit/>
          </a:bodyPr>
          <a:lstStyle>
            <a:lvl1pPr>
              <a:defRPr sz="4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2pPr>
            <a:lvl3pPr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3pPr>
            <a:lvl4pPr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4pPr>
            <a:lvl5pPr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3651095-1E1B-3253-F327-324457BCB7AB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B8AA56C-D193-3715-C8FA-AA6F41D7BD7C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A92F265A-42DE-6352-13C8-D5F90FE9B3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15663B7B-95D9-1A72-B95B-6BA25536ED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84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2092908"/>
            <a:ext cx="7864474" cy="2021892"/>
          </a:xfrm>
        </p:spPr>
        <p:txBody>
          <a:bodyPr anchor="b">
            <a:noAutofit/>
          </a:bodyPr>
          <a:lstStyle>
            <a:lvl1pPr>
              <a:defRPr sz="48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>
                <a:latin typeface="Verdana" panose="020B0604030504040204" pitchFamily="34" charset="0"/>
              </a:defRPr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1103A7C-517C-1C85-6E8E-AA506B132DC9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AF203E3-6972-433D-AA82-E872A704AE9A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0" name="Imagen 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1923EEC2-4530-40ED-3E76-724758CDE0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0877FB43-53E7-F19F-4560-48595CEBCC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32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377436"/>
            <a:ext cx="21031200" cy="1003940"/>
          </a:xfrm>
        </p:spPr>
        <p:txBody>
          <a:bodyPr>
            <a:normAutofit/>
          </a:bodyPr>
          <a:lstStyle>
            <a:lvl1pPr>
              <a:defRPr sz="5600"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D1A8B1D-9541-0CDF-70E6-5623EA8BC419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0490356-8FE1-4D5D-3481-90817ED3587D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9" name="Imagen 8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DA2C815-1E98-88FF-E918-660EFB9710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72DD764-64BD-6F14-100C-D9382266A7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0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2141990"/>
            <a:ext cx="5257800" cy="10211936"/>
          </a:xfrm>
        </p:spPr>
        <p:txBody>
          <a:bodyPr vert="eaVert"/>
          <a:lstStyle>
            <a:lvl1pPr>
              <a:defRPr b="1"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2141990"/>
            <a:ext cx="15468600" cy="10211936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76C6167-E405-5FA9-7E12-6270CF91C42B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BF580B2-DF61-D45A-80B7-3EBF1B971E11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9" name="Imagen 8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AAC6936-0041-5C3B-4EB8-2EE13CBB39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0" name="Imagen 9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9C5C828B-8BDD-7FFA-3ACE-D23DA982A5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82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A2085-D427-00F7-C862-629029AE5E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6800" y="2825751"/>
            <a:ext cx="17170400" cy="2651126"/>
          </a:xfrm>
        </p:spPr>
        <p:txBody>
          <a:bodyPr anchor="b"/>
          <a:lstStyle>
            <a:lvl1pPr>
              <a:defRPr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34D6E54-48DE-3FB5-EAD0-5E93B9D8EA2A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381B2AF-6E0C-31CB-D784-A1C72BBF10BB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6" name="Imagen 15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EA91905-5541-6CD4-87AD-072D088AD1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7" name="Imagen 16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BECA59A9-D350-84FD-9B44-B57E1883B7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E369C4-B3A8-6549-72B5-83C16F6E9E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6800" y="5924551"/>
            <a:ext cx="17170400" cy="6877050"/>
          </a:xfrm>
        </p:spPr>
        <p:txBody>
          <a:bodyPr/>
          <a:lstStyle>
            <a:lvl1pPr marL="0" indent="0">
              <a:buNone/>
              <a:defRPr/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04491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4EA78-FB00-8293-10A2-963B5D885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22600" y="4387851"/>
            <a:ext cx="7620000" cy="2651126"/>
          </a:xfrm>
        </p:spPr>
        <p:txBody>
          <a:bodyPr anchor="b"/>
          <a:lstStyle>
            <a:lvl1pPr>
              <a:defRPr b="1"/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722600" y="7124701"/>
            <a:ext cx="7620000" cy="4905374"/>
          </a:xfrm>
        </p:spPr>
        <p:txBody>
          <a:bodyPr>
            <a:noAutofit/>
          </a:bodyPr>
          <a:lstStyle>
            <a:lvl1pPr marL="0" indent="0">
              <a:buNone/>
              <a:defRPr sz="2900" b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64CFF63-5192-3BB3-30EC-6244C6F1ED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41401" y="2729518"/>
            <a:ext cx="13974762" cy="9300556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24D3DF5-0CE6-CE87-D3F4-2F16267F4E7F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7857793-955B-F1EA-D547-511B3EA036C8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7" name="Imagen 1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3D27A9A2-DA26-1E51-117F-08308D2205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8" name="Imagen 1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D66A19D-0F25-C0AE-977C-2F3E628137F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32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A786B-BA08-5607-1590-2FE6338C1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353800" y="5532437"/>
            <a:ext cx="11734800" cy="265112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8081FE9-0BBB-3FF5-E310-71969BE6ADD1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E2844E6-0906-92C3-5AF3-58105DACF8A5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5" name="Imagen 14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6F9A4861-43D9-A80C-B854-9ABE9DE157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6" name="Imagen 15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0846CBE-9D88-2223-6AF7-30798386FE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5593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5C8AA-666E-FCD4-E811-A78EA4299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13938" y="2446339"/>
            <a:ext cx="5765800" cy="2651126"/>
          </a:xfrm>
        </p:spPr>
        <p:txBody>
          <a:bodyPr anchor="b"/>
          <a:lstStyle>
            <a:lvl1pPr>
              <a:defRPr b="1"/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56870CD5-4F7A-D5BF-454B-BCFAAC4D6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15527" y="5264149"/>
            <a:ext cx="6213474" cy="5251450"/>
          </a:xfrm>
        </p:spPr>
        <p:txBody>
          <a:bodyPr>
            <a:normAutofit/>
          </a:bodyPr>
          <a:lstStyle>
            <a:lvl1pPr marL="0" indent="0">
              <a:buNone/>
              <a:defRPr sz="29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texto 8">
            <a:extLst>
              <a:ext uri="{FF2B5EF4-FFF2-40B4-BE49-F238E27FC236}">
                <a16:creationId xmlns:a16="http://schemas.microsoft.com/office/drawing/2014/main" id="{CFAD0237-AC22-E7B8-DEF6-B455B4A28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49579" y="5264149"/>
            <a:ext cx="6213474" cy="5251450"/>
          </a:xfrm>
        </p:spPr>
        <p:txBody>
          <a:bodyPr>
            <a:normAutofit/>
          </a:bodyPr>
          <a:lstStyle>
            <a:lvl1pPr marL="0" indent="0">
              <a:buNone/>
              <a:defRPr sz="29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16458B-A487-88CB-CD46-4313BFE16373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3CECA98-9128-F9FA-E403-65BE1ACB633F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7" name="Imagen 1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79B4D46E-3AFD-942D-FEE4-50EBCBB5A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18" name="Imagen 1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F0EA236-6266-2E27-4121-E236A53689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9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27E4BA96-0633-F5B3-E5B0-5A2AEAC6B3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13716000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23D6FE8-C857-4A41-2B46-10F1ADC14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35441" y="5239415"/>
            <a:ext cx="6213474" cy="2651126"/>
          </a:xfrm>
        </p:spPr>
        <p:txBody>
          <a:bodyPr anchor="b"/>
          <a:lstStyle>
            <a:lvl1pPr>
              <a:defRPr b="1"/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7F0DE140-D8B7-90AF-C4D8-E88FAE665D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7031" y="8057226"/>
            <a:ext cx="6213474" cy="4328740"/>
          </a:xfrm>
        </p:spPr>
        <p:txBody>
          <a:bodyPr>
            <a:normAutofit/>
          </a:bodyPr>
          <a:lstStyle>
            <a:lvl1pPr marL="0" indent="0">
              <a:buNone/>
              <a:defRPr sz="29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E4B24D2-B336-94D1-F10D-990AAB2C38B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5B2CAFA-EBB5-757F-5EA2-28B22B39A085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12" name="Imagen 11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817661E8-6495-725D-9721-D02835A749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52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FF03-0CE5-7B1C-23B1-FB9DD6884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383" y="5435257"/>
            <a:ext cx="6802582" cy="2651126"/>
          </a:xfrm>
        </p:spPr>
        <p:txBody>
          <a:bodyPr>
            <a:noAutofit/>
          </a:bodyPr>
          <a:lstStyle>
            <a:lvl1pPr algn="ctr">
              <a:defRPr sz="19200" b="1" spc="-20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s-ES"/>
              <a:t>40%</a:t>
            </a:r>
            <a:endParaRPr lang="es-MX"/>
          </a:p>
        </p:txBody>
      </p:sp>
      <p:sp>
        <p:nvSpPr>
          <p:cNvPr id="10" name="Google Shape;51;p8">
            <a:extLst>
              <a:ext uri="{FF2B5EF4-FFF2-40B4-BE49-F238E27FC236}">
                <a16:creationId xmlns:a16="http://schemas.microsoft.com/office/drawing/2014/main" id="{055E9A38-894F-353F-A1DB-65DCF6AC01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73381" y="8264228"/>
            <a:ext cx="6802582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51;p8">
            <a:extLst>
              <a:ext uri="{FF2B5EF4-FFF2-40B4-BE49-F238E27FC236}">
                <a16:creationId xmlns:a16="http://schemas.microsoft.com/office/drawing/2014/main" id="{3D8FC794-84AA-4A3D-333D-1A692AE6F0AB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8839199" y="8264228"/>
            <a:ext cx="6802582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F6E2DBE6-0AC5-6D41-9A9B-A6E67F67F7AD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15905017" y="8264228"/>
            <a:ext cx="6802582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836EF6E-13D4-B267-89FC-59BA5AEF3BF5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3968BA9-7F9E-09D3-ABD7-648C150AB5B5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20" name="Imagen 19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7599E1B2-6787-9F72-FD05-64B3EF79D0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21" name="Imagen 20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78654991-5B6C-860B-3B51-095707AAD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06A1E72A-F652-CE71-B059-F806A81044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39201" y="5435601"/>
            <a:ext cx="6804026" cy="2650782"/>
          </a:xfrm>
        </p:spPr>
        <p:txBody>
          <a:bodyPr>
            <a:noAutofit/>
          </a:bodyPr>
          <a:lstStyle>
            <a:lvl1pPr marL="0" indent="0">
              <a:buNone/>
              <a:defRPr lang="es-CO" sz="19200" b="1" kern="1200" spc="-2000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s-ES"/>
              <a:t>40%</a:t>
            </a:r>
            <a:endParaRPr lang="es-CO"/>
          </a:p>
        </p:txBody>
      </p:sp>
      <p:sp>
        <p:nvSpPr>
          <p:cNvPr id="6" name="Marcador de texto 3">
            <a:extLst>
              <a:ext uri="{FF2B5EF4-FFF2-40B4-BE49-F238E27FC236}">
                <a16:creationId xmlns:a16="http://schemas.microsoft.com/office/drawing/2014/main" id="{3FBAAE1C-2018-A8BC-BDD3-1FD9769497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905017" y="5435601"/>
            <a:ext cx="6804026" cy="2650782"/>
          </a:xfrm>
        </p:spPr>
        <p:txBody>
          <a:bodyPr>
            <a:noAutofit/>
          </a:bodyPr>
          <a:lstStyle>
            <a:lvl1pPr marL="0" indent="0">
              <a:buNone/>
              <a:defRPr lang="es-CO" sz="19200" b="1" kern="1200" spc="-2000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s-ES"/>
              <a:t>40%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94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0752" y="619504"/>
            <a:ext cx="1333626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58585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219200" y="3154680"/>
            <a:ext cx="106070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2557760" y="3154680"/>
            <a:ext cx="106070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06805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55B99D1-BCE1-E621-5F09-DA6658CBF4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7CCA9B3-2AB3-E278-926E-B4D5C8EA12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073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7" name="Imagen 6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55B99D1-BCE1-E621-5F09-DA6658CBF4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533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8" name="Imagen 7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7CCA9B3-2AB3-E278-926E-B4D5C8EA12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573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DBE2D8C-F1B7-9003-04E7-40F714442EAE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88E9338-8573-1BC0-02F8-EAF9CFAD6F9A}"/>
              </a:ext>
            </a:extLst>
          </p:cNvPr>
          <p:cNvSpPr txBox="1"/>
          <p:nvPr userDrawn="1"/>
        </p:nvSpPr>
        <p:spPr>
          <a:xfrm>
            <a:off x="10714610" y="13278892"/>
            <a:ext cx="2954783" cy="531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</p:spTree>
    <p:extLst>
      <p:ext uri="{BB962C8B-B14F-4D97-AF65-F5344CB8AC3E}">
        <p14:creationId xmlns:p14="http://schemas.microsoft.com/office/powerpoint/2010/main" val="68780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4383998" cy="1370075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0752" y="619504"/>
            <a:ext cx="1333626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58585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3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98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367EC2A-18D1-976B-3CCC-5E224F50D437}"/>
              </a:ext>
            </a:extLst>
          </p:cNvPr>
          <p:cNvSpPr txBox="1"/>
          <p:nvPr userDrawn="1"/>
        </p:nvSpPr>
        <p:spPr>
          <a:xfrm>
            <a:off x="3118081" y="3793109"/>
            <a:ext cx="6923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7200" b="1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CONTENIDO</a:t>
            </a:r>
          </a:p>
        </p:txBody>
      </p:sp>
      <p:sp>
        <p:nvSpPr>
          <p:cNvPr id="25" name="Google Shape;51;p8">
            <a:extLst>
              <a:ext uri="{FF2B5EF4-FFF2-40B4-BE49-F238E27FC236}">
                <a16:creationId xmlns:a16="http://schemas.microsoft.com/office/drawing/2014/main" id="{A8ED15DF-07B7-FF25-EBB6-647FFDA54685}"/>
              </a:ext>
            </a:extLst>
          </p:cNvPr>
          <p:cNvSpPr txBox="1">
            <a:spLocks noGrp="1"/>
          </p:cNvSpPr>
          <p:nvPr userDrawn="1">
            <p:ph type="body" idx="2"/>
          </p:nvPr>
        </p:nvSpPr>
        <p:spPr>
          <a:xfrm>
            <a:off x="10356200" y="651855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51;p8">
            <a:extLst>
              <a:ext uri="{FF2B5EF4-FFF2-40B4-BE49-F238E27FC236}">
                <a16:creationId xmlns:a16="http://schemas.microsoft.com/office/drawing/2014/main" id="{C62BBDC7-53CD-0972-3187-05869E0F2202}"/>
              </a:ext>
            </a:extLst>
          </p:cNvPr>
          <p:cNvSpPr txBox="1">
            <a:spLocks noGrp="1"/>
          </p:cNvSpPr>
          <p:nvPr>
            <p:ph type="body" idx="10"/>
          </p:nvPr>
        </p:nvSpPr>
        <p:spPr>
          <a:xfrm>
            <a:off x="10356200" y="802766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51;p8">
            <a:extLst>
              <a:ext uri="{FF2B5EF4-FFF2-40B4-BE49-F238E27FC236}">
                <a16:creationId xmlns:a16="http://schemas.microsoft.com/office/drawing/2014/main" id="{F8847280-4072-F527-A6E0-3EF45AE1FB7E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10356200" y="9511612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8">
            <a:extLst>
              <a:ext uri="{FF2B5EF4-FFF2-40B4-BE49-F238E27FC236}">
                <a16:creationId xmlns:a16="http://schemas.microsoft.com/office/drawing/2014/main" id="{AE1512C1-8450-21E0-10CE-2365A5B01304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10356200" y="10995558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1;p8">
            <a:extLst>
              <a:ext uri="{FF2B5EF4-FFF2-40B4-BE49-F238E27FC236}">
                <a16:creationId xmlns:a16="http://schemas.microsoft.com/office/drawing/2014/main" id="{F91B3B31-8ED2-B72B-F8BC-0B51035501D1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17068084" y="651855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1;p8">
            <a:extLst>
              <a:ext uri="{FF2B5EF4-FFF2-40B4-BE49-F238E27FC236}">
                <a16:creationId xmlns:a16="http://schemas.microsoft.com/office/drawing/2014/main" id="{32835056-9984-2DAC-2AE3-5F74A427F4EC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17068084" y="8027666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1;p8">
            <a:extLst>
              <a:ext uri="{FF2B5EF4-FFF2-40B4-BE49-F238E27FC236}">
                <a16:creationId xmlns:a16="http://schemas.microsoft.com/office/drawing/2014/main" id="{177E13D1-BD12-B45F-1ED6-06C21978064A}"/>
              </a:ext>
            </a:extLst>
          </p:cNvPr>
          <p:cNvSpPr txBox="1">
            <a:spLocks noGrp="1"/>
          </p:cNvSpPr>
          <p:nvPr>
            <p:ph type="body" idx="15"/>
          </p:nvPr>
        </p:nvSpPr>
        <p:spPr>
          <a:xfrm>
            <a:off x="17068084" y="9511612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1;p8">
            <a:extLst>
              <a:ext uri="{FF2B5EF4-FFF2-40B4-BE49-F238E27FC236}">
                <a16:creationId xmlns:a16="http://schemas.microsoft.com/office/drawing/2014/main" id="{B3185A1A-7A6D-5CDF-2306-D6C2662F596A}"/>
              </a:ext>
            </a:extLst>
          </p:cNvPr>
          <p:cNvSpPr txBox="1">
            <a:spLocks noGrp="1"/>
          </p:cNvSpPr>
          <p:nvPr>
            <p:ph type="body" idx="16"/>
          </p:nvPr>
        </p:nvSpPr>
        <p:spPr>
          <a:xfrm>
            <a:off x="17068084" y="10995558"/>
            <a:ext cx="468898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932C5F1B-9A75-6A46-2FDA-A949E2804B0B}"/>
              </a:ext>
            </a:extLst>
          </p:cNvPr>
          <p:cNvSpPr txBox="1">
            <a:spLocks noGrp="1"/>
          </p:cNvSpPr>
          <p:nvPr>
            <p:ph type="body" idx="17"/>
          </p:nvPr>
        </p:nvSpPr>
        <p:spPr>
          <a:xfrm>
            <a:off x="8482818" y="651855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51;p8">
            <a:extLst>
              <a:ext uri="{FF2B5EF4-FFF2-40B4-BE49-F238E27FC236}">
                <a16:creationId xmlns:a16="http://schemas.microsoft.com/office/drawing/2014/main" id="{FD8FE322-AB87-20D7-93C6-6796F5A77ED7}"/>
              </a:ext>
            </a:extLst>
          </p:cNvPr>
          <p:cNvSpPr txBox="1">
            <a:spLocks noGrp="1"/>
          </p:cNvSpPr>
          <p:nvPr>
            <p:ph type="body" idx="18"/>
          </p:nvPr>
        </p:nvSpPr>
        <p:spPr>
          <a:xfrm>
            <a:off x="8482818" y="802766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51;p8">
            <a:extLst>
              <a:ext uri="{FF2B5EF4-FFF2-40B4-BE49-F238E27FC236}">
                <a16:creationId xmlns:a16="http://schemas.microsoft.com/office/drawing/2014/main" id="{0435E15C-5C8D-DA2F-0E17-AC528EE964C9}"/>
              </a:ext>
            </a:extLst>
          </p:cNvPr>
          <p:cNvSpPr txBox="1">
            <a:spLocks noGrp="1"/>
          </p:cNvSpPr>
          <p:nvPr>
            <p:ph type="body" idx="19"/>
          </p:nvPr>
        </p:nvSpPr>
        <p:spPr>
          <a:xfrm>
            <a:off x="8482818" y="9511612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51;p8">
            <a:extLst>
              <a:ext uri="{FF2B5EF4-FFF2-40B4-BE49-F238E27FC236}">
                <a16:creationId xmlns:a16="http://schemas.microsoft.com/office/drawing/2014/main" id="{2D6134A0-535F-B6CF-5AED-C4D1608B5FAA}"/>
              </a:ext>
            </a:extLst>
          </p:cNvPr>
          <p:cNvSpPr txBox="1">
            <a:spLocks noGrp="1"/>
          </p:cNvSpPr>
          <p:nvPr>
            <p:ph type="body" idx="20"/>
          </p:nvPr>
        </p:nvSpPr>
        <p:spPr>
          <a:xfrm>
            <a:off x="8482818" y="10995558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51;p8">
            <a:extLst>
              <a:ext uri="{FF2B5EF4-FFF2-40B4-BE49-F238E27FC236}">
                <a16:creationId xmlns:a16="http://schemas.microsoft.com/office/drawing/2014/main" id="{9E974B48-530C-8229-29F0-9B74F7A0780D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xfrm>
            <a:off x="15194702" y="651855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51;p8">
            <a:extLst>
              <a:ext uri="{FF2B5EF4-FFF2-40B4-BE49-F238E27FC236}">
                <a16:creationId xmlns:a16="http://schemas.microsoft.com/office/drawing/2014/main" id="{410AC7FA-31D6-ACB5-A78C-3903686C3BA0}"/>
              </a:ext>
            </a:extLst>
          </p:cNvPr>
          <p:cNvSpPr txBox="1">
            <a:spLocks noGrp="1"/>
          </p:cNvSpPr>
          <p:nvPr>
            <p:ph type="body" idx="22"/>
          </p:nvPr>
        </p:nvSpPr>
        <p:spPr>
          <a:xfrm>
            <a:off x="15194702" y="8027666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51;p8">
            <a:extLst>
              <a:ext uri="{FF2B5EF4-FFF2-40B4-BE49-F238E27FC236}">
                <a16:creationId xmlns:a16="http://schemas.microsoft.com/office/drawing/2014/main" id="{74E8CB04-C622-FA8B-9099-8E36CF31A97A}"/>
              </a:ext>
            </a:extLst>
          </p:cNvPr>
          <p:cNvSpPr txBox="1">
            <a:spLocks noGrp="1"/>
          </p:cNvSpPr>
          <p:nvPr>
            <p:ph type="body" idx="23"/>
          </p:nvPr>
        </p:nvSpPr>
        <p:spPr>
          <a:xfrm>
            <a:off x="15194702" y="9511612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51;p8">
            <a:extLst>
              <a:ext uri="{FF2B5EF4-FFF2-40B4-BE49-F238E27FC236}">
                <a16:creationId xmlns:a16="http://schemas.microsoft.com/office/drawing/2014/main" id="{6233D62F-5C7D-D54E-8CAE-758DDB8DD18A}"/>
              </a:ext>
            </a:extLst>
          </p:cNvPr>
          <p:cNvSpPr txBox="1">
            <a:spLocks noGrp="1"/>
          </p:cNvSpPr>
          <p:nvPr>
            <p:ph type="body" idx="24"/>
          </p:nvPr>
        </p:nvSpPr>
        <p:spPr>
          <a:xfrm>
            <a:off x="15194702" y="10995558"/>
            <a:ext cx="1723860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4572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3600" b="1" kern="1200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1828800" lvl="1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2pPr>
            <a:lvl3pPr marL="2743200" lvl="2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3pPr>
            <a:lvl4pPr marL="3657600" lvl="3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4pPr>
            <a:lvl5pPr marL="4572000" lvl="4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5pPr>
            <a:lvl6pPr marL="5486400" lvl="5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6pPr>
            <a:lvl7pPr marL="6400800" lvl="6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7pPr>
            <a:lvl8pPr marL="7315200" lvl="7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8pPr>
            <a:lvl9pPr marL="8229600" lvl="8" indent="-584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2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BE3454E-B974-E9EA-733F-CA0DE3DEDD18}"/>
              </a:ext>
            </a:extLst>
          </p:cNvPr>
          <p:cNvSpPr/>
          <p:nvPr userDrawn="1"/>
        </p:nvSpPr>
        <p:spPr>
          <a:xfrm>
            <a:off x="-92013" y="13373101"/>
            <a:ext cx="24568030" cy="527050"/>
          </a:xfrm>
          <a:prstGeom prst="rect">
            <a:avLst/>
          </a:prstGeom>
          <a:solidFill>
            <a:srgbClr val="FFC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24DEE68-82AA-3655-70BC-31FED8C8132F}"/>
              </a:ext>
            </a:extLst>
          </p:cNvPr>
          <p:cNvSpPr txBox="1"/>
          <p:nvPr userDrawn="1"/>
        </p:nvSpPr>
        <p:spPr>
          <a:xfrm>
            <a:off x="10673637" y="13278892"/>
            <a:ext cx="30367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>
                <a:solidFill>
                  <a:schemeClr val="bg1"/>
                </a:solidFill>
                <a:latin typeface="Verdana" panose="020B0604030504040204" pitchFamily="34" charset="0"/>
              </a:rPr>
              <a:t>www.dnp.gov.co</a:t>
            </a:r>
          </a:p>
        </p:txBody>
      </p:sp>
      <p:pic>
        <p:nvPicPr>
          <p:cNvPr id="23" name="Imagen 22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414599A-FC1B-1E7F-F792-1FAB0E0EA8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64" y="0"/>
            <a:ext cx="5254876" cy="2377436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617137E9-D233-BA5D-6C22-CCCAF61DD1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120101"/>
            <a:ext cx="4023360" cy="20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0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- Solo Texto - Una Colum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4"/>
          <p:cNvSpPr>
            <a:spLocks noGrp="1"/>
          </p:cNvSpPr>
          <p:nvPr>
            <p:ph type="title" hasCustomPrompt="1"/>
          </p:nvPr>
        </p:nvSpPr>
        <p:spPr>
          <a:xfrm>
            <a:off x="583730" y="1431617"/>
            <a:ext cx="23227192" cy="1118774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7200" b="0" spc="-300">
                <a:solidFill>
                  <a:schemeClr val="tx1"/>
                </a:solidFill>
                <a:latin typeface="Work Sans" panose="00000500000000000000" pitchFamily="2" charset="0"/>
              </a:defRPr>
            </a:lvl1pPr>
          </a:lstStyle>
          <a:p>
            <a:r>
              <a:rPr lang="es-CO" noProof="0"/>
              <a:t>Título de la diapositiva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83732" y="2738973"/>
            <a:ext cx="23228768" cy="7218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tx1"/>
                </a:solidFill>
                <a:latin typeface="Work Sans" panose="00000500000000000000" pitchFamily="2" charset="0"/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es-CO" noProof="0"/>
              <a:t>Subtítulo de la diapositiva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1A42CDCE-22F1-430F-8FEA-A47335056F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3730" y="12617351"/>
            <a:ext cx="11618924" cy="72954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Work Sans" panose="00000500000000000000" pitchFamily="2" charset="0"/>
              </a:defRPr>
            </a:lvl1pPr>
          </a:lstStyle>
          <a:p>
            <a:pPr lvl="0"/>
            <a:r>
              <a:rPr lang="es-CO" noProof="0"/>
              <a:t>Fuente y/o notas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3CD0703-B726-4601-A460-3C1A4B1D8A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29495" y="4463950"/>
            <a:ext cx="16325014" cy="8102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Font typeface="Arial" panose="020B0604020202020204" pitchFamily="34" charset="0"/>
              <a:buNone/>
              <a:defRPr sz="3600">
                <a:solidFill>
                  <a:schemeClr val="tx1"/>
                </a:solidFill>
                <a:latin typeface="Work Sans" panose="00000500000000000000" pitchFamily="2" charset="0"/>
              </a:defRPr>
            </a:lvl1pPr>
            <a:lvl2pPr marL="1485900" indent="-571500">
              <a:buClr>
                <a:schemeClr val="tx2"/>
              </a:buClr>
              <a:buFont typeface="Arial" panose="020B0604020202020204" pitchFamily="34" charset="0"/>
              <a:buChar char="•"/>
              <a:defRPr sz="3600"/>
            </a:lvl2pPr>
            <a:lvl3pPr marL="2400300" indent="-571500">
              <a:buClr>
                <a:schemeClr val="tx2"/>
              </a:buClr>
              <a:buFont typeface="Arial" panose="020B0604020202020204" pitchFamily="34" charset="0"/>
              <a:buChar char="•"/>
              <a:defRPr sz="3600"/>
            </a:lvl3pPr>
            <a:lvl4pPr marL="3314700" indent="-571500">
              <a:buClr>
                <a:schemeClr val="tx2"/>
              </a:buClr>
              <a:buFont typeface="Arial" panose="020B0604020202020204" pitchFamily="34" charset="0"/>
              <a:buChar char="•"/>
              <a:defRPr sz="3600"/>
            </a:lvl4pPr>
            <a:lvl5pPr marL="3657600" indent="0">
              <a:buNone/>
              <a:defRPr/>
            </a:lvl5pPr>
          </a:lstStyle>
          <a:p>
            <a:pPr lvl="0"/>
            <a:r>
              <a:rPr lang="es-CO" noProof="0"/>
              <a:t>Texto de párrafo o viñetas en tamaño mínimo de 18 puntos negro.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D1D45-84BF-4109-A344-194FC60A25E6}"/>
              </a:ext>
            </a:extLst>
          </p:cNvPr>
          <p:cNvSpPr txBox="1"/>
          <p:nvPr/>
        </p:nvSpPr>
        <p:spPr>
          <a:xfrm>
            <a:off x="23234650" y="539308"/>
            <a:ext cx="723900" cy="4199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</a:pPr>
            <a:fld id="{75C7898C-BA7D-4DD1-B648-10E044C0935B}" type="slidenum">
              <a:rPr lang="es-CO" sz="1600" smtClean="0">
                <a:solidFill>
                  <a:schemeClr val="tx1"/>
                </a:solidFill>
              </a:rPr>
              <a:pPr algn="ctr">
                <a:spcBef>
                  <a:spcPts val="1200"/>
                </a:spcBef>
              </a:pPr>
              <a:t>‹Nº›</a:t>
            </a:fld>
            <a:endParaRPr lang="es-CO" sz="16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4EFE42-DCDC-492C-86CB-FA9BEE632ECC}"/>
              </a:ext>
            </a:extLst>
          </p:cNvPr>
          <p:cNvSpPr txBox="1"/>
          <p:nvPr/>
        </p:nvSpPr>
        <p:spPr>
          <a:xfrm>
            <a:off x="23234650" y="539308"/>
            <a:ext cx="723900" cy="4199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</a:pPr>
            <a:fld id="{75C7898C-BA7D-4DD1-B648-10E044C0935B}" type="slidenum">
              <a:rPr lang="es-CO" sz="1600" smtClean="0">
                <a:solidFill>
                  <a:schemeClr val="tx1"/>
                </a:solidFill>
              </a:rPr>
              <a:pPr algn="ctr">
                <a:spcBef>
                  <a:spcPts val="1200"/>
                </a:spcBef>
              </a:pPr>
              <a:t>‹Nº›</a:t>
            </a:fld>
            <a:endParaRPr lang="es-CO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48"/>
          <a:stretch/>
        </p:blipFill>
        <p:spPr>
          <a:xfrm>
            <a:off x="0" y="-596"/>
            <a:ext cx="16959532" cy="13716596"/>
          </a:xfrm>
          <a:prstGeom prst="rect">
            <a:avLst/>
          </a:prstGeom>
        </p:spPr>
      </p:pic>
      <p:pic>
        <p:nvPicPr>
          <p:cNvPr id="6" name="Imagen 5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E5BAAC6C-E37C-6046-3391-5DEC39885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8388" y="5020574"/>
            <a:ext cx="8122576" cy="367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5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6199"/>
            <a:ext cx="24383466" cy="13716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600" y="192088"/>
            <a:ext cx="14046200" cy="7386638"/>
          </a:xfrm>
        </p:spPr>
        <p:txBody>
          <a:bodyPr anchor="b"/>
          <a:lstStyle>
            <a:lvl1pPr algn="l">
              <a:defRPr sz="12000" b="1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0600" y="7762876"/>
            <a:ext cx="14046200" cy="147732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2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3374623"/>
            <a:ext cx="24384000" cy="341630"/>
          </a:xfrm>
          <a:custGeom>
            <a:avLst/>
            <a:gdLst/>
            <a:ahLst/>
            <a:cxnLst/>
            <a:rect l="l" t="t" r="r" b="b"/>
            <a:pathLst>
              <a:path w="12192000" h="170815">
                <a:moveTo>
                  <a:pt x="12192000" y="170685"/>
                </a:moveTo>
                <a:lnTo>
                  <a:pt x="12192000" y="0"/>
                </a:lnTo>
                <a:lnTo>
                  <a:pt x="0" y="0"/>
                </a:lnTo>
                <a:lnTo>
                  <a:pt x="0" y="170685"/>
                </a:lnTo>
                <a:lnTo>
                  <a:pt x="12192000" y="170685"/>
                </a:lnTo>
                <a:close/>
              </a:path>
            </a:pathLst>
          </a:custGeom>
          <a:solidFill>
            <a:srgbClr val="FFCC01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pic>
        <p:nvPicPr>
          <p:cNvPr id="17" name="bg object 1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9742767" y="789421"/>
            <a:ext cx="3753394" cy="79859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13730" y="585919"/>
            <a:ext cx="3070216" cy="108061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0752" y="619504"/>
            <a:ext cx="133362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85858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0201" y="3675126"/>
            <a:ext cx="211848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290560" y="12755880"/>
            <a:ext cx="7802880" cy="409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219200" y="12755880"/>
            <a:ext cx="5608320" cy="409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556480" y="12755880"/>
            <a:ext cx="5608320" cy="409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87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81" r:id="rId6"/>
    <p:sldLayoutId id="2147483785" r:id="rId7"/>
    <p:sldLayoutId id="2147483786" r:id="rId8"/>
    <p:sldLayoutId id="2147483787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14400">
        <a:defRPr>
          <a:latin typeface="+mn-lt"/>
          <a:ea typeface="+mn-ea"/>
          <a:cs typeface="+mn-cs"/>
        </a:defRPr>
      </a:lvl2pPr>
      <a:lvl3pPr marL="1828800">
        <a:defRPr>
          <a:latin typeface="+mn-lt"/>
          <a:ea typeface="+mn-ea"/>
          <a:cs typeface="+mn-cs"/>
        </a:defRPr>
      </a:lvl3pPr>
      <a:lvl4pPr marL="2743200">
        <a:defRPr>
          <a:latin typeface="+mn-lt"/>
          <a:ea typeface="+mn-ea"/>
          <a:cs typeface="+mn-cs"/>
        </a:defRPr>
      </a:lvl4pPr>
      <a:lvl5pPr marL="3657600">
        <a:defRPr>
          <a:latin typeface="+mn-lt"/>
          <a:ea typeface="+mn-ea"/>
          <a:cs typeface="+mn-cs"/>
        </a:defRPr>
      </a:lvl5pPr>
      <a:lvl6pPr marL="4572000">
        <a:defRPr>
          <a:latin typeface="+mn-lt"/>
          <a:ea typeface="+mn-ea"/>
          <a:cs typeface="+mn-cs"/>
        </a:defRPr>
      </a:lvl6pPr>
      <a:lvl7pPr marL="5486400">
        <a:defRPr>
          <a:latin typeface="+mn-lt"/>
          <a:ea typeface="+mn-ea"/>
          <a:cs typeface="+mn-cs"/>
        </a:defRPr>
      </a:lvl7pPr>
      <a:lvl8pPr marL="6400800">
        <a:defRPr>
          <a:latin typeface="+mn-lt"/>
          <a:ea typeface="+mn-ea"/>
          <a:cs typeface="+mn-cs"/>
        </a:defRPr>
      </a:lvl8pPr>
      <a:lvl9pPr marL="7315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14400">
        <a:defRPr>
          <a:latin typeface="+mn-lt"/>
          <a:ea typeface="+mn-ea"/>
          <a:cs typeface="+mn-cs"/>
        </a:defRPr>
      </a:lvl2pPr>
      <a:lvl3pPr marL="1828800">
        <a:defRPr>
          <a:latin typeface="+mn-lt"/>
          <a:ea typeface="+mn-ea"/>
          <a:cs typeface="+mn-cs"/>
        </a:defRPr>
      </a:lvl3pPr>
      <a:lvl4pPr marL="2743200">
        <a:defRPr>
          <a:latin typeface="+mn-lt"/>
          <a:ea typeface="+mn-ea"/>
          <a:cs typeface="+mn-cs"/>
        </a:defRPr>
      </a:lvl4pPr>
      <a:lvl5pPr marL="3657600">
        <a:defRPr>
          <a:latin typeface="+mn-lt"/>
          <a:ea typeface="+mn-ea"/>
          <a:cs typeface="+mn-cs"/>
        </a:defRPr>
      </a:lvl5pPr>
      <a:lvl6pPr marL="4572000">
        <a:defRPr>
          <a:latin typeface="+mn-lt"/>
          <a:ea typeface="+mn-ea"/>
          <a:cs typeface="+mn-cs"/>
        </a:defRPr>
      </a:lvl6pPr>
      <a:lvl7pPr marL="5486400">
        <a:defRPr>
          <a:latin typeface="+mn-lt"/>
          <a:ea typeface="+mn-ea"/>
          <a:cs typeface="+mn-cs"/>
        </a:defRPr>
      </a:lvl7pPr>
      <a:lvl8pPr marL="6400800">
        <a:defRPr>
          <a:latin typeface="+mn-lt"/>
          <a:ea typeface="+mn-ea"/>
          <a:cs typeface="+mn-cs"/>
        </a:defRPr>
      </a:lvl8pPr>
      <a:lvl9pPr marL="73152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937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  <p:sldLayoutId id="2147483760" r:id="rId19"/>
    <p:sldLayoutId id="2147483761" r:id="rId20"/>
    <p:sldLayoutId id="2147483762" r:id="rId21"/>
    <p:sldLayoutId id="2147483763" r:id="rId22"/>
    <p:sldLayoutId id="2147483764" r:id="rId23"/>
    <p:sldLayoutId id="2147483765" r:id="rId24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2032B7D-3E72-5642-B175-AE7675AD2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7462" y="4237892"/>
            <a:ext cx="4917463" cy="193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2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5373348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Tendencia de ingresos propios </a:t>
            </a:r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Social de Vivienda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5F577A2-1B4C-2290-CA15-3E5E91611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1" y="4105274"/>
            <a:ext cx="5621821" cy="5000625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178402"/>
              </p:ext>
            </p:extLst>
          </p:nvPr>
        </p:nvGraphicFramePr>
        <p:xfrm>
          <a:off x="7162800" y="3962400"/>
          <a:ext cx="16421099" cy="838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372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BA9B5-0535-A791-DCD2-B0006BF4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969" y="4834923"/>
            <a:ext cx="14046200" cy="4062651"/>
          </a:xfrm>
        </p:spPr>
        <p:txBody>
          <a:bodyPr/>
          <a:lstStyle/>
          <a:p>
            <a:r>
              <a:rPr lang="es-CO" sz="8800" b="1" dirty="0">
                <a:solidFill>
                  <a:srgbClr val="000000"/>
                </a:solidFill>
              </a:rPr>
              <a:t>2. Solicitudes MGMP 2025-2028 y vigencias futuras</a:t>
            </a:r>
          </a:p>
        </p:txBody>
      </p:sp>
    </p:spTree>
    <p:extLst>
      <p:ext uri="{BB962C8B-B14F-4D97-AF65-F5344CB8AC3E}">
        <p14:creationId xmlns:p14="http://schemas.microsoft.com/office/powerpoint/2010/main" val="7767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47A00F9-85D5-482F-8929-515BA65B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04" y="1944625"/>
            <a:ext cx="23227192" cy="1118774"/>
          </a:xfrm>
        </p:spPr>
        <p:txBody>
          <a:bodyPr/>
          <a:lstStyle/>
          <a:p>
            <a:r>
              <a:rPr lang="es-CO" sz="4000" dirty="0"/>
              <a:t>2. 1 Solicitud Sector MGMP 2025 - 2028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8532D0-B712-F56E-3061-E19A8BECCAE5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F538AF1-3A42-EC67-429F-415911964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C79CE52-7641-BCB8-3390-4FDBA717E6B3}"/>
              </a:ext>
            </a:extLst>
          </p:cNvPr>
          <p:cNvSpPr txBox="1"/>
          <p:nvPr/>
        </p:nvSpPr>
        <p:spPr>
          <a:xfrm>
            <a:off x="833438" y="2598924"/>
            <a:ext cx="12449174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Vigencias Futuras MGMP 2025 - 2028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6FF58C9-4D88-F470-5AC1-CDAC6E3FB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437" y="3633558"/>
            <a:ext cx="9582149" cy="925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7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47A00F9-85D5-482F-8929-515BA65B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04" y="1944625"/>
            <a:ext cx="23227192" cy="1118774"/>
          </a:xfrm>
        </p:spPr>
        <p:txBody>
          <a:bodyPr/>
          <a:lstStyle/>
          <a:p>
            <a:r>
              <a:rPr lang="es-CO" sz="4000" dirty="0"/>
              <a:t>2. 2 Solicitud Sector MGMP 2025 - 2028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8532D0-B712-F56E-3061-E19A8BECCAE5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F538AF1-3A42-EC67-429F-415911964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C79CE52-7641-BCB8-3390-4FDBA717E6B3}"/>
              </a:ext>
            </a:extLst>
          </p:cNvPr>
          <p:cNvSpPr txBox="1"/>
          <p:nvPr/>
        </p:nvSpPr>
        <p:spPr>
          <a:xfrm>
            <a:off x="833438" y="2598924"/>
            <a:ext cx="12449174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Vigencias Futuras MGMP 2025 - 2028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6C298D0-2A7A-D8DB-4379-A852F5910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199" y="4994048"/>
            <a:ext cx="5676901" cy="281645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E7B60B2-80D4-D2E8-E0B5-D657811EB3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3014" y="3717698"/>
            <a:ext cx="14081862" cy="739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1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BA9B5-0535-A791-DCD2-B0006BF4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047" y="4676720"/>
            <a:ext cx="17619785" cy="3693319"/>
          </a:xfrm>
        </p:spPr>
        <p:txBody>
          <a:bodyPr/>
          <a:lstStyle/>
          <a:p>
            <a:r>
              <a:rPr lang="es-CO" sz="8000" b="1" dirty="0">
                <a:solidFill>
                  <a:srgbClr val="000000"/>
                </a:solidFill>
              </a:rPr>
              <a:t>3. Solicitudes MGMP 2025-2028 </a:t>
            </a:r>
            <a:br>
              <a:rPr lang="es-CO" sz="8000" b="1" dirty="0">
                <a:solidFill>
                  <a:srgbClr val="000000"/>
                </a:solidFill>
              </a:rPr>
            </a:br>
            <a:r>
              <a:rPr lang="es-CO" sz="8000" b="1" dirty="0">
                <a:solidFill>
                  <a:srgbClr val="000000"/>
                </a:solidFill>
              </a:rPr>
              <a:t>Funcionamiento</a:t>
            </a:r>
          </a:p>
        </p:txBody>
      </p:sp>
    </p:spTree>
    <p:extLst>
      <p:ext uri="{BB962C8B-B14F-4D97-AF65-F5344CB8AC3E}">
        <p14:creationId xmlns:p14="http://schemas.microsoft.com/office/powerpoint/2010/main" val="339073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970" y="2442084"/>
            <a:ext cx="23228768" cy="721878"/>
          </a:xfrm>
        </p:spPr>
        <p:txBody>
          <a:bodyPr/>
          <a:lstStyle/>
          <a:p>
            <a:r>
              <a:rPr lang="es-CO" sz="2000" b="1" dirty="0"/>
              <a:t>Proyecciones Registraduría Nacional del Estado Civil</a:t>
            </a:r>
          </a:p>
          <a:p>
            <a:endParaRPr lang="es-CO" sz="20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07168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3.1 Solicitud MGMP Funcionamiento Programático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ENTIDAD Y SECTOR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179AA21-4183-6FDD-2418-2724C0269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C3EAF1B-9BE8-199E-F383-FCC08F142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30" y="3086423"/>
            <a:ext cx="21430320" cy="984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0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970" y="2442084"/>
            <a:ext cx="23228768" cy="721878"/>
          </a:xfrm>
        </p:spPr>
        <p:txBody>
          <a:bodyPr/>
          <a:lstStyle/>
          <a:p>
            <a:r>
              <a:rPr lang="es-CO" sz="2000" b="1" dirty="0"/>
              <a:t>Proyecciones Fondo Rotatorio de la Registraduría</a:t>
            </a:r>
          </a:p>
          <a:p>
            <a:endParaRPr lang="es-CO" sz="20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07168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3.1 Solicitud MGMP Funcionamiento Programático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ENTIDAD Y SECTOR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179AA21-4183-6FDD-2418-2724C0269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86FF0DB-324E-D0A5-0FCB-9A3D25B13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04" y="3314699"/>
            <a:ext cx="22162226" cy="821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0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970" y="2442084"/>
            <a:ext cx="23228768" cy="721878"/>
          </a:xfrm>
        </p:spPr>
        <p:txBody>
          <a:bodyPr/>
          <a:lstStyle/>
          <a:p>
            <a:r>
              <a:rPr lang="es-CO" sz="2000" b="1" dirty="0"/>
              <a:t>Proyecciones Fondo Social de Vivienda</a:t>
            </a:r>
          </a:p>
          <a:p>
            <a:endParaRPr lang="es-CO" sz="20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07168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3.1 Solicitud MGMP Funcionamiento Programático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ENTIDAD Y SECTOR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179AA21-4183-6FDD-2418-2724C0269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C4AE8D4-578C-3DBC-A560-4C12E5D9E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970" y="3163961"/>
            <a:ext cx="22390060" cy="94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5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6970" y="2442084"/>
            <a:ext cx="23228768" cy="721878"/>
          </a:xfrm>
        </p:spPr>
        <p:txBody>
          <a:bodyPr/>
          <a:lstStyle/>
          <a:p>
            <a:r>
              <a:rPr lang="es-CO" sz="2000" b="1" dirty="0"/>
              <a:t>Proyecciones Consejo Nacional Electoral</a:t>
            </a:r>
          </a:p>
          <a:p>
            <a:endParaRPr lang="es-CO" sz="20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07168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3.1 Solicitud MGMP Funcionamiento Programático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ENTIDAD Y SECTOR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179AA21-4183-6FDD-2418-2724C0269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C5E7800-7884-1B5B-ECFA-407FD8CF2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970" y="3103803"/>
            <a:ext cx="21996380" cy="934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93335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3.2 Solicitud sector Funcionamiento e inversión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  <a:p>
            <a:pPr algn="ctr" defTabSz="914400" hangingPunct="1"/>
            <a:endParaRPr lang="es-CO" sz="4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671DBC-5EA4-4567-DFF5-790DF6787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991A7E7-4C52-3E88-CD1C-F0E10AFF1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3390900"/>
            <a:ext cx="21863426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6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5634014-2B1B-A4EB-69CB-807122E4D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042" y="6532488"/>
            <a:ext cx="14046200" cy="4775200"/>
          </a:xfrm>
        </p:spPr>
        <p:txBody>
          <a:bodyPr>
            <a:noAutofit/>
          </a:bodyPr>
          <a:lstStyle/>
          <a:p>
            <a:br>
              <a:rPr lang="es-CO" sz="6600" b="1">
                <a:solidFill>
                  <a:schemeClr val="tx1"/>
                </a:solidFill>
              </a:rPr>
            </a:br>
            <a:br>
              <a:rPr lang="es-CO" sz="6600" b="1">
                <a:solidFill>
                  <a:schemeClr val="tx1"/>
                </a:solidFill>
              </a:rPr>
            </a:br>
            <a:br>
              <a:rPr lang="es-CO" sz="6600" b="1">
                <a:solidFill>
                  <a:schemeClr val="tx1"/>
                </a:solidFill>
              </a:rPr>
            </a:br>
            <a:br>
              <a:rPr lang="es-CO" sz="6600" b="1">
                <a:solidFill>
                  <a:schemeClr val="tx1"/>
                </a:solidFill>
              </a:rPr>
            </a:br>
            <a:r>
              <a:rPr lang="es-CO" sz="6600" b="1">
                <a:solidFill>
                  <a:schemeClr val="tx1"/>
                </a:solidFill>
              </a:rPr>
              <a:t>Ministerio de Hacienda y Crédito </a:t>
            </a:r>
            <a:r>
              <a:rPr lang="es-CO" sz="6600">
                <a:solidFill>
                  <a:schemeClr val="tx1"/>
                </a:solidFill>
              </a:rPr>
              <a:t>P</a:t>
            </a:r>
            <a:r>
              <a:rPr lang="es-CO" sz="6600" b="1">
                <a:solidFill>
                  <a:schemeClr val="tx1"/>
                </a:solidFill>
              </a:rPr>
              <a:t>úblico-</a:t>
            </a:r>
            <a:br>
              <a:rPr lang="es-CO" sz="6600" b="1">
                <a:solidFill>
                  <a:schemeClr val="tx1"/>
                </a:solidFill>
              </a:rPr>
            </a:br>
            <a:r>
              <a:rPr lang="es-CO" sz="6600" b="1">
                <a:solidFill>
                  <a:schemeClr val="tx1"/>
                </a:solidFill>
              </a:rPr>
              <a:t>Departamento Nacional de Planeación</a:t>
            </a:r>
            <a:br>
              <a:rPr lang="es-MX" sz="9600">
                <a:latin typeface="Gotham Black" pitchFamily="50" charset="0"/>
              </a:rPr>
            </a:br>
            <a:endParaRPr lang="es-CO" sz="960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411C041-FBC9-C41C-BD3B-B253902DE3A7}"/>
              </a:ext>
            </a:extLst>
          </p:cNvPr>
          <p:cNvSpPr txBox="1"/>
          <p:nvPr/>
        </p:nvSpPr>
        <p:spPr>
          <a:xfrm>
            <a:off x="2057400" y="11623431"/>
            <a:ext cx="14982092" cy="501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/>
              <a:t>PROGRAMACIÓN PRESUPUESTAL 2025- REUNIONES GAT Y CS</a:t>
            </a:r>
          </a:p>
        </p:txBody>
      </p:sp>
    </p:spTree>
    <p:extLst>
      <p:ext uri="{BB962C8B-B14F-4D97-AF65-F5344CB8AC3E}">
        <p14:creationId xmlns:p14="http://schemas.microsoft.com/office/powerpoint/2010/main" val="341168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5232" y="2723841"/>
            <a:ext cx="23228768" cy="721878"/>
          </a:xfrm>
        </p:spPr>
        <p:txBody>
          <a:bodyPr/>
          <a:lstStyle/>
          <a:p>
            <a:r>
              <a:rPr lang="es-CO" sz="3200" b="1" dirty="0"/>
              <a:t>Proyecciones Sector Registraduría</a:t>
            </a:r>
            <a:endParaRPr lang="es-CO" sz="32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93335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3.3 Solicitud MGMP Funcionamiento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671DBC-5EA4-4567-DFF5-790DF6787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6F3E5AE-01AD-418D-8D93-D125270FB4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312" y="3531886"/>
            <a:ext cx="21921788" cy="56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5232" y="2723841"/>
            <a:ext cx="23228768" cy="721878"/>
          </a:xfrm>
        </p:spPr>
        <p:txBody>
          <a:bodyPr/>
          <a:lstStyle/>
          <a:p>
            <a:r>
              <a:rPr lang="es-CO" sz="3200" b="1" dirty="0"/>
              <a:t>Proyecciones por Entidad</a:t>
            </a:r>
            <a:endParaRPr lang="es-CO" sz="3200" b="1" spc="59" dirty="0">
              <a:solidFill>
                <a:srgbClr val="454546"/>
              </a:solidFill>
              <a:latin typeface="Montserrat Regular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993335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3.3.1 Solicitud MGMP Funcionamiento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671DBC-5EA4-4567-DFF5-790DF6787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E4AB90A-56EA-8F36-7BDF-4709E7E25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3531885"/>
            <a:ext cx="21907500" cy="923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68721C2-58D1-E85B-2BAE-E863429C4383}"/>
              </a:ext>
            </a:extLst>
          </p:cNvPr>
          <p:cNvSpPr txBox="1"/>
          <p:nvPr/>
        </p:nvSpPr>
        <p:spPr>
          <a:xfrm>
            <a:off x="642938" y="2150968"/>
            <a:ext cx="13054012" cy="1478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3.3.1 Proyecciones del normal funcionamiento y adicionales RNEC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EA7C184-C461-BC9D-28E1-358CA1D40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55" y="3552824"/>
            <a:ext cx="22825890" cy="433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43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68721C2-58D1-E85B-2BAE-E863429C4383}"/>
              </a:ext>
            </a:extLst>
          </p:cNvPr>
          <p:cNvSpPr txBox="1"/>
          <p:nvPr/>
        </p:nvSpPr>
        <p:spPr>
          <a:xfrm>
            <a:off x="642938" y="2150968"/>
            <a:ext cx="1305401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3.3.1 Proyecciones del normal funcionamiento RNEC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53E715-B151-D42B-91E4-2202210ED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" y="3134522"/>
            <a:ext cx="22077738" cy="421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68721C2-58D1-E85B-2BAE-E863429C4383}"/>
              </a:ext>
            </a:extLst>
          </p:cNvPr>
          <p:cNvSpPr txBox="1"/>
          <p:nvPr/>
        </p:nvSpPr>
        <p:spPr>
          <a:xfrm>
            <a:off x="642938" y="2150968"/>
            <a:ext cx="1305401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3.3.1 Proyecciones adicionales el normal funcionamiento RNEC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D0EBF50-F5BE-C45B-5679-1A6DCFA18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25" y="3495674"/>
            <a:ext cx="21872952" cy="435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3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44616" y="425945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68721C2-58D1-E85B-2BAE-E863429C4383}"/>
              </a:ext>
            </a:extLst>
          </p:cNvPr>
          <p:cNvSpPr txBox="1"/>
          <p:nvPr/>
        </p:nvSpPr>
        <p:spPr>
          <a:xfrm>
            <a:off x="185738" y="3902254"/>
            <a:ext cx="6062662" cy="5171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Resumen de requerimientos adicionales en funcionamiento de la RNEC que no fueron registrados en el SIIF Nación de acuerdo con el techo asignado.</a:t>
            </a:r>
          </a:p>
          <a:p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AEAF91A-2ACC-F524-8B4B-F689C2C38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850" y="1797658"/>
            <a:ext cx="15792450" cy="111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3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68721C2-58D1-E85B-2BAE-E863429C4383}"/>
              </a:ext>
            </a:extLst>
          </p:cNvPr>
          <p:cNvSpPr txBox="1"/>
          <p:nvPr/>
        </p:nvSpPr>
        <p:spPr>
          <a:xfrm>
            <a:off x="642938" y="2150968"/>
            <a:ext cx="1305401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3.3.1 Proyecciones de gastos electorales RNEC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465DD37-4CE0-48FC-CB1B-C6F4AF549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618" y="3581400"/>
            <a:ext cx="22133969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1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774C03-560A-DD9C-F91E-881EA194F01E}"/>
              </a:ext>
            </a:extLst>
          </p:cNvPr>
          <p:cNvSpPr txBox="1"/>
          <p:nvPr/>
        </p:nvSpPr>
        <p:spPr>
          <a:xfrm>
            <a:off x="1366837" y="2452435"/>
            <a:ext cx="15568613" cy="753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i="0" u="none" strike="noStrike" dirty="0">
                <a:solidFill>
                  <a:srgbClr val="203764"/>
                </a:solidFill>
                <a:effectLst/>
                <a:latin typeface="Calibri" panose="020F0502020204030204" pitchFamily="34" charset="0"/>
              </a:rPr>
              <a:t>Relación de requerimientos electorales - Registraduría Nacional del Estado Civil  2025</a:t>
            </a:r>
            <a:r>
              <a:rPr lang="es-ES" sz="3200" b="1" dirty="0"/>
              <a:t> </a:t>
            </a:r>
            <a:endParaRPr lang="es-CO" sz="3200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FB8322-7C65-6260-0973-E0E9844F0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80" y="3476624"/>
            <a:ext cx="17178872" cy="899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7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738188" y="2473184"/>
            <a:ext cx="171878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3.3.2 Proyecciones de funcionamiento y adicionales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CEFFFA8-CB54-8110-6987-7A3E11512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188" y="3778954"/>
            <a:ext cx="22832283" cy="507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9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738188" y="2473184"/>
            <a:ext cx="157400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3.3.2 Proyecciones de funcionamiento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287367E-2C0C-8DE3-B9E4-D1DA8CBAC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25" y="3778954"/>
            <a:ext cx="22603818" cy="593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94741-0076-307C-5BA9-C9A55A55A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893298"/>
            <a:ext cx="20726400" cy="861774"/>
          </a:xfrm>
        </p:spPr>
        <p:txBody>
          <a:bodyPr/>
          <a:lstStyle/>
          <a:p>
            <a:pPr algn="ctr"/>
            <a:r>
              <a:rPr lang="es-CO"/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987D87D-B88D-D7BB-8064-D1137B25A4CB}"/>
              </a:ext>
            </a:extLst>
          </p:cNvPr>
          <p:cNvSpPr txBox="1"/>
          <p:nvPr/>
        </p:nvSpPr>
        <p:spPr>
          <a:xfrm>
            <a:off x="3130061" y="2584939"/>
            <a:ext cx="18674861" cy="8109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s-CO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Ingresos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s-CO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Solicitudes MGMP 2025-2028 y Vigencias Futuras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s-CO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Solicitudes MGMP 2025-2028 Funcionamiento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s-CO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Solicitudes MGMP 2025-2028 Inversión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s-CO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Políticas Transversales</a:t>
            </a:r>
          </a:p>
          <a:p>
            <a:pPr>
              <a:lnSpc>
                <a:spcPct val="200000"/>
              </a:lnSpc>
            </a:pPr>
            <a:endParaRPr lang="es-CO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AB7FF2E-7855-0183-7E27-BE4763C6B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07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397669" y="1907168"/>
            <a:ext cx="157400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Proyecciones de funcionamiento y adicionales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EAF872-A146-5132-5477-973F796A0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74" y="4741946"/>
            <a:ext cx="8750707" cy="423210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4C1A060-9C73-291A-0C3A-987938A5E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751" y="3009371"/>
            <a:ext cx="12186666" cy="958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397669" y="1907168"/>
            <a:ext cx="157400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Proyecciones de funcionamiento y adicionales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EAF872-A146-5132-5477-973F796A0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74" y="4741946"/>
            <a:ext cx="8750707" cy="423210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5E761D8-A3E2-B1AA-D4FE-AD35CC33BE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2750" y="3109912"/>
            <a:ext cx="13201649" cy="93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8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397669" y="1907168"/>
            <a:ext cx="157400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3.3.2 Proyecciones de gastos electorales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EE2D6F-289A-E583-95E1-F28106B08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" y="3025942"/>
            <a:ext cx="22794929" cy="465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2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397669" y="1907168"/>
            <a:ext cx="157400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de requerimientos electorales -  2025 Consejo Nacional Electoral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6BA0BE3-AEB5-E9DB-6467-FCB02FEBE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3009371"/>
            <a:ext cx="22187276" cy="94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86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397668" y="1907168"/>
            <a:ext cx="17490281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3.3.3 Proyecciones del Normal funcionamiento Fondo Rotatorio de la Registraduría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2AA9A73-0660-A014-F7D5-8B294705D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3462337"/>
            <a:ext cx="22115839" cy="493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0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4FF45E-9144-3B76-1B70-30FC91B4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31C211F-8996-D4B0-5B29-824EF3913572}"/>
              </a:ext>
            </a:extLst>
          </p:cNvPr>
          <p:cNvSpPr txBox="1"/>
          <p:nvPr/>
        </p:nvSpPr>
        <p:spPr>
          <a:xfrm>
            <a:off x="416718" y="2307218"/>
            <a:ext cx="17490281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3.3.4 Proyecciones del normal funcionamiento Fondo Social de Vivienda 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02A075A-6404-3AA1-D6F0-D23705E01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3765696"/>
            <a:ext cx="22158701" cy="482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6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E4B8952-4385-BE5C-C9E5-0D40C17D12D4}"/>
              </a:ext>
            </a:extLst>
          </p:cNvPr>
          <p:cNvSpPr txBox="1">
            <a:spLocks/>
          </p:cNvSpPr>
          <p:nvPr/>
        </p:nvSpPr>
        <p:spPr>
          <a:xfrm>
            <a:off x="1776047" y="5907827"/>
            <a:ext cx="18512203" cy="2462213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sz="12000" b="1" i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+mj-ea"/>
                <a:cs typeface="Verdana"/>
              </a:defRPr>
            </a:lvl1pPr>
          </a:lstStyle>
          <a:p>
            <a:pPr defTabSz="914400" hangingPunct="1">
              <a:lnSpc>
                <a:spcPct val="100000"/>
              </a:lnSpc>
            </a:pPr>
            <a:r>
              <a:rPr lang="es-CO" sz="8000" spc="0" dirty="0">
                <a:solidFill>
                  <a:srgbClr val="000000"/>
                </a:solidFill>
              </a:rPr>
              <a:t>4. Solicitudes MGMP 2025-2028 </a:t>
            </a:r>
            <a:br>
              <a:rPr lang="es-CO" sz="8000" spc="0" dirty="0">
                <a:solidFill>
                  <a:srgbClr val="000000"/>
                </a:solidFill>
              </a:rPr>
            </a:br>
            <a:r>
              <a:rPr lang="es-CO" sz="8000" spc="0" dirty="0">
                <a:solidFill>
                  <a:srgbClr val="000000"/>
                </a:solidFill>
              </a:rPr>
              <a:t>Inversión</a:t>
            </a:r>
          </a:p>
        </p:txBody>
      </p:sp>
    </p:spTree>
    <p:extLst>
      <p:ext uri="{BB962C8B-B14F-4D97-AF65-F5344CB8AC3E}">
        <p14:creationId xmlns:p14="http://schemas.microsoft.com/office/powerpoint/2010/main" val="13231727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C70FA5-3D0E-8411-DAAA-16293315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781166E-0E67-BE22-8454-19CBA124D7AC}"/>
              </a:ext>
            </a:extLst>
          </p:cNvPr>
          <p:cNvSpPr txBox="1"/>
          <p:nvPr/>
        </p:nvSpPr>
        <p:spPr>
          <a:xfrm>
            <a:off x="719138" y="2723841"/>
            <a:ext cx="12449174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Proyecciones </a:t>
            </a:r>
          </a:p>
        </p:txBody>
      </p:sp>
      <p:sp>
        <p:nvSpPr>
          <p:cNvPr id="10" name="Title 15">
            <a:extLst>
              <a:ext uri="{FF2B5EF4-FFF2-40B4-BE49-F238E27FC236}">
                <a16:creationId xmlns:a16="http://schemas.microsoft.com/office/drawing/2014/main" id="{5D8833C7-D7F0-F1A9-54F2-B4F5F64A90FA}"/>
              </a:ext>
            </a:extLst>
          </p:cNvPr>
          <p:cNvSpPr txBox="1">
            <a:spLocks/>
          </p:cNvSpPr>
          <p:nvPr/>
        </p:nvSpPr>
        <p:spPr>
          <a:xfrm>
            <a:off x="578404" y="1993335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4.1 Solicitud MGMP Inversión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4189E80-F0E7-9694-D773-BF83C6941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012" y="3767137"/>
            <a:ext cx="21477664" cy="877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C70FA5-3D0E-8411-DAAA-16293315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781166E-0E67-BE22-8454-19CBA124D7AC}"/>
              </a:ext>
            </a:extLst>
          </p:cNvPr>
          <p:cNvSpPr txBox="1"/>
          <p:nvPr/>
        </p:nvSpPr>
        <p:spPr>
          <a:xfrm>
            <a:off x="719138" y="2637365"/>
            <a:ext cx="12449174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Proyecciones </a:t>
            </a:r>
          </a:p>
        </p:txBody>
      </p:sp>
      <p:sp>
        <p:nvSpPr>
          <p:cNvPr id="10" name="Title 15">
            <a:extLst>
              <a:ext uri="{FF2B5EF4-FFF2-40B4-BE49-F238E27FC236}">
                <a16:creationId xmlns:a16="http://schemas.microsoft.com/office/drawing/2014/main" id="{5D8833C7-D7F0-F1A9-54F2-B4F5F64A90FA}"/>
              </a:ext>
            </a:extLst>
          </p:cNvPr>
          <p:cNvSpPr txBox="1">
            <a:spLocks/>
          </p:cNvSpPr>
          <p:nvPr/>
        </p:nvSpPr>
        <p:spPr>
          <a:xfrm>
            <a:off x="578404" y="1993335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4.1 Solicitud MGMP Inversión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1776456-83BB-5B6D-D00E-12CFC9271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050" y="3489344"/>
            <a:ext cx="19405976" cy="94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0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C70FA5-3D0E-8411-DAAA-16293315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52D97AD-890A-819C-5289-63711FE99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150968"/>
            <a:ext cx="15735300" cy="1102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13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BA9B5-0535-A791-DCD2-B0006BF4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0600" y="6039843"/>
            <a:ext cx="14046200" cy="1538883"/>
          </a:xfrm>
        </p:spPr>
        <p:txBody>
          <a:bodyPr/>
          <a:lstStyle/>
          <a:p>
            <a:r>
              <a:rPr lang="es-CO" sz="10000"/>
              <a:t>Ingresos</a:t>
            </a:r>
          </a:p>
        </p:txBody>
      </p:sp>
    </p:spTree>
    <p:extLst>
      <p:ext uri="{BB962C8B-B14F-4D97-AF65-F5344CB8AC3E}">
        <p14:creationId xmlns:p14="http://schemas.microsoft.com/office/powerpoint/2010/main" val="9465503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C70FA5-3D0E-8411-DAAA-16293315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802D860-D17C-483E-0708-500279EF1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0" y="2111969"/>
            <a:ext cx="16973550" cy="1081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88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6E703A2-C3D3-8CFB-7BFE-2AD5FE7F5533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C70FA5-3D0E-8411-DAAA-162933155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367E7B1-D665-F04C-5919-666EC1F6A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309" y="2571749"/>
            <a:ext cx="21297367" cy="922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9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2686" y="2353843"/>
            <a:ext cx="23228768" cy="467192"/>
          </a:xfrm>
        </p:spPr>
        <p:txBody>
          <a:bodyPr/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Resumen de Requerimientos Adicionales en Inversión -  RNEC 2025</a:t>
            </a:r>
            <a:endParaRPr lang="es-CO" sz="3200" spc="59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828550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4.2 Solicitud MGMP Inversión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CFD61D-1470-FB6A-17BD-6F01DBEC1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97D05D62-F978-1F9E-FE76-9891DAFDA250}"/>
              </a:ext>
            </a:extLst>
          </p:cNvPr>
          <p:cNvSpPr txBox="1">
            <a:spLocks/>
          </p:cNvSpPr>
          <p:nvPr/>
        </p:nvSpPr>
        <p:spPr>
          <a:xfrm>
            <a:off x="-581784" y="659541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6DD812-4CE3-AAC7-B9CC-791B1B5F6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998182"/>
            <a:ext cx="16770096" cy="998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8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7E4799-0F53-4A92-81A5-D4162B3A1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2686" y="2353843"/>
            <a:ext cx="23228768" cy="467192"/>
          </a:xfrm>
        </p:spPr>
        <p:txBody>
          <a:bodyPr/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Resumen de Requerimientos Adicionales en Inversión -  CNE 2025</a:t>
            </a:r>
            <a:endParaRPr lang="es-CO" sz="3200" spc="59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  <a:sym typeface="Montserrat Regular"/>
            </a:endParaRPr>
          </a:p>
        </p:txBody>
      </p:sp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578404" y="1828550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4.3 Solicitud MGMP Inversión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CFD61D-1470-FB6A-17BD-6F01DBEC1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97D05D62-F978-1F9E-FE76-9891DAFDA250}"/>
              </a:ext>
            </a:extLst>
          </p:cNvPr>
          <p:cNvSpPr txBox="1">
            <a:spLocks/>
          </p:cNvSpPr>
          <p:nvPr/>
        </p:nvSpPr>
        <p:spPr>
          <a:xfrm>
            <a:off x="-581784" y="659541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EF0583-0D4A-88DA-A571-0A1C91BC0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212" y="3193927"/>
            <a:ext cx="17197388" cy="480368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2B20045-3E0E-1AEC-4066-9998D744FA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1212" y="8607722"/>
            <a:ext cx="17351258" cy="327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0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5">
            <a:extLst>
              <a:ext uri="{FF2B5EF4-FFF2-40B4-BE49-F238E27FC236}">
                <a16:creationId xmlns:a16="http://schemas.microsoft.com/office/drawing/2014/main" id="{F66C1925-0EE6-933A-63BB-D88F9BB7FF57}"/>
              </a:ext>
            </a:extLst>
          </p:cNvPr>
          <p:cNvSpPr txBox="1">
            <a:spLocks/>
          </p:cNvSpPr>
          <p:nvPr/>
        </p:nvSpPr>
        <p:spPr>
          <a:xfrm>
            <a:off x="826054" y="2198353"/>
            <a:ext cx="23227192" cy="644339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defTabSz="914400" hangingPunct="1"/>
            <a:r>
              <a:rPr lang="es-CO" sz="4000" dirty="0"/>
              <a:t>4.4 Detalle de gasto recurrente financiado con inversión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6A6BBFB-36CA-31D8-E698-F70CE4192ADD}"/>
              </a:ext>
            </a:extLst>
          </p:cNvPr>
          <p:cNvSpPr txBox="1"/>
          <p:nvPr/>
        </p:nvSpPr>
        <p:spPr>
          <a:xfrm>
            <a:off x="1062037" y="7580054"/>
            <a:ext cx="22045612" cy="45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800" b="1" dirty="0">
                <a:latin typeface="Verdana" panose="020B0604030504040204" pitchFamily="34" charset="0"/>
                <a:ea typeface="Verdana" panose="020B0604030504040204" pitchFamily="34" charset="0"/>
              </a:rPr>
              <a:t>Nota: </a:t>
            </a:r>
            <a:r>
              <a:rPr lang="es-CO" sz="1800" dirty="0">
                <a:latin typeface="Verdana" panose="020B0604030504040204" pitchFamily="34" charset="0"/>
                <a:ea typeface="Verdana" panose="020B0604030504040204" pitchFamily="34" charset="0"/>
              </a:rPr>
              <a:t>Si la entidad está en proceso de formalización laboral, entonces diligenciar las columnas de color azul claro, de lo contrario se diligencia 2025 en la estructura de 2024.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8A3A8F-0A7E-AE40-3B53-D61CCEBD4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3C64569-CFB4-457A-54A8-99A0612DA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37" y="3720634"/>
            <a:ext cx="22045613" cy="3137366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C2528CFA-C7D1-5064-AEA8-FFB96E6060F2}"/>
              </a:ext>
            </a:extLst>
          </p:cNvPr>
          <p:cNvSpPr txBox="1">
            <a:spLocks/>
          </p:cNvSpPr>
          <p:nvPr/>
        </p:nvSpPr>
        <p:spPr>
          <a:xfrm>
            <a:off x="-448434" y="650253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REGISTRADURIA</a:t>
            </a:r>
          </a:p>
        </p:txBody>
      </p:sp>
    </p:spTree>
    <p:extLst>
      <p:ext uri="{BB962C8B-B14F-4D97-AF65-F5344CB8AC3E}">
        <p14:creationId xmlns:p14="http://schemas.microsoft.com/office/powerpoint/2010/main" val="165609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BA9B5-0535-A791-DCD2-B0006BF4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969" y="5819807"/>
            <a:ext cx="14046200" cy="3077766"/>
          </a:xfrm>
        </p:spPr>
        <p:txBody>
          <a:bodyPr/>
          <a:lstStyle/>
          <a:p>
            <a:r>
              <a:rPr lang="es-CO" sz="10000" b="1" dirty="0">
                <a:solidFill>
                  <a:srgbClr val="000000"/>
                </a:solidFill>
              </a:rPr>
              <a:t>5. Políticas Transversales</a:t>
            </a:r>
          </a:p>
        </p:txBody>
      </p:sp>
    </p:spTree>
    <p:extLst>
      <p:ext uri="{BB962C8B-B14F-4D97-AF65-F5344CB8AC3E}">
        <p14:creationId xmlns:p14="http://schemas.microsoft.com/office/powerpoint/2010/main" val="2459365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70" y="2217467"/>
            <a:ext cx="23228768" cy="721878"/>
          </a:xfrm>
        </p:spPr>
        <p:txBody>
          <a:bodyPr/>
          <a:lstStyle/>
          <a:p>
            <a:r>
              <a:rPr lang="es-CO" dirty="0"/>
              <a:t>5.1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7963161" y="2318236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 de Paz – Funcionamiento - RNEC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7934263-8085-1B00-316C-044AC44ED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A6B3E529-93E4-0636-C6FA-531511193E61}"/>
              </a:ext>
            </a:extLst>
          </p:cNvPr>
          <p:cNvSpPr txBox="1">
            <a:spLocks/>
          </p:cNvSpPr>
          <p:nvPr/>
        </p:nvSpPr>
        <p:spPr>
          <a:xfrm>
            <a:off x="-657984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E945367-6A2B-1D34-5259-2F0224BDE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7" y="3326056"/>
            <a:ext cx="23436263" cy="100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70" y="2217467"/>
            <a:ext cx="23228768" cy="721878"/>
          </a:xfrm>
        </p:spPr>
        <p:txBody>
          <a:bodyPr/>
          <a:lstStyle/>
          <a:p>
            <a:r>
              <a:rPr lang="es-CO" dirty="0"/>
              <a:t>5.1 Políticas transversales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67C54B-A2A9-9F00-6CC5-4BE1D7455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0E3B9DB4-4C5A-1253-F5D1-318567E0D9E9}"/>
              </a:ext>
            </a:extLst>
          </p:cNvPr>
          <p:cNvSpPr txBox="1"/>
          <p:nvPr/>
        </p:nvSpPr>
        <p:spPr>
          <a:xfrm>
            <a:off x="7963161" y="2318236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 de Paz – Inversión - FRR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5070331B-81F1-711F-CB13-03AF059AC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370" y="3560453"/>
            <a:ext cx="22851430" cy="910779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8E9CC-581D-3C10-DE23-08CF367B5FDE}"/>
              </a:ext>
            </a:extLst>
          </p:cNvPr>
          <p:cNvSpPr txBox="1">
            <a:spLocks/>
          </p:cNvSpPr>
          <p:nvPr/>
        </p:nvSpPr>
        <p:spPr>
          <a:xfrm>
            <a:off x="-657984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186257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70" y="2217467"/>
            <a:ext cx="23228768" cy="721878"/>
          </a:xfrm>
        </p:spPr>
        <p:txBody>
          <a:bodyPr/>
          <a:lstStyle/>
          <a:p>
            <a:r>
              <a:rPr lang="es-CO" dirty="0"/>
              <a:t>5.1 Políticas transversales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67C54B-A2A9-9F00-6CC5-4BE1D7455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0E3B9DB4-4C5A-1253-F5D1-318567E0D9E9}"/>
              </a:ext>
            </a:extLst>
          </p:cNvPr>
          <p:cNvSpPr txBox="1"/>
          <p:nvPr/>
        </p:nvSpPr>
        <p:spPr>
          <a:xfrm>
            <a:off x="7963161" y="2318236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 de Paz – Funcionamiento CNE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852FDA9-6AEE-D02D-DA97-F48EA13712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513" y="3528902"/>
            <a:ext cx="23250525" cy="7868862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B2A3939B-D36F-28A6-54E5-053BBBA3F52B}"/>
              </a:ext>
            </a:extLst>
          </p:cNvPr>
          <p:cNvSpPr txBox="1">
            <a:spLocks/>
          </p:cNvSpPr>
          <p:nvPr/>
        </p:nvSpPr>
        <p:spPr>
          <a:xfrm>
            <a:off x="281816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271695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730" y="2117580"/>
            <a:ext cx="23228768" cy="721878"/>
          </a:xfrm>
        </p:spPr>
        <p:txBody>
          <a:bodyPr/>
          <a:lstStyle/>
          <a:p>
            <a:r>
              <a:rPr lang="es-CO" dirty="0"/>
              <a:t>5.2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9068061" y="2214639"/>
            <a:ext cx="13727932" cy="747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Víctimas – Funcionamiento RNEC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71F2BEE-2FF7-8D98-70EC-A1452BBF2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EC3A110-8E5C-3F47-BF66-339B4B72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512" y="3495674"/>
            <a:ext cx="21883688" cy="904125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008E951-428F-8A7A-9BCF-3A265C0E3F27}"/>
              </a:ext>
            </a:extLst>
          </p:cNvPr>
          <p:cNvSpPr txBox="1">
            <a:spLocks/>
          </p:cNvSpPr>
          <p:nvPr/>
        </p:nvSpPr>
        <p:spPr>
          <a:xfrm>
            <a:off x="281816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42513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42922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Ingresos MGMP 2025-2028 Fondo Rotatorio de la Registraduría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9C8FCD3-3AA7-C62D-55C1-70ADC0AC3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2" y="3739736"/>
            <a:ext cx="21621748" cy="844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3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730" y="2117580"/>
            <a:ext cx="23228768" cy="721878"/>
          </a:xfrm>
        </p:spPr>
        <p:txBody>
          <a:bodyPr/>
          <a:lstStyle/>
          <a:p>
            <a:r>
              <a:rPr lang="es-CO" dirty="0"/>
              <a:t>5.2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9068061" y="2214639"/>
            <a:ext cx="13727932" cy="747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Víctimas – Inversión - FRR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71F2BEE-2FF7-8D98-70EC-A1452BBF2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EA34826-22C8-1824-54E3-A5F94C68E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843" y="3156218"/>
            <a:ext cx="22312313" cy="9873981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822711F5-5CF6-47E5-5F67-752788A23ACD}"/>
              </a:ext>
            </a:extLst>
          </p:cNvPr>
          <p:cNvSpPr txBox="1">
            <a:spLocks/>
          </p:cNvSpPr>
          <p:nvPr/>
        </p:nvSpPr>
        <p:spPr>
          <a:xfrm>
            <a:off x="332616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30677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730" y="2117580"/>
            <a:ext cx="23228768" cy="721878"/>
          </a:xfrm>
        </p:spPr>
        <p:txBody>
          <a:bodyPr/>
          <a:lstStyle/>
          <a:p>
            <a:r>
              <a:rPr lang="es-CO" dirty="0"/>
              <a:t>5.3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10072338" y="2588492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Desplazados – Inversión - FRR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C6F6BA2-6E62-9DF4-E9E0-3E646E333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FF70195-2EAF-F511-046B-7CA61A8364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25" y="3561336"/>
            <a:ext cx="22936106" cy="924026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CAD7D58-315F-B60B-02AB-8D3146888B62}"/>
              </a:ext>
            </a:extLst>
          </p:cNvPr>
          <p:cNvSpPr txBox="1">
            <a:spLocks/>
          </p:cNvSpPr>
          <p:nvPr/>
        </p:nvSpPr>
        <p:spPr>
          <a:xfrm>
            <a:off x="-657984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294454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730" y="2117580"/>
            <a:ext cx="23228768" cy="721878"/>
          </a:xfrm>
        </p:spPr>
        <p:txBody>
          <a:bodyPr/>
          <a:lstStyle/>
          <a:p>
            <a:r>
              <a:rPr lang="es-CO" dirty="0"/>
              <a:t>5.4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9552620" y="2588492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Equidad para la Mujer – Inversión - FRR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C083C76-3C9D-4279-2DD8-E2305D22C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1B75DBA-1EBC-9F14-9154-9D46C0584C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62" y="3799158"/>
            <a:ext cx="22513790" cy="902149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E60F7A-50D6-576A-83DB-F8DF6DC2DF57}"/>
              </a:ext>
            </a:extLst>
          </p:cNvPr>
          <p:cNvSpPr txBox="1">
            <a:spLocks/>
          </p:cNvSpPr>
          <p:nvPr/>
        </p:nvSpPr>
        <p:spPr>
          <a:xfrm>
            <a:off x="281816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105319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EC6DA-8CC4-D674-7339-969AE3D0A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730" y="1935554"/>
            <a:ext cx="23228768" cy="721878"/>
          </a:xfrm>
        </p:spPr>
        <p:txBody>
          <a:bodyPr/>
          <a:lstStyle/>
          <a:p>
            <a:r>
              <a:rPr lang="es-CO" dirty="0"/>
              <a:t>5.5 Políticas transversales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BADEE-91E2-E304-3E24-1741A65DCD3B}"/>
              </a:ext>
            </a:extLst>
          </p:cNvPr>
          <p:cNvSpPr txBox="1"/>
          <p:nvPr/>
        </p:nvSpPr>
        <p:spPr>
          <a:xfrm>
            <a:off x="10420755" y="2353497"/>
            <a:ext cx="1372793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Grupos Étnicos – Inversión - FRR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B904967-B357-67E8-F5CE-BDBF6A7F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8336" y="4414803"/>
            <a:ext cx="61356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61687BF-4516-1EFD-6B3A-9AA878A43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1EC992EC-08B5-0AD9-4690-69D2094B4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757" y="3294860"/>
            <a:ext cx="22590486" cy="95301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0D8950-7EDF-C45A-2209-0B8BE5F609E2}"/>
              </a:ext>
            </a:extLst>
          </p:cNvPr>
          <p:cNvSpPr txBox="1">
            <a:spLocks/>
          </p:cNvSpPr>
          <p:nvPr/>
        </p:nvSpPr>
        <p:spPr>
          <a:xfrm>
            <a:off x="281816" y="711982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</p:spTree>
    <p:extLst>
      <p:ext uri="{BB962C8B-B14F-4D97-AF65-F5344CB8AC3E}">
        <p14:creationId xmlns:p14="http://schemas.microsoft.com/office/powerpoint/2010/main" val="1898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DD6C3D1-05CA-6C0B-865C-5FBCD86E4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7462" y="4237892"/>
            <a:ext cx="4917463" cy="193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74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1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42922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Supuestos cálculo de ingresos Fondo Rotatorio de la Registraduría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81AF492-068A-FF35-E6E2-41663DB5F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0" y="3718577"/>
            <a:ext cx="14292262" cy="920902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836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2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5373348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Tendencia de ingresos propios Fondo Rotatorio de la Registraduría</a:t>
            </a:r>
            <a:endParaRPr lang="es-C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A057E3F-0151-E01F-6FC1-379E856F0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38" y="5245312"/>
            <a:ext cx="5760503" cy="512398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C684067-DC37-0C7A-6888-813F7A961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3483" y="4055884"/>
            <a:ext cx="17461379" cy="788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7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42922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Ingresos MGMP 2025-2028 Fondo Social de Vivienda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73FE8F1-21C4-F5E9-C8B8-BF59FD134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2" y="4024312"/>
            <a:ext cx="212415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5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>
            <a:extLst>
              <a:ext uri="{FF2B5EF4-FFF2-40B4-BE49-F238E27FC236}">
                <a16:creationId xmlns:a16="http://schemas.microsoft.com/office/drawing/2014/main" id="{EF366A40-AA5C-C5FE-F6F4-58E3273B0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2052309"/>
            <a:ext cx="5982324" cy="628411"/>
          </a:xfrm>
        </p:spPr>
        <p:txBody>
          <a:bodyPr/>
          <a:lstStyle/>
          <a:p>
            <a:r>
              <a:rPr lang="es-CO" sz="4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1 Ingresos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035CF3D-16BC-6B4E-ABA1-365C50DE459D}"/>
              </a:ext>
            </a:extLst>
          </p:cNvPr>
          <p:cNvSpPr txBox="1">
            <a:spLocks/>
          </p:cNvSpPr>
          <p:nvPr/>
        </p:nvSpPr>
        <p:spPr>
          <a:xfrm>
            <a:off x="-506516" y="788394"/>
            <a:ext cx="23227192" cy="1118774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>
              <a:lnSpc>
                <a:spcPct val="90000"/>
              </a:lnSpc>
              <a:defRPr sz="7200" b="0" i="0" spc="-300">
                <a:solidFill>
                  <a:schemeClr val="tx1"/>
                </a:solidFill>
                <a:latin typeface="Work Sans" panose="00000500000000000000" pitchFamily="2" charset="0"/>
                <a:ea typeface="+mj-ea"/>
                <a:cs typeface="Verdana"/>
              </a:defRPr>
            </a:lvl1pPr>
          </a:lstStyle>
          <a:p>
            <a:pPr algn="ctr" defTabSz="914400" hangingPunct="1"/>
            <a:r>
              <a:rPr lang="es-CO" sz="4800" b="1" dirty="0">
                <a:latin typeface="Verdana" panose="020B0604030504040204" pitchFamily="34" charset="0"/>
                <a:ea typeface="Verdana" panose="020B0604030504040204" pitchFamily="34" charset="0"/>
              </a:rPr>
              <a:t>SECTOR REGISTRADURÍA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8CFA2D2E-F325-E683-6DA8-B622F6C83DD8}"/>
              </a:ext>
            </a:extLst>
          </p:cNvPr>
          <p:cNvSpPr txBox="1">
            <a:spLocks/>
          </p:cNvSpPr>
          <p:nvPr/>
        </p:nvSpPr>
        <p:spPr>
          <a:xfrm>
            <a:off x="800102" y="2246814"/>
            <a:ext cx="23228768" cy="4788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4000" b="0" i="0">
                <a:solidFill>
                  <a:schemeClr val="tx1"/>
                </a:solidFill>
                <a:latin typeface="Work Sans" panose="00000500000000000000" pitchFamily="2" charset="0"/>
                <a:ea typeface="+mn-ea"/>
                <a:cs typeface="+mn-cs"/>
              </a:defRPr>
            </a:lvl1pPr>
            <a:lvl2pPr marL="914400" indent="0">
              <a:buNone/>
              <a:defRPr>
                <a:latin typeface="+mn-lt"/>
                <a:ea typeface="+mn-ea"/>
                <a:cs typeface="+mn-cs"/>
              </a:defRPr>
            </a:lvl2pPr>
            <a:lvl3pPr marL="1828800" indent="0">
              <a:buNone/>
              <a:defRPr>
                <a:latin typeface="+mn-lt"/>
                <a:ea typeface="+mn-ea"/>
                <a:cs typeface="+mn-cs"/>
              </a:defRPr>
            </a:lvl3pPr>
            <a:lvl4pPr marL="2743200" indent="0">
              <a:buNone/>
              <a:defRPr>
                <a:latin typeface="+mn-lt"/>
                <a:ea typeface="+mn-ea"/>
                <a:cs typeface="+mn-cs"/>
              </a:defRPr>
            </a:lvl4pPr>
            <a:lvl5pPr marL="3657600" indent="0">
              <a:buNone/>
              <a:defRPr>
                <a:latin typeface="+mn-lt"/>
                <a:ea typeface="+mn-ea"/>
                <a:cs typeface="+mn-cs"/>
              </a:defRPr>
            </a:lvl5pPr>
            <a:lvl6pPr marL="4572000">
              <a:defRPr>
                <a:latin typeface="+mn-lt"/>
                <a:ea typeface="+mn-ea"/>
                <a:cs typeface="+mn-cs"/>
              </a:defRPr>
            </a:lvl6pPr>
            <a:lvl7pPr marL="5486400">
              <a:defRPr>
                <a:latin typeface="+mn-lt"/>
                <a:ea typeface="+mn-ea"/>
                <a:cs typeface="+mn-cs"/>
              </a:defRPr>
            </a:lvl7pPr>
            <a:lvl8pPr marL="6400800">
              <a:defRPr>
                <a:latin typeface="+mn-lt"/>
                <a:ea typeface="+mn-ea"/>
                <a:cs typeface="+mn-cs"/>
              </a:defRPr>
            </a:lvl8pPr>
            <a:lvl9pPr marL="73152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s-CO" sz="3600" b="1" dirty="0">
              <a:solidFill>
                <a:srgbClr val="454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hangingPunct="1">
              <a:lnSpc>
                <a:spcPct val="100000"/>
              </a:lnSpc>
            </a:pPr>
            <a:endParaRPr lang="es-CO" sz="3600" b="1" spc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2EAEE1-CC8C-56E2-3471-8EEFCB16C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2027" y="544594"/>
            <a:ext cx="3000375" cy="100012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52552FC-2CE6-2483-58DD-EC04F38288DE}"/>
              </a:ext>
            </a:extLst>
          </p:cNvPr>
          <p:cNvSpPr txBox="1"/>
          <p:nvPr/>
        </p:nvSpPr>
        <p:spPr>
          <a:xfrm>
            <a:off x="800102" y="2650489"/>
            <a:ext cx="14292262" cy="739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Supuestos cálculo de ingresos </a:t>
            </a:r>
            <a:r>
              <a:rPr lang="es-C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Social de Vivienda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EB472A-98E5-D159-4A1E-58FB483ED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866" y="3793918"/>
            <a:ext cx="12342934" cy="874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1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Montserrat ExtraBold"/>
        <a:ea typeface="Montserrat ExtraBold"/>
        <a:cs typeface="Montserrat ExtraBold"/>
      </a:majorFont>
      <a:minorFont>
        <a:latin typeface="Montserrat ExtraBold"/>
        <a:ea typeface="Montserrat ExtraBold"/>
        <a:cs typeface="Montserrat ExtraBol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1F1F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5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59" normalizeH="0" baseline="0">
            <a:ln>
              <a:noFill/>
            </a:ln>
            <a:solidFill>
              <a:srgbClr val="454546"/>
            </a:solidFill>
            <a:effectLst/>
            <a:uFillTx/>
            <a:latin typeface="Montserrat Regular"/>
            <a:ea typeface="Montserrat Regular"/>
            <a:cs typeface="Montserrat Regular"/>
            <a:sym typeface="Montserra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2FCD1F08F0E0468FF981BA22F3EF0B" ma:contentTypeVersion="18" ma:contentTypeDescription="Create a new document." ma:contentTypeScope="" ma:versionID="0f84d3b8860a00c4125793eef43971b6">
  <xsd:schema xmlns:xsd="http://www.w3.org/2001/XMLSchema" xmlns:xs="http://www.w3.org/2001/XMLSchema" xmlns:p="http://schemas.microsoft.com/office/2006/metadata/properties" xmlns:ns3="a73c11a1-04d7-47ae-b79c-da9a2347732d" xmlns:ns4="341e46dc-445a-4e73-a59c-88bf59da57bb" targetNamespace="http://schemas.microsoft.com/office/2006/metadata/properties" ma:root="true" ma:fieldsID="0a8cf20c1758b08494e60c0c5451bbb0" ns3:_="" ns4:_="">
    <xsd:import namespace="a73c11a1-04d7-47ae-b79c-da9a2347732d"/>
    <xsd:import namespace="341e46dc-445a-4e73-a59c-88bf59da57b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c11a1-04d7-47ae-b79c-da9a234773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e46dc-445a-4e73-a59c-88bf59da5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73c11a1-04d7-47ae-b79c-da9a2347732d">
      <UserInfo>
        <DisplayName>Adriana Alejandra Garcia Sierra</DisplayName>
        <AccountId>9</AccountId>
        <AccountType/>
      </UserInfo>
      <UserInfo>
        <DisplayName>Maria Juliana Castañeda Casas</DisplayName>
        <AccountId>14</AccountId>
        <AccountType/>
      </UserInfo>
      <UserInfo>
        <DisplayName>Martha Cecilia Garcia Buitrago</DisplayName>
        <AccountId>69</AccountId>
        <AccountType/>
      </UserInfo>
      <UserInfo>
        <DisplayName>Diana Carolina Escobar Velasquez</DisplayName>
        <AccountId>54</AccountId>
        <AccountType/>
      </UserInfo>
      <UserInfo>
        <DisplayName>Patricia Milena Moreno Agudelo</DisplayName>
        <AccountId>177</AccountId>
        <AccountType/>
      </UserInfo>
      <UserInfo>
        <DisplayName>Eduardo Alberto Olivar Quintero</DisplayName>
        <AccountId>42</AccountId>
        <AccountType/>
      </UserInfo>
      <UserInfo>
        <DisplayName>Gabriel Armando Piraquive Galeano</DisplayName>
        <AccountId>178</AccountId>
        <AccountType/>
      </UserInfo>
      <UserInfo>
        <DisplayName>David Santamaria Tobar</DisplayName>
        <AccountId>131</AccountId>
        <AccountType/>
      </UserInfo>
      <UserInfo>
        <DisplayName>Maria del Pilar Gonzalez Rojas</DisplayName>
        <AccountId>38</AccountId>
        <AccountType/>
      </UserInfo>
      <UserInfo>
        <DisplayName>Laura Camila Vargas Guzman</DisplayName>
        <AccountId>22</AccountId>
        <AccountType/>
      </UserInfo>
      <UserInfo>
        <DisplayName>Diana Ximena Mendoza Pescador</DisplayName>
        <AccountId>68</AccountId>
        <AccountType/>
      </UserInfo>
      <UserInfo>
        <DisplayName>Lady Diana Fuentes Vega</DisplayName>
        <AccountId>206</AccountId>
        <AccountType/>
      </UserInfo>
    </SharedWithUsers>
    <_activity xmlns="341e46dc-445a-4e73-a59c-88bf59da57b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A35CE-3272-41FB-872F-9759DD4169E3}">
  <ds:schemaRefs>
    <ds:schemaRef ds:uri="341e46dc-445a-4e73-a59c-88bf59da57bb"/>
    <ds:schemaRef ds:uri="a73c11a1-04d7-47ae-b79c-da9a234773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5E25C52-045B-470A-9AEA-D22FC3770C7B}">
  <ds:schemaRefs>
    <ds:schemaRef ds:uri="http://schemas.microsoft.com/office/2006/documentManagement/types"/>
    <ds:schemaRef ds:uri="http://purl.org/dc/dcmitype/"/>
    <ds:schemaRef ds:uri="http://purl.org/dc/terms/"/>
    <ds:schemaRef ds:uri="341e46dc-445a-4e73-a59c-88bf59da57bb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73c11a1-04d7-47ae-b79c-da9a2347732d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A03DF1-69D5-42DC-86E6-6A0C59F7B5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631</Words>
  <Application>Microsoft Office PowerPoint</Application>
  <PresentationFormat>Personalizado</PresentationFormat>
  <Paragraphs>141</Paragraphs>
  <Slides>54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54</vt:i4>
      </vt:variant>
    </vt:vector>
  </HeadingPairs>
  <TitlesOfParts>
    <vt:vector size="65" baseType="lpstr">
      <vt:lpstr>Arial</vt:lpstr>
      <vt:lpstr>Arial Black</vt:lpstr>
      <vt:lpstr>Calibri</vt:lpstr>
      <vt:lpstr>Gotham Black</vt:lpstr>
      <vt:lpstr>Helvetica Neue</vt:lpstr>
      <vt:lpstr>Montserrat Regular</vt:lpstr>
      <vt:lpstr>Times New Roman</vt:lpstr>
      <vt:lpstr>Verdana</vt:lpstr>
      <vt:lpstr>Work Sans</vt:lpstr>
      <vt:lpstr>Office Theme</vt:lpstr>
      <vt:lpstr>2_Tema de Office</vt:lpstr>
      <vt:lpstr>Presentación de PowerPoint</vt:lpstr>
      <vt:lpstr>    Ministerio de Hacienda y Crédito Público- Departamento Nacional de Planeación </vt:lpstr>
      <vt:lpstr>Contenido</vt:lpstr>
      <vt:lpstr>Ingresos</vt:lpstr>
      <vt:lpstr>1. Ingresos</vt:lpstr>
      <vt:lpstr>1. 1 Ingresos</vt:lpstr>
      <vt:lpstr>1. 2 Ingresos</vt:lpstr>
      <vt:lpstr>1. Ingresos</vt:lpstr>
      <vt:lpstr>1. 1 Ingresos</vt:lpstr>
      <vt:lpstr>1. 2 Ingresos</vt:lpstr>
      <vt:lpstr>2. Solicitudes MGMP 2025-2028 y vigencias futuras</vt:lpstr>
      <vt:lpstr>2. 1 Solicitud Sector MGMP 2025 - 2028</vt:lpstr>
      <vt:lpstr>2. 2 Solicitud Sector MGMP 2025 - 2028</vt:lpstr>
      <vt:lpstr>3. Solicitudes MGMP 2025-2028  Funcionamiento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5. Políticas Transversales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Oficina Asesora de Planeación DNP</dc:creator>
  <cp:lastModifiedBy>Sabrina Cajiao Cabrera</cp:lastModifiedBy>
  <cp:revision>100</cp:revision>
  <dcterms:modified xsi:type="dcterms:W3CDTF">2024-08-23T16:10:03Z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0x0101004B2FCD1F08F0E0468FF981BA22F3EF0B</vt:lpwstr>
  </property>
  <property fmtid="{D5CDD505-2E9C-101B-9397-08002B2CF9AE}" pid="3" name="MediaServiceImageTags">
    <vt:lpwstr/>
  </property>
</Properties>
</file>