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350" r:id="rId2"/>
    <p:sldId id="384" r:id="rId3"/>
    <p:sldId id="301" r:id="rId4"/>
    <p:sldId id="349" r:id="rId5"/>
    <p:sldId id="2145708199" r:id="rId6"/>
    <p:sldId id="360" r:id="rId7"/>
    <p:sldId id="2145708200" r:id="rId8"/>
    <p:sldId id="2145708201" r:id="rId9"/>
    <p:sldId id="2145708213" r:id="rId10"/>
    <p:sldId id="2145708215" r:id="rId11"/>
    <p:sldId id="2145708214" r:id="rId12"/>
    <p:sldId id="365" r:id="rId13"/>
    <p:sldId id="2145708202" r:id="rId14"/>
    <p:sldId id="2145708203" r:id="rId15"/>
    <p:sldId id="368" r:id="rId16"/>
    <p:sldId id="369" r:id="rId17"/>
    <p:sldId id="2145708216" r:id="rId18"/>
    <p:sldId id="2145708217" r:id="rId19"/>
    <p:sldId id="2145708218" r:id="rId20"/>
    <p:sldId id="2145708220" r:id="rId21"/>
    <p:sldId id="2145708284" r:id="rId22"/>
    <p:sldId id="2145708285" r:id="rId23"/>
    <p:sldId id="371" r:id="rId24"/>
    <p:sldId id="2145708286" r:id="rId25"/>
    <p:sldId id="373" r:id="rId26"/>
    <p:sldId id="2145708287" r:id="rId27"/>
    <p:sldId id="2145708292" r:id="rId28"/>
    <p:sldId id="2145708289" r:id="rId29"/>
    <p:sldId id="2145708291" r:id="rId30"/>
    <p:sldId id="2145708290" r:id="rId31"/>
    <p:sldId id="2145708295" r:id="rId32"/>
    <p:sldId id="2145708294" r:id="rId33"/>
    <p:sldId id="2145708293" r:id="rId34"/>
    <p:sldId id="2145708296" r:id="rId35"/>
    <p:sldId id="372" r:id="rId36"/>
    <p:sldId id="374" r:id="rId37"/>
    <p:sldId id="2145708297" r:id="rId38"/>
    <p:sldId id="2145708298" r:id="rId39"/>
    <p:sldId id="2145708299" r:id="rId40"/>
    <p:sldId id="2145708300" r:id="rId41"/>
    <p:sldId id="2145708301" r:id="rId42"/>
    <p:sldId id="260" r:id="rId43"/>
  </p:sldIdLst>
  <p:sldSz cx="9144000" cy="5143500" type="screen16x9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5A46A243-61BA-465D-8CB4-3AC9C408756D}">
          <p14:sldIdLst>
            <p14:sldId id="350"/>
            <p14:sldId id="384"/>
            <p14:sldId id="301"/>
            <p14:sldId id="349"/>
            <p14:sldId id="2145708199"/>
            <p14:sldId id="360"/>
            <p14:sldId id="2145708200"/>
            <p14:sldId id="2145708201"/>
            <p14:sldId id="2145708213"/>
            <p14:sldId id="2145708215"/>
            <p14:sldId id="2145708214"/>
            <p14:sldId id="365"/>
            <p14:sldId id="2145708202"/>
            <p14:sldId id="2145708203"/>
            <p14:sldId id="368"/>
            <p14:sldId id="369"/>
            <p14:sldId id="2145708216"/>
            <p14:sldId id="2145708217"/>
            <p14:sldId id="2145708218"/>
            <p14:sldId id="2145708220"/>
            <p14:sldId id="2145708284"/>
            <p14:sldId id="2145708285"/>
            <p14:sldId id="371"/>
            <p14:sldId id="2145708286"/>
            <p14:sldId id="373"/>
            <p14:sldId id="2145708287"/>
            <p14:sldId id="2145708292"/>
            <p14:sldId id="2145708289"/>
            <p14:sldId id="2145708291"/>
            <p14:sldId id="2145708290"/>
            <p14:sldId id="2145708295"/>
            <p14:sldId id="2145708294"/>
            <p14:sldId id="2145708293"/>
            <p14:sldId id="2145708296"/>
            <p14:sldId id="372"/>
            <p14:sldId id="374"/>
            <p14:sldId id="2145708297"/>
            <p14:sldId id="2145708298"/>
            <p14:sldId id="2145708299"/>
            <p14:sldId id="2145708300"/>
            <p14:sldId id="214570830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9ABCED2-09CC-87BD-0308-D4D361D25BFC}" name="Andrea Del Pilar Moreno Hernandez" initials="AH" userId="S::apmoreno@auditoria.gov.co::4193a8ba-8515-4f68-b2f2-b0e594eda6b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E86E"/>
    <a:srgbClr val="86F85E"/>
    <a:srgbClr val="008000"/>
    <a:srgbClr val="00CC66"/>
    <a:srgbClr val="06FA23"/>
    <a:srgbClr val="ADCBED"/>
    <a:srgbClr val="000000"/>
    <a:srgbClr val="F8F8F8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D73F09-984E-AF61-FD79-B9A2BB1DBFBF}" v="1" dt="2024-05-29T16:28:07.0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Estilo o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034E78-7F5D-4C2E-B375-FC64B27BC917}" styleName="Estilo o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49" autoAdjust="0"/>
  </p:normalViewPr>
  <p:slideViewPr>
    <p:cSldViewPr snapToGrid="0">
      <p:cViewPr varScale="1">
        <p:scale>
          <a:sx n="88" d="100"/>
          <a:sy n="88" d="100"/>
        </p:scale>
        <p:origin x="87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auditoriagovco-my.sharepoint.com/personal/apmoreno_auditoria_gov_co/Documents/Documentos/ANDREA/2024/MAYO/VIGENCIA%20FUTURA/VF%20TIC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pmoreno\Downloads\SEGUIMIENTO%20PAA%20CONTRATACION%20PRESUPUESTO%202024%20(2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"/>
          <c:dPt>
            <c:idx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F73-470D-8CE8-C9EB4A6D16BF}"/>
              </c:ext>
            </c:extLst>
          </c:dPt>
          <c:dPt>
            <c:idx val="1"/>
            <c:bubble3D val="0"/>
            <c:explosion val="1"/>
            <c:spPr>
              <a:solidFill>
                <a:schemeClr val="accent4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F73-470D-8CE8-C9EB4A6D16BF}"/>
              </c:ext>
            </c:extLst>
          </c:dPt>
          <c:dPt>
            <c:idx val="2"/>
            <c:bubble3D val="0"/>
            <c:spPr>
              <a:solidFill>
                <a:srgbClr val="D4E86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F73-470D-8CE8-C9EB4A6D16BF}"/>
              </c:ext>
            </c:extLst>
          </c:dPt>
          <c:dPt>
            <c:idx val="3"/>
            <c:bubble3D val="0"/>
            <c:spPr>
              <a:solidFill>
                <a:srgbClr val="008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F73-470D-8CE8-C9EB4A6D16BF}"/>
              </c:ext>
            </c:extLst>
          </c:dPt>
          <c:dPt>
            <c:idx val="4"/>
            <c:bubble3D val="0"/>
            <c:spPr>
              <a:solidFill>
                <a:srgbClr val="00CC6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F73-470D-8CE8-C9EB4A6D16BF}"/>
              </c:ext>
            </c:extLst>
          </c:dPt>
          <c:cat>
            <c:strRef>
              <c:f>Hoja2!$J$37:$J$41</c:f>
              <c:strCache>
                <c:ptCount val="5"/>
                <c:pt idx="0">
                  <c:v>DIRECTIVO</c:v>
                </c:pt>
                <c:pt idx="1">
                  <c:v>ASESOR </c:v>
                </c:pt>
                <c:pt idx="2">
                  <c:v>PROFESIONAL</c:v>
                </c:pt>
                <c:pt idx="3">
                  <c:v>TÉCNICO</c:v>
                </c:pt>
                <c:pt idx="4">
                  <c:v>ASISTENCIAL</c:v>
                </c:pt>
              </c:strCache>
            </c:strRef>
          </c:cat>
          <c:val>
            <c:numRef>
              <c:f>Hoja2!$K$37:$K$41</c:f>
              <c:numCache>
                <c:formatCode>General</c:formatCode>
                <c:ptCount val="5"/>
                <c:pt idx="0">
                  <c:v>23</c:v>
                </c:pt>
                <c:pt idx="1">
                  <c:v>36</c:v>
                </c:pt>
                <c:pt idx="2">
                  <c:v>151</c:v>
                </c:pt>
                <c:pt idx="3">
                  <c:v>17</c:v>
                </c:pt>
                <c:pt idx="4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F73-470D-8CE8-C9EB4A6D16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400" b="1" i="0" u="none" strike="noStrike" kern="1200" spc="0" baseline="0" dirty="0">
                <a:solidFill>
                  <a:schemeClr val="accent5">
                    <a:lumMod val="50000"/>
                  </a:schemeClr>
                </a:solidFill>
              </a:rPr>
              <a:t>EJECUCIÓN PRESUPUESTAL 15/05/2024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>
        <c:manualLayout>
          <c:layoutTarget val="inner"/>
          <c:xMode val="edge"/>
          <c:yMode val="edge"/>
          <c:x val="7.9093832861161242E-2"/>
          <c:y val="0.10736070451112395"/>
          <c:w val="0.90212682441583403"/>
          <c:h val="0.58529387661872334"/>
        </c:manualLayout>
      </c:layout>
      <c:lineChart>
        <c:grouping val="standard"/>
        <c:varyColors val="0"/>
        <c:ser>
          <c:idx val="0"/>
          <c:order val="0"/>
          <c:tx>
            <c:strRef>
              <c:f>Hoja1!$E$24</c:f>
              <c:strCache>
                <c:ptCount val="1"/>
                <c:pt idx="0">
                  <c:v>% CDP 15052024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1298542974901903E-17"/>
                  <c:y val="-2.583447685039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4B5-4725-8807-34E1A1219B30}"/>
                </c:ext>
              </c:extLst>
            </c:dLbl>
            <c:dLbl>
              <c:idx val="1"/>
              <c:layout>
                <c:manualLayout>
                  <c:x val="-1.7072129748186087E-3"/>
                  <c:y val="-2.5834476850390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4B5-4725-8807-34E1A1219B30}"/>
                </c:ext>
              </c:extLst>
            </c:dLbl>
            <c:dLbl>
              <c:idx val="3"/>
              <c:layout>
                <c:manualLayout>
                  <c:x val="1.2519417189960761E-16"/>
                  <c:y val="-7.38127910011171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4B5-4725-8807-34E1A1219B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Hoja1!$C$25:$D$28</c:f>
              <c:multiLvlStrCache>
                <c:ptCount val="4"/>
                <c:lvl>
                  <c:pt idx="0">
                    <c:v>TOTAL PROYECTO</c:v>
                  </c:pt>
                  <c:pt idx="1">
                    <c:v>TOTAL PROYECTO</c:v>
                  </c:pt>
                  <c:pt idx="2">
                    <c:v>TOTAL PROYECTO</c:v>
                  </c:pt>
                  <c:pt idx="3">
                    <c:v>TOTAL PROYECTO</c:v>
                  </c:pt>
                </c:lvl>
                <c:lvl>
                  <c:pt idx="0">
                    <c:v> FORTALECIMIENTO DE LA GESTIÓN DEL CONOCIMIENTO ESPECIALIZADO PARA LA VIGILANCIA DE LA GESTIÓN FISCAL  NACIONAL</c:v>
                  </c:pt>
                  <c:pt idx="1">
                    <c:v> CAPACITACIÓN Y FORTALECIMIENTO DE LAS COMPETENCIAS DE LOS FUNCIONARIOS EN CONTROL FISCAL Y DE LOS CIUDADANOS EN CONTROL SOCIAL  NACIONAL</c:v>
                  </c:pt>
                  <c:pt idx="2">
                    <c:v> IMPLEMENTACIÓN PLAN GENERAL DE AUDITORÍAS  NACIONAL</c:v>
                  </c:pt>
                  <c:pt idx="3">
                    <c:v>FORTALECIMIENTO DE LAS TECNOLOGIAS DE LA INFORMACION Y LAS COMUNICACIONES PARA UN MEJOR CONTROL FISCAL.  NACIONAL</c:v>
                  </c:pt>
                </c:lvl>
              </c:multiLvlStrCache>
            </c:multiLvlStrRef>
          </c:cat>
          <c:val>
            <c:numRef>
              <c:f>Hoja1!$E$25:$E$28</c:f>
              <c:numCache>
                <c:formatCode>0.00%</c:formatCode>
                <c:ptCount val="4"/>
                <c:pt idx="0">
                  <c:v>0.94974675443695156</c:v>
                </c:pt>
                <c:pt idx="1">
                  <c:v>0.90759955214169874</c:v>
                </c:pt>
                <c:pt idx="2">
                  <c:v>0.95798320709145224</c:v>
                </c:pt>
                <c:pt idx="3">
                  <c:v>0.36645359944408856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4B5-4725-8807-34E1A1219B30}"/>
            </c:ext>
          </c:extLst>
        </c:ser>
        <c:ser>
          <c:idx val="1"/>
          <c:order val="1"/>
          <c:tx>
            <c:strRef>
              <c:f>Hoja1!$F$24</c:f>
              <c:strCache>
                <c:ptCount val="1"/>
                <c:pt idx="0">
                  <c:v>% COMPROMISOS 15052024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121638924455856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4B5-4725-8807-34E1A1219B30}"/>
                </c:ext>
              </c:extLst>
            </c:dLbl>
            <c:dLbl>
              <c:idx val="1"/>
              <c:layout>
                <c:manualLayout>
                  <c:x val="-2.9022620571916347E-2"/>
                  <c:y val="-3.3215755950502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4B5-4725-8807-34E1A1219B30}"/>
                </c:ext>
              </c:extLst>
            </c:dLbl>
            <c:dLbl>
              <c:idx val="2"/>
              <c:layout>
                <c:manualLayout>
                  <c:x val="-1.5364916773367477E-2"/>
                  <c:y val="-7.38127910011164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4B5-4725-8807-34E1A1219B30}"/>
                </c:ext>
              </c:extLst>
            </c:dLbl>
            <c:dLbl>
              <c:idx val="3"/>
              <c:layout>
                <c:manualLayout>
                  <c:x val="-3.4144259496372174E-3"/>
                  <c:y val="2.2143837300334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4B5-4725-8807-34E1A1219B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Hoja1!$C$25:$D$28</c:f>
              <c:multiLvlStrCache>
                <c:ptCount val="4"/>
                <c:lvl>
                  <c:pt idx="0">
                    <c:v>TOTAL PROYECTO</c:v>
                  </c:pt>
                  <c:pt idx="1">
                    <c:v>TOTAL PROYECTO</c:v>
                  </c:pt>
                  <c:pt idx="2">
                    <c:v>TOTAL PROYECTO</c:v>
                  </c:pt>
                  <c:pt idx="3">
                    <c:v>TOTAL PROYECTO</c:v>
                  </c:pt>
                </c:lvl>
                <c:lvl>
                  <c:pt idx="0">
                    <c:v> FORTALECIMIENTO DE LA GESTIÓN DEL CONOCIMIENTO ESPECIALIZADO PARA LA VIGILANCIA DE LA GESTIÓN FISCAL  NACIONAL</c:v>
                  </c:pt>
                  <c:pt idx="1">
                    <c:v> CAPACITACIÓN Y FORTALECIMIENTO DE LAS COMPETENCIAS DE LOS FUNCIONARIOS EN CONTROL FISCAL Y DE LOS CIUDADANOS EN CONTROL SOCIAL  NACIONAL</c:v>
                  </c:pt>
                  <c:pt idx="2">
                    <c:v> IMPLEMENTACIÓN PLAN GENERAL DE AUDITORÍAS  NACIONAL</c:v>
                  </c:pt>
                  <c:pt idx="3">
                    <c:v>FORTALECIMIENTO DE LAS TECNOLOGIAS DE LA INFORMACION Y LAS COMUNICACIONES PARA UN MEJOR CONTROL FISCAL.  NACIONAL</c:v>
                  </c:pt>
                </c:lvl>
              </c:multiLvlStrCache>
            </c:multiLvlStrRef>
          </c:cat>
          <c:val>
            <c:numRef>
              <c:f>Hoja1!$F$25:$F$28</c:f>
              <c:numCache>
                <c:formatCode>0.00%</c:formatCode>
                <c:ptCount val="4"/>
                <c:pt idx="0">
                  <c:v>0.74196349829921915</c:v>
                </c:pt>
                <c:pt idx="1">
                  <c:v>0.11266195800688919</c:v>
                </c:pt>
                <c:pt idx="2">
                  <c:v>0.66328378301206992</c:v>
                </c:pt>
                <c:pt idx="3">
                  <c:v>0.3117962229326835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4B5-4725-8807-34E1A1219B30}"/>
            </c:ext>
          </c:extLst>
        </c:ser>
        <c:ser>
          <c:idx val="2"/>
          <c:order val="2"/>
          <c:tx>
            <c:strRef>
              <c:f>Hoja1!$G$24</c:f>
              <c:strCache>
                <c:ptCount val="1"/>
                <c:pt idx="0">
                  <c:v>% OBLIGACIONES 15052024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3.4144259496372174E-3"/>
                  <c:y val="1.107191865016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4B5-4725-8807-34E1A1219B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Hoja1!$C$25:$D$28</c:f>
              <c:multiLvlStrCache>
                <c:ptCount val="4"/>
                <c:lvl>
                  <c:pt idx="0">
                    <c:v>TOTAL PROYECTO</c:v>
                  </c:pt>
                  <c:pt idx="1">
                    <c:v>TOTAL PROYECTO</c:v>
                  </c:pt>
                  <c:pt idx="2">
                    <c:v>TOTAL PROYECTO</c:v>
                  </c:pt>
                  <c:pt idx="3">
                    <c:v>TOTAL PROYECTO</c:v>
                  </c:pt>
                </c:lvl>
                <c:lvl>
                  <c:pt idx="0">
                    <c:v> FORTALECIMIENTO DE LA GESTIÓN DEL CONOCIMIENTO ESPECIALIZADO PARA LA VIGILANCIA DE LA GESTIÓN FISCAL  NACIONAL</c:v>
                  </c:pt>
                  <c:pt idx="1">
                    <c:v> CAPACITACIÓN Y FORTALECIMIENTO DE LAS COMPETENCIAS DE LOS FUNCIONARIOS EN CONTROL FISCAL Y DE LOS CIUDADANOS EN CONTROL SOCIAL  NACIONAL</c:v>
                  </c:pt>
                  <c:pt idx="2">
                    <c:v> IMPLEMENTACIÓN PLAN GENERAL DE AUDITORÍAS  NACIONAL</c:v>
                  </c:pt>
                  <c:pt idx="3">
                    <c:v>FORTALECIMIENTO DE LAS TECNOLOGIAS DE LA INFORMACION Y LAS COMUNICACIONES PARA UN MEJOR CONTROL FISCAL.  NACIONAL</c:v>
                  </c:pt>
                </c:lvl>
              </c:multiLvlStrCache>
            </c:multiLvlStrRef>
          </c:cat>
          <c:val>
            <c:numRef>
              <c:f>Hoja1!$G$25:$G$28</c:f>
              <c:numCache>
                <c:formatCode>0.00%</c:formatCode>
                <c:ptCount val="4"/>
                <c:pt idx="0">
                  <c:v>0.21</c:v>
                </c:pt>
                <c:pt idx="1">
                  <c:v>0.04</c:v>
                </c:pt>
                <c:pt idx="2">
                  <c:v>0.24</c:v>
                </c:pt>
                <c:pt idx="3">
                  <c:v>7.0000000000000007E-2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4B5-4725-8807-34E1A1219B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82470831"/>
        <c:axId val="1482468911"/>
      </c:lineChart>
      <c:catAx>
        <c:axId val="14824708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482468911"/>
        <c:crosses val="autoZero"/>
        <c:auto val="1"/>
        <c:lblAlgn val="ctr"/>
        <c:lblOffset val="100"/>
        <c:noMultiLvlLbl val="0"/>
      </c:catAx>
      <c:valAx>
        <c:axId val="1482468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14824708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14F567-BDD5-46B5-B587-6B14949995FA}" type="doc">
      <dgm:prSet loTypeId="urn:microsoft.com/office/officeart/2005/8/layout/hList6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13871C26-4638-42BA-A222-B2731BCB80C8}">
      <dgm:prSet phldrT="[Texto]"/>
      <dgm:spPr/>
      <dgm:t>
        <a:bodyPr/>
        <a:lstStyle/>
        <a:p>
          <a:r>
            <a:rPr lang="es-MX" b="0" i="0" dirty="0"/>
            <a:t>La Auditoría General de la República es un organismo de vigilancia de la gestión fiscal, dotado de autonomía jurídica, administrativa, contractual y presupuestal. </a:t>
          </a:r>
          <a:endParaRPr lang="es-CO" dirty="0"/>
        </a:p>
      </dgm:t>
    </dgm:pt>
    <dgm:pt modelId="{143C40D1-E166-4090-887C-8BA65F2A721C}" type="parTrans" cxnId="{5E1868C2-05ED-4E90-88D7-56D30B59BDA4}">
      <dgm:prSet/>
      <dgm:spPr/>
      <dgm:t>
        <a:bodyPr/>
        <a:lstStyle/>
        <a:p>
          <a:endParaRPr lang="es-CO"/>
        </a:p>
      </dgm:t>
    </dgm:pt>
    <dgm:pt modelId="{4FA9CC54-4E86-41D3-9DD2-6B174A18EA0A}" type="sibTrans" cxnId="{5E1868C2-05ED-4E90-88D7-56D30B59BDA4}">
      <dgm:prSet/>
      <dgm:spPr/>
      <dgm:t>
        <a:bodyPr/>
        <a:lstStyle/>
        <a:p>
          <a:endParaRPr lang="es-CO"/>
        </a:p>
      </dgm:t>
    </dgm:pt>
    <dgm:pt modelId="{F5100E29-AB36-4719-AA3E-7A439A806756}">
      <dgm:prSet phldrT="[Texto]"/>
      <dgm:spPr/>
      <dgm:t>
        <a:bodyPr/>
        <a:lstStyle/>
        <a:p>
          <a:r>
            <a:rPr lang="es-MX" b="0" i="0" u="none" dirty="0">
              <a:effectLst/>
              <a:latin typeface="+mj-lt"/>
            </a:rPr>
            <a:t>Ejercer la vigilancia y el control de la gestión fiscal de la Contraloría General de la República y de las contralorías departamentales, distritales, municipales, sin excepción alguna, y de los fondos de bienestar social de todas las contralorías, en los términos que establecen la Constitución y la ley</a:t>
          </a:r>
          <a:r>
            <a:rPr lang="es-MX" b="0" i="0" dirty="0"/>
            <a:t>. </a:t>
          </a:r>
          <a:endParaRPr lang="es-CO" dirty="0"/>
        </a:p>
      </dgm:t>
    </dgm:pt>
    <dgm:pt modelId="{5327CC5B-4A6A-4199-9352-391E63D5E9C6}" type="parTrans" cxnId="{58EA672B-B2ED-4619-9411-8C1CF301137E}">
      <dgm:prSet/>
      <dgm:spPr/>
      <dgm:t>
        <a:bodyPr/>
        <a:lstStyle/>
        <a:p>
          <a:endParaRPr lang="es-CO"/>
        </a:p>
      </dgm:t>
    </dgm:pt>
    <dgm:pt modelId="{77BEC242-702F-4AA9-B3FA-CD354452D886}" type="sibTrans" cxnId="{58EA672B-B2ED-4619-9411-8C1CF301137E}">
      <dgm:prSet/>
      <dgm:spPr/>
      <dgm:t>
        <a:bodyPr/>
        <a:lstStyle/>
        <a:p>
          <a:endParaRPr lang="es-CO"/>
        </a:p>
      </dgm:t>
    </dgm:pt>
    <dgm:pt modelId="{0CBEE276-9932-4B6A-8C5F-CCDD82DC0361}">
      <dgm:prSet phldrT="[Texto]"/>
      <dgm:spPr/>
      <dgm:t>
        <a:bodyPr/>
        <a:lstStyle/>
        <a:p>
          <a:r>
            <a:rPr lang="es-MX" b="1" i="0" dirty="0"/>
            <a:t>Misión</a:t>
          </a:r>
          <a:r>
            <a:rPr lang="es-MX" b="0" i="0" dirty="0"/>
            <a:t>. La Auditoría General de la República coadyuva a la transformación, depuración y modernización de los órganos instituidos para el control de la gestión fiscal, mediante la promoción de los principios, finalidades y cometidos de la función administrativa consagrados en la Constitución Política, el fomento de la cultura del autocontrol y el estímulo de la participación ciudadana en la lucha para erradicar la corrupción.</a:t>
          </a:r>
          <a:endParaRPr lang="es-CO" dirty="0"/>
        </a:p>
      </dgm:t>
    </dgm:pt>
    <dgm:pt modelId="{B40BF45F-B26D-4A17-9F36-E2E037E638B2}" type="parTrans" cxnId="{1E447F18-D259-49AB-901D-5241B1F23428}">
      <dgm:prSet/>
      <dgm:spPr/>
      <dgm:t>
        <a:bodyPr/>
        <a:lstStyle/>
        <a:p>
          <a:endParaRPr lang="es-CO"/>
        </a:p>
      </dgm:t>
    </dgm:pt>
    <dgm:pt modelId="{41582C1F-9249-41EC-AB04-CB117113CE7C}" type="sibTrans" cxnId="{1E447F18-D259-49AB-901D-5241B1F23428}">
      <dgm:prSet/>
      <dgm:spPr/>
      <dgm:t>
        <a:bodyPr/>
        <a:lstStyle/>
        <a:p>
          <a:endParaRPr lang="es-CO"/>
        </a:p>
      </dgm:t>
    </dgm:pt>
    <dgm:pt modelId="{0B9BA523-75B6-4E58-AF52-20D838134E78}" type="pres">
      <dgm:prSet presAssocID="{FE14F567-BDD5-46B5-B587-6B14949995FA}" presName="Name0" presStyleCnt="0">
        <dgm:presLayoutVars>
          <dgm:dir/>
          <dgm:resizeHandles val="exact"/>
        </dgm:presLayoutVars>
      </dgm:prSet>
      <dgm:spPr/>
    </dgm:pt>
    <dgm:pt modelId="{9C9F0D9F-9D19-4254-B380-8D4E3754741D}" type="pres">
      <dgm:prSet presAssocID="{13871C26-4638-42BA-A222-B2731BCB80C8}" presName="node" presStyleLbl="node1" presStyleIdx="0" presStyleCnt="3">
        <dgm:presLayoutVars>
          <dgm:bulletEnabled val="1"/>
        </dgm:presLayoutVars>
      </dgm:prSet>
      <dgm:spPr/>
    </dgm:pt>
    <dgm:pt modelId="{F05E4313-4C5B-4E27-8737-59F9F15B102F}" type="pres">
      <dgm:prSet presAssocID="{4FA9CC54-4E86-41D3-9DD2-6B174A18EA0A}" presName="sibTrans" presStyleCnt="0"/>
      <dgm:spPr/>
    </dgm:pt>
    <dgm:pt modelId="{8CF719E1-989E-444E-AC91-27AE9690C36C}" type="pres">
      <dgm:prSet presAssocID="{F5100E29-AB36-4719-AA3E-7A439A806756}" presName="node" presStyleLbl="node1" presStyleIdx="1" presStyleCnt="3">
        <dgm:presLayoutVars>
          <dgm:bulletEnabled val="1"/>
        </dgm:presLayoutVars>
      </dgm:prSet>
      <dgm:spPr/>
    </dgm:pt>
    <dgm:pt modelId="{E3D85913-FEF8-4601-B33D-0F6341ABCF0A}" type="pres">
      <dgm:prSet presAssocID="{77BEC242-702F-4AA9-B3FA-CD354452D886}" presName="sibTrans" presStyleCnt="0"/>
      <dgm:spPr/>
    </dgm:pt>
    <dgm:pt modelId="{E6DD505C-D118-406C-9900-458632F93561}" type="pres">
      <dgm:prSet presAssocID="{0CBEE276-9932-4B6A-8C5F-CCDD82DC0361}" presName="node" presStyleLbl="node1" presStyleIdx="2" presStyleCnt="3" custLinFactNeighborX="-25973" custLinFactNeighborY="232">
        <dgm:presLayoutVars>
          <dgm:bulletEnabled val="1"/>
        </dgm:presLayoutVars>
      </dgm:prSet>
      <dgm:spPr/>
    </dgm:pt>
  </dgm:ptLst>
  <dgm:cxnLst>
    <dgm:cxn modelId="{BCC0A502-518E-445E-A9B6-8C34C2AF5122}" type="presOf" srcId="{13871C26-4638-42BA-A222-B2731BCB80C8}" destId="{9C9F0D9F-9D19-4254-B380-8D4E3754741D}" srcOrd="0" destOrd="0" presId="urn:microsoft.com/office/officeart/2005/8/layout/hList6"/>
    <dgm:cxn modelId="{1E447F18-D259-49AB-901D-5241B1F23428}" srcId="{FE14F567-BDD5-46B5-B587-6B14949995FA}" destId="{0CBEE276-9932-4B6A-8C5F-CCDD82DC0361}" srcOrd="2" destOrd="0" parTransId="{B40BF45F-B26D-4A17-9F36-E2E037E638B2}" sibTransId="{41582C1F-9249-41EC-AB04-CB117113CE7C}"/>
    <dgm:cxn modelId="{58EA672B-B2ED-4619-9411-8C1CF301137E}" srcId="{FE14F567-BDD5-46B5-B587-6B14949995FA}" destId="{F5100E29-AB36-4719-AA3E-7A439A806756}" srcOrd="1" destOrd="0" parTransId="{5327CC5B-4A6A-4199-9352-391E63D5E9C6}" sibTransId="{77BEC242-702F-4AA9-B3FA-CD354452D886}"/>
    <dgm:cxn modelId="{11C49B4D-BFAE-4E87-A0FD-13B22343F103}" type="presOf" srcId="{FE14F567-BDD5-46B5-B587-6B14949995FA}" destId="{0B9BA523-75B6-4E58-AF52-20D838134E78}" srcOrd="0" destOrd="0" presId="urn:microsoft.com/office/officeart/2005/8/layout/hList6"/>
    <dgm:cxn modelId="{11C2DF7F-34A3-4DC7-91F6-E2D676F0527F}" type="presOf" srcId="{0CBEE276-9932-4B6A-8C5F-CCDD82DC0361}" destId="{E6DD505C-D118-406C-9900-458632F93561}" srcOrd="0" destOrd="0" presId="urn:microsoft.com/office/officeart/2005/8/layout/hList6"/>
    <dgm:cxn modelId="{5E1868C2-05ED-4E90-88D7-56D30B59BDA4}" srcId="{FE14F567-BDD5-46B5-B587-6B14949995FA}" destId="{13871C26-4638-42BA-A222-B2731BCB80C8}" srcOrd="0" destOrd="0" parTransId="{143C40D1-E166-4090-887C-8BA65F2A721C}" sibTransId="{4FA9CC54-4E86-41D3-9DD2-6B174A18EA0A}"/>
    <dgm:cxn modelId="{931A5FE5-897C-4078-AAA8-7441323BD016}" type="presOf" srcId="{F5100E29-AB36-4719-AA3E-7A439A806756}" destId="{8CF719E1-989E-444E-AC91-27AE9690C36C}" srcOrd="0" destOrd="0" presId="urn:microsoft.com/office/officeart/2005/8/layout/hList6"/>
    <dgm:cxn modelId="{5EF0DFE3-A519-42E9-9761-561830DDB880}" type="presParOf" srcId="{0B9BA523-75B6-4E58-AF52-20D838134E78}" destId="{9C9F0D9F-9D19-4254-B380-8D4E3754741D}" srcOrd="0" destOrd="0" presId="urn:microsoft.com/office/officeart/2005/8/layout/hList6"/>
    <dgm:cxn modelId="{827E871F-EE8B-4AA5-A76F-F2C709FB437E}" type="presParOf" srcId="{0B9BA523-75B6-4E58-AF52-20D838134E78}" destId="{F05E4313-4C5B-4E27-8737-59F9F15B102F}" srcOrd="1" destOrd="0" presId="urn:microsoft.com/office/officeart/2005/8/layout/hList6"/>
    <dgm:cxn modelId="{CF9EDB76-46F4-4792-840C-88E7D7986558}" type="presParOf" srcId="{0B9BA523-75B6-4E58-AF52-20D838134E78}" destId="{8CF719E1-989E-444E-AC91-27AE9690C36C}" srcOrd="2" destOrd="0" presId="urn:microsoft.com/office/officeart/2005/8/layout/hList6"/>
    <dgm:cxn modelId="{4F8C0124-6640-41AA-B64C-7B77EB090E9D}" type="presParOf" srcId="{0B9BA523-75B6-4E58-AF52-20D838134E78}" destId="{E3D85913-FEF8-4601-B33D-0F6341ABCF0A}" srcOrd="3" destOrd="0" presId="urn:microsoft.com/office/officeart/2005/8/layout/hList6"/>
    <dgm:cxn modelId="{0DD6D4BD-B9DC-41A3-B071-67C273439272}" type="presParOf" srcId="{0B9BA523-75B6-4E58-AF52-20D838134E78}" destId="{E6DD505C-D118-406C-9900-458632F93561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AF3E45-4B04-412A-AF2E-35DD7E72CAB6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ACAB3967-6A98-41B6-B687-EA45FF4474BC}">
      <dgm:prSet phldrT="[Texto]" custT="1"/>
      <dgm:spPr/>
      <dgm:t>
        <a:bodyPr/>
        <a:lstStyle/>
        <a:p>
          <a:r>
            <a:rPr lang="es-CO" sz="900" dirty="0"/>
            <a:t>Constitución Política 1991, Artículo 274</a:t>
          </a:r>
        </a:p>
        <a:p>
          <a:r>
            <a:rPr lang="es-MX" sz="900" dirty="0"/>
            <a:t>La vigilancia de la gestión fiscal de la CGR</a:t>
          </a:r>
          <a:endParaRPr lang="es-CO" sz="900" dirty="0"/>
        </a:p>
      </dgm:t>
    </dgm:pt>
    <dgm:pt modelId="{8FF9AEBF-734D-4369-A2E0-1210E4A2EE1C}" type="parTrans" cxnId="{67D88707-F5A1-42BF-B0DB-6B6428635D72}">
      <dgm:prSet/>
      <dgm:spPr/>
      <dgm:t>
        <a:bodyPr/>
        <a:lstStyle/>
        <a:p>
          <a:endParaRPr lang="es-CO" sz="900"/>
        </a:p>
      </dgm:t>
    </dgm:pt>
    <dgm:pt modelId="{957E61FB-C510-464E-9F02-D1095C7C683E}" type="sibTrans" cxnId="{67D88707-F5A1-42BF-B0DB-6B6428635D72}">
      <dgm:prSet/>
      <dgm:spPr/>
      <dgm:t>
        <a:bodyPr/>
        <a:lstStyle/>
        <a:p>
          <a:endParaRPr lang="es-CO" sz="900"/>
        </a:p>
      </dgm:t>
    </dgm:pt>
    <dgm:pt modelId="{5569FDCF-37B3-4917-8C32-91BA4E233C4D}">
      <dgm:prSet phldrT="[Texto]" custT="1"/>
      <dgm:spPr/>
      <dgm:t>
        <a:bodyPr/>
        <a:lstStyle/>
        <a:p>
          <a:r>
            <a:rPr lang="es-CO" sz="900" dirty="0"/>
            <a:t>Ley 330 de 1996, </a:t>
          </a:r>
          <a:r>
            <a:rPr lang="es-MX" sz="900" dirty="0"/>
            <a:t>Vigilancia de la gestión fiscal de las contralorías </a:t>
          </a:r>
          <a:r>
            <a:rPr lang="es-MX" sz="900" dirty="0" err="1"/>
            <a:t>dep</a:t>
          </a:r>
          <a:r>
            <a:rPr lang="es-MX" sz="900" dirty="0"/>
            <a:t>/tales</a:t>
          </a:r>
          <a:endParaRPr lang="es-CO" sz="900" dirty="0"/>
        </a:p>
      </dgm:t>
    </dgm:pt>
    <dgm:pt modelId="{4AC8B914-E223-4028-B814-F547E7C2DDFE}" type="parTrans" cxnId="{504654EB-FC33-4A7D-B648-0DAD263CCA00}">
      <dgm:prSet/>
      <dgm:spPr/>
      <dgm:t>
        <a:bodyPr/>
        <a:lstStyle/>
        <a:p>
          <a:endParaRPr lang="es-CO" sz="900"/>
        </a:p>
      </dgm:t>
    </dgm:pt>
    <dgm:pt modelId="{BF41043F-4FBD-4CAF-9C33-1A2E6E085381}" type="sibTrans" cxnId="{504654EB-FC33-4A7D-B648-0DAD263CCA00}">
      <dgm:prSet/>
      <dgm:spPr/>
      <dgm:t>
        <a:bodyPr/>
        <a:lstStyle/>
        <a:p>
          <a:endParaRPr lang="es-CO" sz="900"/>
        </a:p>
      </dgm:t>
    </dgm:pt>
    <dgm:pt modelId="{EACDB651-E764-45FD-962E-B2483959C206}">
      <dgm:prSet phldrT="[Texto]" custT="1"/>
      <dgm:spPr/>
      <dgm:t>
        <a:bodyPr/>
        <a:lstStyle/>
        <a:p>
          <a:r>
            <a:rPr lang="es-CO" sz="900" dirty="0"/>
            <a:t>Sentencia C-499 de 1998, </a:t>
          </a:r>
          <a:r>
            <a:rPr lang="es-MX" sz="900" dirty="0"/>
            <a:t>INEXEQUIBLE la expresión "adscrita al Despacho del CGR“</a:t>
          </a:r>
          <a:endParaRPr lang="es-CO" sz="900" dirty="0"/>
        </a:p>
      </dgm:t>
    </dgm:pt>
    <dgm:pt modelId="{64C4B6C3-C0D3-46FA-99F9-73FD11C18F98}" type="parTrans" cxnId="{6476EEBB-FB2B-4107-8BEA-1F68C8668128}">
      <dgm:prSet/>
      <dgm:spPr/>
      <dgm:t>
        <a:bodyPr/>
        <a:lstStyle/>
        <a:p>
          <a:endParaRPr lang="es-CO" sz="900"/>
        </a:p>
      </dgm:t>
    </dgm:pt>
    <dgm:pt modelId="{68E0E3E0-0CF7-4860-B473-D78F29FD7E49}" type="sibTrans" cxnId="{6476EEBB-FB2B-4107-8BEA-1F68C8668128}">
      <dgm:prSet/>
      <dgm:spPr/>
      <dgm:t>
        <a:bodyPr/>
        <a:lstStyle/>
        <a:p>
          <a:endParaRPr lang="es-CO" sz="900"/>
        </a:p>
      </dgm:t>
    </dgm:pt>
    <dgm:pt modelId="{247C704E-CEE4-4A3B-98D3-166E32AB6D04}">
      <dgm:prSet phldrT="[Texto]" custT="1"/>
      <dgm:spPr/>
      <dgm:t>
        <a:bodyPr/>
        <a:lstStyle/>
        <a:p>
          <a:r>
            <a:rPr lang="es-CO" sz="900" dirty="0"/>
            <a:t>Ley 106 de 1993: </a:t>
          </a:r>
          <a:r>
            <a:rPr lang="es-MX" sz="900" dirty="0"/>
            <a:t>Dependencia, Adscrita al Despacho del Contralor General</a:t>
          </a:r>
          <a:endParaRPr lang="es-CO" sz="900" dirty="0"/>
        </a:p>
      </dgm:t>
    </dgm:pt>
    <dgm:pt modelId="{3B7D355C-6877-49A1-9963-4E801246678E}" type="parTrans" cxnId="{66BE45AA-9F8F-422A-B736-409E5DDF8AE0}">
      <dgm:prSet/>
      <dgm:spPr/>
      <dgm:t>
        <a:bodyPr/>
        <a:lstStyle/>
        <a:p>
          <a:endParaRPr lang="es-CO" sz="900"/>
        </a:p>
      </dgm:t>
    </dgm:pt>
    <dgm:pt modelId="{BDB75939-6BF9-447E-820E-5A32C9352272}" type="sibTrans" cxnId="{66BE45AA-9F8F-422A-B736-409E5DDF8AE0}">
      <dgm:prSet/>
      <dgm:spPr/>
      <dgm:t>
        <a:bodyPr/>
        <a:lstStyle/>
        <a:p>
          <a:endParaRPr lang="es-CO" sz="900"/>
        </a:p>
      </dgm:t>
    </dgm:pt>
    <dgm:pt modelId="{CA39A6F3-7A47-41AA-933A-1D3BD8E15694}">
      <dgm:prSet phldrT="[Texto]" custT="1"/>
      <dgm:spPr/>
      <dgm:t>
        <a:bodyPr/>
        <a:lstStyle/>
        <a:p>
          <a:r>
            <a:rPr lang="es-MX" sz="900" dirty="0"/>
            <a:t>Decreto Ley 272 de 2000, Autonomía e independencia Contralorías d/tales y m/pales</a:t>
          </a:r>
          <a:endParaRPr lang="es-CO" sz="900" dirty="0"/>
        </a:p>
      </dgm:t>
    </dgm:pt>
    <dgm:pt modelId="{BE242601-74E6-49D2-B0EE-7B9C3FF27BC0}" type="parTrans" cxnId="{19E195D7-0995-43BD-99C0-FA487BDEF8A2}">
      <dgm:prSet/>
      <dgm:spPr/>
      <dgm:t>
        <a:bodyPr/>
        <a:lstStyle/>
        <a:p>
          <a:endParaRPr lang="es-CO" sz="900"/>
        </a:p>
      </dgm:t>
    </dgm:pt>
    <dgm:pt modelId="{876F629F-8616-4766-8ED9-243344AA9936}" type="sibTrans" cxnId="{19E195D7-0995-43BD-99C0-FA487BDEF8A2}">
      <dgm:prSet/>
      <dgm:spPr/>
      <dgm:t>
        <a:bodyPr/>
        <a:lstStyle/>
        <a:p>
          <a:endParaRPr lang="es-CO" sz="900"/>
        </a:p>
      </dgm:t>
    </dgm:pt>
    <dgm:pt modelId="{192A1A3D-A0C0-4D5E-8851-5C278CF78CF1}">
      <dgm:prSet phldrT="[Texto]" custT="1"/>
      <dgm:spPr/>
      <dgm:t>
        <a:bodyPr/>
        <a:lstStyle/>
        <a:p>
          <a:r>
            <a:rPr lang="es-MX" sz="900" dirty="0"/>
            <a:t>Sentencia 599 de 2011, Sujeto vigilado – Fondo de Bienestar de la CGR</a:t>
          </a:r>
          <a:endParaRPr lang="es-CO" sz="900" dirty="0"/>
        </a:p>
      </dgm:t>
    </dgm:pt>
    <dgm:pt modelId="{15825254-4B37-4A59-ABAB-5AD5C7A692A9}" type="parTrans" cxnId="{E272AFD5-A77E-4F0E-9DEE-2E504F81EF51}">
      <dgm:prSet/>
      <dgm:spPr/>
      <dgm:t>
        <a:bodyPr/>
        <a:lstStyle/>
        <a:p>
          <a:endParaRPr lang="es-CO" sz="900"/>
        </a:p>
      </dgm:t>
    </dgm:pt>
    <dgm:pt modelId="{97798414-23B3-4533-8A5F-C16770F46363}" type="sibTrans" cxnId="{E272AFD5-A77E-4F0E-9DEE-2E504F81EF51}">
      <dgm:prSet/>
      <dgm:spPr/>
      <dgm:t>
        <a:bodyPr/>
        <a:lstStyle/>
        <a:p>
          <a:endParaRPr lang="es-CO" sz="900"/>
        </a:p>
      </dgm:t>
    </dgm:pt>
    <dgm:pt modelId="{A027C424-BC2F-4DF1-9CB1-985C08FAA813}">
      <dgm:prSet phldrT="[Texto]" custT="1"/>
      <dgm:spPr/>
      <dgm:t>
        <a:bodyPr/>
        <a:lstStyle/>
        <a:p>
          <a:r>
            <a:rPr lang="es-CO" sz="900" dirty="0"/>
            <a:t>Acto Legislativo 04 de 2019, </a:t>
          </a:r>
          <a:r>
            <a:rPr lang="es-MX" sz="900" dirty="0"/>
            <a:t>Reforma al régimen de control fiscal.</a:t>
          </a:r>
          <a:endParaRPr lang="es-CO" sz="900" dirty="0"/>
        </a:p>
      </dgm:t>
    </dgm:pt>
    <dgm:pt modelId="{8EBB0231-D058-4BBC-A142-CFAA496C1D50}" type="parTrans" cxnId="{B37155D2-69ED-460A-9EF3-432B7B7692A0}">
      <dgm:prSet/>
      <dgm:spPr/>
      <dgm:t>
        <a:bodyPr/>
        <a:lstStyle/>
        <a:p>
          <a:endParaRPr lang="es-CO" sz="900"/>
        </a:p>
      </dgm:t>
    </dgm:pt>
    <dgm:pt modelId="{4BA2F5C8-56D8-4AF7-838B-5F1DBF56121D}" type="sibTrans" cxnId="{B37155D2-69ED-460A-9EF3-432B7B7692A0}">
      <dgm:prSet/>
      <dgm:spPr/>
      <dgm:t>
        <a:bodyPr/>
        <a:lstStyle/>
        <a:p>
          <a:endParaRPr lang="es-CO" sz="900"/>
        </a:p>
      </dgm:t>
    </dgm:pt>
    <dgm:pt modelId="{B4170D51-FEAD-4252-B830-26055A3119B8}">
      <dgm:prSet phldrT="[Texto]" custT="1"/>
      <dgm:spPr/>
      <dgm:t>
        <a:bodyPr/>
        <a:lstStyle/>
        <a:p>
          <a:r>
            <a:rPr lang="es-CO" sz="900" dirty="0"/>
            <a:t>Decreto Ley 403 de 2020, </a:t>
          </a:r>
          <a:r>
            <a:rPr lang="es-MX" sz="900" dirty="0"/>
            <a:t>Certificación de las CT; Apoyo a SINACOF.</a:t>
          </a:r>
          <a:endParaRPr lang="es-CO" sz="900" dirty="0"/>
        </a:p>
      </dgm:t>
    </dgm:pt>
    <dgm:pt modelId="{0DE63AD9-0341-4E6B-81DC-33078E35EC1A}" type="parTrans" cxnId="{DB28D381-5B35-40A9-BC26-31202B2612E0}">
      <dgm:prSet/>
      <dgm:spPr/>
      <dgm:t>
        <a:bodyPr/>
        <a:lstStyle/>
        <a:p>
          <a:endParaRPr lang="es-CO" sz="900"/>
        </a:p>
      </dgm:t>
    </dgm:pt>
    <dgm:pt modelId="{7095874A-2AAC-4098-88AC-B3ABB24C8BD2}" type="sibTrans" cxnId="{DB28D381-5B35-40A9-BC26-31202B2612E0}">
      <dgm:prSet/>
      <dgm:spPr/>
      <dgm:t>
        <a:bodyPr/>
        <a:lstStyle/>
        <a:p>
          <a:endParaRPr lang="es-CO" sz="900"/>
        </a:p>
      </dgm:t>
    </dgm:pt>
    <dgm:pt modelId="{D555CBE4-6803-4410-BCEC-289FE02BB2ED}" type="pres">
      <dgm:prSet presAssocID="{CAAF3E45-4B04-412A-AF2E-35DD7E72CAB6}" presName="rootnode" presStyleCnt="0">
        <dgm:presLayoutVars>
          <dgm:chMax/>
          <dgm:chPref/>
          <dgm:dir/>
          <dgm:animLvl val="lvl"/>
        </dgm:presLayoutVars>
      </dgm:prSet>
      <dgm:spPr/>
    </dgm:pt>
    <dgm:pt modelId="{BD5FE5B5-6C37-4F7E-94CD-C0AE1DB40864}" type="pres">
      <dgm:prSet presAssocID="{ACAB3967-6A98-41B6-B687-EA45FF4474BC}" presName="composite" presStyleCnt="0"/>
      <dgm:spPr/>
    </dgm:pt>
    <dgm:pt modelId="{6845D61E-CA8D-4A7F-90FC-C345F5B4D2A1}" type="pres">
      <dgm:prSet presAssocID="{ACAB3967-6A98-41B6-B687-EA45FF4474BC}" presName="LShape" presStyleLbl="alignNode1" presStyleIdx="0" presStyleCnt="15"/>
      <dgm:spPr>
        <a:solidFill>
          <a:schemeClr val="accent2"/>
        </a:solidFill>
        <a:ln>
          <a:solidFill>
            <a:schemeClr val="accent2">
              <a:lumMod val="50000"/>
            </a:schemeClr>
          </a:solidFill>
        </a:ln>
      </dgm:spPr>
    </dgm:pt>
    <dgm:pt modelId="{A96078DB-A2B7-49A2-AD49-14C318C83CDB}" type="pres">
      <dgm:prSet presAssocID="{ACAB3967-6A98-41B6-B687-EA45FF4474BC}" presName="ParentText" presStyleLbl="revTx" presStyleIdx="0" presStyleCnt="8">
        <dgm:presLayoutVars>
          <dgm:chMax val="0"/>
          <dgm:chPref val="0"/>
          <dgm:bulletEnabled val="1"/>
        </dgm:presLayoutVars>
      </dgm:prSet>
      <dgm:spPr/>
    </dgm:pt>
    <dgm:pt modelId="{07DEACFF-9993-4419-9ACA-85636CBEA7D0}" type="pres">
      <dgm:prSet presAssocID="{ACAB3967-6A98-41B6-B687-EA45FF4474BC}" presName="Triangle" presStyleLbl="alignNode1" presStyleIdx="1" presStyleCnt="15"/>
      <dgm:spPr>
        <a:solidFill>
          <a:schemeClr val="accent2"/>
        </a:solidFill>
        <a:ln>
          <a:solidFill>
            <a:schemeClr val="accent2">
              <a:lumMod val="50000"/>
            </a:schemeClr>
          </a:solidFill>
        </a:ln>
      </dgm:spPr>
    </dgm:pt>
    <dgm:pt modelId="{2F291759-40EF-4576-9525-48ABCBC361AA}" type="pres">
      <dgm:prSet presAssocID="{957E61FB-C510-464E-9F02-D1095C7C683E}" presName="sibTrans" presStyleCnt="0"/>
      <dgm:spPr/>
    </dgm:pt>
    <dgm:pt modelId="{165ACA84-D686-47BD-9793-E3D50405CCB1}" type="pres">
      <dgm:prSet presAssocID="{957E61FB-C510-464E-9F02-D1095C7C683E}" presName="space" presStyleCnt="0"/>
      <dgm:spPr/>
    </dgm:pt>
    <dgm:pt modelId="{691126CE-3445-4051-9C5B-A4C2AB5D97F1}" type="pres">
      <dgm:prSet presAssocID="{247C704E-CEE4-4A3B-98D3-166E32AB6D04}" presName="composite" presStyleCnt="0"/>
      <dgm:spPr/>
    </dgm:pt>
    <dgm:pt modelId="{AADF08BB-8B6E-4031-AEBA-67BB6443B209}" type="pres">
      <dgm:prSet presAssocID="{247C704E-CEE4-4A3B-98D3-166E32AB6D04}" presName="LShape" presStyleLbl="alignNode1" presStyleIdx="2" presStyleCnt="15"/>
      <dgm:spPr>
        <a:solidFill>
          <a:schemeClr val="accent2"/>
        </a:solidFill>
        <a:ln>
          <a:solidFill>
            <a:schemeClr val="accent2">
              <a:lumMod val="50000"/>
            </a:schemeClr>
          </a:solidFill>
        </a:ln>
      </dgm:spPr>
    </dgm:pt>
    <dgm:pt modelId="{ABE0A49F-C451-43AD-8E71-8705F04D2BEC}" type="pres">
      <dgm:prSet presAssocID="{247C704E-CEE4-4A3B-98D3-166E32AB6D04}" presName="ParentText" presStyleLbl="revTx" presStyleIdx="1" presStyleCnt="8">
        <dgm:presLayoutVars>
          <dgm:chMax val="0"/>
          <dgm:chPref val="0"/>
          <dgm:bulletEnabled val="1"/>
        </dgm:presLayoutVars>
      </dgm:prSet>
      <dgm:spPr/>
    </dgm:pt>
    <dgm:pt modelId="{212A209D-E77A-4B20-A471-B28BF3F533FA}" type="pres">
      <dgm:prSet presAssocID="{247C704E-CEE4-4A3B-98D3-166E32AB6D04}" presName="Triangle" presStyleLbl="alignNode1" presStyleIdx="3" presStyleCnt="15"/>
      <dgm:spPr>
        <a:solidFill>
          <a:schemeClr val="accent4">
            <a:lumMod val="75000"/>
          </a:schemeClr>
        </a:solidFill>
        <a:ln>
          <a:solidFill>
            <a:schemeClr val="accent4">
              <a:lumMod val="50000"/>
            </a:schemeClr>
          </a:solidFill>
        </a:ln>
      </dgm:spPr>
    </dgm:pt>
    <dgm:pt modelId="{9007BDC2-0D91-4D8D-9AAD-3C90C653EB94}" type="pres">
      <dgm:prSet presAssocID="{BDB75939-6BF9-447E-820E-5A32C9352272}" presName="sibTrans" presStyleCnt="0"/>
      <dgm:spPr/>
    </dgm:pt>
    <dgm:pt modelId="{5F2DB4E0-1CFA-4268-8B95-D0147FEF9875}" type="pres">
      <dgm:prSet presAssocID="{BDB75939-6BF9-447E-820E-5A32C9352272}" presName="space" presStyleCnt="0"/>
      <dgm:spPr/>
    </dgm:pt>
    <dgm:pt modelId="{E64E6D81-6038-41E6-A5E8-9BB08FB75D13}" type="pres">
      <dgm:prSet presAssocID="{5569FDCF-37B3-4917-8C32-91BA4E233C4D}" presName="composite" presStyleCnt="0"/>
      <dgm:spPr/>
    </dgm:pt>
    <dgm:pt modelId="{21A4E85A-3587-492A-A1D0-CAB4B1998C4F}" type="pres">
      <dgm:prSet presAssocID="{5569FDCF-37B3-4917-8C32-91BA4E233C4D}" presName="LShape" presStyleLbl="alignNode1" presStyleIdx="4" presStyleCnt="15"/>
      <dgm:spPr>
        <a:solidFill>
          <a:schemeClr val="accent4">
            <a:lumMod val="75000"/>
          </a:schemeClr>
        </a:solidFill>
        <a:ln>
          <a:solidFill>
            <a:schemeClr val="accent4">
              <a:lumMod val="50000"/>
            </a:schemeClr>
          </a:solidFill>
        </a:ln>
      </dgm:spPr>
    </dgm:pt>
    <dgm:pt modelId="{64C39D7D-7C61-4C60-B12C-2AA1EED81ED7}" type="pres">
      <dgm:prSet presAssocID="{5569FDCF-37B3-4917-8C32-91BA4E233C4D}" presName="ParentText" presStyleLbl="revTx" presStyleIdx="2" presStyleCnt="8">
        <dgm:presLayoutVars>
          <dgm:chMax val="0"/>
          <dgm:chPref val="0"/>
          <dgm:bulletEnabled val="1"/>
        </dgm:presLayoutVars>
      </dgm:prSet>
      <dgm:spPr/>
    </dgm:pt>
    <dgm:pt modelId="{897A1F5B-3C88-4348-B216-AB5C95A72AE0}" type="pres">
      <dgm:prSet presAssocID="{5569FDCF-37B3-4917-8C32-91BA4E233C4D}" presName="Triangle" presStyleLbl="alignNode1" presStyleIdx="5" presStyleCnt="15"/>
      <dgm:spPr>
        <a:solidFill>
          <a:schemeClr val="accent4">
            <a:lumMod val="75000"/>
          </a:schemeClr>
        </a:solidFill>
        <a:ln>
          <a:solidFill>
            <a:schemeClr val="accent4">
              <a:lumMod val="50000"/>
            </a:schemeClr>
          </a:solidFill>
        </a:ln>
      </dgm:spPr>
    </dgm:pt>
    <dgm:pt modelId="{96E3A997-6CD0-4D21-A087-0C7CBF1B6E3A}" type="pres">
      <dgm:prSet presAssocID="{BF41043F-4FBD-4CAF-9C33-1A2E6E085381}" presName="sibTrans" presStyleCnt="0"/>
      <dgm:spPr/>
    </dgm:pt>
    <dgm:pt modelId="{F62C5DDA-C45A-4A00-AB08-078433F4A24E}" type="pres">
      <dgm:prSet presAssocID="{BF41043F-4FBD-4CAF-9C33-1A2E6E085381}" presName="space" presStyleCnt="0"/>
      <dgm:spPr/>
    </dgm:pt>
    <dgm:pt modelId="{79534134-710D-4F37-8B4A-06CCFAB1C476}" type="pres">
      <dgm:prSet presAssocID="{EACDB651-E764-45FD-962E-B2483959C206}" presName="composite" presStyleCnt="0"/>
      <dgm:spPr/>
    </dgm:pt>
    <dgm:pt modelId="{C8185C32-D1A9-4205-AD5D-7BF88EC476E3}" type="pres">
      <dgm:prSet presAssocID="{EACDB651-E764-45FD-962E-B2483959C206}" presName="LShape" presStyleLbl="alignNode1" presStyleIdx="6" presStyleCnt="15"/>
      <dgm:spPr>
        <a:solidFill>
          <a:schemeClr val="accent4">
            <a:lumMod val="75000"/>
          </a:schemeClr>
        </a:solidFill>
        <a:ln>
          <a:solidFill>
            <a:schemeClr val="accent4">
              <a:lumMod val="50000"/>
            </a:schemeClr>
          </a:solidFill>
        </a:ln>
      </dgm:spPr>
    </dgm:pt>
    <dgm:pt modelId="{A633F2D4-2EDD-4529-B52B-DEEFB9A73997}" type="pres">
      <dgm:prSet presAssocID="{EACDB651-E764-45FD-962E-B2483959C206}" presName="ParentText" presStyleLbl="revTx" presStyleIdx="3" presStyleCnt="8">
        <dgm:presLayoutVars>
          <dgm:chMax val="0"/>
          <dgm:chPref val="0"/>
          <dgm:bulletEnabled val="1"/>
        </dgm:presLayoutVars>
      </dgm:prSet>
      <dgm:spPr/>
    </dgm:pt>
    <dgm:pt modelId="{4E8B84F4-21F6-4F7D-8B0F-EEB700930512}" type="pres">
      <dgm:prSet presAssocID="{EACDB651-E764-45FD-962E-B2483959C206}" presName="Triangle" presStyleLbl="alignNode1" presStyleIdx="7" presStyleCnt="15"/>
      <dgm:spPr>
        <a:solidFill>
          <a:schemeClr val="accent5">
            <a:lumMod val="75000"/>
          </a:schemeClr>
        </a:solidFill>
        <a:ln>
          <a:solidFill>
            <a:schemeClr val="accent5">
              <a:lumMod val="50000"/>
            </a:schemeClr>
          </a:solidFill>
        </a:ln>
      </dgm:spPr>
    </dgm:pt>
    <dgm:pt modelId="{A6CF2627-8AF8-4DFE-A8C8-4DDFD027293B}" type="pres">
      <dgm:prSet presAssocID="{68E0E3E0-0CF7-4860-B473-D78F29FD7E49}" presName="sibTrans" presStyleCnt="0"/>
      <dgm:spPr/>
    </dgm:pt>
    <dgm:pt modelId="{418E6B49-2CAE-4AD6-A47B-532BDC860A1B}" type="pres">
      <dgm:prSet presAssocID="{68E0E3E0-0CF7-4860-B473-D78F29FD7E49}" presName="space" presStyleCnt="0"/>
      <dgm:spPr/>
    </dgm:pt>
    <dgm:pt modelId="{D0C02C21-584E-4F23-B067-3331CEAA7321}" type="pres">
      <dgm:prSet presAssocID="{CA39A6F3-7A47-41AA-933A-1D3BD8E15694}" presName="composite" presStyleCnt="0"/>
      <dgm:spPr/>
    </dgm:pt>
    <dgm:pt modelId="{A55606C0-59AD-4F89-A42F-A77E6055B30A}" type="pres">
      <dgm:prSet presAssocID="{CA39A6F3-7A47-41AA-933A-1D3BD8E15694}" presName="LShape" presStyleLbl="alignNode1" presStyleIdx="8" presStyleCnt="15"/>
      <dgm:spPr>
        <a:solidFill>
          <a:schemeClr val="accent5">
            <a:lumMod val="75000"/>
          </a:schemeClr>
        </a:solidFill>
        <a:ln>
          <a:solidFill>
            <a:schemeClr val="accent5">
              <a:lumMod val="50000"/>
            </a:schemeClr>
          </a:solidFill>
        </a:ln>
      </dgm:spPr>
    </dgm:pt>
    <dgm:pt modelId="{97C71209-0688-40DC-930C-030D01C5AD32}" type="pres">
      <dgm:prSet presAssocID="{CA39A6F3-7A47-41AA-933A-1D3BD8E15694}" presName="ParentText" presStyleLbl="revTx" presStyleIdx="4" presStyleCnt="8">
        <dgm:presLayoutVars>
          <dgm:chMax val="0"/>
          <dgm:chPref val="0"/>
          <dgm:bulletEnabled val="1"/>
        </dgm:presLayoutVars>
      </dgm:prSet>
      <dgm:spPr/>
    </dgm:pt>
    <dgm:pt modelId="{3D385FA0-6C30-4EFF-A6B3-9B7685203857}" type="pres">
      <dgm:prSet presAssocID="{CA39A6F3-7A47-41AA-933A-1D3BD8E15694}" presName="Triangle" presStyleLbl="alignNode1" presStyleIdx="9" presStyleCnt="15" custLinFactNeighborX="-5804" custLinFactNeighborY="17413"/>
      <dgm:spPr>
        <a:solidFill>
          <a:schemeClr val="accent5">
            <a:lumMod val="75000"/>
          </a:schemeClr>
        </a:solidFill>
        <a:ln>
          <a:solidFill>
            <a:schemeClr val="accent5">
              <a:lumMod val="50000"/>
            </a:schemeClr>
          </a:solidFill>
        </a:ln>
      </dgm:spPr>
    </dgm:pt>
    <dgm:pt modelId="{ACDB489B-64CA-4939-948B-576AF048E0D8}" type="pres">
      <dgm:prSet presAssocID="{876F629F-8616-4766-8ED9-243344AA9936}" presName="sibTrans" presStyleCnt="0"/>
      <dgm:spPr/>
    </dgm:pt>
    <dgm:pt modelId="{2A783189-1300-4CBD-9B0F-152DEFA9EE85}" type="pres">
      <dgm:prSet presAssocID="{876F629F-8616-4766-8ED9-243344AA9936}" presName="space" presStyleCnt="0"/>
      <dgm:spPr/>
    </dgm:pt>
    <dgm:pt modelId="{8D0F2E98-BA49-409A-9C49-B85917FEE758}" type="pres">
      <dgm:prSet presAssocID="{192A1A3D-A0C0-4D5E-8851-5C278CF78CF1}" presName="composite" presStyleCnt="0"/>
      <dgm:spPr/>
    </dgm:pt>
    <dgm:pt modelId="{6D0D4B9E-7C3D-435E-9759-C4A6EEFA0B23}" type="pres">
      <dgm:prSet presAssocID="{192A1A3D-A0C0-4D5E-8851-5C278CF78CF1}" presName="LShape" presStyleLbl="alignNode1" presStyleIdx="10" presStyleCnt="15"/>
      <dgm:spPr>
        <a:solidFill>
          <a:schemeClr val="accent5">
            <a:lumMod val="75000"/>
          </a:schemeClr>
        </a:solidFill>
        <a:ln>
          <a:solidFill>
            <a:schemeClr val="accent5">
              <a:lumMod val="50000"/>
            </a:schemeClr>
          </a:solidFill>
        </a:ln>
      </dgm:spPr>
    </dgm:pt>
    <dgm:pt modelId="{753EC944-64DF-4066-9FDA-A06E23F78E4A}" type="pres">
      <dgm:prSet presAssocID="{192A1A3D-A0C0-4D5E-8851-5C278CF78CF1}" presName="ParentText" presStyleLbl="revTx" presStyleIdx="5" presStyleCnt="8">
        <dgm:presLayoutVars>
          <dgm:chMax val="0"/>
          <dgm:chPref val="0"/>
          <dgm:bulletEnabled val="1"/>
        </dgm:presLayoutVars>
      </dgm:prSet>
      <dgm:spPr/>
    </dgm:pt>
    <dgm:pt modelId="{4205C336-2FFB-4194-A7E7-FF07064531B0}" type="pres">
      <dgm:prSet presAssocID="{192A1A3D-A0C0-4D5E-8851-5C278CF78CF1}" presName="Triangle" presStyleLbl="alignNode1" presStyleIdx="11" presStyleCnt="15" custLinFactNeighborX="-2617" custLinFactNeighborY="2127"/>
      <dgm:spPr>
        <a:solidFill>
          <a:schemeClr val="accent3">
            <a:lumMod val="75000"/>
          </a:schemeClr>
        </a:solidFill>
        <a:ln>
          <a:solidFill>
            <a:schemeClr val="accent3">
              <a:lumMod val="50000"/>
            </a:schemeClr>
          </a:solidFill>
        </a:ln>
      </dgm:spPr>
    </dgm:pt>
    <dgm:pt modelId="{2DA735A0-BF1A-42DA-8533-F0A00DB0A6EB}" type="pres">
      <dgm:prSet presAssocID="{97798414-23B3-4533-8A5F-C16770F46363}" presName="sibTrans" presStyleCnt="0"/>
      <dgm:spPr/>
    </dgm:pt>
    <dgm:pt modelId="{6D493089-6A39-4FD9-8408-A643FE27082C}" type="pres">
      <dgm:prSet presAssocID="{97798414-23B3-4533-8A5F-C16770F46363}" presName="space" presStyleCnt="0"/>
      <dgm:spPr/>
    </dgm:pt>
    <dgm:pt modelId="{7EBBA559-7C14-44ED-98D4-9B072CD20538}" type="pres">
      <dgm:prSet presAssocID="{A027C424-BC2F-4DF1-9CB1-985C08FAA813}" presName="composite" presStyleCnt="0"/>
      <dgm:spPr/>
    </dgm:pt>
    <dgm:pt modelId="{E5C0BA0B-D00C-43BE-8072-D6E9D48BA635}" type="pres">
      <dgm:prSet presAssocID="{A027C424-BC2F-4DF1-9CB1-985C08FAA813}" presName="LShape" presStyleLbl="alignNode1" presStyleIdx="12" presStyleCnt="15"/>
      <dgm:spPr>
        <a:solidFill>
          <a:schemeClr val="accent3">
            <a:lumMod val="75000"/>
          </a:schemeClr>
        </a:solidFill>
        <a:ln>
          <a:solidFill>
            <a:schemeClr val="accent3">
              <a:lumMod val="50000"/>
            </a:schemeClr>
          </a:solidFill>
        </a:ln>
      </dgm:spPr>
    </dgm:pt>
    <dgm:pt modelId="{0ED25D26-0B6F-4B3A-9CFA-D414F39E1402}" type="pres">
      <dgm:prSet presAssocID="{A027C424-BC2F-4DF1-9CB1-985C08FAA813}" presName="ParentText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1BCE1CF2-7B6B-46AF-9EAC-9772B2880364}" type="pres">
      <dgm:prSet presAssocID="{A027C424-BC2F-4DF1-9CB1-985C08FAA813}" presName="Triangle" presStyleLbl="alignNode1" presStyleIdx="13" presStyleCnt="15"/>
      <dgm:spPr>
        <a:solidFill>
          <a:schemeClr val="accent3">
            <a:lumMod val="75000"/>
          </a:schemeClr>
        </a:solidFill>
        <a:ln>
          <a:solidFill>
            <a:schemeClr val="accent3">
              <a:lumMod val="50000"/>
            </a:schemeClr>
          </a:solidFill>
        </a:ln>
      </dgm:spPr>
    </dgm:pt>
    <dgm:pt modelId="{C1FDE21B-AB15-4365-8C88-999C063FD68A}" type="pres">
      <dgm:prSet presAssocID="{4BA2F5C8-56D8-4AF7-838B-5F1DBF56121D}" presName="sibTrans" presStyleCnt="0"/>
      <dgm:spPr/>
    </dgm:pt>
    <dgm:pt modelId="{671A9590-C12E-4281-9302-ACA6E26A7F35}" type="pres">
      <dgm:prSet presAssocID="{4BA2F5C8-56D8-4AF7-838B-5F1DBF56121D}" presName="space" presStyleCnt="0"/>
      <dgm:spPr/>
    </dgm:pt>
    <dgm:pt modelId="{815897B0-9D24-4A64-95C8-142E62F068EB}" type="pres">
      <dgm:prSet presAssocID="{B4170D51-FEAD-4252-B830-26055A3119B8}" presName="composite" presStyleCnt="0"/>
      <dgm:spPr/>
    </dgm:pt>
    <dgm:pt modelId="{FF6435A7-C188-49F0-8975-BF619D91AC60}" type="pres">
      <dgm:prSet presAssocID="{B4170D51-FEAD-4252-B830-26055A3119B8}" presName="LShape" presStyleLbl="alignNode1" presStyleIdx="14" presStyleCnt="15"/>
      <dgm:spPr>
        <a:solidFill>
          <a:schemeClr val="accent3">
            <a:lumMod val="75000"/>
          </a:schemeClr>
        </a:solidFill>
        <a:ln>
          <a:solidFill>
            <a:schemeClr val="accent3">
              <a:lumMod val="50000"/>
            </a:schemeClr>
          </a:solidFill>
        </a:ln>
      </dgm:spPr>
    </dgm:pt>
    <dgm:pt modelId="{C67B4D27-22FD-444B-A60D-EE224864A0C3}" type="pres">
      <dgm:prSet presAssocID="{B4170D51-FEAD-4252-B830-26055A3119B8}" presName="ParentText" presStyleLbl="revTx" presStyleIdx="7" presStyleCnt="8">
        <dgm:presLayoutVars>
          <dgm:chMax val="0"/>
          <dgm:chPref val="0"/>
          <dgm:bulletEnabled val="1"/>
        </dgm:presLayoutVars>
      </dgm:prSet>
      <dgm:spPr/>
    </dgm:pt>
  </dgm:ptLst>
  <dgm:cxnLst>
    <dgm:cxn modelId="{67D88707-F5A1-42BF-B0DB-6B6428635D72}" srcId="{CAAF3E45-4B04-412A-AF2E-35DD7E72CAB6}" destId="{ACAB3967-6A98-41B6-B687-EA45FF4474BC}" srcOrd="0" destOrd="0" parTransId="{8FF9AEBF-734D-4369-A2E0-1210E4A2EE1C}" sibTransId="{957E61FB-C510-464E-9F02-D1095C7C683E}"/>
    <dgm:cxn modelId="{E740320B-98DA-4D5F-820E-F2BEC305EE03}" type="presOf" srcId="{192A1A3D-A0C0-4D5E-8851-5C278CF78CF1}" destId="{753EC944-64DF-4066-9FDA-A06E23F78E4A}" srcOrd="0" destOrd="0" presId="urn:microsoft.com/office/officeart/2009/3/layout/StepUpProcess"/>
    <dgm:cxn modelId="{82AB1B35-B526-47E0-A111-4A7B58A0D975}" type="presOf" srcId="{B4170D51-FEAD-4252-B830-26055A3119B8}" destId="{C67B4D27-22FD-444B-A60D-EE224864A0C3}" srcOrd="0" destOrd="0" presId="urn:microsoft.com/office/officeart/2009/3/layout/StepUpProcess"/>
    <dgm:cxn modelId="{91FDD868-E00B-42E5-A44F-2025CAF59A19}" type="presOf" srcId="{EACDB651-E764-45FD-962E-B2483959C206}" destId="{A633F2D4-2EDD-4529-B52B-DEEFB9A73997}" srcOrd="0" destOrd="0" presId="urn:microsoft.com/office/officeart/2009/3/layout/StepUpProcess"/>
    <dgm:cxn modelId="{25D72B4C-2146-480D-9EF1-D3B62E4CF562}" type="presOf" srcId="{A027C424-BC2F-4DF1-9CB1-985C08FAA813}" destId="{0ED25D26-0B6F-4B3A-9CFA-D414F39E1402}" srcOrd="0" destOrd="0" presId="urn:microsoft.com/office/officeart/2009/3/layout/StepUpProcess"/>
    <dgm:cxn modelId="{DB28D381-5B35-40A9-BC26-31202B2612E0}" srcId="{CAAF3E45-4B04-412A-AF2E-35DD7E72CAB6}" destId="{B4170D51-FEAD-4252-B830-26055A3119B8}" srcOrd="7" destOrd="0" parTransId="{0DE63AD9-0341-4E6B-81DC-33078E35EC1A}" sibTransId="{7095874A-2AAC-4098-88AC-B3ABB24C8BD2}"/>
    <dgm:cxn modelId="{2312CD8F-1090-40CD-9860-0BF8D51AB10E}" type="presOf" srcId="{5569FDCF-37B3-4917-8C32-91BA4E233C4D}" destId="{64C39D7D-7C61-4C60-B12C-2AA1EED81ED7}" srcOrd="0" destOrd="0" presId="urn:microsoft.com/office/officeart/2009/3/layout/StepUpProcess"/>
    <dgm:cxn modelId="{1F0625A3-1B64-4728-99BC-8DA12855CE8E}" type="presOf" srcId="{CA39A6F3-7A47-41AA-933A-1D3BD8E15694}" destId="{97C71209-0688-40DC-930C-030D01C5AD32}" srcOrd="0" destOrd="0" presId="urn:microsoft.com/office/officeart/2009/3/layout/StepUpProcess"/>
    <dgm:cxn modelId="{66BE45AA-9F8F-422A-B736-409E5DDF8AE0}" srcId="{CAAF3E45-4B04-412A-AF2E-35DD7E72CAB6}" destId="{247C704E-CEE4-4A3B-98D3-166E32AB6D04}" srcOrd="1" destOrd="0" parTransId="{3B7D355C-6877-49A1-9963-4E801246678E}" sibTransId="{BDB75939-6BF9-447E-820E-5A32C9352272}"/>
    <dgm:cxn modelId="{90CE2DAB-798F-4D8E-ADB8-287ECC0D9542}" type="presOf" srcId="{247C704E-CEE4-4A3B-98D3-166E32AB6D04}" destId="{ABE0A49F-C451-43AD-8E71-8705F04D2BEC}" srcOrd="0" destOrd="0" presId="urn:microsoft.com/office/officeart/2009/3/layout/StepUpProcess"/>
    <dgm:cxn modelId="{24957AAD-67FD-4F94-A860-2FCE222174D4}" type="presOf" srcId="{CAAF3E45-4B04-412A-AF2E-35DD7E72CAB6}" destId="{D555CBE4-6803-4410-BCEC-289FE02BB2ED}" srcOrd="0" destOrd="0" presId="urn:microsoft.com/office/officeart/2009/3/layout/StepUpProcess"/>
    <dgm:cxn modelId="{6476EEBB-FB2B-4107-8BEA-1F68C8668128}" srcId="{CAAF3E45-4B04-412A-AF2E-35DD7E72CAB6}" destId="{EACDB651-E764-45FD-962E-B2483959C206}" srcOrd="3" destOrd="0" parTransId="{64C4B6C3-C0D3-46FA-99F9-73FD11C18F98}" sibTransId="{68E0E3E0-0CF7-4860-B473-D78F29FD7E49}"/>
    <dgm:cxn modelId="{B4FBD1CB-DC68-4E8A-8925-2C431C407D68}" type="presOf" srcId="{ACAB3967-6A98-41B6-B687-EA45FF4474BC}" destId="{A96078DB-A2B7-49A2-AD49-14C318C83CDB}" srcOrd="0" destOrd="0" presId="urn:microsoft.com/office/officeart/2009/3/layout/StepUpProcess"/>
    <dgm:cxn modelId="{B37155D2-69ED-460A-9EF3-432B7B7692A0}" srcId="{CAAF3E45-4B04-412A-AF2E-35DD7E72CAB6}" destId="{A027C424-BC2F-4DF1-9CB1-985C08FAA813}" srcOrd="6" destOrd="0" parTransId="{8EBB0231-D058-4BBC-A142-CFAA496C1D50}" sibTransId="{4BA2F5C8-56D8-4AF7-838B-5F1DBF56121D}"/>
    <dgm:cxn modelId="{E272AFD5-A77E-4F0E-9DEE-2E504F81EF51}" srcId="{CAAF3E45-4B04-412A-AF2E-35DD7E72CAB6}" destId="{192A1A3D-A0C0-4D5E-8851-5C278CF78CF1}" srcOrd="5" destOrd="0" parTransId="{15825254-4B37-4A59-ABAB-5AD5C7A692A9}" sibTransId="{97798414-23B3-4533-8A5F-C16770F46363}"/>
    <dgm:cxn modelId="{19E195D7-0995-43BD-99C0-FA487BDEF8A2}" srcId="{CAAF3E45-4B04-412A-AF2E-35DD7E72CAB6}" destId="{CA39A6F3-7A47-41AA-933A-1D3BD8E15694}" srcOrd="4" destOrd="0" parTransId="{BE242601-74E6-49D2-B0EE-7B9C3FF27BC0}" sibTransId="{876F629F-8616-4766-8ED9-243344AA9936}"/>
    <dgm:cxn modelId="{504654EB-FC33-4A7D-B648-0DAD263CCA00}" srcId="{CAAF3E45-4B04-412A-AF2E-35DD7E72CAB6}" destId="{5569FDCF-37B3-4917-8C32-91BA4E233C4D}" srcOrd="2" destOrd="0" parTransId="{4AC8B914-E223-4028-B814-F547E7C2DDFE}" sibTransId="{BF41043F-4FBD-4CAF-9C33-1A2E6E085381}"/>
    <dgm:cxn modelId="{3A86F65D-871F-4DA6-9760-B8119792BC43}" type="presParOf" srcId="{D555CBE4-6803-4410-BCEC-289FE02BB2ED}" destId="{BD5FE5B5-6C37-4F7E-94CD-C0AE1DB40864}" srcOrd="0" destOrd="0" presId="urn:microsoft.com/office/officeart/2009/3/layout/StepUpProcess"/>
    <dgm:cxn modelId="{96EC9DC7-2D25-47F7-891E-A13051DEA462}" type="presParOf" srcId="{BD5FE5B5-6C37-4F7E-94CD-C0AE1DB40864}" destId="{6845D61E-CA8D-4A7F-90FC-C345F5B4D2A1}" srcOrd="0" destOrd="0" presId="urn:microsoft.com/office/officeart/2009/3/layout/StepUpProcess"/>
    <dgm:cxn modelId="{055CC450-980B-4B16-800C-59E55D4D39E9}" type="presParOf" srcId="{BD5FE5B5-6C37-4F7E-94CD-C0AE1DB40864}" destId="{A96078DB-A2B7-49A2-AD49-14C318C83CDB}" srcOrd="1" destOrd="0" presId="urn:microsoft.com/office/officeart/2009/3/layout/StepUpProcess"/>
    <dgm:cxn modelId="{A69A3A98-7515-45C9-BEC1-DAEFC46E7FD9}" type="presParOf" srcId="{BD5FE5B5-6C37-4F7E-94CD-C0AE1DB40864}" destId="{07DEACFF-9993-4419-9ACA-85636CBEA7D0}" srcOrd="2" destOrd="0" presId="urn:microsoft.com/office/officeart/2009/3/layout/StepUpProcess"/>
    <dgm:cxn modelId="{F5AD0E1F-9850-4507-8B4A-825C93E3D41F}" type="presParOf" srcId="{D555CBE4-6803-4410-BCEC-289FE02BB2ED}" destId="{2F291759-40EF-4576-9525-48ABCBC361AA}" srcOrd="1" destOrd="0" presId="urn:microsoft.com/office/officeart/2009/3/layout/StepUpProcess"/>
    <dgm:cxn modelId="{407BBEDD-61DD-42D4-9E01-3E06F242C7FC}" type="presParOf" srcId="{2F291759-40EF-4576-9525-48ABCBC361AA}" destId="{165ACA84-D686-47BD-9793-E3D50405CCB1}" srcOrd="0" destOrd="0" presId="urn:microsoft.com/office/officeart/2009/3/layout/StepUpProcess"/>
    <dgm:cxn modelId="{7B40D052-632A-49AD-9CEE-B46949612E82}" type="presParOf" srcId="{D555CBE4-6803-4410-BCEC-289FE02BB2ED}" destId="{691126CE-3445-4051-9C5B-A4C2AB5D97F1}" srcOrd="2" destOrd="0" presId="urn:microsoft.com/office/officeart/2009/3/layout/StepUpProcess"/>
    <dgm:cxn modelId="{46149CEB-5DAD-4725-A743-406FBBF79071}" type="presParOf" srcId="{691126CE-3445-4051-9C5B-A4C2AB5D97F1}" destId="{AADF08BB-8B6E-4031-AEBA-67BB6443B209}" srcOrd="0" destOrd="0" presId="urn:microsoft.com/office/officeart/2009/3/layout/StepUpProcess"/>
    <dgm:cxn modelId="{DA00D477-B1A7-4E9F-8E88-5FB31A994F15}" type="presParOf" srcId="{691126CE-3445-4051-9C5B-A4C2AB5D97F1}" destId="{ABE0A49F-C451-43AD-8E71-8705F04D2BEC}" srcOrd="1" destOrd="0" presId="urn:microsoft.com/office/officeart/2009/3/layout/StepUpProcess"/>
    <dgm:cxn modelId="{C1226421-7B2D-4E49-9356-13262F5A9AB4}" type="presParOf" srcId="{691126CE-3445-4051-9C5B-A4C2AB5D97F1}" destId="{212A209D-E77A-4B20-A471-B28BF3F533FA}" srcOrd="2" destOrd="0" presId="urn:microsoft.com/office/officeart/2009/3/layout/StepUpProcess"/>
    <dgm:cxn modelId="{1D9C84F1-CC58-407F-BEAE-D410A3C07FEB}" type="presParOf" srcId="{D555CBE4-6803-4410-BCEC-289FE02BB2ED}" destId="{9007BDC2-0D91-4D8D-9AAD-3C90C653EB94}" srcOrd="3" destOrd="0" presId="urn:microsoft.com/office/officeart/2009/3/layout/StepUpProcess"/>
    <dgm:cxn modelId="{5A271D57-B595-4CF2-BE33-99E7B0539071}" type="presParOf" srcId="{9007BDC2-0D91-4D8D-9AAD-3C90C653EB94}" destId="{5F2DB4E0-1CFA-4268-8B95-D0147FEF9875}" srcOrd="0" destOrd="0" presId="urn:microsoft.com/office/officeart/2009/3/layout/StepUpProcess"/>
    <dgm:cxn modelId="{328B99F3-0BEF-4E04-98EB-1C637DB54F6E}" type="presParOf" srcId="{D555CBE4-6803-4410-BCEC-289FE02BB2ED}" destId="{E64E6D81-6038-41E6-A5E8-9BB08FB75D13}" srcOrd="4" destOrd="0" presId="urn:microsoft.com/office/officeart/2009/3/layout/StepUpProcess"/>
    <dgm:cxn modelId="{6A2632A3-C547-41A1-8DFD-EF65E2A702D7}" type="presParOf" srcId="{E64E6D81-6038-41E6-A5E8-9BB08FB75D13}" destId="{21A4E85A-3587-492A-A1D0-CAB4B1998C4F}" srcOrd="0" destOrd="0" presId="urn:microsoft.com/office/officeart/2009/3/layout/StepUpProcess"/>
    <dgm:cxn modelId="{73AB780F-5EEC-4B4B-83F2-65AC5B3A972F}" type="presParOf" srcId="{E64E6D81-6038-41E6-A5E8-9BB08FB75D13}" destId="{64C39D7D-7C61-4C60-B12C-2AA1EED81ED7}" srcOrd="1" destOrd="0" presId="urn:microsoft.com/office/officeart/2009/3/layout/StepUpProcess"/>
    <dgm:cxn modelId="{CC4B8725-CFFE-4FEB-A76D-13F4694E6B6E}" type="presParOf" srcId="{E64E6D81-6038-41E6-A5E8-9BB08FB75D13}" destId="{897A1F5B-3C88-4348-B216-AB5C95A72AE0}" srcOrd="2" destOrd="0" presId="urn:microsoft.com/office/officeart/2009/3/layout/StepUpProcess"/>
    <dgm:cxn modelId="{086F06E7-DABC-4068-A6F3-22EFDDF4D264}" type="presParOf" srcId="{D555CBE4-6803-4410-BCEC-289FE02BB2ED}" destId="{96E3A997-6CD0-4D21-A087-0C7CBF1B6E3A}" srcOrd="5" destOrd="0" presId="urn:microsoft.com/office/officeart/2009/3/layout/StepUpProcess"/>
    <dgm:cxn modelId="{50725233-4FD2-418D-9AC5-714BD95DA963}" type="presParOf" srcId="{96E3A997-6CD0-4D21-A087-0C7CBF1B6E3A}" destId="{F62C5DDA-C45A-4A00-AB08-078433F4A24E}" srcOrd="0" destOrd="0" presId="urn:microsoft.com/office/officeart/2009/3/layout/StepUpProcess"/>
    <dgm:cxn modelId="{DFEFB03A-B9CF-4978-9B19-31102F36C34F}" type="presParOf" srcId="{D555CBE4-6803-4410-BCEC-289FE02BB2ED}" destId="{79534134-710D-4F37-8B4A-06CCFAB1C476}" srcOrd="6" destOrd="0" presId="urn:microsoft.com/office/officeart/2009/3/layout/StepUpProcess"/>
    <dgm:cxn modelId="{C046314D-A75B-4C1A-8F8D-41DEB613E143}" type="presParOf" srcId="{79534134-710D-4F37-8B4A-06CCFAB1C476}" destId="{C8185C32-D1A9-4205-AD5D-7BF88EC476E3}" srcOrd="0" destOrd="0" presId="urn:microsoft.com/office/officeart/2009/3/layout/StepUpProcess"/>
    <dgm:cxn modelId="{B41B5B90-A921-44DD-AFC3-1E4EF65E5CA3}" type="presParOf" srcId="{79534134-710D-4F37-8B4A-06CCFAB1C476}" destId="{A633F2D4-2EDD-4529-B52B-DEEFB9A73997}" srcOrd="1" destOrd="0" presId="urn:microsoft.com/office/officeart/2009/3/layout/StepUpProcess"/>
    <dgm:cxn modelId="{23553626-D074-47C0-88B3-F704ABDC1549}" type="presParOf" srcId="{79534134-710D-4F37-8B4A-06CCFAB1C476}" destId="{4E8B84F4-21F6-4F7D-8B0F-EEB700930512}" srcOrd="2" destOrd="0" presId="urn:microsoft.com/office/officeart/2009/3/layout/StepUpProcess"/>
    <dgm:cxn modelId="{19B9898C-2B84-4259-85B1-FF9D154CE88A}" type="presParOf" srcId="{D555CBE4-6803-4410-BCEC-289FE02BB2ED}" destId="{A6CF2627-8AF8-4DFE-A8C8-4DDFD027293B}" srcOrd="7" destOrd="0" presId="urn:microsoft.com/office/officeart/2009/3/layout/StepUpProcess"/>
    <dgm:cxn modelId="{43BCAEA2-2412-450F-9645-63E499C3FC45}" type="presParOf" srcId="{A6CF2627-8AF8-4DFE-A8C8-4DDFD027293B}" destId="{418E6B49-2CAE-4AD6-A47B-532BDC860A1B}" srcOrd="0" destOrd="0" presId="urn:microsoft.com/office/officeart/2009/3/layout/StepUpProcess"/>
    <dgm:cxn modelId="{05A368FD-7AD7-474C-B400-3D7B7644BC5F}" type="presParOf" srcId="{D555CBE4-6803-4410-BCEC-289FE02BB2ED}" destId="{D0C02C21-584E-4F23-B067-3331CEAA7321}" srcOrd="8" destOrd="0" presId="urn:microsoft.com/office/officeart/2009/3/layout/StepUpProcess"/>
    <dgm:cxn modelId="{BCE71E9B-6F38-43DB-81DD-384D9EDF5553}" type="presParOf" srcId="{D0C02C21-584E-4F23-B067-3331CEAA7321}" destId="{A55606C0-59AD-4F89-A42F-A77E6055B30A}" srcOrd="0" destOrd="0" presId="urn:microsoft.com/office/officeart/2009/3/layout/StepUpProcess"/>
    <dgm:cxn modelId="{6DCE0729-1503-4700-AADC-BCF4AB2AD4EC}" type="presParOf" srcId="{D0C02C21-584E-4F23-B067-3331CEAA7321}" destId="{97C71209-0688-40DC-930C-030D01C5AD32}" srcOrd="1" destOrd="0" presId="urn:microsoft.com/office/officeart/2009/3/layout/StepUpProcess"/>
    <dgm:cxn modelId="{8F8704F3-C404-4D48-94AE-CC8D71E7CC77}" type="presParOf" srcId="{D0C02C21-584E-4F23-B067-3331CEAA7321}" destId="{3D385FA0-6C30-4EFF-A6B3-9B7685203857}" srcOrd="2" destOrd="0" presId="urn:microsoft.com/office/officeart/2009/3/layout/StepUpProcess"/>
    <dgm:cxn modelId="{9311C9C3-EE72-4C58-8D7B-25FACFC7057E}" type="presParOf" srcId="{D555CBE4-6803-4410-BCEC-289FE02BB2ED}" destId="{ACDB489B-64CA-4939-948B-576AF048E0D8}" srcOrd="9" destOrd="0" presId="urn:microsoft.com/office/officeart/2009/3/layout/StepUpProcess"/>
    <dgm:cxn modelId="{4DA1FA48-B442-4FE7-87EA-5868B0C541A2}" type="presParOf" srcId="{ACDB489B-64CA-4939-948B-576AF048E0D8}" destId="{2A783189-1300-4CBD-9B0F-152DEFA9EE85}" srcOrd="0" destOrd="0" presId="urn:microsoft.com/office/officeart/2009/3/layout/StepUpProcess"/>
    <dgm:cxn modelId="{41BA4326-914F-45CE-B10B-74B358E6FA42}" type="presParOf" srcId="{D555CBE4-6803-4410-BCEC-289FE02BB2ED}" destId="{8D0F2E98-BA49-409A-9C49-B85917FEE758}" srcOrd="10" destOrd="0" presId="urn:microsoft.com/office/officeart/2009/3/layout/StepUpProcess"/>
    <dgm:cxn modelId="{49590FAE-5BD7-4E2F-93AE-690EAF3F3623}" type="presParOf" srcId="{8D0F2E98-BA49-409A-9C49-B85917FEE758}" destId="{6D0D4B9E-7C3D-435E-9759-C4A6EEFA0B23}" srcOrd="0" destOrd="0" presId="urn:microsoft.com/office/officeart/2009/3/layout/StepUpProcess"/>
    <dgm:cxn modelId="{DA0EF290-C65B-48DA-81CC-2EAAA226D544}" type="presParOf" srcId="{8D0F2E98-BA49-409A-9C49-B85917FEE758}" destId="{753EC944-64DF-4066-9FDA-A06E23F78E4A}" srcOrd="1" destOrd="0" presId="urn:microsoft.com/office/officeart/2009/3/layout/StepUpProcess"/>
    <dgm:cxn modelId="{8488D94D-4907-4740-8DB9-7C3858091F80}" type="presParOf" srcId="{8D0F2E98-BA49-409A-9C49-B85917FEE758}" destId="{4205C336-2FFB-4194-A7E7-FF07064531B0}" srcOrd="2" destOrd="0" presId="urn:microsoft.com/office/officeart/2009/3/layout/StepUpProcess"/>
    <dgm:cxn modelId="{B1B1F31F-CD62-408F-AEEA-AE097857CDD2}" type="presParOf" srcId="{D555CBE4-6803-4410-BCEC-289FE02BB2ED}" destId="{2DA735A0-BF1A-42DA-8533-F0A00DB0A6EB}" srcOrd="11" destOrd="0" presId="urn:microsoft.com/office/officeart/2009/3/layout/StepUpProcess"/>
    <dgm:cxn modelId="{02E48814-EC70-4149-BF85-3D7A63819C22}" type="presParOf" srcId="{2DA735A0-BF1A-42DA-8533-F0A00DB0A6EB}" destId="{6D493089-6A39-4FD9-8408-A643FE27082C}" srcOrd="0" destOrd="0" presId="urn:microsoft.com/office/officeart/2009/3/layout/StepUpProcess"/>
    <dgm:cxn modelId="{2EF3AFED-A09E-4E68-AC6A-AF508B3E253C}" type="presParOf" srcId="{D555CBE4-6803-4410-BCEC-289FE02BB2ED}" destId="{7EBBA559-7C14-44ED-98D4-9B072CD20538}" srcOrd="12" destOrd="0" presId="urn:microsoft.com/office/officeart/2009/3/layout/StepUpProcess"/>
    <dgm:cxn modelId="{EB0A9A1A-22DA-4910-9B3D-0D4B6CF612DD}" type="presParOf" srcId="{7EBBA559-7C14-44ED-98D4-9B072CD20538}" destId="{E5C0BA0B-D00C-43BE-8072-D6E9D48BA635}" srcOrd="0" destOrd="0" presId="urn:microsoft.com/office/officeart/2009/3/layout/StepUpProcess"/>
    <dgm:cxn modelId="{0A20A13C-6D70-469A-B82F-4BE94BE33AA4}" type="presParOf" srcId="{7EBBA559-7C14-44ED-98D4-9B072CD20538}" destId="{0ED25D26-0B6F-4B3A-9CFA-D414F39E1402}" srcOrd="1" destOrd="0" presId="urn:microsoft.com/office/officeart/2009/3/layout/StepUpProcess"/>
    <dgm:cxn modelId="{9E531B22-A6AF-4E30-B7A4-7AEDE630316C}" type="presParOf" srcId="{7EBBA559-7C14-44ED-98D4-9B072CD20538}" destId="{1BCE1CF2-7B6B-46AF-9EAC-9772B2880364}" srcOrd="2" destOrd="0" presId="urn:microsoft.com/office/officeart/2009/3/layout/StepUpProcess"/>
    <dgm:cxn modelId="{B9C43623-22AA-4C7C-B179-781E9CC63175}" type="presParOf" srcId="{D555CBE4-6803-4410-BCEC-289FE02BB2ED}" destId="{C1FDE21B-AB15-4365-8C88-999C063FD68A}" srcOrd="13" destOrd="0" presId="urn:microsoft.com/office/officeart/2009/3/layout/StepUpProcess"/>
    <dgm:cxn modelId="{04186BB9-E685-4D15-B961-7CF46BA299A0}" type="presParOf" srcId="{C1FDE21B-AB15-4365-8C88-999C063FD68A}" destId="{671A9590-C12E-4281-9302-ACA6E26A7F35}" srcOrd="0" destOrd="0" presId="urn:microsoft.com/office/officeart/2009/3/layout/StepUpProcess"/>
    <dgm:cxn modelId="{E7330938-969D-4C68-9F1E-83E54FA77B1E}" type="presParOf" srcId="{D555CBE4-6803-4410-BCEC-289FE02BB2ED}" destId="{815897B0-9D24-4A64-95C8-142E62F068EB}" srcOrd="14" destOrd="0" presId="urn:microsoft.com/office/officeart/2009/3/layout/StepUpProcess"/>
    <dgm:cxn modelId="{7E43A203-70F9-4F6A-8938-90FF748AFC19}" type="presParOf" srcId="{815897B0-9D24-4A64-95C8-142E62F068EB}" destId="{FF6435A7-C188-49F0-8975-BF619D91AC60}" srcOrd="0" destOrd="0" presId="urn:microsoft.com/office/officeart/2009/3/layout/StepUpProcess"/>
    <dgm:cxn modelId="{63D23EC2-E95D-4DDC-9DB8-233509DD6E16}" type="presParOf" srcId="{815897B0-9D24-4A64-95C8-142E62F068EB}" destId="{C67B4D27-22FD-444B-A60D-EE224864A0C3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DBDB8B-C482-43EC-9A28-D085EA1060B2}" type="doc">
      <dgm:prSet loTypeId="urn:microsoft.com/office/officeart/2005/8/layout/b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04DDFADD-C221-4D0D-8C1A-1C06AEC06934}">
      <dgm:prSet phldrT="[Texto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MX" dirty="0"/>
            <a:t>1</a:t>
          </a:r>
          <a:endParaRPr lang="es-CO" dirty="0"/>
        </a:p>
      </dgm:t>
    </dgm:pt>
    <dgm:pt modelId="{003FA877-F39A-4BCA-B4D1-8C440272EE32}" type="parTrans" cxnId="{F59E59FE-68D5-48E4-AAF9-4D7FD39E6251}">
      <dgm:prSet/>
      <dgm:spPr/>
      <dgm:t>
        <a:bodyPr/>
        <a:lstStyle/>
        <a:p>
          <a:endParaRPr lang="es-CO"/>
        </a:p>
      </dgm:t>
    </dgm:pt>
    <dgm:pt modelId="{EFDFF0C9-3ABA-497F-B360-4ACEF529453D}" type="sibTrans" cxnId="{F59E59FE-68D5-48E4-AAF9-4D7FD39E6251}">
      <dgm:prSet/>
      <dgm:spPr/>
      <dgm:t>
        <a:bodyPr/>
        <a:lstStyle/>
        <a:p>
          <a:endParaRPr lang="es-CO"/>
        </a:p>
      </dgm:t>
    </dgm:pt>
    <dgm:pt modelId="{358ECF0D-5C9C-4EEF-905C-06F1F2508B5E}">
      <dgm:prSet phldrT="[Texto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s-MX" dirty="0"/>
            <a:t>33</a:t>
          </a:r>
          <a:endParaRPr lang="es-CO" dirty="0"/>
        </a:p>
      </dgm:t>
    </dgm:pt>
    <dgm:pt modelId="{FD73EDAC-1D0A-4529-ADA2-83E972990E67}" type="parTrans" cxnId="{997CDEB2-6510-41C0-BF12-E1E26563196C}">
      <dgm:prSet/>
      <dgm:spPr/>
      <dgm:t>
        <a:bodyPr/>
        <a:lstStyle/>
        <a:p>
          <a:endParaRPr lang="es-CO"/>
        </a:p>
      </dgm:t>
    </dgm:pt>
    <dgm:pt modelId="{02BA6D3E-4459-4E60-9A74-7429D6772823}" type="sibTrans" cxnId="{997CDEB2-6510-41C0-BF12-E1E26563196C}">
      <dgm:prSet/>
      <dgm:spPr/>
      <dgm:t>
        <a:bodyPr/>
        <a:lstStyle/>
        <a:p>
          <a:endParaRPr lang="es-CO"/>
        </a:p>
      </dgm:t>
    </dgm:pt>
    <dgm:pt modelId="{431A3442-672B-4886-BD47-33AA39F5832E}">
      <dgm:prSet phldrT="[Texto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MX" dirty="0"/>
            <a:t>66</a:t>
          </a:r>
          <a:endParaRPr lang="es-CO" dirty="0"/>
        </a:p>
      </dgm:t>
    </dgm:pt>
    <dgm:pt modelId="{1B9D2901-7476-421B-8BA6-14D944E6C8B0}" type="parTrans" cxnId="{A5E211BA-6527-4EA0-92C7-F16D94166F60}">
      <dgm:prSet/>
      <dgm:spPr/>
      <dgm:t>
        <a:bodyPr/>
        <a:lstStyle/>
        <a:p>
          <a:endParaRPr lang="es-CO"/>
        </a:p>
      </dgm:t>
    </dgm:pt>
    <dgm:pt modelId="{73F5E3AC-2A72-47A5-81BC-78E93F225687}" type="sibTrans" cxnId="{A5E211BA-6527-4EA0-92C7-F16D94166F60}">
      <dgm:prSet/>
      <dgm:spPr/>
      <dgm:t>
        <a:bodyPr/>
        <a:lstStyle/>
        <a:p>
          <a:endParaRPr lang="es-CO"/>
        </a:p>
      </dgm:t>
    </dgm:pt>
    <dgm:pt modelId="{C48D812D-503E-4514-A917-844DD3003B94}">
      <dgm:prSet phldrT="[Texto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s-MX" dirty="0"/>
            <a:t>99</a:t>
          </a:r>
          <a:endParaRPr lang="es-CO" dirty="0"/>
        </a:p>
      </dgm:t>
    </dgm:pt>
    <dgm:pt modelId="{9B448D1E-65A5-46FE-B8A2-7CA83FBF9739}" type="parTrans" cxnId="{04151511-51D3-4D2F-9756-2F9987D25364}">
      <dgm:prSet/>
      <dgm:spPr/>
      <dgm:t>
        <a:bodyPr/>
        <a:lstStyle/>
        <a:p>
          <a:endParaRPr lang="es-CO"/>
        </a:p>
      </dgm:t>
    </dgm:pt>
    <dgm:pt modelId="{8541925C-8BF8-4341-B176-C26C12D37E6F}" type="sibTrans" cxnId="{04151511-51D3-4D2F-9756-2F9987D25364}">
      <dgm:prSet/>
      <dgm:spPr/>
      <dgm:t>
        <a:bodyPr/>
        <a:lstStyle/>
        <a:p>
          <a:endParaRPr lang="es-CO"/>
        </a:p>
      </dgm:t>
    </dgm:pt>
    <dgm:pt modelId="{72C45209-BE07-46AF-BE1C-DA2E0767177C}" type="pres">
      <dgm:prSet presAssocID="{8ADBDB8B-C482-43EC-9A28-D085EA1060B2}" presName="diagram" presStyleCnt="0">
        <dgm:presLayoutVars>
          <dgm:dir/>
          <dgm:resizeHandles/>
        </dgm:presLayoutVars>
      </dgm:prSet>
      <dgm:spPr/>
    </dgm:pt>
    <dgm:pt modelId="{EB7E913A-CAD0-4A23-A0E1-AEA6AEE8A40D}" type="pres">
      <dgm:prSet presAssocID="{04DDFADD-C221-4D0D-8C1A-1C06AEC06934}" presName="firstNode" presStyleLbl="node1" presStyleIdx="0" presStyleCnt="4" custScaleX="67257" custScaleY="61489" custLinFactNeighborX="2718" custLinFactNeighborY="-19255">
        <dgm:presLayoutVars>
          <dgm:bulletEnabled val="1"/>
        </dgm:presLayoutVars>
      </dgm:prSet>
      <dgm:spPr/>
    </dgm:pt>
    <dgm:pt modelId="{B6D329E1-E3EF-4FE8-B6B8-EDAE922F6337}" type="pres">
      <dgm:prSet presAssocID="{EFDFF0C9-3ABA-497F-B360-4ACEF529453D}" presName="sibTrans" presStyleLbl="sibTrans2D1" presStyleIdx="0" presStyleCnt="3"/>
      <dgm:spPr/>
    </dgm:pt>
    <dgm:pt modelId="{21BEDC0B-1A8F-4278-B8C9-CC5AFDE34DD6}" type="pres">
      <dgm:prSet presAssocID="{358ECF0D-5C9C-4EEF-905C-06F1F2508B5E}" presName="middleNode" presStyleCnt="0"/>
      <dgm:spPr/>
    </dgm:pt>
    <dgm:pt modelId="{7B01232C-F61D-444E-AC23-7B17D8B0A1E0}" type="pres">
      <dgm:prSet presAssocID="{358ECF0D-5C9C-4EEF-905C-06F1F2508B5E}" presName="padding" presStyleLbl="node1" presStyleIdx="0" presStyleCnt="4"/>
      <dgm:spPr/>
    </dgm:pt>
    <dgm:pt modelId="{86B81D3E-0AB3-4AB5-8E2B-751AC7B357F3}" type="pres">
      <dgm:prSet presAssocID="{358ECF0D-5C9C-4EEF-905C-06F1F2508B5E}" presName="shape" presStyleLbl="node1" presStyleIdx="1" presStyleCnt="4">
        <dgm:presLayoutVars>
          <dgm:bulletEnabled val="1"/>
        </dgm:presLayoutVars>
      </dgm:prSet>
      <dgm:spPr/>
    </dgm:pt>
    <dgm:pt modelId="{1009D42C-F5DC-40CE-8D96-B8471FC217A9}" type="pres">
      <dgm:prSet presAssocID="{02BA6D3E-4459-4E60-9A74-7429D6772823}" presName="sibTrans" presStyleLbl="sibTrans2D1" presStyleIdx="1" presStyleCnt="3"/>
      <dgm:spPr/>
    </dgm:pt>
    <dgm:pt modelId="{8CB42D5E-0260-4799-A48E-BBDBE7BB4C2D}" type="pres">
      <dgm:prSet presAssocID="{431A3442-672B-4886-BD47-33AA39F5832E}" presName="middleNode" presStyleCnt="0"/>
      <dgm:spPr/>
    </dgm:pt>
    <dgm:pt modelId="{1D0D82E4-0E31-4A20-A63C-2675FCB4FC90}" type="pres">
      <dgm:prSet presAssocID="{431A3442-672B-4886-BD47-33AA39F5832E}" presName="padding" presStyleLbl="node1" presStyleIdx="1" presStyleCnt="4"/>
      <dgm:spPr/>
    </dgm:pt>
    <dgm:pt modelId="{F81F7FB9-39D0-4E0B-A1A0-8CA14553ABF8}" type="pres">
      <dgm:prSet presAssocID="{431A3442-672B-4886-BD47-33AA39F5832E}" presName="shape" presStyleLbl="node1" presStyleIdx="2" presStyleCnt="4">
        <dgm:presLayoutVars>
          <dgm:bulletEnabled val="1"/>
        </dgm:presLayoutVars>
      </dgm:prSet>
      <dgm:spPr/>
    </dgm:pt>
    <dgm:pt modelId="{E8B45F23-53DD-4E5F-B0BA-AFC2228A1C6E}" type="pres">
      <dgm:prSet presAssocID="{73F5E3AC-2A72-47A5-81BC-78E93F225687}" presName="sibTrans" presStyleLbl="sibTrans2D1" presStyleIdx="2" presStyleCnt="3"/>
      <dgm:spPr/>
    </dgm:pt>
    <dgm:pt modelId="{486EEC5B-91EC-44E2-9806-DBE6E101E3E1}" type="pres">
      <dgm:prSet presAssocID="{C48D812D-503E-4514-A917-844DD3003B94}" presName="lastNode" presStyleLbl="node1" presStyleIdx="3" presStyleCnt="4" custLinFactNeighborY="54">
        <dgm:presLayoutVars>
          <dgm:bulletEnabled val="1"/>
        </dgm:presLayoutVars>
      </dgm:prSet>
      <dgm:spPr/>
    </dgm:pt>
  </dgm:ptLst>
  <dgm:cxnLst>
    <dgm:cxn modelId="{04151511-51D3-4D2F-9756-2F9987D25364}" srcId="{8ADBDB8B-C482-43EC-9A28-D085EA1060B2}" destId="{C48D812D-503E-4514-A917-844DD3003B94}" srcOrd="3" destOrd="0" parTransId="{9B448D1E-65A5-46FE-B8A2-7CA83FBF9739}" sibTransId="{8541925C-8BF8-4341-B176-C26C12D37E6F}"/>
    <dgm:cxn modelId="{21429511-5921-47C2-8B2E-7770129C1FC4}" type="presOf" srcId="{8ADBDB8B-C482-43EC-9A28-D085EA1060B2}" destId="{72C45209-BE07-46AF-BE1C-DA2E0767177C}" srcOrd="0" destOrd="0" presId="urn:microsoft.com/office/officeart/2005/8/layout/bProcess2"/>
    <dgm:cxn modelId="{B4931717-91C6-42D3-8048-5721CAB63A86}" type="presOf" srcId="{02BA6D3E-4459-4E60-9A74-7429D6772823}" destId="{1009D42C-F5DC-40CE-8D96-B8471FC217A9}" srcOrd="0" destOrd="0" presId="urn:microsoft.com/office/officeart/2005/8/layout/bProcess2"/>
    <dgm:cxn modelId="{5AB49762-2020-43EC-87C3-B101F965E459}" type="presOf" srcId="{EFDFF0C9-3ABA-497F-B360-4ACEF529453D}" destId="{B6D329E1-E3EF-4FE8-B6B8-EDAE922F6337}" srcOrd="0" destOrd="0" presId="urn:microsoft.com/office/officeart/2005/8/layout/bProcess2"/>
    <dgm:cxn modelId="{4FB65565-BF2A-4028-97CB-A987D12B3BA8}" type="presOf" srcId="{431A3442-672B-4886-BD47-33AA39F5832E}" destId="{F81F7FB9-39D0-4E0B-A1A0-8CA14553ABF8}" srcOrd="0" destOrd="0" presId="urn:microsoft.com/office/officeart/2005/8/layout/bProcess2"/>
    <dgm:cxn modelId="{CF638974-8FB4-4A3F-A30F-FDECD7E5E6A6}" type="presOf" srcId="{73F5E3AC-2A72-47A5-81BC-78E93F225687}" destId="{E8B45F23-53DD-4E5F-B0BA-AFC2228A1C6E}" srcOrd="0" destOrd="0" presId="urn:microsoft.com/office/officeart/2005/8/layout/bProcess2"/>
    <dgm:cxn modelId="{0CFEA79A-81A7-47EA-926C-A9FA724D8D4C}" type="presOf" srcId="{358ECF0D-5C9C-4EEF-905C-06F1F2508B5E}" destId="{86B81D3E-0AB3-4AB5-8E2B-751AC7B357F3}" srcOrd="0" destOrd="0" presId="urn:microsoft.com/office/officeart/2005/8/layout/bProcess2"/>
    <dgm:cxn modelId="{08654AAC-C803-4F45-A0A7-8CFA1A35E453}" type="presOf" srcId="{C48D812D-503E-4514-A917-844DD3003B94}" destId="{486EEC5B-91EC-44E2-9806-DBE6E101E3E1}" srcOrd="0" destOrd="0" presId="urn:microsoft.com/office/officeart/2005/8/layout/bProcess2"/>
    <dgm:cxn modelId="{997CDEB2-6510-41C0-BF12-E1E26563196C}" srcId="{8ADBDB8B-C482-43EC-9A28-D085EA1060B2}" destId="{358ECF0D-5C9C-4EEF-905C-06F1F2508B5E}" srcOrd="1" destOrd="0" parTransId="{FD73EDAC-1D0A-4529-ADA2-83E972990E67}" sibTransId="{02BA6D3E-4459-4E60-9A74-7429D6772823}"/>
    <dgm:cxn modelId="{A5E211BA-6527-4EA0-92C7-F16D94166F60}" srcId="{8ADBDB8B-C482-43EC-9A28-D085EA1060B2}" destId="{431A3442-672B-4886-BD47-33AA39F5832E}" srcOrd="2" destOrd="0" parTransId="{1B9D2901-7476-421B-8BA6-14D944E6C8B0}" sibTransId="{73F5E3AC-2A72-47A5-81BC-78E93F225687}"/>
    <dgm:cxn modelId="{F649B4F0-B8E4-4CD0-8BF4-8A278940DD98}" type="presOf" srcId="{04DDFADD-C221-4D0D-8C1A-1C06AEC06934}" destId="{EB7E913A-CAD0-4A23-A0E1-AEA6AEE8A40D}" srcOrd="0" destOrd="0" presId="urn:microsoft.com/office/officeart/2005/8/layout/bProcess2"/>
    <dgm:cxn modelId="{F59E59FE-68D5-48E4-AAF9-4D7FD39E6251}" srcId="{8ADBDB8B-C482-43EC-9A28-D085EA1060B2}" destId="{04DDFADD-C221-4D0D-8C1A-1C06AEC06934}" srcOrd="0" destOrd="0" parTransId="{003FA877-F39A-4BCA-B4D1-8C440272EE32}" sibTransId="{EFDFF0C9-3ABA-497F-B360-4ACEF529453D}"/>
    <dgm:cxn modelId="{FBB983F4-CA0F-4CCB-B6E1-86E22804EA66}" type="presParOf" srcId="{72C45209-BE07-46AF-BE1C-DA2E0767177C}" destId="{EB7E913A-CAD0-4A23-A0E1-AEA6AEE8A40D}" srcOrd="0" destOrd="0" presId="urn:microsoft.com/office/officeart/2005/8/layout/bProcess2"/>
    <dgm:cxn modelId="{73C88343-1DAB-4537-8839-0F699C1726EC}" type="presParOf" srcId="{72C45209-BE07-46AF-BE1C-DA2E0767177C}" destId="{B6D329E1-E3EF-4FE8-B6B8-EDAE922F6337}" srcOrd="1" destOrd="0" presId="urn:microsoft.com/office/officeart/2005/8/layout/bProcess2"/>
    <dgm:cxn modelId="{D615839E-45FA-4B5B-B48B-BAFC9128F7D3}" type="presParOf" srcId="{72C45209-BE07-46AF-BE1C-DA2E0767177C}" destId="{21BEDC0B-1A8F-4278-B8C9-CC5AFDE34DD6}" srcOrd="2" destOrd="0" presId="urn:microsoft.com/office/officeart/2005/8/layout/bProcess2"/>
    <dgm:cxn modelId="{07E0B43A-A9F2-4970-A1D8-BFBF887FECEE}" type="presParOf" srcId="{21BEDC0B-1A8F-4278-B8C9-CC5AFDE34DD6}" destId="{7B01232C-F61D-444E-AC23-7B17D8B0A1E0}" srcOrd="0" destOrd="0" presId="urn:microsoft.com/office/officeart/2005/8/layout/bProcess2"/>
    <dgm:cxn modelId="{325A761D-6F1C-4342-8267-ED9F8B74F2ED}" type="presParOf" srcId="{21BEDC0B-1A8F-4278-B8C9-CC5AFDE34DD6}" destId="{86B81D3E-0AB3-4AB5-8E2B-751AC7B357F3}" srcOrd="1" destOrd="0" presId="urn:microsoft.com/office/officeart/2005/8/layout/bProcess2"/>
    <dgm:cxn modelId="{205AE905-A143-4920-AB16-7D0C4D8C6836}" type="presParOf" srcId="{72C45209-BE07-46AF-BE1C-DA2E0767177C}" destId="{1009D42C-F5DC-40CE-8D96-B8471FC217A9}" srcOrd="3" destOrd="0" presId="urn:microsoft.com/office/officeart/2005/8/layout/bProcess2"/>
    <dgm:cxn modelId="{84CECF31-9693-4BFA-9B42-CD3224D24F54}" type="presParOf" srcId="{72C45209-BE07-46AF-BE1C-DA2E0767177C}" destId="{8CB42D5E-0260-4799-A48E-BBDBE7BB4C2D}" srcOrd="4" destOrd="0" presId="urn:microsoft.com/office/officeart/2005/8/layout/bProcess2"/>
    <dgm:cxn modelId="{63E6DC01-C9A3-4EDC-822C-5983823DA478}" type="presParOf" srcId="{8CB42D5E-0260-4799-A48E-BBDBE7BB4C2D}" destId="{1D0D82E4-0E31-4A20-A63C-2675FCB4FC90}" srcOrd="0" destOrd="0" presId="urn:microsoft.com/office/officeart/2005/8/layout/bProcess2"/>
    <dgm:cxn modelId="{5C43E3B2-7259-4788-9487-2119D99C0C5B}" type="presParOf" srcId="{8CB42D5E-0260-4799-A48E-BBDBE7BB4C2D}" destId="{F81F7FB9-39D0-4E0B-A1A0-8CA14553ABF8}" srcOrd="1" destOrd="0" presId="urn:microsoft.com/office/officeart/2005/8/layout/bProcess2"/>
    <dgm:cxn modelId="{FD02A8D6-8144-4220-826C-CCCB838A2224}" type="presParOf" srcId="{72C45209-BE07-46AF-BE1C-DA2E0767177C}" destId="{E8B45F23-53DD-4E5F-B0BA-AFC2228A1C6E}" srcOrd="5" destOrd="0" presId="urn:microsoft.com/office/officeart/2005/8/layout/bProcess2"/>
    <dgm:cxn modelId="{C4144F25-8310-491B-8386-18FE240BB17F}" type="presParOf" srcId="{72C45209-BE07-46AF-BE1C-DA2E0767177C}" destId="{486EEC5B-91EC-44E2-9806-DBE6E101E3E1}" srcOrd="6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D7AE84-C740-4133-A23B-D0D217BF0709}" type="doc">
      <dgm:prSet loTypeId="urn:microsoft.com/office/officeart/2005/8/layout/cycle3" loCatId="cycle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847FB72E-3FEB-4205-A65C-F214B52AF7B2}">
      <dgm:prSet phldrT="[Texto]" custT="1"/>
      <dgm:spPr/>
      <dgm:t>
        <a:bodyPr/>
        <a:lstStyle/>
        <a:p>
          <a:r>
            <a:rPr lang="es-MX" sz="900" b="1" i="0" dirty="0"/>
            <a:t>FORTALECIMIENTO DE LA CAPACIDAD INSTITUCIONAL DE LA AUDITORIA GENERAL DE LA REPÚBLICA</a:t>
          </a:r>
          <a:r>
            <a:rPr lang="es-MX" sz="900" b="1" i="0" dirty="0">
              <a:latin typeface="Calibri"/>
            </a:rPr>
            <a:t> </a:t>
          </a:r>
        </a:p>
        <a:p>
          <a:r>
            <a:rPr lang="es-MX" sz="900" b="1" i="0" dirty="0">
              <a:latin typeface="Calibri"/>
            </a:rPr>
            <a:t>2025 - 2028 </a:t>
          </a:r>
          <a:endParaRPr lang="es-CO" sz="900" b="1" dirty="0"/>
        </a:p>
      </dgm:t>
    </dgm:pt>
    <dgm:pt modelId="{C63B246D-8F1C-4583-9FAB-948DC54260C8}" type="parTrans" cxnId="{02E47202-7783-40C9-BD6C-B351EFA55D78}">
      <dgm:prSet/>
      <dgm:spPr/>
      <dgm:t>
        <a:bodyPr/>
        <a:lstStyle/>
        <a:p>
          <a:endParaRPr lang="es-CO" sz="900" b="1"/>
        </a:p>
      </dgm:t>
    </dgm:pt>
    <dgm:pt modelId="{C2A34B1D-4BE7-4B0D-B7ED-06565AB20F55}" type="sibTrans" cxnId="{02E47202-7783-40C9-BD6C-B351EFA55D78}">
      <dgm:prSet/>
      <dgm:spPr/>
      <dgm:t>
        <a:bodyPr/>
        <a:lstStyle/>
        <a:p>
          <a:endParaRPr lang="es-CO" sz="900" b="1"/>
        </a:p>
      </dgm:t>
    </dgm:pt>
    <dgm:pt modelId="{6716D66F-107F-451C-8A72-FF57E7447142}">
      <dgm:prSet phldrT="[Texto]" custT="1"/>
      <dgm:spPr/>
      <dgm:t>
        <a:bodyPr/>
        <a:lstStyle/>
        <a:p>
          <a:r>
            <a:rPr lang="es-MX" sz="900" b="1" i="0" dirty="0"/>
            <a:t>CONSOLIDACIÓN DE LA GESTIÓN DEL CONOCIMIENTO PARA LA VIGILANCIA Y EL CONTROL FISCAL NACIONAL</a:t>
          </a:r>
          <a:r>
            <a:rPr lang="es-MX" sz="900" b="1" i="0" dirty="0">
              <a:latin typeface="Calibri"/>
            </a:rPr>
            <a:t> </a:t>
          </a:r>
        </a:p>
        <a:p>
          <a:r>
            <a:rPr lang="es-MX" sz="900" b="1" i="0" dirty="0">
              <a:latin typeface="Calibri"/>
            </a:rPr>
            <a:t>2025 - 2030</a:t>
          </a:r>
          <a:endParaRPr lang="es-CO" sz="900" b="1" dirty="0"/>
        </a:p>
      </dgm:t>
    </dgm:pt>
    <dgm:pt modelId="{58ADF604-E120-476A-A53D-CBAA1C166021}" type="parTrans" cxnId="{352D3D7C-4FDA-45D2-B997-23DC2328AE01}">
      <dgm:prSet/>
      <dgm:spPr/>
      <dgm:t>
        <a:bodyPr/>
        <a:lstStyle/>
        <a:p>
          <a:endParaRPr lang="es-CO" sz="900" b="1"/>
        </a:p>
      </dgm:t>
    </dgm:pt>
    <dgm:pt modelId="{2927DF80-3399-4FE7-93B9-5EBA63CA859A}" type="sibTrans" cxnId="{352D3D7C-4FDA-45D2-B997-23DC2328AE01}">
      <dgm:prSet/>
      <dgm:spPr/>
      <dgm:t>
        <a:bodyPr/>
        <a:lstStyle/>
        <a:p>
          <a:endParaRPr lang="es-CO" sz="900" b="1"/>
        </a:p>
      </dgm:t>
    </dgm:pt>
    <dgm:pt modelId="{4B3B6A59-E6C9-4276-98E7-C18D65DED349}">
      <dgm:prSet phldrT="[Texto]" custT="1"/>
      <dgm:spPr/>
      <dgm:t>
        <a:bodyPr/>
        <a:lstStyle/>
        <a:p>
          <a:r>
            <a:rPr lang="es-MX" sz="900" b="1" i="0" dirty="0"/>
            <a:t>FORTALECIMIENTO DE LAS SINERGIAS ENTRE EL CONTROL SOCIAL Y EL CONTROL FISCAL EN LA LUCHA CONTRA LA CORRUPCIÓN NACIONAL</a:t>
          </a:r>
          <a:r>
            <a:rPr lang="es-MX" sz="900" b="1" i="0" dirty="0">
              <a:latin typeface="Calibri"/>
            </a:rPr>
            <a:t>  </a:t>
          </a:r>
        </a:p>
        <a:p>
          <a:r>
            <a:rPr lang="es-MX" sz="900" b="1" i="0" dirty="0">
              <a:latin typeface="Calibri"/>
            </a:rPr>
            <a:t>2025 - 2030</a:t>
          </a:r>
          <a:endParaRPr lang="es-CO" sz="900" b="1" dirty="0"/>
        </a:p>
      </dgm:t>
    </dgm:pt>
    <dgm:pt modelId="{896C803D-91B5-41B7-8282-7FAA2A021243}" type="parTrans" cxnId="{9CD5B3D7-CD6A-4F46-9BF0-4C81DDB70B2B}">
      <dgm:prSet/>
      <dgm:spPr/>
      <dgm:t>
        <a:bodyPr/>
        <a:lstStyle/>
        <a:p>
          <a:endParaRPr lang="es-CO" sz="900" b="1"/>
        </a:p>
      </dgm:t>
    </dgm:pt>
    <dgm:pt modelId="{2D0EEB54-C70D-4E38-A20D-4895476A9333}" type="sibTrans" cxnId="{9CD5B3D7-CD6A-4F46-9BF0-4C81DDB70B2B}">
      <dgm:prSet/>
      <dgm:spPr/>
      <dgm:t>
        <a:bodyPr/>
        <a:lstStyle/>
        <a:p>
          <a:endParaRPr lang="es-CO" sz="900" b="1"/>
        </a:p>
      </dgm:t>
    </dgm:pt>
    <dgm:pt modelId="{9D1CE4BB-930A-410D-8791-E7F1057456B3}">
      <dgm:prSet phldrT="[Texto]" custT="1"/>
      <dgm:spPr/>
      <dgm:t>
        <a:bodyPr/>
        <a:lstStyle/>
        <a:p>
          <a:r>
            <a:rPr lang="es-MX" sz="900" b="1" i="0" dirty="0"/>
            <a:t>CONSOLIDACIÓN DE LA FUNCIÓN DE VIGILANCIA Y CONTROL FISCAL DE LA AGR PARA CONTRIBUIR CON EL FORTALECIMIENTO DEL SISTEMA DE CONTROL FISCAL EN COLOMBIA </a:t>
          </a:r>
        </a:p>
        <a:p>
          <a:r>
            <a:rPr lang="es-MX" sz="900" b="1" i="0" dirty="0">
              <a:latin typeface="Calibri"/>
            </a:rPr>
            <a:t>2025 - 2030</a:t>
          </a:r>
          <a:r>
            <a:rPr lang="es-MX" sz="900" b="1" i="0" dirty="0">
              <a:latin typeface="+mn-lt"/>
            </a:rPr>
            <a:t> </a:t>
          </a:r>
          <a:endParaRPr lang="es-CO" sz="900" b="1" dirty="0"/>
        </a:p>
      </dgm:t>
    </dgm:pt>
    <dgm:pt modelId="{AA9A3459-2C8B-47F3-BAC2-934B0BE0B47D}" type="parTrans" cxnId="{3AB5C904-F09A-4C08-BE68-A33B283F0C11}">
      <dgm:prSet/>
      <dgm:spPr/>
      <dgm:t>
        <a:bodyPr/>
        <a:lstStyle/>
        <a:p>
          <a:endParaRPr lang="es-CO" sz="900" b="1"/>
        </a:p>
      </dgm:t>
    </dgm:pt>
    <dgm:pt modelId="{63754B39-9495-49C2-94F0-1E4B399C09A1}" type="sibTrans" cxnId="{3AB5C904-F09A-4C08-BE68-A33B283F0C11}">
      <dgm:prSet/>
      <dgm:spPr/>
      <dgm:t>
        <a:bodyPr/>
        <a:lstStyle/>
        <a:p>
          <a:endParaRPr lang="es-CO" sz="900" b="1"/>
        </a:p>
      </dgm:t>
    </dgm:pt>
    <dgm:pt modelId="{31DD2E42-1F96-4DD1-9F10-795D6105519A}">
      <dgm:prSet custT="1"/>
      <dgm:spPr/>
      <dgm:t>
        <a:bodyPr/>
        <a:lstStyle/>
        <a:p>
          <a:r>
            <a:rPr lang="es-MX" sz="900" b="1" i="0" kern="1200" dirty="0">
              <a:solidFill>
                <a:prstClr val="black"/>
              </a:solidFill>
              <a:latin typeface="Calibri"/>
              <a:ea typeface="+mn-ea"/>
              <a:cs typeface="+mn-cs"/>
            </a:rPr>
            <a:t>FORTALECIMIENTO DE LAS TECNOLOGIAS DE LA INFORMACION Y LAS COMUNICACIONES PARA UN MEJOR CONTROL FISCAL. NACIONAL </a:t>
          </a:r>
        </a:p>
        <a:p>
          <a:r>
            <a:rPr lang="es-MX" sz="900" b="1" i="0" kern="1200" dirty="0">
              <a:latin typeface="Calibri"/>
            </a:rPr>
            <a:t>2023 - 2026 </a:t>
          </a:r>
          <a:endParaRPr lang="es-CO" sz="900" b="1" i="0" kern="1200" dirty="0">
            <a:solidFill>
              <a:prstClr val="black"/>
            </a:solidFill>
            <a:latin typeface="Calibri"/>
            <a:ea typeface="+mn-ea"/>
            <a:cs typeface="+mn-cs"/>
          </a:endParaRPr>
        </a:p>
      </dgm:t>
    </dgm:pt>
    <dgm:pt modelId="{AC8BB775-150A-4C73-8D13-8868CA48E173}" type="parTrans" cxnId="{7F935A99-88C0-40A1-963A-4312375DAB83}">
      <dgm:prSet/>
      <dgm:spPr/>
      <dgm:t>
        <a:bodyPr/>
        <a:lstStyle/>
        <a:p>
          <a:endParaRPr lang="es-CO" sz="900" b="1"/>
        </a:p>
      </dgm:t>
    </dgm:pt>
    <dgm:pt modelId="{269BF55F-6555-47E2-B4F7-A70517116118}" type="sibTrans" cxnId="{7F935A99-88C0-40A1-963A-4312375DAB83}">
      <dgm:prSet/>
      <dgm:spPr/>
      <dgm:t>
        <a:bodyPr/>
        <a:lstStyle/>
        <a:p>
          <a:endParaRPr lang="es-CO" sz="900" b="1"/>
        </a:p>
      </dgm:t>
    </dgm:pt>
    <dgm:pt modelId="{E9C7A58F-D244-4E97-BA83-43293C244EA0}" type="pres">
      <dgm:prSet presAssocID="{56D7AE84-C740-4133-A23B-D0D217BF0709}" presName="Name0" presStyleCnt="0">
        <dgm:presLayoutVars>
          <dgm:dir/>
          <dgm:resizeHandles val="exact"/>
        </dgm:presLayoutVars>
      </dgm:prSet>
      <dgm:spPr/>
    </dgm:pt>
    <dgm:pt modelId="{21F84E4C-FD48-4702-A12E-6B545648864B}" type="pres">
      <dgm:prSet presAssocID="{56D7AE84-C740-4133-A23B-D0D217BF0709}" presName="cycle" presStyleCnt="0"/>
      <dgm:spPr/>
    </dgm:pt>
    <dgm:pt modelId="{1A889A9D-74FC-4D89-AD79-C7CAE9D52BAF}" type="pres">
      <dgm:prSet presAssocID="{847FB72E-3FEB-4205-A65C-F214B52AF7B2}" presName="nodeFirstNode" presStyleLbl="node1" presStyleIdx="0" presStyleCnt="5">
        <dgm:presLayoutVars>
          <dgm:bulletEnabled val="1"/>
        </dgm:presLayoutVars>
      </dgm:prSet>
      <dgm:spPr/>
    </dgm:pt>
    <dgm:pt modelId="{CC4F717D-E1F6-4788-9B63-482B30C435BF}" type="pres">
      <dgm:prSet presAssocID="{C2A34B1D-4BE7-4B0D-B7ED-06565AB20F55}" presName="sibTransFirstNode" presStyleLbl="bgShp" presStyleIdx="0" presStyleCnt="1"/>
      <dgm:spPr/>
    </dgm:pt>
    <dgm:pt modelId="{22B19069-816F-46CC-B1C7-D12D155A4810}" type="pres">
      <dgm:prSet presAssocID="{6716D66F-107F-451C-8A72-FF57E7447142}" presName="nodeFollowingNodes" presStyleLbl="node1" presStyleIdx="1" presStyleCnt="5">
        <dgm:presLayoutVars>
          <dgm:bulletEnabled val="1"/>
        </dgm:presLayoutVars>
      </dgm:prSet>
      <dgm:spPr/>
    </dgm:pt>
    <dgm:pt modelId="{7DD4A792-E976-4413-AAE7-650948666F66}" type="pres">
      <dgm:prSet presAssocID="{4B3B6A59-E6C9-4276-98E7-C18D65DED349}" presName="nodeFollowingNodes" presStyleLbl="node1" presStyleIdx="2" presStyleCnt="5">
        <dgm:presLayoutVars>
          <dgm:bulletEnabled val="1"/>
        </dgm:presLayoutVars>
      </dgm:prSet>
      <dgm:spPr/>
    </dgm:pt>
    <dgm:pt modelId="{95AF9EB7-CCE1-4462-BB8D-AEADE7B8E96F}" type="pres">
      <dgm:prSet presAssocID="{9D1CE4BB-930A-410D-8791-E7F1057456B3}" presName="nodeFollowingNodes" presStyleLbl="node1" presStyleIdx="3" presStyleCnt="5" custRadScaleRad="103776" custRadScaleInc="-2501">
        <dgm:presLayoutVars>
          <dgm:bulletEnabled val="1"/>
        </dgm:presLayoutVars>
      </dgm:prSet>
      <dgm:spPr/>
    </dgm:pt>
    <dgm:pt modelId="{F2953C9B-6BA8-43ED-8610-7769073F4CA1}" type="pres">
      <dgm:prSet presAssocID="{31DD2E42-1F96-4DD1-9F10-795D6105519A}" presName="nodeFollowingNodes" presStyleLbl="node1" presStyleIdx="4" presStyleCnt="5">
        <dgm:presLayoutVars>
          <dgm:bulletEnabled val="1"/>
        </dgm:presLayoutVars>
      </dgm:prSet>
      <dgm:spPr/>
    </dgm:pt>
  </dgm:ptLst>
  <dgm:cxnLst>
    <dgm:cxn modelId="{02E47202-7783-40C9-BD6C-B351EFA55D78}" srcId="{56D7AE84-C740-4133-A23B-D0D217BF0709}" destId="{847FB72E-3FEB-4205-A65C-F214B52AF7B2}" srcOrd="0" destOrd="0" parTransId="{C63B246D-8F1C-4583-9FAB-948DC54260C8}" sibTransId="{C2A34B1D-4BE7-4B0D-B7ED-06565AB20F55}"/>
    <dgm:cxn modelId="{3AB5C904-F09A-4C08-BE68-A33B283F0C11}" srcId="{56D7AE84-C740-4133-A23B-D0D217BF0709}" destId="{9D1CE4BB-930A-410D-8791-E7F1057456B3}" srcOrd="3" destOrd="0" parTransId="{AA9A3459-2C8B-47F3-BAC2-934B0BE0B47D}" sibTransId="{63754B39-9495-49C2-94F0-1E4B399C09A1}"/>
    <dgm:cxn modelId="{78983B12-D74B-45A9-83DE-164DCCD6CE8E}" type="presOf" srcId="{C2A34B1D-4BE7-4B0D-B7ED-06565AB20F55}" destId="{CC4F717D-E1F6-4788-9B63-482B30C435BF}" srcOrd="0" destOrd="0" presId="urn:microsoft.com/office/officeart/2005/8/layout/cycle3"/>
    <dgm:cxn modelId="{352D3D7C-4FDA-45D2-B997-23DC2328AE01}" srcId="{56D7AE84-C740-4133-A23B-D0D217BF0709}" destId="{6716D66F-107F-451C-8A72-FF57E7447142}" srcOrd="1" destOrd="0" parTransId="{58ADF604-E120-476A-A53D-CBAA1C166021}" sibTransId="{2927DF80-3399-4FE7-93B9-5EBA63CA859A}"/>
    <dgm:cxn modelId="{2C114D92-1BE0-4955-810D-954A2473D7CE}" type="presOf" srcId="{6716D66F-107F-451C-8A72-FF57E7447142}" destId="{22B19069-816F-46CC-B1C7-D12D155A4810}" srcOrd="0" destOrd="0" presId="urn:microsoft.com/office/officeart/2005/8/layout/cycle3"/>
    <dgm:cxn modelId="{7F935A99-88C0-40A1-963A-4312375DAB83}" srcId="{56D7AE84-C740-4133-A23B-D0D217BF0709}" destId="{31DD2E42-1F96-4DD1-9F10-795D6105519A}" srcOrd="4" destOrd="0" parTransId="{AC8BB775-150A-4C73-8D13-8868CA48E173}" sibTransId="{269BF55F-6555-47E2-B4F7-A70517116118}"/>
    <dgm:cxn modelId="{257B39C0-6478-4E08-9790-CA9417CC29F6}" type="presOf" srcId="{847FB72E-3FEB-4205-A65C-F214B52AF7B2}" destId="{1A889A9D-74FC-4D89-AD79-C7CAE9D52BAF}" srcOrd="0" destOrd="0" presId="urn:microsoft.com/office/officeart/2005/8/layout/cycle3"/>
    <dgm:cxn modelId="{9CD5B3D7-CD6A-4F46-9BF0-4C81DDB70B2B}" srcId="{56D7AE84-C740-4133-A23B-D0D217BF0709}" destId="{4B3B6A59-E6C9-4276-98E7-C18D65DED349}" srcOrd="2" destOrd="0" parTransId="{896C803D-91B5-41B7-8282-7FAA2A021243}" sibTransId="{2D0EEB54-C70D-4E38-A20D-4895476A9333}"/>
    <dgm:cxn modelId="{EFB0C7DD-D0F9-45AC-A00C-CC3211A07A55}" type="presOf" srcId="{56D7AE84-C740-4133-A23B-D0D217BF0709}" destId="{E9C7A58F-D244-4E97-BA83-43293C244EA0}" srcOrd="0" destOrd="0" presId="urn:microsoft.com/office/officeart/2005/8/layout/cycle3"/>
    <dgm:cxn modelId="{5690A8F5-FC63-48F4-95D7-F2811DE4DB13}" type="presOf" srcId="{31DD2E42-1F96-4DD1-9F10-795D6105519A}" destId="{F2953C9B-6BA8-43ED-8610-7769073F4CA1}" srcOrd="0" destOrd="0" presId="urn:microsoft.com/office/officeart/2005/8/layout/cycle3"/>
    <dgm:cxn modelId="{C6DC4FFD-8688-4F3E-9F73-824C6D5190FA}" type="presOf" srcId="{9D1CE4BB-930A-410D-8791-E7F1057456B3}" destId="{95AF9EB7-CCE1-4462-BB8D-AEADE7B8E96F}" srcOrd="0" destOrd="0" presId="urn:microsoft.com/office/officeart/2005/8/layout/cycle3"/>
    <dgm:cxn modelId="{4F5796FF-595D-428D-917F-23F4022D24DD}" type="presOf" srcId="{4B3B6A59-E6C9-4276-98E7-C18D65DED349}" destId="{7DD4A792-E976-4413-AAE7-650948666F66}" srcOrd="0" destOrd="0" presId="urn:microsoft.com/office/officeart/2005/8/layout/cycle3"/>
    <dgm:cxn modelId="{09B4C958-071D-4710-A9BE-9EA94B84D7D2}" type="presParOf" srcId="{E9C7A58F-D244-4E97-BA83-43293C244EA0}" destId="{21F84E4C-FD48-4702-A12E-6B545648864B}" srcOrd="0" destOrd="0" presId="urn:microsoft.com/office/officeart/2005/8/layout/cycle3"/>
    <dgm:cxn modelId="{807D8BDA-FC4C-4940-837C-DC818FB392EB}" type="presParOf" srcId="{21F84E4C-FD48-4702-A12E-6B545648864B}" destId="{1A889A9D-74FC-4D89-AD79-C7CAE9D52BAF}" srcOrd="0" destOrd="0" presId="urn:microsoft.com/office/officeart/2005/8/layout/cycle3"/>
    <dgm:cxn modelId="{99C5EAE3-7DA0-4D95-8D91-4A13888B09F8}" type="presParOf" srcId="{21F84E4C-FD48-4702-A12E-6B545648864B}" destId="{CC4F717D-E1F6-4788-9B63-482B30C435BF}" srcOrd="1" destOrd="0" presId="urn:microsoft.com/office/officeart/2005/8/layout/cycle3"/>
    <dgm:cxn modelId="{46C4CE15-BF5F-4516-8C82-5B910AF8D927}" type="presParOf" srcId="{21F84E4C-FD48-4702-A12E-6B545648864B}" destId="{22B19069-816F-46CC-B1C7-D12D155A4810}" srcOrd="2" destOrd="0" presId="urn:microsoft.com/office/officeart/2005/8/layout/cycle3"/>
    <dgm:cxn modelId="{F7CC5226-086A-44D0-A77C-FD3CF102C13C}" type="presParOf" srcId="{21F84E4C-FD48-4702-A12E-6B545648864B}" destId="{7DD4A792-E976-4413-AAE7-650948666F66}" srcOrd="3" destOrd="0" presId="urn:microsoft.com/office/officeart/2005/8/layout/cycle3"/>
    <dgm:cxn modelId="{7728D9AD-5A0E-4B34-9001-6618D5F0791D}" type="presParOf" srcId="{21F84E4C-FD48-4702-A12E-6B545648864B}" destId="{95AF9EB7-CCE1-4462-BB8D-AEADE7B8E96F}" srcOrd="4" destOrd="0" presId="urn:microsoft.com/office/officeart/2005/8/layout/cycle3"/>
    <dgm:cxn modelId="{903B7E61-8315-42C9-9ADB-62104170037C}" type="presParOf" srcId="{21F84E4C-FD48-4702-A12E-6B545648864B}" destId="{F2953C9B-6BA8-43ED-8610-7769073F4CA1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F16BE31-F609-4099-92F1-BEC4B813EF49}" type="doc">
      <dgm:prSet loTypeId="urn:microsoft.com/office/officeart/2005/8/layout/vList2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s-CO"/>
        </a:p>
      </dgm:t>
    </dgm:pt>
    <dgm:pt modelId="{86D49A2F-385E-4372-834C-DDD6F5C37183}">
      <dgm:prSet phldrT="[Texto]"/>
      <dgm:spPr/>
      <dgm:t>
        <a:bodyPr/>
        <a:lstStyle/>
        <a:p>
          <a:pPr rtl="0"/>
          <a:r>
            <a:rPr lang="es-CO" b="0" i="0" dirty="0">
              <a:latin typeface="Calibri"/>
            </a:rPr>
            <a:t>R</a:t>
          </a:r>
          <a:r>
            <a:rPr lang="es-CO" b="0" i="0" dirty="0">
              <a:latin typeface="Arial"/>
              <a:cs typeface="Arial"/>
            </a:rPr>
            <a:t>etos </a:t>
          </a:r>
          <a:endParaRPr lang="es-CO" b="0" dirty="0">
            <a:latin typeface="Arial"/>
            <a:cs typeface="Arial"/>
          </a:endParaRPr>
        </a:p>
      </dgm:t>
    </dgm:pt>
    <dgm:pt modelId="{202D73F1-5765-42D0-AEDB-EA87B3899BBE}" type="parTrans" cxnId="{1FBDB28E-83FF-444C-8712-354A791C654F}">
      <dgm:prSet/>
      <dgm:spPr/>
      <dgm:t>
        <a:bodyPr/>
        <a:lstStyle/>
        <a:p>
          <a:endParaRPr lang="es-CO" b="0"/>
        </a:p>
      </dgm:t>
    </dgm:pt>
    <dgm:pt modelId="{963B08DB-645F-4373-AEF5-421ED57903BD}" type="sibTrans" cxnId="{1FBDB28E-83FF-444C-8712-354A791C654F}">
      <dgm:prSet/>
      <dgm:spPr/>
      <dgm:t>
        <a:bodyPr/>
        <a:lstStyle/>
        <a:p>
          <a:endParaRPr lang="es-CO" b="0"/>
        </a:p>
      </dgm:t>
    </dgm:pt>
    <dgm:pt modelId="{260CDC95-7802-4703-BA62-33F9C8FF54B1}">
      <dgm:prSet phldrT="[Texto]"/>
      <dgm:spPr/>
      <dgm:t>
        <a:bodyPr/>
        <a:lstStyle/>
        <a:p>
          <a:r>
            <a:rPr lang="es-CO" b="0" i="0" dirty="0">
              <a:latin typeface="Arial"/>
              <a:cs typeface="Arial"/>
            </a:rPr>
            <a:t>Dificultades</a:t>
          </a:r>
          <a:endParaRPr lang="es-CO" b="0" dirty="0">
            <a:latin typeface="Arial"/>
            <a:cs typeface="Arial"/>
          </a:endParaRPr>
        </a:p>
      </dgm:t>
    </dgm:pt>
    <dgm:pt modelId="{72BF4E3F-2C64-466D-9DCC-110CA850AEA1}" type="parTrans" cxnId="{F261DAB2-C192-4551-A4F4-32353ECA411E}">
      <dgm:prSet/>
      <dgm:spPr/>
      <dgm:t>
        <a:bodyPr/>
        <a:lstStyle/>
        <a:p>
          <a:endParaRPr lang="es-CO" b="0"/>
        </a:p>
      </dgm:t>
    </dgm:pt>
    <dgm:pt modelId="{9305BC50-B7DF-491D-A5E3-D2C1159BFF21}" type="sibTrans" cxnId="{F261DAB2-C192-4551-A4F4-32353ECA411E}">
      <dgm:prSet/>
      <dgm:spPr/>
      <dgm:t>
        <a:bodyPr/>
        <a:lstStyle/>
        <a:p>
          <a:endParaRPr lang="es-CO" b="0"/>
        </a:p>
      </dgm:t>
    </dgm:pt>
    <dgm:pt modelId="{3EB15699-84FF-4303-B8E2-5F3DAF3115AC}">
      <dgm:prSet phldr="0"/>
      <dgm:spPr/>
      <dgm:t>
        <a:bodyPr/>
        <a:lstStyle/>
        <a:p>
          <a:pPr rtl="0"/>
          <a:r>
            <a:rPr lang="es-CO" b="0" dirty="0">
              <a:latin typeface="Arial"/>
              <a:cs typeface="Arial"/>
            </a:rPr>
            <a:t>Observaciones </a:t>
          </a:r>
        </a:p>
      </dgm:t>
    </dgm:pt>
    <dgm:pt modelId="{0C2EFE93-0705-41E5-9B31-C79544584C40}" type="parTrans" cxnId="{88D90170-9BA5-4942-BE21-CFB5706BB9D5}">
      <dgm:prSet/>
      <dgm:spPr/>
      <dgm:t>
        <a:bodyPr/>
        <a:lstStyle/>
        <a:p>
          <a:endParaRPr lang="es-CO" b="0"/>
        </a:p>
      </dgm:t>
    </dgm:pt>
    <dgm:pt modelId="{C5C8FC29-B2B4-45DE-9191-31DE76E0661B}" type="sibTrans" cxnId="{88D90170-9BA5-4942-BE21-CFB5706BB9D5}">
      <dgm:prSet/>
      <dgm:spPr/>
      <dgm:t>
        <a:bodyPr/>
        <a:lstStyle/>
        <a:p>
          <a:endParaRPr lang="es-CO" b="0"/>
        </a:p>
      </dgm:t>
    </dgm:pt>
    <dgm:pt modelId="{70F2162C-9F4B-44C9-9281-A1F52965B4E3}">
      <dgm:prSet phldrT="[Texto]"/>
      <dgm:spPr/>
      <dgm:t>
        <a:bodyPr/>
        <a:lstStyle/>
        <a:p>
          <a:r>
            <a:rPr lang="es-ES" dirty="0">
              <a:solidFill>
                <a:schemeClr val="tx1"/>
              </a:solidFill>
            </a:rPr>
            <a:t>La AGR ingresó a la Organización Latinoamericana y del Caribe de Entidades Fiscalizadores Superiores (OLACEFS) y armonizo su Guía del Proceso Auditor a las normas profesionales internacionales de auditoría dispuestas por la Organización Internacional de las Entidades Fiscalizadoras Superiores (INTOSAI) a efectos de adelantar el control fiscal a las Contralorías del País.</a:t>
          </a:r>
          <a:endParaRPr lang="es-CO" b="0" dirty="0">
            <a:latin typeface="Arial"/>
            <a:cs typeface="Arial"/>
          </a:endParaRPr>
        </a:p>
      </dgm:t>
    </dgm:pt>
    <dgm:pt modelId="{9F1ACCE4-8A08-449B-A7B3-91331A72F251}" type="parTrans" cxnId="{61C27E56-130E-49BC-A647-27C19525922F}">
      <dgm:prSet/>
      <dgm:spPr/>
      <dgm:t>
        <a:bodyPr/>
        <a:lstStyle/>
        <a:p>
          <a:endParaRPr lang="es-CO"/>
        </a:p>
      </dgm:t>
    </dgm:pt>
    <dgm:pt modelId="{022253D6-DEA7-4EF1-8085-A4964E848FDC}" type="sibTrans" cxnId="{61C27E56-130E-49BC-A647-27C19525922F}">
      <dgm:prSet/>
      <dgm:spPr/>
      <dgm:t>
        <a:bodyPr/>
        <a:lstStyle/>
        <a:p>
          <a:endParaRPr lang="es-CO"/>
        </a:p>
      </dgm:t>
    </dgm:pt>
    <dgm:pt modelId="{EB286889-EACE-41D9-957E-F355DD9DF544}">
      <dgm:prSet phldrT="[Texto]"/>
      <dgm:spPr/>
      <dgm:t>
        <a:bodyPr/>
        <a:lstStyle/>
        <a:p>
          <a:r>
            <a:rPr lang="es-ES" dirty="0">
              <a:solidFill>
                <a:schemeClr val="tx1"/>
              </a:solidFill>
            </a:rPr>
            <a:t>La AGR cuenta con más sujetos de control a los previstos inicialmente en el proyecto: 67 Contralorías Territoriales, 11 Fondos de bienestar de C.T. con personería jurídica, 19 Fondos cuenta; Fondo de Bienestar Social CGR, Contraloría General de la República  (Nivel Central y Nivel Desconcentrado 31 Gerencias Seccionales).</a:t>
          </a:r>
          <a:endParaRPr lang="es-CO" b="0" dirty="0">
            <a:latin typeface="Arial"/>
            <a:cs typeface="Arial"/>
          </a:endParaRPr>
        </a:p>
      </dgm:t>
    </dgm:pt>
    <dgm:pt modelId="{76FEB965-24E3-4498-A3B3-16D35101E746}" type="parTrans" cxnId="{2113CD61-9C53-439D-A68E-1391418E2327}">
      <dgm:prSet/>
      <dgm:spPr/>
      <dgm:t>
        <a:bodyPr/>
        <a:lstStyle/>
        <a:p>
          <a:endParaRPr lang="es-CO"/>
        </a:p>
      </dgm:t>
    </dgm:pt>
    <dgm:pt modelId="{C8BCDBD2-CEB5-41A8-BDFC-0C6143501443}" type="sibTrans" cxnId="{2113CD61-9C53-439D-A68E-1391418E2327}">
      <dgm:prSet/>
      <dgm:spPr/>
      <dgm:t>
        <a:bodyPr/>
        <a:lstStyle/>
        <a:p>
          <a:endParaRPr lang="es-CO"/>
        </a:p>
      </dgm:t>
    </dgm:pt>
    <dgm:pt modelId="{F66AA375-F20A-4E44-9582-DE8E8322EC46}">
      <dgm:prSet phldr="0"/>
      <dgm:spPr/>
      <dgm:t>
        <a:bodyPr/>
        <a:lstStyle/>
        <a:p>
          <a:r>
            <a:rPr lang="es-ES" dirty="0">
              <a:solidFill>
                <a:schemeClr val="tx1"/>
              </a:solidFill>
            </a:rPr>
            <a:t>Mediante autogestión se han desarrollado actividades de formación de los auditores para garantizar la implementación de las normas internacionales de auditoría y cumplir con los lineamientos dispuestos.</a:t>
          </a:r>
          <a:endParaRPr lang="es-CO" b="0" dirty="0">
            <a:latin typeface="Arial"/>
            <a:cs typeface="Arial"/>
          </a:endParaRPr>
        </a:p>
      </dgm:t>
    </dgm:pt>
    <dgm:pt modelId="{A6D5B2E2-A5CB-4BE4-9053-83065F176F12}" type="parTrans" cxnId="{37A01564-5BE5-4D8F-9E17-95E425FC5E43}">
      <dgm:prSet/>
      <dgm:spPr/>
      <dgm:t>
        <a:bodyPr/>
        <a:lstStyle/>
        <a:p>
          <a:endParaRPr lang="es-CO"/>
        </a:p>
      </dgm:t>
    </dgm:pt>
    <dgm:pt modelId="{45E8589A-67E7-4DC4-968F-43114B0B6E19}" type="sibTrans" cxnId="{37A01564-5BE5-4D8F-9E17-95E425FC5E43}">
      <dgm:prSet/>
      <dgm:spPr/>
      <dgm:t>
        <a:bodyPr/>
        <a:lstStyle/>
        <a:p>
          <a:endParaRPr lang="es-CO"/>
        </a:p>
      </dgm:t>
    </dgm:pt>
    <dgm:pt modelId="{5A81D3CF-5084-46E1-86E2-7D35CCFBC4B7}">
      <dgm:prSet phldrT="[Texto]"/>
      <dgm:spPr/>
      <dgm:t>
        <a:bodyPr/>
        <a:lstStyle/>
        <a:p>
          <a:r>
            <a:rPr lang="es-ES" dirty="0">
              <a:solidFill>
                <a:schemeClr val="tx1"/>
              </a:solidFill>
            </a:rPr>
            <a:t>Los recursos asignados son insuficientes para cumplir con el 100% de las auditorías a todos los sujetos de control de la AGR, razón por la cual se ha limitado el tiempo de la etapa de ejecución del proceso auditor. </a:t>
          </a:r>
          <a:endParaRPr lang="es-CO" b="0" dirty="0">
            <a:latin typeface="Arial"/>
            <a:cs typeface="Arial"/>
          </a:endParaRPr>
        </a:p>
      </dgm:t>
    </dgm:pt>
    <dgm:pt modelId="{94773F83-C3F8-4015-B7F7-87FCD11E1639}" type="parTrans" cxnId="{04DFE260-7C65-400A-BBB4-AF9AFD358FCD}">
      <dgm:prSet/>
      <dgm:spPr/>
      <dgm:t>
        <a:bodyPr/>
        <a:lstStyle/>
        <a:p>
          <a:endParaRPr lang="es-CO"/>
        </a:p>
      </dgm:t>
    </dgm:pt>
    <dgm:pt modelId="{72C97526-625F-4AF2-BF08-7D7E511443DF}" type="sibTrans" cxnId="{04DFE260-7C65-400A-BBB4-AF9AFD358FCD}">
      <dgm:prSet/>
      <dgm:spPr/>
      <dgm:t>
        <a:bodyPr/>
        <a:lstStyle/>
        <a:p>
          <a:endParaRPr lang="es-CO"/>
        </a:p>
      </dgm:t>
    </dgm:pt>
    <dgm:pt modelId="{C66D17E6-1200-45AD-88B4-3C5F71EF5984}" type="pres">
      <dgm:prSet presAssocID="{FF16BE31-F609-4099-92F1-BEC4B813EF49}" presName="linear" presStyleCnt="0">
        <dgm:presLayoutVars>
          <dgm:animLvl val="lvl"/>
          <dgm:resizeHandles val="exact"/>
        </dgm:presLayoutVars>
      </dgm:prSet>
      <dgm:spPr/>
    </dgm:pt>
    <dgm:pt modelId="{74735815-EB4B-4BF6-9AFD-A8319B3CACA4}" type="pres">
      <dgm:prSet presAssocID="{86D49A2F-385E-4372-834C-DDD6F5C3718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0D2E98B-47F7-46EE-82EC-6E86CCA31897}" type="pres">
      <dgm:prSet presAssocID="{86D49A2F-385E-4372-834C-DDD6F5C37183}" presName="childText" presStyleLbl="revTx" presStyleIdx="0" presStyleCnt="3">
        <dgm:presLayoutVars>
          <dgm:bulletEnabled val="1"/>
        </dgm:presLayoutVars>
      </dgm:prSet>
      <dgm:spPr/>
    </dgm:pt>
    <dgm:pt modelId="{756B0785-502A-4FB0-8F4B-BC464B9D2736}" type="pres">
      <dgm:prSet presAssocID="{260CDC95-7802-4703-BA62-33F9C8FF54B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BC41060-7E7B-4808-8A06-F6318642CFD1}" type="pres">
      <dgm:prSet presAssocID="{260CDC95-7802-4703-BA62-33F9C8FF54B1}" presName="childText" presStyleLbl="revTx" presStyleIdx="1" presStyleCnt="3">
        <dgm:presLayoutVars>
          <dgm:bulletEnabled val="1"/>
        </dgm:presLayoutVars>
      </dgm:prSet>
      <dgm:spPr/>
    </dgm:pt>
    <dgm:pt modelId="{E7E326A1-DE00-408C-A148-8829943762AD}" type="pres">
      <dgm:prSet presAssocID="{3EB15699-84FF-4303-B8E2-5F3DAF3115AC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68B8C807-2980-4DDA-B9DB-A98B5A66858A}" type="pres">
      <dgm:prSet presAssocID="{3EB15699-84FF-4303-B8E2-5F3DAF3115AC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FF87EC1B-01E1-4A16-AAE2-4D6413E50A44}" type="presOf" srcId="{EB286889-EACE-41D9-957E-F355DD9DF544}" destId="{BBC41060-7E7B-4808-8A06-F6318642CFD1}" srcOrd="0" destOrd="0" presId="urn:microsoft.com/office/officeart/2005/8/layout/vList2"/>
    <dgm:cxn modelId="{159F7B1E-B3F2-4DE8-AC3E-9F0662BCDE12}" type="presOf" srcId="{F66AA375-F20A-4E44-9582-DE8E8322EC46}" destId="{68B8C807-2980-4DDA-B9DB-A98B5A66858A}" srcOrd="0" destOrd="0" presId="urn:microsoft.com/office/officeart/2005/8/layout/vList2"/>
    <dgm:cxn modelId="{04DFE260-7C65-400A-BBB4-AF9AFD358FCD}" srcId="{260CDC95-7802-4703-BA62-33F9C8FF54B1}" destId="{5A81D3CF-5084-46E1-86E2-7D35CCFBC4B7}" srcOrd="1" destOrd="0" parTransId="{94773F83-C3F8-4015-B7F7-87FCD11E1639}" sibTransId="{72C97526-625F-4AF2-BF08-7D7E511443DF}"/>
    <dgm:cxn modelId="{2113CD61-9C53-439D-A68E-1391418E2327}" srcId="{260CDC95-7802-4703-BA62-33F9C8FF54B1}" destId="{EB286889-EACE-41D9-957E-F355DD9DF544}" srcOrd="0" destOrd="0" parTransId="{76FEB965-24E3-4498-A3B3-16D35101E746}" sibTransId="{C8BCDBD2-CEB5-41A8-BDFC-0C6143501443}"/>
    <dgm:cxn modelId="{C0928E42-FBA4-4778-B463-5811B98A58A8}" type="presOf" srcId="{3EB15699-84FF-4303-B8E2-5F3DAF3115AC}" destId="{E7E326A1-DE00-408C-A148-8829943762AD}" srcOrd="0" destOrd="0" presId="urn:microsoft.com/office/officeart/2005/8/layout/vList2"/>
    <dgm:cxn modelId="{37A01564-5BE5-4D8F-9E17-95E425FC5E43}" srcId="{3EB15699-84FF-4303-B8E2-5F3DAF3115AC}" destId="{F66AA375-F20A-4E44-9582-DE8E8322EC46}" srcOrd="0" destOrd="0" parTransId="{A6D5B2E2-A5CB-4BE4-9053-83065F176F12}" sibTransId="{45E8589A-67E7-4DC4-968F-43114B0B6E19}"/>
    <dgm:cxn modelId="{F271F569-BDC6-47ED-9CEB-1E0956FFBDB0}" type="presOf" srcId="{260CDC95-7802-4703-BA62-33F9C8FF54B1}" destId="{756B0785-502A-4FB0-8F4B-BC464B9D2736}" srcOrd="0" destOrd="0" presId="urn:microsoft.com/office/officeart/2005/8/layout/vList2"/>
    <dgm:cxn modelId="{88D90170-9BA5-4942-BE21-CFB5706BB9D5}" srcId="{FF16BE31-F609-4099-92F1-BEC4B813EF49}" destId="{3EB15699-84FF-4303-B8E2-5F3DAF3115AC}" srcOrd="2" destOrd="0" parTransId="{0C2EFE93-0705-41E5-9B31-C79544584C40}" sibTransId="{C5C8FC29-B2B4-45DE-9191-31DE76E0661B}"/>
    <dgm:cxn modelId="{BCA66672-4B37-48A7-9508-851F00208350}" type="presOf" srcId="{70F2162C-9F4B-44C9-9281-A1F52965B4E3}" destId="{E0D2E98B-47F7-46EE-82EC-6E86CCA31897}" srcOrd="0" destOrd="0" presId="urn:microsoft.com/office/officeart/2005/8/layout/vList2"/>
    <dgm:cxn modelId="{61C27E56-130E-49BC-A647-27C19525922F}" srcId="{86D49A2F-385E-4372-834C-DDD6F5C37183}" destId="{70F2162C-9F4B-44C9-9281-A1F52965B4E3}" srcOrd="0" destOrd="0" parTransId="{9F1ACCE4-8A08-449B-A7B3-91331A72F251}" sibTransId="{022253D6-DEA7-4EF1-8085-A4964E848FDC}"/>
    <dgm:cxn modelId="{4A534989-6A48-4E36-A4FF-7248C5C3994D}" type="presOf" srcId="{86D49A2F-385E-4372-834C-DDD6F5C37183}" destId="{74735815-EB4B-4BF6-9AFD-A8319B3CACA4}" srcOrd="0" destOrd="0" presId="urn:microsoft.com/office/officeart/2005/8/layout/vList2"/>
    <dgm:cxn modelId="{1FBDB28E-83FF-444C-8712-354A791C654F}" srcId="{FF16BE31-F609-4099-92F1-BEC4B813EF49}" destId="{86D49A2F-385E-4372-834C-DDD6F5C37183}" srcOrd="0" destOrd="0" parTransId="{202D73F1-5765-42D0-AEDB-EA87B3899BBE}" sibTransId="{963B08DB-645F-4373-AEF5-421ED57903BD}"/>
    <dgm:cxn modelId="{F261DAB2-C192-4551-A4F4-32353ECA411E}" srcId="{FF16BE31-F609-4099-92F1-BEC4B813EF49}" destId="{260CDC95-7802-4703-BA62-33F9C8FF54B1}" srcOrd="1" destOrd="0" parTransId="{72BF4E3F-2C64-466D-9DCC-110CA850AEA1}" sibTransId="{9305BC50-B7DF-491D-A5E3-D2C1159BFF21}"/>
    <dgm:cxn modelId="{340B03C3-DCB6-4A63-95B8-8EE8A23E2BA3}" type="presOf" srcId="{5A81D3CF-5084-46E1-86E2-7D35CCFBC4B7}" destId="{BBC41060-7E7B-4808-8A06-F6318642CFD1}" srcOrd="0" destOrd="1" presId="urn:microsoft.com/office/officeart/2005/8/layout/vList2"/>
    <dgm:cxn modelId="{A4C705E3-EFF0-42E4-844C-C8070EC5A0AB}" type="presOf" srcId="{FF16BE31-F609-4099-92F1-BEC4B813EF49}" destId="{C66D17E6-1200-45AD-88B4-3C5F71EF5984}" srcOrd="0" destOrd="0" presId="urn:microsoft.com/office/officeart/2005/8/layout/vList2"/>
    <dgm:cxn modelId="{4B11AB24-681E-4AE4-AAC8-90F019A57762}" type="presParOf" srcId="{C66D17E6-1200-45AD-88B4-3C5F71EF5984}" destId="{74735815-EB4B-4BF6-9AFD-A8319B3CACA4}" srcOrd="0" destOrd="0" presId="urn:microsoft.com/office/officeart/2005/8/layout/vList2"/>
    <dgm:cxn modelId="{8F2434EA-64A3-487C-987B-349A8A5CE431}" type="presParOf" srcId="{C66D17E6-1200-45AD-88B4-3C5F71EF5984}" destId="{E0D2E98B-47F7-46EE-82EC-6E86CCA31897}" srcOrd="1" destOrd="0" presId="urn:microsoft.com/office/officeart/2005/8/layout/vList2"/>
    <dgm:cxn modelId="{DAD99A2A-E6FF-4E7B-B2B1-2A618B3ACCB3}" type="presParOf" srcId="{C66D17E6-1200-45AD-88B4-3C5F71EF5984}" destId="{756B0785-502A-4FB0-8F4B-BC464B9D2736}" srcOrd="2" destOrd="0" presId="urn:microsoft.com/office/officeart/2005/8/layout/vList2"/>
    <dgm:cxn modelId="{2B5B962A-F767-462D-B160-043F2EB58404}" type="presParOf" srcId="{C66D17E6-1200-45AD-88B4-3C5F71EF5984}" destId="{BBC41060-7E7B-4808-8A06-F6318642CFD1}" srcOrd="3" destOrd="0" presId="urn:microsoft.com/office/officeart/2005/8/layout/vList2"/>
    <dgm:cxn modelId="{6D47AD62-F9D3-4E4B-902B-6F055BE1DD80}" type="presParOf" srcId="{C66D17E6-1200-45AD-88B4-3C5F71EF5984}" destId="{E7E326A1-DE00-408C-A148-8829943762AD}" srcOrd="4" destOrd="0" presId="urn:microsoft.com/office/officeart/2005/8/layout/vList2"/>
    <dgm:cxn modelId="{1CA06D98-78E9-4FCF-A340-3D94ECAEC033}" type="presParOf" srcId="{C66D17E6-1200-45AD-88B4-3C5F71EF5984}" destId="{68B8C807-2980-4DDA-B9DB-A98B5A66858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16BE31-F609-4099-92F1-BEC4B813EF49}" type="doc">
      <dgm:prSet loTypeId="urn:microsoft.com/office/officeart/2005/8/layout/vList2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s-CO"/>
        </a:p>
      </dgm:t>
    </dgm:pt>
    <dgm:pt modelId="{86D49A2F-385E-4372-834C-DDD6F5C37183}">
      <dgm:prSet phldrT="[Texto]"/>
      <dgm:spPr/>
      <dgm:t>
        <a:bodyPr/>
        <a:lstStyle/>
        <a:p>
          <a:pPr rtl="0"/>
          <a:r>
            <a:rPr lang="es-CO" b="0" i="0" dirty="0">
              <a:latin typeface="Calibri"/>
            </a:rPr>
            <a:t>R</a:t>
          </a:r>
          <a:r>
            <a:rPr lang="es-CO" b="0" i="0" dirty="0">
              <a:latin typeface="Arial"/>
              <a:cs typeface="Arial"/>
            </a:rPr>
            <a:t>etos </a:t>
          </a:r>
          <a:endParaRPr lang="es-CO" b="0" dirty="0">
            <a:latin typeface="Arial"/>
            <a:cs typeface="Arial"/>
          </a:endParaRPr>
        </a:p>
      </dgm:t>
    </dgm:pt>
    <dgm:pt modelId="{202D73F1-5765-42D0-AEDB-EA87B3899BBE}" type="parTrans" cxnId="{1FBDB28E-83FF-444C-8712-354A791C654F}">
      <dgm:prSet/>
      <dgm:spPr/>
      <dgm:t>
        <a:bodyPr/>
        <a:lstStyle/>
        <a:p>
          <a:endParaRPr lang="es-CO" b="0"/>
        </a:p>
      </dgm:t>
    </dgm:pt>
    <dgm:pt modelId="{963B08DB-645F-4373-AEF5-421ED57903BD}" type="sibTrans" cxnId="{1FBDB28E-83FF-444C-8712-354A791C654F}">
      <dgm:prSet/>
      <dgm:spPr/>
      <dgm:t>
        <a:bodyPr/>
        <a:lstStyle/>
        <a:p>
          <a:endParaRPr lang="es-CO" b="0"/>
        </a:p>
      </dgm:t>
    </dgm:pt>
    <dgm:pt modelId="{260CDC95-7802-4703-BA62-33F9C8FF54B1}">
      <dgm:prSet phldrT="[Texto]"/>
      <dgm:spPr/>
      <dgm:t>
        <a:bodyPr/>
        <a:lstStyle/>
        <a:p>
          <a:r>
            <a:rPr lang="es-CO" b="0" i="0" dirty="0">
              <a:latin typeface="Arial"/>
              <a:cs typeface="Arial"/>
            </a:rPr>
            <a:t>Dificultades</a:t>
          </a:r>
          <a:endParaRPr lang="es-CO" b="0" dirty="0">
            <a:latin typeface="Arial"/>
            <a:cs typeface="Arial"/>
          </a:endParaRPr>
        </a:p>
      </dgm:t>
    </dgm:pt>
    <dgm:pt modelId="{72BF4E3F-2C64-466D-9DCC-110CA850AEA1}" type="parTrans" cxnId="{F261DAB2-C192-4551-A4F4-32353ECA411E}">
      <dgm:prSet/>
      <dgm:spPr/>
      <dgm:t>
        <a:bodyPr/>
        <a:lstStyle/>
        <a:p>
          <a:endParaRPr lang="es-CO" b="0"/>
        </a:p>
      </dgm:t>
    </dgm:pt>
    <dgm:pt modelId="{9305BC50-B7DF-491D-A5E3-D2C1159BFF21}" type="sibTrans" cxnId="{F261DAB2-C192-4551-A4F4-32353ECA411E}">
      <dgm:prSet/>
      <dgm:spPr/>
      <dgm:t>
        <a:bodyPr/>
        <a:lstStyle/>
        <a:p>
          <a:endParaRPr lang="es-CO" b="0"/>
        </a:p>
      </dgm:t>
    </dgm:pt>
    <dgm:pt modelId="{3EB15699-84FF-4303-B8E2-5F3DAF3115AC}">
      <dgm:prSet phldr="0"/>
      <dgm:spPr/>
      <dgm:t>
        <a:bodyPr/>
        <a:lstStyle/>
        <a:p>
          <a:pPr rtl="0"/>
          <a:r>
            <a:rPr lang="es-CO" b="0" dirty="0">
              <a:latin typeface="Arial"/>
              <a:cs typeface="Arial"/>
            </a:rPr>
            <a:t>Observaciones </a:t>
          </a:r>
        </a:p>
      </dgm:t>
    </dgm:pt>
    <dgm:pt modelId="{0C2EFE93-0705-41E5-9B31-C79544584C40}" type="parTrans" cxnId="{88D90170-9BA5-4942-BE21-CFB5706BB9D5}">
      <dgm:prSet/>
      <dgm:spPr/>
      <dgm:t>
        <a:bodyPr/>
        <a:lstStyle/>
        <a:p>
          <a:endParaRPr lang="es-CO" b="0"/>
        </a:p>
      </dgm:t>
    </dgm:pt>
    <dgm:pt modelId="{C5C8FC29-B2B4-45DE-9191-31DE76E0661B}" type="sibTrans" cxnId="{88D90170-9BA5-4942-BE21-CFB5706BB9D5}">
      <dgm:prSet/>
      <dgm:spPr/>
      <dgm:t>
        <a:bodyPr/>
        <a:lstStyle/>
        <a:p>
          <a:endParaRPr lang="es-CO" b="0"/>
        </a:p>
      </dgm:t>
    </dgm:pt>
    <dgm:pt modelId="{70F2162C-9F4B-44C9-9281-A1F52965B4E3}">
      <dgm:prSet phldrT="[Texto]"/>
      <dgm:spPr/>
      <dgm:t>
        <a:bodyPr/>
        <a:lstStyle/>
        <a:p>
          <a:r>
            <a:rPr lang="es-MX" b="0" i="0" dirty="0"/>
            <a:t>Producción de conocimiento - Mejorar la capacidad de producción de conocimiento a través de la automatización de los boletines; aprovechar los casos de uso.</a:t>
          </a:r>
          <a:endParaRPr lang="es-CO" b="0" dirty="0">
            <a:latin typeface="Arial"/>
            <a:cs typeface="Arial"/>
          </a:endParaRPr>
        </a:p>
      </dgm:t>
    </dgm:pt>
    <dgm:pt modelId="{9F1ACCE4-8A08-449B-A7B3-91331A72F251}" type="parTrans" cxnId="{61C27E56-130E-49BC-A647-27C19525922F}">
      <dgm:prSet/>
      <dgm:spPr/>
      <dgm:t>
        <a:bodyPr/>
        <a:lstStyle/>
        <a:p>
          <a:endParaRPr lang="es-CO"/>
        </a:p>
      </dgm:t>
    </dgm:pt>
    <dgm:pt modelId="{022253D6-DEA7-4EF1-8085-A4964E848FDC}" type="sibTrans" cxnId="{61C27E56-130E-49BC-A647-27C19525922F}">
      <dgm:prSet/>
      <dgm:spPr/>
      <dgm:t>
        <a:bodyPr/>
        <a:lstStyle/>
        <a:p>
          <a:endParaRPr lang="es-CO"/>
        </a:p>
      </dgm:t>
    </dgm:pt>
    <dgm:pt modelId="{EB286889-EACE-41D9-957E-F355DD9DF544}">
      <dgm:prSet phldrT="[Texto]"/>
      <dgm:spPr/>
      <dgm:t>
        <a:bodyPr/>
        <a:lstStyle/>
        <a:p>
          <a:r>
            <a:rPr lang="es-MX" b="0" i="0" dirty="0"/>
            <a:t>Falta de interoperabilidad entre sistemas de información de diferentes entidades.</a:t>
          </a:r>
          <a:endParaRPr lang="es-CO" b="0" dirty="0">
            <a:latin typeface="Arial"/>
            <a:cs typeface="Arial"/>
          </a:endParaRPr>
        </a:p>
      </dgm:t>
    </dgm:pt>
    <dgm:pt modelId="{76FEB965-24E3-4498-A3B3-16D35101E746}" type="parTrans" cxnId="{2113CD61-9C53-439D-A68E-1391418E2327}">
      <dgm:prSet/>
      <dgm:spPr/>
      <dgm:t>
        <a:bodyPr/>
        <a:lstStyle/>
        <a:p>
          <a:endParaRPr lang="es-CO"/>
        </a:p>
      </dgm:t>
    </dgm:pt>
    <dgm:pt modelId="{C8BCDBD2-CEB5-41A8-BDFC-0C6143501443}" type="sibTrans" cxnId="{2113CD61-9C53-439D-A68E-1391418E2327}">
      <dgm:prSet/>
      <dgm:spPr/>
      <dgm:t>
        <a:bodyPr/>
        <a:lstStyle/>
        <a:p>
          <a:endParaRPr lang="es-CO"/>
        </a:p>
      </dgm:t>
    </dgm:pt>
    <dgm:pt modelId="{F66AA375-F20A-4E44-9582-DE8E8322EC46}">
      <dgm:prSet phldr="0"/>
      <dgm:spPr/>
      <dgm:t>
        <a:bodyPr/>
        <a:lstStyle/>
        <a:p>
          <a:r>
            <a:rPr lang="es-MX" b="0" i="0" dirty="0"/>
            <a:t>La gestión del conocimiento es una dimensión novedosa para la administración pública y a la vez exige de esta la disposición de equipos y competencias que coadyuven a su realización en todas sus fases. Por ello, la gestión del conocimiento es una capacidad institucional llamada a fortalecerse paulatina y sostenidamente.</a:t>
          </a:r>
          <a:endParaRPr lang="es-CO" b="0" dirty="0">
            <a:latin typeface="Arial"/>
            <a:cs typeface="Arial"/>
          </a:endParaRPr>
        </a:p>
      </dgm:t>
    </dgm:pt>
    <dgm:pt modelId="{A6D5B2E2-A5CB-4BE4-9053-83065F176F12}" type="parTrans" cxnId="{37A01564-5BE5-4D8F-9E17-95E425FC5E43}">
      <dgm:prSet/>
      <dgm:spPr/>
      <dgm:t>
        <a:bodyPr/>
        <a:lstStyle/>
        <a:p>
          <a:endParaRPr lang="es-CO"/>
        </a:p>
      </dgm:t>
    </dgm:pt>
    <dgm:pt modelId="{45E8589A-67E7-4DC4-968F-43114B0B6E19}" type="sibTrans" cxnId="{37A01564-5BE5-4D8F-9E17-95E425FC5E43}">
      <dgm:prSet/>
      <dgm:spPr/>
      <dgm:t>
        <a:bodyPr/>
        <a:lstStyle/>
        <a:p>
          <a:endParaRPr lang="es-CO"/>
        </a:p>
      </dgm:t>
    </dgm:pt>
    <dgm:pt modelId="{C507EBF6-18D1-4BBC-BFA1-96FA839C8082}">
      <dgm:prSet/>
      <dgm:spPr/>
      <dgm:t>
        <a:bodyPr/>
        <a:lstStyle/>
        <a:p>
          <a:r>
            <a:rPr lang="es-MX" b="0" i="0" dirty="0"/>
            <a:t>Divulgación del conocimiento - Llegar a un número mayor de ciudadanos e instituciones interesadas en el control fiscal; fortalecer la imagen del control fiscal, a través de estrategias comunicativas innovadoras.</a:t>
          </a:r>
        </a:p>
      </dgm:t>
    </dgm:pt>
    <dgm:pt modelId="{73E0776C-6B0C-4AF4-BC68-292C1A897D4D}" type="parTrans" cxnId="{7CDF9F29-D50F-478F-8F55-7DF62AB4C7E7}">
      <dgm:prSet/>
      <dgm:spPr/>
      <dgm:t>
        <a:bodyPr/>
        <a:lstStyle/>
        <a:p>
          <a:endParaRPr lang="es-CO"/>
        </a:p>
      </dgm:t>
    </dgm:pt>
    <dgm:pt modelId="{DF0F0068-3CB6-42E7-AA4C-CC38A46D4F74}" type="sibTrans" cxnId="{7CDF9F29-D50F-478F-8F55-7DF62AB4C7E7}">
      <dgm:prSet/>
      <dgm:spPr/>
      <dgm:t>
        <a:bodyPr/>
        <a:lstStyle/>
        <a:p>
          <a:endParaRPr lang="es-CO"/>
        </a:p>
      </dgm:t>
    </dgm:pt>
    <dgm:pt modelId="{504A6BAE-FCF4-45E7-B2B3-78BD50ADE600}">
      <dgm:prSet/>
      <dgm:spPr/>
      <dgm:t>
        <a:bodyPr/>
        <a:lstStyle/>
        <a:p>
          <a:r>
            <a:rPr lang="es-MX" b="0" i="0" dirty="0"/>
            <a:t>Cooperación para la gestión del conocimiento- Crear una red de cooperantes alrededor de la lucha contra la corrupción.</a:t>
          </a:r>
        </a:p>
      </dgm:t>
    </dgm:pt>
    <dgm:pt modelId="{4B044267-A2E9-4A18-BC93-ECF4267AC7BD}" type="parTrans" cxnId="{907F3EEA-13C6-44C6-8FD2-0A7B77014EBB}">
      <dgm:prSet/>
      <dgm:spPr/>
      <dgm:t>
        <a:bodyPr/>
        <a:lstStyle/>
        <a:p>
          <a:endParaRPr lang="es-CO"/>
        </a:p>
      </dgm:t>
    </dgm:pt>
    <dgm:pt modelId="{B50C4A01-A821-4E71-80CA-BD8973656A50}" type="sibTrans" cxnId="{907F3EEA-13C6-44C6-8FD2-0A7B77014EBB}">
      <dgm:prSet/>
      <dgm:spPr/>
      <dgm:t>
        <a:bodyPr/>
        <a:lstStyle/>
        <a:p>
          <a:endParaRPr lang="es-CO"/>
        </a:p>
      </dgm:t>
    </dgm:pt>
    <dgm:pt modelId="{3692E67F-D815-4A83-BB58-E89141AF1A97}">
      <dgm:prSet/>
      <dgm:spPr/>
      <dgm:t>
        <a:bodyPr/>
        <a:lstStyle/>
        <a:p>
          <a:r>
            <a:rPr lang="es-MX" b="0" i="0" dirty="0"/>
            <a:t>Gestión estadística de la información - Articular la gestión estadística de la información a la producción de conocimiento en procesos diferentes al proceso auditor; fortalecer la cultura de la gestión estadística de la información.</a:t>
          </a:r>
        </a:p>
      </dgm:t>
    </dgm:pt>
    <dgm:pt modelId="{AA47DE54-27A5-49DD-99AD-1C767EE1D0B6}" type="parTrans" cxnId="{9938D6FA-FCAC-43C1-A8BC-6044D142B161}">
      <dgm:prSet/>
      <dgm:spPr/>
      <dgm:t>
        <a:bodyPr/>
        <a:lstStyle/>
        <a:p>
          <a:endParaRPr lang="es-CO"/>
        </a:p>
      </dgm:t>
    </dgm:pt>
    <dgm:pt modelId="{F9947A6A-903F-49F3-8930-CA5A41D8E68C}" type="sibTrans" cxnId="{9938D6FA-FCAC-43C1-A8BC-6044D142B161}">
      <dgm:prSet/>
      <dgm:spPr/>
      <dgm:t>
        <a:bodyPr/>
        <a:lstStyle/>
        <a:p>
          <a:endParaRPr lang="es-CO"/>
        </a:p>
      </dgm:t>
    </dgm:pt>
    <dgm:pt modelId="{D89CB39A-B2E4-4D4A-8974-D9A726AC6B47}">
      <dgm:prSet/>
      <dgm:spPr/>
      <dgm:t>
        <a:bodyPr/>
        <a:lstStyle/>
        <a:p>
          <a:r>
            <a:rPr lang="es-CO" b="0" i="0" dirty="0"/>
            <a:t>Hiperinformación en las redes.</a:t>
          </a:r>
        </a:p>
      </dgm:t>
    </dgm:pt>
    <dgm:pt modelId="{22B6B667-3611-47E0-AD49-14796CBDB3B8}" type="parTrans" cxnId="{948283CC-0F11-4A3B-BEFD-B072A2FCFE50}">
      <dgm:prSet/>
      <dgm:spPr/>
      <dgm:t>
        <a:bodyPr/>
        <a:lstStyle/>
        <a:p>
          <a:endParaRPr lang="es-CO"/>
        </a:p>
      </dgm:t>
    </dgm:pt>
    <dgm:pt modelId="{77CD5C4E-7CEC-4518-B8D3-77FB103FD620}" type="sibTrans" cxnId="{948283CC-0F11-4A3B-BEFD-B072A2FCFE50}">
      <dgm:prSet/>
      <dgm:spPr/>
      <dgm:t>
        <a:bodyPr/>
        <a:lstStyle/>
        <a:p>
          <a:endParaRPr lang="es-CO"/>
        </a:p>
      </dgm:t>
    </dgm:pt>
    <dgm:pt modelId="{3FB2F56E-17E5-4B45-A7FD-AA9D8ADB97AE}">
      <dgm:prSet/>
      <dgm:spPr/>
      <dgm:t>
        <a:bodyPr/>
        <a:lstStyle/>
        <a:p>
          <a:r>
            <a:rPr lang="es-MX" b="0" i="0" dirty="0"/>
            <a:t>Debilidades en las competencias de los funcionarios en materia de gestión estadística de la información.</a:t>
          </a:r>
        </a:p>
      </dgm:t>
    </dgm:pt>
    <dgm:pt modelId="{CF0A253A-2111-4459-8523-E4FC19F655CC}" type="parTrans" cxnId="{7E0B6DF4-9BD6-4F32-91CB-9270B6F36826}">
      <dgm:prSet/>
      <dgm:spPr/>
      <dgm:t>
        <a:bodyPr/>
        <a:lstStyle/>
        <a:p>
          <a:endParaRPr lang="es-CO"/>
        </a:p>
      </dgm:t>
    </dgm:pt>
    <dgm:pt modelId="{F2A44ACC-15D9-469B-9F8F-520857E049DF}" type="sibTrans" cxnId="{7E0B6DF4-9BD6-4F32-91CB-9270B6F36826}">
      <dgm:prSet/>
      <dgm:spPr/>
      <dgm:t>
        <a:bodyPr/>
        <a:lstStyle/>
        <a:p>
          <a:endParaRPr lang="es-CO"/>
        </a:p>
      </dgm:t>
    </dgm:pt>
    <dgm:pt modelId="{C66D17E6-1200-45AD-88B4-3C5F71EF5984}" type="pres">
      <dgm:prSet presAssocID="{FF16BE31-F609-4099-92F1-BEC4B813EF49}" presName="linear" presStyleCnt="0">
        <dgm:presLayoutVars>
          <dgm:animLvl val="lvl"/>
          <dgm:resizeHandles val="exact"/>
        </dgm:presLayoutVars>
      </dgm:prSet>
      <dgm:spPr/>
    </dgm:pt>
    <dgm:pt modelId="{74735815-EB4B-4BF6-9AFD-A8319B3CACA4}" type="pres">
      <dgm:prSet presAssocID="{86D49A2F-385E-4372-834C-DDD6F5C3718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0D2E98B-47F7-46EE-82EC-6E86CCA31897}" type="pres">
      <dgm:prSet presAssocID="{86D49A2F-385E-4372-834C-DDD6F5C37183}" presName="childText" presStyleLbl="revTx" presStyleIdx="0" presStyleCnt="3">
        <dgm:presLayoutVars>
          <dgm:bulletEnabled val="1"/>
        </dgm:presLayoutVars>
      </dgm:prSet>
      <dgm:spPr/>
    </dgm:pt>
    <dgm:pt modelId="{756B0785-502A-4FB0-8F4B-BC464B9D2736}" type="pres">
      <dgm:prSet presAssocID="{260CDC95-7802-4703-BA62-33F9C8FF54B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BC41060-7E7B-4808-8A06-F6318642CFD1}" type="pres">
      <dgm:prSet presAssocID="{260CDC95-7802-4703-BA62-33F9C8FF54B1}" presName="childText" presStyleLbl="revTx" presStyleIdx="1" presStyleCnt="3">
        <dgm:presLayoutVars>
          <dgm:bulletEnabled val="1"/>
        </dgm:presLayoutVars>
      </dgm:prSet>
      <dgm:spPr/>
    </dgm:pt>
    <dgm:pt modelId="{E7E326A1-DE00-408C-A148-8829943762AD}" type="pres">
      <dgm:prSet presAssocID="{3EB15699-84FF-4303-B8E2-5F3DAF3115AC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68B8C807-2980-4DDA-B9DB-A98B5A66858A}" type="pres">
      <dgm:prSet presAssocID="{3EB15699-84FF-4303-B8E2-5F3DAF3115AC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267CC814-AC01-4197-96D2-02BE3EF838A1}" type="presOf" srcId="{3692E67F-D815-4A83-BB58-E89141AF1A97}" destId="{E0D2E98B-47F7-46EE-82EC-6E86CCA31897}" srcOrd="0" destOrd="3" presId="urn:microsoft.com/office/officeart/2005/8/layout/vList2"/>
    <dgm:cxn modelId="{FF87EC1B-01E1-4A16-AAE2-4D6413E50A44}" type="presOf" srcId="{EB286889-EACE-41D9-957E-F355DD9DF544}" destId="{BBC41060-7E7B-4808-8A06-F6318642CFD1}" srcOrd="0" destOrd="0" presId="urn:microsoft.com/office/officeart/2005/8/layout/vList2"/>
    <dgm:cxn modelId="{159F7B1E-B3F2-4DE8-AC3E-9F0662BCDE12}" type="presOf" srcId="{F66AA375-F20A-4E44-9582-DE8E8322EC46}" destId="{68B8C807-2980-4DDA-B9DB-A98B5A66858A}" srcOrd="0" destOrd="0" presId="urn:microsoft.com/office/officeart/2005/8/layout/vList2"/>
    <dgm:cxn modelId="{7CDF9F29-D50F-478F-8F55-7DF62AB4C7E7}" srcId="{86D49A2F-385E-4372-834C-DDD6F5C37183}" destId="{C507EBF6-18D1-4BBC-BFA1-96FA839C8082}" srcOrd="1" destOrd="0" parTransId="{73E0776C-6B0C-4AF4-BC68-292C1A897D4D}" sibTransId="{DF0F0068-3CB6-42E7-AA4C-CC38A46D4F74}"/>
    <dgm:cxn modelId="{2113CD61-9C53-439D-A68E-1391418E2327}" srcId="{260CDC95-7802-4703-BA62-33F9C8FF54B1}" destId="{EB286889-EACE-41D9-957E-F355DD9DF544}" srcOrd="0" destOrd="0" parTransId="{76FEB965-24E3-4498-A3B3-16D35101E746}" sibTransId="{C8BCDBD2-CEB5-41A8-BDFC-0C6143501443}"/>
    <dgm:cxn modelId="{C0928E42-FBA4-4778-B463-5811B98A58A8}" type="presOf" srcId="{3EB15699-84FF-4303-B8E2-5F3DAF3115AC}" destId="{E7E326A1-DE00-408C-A148-8829943762AD}" srcOrd="0" destOrd="0" presId="urn:microsoft.com/office/officeart/2005/8/layout/vList2"/>
    <dgm:cxn modelId="{37A01564-5BE5-4D8F-9E17-95E425FC5E43}" srcId="{3EB15699-84FF-4303-B8E2-5F3DAF3115AC}" destId="{F66AA375-F20A-4E44-9582-DE8E8322EC46}" srcOrd="0" destOrd="0" parTransId="{A6D5B2E2-A5CB-4BE4-9053-83065F176F12}" sibTransId="{45E8589A-67E7-4DC4-968F-43114B0B6E19}"/>
    <dgm:cxn modelId="{F271F569-BDC6-47ED-9CEB-1E0956FFBDB0}" type="presOf" srcId="{260CDC95-7802-4703-BA62-33F9C8FF54B1}" destId="{756B0785-502A-4FB0-8F4B-BC464B9D2736}" srcOrd="0" destOrd="0" presId="urn:microsoft.com/office/officeart/2005/8/layout/vList2"/>
    <dgm:cxn modelId="{88D90170-9BA5-4942-BE21-CFB5706BB9D5}" srcId="{FF16BE31-F609-4099-92F1-BEC4B813EF49}" destId="{3EB15699-84FF-4303-B8E2-5F3DAF3115AC}" srcOrd="2" destOrd="0" parTransId="{0C2EFE93-0705-41E5-9B31-C79544584C40}" sibTransId="{C5C8FC29-B2B4-45DE-9191-31DE76E0661B}"/>
    <dgm:cxn modelId="{BCA66672-4B37-48A7-9508-851F00208350}" type="presOf" srcId="{70F2162C-9F4B-44C9-9281-A1F52965B4E3}" destId="{E0D2E98B-47F7-46EE-82EC-6E86CCA31897}" srcOrd="0" destOrd="0" presId="urn:microsoft.com/office/officeart/2005/8/layout/vList2"/>
    <dgm:cxn modelId="{61C27E56-130E-49BC-A647-27C19525922F}" srcId="{86D49A2F-385E-4372-834C-DDD6F5C37183}" destId="{70F2162C-9F4B-44C9-9281-A1F52965B4E3}" srcOrd="0" destOrd="0" parTransId="{9F1ACCE4-8A08-449B-A7B3-91331A72F251}" sibTransId="{022253D6-DEA7-4EF1-8085-A4964E848FDC}"/>
    <dgm:cxn modelId="{4A534989-6A48-4E36-A4FF-7248C5C3994D}" type="presOf" srcId="{86D49A2F-385E-4372-834C-DDD6F5C37183}" destId="{74735815-EB4B-4BF6-9AFD-A8319B3CACA4}" srcOrd="0" destOrd="0" presId="urn:microsoft.com/office/officeart/2005/8/layout/vList2"/>
    <dgm:cxn modelId="{1FBDB28E-83FF-444C-8712-354A791C654F}" srcId="{FF16BE31-F609-4099-92F1-BEC4B813EF49}" destId="{86D49A2F-385E-4372-834C-DDD6F5C37183}" srcOrd="0" destOrd="0" parTransId="{202D73F1-5765-42D0-AEDB-EA87B3899BBE}" sibTransId="{963B08DB-645F-4373-AEF5-421ED57903BD}"/>
    <dgm:cxn modelId="{F261DAB2-C192-4551-A4F4-32353ECA411E}" srcId="{FF16BE31-F609-4099-92F1-BEC4B813EF49}" destId="{260CDC95-7802-4703-BA62-33F9C8FF54B1}" srcOrd="1" destOrd="0" parTransId="{72BF4E3F-2C64-466D-9DCC-110CA850AEA1}" sibTransId="{9305BC50-B7DF-491D-A5E3-D2C1159BFF21}"/>
    <dgm:cxn modelId="{4F7EF6B5-9653-43DF-B84E-E1AE935640E9}" type="presOf" srcId="{D89CB39A-B2E4-4D4A-8974-D9A726AC6B47}" destId="{BBC41060-7E7B-4808-8A06-F6318642CFD1}" srcOrd="0" destOrd="1" presId="urn:microsoft.com/office/officeart/2005/8/layout/vList2"/>
    <dgm:cxn modelId="{948283CC-0F11-4A3B-BEFD-B072A2FCFE50}" srcId="{260CDC95-7802-4703-BA62-33F9C8FF54B1}" destId="{D89CB39A-B2E4-4D4A-8974-D9A726AC6B47}" srcOrd="1" destOrd="0" parTransId="{22B6B667-3611-47E0-AD49-14796CBDB3B8}" sibTransId="{77CD5C4E-7CEC-4518-B8D3-77FB103FD620}"/>
    <dgm:cxn modelId="{A4C705E3-EFF0-42E4-844C-C8070EC5A0AB}" type="presOf" srcId="{FF16BE31-F609-4099-92F1-BEC4B813EF49}" destId="{C66D17E6-1200-45AD-88B4-3C5F71EF5984}" srcOrd="0" destOrd="0" presId="urn:microsoft.com/office/officeart/2005/8/layout/vList2"/>
    <dgm:cxn modelId="{907F3EEA-13C6-44C6-8FD2-0A7B77014EBB}" srcId="{86D49A2F-385E-4372-834C-DDD6F5C37183}" destId="{504A6BAE-FCF4-45E7-B2B3-78BD50ADE600}" srcOrd="2" destOrd="0" parTransId="{4B044267-A2E9-4A18-BC93-ECF4267AC7BD}" sibTransId="{B50C4A01-A821-4E71-80CA-BD8973656A50}"/>
    <dgm:cxn modelId="{B69635EC-F594-4512-B55A-27E859E492C5}" type="presOf" srcId="{3FB2F56E-17E5-4B45-A7FD-AA9D8ADB97AE}" destId="{BBC41060-7E7B-4808-8A06-F6318642CFD1}" srcOrd="0" destOrd="2" presId="urn:microsoft.com/office/officeart/2005/8/layout/vList2"/>
    <dgm:cxn modelId="{EDC4C5F1-A47C-469E-8730-8459370473B4}" type="presOf" srcId="{C507EBF6-18D1-4BBC-BFA1-96FA839C8082}" destId="{E0D2E98B-47F7-46EE-82EC-6E86CCA31897}" srcOrd="0" destOrd="1" presId="urn:microsoft.com/office/officeart/2005/8/layout/vList2"/>
    <dgm:cxn modelId="{7E0B6DF4-9BD6-4F32-91CB-9270B6F36826}" srcId="{260CDC95-7802-4703-BA62-33F9C8FF54B1}" destId="{3FB2F56E-17E5-4B45-A7FD-AA9D8ADB97AE}" srcOrd="2" destOrd="0" parTransId="{CF0A253A-2111-4459-8523-E4FC19F655CC}" sibTransId="{F2A44ACC-15D9-469B-9F8F-520857E049DF}"/>
    <dgm:cxn modelId="{9938D6FA-FCAC-43C1-A8BC-6044D142B161}" srcId="{86D49A2F-385E-4372-834C-DDD6F5C37183}" destId="{3692E67F-D815-4A83-BB58-E89141AF1A97}" srcOrd="3" destOrd="0" parTransId="{AA47DE54-27A5-49DD-99AD-1C767EE1D0B6}" sibTransId="{F9947A6A-903F-49F3-8930-CA5A41D8E68C}"/>
    <dgm:cxn modelId="{AEA552FB-746B-4AAA-9DF1-0815600B0DE3}" type="presOf" srcId="{504A6BAE-FCF4-45E7-B2B3-78BD50ADE600}" destId="{E0D2E98B-47F7-46EE-82EC-6E86CCA31897}" srcOrd="0" destOrd="2" presId="urn:microsoft.com/office/officeart/2005/8/layout/vList2"/>
    <dgm:cxn modelId="{4B11AB24-681E-4AE4-AAC8-90F019A57762}" type="presParOf" srcId="{C66D17E6-1200-45AD-88B4-3C5F71EF5984}" destId="{74735815-EB4B-4BF6-9AFD-A8319B3CACA4}" srcOrd="0" destOrd="0" presId="urn:microsoft.com/office/officeart/2005/8/layout/vList2"/>
    <dgm:cxn modelId="{8F2434EA-64A3-487C-987B-349A8A5CE431}" type="presParOf" srcId="{C66D17E6-1200-45AD-88B4-3C5F71EF5984}" destId="{E0D2E98B-47F7-46EE-82EC-6E86CCA31897}" srcOrd="1" destOrd="0" presId="urn:microsoft.com/office/officeart/2005/8/layout/vList2"/>
    <dgm:cxn modelId="{DAD99A2A-E6FF-4E7B-B2B1-2A618B3ACCB3}" type="presParOf" srcId="{C66D17E6-1200-45AD-88B4-3C5F71EF5984}" destId="{756B0785-502A-4FB0-8F4B-BC464B9D2736}" srcOrd="2" destOrd="0" presId="urn:microsoft.com/office/officeart/2005/8/layout/vList2"/>
    <dgm:cxn modelId="{2B5B962A-F767-462D-B160-043F2EB58404}" type="presParOf" srcId="{C66D17E6-1200-45AD-88B4-3C5F71EF5984}" destId="{BBC41060-7E7B-4808-8A06-F6318642CFD1}" srcOrd="3" destOrd="0" presId="urn:microsoft.com/office/officeart/2005/8/layout/vList2"/>
    <dgm:cxn modelId="{6D47AD62-F9D3-4E4B-902B-6F055BE1DD80}" type="presParOf" srcId="{C66D17E6-1200-45AD-88B4-3C5F71EF5984}" destId="{E7E326A1-DE00-408C-A148-8829943762AD}" srcOrd="4" destOrd="0" presId="urn:microsoft.com/office/officeart/2005/8/layout/vList2"/>
    <dgm:cxn modelId="{1CA06D98-78E9-4FCF-A340-3D94ECAEC033}" type="presParOf" srcId="{C66D17E6-1200-45AD-88B4-3C5F71EF5984}" destId="{68B8C807-2980-4DDA-B9DB-A98B5A66858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F16BE31-F609-4099-92F1-BEC4B813EF49}" type="doc">
      <dgm:prSet loTypeId="urn:microsoft.com/office/officeart/2005/8/layout/vList2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s-CO"/>
        </a:p>
      </dgm:t>
    </dgm:pt>
    <dgm:pt modelId="{86D49A2F-385E-4372-834C-DDD6F5C37183}">
      <dgm:prSet phldrT="[Texto]"/>
      <dgm:spPr/>
      <dgm:t>
        <a:bodyPr/>
        <a:lstStyle/>
        <a:p>
          <a:pPr rtl="0"/>
          <a:r>
            <a:rPr lang="es-CO" b="0" i="0" dirty="0">
              <a:latin typeface="Calibri"/>
            </a:rPr>
            <a:t>R</a:t>
          </a:r>
          <a:r>
            <a:rPr lang="es-CO" b="0" i="0" dirty="0">
              <a:latin typeface="Arial"/>
              <a:cs typeface="Arial"/>
            </a:rPr>
            <a:t>etos </a:t>
          </a:r>
          <a:endParaRPr lang="es-CO" b="0" dirty="0">
            <a:latin typeface="Arial"/>
            <a:cs typeface="Arial"/>
          </a:endParaRPr>
        </a:p>
      </dgm:t>
    </dgm:pt>
    <dgm:pt modelId="{202D73F1-5765-42D0-AEDB-EA87B3899BBE}" type="parTrans" cxnId="{1FBDB28E-83FF-444C-8712-354A791C654F}">
      <dgm:prSet/>
      <dgm:spPr/>
      <dgm:t>
        <a:bodyPr/>
        <a:lstStyle/>
        <a:p>
          <a:endParaRPr lang="es-CO" b="0"/>
        </a:p>
      </dgm:t>
    </dgm:pt>
    <dgm:pt modelId="{963B08DB-645F-4373-AEF5-421ED57903BD}" type="sibTrans" cxnId="{1FBDB28E-83FF-444C-8712-354A791C654F}">
      <dgm:prSet/>
      <dgm:spPr/>
      <dgm:t>
        <a:bodyPr/>
        <a:lstStyle/>
        <a:p>
          <a:endParaRPr lang="es-CO" b="0"/>
        </a:p>
      </dgm:t>
    </dgm:pt>
    <dgm:pt modelId="{260CDC95-7802-4703-BA62-33F9C8FF54B1}">
      <dgm:prSet phldrT="[Texto]"/>
      <dgm:spPr/>
      <dgm:t>
        <a:bodyPr/>
        <a:lstStyle/>
        <a:p>
          <a:r>
            <a:rPr lang="es-CO" b="0" i="0" dirty="0">
              <a:latin typeface="Arial"/>
              <a:cs typeface="Arial"/>
            </a:rPr>
            <a:t>Dificultades</a:t>
          </a:r>
          <a:endParaRPr lang="es-CO" b="0" dirty="0">
            <a:latin typeface="Arial"/>
            <a:cs typeface="Arial"/>
          </a:endParaRPr>
        </a:p>
      </dgm:t>
    </dgm:pt>
    <dgm:pt modelId="{72BF4E3F-2C64-466D-9DCC-110CA850AEA1}" type="parTrans" cxnId="{F261DAB2-C192-4551-A4F4-32353ECA411E}">
      <dgm:prSet/>
      <dgm:spPr/>
      <dgm:t>
        <a:bodyPr/>
        <a:lstStyle/>
        <a:p>
          <a:endParaRPr lang="es-CO" b="0"/>
        </a:p>
      </dgm:t>
    </dgm:pt>
    <dgm:pt modelId="{9305BC50-B7DF-491D-A5E3-D2C1159BFF21}" type="sibTrans" cxnId="{F261DAB2-C192-4551-A4F4-32353ECA411E}">
      <dgm:prSet/>
      <dgm:spPr/>
      <dgm:t>
        <a:bodyPr/>
        <a:lstStyle/>
        <a:p>
          <a:endParaRPr lang="es-CO" b="0"/>
        </a:p>
      </dgm:t>
    </dgm:pt>
    <dgm:pt modelId="{3EB15699-84FF-4303-B8E2-5F3DAF3115AC}">
      <dgm:prSet phldr="0"/>
      <dgm:spPr/>
      <dgm:t>
        <a:bodyPr/>
        <a:lstStyle/>
        <a:p>
          <a:pPr rtl="0"/>
          <a:r>
            <a:rPr lang="es-CO" b="0" dirty="0">
              <a:latin typeface="Arial"/>
              <a:cs typeface="Arial"/>
            </a:rPr>
            <a:t>Observaciones </a:t>
          </a:r>
        </a:p>
      </dgm:t>
    </dgm:pt>
    <dgm:pt modelId="{0C2EFE93-0705-41E5-9B31-C79544584C40}" type="parTrans" cxnId="{88D90170-9BA5-4942-BE21-CFB5706BB9D5}">
      <dgm:prSet/>
      <dgm:spPr/>
      <dgm:t>
        <a:bodyPr/>
        <a:lstStyle/>
        <a:p>
          <a:endParaRPr lang="es-CO" b="0"/>
        </a:p>
      </dgm:t>
    </dgm:pt>
    <dgm:pt modelId="{C5C8FC29-B2B4-45DE-9191-31DE76E0661B}" type="sibTrans" cxnId="{88D90170-9BA5-4942-BE21-CFB5706BB9D5}">
      <dgm:prSet/>
      <dgm:spPr/>
      <dgm:t>
        <a:bodyPr/>
        <a:lstStyle/>
        <a:p>
          <a:endParaRPr lang="es-CO" b="0"/>
        </a:p>
      </dgm:t>
    </dgm:pt>
    <dgm:pt modelId="{70F2162C-9F4B-44C9-9281-A1F52965B4E3}">
      <dgm:prSet phldrT="[Texto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 b="0" i="0" dirty="0"/>
            <a:t>Alcanzar la cobertura total de los funcionarios que hacen parte de la cadena de valor del control fiscal.</a:t>
          </a:r>
          <a:endParaRPr lang="es-CO" b="0" dirty="0">
            <a:latin typeface="Arial"/>
            <a:cs typeface="Arial"/>
          </a:endParaRPr>
        </a:p>
      </dgm:t>
    </dgm:pt>
    <dgm:pt modelId="{9F1ACCE4-8A08-449B-A7B3-91331A72F251}" type="parTrans" cxnId="{61C27E56-130E-49BC-A647-27C19525922F}">
      <dgm:prSet/>
      <dgm:spPr/>
      <dgm:t>
        <a:bodyPr/>
        <a:lstStyle/>
        <a:p>
          <a:endParaRPr lang="es-CO"/>
        </a:p>
      </dgm:t>
    </dgm:pt>
    <dgm:pt modelId="{022253D6-DEA7-4EF1-8085-A4964E848FDC}" type="sibTrans" cxnId="{61C27E56-130E-49BC-A647-27C19525922F}">
      <dgm:prSet/>
      <dgm:spPr/>
      <dgm:t>
        <a:bodyPr/>
        <a:lstStyle/>
        <a:p>
          <a:endParaRPr lang="es-CO"/>
        </a:p>
      </dgm:t>
    </dgm:pt>
    <dgm:pt modelId="{EB286889-EACE-41D9-957E-F355DD9DF544}">
      <dgm:prSet phldrT="[Texto]"/>
      <dgm:spPr/>
      <dgm:t>
        <a:bodyPr/>
        <a:lstStyle/>
        <a:p>
          <a:r>
            <a:rPr lang="es-MX" b="0" i="0" dirty="0"/>
            <a:t>Sobre oferta de capacitación virtual.</a:t>
          </a:r>
          <a:endParaRPr lang="es-CO" b="0" dirty="0">
            <a:latin typeface="Arial"/>
            <a:cs typeface="Arial"/>
          </a:endParaRPr>
        </a:p>
      </dgm:t>
    </dgm:pt>
    <dgm:pt modelId="{76FEB965-24E3-4498-A3B3-16D35101E746}" type="parTrans" cxnId="{2113CD61-9C53-439D-A68E-1391418E2327}">
      <dgm:prSet/>
      <dgm:spPr/>
      <dgm:t>
        <a:bodyPr/>
        <a:lstStyle/>
        <a:p>
          <a:endParaRPr lang="es-CO"/>
        </a:p>
      </dgm:t>
    </dgm:pt>
    <dgm:pt modelId="{C8BCDBD2-CEB5-41A8-BDFC-0C6143501443}" type="sibTrans" cxnId="{2113CD61-9C53-439D-A68E-1391418E2327}">
      <dgm:prSet/>
      <dgm:spPr/>
      <dgm:t>
        <a:bodyPr/>
        <a:lstStyle/>
        <a:p>
          <a:endParaRPr lang="es-CO"/>
        </a:p>
      </dgm:t>
    </dgm:pt>
    <dgm:pt modelId="{F66AA375-F20A-4E44-9582-DE8E8322EC46}">
      <dgm:prSet phldr="0"/>
      <dgm:spPr/>
      <dgm:t>
        <a:bodyPr/>
        <a:lstStyle/>
        <a:p>
          <a:r>
            <a:rPr lang="es-MX" b="0" i="0" dirty="0"/>
            <a:t>En procura de fortalecer la gestión del conocimiento, la capacitación (apropiación social del conocimiento) debe articularse con las demás fases de esta gestión, como la producción y la divulgación.</a:t>
          </a:r>
          <a:endParaRPr lang="es-CO" b="0" dirty="0">
            <a:latin typeface="Arial"/>
            <a:cs typeface="Arial"/>
          </a:endParaRPr>
        </a:p>
      </dgm:t>
    </dgm:pt>
    <dgm:pt modelId="{A6D5B2E2-A5CB-4BE4-9053-83065F176F12}" type="parTrans" cxnId="{37A01564-5BE5-4D8F-9E17-95E425FC5E43}">
      <dgm:prSet/>
      <dgm:spPr/>
      <dgm:t>
        <a:bodyPr/>
        <a:lstStyle/>
        <a:p>
          <a:endParaRPr lang="es-CO"/>
        </a:p>
      </dgm:t>
    </dgm:pt>
    <dgm:pt modelId="{45E8589A-67E7-4DC4-968F-43114B0B6E19}" type="sibTrans" cxnId="{37A01564-5BE5-4D8F-9E17-95E425FC5E43}">
      <dgm:prSet/>
      <dgm:spPr/>
      <dgm:t>
        <a:bodyPr/>
        <a:lstStyle/>
        <a:p>
          <a:endParaRPr lang="es-CO"/>
        </a:p>
      </dgm:t>
    </dgm:pt>
    <dgm:pt modelId="{AFCE61FD-3C51-4A42-BF5E-6B3FAC8A8B8A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MX" b="0" i="0" dirty="0"/>
            <a:t>Fortalecer las metodologías de enseñanza - aprendizaje para mejorar la efectividad de los programas.</a:t>
          </a:r>
        </a:p>
      </dgm:t>
    </dgm:pt>
    <dgm:pt modelId="{FF9362D4-E7F9-4406-A940-AB5D8002CC09}" type="parTrans" cxnId="{BF62BCC6-9584-48BD-8137-B987B1F35AC9}">
      <dgm:prSet/>
      <dgm:spPr/>
      <dgm:t>
        <a:bodyPr/>
        <a:lstStyle/>
        <a:p>
          <a:endParaRPr lang="es-CO"/>
        </a:p>
      </dgm:t>
    </dgm:pt>
    <dgm:pt modelId="{C414E1D0-3E35-436F-8154-A750F37C71ED}" type="sibTrans" cxnId="{BF62BCC6-9584-48BD-8137-B987B1F35AC9}">
      <dgm:prSet/>
      <dgm:spPr/>
      <dgm:t>
        <a:bodyPr/>
        <a:lstStyle/>
        <a:p>
          <a:endParaRPr lang="es-CO"/>
        </a:p>
      </dgm:t>
    </dgm:pt>
    <dgm:pt modelId="{C789D119-DCFE-4D04-AD20-4C1A3EA0C980}">
      <dgm:prSet/>
      <dgm:spPr/>
      <dgm:t>
        <a:bodyPr/>
        <a:lstStyle/>
        <a:p>
          <a:r>
            <a:rPr lang="es-MX" b="0" i="0" dirty="0"/>
            <a:t>Altos costos de la educación y de la oferta académica.</a:t>
          </a:r>
        </a:p>
      </dgm:t>
    </dgm:pt>
    <dgm:pt modelId="{2713AE4A-270F-4540-9418-0E3FEAA8E4FB}" type="parTrans" cxnId="{E0291003-60AA-4DB5-BAA5-07C267D95A71}">
      <dgm:prSet/>
      <dgm:spPr/>
      <dgm:t>
        <a:bodyPr/>
        <a:lstStyle/>
        <a:p>
          <a:endParaRPr lang="es-CO"/>
        </a:p>
      </dgm:t>
    </dgm:pt>
    <dgm:pt modelId="{8CC6B3B5-A133-4245-96BD-48001682029F}" type="sibTrans" cxnId="{E0291003-60AA-4DB5-BAA5-07C267D95A71}">
      <dgm:prSet/>
      <dgm:spPr/>
      <dgm:t>
        <a:bodyPr/>
        <a:lstStyle/>
        <a:p>
          <a:endParaRPr lang="es-CO"/>
        </a:p>
      </dgm:t>
    </dgm:pt>
    <dgm:pt modelId="{C66D17E6-1200-45AD-88B4-3C5F71EF5984}" type="pres">
      <dgm:prSet presAssocID="{FF16BE31-F609-4099-92F1-BEC4B813EF49}" presName="linear" presStyleCnt="0">
        <dgm:presLayoutVars>
          <dgm:animLvl val="lvl"/>
          <dgm:resizeHandles val="exact"/>
        </dgm:presLayoutVars>
      </dgm:prSet>
      <dgm:spPr/>
    </dgm:pt>
    <dgm:pt modelId="{74735815-EB4B-4BF6-9AFD-A8319B3CACA4}" type="pres">
      <dgm:prSet presAssocID="{86D49A2F-385E-4372-834C-DDD6F5C3718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0D2E98B-47F7-46EE-82EC-6E86CCA31897}" type="pres">
      <dgm:prSet presAssocID="{86D49A2F-385E-4372-834C-DDD6F5C37183}" presName="childText" presStyleLbl="revTx" presStyleIdx="0" presStyleCnt="3">
        <dgm:presLayoutVars>
          <dgm:bulletEnabled val="1"/>
        </dgm:presLayoutVars>
      </dgm:prSet>
      <dgm:spPr/>
    </dgm:pt>
    <dgm:pt modelId="{756B0785-502A-4FB0-8F4B-BC464B9D2736}" type="pres">
      <dgm:prSet presAssocID="{260CDC95-7802-4703-BA62-33F9C8FF54B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BC41060-7E7B-4808-8A06-F6318642CFD1}" type="pres">
      <dgm:prSet presAssocID="{260CDC95-7802-4703-BA62-33F9C8FF54B1}" presName="childText" presStyleLbl="revTx" presStyleIdx="1" presStyleCnt="3">
        <dgm:presLayoutVars>
          <dgm:bulletEnabled val="1"/>
        </dgm:presLayoutVars>
      </dgm:prSet>
      <dgm:spPr/>
    </dgm:pt>
    <dgm:pt modelId="{E7E326A1-DE00-408C-A148-8829943762AD}" type="pres">
      <dgm:prSet presAssocID="{3EB15699-84FF-4303-B8E2-5F3DAF3115AC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68B8C807-2980-4DDA-B9DB-A98B5A66858A}" type="pres">
      <dgm:prSet presAssocID="{3EB15699-84FF-4303-B8E2-5F3DAF3115AC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E0291003-60AA-4DB5-BAA5-07C267D95A71}" srcId="{260CDC95-7802-4703-BA62-33F9C8FF54B1}" destId="{C789D119-DCFE-4D04-AD20-4C1A3EA0C980}" srcOrd="1" destOrd="0" parTransId="{2713AE4A-270F-4540-9418-0E3FEAA8E4FB}" sibTransId="{8CC6B3B5-A133-4245-96BD-48001682029F}"/>
    <dgm:cxn modelId="{FF87EC1B-01E1-4A16-AAE2-4D6413E50A44}" type="presOf" srcId="{EB286889-EACE-41D9-957E-F355DD9DF544}" destId="{BBC41060-7E7B-4808-8A06-F6318642CFD1}" srcOrd="0" destOrd="0" presId="urn:microsoft.com/office/officeart/2005/8/layout/vList2"/>
    <dgm:cxn modelId="{159F7B1E-B3F2-4DE8-AC3E-9F0662BCDE12}" type="presOf" srcId="{F66AA375-F20A-4E44-9582-DE8E8322EC46}" destId="{68B8C807-2980-4DDA-B9DB-A98B5A66858A}" srcOrd="0" destOrd="0" presId="urn:microsoft.com/office/officeart/2005/8/layout/vList2"/>
    <dgm:cxn modelId="{2113CD61-9C53-439D-A68E-1391418E2327}" srcId="{260CDC95-7802-4703-BA62-33F9C8FF54B1}" destId="{EB286889-EACE-41D9-957E-F355DD9DF544}" srcOrd="0" destOrd="0" parTransId="{76FEB965-24E3-4498-A3B3-16D35101E746}" sibTransId="{C8BCDBD2-CEB5-41A8-BDFC-0C6143501443}"/>
    <dgm:cxn modelId="{C0928E42-FBA4-4778-B463-5811B98A58A8}" type="presOf" srcId="{3EB15699-84FF-4303-B8E2-5F3DAF3115AC}" destId="{E7E326A1-DE00-408C-A148-8829943762AD}" srcOrd="0" destOrd="0" presId="urn:microsoft.com/office/officeart/2005/8/layout/vList2"/>
    <dgm:cxn modelId="{37A01564-5BE5-4D8F-9E17-95E425FC5E43}" srcId="{3EB15699-84FF-4303-B8E2-5F3DAF3115AC}" destId="{F66AA375-F20A-4E44-9582-DE8E8322EC46}" srcOrd="0" destOrd="0" parTransId="{A6D5B2E2-A5CB-4BE4-9053-83065F176F12}" sibTransId="{45E8589A-67E7-4DC4-968F-43114B0B6E19}"/>
    <dgm:cxn modelId="{F271F569-BDC6-47ED-9CEB-1E0956FFBDB0}" type="presOf" srcId="{260CDC95-7802-4703-BA62-33F9C8FF54B1}" destId="{756B0785-502A-4FB0-8F4B-BC464B9D2736}" srcOrd="0" destOrd="0" presId="urn:microsoft.com/office/officeart/2005/8/layout/vList2"/>
    <dgm:cxn modelId="{88D90170-9BA5-4942-BE21-CFB5706BB9D5}" srcId="{FF16BE31-F609-4099-92F1-BEC4B813EF49}" destId="{3EB15699-84FF-4303-B8E2-5F3DAF3115AC}" srcOrd="2" destOrd="0" parTransId="{0C2EFE93-0705-41E5-9B31-C79544584C40}" sibTransId="{C5C8FC29-B2B4-45DE-9191-31DE76E0661B}"/>
    <dgm:cxn modelId="{BCA66672-4B37-48A7-9508-851F00208350}" type="presOf" srcId="{70F2162C-9F4B-44C9-9281-A1F52965B4E3}" destId="{E0D2E98B-47F7-46EE-82EC-6E86CCA31897}" srcOrd="0" destOrd="0" presId="urn:microsoft.com/office/officeart/2005/8/layout/vList2"/>
    <dgm:cxn modelId="{81BADF73-568E-4F96-9BD3-35915F54B595}" type="presOf" srcId="{AFCE61FD-3C51-4A42-BF5E-6B3FAC8A8B8A}" destId="{E0D2E98B-47F7-46EE-82EC-6E86CCA31897}" srcOrd="0" destOrd="1" presId="urn:microsoft.com/office/officeart/2005/8/layout/vList2"/>
    <dgm:cxn modelId="{61C27E56-130E-49BC-A647-27C19525922F}" srcId="{86D49A2F-385E-4372-834C-DDD6F5C37183}" destId="{70F2162C-9F4B-44C9-9281-A1F52965B4E3}" srcOrd="0" destOrd="0" parTransId="{9F1ACCE4-8A08-449B-A7B3-91331A72F251}" sibTransId="{022253D6-DEA7-4EF1-8085-A4964E848FDC}"/>
    <dgm:cxn modelId="{58482777-CA5E-4C73-92C0-A9F249191FCE}" type="presOf" srcId="{C789D119-DCFE-4D04-AD20-4C1A3EA0C980}" destId="{BBC41060-7E7B-4808-8A06-F6318642CFD1}" srcOrd="0" destOrd="1" presId="urn:microsoft.com/office/officeart/2005/8/layout/vList2"/>
    <dgm:cxn modelId="{4A534989-6A48-4E36-A4FF-7248C5C3994D}" type="presOf" srcId="{86D49A2F-385E-4372-834C-DDD6F5C37183}" destId="{74735815-EB4B-4BF6-9AFD-A8319B3CACA4}" srcOrd="0" destOrd="0" presId="urn:microsoft.com/office/officeart/2005/8/layout/vList2"/>
    <dgm:cxn modelId="{1FBDB28E-83FF-444C-8712-354A791C654F}" srcId="{FF16BE31-F609-4099-92F1-BEC4B813EF49}" destId="{86D49A2F-385E-4372-834C-DDD6F5C37183}" srcOrd="0" destOrd="0" parTransId="{202D73F1-5765-42D0-AEDB-EA87B3899BBE}" sibTransId="{963B08DB-645F-4373-AEF5-421ED57903BD}"/>
    <dgm:cxn modelId="{F261DAB2-C192-4551-A4F4-32353ECA411E}" srcId="{FF16BE31-F609-4099-92F1-BEC4B813EF49}" destId="{260CDC95-7802-4703-BA62-33F9C8FF54B1}" srcOrd="1" destOrd="0" parTransId="{72BF4E3F-2C64-466D-9DCC-110CA850AEA1}" sibTransId="{9305BC50-B7DF-491D-A5E3-D2C1159BFF21}"/>
    <dgm:cxn modelId="{BF62BCC6-9584-48BD-8137-B987B1F35AC9}" srcId="{86D49A2F-385E-4372-834C-DDD6F5C37183}" destId="{AFCE61FD-3C51-4A42-BF5E-6B3FAC8A8B8A}" srcOrd="1" destOrd="0" parTransId="{FF9362D4-E7F9-4406-A940-AB5D8002CC09}" sibTransId="{C414E1D0-3E35-436F-8154-A750F37C71ED}"/>
    <dgm:cxn modelId="{A4C705E3-EFF0-42E4-844C-C8070EC5A0AB}" type="presOf" srcId="{FF16BE31-F609-4099-92F1-BEC4B813EF49}" destId="{C66D17E6-1200-45AD-88B4-3C5F71EF5984}" srcOrd="0" destOrd="0" presId="urn:microsoft.com/office/officeart/2005/8/layout/vList2"/>
    <dgm:cxn modelId="{4B11AB24-681E-4AE4-AAC8-90F019A57762}" type="presParOf" srcId="{C66D17E6-1200-45AD-88B4-3C5F71EF5984}" destId="{74735815-EB4B-4BF6-9AFD-A8319B3CACA4}" srcOrd="0" destOrd="0" presId="urn:microsoft.com/office/officeart/2005/8/layout/vList2"/>
    <dgm:cxn modelId="{8F2434EA-64A3-487C-987B-349A8A5CE431}" type="presParOf" srcId="{C66D17E6-1200-45AD-88B4-3C5F71EF5984}" destId="{E0D2E98B-47F7-46EE-82EC-6E86CCA31897}" srcOrd="1" destOrd="0" presId="urn:microsoft.com/office/officeart/2005/8/layout/vList2"/>
    <dgm:cxn modelId="{DAD99A2A-E6FF-4E7B-B2B1-2A618B3ACCB3}" type="presParOf" srcId="{C66D17E6-1200-45AD-88B4-3C5F71EF5984}" destId="{756B0785-502A-4FB0-8F4B-BC464B9D2736}" srcOrd="2" destOrd="0" presId="urn:microsoft.com/office/officeart/2005/8/layout/vList2"/>
    <dgm:cxn modelId="{2B5B962A-F767-462D-B160-043F2EB58404}" type="presParOf" srcId="{C66D17E6-1200-45AD-88B4-3C5F71EF5984}" destId="{BBC41060-7E7B-4808-8A06-F6318642CFD1}" srcOrd="3" destOrd="0" presId="urn:microsoft.com/office/officeart/2005/8/layout/vList2"/>
    <dgm:cxn modelId="{6D47AD62-F9D3-4E4B-902B-6F055BE1DD80}" type="presParOf" srcId="{C66D17E6-1200-45AD-88B4-3C5F71EF5984}" destId="{E7E326A1-DE00-408C-A148-8829943762AD}" srcOrd="4" destOrd="0" presId="urn:microsoft.com/office/officeart/2005/8/layout/vList2"/>
    <dgm:cxn modelId="{1CA06D98-78E9-4FCF-A340-3D94ECAEC033}" type="presParOf" srcId="{C66D17E6-1200-45AD-88B4-3C5F71EF5984}" destId="{68B8C807-2980-4DDA-B9DB-A98B5A66858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F16BE31-F609-4099-92F1-BEC4B813EF49}" type="doc">
      <dgm:prSet loTypeId="urn:microsoft.com/office/officeart/2005/8/layout/vList2" loCatId="list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es-CO"/>
        </a:p>
      </dgm:t>
    </dgm:pt>
    <dgm:pt modelId="{86D49A2F-385E-4372-834C-DDD6F5C37183}">
      <dgm:prSet phldrT="[Texto]"/>
      <dgm:spPr/>
      <dgm:t>
        <a:bodyPr/>
        <a:lstStyle/>
        <a:p>
          <a:pPr rtl="0"/>
          <a:r>
            <a:rPr lang="es-CO" b="0" i="0" dirty="0">
              <a:latin typeface="Calibri"/>
            </a:rPr>
            <a:t>R</a:t>
          </a:r>
          <a:r>
            <a:rPr lang="es-CO" b="0" i="0" dirty="0">
              <a:latin typeface="Arial"/>
              <a:cs typeface="Arial"/>
            </a:rPr>
            <a:t>etos </a:t>
          </a:r>
          <a:endParaRPr lang="es-CO" b="0" dirty="0">
            <a:latin typeface="Arial"/>
            <a:cs typeface="Arial"/>
          </a:endParaRPr>
        </a:p>
      </dgm:t>
    </dgm:pt>
    <dgm:pt modelId="{202D73F1-5765-42D0-AEDB-EA87B3899BBE}" type="parTrans" cxnId="{1FBDB28E-83FF-444C-8712-354A791C654F}">
      <dgm:prSet/>
      <dgm:spPr/>
      <dgm:t>
        <a:bodyPr/>
        <a:lstStyle/>
        <a:p>
          <a:endParaRPr lang="es-CO" b="0"/>
        </a:p>
      </dgm:t>
    </dgm:pt>
    <dgm:pt modelId="{963B08DB-645F-4373-AEF5-421ED57903BD}" type="sibTrans" cxnId="{1FBDB28E-83FF-444C-8712-354A791C654F}">
      <dgm:prSet/>
      <dgm:spPr/>
      <dgm:t>
        <a:bodyPr/>
        <a:lstStyle/>
        <a:p>
          <a:endParaRPr lang="es-CO" b="0"/>
        </a:p>
      </dgm:t>
    </dgm:pt>
    <dgm:pt modelId="{260CDC95-7802-4703-BA62-33F9C8FF54B1}">
      <dgm:prSet phldrT="[Texto]"/>
      <dgm:spPr/>
      <dgm:t>
        <a:bodyPr/>
        <a:lstStyle/>
        <a:p>
          <a:r>
            <a:rPr lang="es-CO" b="0" i="0" dirty="0">
              <a:latin typeface="Arial"/>
              <a:cs typeface="Arial"/>
            </a:rPr>
            <a:t>Dificultades</a:t>
          </a:r>
          <a:endParaRPr lang="es-CO" b="0" dirty="0">
            <a:latin typeface="Arial"/>
            <a:cs typeface="Arial"/>
          </a:endParaRPr>
        </a:p>
      </dgm:t>
    </dgm:pt>
    <dgm:pt modelId="{72BF4E3F-2C64-466D-9DCC-110CA850AEA1}" type="parTrans" cxnId="{F261DAB2-C192-4551-A4F4-32353ECA411E}">
      <dgm:prSet/>
      <dgm:spPr/>
      <dgm:t>
        <a:bodyPr/>
        <a:lstStyle/>
        <a:p>
          <a:endParaRPr lang="es-CO" b="0"/>
        </a:p>
      </dgm:t>
    </dgm:pt>
    <dgm:pt modelId="{9305BC50-B7DF-491D-A5E3-D2C1159BFF21}" type="sibTrans" cxnId="{F261DAB2-C192-4551-A4F4-32353ECA411E}">
      <dgm:prSet/>
      <dgm:spPr/>
      <dgm:t>
        <a:bodyPr/>
        <a:lstStyle/>
        <a:p>
          <a:endParaRPr lang="es-CO" b="0"/>
        </a:p>
      </dgm:t>
    </dgm:pt>
    <dgm:pt modelId="{3EB15699-84FF-4303-B8E2-5F3DAF3115AC}">
      <dgm:prSet phldr="0"/>
      <dgm:spPr/>
      <dgm:t>
        <a:bodyPr/>
        <a:lstStyle/>
        <a:p>
          <a:pPr rtl="0"/>
          <a:r>
            <a:rPr lang="es-CO" b="0" dirty="0">
              <a:latin typeface="Arial"/>
              <a:cs typeface="Arial"/>
            </a:rPr>
            <a:t>Observaciones </a:t>
          </a:r>
        </a:p>
      </dgm:t>
    </dgm:pt>
    <dgm:pt modelId="{0C2EFE93-0705-41E5-9B31-C79544584C40}" type="parTrans" cxnId="{88D90170-9BA5-4942-BE21-CFB5706BB9D5}">
      <dgm:prSet/>
      <dgm:spPr/>
      <dgm:t>
        <a:bodyPr/>
        <a:lstStyle/>
        <a:p>
          <a:endParaRPr lang="es-CO" b="0"/>
        </a:p>
      </dgm:t>
    </dgm:pt>
    <dgm:pt modelId="{C5C8FC29-B2B4-45DE-9191-31DE76E0661B}" type="sibTrans" cxnId="{88D90170-9BA5-4942-BE21-CFB5706BB9D5}">
      <dgm:prSet/>
      <dgm:spPr/>
      <dgm:t>
        <a:bodyPr/>
        <a:lstStyle/>
        <a:p>
          <a:endParaRPr lang="es-CO" b="0"/>
        </a:p>
      </dgm:t>
    </dgm:pt>
    <dgm:pt modelId="{70F2162C-9F4B-44C9-9281-A1F52965B4E3}">
      <dgm:prSet phldrT="[Texto]" custT="1"/>
      <dgm:spPr/>
      <dgm:t>
        <a:bodyPr/>
        <a:lstStyle/>
        <a:p>
          <a:r>
            <a:rPr lang="es-MX" sz="1400" b="0" dirty="0">
              <a:latin typeface="Arial"/>
              <a:cs typeface="Arial"/>
            </a:rPr>
            <a:t>Migrar y fortalecer la infraestructura en la nube de la AGR.</a:t>
          </a:r>
          <a:endParaRPr lang="es-CO" sz="1400" b="0" dirty="0">
            <a:latin typeface="Arial"/>
            <a:cs typeface="Arial"/>
          </a:endParaRPr>
        </a:p>
      </dgm:t>
    </dgm:pt>
    <dgm:pt modelId="{9F1ACCE4-8A08-449B-A7B3-91331A72F251}" type="parTrans" cxnId="{61C27E56-130E-49BC-A647-27C19525922F}">
      <dgm:prSet/>
      <dgm:spPr/>
      <dgm:t>
        <a:bodyPr/>
        <a:lstStyle/>
        <a:p>
          <a:endParaRPr lang="es-CO"/>
        </a:p>
      </dgm:t>
    </dgm:pt>
    <dgm:pt modelId="{022253D6-DEA7-4EF1-8085-A4964E848FDC}" type="sibTrans" cxnId="{61C27E56-130E-49BC-A647-27C19525922F}">
      <dgm:prSet/>
      <dgm:spPr/>
      <dgm:t>
        <a:bodyPr/>
        <a:lstStyle/>
        <a:p>
          <a:endParaRPr lang="es-CO"/>
        </a:p>
      </dgm:t>
    </dgm:pt>
    <dgm:pt modelId="{EB286889-EACE-41D9-957E-F355DD9DF544}">
      <dgm:prSet phldrT="[Texto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CO" sz="1400" b="0" i="0" u="none" dirty="0"/>
            <a:t>Falta de cotizaciones para estudios de mercado a tiempo.</a:t>
          </a:r>
          <a:r>
            <a:rPr lang="en-US" sz="1400" b="0" i="0" dirty="0"/>
            <a:t>​</a:t>
          </a:r>
          <a:endParaRPr lang="es-CO" sz="1400" b="0" dirty="0">
            <a:latin typeface="Arial"/>
            <a:cs typeface="Arial"/>
          </a:endParaRPr>
        </a:p>
      </dgm:t>
    </dgm:pt>
    <dgm:pt modelId="{76FEB965-24E3-4498-A3B3-16D35101E746}" type="parTrans" cxnId="{2113CD61-9C53-439D-A68E-1391418E2327}">
      <dgm:prSet/>
      <dgm:spPr/>
      <dgm:t>
        <a:bodyPr/>
        <a:lstStyle/>
        <a:p>
          <a:endParaRPr lang="es-CO"/>
        </a:p>
      </dgm:t>
    </dgm:pt>
    <dgm:pt modelId="{C8BCDBD2-CEB5-41A8-BDFC-0C6143501443}" type="sibTrans" cxnId="{2113CD61-9C53-439D-A68E-1391418E2327}">
      <dgm:prSet/>
      <dgm:spPr/>
      <dgm:t>
        <a:bodyPr/>
        <a:lstStyle/>
        <a:p>
          <a:endParaRPr lang="es-CO"/>
        </a:p>
      </dgm:t>
    </dgm:pt>
    <dgm:pt modelId="{F66AA375-F20A-4E44-9582-DE8E8322EC46}">
      <dgm:prSet phldr="0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CO" sz="1400" b="0" i="0" u="none" dirty="0"/>
            <a:t>El proyecto se está ejecutando conforme lo programado. </a:t>
          </a:r>
          <a:r>
            <a:rPr lang="en-US" sz="1400" b="0" i="0" dirty="0"/>
            <a:t>​</a:t>
          </a:r>
          <a:endParaRPr lang="es-CO" sz="1400" b="0" dirty="0">
            <a:latin typeface="Arial"/>
            <a:cs typeface="Arial"/>
          </a:endParaRPr>
        </a:p>
      </dgm:t>
    </dgm:pt>
    <dgm:pt modelId="{A6D5B2E2-A5CB-4BE4-9053-83065F176F12}" type="parTrans" cxnId="{37A01564-5BE5-4D8F-9E17-95E425FC5E43}">
      <dgm:prSet/>
      <dgm:spPr/>
      <dgm:t>
        <a:bodyPr/>
        <a:lstStyle/>
        <a:p>
          <a:endParaRPr lang="es-CO"/>
        </a:p>
      </dgm:t>
    </dgm:pt>
    <dgm:pt modelId="{45E8589A-67E7-4DC4-968F-43114B0B6E19}" type="sibTrans" cxnId="{37A01564-5BE5-4D8F-9E17-95E425FC5E43}">
      <dgm:prSet/>
      <dgm:spPr/>
      <dgm:t>
        <a:bodyPr/>
        <a:lstStyle/>
        <a:p>
          <a:endParaRPr lang="es-CO"/>
        </a:p>
      </dgm:t>
    </dgm:pt>
    <dgm:pt modelId="{41853C96-14B1-4F51-B1BE-3A8609FA966E}">
      <dgm:prSet custT="1"/>
      <dgm:spPr/>
      <dgm:t>
        <a:bodyPr/>
        <a:lstStyle/>
        <a:p>
          <a:pPr rtl="0"/>
          <a:r>
            <a:rPr lang="es-MX" sz="1400" b="0" i="0" dirty="0">
              <a:latin typeface="Arial"/>
              <a:cs typeface="Arial"/>
            </a:rPr>
            <a:t>Interoperar los sistemas de información misionales con fuentes de datos externas. </a:t>
          </a:r>
        </a:p>
      </dgm:t>
    </dgm:pt>
    <dgm:pt modelId="{8B8457BD-ADF5-4655-9711-BFB1673163B0}" type="parTrans" cxnId="{8B15467F-35DF-43D3-B279-5AEAE7B65FAB}">
      <dgm:prSet/>
      <dgm:spPr/>
      <dgm:t>
        <a:bodyPr/>
        <a:lstStyle/>
        <a:p>
          <a:endParaRPr lang="es-CO"/>
        </a:p>
      </dgm:t>
    </dgm:pt>
    <dgm:pt modelId="{64A7B9A5-8D31-4377-A22A-16EBF19B0D25}" type="sibTrans" cxnId="{8B15467F-35DF-43D3-B279-5AEAE7B65FAB}">
      <dgm:prSet/>
      <dgm:spPr/>
      <dgm:t>
        <a:bodyPr/>
        <a:lstStyle/>
        <a:p>
          <a:endParaRPr lang="es-CO"/>
        </a:p>
      </dgm:t>
    </dgm:pt>
    <dgm:pt modelId="{F3AA067F-B0A2-4968-975B-D8368C977EB6}">
      <dgm:prSet custT="1"/>
      <dgm:spPr/>
      <dgm:t>
        <a:bodyPr/>
        <a:lstStyle/>
        <a:p>
          <a:pPr rtl="0"/>
          <a:r>
            <a:rPr lang="es-MX" sz="1400" b="0" i="0" dirty="0">
              <a:latin typeface="Arial"/>
              <a:cs typeface="Arial"/>
            </a:rPr>
            <a:t>Coadyuvar tecnológicamente las contralorías territoriales y municipales. </a:t>
          </a:r>
        </a:p>
      </dgm:t>
    </dgm:pt>
    <dgm:pt modelId="{74A6F542-6B04-45DA-A3FE-2C88A9046D31}" type="parTrans" cxnId="{244DFE89-38A8-4019-8619-9DFFA4A6EA53}">
      <dgm:prSet/>
      <dgm:spPr/>
      <dgm:t>
        <a:bodyPr/>
        <a:lstStyle/>
        <a:p>
          <a:endParaRPr lang="es-CO"/>
        </a:p>
      </dgm:t>
    </dgm:pt>
    <dgm:pt modelId="{00AB5DD8-3BC7-41B1-801B-64DE9D8E4DBD}" type="sibTrans" cxnId="{244DFE89-38A8-4019-8619-9DFFA4A6EA53}">
      <dgm:prSet/>
      <dgm:spPr/>
      <dgm:t>
        <a:bodyPr/>
        <a:lstStyle/>
        <a:p>
          <a:endParaRPr lang="es-CO"/>
        </a:p>
      </dgm:t>
    </dgm:pt>
    <dgm:pt modelId="{A9FFDB7A-2293-48BA-A782-44D6C942062D}">
      <dgm:prSet custT="1"/>
      <dgm:spPr/>
      <dgm:t>
        <a:bodyPr/>
        <a:lstStyle/>
        <a:p>
          <a:pPr rtl="0"/>
          <a:r>
            <a:rPr lang="es-MX" sz="1400" b="0" i="0" dirty="0">
              <a:latin typeface="Arial"/>
              <a:cs typeface="Arial"/>
            </a:rPr>
            <a:t>Automatizar procedimientos transversales de apoyo. </a:t>
          </a:r>
        </a:p>
      </dgm:t>
    </dgm:pt>
    <dgm:pt modelId="{10ABE244-775B-46CD-A457-8138F3E3B0BA}" type="parTrans" cxnId="{75A44AB8-7C2C-4447-A44F-F1F89BE82F80}">
      <dgm:prSet/>
      <dgm:spPr/>
      <dgm:t>
        <a:bodyPr/>
        <a:lstStyle/>
        <a:p>
          <a:endParaRPr lang="es-CO"/>
        </a:p>
      </dgm:t>
    </dgm:pt>
    <dgm:pt modelId="{C59525AF-CD36-43A6-8EDB-AC32A1AD114B}" type="sibTrans" cxnId="{75A44AB8-7C2C-4447-A44F-F1F89BE82F80}">
      <dgm:prSet/>
      <dgm:spPr/>
      <dgm:t>
        <a:bodyPr/>
        <a:lstStyle/>
        <a:p>
          <a:endParaRPr lang="es-CO"/>
        </a:p>
      </dgm:t>
    </dgm:pt>
    <dgm:pt modelId="{4E125022-8522-4564-AB2B-F271D2D0B9B0}">
      <dgm:prSet custT="1"/>
      <dgm:spPr/>
      <dgm:t>
        <a:bodyPr/>
        <a:lstStyle/>
        <a:p>
          <a:pPr rtl="0"/>
          <a:r>
            <a:rPr lang="es-MX" sz="1400" b="0" i="0" dirty="0">
              <a:latin typeface="Arial"/>
              <a:cs typeface="Arial"/>
            </a:rPr>
            <a:t>Implementar el uso de nuevas tecnologías.</a:t>
          </a:r>
        </a:p>
      </dgm:t>
    </dgm:pt>
    <dgm:pt modelId="{3EF68CC8-85D6-4DCD-8595-6EC1A30F0208}" type="parTrans" cxnId="{93E69D19-20E8-4088-B98C-8D6E9F54014D}">
      <dgm:prSet/>
      <dgm:spPr/>
      <dgm:t>
        <a:bodyPr/>
        <a:lstStyle/>
        <a:p>
          <a:endParaRPr lang="es-CO"/>
        </a:p>
      </dgm:t>
    </dgm:pt>
    <dgm:pt modelId="{157262A2-90D1-4D54-87DC-0F886C742B10}" type="sibTrans" cxnId="{93E69D19-20E8-4088-B98C-8D6E9F54014D}">
      <dgm:prSet/>
      <dgm:spPr/>
      <dgm:t>
        <a:bodyPr/>
        <a:lstStyle/>
        <a:p>
          <a:endParaRPr lang="es-CO"/>
        </a:p>
      </dgm:t>
    </dgm:pt>
    <dgm:pt modelId="{756876C9-BFB3-48FA-9990-7AD2F6B8949F}">
      <dgm:prSet custT="1"/>
      <dgm:spPr/>
      <dgm:t>
        <a:bodyPr/>
        <a:lstStyle/>
        <a:p>
          <a:pPr rtl="0"/>
          <a:r>
            <a:rPr lang="es-MX" sz="1400" b="0" i="0" dirty="0">
              <a:latin typeface="Arial"/>
              <a:cs typeface="Arial"/>
            </a:rPr>
            <a:t>Fortalecer la seguridad digital y privacidad de la información. </a:t>
          </a:r>
        </a:p>
      </dgm:t>
    </dgm:pt>
    <dgm:pt modelId="{4D8C298C-09D2-465F-88FC-A2D4A6024535}" type="parTrans" cxnId="{A3BB168D-3EE0-481F-8F1D-086B302A5D70}">
      <dgm:prSet/>
      <dgm:spPr/>
      <dgm:t>
        <a:bodyPr/>
        <a:lstStyle/>
        <a:p>
          <a:endParaRPr lang="es-CO"/>
        </a:p>
      </dgm:t>
    </dgm:pt>
    <dgm:pt modelId="{6692F061-75E3-4656-A024-985F055E31CB}" type="sibTrans" cxnId="{A3BB168D-3EE0-481F-8F1D-086B302A5D70}">
      <dgm:prSet/>
      <dgm:spPr/>
      <dgm:t>
        <a:bodyPr/>
        <a:lstStyle/>
        <a:p>
          <a:endParaRPr lang="es-CO"/>
        </a:p>
      </dgm:t>
    </dgm:pt>
    <dgm:pt modelId="{76D5FC34-B1AD-434D-BDF1-1CE876347373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CO" sz="1400" b="0" i="0" u="none" dirty="0"/>
            <a:t>Cierre de acuerdos marcos a último momento. </a:t>
          </a:r>
          <a:endParaRPr lang="en-US" sz="1400" b="0" i="0" dirty="0"/>
        </a:p>
      </dgm:t>
    </dgm:pt>
    <dgm:pt modelId="{0D3B6391-6682-4CF0-BBF8-16598D2A76AE}" type="parTrans" cxnId="{7ADC7F03-6C53-4754-985D-B421BFBBC7CF}">
      <dgm:prSet/>
      <dgm:spPr/>
      <dgm:t>
        <a:bodyPr/>
        <a:lstStyle/>
        <a:p>
          <a:endParaRPr lang="es-CO"/>
        </a:p>
      </dgm:t>
    </dgm:pt>
    <dgm:pt modelId="{EE64F129-34F4-475B-9E4B-95825DF1DF65}" type="sibTrans" cxnId="{7ADC7F03-6C53-4754-985D-B421BFBBC7CF}">
      <dgm:prSet/>
      <dgm:spPr/>
      <dgm:t>
        <a:bodyPr/>
        <a:lstStyle/>
        <a:p>
          <a:endParaRPr lang="es-CO"/>
        </a:p>
      </dgm:t>
    </dgm:pt>
    <dgm:pt modelId="{EE30BD8E-BBD5-4CA8-84FA-58F2BAF44616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400" b="0" i="0" dirty="0" err="1"/>
            <a:t>Aprobación</a:t>
          </a:r>
          <a:r>
            <a:rPr lang="en-US" sz="1400" b="0" i="0" dirty="0"/>
            <a:t> de </a:t>
          </a:r>
          <a:r>
            <a:rPr lang="en-US" sz="1400" b="0" i="0" dirty="0" err="1"/>
            <a:t>Vigencias</a:t>
          </a:r>
          <a:r>
            <a:rPr lang="en-US" sz="1400" b="0" i="0" dirty="0"/>
            <a:t> </a:t>
          </a:r>
          <a:r>
            <a:rPr lang="en-US" sz="1400" b="0" i="0" dirty="0" err="1"/>
            <a:t>Futuras</a:t>
          </a:r>
          <a:r>
            <a:rPr lang="en-US" sz="1400" b="0" i="0" dirty="0"/>
            <a:t> para </a:t>
          </a:r>
          <a:r>
            <a:rPr lang="en-US" sz="1400" b="0" i="0" dirty="0" err="1"/>
            <a:t>garantizar</a:t>
          </a:r>
          <a:r>
            <a:rPr lang="en-US" sz="1400" b="0" i="0" dirty="0"/>
            <a:t> </a:t>
          </a:r>
          <a:r>
            <a:rPr lang="en-US" sz="1400" b="0" i="0" dirty="0" err="1"/>
            <a:t>operación</a:t>
          </a:r>
          <a:r>
            <a:rPr lang="en-US" sz="1400" b="0" i="0" dirty="0"/>
            <a:t> de las TICS de la </a:t>
          </a:r>
          <a:r>
            <a:rPr lang="en-US" sz="1400" b="0" i="0" dirty="0" err="1"/>
            <a:t>entidad</a:t>
          </a:r>
          <a:r>
            <a:rPr lang="en-US" sz="1400" b="0" i="0" dirty="0"/>
            <a:t>. </a:t>
          </a:r>
          <a:r>
            <a:rPr lang="en-US" sz="1600" b="0" i="0" dirty="0"/>
            <a:t>​</a:t>
          </a:r>
        </a:p>
      </dgm:t>
    </dgm:pt>
    <dgm:pt modelId="{D261BDEC-7C44-47A4-A1D4-29A914F60A24}" type="parTrans" cxnId="{41FE9691-D037-4544-90ED-EC7EE5CE9F97}">
      <dgm:prSet/>
      <dgm:spPr/>
      <dgm:t>
        <a:bodyPr/>
        <a:lstStyle/>
        <a:p>
          <a:endParaRPr lang="es-CO"/>
        </a:p>
      </dgm:t>
    </dgm:pt>
    <dgm:pt modelId="{E06A616F-E8FC-49C6-874F-D6EBD1DAC15D}" type="sibTrans" cxnId="{41FE9691-D037-4544-90ED-EC7EE5CE9F97}">
      <dgm:prSet/>
      <dgm:spPr/>
      <dgm:t>
        <a:bodyPr/>
        <a:lstStyle/>
        <a:p>
          <a:endParaRPr lang="es-CO"/>
        </a:p>
      </dgm:t>
    </dgm:pt>
    <dgm:pt modelId="{C66D17E6-1200-45AD-88B4-3C5F71EF5984}" type="pres">
      <dgm:prSet presAssocID="{FF16BE31-F609-4099-92F1-BEC4B813EF49}" presName="linear" presStyleCnt="0">
        <dgm:presLayoutVars>
          <dgm:animLvl val="lvl"/>
          <dgm:resizeHandles val="exact"/>
        </dgm:presLayoutVars>
      </dgm:prSet>
      <dgm:spPr/>
    </dgm:pt>
    <dgm:pt modelId="{74735815-EB4B-4BF6-9AFD-A8319B3CACA4}" type="pres">
      <dgm:prSet presAssocID="{86D49A2F-385E-4372-834C-DDD6F5C3718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E0D2E98B-47F7-46EE-82EC-6E86CCA31897}" type="pres">
      <dgm:prSet presAssocID="{86D49A2F-385E-4372-834C-DDD6F5C37183}" presName="childText" presStyleLbl="revTx" presStyleIdx="0" presStyleCnt="3">
        <dgm:presLayoutVars>
          <dgm:bulletEnabled val="1"/>
        </dgm:presLayoutVars>
      </dgm:prSet>
      <dgm:spPr/>
    </dgm:pt>
    <dgm:pt modelId="{756B0785-502A-4FB0-8F4B-BC464B9D2736}" type="pres">
      <dgm:prSet presAssocID="{260CDC95-7802-4703-BA62-33F9C8FF54B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BC41060-7E7B-4808-8A06-F6318642CFD1}" type="pres">
      <dgm:prSet presAssocID="{260CDC95-7802-4703-BA62-33F9C8FF54B1}" presName="childText" presStyleLbl="revTx" presStyleIdx="1" presStyleCnt="3">
        <dgm:presLayoutVars>
          <dgm:bulletEnabled val="1"/>
        </dgm:presLayoutVars>
      </dgm:prSet>
      <dgm:spPr/>
    </dgm:pt>
    <dgm:pt modelId="{E7E326A1-DE00-408C-A148-8829943762AD}" type="pres">
      <dgm:prSet presAssocID="{3EB15699-84FF-4303-B8E2-5F3DAF3115AC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68B8C807-2980-4DDA-B9DB-A98B5A66858A}" type="pres">
      <dgm:prSet presAssocID="{3EB15699-84FF-4303-B8E2-5F3DAF3115AC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7ADC7F03-6C53-4754-985D-B421BFBBC7CF}" srcId="{260CDC95-7802-4703-BA62-33F9C8FF54B1}" destId="{76D5FC34-B1AD-434D-BDF1-1CE876347373}" srcOrd="1" destOrd="0" parTransId="{0D3B6391-6682-4CF0-BBF8-16598D2A76AE}" sibTransId="{EE64F129-34F4-475B-9E4B-95825DF1DF65}"/>
    <dgm:cxn modelId="{93E69D19-20E8-4088-B98C-8D6E9F54014D}" srcId="{86D49A2F-385E-4372-834C-DDD6F5C37183}" destId="{4E125022-8522-4564-AB2B-F271D2D0B9B0}" srcOrd="4" destOrd="0" parTransId="{3EF68CC8-85D6-4DCD-8595-6EC1A30F0208}" sibTransId="{157262A2-90D1-4D54-87DC-0F886C742B10}"/>
    <dgm:cxn modelId="{EF95F419-0AD6-4B66-B91A-E0BF14BE79B6}" type="presOf" srcId="{76D5FC34-B1AD-434D-BDF1-1CE876347373}" destId="{BBC41060-7E7B-4808-8A06-F6318642CFD1}" srcOrd="0" destOrd="1" presId="urn:microsoft.com/office/officeart/2005/8/layout/vList2"/>
    <dgm:cxn modelId="{FF87EC1B-01E1-4A16-AAE2-4D6413E50A44}" type="presOf" srcId="{EB286889-EACE-41D9-957E-F355DD9DF544}" destId="{BBC41060-7E7B-4808-8A06-F6318642CFD1}" srcOrd="0" destOrd="0" presId="urn:microsoft.com/office/officeart/2005/8/layout/vList2"/>
    <dgm:cxn modelId="{159F7B1E-B3F2-4DE8-AC3E-9F0662BCDE12}" type="presOf" srcId="{F66AA375-F20A-4E44-9582-DE8E8322EC46}" destId="{68B8C807-2980-4DDA-B9DB-A98B5A66858A}" srcOrd="0" destOrd="0" presId="urn:microsoft.com/office/officeart/2005/8/layout/vList2"/>
    <dgm:cxn modelId="{D1305122-C433-4364-9478-560DA8D558D7}" type="presOf" srcId="{756876C9-BFB3-48FA-9990-7AD2F6B8949F}" destId="{E0D2E98B-47F7-46EE-82EC-6E86CCA31897}" srcOrd="0" destOrd="5" presId="urn:microsoft.com/office/officeart/2005/8/layout/vList2"/>
    <dgm:cxn modelId="{C382E923-0658-4DDA-A2CF-9DB69B88823B}" type="presOf" srcId="{41853C96-14B1-4F51-B1BE-3A8609FA966E}" destId="{E0D2E98B-47F7-46EE-82EC-6E86CCA31897}" srcOrd="0" destOrd="1" presId="urn:microsoft.com/office/officeart/2005/8/layout/vList2"/>
    <dgm:cxn modelId="{F369372F-BC9E-4816-AE65-5B79A7E3AEF9}" type="presOf" srcId="{F3AA067F-B0A2-4968-975B-D8368C977EB6}" destId="{E0D2E98B-47F7-46EE-82EC-6E86CCA31897}" srcOrd="0" destOrd="2" presId="urn:microsoft.com/office/officeart/2005/8/layout/vList2"/>
    <dgm:cxn modelId="{810FC631-FB08-40BE-B2D4-5813845FB142}" type="presOf" srcId="{EE30BD8E-BBD5-4CA8-84FA-58F2BAF44616}" destId="{BBC41060-7E7B-4808-8A06-F6318642CFD1}" srcOrd="0" destOrd="2" presId="urn:microsoft.com/office/officeart/2005/8/layout/vList2"/>
    <dgm:cxn modelId="{2113CD61-9C53-439D-A68E-1391418E2327}" srcId="{260CDC95-7802-4703-BA62-33F9C8FF54B1}" destId="{EB286889-EACE-41D9-957E-F355DD9DF544}" srcOrd="0" destOrd="0" parTransId="{76FEB965-24E3-4498-A3B3-16D35101E746}" sibTransId="{C8BCDBD2-CEB5-41A8-BDFC-0C6143501443}"/>
    <dgm:cxn modelId="{C0928E42-FBA4-4778-B463-5811B98A58A8}" type="presOf" srcId="{3EB15699-84FF-4303-B8E2-5F3DAF3115AC}" destId="{E7E326A1-DE00-408C-A148-8829943762AD}" srcOrd="0" destOrd="0" presId="urn:microsoft.com/office/officeart/2005/8/layout/vList2"/>
    <dgm:cxn modelId="{37A01564-5BE5-4D8F-9E17-95E425FC5E43}" srcId="{3EB15699-84FF-4303-B8E2-5F3DAF3115AC}" destId="{F66AA375-F20A-4E44-9582-DE8E8322EC46}" srcOrd="0" destOrd="0" parTransId="{A6D5B2E2-A5CB-4BE4-9053-83065F176F12}" sibTransId="{45E8589A-67E7-4DC4-968F-43114B0B6E19}"/>
    <dgm:cxn modelId="{F271F569-BDC6-47ED-9CEB-1E0956FFBDB0}" type="presOf" srcId="{260CDC95-7802-4703-BA62-33F9C8FF54B1}" destId="{756B0785-502A-4FB0-8F4B-BC464B9D2736}" srcOrd="0" destOrd="0" presId="urn:microsoft.com/office/officeart/2005/8/layout/vList2"/>
    <dgm:cxn modelId="{88D90170-9BA5-4942-BE21-CFB5706BB9D5}" srcId="{FF16BE31-F609-4099-92F1-BEC4B813EF49}" destId="{3EB15699-84FF-4303-B8E2-5F3DAF3115AC}" srcOrd="2" destOrd="0" parTransId="{0C2EFE93-0705-41E5-9B31-C79544584C40}" sibTransId="{C5C8FC29-B2B4-45DE-9191-31DE76E0661B}"/>
    <dgm:cxn modelId="{BCA66672-4B37-48A7-9508-851F00208350}" type="presOf" srcId="{70F2162C-9F4B-44C9-9281-A1F52965B4E3}" destId="{E0D2E98B-47F7-46EE-82EC-6E86CCA31897}" srcOrd="0" destOrd="0" presId="urn:microsoft.com/office/officeart/2005/8/layout/vList2"/>
    <dgm:cxn modelId="{936F5C56-7FD4-4D92-B656-3EAF4B4D82F8}" type="presOf" srcId="{4E125022-8522-4564-AB2B-F271D2D0B9B0}" destId="{E0D2E98B-47F7-46EE-82EC-6E86CCA31897}" srcOrd="0" destOrd="4" presId="urn:microsoft.com/office/officeart/2005/8/layout/vList2"/>
    <dgm:cxn modelId="{61C27E56-130E-49BC-A647-27C19525922F}" srcId="{86D49A2F-385E-4372-834C-DDD6F5C37183}" destId="{70F2162C-9F4B-44C9-9281-A1F52965B4E3}" srcOrd="0" destOrd="0" parTransId="{9F1ACCE4-8A08-449B-A7B3-91331A72F251}" sibTransId="{022253D6-DEA7-4EF1-8085-A4964E848FDC}"/>
    <dgm:cxn modelId="{8B15467F-35DF-43D3-B279-5AEAE7B65FAB}" srcId="{86D49A2F-385E-4372-834C-DDD6F5C37183}" destId="{41853C96-14B1-4F51-B1BE-3A8609FA966E}" srcOrd="1" destOrd="0" parTransId="{8B8457BD-ADF5-4655-9711-BFB1673163B0}" sibTransId="{64A7B9A5-8D31-4377-A22A-16EBF19B0D25}"/>
    <dgm:cxn modelId="{4A534989-6A48-4E36-A4FF-7248C5C3994D}" type="presOf" srcId="{86D49A2F-385E-4372-834C-DDD6F5C37183}" destId="{74735815-EB4B-4BF6-9AFD-A8319B3CACA4}" srcOrd="0" destOrd="0" presId="urn:microsoft.com/office/officeart/2005/8/layout/vList2"/>
    <dgm:cxn modelId="{244DFE89-38A8-4019-8619-9DFFA4A6EA53}" srcId="{86D49A2F-385E-4372-834C-DDD6F5C37183}" destId="{F3AA067F-B0A2-4968-975B-D8368C977EB6}" srcOrd="2" destOrd="0" parTransId="{74A6F542-6B04-45DA-A3FE-2C88A9046D31}" sibTransId="{00AB5DD8-3BC7-41B1-801B-64DE9D8E4DBD}"/>
    <dgm:cxn modelId="{A3BB168D-3EE0-481F-8F1D-086B302A5D70}" srcId="{86D49A2F-385E-4372-834C-DDD6F5C37183}" destId="{756876C9-BFB3-48FA-9990-7AD2F6B8949F}" srcOrd="5" destOrd="0" parTransId="{4D8C298C-09D2-465F-88FC-A2D4A6024535}" sibTransId="{6692F061-75E3-4656-A024-985F055E31CB}"/>
    <dgm:cxn modelId="{1FBDB28E-83FF-444C-8712-354A791C654F}" srcId="{FF16BE31-F609-4099-92F1-BEC4B813EF49}" destId="{86D49A2F-385E-4372-834C-DDD6F5C37183}" srcOrd="0" destOrd="0" parTransId="{202D73F1-5765-42D0-AEDB-EA87B3899BBE}" sibTransId="{963B08DB-645F-4373-AEF5-421ED57903BD}"/>
    <dgm:cxn modelId="{41FE9691-D037-4544-90ED-EC7EE5CE9F97}" srcId="{260CDC95-7802-4703-BA62-33F9C8FF54B1}" destId="{EE30BD8E-BBD5-4CA8-84FA-58F2BAF44616}" srcOrd="2" destOrd="0" parTransId="{D261BDEC-7C44-47A4-A1D4-29A914F60A24}" sibTransId="{E06A616F-E8FC-49C6-874F-D6EBD1DAC15D}"/>
    <dgm:cxn modelId="{2B145DAF-8816-458D-A132-7D2D5BF46445}" type="presOf" srcId="{A9FFDB7A-2293-48BA-A782-44D6C942062D}" destId="{E0D2E98B-47F7-46EE-82EC-6E86CCA31897}" srcOrd="0" destOrd="3" presId="urn:microsoft.com/office/officeart/2005/8/layout/vList2"/>
    <dgm:cxn modelId="{F261DAB2-C192-4551-A4F4-32353ECA411E}" srcId="{FF16BE31-F609-4099-92F1-BEC4B813EF49}" destId="{260CDC95-7802-4703-BA62-33F9C8FF54B1}" srcOrd="1" destOrd="0" parTransId="{72BF4E3F-2C64-466D-9DCC-110CA850AEA1}" sibTransId="{9305BC50-B7DF-491D-A5E3-D2C1159BFF21}"/>
    <dgm:cxn modelId="{75A44AB8-7C2C-4447-A44F-F1F89BE82F80}" srcId="{86D49A2F-385E-4372-834C-DDD6F5C37183}" destId="{A9FFDB7A-2293-48BA-A782-44D6C942062D}" srcOrd="3" destOrd="0" parTransId="{10ABE244-775B-46CD-A457-8138F3E3B0BA}" sibTransId="{C59525AF-CD36-43A6-8EDB-AC32A1AD114B}"/>
    <dgm:cxn modelId="{A4C705E3-EFF0-42E4-844C-C8070EC5A0AB}" type="presOf" srcId="{FF16BE31-F609-4099-92F1-BEC4B813EF49}" destId="{C66D17E6-1200-45AD-88B4-3C5F71EF5984}" srcOrd="0" destOrd="0" presId="urn:microsoft.com/office/officeart/2005/8/layout/vList2"/>
    <dgm:cxn modelId="{4B11AB24-681E-4AE4-AAC8-90F019A57762}" type="presParOf" srcId="{C66D17E6-1200-45AD-88B4-3C5F71EF5984}" destId="{74735815-EB4B-4BF6-9AFD-A8319B3CACA4}" srcOrd="0" destOrd="0" presId="urn:microsoft.com/office/officeart/2005/8/layout/vList2"/>
    <dgm:cxn modelId="{8F2434EA-64A3-487C-987B-349A8A5CE431}" type="presParOf" srcId="{C66D17E6-1200-45AD-88B4-3C5F71EF5984}" destId="{E0D2E98B-47F7-46EE-82EC-6E86CCA31897}" srcOrd="1" destOrd="0" presId="urn:microsoft.com/office/officeart/2005/8/layout/vList2"/>
    <dgm:cxn modelId="{DAD99A2A-E6FF-4E7B-B2B1-2A618B3ACCB3}" type="presParOf" srcId="{C66D17E6-1200-45AD-88B4-3C5F71EF5984}" destId="{756B0785-502A-4FB0-8F4B-BC464B9D2736}" srcOrd="2" destOrd="0" presId="urn:microsoft.com/office/officeart/2005/8/layout/vList2"/>
    <dgm:cxn modelId="{2B5B962A-F767-462D-B160-043F2EB58404}" type="presParOf" srcId="{C66D17E6-1200-45AD-88B4-3C5F71EF5984}" destId="{BBC41060-7E7B-4808-8A06-F6318642CFD1}" srcOrd="3" destOrd="0" presId="urn:microsoft.com/office/officeart/2005/8/layout/vList2"/>
    <dgm:cxn modelId="{6D47AD62-F9D3-4E4B-902B-6F055BE1DD80}" type="presParOf" srcId="{C66D17E6-1200-45AD-88B4-3C5F71EF5984}" destId="{E7E326A1-DE00-408C-A148-8829943762AD}" srcOrd="4" destOrd="0" presId="urn:microsoft.com/office/officeart/2005/8/layout/vList2"/>
    <dgm:cxn modelId="{1CA06D98-78E9-4FCF-A340-3D94ECAEC033}" type="presParOf" srcId="{C66D17E6-1200-45AD-88B4-3C5F71EF5984}" destId="{68B8C807-2980-4DDA-B9DB-A98B5A66858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9F0D9F-9D19-4254-B380-8D4E3754741D}">
      <dsp:nvSpPr>
        <dsp:cNvPr id="0" name=""/>
        <dsp:cNvSpPr/>
      </dsp:nvSpPr>
      <dsp:spPr>
        <a:xfrm rot="16200000">
          <a:off x="-1464421" y="1465067"/>
          <a:ext cx="4610100" cy="1679964"/>
        </a:xfrm>
        <a:prstGeom prst="flowChartManualOperati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0" tIns="0" rIns="65361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0" i="0" kern="1200" dirty="0"/>
            <a:t>La Auditoría General de la República es un organismo de vigilancia de la gestión fiscal, dotado de autonomía jurídica, administrativa, contractual y presupuestal. </a:t>
          </a:r>
          <a:endParaRPr lang="es-CO" sz="1000" kern="1200" dirty="0"/>
        </a:p>
      </dsp:txBody>
      <dsp:txXfrm rot="5400000">
        <a:off x="647" y="922019"/>
        <a:ext cx="1679964" cy="2766060"/>
      </dsp:txXfrm>
    </dsp:sp>
    <dsp:sp modelId="{8CF719E1-989E-444E-AC91-27AE9690C36C}">
      <dsp:nvSpPr>
        <dsp:cNvPr id="0" name=""/>
        <dsp:cNvSpPr/>
      </dsp:nvSpPr>
      <dsp:spPr>
        <a:xfrm rot="16200000">
          <a:off x="341541" y="1465067"/>
          <a:ext cx="4610100" cy="1679964"/>
        </a:xfrm>
        <a:prstGeom prst="flowChartManualOperation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tint val="50000"/>
                <a:satMod val="300000"/>
              </a:schemeClr>
            </a:gs>
            <a:gs pos="35000">
              <a:schemeClr val="accent3">
                <a:hueOff val="5625132"/>
                <a:satOff val="-8440"/>
                <a:lumOff val="-1373"/>
                <a:alphaOff val="0"/>
                <a:tint val="37000"/>
                <a:satMod val="30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0" tIns="0" rIns="65361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0" i="0" u="none" kern="1200" dirty="0">
              <a:effectLst/>
              <a:latin typeface="+mj-lt"/>
            </a:rPr>
            <a:t>Ejercer la vigilancia y el control de la gestión fiscal de la Contraloría General de la República y de las contralorías departamentales, distritales, municipales, sin excepción alguna, y de los fondos de bienestar social de todas las contralorías, en los términos que establecen la Constitución y la ley</a:t>
          </a:r>
          <a:r>
            <a:rPr lang="es-MX" sz="1000" b="0" i="0" kern="1200" dirty="0"/>
            <a:t>. </a:t>
          </a:r>
          <a:endParaRPr lang="es-CO" sz="1000" kern="1200" dirty="0"/>
        </a:p>
      </dsp:txBody>
      <dsp:txXfrm rot="5400000">
        <a:off x="1806609" y="922019"/>
        <a:ext cx="1679964" cy="2766060"/>
      </dsp:txXfrm>
    </dsp:sp>
    <dsp:sp modelId="{E6DD505C-D118-406C-9900-458632F93561}">
      <dsp:nvSpPr>
        <dsp:cNvPr id="0" name=""/>
        <dsp:cNvSpPr/>
      </dsp:nvSpPr>
      <dsp:spPr>
        <a:xfrm rot="16200000">
          <a:off x="2114778" y="1465067"/>
          <a:ext cx="4610100" cy="1679964"/>
        </a:xfrm>
        <a:prstGeom prst="flowChartManualOperation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0" tIns="0" rIns="65361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000" b="1" i="0" kern="1200" dirty="0"/>
            <a:t>Misión</a:t>
          </a:r>
          <a:r>
            <a:rPr lang="es-MX" sz="1000" b="0" i="0" kern="1200" dirty="0"/>
            <a:t>. La Auditoría General de la República coadyuva a la transformación, depuración y modernización de los órganos instituidos para el control de la gestión fiscal, mediante la promoción de los principios, finalidades y cometidos de la función administrativa consagrados en la Constitución Política, el fomento de la cultura del autocontrol y el estímulo de la participación ciudadana en la lucha para erradicar la corrupción.</a:t>
          </a:r>
          <a:endParaRPr lang="es-CO" sz="1000" kern="1200" dirty="0"/>
        </a:p>
      </dsp:txBody>
      <dsp:txXfrm rot="5400000">
        <a:off x="3579846" y="922019"/>
        <a:ext cx="1679964" cy="27660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45D61E-CA8D-4A7F-90FC-C345F5B4D2A1}">
      <dsp:nvSpPr>
        <dsp:cNvPr id="0" name=""/>
        <dsp:cNvSpPr/>
      </dsp:nvSpPr>
      <dsp:spPr>
        <a:xfrm rot="5400000">
          <a:off x="212179" y="2309925"/>
          <a:ext cx="628149" cy="1045226"/>
        </a:xfrm>
        <a:prstGeom prst="corner">
          <a:avLst>
            <a:gd name="adj1" fmla="val 16120"/>
            <a:gd name="adj2" fmla="val 16110"/>
          </a:avLst>
        </a:prstGeom>
        <a:solidFill>
          <a:schemeClr val="accent2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6078DB-A2B7-49A2-AD49-14C318C83CDB}">
      <dsp:nvSpPr>
        <dsp:cNvPr id="0" name=""/>
        <dsp:cNvSpPr/>
      </dsp:nvSpPr>
      <dsp:spPr>
        <a:xfrm>
          <a:off x="107326" y="2622222"/>
          <a:ext cx="943636" cy="827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900" kern="1200" dirty="0"/>
            <a:t>Constitución Política 1991, Artículo 274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La vigilancia de la gestión fiscal de la CGR</a:t>
          </a:r>
          <a:endParaRPr lang="es-CO" sz="900" kern="1200" dirty="0"/>
        </a:p>
      </dsp:txBody>
      <dsp:txXfrm>
        <a:off x="107326" y="2622222"/>
        <a:ext cx="943636" cy="827152"/>
      </dsp:txXfrm>
    </dsp:sp>
    <dsp:sp modelId="{07DEACFF-9993-4419-9ACA-85636CBEA7D0}">
      <dsp:nvSpPr>
        <dsp:cNvPr id="0" name=""/>
        <dsp:cNvSpPr/>
      </dsp:nvSpPr>
      <dsp:spPr>
        <a:xfrm>
          <a:off x="872917" y="2232974"/>
          <a:ext cx="178044" cy="178044"/>
        </a:xfrm>
        <a:prstGeom prst="triangle">
          <a:avLst>
            <a:gd name="adj" fmla="val 100000"/>
          </a:avLst>
        </a:prstGeom>
        <a:solidFill>
          <a:schemeClr val="accent2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DF08BB-8B6E-4031-AEBA-67BB6443B209}">
      <dsp:nvSpPr>
        <dsp:cNvPr id="0" name=""/>
        <dsp:cNvSpPr/>
      </dsp:nvSpPr>
      <dsp:spPr>
        <a:xfrm rot="5400000">
          <a:off x="1367374" y="2024071"/>
          <a:ext cx="628149" cy="1045226"/>
        </a:xfrm>
        <a:prstGeom prst="corner">
          <a:avLst>
            <a:gd name="adj1" fmla="val 16120"/>
            <a:gd name="adj2" fmla="val 16110"/>
          </a:avLst>
        </a:prstGeom>
        <a:solidFill>
          <a:schemeClr val="accent2"/>
        </a:solidFill>
        <a:ln w="25400" cap="flat" cmpd="sng" algn="ctr">
          <a:solidFill>
            <a:schemeClr val="accent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E0A49F-C451-43AD-8E71-8705F04D2BEC}">
      <dsp:nvSpPr>
        <dsp:cNvPr id="0" name=""/>
        <dsp:cNvSpPr/>
      </dsp:nvSpPr>
      <dsp:spPr>
        <a:xfrm>
          <a:off x="1262520" y="2336368"/>
          <a:ext cx="943636" cy="827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900" kern="1200" dirty="0"/>
            <a:t>Ley 106 de 1993: </a:t>
          </a:r>
          <a:r>
            <a:rPr lang="es-MX" sz="900" kern="1200" dirty="0"/>
            <a:t>Dependencia, Adscrita al Despacho del Contralor General</a:t>
          </a:r>
          <a:endParaRPr lang="es-CO" sz="900" kern="1200" dirty="0"/>
        </a:p>
      </dsp:txBody>
      <dsp:txXfrm>
        <a:off x="1262520" y="2336368"/>
        <a:ext cx="943636" cy="827152"/>
      </dsp:txXfrm>
    </dsp:sp>
    <dsp:sp modelId="{212A209D-E77A-4B20-A471-B28BF3F533FA}">
      <dsp:nvSpPr>
        <dsp:cNvPr id="0" name=""/>
        <dsp:cNvSpPr/>
      </dsp:nvSpPr>
      <dsp:spPr>
        <a:xfrm>
          <a:off x="2028112" y="1947120"/>
          <a:ext cx="178044" cy="178044"/>
        </a:xfrm>
        <a:prstGeom prst="triangle">
          <a:avLst>
            <a:gd name="adj" fmla="val 10000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A4E85A-3587-492A-A1D0-CAB4B1998C4F}">
      <dsp:nvSpPr>
        <dsp:cNvPr id="0" name=""/>
        <dsp:cNvSpPr/>
      </dsp:nvSpPr>
      <dsp:spPr>
        <a:xfrm rot="5400000">
          <a:off x="2522569" y="1738217"/>
          <a:ext cx="628149" cy="1045226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C39D7D-7C61-4C60-B12C-2AA1EED81ED7}">
      <dsp:nvSpPr>
        <dsp:cNvPr id="0" name=""/>
        <dsp:cNvSpPr/>
      </dsp:nvSpPr>
      <dsp:spPr>
        <a:xfrm>
          <a:off x="2417715" y="2050514"/>
          <a:ext cx="943636" cy="827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900" kern="1200" dirty="0"/>
            <a:t>Ley 330 de 1996, </a:t>
          </a:r>
          <a:r>
            <a:rPr lang="es-MX" sz="900" kern="1200" dirty="0"/>
            <a:t>Vigilancia de la gestión fiscal de las contralorías </a:t>
          </a:r>
          <a:r>
            <a:rPr lang="es-MX" sz="900" kern="1200" dirty="0" err="1"/>
            <a:t>dep</a:t>
          </a:r>
          <a:r>
            <a:rPr lang="es-MX" sz="900" kern="1200" dirty="0"/>
            <a:t>/tales</a:t>
          </a:r>
          <a:endParaRPr lang="es-CO" sz="900" kern="1200" dirty="0"/>
        </a:p>
      </dsp:txBody>
      <dsp:txXfrm>
        <a:off x="2417715" y="2050514"/>
        <a:ext cx="943636" cy="827152"/>
      </dsp:txXfrm>
    </dsp:sp>
    <dsp:sp modelId="{897A1F5B-3C88-4348-B216-AB5C95A72AE0}">
      <dsp:nvSpPr>
        <dsp:cNvPr id="0" name=""/>
        <dsp:cNvSpPr/>
      </dsp:nvSpPr>
      <dsp:spPr>
        <a:xfrm>
          <a:off x="3183307" y="1661266"/>
          <a:ext cx="178044" cy="178044"/>
        </a:xfrm>
        <a:prstGeom prst="triangle">
          <a:avLst>
            <a:gd name="adj" fmla="val 10000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185C32-D1A9-4205-AD5D-7BF88EC476E3}">
      <dsp:nvSpPr>
        <dsp:cNvPr id="0" name=""/>
        <dsp:cNvSpPr/>
      </dsp:nvSpPr>
      <dsp:spPr>
        <a:xfrm rot="5400000">
          <a:off x="3677764" y="1452362"/>
          <a:ext cx="628149" cy="1045226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33F2D4-2EDD-4529-B52B-DEEFB9A73997}">
      <dsp:nvSpPr>
        <dsp:cNvPr id="0" name=""/>
        <dsp:cNvSpPr/>
      </dsp:nvSpPr>
      <dsp:spPr>
        <a:xfrm>
          <a:off x="3572910" y="1764660"/>
          <a:ext cx="943636" cy="827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900" kern="1200" dirty="0"/>
            <a:t>Sentencia C-499 de 1998, </a:t>
          </a:r>
          <a:r>
            <a:rPr lang="es-MX" sz="900" kern="1200" dirty="0"/>
            <a:t>INEXEQUIBLE la expresión "adscrita al Despacho del CGR“</a:t>
          </a:r>
          <a:endParaRPr lang="es-CO" sz="900" kern="1200" dirty="0"/>
        </a:p>
      </dsp:txBody>
      <dsp:txXfrm>
        <a:off x="3572910" y="1764660"/>
        <a:ext cx="943636" cy="827152"/>
      </dsp:txXfrm>
    </dsp:sp>
    <dsp:sp modelId="{4E8B84F4-21F6-4F7D-8B0F-EEB700930512}">
      <dsp:nvSpPr>
        <dsp:cNvPr id="0" name=""/>
        <dsp:cNvSpPr/>
      </dsp:nvSpPr>
      <dsp:spPr>
        <a:xfrm>
          <a:off x="4338501" y="1375412"/>
          <a:ext cx="178044" cy="178044"/>
        </a:xfrm>
        <a:prstGeom prst="triangle">
          <a:avLst>
            <a:gd name="adj" fmla="val 10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5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5606C0-59AD-4F89-A42F-A77E6055B30A}">
      <dsp:nvSpPr>
        <dsp:cNvPr id="0" name=""/>
        <dsp:cNvSpPr/>
      </dsp:nvSpPr>
      <dsp:spPr>
        <a:xfrm rot="5400000">
          <a:off x="4832958" y="1166508"/>
          <a:ext cx="628149" cy="1045226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5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C71209-0688-40DC-930C-030D01C5AD32}">
      <dsp:nvSpPr>
        <dsp:cNvPr id="0" name=""/>
        <dsp:cNvSpPr/>
      </dsp:nvSpPr>
      <dsp:spPr>
        <a:xfrm>
          <a:off x="4728105" y="1478806"/>
          <a:ext cx="943636" cy="827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Decreto Ley 272 de 2000, Autonomía e independencia Contralorías d/tales y m/pales</a:t>
          </a:r>
          <a:endParaRPr lang="es-CO" sz="900" kern="1200" dirty="0"/>
        </a:p>
      </dsp:txBody>
      <dsp:txXfrm>
        <a:off x="4728105" y="1478806"/>
        <a:ext cx="943636" cy="827152"/>
      </dsp:txXfrm>
    </dsp:sp>
    <dsp:sp modelId="{3D385FA0-6C30-4EFF-A6B3-9B7685203857}">
      <dsp:nvSpPr>
        <dsp:cNvPr id="0" name=""/>
        <dsp:cNvSpPr/>
      </dsp:nvSpPr>
      <dsp:spPr>
        <a:xfrm>
          <a:off x="5483363" y="1120561"/>
          <a:ext cx="178044" cy="178044"/>
        </a:xfrm>
        <a:prstGeom prst="triangle">
          <a:avLst>
            <a:gd name="adj" fmla="val 10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5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0D4B9E-7C3D-435E-9759-C4A6EEFA0B23}">
      <dsp:nvSpPr>
        <dsp:cNvPr id="0" name=""/>
        <dsp:cNvSpPr/>
      </dsp:nvSpPr>
      <dsp:spPr>
        <a:xfrm rot="5400000">
          <a:off x="5988153" y="880654"/>
          <a:ext cx="628149" cy="1045226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5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3EC944-64DF-4066-9FDA-A06E23F78E4A}">
      <dsp:nvSpPr>
        <dsp:cNvPr id="0" name=""/>
        <dsp:cNvSpPr/>
      </dsp:nvSpPr>
      <dsp:spPr>
        <a:xfrm>
          <a:off x="5883300" y="1192952"/>
          <a:ext cx="943636" cy="827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/>
            <a:t>Sentencia 599 de 2011, Sujeto vigilado – Fondo de Bienestar de la CGR</a:t>
          </a:r>
          <a:endParaRPr lang="es-CO" sz="900" kern="1200" dirty="0"/>
        </a:p>
      </dsp:txBody>
      <dsp:txXfrm>
        <a:off x="5883300" y="1192952"/>
        <a:ext cx="943636" cy="827152"/>
      </dsp:txXfrm>
    </dsp:sp>
    <dsp:sp modelId="{4205C336-2FFB-4194-A7E7-FF07064531B0}">
      <dsp:nvSpPr>
        <dsp:cNvPr id="0" name=""/>
        <dsp:cNvSpPr/>
      </dsp:nvSpPr>
      <dsp:spPr>
        <a:xfrm>
          <a:off x="6644232" y="807491"/>
          <a:ext cx="178044" cy="178044"/>
        </a:xfrm>
        <a:prstGeom prst="triangle">
          <a:avLst>
            <a:gd name="adj" fmla="val 10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C0BA0B-D00C-43BE-8072-D6E9D48BA635}">
      <dsp:nvSpPr>
        <dsp:cNvPr id="0" name=""/>
        <dsp:cNvSpPr/>
      </dsp:nvSpPr>
      <dsp:spPr>
        <a:xfrm rot="5400000">
          <a:off x="7143348" y="594800"/>
          <a:ext cx="628149" cy="1045226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D25D26-0B6F-4B3A-9CFA-D414F39E1402}">
      <dsp:nvSpPr>
        <dsp:cNvPr id="0" name=""/>
        <dsp:cNvSpPr/>
      </dsp:nvSpPr>
      <dsp:spPr>
        <a:xfrm>
          <a:off x="7038494" y="907098"/>
          <a:ext cx="943636" cy="827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900" kern="1200" dirty="0"/>
            <a:t>Acto Legislativo 04 de 2019, </a:t>
          </a:r>
          <a:r>
            <a:rPr lang="es-MX" sz="900" kern="1200" dirty="0"/>
            <a:t>Reforma al régimen de control fiscal.</a:t>
          </a:r>
          <a:endParaRPr lang="es-CO" sz="900" kern="1200" dirty="0"/>
        </a:p>
      </dsp:txBody>
      <dsp:txXfrm>
        <a:off x="7038494" y="907098"/>
        <a:ext cx="943636" cy="827152"/>
      </dsp:txXfrm>
    </dsp:sp>
    <dsp:sp modelId="{1BCE1CF2-7B6B-46AF-9EAC-9772B2880364}">
      <dsp:nvSpPr>
        <dsp:cNvPr id="0" name=""/>
        <dsp:cNvSpPr/>
      </dsp:nvSpPr>
      <dsp:spPr>
        <a:xfrm>
          <a:off x="7804086" y="517849"/>
          <a:ext cx="178044" cy="178044"/>
        </a:xfrm>
        <a:prstGeom prst="triangle">
          <a:avLst>
            <a:gd name="adj" fmla="val 10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6435A7-C188-49F0-8975-BF619D91AC60}">
      <dsp:nvSpPr>
        <dsp:cNvPr id="0" name=""/>
        <dsp:cNvSpPr/>
      </dsp:nvSpPr>
      <dsp:spPr>
        <a:xfrm rot="5400000">
          <a:off x="8298543" y="308946"/>
          <a:ext cx="628149" cy="1045226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7B4D27-22FD-444B-A60D-EE224864A0C3}">
      <dsp:nvSpPr>
        <dsp:cNvPr id="0" name=""/>
        <dsp:cNvSpPr/>
      </dsp:nvSpPr>
      <dsp:spPr>
        <a:xfrm>
          <a:off x="8193689" y="621243"/>
          <a:ext cx="943636" cy="827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900" kern="1200" dirty="0"/>
            <a:t>Decreto Ley 403 de 2020, </a:t>
          </a:r>
          <a:r>
            <a:rPr lang="es-MX" sz="900" kern="1200" dirty="0"/>
            <a:t>Certificación de las CT; Apoyo a SINACOF.</a:t>
          </a:r>
          <a:endParaRPr lang="es-CO" sz="900" kern="1200" dirty="0"/>
        </a:p>
      </dsp:txBody>
      <dsp:txXfrm>
        <a:off x="8193689" y="621243"/>
        <a:ext cx="943636" cy="8271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7E913A-CAD0-4A23-A0E1-AEA6AEE8A40D}">
      <dsp:nvSpPr>
        <dsp:cNvPr id="0" name=""/>
        <dsp:cNvSpPr/>
      </dsp:nvSpPr>
      <dsp:spPr>
        <a:xfrm>
          <a:off x="1759986" y="242363"/>
          <a:ext cx="844177" cy="771779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300" kern="1200" dirty="0"/>
            <a:t>1</a:t>
          </a:r>
          <a:endParaRPr lang="es-CO" sz="3300" kern="1200" dirty="0"/>
        </a:p>
      </dsp:txBody>
      <dsp:txXfrm>
        <a:off x="1883613" y="355387"/>
        <a:ext cx="596923" cy="545731"/>
      </dsp:txXfrm>
    </dsp:sp>
    <dsp:sp modelId="{B6D329E1-E3EF-4FE8-B6B8-EDAE922F6337}">
      <dsp:nvSpPr>
        <dsp:cNvPr id="0" name=""/>
        <dsp:cNvSpPr/>
      </dsp:nvSpPr>
      <dsp:spPr>
        <a:xfrm rot="5399987">
          <a:off x="2797769" y="415603"/>
          <a:ext cx="439302" cy="4252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B81D3E-0AB3-4AB5-8E2B-751AC7B357F3}">
      <dsp:nvSpPr>
        <dsp:cNvPr id="0" name=""/>
        <dsp:cNvSpPr/>
      </dsp:nvSpPr>
      <dsp:spPr>
        <a:xfrm>
          <a:off x="3406606" y="209654"/>
          <a:ext cx="837185" cy="837185"/>
        </a:xfrm>
        <a:prstGeom prst="ellipse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300" kern="1200" dirty="0"/>
            <a:t>33</a:t>
          </a:r>
          <a:endParaRPr lang="es-CO" sz="3300" kern="1200" dirty="0"/>
        </a:p>
      </dsp:txBody>
      <dsp:txXfrm>
        <a:off x="3529209" y="332257"/>
        <a:ext cx="591979" cy="591979"/>
      </dsp:txXfrm>
    </dsp:sp>
    <dsp:sp modelId="{1009D42C-F5DC-40CE-8D96-B8471FC217A9}">
      <dsp:nvSpPr>
        <dsp:cNvPr id="0" name=""/>
        <dsp:cNvSpPr/>
      </dsp:nvSpPr>
      <dsp:spPr>
        <a:xfrm rot="5400000">
          <a:off x="4558948" y="415600"/>
          <a:ext cx="439302" cy="4252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1F7FB9-39D0-4E0B-A1A0-8CA14553ABF8}">
      <dsp:nvSpPr>
        <dsp:cNvPr id="0" name=""/>
        <dsp:cNvSpPr/>
      </dsp:nvSpPr>
      <dsp:spPr>
        <a:xfrm>
          <a:off x="5289333" y="209654"/>
          <a:ext cx="837185" cy="837185"/>
        </a:xfrm>
        <a:prstGeom prst="ellipse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300" kern="1200" dirty="0"/>
            <a:t>66</a:t>
          </a:r>
          <a:endParaRPr lang="es-CO" sz="3300" kern="1200" dirty="0"/>
        </a:p>
      </dsp:txBody>
      <dsp:txXfrm>
        <a:off x="5411936" y="332257"/>
        <a:ext cx="591979" cy="591979"/>
      </dsp:txXfrm>
    </dsp:sp>
    <dsp:sp modelId="{E8B45F23-53DD-4E5F-B0BA-AFC2228A1C6E}">
      <dsp:nvSpPr>
        <dsp:cNvPr id="0" name=""/>
        <dsp:cNvSpPr/>
      </dsp:nvSpPr>
      <dsp:spPr>
        <a:xfrm rot="5401227">
          <a:off x="6337183" y="415902"/>
          <a:ext cx="439302" cy="425294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6EEC5B-91EC-44E2-9806-DBE6E101E3E1}">
      <dsp:nvSpPr>
        <dsp:cNvPr id="0" name=""/>
        <dsp:cNvSpPr/>
      </dsp:nvSpPr>
      <dsp:spPr>
        <a:xfrm>
          <a:off x="6963077" y="1343"/>
          <a:ext cx="1255151" cy="1255151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300" kern="1200" dirty="0"/>
            <a:t>99</a:t>
          </a:r>
          <a:endParaRPr lang="es-CO" sz="3300" kern="1200" dirty="0"/>
        </a:p>
      </dsp:txBody>
      <dsp:txXfrm>
        <a:off x="7146890" y="185156"/>
        <a:ext cx="887525" cy="88752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4F717D-E1F6-4788-9B63-482B30C435BF}">
      <dsp:nvSpPr>
        <dsp:cNvPr id="0" name=""/>
        <dsp:cNvSpPr/>
      </dsp:nvSpPr>
      <dsp:spPr>
        <a:xfrm>
          <a:off x="914846" y="-21050"/>
          <a:ext cx="3879619" cy="3879619"/>
        </a:xfrm>
        <a:prstGeom prst="circularArrow">
          <a:avLst>
            <a:gd name="adj1" fmla="val 5544"/>
            <a:gd name="adj2" fmla="val 330680"/>
            <a:gd name="adj3" fmla="val 13827897"/>
            <a:gd name="adj4" fmla="val 17354415"/>
            <a:gd name="adj5" fmla="val 5757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A889A9D-74FC-4D89-AD79-C7CAE9D52BAF}">
      <dsp:nvSpPr>
        <dsp:cNvPr id="0" name=""/>
        <dsp:cNvSpPr/>
      </dsp:nvSpPr>
      <dsp:spPr>
        <a:xfrm>
          <a:off x="1966757" y="1006"/>
          <a:ext cx="1775797" cy="88789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i="0" kern="1200" dirty="0"/>
            <a:t>FORTALECIMIENTO DE LA CAPACIDAD INSTITUCIONAL DE LA AUDITORIA GENERAL DE LA REPÚBLICA</a:t>
          </a:r>
          <a:r>
            <a:rPr lang="es-MX" sz="900" b="1" i="0" kern="1200" dirty="0">
              <a:latin typeface="Calibri"/>
            </a:rPr>
            <a:t> 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i="0" kern="1200" dirty="0">
              <a:latin typeface="Calibri"/>
            </a:rPr>
            <a:t>2025 - 2028 </a:t>
          </a:r>
          <a:endParaRPr lang="es-CO" sz="900" b="1" kern="1200" dirty="0"/>
        </a:p>
      </dsp:txBody>
      <dsp:txXfrm>
        <a:off x="2010101" y="44350"/>
        <a:ext cx="1689109" cy="801210"/>
      </dsp:txXfrm>
    </dsp:sp>
    <dsp:sp modelId="{22B19069-816F-46CC-B1C7-D12D155A4810}">
      <dsp:nvSpPr>
        <dsp:cNvPr id="0" name=""/>
        <dsp:cNvSpPr/>
      </dsp:nvSpPr>
      <dsp:spPr>
        <a:xfrm>
          <a:off x="3540206" y="1144183"/>
          <a:ext cx="1775797" cy="887898"/>
        </a:xfrm>
        <a:prstGeom prst="roundRect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tint val="50000"/>
                <a:satMod val="300000"/>
              </a:schemeClr>
            </a:gs>
            <a:gs pos="35000">
              <a:schemeClr val="accent3">
                <a:hueOff val="2812566"/>
                <a:satOff val="-4220"/>
                <a:lumOff val="-686"/>
                <a:alphaOff val="0"/>
                <a:tint val="37000"/>
                <a:satMod val="30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i="0" kern="1200" dirty="0"/>
            <a:t>CONSOLIDACIÓN DE LA GESTIÓN DEL CONOCIMIENTO PARA LA VIGILANCIA Y EL CONTROL FISCAL NACIONAL</a:t>
          </a:r>
          <a:r>
            <a:rPr lang="es-MX" sz="900" b="1" i="0" kern="1200" dirty="0">
              <a:latin typeface="Calibri"/>
            </a:rPr>
            <a:t> 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i="0" kern="1200" dirty="0">
              <a:latin typeface="Calibri"/>
            </a:rPr>
            <a:t>2025 - 2030</a:t>
          </a:r>
          <a:endParaRPr lang="es-CO" sz="900" b="1" kern="1200" dirty="0"/>
        </a:p>
      </dsp:txBody>
      <dsp:txXfrm>
        <a:off x="3583550" y="1187527"/>
        <a:ext cx="1689109" cy="801210"/>
      </dsp:txXfrm>
    </dsp:sp>
    <dsp:sp modelId="{7DD4A792-E976-4413-AAE7-650948666F66}">
      <dsp:nvSpPr>
        <dsp:cNvPr id="0" name=""/>
        <dsp:cNvSpPr/>
      </dsp:nvSpPr>
      <dsp:spPr>
        <a:xfrm>
          <a:off x="2939202" y="2993883"/>
          <a:ext cx="1775797" cy="887898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tint val="50000"/>
                <a:satMod val="300000"/>
              </a:schemeClr>
            </a:gs>
            <a:gs pos="35000">
              <a:schemeClr val="accent3">
                <a:hueOff val="5625132"/>
                <a:satOff val="-8440"/>
                <a:lumOff val="-1373"/>
                <a:alphaOff val="0"/>
                <a:tint val="37000"/>
                <a:satMod val="30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i="0" kern="1200" dirty="0"/>
            <a:t>FORTALECIMIENTO DE LAS SINERGIAS ENTRE EL CONTROL SOCIAL Y EL CONTROL FISCAL EN LA LUCHA CONTRA LA CORRUPCIÓN NACIONAL</a:t>
          </a:r>
          <a:r>
            <a:rPr lang="es-MX" sz="900" b="1" i="0" kern="1200" dirty="0">
              <a:latin typeface="Calibri"/>
            </a:rPr>
            <a:t> 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i="0" kern="1200" dirty="0">
              <a:latin typeface="Calibri"/>
            </a:rPr>
            <a:t>2025 - 2030</a:t>
          </a:r>
          <a:endParaRPr lang="es-CO" sz="900" b="1" kern="1200" dirty="0"/>
        </a:p>
      </dsp:txBody>
      <dsp:txXfrm>
        <a:off x="2982546" y="3037227"/>
        <a:ext cx="1689109" cy="801210"/>
      </dsp:txXfrm>
    </dsp:sp>
    <dsp:sp modelId="{95AF9EB7-CCE1-4462-BB8D-AEADE7B8E96F}">
      <dsp:nvSpPr>
        <dsp:cNvPr id="0" name=""/>
        <dsp:cNvSpPr/>
      </dsp:nvSpPr>
      <dsp:spPr>
        <a:xfrm>
          <a:off x="994313" y="2994890"/>
          <a:ext cx="1775797" cy="887898"/>
        </a:xfrm>
        <a:prstGeom prst="roundRect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tint val="50000"/>
                <a:satMod val="300000"/>
              </a:schemeClr>
            </a:gs>
            <a:gs pos="35000">
              <a:schemeClr val="accent3">
                <a:hueOff val="8437698"/>
                <a:satOff val="-12660"/>
                <a:lumOff val="-2059"/>
                <a:alphaOff val="0"/>
                <a:tint val="37000"/>
                <a:satMod val="30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i="0" kern="1200" dirty="0"/>
            <a:t>CONSOLIDACIÓN DE LA FUNCIÓN DE VIGILANCIA Y CONTROL FISCAL DE LA AGR PARA CONTRIBUIR CON EL FORTALECIMIENTO DEL SISTEMA DE CONTROL FISCAL EN COLOMBIA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i="0" kern="1200" dirty="0">
              <a:latin typeface="Calibri"/>
            </a:rPr>
            <a:t>2025 - 2030</a:t>
          </a:r>
          <a:r>
            <a:rPr lang="es-MX" sz="900" b="1" i="0" kern="1200" dirty="0">
              <a:latin typeface="+mn-lt"/>
            </a:rPr>
            <a:t> </a:t>
          </a:r>
          <a:endParaRPr lang="es-CO" sz="900" b="1" kern="1200" dirty="0"/>
        </a:p>
      </dsp:txBody>
      <dsp:txXfrm>
        <a:off x="1037657" y="3038234"/>
        <a:ext cx="1689109" cy="801210"/>
      </dsp:txXfrm>
    </dsp:sp>
    <dsp:sp modelId="{F2953C9B-6BA8-43ED-8610-7769073F4CA1}">
      <dsp:nvSpPr>
        <dsp:cNvPr id="0" name=""/>
        <dsp:cNvSpPr/>
      </dsp:nvSpPr>
      <dsp:spPr>
        <a:xfrm>
          <a:off x="393309" y="1144183"/>
          <a:ext cx="1775797" cy="887898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i="0" kern="1200" dirty="0">
              <a:solidFill>
                <a:prstClr val="black"/>
              </a:solidFill>
              <a:latin typeface="Calibri"/>
              <a:ea typeface="+mn-ea"/>
              <a:cs typeface="+mn-cs"/>
            </a:rPr>
            <a:t>FORTALECIMIENTO DE LAS TECNOLOGIAS DE LA INFORMACION Y LAS COMUNICACIONES PARA UN MEJOR CONTROL FISCAL. NACIONAL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i="0" kern="1200" dirty="0">
              <a:latin typeface="Calibri"/>
            </a:rPr>
            <a:t>2023 - 2026 </a:t>
          </a:r>
          <a:endParaRPr lang="es-CO" sz="900" b="1" i="0" kern="1200" dirty="0">
            <a:solidFill>
              <a:prstClr val="black"/>
            </a:solidFill>
            <a:latin typeface="Calibri"/>
            <a:ea typeface="+mn-ea"/>
            <a:cs typeface="+mn-cs"/>
          </a:endParaRPr>
        </a:p>
      </dsp:txBody>
      <dsp:txXfrm>
        <a:off x="436653" y="1187527"/>
        <a:ext cx="1689109" cy="8012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35815-EB4B-4BF6-9AFD-A8319B3CACA4}">
      <dsp:nvSpPr>
        <dsp:cNvPr id="0" name=""/>
        <dsp:cNvSpPr/>
      </dsp:nvSpPr>
      <dsp:spPr>
        <a:xfrm>
          <a:off x="0" y="47499"/>
          <a:ext cx="8424936" cy="407745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700" b="0" i="0" kern="1200" dirty="0">
              <a:latin typeface="Calibri"/>
            </a:rPr>
            <a:t>R</a:t>
          </a:r>
          <a:r>
            <a:rPr lang="es-CO" sz="1700" b="0" i="0" kern="1200" dirty="0">
              <a:latin typeface="Arial"/>
              <a:cs typeface="Arial"/>
            </a:rPr>
            <a:t>etos </a:t>
          </a:r>
          <a:endParaRPr lang="es-CO" sz="1700" b="0" kern="1200" dirty="0">
            <a:latin typeface="Arial"/>
            <a:cs typeface="Arial"/>
          </a:endParaRPr>
        </a:p>
      </dsp:txBody>
      <dsp:txXfrm>
        <a:off x="19904" y="67403"/>
        <a:ext cx="8385128" cy="367937"/>
      </dsp:txXfrm>
    </dsp:sp>
    <dsp:sp modelId="{E0D2E98B-47F7-46EE-82EC-6E86CCA31897}">
      <dsp:nvSpPr>
        <dsp:cNvPr id="0" name=""/>
        <dsp:cNvSpPr/>
      </dsp:nvSpPr>
      <dsp:spPr>
        <a:xfrm>
          <a:off x="0" y="455244"/>
          <a:ext cx="8424936" cy="774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300" kern="1200" dirty="0">
              <a:solidFill>
                <a:schemeClr val="tx1"/>
              </a:solidFill>
            </a:rPr>
            <a:t>La AGR ingresó a la Organización Latinoamericana y del Caribe de Entidades Fiscalizadores Superiores (OLACEFS) y armonizo su Guía del Proceso Auditor a las normas profesionales internacionales de auditoría dispuestas por la Organización Internacional de las Entidades Fiscalizadoras Superiores (INTOSAI) a efectos de adelantar el control fiscal a las Contralorías del País.</a:t>
          </a:r>
          <a:endParaRPr lang="es-CO" sz="1300" b="0" kern="1200" dirty="0">
            <a:latin typeface="Arial"/>
            <a:cs typeface="Arial"/>
          </a:endParaRPr>
        </a:p>
      </dsp:txBody>
      <dsp:txXfrm>
        <a:off x="0" y="455244"/>
        <a:ext cx="8424936" cy="774180"/>
      </dsp:txXfrm>
    </dsp:sp>
    <dsp:sp modelId="{756B0785-502A-4FB0-8F4B-BC464B9D2736}">
      <dsp:nvSpPr>
        <dsp:cNvPr id="0" name=""/>
        <dsp:cNvSpPr/>
      </dsp:nvSpPr>
      <dsp:spPr>
        <a:xfrm>
          <a:off x="0" y="1229424"/>
          <a:ext cx="8424936" cy="407745"/>
        </a:xfrm>
        <a:prstGeom prst="roundRect">
          <a:avLst/>
        </a:prstGeom>
        <a:solidFill>
          <a:schemeClr val="accent3">
            <a:shade val="80000"/>
            <a:hueOff val="109454"/>
            <a:satOff val="-716"/>
            <a:lumOff val="122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700" b="0" i="0" kern="1200" dirty="0">
              <a:latin typeface="Arial"/>
              <a:cs typeface="Arial"/>
            </a:rPr>
            <a:t>Dificultades</a:t>
          </a:r>
          <a:endParaRPr lang="es-CO" sz="1700" b="0" kern="1200" dirty="0">
            <a:latin typeface="Arial"/>
            <a:cs typeface="Arial"/>
          </a:endParaRPr>
        </a:p>
      </dsp:txBody>
      <dsp:txXfrm>
        <a:off x="19904" y="1249328"/>
        <a:ext cx="8385128" cy="367937"/>
      </dsp:txXfrm>
    </dsp:sp>
    <dsp:sp modelId="{BBC41060-7E7B-4808-8A06-F6318642CFD1}">
      <dsp:nvSpPr>
        <dsp:cNvPr id="0" name=""/>
        <dsp:cNvSpPr/>
      </dsp:nvSpPr>
      <dsp:spPr>
        <a:xfrm>
          <a:off x="0" y="1637169"/>
          <a:ext cx="8424936" cy="1002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300" kern="1200" dirty="0">
              <a:solidFill>
                <a:schemeClr val="tx1"/>
              </a:solidFill>
            </a:rPr>
            <a:t>La AGR cuenta con más sujetos de control a los previstos inicialmente en el proyecto: 67 Contralorías Territoriales, 11 Fondos de bienestar de C.T. con personería jurídica, 19 Fondos cuenta; Fondo de Bienestar Social CGR, Contraloría General de la República  (Nivel Central y Nivel Desconcentrado 31 Gerencias Seccionales).</a:t>
          </a:r>
          <a:endParaRPr lang="es-CO" sz="1300" b="0" kern="1200" dirty="0">
            <a:latin typeface="Arial"/>
            <a:cs typeface="Arial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300" kern="1200" dirty="0">
              <a:solidFill>
                <a:schemeClr val="tx1"/>
              </a:solidFill>
            </a:rPr>
            <a:t>Los recursos asignados son insuficientes para cumplir con el 100% de las auditorías a todos los sujetos de control de la AGR, razón por la cual se ha limitado el tiempo de la etapa de ejecución del proceso auditor. </a:t>
          </a:r>
          <a:endParaRPr lang="es-CO" sz="1300" b="0" kern="1200" dirty="0">
            <a:latin typeface="Arial"/>
            <a:cs typeface="Arial"/>
          </a:endParaRPr>
        </a:p>
      </dsp:txBody>
      <dsp:txXfrm>
        <a:off x="0" y="1637169"/>
        <a:ext cx="8424936" cy="1002915"/>
      </dsp:txXfrm>
    </dsp:sp>
    <dsp:sp modelId="{E7E326A1-DE00-408C-A148-8829943762AD}">
      <dsp:nvSpPr>
        <dsp:cNvPr id="0" name=""/>
        <dsp:cNvSpPr/>
      </dsp:nvSpPr>
      <dsp:spPr>
        <a:xfrm>
          <a:off x="0" y="2640084"/>
          <a:ext cx="8424936" cy="407745"/>
        </a:xfrm>
        <a:prstGeom prst="roundRect">
          <a:avLst/>
        </a:prstGeom>
        <a:solidFill>
          <a:schemeClr val="accent3">
            <a:shade val="80000"/>
            <a:hueOff val="218907"/>
            <a:satOff val="-1431"/>
            <a:lumOff val="2455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700" b="0" kern="1200" dirty="0">
              <a:latin typeface="Arial"/>
              <a:cs typeface="Arial"/>
            </a:rPr>
            <a:t>Observaciones </a:t>
          </a:r>
        </a:p>
      </dsp:txBody>
      <dsp:txXfrm>
        <a:off x="19904" y="2659988"/>
        <a:ext cx="8385128" cy="367937"/>
      </dsp:txXfrm>
    </dsp:sp>
    <dsp:sp modelId="{68B8C807-2980-4DDA-B9DB-A98B5A66858A}">
      <dsp:nvSpPr>
        <dsp:cNvPr id="0" name=""/>
        <dsp:cNvSpPr/>
      </dsp:nvSpPr>
      <dsp:spPr>
        <a:xfrm>
          <a:off x="0" y="3047829"/>
          <a:ext cx="8424936" cy="413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300" kern="1200" dirty="0">
              <a:solidFill>
                <a:schemeClr val="tx1"/>
              </a:solidFill>
            </a:rPr>
            <a:t>Mediante autogestión se han desarrollado actividades de formación de los auditores para garantizar la implementación de las normas internacionales de auditoría y cumplir con los lineamientos dispuestos.</a:t>
          </a:r>
          <a:endParaRPr lang="es-CO" sz="1300" b="0" kern="1200" dirty="0">
            <a:latin typeface="Arial"/>
            <a:cs typeface="Arial"/>
          </a:endParaRPr>
        </a:p>
      </dsp:txBody>
      <dsp:txXfrm>
        <a:off x="0" y="3047829"/>
        <a:ext cx="8424936" cy="4134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35815-EB4B-4BF6-9AFD-A8319B3CACA4}">
      <dsp:nvSpPr>
        <dsp:cNvPr id="0" name=""/>
        <dsp:cNvSpPr/>
      </dsp:nvSpPr>
      <dsp:spPr>
        <a:xfrm>
          <a:off x="0" y="97037"/>
          <a:ext cx="8424936" cy="335790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0" i="0" kern="1200" dirty="0">
              <a:latin typeface="Calibri"/>
            </a:rPr>
            <a:t>R</a:t>
          </a:r>
          <a:r>
            <a:rPr lang="es-CO" sz="1400" b="0" i="0" kern="1200" dirty="0">
              <a:latin typeface="Arial"/>
              <a:cs typeface="Arial"/>
            </a:rPr>
            <a:t>etos </a:t>
          </a:r>
          <a:endParaRPr lang="es-CO" sz="1400" b="0" kern="1200" dirty="0">
            <a:latin typeface="Arial"/>
            <a:cs typeface="Arial"/>
          </a:endParaRPr>
        </a:p>
      </dsp:txBody>
      <dsp:txXfrm>
        <a:off x="16392" y="113429"/>
        <a:ext cx="8392152" cy="303006"/>
      </dsp:txXfrm>
    </dsp:sp>
    <dsp:sp modelId="{E0D2E98B-47F7-46EE-82EC-6E86CCA31897}">
      <dsp:nvSpPr>
        <dsp:cNvPr id="0" name=""/>
        <dsp:cNvSpPr/>
      </dsp:nvSpPr>
      <dsp:spPr>
        <a:xfrm>
          <a:off x="0" y="432827"/>
          <a:ext cx="8424936" cy="1217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100" b="0" i="0" kern="1200" dirty="0"/>
            <a:t>Producción de conocimiento - Mejorar la capacidad de producción de conocimiento a través de la automatización de los boletines; aprovechar los casos de uso.</a:t>
          </a:r>
          <a:endParaRPr lang="es-CO" sz="1100" b="0" kern="1200" dirty="0">
            <a:latin typeface="Arial"/>
            <a:cs typeface="Arial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100" b="0" i="0" kern="1200" dirty="0"/>
            <a:t>Divulgación del conocimiento - Llegar a un número mayor de ciudadanos e instituciones interesadas en el control fiscal; fortalecer la imagen del control fiscal, a través de estrategias comunicativas innovadoras.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100" b="0" i="0" kern="1200" dirty="0"/>
            <a:t>Cooperación para la gestión del conocimiento- Crear una red de cooperantes alrededor de la lucha contra la corrupción.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100" b="0" i="0" kern="1200" dirty="0"/>
            <a:t>Gestión estadística de la información - Articular la gestión estadística de la información a la producción de conocimiento en procesos diferentes al proceso auditor; fortalecer la cultura de la gestión estadística de la información.</a:t>
          </a:r>
        </a:p>
      </dsp:txBody>
      <dsp:txXfrm>
        <a:off x="0" y="432827"/>
        <a:ext cx="8424936" cy="1217160"/>
      </dsp:txXfrm>
    </dsp:sp>
    <dsp:sp modelId="{756B0785-502A-4FB0-8F4B-BC464B9D2736}">
      <dsp:nvSpPr>
        <dsp:cNvPr id="0" name=""/>
        <dsp:cNvSpPr/>
      </dsp:nvSpPr>
      <dsp:spPr>
        <a:xfrm>
          <a:off x="0" y="1649988"/>
          <a:ext cx="8424936" cy="335790"/>
        </a:xfrm>
        <a:prstGeom prst="roundRect">
          <a:avLst/>
        </a:prstGeom>
        <a:solidFill>
          <a:schemeClr val="accent2">
            <a:shade val="50000"/>
            <a:hueOff val="-27656"/>
            <a:satOff val="-5606"/>
            <a:lumOff val="308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0" i="0" kern="1200" dirty="0">
              <a:latin typeface="Arial"/>
              <a:cs typeface="Arial"/>
            </a:rPr>
            <a:t>Dificultades</a:t>
          </a:r>
          <a:endParaRPr lang="es-CO" sz="1400" b="0" kern="1200" dirty="0">
            <a:latin typeface="Arial"/>
            <a:cs typeface="Arial"/>
          </a:endParaRPr>
        </a:p>
      </dsp:txBody>
      <dsp:txXfrm>
        <a:off x="16392" y="1666380"/>
        <a:ext cx="8392152" cy="303006"/>
      </dsp:txXfrm>
    </dsp:sp>
    <dsp:sp modelId="{BBC41060-7E7B-4808-8A06-F6318642CFD1}">
      <dsp:nvSpPr>
        <dsp:cNvPr id="0" name=""/>
        <dsp:cNvSpPr/>
      </dsp:nvSpPr>
      <dsp:spPr>
        <a:xfrm>
          <a:off x="0" y="1985778"/>
          <a:ext cx="8424936" cy="5651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100" b="0" i="0" kern="1200" dirty="0"/>
            <a:t>Falta de interoperabilidad entre sistemas de información de diferentes entidades.</a:t>
          </a:r>
          <a:endParaRPr lang="es-CO" sz="1100" b="0" kern="1200" dirty="0">
            <a:latin typeface="Arial"/>
            <a:cs typeface="Arial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CO" sz="1100" b="0" i="0" kern="1200" dirty="0"/>
            <a:t>Hiperinformación en las redes.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100" b="0" i="0" kern="1200" dirty="0"/>
            <a:t>Debilidades en las competencias de los funcionarios en materia de gestión estadística de la información.</a:t>
          </a:r>
        </a:p>
      </dsp:txBody>
      <dsp:txXfrm>
        <a:off x="0" y="1985778"/>
        <a:ext cx="8424936" cy="565110"/>
      </dsp:txXfrm>
    </dsp:sp>
    <dsp:sp modelId="{E7E326A1-DE00-408C-A148-8829943762AD}">
      <dsp:nvSpPr>
        <dsp:cNvPr id="0" name=""/>
        <dsp:cNvSpPr/>
      </dsp:nvSpPr>
      <dsp:spPr>
        <a:xfrm>
          <a:off x="0" y="2550888"/>
          <a:ext cx="8424936" cy="335790"/>
        </a:xfrm>
        <a:prstGeom prst="roundRect">
          <a:avLst/>
        </a:prstGeom>
        <a:solidFill>
          <a:schemeClr val="accent2">
            <a:shade val="50000"/>
            <a:hueOff val="-27656"/>
            <a:satOff val="-5606"/>
            <a:lumOff val="3083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0" kern="1200" dirty="0">
              <a:latin typeface="Arial"/>
              <a:cs typeface="Arial"/>
            </a:rPr>
            <a:t>Observaciones </a:t>
          </a:r>
        </a:p>
      </dsp:txBody>
      <dsp:txXfrm>
        <a:off x="16392" y="2567280"/>
        <a:ext cx="8392152" cy="303006"/>
      </dsp:txXfrm>
    </dsp:sp>
    <dsp:sp modelId="{68B8C807-2980-4DDA-B9DB-A98B5A66858A}">
      <dsp:nvSpPr>
        <dsp:cNvPr id="0" name=""/>
        <dsp:cNvSpPr/>
      </dsp:nvSpPr>
      <dsp:spPr>
        <a:xfrm>
          <a:off x="0" y="2886678"/>
          <a:ext cx="8424936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49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100" b="0" i="0" kern="1200" dirty="0"/>
            <a:t>La gestión del conocimiento es una dimensión novedosa para la administración pública y a la vez exige de esta la disposición de equipos y competencias que coadyuven a su realización en todas sus fases. Por ello, la gestión del conocimiento es una capacidad institucional llamada a fortalecerse paulatina y sostenidamente.</a:t>
          </a:r>
          <a:endParaRPr lang="es-CO" sz="1100" b="0" kern="1200" dirty="0">
            <a:latin typeface="Arial"/>
            <a:cs typeface="Arial"/>
          </a:endParaRPr>
        </a:p>
      </dsp:txBody>
      <dsp:txXfrm>
        <a:off x="0" y="2886678"/>
        <a:ext cx="8424936" cy="5071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35815-EB4B-4BF6-9AFD-A8319B3CACA4}">
      <dsp:nvSpPr>
        <dsp:cNvPr id="0" name=""/>
        <dsp:cNvSpPr/>
      </dsp:nvSpPr>
      <dsp:spPr>
        <a:xfrm>
          <a:off x="0" y="224936"/>
          <a:ext cx="8613871" cy="455715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b="0" i="0" kern="1200" dirty="0">
              <a:latin typeface="Calibri"/>
            </a:rPr>
            <a:t>R</a:t>
          </a:r>
          <a:r>
            <a:rPr lang="es-CO" sz="1900" b="0" i="0" kern="1200" dirty="0">
              <a:latin typeface="Arial"/>
              <a:cs typeface="Arial"/>
            </a:rPr>
            <a:t>etos </a:t>
          </a:r>
          <a:endParaRPr lang="es-CO" sz="1900" b="0" kern="1200" dirty="0">
            <a:latin typeface="Arial"/>
            <a:cs typeface="Arial"/>
          </a:endParaRPr>
        </a:p>
      </dsp:txBody>
      <dsp:txXfrm>
        <a:off x="22246" y="247182"/>
        <a:ext cx="8569379" cy="411223"/>
      </dsp:txXfrm>
    </dsp:sp>
    <dsp:sp modelId="{E0D2E98B-47F7-46EE-82EC-6E86CCA31897}">
      <dsp:nvSpPr>
        <dsp:cNvPr id="0" name=""/>
        <dsp:cNvSpPr/>
      </dsp:nvSpPr>
      <dsp:spPr>
        <a:xfrm>
          <a:off x="0" y="680651"/>
          <a:ext cx="8613871" cy="5211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490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s-MX" sz="1500" b="0" i="0" kern="1200" dirty="0"/>
            <a:t>Alcanzar la cobertura total de los funcionarios que hacen parte de la cadena de valor del control fiscal.</a:t>
          </a:r>
          <a:endParaRPr lang="es-CO" sz="1500" b="0" kern="1200" dirty="0">
            <a:latin typeface="Arial"/>
            <a:cs typeface="Arial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s-MX" sz="1500" b="0" i="0" kern="1200" dirty="0"/>
            <a:t>Fortalecer las metodologías de enseñanza - aprendizaje para mejorar la efectividad de los programas.</a:t>
          </a:r>
        </a:p>
      </dsp:txBody>
      <dsp:txXfrm>
        <a:off x="0" y="680651"/>
        <a:ext cx="8613871" cy="521122"/>
      </dsp:txXfrm>
    </dsp:sp>
    <dsp:sp modelId="{756B0785-502A-4FB0-8F4B-BC464B9D2736}">
      <dsp:nvSpPr>
        <dsp:cNvPr id="0" name=""/>
        <dsp:cNvSpPr/>
      </dsp:nvSpPr>
      <dsp:spPr>
        <a:xfrm>
          <a:off x="0" y="1201774"/>
          <a:ext cx="8613871" cy="455715"/>
        </a:xfrm>
        <a:prstGeom prst="roundRect">
          <a:avLst/>
        </a:prstGeom>
        <a:solidFill>
          <a:schemeClr val="accent6">
            <a:shade val="50000"/>
            <a:hueOff val="-307797"/>
            <a:satOff val="20520"/>
            <a:lumOff val="267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b="0" i="0" kern="1200" dirty="0">
              <a:latin typeface="Arial"/>
              <a:cs typeface="Arial"/>
            </a:rPr>
            <a:t>Dificultades</a:t>
          </a:r>
          <a:endParaRPr lang="es-CO" sz="1900" b="0" kern="1200" dirty="0">
            <a:latin typeface="Arial"/>
            <a:cs typeface="Arial"/>
          </a:endParaRPr>
        </a:p>
      </dsp:txBody>
      <dsp:txXfrm>
        <a:off x="22246" y="1224020"/>
        <a:ext cx="8569379" cy="411223"/>
      </dsp:txXfrm>
    </dsp:sp>
    <dsp:sp modelId="{BBC41060-7E7B-4808-8A06-F6318642CFD1}">
      <dsp:nvSpPr>
        <dsp:cNvPr id="0" name=""/>
        <dsp:cNvSpPr/>
      </dsp:nvSpPr>
      <dsp:spPr>
        <a:xfrm>
          <a:off x="0" y="1657488"/>
          <a:ext cx="8613871" cy="5211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490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500" b="0" i="0" kern="1200" dirty="0"/>
            <a:t>Sobre oferta de capacitación virtual.</a:t>
          </a:r>
          <a:endParaRPr lang="es-CO" sz="1500" b="0" kern="1200" dirty="0">
            <a:latin typeface="Arial"/>
            <a:cs typeface="Arial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500" b="0" i="0" kern="1200" dirty="0"/>
            <a:t>Altos costos de la educación y de la oferta académica.</a:t>
          </a:r>
        </a:p>
      </dsp:txBody>
      <dsp:txXfrm>
        <a:off x="0" y="1657488"/>
        <a:ext cx="8613871" cy="521122"/>
      </dsp:txXfrm>
    </dsp:sp>
    <dsp:sp modelId="{E7E326A1-DE00-408C-A148-8829943762AD}">
      <dsp:nvSpPr>
        <dsp:cNvPr id="0" name=""/>
        <dsp:cNvSpPr/>
      </dsp:nvSpPr>
      <dsp:spPr>
        <a:xfrm>
          <a:off x="0" y="2178611"/>
          <a:ext cx="8613871" cy="455715"/>
        </a:xfrm>
        <a:prstGeom prst="roundRect">
          <a:avLst/>
        </a:prstGeom>
        <a:solidFill>
          <a:schemeClr val="accent6">
            <a:shade val="50000"/>
            <a:hueOff val="-307797"/>
            <a:satOff val="20520"/>
            <a:lumOff val="267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b="0" kern="1200" dirty="0">
              <a:latin typeface="Arial"/>
              <a:cs typeface="Arial"/>
            </a:rPr>
            <a:t>Observaciones </a:t>
          </a:r>
        </a:p>
      </dsp:txBody>
      <dsp:txXfrm>
        <a:off x="22246" y="2200857"/>
        <a:ext cx="8569379" cy="411223"/>
      </dsp:txXfrm>
    </dsp:sp>
    <dsp:sp modelId="{68B8C807-2980-4DDA-B9DB-A98B5A66858A}">
      <dsp:nvSpPr>
        <dsp:cNvPr id="0" name=""/>
        <dsp:cNvSpPr/>
      </dsp:nvSpPr>
      <dsp:spPr>
        <a:xfrm>
          <a:off x="0" y="2634326"/>
          <a:ext cx="8613871" cy="471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490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500" b="0" i="0" kern="1200" dirty="0"/>
            <a:t>En procura de fortalecer la gestión del conocimiento, la capacitación (apropiación social del conocimiento) debe articularse con las demás fases de esta gestión, como la producción y la divulgación.</a:t>
          </a:r>
          <a:endParaRPr lang="es-CO" sz="1500" b="0" kern="1200" dirty="0">
            <a:latin typeface="Arial"/>
            <a:cs typeface="Arial"/>
          </a:endParaRPr>
        </a:p>
      </dsp:txBody>
      <dsp:txXfrm>
        <a:off x="0" y="2634326"/>
        <a:ext cx="8613871" cy="47196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735815-EB4B-4BF6-9AFD-A8319B3CACA4}">
      <dsp:nvSpPr>
        <dsp:cNvPr id="0" name=""/>
        <dsp:cNvSpPr/>
      </dsp:nvSpPr>
      <dsp:spPr>
        <a:xfrm>
          <a:off x="0" y="20852"/>
          <a:ext cx="8604702" cy="263835"/>
        </a:xfrm>
        <a:prstGeom prst="roundRect">
          <a:avLst/>
        </a:prstGeom>
        <a:solidFill>
          <a:schemeClr val="accent5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b="0" i="0" kern="1200" dirty="0">
              <a:latin typeface="Calibri"/>
            </a:rPr>
            <a:t>R</a:t>
          </a:r>
          <a:r>
            <a:rPr lang="es-CO" sz="1100" b="0" i="0" kern="1200" dirty="0">
              <a:latin typeface="Arial"/>
              <a:cs typeface="Arial"/>
            </a:rPr>
            <a:t>etos </a:t>
          </a:r>
          <a:endParaRPr lang="es-CO" sz="1100" b="0" kern="1200" dirty="0">
            <a:latin typeface="Arial"/>
            <a:cs typeface="Arial"/>
          </a:endParaRPr>
        </a:p>
      </dsp:txBody>
      <dsp:txXfrm>
        <a:off x="12879" y="33731"/>
        <a:ext cx="8578944" cy="238077"/>
      </dsp:txXfrm>
    </dsp:sp>
    <dsp:sp modelId="{E0D2E98B-47F7-46EE-82EC-6E86CCA31897}">
      <dsp:nvSpPr>
        <dsp:cNvPr id="0" name=""/>
        <dsp:cNvSpPr/>
      </dsp:nvSpPr>
      <dsp:spPr>
        <a:xfrm>
          <a:off x="0" y="284687"/>
          <a:ext cx="8604702" cy="1366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199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400" b="0" kern="1200" dirty="0">
              <a:latin typeface="Arial"/>
              <a:cs typeface="Arial"/>
            </a:rPr>
            <a:t>Migrar y fortalecer la infraestructura en la nube de la AGR.</a:t>
          </a:r>
          <a:endParaRPr lang="es-CO" sz="1400" b="0" kern="1200" dirty="0">
            <a:latin typeface="Arial"/>
            <a:cs typeface="Arial"/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400" b="0" i="0" kern="1200" dirty="0">
              <a:latin typeface="Arial"/>
              <a:cs typeface="Arial"/>
            </a:rPr>
            <a:t>Interoperar los sistemas de información misionales con fuentes de datos externas. 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400" b="0" i="0" kern="1200" dirty="0">
              <a:latin typeface="Arial"/>
              <a:cs typeface="Arial"/>
            </a:rPr>
            <a:t>Coadyuvar tecnológicamente las contralorías territoriales y municipales. 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400" b="0" i="0" kern="1200" dirty="0">
              <a:latin typeface="Arial"/>
              <a:cs typeface="Arial"/>
            </a:rPr>
            <a:t>Automatizar procedimientos transversales de apoyo. 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400" b="0" i="0" kern="1200" dirty="0">
              <a:latin typeface="Arial"/>
              <a:cs typeface="Arial"/>
            </a:rPr>
            <a:t>Implementar el uso de nuevas tecnologías.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1400" b="0" i="0" kern="1200" dirty="0">
              <a:latin typeface="Arial"/>
              <a:cs typeface="Arial"/>
            </a:rPr>
            <a:t>Fortalecer la seguridad digital y privacidad de la información. </a:t>
          </a:r>
        </a:p>
      </dsp:txBody>
      <dsp:txXfrm>
        <a:off x="0" y="284687"/>
        <a:ext cx="8604702" cy="1366200"/>
      </dsp:txXfrm>
    </dsp:sp>
    <dsp:sp modelId="{756B0785-502A-4FB0-8F4B-BC464B9D2736}">
      <dsp:nvSpPr>
        <dsp:cNvPr id="0" name=""/>
        <dsp:cNvSpPr/>
      </dsp:nvSpPr>
      <dsp:spPr>
        <a:xfrm>
          <a:off x="0" y="1650887"/>
          <a:ext cx="8604702" cy="263835"/>
        </a:xfrm>
        <a:prstGeom prst="roundRect">
          <a:avLst/>
        </a:prstGeom>
        <a:solidFill>
          <a:schemeClr val="accent5">
            <a:shade val="50000"/>
            <a:hueOff val="168648"/>
            <a:satOff val="-3730"/>
            <a:lumOff val="2799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b="0" i="0" kern="1200" dirty="0">
              <a:latin typeface="Arial"/>
              <a:cs typeface="Arial"/>
            </a:rPr>
            <a:t>Dificultades</a:t>
          </a:r>
          <a:endParaRPr lang="es-CO" sz="1100" b="0" kern="1200" dirty="0">
            <a:latin typeface="Arial"/>
            <a:cs typeface="Arial"/>
          </a:endParaRPr>
        </a:p>
      </dsp:txBody>
      <dsp:txXfrm>
        <a:off x="12879" y="1663766"/>
        <a:ext cx="8578944" cy="238077"/>
      </dsp:txXfrm>
    </dsp:sp>
    <dsp:sp modelId="{BBC41060-7E7B-4808-8A06-F6318642CFD1}">
      <dsp:nvSpPr>
        <dsp:cNvPr id="0" name=""/>
        <dsp:cNvSpPr/>
      </dsp:nvSpPr>
      <dsp:spPr>
        <a:xfrm>
          <a:off x="0" y="1914722"/>
          <a:ext cx="8604702" cy="751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199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s-CO" sz="1400" b="0" i="0" u="none" kern="1200" dirty="0"/>
            <a:t>Falta de cotizaciones para estudios de mercado a tiempo.</a:t>
          </a:r>
          <a:r>
            <a:rPr lang="en-US" sz="1400" b="0" i="0" kern="1200" dirty="0"/>
            <a:t>​</a:t>
          </a:r>
          <a:endParaRPr lang="es-CO" sz="1400" b="0" kern="1200" dirty="0">
            <a:latin typeface="Arial"/>
            <a:cs typeface="Arial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s-CO" sz="1400" b="0" i="0" u="none" kern="1200" dirty="0"/>
            <a:t>Cierre de acuerdos marcos a último momento. </a:t>
          </a:r>
          <a:endParaRPr lang="en-US" sz="1400" b="0" i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1400" b="0" i="0" kern="1200" dirty="0" err="1"/>
            <a:t>Aprobación</a:t>
          </a:r>
          <a:r>
            <a:rPr lang="en-US" sz="1400" b="0" i="0" kern="1200" dirty="0"/>
            <a:t> de </a:t>
          </a:r>
          <a:r>
            <a:rPr lang="en-US" sz="1400" b="0" i="0" kern="1200" dirty="0" err="1"/>
            <a:t>Vigencias</a:t>
          </a:r>
          <a:r>
            <a:rPr lang="en-US" sz="1400" b="0" i="0" kern="1200" dirty="0"/>
            <a:t> </a:t>
          </a:r>
          <a:r>
            <a:rPr lang="en-US" sz="1400" b="0" i="0" kern="1200" dirty="0" err="1"/>
            <a:t>Futuras</a:t>
          </a:r>
          <a:r>
            <a:rPr lang="en-US" sz="1400" b="0" i="0" kern="1200" dirty="0"/>
            <a:t> para </a:t>
          </a:r>
          <a:r>
            <a:rPr lang="en-US" sz="1400" b="0" i="0" kern="1200" dirty="0" err="1"/>
            <a:t>garantizar</a:t>
          </a:r>
          <a:r>
            <a:rPr lang="en-US" sz="1400" b="0" i="0" kern="1200" dirty="0"/>
            <a:t> </a:t>
          </a:r>
          <a:r>
            <a:rPr lang="en-US" sz="1400" b="0" i="0" kern="1200" dirty="0" err="1"/>
            <a:t>operación</a:t>
          </a:r>
          <a:r>
            <a:rPr lang="en-US" sz="1400" b="0" i="0" kern="1200" dirty="0"/>
            <a:t> de las TICS de la </a:t>
          </a:r>
          <a:r>
            <a:rPr lang="en-US" sz="1400" b="0" i="0" kern="1200" dirty="0" err="1"/>
            <a:t>entidad</a:t>
          </a:r>
          <a:r>
            <a:rPr lang="en-US" sz="1400" b="0" i="0" kern="1200" dirty="0"/>
            <a:t>. </a:t>
          </a:r>
          <a:r>
            <a:rPr lang="en-US" sz="1600" b="0" i="0" kern="1200" dirty="0"/>
            <a:t>​</a:t>
          </a:r>
        </a:p>
      </dsp:txBody>
      <dsp:txXfrm>
        <a:off x="0" y="1914722"/>
        <a:ext cx="8604702" cy="751410"/>
      </dsp:txXfrm>
    </dsp:sp>
    <dsp:sp modelId="{E7E326A1-DE00-408C-A148-8829943762AD}">
      <dsp:nvSpPr>
        <dsp:cNvPr id="0" name=""/>
        <dsp:cNvSpPr/>
      </dsp:nvSpPr>
      <dsp:spPr>
        <a:xfrm>
          <a:off x="0" y="2666132"/>
          <a:ext cx="8604702" cy="263835"/>
        </a:xfrm>
        <a:prstGeom prst="roundRect">
          <a:avLst/>
        </a:prstGeom>
        <a:solidFill>
          <a:schemeClr val="accent5">
            <a:shade val="50000"/>
            <a:hueOff val="168648"/>
            <a:satOff val="-3730"/>
            <a:lumOff val="2799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100" b="0" kern="1200" dirty="0">
              <a:latin typeface="Arial"/>
              <a:cs typeface="Arial"/>
            </a:rPr>
            <a:t>Observaciones </a:t>
          </a:r>
        </a:p>
      </dsp:txBody>
      <dsp:txXfrm>
        <a:off x="12879" y="2679011"/>
        <a:ext cx="8578944" cy="238077"/>
      </dsp:txXfrm>
    </dsp:sp>
    <dsp:sp modelId="{68B8C807-2980-4DDA-B9DB-A98B5A66858A}">
      <dsp:nvSpPr>
        <dsp:cNvPr id="0" name=""/>
        <dsp:cNvSpPr/>
      </dsp:nvSpPr>
      <dsp:spPr>
        <a:xfrm>
          <a:off x="0" y="2929967"/>
          <a:ext cx="8604702" cy="2333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199" tIns="17780" rIns="99568" bIns="1778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s-CO" sz="1400" b="0" i="0" u="none" kern="1200" dirty="0"/>
            <a:t>El proyecto se está ejecutando conforme lo programado. </a:t>
          </a:r>
          <a:r>
            <a:rPr lang="en-US" sz="1400" b="0" i="0" kern="1200" dirty="0"/>
            <a:t>​</a:t>
          </a:r>
          <a:endParaRPr lang="es-CO" sz="1400" b="0" kern="1200" dirty="0">
            <a:latin typeface="Arial"/>
            <a:cs typeface="Arial"/>
          </a:endParaRPr>
        </a:p>
      </dsp:txBody>
      <dsp:txXfrm>
        <a:off x="0" y="2929967"/>
        <a:ext cx="8604702" cy="2333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02F1D-EAB4-4586-8D6C-89546E96844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F8500-C4E1-4A28-A4F0-46B5C4EC39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319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7900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16261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86775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01961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60554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85541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67801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2747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46679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23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037400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25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7527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000146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26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26598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27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14183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28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35809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29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23337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30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99377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31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9607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32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06497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33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22832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34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7514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35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0711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11165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36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937245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37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27841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38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81852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39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50991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40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6587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41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3941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6818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6289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8111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49463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10496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F8500-C4E1-4A28-A4F0-46B5C4EC39DD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71938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4989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0498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0300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81115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6187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6166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4025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037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7676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3996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32E9C-0D48-4F5E-8551-5C7A3D2CA9E1}" type="datetimeFigureOut">
              <a:rPr lang="es-CO" smtClean="0"/>
              <a:t>27/06/2024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5C639-0F0F-44C8-98E3-E12FE7D4D7E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804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Excel_Worksheet.xls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2.xml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Subtítulo">
            <a:extLst>
              <a:ext uri="{FF2B5EF4-FFF2-40B4-BE49-F238E27FC236}">
                <a16:creationId xmlns:a16="http://schemas.microsoft.com/office/drawing/2014/main" id="{12B75A19-9B23-B20C-5466-F6684FF6618D}"/>
              </a:ext>
            </a:extLst>
          </p:cNvPr>
          <p:cNvSpPr txBox="1">
            <a:spLocks/>
          </p:cNvSpPr>
          <p:nvPr/>
        </p:nvSpPr>
        <p:spPr>
          <a:xfrm>
            <a:off x="3997682" y="2054089"/>
            <a:ext cx="4651615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800" b="1">
                <a:solidFill>
                  <a:srgbClr val="17365D"/>
                </a:solidFill>
                <a:ea typeface="+mn-lt"/>
                <a:cs typeface="+mn-lt"/>
              </a:rPr>
              <a:t>COMITÉ GAT Y COMITÉ SECTORIAL 2025-2028</a:t>
            </a:r>
            <a:endParaRPr lang="es-ES" sz="2800">
              <a:solidFill>
                <a:srgbClr val="17365D"/>
              </a:solidFill>
            </a:endParaRPr>
          </a:p>
          <a:p>
            <a:endParaRPr lang="en-US" sz="2800"/>
          </a:p>
          <a:p>
            <a:endParaRPr lang="es-ES" sz="2800" b="1">
              <a:solidFill>
                <a:srgbClr val="17365D"/>
              </a:solidFill>
              <a:ea typeface="Calibri"/>
              <a:cs typeface="Calibri"/>
            </a:endParaRPr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6E43B2C7-8D5F-996B-FBB6-CFCB48638F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4424" y="3367396"/>
            <a:ext cx="3298372" cy="22340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 sz="2000" b="1">
                <a:solidFill>
                  <a:srgbClr val="FFFFFF"/>
                </a:solidFill>
                <a:ea typeface="Calibri"/>
                <a:cs typeface="Calibri"/>
              </a:rPr>
              <a:t>17 de Mayo 2024</a:t>
            </a:r>
            <a:endParaRPr lang="es-ES" sz="2000" b="1">
              <a:solidFill>
                <a:srgbClr val="FFFFFF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60A986E-4C99-0779-DA0F-3C9BBF3A2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42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7D144591-E9E9-4209-8701-3BB48A917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8D86F0F-E678-3693-4B33-4C97CD830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1C460E91-A489-1C07-DB9E-26EFFA6E7D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32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31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7D144591-E9E9-4209-8701-3BB48A917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8D86F0F-E678-3693-4B33-4C97CD830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7F6AE2E-A58B-66FE-6239-DE988E0BC7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133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EB6BD1E-A46E-F014-F830-017BB494F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338" y="0"/>
            <a:ext cx="1409052" cy="490940"/>
          </a:xfrm>
          <a:prstGeom prst="rect">
            <a:avLst/>
          </a:prstGeom>
        </p:spPr>
      </p:pic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8CAA6E7-73B7-7C41-385D-78CC3850C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A5FD1F4-FBFC-1427-6CED-C6606E2BC2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848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7D144591-E9E9-4209-8701-3BB48A917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8D86F0F-E678-3693-4B33-4C97CD830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4B86EA7-35B8-63BC-7F30-794101282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32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01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7D144591-E9E9-4209-8701-3BB48A917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8D86F0F-E678-3693-4B33-4C97CD830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5FCA6E6-C820-B5F5-E88A-8F44B8DB5C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6608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EB6BD1E-A46E-F014-F830-017BB494F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338" y="0"/>
            <a:ext cx="1409052" cy="490940"/>
          </a:xfrm>
          <a:prstGeom prst="rect">
            <a:avLst/>
          </a:prstGeom>
        </p:spPr>
      </p:pic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8CAA6E7-73B7-7C41-385D-78CC3850C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3" name="Imagen 2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291F3486-875A-3920-495F-AE7EE545B7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546" y="4500738"/>
            <a:ext cx="1409052" cy="49094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B4EEA4E-E772-1662-9F85-D3CE49657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551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EB6BD1E-A46E-F014-F830-017BB494F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338" y="0"/>
            <a:ext cx="1409052" cy="490940"/>
          </a:xfrm>
          <a:prstGeom prst="rect">
            <a:avLst/>
          </a:prstGeom>
        </p:spPr>
      </p:pic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8CAA6E7-73B7-7C41-385D-78CC3850C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9132BDE-FD43-43BF-993E-F955D464B4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9" y="4500738"/>
            <a:ext cx="1409052" cy="4909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5CC5FA5-3DBC-CCB4-0AAC-0C1F192855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701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EB6BD1E-A46E-F014-F830-017BB494F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338" y="0"/>
            <a:ext cx="1409052" cy="490940"/>
          </a:xfrm>
          <a:prstGeom prst="rect">
            <a:avLst/>
          </a:prstGeom>
        </p:spPr>
      </p:pic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8CAA6E7-73B7-7C41-385D-78CC3850C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9132BDE-FD43-43BF-993E-F955D464B4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9" y="4500738"/>
            <a:ext cx="1409052" cy="49094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80AC56B-EC16-C43C-8FB2-E275D36AE4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EB6BD1E-A46E-F014-F830-017BB494F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338" y="0"/>
            <a:ext cx="1409052" cy="490940"/>
          </a:xfrm>
          <a:prstGeom prst="rect">
            <a:avLst/>
          </a:prstGeom>
        </p:spPr>
      </p:pic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8CAA6E7-73B7-7C41-385D-78CC3850C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C9132BDE-FD43-43BF-993E-F955D464B4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9" y="4500738"/>
            <a:ext cx="1409052" cy="49094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B26FB1E-63B2-DCD1-CA3D-0BB413F541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479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E26CF97-465F-0C67-CE2E-8A79E04E5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EF3E868-EB8F-6FC9-81BB-60561309DD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768" y="1364775"/>
            <a:ext cx="7542435" cy="360300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2E609D1-19EF-F3B3-AAC9-C38877DF1249}"/>
              </a:ext>
            </a:extLst>
          </p:cNvPr>
          <p:cNvSpPr txBox="1"/>
          <p:nvPr/>
        </p:nvSpPr>
        <p:spPr>
          <a:xfrm>
            <a:off x="4192310" y="4855587"/>
            <a:ext cx="459889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MX" sz="700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Fuente: Leyes de presupuesto general de la nación de cada año, publicadas en el gestor normativo del DAFP.</a:t>
            </a:r>
            <a:endParaRPr lang="es-CO" sz="7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B72FF99-0754-FBCC-2EEC-E3A651C1BB9B}"/>
              </a:ext>
            </a:extLst>
          </p:cNvPr>
          <p:cNvSpPr txBox="1"/>
          <p:nvPr/>
        </p:nvSpPr>
        <p:spPr>
          <a:xfrm>
            <a:off x="7341724" y="3973144"/>
            <a:ext cx="8418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700" dirty="0"/>
              <a:t>Millones de pesos</a:t>
            </a:r>
            <a:endParaRPr lang="es-CO" sz="700" dirty="0"/>
          </a:p>
        </p:txBody>
      </p:sp>
    </p:spTree>
    <p:extLst>
      <p:ext uri="{BB962C8B-B14F-4D97-AF65-F5344CB8AC3E}">
        <p14:creationId xmlns:p14="http://schemas.microsoft.com/office/powerpoint/2010/main" val="15697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5628E5CB-913B-4378-97CE-18C9F6410C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8D86F0F-E678-3693-4B33-4C97CD830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67" y="1971675"/>
            <a:ext cx="2921457" cy="1028700"/>
          </a:xfrm>
          <a:prstGeom prst="rect">
            <a:avLst/>
          </a:prstGeom>
        </p:spPr>
      </p:pic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D6462E93-8519-F89A-8F16-2B5BDD0300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717228"/>
              </p:ext>
            </p:extLst>
          </p:nvPr>
        </p:nvGraphicFramePr>
        <p:xfrm>
          <a:off x="3600451" y="257175"/>
          <a:ext cx="5293182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039885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3CECD78-4DCB-1275-7BF6-B98EF17B2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111" y="0"/>
            <a:ext cx="9144000" cy="51435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E677DBA-78B2-7C20-CA6B-1855AAC5D52C}"/>
              </a:ext>
            </a:extLst>
          </p:cNvPr>
          <p:cNvSpPr txBox="1"/>
          <p:nvPr/>
        </p:nvSpPr>
        <p:spPr>
          <a:xfrm>
            <a:off x="620487" y="764851"/>
            <a:ext cx="54829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500" b="1" dirty="0"/>
              <a:t>COMPARATIVO ASIGNACIÓN BASICA MENSUAL </a:t>
            </a:r>
            <a:r>
              <a:rPr lang="es-ES" sz="1500" b="1" u="sng" dirty="0"/>
              <a:t>CGR VS AGR </a:t>
            </a:r>
            <a:endParaRPr lang="es-CO" sz="1500" b="1" u="sng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E008045-8D9A-AF5A-D777-24ABC2A99B98}"/>
              </a:ext>
            </a:extLst>
          </p:cNvPr>
          <p:cNvSpPr txBox="1"/>
          <p:nvPr/>
        </p:nvSpPr>
        <p:spPr>
          <a:xfrm>
            <a:off x="2478855" y="3499250"/>
            <a:ext cx="434339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s-CO" sz="11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Diferencia Salarial AGR Vs CGR</a:t>
            </a:r>
            <a:endParaRPr lang="es-CO" sz="11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F12BDF9-3EE1-CEF7-68EE-B76CEFCBFEDB}"/>
              </a:ext>
            </a:extLst>
          </p:cNvPr>
          <p:cNvSpPr txBox="1"/>
          <p:nvPr/>
        </p:nvSpPr>
        <p:spPr>
          <a:xfrm>
            <a:off x="67182" y="3966879"/>
            <a:ext cx="224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u="sng" dirty="0"/>
              <a:t>LA DIFERENCIA EN PROMEDIO ES DEL 30% </a:t>
            </a:r>
            <a:endParaRPr lang="es-CO" b="1" u="sng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6659914-9C3A-7FDB-4D72-66A1D3EFEA33}"/>
              </a:ext>
            </a:extLst>
          </p:cNvPr>
          <p:cNvSpPr txBox="1"/>
          <p:nvPr/>
        </p:nvSpPr>
        <p:spPr>
          <a:xfrm>
            <a:off x="44251" y="2370443"/>
            <a:ext cx="228936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7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Fuente: </a:t>
            </a:r>
            <a:r>
              <a:rPr lang="es-ES" sz="7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Decreto 0298 de 2024</a:t>
            </a:r>
            <a:endParaRPr lang="es-CO" sz="7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D3709A0-7A9D-C967-3B75-5411C7D70AFC}"/>
              </a:ext>
            </a:extLst>
          </p:cNvPr>
          <p:cNvSpPr txBox="1"/>
          <p:nvPr/>
        </p:nvSpPr>
        <p:spPr>
          <a:xfrm>
            <a:off x="4572000" y="3229793"/>
            <a:ext cx="457872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sz="7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Fuente: </a:t>
            </a:r>
            <a:r>
              <a:rPr lang="es-ES" sz="7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Decreto 0296 de 2024.</a:t>
            </a:r>
            <a:endParaRPr lang="es-CO" sz="7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998125F8-B573-4B8E-DCC9-CDDCDC95ED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666803"/>
              </p:ext>
            </p:extLst>
          </p:nvPr>
        </p:nvGraphicFramePr>
        <p:xfrm>
          <a:off x="2310682" y="3718755"/>
          <a:ext cx="4800600" cy="1224323"/>
        </p:xfrm>
        <a:graphic>
          <a:graphicData uri="http://schemas.openxmlformats.org/drawingml/2006/table">
            <a:tbl>
              <a:tblPr>
                <a:tableStyleId>{2A488322-F2BA-4B5B-9748-0D474271808F}</a:tableStyleId>
              </a:tblPr>
              <a:tblGrid>
                <a:gridCol w="762000">
                  <a:extLst>
                    <a:ext uri="{9D8B030D-6E8A-4147-A177-3AD203B41FA5}">
                      <a16:colId xmlns:a16="http://schemas.microsoft.com/office/drawing/2014/main" val="285584386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67017264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747045187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44942465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36821811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773542692"/>
                    </a:ext>
                  </a:extLst>
                </a:gridCol>
              </a:tblGrid>
              <a:tr h="26235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GRADO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DIRECTIVO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ASESOR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PROFESIONAL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TECNICO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ASISTENCIAL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3078334"/>
                  </a:ext>
                </a:extLst>
              </a:tr>
              <a:tr h="15900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1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-1.362.054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-2.658.199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-2.636.414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-3.447.231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-1.140.558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70767057"/>
                  </a:ext>
                </a:extLst>
              </a:tr>
              <a:tr h="15900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2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-3.653.529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-2.609.047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-2.813.015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-1.038.215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5687751"/>
                  </a:ext>
                </a:extLst>
              </a:tr>
              <a:tr h="15900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3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-3.992.124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-1.201.612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-1.638.307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91848556"/>
                  </a:ext>
                </a:extLst>
              </a:tr>
              <a:tr h="15900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4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-4.716.622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-797.741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-1.873.648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92283061"/>
                  </a:ext>
                </a:extLst>
              </a:tr>
              <a:tr h="15900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5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-2.452.812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18479427"/>
                  </a:ext>
                </a:extLst>
              </a:tr>
              <a:tr h="16695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6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 </a:t>
                      </a:r>
                      <a:endParaRPr lang="es-CO" sz="900" b="0" i="0" u="none" strike="noStrike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900" b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</a:rPr>
                        <a:t>-2.113.167</a:t>
                      </a:r>
                      <a:endParaRPr lang="es-CO" sz="9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3461428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64AC2FA6-763E-4BE4-BA6A-97D0044600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585074"/>
              </p:ext>
            </p:extLst>
          </p:nvPr>
        </p:nvGraphicFramePr>
        <p:xfrm>
          <a:off x="4600042" y="2115403"/>
          <a:ext cx="4444423" cy="1145866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456978">
                  <a:extLst>
                    <a:ext uri="{9D8B030D-6E8A-4147-A177-3AD203B41FA5}">
                      <a16:colId xmlns:a16="http://schemas.microsoft.com/office/drawing/2014/main" val="3277968651"/>
                    </a:ext>
                  </a:extLst>
                </a:gridCol>
                <a:gridCol w="809047">
                  <a:extLst>
                    <a:ext uri="{9D8B030D-6E8A-4147-A177-3AD203B41FA5}">
                      <a16:colId xmlns:a16="http://schemas.microsoft.com/office/drawing/2014/main" val="3718014372"/>
                    </a:ext>
                  </a:extLst>
                </a:gridCol>
                <a:gridCol w="809047">
                  <a:extLst>
                    <a:ext uri="{9D8B030D-6E8A-4147-A177-3AD203B41FA5}">
                      <a16:colId xmlns:a16="http://schemas.microsoft.com/office/drawing/2014/main" val="2123418334"/>
                    </a:ext>
                  </a:extLst>
                </a:gridCol>
                <a:gridCol w="835718">
                  <a:extLst>
                    <a:ext uri="{9D8B030D-6E8A-4147-A177-3AD203B41FA5}">
                      <a16:colId xmlns:a16="http://schemas.microsoft.com/office/drawing/2014/main" val="3932438948"/>
                    </a:ext>
                  </a:extLst>
                </a:gridCol>
                <a:gridCol w="722808">
                  <a:extLst>
                    <a:ext uri="{9D8B030D-6E8A-4147-A177-3AD203B41FA5}">
                      <a16:colId xmlns:a16="http://schemas.microsoft.com/office/drawing/2014/main" val="830484722"/>
                    </a:ext>
                  </a:extLst>
                </a:gridCol>
                <a:gridCol w="810825">
                  <a:extLst>
                    <a:ext uri="{9D8B030D-6E8A-4147-A177-3AD203B41FA5}">
                      <a16:colId xmlns:a16="http://schemas.microsoft.com/office/drawing/2014/main" val="267090394"/>
                    </a:ext>
                  </a:extLst>
                </a:gridCol>
              </a:tblGrid>
              <a:tr h="141429">
                <a:tc gridSpan="6"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 dirty="0">
                          <a:effectLst/>
                        </a:rPr>
                        <a:t>AGR Asignación básica mensual</a:t>
                      </a:r>
                      <a:endParaRPr lang="es-CO" sz="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6973752"/>
                  </a:ext>
                </a:extLst>
              </a:tr>
              <a:tr h="141429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Grado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Directivo 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Asesor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Profesional 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Técnico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Asistencial 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8127527"/>
                  </a:ext>
                </a:extLst>
              </a:tr>
              <a:tr h="155863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1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11.083.606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10.468.483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4.421.066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2.991.902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1.775.766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7426959"/>
                  </a:ext>
                </a:extLst>
              </a:tr>
              <a:tr h="141429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2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11.504.527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11.490.838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5.572.333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 dirty="0">
                          <a:effectLst/>
                        </a:rPr>
                        <a:t>3.213.165</a:t>
                      </a:r>
                      <a:endParaRPr lang="es-CO" sz="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2.192.432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1032878"/>
                  </a:ext>
                </a:extLst>
              </a:tr>
              <a:tr h="141429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3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12.898.535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8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7.814.153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8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2.628.472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480540"/>
                  </a:ext>
                </a:extLst>
              </a:tr>
              <a:tr h="141429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4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14.175.225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8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8.925.176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8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2.767.910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202721"/>
                  </a:ext>
                </a:extLst>
              </a:tr>
              <a:tr h="141429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5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8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8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8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CO" sz="8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3.010.837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532399"/>
                  </a:ext>
                </a:extLst>
              </a:tr>
              <a:tr h="141429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6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 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 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 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>
                          <a:effectLst/>
                        </a:rPr>
                        <a:t> </a:t>
                      </a:r>
                      <a:endParaRPr lang="es-CO" sz="8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15000"/>
                        </a:lnSpc>
                      </a:pPr>
                      <a:r>
                        <a:rPr lang="es-ES" sz="800" dirty="0">
                          <a:effectLst/>
                        </a:rPr>
                        <a:t>3.807.272</a:t>
                      </a:r>
                      <a:endParaRPr lang="es-CO" sz="8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2047961"/>
                  </a:ext>
                </a:extLst>
              </a:tr>
            </a:tbl>
          </a:graphicData>
        </a:graphic>
      </p:graphicFrame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AF4C566F-AD36-859E-83AA-627979E182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519557"/>
              </p:ext>
            </p:extLst>
          </p:nvPr>
        </p:nvGraphicFramePr>
        <p:xfrm>
          <a:off x="26111" y="1157418"/>
          <a:ext cx="4343402" cy="1213025"/>
        </p:xfrm>
        <a:graphic>
          <a:graphicData uri="http://schemas.openxmlformats.org/drawingml/2006/table">
            <a:tbl>
              <a:tblPr>
                <a:tableStyleId>{2A488322-F2BA-4B5B-9748-0D474271808F}</a:tableStyleId>
              </a:tblPr>
              <a:tblGrid>
                <a:gridCol w="620486">
                  <a:extLst>
                    <a:ext uri="{9D8B030D-6E8A-4147-A177-3AD203B41FA5}">
                      <a16:colId xmlns:a16="http://schemas.microsoft.com/office/drawing/2014/main" val="666093772"/>
                    </a:ext>
                  </a:extLst>
                </a:gridCol>
                <a:gridCol w="620486">
                  <a:extLst>
                    <a:ext uri="{9D8B030D-6E8A-4147-A177-3AD203B41FA5}">
                      <a16:colId xmlns:a16="http://schemas.microsoft.com/office/drawing/2014/main" val="2993587638"/>
                    </a:ext>
                  </a:extLst>
                </a:gridCol>
                <a:gridCol w="620486">
                  <a:extLst>
                    <a:ext uri="{9D8B030D-6E8A-4147-A177-3AD203B41FA5}">
                      <a16:colId xmlns:a16="http://schemas.microsoft.com/office/drawing/2014/main" val="2265147143"/>
                    </a:ext>
                  </a:extLst>
                </a:gridCol>
                <a:gridCol w="620486">
                  <a:extLst>
                    <a:ext uri="{9D8B030D-6E8A-4147-A177-3AD203B41FA5}">
                      <a16:colId xmlns:a16="http://schemas.microsoft.com/office/drawing/2014/main" val="752012462"/>
                    </a:ext>
                  </a:extLst>
                </a:gridCol>
                <a:gridCol w="620486">
                  <a:extLst>
                    <a:ext uri="{9D8B030D-6E8A-4147-A177-3AD203B41FA5}">
                      <a16:colId xmlns:a16="http://schemas.microsoft.com/office/drawing/2014/main" val="939150249"/>
                    </a:ext>
                  </a:extLst>
                </a:gridCol>
                <a:gridCol w="620486">
                  <a:extLst>
                    <a:ext uri="{9D8B030D-6E8A-4147-A177-3AD203B41FA5}">
                      <a16:colId xmlns:a16="http://schemas.microsoft.com/office/drawing/2014/main" val="1164000716"/>
                    </a:ext>
                  </a:extLst>
                </a:gridCol>
                <a:gridCol w="620486">
                  <a:extLst>
                    <a:ext uri="{9D8B030D-6E8A-4147-A177-3AD203B41FA5}">
                      <a16:colId xmlns:a16="http://schemas.microsoft.com/office/drawing/2014/main" val="3077972763"/>
                    </a:ext>
                  </a:extLst>
                </a:gridCol>
              </a:tblGrid>
              <a:tr h="12795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s-ES" sz="800" b="1" u="none" strike="noStrike" dirty="0">
                          <a:effectLst/>
                          <a:latin typeface="+mj-lt"/>
                        </a:rPr>
                        <a:t>CGR Asignación básica mensual.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6162473"/>
                  </a:ext>
                </a:extLst>
              </a:tr>
              <a:tr h="20107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b="1" u="none" strike="noStrike" dirty="0">
                          <a:effectLst/>
                          <a:latin typeface="+mj-lt"/>
                        </a:rPr>
                        <a:t>Grado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Directivo </a:t>
                      </a:r>
                      <a:endParaRPr lang="es-CO" sz="8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Asesor</a:t>
                      </a:r>
                      <a:endParaRPr lang="es-CO" sz="8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Ejecutivo</a:t>
                      </a:r>
                      <a:endParaRPr lang="es-CO" sz="8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Profesional </a:t>
                      </a:r>
                      <a:endParaRPr lang="es-CO" sz="8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Técnico</a:t>
                      </a:r>
                      <a:endParaRPr lang="es-CO" sz="8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Asistencial </a:t>
                      </a:r>
                      <a:endParaRPr lang="es-CO" sz="8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926539196"/>
                  </a:ext>
                </a:extLst>
              </a:tr>
              <a:tr h="12784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b="1" u="none" strike="noStrike" dirty="0">
                          <a:effectLst/>
                          <a:latin typeface="+mj-lt"/>
                        </a:rPr>
                        <a:t>1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12.445.660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13.126.682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10.518.916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7.057.480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6.439.133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2.916.324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7238038"/>
                  </a:ext>
                </a:extLst>
              </a:tr>
              <a:tr h="15440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b="1" u="none" strike="noStrike" dirty="0">
                          <a:effectLst/>
                          <a:latin typeface="+mj-lt"/>
                        </a:rPr>
                        <a:t>2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15.158.056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14.099.885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11.355.671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8.385.348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3.230.647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47495782"/>
                  </a:ext>
                </a:extLst>
              </a:tr>
              <a:tr h="15440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b="1" u="none" strike="noStrike" dirty="0">
                          <a:effectLst/>
                          <a:latin typeface="+mj-lt"/>
                        </a:rPr>
                        <a:t>3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16.890.659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12.219.538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9.015.765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4.266.779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55579163"/>
                  </a:ext>
                </a:extLst>
              </a:tr>
              <a:tr h="15440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b="1" u="none" strike="noStrike" dirty="0">
                          <a:effectLst/>
                          <a:latin typeface="+mj-lt"/>
                        </a:rPr>
                        <a:t>4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18.891.847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 dirty="0">
                          <a:effectLst/>
                          <a:latin typeface="+mj-lt"/>
                        </a:rPr>
                        <a:t>9.722.917</a:t>
                      </a:r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4.641.558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6738842"/>
                  </a:ext>
                </a:extLst>
              </a:tr>
              <a:tr h="15440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b="1" u="none" strike="noStrike" dirty="0">
                          <a:effectLst/>
                          <a:latin typeface="+mj-lt"/>
                        </a:rPr>
                        <a:t>5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5.463.649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27596750"/>
                  </a:ext>
                </a:extLst>
              </a:tr>
              <a:tr h="12795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b="1" u="none" strike="noStrike" dirty="0">
                          <a:effectLst/>
                          <a:latin typeface="+mj-lt"/>
                        </a:rPr>
                        <a:t>6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 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 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 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 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>
                          <a:effectLst/>
                          <a:latin typeface="+mj-lt"/>
                        </a:rPr>
                        <a:t> </a:t>
                      </a:r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u="none" strike="noStrike" dirty="0">
                          <a:effectLst/>
                          <a:latin typeface="+mj-lt"/>
                        </a:rPr>
                        <a:t>5.920.439</a:t>
                      </a:r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34875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0997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3CECD78-4DCB-1275-7BF6-B98EF17B2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29" name="Conector recto 28">
            <a:extLst>
              <a:ext uri="{FF2B5EF4-FFF2-40B4-BE49-F238E27FC236}">
                <a16:creationId xmlns:a16="http://schemas.microsoft.com/office/drawing/2014/main" id="{08142E6C-6A27-5EDE-0476-5C388F129438}"/>
              </a:ext>
            </a:extLst>
          </p:cNvPr>
          <p:cNvCxnSpPr>
            <a:cxnSpLocks/>
          </p:cNvCxnSpPr>
          <p:nvPr/>
        </p:nvCxnSpPr>
        <p:spPr>
          <a:xfrm>
            <a:off x="7557743" y="2383614"/>
            <a:ext cx="0" cy="495209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143AD978-204A-39FD-1B9D-4A6CD2BCE807}"/>
              </a:ext>
            </a:extLst>
          </p:cNvPr>
          <p:cNvCxnSpPr>
            <a:cxnSpLocks/>
          </p:cNvCxnSpPr>
          <p:nvPr/>
        </p:nvCxnSpPr>
        <p:spPr>
          <a:xfrm>
            <a:off x="7527285" y="1464989"/>
            <a:ext cx="0" cy="495209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Rectángulo 30">
            <a:extLst>
              <a:ext uri="{FF2B5EF4-FFF2-40B4-BE49-F238E27FC236}">
                <a16:creationId xmlns:a16="http://schemas.microsoft.com/office/drawing/2014/main" id="{AB6E4D8F-F247-2F9E-4F94-5EDAAAB72B1C}"/>
              </a:ext>
            </a:extLst>
          </p:cNvPr>
          <p:cNvSpPr/>
          <p:nvPr/>
        </p:nvSpPr>
        <p:spPr>
          <a:xfrm>
            <a:off x="6775872" y="1740579"/>
            <a:ext cx="1563743" cy="6490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200" dirty="0"/>
              <a:t>Prestaciones sociales relacionadas con el empleo</a:t>
            </a:r>
            <a:endParaRPr lang="es-CO" sz="1200" dirty="0"/>
          </a:p>
        </p:txBody>
      </p: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2C576DC0-45DC-5F84-F942-27858431A8ED}"/>
              </a:ext>
            </a:extLst>
          </p:cNvPr>
          <p:cNvCxnSpPr>
            <a:cxnSpLocks/>
          </p:cNvCxnSpPr>
          <p:nvPr/>
        </p:nvCxnSpPr>
        <p:spPr>
          <a:xfrm>
            <a:off x="5779103" y="2433166"/>
            <a:ext cx="0" cy="495209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D370416C-D2CE-9C17-168B-A40D4067480E}"/>
              </a:ext>
            </a:extLst>
          </p:cNvPr>
          <p:cNvCxnSpPr>
            <a:cxnSpLocks/>
          </p:cNvCxnSpPr>
          <p:nvPr/>
        </p:nvCxnSpPr>
        <p:spPr>
          <a:xfrm>
            <a:off x="3793781" y="2365656"/>
            <a:ext cx="0" cy="495209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A0782624-EF3E-6F6E-6F2A-AAF0C52B9D68}"/>
              </a:ext>
            </a:extLst>
          </p:cNvPr>
          <p:cNvCxnSpPr>
            <a:cxnSpLocks/>
          </p:cNvCxnSpPr>
          <p:nvPr/>
        </p:nvCxnSpPr>
        <p:spPr>
          <a:xfrm>
            <a:off x="1206379" y="2344063"/>
            <a:ext cx="0" cy="495209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A82B08A9-2DAE-1BEE-A98D-915EDAF828C3}"/>
              </a:ext>
            </a:extLst>
          </p:cNvPr>
          <p:cNvCxnSpPr>
            <a:cxnSpLocks/>
          </p:cNvCxnSpPr>
          <p:nvPr/>
        </p:nvCxnSpPr>
        <p:spPr>
          <a:xfrm>
            <a:off x="5812801" y="1502633"/>
            <a:ext cx="0" cy="495209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6C3F346A-4303-85B7-F0C0-0384B670E95D}"/>
              </a:ext>
            </a:extLst>
          </p:cNvPr>
          <p:cNvCxnSpPr>
            <a:cxnSpLocks/>
          </p:cNvCxnSpPr>
          <p:nvPr/>
        </p:nvCxnSpPr>
        <p:spPr>
          <a:xfrm>
            <a:off x="3787485" y="1475015"/>
            <a:ext cx="0" cy="495209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CuadroTexto 36">
            <a:extLst>
              <a:ext uri="{FF2B5EF4-FFF2-40B4-BE49-F238E27FC236}">
                <a16:creationId xmlns:a16="http://schemas.microsoft.com/office/drawing/2014/main" id="{5BA8820E-B6A6-B2F8-6073-54F2AA132E24}"/>
              </a:ext>
            </a:extLst>
          </p:cNvPr>
          <p:cNvSpPr txBox="1"/>
          <p:nvPr/>
        </p:nvSpPr>
        <p:spPr>
          <a:xfrm>
            <a:off x="343734" y="1056366"/>
            <a:ext cx="7992507" cy="408623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/>
              <a:t>Valor nivelación salarial de planta AGR 2025 -</a:t>
            </a:r>
            <a:r>
              <a:rPr lang="es-CO" dirty="0">
                <a:solidFill>
                  <a:schemeClr val="tx1"/>
                </a:solidFill>
              </a:rPr>
              <a:t> </a:t>
            </a:r>
            <a:r>
              <a:rPr lang="es-CO" sz="1800" b="1" dirty="0">
                <a:solidFill>
                  <a:schemeClr val="tx1"/>
                </a:solidFill>
              </a:rPr>
              <a:t>$ 13.934 millones</a:t>
            </a:r>
          </a:p>
        </p:txBody>
      </p: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14F24F21-9BB1-BAB8-0A3C-4F66808EF4B2}"/>
              </a:ext>
            </a:extLst>
          </p:cNvPr>
          <p:cNvCxnSpPr>
            <a:cxnSpLocks/>
          </p:cNvCxnSpPr>
          <p:nvPr/>
        </p:nvCxnSpPr>
        <p:spPr>
          <a:xfrm>
            <a:off x="1206379" y="1464989"/>
            <a:ext cx="0" cy="495209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9" name="Rectángulo 38">
            <a:extLst>
              <a:ext uri="{FF2B5EF4-FFF2-40B4-BE49-F238E27FC236}">
                <a16:creationId xmlns:a16="http://schemas.microsoft.com/office/drawing/2014/main" id="{D14B5418-E3CC-BAB0-18A4-A9BC2D7D0ED8}"/>
              </a:ext>
            </a:extLst>
          </p:cNvPr>
          <p:cNvSpPr/>
          <p:nvPr/>
        </p:nvSpPr>
        <p:spPr>
          <a:xfrm>
            <a:off x="592978" y="1727235"/>
            <a:ext cx="1399422" cy="6490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200" dirty="0"/>
              <a:t>Factores Salariales comunes</a:t>
            </a: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7442F09E-AF95-0339-CE36-41C39C72CF6A}"/>
              </a:ext>
            </a:extLst>
          </p:cNvPr>
          <p:cNvSpPr/>
          <p:nvPr/>
        </p:nvSpPr>
        <p:spPr>
          <a:xfrm>
            <a:off x="2906801" y="1732849"/>
            <a:ext cx="1761368" cy="6490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200" dirty="0"/>
              <a:t>Remuneraciones no constitutivas de Factor Salarial</a:t>
            </a:r>
            <a:endParaRPr lang="es-CO" sz="1200" dirty="0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55CD6EF4-F181-37B2-96DD-AAC85EC29C9E}"/>
              </a:ext>
            </a:extLst>
          </p:cNvPr>
          <p:cNvSpPr/>
          <p:nvPr/>
        </p:nvSpPr>
        <p:spPr>
          <a:xfrm>
            <a:off x="4997232" y="1782566"/>
            <a:ext cx="1563743" cy="650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200" dirty="0"/>
              <a:t>Contribuciones Inherentes a la Nómina</a:t>
            </a:r>
            <a:endParaRPr lang="es-CO" sz="1200" dirty="0"/>
          </a:p>
        </p:txBody>
      </p:sp>
      <p:sp>
        <p:nvSpPr>
          <p:cNvPr id="42" name="Marcador de contenido 29">
            <a:extLst>
              <a:ext uri="{FF2B5EF4-FFF2-40B4-BE49-F238E27FC236}">
                <a16:creationId xmlns:a16="http://schemas.microsoft.com/office/drawing/2014/main" id="{F9BF6E17-6455-A522-27FF-16BA89D4E683}"/>
              </a:ext>
            </a:extLst>
          </p:cNvPr>
          <p:cNvSpPr txBox="1">
            <a:spLocks/>
          </p:cNvSpPr>
          <p:nvPr/>
        </p:nvSpPr>
        <p:spPr>
          <a:xfrm>
            <a:off x="347108" y="2562386"/>
            <a:ext cx="2253161" cy="2284671"/>
          </a:xfrm>
          <a:prstGeom prst="rect">
            <a:avLst/>
          </a:prstGeom>
          <a:solidFill>
            <a:schemeClr val="bg1"/>
          </a:solidFill>
          <a:ln w="12700">
            <a:solidFill>
              <a:srgbClr val="FFC000"/>
            </a:solidFill>
            <a:prstDash val="sysDot"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8" indent="-90488"/>
            <a:r>
              <a:rPr lang="es-CO" sz="1050"/>
              <a:t>Sueldo básico.</a:t>
            </a:r>
          </a:p>
          <a:p>
            <a:pPr marL="90488" indent="-90488"/>
            <a:r>
              <a:rPr lang="es-CO" sz="1050"/>
              <a:t>Gastos de representación.</a:t>
            </a:r>
          </a:p>
          <a:p>
            <a:pPr marL="90488" indent="-90488"/>
            <a:r>
              <a:rPr lang="es-CO" sz="1050"/>
              <a:t>Prima técnica salarial.</a:t>
            </a:r>
          </a:p>
          <a:p>
            <a:pPr marL="90488" indent="-90488"/>
            <a:r>
              <a:rPr lang="es-CO" sz="1050"/>
              <a:t>Subsidio de alimentación.</a:t>
            </a:r>
          </a:p>
          <a:p>
            <a:pPr marL="90488" indent="-90488"/>
            <a:r>
              <a:rPr lang="es-CO" sz="1050"/>
              <a:t>Auxilio de transporte.</a:t>
            </a:r>
          </a:p>
          <a:p>
            <a:pPr marL="90488" indent="-90488"/>
            <a:r>
              <a:rPr lang="es-CO" sz="1050"/>
              <a:t>Prima de servicio.</a:t>
            </a:r>
          </a:p>
          <a:p>
            <a:pPr marL="90488" indent="-90488"/>
            <a:r>
              <a:rPr lang="es-CO" sz="1050"/>
              <a:t>Bonificación por servicios prestados.</a:t>
            </a:r>
          </a:p>
          <a:p>
            <a:pPr marL="90488" indent="-90488"/>
            <a:r>
              <a:rPr lang="es-CO" sz="1050"/>
              <a:t>Horas extras, dominicales, festivos y recargos.</a:t>
            </a:r>
          </a:p>
          <a:p>
            <a:pPr marL="90488" indent="-90488"/>
            <a:r>
              <a:rPr lang="es-CO" sz="1050"/>
              <a:t>Prima ( navidad, vacaciones).</a:t>
            </a:r>
          </a:p>
          <a:p>
            <a:pPr marL="90488" indent="-90488"/>
            <a:r>
              <a:rPr lang="es-MX" sz="1050"/>
              <a:t>Viáticos de los funcionarios en comisión.</a:t>
            </a:r>
            <a:endParaRPr lang="es-CO" sz="1050" dirty="0"/>
          </a:p>
        </p:txBody>
      </p:sp>
      <p:sp>
        <p:nvSpPr>
          <p:cNvPr id="43" name="Marcador de contenido 29">
            <a:extLst>
              <a:ext uri="{FF2B5EF4-FFF2-40B4-BE49-F238E27FC236}">
                <a16:creationId xmlns:a16="http://schemas.microsoft.com/office/drawing/2014/main" id="{24640C52-4FFD-8C15-0281-E966CBD85AB8}"/>
              </a:ext>
            </a:extLst>
          </p:cNvPr>
          <p:cNvSpPr txBox="1">
            <a:spLocks/>
          </p:cNvSpPr>
          <p:nvPr/>
        </p:nvSpPr>
        <p:spPr>
          <a:xfrm>
            <a:off x="2906801" y="2591668"/>
            <a:ext cx="1748236" cy="2188946"/>
          </a:xfrm>
          <a:prstGeom prst="rect">
            <a:avLst/>
          </a:prstGeom>
          <a:solidFill>
            <a:schemeClr val="bg1"/>
          </a:solidFill>
          <a:ln w="12700">
            <a:solidFill>
              <a:srgbClr val="FFC000"/>
            </a:solidFill>
            <a:prstDash val="sysDot"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8" indent="-90488"/>
            <a:r>
              <a:rPr lang="es-MX" sz="1050" dirty="0"/>
              <a:t>Prestaciones sociales según definición legal.</a:t>
            </a:r>
          </a:p>
          <a:p>
            <a:pPr marL="490538" lvl="1" indent="-90488"/>
            <a:r>
              <a:rPr lang="es-MX" sz="650" dirty="0"/>
              <a:t>Vacaciones</a:t>
            </a:r>
          </a:p>
          <a:p>
            <a:pPr marL="490538" lvl="1" indent="-90488"/>
            <a:r>
              <a:rPr lang="es-MX" sz="650" dirty="0"/>
              <a:t>Indemnización de vacaciones</a:t>
            </a:r>
          </a:p>
          <a:p>
            <a:pPr marL="490538" lvl="1" indent="-90488"/>
            <a:r>
              <a:rPr lang="es-MX" sz="650" dirty="0"/>
              <a:t>Bonificación especial de recreación.</a:t>
            </a:r>
            <a:endParaRPr lang="es-MX" sz="1050" dirty="0"/>
          </a:p>
          <a:p>
            <a:pPr marL="90488" indent="-90488"/>
            <a:endParaRPr lang="es-CO" sz="1050" dirty="0"/>
          </a:p>
          <a:p>
            <a:pPr marL="90488" indent="-90488"/>
            <a:r>
              <a:rPr lang="es-CO" sz="1050" dirty="0"/>
              <a:t>Otras remuneraciones no constitutivas de Factor Salarial.</a:t>
            </a:r>
          </a:p>
          <a:p>
            <a:pPr marL="490538" lvl="1" indent="-90488"/>
            <a:r>
              <a:rPr lang="es-CO" sz="650" dirty="0"/>
              <a:t>Prima técnica directivos y asesores.</a:t>
            </a:r>
          </a:p>
          <a:p>
            <a:pPr marL="490538" lvl="1" indent="-90488"/>
            <a:r>
              <a:rPr lang="es-CO" sz="650" dirty="0"/>
              <a:t>Prima alta gestión.</a:t>
            </a:r>
          </a:p>
          <a:p>
            <a:pPr marL="490538" lvl="1" indent="-90488"/>
            <a:r>
              <a:rPr lang="es-CO" sz="650" dirty="0"/>
              <a:t>Quinquenios. 	</a:t>
            </a:r>
          </a:p>
        </p:txBody>
      </p:sp>
      <p:sp>
        <p:nvSpPr>
          <p:cNvPr id="44" name="Marcador de contenido 29">
            <a:extLst>
              <a:ext uri="{FF2B5EF4-FFF2-40B4-BE49-F238E27FC236}">
                <a16:creationId xmlns:a16="http://schemas.microsoft.com/office/drawing/2014/main" id="{57859116-4980-EC93-C159-B0CA70423E5E}"/>
              </a:ext>
            </a:extLst>
          </p:cNvPr>
          <p:cNvSpPr txBox="1">
            <a:spLocks/>
          </p:cNvSpPr>
          <p:nvPr/>
        </p:nvSpPr>
        <p:spPr>
          <a:xfrm>
            <a:off x="4951108" y="2591668"/>
            <a:ext cx="1655990" cy="2284670"/>
          </a:xfrm>
          <a:prstGeom prst="rect">
            <a:avLst/>
          </a:prstGeom>
          <a:solidFill>
            <a:schemeClr val="bg1"/>
          </a:solidFill>
          <a:ln w="12700">
            <a:solidFill>
              <a:srgbClr val="FFC000"/>
            </a:solidFill>
            <a:prstDash val="sysDot"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8" indent="-90488"/>
            <a:r>
              <a:rPr lang="es-MX" sz="1050" dirty="0"/>
              <a:t>Pensión.</a:t>
            </a:r>
          </a:p>
          <a:p>
            <a:pPr marL="90488" indent="-90488"/>
            <a:r>
              <a:rPr lang="es-MX" sz="1050" dirty="0"/>
              <a:t>Salud.</a:t>
            </a:r>
          </a:p>
          <a:p>
            <a:pPr marL="90488" indent="-90488"/>
            <a:r>
              <a:rPr lang="es-MX" sz="1050" dirty="0"/>
              <a:t>Aportes de Cesantías</a:t>
            </a:r>
          </a:p>
          <a:p>
            <a:pPr marL="90488" indent="-90488"/>
            <a:r>
              <a:rPr lang="es-MX" sz="1050" dirty="0"/>
              <a:t>Cajas de Compensación Familiar</a:t>
            </a:r>
          </a:p>
          <a:p>
            <a:pPr marL="90488" indent="-90488"/>
            <a:r>
              <a:rPr lang="es-MX" sz="1050" dirty="0"/>
              <a:t>Aportes Generales.</a:t>
            </a:r>
          </a:p>
          <a:p>
            <a:pPr marL="490538" lvl="1" indent="-90488"/>
            <a:r>
              <a:rPr lang="es-MX" sz="650" dirty="0"/>
              <a:t> Riesgos Laborales</a:t>
            </a:r>
          </a:p>
          <a:p>
            <a:pPr marL="490538" lvl="1" indent="-90488"/>
            <a:r>
              <a:rPr lang="es-MX" sz="650" dirty="0"/>
              <a:t>ICBF</a:t>
            </a:r>
          </a:p>
          <a:p>
            <a:pPr marL="490538" lvl="1" indent="-90488"/>
            <a:r>
              <a:rPr lang="es-MX" sz="650" dirty="0"/>
              <a:t>SENA</a:t>
            </a:r>
          </a:p>
          <a:p>
            <a:pPr marL="490538" lvl="1" indent="-90488"/>
            <a:r>
              <a:rPr lang="es-MX" sz="650" dirty="0"/>
              <a:t>ESAP</a:t>
            </a:r>
          </a:p>
          <a:p>
            <a:pPr marL="490538" lvl="1" indent="-90488"/>
            <a:r>
              <a:rPr lang="es-MX" sz="650" dirty="0"/>
              <a:t>Escuelas industriales e institutos técnicos</a:t>
            </a:r>
          </a:p>
          <a:p>
            <a:pPr marL="400050" lvl="1" indent="0">
              <a:buNone/>
            </a:pPr>
            <a:endParaRPr lang="es-MX" sz="650" dirty="0"/>
          </a:p>
          <a:p>
            <a:pPr marL="0" indent="0">
              <a:buNone/>
            </a:pPr>
            <a:r>
              <a:rPr lang="es-CO" sz="650" dirty="0"/>
              <a:t>	</a:t>
            </a:r>
          </a:p>
        </p:txBody>
      </p:sp>
      <p:sp>
        <p:nvSpPr>
          <p:cNvPr id="45" name="Marcador de contenido 29">
            <a:extLst>
              <a:ext uri="{FF2B5EF4-FFF2-40B4-BE49-F238E27FC236}">
                <a16:creationId xmlns:a16="http://schemas.microsoft.com/office/drawing/2014/main" id="{4C044DA5-6736-C7B7-E801-B797156614E0}"/>
              </a:ext>
            </a:extLst>
          </p:cNvPr>
          <p:cNvSpPr txBox="1">
            <a:spLocks/>
          </p:cNvSpPr>
          <p:nvPr/>
        </p:nvSpPr>
        <p:spPr>
          <a:xfrm>
            <a:off x="6775872" y="2562386"/>
            <a:ext cx="1655990" cy="1095885"/>
          </a:xfrm>
          <a:prstGeom prst="rect">
            <a:avLst/>
          </a:prstGeom>
          <a:solidFill>
            <a:schemeClr val="bg1"/>
          </a:solidFill>
          <a:ln w="12700">
            <a:solidFill>
              <a:srgbClr val="FFC000"/>
            </a:solidFill>
            <a:prstDash val="sysDot"/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8" indent="-90488"/>
            <a:r>
              <a:rPr lang="es-MX" sz="1050" dirty="0"/>
              <a:t>Incapacidades (No de pensiones)</a:t>
            </a:r>
          </a:p>
          <a:p>
            <a:pPr marL="0" indent="0">
              <a:buNone/>
            </a:pPr>
            <a:endParaRPr lang="es-MX" sz="1050" dirty="0"/>
          </a:p>
          <a:p>
            <a:pPr marL="90488" indent="-90488"/>
            <a:r>
              <a:rPr lang="es-MX" sz="1050" dirty="0"/>
              <a:t>Licencias de maternidad y paternidad (No de pensiones).</a:t>
            </a:r>
            <a:endParaRPr lang="es-MX" sz="650" dirty="0"/>
          </a:p>
          <a:p>
            <a:pPr marL="0" indent="0">
              <a:buNone/>
            </a:pPr>
            <a:r>
              <a:rPr lang="es-CO" sz="65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9175852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3CECD78-4DCB-1275-7BF6-B98EF17B2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2CF7E66-4BBA-EE0D-2D31-056848353D29}"/>
              </a:ext>
            </a:extLst>
          </p:cNvPr>
          <p:cNvSpPr txBox="1"/>
          <p:nvPr/>
        </p:nvSpPr>
        <p:spPr>
          <a:xfrm>
            <a:off x="5510111" y="1905627"/>
            <a:ext cx="3350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PLANTA GLOBAL </a:t>
            </a:r>
            <a:r>
              <a:rPr lang="es-ES" sz="2000" b="1" u="sng" dirty="0"/>
              <a:t>AGR 2024 </a:t>
            </a:r>
            <a:endParaRPr lang="es-CO" sz="2000" b="1" u="sng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DF0808A4-627B-20E9-0284-5D6793488C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6789632"/>
              </p:ext>
            </p:extLst>
          </p:nvPr>
        </p:nvGraphicFramePr>
        <p:xfrm>
          <a:off x="695601" y="895408"/>
          <a:ext cx="4572000" cy="3789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32084F94-7846-8364-CCC5-1338C1D3316F}"/>
              </a:ext>
            </a:extLst>
          </p:cNvPr>
          <p:cNvSpPr txBox="1"/>
          <p:nvPr/>
        </p:nvSpPr>
        <p:spPr>
          <a:xfrm>
            <a:off x="1753815" y="1720961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</a:rPr>
              <a:t>7%</a:t>
            </a:r>
            <a:endParaRPr lang="es-CO" b="1" dirty="0">
              <a:solidFill>
                <a:schemeClr val="bg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0230405-1DFC-648E-6CEE-20099F985A16}"/>
              </a:ext>
            </a:extLst>
          </p:cNvPr>
          <p:cNvSpPr txBox="1"/>
          <p:nvPr/>
        </p:nvSpPr>
        <p:spPr>
          <a:xfrm>
            <a:off x="2309198" y="1446742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13%</a:t>
            </a:r>
            <a:endParaRPr lang="es-CO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27A799F-2031-96D2-F61F-3C67B758FABE}"/>
              </a:ext>
            </a:extLst>
          </p:cNvPr>
          <p:cNvSpPr txBox="1"/>
          <p:nvPr/>
        </p:nvSpPr>
        <p:spPr>
          <a:xfrm>
            <a:off x="2981601" y="1446742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9%</a:t>
            </a:r>
            <a:endParaRPr lang="es-CO" b="1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16BBBE0-6C2E-0930-8010-56A8C6F4FD45}"/>
              </a:ext>
            </a:extLst>
          </p:cNvPr>
          <p:cNvSpPr txBox="1"/>
          <p:nvPr/>
        </p:nvSpPr>
        <p:spPr>
          <a:xfrm>
            <a:off x="3552734" y="1816701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14%</a:t>
            </a:r>
            <a:endParaRPr lang="es-CO" b="1" dirty="0"/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45084BB2-05A9-9E68-ACFE-D694567A48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921998"/>
              </p:ext>
            </p:extLst>
          </p:nvPr>
        </p:nvGraphicFramePr>
        <p:xfrm>
          <a:off x="5683948" y="2305737"/>
          <a:ext cx="3043705" cy="25865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3781234" imgH="4181504" progId="Excel.Sheet.12">
                  <p:embed/>
                </p:oleObj>
              </mc:Choice>
              <mc:Fallback>
                <p:oleObj name="Worksheet" r:id="rId4" imgW="3781234" imgH="4181504" progId="Excel.Sheet.12">
                  <p:embed/>
                  <p:pic>
                    <p:nvPicPr>
                      <p:cNvPr id="9" name="Objeto 8">
                        <a:extLst>
                          <a:ext uri="{FF2B5EF4-FFF2-40B4-BE49-F238E27FC236}">
                            <a16:creationId xmlns:a16="http://schemas.microsoft.com/office/drawing/2014/main" id="{45084BB2-05A9-9E68-ACFE-D694567A48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83948" y="2305737"/>
                        <a:ext cx="3043705" cy="25865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07FCEC4A-C493-E688-D82A-CAE879AF0D62}"/>
              </a:ext>
            </a:extLst>
          </p:cNvPr>
          <p:cNvSpPr txBox="1"/>
          <p:nvPr/>
        </p:nvSpPr>
        <p:spPr>
          <a:xfrm>
            <a:off x="2689694" y="2881114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58%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10020350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EB6BD1E-A46E-F014-F830-017BB494F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338" y="0"/>
            <a:ext cx="1409052" cy="490940"/>
          </a:xfrm>
          <a:prstGeom prst="rect">
            <a:avLst/>
          </a:prstGeom>
        </p:spPr>
      </p:pic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8CAA6E7-73B7-7C41-385D-78CC3850C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CED4F32-93A0-8DCD-81D8-8242D07DBE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748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3CECD78-4DCB-1275-7BF6-B98EF17B2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2" name="Conector recto de flecha 1">
            <a:extLst>
              <a:ext uri="{FF2B5EF4-FFF2-40B4-BE49-F238E27FC236}">
                <a16:creationId xmlns:a16="http://schemas.microsoft.com/office/drawing/2014/main" id="{08DA8865-F9F3-F450-44E0-5D22BC62C23A}"/>
              </a:ext>
            </a:extLst>
          </p:cNvPr>
          <p:cNvCxnSpPr>
            <a:cxnSpLocks/>
          </p:cNvCxnSpPr>
          <p:nvPr/>
        </p:nvCxnSpPr>
        <p:spPr>
          <a:xfrm flipH="1" flipV="1">
            <a:off x="6707875" y="2770496"/>
            <a:ext cx="655092" cy="795974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CDF9C9DF-5B5A-59B1-F408-AE3046C62F9D}"/>
              </a:ext>
            </a:extLst>
          </p:cNvPr>
          <p:cNvCxnSpPr>
            <a:cxnSpLocks/>
          </p:cNvCxnSpPr>
          <p:nvPr/>
        </p:nvCxnSpPr>
        <p:spPr>
          <a:xfrm flipH="1">
            <a:off x="4223982" y="4696021"/>
            <a:ext cx="2809779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0B2AAEDA-BDDA-9DE8-8AC1-3EB2C2D0E3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8156779"/>
              </p:ext>
            </p:extLst>
          </p:nvPr>
        </p:nvGraphicFramePr>
        <p:xfrm>
          <a:off x="1524000" y="805217"/>
          <a:ext cx="5709313" cy="3882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72B79761-01B6-E2C2-56D1-F161539B1A25}"/>
              </a:ext>
            </a:extLst>
          </p:cNvPr>
          <p:cNvSpPr txBox="1"/>
          <p:nvPr/>
        </p:nvSpPr>
        <p:spPr>
          <a:xfrm>
            <a:off x="223060" y="739396"/>
            <a:ext cx="2219889" cy="116955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MX" sz="1400" b="1" i="0" dirty="0">
                <a:solidFill>
                  <a:schemeClr val="tx2"/>
                </a:solidFill>
                <a:effectLst/>
              </a:rPr>
              <a:t>2599 - FORTALECIMIENTO DE LA GESTIÓN Y DIRECCIÓN DEL SECTOR ORGANISMOS DE CONTROL</a:t>
            </a:r>
            <a:endParaRPr lang="es-MX" sz="1400" b="0" i="0" dirty="0"/>
          </a:p>
        </p:txBody>
      </p: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C6EF2A1F-7E9A-009B-8A59-03F70F99041A}"/>
              </a:ext>
            </a:extLst>
          </p:cNvPr>
          <p:cNvCxnSpPr>
            <a:cxnSpLocks/>
          </p:cNvCxnSpPr>
          <p:nvPr/>
        </p:nvCxnSpPr>
        <p:spPr>
          <a:xfrm>
            <a:off x="2442949" y="998284"/>
            <a:ext cx="1084997" cy="0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DCBEC52B-CAC9-897E-C70E-D92BE2503B79}"/>
              </a:ext>
            </a:extLst>
          </p:cNvPr>
          <p:cNvCxnSpPr>
            <a:cxnSpLocks/>
          </p:cNvCxnSpPr>
          <p:nvPr/>
        </p:nvCxnSpPr>
        <p:spPr>
          <a:xfrm>
            <a:off x="1524000" y="1908947"/>
            <a:ext cx="386687" cy="431644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adroTexto 8">
            <a:extLst>
              <a:ext uri="{FF2B5EF4-FFF2-40B4-BE49-F238E27FC236}">
                <a16:creationId xmlns:a16="http://schemas.microsoft.com/office/drawing/2014/main" id="{C105C1B1-D7EB-8C7B-79C0-2F7E965DE569}"/>
              </a:ext>
            </a:extLst>
          </p:cNvPr>
          <p:cNvSpPr txBox="1"/>
          <p:nvPr/>
        </p:nvSpPr>
        <p:spPr>
          <a:xfrm>
            <a:off x="7033761" y="3578303"/>
            <a:ext cx="1991627" cy="1200329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s-MX" sz="1200" b="1" i="0" dirty="0">
                <a:solidFill>
                  <a:schemeClr val="tx2"/>
                </a:solidFill>
                <a:effectLst/>
              </a:rPr>
              <a:t>2501 - FORTALECIMIENTO DEL CONTROL Y LA VIGILANCIA DE LA GESTIÓN FISCAL Y RESARCIMIENTO AL DAÑO DEL PATRIMONIO PÚBLICO</a:t>
            </a:r>
            <a:endParaRPr lang="es-MX" sz="1200" b="1" i="0" dirty="0"/>
          </a:p>
        </p:txBody>
      </p: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DFB64642-DD27-26A7-7722-B109B2A7BA5D}"/>
              </a:ext>
            </a:extLst>
          </p:cNvPr>
          <p:cNvCxnSpPr>
            <a:cxnSpLocks/>
          </p:cNvCxnSpPr>
          <p:nvPr/>
        </p:nvCxnSpPr>
        <p:spPr>
          <a:xfrm flipH="1">
            <a:off x="6216555" y="4328758"/>
            <a:ext cx="817206" cy="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9263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EB6BD1E-A46E-F014-F830-017BB494F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338" y="0"/>
            <a:ext cx="1409052" cy="490940"/>
          </a:xfrm>
          <a:prstGeom prst="rect">
            <a:avLst/>
          </a:prstGeom>
        </p:spPr>
      </p:pic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8CAA6E7-73B7-7C41-385D-78CC3850C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E709E011-7920-C3CD-417D-563B889D06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9" y="4500738"/>
            <a:ext cx="1409052" cy="4909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EC4EB95-2617-F5E7-B7CF-EEFE2311A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9774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AC0DF8BD-A1CD-54CD-5787-07F8D9EF5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93000E27-4223-30FD-ACD5-3D84FF3F8B86}"/>
              </a:ext>
            </a:extLst>
          </p:cNvPr>
          <p:cNvSpPr txBox="1"/>
          <p:nvPr/>
        </p:nvSpPr>
        <p:spPr>
          <a:xfrm>
            <a:off x="136478" y="1137217"/>
            <a:ext cx="74516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b="1" i="0" dirty="0">
                <a:solidFill>
                  <a:schemeClr val="accent4">
                    <a:lumMod val="50000"/>
                  </a:schemeClr>
                </a:solidFill>
                <a:effectLst/>
              </a:rPr>
              <a:t>FORTALECIMIENTO DE LAS TECNOLOGIAS DE LA INFORMACION Y LAS COMUNICACIONES PARA UN MEJOR CONTROL FISCAL.</a:t>
            </a:r>
            <a:endParaRPr lang="es-CO" sz="1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3EEF86B7-374D-A98A-7DA6-18ED835C892B}"/>
              </a:ext>
            </a:extLst>
          </p:cNvPr>
          <p:cNvSpPr txBox="1"/>
          <p:nvPr/>
        </p:nvSpPr>
        <p:spPr>
          <a:xfrm>
            <a:off x="171309" y="1691758"/>
            <a:ext cx="4232562" cy="13542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ES" sz="1200" b="1" dirty="0">
                <a:solidFill>
                  <a:schemeClr val="accent5">
                    <a:lumMod val="50000"/>
                  </a:schemeClr>
                </a:solidFill>
                <a:ea typeface="+mn-lt"/>
                <a:cs typeface="+mn-lt"/>
              </a:rPr>
              <a:t>RETOS:</a:t>
            </a:r>
            <a:endParaRPr lang="es-ES" sz="12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171450" lvl="0" indent="-171450" rtl="0">
              <a:buFont typeface="Arial" panose="020B0604020202020204" pitchFamily="34" charset="0"/>
              <a:buChar char="•"/>
            </a:pPr>
            <a:r>
              <a:rPr lang="es-MX" sz="1000" b="0" dirty="0">
                <a:latin typeface="+mn-lt"/>
                <a:cs typeface="Arial"/>
              </a:rPr>
              <a:t>Migrar y fortalecer la infraestructura en la nube de la AGR.</a:t>
            </a:r>
          </a:p>
          <a:p>
            <a:pPr marL="171450" lvl="0" indent="-171450" rtl="0">
              <a:buFont typeface="Arial" panose="020B0604020202020204" pitchFamily="34" charset="0"/>
              <a:buChar char="•"/>
            </a:pPr>
            <a:r>
              <a:rPr lang="es-MX" sz="1000" b="0" i="0" dirty="0">
                <a:latin typeface="+mn-lt"/>
                <a:cs typeface="Arial"/>
              </a:rPr>
              <a:t>Interoperar los sistemas de información misionales con fuentes de datos externas. </a:t>
            </a:r>
          </a:p>
          <a:p>
            <a:pPr marL="171450" lvl="0" indent="-171450" rtl="0">
              <a:buFont typeface="Arial" panose="020B0604020202020204" pitchFamily="34" charset="0"/>
              <a:buChar char="•"/>
            </a:pPr>
            <a:r>
              <a:rPr lang="es-MX" sz="1000" b="0" i="0" dirty="0">
                <a:latin typeface="+mn-lt"/>
                <a:cs typeface="Arial"/>
              </a:rPr>
              <a:t>Coadyuvar tecnológicamente las contralorías territoriales y municipales. </a:t>
            </a:r>
          </a:p>
          <a:p>
            <a:pPr marL="171450" lvl="0" indent="-171450" rtl="0">
              <a:buFont typeface="Arial" panose="020B0604020202020204" pitchFamily="34" charset="0"/>
              <a:buChar char="•"/>
            </a:pPr>
            <a:r>
              <a:rPr lang="es-MX" sz="1000" b="0" i="0" dirty="0">
                <a:latin typeface="+mn-lt"/>
                <a:cs typeface="Arial"/>
              </a:rPr>
              <a:t>Automatizar procedimientos transversales de apoyo. </a:t>
            </a:r>
          </a:p>
          <a:p>
            <a:pPr marL="171450" lvl="0" indent="-171450" rtl="0">
              <a:buFont typeface="Arial" panose="020B0604020202020204" pitchFamily="34" charset="0"/>
              <a:buChar char="•"/>
            </a:pPr>
            <a:r>
              <a:rPr lang="es-MX" sz="1000" b="0" i="0" dirty="0">
                <a:latin typeface="+mn-lt"/>
                <a:cs typeface="Arial"/>
              </a:rPr>
              <a:t>Implementar el uso de nuevas tecnologías.</a:t>
            </a:r>
          </a:p>
          <a:p>
            <a:pPr marL="171450" lvl="0" indent="-171450" rtl="0">
              <a:buFont typeface="Arial" panose="020B0604020202020204" pitchFamily="34" charset="0"/>
              <a:buChar char="•"/>
            </a:pPr>
            <a:r>
              <a:rPr lang="es-MX" sz="1000" b="0" i="0" dirty="0">
                <a:latin typeface="+mn-lt"/>
                <a:cs typeface="Arial"/>
              </a:rPr>
              <a:t>Fortalecer la seguridad digital y privacidad de la información. 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6B354BD-D9E3-FC0B-D772-045094180DEF}"/>
              </a:ext>
            </a:extLst>
          </p:cNvPr>
          <p:cNvSpPr txBox="1"/>
          <p:nvPr/>
        </p:nvSpPr>
        <p:spPr>
          <a:xfrm>
            <a:off x="4773252" y="1691758"/>
            <a:ext cx="4001367" cy="29854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ES" sz="1200" b="1" dirty="0">
                <a:solidFill>
                  <a:schemeClr val="accent5">
                    <a:lumMod val="50000"/>
                  </a:schemeClr>
                </a:solidFill>
                <a:ea typeface="+mn-lt"/>
                <a:cs typeface="+mn-lt"/>
              </a:rPr>
              <a:t>IMPACTOS:</a:t>
            </a:r>
            <a:endParaRPr lang="es-ES" sz="12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0" lvl="1" indent="0" algn="l" defTabSz="355600" rtl="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s-CO" sz="1000" b="0" u="sng" kern="1200" dirty="0">
                <a:latin typeface="+mn-lt"/>
                <a:cs typeface="Arial"/>
              </a:rPr>
              <a:t>Positivos</a:t>
            </a:r>
            <a:r>
              <a:rPr lang="es-CO" sz="1000" b="0" kern="1200" dirty="0">
                <a:latin typeface="+mn-lt"/>
                <a:cs typeface="Arial"/>
              </a:rPr>
              <a:t> </a:t>
            </a:r>
          </a:p>
          <a:p>
            <a:pPr marL="171450" lvl="2" indent="-57150" algn="l" defTabSz="355600" rtl="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es-CO" sz="1000" b="0" i="0" u="none" kern="1200" dirty="0">
                <a:latin typeface="+mn-lt"/>
                <a:ea typeface="+mn-ea"/>
                <a:cs typeface="+mn-cs"/>
              </a:rPr>
              <a:t>	Seguir consolidando el control fiscal.</a:t>
            </a:r>
          </a:p>
          <a:p>
            <a:pPr marL="228600" lvl="3" indent="-57150" algn="l" defTabSz="355600" rtl="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es-CO" sz="1000" b="0" i="0" u="none" kern="1200" dirty="0">
                <a:latin typeface="+mn-lt"/>
                <a:ea typeface="+mn-ea"/>
                <a:cs typeface="+mn-cs"/>
              </a:rPr>
              <a:t>	Garantizar la operación de la AGR y su misionalidad. </a:t>
            </a:r>
          </a:p>
          <a:p>
            <a:pPr marL="171450" lvl="3" algn="l" defTabSz="355600" rtl="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endParaRPr lang="es-CO" sz="1000" b="0" i="0" u="none" kern="1200" dirty="0">
              <a:latin typeface="+mn-lt"/>
              <a:ea typeface="+mn-ea"/>
              <a:cs typeface="+mn-cs"/>
            </a:endParaRPr>
          </a:p>
          <a:p>
            <a:pPr marL="0" lvl="1" indent="0" algn="l" defTabSz="3556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s-CO" sz="1000" b="0" u="sng" kern="1200" dirty="0">
                <a:latin typeface="+mn-lt"/>
                <a:cs typeface="Arial"/>
              </a:rPr>
              <a:t>Negativos</a:t>
            </a:r>
          </a:p>
          <a:p>
            <a:pPr marL="0" lvl="2" indent="0" algn="l" defTabSz="3556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es-CO" sz="1000" b="0" i="0" u="none" kern="1200" dirty="0">
                <a:latin typeface="+mn-lt"/>
              </a:rPr>
              <a:t>	Las áreas no podrán ejecutar los procesos misionales, no se podrá realizar el ejercicio auditor, por ende, no se podrá llevar a cabo control fiscal a las contralorías territoriales y contraloría general de la república.  </a:t>
            </a:r>
            <a:r>
              <a:rPr lang="en-US" sz="1000" b="0" i="0" kern="1200" dirty="0">
                <a:latin typeface="+mn-lt"/>
              </a:rPr>
              <a:t>​</a:t>
            </a:r>
            <a:endParaRPr lang="es-CO" sz="1000" b="0" kern="1200" dirty="0">
              <a:latin typeface="+mn-lt"/>
              <a:cs typeface="Arial"/>
            </a:endParaRPr>
          </a:p>
          <a:p>
            <a:pPr marL="0" lvl="3" indent="0" algn="l" defTabSz="3556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es-CO" sz="1000" b="0" i="0" u="none" kern="1200" dirty="0">
                <a:latin typeface="+mn-lt"/>
              </a:rPr>
              <a:t>	Los procesos de apoyo no ejecutarían sus actividades, ya que la conectividad y el </a:t>
            </a:r>
            <a:r>
              <a:rPr lang="es-CO" sz="1000" b="0" i="0" u="none" kern="1200" dirty="0" err="1">
                <a:latin typeface="+mn-lt"/>
              </a:rPr>
              <a:t>collocation</a:t>
            </a:r>
            <a:r>
              <a:rPr lang="es-CO" sz="1000" b="0" i="0" u="none" kern="1200" dirty="0">
                <a:latin typeface="+mn-lt"/>
              </a:rPr>
              <a:t> se encuentra respaldado por actividades del proyecto de inversión. </a:t>
            </a:r>
            <a:r>
              <a:rPr lang="en-US" sz="1000" b="0" i="0" kern="1200" dirty="0">
                <a:latin typeface="+mn-lt"/>
              </a:rPr>
              <a:t>​</a:t>
            </a:r>
          </a:p>
          <a:p>
            <a:pPr marL="0" lvl="4" indent="0" algn="l" defTabSz="3556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es-CO" sz="1000" b="0" i="0" u="none" kern="1200" dirty="0">
                <a:latin typeface="+mn-lt"/>
              </a:rPr>
              <a:t>	Caeríamos en decremento patrimonial ya que no se podría realizar los respectivos mantenimientos lógicos como físicos de la infraestructura de la AGR. </a:t>
            </a:r>
            <a:r>
              <a:rPr lang="en-US" sz="1000" b="0" i="0" kern="1200" dirty="0">
                <a:latin typeface="+mn-lt"/>
              </a:rPr>
              <a:t>​</a:t>
            </a:r>
          </a:p>
          <a:p>
            <a:pPr marL="0" lvl="5" indent="0" algn="l" defTabSz="3556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es-CO" sz="1000" b="0" i="0" u="none" kern="1200" dirty="0">
                <a:latin typeface="+mn-lt"/>
              </a:rPr>
              <a:t>	La AGR no podría actualizar ni modernizar su tecnología.</a:t>
            </a:r>
            <a:r>
              <a:rPr lang="en-US" sz="1000" b="0" i="0" kern="1200" dirty="0">
                <a:latin typeface="+mn-lt"/>
              </a:rPr>
              <a:t>​</a:t>
            </a:r>
          </a:p>
          <a:p>
            <a:pPr marL="0" lvl="6" indent="0" algn="l" defTabSz="3556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Font typeface="Arial" panose="020B0604020202020204" pitchFamily="34" charset="0"/>
              <a:buChar char="•"/>
            </a:pPr>
            <a:r>
              <a:rPr lang="es-CO" sz="1000" b="0" i="0" u="none" kern="1200" dirty="0">
                <a:latin typeface="+mn-lt"/>
              </a:rPr>
              <a:t>	No se podría llevar a cabo el MSPI . </a:t>
            </a:r>
            <a:endParaRPr lang="en-US" sz="1000" b="0" i="0" kern="1200" dirty="0">
              <a:latin typeface="+mn-lt"/>
            </a:endParaRPr>
          </a:p>
          <a:p>
            <a:pPr lvl="0" rtl="0"/>
            <a:endParaRPr lang="es-MX" sz="1200" b="0" i="0" dirty="0">
              <a:latin typeface="+mn-lt"/>
              <a:cs typeface="Arial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4D429B73-968F-9240-1F20-F3E986ACFA9D}"/>
              </a:ext>
            </a:extLst>
          </p:cNvPr>
          <p:cNvSpPr txBox="1"/>
          <p:nvPr/>
        </p:nvSpPr>
        <p:spPr>
          <a:xfrm>
            <a:off x="171309" y="3201630"/>
            <a:ext cx="4232562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ES" sz="1200" b="1" dirty="0">
                <a:solidFill>
                  <a:schemeClr val="accent5">
                    <a:lumMod val="50000"/>
                  </a:schemeClr>
                </a:solidFill>
                <a:ea typeface="+mn-lt"/>
                <a:cs typeface="+mn-lt"/>
              </a:rPr>
              <a:t>NECESIDADES:</a:t>
            </a:r>
            <a:endParaRPr lang="es-ES" sz="12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171450" lvl="0" indent="-171450" rtl="0">
              <a:buFont typeface="Arial" panose="020B0604020202020204" pitchFamily="34" charset="0"/>
              <a:buChar char="•"/>
            </a:pPr>
            <a:r>
              <a:rPr lang="es-CO" sz="1000" b="0" dirty="0">
                <a:latin typeface="+mn-lt"/>
                <a:cs typeface="Arial"/>
              </a:rPr>
              <a:t>Adquirir servicios de infraestructura en la nube. </a:t>
            </a:r>
          </a:p>
          <a:p>
            <a:pPr marL="171450" lvl="0" indent="-171450" rtl="0">
              <a:buFont typeface="Arial" panose="020B0604020202020204" pitchFamily="34" charset="0"/>
              <a:buChar char="•"/>
            </a:pPr>
            <a:r>
              <a:rPr lang="es-CO" sz="1000" b="0" dirty="0">
                <a:latin typeface="+mn-lt"/>
                <a:cs typeface="Arial"/>
              </a:rPr>
              <a:t>Mantenimiento evolutivos adaptativos, preventivos y correctivos de los sistemas de información SIA. </a:t>
            </a:r>
          </a:p>
          <a:p>
            <a:pPr marL="171450" lvl="0" indent="-171450" rtl="0">
              <a:buFont typeface="Arial" panose="020B0604020202020204" pitchFamily="34" charset="0"/>
              <a:buChar char="•"/>
            </a:pPr>
            <a:r>
              <a:rPr lang="es-CO" sz="1000" b="0" dirty="0">
                <a:latin typeface="+mn-lt"/>
                <a:cs typeface="Arial"/>
              </a:rPr>
              <a:t>Mantener infraestructura actual (Licenciamiento, seguridad, Conectividad, </a:t>
            </a:r>
            <a:r>
              <a:rPr lang="es-CO" sz="1000" b="0" dirty="0" err="1">
                <a:latin typeface="+mn-lt"/>
                <a:cs typeface="Arial"/>
              </a:rPr>
              <a:t>collocation</a:t>
            </a:r>
            <a:r>
              <a:rPr lang="es-CO" sz="1000" b="0" dirty="0">
                <a:latin typeface="+mn-lt"/>
                <a:cs typeface="Arial"/>
              </a:rPr>
              <a:t>)</a:t>
            </a:r>
          </a:p>
          <a:p>
            <a:pPr marL="171450" lvl="0" indent="-171450" rtl="0">
              <a:buFont typeface="Arial" panose="020B0604020202020204" pitchFamily="34" charset="0"/>
              <a:buChar char="•"/>
            </a:pPr>
            <a:r>
              <a:rPr lang="es-CO" sz="1000" b="0" dirty="0">
                <a:latin typeface="+mn-lt"/>
                <a:cs typeface="Arial"/>
              </a:rPr>
              <a:t>Mantener el MSPI.</a:t>
            </a:r>
          </a:p>
          <a:p>
            <a:pPr lvl="0" rtl="0"/>
            <a:endParaRPr lang="es-MX" sz="1200" b="0" i="0" dirty="0">
              <a:latin typeface="+mn-lt"/>
              <a:cs typeface="Arial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B202B39B-1DA0-EB6D-9353-68DA65583B5E}"/>
              </a:ext>
            </a:extLst>
          </p:cNvPr>
          <p:cNvSpPr txBox="1"/>
          <p:nvPr/>
        </p:nvSpPr>
        <p:spPr>
          <a:xfrm>
            <a:off x="7665673" y="875942"/>
            <a:ext cx="17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accent5">
                    <a:lumMod val="50000"/>
                  </a:schemeClr>
                </a:solidFill>
              </a:rPr>
              <a:t>$8,634</a:t>
            </a:r>
            <a:endParaRPr lang="es-CO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9875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AC0DF8BD-A1CD-54CD-5787-07F8D9EF5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8DDC7E7-BF2B-6B88-C884-7ECCC09D0474}"/>
              </a:ext>
            </a:extLst>
          </p:cNvPr>
          <p:cNvSpPr txBox="1"/>
          <p:nvPr/>
        </p:nvSpPr>
        <p:spPr>
          <a:xfrm>
            <a:off x="211142" y="930577"/>
            <a:ext cx="6414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solidFill>
                  <a:schemeClr val="accent4">
                    <a:lumMod val="50000"/>
                  </a:schemeClr>
                </a:solidFill>
                <a:highlight>
                  <a:srgbClr val="FFFFFF"/>
                </a:highlight>
                <a:latin typeface="+mj-lt"/>
              </a:rPr>
              <a:t>FORTALECIMIENTO A LA CAPACIDAD </a:t>
            </a:r>
            <a:r>
              <a:rPr lang="es-MX" sz="1200" b="1" i="0" dirty="0">
                <a:solidFill>
                  <a:schemeClr val="accent4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+mj-lt"/>
              </a:rPr>
              <a:t>INSTITUCIONAL DE LA AUDITORIA GENERAL DE LA REPÚBLICA A NIVEL NACIONAL</a:t>
            </a:r>
            <a:endParaRPr lang="es-CO" sz="12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09C1CD60-0C35-AC8C-302B-4419DF631E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473275"/>
              </p:ext>
            </p:extLst>
          </p:nvPr>
        </p:nvGraphicFramePr>
        <p:xfrm>
          <a:off x="323254" y="1425640"/>
          <a:ext cx="8124708" cy="3030324"/>
        </p:xfrm>
        <a:graphic>
          <a:graphicData uri="http://schemas.openxmlformats.org/drawingml/2006/table">
            <a:tbl>
              <a:tblPr/>
              <a:tblGrid>
                <a:gridCol w="1646028">
                  <a:extLst>
                    <a:ext uri="{9D8B030D-6E8A-4147-A177-3AD203B41FA5}">
                      <a16:colId xmlns:a16="http://schemas.microsoft.com/office/drawing/2014/main" val="1345690468"/>
                    </a:ext>
                  </a:extLst>
                </a:gridCol>
                <a:gridCol w="1414768">
                  <a:extLst>
                    <a:ext uri="{9D8B030D-6E8A-4147-A177-3AD203B41FA5}">
                      <a16:colId xmlns:a16="http://schemas.microsoft.com/office/drawing/2014/main" val="108488695"/>
                    </a:ext>
                  </a:extLst>
                </a:gridCol>
                <a:gridCol w="1214116">
                  <a:extLst>
                    <a:ext uri="{9D8B030D-6E8A-4147-A177-3AD203B41FA5}">
                      <a16:colId xmlns:a16="http://schemas.microsoft.com/office/drawing/2014/main" val="1081493833"/>
                    </a:ext>
                  </a:extLst>
                </a:gridCol>
                <a:gridCol w="802608">
                  <a:extLst>
                    <a:ext uri="{9D8B030D-6E8A-4147-A177-3AD203B41FA5}">
                      <a16:colId xmlns:a16="http://schemas.microsoft.com/office/drawing/2014/main" val="3074426511"/>
                    </a:ext>
                  </a:extLst>
                </a:gridCol>
                <a:gridCol w="806008">
                  <a:extLst>
                    <a:ext uri="{9D8B030D-6E8A-4147-A177-3AD203B41FA5}">
                      <a16:colId xmlns:a16="http://schemas.microsoft.com/office/drawing/2014/main" val="2211988337"/>
                    </a:ext>
                  </a:extLst>
                </a:gridCol>
                <a:gridCol w="557745">
                  <a:extLst>
                    <a:ext uri="{9D8B030D-6E8A-4147-A177-3AD203B41FA5}">
                      <a16:colId xmlns:a16="http://schemas.microsoft.com/office/drawing/2014/main" val="2950124102"/>
                    </a:ext>
                  </a:extLst>
                </a:gridCol>
                <a:gridCol w="561145">
                  <a:extLst>
                    <a:ext uri="{9D8B030D-6E8A-4147-A177-3AD203B41FA5}">
                      <a16:colId xmlns:a16="http://schemas.microsoft.com/office/drawing/2014/main" val="4057938625"/>
                    </a:ext>
                  </a:extLst>
                </a:gridCol>
                <a:gridCol w="561145">
                  <a:extLst>
                    <a:ext uri="{9D8B030D-6E8A-4147-A177-3AD203B41FA5}">
                      <a16:colId xmlns:a16="http://schemas.microsoft.com/office/drawing/2014/main" val="2923729132"/>
                    </a:ext>
                  </a:extLst>
                </a:gridCol>
                <a:gridCol w="561145">
                  <a:extLst>
                    <a:ext uri="{9D8B030D-6E8A-4147-A177-3AD203B41FA5}">
                      <a16:colId xmlns:a16="http://schemas.microsoft.com/office/drawing/2014/main" val="2899280635"/>
                    </a:ext>
                  </a:extLst>
                </a:gridCol>
              </a:tblGrid>
              <a:tr h="29320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General Proyecto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s-MX" sz="8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Fortalecer la implementación del modelo de gestión pública nacional en la AGR.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3180419"/>
                  </a:ext>
                </a:extLst>
              </a:tr>
              <a:tr h="1185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(1)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Productos e 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7530465"/>
                  </a:ext>
                </a:extLst>
              </a:tr>
              <a:tr h="2371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7621339"/>
                  </a:ext>
                </a:extLst>
              </a:tr>
              <a:tr h="33482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Mejorar las herramientas de planeación, seguimiento y gestión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Documentos de Planeación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documentos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numero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8383781"/>
                  </a:ext>
                </a:extLst>
              </a:tr>
              <a:tr h="1185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Productos e 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3166172"/>
                  </a:ext>
                </a:extLst>
              </a:tr>
              <a:tr h="2371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59778"/>
                  </a:ext>
                </a:extLst>
              </a:tr>
              <a:tr h="33482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Apropiar el Modelo Integrado de Planeación y Gestión – MIPG por parte de los servidores públicos de la AGR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de implementación sistemas de gestión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sistemas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Numero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4726040"/>
                  </a:ext>
                </a:extLst>
              </a:tr>
              <a:tr h="2326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de actualización del Sistema de Gestión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sistemas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Numero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2599175"/>
                  </a:ext>
                </a:extLst>
              </a:tr>
              <a:tr h="22321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de gestión documental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sistemas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Numero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364512"/>
                  </a:ext>
                </a:extLst>
              </a:tr>
              <a:tr h="1185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Productos e indicadores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8794013"/>
                  </a:ext>
                </a:extLst>
              </a:tr>
              <a:tr h="3138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224661"/>
                  </a:ext>
                </a:extLst>
              </a:tr>
              <a:tr h="44643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Aumentar los niveles de cultura organizacional ante los retos actuales de la gestión pública.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de Educación Informal para la Gestión Administrativa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Personas capacitadas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845460"/>
                  </a:ext>
                </a:extLst>
              </a:tr>
            </a:tbl>
          </a:graphicData>
        </a:graphic>
      </p:graphicFrame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01D84FC5-7BA8-C6F5-661C-FA832DAF18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895644"/>
              </p:ext>
            </p:extLst>
          </p:nvPr>
        </p:nvGraphicFramePr>
        <p:xfrm>
          <a:off x="2521683" y="4586625"/>
          <a:ext cx="4495799" cy="365760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940981">
                  <a:extLst>
                    <a:ext uri="{9D8B030D-6E8A-4147-A177-3AD203B41FA5}">
                      <a16:colId xmlns:a16="http://schemas.microsoft.com/office/drawing/2014/main" val="1143852484"/>
                    </a:ext>
                  </a:extLst>
                </a:gridCol>
                <a:gridCol w="864942">
                  <a:extLst>
                    <a:ext uri="{9D8B030D-6E8A-4147-A177-3AD203B41FA5}">
                      <a16:colId xmlns:a16="http://schemas.microsoft.com/office/drawing/2014/main" val="3510620161"/>
                    </a:ext>
                  </a:extLst>
                </a:gridCol>
                <a:gridCol w="864942">
                  <a:extLst>
                    <a:ext uri="{9D8B030D-6E8A-4147-A177-3AD203B41FA5}">
                      <a16:colId xmlns:a16="http://schemas.microsoft.com/office/drawing/2014/main" val="2772496366"/>
                    </a:ext>
                  </a:extLst>
                </a:gridCol>
                <a:gridCol w="912467">
                  <a:extLst>
                    <a:ext uri="{9D8B030D-6E8A-4147-A177-3AD203B41FA5}">
                      <a16:colId xmlns:a16="http://schemas.microsoft.com/office/drawing/2014/main" val="1969221212"/>
                    </a:ext>
                  </a:extLst>
                </a:gridCol>
                <a:gridCol w="912467">
                  <a:extLst>
                    <a:ext uri="{9D8B030D-6E8A-4147-A177-3AD203B41FA5}">
                      <a16:colId xmlns:a16="http://schemas.microsoft.com/office/drawing/2014/main" val="8275067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Total Proyecto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</a:rPr>
                        <a:t>2025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</a:rPr>
                        <a:t>2026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>
                          <a:effectLst/>
                        </a:rPr>
                        <a:t>2027</a:t>
                      </a:r>
                      <a:endParaRPr lang="es-CO" sz="1200" b="1" i="0" u="none" strike="noStrike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2028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216532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>
                          <a:effectLst/>
                        </a:rPr>
                        <a:t>16.486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>
                          <a:effectLst/>
                        </a:rPr>
                        <a:t>3.680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>
                          <a:effectLst/>
                        </a:rPr>
                        <a:t>3.899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>
                          <a:effectLst/>
                        </a:rPr>
                        <a:t>4.258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 dirty="0">
                          <a:effectLst/>
                        </a:rPr>
                        <a:t>4.649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78153715"/>
                  </a:ext>
                </a:extLst>
              </a:tr>
            </a:tbl>
          </a:graphicData>
        </a:graphic>
      </p:graphicFrame>
      <p:sp>
        <p:nvSpPr>
          <p:cNvPr id="16" name="CuadroTexto 15">
            <a:extLst>
              <a:ext uri="{FF2B5EF4-FFF2-40B4-BE49-F238E27FC236}">
                <a16:creationId xmlns:a16="http://schemas.microsoft.com/office/drawing/2014/main" id="{1A570828-B24A-6C40-90EC-97ED2F2F5CC4}"/>
              </a:ext>
            </a:extLst>
          </p:cNvPr>
          <p:cNvSpPr txBox="1"/>
          <p:nvPr/>
        </p:nvSpPr>
        <p:spPr>
          <a:xfrm>
            <a:off x="7666593" y="855061"/>
            <a:ext cx="17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accent5">
                    <a:lumMod val="50000"/>
                  </a:schemeClr>
                </a:solidFill>
              </a:rPr>
              <a:t>$3,680</a:t>
            </a:r>
            <a:endParaRPr lang="es-CO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5388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AC0DF8BD-A1CD-54CD-5787-07F8D9EF5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8DDC7E7-BF2B-6B88-C884-7ECCC09D0474}"/>
              </a:ext>
            </a:extLst>
          </p:cNvPr>
          <p:cNvSpPr txBox="1"/>
          <p:nvPr/>
        </p:nvSpPr>
        <p:spPr>
          <a:xfrm>
            <a:off x="177023" y="1184135"/>
            <a:ext cx="6414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solidFill>
                  <a:schemeClr val="accent4">
                    <a:lumMod val="50000"/>
                  </a:schemeClr>
                </a:solidFill>
                <a:highlight>
                  <a:srgbClr val="FFFFFF"/>
                </a:highlight>
                <a:latin typeface="+mj-lt"/>
              </a:rPr>
              <a:t>FORTALECIMIENTO A LA CAPACIDAD </a:t>
            </a:r>
            <a:r>
              <a:rPr lang="es-MX" sz="1200" b="1" i="0" dirty="0">
                <a:solidFill>
                  <a:schemeClr val="accent4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+mj-lt"/>
              </a:rPr>
              <a:t>INSTITUCIONAL DE LA AUDITORIA GENERAL DE LA REPÚBLICA A NIVEL NACIONAL</a:t>
            </a:r>
            <a:endParaRPr lang="es-CO" sz="1200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EB972AE-3D5B-1378-9774-6DE9319ED9DB}"/>
              </a:ext>
            </a:extLst>
          </p:cNvPr>
          <p:cNvSpPr txBox="1"/>
          <p:nvPr/>
        </p:nvSpPr>
        <p:spPr>
          <a:xfrm>
            <a:off x="156685" y="1866858"/>
            <a:ext cx="441459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ES" sz="1000" b="1" dirty="0">
                <a:solidFill>
                  <a:srgbClr val="7030A0"/>
                </a:solidFill>
                <a:ea typeface="+mn-lt"/>
                <a:cs typeface="+mn-lt"/>
              </a:rPr>
              <a:t>PARA AFRONTAR:</a:t>
            </a:r>
            <a:endParaRPr lang="es-ES" sz="1000" b="1" dirty="0">
              <a:solidFill>
                <a:srgbClr val="7030A0"/>
              </a:solidFill>
            </a:endParaRPr>
          </a:p>
          <a:p>
            <a:pPr marL="285750" indent="-285750" algn="just">
              <a:buFont typeface="Arial"/>
              <a:buChar char="•"/>
            </a:pPr>
            <a:r>
              <a:rPr lang="es-ES" sz="1000" dirty="0">
                <a:ea typeface="+mn-lt"/>
                <a:cs typeface="+mn-lt"/>
              </a:rPr>
              <a:t>Retos ante implementación del MIPG. </a:t>
            </a:r>
          </a:p>
          <a:p>
            <a:pPr marL="285750" indent="-285750" algn="just">
              <a:buFont typeface="Arial"/>
              <a:buChar char="•"/>
            </a:pPr>
            <a:r>
              <a:rPr lang="es-ES" sz="1000" dirty="0">
                <a:ea typeface="Calibri"/>
                <a:cs typeface="Calibri"/>
              </a:rPr>
              <a:t>Modificación y actualización de procesos y procedimientos en aras de cumplir con lo establecido en las dimensiones y políticas del MIPG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597C50-030C-9EED-74DE-576C72635E97}"/>
              </a:ext>
            </a:extLst>
          </p:cNvPr>
          <p:cNvSpPr txBox="1"/>
          <p:nvPr/>
        </p:nvSpPr>
        <p:spPr>
          <a:xfrm>
            <a:off x="157408" y="2612440"/>
            <a:ext cx="4413144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000" b="1" dirty="0">
                <a:solidFill>
                  <a:schemeClr val="accent4">
                    <a:lumMod val="75000"/>
                  </a:schemeClr>
                </a:solidFill>
                <a:ea typeface="+mn-lt"/>
                <a:cs typeface="+mn-lt"/>
              </a:rPr>
              <a:t>BENEFICIOS:</a:t>
            </a:r>
          </a:p>
          <a:p>
            <a:pPr marL="285750" indent="-285750" algn="just">
              <a:buFont typeface="Arial"/>
              <a:buChar char="•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Un Modelo de gestión y planeación para la entidad con acuerdos de nivel de servicio y articulación debida de procesos. </a:t>
            </a:r>
          </a:p>
          <a:p>
            <a:pPr marL="285750" indent="-285750" algn="just">
              <a:buFont typeface="Arial"/>
              <a:buChar char="•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Garantizar cumplimiento de procesos y procedimientos en cadena de valor y valor agregado al servicio de la entidad. </a:t>
            </a:r>
          </a:p>
          <a:p>
            <a:pPr marL="285750" indent="-285750" algn="just">
              <a:buFont typeface="Arial"/>
              <a:buChar char="•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Fortalecimiento de la capacidad técnica y operativa de la AGR </a:t>
            </a:r>
            <a:endParaRPr lang="en-US" sz="1000" dirty="0">
              <a:solidFill>
                <a:srgbClr val="000000"/>
              </a:solidFill>
              <a:ea typeface="+mn-lt"/>
              <a:cs typeface="+mn-lt"/>
            </a:endParaRPr>
          </a:p>
          <a:p>
            <a:pPr marL="285750" indent="-285750" algn="just">
              <a:buFont typeface="Arial"/>
              <a:buChar char="•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Gestión del cambio en la cultura organizacional</a:t>
            </a:r>
          </a:p>
          <a:p>
            <a:pPr marL="285750" indent="-285750" algn="just">
              <a:buFont typeface="Arial"/>
              <a:buChar char="•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Talento Humano fortalecido.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BE0F500-3BF2-F32C-C4D5-73C3D8BE4235}"/>
              </a:ext>
            </a:extLst>
          </p:cNvPr>
          <p:cNvSpPr txBox="1"/>
          <p:nvPr/>
        </p:nvSpPr>
        <p:spPr>
          <a:xfrm>
            <a:off x="177023" y="3965851"/>
            <a:ext cx="4411339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000" b="1" dirty="0">
                <a:solidFill>
                  <a:schemeClr val="accent4">
                    <a:lumMod val="75000"/>
                  </a:schemeClr>
                </a:solidFill>
              </a:rPr>
              <a:t>NECESIDAD:</a:t>
            </a:r>
            <a:endParaRPr lang="es-ES" sz="1000" dirty="0">
              <a:solidFill>
                <a:schemeClr val="accent4">
                  <a:lumMod val="75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s-ES" sz="1000" dirty="0">
                <a:solidFill>
                  <a:srgbClr val="000000"/>
                </a:solidFill>
                <a:ea typeface="Calibri"/>
                <a:cs typeface="Calibri"/>
              </a:rPr>
              <a:t>Implementar el Modelo integrado de planeación y gestión, dado que se cuenta con resolución pero una incipiente propuesta de avance con relación a los retos del país.</a:t>
            </a:r>
          </a:p>
          <a:p>
            <a:pPr marL="285750" indent="-285750">
              <a:buFont typeface="Arial"/>
              <a:buChar char="•"/>
            </a:pPr>
            <a:r>
              <a:rPr lang="es-ES" sz="1000" dirty="0">
                <a:solidFill>
                  <a:srgbClr val="000000"/>
                </a:solidFill>
                <a:ea typeface="Calibri"/>
                <a:cs typeface="Calibri"/>
              </a:rPr>
              <a:t>Cumplimiento de políticas sectoriales, dado que como organismo de control queremos dar ejemplo.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FADAD83-6B42-9D74-52E6-5C18101722F2}"/>
              </a:ext>
            </a:extLst>
          </p:cNvPr>
          <p:cNvSpPr txBox="1"/>
          <p:nvPr/>
        </p:nvSpPr>
        <p:spPr>
          <a:xfrm>
            <a:off x="4727961" y="1634265"/>
            <a:ext cx="4184028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000" b="1" dirty="0">
                <a:solidFill>
                  <a:schemeClr val="accent4">
                    <a:lumMod val="75000"/>
                  </a:schemeClr>
                </a:solidFill>
                <a:ea typeface="+mn-lt"/>
                <a:cs typeface="+mn-lt"/>
              </a:rPr>
              <a:t>IMPACTOS:</a:t>
            </a:r>
          </a:p>
          <a:p>
            <a:pPr algn="just"/>
            <a:endParaRPr lang="es-MX" sz="1000" b="1" dirty="0">
              <a:solidFill>
                <a:srgbClr val="000000"/>
              </a:solidFill>
              <a:ea typeface="+mn-lt"/>
              <a:cs typeface="+mn-lt"/>
            </a:endParaRPr>
          </a:p>
          <a:p>
            <a:pPr marL="285750" indent="-285750" algn="just">
              <a:buFont typeface="Arial"/>
              <a:buChar char="•"/>
            </a:pPr>
            <a:r>
              <a:rPr lang="es-MX" sz="1000" b="1" dirty="0">
                <a:solidFill>
                  <a:schemeClr val="accent3">
                    <a:lumMod val="75000"/>
                  </a:schemeClr>
                </a:solidFill>
                <a:ea typeface="+mn-lt"/>
                <a:cs typeface="+mn-lt"/>
              </a:rPr>
              <a:t>Positivos</a:t>
            </a:r>
          </a:p>
          <a:p>
            <a:pPr marL="742950" lvl="1" indent="-285750" algn="just">
              <a:buFont typeface="Courier New"/>
              <a:buChar char="o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Mejores resultados en la articulación institucional</a:t>
            </a:r>
          </a:p>
          <a:p>
            <a:pPr marL="742950" lvl="1" indent="-285750" algn="just">
              <a:buFont typeface="Courier New"/>
              <a:buChar char="o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Mejores resultados en el Índice de desempeño Institucional</a:t>
            </a:r>
          </a:p>
          <a:p>
            <a:pPr marL="742950" lvl="1" indent="-285750" algn="just">
              <a:buFont typeface="Courier New"/>
              <a:buChar char="o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Mejores resultados en el Índice de Transparencia y acceso a la información. </a:t>
            </a:r>
          </a:p>
          <a:p>
            <a:pPr marL="742950" lvl="1" indent="-285750" algn="just">
              <a:buFont typeface="Courier New"/>
              <a:buChar char="o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Mejores insumos para la toma de decisiones institucionales. </a:t>
            </a:r>
          </a:p>
          <a:p>
            <a:pPr marL="742950" lvl="1" indent="-285750" algn="just">
              <a:buFont typeface="Courier New"/>
              <a:buChar char="o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Incremento en confianza de procesos institucionales.</a:t>
            </a:r>
          </a:p>
          <a:p>
            <a:pPr lvl="1" algn="just"/>
            <a:endParaRPr lang="es-MX" sz="1000" dirty="0">
              <a:solidFill>
                <a:srgbClr val="000000"/>
              </a:solidFill>
              <a:ea typeface="+mn-lt"/>
              <a:cs typeface="+mn-lt"/>
            </a:endParaRPr>
          </a:p>
          <a:p>
            <a:pPr marL="285750" indent="-285750" algn="just">
              <a:buFont typeface="Arial"/>
              <a:buChar char="•"/>
            </a:pPr>
            <a:r>
              <a:rPr lang="es-MX" sz="1000" b="1" dirty="0">
                <a:solidFill>
                  <a:srgbClr val="C00000"/>
                </a:solidFill>
                <a:ea typeface="+mn-lt"/>
                <a:cs typeface="+mn-lt"/>
              </a:rPr>
              <a:t>Negativos:</a:t>
            </a:r>
          </a:p>
          <a:p>
            <a:pPr marL="742950" lvl="1" indent="-285750" algn="just">
              <a:buFont typeface="Courier New"/>
              <a:buChar char="o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No implementación adecuada de Dimensiones y políticas de MIPG.</a:t>
            </a:r>
          </a:p>
          <a:p>
            <a:pPr marL="742950" lvl="1" indent="-285750" algn="just">
              <a:buFont typeface="Courier New"/>
              <a:buChar char="o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Inadecuada articulación, actualización y/o implementación de los sistemas de la entidad (calidad, antisoborno, seguridad de la información, documental, ambiental)</a:t>
            </a:r>
          </a:p>
          <a:p>
            <a:pPr marL="742950" lvl="1" indent="-285750" algn="just">
              <a:buFont typeface="Courier New"/>
              <a:buChar char="o"/>
            </a:pPr>
            <a:r>
              <a:rPr lang="es-MX" sz="1000" dirty="0">
                <a:solidFill>
                  <a:srgbClr val="000000"/>
                </a:solidFill>
                <a:ea typeface="+mn-lt"/>
                <a:cs typeface="+mn-lt"/>
              </a:rPr>
              <a:t>Deficiencia en procesos de capacitación y gestión de conocimiento a servidores públicos. </a:t>
            </a:r>
          </a:p>
          <a:p>
            <a:pPr marL="742950" lvl="1" indent="-285750" algn="just">
              <a:buFont typeface="Courier New"/>
              <a:buChar char="o"/>
            </a:pPr>
            <a:endParaRPr lang="es-MX" sz="1000" dirty="0">
              <a:solidFill>
                <a:srgbClr val="000000"/>
              </a:solidFill>
              <a:ea typeface="+mn-lt"/>
              <a:cs typeface="+mn-lt"/>
            </a:endParaRPr>
          </a:p>
          <a:p>
            <a:pPr marL="742950" lvl="1" indent="-285750" algn="just">
              <a:buFont typeface="Courier New"/>
              <a:buChar char="o"/>
            </a:pPr>
            <a:endParaRPr lang="es-MX" sz="1000" dirty="0">
              <a:solidFill>
                <a:srgbClr val="000000"/>
              </a:solidFill>
              <a:ea typeface="+mn-lt"/>
              <a:cs typeface="+mn-lt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FBB0BA8-C054-2A36-CD25-FE7D29B3EA66}"/>
              </a:ext>
            </a:extLst>
          </p:cNvPr>
          <p:cNvSpPr txBox="1"/>
          <p:nvPr/>
        </p:nvSpPr>
        <p:spPr>
          <a:xfrm>
            <a:off x="7650676" y="855202"/>
            <a:ext cx="17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accent5">
                    <a:lumMod val="50000"/>
                  </a:schemeClr>
                </a:solidFill>
              </a:rPr>
              <a:t>$3,680</a:t>
            </a:r>
            <a:endParaRPr lang="es-CO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2016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AC0DF8BD-A1CD-54CD-5787-07F8D9EF5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" y="0"/>
            <a:ext cx="9144000" cy="51435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858E0547-B51B-CE60-EB51-3A9BA6399DAA}"/>
              </a:ext>
            </a:extLst>
          </p:cNvPr>
          <p:cNvSpPr txBox="1"/>
          <p:nvPr/>
        </p:nvSpPr>
        <p:spPr>
          <a:xfrm>
            <a:off x="1314450" y="741713"/>
            <a:ext cx="5475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>
                <a:solidFill>
                  <a:schemeClr val="accent6">
                    <a:lumMod val="50000"/>
                  </a:schemeClr>
                </a:solidFill>
              </a:rPr>
              <a:t>CONSOLIDACIÓN DE LA GESTIÓN DEL CONOCIMIENTO PARA LA VIGILANCIA Y EL CONTROL FISCAL NACIONAL (2025 -2030)</a:t>
            </a:r>
            <a:endParaRPr lang="es-CO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96A10C5-2EB1-2F7A-F61E-B6E4F53577D1}"/>
              </a:ext>
            </a:extLst>
          </p:cNvPr>
          <p:cNvSpPr txBox="1"/>
          <p:nvPr/>
        </p:nvSpPr>
        <p:spPr>
          <a:xfrm>
            <a:off x="7681022" y="895601"/>
            <a:ext cx="17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$3,858</a:t>
            </a:r>
            <a:endParaRPr lang="es-CO" b="1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0AB4FBF6-C8A0-3959-6079-22C46DD9DC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359099"/>
              </p:ext>
            </p:extLst>
          </p:nvPr>
        </p:nvGraphicFramePr>
        <p:xfrm>
          <a:off x="234174" y="1191725"/>
          <a:ext cx="7734981" cy="3356359"/>
        </p:xfrm>
        <a:graphic>
          <a:graphicData uri="http://schemas.openxmlformats.org/drawingml/2006/table">
            <a:tbl>
              <a:tblPr/>
              <a:tblGrid>
                <a:gridCol w="2241758">
                  <a:extLst>
                    <a:ext uri="{9D8B030D-6E8A-4147-A177-3AD203B41FA5}">
                      <a16:colId xmlns:a16="http://schemas.microsoft.com/office/drawing/2014/main" val="1944871147"/>
                    </a:ext>
                  </a:extLst>
                </a:gridCol>
                <a:gridCol w="1648894">
                  <a:extLst>
                    <a:ext uri="{9D8B030D-6E8A-4147-A177-3AD203B41FA5}">
                      <a16:colId xmlns:a16="http://schemas.microsoft.com/office/drawing/2014/main" val="2306392396"/>
                    </a:ext>
                  </a:extLst>
                </a:gridCol>
                <a:gridCol w="1653523">
                  <a:extLst>
                    <a:ext uri="{9D8B030D-6E8A-4147-A177-3AD203B41FA5}">
                      <a16:colId xmlns:a16="http://schemas.microsoft.com/office/drawing/2014/main" val="1883434382"/>
                    </a:ext>
                  </a:extLst>
                </a:gridCol>
                <a:gridCol w="1093089">
                  <a:extLst>
                    <a:ext uri="{9D8B030D-6E8A-4147-A177-3AD203B41FA5}">
                      <a16:colId xmlns:a16="http://schemas.microsoft.com/office/drawing/2014/main" val="1116849216"/>
                    </a:ext>
                  </a:extLst>
                </a:gridCol>
                <a:gridCol w="1097717">
                  <a:extLst>
                    <a:ext uri="{9D8B030D-6E8A-4147-A177-3AD203B41FA5}">
                      <a16:colId xmlns:a16="http://schemas.microsoft.com/office/drawing/2014/main" val="1428294857"/>
                    </a:ext>
                  </a:extLst>
                </a:gridCol>
              </a:tblGrid>
              <a:tr h="20742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General Proyecto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MX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Consolidar la apropiación de la gestión del conocimiento producido para la vigilancia y control en los funcionarios del control fiscal y en los ciudadanos que ejercen control social.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1535675"/>
                  </a:ext>
                </a:extLst>
              </a:tr>
              <a:tr h="814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Productos e indicadores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159124"/>
                  </a:ext>
                </a:extLst>
              </a:tr>
              <a:tr h="1482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349709"/>
                  </a:ext>
                </a:extLst>
              </a:tr>
              <a:tr h="34881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1. Articular institucional e interinstitucionalmente la gestión del conocimiento especializado para la vigilancia fiscal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Documentos de planeación (2501020)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documentos de planeación realizados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917047"/>
                  </a:ext>
                </a:extLst>
              </a:tr>
              <a:tr h="814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Productos e indicadores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860542"/>
                  </a:ext>
                </a:extLst>
              </a:tr>
              <a:tr h="1482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3931231"/>
                  </a:ext>
                </a:extLst>
              </a:tr>
              <a:tr h="2092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 Implementar mecanismos de aprovechamiento del conocimiento especializado en la vigilancia y control fiscal para servidores públicos y ciudadanos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Documentos de investigación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documentos de investigación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253370"/>
                  </a:ext>
                </a:extLst>
              </a:tr>
              <a:tr h="20929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Documentos metodológicos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documentos de  metodológicos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443206"/>
                  </a:ext>
                </a:extLst>
              </a:tr>
              <a:tr h="814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Productos e indicadores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2127984"/>
                  </a:ext>
                </a:extLst>
              </a:tr>
              <a:tr h="1482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481127"/>
                  </a:ext>
                </a:extLst>
              </a:tr>
              <a:tr h="34881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 Generar capacidad instalada en el análisis de datos e información para el uso del conocimiento especializado.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Documentos de lineamientos técnicos (2501001)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documentos de lineamientos técnicos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8019603"/>
                  </a:ext>
                </a:extLst>
              </a:tr>
              <a:tr h="814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Productos e indicadores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1389527"/>
                  </a:ext>
                </a:extLst>
              </a:tr>
              <a:tr h="1482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632281"/>
                  </a:ext>
                </a:extLst>
              </a:tr>
              <a:tr h="27905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4. Aumentar la producción de conocimiento especializado en vigilancia y control fiscal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de educación informal en áreas relacionadas con el control fiscal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personas capacitadas.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15000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0938175"/>
                  </a:ext>
                </a:extLst>
              </a:tr>
              <a:tr h="14824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739773"/>
                  </a:ext>
                </a:extLst>
              </a:tr>
              <a:tr h="2092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5. Incrementar la difusión del conocimiento especializado en la vigilancia y el control fiscal.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de seguimiento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Acciones de Seguimiento Desarrolladas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947025"/>
                  </a:ext>
                </a:extLst>
              </a:tr>
              <a:tr h="2790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de divulgación para fortalecer la imagen de control fiscal.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estrategias de comunicación y posicionamiento institucional.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3222378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DE2AD03B-2255-1DB2-E42B-E8908E415D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087574"/>
              </p:ext>
            </p:extLst>
          </p:nvPr>
        </p:nvGraphicFramePr>
        <p:xfrm>
          <a:off x="1418568" y="4634628"/>
          <a:ext cx="6324601" cy="33337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941557">
                  <a:extLst>
                    <a:ext uri="{9D8B030D-6E8A-4147-A177-3AD203B41FA5}">
                      <a16:colId xmlns:a16="http://schemas.microsoft.com/office/drawing/2014/main" val="347353406"/>
                    </a:ext>
                  </a:extLst>
                </a:gridCol>
                <a:gridCol w="865472">
                  <a:extLst>
                    <a:ext uri="{9D8B030D-6E8A-4147-A177-3AD203B41FA5}">
                      <a16:colId xmlns:a16="http://schemas.microsoft.com/office/drawing/2014/main" val="1679774107"/>
                    </a:ext>
                  </a:extLst>
                </a:gridCol>
                <a:gridCol w="865472">
                  <a:extLst>
                    <a:ext uri="{9D8B030D-6E8A-4147-A177-3AD203B41FA5}">
                      <a16:colId xmlns:a16="http://schemas.microsoft.com/office/drawing/2014/main" val="2521190216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2665839992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3626537814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2643518766"/>
                    </a:ext>
                  </a:extLst>
                </a:gridCol>
                <a:gridCol w="913025">
                  <a:extLst>
                    <a:ext uri="{9D8B030D-6E8A-4147-A177-3AD203B41FA5}">
                      <a16:colId xmlns:a16="http://schemas.microsoft.com/office/drawing/2014/main" val="1271356444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1" u="none" strike="noStrike" dirty="0">
                          <a:effectLst/>
                        </a:rPr>
                        <a:t>Total Proyecto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1" u="none" strike="noStrike" dirty="0">
                          <a:effectLst/>
                        </a:rPr>
                        <a:t>2.025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1" u="none" strike="noStrike" dirty="0">
                          <a:effectLst/>
                        </a:rPr>
                        <a:t>2026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1" u="none" strike="noStrike" dirty="0">
                          <a:effectLst/>
                        </a:rPr>
                        <a:t>2027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1" u="none" strike="noStrike" dirty="0">
                          <a:effectLst/>
                        </a:rPr>
                        <a:t>2028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1" u="none" strike="noStrike" dirty="0">
                          <a:effectLst/>
                        </a:rPr>
                        <a:t>2029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1" u="none" strike="noStrike" dirty="0">
                          <a:effectLst/>
                        </a:rPr>
                        <a:t>2030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845779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29.024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3.858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4.205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4.583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4.996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>
                          <a:effectLst/>
                        </a:rPr>
                        <a:t>5.446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u="none" strike="noStrike" dirty="0">
                          <a:effectLst/>
                        </a:rPr>
                        <a:t>5.936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97488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421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7D144591-E9E9-4209-8701-3BB48A917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8D86F0F-E678-3693-4B33-4C97CD830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4F3E041-73B6-F497-C49B-58BC109CFB6C}"/>
              </a:ext>
            </a:extLst>
          </p:cNvPr>
          <p:cNvSpPr txBox="1"/>
          <p:nvPr/>
        </p:nvSpPr>
        <p:spPr>
          <a:xfrm>
            <a:off x="499331" y="151759"/>
            <a:ext cx="67332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800" b="1" dirty="0"/>
              <a:t>Orígenes y evolución institucional de la AGR</a:t>
            </a:r>
          </a:p>
        </p:txBody>
      </p:sp>
      <p:graphicFrame>
        <p:nvGraphicFramePr>
          <p:cNvPr id="31" name="Diagrama 30">
            <a:extLst>
              <a:ext uri="{FF2B5EF4-FFF2-40B4-BE49-F238E27FC236}">
                <a16:creationId xmlns:a16="http://schemas.microsoft.com/office/drawing/2014/main" id="{698984BC-F3F6-B4C7-B23D-A26A766329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8110033"/>
              </p:ext>
            </p:extLst>
          </p:nvPr>
        </p:nvGraphicFramePr>
        <p:xfrm>
          <a:off x="0" y="1586215"/>
          <a:ext cx="9140967" cy="3966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6" name="Diagrama 35">
            <a:extLst>
              <a:ext uri="{FF2B5EF4-FFF2-40B4-BE49-F238E27FC236}">
                <a16:creationId xmlns:a16="http://schemas.microsoft.com/office/drawing/2014/main" id="{732FE2E7-7017-B6AF-E557-4C8DFEE621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3166142"/>
              </p:ext>
            </p:extLst>
          </p:nvPr>
        </p:nvGraphicFramePr>
        <p:xfrm>
          <a:off x="-400050" y="957967"/>
          <a:ext cx="9944100" cy="1256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29352598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AC0DF8BD-A1CD-54CD-5787-07F8D9EF5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705E150-CA99-201F-3742-6A346AC56822}"/>
              </a:ext>
            </a:extLst>
          </p:cNvPr>
          <p:cNvSpPr txBox="1"/>
          <p:nvPr/>
        </p:nvSpPr>
        <p:spPr>
          <a:xfrm>
            <a:off x="286260" y="2051691"/>
            <a:ext cx="4246598" cy="1107996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ES" sz="1100" b="1" dirty="0">
                <a:solidFill>
                  <a:schemeClr val="accent6">
                    <a:lumMod val="50000"/>
                  </a:schemeClr>
                </a:solidFill>
                <a:ea typeface="+mn-lt"/>
                <a:cs typeface="+mn-lt"/>
              </a:rPr>
              <a:t>RETOS A AFRONTAR:</a:t>
            </a:r>
            <a:endParaRPr lang="es-ES" sz="1100" b="1" dirty="0">
              <a:solidFill>
                <a:schemeClr val="accent6">
                  <a:lumMod val="50000"/>
                </a:schemeClr>
              </a:solidFill>
              <a:cs typeface="Calibri"/>
            </a:endParaRPr>
          </a:p>
          <a:p>
            <a:pPr algn="just">
              <a:buFont typeface="Arial"/>
              <a:buChar char="•"/>
            </a:pPr>
            <a:r>
              <a:rPr lang="es" sz="1100" dirty="0">
                <a:ea typeface="+mn-lt"/>
                <a:cs typeface="+mn-lt"/>
              </a:rPr>
              <a:t>Cambios en la reglamentación nacional del control fiscal </a:t>
            </a:r>
            <a:r>
              <a:rPr lang="es-ES" sz="1100" dirty="0">
                <a:ea typeface="+mn-lt"/>
                <a:cs typeface="+mn-lt"/>
              </a:rPr>
              <a:t>.</a:t>
            </a:r>
            <a:endParaRPr lang="es-ES" sz="1100" dirty="0">
              <a:ea typeface="Calibri"/>
              <a:cs typeface="Calibri"/>
            </a:endParaRPr>
          </a:p>
          <a:p>
            <a:pPr algn="just">
              <a:buFont typeface="Arial"/>
              <a:buChar char="•"/>
            </a:pPr>
            <a:r>
              <a:rPr lang="es" sz="1100" dirty="0">
                <a:ea typeface="+mn-lt"/>
                <a:cs typeface="+mn-lt"/>
              </a:rPr>
              <a:t>Adaptación a las novedades tecnológicas para el análisis de datos.</a:t>
            </a:r>
            <a:endParaRPr lang="es-ES" sz="1100" dirty="0"/>
          </a:p>
          <a:p>
            <a:pPr algn="just">
              <a:buFont typeface="Arial"/>
              <a:buChar char="•"/>
            </a:pPr>
            <a:r>
              <a:rPr lang="es" sz="1100" dirty="0">
                <a:ea typeface="+mn-lt"/>
                <a:cs typeface="+mn-lt"/>
              </a:rPr>
              <a:t>Cambios vertiginosos en las formas de divulgar el conocimiento.</a:t>
            </a:r>
            <a:endParaRPr lang="es-ES" sz="1100" dirty="0">
              <a:ea typeface="+mn-lt"/>
              <a:cs typeface="+mn-lt"/>
            </a:endParaRPr>
          </a:p>
          <a:p>
            <a:pPr algn="just">
              <a:buFont typeface="Arial"/>
              <a:buChar char="•"/>
            </a:pPr>
            <a:r>
              <a:rPr lang="es-ES" sz="1100" dirty="0">
                <a:ea typeface="+mn-lt"/>
                <a:cs typeface="+mn-lt"/>
              </a:rPr>
              <a:t>Constantes demandas de información por parte de los grupos de valor. </a:t>
            </a:r>
            <a:endParaRPr lang="es-ES" sz="1100" dirty="0">
              <a:ea typeface="Calibri"/>
              <a:cs typeface="Calibri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94EEDDE-537B-7395-7139-45532E70C213}"/>
              </a:ext>
            </a:extLst>
          </p:cNvPr>
          <p:cNvSpPr txBox="1"/>
          <p:nvPr/>
        </p:nvSpPr>
        <p:spPr>
          <a:xfrm>
            <a:off x="284692" y="3388538"/>
            <a:ext cx="4248166" cy="1446550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100" b="1" dirty="0">
                <a:solidFill>
                  <a:schemeClr val="accent6">
                    <a:lumMod val="50000"/>
                  </a:schemeClr>
                </a:solidFill>
                <a:ea typeface="+mn-lt"/>
                <a:cs typeface="+mn-lt"/>
              </a:rPr>
              <a:t>BENEFICIOS:</a:t>
            </a:r>
          </a:p>
          <a:p>
            <a:pPr marL="285750" indent="-285750" algn="just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Elevar los niveles de calidad de la vigilancia y el control fiscal de la AGR y de las contralorías territoriales. </a:t>
            </a:r>
          </a:p>
          <a:p>
            <a:pPr marL="285750" indent="-285750" algn="just">
              <a:buFont typeface="Arial,Sans-Serif"/>
              <a:buChar char="•"/>
            </a:pPr>
            <a:r>
              <a:rPr lang="es-MX" sz="1100" dirty="0">
                <a:ea typeface="+mn-lt"/>
                <a:cs typeface="+mn-lt"/>
              </a:rPr>
              <a:t>Fortalecimiento de la capacidad técnica de la AGR y de su grupo de valor.</a:t>
            </a:r>
          </a:p>
          <a:p>
            <a:pPr marL="285750" indent="-285750" algn="just">
              <a:buFont typeface="Arial,Sans-Serif"/>
              <a:buChar char="•"/>
            </a:pPr>
            <a:r>
              <a:rPr lang="es-MX" sz="1100" dirty="0">
                <a:ea typeface="+mn-lt"/>
                <a:cs typeface="+mn-lt"/>
              </a:rPr>
              <a:t>Apropiación de los recientes cambios al régimen de control fiscal.</a:t>
            </a:r>
            <a:r>
              <a:rPr lang="en-US" sz="1100" dirty="0">
                <a:ea typeface="+mn-lt"/>
                <a:cs typeface="+mn-lt"/>
              </a:rPr>
              <a:t> </a:t>
            </a:r>
            <a:endParaRPr lang="es-MX" sz="1100" dirty="0">
              <a:ea typeface="+mn-lt"/>
              <a:cs typeface="+mn-lt"/>
            </a:endParaRPr>
          </a:p>
          <a:p>
            <a:pPr marL="285750" indent="-285750" algn="just">
              <a:buFont typeface="Arial,Sans-Serif"/>
              <a:buChar char="•"/>
            </a:pPr>
            <a:r>
              <a:rPr lang="es-MX" sz="1100" dirty="0">
                <a:ea typeface="+mn-lt"/>
                <a:cs typeface="+mn-lt"/>
              </a:rPr>
              <a:t>Gestión del cambio en la cultura organizacional.</a:t>
            </a:r>
            <a:endParaRPr lang="en-US" sz="1100" dirty="0">
              <a:ea typeface="Calibri"/>
              <a:cs typeface="Calibri"/>
            </a:endParaRPr>
          </a:p>
          <a:p>
            <a:pPr marL="285750" indent="-285750" algn="just">
              <a:buFont typeface="Arial,Sans-Serif"/>
              <a:buChar char="•"/>
            </a:pPr>
            <a:r>
              <a:rPr lang="es-MX" sz="1100" dirty="0">
                <a:ea typeface="+mn-lt"/>
                <a:cs typeface="+mn-lt"/>
              </a:rPr>
              <a:t>Consolidar el sistema de control fiscal en la Entidad.</a:t>
            </a:r>
            <a:endParaRPr lang="es-MX" sz="11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3D42E50-411C-3931-A3CB-AF786DD07EF0}"/>
              </a:ext>
            </a:extLst>
          </p:cNvPr>
          <p:cNvSpPr txBox="1"/>
          <p:nvPr/>
        </p:nvSpPr>
        <p:spPr>
          <a:xfrm>
            <a:off x="4817550" y="3553299"/>
            <a:ext cx="4001289" cy="1277273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100" b="1" dirty="0">
                <a:solidFill>
                  <a:schemeClr val="accent6">
                    <a:lumMod val="75000"/>
                  </a:schemeClr>
                </a:solidFill>
                <a:ea typeface="+mn-lt"/>
                <a:cs typeface="+mn-lt"/>
              </a:rPr>
              <a:t>IMPACTOS:</a:t>
            </a:r>
          </a:p>
          <a:p>
            <a:pPr algn="just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Mayor productividad en la vigilancia y control fiscal</a:t>
            </a:r>
            <a:r>
              <a:rPr lang="en-US" sz="1100" dirty="0">
                <a:ea typeface="+mn-lt"/>
                <a:cs typeface="+mn-lt"/>
              </a:rPr>
              <a:t> </a:t>
            </a:r>
            <a:r>
              <a:rPr lang="es-MX" sz="1100" dirty="0">
                <a:ea typeface="+mn-lt"/>
                <a:cs typeface="+mn-lt"/>
              </a:rPr>
              <a:t> en AGR y sus sujetos vigilados.</a:t>
            </a:r>
            <a:endParaRPr lang="es-MX" sz="1100" dirty="0"/>
          </a:p>
          <a:p>
            <a:pPr algn="just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Mejoras en los índices de confianza de la ciudadanía en las instituciones públicas.</a:t>
            </a:r>
            <a:endParaRPr lang="es-MX" sz="1100" dirty="0"/>
          </a:p>
          <a:p>
            <a:pPr algn="just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Mayor calidad en la información para la toma de decisiones en AGR y grupos de valor.</a:t>
            </a:r>
            <a:endParaRPr lang="es-MX" sz="11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964E7FA-2688-8C6D-B159-039B4A56971D}"/>
              </a:ext>
            </a:extLst>
          </p:cNvPr>
          <p:cNvSpPr txBox="1"/>
          <p:nvPr/>
        </p:nvSpPr>
        <p:spPr>
          <a:xfrm>
            <a:off x="284692" y="1215543"/>
            <a:ext cx="7255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>
                <a:solidFill>
                  <a:schemeClr val="accent6">
                    <a:lumMod val="50000"/>
                  </a:schemeClr>
                </a:solidFill>
              </a:rPr>
              <a:t>CONSOLIDACIÓN DE LA GESTIÓN DEL CONOCIMIENTO PARA LA VIGILANCIA Y EL CONTROL FISCAL NACIONAL (2025 -2030)</a:t>
            </a:r>
            <a:endParaRPr lang="es-CO" sz="1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87A2608-7127-DCB7-6F27-D3C479149B4D}"/>
              </a:ext>
            </a:extLst>
          </p:cNvPr>
          <p:cNvSpPr txBox="1"/>
          <p:nvPr/>
        </p:nvSpPr>
        <p:spPr>
          <a:xfrm>
            <a:off x="4929821" y="2051691"/>
            <a:ext cx="4006147" cy="1107996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100" b="1" dirty="0">
                <a:solidFill>
                  <a:schemeClr val="accent6">
                    <a:lumMod val="75000"/>
                  </a:schemeClr>
                </a:solidFill>
              </a:rPr>
              <a:t>NECESITAMOS:</a:t>
            </a:r>
          </a:p>
          <a:p>
            <a:pPr>
              <a:buFont typeface="Arial"/>
              <a:buChar char="•"/>
            </a:pPr>
            <a:r>
              <a:rPr lang="es" sz="1100" dirty="0"/>
              <a:t>Implementar estrategias </a:t>
            </a:r>
            <a:r>
              <a:rPr lang="es-ES" sz="1100" dirty="0">
                <a:ea typeface="+mn-lt"/>
                <a:cs typeface="+mn-lt"/>
              </a:rPr>
              <a:t> de articulación interinstitucional para la gestión del conocimiento.</a:t>
            </a:r>
          </a:p>
          <a:p>
            <a:pPr>
              <a:buFont typeface="Arial"/>
              <a:buChar char="•"/>
            </a:pPr>
            <a:r>
              <a:rPr lang="es" sz="1100" dirty="0"/>
              <a:t>Realizar acciones </a:t>
            </a:r>
            <a:r>
              <a:rPr lang="en-US" sz="1100" dirty="0"/>
              <a:t> </a:t>
            </a:r>
            <a:r>
              <a:rPr lang="es-ES" sz="1100" dirty="0">
                <a:ea typeface="+mn-lt"/>
                <a:cs typeface="+mn-lt"/>
              </a:rPr>
              <a:t>innovadoras para la apropiación social y la divulgación del conocimiento.</a:t>
            </a:r>
          </a:p>
          <a:p>
            <a:pPr>
              <a:buFont typeface="Arial"/>
              <a:buChar char="•"/>
            </a:pPr>
            <a:r>
              <a:rPr lang="es" sz="1100" dirty="0"/>
              <a:t>Fortalecer competencias</a:t>
            </a:r>
            <a:r>
              <a:rPr lang="en-US" sz="1100" dirty="0"/>
              <a:t> </a:t>
            </a:r>
            <a:r>
              <a:rPr lang="es-ES" sz="1100" dirty="0">
                <a:ea typeface="+mn-lt"/>
                <a:cs typeface="+mn-lt"/>
              </a:rPr>
              <a:t> para la producción de conocimiento.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71F045A-B81C-37A5-368E-B9901E62AADB}"/>
              </a:ext>
            </a:extLst>
          </p:cNvPr>
          <p:cNvSpPr txBox="1"/>
          <p:nvPr/>
        </p:nvSpPr>
        <p:spPr>
          <a:xfrm>
            <a:off x="7659769" y="897760"/>
            <a:ext cx="17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$3,858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9238396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AC0DF8BD-A1CD-54CD-5787-07F8D9EF5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E00C654-BC7A-309C-0EBF-ADB5A54D3A24}"/>
              </a:ext>
            </a:extLst>
          </p:cNvPr>
          <p:cNvSpPr txBox="1"/>
          <p:nvPr/>
        </p:nvSpPr>
        <p:spPr>
          <a:xfrm>
            <a:off x="7659769" y="897760"/>
            <a:ext cx="17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$1,125</a:t>
            </a:r>
            <a:endParaRPr lang="es-CO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1978143-B8FB-C389-10CB-06DCE96A144B}"/>
              </a:ext>
            </a:extLst>
          </p:cNvPr>
          <p:cNvSpPr txBox="1"/>
          <p:nvPr/>
        </p:nvSpPr>
        <p:spPr>
          <a:xfrm>
            <a:off x="205265" y="1025021"/>
            <a:ext cx="6243849" cy="4924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FORTALECIMIENTO DE LAS SINERGIAS QUE EXISTEN ENTRE EL CONTROL SOCIAL Y EL CONTROL FISCAL EN LA LUCHA CONTRA LA CORRUPCIÓN (2025 -2030)</a:t>
            </a:r>
            <a:endParaRPr lang="es-CO" sz="13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5381CF1-0826-08B7-EFF3-E33C106314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586092"/>
              </p:ext>
            </p:extLst>
          </p:nvPr>
        </p:nvGraphicFramePr>
        <p:xfrm>
          <a:off x="1123908" y="4388669"/>
          <a:ext cx="6771321" cy="5884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8061">
                  <a:extLst>
                    <a:ext uri="{9D8B030D-6E8A-4147-A177-3AD203B41FA5}">
                      <a16:colId xmlns:a16="http://schemas.microsoft.com/office/drawing/2014/main" val="29074404"/>
                    </a:ext>
                  </a:extLst>
                </a:gridCol>
                <a:gridCol w="926602">
                  <a:extLst>
                    <a:ext uri="{9D8B030D-6E8A-4147-A177-3AD203B41FA5}">
                      <a16:colId xmlns:a16="http://schemas.microsoft.com/office/drawing/2014/main" val="2660298561"/>
                    </a:ext>
                  </a:extLst>
                </a:gridCol>
                <a:gridCol w="926602">
                  <a:extLst>
                    <a:ext uri="{9D8B030D-6E8A-4147-A177-3AD203B41FA5}">
                      <a16:colId xmlns:a16="http://schemas.microsoft.com/office/drawing/2014/main" val="1158179559"/>
                    </a:ext>
                  </a:extLst>
                </a:gridCol>
                <a:gridCol w="977514">
                  <a:extLst>
                    <a:ext uri="{9D8B030D-6E8A-4147-A177-3AD203B41FA5}">
                      <a16:colId xmlns:a16="http://schemas.microsoft.com/office/drawing/2014/main" val="2951593951"/>
                    </a:ext>
                  </a:extLst>
                </a:gridCol>
                <a:gridCol w="977514">
                  <a:extLst>
                    <a:ext uri="{9D8B030D-6E8A-4147-A177-3AD203B41FA5}">
                      <a16:colId xmlns:a16="http://schemas.microsoft.com/office/drawing/2014/main" val="3966568422"/>
                    </a:ext>
                  </a:extLst>
                </a:gridCol>
                <a:gridCol w="977514">
                  <a:extLst>
                    <a:ext uri="{9D8B030D-6E8A-4147-A177-3AD203B41FA5}">
                      <a16:colId xmlns:a16="http://schemas.microsoft.com/office/drawing/2014/main" val="2825264807"/>
                    </a:ext>
                  </a:extLst>
                </a:gridCol>
                <a:gridCol w="977514">
                  <a:extLst>
                    <a:ext uri="{9D8B030D-6E8A-4147-A177-3AD203B41FA5}">
                      <a16:colId xmlns:a16="http://schemas.microsoft.com/office/drawing/2014/main" val="2595693063"/>
                    </a:ext>
                  </a:extLst>
                </a:gridCol>
              </a:tblGrid>
              <a:tr h="34969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1" u="none" strike="noStrike" dirty="0">
                          <a:effectLst/>
                        </a:rPr>
                        <a:t>Total Proyecto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u="none" strike="noStrike" dirty="0">
                          <a:effectLst/>
                        </a:rPr>
                        <a:t>2025</a:t>
                      </a:r>
                      <a:endParaRPr lang="es-CO" sz="13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u="none" strike="noStrike" dirty="0">
                          <a:effectLst/>
                        </a:rPr>
                        <a:t>2026</a:t>
                      </a:r>
                      <a:endParaRPr lang="es-CO" sz="13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u="none" strike="noStrike" dirty="0">
                          <a:effectLst/>
                        </a:rPr>
                        <a:t>2027</a:t>
                      </a:r>
                      <a:endParaRPr lang="es-CO" sz="13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u="none" strike="noStrike" dirty="0">
                          <a:effectLst/>
                        </a:rPr>
                        <a:t>2028</a:t>
                      </a:r>
                      <a:endParaRPr lang="es-CO" sz="13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u="none" strike="noStrike" dirty="0">
                          <a:effectLst/>
                        </a:rPr>
                        <a:t>2029</a:t>
                      </a:r>
                      <a:endParaRPr lang="es-CO" sz="13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300" b="1" u="none" strike="noStrike" dirty="0">
                          <a:effectLst/>
                        </a:rPr>
                        <a:t>2030</a:t>
                      </a:r>
                      <a:endParaRPr lang="es-CO" sz="13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34433083"/>
                  </a:ext>
                </a:extLst>
              </a:tr>
              <a:tr h="23871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u="none" strike="noStrike">
                          <a:effectLst/>
                        </a:rPr>
                        <a:t>8.461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u="none" strike="noStrike">
                          <a:effectLst/>
                        </a:rPr>
                        <a:t>1.125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u="none" strike="noStrike">
                          <a:effectLst/>
                        </a:rPr>
                        <a:t>1.226</a:t>
                      </a:r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u="none" strike="noStrike" dirty="0">
                          <a:effectLst/>
                        </a:rPr>
                        <a:t>1.336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u="none" strike="noStrike" dirty="0">
                          <a:effectLst/>
                        </a:rPr>
                        <a:t>1.457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u="none" strike="noStrike" dirty="0">
                          <a:effectLst/>
                        </a:rPr>
                        <a:t>1.588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u="none" strike="noStrike" dirty="0">
                          <a:effectLst/>
                        </a:rPr>
                        <a:t>1.730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95193213"/>
                  </a:ext>
                </a:extLst>
              </a:tr>
            </a:tbl>
          </a:graphicData>
        </a:graphic>
      </p:graphicFrame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A89D18F7-7857-DE1C-774D-66A90C47C1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013425"/>
              </p:ext>
            </p:extLst>
          </p:nvPr>
        </p:nvGraphicFramePr>
        <p:xfrm>
          <a:off x="300252" y="1608682"/>
          <a:ext cx="8427489" cy="2613562"/>
        </p:xfrm>
        <a:graphic>
          <a:graphicData uri="http://schemas.openxmlformats.org/drawingml/2006/table">
            <a:tbl>
              <a:tblPr/>
              <a:tblGrid>
                <a:gridCol w="1459880">
                  <a:extLst>
                    <a:ext uri="{9D8B030D-6E8A-4147-A177-3AD203B41FA5}">
                      <a16:colId xmlns:a16="http://schemas.microsoft.com/office/drawing/2014/main" val="2922477729"/>
                    </a:ext>
                  </a:extLst>
                </a:gridCol>
                <a:gridCol w="1484011">
                  <a:extLst>
                    <a:ext uri="{9D8B030D-6E8A-4147-A177-3AD203B41FA5}">
                      <a16:colId xmlns:a16="http://schemas.microsoft.com/office/drawing/2014/main" val="2109966154"/>
                    </a:ext>
                  </a:extLst>
                </a:gridCol>
                <a:gridCol w="1484011">
                  <a:extLst>
                    <a:ext uri="{9D8B030D-6E8A-4147-A177-3AD203B41FA5}">
                      <a16:colId xmlns:a16="http://schemas.microsoft.com/office/drawing/2014/main" val="3931422861"/>
                    </a:ext>
                  </a:extLst>
                </a:gridCol>
                <a:gridCol w="533881">
                  <a:extLst>
                    <a:ext uri="{9D8B030D-6E8A-4147-A177-3AD203B41FA5}">
                      <a16:colId xmlns:a16="http://schemas.microsoft.com/office/drawing/2014/main" val="116562314"/>
                    </a:ext>
                  </a:extLst>
                </a:gridCol>
                <a:gridCol w="482605">
                  <a:extLst>
                    <a:ext uri="{9D8B030D-6E8A-4147-A177-3AD203B41FA5}">
                      <a16:colId xmlns:a16="http://schemas.microsoft.com/office/drawing/2014/main" val="3087306456"/>
                    </a:ext>
                  </a:extLst>
                </a:gridCol>
                <a:gridCol w="494671">
                  <a:extLst>
                    <a:ext uri="{9D8B030D-6E8A-4147-A177-3AD203B41FA5}">
                      <a16:colId xmlns:a16="http://schemas.microsoft.com/office/drawing/2014/main" val="2388496620"/>
                    </a:ext>
                  </a:extLst>
                </a:gridCol>
                <a:gridCol w="497686">
                  <a:extLst>
                    <a:ext uri="{9D8B030D-6E8A-4147-A177-3AD203B41FA5}">
                      <a16:colId xmlns:a16="http://schemas.microsoft.com/office/drawing/2014/main" val="2410351724"/>
                    </a:ext>
                  </a:extLst>
                </a:gridCol>
                <a:gridCol w="497686">
                  <a:extLst>
                    <a:ext uri="{9D8B030D-6E8A-4147-A177-3AD203B41FA5}">
                      <a16:colId xmlns:a16="http://schemas.microsoft.com/office/drawing/2014/main" val="2710970490"/>
                    </a:ext>
                  </a:extLst>
                </a:gridCol>
                <a:gridCol w="497686">
                  <a:extLst>
                    <a:ext uri="{9D8B030D-6E8A-4147-A177-3AD203B41FA5}">
                      <a16:colId xmlns:a16="http://schemas.microsoft.com/office/drawing/2014/main" val="1440559383"/>
                    </a:ext>
                  </a:extLst>
                </a:gridCol>
                <a:gridCol w="497686">
                  <a:extLst>
                    <a:ext uri="{9D8B030D-6E8A-4147-A177-3AD203B41FA5}">
                      <a16:colId xmlns:a16="http://schemas.microsoft.com/office/drawing/2014/main" val="3665806746"/>
                    </a:ext>
                  </a:extLst>
                </a:gridCol>
                <a:gridCol w="497686">
                  <a:extLst>
                    <a:ext uri="{9D8B030D-6E8A-4147-A177-3AD203B41FA5}">
                      <a16:colId xmlns:a16="http://schemas.microsoft.com/office/drawing/2014/main" val="2503379297"/>
                    </a:ext>
                  </a:extLst>
                </a:gridCol>
              </a:tblGrid>
              <a:tr h="32390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General Proyecto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s-MX" sz="10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Incrementar los mecanismos de relacionamiento entre el control fiscal territorial y el control social que existen actualmente en Colombia para consolidar nuevas sinergias en la lucha contra la corrupción.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3111027"/>
                  </a:ext>
                </a:extLst>
              </a:tr>
              <a:tr h="16642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(1)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Productos e indicadores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8878348"/>
                  </a:ext>
                </a:extLst>
              </a:tr>
              <a:tr h="33284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061307"/>
                  </a:ext>
                </a:extLst>
              </a:tr>
              <a:tr h="809751"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Incrementar los mecanismos de relacionamiento entre el control social y el control fiscal territorial en la lucha contra la corrupción.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de control fiscal participativo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eventos de formación, deliberación, apoyo a organizaciones de la sociedad civil y articulación de organizaciones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Numero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8210791"/>
                  </a:ext>
                </a:extLst>
              </a:tr>
              <a:tr h="33284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844709"/>
                  </a:ext>
                </a:extLst>
              </a:tr>
              <a:tr h="647801"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Disminuir el número de no conformidades en la atención de derechos de petición por parte de la AGR.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para tramitar quejas y denuncias ciudadana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respuestas de fondo a denuncias y otras solicitudes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Numero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4800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8273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9327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AC0DF8BD-A1CD-54CD-5787-07F8D9EF5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3E3FAA6-4752-884B-363C-C8EB63CA2266}"/>
              </a:ext>
            </a:extLst>
          </p:cNvPr>
          <p:cNvSpPr txBox="1"/>
          <p:nvPr/>
        </p:nvSpPr>
        <p:spPr>
          <a:xfrm>
            <a:off x="7659769" y="897760"/>
            <a:ext cx="17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$1,125</a:t>
            </a:r>
            <a:endParaRPr lang="es-CO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F15FF16-AAB4-15F6-7FBE-22840A5EE58C}"/>
              </a:ext>
            </a:extLst>
          </p:cNvPr>
          <p:cNvSpPr txBox="1"/>
          <p:nvPr/>
        </p:nvSpPr>
        <p:spPr>
          <a:xfrm>
            <a:off x="1123908" y="915517"/>
            <a:ext cx="5631420" cy="4924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13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FORTALECIMIENTO DE LAS SINERGIAS QUE EXISTEN ENTRE EL CONTROL SOCIAL Y EL CONTROL FISCAL EN LA LUCHA CONTRA LA CORRUPCIÓN (2025 -2030)</a:t>
            </a:r>
            <a:endParaRPr lang="es-CO" sz="13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C7FAB95-102D-91BC-D923-F92657177E19}"/>
              </a:ext>
            </a:extLst>
          </p:cNvPr>
          <p:cNvSpPr txBox="1"/>
          <p:nvPr/>
        </p:nvSpPr>
        <p:spPr>
          <a:xfrm>
            <a:off x="144932" y="1407960"/>
            <a:ext cx="4659732" cy="212365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1100" b="1" dirty="0">
                <a:solidFill>
                  <a:schemeClr val="tx2">
                    <a:lumMod val="75000"/>
                  </a:schemeClr>
                </a:solidFill>
                <a:cs typeface="Calibri"/>
              </a:rPr>
              <a:t>ASPECTOS GENERALES </a:t>
            </a:r>
          </a:p>
          <a:p>
            <a:pPr algn="just"/>
            <a:endParaRPr lang="es-MX" sz="1100" dirty="0">
              <a:solidFill>
                <a:srgbClr val="000000"/>
              </a:solidFill>
              <a:cs typeface="Calibri"/>
            </a:endParaRPr>
          </a:p>
          <a:p>
            <a:pPr algn="just"/>
            <a:r>
              <a:rPr lang="es-MX" sz="1100" dirty="0">
                <a:cs typeface="Calibri"/>
              </a:rPr>
              <a:t>Sinergia:</a:t>
            </a:r>
            <a:r>
              <a:rPr lang="es-MX" sz="1100" dirty="0">
                <a:solidFill>
                  <a:srgbClr val="000000"/>
                </a:solidFill>
                <a:cs typeface="Calibri"/>
              </a:rPr>
              <a:t> Sinergia es una de las propiedades que caracteriza y define a todo sistema; es por esa razón que sabemos que ellos son más que la simple suma de sus partes, ello es así, porque los elementos que los conforman establecen entre ellos relaciones, interacciones y retroacciones que no aparecen cuando están desconectados de ellos. </a:t>
            </a:r>
            <a:endParaRPr lang="en-US" sz="1100" dirty="0">
              <a:solidFill>
                <a:srgbClr val="000000"/>
              </a:solidFill>
              <a:cs typeface="Calibri"/>
            </a:endParaRPr>
          </a:p>
          <a:p>
            <a:pPr algn="just"/>
            <a:r>
              <a:rPr lang="es-MX" sz="1100" dirty="0">
                <a:solidFill>
                  <a:srgbClr val="000000"/>
                </a:solidFill>
                <a:cs typeface="Calibri"/>
              </a:rPr>
              <a:t>Estas nuevas realidades son propias de cada sistema porque atienden exclusivamente al propósito de cada uno y por ello los determinan y distinguen. Por esa razón, también es posible entender la sinergia cómo la acción de dos o más causas cuyo efecto es superior a la suma de los efectos individuales. 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8E048C5-F2C2-1FDE-0504-44533F9D62D5}"/>
              </a:ext>
            </a:extLst>
          </p:cNvPr>
          <p:cNvSpPr txBox="1"/>
          <p:nvPr/>
        </p:nvSpPr>
        <p:spPr>
          <a:xfrm>
            <a:off x="144932" y="3482774"/>
            <a:ext cx="4605247" cy="144655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1100" b="1" dirty="0">
                <a:solidFill>
                  <a:schemeClr val="accent5">
                    <a:lumMod val="75000"/>
                  </a:schemeClr>
                </a:solidFill>
                <a:cs typeface="Calibri"/>
              </a:rPr>
              <a:t>BENEFICIOS</a:t>
            </a:r>
            <a:endParaRPr lang="en-US" sz="1100" b="1" dirty="0">
              <a:solidFill>
                <a:schemeClr val="accent5">
                  <a:lumMod val="75000"/>
                </a:schemeClr>
              </a:solidFill>
              <a:cs typeface="Calibri"/>
            </a:endParaRPr>
          </a:p>
          <a:p>
            <a:pPr algn="ctr"/>
            <a:endParaRPr lang="es-MX" sz="1100" dirty="0">
              <a:solidFill>
                <a:srgbClr val="000000"/>
              </a:solidFill>
              <a:cs typeface="Calibri"/>
            </a:endParaRPr>
          </a:p>
          <a:p>
            <a:pPr algn="just"/>
            <a:r>
              <a:rPr lang="es-MX" sz="1100" dirty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s-MX" sz="1100" dirty="0">
                <a:solidFill>
                  <a:srgbClr val="000000"/>
                </a:solidFill>
                <a:cs typeface="Calibri"/>
              </a:rPr>
              <a:t>Mejorar el control al uso de los recursos públicos.</a:t>
            </a:r>
          </a:p>
          <a:p>
            <a:pPr algn="just"/>
            <a:r>
              <a:rPr lang="es-MX" sz="1100" dirty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s-MX" sz="1100" dirty="0">
                <a:solidFill>
                  <a:srgbClr val="000000"/>
                </a:solidFill>
                <a:cs typeface="Calibri"/>
              </a:rPr>
              <a:t>Transformación y Modernización de las Contralorías Territoriales.</a:t>
            </a:r>
          </a:p>
          <a:p>
            <a:pPr algn="just"/>
            <a:r>
              <a:rPr lang="es-MX" sz="1100" dirty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s-MX" sz="1100" dirty="0">
                <a:solidFill>
                  <a:srgbClr val="000000"/>
                </a:solidFill>
                <a:cs typeface="Calibri"/>
              </a:rPr>
              <a:t>Fortalecimiento de la lucha contra la corrupción.</a:t>
            </a:r>
            <a:endParaRPr lang="es-MX" sz="1100" dirty="0">
              <a:cs typeface="Calibri"/>
            </a:endParaRPr>
          </a:p>
          <a:p>
            <a:pPr algn="just"/>
            <a:r>
              <a:rPr lang="es-MX" sz="1100" dirty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s-MX" sz="1100" dirty="0">
                <a:solidFill>
                  <a:srgbClr val="000000"/>
                </a:solidFill>
                <a:cs typeface="Calibri"/>
              </a:rPr>
              <a:t>Fortalecimiento de la Confianza Ciudadana en la Auditoría General de la República.</a:t>
            </a:r>
            <a:endParaRPr lang="es-MX" sz="1100" dirty="0">
              <a:cs typeface="Calibri"/>
            </a:endParaRPr>
          </a:p>
          <a:p>
            <a:pPr algn="just"/>
            <a:r>
              <a:rPr lang="es-MX" sz="1100" dirty="0">
                <a:solidFill>
                  <a:srgbClr val="000000"/>
                </a:solidFill>
                <a:latin typeface="Arial"/>
                <a:cs typeface="Arial"/>
              </a:rPr>
              <a:t>•</a:t>
            </a:r>
            <a:r>
              <a:rPr lang="es-MX" sz="1100" dirty="0">
                <a:solidFill>
                  <a:srgbClr val="000000"/>
                </a:solidFill>
                <a:cs typeface="Calibri"/>
              </a:rPr>
              <a:t>Mejora en el cumplimiento al derecho de petición.</a:t>
            </a:r>
            <a:endParaRPr lang="es-MX" sz="11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E683714-752E-9597-873A-40761308CF38}"/>
              </a:ext>
            </a:extLst>
          </p:cNvPr>
          <p:cNvSpPr txBox="1"/>
          <p:nvPr/>
        </p:nvSpPr>
        <p:spPr>
          <a:xfrm>
            <a:off x="5256670" y="1871520"/>
            <a:ext cx="3521623" cy="263149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MX" sz="1100" b="1" dirty="0">
                <a:solidFill>
                  <a:srgbClr val="0070C0"/>
                </a:solidFill>
                <a:cs typeface="Calibri"/>
              </a:rPr>
              <a:t>IMPACTOS NEGATIVOS</a:t>
            </a:r>
            <a:endParaRPr lang="es-ES" sz="1100" b="1" dirty="0">
              <a:solidFill>
                <a:srgbClr val="0070C0"/>
              </a:solidFill>
              <a:cs typeface="Calibri"/>
            </a:endParaRPr>
          </a:p>
          <a:p>
            <a:pPr marL="285750" indent="-285750" algn="ctr">
              <a:buFont typeface="Arial"/>
              <a:buChar char="•"/>
            </a:pPr>
            <a:endParaRPr lang="es-MX" sz="1100" dirty="0">
              <a:solidFill>
                <a:srgbClr val="000000"/>
              </a:solidFill>
              <a:latin typeface="Arial"/>
              <a:cs typeface="Calibri"/>
            </a:endParaRPr>
          </a:p>
          <a:p>
            <a:pPr marL="285750" indent="-285750" algn="just">
              <a:buFont typeface="Arial"/>
              <a:buChar char="•"/>
            </a:pPr>
            <a:r>
              <a:rPr lang="es-MX" sz="1100" dirty="0">
                <a:solidFill>
                  <a:srgbClr val="000000"/>
                </a:solidFill>
                <a:latin typeface="Calibri"/>
                <a:cs typeface="Arial"/>
              </a:rPr>
              <a:t>Imposibilidad de innovar el </a:t>
            </a:r>
            <a:r>
              <a:rPr lang="es-MX" sz="1100" dirty="0">
                <a:solidFill>
                  <a:srgbClr val="000000"/>
                </a:solidFill>
                <a:latin typeface="Calibri"/>
                <a:cs typeface="Calibri"/>
              </a:rPr>
              <a:t> control al uso de los recursos públicos.</a:t>
            </a:r>
          </a:p>
          <a:p>
            <a:pPr marL="285750" indent="-285750" algn="just">
              <a:buFont typeface="Arial"/>
              <a:buChar char="•"/>
            </a:pPr>
            <a:r>
              <a:rPr lang="es-MX" sz="1100" dirty="0">
                <a:solidFill>
                  <a:srgbClr val="000000"/>
                </a:solidFill>
                <a:latin typeface="Calibri"/>
                <a:cs typeface="Arial"/>
              </a:rPr>
              <a:t>Imposibilidad de innovar el </a:t>
            </a:r>
            <a:r>
              <a:rPr lang="es-MX" sz="1100" dirty="0">
                <a:solidFill>
                  <a:srgbClr val="000000"/>
                </a:solidFill>
                <a:latin typeface="Calibri"/>
                <a:cs typeface="Calibri"/>
              </a:rPr>
              <a:t> control a la gestión pública.</a:t>
            </a:r>
            <a:endParaRPr lang="es-MX" sz="1100" dirty="0">
              <a:latin typeface="Calibri"/>
              <a:cs typeface="Calibri"/>
            </a:endParaRPr>
          </a:p>
          <a:p>
            <a:pPr marL="285750" indent="-285750" algn="just">
              <a:buFont typeface="Arial"/>
              <a:buChar char="•"/>
            </a:pPr>
            <a:r>
              <a:rPr lang="es-MX" sz="1100" dirty="0">
                <a:solidFill>
                  <a:srgbClr val="000000"/>
                </a:solidFill>
                <a:latin typeface="Calibri"/>
                <a:cs typeface="Calibri"/>
              </a:rPr>
              <a:t>Agotamiento de la relación entre el control social y el control fiscal.</a:t>
            </a:r>
          </a:p>
          <a:p>
            <a:pPr marL="285750" indent="-285750" algn="just">
              <a:buFont typeface="Arial"/>
              <a:buChar char="•"/>
            </a:pPr>
            <a:r>
              <a:rPr lang="es-MX" sz="1100" dirty="0">
                <a:solidFill>
                  <a:srgbClr val="000000"/>
                </a:solidFill>
                <a:latin typeface="Calibri"/>
                <a:cs typeface="Calibri"/>
              </a:rPr>
              <a:t>Estancamiento de la lucha contra la corrupción.</a:t>
            </a:r>
            <a:endParaRPr lang="es-MX" sz="1100" dirty="0">
              <a:latin typeface="Calibri"/>
              <a:cs typeface="Calibri"/>
            </a:endParaRPr>
          </a:p>
          <a:p>
            <a:pPr marL="285750" indent="-285750" algn="just">
              <a:buFont typeface="Arial"/>
              <a:buChar char="•"/>
            </a:pPr>
            <a:r>
              <a:rPr lang="es-MX" sz="1100" dirty="0">
                <a:solidFill>
                  <a:srgbClr val="000000"/>
                </a:solidFill>
                <a:latin typeface="Calibri"/>
                <a:cs typeface="Arial"/>
              </a:rPr>
              <a:t>Pérdida de oportunidad para la transformación y modernización de las contralorías territoriales.</a:t>
            </a:r>
            <a:endParaRPr lang="es-MX" sz="11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285750" indent="-285750" algn="just">
              <a:buFont typeface="Arial"/>
              <a:buChar char="•"/>
            </a:pPr>
            <a:r>
              <a:rPr lang="es-MX" sz="1100" dirty="0">
                <a:solidFill>
                  <a:srgbClr val="000000"/>
                </a:solidFill>
                <a:latin typeface="Calibri"/>
                <a:cs typeface="Arial"/>
              </a:rPr>
              <a:t>Pérdida de oportunidad para extender el derecho a la participación ciudadana.</a:t>
            </a:r>
          </a:p>
          <a:p>
            <a:pPr marL="285750" indent="-285750" algn="just">
              <a:buFont typeface="Arial"/>
              <a:buChar char="•"/>
            </a:pPr>
            <a:r>
              <a:rPr lang="es-MX" sz="1100" dirty="0">
                <a:solidFill>
                  <a:srgbClr val="000000"/>
                </a:solidFill>
                <a:latin typeface="Calibri"/>
                <a:cs typeface="Arial"/>
              </a:rPr>
              <a:t>Pérdida de oportunidad para el Gobierno Nacional de extender su estrategia de lucha contra la corrupción.</a:t>
            </a:r>
          </a:p>
        </p:txBody>
      </p:sp>
    </p:spTree>
    <p:extLst>
      <p:ext uri="{BB962C8B-B14F-4D97-AF65-F5344CB8AC3E}">
        <p14:creationId xmlns:p14="http://schemas.microsoft.com/office/powerpoint/2010/main" val="14911313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AC0DF8BD-A1CD-54CD-5787-07F8D9EF5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F624874-6BDD-DF46-562A-E4C9F407FF1B}"/>
              </a:ext>
            </a:extLst>
          </p:cNvPr>
          <p:cNvSpPr txBox="1"/>
          <p:nvPr/>
        </p:nvSpPr>
        <p:spPr>
          <a:xfrm>
            <a:off x="7659769" y="897760"/>
            <a:ext cx="17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B050"/>
                </a:solidFill>
              </a:rPr>
              <a:t>$3,902</a:t>
            </a:r>
            <a:endParaRPr lang="es-CO" b="1" dirty="0">
              <a:solidFill>
                <a:srgbClr val="00B05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0155B24-3A0F-0223-3CDE-63FC07754EC8}"/>
              </a:ext>
            </a:extLst>
          </p:cNvPr>
          <p:cNvSpPr txBox="1"/>
          <p:nvPr/>
        </p:nvSpPr>
        <p:spPr>
          <a:xfrm>
            <a:off x="243037" y="940265"/>
            <a:ext cx="6551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solidFill>
                  <a:srgbClr val="00B050"/>
                </a:solidFill>
              </a:rPr>
              <a:t>CONSOLIDACIÓN DE LA FUNCIÓN DE VIGILANCIA Y CONTROL FISCAL DE LA AGR PARA CONTRIBUIR CON EL FORTALECIMIENTO DEL SISTEMA DE CONTROL FISCAL EN COLOMBIA (2025 -2030)</a:t>
            </a:r>
            <a:endParaRPr lang="es-CO" sz="1200" b="1" dirty="0">
              <a:solidFill>
                <a:srgbClr val="00B050"/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A5F28293-5781-2032-B980-D27E256524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849894"/>
              </p:ext>
            </p:extLst>
          </p:nvPr>
        </p:nvGraphicFramePr>
        <p:xfrm>
          <a:off x="347752" y="1514183"/>
          <a:ext cx="8038799" cy="2769531"/>
        </p:xfrm>
        <a:graphic>
          <a:graphicData uri="http://schemas.openxmlformats.org/drawingml/2006/table">
            <a:tbl>
              <a:tblPr/>
              <a:tblGrid>
                <a:gridCol w="1869199">
                  <a:extLst>
                    <a:ext uri="{9D8B030D-6E8A-4147-A177-3AD203B41FA5}">
                      <a16:colId xmlns:a16="http://schemas.microsoft.com/office/drawing/2014/main" val="2126415807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3186582917"/>
                    </a:ext>
                  </a:extLst>
                </a:gridCol>
                <a:gridCol w="894652">
                  <a:extLst>
                    <a:ext uri="{9D8B030D-6E8A-4147-A177-3AD203B41FA5}">
                      <a16:colId xmlns:a16="http://schemas.microsoft.com/office/drawing/2014/main" val="3862725927"/>
                    </a:ext>
                  </a:extLst>
                </a:gridCol>
                <a:gridCol w="697741">
                  <a:extLst>
                    <a:ext uri="{9D8B030D-6E8A-4147-A177-3AD203B41FA5}">
                      <a16:colId xmlns:a16="http://schemas.microsoft.com/office/drawing/2014/main" val="3136857618"/>
                    </a:ext>
                  </a:extLst>
                </a:gridCol>
                <a:gridCol w="700697">
                  <a:extLst>
                    <a:ext uri="{9D8B030D-6E8A-4147-A177-3AD203B41FA5}">
                      <a16:colId xmlns:a16="http://schemas.microsoft.com/office/drawing/2014/main" val="3998204210"/>
                    </a:ext>
                  </a:extLst>
                </a:gridCol>
                <a:gridCol w="484870">
                  <a:extLst>
                    <a:ext uri="{9D8B030D-6E8A-4147-A177-3AD203B41FA5}">
                      <a16:colId xmlns:a16="http://schemas.microsoft.com/office/drawing/2014/main" val="3944960780"/>
                    </a:ext>
                  </a:extLst>
                </a:gridCol>
                <a:gridCol w="487828">
                  <a:extLst>
                    <a:ext uri="{9D8B030D-6E8A-4147-A177-3AD203B41FA5}">
                      <a16:colId xmlns:a16="http://schemas.microsoft.com/office/drawing/2014/main" val="1656669896"/>
                    </a:ext>
                  </a:extLst>
                </a:gridCol>
                <a:gridCol w="487828">
                  <a:extLst>
                    <a:ext uri="{9D8B030D-6E8A-4147-A177-3AD203B41FA5}">
                      <a16:colId xmlns:a16="http://schemas.microsoft.com/office/drawing/2014/main" val="4117384011"/>
                    </a:ext>
                  </a:extLst>
                </a:gridCol>
                <a:gridCol w="487828">
                  <a:extLst>
                    <a:ext uri="{9D8B030D-6E8A-4147-A177-3AD203B41FA5}">
                      <a16:colId xmlns:a16="http://schemas.microsoft.com/office/drawing/2014/main" val="1090278994"/>
                    </a:ext>
                  </a:extLst>
                </a:gridCol>
                <a:gridCol w="487828">
                  <a:extLst>
                    <a:ext uri="{9D8B030D-6E8A-4147-A177-3AD203B41FA5}">
                      <a16:colId xmlns:a16="http://schemas.microsoft.com/office/drawing/2014/main" val="2332037331"/>
                    </a:ext>
                  </a:extLst>
                </a:gridCol>
                <a:gridCol w="487828">
                  <a:extLst>
                    <a:ext uri="{9D8B030D-6E8A-4147-A177-3AD203B41FA5}">
                      <a16:colId xmlns:a16="http://schemas.microsoft.com/office/drawing/2014/main" val="1468237021"/>
                    </a:ext>
                  </a:extLst>
                </a:gridCol>
              </a:tblGrid>
              <a:tr h="20414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General Proyecto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s-MX" sz="800" b="1" i="1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Consolidar y fortalecer el sistema de control fiscal en la Auditoría General de la Republica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7612449"/>
                  </a:ext>
                </a:extLst>
              </a:tr>
              <a:tr h="1164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(1)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Productos e indicadores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6683950"/>
                  </a:ext>
                </a:extLst>
              </a:tr>
              <a:tr h="18759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497646"/>
                  </a:ext>
                </a:extLst>
              </a:tr>
              <a:tr h="53037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 Narrow" panose="020B0606020202030204" pitchFamily="34" charset="0"/>
                        </a:rPr>
                        <a:t>1. Promover la apropiación de los cambios realizados en el sistema de control fiscal al interior de la AGR y en las contralorías territoriales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de control fiscal micro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Recursos auditados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Porcentaje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4608108"/>
                  </a:ext>
                </a:extLst>
              </a:tr>
              <a:tr h="1164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Productos e indicadores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510256"/>
                  </a:ext>
                </a:extLst>
              </a:tr>
              <a:tr h="18759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119989"/>
                  </a:ext>
                </a:extLst>
              </a:tr>
              <a:tr h="618774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2. Desarrollar los nuevos conceptos que introdujo la reforma al sistema de control fiscal para su correcta aplicación en los ejercicios de vigilancia y control fiscal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de control fiscal macro.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Informes de auditoría apoyados en análisis macro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Porcentaje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844570"/>
                  </a:ext>
                </a:extLst>
              </a:tr>
              <a:tr h="1164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Objetivo específico 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Productos e indicadores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6699FF"/>
                          </a:highlight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9258315"/>
                  </a:ext>
                </a:extLst>
              </a:tr>
              <a:tr h="18759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Indicador Principal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Unidad Medida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>
                          <a:solidFill>
                            <a:srgbClr val="3366CC"/>
                          </a:solidFill>
                          <a:effectLst/>
                          <a:highlight>
                            <a:srgbClr val="EEECE1"/>
                          </a:highlight>
                          <a:latin typeface="Arial Narrow" panose="020B0606020202030204" pitchFamily="34" charset="0"/>
                        </a:rPr>
                        <a:t>2030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729547"/>
                  </a:ext>
                </a:extLst>
              </a:tr>
              <a:tr h="46598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3. Aprovechar todas las competencias en materia de vigilancia y control fiscal, otrogadas a la Auditoría General de la República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Servicio de seguimiento de políticas publicas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 de políticas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Número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3165769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3D9228AB-FD87-C1F9-8672-0550594A08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273459"/>
              </p:ext>
            </p:extLst>
          </p:nvPr>
        </p:nvGraphicFramePr>
        <p:xfrm>
          <a:off x="1393399" y="4395967"/>
          <a:ext cx="6070601" cy="495326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941498">
                  <a:extLst>
                    <a:ext uri="{9D8B030D-6E8A-4147-A177-3AD203B41FA5}">
                      <a16:colId xmlns:a16="http://schemas.microsoft.com/office/drawing/2014/main" val="3912240930"/>
                    </a:ext>
                  </a:extLst>
                </a:gridCol>
                <a:gridCol w="865417">
                  <a:extLst>
                    <a:ext uri="{9D8B030D-6E8A-4147-A177-3AD203B41FA5}">
                      <a16:colId xmlns:a16="http://schemas.microsoft.com/office/drawing/2014/main" val="2699341242"/>
                    </a:ext>
                  </a:extLst>
                </a:gridCol>
                <a:gridCol w="865417">
                  <a:extLst>
                    <a:ext uri="{9D8B030D-6E8A-4147-A177-3AD203B41FA5}">
                      <a16:colId xmlns:a16="http://schemas.microsoft.com/office/drawing/2014/main" val="1955269904"/>
                    </a:ext>
                  </a:extLst>
                </a:gridCol>
                <a:gridCol w="912968">
                  <a:extLst>
                    <a:ext uri="{9D8B030D-6E8A-4147-A177-3AD203B41FA5}">
                      <a16:colId xmlns:a16="http://schemas.microsoft.com/office/drawing/2014/main" val="2012118862"/>
                    </a:ext>
                  </a:extLst>
                </a:gridCol>
                <a:gridCol w="912968">
                  <a:extLst>
                    <a:ext uri="{9D8B030D-6E8A-4147-A177-3AD203B41FA5}">
                      <a16:colId xmlns:a16="http://schemas.microsoft.com/office/drawing/2014/main" val="3548481014"/>
                    </a:ext>
                  </a:extLst>
                </a:gridCol>
                <a:gridCol w="811527">
                  <a:extLst>
                    <a:ext uri="{9D8B030D-6E8A-4147-A177-3AD203B41FA5}">
                      <a16:colId xmlns:a16="http://schemas.microsoft.com/office/drawing/2014/main" val="2756812087"/>
                    </a:ext>
                  </a:extLst>
                </a:gridCol>
                <a:gridCol w="760806">
                  <a:extLst>
                    <a:ext uri="{9D8B030D-6E8A-4147-A177-3AD203B41FA5}">
                      <a16:colId xmlns:a16="http://schemas.microsoft.com/office/drawing/2014/main" val="4141491878"/>
                    </a:ext>
                  </a:extLst>
                </a:gridCol>
              </a:tblGrid>
              <a:tr h="24766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Total Proyecto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2025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2026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2027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2028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2029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u="none" strike="noStrike" dirty="0">
                          <a:effectLst/>
                        </a:rPr>
                        <a:t>2030</a:t>
                      </a:r>
                      <a:endParaRPr lang="es-CO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76391394"/>
                  </a:ext>
                </a:extLst>
              </a:tr>
              <a:tr h="247663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>
                          <a:effectLst/>
                        </a:rPr>
                        <a:t>29.371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>
                          <a:effectLst/>
                        </a:rPr>
                        <a:t>3.902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>
                          <a:effectLst/>
                        </a:rPr>
                        <a:t>4.254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>
                          <a:effectLst/>
                        </a:rPr>
                        <a:t>4.638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>
                          <a:effectLst/>
                        </a:rPr>
                        <a:t>5.056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>
                          <a:effectLst/>
                        </a:rPr>
                        <a:t>5.512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u="none" strike="noStrike" dirty="0">
                          <a:effectLst/>
                        </a:rPr>
                        <a:t>6.009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572218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2782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AC0DF8BD-A1CD-54CD-5787-07F8D9EF5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46A0B06-D804-8910-28A0-2956304B64BA}"/>
              </a:ext>
            </a:extLst>
          </p:cNvPr>
          <p:cNvSpPr txBox="1"/>
          <p:nvPr/>
        </p:nvSpPr>
        <p:spPr>
          <a:xfrm>
            <a:off x="7659769" y="897760"/>
            <a:ext cx="176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B050"/>
                </a:solidFill>
              </a:rPr>
              <a:t>$3,902</a:t>
            </a:r>
            <a:endParaRPr lang="es-CO" b="1" dirty="0">
              <a:solidFill>
                <a:srgbClr val="00B05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5F05279-0257-344F-BEE9-E017DAAAA2B0}"/>
              </a:ext>
            </a:extLst>
          </p:cNvPr>
          <p:cNvSpPr txBox="1"/>
          <p:nvPr/>
        </p:nvSpPr>
        <p:spPr>
          <a:xfrm>
            <a:off x="265866" y="974994"/>
            <a:ext cx="621471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300" b="1" dirty="0">
                <a:solidFill>
                  <a:srgbClr val="00B050"/>
                </a:solidFill>
              </a:rPr>
              <a:t>CONSOLIDACIÓN DE LA FUNCIÓN DE VIGILANCIA Y CONTROL FISCAL DE LA AGR PARA CONTRIBUIR CON EL FORTALECIMIENTO DEL SISTEMA DE CONTROL FISCAL EN COLOMBIA (2025 -2030)</a:t>
            </a:r>
            <a:endParaRPr lang="es-CO" sz="1300" b="1" dirty="0">
              <a:solidFill>
                <a:srgbClr val="00B050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8245659-6E0D-369C-8DF1-4043E5FA53B2}"/>
              </a:ext>
            </a:extLst>
          </p:cNvPr>
          <p:cNvSpPr txBox="1"/>
          <p:nvPr/>
        </p:nvSpPr>
        <p:spPr>
          <a:xfrm>
            <a:off x="265866" y="1781585"/>
            <a:ext cx="3627852" cy="12772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100" b="1" dirty="0">
                <a:solidFill>
                  <a:srgbClr val="00B050"/>
                </a:solidFill>
                <a:ea typeface="+mn-lt"/>
                <a:cs typeface="+mn-lt"/>
              </a:rPr>
              <a:t>PARA AFRONTAR:</a:t>
            </a:r>
            <a:endParaRPr lang="es-ES" sz="1100" b="1" dirty="0">
              <a:solidFill>
                <a:srgbClr val="00B050"/>
              </a:solidFill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s-ES" sz="1100" dirty="0">
                <a:ea typeface="+mn-lt"/>
                <a:cs typeface="+mn-lt"/>
              </a:rPr>
              <a:t>Cambios en el régimen de control fiscal</a:t>
            </a:r>
            <a:endParaRPr lang="es-ES" sz="1100" dirty="0"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s-ES" sz="1100" dirty="0">
                <a:ea typeface="+mn-lt"/>
                <a:cs typeface="+mn-lt"/>
              </a:rPr>
              <a:t>Enfoque de la fiscalización pública mundial</a:t>
            </a:r>
          </a:p>
          <a:p>
            <a:pPr marL="285750" indent="-285750">
              <a:buFont typeface="Arial"/>
              <a:buChar char="•"/>
            </a:pPr>
            <a:r>
              <a:rPr lang="es-ES" sz="1100" dirty="0">
                <a:ea typeface="+mn-lt"/>
                <a:cs typeface="+mn-lt"/>
              </a:rPr>
              <a:t>Todas las competencias conferidas a la AGR</a:t>
            </a:r>
          </a:p>
          <a:p>
            <a:pPr marL="285750" indent="-285750">
              <a:buFont typeface="Arial"/>
              <a:buChar char="•"/>
            </a:pPr>
            <a:r>
              <a:rPr lang="es-ES" sz="1100" dirty="0">
                <a:ea typeface="+mn-lt"/>
                <a:cs typeface="+mn-lt"/>
              </a:rPr>
              <a:t>Vinculación a la Organización Latinoamericana y del Caribe de Entidades Fiscalizadoras Superiores – OLACEF </a:t>
            </a:r>
            <a:endParaRPr lang="es-ES" sz="1100" dirty="0">
              <a:ea typeface="Calibri"/>
              <a:cs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47C8094-3C67-BABC-C997-91D6FACA08C9}"/>
              </a:ext>
            </a:extLst>
          </p:cNvPr>
          <p:cNvSpPr txBox="1"/>
          <p:nvPr/>
        </p:nvSpPr>
        <p:spPr>
          <a:xfrm>
            <a:off x="183715" y="3079958"/>
            <a:ext cx="3541735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100" b="1" dirty="0">
                <a:solidFill>
                  <a:schemeClr val="accent3">
                    <a:lumMod val="75000"/>
                  </a:schemeClr>
                </a:solidFill>
                <a:ea typeface="+mn-lt"/>
                <a:cs typeface="+mn-lt"/>
              </a:rPr>
              <a:t>BENEFICIOS:</a:t>
            </a:r>
          </a:p>
          <a:p>
            <a:pPr marL="285750" indent="-285750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Fortalecimiento de la capacidad técnica y operativa de la AGR </a:t>
            </a:r>
            <a:endParaRPr lang="en-US" sz="11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Apropiación de los recientes cambios al régimen de control fiscal</a:t>
            </a:r>
            <a:endParaRPr lang="en-US" sz="11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Implementación de nuevos conceptos y nuevas normas al ejercicio de vigilancia y control fiscal</a:t>
            </a:r>
            <a:endParaRPr lang="en-US" sz="11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Gestión del cambio en la cultura organizacional</a:t>
            </a:r>
          </a:p>
          <a:p>
            <a:pPr marL="285750" indent="-285750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Consolidar y fortalecer el sistema de control fiscal en la Entidad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E083DC6-44DF-38C1-5F57-7BCD4511B261}"/>
              </a:ext>
            </a:extLst>
          </p:cNvPr>
          <p:cNvSpPr txBox="1"/>
          <p:nvPr/>
        </p:nvSpPr>
        <p:spPr>
          <a:xfrm>
            <a:off x="4900466" y="1765898"/>
            <a:ext cx="3592568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1100" b="1" dirty="0">
                <a:solidFill>
                  <a:schemeClr val="accent3">
                    <a:lumMod val="75000"/>
                  </a:schemeClr>
                </a:solidFill>
              </a:rPr>
              <a:t>NECESIDADES</a:t>
            </a:r>
          </a:p>
          <a:p>
            <a:pPr marL="285750" indent="-285750">
              <a:buFont typeface="Arial"/>
              <a:buChar char="•"/>
            </a:pPr>
            <a:r>
              <a:rPr lang="es-ES" sz="1100" dirty="0">
                <a:ea typeface="+mn-lt"/>
                <a:cs typeface="+mn-lt"/>
              </a:rPr>
              <a:t>Implementar estrategias</a:t>
            </a:r>
          </a:p>
          <a:p>
            <a:pPr marL="285750" indent="-285750">
              <a:buFont typeface="Arial"/>
              <a:buChar char="•"/>
            </a:pPr>
            <a:r>
              <a:rPr lang="es-ES" sz="1100" dirty="0">
                <a:ea typeface="+mn-lt"/>
                <a:cs typeface="+mn-lt"/>
              </a:rPr>
              <a:t>Implementar acciones </a:t>
            </a:r>
          </a:p>
          <a:p>
            <a:pPr marL="285750" indent="-285750">
              <a:buFont typeface="Arial"/>
              <a:buChar char="•"/>
            </a:pPr>
            <a:r>
              <a:rPr lang="es-ES" sz="1100" dirty="0">
                <a:ea typeface="+mn-lt"/>
                <a:cs typeface="+mn-lt"/>
              </a:rPr>
              <a:t>Robustecer capacidades y competencias</a:t>
            </a:r>
          </a:p>
          <a:p>
            <a:pPr marL="285750" indent="-285750">
              <a:buFont typeface="Arial"/>
              <a:buChar char="•"/>
            </a:pPr>
            <a:r>
              <a:rPr lang="es-ES" sz="1100" dirty="0">
                <a:ea typeface="+mn-lt"/>
                <a:cs typeface="+mn-lt"/>
              </a:rPr>
              <a:t>Consolidar el nuevo sistema de control fiscal, tanto al interior de la AGR como en las contralorías del país.​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A04D104-2CDE-49AE-CA7A-7DA0E917B72D}"/>
              </a:ext>
            </a:extLst>
          </p:cNvPr>
          <p:cNvSpPr txBox="1"/>
          <p:nvPr/>
        </p:nvSpPr>
        <p:spPr>
          <a:xfrm>
            <a:off x="4781152" y="3139411"/>
            <a:ext cx="3831196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MX" sz="1100" b="1" dirty="0">
                <a:solidFill>
                  <a:srgbClr val="00B050"/>
                </a:solidFill>
              </a:rPr>
              <a:t>IMPACTOS:</a:t>
            </a:r>
          </a:p>
          <a:p>
            <a:pPr marL="285750" indent="-285750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Mejores resultados en los ejercicios de vigilancia y control fiscal</a:t>
            </a:r>
          </a:p>
          <a:p>
            <a:pPr marL="285750" indent="-285750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Mejores insumos para la toma de decisiones por parte de los auditados</a:t>
            </a:r>
            <a:endParaRPr lang="en-US" sz="11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Mayor alcance en ejercicio de competencias </a:t>
            </a:r>
          </a:p>
          <a:p>
            <a:pPr marL="285750" indent="-285750">
              <a:buFont typeface="Arial"/>
              <a:buChar char="•"/>
            </a:pPr>
            <a:r>
              <a:rPr lang="es-MX" sz="1100" dirty="0">
                <a:ea typeface="+mn-lt"/>
                <a:cs typeface="+mn-lt"/>
              </a:rPr>
              <a:t>Vigilancia y control sobre los recursos públicos a cargo de 69 sujetos vigilados, que a su vez vigilan todos los recursos públicos a cargo de las entidades públicas de todos los niveles </a:t>
            </a:r>
          </a:p>
        </p:txBody>
      </p:sp>
    </p:spTree>
    <p:extLst>
      <p:ext uri="{BB962C8B-B14F-4D97-AF65-F5344CB8AC3E}">
        <p14:creationId xmlns:p14="http://schemas.microsoft.com/office/powerpoint/2010/main" val="41199697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EB6BD1E-A46E-F014-F830-017BB494F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338" y="0"/>
            <a:ext cx="1409052" cy="490940"/>
          </a:xfrm>
          <a:prstGeom prst="rect">
            <a:avLst/>
          </a:prstGeom>
        </p:spPr>
      </p:pic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8CAA6E7-73B7-7C41-385D-78CC3850C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5963F878-DF57-A04A-0815-FE1478A7E2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9" y="4500738"/>
            <a:ext cx="1409052" cy="4909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0FBD082-FDCB-500B-A7E8-7F2ACE420C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47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EB6BD1E-A46E-F014-F830-017BB494F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338" y="0"/>
            <a:ext cx="1409052" cy="490940"/>
          </a:xfrm>
          <a:prstGeom prst="rect">
            <a:avLst/>
          </a:prstGeom>
        </p:spPr>
      </p:pic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8CAA6E7-73B7-7C41-385D-78CC3850C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5" name="Imagen 4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092B81F-5651-8169-0AAB-4358C71F6F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269" y="4500738"/>
            <a:ext cx="1409052" cy="49094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EB58C46-9BDF-EED1-4C9B-6705FE9E14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6098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74EEC38-6DB2-9141-660B-CD84C8581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96AC8C2-EE81-805F-C8D1-0B4F6D3A5904}"/>
              </a:ext>
            </a:extLst>
          </p:cNvPr>
          <p:cNvSpPr txBox="1"/>
          <p:nvPr/>
        </p:nvSpPr>
        <p:spPr>
          <a:xfrm>
            <a:off x="238257" y="716542"/>
            <a:ext cx="57440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solidFill>
                  <a:schemeClr val="accent5">
                    <a:lumMod val="50000"/>
                  </a:schemeClr>
                </a:solidFill>
              </a:rPr>
              <a:t>PROYECTOS DE INVERSIÓN </a:t>
            </a:r>
            <a:endParaRPr lang="es-ES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14" name="Gráfico 13">
            <a:extLst>
              <a:ext uri="{FF2B5EF4-FFF2-40B4-BE49-F238E27FC236}">
                <a16:creationId xmlns:a16="http://schemas.microsoft.com/office/drawing/2014/main" id="{39ED035D-8C49-9C60-8C35-DBAB640802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8072446"/>
              </p:ext>
            </p:extLst>
          </p:nvPr>
        </p:nvGraphicFramePr>
        <p:xfrm>
          <a:off x="170597" y="951545"/>
          <a:ext cx="8900136" cy="3361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F7B98C58-1543-9BA2-789D-4FF59653A8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335787"/>
              </p:ext>
            </p:extLst>
          </p:nvPr>
        </p:nvGraphicFramePr>
        <p:xfrm>
          <a:off x="3758245" y="4444889"/>
          <a:ext cx="5312488" cy="5568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2245">
                  <a:extLst>
                    <a:ext uri="{9D8B030D-6E8A-4147-A177-3AD203B41FA5}">
                      <a16:colId xmlns:a16="http://schemas.microsoft.com/office/drawing/2014/main" val="3302083550"/>
                    </a:ext>
                  </a:extLst>
                </a:gridCol>
                <a:gridCol w="1098644">
                  <a:extLst>
                    <a:ext uri="{9D8B030D-6E8A-4147-A177-3AD203B41FA5}">
                      <a16:colId xmlns:a16="http://schemas.microsoft.com/office/drawing/2014/main" val="667409939"/>
                    </a:ext>
                  </a:extLst>
                </a:gridCol>
                <a:gridCol w="1109781">
                  <a:extLst>
                    <a:ext uri="{9D8B030D-6E8A-4147-A177-3AD203B41FA5}">
                      <a16:colId xmlns:a16="http://schemas.microsoft.com/office/drawing/2014/main" val="2230573632"/>
                    </a:ext>
                  </a:extLst>
                </a:gridCol>
                <a:gridCol w="900897">
                  <a:extLst>
                    <a:ext uri="{9D8B030D-6E8A-4147-A177-3AD203B41FA5}">
                      <a16:colId xmlns:a16="http://schemas.microsoft.com/office/drawing/2014/main" val="751640462"/>
                    </a:ext>
                  </a:extLst>
                </a:gridCol>
                <a:gridCol w="1020921">
                  <a:extLst>
                    <a:ext uri="{9D8B030D-6E8A-4147-A177-3AD203B41FA5}">
                      <a16:colId xmlns:a16="http://schemas.microsoft.com/office/drawing/2014/main" val="1304626187"/>
                    </a:ext>
                  </a:extLst>
                </a:gridCol>
              </a:tblGrid>
              <a:tr h="2923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u="none" strike="noStrike" dirty="0">
                          <a:effectLst/>
                        </a:rPr>
                        <a:t>TOTAL INVERSIÓN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u="none" strike="noStrike">
                          <a:effectLst/>
                        </a:rPr>
                        <a:t>APROPIACION VIGENTE 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u="none" strike="noStrike" dirty="0">
                          <a:effectLst/>
                        </a:rPr>
                        <a:t>CDP </a:t>
                      </a:r>
                    </a:p>
                    <a:p>
                      <a:pPr algn="ctr" fontAlgn="ctr"/>
                      <a:r>
                        <a:rPr lang="es-CO" sz="900" b="1" u="none" strike="noStrike" dirty="0">
                          <a:effectLst/>
                        </a:rPr>
                        <a:t>15/05/2024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u="none" strike="noStrike" dirty="0">
                          <a:effectLst/>
                        </a:rPr>
                        <a:t>COMPROMISOS 15/05/2024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u="none" strike="noStrike" dirty="0">
                          <a:effectLst/>
                        </a:rPr>
                        <a:t>OBLIGADO </a:t>
                      </a:r>
                    </a:p>
                    <a:p>
                      <a:pPr algn="ctr" fontAlgn="ctr"/>
                      <a:r>
                        <a:rPr lang="es-CO" sz="900" b="1" u="none" strike="noStrike" dirty="0">
                          <a:effectLst/>
                        </a:rPr>
                        <a:t>15/05/2024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61721385"/>
                  </a:ext>
                </a:extLst>
              </a:tr>
              <a:tr h="2645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900" b="1" u="none" strike="noStrike" dirty="0">
                          <a:effectLst/>
                        </a:rPr>
                        <a:t> $   13.103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900" b="1" u="none" strike="noStrike" dirty="0">
                          <a:effectLst/>
                        </a:rPr>
                        <a:t> $   8.447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900" b="1" u="none" strike="noStrike" dirty="0">
                          <a:effectLst/>
                        </a:rPr>
                        <a:t> $   5.909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900" b="1" u="none" strike="noStrike" dirty="0">
                          <a:effectLst/>
                        </a:rPr>
                        <a:t> $   1.726</a:t>
                      </a:r>
                      <a:endParaRPr lang="es-CO" sz="9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34998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2086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74EEC38-6DB2-9141-660B-CD84C8581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96AC8C2-EE81-805F-C8D1-0B4F6D3A5904}"/>
              </a:ext>
            </a:extLst>
          </p:cNvPr>
          <p:cNvSpPr txBox="1"/>
          <p:nvPr/>
        </p:nvSpPr>
        <p:spPr>
          <a:xfrm>
            <a:off x="238257" y="628620"/>
            <a:ext cx="57440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solidFill>
                  <a:schemeClr val="accent5">
                    <a:lumMod val="50000"/>
                  </a:schemeClr>
                </a:solidFill>
              </a:rPr>
              <a:t>PROYECTOS DE INVERSIÓN - Ejecución</a:t>
            </a:r>
            <a:endParaRPr lang="es-E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1F3C29E-6427-4D51-8AB2-163A225B1843}"/>
              </a:ext>
            </a:extLst>
          </p:cNvPr>
          <p:cNvSpPr txBox="1"/>
          <p:nvPr/>
        </p:nvSpPr>
        <p:spPr>
          <a:xfrm>
            <a:off x="1799692" y="1029146"/>
            <a:ext cx="698477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MX" sz="1300" b="1" i="0" dirty="0">
                <a:solidFill>
                  <a:schemeClr val="accent3">
                    <a:lumMod val="50000"/>
                  </a:schemeClr>
                </a:solidFill>
                <a:effectLst/>
              </a:rPr>
              <a:t>IMPLEMENTACIÓN PLAN GENERAL DE AUDITORÍAS  NACIONAL</a:t>
            </a:r>
            <a:endParaRPr lang="es-MX" sz="13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r"/>
            <a:r>
              <a:rPr lang="es-MX" sz="1300" b="1" dirty="0">
                <a:solidFill>
                  <a:schemeClr val="accent3">
                    <a:lumMod val="50000"/>
                  </a:schemeClr>
                </a:solidFill>
              </a:rPr>
              <a:t>2019 -2024</a:t>
            </a:r>
            <a:endParaRPr lang="es-CO" sz="1300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3EBDD4B6-176E-D607-E1EF-BA90C79163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6340025"/>
              </p:ext>
            </p:extLst>
          </p:nvPr>
        </p:nvGraphicFramePr>
        <p:xfrm>
          <a:off x="359532" y="1482866"/>
          <a:ext cx="8424936" cy="3508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1623157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74EEC38-6DB2-9141-660B-CD84C8581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96AC8C2-EE81-805F-C8D1-0B4F6D3A5904}"/>
              </a:ext>
            </a:extLst>
          </p:cNvPr>
          <p:cNvSpPr txBox="1"/>
          <p:nvPr/>
        </p:nvSpPr>
        <p:spPr>
          <a:xfrm>
            <a:off x="238257" y="660052"/>
            <a:ext cx="57440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solidFill>
                  <a:schemeClr val="accent5">
                    <a:lumMod val="50000"/>
                  </a:schemeClr>
                </a:solidFill>
              </a:rPr>
              <a:t>PROYECTOS DE INVERSIÓN - Ejecución</a:t>
            </a:r>
            <a:endParaRPr lang="es-E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5ABBDFA-1DBA-7A74-2394-5FF8E942E56C}"/>
              </a:ext>
            </a:extLst>
          </p:cNvPr>
          <p:cNvSpPr txBox="1"/>
          <p:nvPr/>
        </p:nvSpPr>
        <p:spPr>
          <a:xfrm>
            <a:off x="1863632" y="1110628"/>
            <a:ext cx="698477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MX" sz="1500" b="1" i="0" dirty="0">
                <a:solidFill>
                  <a:srgbClr val="C00000"/>
                </a:solidFill>
                <a:effectLst/>
              </a:rPr>
              <a:t>FORTALECIMIENTO DE LA GESTIÓN DEL CONOCIMIENTO ESPECIALIZADO PARA LA VIGILANCIA DE LA GESTIÓN FISCAL  NACIONAL</a:t>
            </a:r>
            <a:endParaRPr lang="es-CO" sz="1500" dirty="0">
              <a:solidFill>
                <a:srgbClr val="C00000"/>
              </a:solidFill>
            </a:endParaRP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082195F2-7968-A55D-D598-2602393157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5420430"/>
              </p:ext>
            </p:extLst>
          </p:nvPr>
        </p:nvGraphicFramePr>
        <p:xfrm>
          <a:off x="359532" y="1516455"/>
          <a:ext cx="8424936" cy="3490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76916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BEBFA723-5A7B-472D-ABD7-1526B8D3A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399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6B27065-399A-4CF7-BF70-CF79B9848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399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F22986C-DDF7-4109-9D6A-006800D6B0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975" y="39747"/>
            <a:ext cx="4570023" cy="5103753"/>
            <a:chOff x="6095999" y="52996"/>
            <a:chExt cx="6093363" cy="6805005"/>
          </a:xfrm>
          <a:solidFill>
            <a:schemeClr val="accent5">
              <a:alpha val="10000"/>
            </a:schemeClr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C025298-F835-4B83-A3A3-6555157E01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1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7106C81-A3F0-4DA0-9368-6BBCDB9648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5999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B3B35E8-1AF4-4D76-93A5-B0B0884083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0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CuadroTexto 17">
            <a:extLst>
              <a:ext uri="{FF2B5EF4-FFF2-40B4-BE49-F238E27FC236}">
                <a16:creationId xmlns:a16="http://schemas.microsoft.com/office/drawing/2014/main" id="{D7FCDFC1-F805-907E-0B71-92F425DE1476}"/>
              </a:ext>
            </a:extLst>
          </p:cNvPr>
          <p:cNvSpPr txBox="1"/>
          <p:nvPr/>
        </p:nvSpPr>
        <p:spPr>
          <a:xfrm>
            <a:off x="603504" y="2341275"/>
            <a:ext cx="2743539" cy="1339887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000" b="1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GERENCIAS SECCIONALES </a:t>
            </a:r>
            <a:endParaRPr lang="en-US" sz="3000" kern="12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" name="Imagen 19" descr="Mapa&#10;&#10;Descripción generada automáticamente">
            <a:extLst>
              <a:ext uri="{FF2B5EF4-FFF2-40B4-BE49-F238E27FC236}">
                <a16:creationId xmlns:a16="http://schemas.microsoft.com/office/drawing/2014/main" id="{5B16744B-EE92-0998-435E-02271AB965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269" y="-4420"/>
            <a:ext cx="5229540" cy="5144399"/>
          </a:xfrm>
          <a:prstGeom prst="rect">
            <a:avLst/>
          </a:prstGeom>
          <a:ln w="9525">
            <a:noFill/>
          </a:ln>
        </p:spPr>
      </p:pic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6BE1495-C027-968F-58D9-FFBA5DEE4D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1798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74EEC38-6DB2-9141-660B-CD84C8581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96AC8C2-EE81-805F-C8D1-0B4F6D3A5904}"/>
              </a:ext>
            </a:extLst>
          </p:cNvPr>
          <p:cNvSpPr txBox="1"/>
          <p:nvPr/>
        </p:nvSpPr>
        <p:spPr>
          <a:xfrm>
            <a:off x="238257" y="656938"/>
            <a:ext cx="57440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solidFill>
                  <a:schemeClr val="accent5">
                    <a:lumMod val="50000"/>
                  </a:schemeClr>
                </a:solidFill>
              </a:rPr>
              <a:t>PROYECTOS DE INVERSIÓN - Ejecución</a:t>
            </a:r>
            <a:endParaRPr lang="es-E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399B2B7-0690-6B4A-1C77-3D165BD68E41}"/>
              </a:ext>
            </a:extLst>
          </p:cNvPr>
          <p:cNvSpPr txBox="1"/>
          <p:nvPr/>
        </p:nvSpPr>
        <p:spPr>
          <a:xfrm>
            <a:off x="1988626" y="1377720"/>
            <a:ext cx="698477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MX" sz="1500" b="1" i="0" dirty="0">
                <a:solidFill>
                  <a:schemeClr val="accent6">
                    <a:lumMod val="50000"/>
                  </a:schemeClr>
                </a:solidFill>
                <a:effectLst/>
              </a:rPr>
              <a:t>CAPACITACIÓN Y FORTALECIMIENTO DE LAS COMPETENCIAS DE LOS FUNCIONARIOS EN CONTROL FISCAL Y DE LOS CIUDADANOS EN CONTROL SOCIAL  NACIONAL</a:t>
            </a:r>
            <a:endParaRPr lang="es-CO" sz="1500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7A9EB2B9-24EB-96CE-A680-6912FC4B51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8129910"/>
              </p:ext>
            </p:extLst>
          </p:nvPr>
        </p:nvGraphicFramePr>
        <p:xfrm>
          <a:off x="359531" y="1707852"/>
          <a:ext cx="8613871" cy="3331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813124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74EEC38-6DB2-9141-660B-CD84C8581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96AC8C2-EE81-805F-C8D1-0B4F6D3A5904}"/>
              </a:ext>
            </a:extLst>
          </p:cNvPr>
          <p:cNvSpPr txBox="1"/>
          <p:nvPr/>
        </p:nvSpPr>
        <p:spPr>
          <a:xfrm>
            <a:off x="238257" y="634844"/>
            <a:ext cx="57440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solidFill>
                  <a:schemeClr val="accent5">
                    <a:lumMod val="50000"/>
                  </a:schemeClr>
                </a:solidFill>
              </a:rPr>
              <a:t>PROYECTOS DE INVERSIÓN - Ejecución</a:t>
            </a:r>
            <a:endParaRPr lang="es-E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141C273-4302-D3AF-4F5C-322589DF4D27}"/>
              </a:ext>
            </a:extLst>
          </p:cNvPr>
          <p:cNvSpPr txBox="1"/>
          <p:nvPr/>
        </p:nvSpPr>
        <p:spPr>
          <a:xfrm>
            <a:off x="1979458" y="1191474"/>
            <a:ext cx="698477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MX" sz="1500" b="1" i="0" dirty="0">
                <a:solidFill>
                  <a:schemeClr val="tx2"/>
                </a:solidFill>
                <a:effectLst/>
              </a:rPr>
              <a:t>FORTALECIMIENTO DE LAS TECNOLOGIAS DE LA INFORMACION Y LAS COMUNICACIONES PARA UN MEJOR CONTROL FISCAL. NACIONAL</a:t>
            </a:r>
            <a:endParaRPr lang="es-CO" sz="1500" dirty="0">
              <a:solidFill>
                <a:schemeClr val="tx2"/>
              </a:solidFill>
            </a:endParaRP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B5C1C847-FEA8-8A93-5175-0EBE7F7D7B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0598176"/>
              </p:ext>
            </p:extLst>
          </p:nvPr>
        </p:nvGraphicFramePr>
        <p:xfrm>
          <a:off x="359532" y="1699511"/>
          <a:ext cx="8604702" cy="3184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709963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7">
            <a:extLst>
              <a:ext uri="{FF2B5EF4-FFF2-40B4-BE49-F238E27FC236}">
                <a16:creationId xmlns:a16="http://schemas.microsoft.com/office/drawing/2014/main" id="{D0F7CB3F-452F-4D6A-840C-E1FC24678C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85" y="3919159"/>
            <a:ext cx="1883021" cy="356783"/>
          </a:xfrm>
          <a:prstGeom prst="rect">
            <a:avLst/>
          </a:prstGeom>
        </p:spPr>
      </p:pic>
      <p:pic>
        <p:nvPicPr>
          <p:cNvPr id="7" name="Imagen 5">
            <a:extLst>
              <a:ext uri="{FF2B5EF4-FFF2-40B4-BE49-F238E27FC236}">
                <a16:creationId xmlns:a16="http://schemas.microsoft.com/office/drawing/2014/main" id="{0AD00D12-04D9-4711-B7DE-8C6EEA022A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210" y="3863316"/>
            <a:ext cx="2100911" cy="398068"/>
          </a:xfrm>
          <a:prstGeom prst="rect">
            <a:avLst/>
          </a:prstGeom>
        </p:spPr>
      </p:pic>
      <p:pic>
        <p:nvPicPr>
          <p:cNvPr id="8" name="Imagen 6">
            <a:extLst>
              <a:ext uri="{FF2B5EF4-FFF2-40B4-BE49-F238E27FC236}">
                <a16:creationId xmlns:a16="http://schemas.microsoft.com/office/drawing/2014/main" id="{8303708A-1739-4C67-8B43-60F8153B25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473" y="3789726"/>
            <a:ext cx="2271406" cy="43037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882FB5A-CF13-54EB-4C6A-C6351B8784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3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7D144591-E9E9-4209-8701-3BB48A917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8D86F0F-E678-3693-4B33-4C97CD830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EAE0F63-D84B-DB4D-74F7-E14AD963D5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81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190252"/>
            <a:ext cx="1370728" cy="1032741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11062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EB6BD1E-A46E-F014-F830-017BB494F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338" y="0"/>
            <a:ext cx="1409052" cy="490940"/>
          </a:xfrm>
          <a:prstGeom prst="rect">
            <a:avLst/>
          </a:prstGeom>
        </p:spPr>
      </p:pic>
      <p:sp>
        <p:nvSpPr>
          <p:cNvPr id="6" name="Isosceles Triangle 22">
            <a:extLst>
              <a:ext uri="{FF2B5EF4-FFF2-40B4-BE49-F238E27FC236}">
                <a16:creationId xmlns:a16="http://schemas.microsoft.com/office/drawing/2014/main" id="{5C718F2A-1B27-1386-4216-82A4D2752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4586625"/>
            <a:ext cx="1120884" cy="556875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24">
            <a:extLst>
              <a:ext uri="{FF2B5EF4-FFF2-40B4-BE49-F238E27FC236}">
                <a16:creationId xmlns:a16="http://schemas.microsoft.com/office/drawing/2014/main" id="{F3847386-574C-6BF5-21C4-C7D53D70A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4839857"/>
            <a:ext cx="611177" cy="303643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8CAA6E7-73B7-7C41-385D-78CC3850C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0AA645-FB41-2297-92E5-E1961895A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823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7D144591-E9E9-4209-8701-3BB48A917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8D86F0F-E678-3693-4B33-4C97CD830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753912C-2F18-BF98-FEBC-CCD6D4E60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770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7D144591-E9E9-4209-8701-3BB48A917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8D86F0F-E678-3693-4B33-4C97CD830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C03A855-0CC5-77ED-1B91-E506225997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923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7D144591-E9E9-4209-8701-3BB48A917D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78D86F0F-E678-3693-4B33-4C97CD830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916" y="0"/>
            <a:ext cx="1409052" cy="49094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D0FA5BE-856C-BC17-4BB2-D4BA365E44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9263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1123</TotalTime>
  <Words>3726</Words>
  <Application>Microsoft Office PowerPoint</Application>
  <PresentationFormat>Presentación en pantalla (16:9)</PresentationFormat>
  <Paragraphs>744</Paragraphs>
  <Slides>42</Slides>
  <Notes>35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42</vt:i4>
      </vt:variant>
    </vt:vector>
  </HeadingPairs>
  <TitlesOfParts>
    <vt:vector size="43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de Dios Cano Londono</dc:creator>
  <cp:lastModifiedBy>Andrea Del Pilar Moreno Hernandez</cp:lastModifiedBy>
  <cp:revision>381</cp:revision>
  <dcterms:created xsi:type="dcterms:W3CDTF">2024-01-04T19:02:36Z</dcterms:created>
  <dcterms:modified xsi:type="dcterms:W3CDTF">2024-06-27T14:31:10Z</dcterms:modified>
</cp:coreProperties>
</file>