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44" r:id="rId4"/>
  </p:sldMasterIdLst>
  <p:notesMasterIdLst>
    <p:notesMasterId r:id="rId29"/>
  </p:notesMasterIdLst>
  <p:handoutMasterIdLst>
    <p:handoutMasterId r:id="rId30"/>
  </p:handoutMasterIdLst>
  <p:sldIdLst>
    <p:sldId id="281" r:id="rId5"/>
    <p:sldId id="283" r:id="rId6"/>
    <p:sldId id="280" r:id="rId7"/>
    <p:sldId id="284" r:id="rId8"/>
    <p:sldId id="307" r:id="rId9"/>
    <p:sldId id="308" r:id="rId10"/>
    <p:sldId id="287" r:id="rId11"/>
    <p:sldId id="301" r:id="rId12"/>
    <p:sldId id="302" r:id="rId13"/>
    <p:sldId id="303" r:id="rId14"/>
    <p:sldId id="304" r:id="rId15"/>
    <p:sldId id="305" r:id="rId16"/>
    <p:sldId id="306" r:id="rId17"/>
    <p:sldId id="313" r:id="rId18"/>
    <p:sldId id="314" r:id="rId19"/>
    <p:sldId id="292" r:id="rId20"/>
    <p:sldId id="310" r:id="rId21"/>
    <p:sldId id="311" r:id="rId22"/>
    <p:sldId id="312" r:id="rId23"/>
    <p:sldId id="293" r:id="rId24"/>
    <p:sldId id="297" r:id="rId25"/>
    <p:sldId id="298" r:id="rId26"/>
    <p:sldId id="309" r:id="rId27"/>
    <p:sldId id="299" r:id="rId2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FF99"/>
    <a:srgbClr val="FFFFCC"/>
    <a:srgbClr val="096706"/>
    <a:srgbClr val="04291F"/>
    <a:srgbClr val="D2E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3512" autoAdjust="0"/>
  </p:normalViewPr>
  <p:slideViewPr>
    <p:cSldViewPr snapToGrid="0">
      <p:cViewPr varScale="1">
        <p:scale>
          <a:sx n="107" d="100"/>
          <a:sy n="107" d="100"/>
        </p:scale>
        <p:origin x="81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04"/>
    </p:cViewPr>
  </p:sorterViewPr>
  <p:notesViewPr>
    <p:cSldViewPr snapToGrid="0">
      <p:cViewPr varScale="1">
        <p:scale>
          <a:sx n="93" d="100"/>
          <a:sy n="93" d="100"/>
        </p:scale>
        <p:origin x="407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LGUITA\Downloads\planilla%20pqr%20septiembre%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lt1"/>
                </a:solidFill>
                <a:latin typeface="+mn-lt"/>
                <a:ea typeface="+mn-ea"/>
                <a:cs typeface="+mn-cs"/>
              </a:defRPr>
            </a:pPr>
            <a:r>
              <a:rPr lang="en-US" b="1"/>
              <a:t>Consolidado PQRS 2023</a:t>
            </a:r>
          </a:p>
        </c:rich>
      </c:tx>
      <c:layout>
        <c:manualLayout>
          <c:xMode val="edge"/>
          <c:yMode val="edge"/>
          <c:x val="0.36712805380333541"/>
          <c:y val="4.3784598164264645E-2"/>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lt1"/>
              </a:solidFill>
              <a:latin typeface="+mn-lt"/>
              <a:ea typeface="+mn-ea"/>
              <a:cs typeface="+mn-cs"/>
            </a:defRPr>
          </a:pPr>
          <a:endParaRPr lang="es-CO"/>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Pt>
            <c:idx val="0"/>
            <c:invertIfNegative val="0"/>
            <c:bubble3D val="0"/>
            <c:spPr>
              <a:solidFill>
                <a:srgbClr val="9900CC">
                  <a:alpha val="87843"/>
                </a:srgb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A-06B5-44A9-862A-59C5697D2E42}"/>
              </c:ext>
            </c:extLst>
          </c:dPt>
          <c:dPt>
            <c:idx val="1"/>
            <c:invertIfNegative val="0"/>
            <c:bubble3D val="0"/>
            <c:spPr>
              <a:solidFill>
                <a:srgbClr val="FFFF99"/>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1-E08B-8C4C-9091-515F1F0911FC}"/>
              </c:ext>
            </c:extLst>
          </c:dPt>
          <c:dPt>
            <c:idx val="2"/>
            <c:invertIfNegative val="0"/>
            <c:bubble3D val="0"/>
            <c:spPr>
              <a:solidFill>
                <a:srgbClr val="9900CC">
                  <a:alpha val="88000"/>
                </a:srgb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B-06B5-44A9-862A-59C5697D2E42}"/>
              </c:ext>
            </c:extLst>
          </c:dPt>
          <c:dPt>
            <c:idx val="3"/>
            <c:invertIfNegative val="0"/>
            <c:bubble3D val="0"/>
            <c:spPr>
              <a:solidFill>
                <a:srgbClr val="FFFF99"/>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3-E08B-8C4C-9091-515F1F0911FC}"/>
              </c:ext>
            </c:extLst>
          </c:dPt>
          <c:dPt>
            <c:idx val="4"/>
            <c:invertIfNegative val="0"/>
            <c:bubble3D val="0"/>
            <c:spPr>
              <a:solidFill>
                <a:srgbClr val="9900CC">
                  <a:alpha val="88000"/>
                </a:srgb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C-06B5-44A9-862A-59C5697D2E42}"/>
              </c:ext>
            </c:extLst>
          </c:dPt>
          <c:dPt>
            <c:idx val="5"/>
            <c:invertIfNegative val="0"/>
            <c:bubble3D val="0"/>
            <c:spPr>
              <a:solidFill>
                <a:srgbClr val="FFFF99"/>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5-E08B-8C4C-9091-515F1F0911FC}"/>
              </c:ext>
            </c:extLst>
          </c:dPt>
          <c:dPt>
            <c:idx val="6"/>
            <c:invertIfNegative val="0"/>
            <c:bubble3D val="0"/>
            <c:spPr>
              <a:solidFill>
                <a:srgbClr val="9900CC">
                  <a:alpha val="88000"/>
                </a:srgb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D-06B5-44A9-862A-59C5697D2E42}"/>
              </c:ext>
            </c:extLst>
          </c:dPt>
          <c:dPt>
            <c:idx val="7"/>
            <c:invertIfNegative val="0"/>
            <c:bubble3D val="0"/>
            <c:spPr>
              <a:solidFill>
                <a:srgbClr val="FFFF99"/>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7-E08B-8C4C-9091-515F1F0911FC}"/>
              </c:ext>
            </c:extLst>
          </c:dPt>
          <c:dPt>
            <c:idx val="8"/>
            <c:invertIfNegative val="0"/>
            <c:bubble3D val="0"/>
            <c:spPr>
              <a:solidFill>
                <a:srgbClr val="9900CC">
                  <a:alpha val="88000"/>
                </a:srgb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E-06B5-44A9-862A-59C5697D2E42}"/>
              </c:ext>
            </c:extLst>
          </c:dPt>
          <c:dPt>
            <c:idx val="9"/>
            <c:invertIfNegative val="0"/>
            <c:bubble3D val="0"/>
            <c:spPr>
              <a:solidFill>
                <a:srgbClr val="FFFF99"/>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extLst>
              <c:ext xmlns:c16="http://schemas.microsoft.com/office/drawing/2014/chart" uri="{C3380CC4-5D6E-409C-BE32-E72D297353CC}">
                <c16:uniqueId val="{00000009-E08B-8C4C-9091-515F1F0911FC}"/>
              </c:ext>
            </c:extLst>
          </c:dPt>
          <c:dLbls>
            <c:spPr>
              <a:solidFill>
                <a:schemeClr val="tx1"/>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'[planilla pqr septiembre (1).xlsx]Hoja1'!$B$101:$B$110</c:f>
              <c:strCache>
                <c:ptCount val="10"/>
                <c:pt idx="0">
                  <c:v>​Petición de Interés General</c:v>
                </c:pt>
                <c:pt idx="1">
                  <c:v>​Petición de Interés Particular</c:v>
                </c:pt>
                <c:pt idx="2">
                  <c:v>​Petición de Información</c:v>
                </c:pt>
                <c:pt idx="3">
                  <c:v>​Queja</c:v>
                </c:pt>
                <c:pt idx="4">
                  <c:v>​Reclamo</c:v>
                </c:pt>
                <c:pt idx="5">
                  <c:v>Sugerencia​</c:v>
                </c:pt>
                <c:pt idx="6">
                  <c:v>​Solicitud de Copias</c:v>
                </c:pt>
                <c:pt idx="7">
                  <c:v>​No competencia</c:v>
                </c:pt>
                <c:pt idx="8">
                  <c:v>​Denuncia</c:v>
                </c:pt>
                <c:pt idx="9">
                  <c:v>​Consulta</c:v>
                </c:pt>
              </c:strCache>
            </c:strRef>
          </c:cat>
          <c:val>
            <c:numRef>
              <c:f>'[planilla pqr septiembre (1).xlsx]Hoja1'!$C$101:$C$110</c:f>
              <c:numCache>
                <c:formatCode>General</c:formatCode>
                <c:ptCount val="10"/>
                <c:pt idx="0">
                  <c:v>74</c:v>
                </c:pt>
                <c:pt idx="1">
                  <c:v>42</c:v>
                </c:pt>
                <c:pt idx="2">
                  <c:v>10</c:v>
                </c:pt>
                <c:pt idx="3">
                  <c:v>15</c:v>
                </c:pt>
                <c:pt idx="4">
                  <c:v>15</c:v>
                </c:pt>
                <c:pt idx="5">
                  <c:v>15</c:v>
                </c:pt>
                <c:pt idx="6">
                  <c:v>10</c:v>
                </c:pt>
                <c:pt idx="7">
                  <c:v>5</c:v>
                </c:pt>
                <c:pt idx="8">
                  <c:v>38</c:v>
                </c:pt>
                <c:pt idx="9">
                  <c:v>30</c:v>
                </c:pt>
              </c:numCache>
            </c:numRef>
          </c:val>
          <c:extLst>
            <c:ext xmlns:c16="http://schemas.microsoft.com/office/drawing/2014/chart" uri="{C3380CC4-5D6E-409C-BE32-E72D297353CC}">
              <c16:uniqueId val="{0000000A-E08B-8C4C-9091-515F1F0911FC}"/>
            </c:ext>
          </c:extLst>
        </c:ser>
        <c:dLbls>
          <c:showLegendKey val="0"/>
          <c:showVal val="1"/>
          <c:showCatName val="0"/>
          <c:showSerName val="0"/>
          <c:showPercent val="0"/>
          <c:showBubbleSize val="0"/>
        </c:dLbls>
        <c:gapWidth val="84"/>
        <c:gapDepth val="53"/>
        <c:shape val="box"/>
        <c:axId val="1517662719"/>
        <c:axId val="1517667711"/>
        <c:axId val="0"/>
      </c:bar3DChart>
      <c:catAx>
        <c:axId val="151766271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CO"/>
          </a:p>
        </c:txPr>
        <c:crossAx val="1517667711"/>
        <c:crosses val="autoZero"/>
        <c:auto val="1"/>
        <c:lblAlgn val="ctr"/>
        <c:lblOffset val="100"/>
        <c:noMultiLvlLbl val="0"/>
      </c:catAx>
      <c:valAx>
        <c:axId val="1517667711"/>
        <c:scaling>
          <c:orientation val="minMax"/>
        </c:scaling>
        <c:delete val="1"/>
        <c:axPos val="l"/>
        <c:numFmt formatCode="General" sourceLinked="1"/>
        <c:majorTickMark val="out"/>
        <c:minorTickMark val="none"/>
        <c:tickLblPos val="nextTo"/>
        <c:crossAx val="1517662719"/>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barChart>
        <c:barDir val="col"/>
        <c:grouping val="clustered"/>
        <c:varyColors val="0"/>
        <c:ser>
          <c:idx val="0"/>
          <c:order val="0"/>
          <c:tx>
            <c:strRef>
              <c:f>Hoja1!$C$4</c:f>
              <c:strCache>
                <c:ptCount val="1"/>
                <c:pt idx="0">
                  <c:v>CANTIDAD PQRS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Hoja1!$D$3:$I$3</c:f>
              <c:strCache>
                <c:ptCount val="6"/>
                <c:pt idx="0">
                  <c:v>ENERO </c:v>
                </c:pt>
                <c:pt idx="1">
                  <c:v>FEBRERO </c:v>
                </c:pt>
                <c:pt idx="2">
                  <c:v>MARZO </c:v>
                </c:pt>
                <c:pt idx="3">
                  <c:v>ABRIL </c:v>
                </c:pt>
                <c:pt idx="4">
                  <c:v>MAYO </c:v>
                </c:pt>
                <c:pt idx="5">
                  <c:v>JUNIO </c:v>
                </c:pt>
              </c:strCache>
            </c:strRef>
          </c:cat>
          <c:val>
            <c:numRef>
              <c:f>Hoja1!$D$4:$I$4</c:f>
              <c:numCache>
                <c:formatCode>General</c:formatCode>
                <c:ptCount val="6"/>
                <c:pt idx="0">
                  <c:v>28</c:v>
                </c:pt>
                <c:pt idx="1">
                  <c:v>25</c:v>
                </c:pt>
                <c:pt idx="2">
                  <c:v>22</c:v>
                </c:pt>
                <c:pt idx="3">
                  <c:v>27</c:v>
                </c:pt>
                <c:pt idx="4">
                  <c:v>13</c:v>
                </c:pt>
                <c:pt idx="5">
                  <c:v>3</c:v>
                </c:pt>
              </c:numCache>
            </c:numRef>
          </c:val>
          <c:extLst>
            <c:ext xmlns:c16="http://schemas.microsoft.com/office/drawing/2014/chart" uri="{C3380CC4-5D6E-409C-BE32-E72D297353CC}">
              <c16:uniqueId val="{00000000-299D-4BEC-9274-A939BD6C1EAC}"/>
            </c:ext>
          </c:extLst>
        </c:ser>
        <c:dLbls>
          <c:dLblPos val="inEnd"/>
          <c:showLegendKey val="0"/>
          <c:showVal val="1"/>
          <c:showCatName val="0"/>
          <c:showSerName val="0"/>
          <c:showPercent val="0"/>
          <c:showBubbleSize val="0"/>
        </c:dLbls>
        <c:gapWidth val="100"/>
        <c:overlap val="-24"/>
        <c:axId val="-843502784"/>
        <c:axId val="-843511488"/>
        <c:extLst>
          <c:ext xmlns:c15="http://schemas.microsoft.com/office/drawing/2012/chart" uri="{02D57815-91ED-43cb-92C2-25804820EDAC}">
            <c15:filteredBarSeries>
              <c15:ser>
                <c:idx val="1"/>
                <c:order val="1"/>
                <c:tx>
                  <c:strRef>
                    <c:extLst>
                      <c:ext uri="{02D57815-91ED-43cb-92C2-25804820EDAC}">
                        <c15:formulaRef>
                          <c15:sqref>Hoja1!$C$5</c15:sqref>
                        </c15:formulaRef>
                      </c:ext>
                    </c:extLst>
                    <c:strCache>
                      <c:ptCount val="1"/>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strRef>
                    <c:extLst>
                      <c:ext uri="{02D57815-91ED-43cb-92C2-25804820EDAC}">
                        <c15:formulaRef>
                          <c15:sqref>Hoja1!$D$3:$I$3</c15:sqref>
                        </c15:formulaRef>
                      </c:ext>
                    </c:extLst>
                    <c:strCache>
                      <c:ptCount val="6"/>
                      <c:pt idx="0">
                        <c:v>ENERO </c:v>
                      </c:pt>
                      <c:pt idx="1">
                        <c:v>FEBRERO </c:v>
                      </c:pt>
                      <c:pt idx="2">
                        <c:v>MARZO </c:v>
                      </c:pt>
                      <c:pt idx="3">
                        <c:v>ABRIL </c:v>
                      </c:pt>
                      <c:pt idx="4">
                        <c:v>MAYO </c:v>
                      </c:pt>
                      <c:pt idx="5">
                        <c:v>JUNIO </c:v>
                      </c:pt>
                    </c:strCache>
                  </c:strRef>
                </c:cat>
                <c:val>
                  <c:numRef>
                    <c:extLst>
                      <c:ext uri="{02D57815-91ED-43cb-92C2-25804820EDAC}">
                        <c15:formulaRef>
                          <c15:sqref>Hoja1!$D$5:$I$5</c15:sqref>
                        </c15:formulaRef>
                      </c:ext>
                    </c:extLst>
                    <c:numCache>
                      <c:formatCode>General</c:formatCode>
                      <c:ptCount val="6"/>
                    </c:numCache>
                  </c:numRef>
                </c:val>
                <c:extLst>
                  <c:ext xmlns:c16="http://schemas.microsoft.com/office/drawing/2014/chart" uri="{C3380CC4-5D6E-409C-BE32-E72D297353CC}">
                    <c16:uniqueId val="{00000001-299D-4BEC-9274-A939BD6C1EAC}"/>
                  </c:ext>
                </c:extLst>
              </c15:ser>
            </c15:filteredBarSeries>
          </c:ext>
        </c:extLst>
      </c:barChart>
      <c:catAx>
        <c:axId val="-8435027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843511488"/>
        <c:crosses val="autoZero"/>
        <c:auto val="1"/>
        <c:lblAlgn val="ctr"/>
        <c:lblOffset val="100"/>
        <c:noMultiLvlLbl val="0"/>
      </c:catAx>
      <c:valAx>
        <c:axId val="-84351148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843502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pieChart>
        <c:varyColors val="1"/>
        <c:ser>
          <c:idx val="0"/>
          <c:order val="0"/>
          <c:tx>
            <c:strRef>
              <c:f>Hoja1!$C$4</c:f>
              <c:strCache>
                <c:ptCount val="1"/>
                <c:pt idx="0">
                  <c:v>CANTIDAD PQRS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994-4179-9E09-B913A9CE99E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994-4179-9E09-B913A9CE99E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994-4179-9E09-B913A9CE99E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994-4179-9E09-B913A9CE99E0}"/>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8994-4179-9E09-B913A9CE99E0}"/>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8994-4179-9E09-B913A9CE99E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Hoja1!$D$3:$I$3</c:f>
              <c:strCache>
                <c:ptCount val="6"/>
                <c:pt idx="0">
                  <c:v>ENERO </c:v>
                </c:pt>
                <c:pt idx="1">
                  <c:v>FEBRERO </c:v>
                </c:pt>
                <c:pt idx="2">
                  <c:v>MARZO </c:v>
                </c:pt>
                <c:pt idx="3">
                  <c:v>ABRIL </c:v>
                </c:pt>
                <c:pt idx="4">
                  <c:v>MAYO </c:v>
                </c:pt>
                <c:pt idx="5">
                  <c:v>JUNIO </c:v>
                </c:pt>
              </c:strCache>
            </c:strRef>
          </c:cat>
          <c:val>
            <c:numRef>
              <c:f>Hoja1!$D$4:$I$4</c:f>
              <c:numCache>
                <c:formatCode>General</c:formatCode>
                <c:ptCount val="6"/>
                <c:pt idx="0">
                  <c:v>28</c:v>
                </c:pt>
                <c:pt idx="1">
                  <c:v>25</c:v>
                </c:pt>
                <c:pt idx="2">
                  <c:v>22</c:v>
                </c:pt>
                <c:pt idx="3">
                  <c:v>27</c:v>
                </c:pt>
                <c:pt idx="4">
                  <c:v>13</c:v>
                </c:pt>
                <c:pt idx="5">
                  <c:v>3</c:v>
                </c:pt>
              </c:numCache>
            </c:numRef>
          </c:val>
          <c:extLst>
            <c:ext xmlns:c16="http://schemas.microsoft.com/office/drawing/2014/chart" uri="{C3380CC4-5D6E-409C-BE32-E72D297353CC}">
              <c16:uniqueId val="{0000000C-8994-4179-9E09-B913A9CE99E0}"/>
            </c:ext>
          </c:extLst>
        </c:ser>
        <c:dLbls>
          <c:dLblPos val="inEnd"/>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Hoja1!$C$5</c15:sqref>
                        </c15:formulaRef>
                      </c:ext>
                    </c:extLst>
                    <c:strCache>
                      <c:ptCount val="1"/>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8994-4179-9E09-B913A9CE99E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8994-4179-9E09-B913A9CE99E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2-8994-4179-9E09-B913A9CE99E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4-8994-4179-9E09-B913A9CE99E0}"/>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8994-4179-9E09-B913A9CE99E0}"/>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8994-4179-9E09-B913A9CE99E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uri="{CE6537A1-D6FC-4f65-9D91-7224C49458BB}"/>
                  </c:extLst>
                </c:dLbls>
                <c:cat>
                  <c:strRef>
                    <c:extLst>
                      <c:ext uri="{02D57815-91ED-43cb-92C2-25804820EDAC}">
                        <c15:formulaRef>
                          <c15:sqref>Hoja1!$D$3:$I$3</c15:sqref>
                        </c15:formulaRef>
                      </c:ext>
                    </c:extLst>
                    <c:strCache>
                      <c:ptCount val="6"/>
                      <c:pt idx="0">
                        <c:v>ENERO </c:v>
                      </c:pt>
                      <c:pt idx="1">
                        <c:v>FEBRERO </c:v>
                      </c:pt>
                      <c:pt idx="2">
                        <c:v>MARZO </c:v>
                      </c:pt>
                      <c:pt idx="3">
                        <c:v>ABRIL </c:v>
                      </c:pt>
                      <c:pt idx="4">
                        <c:v>MAYO </c:v>
                      </c:pt>
                      <c:pt idx="5">
                        <c:v>JUNIO </c:v>
                      </c:pt>
                    </c:strCache>
                  </c:strRef>
                </c:cat>
                <c:val>
                  <c:numRef>
                    <c:extLst>
                      <c:ext uri="{02D57815-91ED-43cb-92C2-25804820EDAC}">
                        <c15:formulaRef>
                          <c15:sqref>Hoja1!$D$5:$I$5</c15:sqref>
                        </c15:formulaRef>
                      </c:ext>
                    </c:extLst>
                    <c:numCache>
                      <c:formatCode>General</c:formatCode>
                      <c:ptCount val="6"/>
                    </c:numCache>
                  </c:numRef>
                </c:val>
                <c:extLst>
                  <c:ext xmlns:c16="http://schemas.microsoft.com/office/drawing/2014/chart" uri="{C3380CC4-5D6E-409C-BE32-E72D297353CC}">
                    <c16:uniqueId val="{00000019-8994-4179-9E09-B913A9CE99E0}"/>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B74DE-545F-43ED-A188-C086E56B4B93}" type="doc">
      <dgm:prSet loTypeId="urn:microsoft.com/office/officeart/2005/8/layout/hProcess9" loCatId="process" qsTypeId="urn:microsoft.com/office/officeart/2005/8/quickstyle/simple4" qsCatId="simple" csTypeId="urn:microsoft.com/office/officeart/2005/8/colors/colorful5" csCatId="colorful" phldr="1"/>
      <dgm:spPr/>
    </dgm:pt>
    <dgm:pt modelId="{F23A00B9-EF6D-42E0-BBE6-F37C298298A0}">
      <dgm:prSet phldrT="[Texto]" custT="1"/>
      <dgm:spPr/>
      <dgm:t>
        <a:bodyPr/>
        <a:lstStyle/>
        <a:p>
          <a:r>
            <a:rPr lang="es-ES" sz="1800" b="1" dirty="0">
              <a:solidFill>
                <a:schemeClr val="tx1"/>
              </a:solidFill>
              <a:latin typeface="Century Gothic" panose="020B0502020202020204" pitchFamily="34" charset="0"/>
            </a:rPr>
            <a:t>Audiencias Públicas</a:t>
          </a:r>
        </a:p>
      </dgm:t>
    </dgm:pt>
    <dgm:pt modelId="{295DCB3C-5403-43E9-B095-A09A6977B5D5}" type="parTrans" cxnId="{C6CE31CC-48DE-4DBA-83E8-43D8BAEF4487}">
      <dgm:prSet/>
      <dgm:spPr/>
      <dgm:t>
        <a:bodyPr/>
        <a:lstStyle/>
        <a:p>
          <a:endParaRPr lang="es-ES" sz="2000" b="1">
            <a:solidFill>
              <a:schemeClr val="tx1"/>
            </a:solidFill>
            <a:latin typeface="Century Gothic" panose="020B0502020202020204" pitchFamily="34" charset="0"/>
          </a:endParaRPr>
        </a:p>
      </dgm:t>
    </dgm:pt>
    <dgm:pt modelId="{E182AF74-F4C8-4BDA-ABD5-A98E2DE7F27B}" type="sibTrans" cxnId="{C6CE31CC-48DE-4DBA-83E8-43D8BAEF4487}">
      <dgm:prSet/>
      <dgm:spPr/>
      <dgm:t>
        <a:bodyPr/>
        <a:lstStyle/>
        <a:p>
          <a:endParaRPr lang="es-ES" sz="2000" b="1">
            <a:solidFill>
              <a:schemeClr val="tx1"/>
            </a:solidFill>
            <a:latin typeface="Century Gothic" panose="020B0502020202020204" pitchFamily="34" charset="0"/>
          </a:endParaRPr>
        </a:p>
      </dgm:t>
    </dgm:pt>
    <dgm:pt modelId="{10C1C3F3-7667-4989-B894-E39959515FE1}">
      <dgm:prSet phldrT="[Texto]" custT="1"/>
      <dgm:spPr/>
      <dgm:t>
        <a:bodyPr/>
        <a:lstStyle/>
        <a:p>
          <a:r>
            <a:rPr lang="es-ES" sz="1800" b="1">
              <a:solidFill>
                <a:schemeClr val="tx1"/>
              </a:solidFill>
              <a:latin typeface="Century Gothic" panose="020B0502020202020204" pitchFamily="34" charset="0"/>
            </a:rPr>
            <a:t>Control Político </a:t>
          </a:r>
        </a:p>
      </dgm:t>
    </dgm:pt>
    <dgm:pt modelId="{0766DA50-8F06-4A39-92BC-E0C35CCBB174}" type="parTrans" cxnId="{6FB545A5-8C64-4821-A97C-66A8B69A7125}">
      <dgm:prSet/>
      <dgm:spPr/>
      <dgm:t>
        <a:bodyPr/>
        <a:lstStyle/>
        <a:p>
          <a:endParaRPr lang="es-ES" sz="2000" b="1">
            <a:solidFill>
              <a:schemeClr val="tx1"/>
            </a:solidFill>
            <a:latin typeface="Century Gothic" panose="020B0502020202020204" pitchFamily="34" charset="0"/>
          </a:endParaRPr>
        </a:p>
      </dgm:t>
    </dgm:pt>
    <dgm:pt modelId="{F022BAE1-71A0-4EE2-9E48-AA7664635318}" type="sibTrans" cxnId="{6FB545A5-8C64-4821-A97C-66A8B69A7125}">
      <dgm:prSet/>
      <dgm:spPr/>
      <dgm:t>
        <a:bodyPr/>
        <a:lstStyle/>
        <a:p>
          <a:endParaRPr lang="es-ES" sz="2000" b="1">
            <a:solidFill>
              <a:schemeClr val="tx1"/>
            </a:solidFill>
            <a:latin typeface="Century Gothic" panose="020B0502020202020204" pitchFamily="34" charset="0"/>
          </a:endParaRPr>
        </a:p>
      </dgm:t>
    </dgm:pt>
    <dgm:pt modelId="{D2D075DC-7E48-4F30-953D-26A32189B89F}">
      <dgm:prSet phldrT="[Texto]" custT="1"/>
      <dgm:spPr/>
      <dgm:t>
        <a:bodyPr/>
        <a:lstStyle/>
        <a:p>
          <a:endParaRPr lang="es-ES" sz="1800" b="1" dirty="0">
            <a:solidFill>
              <a:schemeClr val="tx1"/>
            </a:solidFill>
            <a:latin typeface="Century Gothic" panose="020B0502020202020204" pitchFamily="34" charset="0"/>
          </a:endParaRPr>
        </a:p>
        <a:p>
          <a:r>
            <a:rPr lang="es-ES" sz="1800" b="1" dirty="0">
              <a:solidFill>
                <a:schemeClr val="tx1"/>
              </a:solidFill>
              <a:latin typeface="Century Gothic" panose="020B0502020202020204" pitchFamily="34" charset="0"/>
            </a:rPr>
            <a:t>Trámite de Peticiones y denuncias </a:t>
          </a:r>
        </a:p>
        <a:p>
          <a:endParaRPr lang="es-ES" sz="1800" b="1" dirty="0">
            <a:solidFill>
              <a:schemeClr val="tx1"/>
            </a:solidFill>
            <a:latin typeface="Century Gothic" panose="020B0502020202020204" pitchFamily="34" charset="0"/>
          </a:endParaRPr>
        </a:p>
      </dgm:t>
    </dgm:pt>
    <dgm:pt modelId="{3A05871F-854C-4563-9005-C8157E0F5147}" type="parTrans" cxnId="{2B6A859E-1CE7-4EF2-A1BC-393FED6EC9E1}">
      <dgm:prSet/>
      <dgm:spPr/>
      <dgm:t>
        <a:bodyPr/>
        <a:lstStyle/>
        <a:p>
          <a:endParaRPr lang="es-ES" sz="2000" b="1">
            <a:solidFill>
              <a:schemeClr val="tx1"/>
            </a:solidFill>
            <a:latin typeface="Century Gothic" panose="020B0502020202020204" pitchFamily="34" charset="0"/>
          </a:endParaRPr>
        </a:p>
      </dgm:t>
    </dgm:pt>
    <dgm:pt modelId="{09B5F206-F956-422A-B3EF-72285A36ED3D}" type="sibTrans" cxnId="{2B6A859E-1CE7-4EF2-A1BC-393FED6EC9E1}">
      <dgm:prSet/>
      <dgm:spPr/>
      <dgm:t>
        <a:bodyPr/>
        <a:lstStyle/>
        <a:p>
          <a:endParaRPr lang="es-ES" sz="2000" b="1">
            <a:solidFill>
              <a:schemeClr val="tx1"/>
            </a:solidFill>
            <a:latin typeface="Century Gothic" panose="020B0502020202020204" pitchFamily="34" charset="0"/>
          </a:endParaRPr>
        </a:p>
      </dgm:t>
    </dgm:pt>
    <dgm:pt modelId="{6C95EC95-3040-4344-8CAB-CDF635855AB2}">
      <dgm:prSet phldrT="[Texto]" custT="1"/>
      <dgm:spPr>
        <a:solidFill>
          <a:schemeClr val="accent5">
            <a:lumMod val="60000"/>
            <a:lumOff val="40000"/>
          </a:schemeClr>
        </a:solidFill>
      </dgm:spPr>
      <dgm:t>
        <a:bodyPr/>
        <a:lstStyle/>
        <a:p>
          <a:r>
            <a:rPr lang="es-ES" sz="1800" b="1" dirty="0">
              <a:solidFill>
                <a:schemeClr val="tx1"/>
              </a:solidFill>
              <a:latin typeface="Century Gothic" panose="020B0502020202020204" pitchFamily="34" charset="0"/>
            </a:rPr>
            <a:t>Interacción     con la sociedad civil </a:t>
          </a:r>
        </a:p>
      </dgm:t>
    </dgm:pt>
    <dgm:pt modelId="{0E17A1F8-5FBC-49D7-B1F5-7167B2D7EEC5}" type="parTrans" cxnId="{EE9723A4-4FA7-41A9-BE11-028EB0267037}">
      <dgm:prSet/>
      <dgm:spPr/>
      <dgm:t>
        <a:bodyPr/>
        <a:lstStyle/>
        <a:p>
          <a:endParaRPr lang="es-ES" sz="2000" b="1">
            <a:solidFill>
              <a:schemeClr val="tx1"/>
            </a:solidFill>
            <a:latin typeface="Century Gothic" panose="020B0502020202020204" pitchFamily="34" charset="0"/>
          </a:endParaRPr>
        </a:p>
      </dgm:t>
    </dgm:pt>
    <dgm:pt modelId="{45CE3A23-91D0-4085-903C-632294A0064C}" type="sibTrans" cxnId="{EE9723A4-4FA7-41A9-BE11-028EB0267037}">
      <dgm:prSet/>
      <dgm:spPr/>
      <dgm:t>
        <a:bodyPr/>
        <a:lstStyle/>
        <a:p>
          <a:endParaRPr lang="es-ES" sz="2000" b="1">
            <a:solidFill>
              <a:schemeClr val="tx1"/>
            </a:solidFill>
            <a:latin typeface="Century Gothic" panose="020B0502020202020204" pitchFamily="34" charset="0"/>
          </a:endParaRPr>
        </a:p>
      </dgm:t>
    </dgm:pt>
    <dgm:pt modelId="{01E6A92A-91D3-4AF8-8625-99F8E832C6FB}">
      <dgm:prSet phldrT="[Texto]" custT="1"/>
      <dgm:spPr>
        <a:solidFill>
          <a:schemeClr val="accent6">
            <a:lumMod val="40000"/>
            <a:lumOff val="60000"/>
          </a:schemeClr>
        </a:solidFill>
      </dgm:spPr>
      <dgm:t>
        <a:bodyPr/>
        <a:lstStyle/>
        <a:p>
          <a:r>
            <a:rPr lang="es-ES" sz="1600" b="1">
              <a:solidFill>
                <a:schemeClr val="tx1"/>
              </a:solidFill>
              <a:latin typeface="Century Gothic" panose="020B0502020202020204" pitchFamily="34" charset="0"/>
            </a:rPr>
            <a:t>Acompañamiento a comunidades en riesgo de vulneracion de DH</a:t>
          </a:r>
        </a:p>
      </dgm:t>
    </dgm:pt>
    <dgm:pt modelId="{F76E5688-B9CB-4F8F-BF5C-DBC9EA71F809}" type="parTrans" cxnId="{BA4B2891-9E45-4420-AFCE-002DDEF40A89}">
      <dgm:prSet/>
      <dgm:spPr/>
      <dgm:t>
        <a:bodyPr/>
        <a:lstStyle/>
        <a:p>
          <a:endParaRPr lang="es-ES" sz="2000" b="1">
            <a:solidFill>
              <a:schemeClr val="tx1"/>
            </a:solidFill>
            <a:latin typeface="Century Gothic" panose="020B0502020202020204" pitchFamily="34" charset="0"/>
          </a:endParaRPr>
        </a:p>
      </dgm:t>
    </dgm:pt>
    <dgm:pt modelId="{AB3E69F5-5F24-4E56-BE13-9FBB3FD7CA96}" type="sibTrans" cxnId="{BA4B2891-9E45-4420-AFCE-002DDEF40A89}">
      <dgm:prSet/>
      <dgm:spPr/>
      <dgm:t>
        <a:bodyPr/>
        <a:lstStyle/>
        <a:p>
          <a:endParaRPr lang="es-ES" sz="2000" b="1">
            <a:solidFill>
              <a:schemeClr val="tx1"/>
            </a:solidFill>
            <a:latin typeface="Century Gothic" panose="020B0502020202020204" pitchFamily="34" charset="0"/>
          </a:endParaRPr>
        </a:p>
      </dgm:t>
    </dgm:pt>
    <dgm:pt modelId="{B7D67823-4C69-4801-AA7C-DB393F8C7024}" type="pres">
      <dgm:prSet presAssocID="{A53B74DE-545F-43ED-A188-C086E56B4B93}" presName="CompostProcess" presStyleCnt="0">
        <dgm:presLayoutVars>
          <dgm:dir/>
          <dgm:resizeHandles val="exact"/>
        </dgm:presLayoutVars>
      </dgm:prSet>
      <dgm:spPr/>
    </dgm:pt>
    <dgm:pt modelId="{7226EAA1-E175-48E8-89D8-E55B007E8EB7}" type="pres">
      <dgm:prSet presAssocID="{A53B74DE-545F-43ED-A188-C086E56B4B93}" presName="arrow" presStyleLbl="bgShp" presStyleIdx="0" presStyleCnt="1" custLinFactNeighborX="861"/>
      <dgm:spPr>
        <a:solidFill>
          <a:schemeClr val="accent5">
            <a:lumMod val="75000"/>
          </a:schemeClr>
        </a:solidFill>
      </dgm:spPr>
    </dgm:pt>
    <dgm:pt modelId="{70DB866F-CF4A-4A89-B2FF-75EF2F4ED0EA}" type="pres">
      <dgm:prSet presAssocID="{A53B74DE-545F-43ED-A188-C086E56B4B93}" presName="linearProcess" presStyleCnt="0"/>
      <dgm:spPr/>
    </dgm:pt>
    <dgm:pt modelId="{2E52E6AF-7985-496D-A293-51179629D2D6}" type="pres">
      <dgm:prSet presAssocID="{F23A00B9-EF6D-42E0-BBE6-F37C298298A0}" presName="textNode" presStyleLbl="node1" presStyleIdx="0" presStyleCnt="5" custLinFactNeighborX="39743" custLinFactNeighborY="-1827">
        <dgm:presLayoutVars>
          <dgm:bulletEnabled val="1"/>
        </dgm:presLayoutVars>
      </dgm:prSet>
      <dgm:spPr/>
      <dgm:t>
        <a:bodyPr/>
        <a:lstStyle/>
        <a:p>
          <a:endParaRPr lang="es-ES"/>
        </a:p>
      </dgm:t>
    </dgm:pt>
    <dgm:pt modelId="{EDBE2ED6-4590-46DF-A3F7-078F8361EC62}" type="pres">
      <dgm:prSet presAssocID="{E182AF74-F4C8-4BDA-ABD5-A98E2DE7F27B}" presName="sibTrans" presStyleCnt="0"/>
      <dgm:spPr/>
    </dgm:pt>
    <dgm:pt modelId="{B7CB0452-AC09-4681-B2DF-22B17D666DC5}" type="pres">
      <dgm:prSet presAssocID="{10C1C3F3-7667-4989-B894-E39959515FE1}" presName="textNode" presStyleLbl="node1" presStyleIdx="1" presStyleCnt="5" custScaleY="93230" custLinFactNeighborX="2807" custLinFactNeighborY="3058">
        <dgm:presLayoutVars>
          <dgm:bulletEnabled val="1"/>
        </dgm:presLayoutVars>
      </dgm:prSet>
      <dgm:spPr/>
      <dgm:t>
        <a:bodyPr/>
        <a:lstStyle/>
        <a:p>
          <a:endParaRPr lang="es-ES"/>
        </a:p>
      </dgm:t>
    </dgm:pt>
    <dgm:pt modelId="{244535B5-ED72-405A-B2B2-7078C74B2429}" type="pres">
      <dgm:prSet presAssocID="{F022BAE1-71A0-4EE2-9E48-AA7664635318}" presName="sibTrans" presStyleCnt="0"/>
      <dgm:spPr/>
    </dgm:pt>
    <dgm:pt modelId="{956DAB57-E5F5-4A2C-92F9-0F7AE94661C2}" type="pres">
      <dgm:prSet presAssocID="{D2D075DC-7E48-4F30-953D-26A32189B89F}" presName="textNode" presStyleLbl="node1" presStyleIdx="2" presStyleCnt="5" custScaleY="86514" custLinFactNeighborX="-46048" custLinFactNeighborY="1530">
        <dgm:presLayoutVars>
          <dgm:bulletEnabled val="1"/>
        </dgm:presLayoutVars>
      </dgm:prSet>
      <dgm:spPr/>
      <dgm:t>
        <a:bodyPr/>
        <a:lstStyle/>
        <a:p>
          <a:endParaRPr lang="es-ES"/>
        </a:p>
      </dgm:t>
    </dgm:pt>
    <dgm:pt modelId="{9284D323-EEDF-4F42-ABB1-DCCFBE7D3837}" type="pres">
      <dgm:prSet presAssocID="{09B5F206-F956-422A-B3EF-72285A36ED3D}" presName="sibTrans" presStyleCnt="0"/>
      <dgm:spPr/>
    </dgm:pt>
    <dgm:pt modelId="{7BE139E8-8C6C-4CE7-A6D3-139569B22B12}" type="pres">
      <dgm:prSet presAssocID="{6C95EC95-3040-4344-8CAB-CDF635855AB2}" presName="textNode" presStyleLbl="node1" presStyleIdx="3" presStyleCnt="5" custScaleX="120559" custScaleY="87130" custLinFactNeighborX="-89478" custLinFactNeighborY="2444">
        <dgm:presLayoutVars>
          <dgm:bulletEnabled val="1"/>
        </dgm:presLayoutVars>
      </dgm:prSet>
      <dgm:spPr/>
      <dgm:t>
        <a:bodyPr/>
        <a:lstStyle/>
        <a:p>
          <a:endParaRPr lang="es-ES"/>
        </a:p>
      </dgm:t>
    </dgm:pt>
    <dgm:pt modelId="{F6B9677C-0442-4F32-8557-A6F4F2C051C7}" type="pres">
      <dgm:prSet presAssocID="{45CE3A23-91D0-4085-903C-632294A0064C}" presName="sibTrans" presStyleCnt="0"/>
      <dgm:spPr/>
    </dgm:pt>
    <dgm:pt modelId="{EB3F0365-5EAA-456B-B7EE-4EA8B4F4F185}" type="pres">
      <dgm:prSet presAssocID="{01E6A92A-91D3-4AF8-8625-99F8E832C6FB}" presName="textNode" presStyleLbl="node1" presStyleIdx="4" presStyleCnt="5" custScaleX="134479" custLinFactNeighborX="-46501">
        <dgm:presLayoutVars>
          <dgm:bulletEnabled val="1"/>
        </dgm:presLayoutVars>
      </dgm:prSet>
      <dgm:spPr/>
      <dgm:t>
        <a:bodyPr/>
        <a:lstStyle/>
        <a:p>
          <a:endParaRPr lang="es-ES"/>
        </a:p>
      </dgm:t>
    </dgm:pt>
  </dgm:ptLst>
  <dgm:cxnLst>
    <dgm:cxn modelId="{8FE52CBC-B7EA-4B56-BB60-DB5B10F5A0B8}" type="presOf" srcId="{F23A00B9-EF6D-42E0-BBE6-F37C298298A0}" destId="{2E52E6AF-7985-496D-A293-51179629D2D6}" srcOrd="0" destOrd="0" presId="urn:microsoft.com/office/officeart/2005/8/layout/hProcess9"/>
    <dgm:cxn modelId="{2B6A859E-1CE7-4EF2-A1BC-393FED6EC9E1}" srcId="{A53B74DE-545F-43ED-A188-C086E56B4B93}" destId="{D2D075DC-7E48-4F30-953D-26A32189B89F}" srcOrd="2" destOrd="0" parTransId="{3A05871F-854C-4563-9005-C8157E0F5147}" sibTransId="{09B5F206-F956-422A-B3EF-72285A36ED3D}"/>
    <dgm:cxn modelId="{A1032149-D7D1-4972-B46B-57B47BEF585B}" type="presOf" srcId="{D2D075DC-7E48-4F30-953D-26A32189B89F}" destId="{956DAB57-E5F5-4A2C-92F9-0F7AE94661C2}" srcOrd="0" destOrd="0" presId="urn:microsoft.com/office/officeart/2005/8/layout/hProcess9"/>
    <dgm:cxn modelId="{6D555A86-63B1-4D43-8925-B890BC1C8FE2}" type="presOf" srcId="{10C1C3F3-7667-4989-B894-E39959515FE1}" destId="{B7CB0452-AC09-4681-B2DF-22B17D666DC5}" srcOrd="0" destOrd="0" presId="urn:microsoft.com/office/officeart/2005/8/layout/hProcess9"/>
    <dgm:cxn modelId="{23EE3F54-739A-4B33-ACED-4DA2EE211E00}" type="presOf" srcId="{6C95EC95-3040-4344-8CAB-CDF635855AB2}" destId="{7BE139E8-8C6C-4CE7-A6D3-139569B22B12}" srcOrd="0" destOrd="0" presId="urn:microsoft.com/office/officeart/2005/8/layout/hProcess9"/>
    <dgm:cxn modelId="{DA831BBD-2A6E-493A-A7EA-FD2259B28DA8}" type="presOf" srcId="{01E6A92A-91D3-4AF8-8625-99F8E832C6FB}" destId="{EB3F0365-5EAA-456B-B7EE-4EA8B4F4F185}" srcOrd="0" destOrd="0" presId="urn:microsoft.com/office/officeart/2005/8/layout/hProcess9"/>
    <dgm:cxn modelId="{C6CE31CC-48DE-4DBA-83E8-43D8BAEF4487}" srcId="{A53B74DE-545F-43ED-A188-C086E56B4B93}" destId="{F23A00B9-EF6D-42E0-BBE6-F37C298298A0}" srcOrd="0" destOrd="0" parTransId="{295DCB3C-5403-43E9-B095-A09A6977B5D5}" sibTransId="{E182AF74-F4C8-4BDA-ABD5-A98E2DE7F27B}"/>
    <dgm:cxn modelId="{6FB545A5-8C64-4821-A97C-66A8B69A7125}" srcId="{A53B74DE-545F-43ED-A188-C086E56B4B93}" destId="{10C1C3F3-7667-4989-B894-E39959515FE1}" srcOrd="1" destOrd="0" parTransId="{0766DA50-8F06-4A39-92BC-E0C35CCBB174}" sibTransId="{F022BAE1-71A0-4EE2-9E48-AA7664635318}"/>
    <dgm:cxn modelId="{BA4B2891-9E45-4420-AFCE-002DDEF40A89}" srcId="{A53B74DE-545F-43ED-A188-C086E56B4B93}" destId="{01E6A92A-91D3-4AF8-8625-99F8E832C6FB}" srcOrd="4" destOrd="0" parTransId="{F76E5688-B9CB-4F8F-BF5C-DBC9EA71F809}" sibTransId="{AB3E69F5-5F24-4E56-BE13-9FBB3FD7CA96}"/>
    <dgm:cxn modelId="{EAFEB93E-4500-4719-97CC-34D4328F209A}" type="presOf" srcId="{A53B74DE-545F-43ED-A188-C086E56B4B93}" destId="{B7D67823-4C69-4801-AA7C-DB393F8C7024}" srcOrd="0" destOrd="0" presId="urn:microsoft.com/office/officeart/2005/8/layout/hProcess9"/>
    <dgm:cxn modelId="{EE9723A4-4FA7-41A9-BE11-028EB0267037}" srcId="{A53B74DE-545F-43ED-A188-C086E56B4B93}" destId="{6C95EC95-3040-4344-8CAB-CDF635855AB2}" srcOrd="3" destOrd="0" parTransId="{0E17A1F8-5FBC-49D7-B1F5-7167B2D7EEC5}" sibTransId="{45CE3A23-91D0-4085-903C-632294A0064C}"/>
    <dgm:cxn modelId="{9CA700D9-B90D-4D85-A1ED-BE227FFD8B67}" type="presParOf" srcId="{B7D67823-4C69-4801-AA7C-DB393F8C7024}" destId="{7226EAA1-E175-48E8-89D8-E55B007E8EB7}" srcOrd="0" destOrd="0" presId="urn:microsoft.com/office/officeart/2005/8/layout/hProcess9"/>
    <dgm:cxn modelId="{DB1E6D38-C180-441E-8420-89E0A14E8EBD}" type="presParOf" srcId="{B7D67823-4C69-4801-AA7C-DB393F8C7024}" destId="{70DB866F-CF4A-4A89-B2FF-75EF2F4ED0EA}" srcOrd="1" destOrd="0" presId="urn:microsoft.com/office/officeart/2005/8/layout/hProcess9"/>
    <dgm:cxn modelId="{BCE482C2-C497-44A7-BEEB-6C93B154E9D2}" type="presParOf" srcId="{70DB866F-CF4A-4A89-B2FF-75EF2F4ED0EA}" destId="{2E52E6AF-7985-496D-A293-51179629D2D6}" srcOrd="0" destOrd="0" presId="urn:microsoft.com/office/officeart/2005/8/layout/hProcess9"/>
    <dgm:cxn modelId="{A21311A8-5061-49F6-92C6-6E554B8FC629}" type="presParOf" srcId="{70DB866F-CF4A-4A89-B2FF-75EF2F4ED0EA}" destId="{EDBE2ED6-4590-46DF-A3F7-078F8361EC62}" srcOrd="1" destOrd="0" presId="urn:microsoft.com/office/officeart/2005/8/layout/hProcess9"/>
    <dgm:cxn modelId="{2BA24D17-9141-43A1-98F2-01D8D93FACFF}" type="presParOf" srcId="{70DB866F-CF4A-4A89-B2FF-75EF2F4ED0EA}" destId="{B7CB0452-AC09-4681-B2DF-22B17D666DC5}" srcOrd="2" destOrd="0" presId="urn:microsoft.com/office/officeart/2005/8/layout/hProcess9"/>
    <dgm:cxn modelId="{7881AB61-6210-44B9-9699-D694973EE20F}" type="presParOf" srcId="{70DB866F-CF4A-4A89-B2FF-75EF2F4ED0EA}" destId="{244535B5-ED72-405A-B2B2-7078C74B2429}" srcOrd="3" destOrd="0" presId="urn:microsoft.com/office/officeart/2005/8/layout/hProcess9"/>
    <dgm:cxn modelId="{2F4EA8B4-B120-4E8A-B9DD-9BF8EC92F94F}" type="presParOf" srcId="{70DB866F-CF4A-4A89-B2FF-75EF2F4ED0EA}" destId="{956DAB57-E5F5-4A2C-92F9-0F7AE94661C2}" srcOrd="4" destOrd="0" presId="urn:microsoft.com/office/officeart/2005/8/layout/hProcess9"/>
    <dgm:cxn modelId="{E83EA701-6ACD-4FDD-865F-9E612EC372F2}" type="presParOf" srcId="{70DB866F-CF4A-4A89-B2FF-75EF2F4ED0EA}" destId="{9284D323-EEDF-4F42-ABB1-DCCFBE7D3837}" srcOrd="5" destOrd="0" presId="urn:microsoft.com/office/officeart/2005/8/layout/hProcess9"/>
    <dgm:cxn modelId="{E5AE6053-18C1-4E54-9306-0A02B589196D}" type="presParOf" srcId="{70DB866F-CF4A-4A89-B2FF-75EF2F4ED0EA}" destId="{7BE139E8-8C6C-4CE7-A6D3-139569B22B12}" srcOrd="6" destOrd="0" presId="urn:microsoft.com/office/officeart/2005/8/layout/hProcess9"/>
    <dgm:cxn modelId="{AADEAC36-C764-42D4-A768-93ACD0DAFB9A}" type="presParOf" srcId="{70DB866F-CF4A-4A89-B2FF-75EF2F4ED0EA}" destId="{F6B9677C-0442-4F32-8557-A6F4F2C051C7}" srcOrd="7" destOrd="0" presId="urn:microsoft.com/office/officeart/2005/8/layout/hProcess9"/>
    <dgm:cxn modelId="{E0454AFA-2697-40FB-802B-FE19F8B63404}" type="presParOf" srcId="{70DB866F-CF4A-4A89-B2FF-75EF2F4ED0EA}" destId="{EB3F0365-5EAA-456B-B7EE-4EA8B4F4F18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6EAA1-E175-48E8-89D8-E55B007E8EB7}">
      <dsp:nvSpPr>
        <dsp:cNvPr id="0" name=""/>
        <dsp:cNvSpPr/>
      </dsp:nvSpPr>
      <dsp:spPr>
        <a:xfrm>
          <a:off x="758886" y="0"/>
          <a:ext cx="7836068" cy="2953717"/>
        </a:xfrm>
        <a:prstGeom prst="rightArrow">
          <a:avLst/>
        </a:prstGeom>
        <a:solidFill>
          <a:schemeClr val="accent5">
            <a:lumMod val="75000"/>
          </a:schemeClr>
        </a:solidFill>
        <a:ln>
          <a:noFill/>
        </a:ln>
        <a:effectLst/>
      </dsp:spPr>
      <dsp:style>
        <a:lnRef idx="0">
          <a:scrgbClr r="0" g="0" b="0"/>
        </a:lnRef>
        <a:fillRef idx="1">
          <a:scrgbClr r="0" g="0" b="0"/>
        </a:fillRef>
        <a:effectRef idx="2">
          <a:scrgbClr r="0" g="0" b="0"/>
        </a:effectRef>
        <a:fontRef idx="minor"/>
      </dsp:style>
    </dsp:sp>
    <dsp:sp modelId="{2E52E6AF-7985-496D-A293-51179629D2D6}">
      <dsp:nvSpPr>
        <dsp:cNvPr id="0" name=""/>
        <dsp:cNvSpPr/>
      </dsp:nvSpPr>
      <dsp:spPr>
        <a:xfrm>
          <a:off x="69421" y="864529"/>
          <a:ext cx="1537937" cy="11814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solidFill>
                <a:schemeClr val="tx1"/>
              </a:solidFill>
              <a:latin typeface="Century Gothic" panose="020B0502020202020204" pitchFamily="34" charset="0"/>
            </a:rPr>
            <a:t>Audiencias Públicas</a:t>
          </a:r>
        </a:p>
      </dsp:txBody>
      <dsp:txXfrm>
        <a:off x="127096" y="922204"/>
        <a:ext cx="1422587" cy="1066136"/>
      </dsp:txXfrm>
    </dsp:sp>
    <dsp:sp modelId="{B7CB0452-AC09-4681-B2DF-22B17D666DC5}">
      <dsp:nvSpPr>
        <dsp:cNvPr id="0" name=""/>
        <dsp:cNvSpPr/>
      </dsp:nvSpPr>
      <dsp:spPr>
        <a:xfrm>
          <a:off x="1714380" y="962238"/>
          <a:ext cx="1537937" cy="110150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a:solidFill>
                <a:schemeClr val="tx1"/>
              </a:solidFill>
              <a:latin typeface="Century Gothic" panose="020B0502020202020204" pitchFamily="34" charset="0"/>
            </a:rPr>
            <a:t>Control Político </a:t>
          </a:r>
        </a:p>
      </dsp:txBody>
      <dsp:txXfrm>
        <a:off x="1768151" y="1016009"/>
        <a:ext cx="1430395" cy="993958"/>
      </dsp:txXfrm>
    </dsp:sp>
    <dsp:sp modelId="{956DAB57-E5F5-4A2C-92F9-0F7AE94661C2}">
      <dsp:nvSpPr>
        <dsp:cNvPr id="0" name=""/>
        <dsp:cNvSpPr/>
      </dsp:nvSpPr>
      <dsp:spPr>
        <a:xfrm>
          <a:off x="3339113" y="983859"/>
          <a:ext cx="1537937" cy="1022151"/>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s-ES" sz="1800" b="1" kern="1200" dirty="0">
            <a:solidFill>
              <a:schemeClr val="tx1"/>
            </a:solidFill>
            <a:latin typeface="Century Gothic" panose="020B0502020202020204" pitchFamily="34" charset="0"/>
          </a:endParaRPr>
        </a:p>
        <a:p>
          <a:pPr lvl="0" algn="ctr" defTabSz="800100">
            <a:lnSpc>
              <a:spcPct val="90000"/>
            </a:lnSpc>
            <a:spcBef>
              <a:spcPct val="0"/>
            </a:spcBef>
            <a:spcAft>
              <a:spcPct val="35000"/>
            </a:spcAft>
          </a:pPr>
          <a:r>
            <a:rPr lang="es-ES" sz="1800" b="1" kern="1200" dirty="0">
              <a:solidFill>
                <a:schemeClr val="tx1"/>
              </a:solidFill>
              <a:latin typeface="Century Gothic" panose="020B0502020202020204" pitchFamily="34" charset="0"/>
            </a:rPr>
            <a:t>Trámite de Peticiones y denuncias </a:t>
          </a:r>
        </a:p>
        <a:p>
          <a:pPr lvl="0" algn="ctr" defTabSz="800100">
            <a:lnSpc>
              <a:spcPct val="90000"/>
            </a:lnSpc>
            <a:spcBef>
              <a:spcPct val="0"/>
            </a:spcBef>
            <a:spcAft>
              <a:spcPct val="35000"/>
            </a:spcAft>
          </a:pPr>
          <a:endParaRPr lang="es-ES" sz="1800" b="1" kern="1200" dirty="0">
            <a:solidFill>
              <a:schemeClr val="tx1"/>
            </a:solidFill>
            <a:latin typeface="Century Gothic" panose="020B0502020202020204" pitchFamily="34" charset="0"/>
          </a:endParaRPr>
        </a:p>
      </dsp:txBody>
      <dsp:txXfrm>
        <a:off x="3389010" y="1033756"/>
        <a:ext cx="1438143" cy="922357"/>
      </dsp:txXfrm>
    </dsp:sp>
    <dsp:sp modelId="{7BE139E8-8C6C-4CE7-A6D3-139569B22B12}">
      <dsp:nvSpPr>
        <dsp:cNvPr id="0" name=""/>
        <dsp:cNvSpPr/>
      </dsp:nvSpPr>
      <dsp:spPr>
        <a:xfrm>
          <a:off x="4973051" y="991019"/>
          <a:ext cx="1854122" cy="1029429"/>
        </a:xfrm>
        <a:prstGeom prst="roundRect">
          <a:avLst/>
        </a:prstGeom>
        <a:solidFill>
          <a:schemeClr val="accent5">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solidFill>
                <a:schemeClr val="tx1"/>
              </a:solidFill>
              <a:latin typeface="Century Gothic" panose="020B0502020202020204" pitchFamily="34" charset="0"/>
            </a:rPr>
            <a:t>Interacción     con la sociedad civil </a:t>
          </a:r>
        </a:p>
      </dsp:txBody>
      <dsp:txXfrm>
        <a:off x="5023304" y="1041272"/>
        <a:ext cx="1753616" cy="928923"/>
      </dsp:txXfrm>
    </dsp:sp>
    <dsp:sp modelId="{EB3F0365-5EAA-456B-B7EE-4EA8B4F4F185}">
      <dsp:nvSpPr>
        <dsp:cNvPr id="0" name=""/>
        <dsp:cNvSpPr/>
      </dsp:nvSpPr>
      <dsp:spPr>
        <a:xfrm>
          <a:off x="7069811" y="886115"/>
          <a:ext cx="2068203" cy="1181486"/>
        </a:xfrm>
        <a:prstGeom prst="roundRect">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a:solidFill>
                <a:schemeClr val="tx1"/>
              </a:solidFill>
              <a:latin typeface="Century Gothic" panose="020B0502020202020204" pitchFamily="34" charset="0"/>
            </a:rPr>
            <a:t>Acompañamiento a comunidades en riesgo de vulneracion de DH</a:t>
          </a:r>
        </a:p>
      </dsp:txBody>
      <dsp:txXfrm>
        <a:off x="7127486" y="943790"/>
        <a:ext cx="1952853" cy="10661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39C1363-0FAF-43FB-B57B-8936423E8F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06EE1129-9C76-45C2-9150-81382166D0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7EE647-7A9E-4BFF-B47A-BDB68A483074}" type="datetimeFigureOut">
              <a:rPr lang="es-ES" smtClean="0"/>
              <a:t>24/06/2024</a:t>
            </a:fld>
            <a:endParaRPr lang="es-ES"/>
          </a:p>
        </p:txBody>
      </p:sp>
      <p:sp>
        <p:nvSpPr>
          <p:cNvPr id="4" name="Marcador de pie de página 3">
            <a:extLst>
              <a:ext uri="{FF2B5EF4-FFF2-40B4-BE49-F238E27FC236}">
                <a16:creationId xmlns:a16="http://schemas.microsoft.com/office/drawing/2014/main" id="{CD17936F-0E03-465F-9035-0C53305EDA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BEE60BAB-977D-447E-8801-7A096532B9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DF9BE1-D4FD-460F-A24C-1873A15B10DB}" type="slidenum">
              <a:rPr lang="es-ES" smtClean="0"/>
              <a:t>‹Nº›</a:t>
            </a:fld>
            <a:endParaRPr lang="es-ES"/>
          </a:p>
        </p:txBody>
      </p:sp>
    </p:spTree>
    <p:extLst>
      <p:ext uri="{BB962C8B-B14F-4D97-AF65-F5344CB8AC3E}">
        <p14:creationId xmlns:p14="http://schemas.microsoft.com/office/powerpoint/2010/main" val="61284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ACD00-8D06-455A-817D-3778EFD59077}" type="datetimeFigureOut">
              <a:rPr lang="es-ES" noProof="0" smtClean="0"/>
              <a:t>24/06/2024</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96411-532F-4A25-90AB-82AA4D5EA917}" type="slidenum">
              <a:rPr lang="es-ES" noProof="0" smtClean="0"/>
              <a:t>‹Nº›</a:t>
            </a:fld>
            <a:endParaRPr lang="es-ES" noProof="0"/>
          </a:p>
        </p:txBody>
      </p:sp>
    </p:spTree>
    <p:extLst>
      <p:ext uri="{BB962C8B-B14F-4D97-AF65-F5344CB8AC3E}">
        <p14:creationId xmlns:p14="http://schemas.microsoft.com/office/powerpoint/2010/main" val="292195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3896411-532F-4A25-90AB-82AA4D5EA917}" type="slidenum">
              <a:rPr lang="es-ES" noProof="0" smtClean="0"/>
              <a:t>1</a:t>
            </a:fld>
            <a:endParaRPr lang="es-ES" noProof="0"/>
          </a:p>
        </p:txBody>
      </p:sp>
    </p:spTree>
    <p:extLst>
      <p:ext uri="{BB962C8B-B14F-4D97-AF65-F5344CB8AC3E}">
        <p14:creationId xmlns:p14="http://schemas.microsoft.com/office/powerpoint/2010/main" val="21766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3896411-532F-4A25-90AB-82AA4D5EA917}" type="slidenum">
              <a:rPr lang="es-ES" noProof="0" smtClean="0"/>
              <a:t>2</a:t>
            </a:fld>
            <a:endParaRPr lang="es-ES" noProof="0"/>
          </a:p>
        </p:txBody>
      </p:sp>
    </p:spTree>
    <p:extLst>
      <p:ext uri="{BB962C8B-B14F-4D97-AF65-F5344CB8AC3E}">
        <p14:creationId xmlns:p14="http://schemas.microsoft.com/office/powerpoint/2010/main" val="415264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4FEDE-C0BA-C1B8-E20F-ED16D2FC16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5E0DA7-5168-E56E-E0F6-7A1D498DBC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E8C9293-F2B2-7C25-FB82-A84163150BF2}"/>
              </a:ext>
            </a:extLst>
          </p:cNvPr>
          <p:cNvSpPr>
            <a:spLocks noGrp="1"/>
          </p:cNvSpPr>
          <p:nvPr>
            <p:ph type="dt" sz="half" idx="10"/>
          </p:nvPr>
        </p:nvSpPr>
        <p:spPr/>
        <p:txBody>
          <a:bodyPr/>
          <a:lstStyle/>
          <a:p>
            <a:pPr rtl="0"/>
            <a:fld id="{EE02C96D-6970-4700-869C-5B3F273F3D03}" type="datetime1">
              <a:rPr lang="es-ES" noProof="0" smtClean="0"/>
              <a:t>24/06/2024</a:t>
            </a:fld>
            <a:endParaRPr lang="es-ES" noProof="0"/>
          </a:p>
        </p:txBody>
      </p:sp>
      <p:sp>
        <p:nvSpPr>
          <p:cNvPr id="5" name="Marcador de pie de página 4">
            <a:extLst>
              <a:ext uri="{FF2B5EF4-FFF2-40B4-BE49-F238E27FC236}">
                <a16:creationId xmlns:a16="http://schemas.microsoft.com/office/drawing/2014/main" id="{C957E6DC-7648-2892-9EB3-A248AA4DA198}"/>
              </a:ext>
            </a:extLst>
          </p:cNvPr>
          <p:cNvSpPr>
            <a:spLocks noGrp="1"/>
          </p:cNvSpPr>
          <p:nvPr>
            <p:ph type="ftr" sz="quarter" idx="11"/>
          </p:nvPr>
        </p:nvSpPr>
        <p:spPr/>
        <p:txBody>
          <a:bodyPr/>
          <a:lstStyle/>
          <a:p>
            <a:pPr rtl="0"/>
            <a:r>
              <a:rPr lang="es-ES" noProof="0"/>
              <a:t>
              </a:t>
            </a:r>
          </a:p>
        </p:txBody>
      </p:sp>
      <p:sp>
        <p:nvSpPr>
          <p:cNvPr id="6" name="Marcador de número de diapositiva 5">
            <a:extLst>
              <a:ext uri="{FF2B5EF4-FFF2-40B4-BE49-F238E27FC236}">
                <a16:creationId xmlns:a16="http://schemas.microsoft.com/office/drawing/2014/main" id="{784EC224-899E-61A8-752B-0547707E77B8}"/>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99388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43569-121D-CBB5-AA23-23B14825513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8922B0-5BA4-0317-D618-77413E976A6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6F9CFB-6C6B-64A8-4BAA-17CC6E02205D}"/>
              </a:ext>
            </a:extLst>
          </p:cNvPr>
          <p:cNvSpPr>
            <a:spLocks noGrp="1"/>
          </p:cNvSpPr>
          <p:nvPr>
            <p:ph type="dt" sz="half" idx="10"/>
          </p:nvPr>
        </p:nvSpPr>
        <p:spPr/>
        <p:txBody>
          <a:bodyPr/>
          <a:lstStyle/>
          <a:p>
            <a:pPr rtl="0"/>
            <a:fld id="{A0FE6F5F-C53F-460F-A4D6-DEC9068B2A01}" type="datetime1">
              <a:rPr lang="es-ES" noProof="0" smtClean="0"/>
              <a:t>24/06/2024</a:t>
            </a:fld>
            <a:endParaRPr lang="es-ES" noProof="0"/>
          </a:p>
        </p:txBody>
      </p:sp>
      <p:sp>
        <p:nvSpPr>
          <p:cNvPr id="5" name="Marcador de pie de página 4">
            <a:extLst>
              <a:ext uri="{FF2B5EF4-FFF2-40B4-BE49-F238E27FC236}">
                <a16:creationId xmlns:a16="http://schemas.microsoft.com/office/drawing/2014/main" id="{B3939B15-4E83-07FC-3E77-479B9091ABB6}"/>
              </a:ext>
            </a:extLst>
          </p:cNvPr>
          <p:cNvSpPr>
            <a:spLocks noGrp="1"/>
          </p:cNvSpPr>
          <p:nvPr>
            <p:ph type="ftr" sz="quarter" idx="11"/>
          </p:nvPr>
        </p:nvSpPr>
        <p:spPr/>
        <p:txBody>
          <a:bodyPr/>
          <a:lstStyle/>
          <a:p>
            <a:pPr rtl="0"/>
            <a:r>
              <a:rPr lang="es-ES" noProof="0"/>
              <a:t>
              </a:t>
            </a:r>
          </a:p>
        </p:txBody>
      </p:sp>
      <p:sp>
        <p:nvSpPr>
          <p:cNvPr id="6" name="Marcador de número de diapositiva 5">
            <a:extLst>
              <a:ext uri="{FF2B5EF4-FFF2-40B4-BE49-F238E27FC236}">
                <a16:creationId xmlns:a16="http://schemas.microsoft.com/office/drawing/2014/main" id="{12EF541F-AFE3-293A-2021-469C6D398BFE}"/>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838106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7EDB236-B4A1-CB0B-EB0D-9C408223654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8F2E85-66A0-74E2-B2B5-B12D9FD8D6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33E448-750E-9377-BE45-D69B30FC0CDA}"/>
              </a:ext>
            </a:extLst>
          </p:cNvPr>
          <p:cNvSpPr>
            <a:spLocks noGrp="1"/>
          </p:cNvSpPr>
          <p:nvPr>
            <p:ph type="dt" sz="half" idx="10"/>
          </p:nvPr>
        </p:nvSpPr>
        <p:spPr/>
        <p:txBody>
          <a:bodyPr/>
          <a:lstStyle/>
          <a:p>
            <a:pPr rtl="0"/>
            <a:fld id="{181E6E95-41C9-4FF2-AF85-3AC37369A473}" type="datetime1">
              <a:rPr lang="es-ES" noProof="0" smtClean="0"/>
              <a:t>24/06/2024</a:t>
            </a:fld>
            <a:endParaRPr lang="es-ES" noProof="0"/>
          </a:p>
        </p:txBody>
      </p:sp>
      <p:sp>
        <p:nvSpPr>
          <p:cNvPr id="5" name="Marcador de pie de página 4">
            <a:extLst>
              <a:ext uri="{FF2B5EF4-FFF2-40B4-BE49-F238E27FC236}">
                <a16:creationId xmlns:a16="http://schemas.microsoft.com/office/drawing/2014/main" id="{15D28341-E550-1C66-B254-8B0845443BC6}"/>
              </a:ext>
            </a:extLst>
          </p:cNvPr>
          <p:cNvSpPr>
            <a:spLocks noGrp="1"/>
          </p:cNvSpPr>
          <p:nvPr>
            <p:ph type="ftr" sz="quarter" idx="11"/>
          </p:nvPr>
        </p:nvSpPr>
        <p:spPr/>
        <p:txBody>
          <a:bodyPr/>
          <a:lstStyle/>
          <a:p>
            <a:pPr rtl="0"/>
            <a:r>
              <a:rPr lang="es-ES" noProof="0"/>
              <a:t>
              </a:t>
            </a:r>
          </a:p>
        </p:txBody>
      </p:sp>
      <p:sp>
        <p:nvSpPr>
          <p:cNvPr id="6" name="Marcador de número de diapositiva 5">
            <a:extLst>
              <a:ext uri="{FF2B5EF4-FFF2-40B4-BE49-F238E27FC236}">
                <a16:creationId xmlns:a16="http://schemas.microsoft.com/office/drawing/2014/main" id="{670F9C5C-DF4F-4782-F2E3-BD6A99486AA5}"/>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792093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38BEC-8E38-D8CB-AC0C-D206CF3E487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5D74F3-10F2-51FA-C814-6C28C72721C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5B46B7-B2F2-3B25-8130-0B089771E89C}"/>
              </a:ext>
            </a:extLst>
          </p:cNvPr>
          <p:cNvSpPr>
            <a:spLocks noGrp="1"/>
          </p:cNvSpPr>
          <p:nvPr>
            <p:ph type="dt" sz="half" idx="10"/>
          </p:nvPr>
        </p:nvSpPr>
        <p:spPr/>
        <p:txBody>
          <a:bodyPr/>
          <a:lstStyle/>
          <a:p>
            <a:pPr rtl="0"/>
            <a:fld id="{27DAC1A7-5491-4D37-AA13-FBD3B85D8E0F}" type="datetime1">
              <a:rPr lang="es-ES" noProof="0" smtClean="0"/>
              <a:t>24/06/2024</a:t>
            </a:fld>
            <a:endParaRPr lang="es-ES" noProof="0"/>
          </a:p>
        </p:txBody>
      </p:sp>
      <p:sp>
        <p:nvSpPr>
          <p:cNvPr id="5" name="Marcador de pie de página 4">
            <a:extLst>
              <a:ext uri="{FF2B5EF4-FFF2-40B4-BE49-F238E27FC236}">
                <a16:creationId xmlns:a16="http://schemas.microsoft.com/office/drawing/2014/main" id="{36C9B4E1-9F83-AF77-D950-FE743A71D4FC}"/>
              </a:ext>
            </a:extLst>
          </p:cNvPr>
          <p:cNvSpPr>
            <a:spLocks noGrp="1"/>
          </p:cNvSpPr>
          <p:nvPr>
            <p:ph type="ftr" sz="quarter" idx="11"/>
          </p:nvPr>
        </p:nvSpPr>
        <p:spPr/>
        <p:txBody>
          <a:bodyPr/>
          <a:lstStyle/>
          <a:p>
            <a:pPr rtl="0"/>
            <a:r>
              <a:rPr lang="es-ES" noProof="0"/>
              <a:t>
              </a:t>
            </a:r>
          </a:p>
        </p:txBody>
      </p:sp>
      <p:sp>
        <p:nvSpPr>
          <p:cNvPr id="6" name="Marcador de número de diapositiva 5">
            <a:extLst>
              <a:ext uri="{FF2B5EF4-FFF2-40B4-BE49-F238E27FC236}">
                <a16:creationId xmlns:a16="http://schemas.microsoft.com/office/drawing/2014/main" id="{C8D06F38-3C1B-871A-531F-F625A01930E2}"/>
              </a:ext>
            </a:extLst>
          </p:cNvPr>
          <p:cNvSpPr>
            <a:spLocks noGrp="1"/>
          </p:cNvSpPr>
          <p:nvPr>
            <p:ph type="sldNum" sz="quarter" idx="12"/>
          </p:nvPr>
        </p:nvSpPr>
        <p:spPr/>
        <p:txBody>
          <a:bodyPr/>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99834698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359E6-53C9-98A1-7EF0-0F28905363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213DF6-EC79-3F47-CE9E-F9BFAFA963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404C72-B2F6-27B3-871D-94159B89B4A6}"/>
              </a:ext>
            </a:extLst>
          </p:cNvPr>
          <p:cNvSpPr>
            <a:spLocks noGrp="1"/>
          </p:cNvSpPr>
          <p:nvPr>
            <p:ph type="dt" sz="half" idx="10"/>
          </p:nvPr>
        </p:nvSpPr>
        <p:spPr/>
        <p:txBody>
          <a:bodyPr/>
          <a:lstStyle/>
          <a:p>
            <a:pPr rtl="0"/>
            <a:fld id="{6E94C60D-7A8A-45B7-8B58-BDD64ACEB678}" type="datetime1">
              <a:rPr lang="es-ES" noProof="0" smtClean="0"/>
              <a:t>24/06/2024</a:t>
            </a:fld>
            <a:endParaRPr lang="es-ES" noProof="0"/>
          </a:p>
        </p:txBody>
      </p:sp>
      <p:sp>
        <p:nvSpPr>
          <p:cNvPr id="5" name="Marcador de pie de página 4">
            <a:extLst>
              <a:ext uri="{FF2B5EF4-FFF2-40B4-BE49-F238E27FC236}">
                <a16:creationId xmlns:a16="http://schemas.microsoft.com/office/drawing/2014/main" id="{FE81FFC1-7A1F-D587-71C2-8F18FD67613F}"/>
              </a:ext>
            </a:extLst>
          </p:cNvPr>
          <p:cNvSpPr>
            <a:spLocks noGrp="1"/>
          </p:cNvSpPr>
          <p:nvPr>
            <p:ph type="ftr" sz="quarter" idx="11"/>
          </p:nvPr>
        </p:nvSpPr>
        <p:spPr/>
        <p:txBody>
          <a:bodyPr/>
          <a:lstStyle/>
          <a:p>
            <a:pPr rtl="0"/>
            <a:r>
              <a:rPr lang="es-ES" noProof="0"/>
              <a:t>
              </a:t>
            </a:r>
          </a:p>
        </p:txBody>
      </p:sp>
      <p:sp>
        <p:nvSpPr>
          <p:cNvPr id="6" name="Marcador de número de diapositiva 5">
            <a:extLst>
              <a:ext uri="{FF2B5EF4-FFF2-40B4-BE49-F238E27FC236}">
                <a16:creationId xmlns:a16="http://schemas.microsoft.com/office/drawing/2014/main" id="{C58293DD-4876-0FC0-519A-932F81193E10}"/>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93025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A71F8-5714-B8B1-F445-43B7A6CAD37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F796-C5DF-7B9E-EBBF-DE7F965A916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2FBBE4E-ED7E-CCB8-C2EE-059E7EB94D9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73494A5-FA02-2CE1-8EC2-4637EF58ED49}"/>
              </a:ext>
            </a:extLst>
          </p:cNvPr>
          <p:cNvSpPr>
            <a:spLocks noGrp="1"/>
          </p:cNvSpPr>
          <p:nvPr>
            <p:ph type="dt" sz="half" idx="10"/>
          </p:nvPr>
        </p:nvSpPr>
        <p:spPr/>
        <p:txBody>
          <a:bodyPr/>
          <a:lstStyle/>
          <a:p>
            <a:pPr rtl="0"/>
            <a:fld id="{209D7816-D9FF-4821-BDCD-7CB2B594595A}" type="datetime1">
              <a:rPr lang="es-ES" noProof="0" smtClean="0"/>
              <a:t>24/06/2024</a:t>
            </a:fld>
            <a:endParaRPr lang="es-ES" noProof="0"/>
          </a:p>
        </p:txBody>
      </p:sp>
      <p:sp>
        <p:nvSpPr>
          <p:cNvPr id="6" name="Marcador de pie de página 5">
            <a:extLst>
              <a:ext uri="{FF2B5EF4-FFF2-40B4-BE49-F238E27FC236}">
                <a16:creationId xmlns:a16="http://schemas.microsoft.com/office/drawing/2014/main" id="{AE6F83B9-2DEC-0DD3-3F9E-8758F8CE1464}"/>
              </a:ext>
            </a:extLst>
          </p:cNvPr>
          <p:cNvSpPr>
            <a:spLocks noGrp="1"/>
          </p:cNvSpPr>
          <p:nvPr>
            <p:ph type="ftr" sz="quarter" idx="11"/>
          </p:nvPr>
        </p:nvSpPr>
        <p:spPr/>
        <p:txBody>
          <a:bodyPr/>
          <a:lstStyle/>
          <a:p>
            <a:pPr rtl="0"/>
            <a:r>
              <a:rPr lang="es-ES" noProof="0"/>
              <a:t>
              </a:t>
            </a:r>
          </a:p>
        </p:txBody>
      </p:sp>
      <p:sp>
        <p:nvSpPr>
          <p:cNvPr id="7" name="Marcador de número de diapositiva 6">
            <a:extLst>
              <a:ext uri="{FF2B5EF4-FFF2-40B4-BE49-F238E27FC236}">
                <a16:creationId xmlns:a16="http://schemas.microsoft.com/office/drawing/2014/main" id="{D4D96E2A-7F6E-61FF-1989-8E7AF43EEA94}"/>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86882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C3491-3FEB-3656-934C-C7E42C611BB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0CDEC80-0CA6-236C-6B09-82779D010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F70BC06-420F-9825-8B54-46243A815E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C540EFD-31C0-F4AB-9234-20834204B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88A64C0-A360-51CC-97E7-4BCE4CA9BC9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0CC8E0F-451F-2DC3-E4D8-8E2477C153B6}"/>
              </a:ext>
            </a:extLst>
          </p:cNvPr>
          <p:cNvSpPr>
            <a:spLocks noGrp="1"/>
          </p:cNvSpPr>
          <p:nvPr>
            <p:ph type="dt" sz="half" idx="10"/>
          </p:nvPr>
        </p:nvSpPr>
        <p:spPr/>
        <p:txBody>
          <a:bodyPr/>
          <a:lstStyle/>
          <a:p>
            <a:pPr rtl="0"/>
            <a:fld id="{14517FF7-D038-49EE-884C-2CC82383BEC3}" type="datetime1">
              <a:rPr lang="es-ES" noProof="0" smtClean="0"/>
              <a:t>24/06/2024</a:t>
            </a:fld>
            <a:endParaRPr lang="es-ES" noProof="0"/>
          </a:p>
        </p:txBody>
      </p:sp>
      <p:sp>
        <p:nvSpPr>
          <p:cNvPr id="8" name="Marcador de pie de página 7">
            <a:extLst>
              <a:ext uri="{FF2B5EF4-FFF2-40B4-BE49-F238E27FC236}">
                <a16:creationId xmlns:a16="http://schemas.microsoft.com/office/drawing/2014/main" id="{C77FA50C-1BCD-0457-7E11-49867BC22422}"/>
              </a:ext>
            </a:extLst>
          </p:cNvPr>
          <p:cNvSpPr>
            <a:spLocks noGrp="1"/>
          </p:cNvSpPr>
          <p:nvPr>
            <p:ph type="ftr" sz="quarter" idx="11"/>
          </p:nvPr>
        </p:nvSpPr>
        <p:spPr/>
        <p:txBody>
          <a:bodyPr/>
          <a:lstStyle/>
          <a:p>
            <a:pPr rtl="0"/>
            <a:r>
              <a:rPr lang="es-ES" noProof="0"/>
              <a:t>
              </a:t>
            </a:r>
          </a:p>
        </p:txBody>
      </p:sp>
      <p:sp>
        <p:nvSpPr>
          <p:cNvPr id="9" name="Marcador de número de diapositiva 8">
            <a:extLst>
              <a:ext uri="{FF2B5EF4-FFF2-40B4-BE49-F238E27FC236}">
                <a16:creationId xmlns:a16="http://schemas.microsoft.com/office/drawing/2014/main" id="{C2D68E43-FD90-BFB2-53F2-7D54ADFBAD45}"/>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54183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B42969-64E2-E2F2-244C-449EA02F5F6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6FDBB4-CF9E-5E1A-19C1-A07873303D14}"/>
              </a:ext>
            </a:extLst>
          </p:cNvPr>
          <p:cNvSpPr>
            <a:spLocks noGrp="1"/>
          </p:cNvSpPr>
          <p:nvPr>
            <p:ph type="dt" sz="half" idx="10"/>
          </p:nvPr>
        </p:nvSpPr>
        <p:spPr/>
        <p:txBody>
          <a:bodyPr/>
          <a:lstStyle/>
          <a:p>
            <a:pPr rtl="0"/>
            <a:fld id="{622AED0D-8B83-4F95-B432-D22DB436AD1E}" type="datetime1">
              <a:rPr lang="es-ES" noProof="0" smtClean="0"/>
              <a:t>24/06/2024</a:t>
            </a:fld>
            <a:endParaRPr lang="es-ES" noProof="0"/>
          </a:p>
        </p:txBody>
      </p:sp>
      <p:sp>
        <p:nvSpPr>
          <p:cNvPr id="4" name="Marcador de pie de página 3">
            <a:extLst>
              <a:ext uri="{FF2B5EF4-FFF2-40B4-BE49-F238E27FC236}">
                <a16:creationId xmlns:a16="http://schemas.microsoft.com/office/drawing/2014/main" id="{5357FB37-6A95-BE0F-5A54-0E661B6A7AA9}"/>
              </a:ext>
            </a:extLst>
          </p:cNvPr>
          <p:cNvSpPr>
            <a:spLocks noGrp="1"/>
          </p:cNvSpPr>
          <p:nvPr>
            <p:ph type="ftr" sz="quarter" idx="11"/>
          </p:nvPr>
        </p:nvSpPr>
        <p:spPr/>
        <p:txBody>
          <a:bodyPr/>
          <a:lstStyle/>
          <a:p>
            <a:pPr rtl="0"/>
            <a:r>
              <a:rPr lang="es-ES" noProof="0"/>
              <a:t>
              </a:t>
            </a:r>
          </a:p>
        </p:txBody>
      </p:sp>
      <p:sp>
        <p:nvSpPr>
          <p:cNvPr id="5" name="Marcador de número de diapositiva 4">
            <a:extLst>
              <a:ext uri="{FF2B5EF4-FFF2-40B4-BE49-F238E27FC236}">
                <a16:creationId xmlns:a16="http://schemas.microsoft.com/office/drawing/2014/main" id="{CCF0C3D9-F4CE-F2CE-95F0-A24994054D86}"/>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118286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1F3D81-0DCA-86B4-2CE4-C2E586217306}"/>
              </a:ext>
            </a:extLst>
          </p:cNvPr>
          <p:cNvSpPr>
            <a:spLocks noGrp="1"/>
          </p:cNvSpPr>
          <p:nvPr>
            <p:ph type="dt" sz="half" idx="10"/>
          </p:nvPr>
        </p:nvSpPr>
        <p:spPr/>
        <p:txBody>
          <a:bodyPr/>
          <a:lstStyle/>
          <a:p>
            <a:pPr rtl="0"/>
            <a:fld id="{39F31336-7BDA-4BE2-B463-C97A65D3B61C}" type="datetime1">
              <a:rPr lang="es-ES" noProof="0" smtClean="0"/>
              <a:t>24/06/2024</a:t>
            </a:fld>
            <a:endParaRPr lang="es-ES" noProof="0"/>
          </a:p>
        </p:txBody>
      </p:sp>
      <p:sp>
        <p:nvSpPr>
          <p:cNvPr id="3" name="Marcador de pie de página 2">
            <a:extLst>
              <a:ext uri="{FF2B5EF4-FFF2-40B4-BE49-F238E27FC236}">
                <a16:creationId xmlns:a16="http://schemas.microsoft.com/office/drawing/2014/main" id="{EBCFFF11-F374-6A9E-9BEB-AC4181DEA80C}"/>
              </a:ext>
            </a:extLst>
          </p:cNvPr>
          <p:cNvSpPr>
            <a:spLocks noGrp="1"/>
          </p:cNvSpPr>
          <p:nvPr>
            <p:ph type="ftr" sz="quarter" idx="11"/>
          </p:nvPr>
        </p:nvSpPr>
        <p:spPr/>
        <p:txBody>
          <a:bodyPr/>
          <a:lstStyle/>
          <a:p>
            <a:pPr rtl="0"/>
            <a:r>
              <a:rPr lang="es-ES" noProof="0"/>
              <a:t>
              </a:t>
            </a:r>
          </a:p>
        </p:txBody>
      </p:sp>
      <p:sp>
        <p:nvSpPr>
          <p:cNvPr id="4" name="Marcador de número de diapositiva 3">
            <a:extLst>
              <a:ext uri="{FF2B5EF4-FFF2-40B4-BE49-F238E27FC236}">
                <a16:creationId xmlns:a16="http://schemas.microsoft.com/office/drawing/2014/main" id="{877A5FBD-6F8B-0BAC-F977-0AFD23B54C33}"/>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46934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8711C-E31F-A27D-21E7-F9E56654A18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60A1523-86B4-48C7-26B9-BD828D3BB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35DE906-6F6B-8E8D-C518-F92CF09E0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BB3B72E-B878-4253-19C5-F3110C0EDA1E}"/>
              </a:ext>
            </a:extLst>
          </p:cNvPr>
          <p:cNvSpPr>
            <a:spLocks noGrp="1"/>
          </p:cNvSpPr>
          <p:nvPr>
            <p:ph type="dt" sz="half" idx="10"/>
          </p:nvPr>
        </p:nvSpPr>
        <p:spPr/>
        <p:txBody>
          <a:bodyPr/>
          <a:lstStyle/>
          <a:p>
            <a:pPr rtl="0"/>
            <a:fld id="{88292101-7CDF-48FF-B9C8-18CA17351960}" type="datetime1">
              <a:rPr lang="es-ES" noProof="0" smtClean="0"/>
              <a:t>24/06/2024</a:t>
            </a:fld>
            <a:endParaRPr lang="es-ES" noProof="0"/>
          </a:p>
        </p:txBody>
      </p:sp>
      <p:sp>
        <p:nvSpPr>
          <p:cNvPr id="6" name="Marcador de pie de página 5">
            <a:extLst>
              <a:ext uri="{FF2B5EF4-FFF2-40B4-BE49-F238E27FC236}">
                <a16:creationId xmlns:a16="http://schemas.microsoft.com/office/drawing/2014/main" id="{FD3C5D44-9C75-88B6-7495-70400657CAF9}"/>
              </a:ext>
            </a:extLst>
          </p:cNvPr>
          <p:cNvSpPr>
            <a:spLocks noGrp="1"/>
          </p:cNvSpPr>
          <p:nvPr>
            <p:ph type="ftr" sz="quarter" idx="11"/>
          </p:nvPr>
        </p:nvSpPr>
        <p:spPr/>
        <p:txBody>
          <a:bodyPr/>
          <a:lstStyle/>
          <a:p>
            <a:pPr rtl="0"/>
            <a:r>
              <a:rPr lang="es-ES" noProof="0"/>
              <a:t>
              </a:t>
            </a:r>
          </a:p>
        </p:txBody>
      </p:sp>
      <p:sp>
        <p:nvSpPr>
          <p:cNvPr id="7" name="Marcador de número de diapositiva 6">
            <a:extLst>
              <a:ext uri="{FF2B5EF4-FFF2-40B4-BE49-F238E27FC236}">
                <a16:creationId xmlns:a16="http://schemas.microsoft.com/office/drawing/2014/main" id="{A3D4611E-5965-0DD9-DE34-B1788B77B9F5}"/>
              </a:ext>
            </a:extLst>
          </p:cNvPr>
          <p:cNvSpPr>
            <a:spLocks noGrp="1"/>
          </p:cNvSpPr>
          <p:nvPr>
            <p:ph type="sldNum" sz="quarter" idx="12"/>
          </p:nvPr>
        </p:nvSpPr>
        <p:spPr/>
        <p:txBody>
          <a:bodyPr/>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27925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78657-BB4A-2C5F-C8A0-695F2A0C5A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7E1E6DE-33C1-2A46-4F98-E4051D772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21EEBC7-0341-3216-BC10-21C10FA59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286B2F-2CFC-0402-0CF3-7A2B4F105568}"/>
              </a:ext>
            </a:extLst>
          </p:cNvPr>
          <p:cNvSpPr>
            <a:spLocks noGrp="1"/>
          </p:cNvSpPr>
          <p:nvPr>
            <p:ph type="dt" sz="half" idx="10"/>
          </p:nvPr>
        </p:nvSpPr>
        <p:spPr/>
        <p:txBody>
          <a:bodyPr/>
          <a:lstStyle/>
          <a:p>
            <a:pPr rtl="0"/>
            <a:fld id="{27DAC1A7-5491-4D37-AA13-FBD3B85D8E0F}" type="datetime1">
              <a:rPr lang="es-ES" noProof="0" smtClean="0"/>
              <a:t>24/06/2024</a:t>
            </a:fld>
            <a:endParaRPr lang="es-ES" noProof="0"/>
          </a:p>
        </p:txBody>
      </p:sp>
      <p:sp>
        <p:nvSpPr>
          <p:cNvPr id="6" name="Marcador de pie de página 5">
            <a:extLst>
              <a:ext uri="{FF2B5EF4-FFF2-40B4-BE49-F238E27FC236}">
                <a16:creationId xmlns:a16="http://schemas.microsoft.com/office/drawing/2014/main" id="{436311A1-2C4A-8651-B240-0E0EE3FFB7F4}"/>
              </a:ext>
            </a:extLst>
          </p:cNvPr>
          <p:cNvSpPr>
            <a:spLocks noGrp="1"/>
          </p:cNvSpPr>
          <p:nvPr>
            <p:ph type="ftr" sz="quarter" idx="11"/>
          </p:nvPr>
        </p:nvSpPr>
        <p:spPr/>
        <p:txBody>
          <a:bodyPr/>
          <a:lstStyle/>
          <a:p>
            <a:pPr rtl="0"/>
            <a:r>
              <a:rPr lang="es-ES" noProof="0"/>
              <a:t>
              </a:t>
            </a:r>
          </a:p>
        </p:txBody>
      </p:sp>
      <p:sp>
        <p:nvSpPr>
          <p:cNvPr id="7" name="Marcador de número de diapositiva 6">
            <a:extLst>
              <a:ext uri="{FF2B5EF4-FFF2-40B4-BE49-F238E27FC236}">
                <a16:creationId xmlns:a16="http://schemas.microsoft.com/office/drawing/2014/main" id="{8951132B-AC13-DE4F-C75D-BAFCB1584E06}"/>
              </a:ext>
            </a:extLst>
          </p:cNvPr>
          <p:cNvSpPr>
            <a:spLocks noGrp="1"/>
          </p:cNvSpPr>
          <p:nvPr>
            <p:ph type="sldNum" sz="quarter" idx="12"/>
          </p:nvPr>
        </p:nvSpPr>
        <p:spPr/>
        <p:txBody>
          <a:bodyPr/>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7009439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BC04D7-34E8-6AD9-986C-CC294A9FBE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DAFBEB-0358-72CC-F88E-21C2E76E85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C24E35-7C28-CB44-FC8D-17DB07FCA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7DAC1A7-5491-4D37-AA13-FBD3B85D8E0F}" type="datetime1">
              <a:rPr lang="es-ES" noProof="0" smtClean="0"/>
              <a:t>24/06/2024</a:t>
            </a:fld>
            <a:endParaRPr lang="es-ES" noProof="0"/>
          </a:p>
        </p:txBody>
      </p:sp>
      <p:sp>
        <p:nvSpPr>
          <p:cNvPr id="5" name="Marcador de pie de página 4">
            <a:extLst>
              <a:ext uri="{FF2B5EF4-FFF2-40B4-BE49-F238E27FC236}">
                <a16:creationId xmlns:a16="http://schemas.microsoft.com/office/drawing/2014/main" id="{2B119FA3-D367-38EC-F2D8-3E90A790E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a:t>
              </a:t>
            </a:r>
          </a:p>
        </p:txBody>
      </p:sp>
      <p:sp>
        <p:nvSpPr>
          <p:cNvPr id="6" name="Marcador de número de diapositiva 5">
            <a:extLst>
              <a:ext uri="{FF2B5EF4-FFF2-40B4-BE49-F238E27FC236}">
                <a16:creationId xmlns:a16="http://schemas.microsoft.com/office/drawing/2014/main" id="{843D655D-9CA4-594F-4593-F2E019D3F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8349299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ComisionDerechosHumanos"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C7A4-7EF1-C2C8-4670-6AD17396222A}"/>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496D04E-6873-56A2-69B4-1300C6C026D7}"/>
              </a:ext>
            </a:extLst>
          </p:cNvPr>
          <p:cNvPicPr>
            <a:picLocks noChangeAspect="1"/>
          </p:cNvPicPr>
          <p:nvPr/>
        </p:nvPicPr>
        <p:blipFill>
          <a:blip r:embed="rId3"/>
          <a:stretch>
            <a:fillRect/>
          </a:stretch>
        </p:blipFill>
        <p:spPr>
          <a:xfrm>
            <a:off x="22302" y="7312"/>
            <a:ext cx="12192000" cy="6873766"/>
          </a:xfrm>
          <a:prstGeom prst="rect">
            <a:avLst/>
          </a:prstGeom>
        </p:spPr>
      </p:pic>
      <p:sp>
        <p:nvSpPr>
          <p:cNvPr id="4" name="Subtítulo 3">
            <a:extLst>
              <a:ext uri="{FF2B5EF4-FFF2-40B4-BE49-F238E27FC236}">
                <a16:creationId xmlns:a16="http://schemas.microsoft.com/office/drawing/2014/main" id="{D6952268-3183-1908-A61C-806973F8819B}"/>
              </a:ext>
            </a:extLst>
          </p:cNvPr>
          <p:cNvSpPr txBox="1">
            <a:spLocks/>
          </p:cNvSpPr>
          <p:nvPr/>
        </p:nvSpPr>
        <p:spPr>
          <a:xfrm>
            <a:off x="910138" y="3943716"/>
            <a:ext cx="10016104" cy="2110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None/>
            </a:pPr>
            <a:r>
              <a:rPr lang="es-ES" altLang="ja-JP" b="1" dirty="0">
                <a:solidFill>
                  <a:srgbClr val="7030A0"/>
                </a:solidFill>
                <a:latin typeface="Dortmund ExtraBold" panose="020B0503030202060203" pitchFamily="34" charset="77"/>
                <a:ea typeface="Yu Mincho" charset="0"/>
                <a:cs typeface="Times New Roman" panose="02020603050405020304" pitchFamily="18" charset="0"/>
              </a:rPr>
              <a:t>INFORME DE GESTIÓN</a:t>
            </a:r>
            <a:r>
              <a:rPr lang="en-US" altLang="ja-JP" dirty="0">
                <a:solidFill>
                  <a:srgbClr val="7030A0"/>
                </a:solidFill>
                <a:latin typeface="Dortmund ExtraBold" panose="020B0503030202060203" pitchFamily="34" charset="77"/>
              </a:rPr>
              <a:t> </a:t>
            </a:r>
            <a:r>
              <a:rPr lang="es-ES" altLang="ja-JP" b="1" dirty="0">
                <a:solidFill>
                  <a:srgbClr val="7030A0"/>
                </a:solidFill>
                <a:latin typeface="Dortmund ExtraBold" panose="020B0503030202060203" pitchFamily="34" charset="77"/>
                <a:ea typeface="Yu Mincho" charset="0"/>
                <a:cs typeface="Times New Roman" panose="02020603050405020304" pitchFamily="18" charset="0"/>
              </a:rPr>
              <a:t>PERIODO LEGISLATIVO</a:t>
            </a:r>
          </a:p>
          <a:p>
            <a:pPr algn="ctr" eaLnBrk="0" fontAlgn="base" hangingPunct="0">
              <a:lnSpc>
                <a:spcPct val="100000"/>
              </a:lnSpc>
              <a:spcBef>
                <a:spcPct val="0"/>
              </a:spcBef>
              <a:spcAft>
                <a:spcPct val="0"/>
              </a:spcAft>
            </a:pPr>
            <a:endParaRPr lang="es-ES" altLang="ja-JP" b="1" dirty="0">
              <a:solidFill>
                <a:srgbClr val="663300"/>
              </a:solidFill>
              <a:latin typeface="Dortmund ExtraBold" panose="020B0503030202060203" pitchFamily="34" charset="77"/>
              <a:ea typeface="Yu Mincho" charset="0"/>
              <a:cs typeface="Times New Roman" panose="02020603050405020304" pitchFamily="18" charset="0"/>
            </a:endParaRPr>
          </a:p>
          <a:p>
            <a:pPr marL="0" indent="0" algn="ctr" eaLnBrk="0" fontAlgn="base" hangingPunct="0">
              <a:lnSpc>
                <a:spcPct val="100000"/>
              </a:lnSpc>
              <a:spcBef>
                <a:spcPct val="0"/>
              </a:spcBef>
              <a:spcAft>
                <a:spcPct val="0"/>
              </a:spcAft>
              <a:buNone/>
            </a:pPr>
            <a:r>
              <a:rPr lang="es-ES" altLang="ja-JP" b="1" dirty="0">
                <a:latin typeface="Dortmund ExtraBold" panose="020B0503030202060203" pitchFamily="34" charset="77"/>
              </a:rPr>
              <a:t>20 Julio 2023 a 20 junio de 2024</a:t>
            </a:r>
            <a:endParaRPr lang="en-US" altLang="ja-JP" b="1" dirty="0">
              <a:latin typeface="Dortmund ExtraBold" panose="020B0503030202060203" pitchFamily="34" charset="77"/>
            </a:endParaRPr>
          </a:p>
          <a:p>
            <a:pPr marL="0" indent="0">
              <a:buNone/>
            </a:pPr>
            <a:endParaRPr lang="es-CO" dirty="0"/>
          </a:p>
        </p:txBody>
      </p:sp>
      <p:pic>
        <p:nvPicPr>
          <p:cNvPr id="7" name="Imagen 6">
            <a:extLst>
              <a:ext uri="{FF2B5EF4-FFF2-40B4-BE49-F238E27FC236}">
                <a16:creationId xmlns:a16="http://schemas.microsoft.com/office/drawing/2014/main" id="{8AB5FB1A-979C-38B6-F8DA-83FF3B855A22}"/>
              </a:ext>
            </a:extLst>
          </p:cNvPr>
          <p:cNvPicPr>
            <a:picLocks noChangeAspect="1"/>
          </p:cNvPicPr>
          <p:nvPr/>
        </p:nvPicPr>
        <p:blipFill>
          <a:blip r:embed="rId4"/>
          <a:stretch>
            <a:fillRect/>
          </a:stretch>
        </p:blipFill>
        <p:spPr>
          <a:xfrm>
            <a:off x="4216380" y="197723"/>
            <a:ext cx="3403621" cy="3429000"/>
          </a:xfrm>
          <a:prstGeom prst="rect">
            <a:avLst/>
          </a:prstGeom>
        </p:spPr>
      </p:pic>
      <p:pic>
        <p:nvPicPr>
          <p:cNvPr id="8" name="Picture 7">
            <a:extLst>
              <a:ext uri="{FF2B5EF4-FFF2-40B4-BE49-F238E27FC236}">
                <a16:creationId xmlns:a16="http://schemas.microsoft.com/office/drawing/2014/main" id="{190F61C3-EFBD-F823-2663-19A421173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858" y="5424804"/>
            <a:ext cx="3014663" cy="94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9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03 - 07 de noviembre de 2023</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810116"/>
            <a:ext cx="10076561" cy="7319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ts val="1200"/>
              </a:spcBef>
              <a:spcAft>
                <a:spcPts val="1200"/>
              </a:spcAft>
              <a:buNone/>
            </a:pPr>
            <a:r>
              <a:rPr lang="es-ES" sz="1200" b="1" i="0" u="none" strike="noStrike" dirty="0">
                <a:solidFill>
                  <a:srgbClr val="000000"/>
                </a:solidFill>
                <a:effectLst/>
                <a:latin typeface="Arial" panose="020B0604020202020204" pitchFamily="34" charset="0"/>
              </a:rPr>
              <a:t>Tema central:</a:t>
            </a:r>
            <a:endParaRPr lang="es-ES" b="1" i="0" u="none" strike="noStrike" dirty="0">
              <a:solidFill>
                <a:srgbClr val="000000"/>
              </a:solidFill>
              <a:effectLst/>
            </a:endParaRPr>
          </a:p>
          <a:p>
            <a:pPr algn="l" rtl="0" fontAlgn="base">
              <a:spcBef>
                <a:spcPts val="120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Consideración y aprobación de las Actas No. 01 del 1º de agosto de 2023 y No. 02 del 23 de agosto de 2023.</a:t>
            </a:r>
          </a:p>
          <a:p>
            <a:pPr algn="l" rtl="0" fontAlgn="base">
              <a:spcBef>
                <a:spcPts val="0"/>
              </a:spcBef>
              <a:spcAft>
                <a:spcPts val="120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Debate de control político con el Alto Comisionado para la Paz, Dr. Iván Danilo Rueda Rodríguez, sobre los avances en las negociaciones con el ELN y la implementación de la Paz Total en el territorio nacional.</a:t>
            </a:r>
          </a:p>
          <a:p>
            <a:pPr marL="0" indent="0" algn="l" rtl="0" fontAlgn="base">
              <a:spcBef>
                <a:spcPts val="0"/>
              </a:spcBef>
              <a:spcAft>
                <a:spcPts val="1200"/>
              </a:spcAft>
              <a:buNone/>
            </a:pPr>
            <a:r>
              <a:rPr lang="es-ES" sz="1200" b="1" i="0" u="none" strike="noStrike" dirty="0">
                <a:solidFill>
                  <a:srgbClr val="000000"/>
                </a:solidFill>
                <a:effectLst/>
                <a:latin typeface="Arial" panose="020B0604020202020204" pitchFamily="34" charset="0"/>
              </a:rPr>
              <a:t>Desarrollo de la sesión:</a:t>
            </a:r>
            <a:endParaRPr lang="es-ES" b="1" i="0" u="none" strike="noStrike" dirty="0">
              <a:solidFill>
                <a:srgbClr val="000000"/>
              </a:solidFill>
              <a:effectLst/>
            </a:endParaRPr>
          </a:p>
          <a:p>
            <a:pPr algn="l" rtl="0" fontAlgn="base">
              <a:spcBef>
                <a:spcPts val="1200"/>
              </a:spcBef>
              <a:spcAft>
                <a:spcPts val="0"/>
              </a:spcAft>
              <a:buFont typeface="Arial" panose="020B0604020202020204" pitchFamily="34" charset="0"/>
              <a:buChar char="•"/>
            </a:pPr>
            <a:r>
              <a:rPr lang="es-ES" sz="1200" b="1" i="0" u="none" strike="noStrike" dirty="0">
                <a:solidFill>
                  <a:srgbClr val="000000"/>
                </a:solidFill>
                <a:effectLst/>
                <a:latin typeface="Arial" panose="020B0604020202020204" pitchFamily="34" charset="0"/>
              </a:rPr>
              <a:t>Debate de control político:</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Diversos representantes expusieron la situación de orden público en el país, destacando problemas en departamentos con presencia del EMC y ELN.</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Intervención del Alto Comisionado para la Paz, Dr. Iván Danilo Rueda Rodríguez:</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Explicó la diferencia entre gestores y facilitadores de paz, mencionando que hay cerca de 80 facilitadores en 8 fases de exploración con varios grupos armados.</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Aclaró su ausencia en una citación de la JEP debido a dificultades de comunicación, no por estar en reuniones con el Estado Mayor Central de las FARC.</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Destacó que la propuesta de Paz Total se basa en el acuerdo del Teatro Colón de 2016, que tuvo una implementación limitada durante cinco años, resultando en la persistencia de múltiples conflictos armados en el país.</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Subrayó la importancia de honrar el acuerdo de paz, especialmente en el desmantelamiento de estructuras paramilitares y el desarrollo de una política de desmantelamiento de estructuras ilegales, iniciada en septiembre.</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Señaló que la construcción de paz se basa en la sociedad, especialmente en las comunidades victimizadas en regiones como Arauca, Putumayo y Chocó.</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Mencionó los avances en la mesa de diálogos con el ELN, incluyendo acuerdos de participación y cese de fuego.</a:t>
            </a:r>
          </a:p>
          <a:p>
            <a:pPr marL="1143000" lvl="2" indent="-22860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Informó sobre la liberación de 150 secuestrados en la fase de exploración y destacó la complejidad de las violencias armadas actuales en el país.</a:t>
            </a:r>
          </a:p>
          <a:p>
            <a:pPr algn="l" rtl="0" fontAlgn="base">
              <a:spcBef>
                <a:spcPts val="0"/>
              </a:spcBef>
              <a:spcAft>
                <a:spcPts val="0"/>
              </a:spcAft>
              <a:buFont typeface="Arial" panose="020B0604020202020204" pitchFamily="34" charset="0"/>
              <a:buChar char="•"/>
            </a:pPr>
            <a:r>
              <a:rPr lang="es-ES" sz="1200" b="1" i="0" u="none" strike="noStrike" dirty="0">
                <a:solidFill>
                  <a:srgbClr val="000000"/>
                </a:solidFill>
                <a:effectLst/>
                <a:latin typeface="Arial" panose="020B0604020202020204" pitchFamily="34" charset="0"/>
              </a:rPr>
              <a:t>Proposiciones</a:t>
            </a:r>
            <a:r>
              <a:rPr lang="es-ES" sz="1200" b="0" i="0" u="none" strike="noStrike" dirty="0">
                <a:solidFill>
                  <a:srgbClr val="000000"/>
                </a:solidFill>
                <a:effectLst/>
                <a:latin typeface="Arial" panose="020B0604020202020204" pitchFamily="34" charset="0"/>
              </a:rPr>
              <a:t>:</a:t>
            </a:r>
          </a:p>
          <a:p>
            <a:pPr marL="742950" lvl="1" indent="-285750" algn="l" rtl="0" fontAlgn="base">
              <a:spcBef>
                <a:spcPts val="0"/>
              </a:spcBef>
              <a:spcAft>
                <a:spcPts val="120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Propuesta para que representantes de la Comisión de Derechos Humanos actúen como observadores en las audiencias de la JEP, firmada por José Jaime Uzcátegui Pastrana.</a:t>
            </a: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42639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04 - 05 de diciembre de 2023</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810116"/>
            <a:ext cx="10076561" cy="7319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ts val="1200"/>
              </a:spcBef>
              <a:spcAft>
                <a:spcPts val="1200"/>
              </a:spcAft>
              <a:buNone/>
            </a:pPr>
            <a:r>
              <a:rPr lang="es-ES" sz="1200" b="1" i="0" u="none" strike="noStrike" dirty="0">
                <a:solidFill>
                  <a:srgbClr val="000000"/>
                </a:solidFill>
                <a:effectLst/>
                <a:latin typeface="Arial" panose="020B0604020202020204" pitchFamily="34" charset="0"/>
              </a:rPr>
              <a:t>Tema central: </a:t>
            </a:r>
            <a:r>
              <a:rPr lang="es-ES" sz="1200" b="0" i="0" u="none" strike="noStrike" dirty="0">
                <a:solidFill>
                  <a:srgbClr val="000000"/>
                </a:solidFill>
                <a:effectLst/>
                <a:latin typeface="Arial" panose="020B0604020202020204" pitchFamily="34" charset="0"/>
              </a:rPr>
              <a:t>Consideración y aprobación del Acta No. 03 del 7 de noviembre de 2023 y proposición para realizar el Foro de socialización del Macro caso No. 11 de la JEP sobre violencias basadas en género, violencia sexual, violencia reproductiva y otros crímenes en el marco del conflicto armado.</a:t>
            </a:r>
            <a:endParaRPr lang="es-ES" b="0" i="0" u="none" strike="noStrike" dirty="0">
              <a:solidFill>
                <a:srgbClr val="000000"/>
              </a:solidFill>
              <a:effectLst/>
            </a:endParaRPr>
          </a:p>
          <a:p>
            <a:pPr marL="0" indent="0" algn="l" rtl="0">
              <a:spcBef>
                <a:spcPts val="1200"/>
              </a:spcBef>
              <a:spcAft>
                <a:spcPts val="1200"/>
              </a:spcAft>
              <a:buNone/>
            </a:pPr>
            <a:r>
              <a:rPr lang="es-ES" sz="1200" b="1" i="0" u="none" strike="noStrike" dirty="0">
                <a:solidFill>
                  <a:srgbClr val="000000"/>
                </a:solidFill>
                <a:effectLst/>
                <a:latin typeface="Arial" panose="020B0604020202020204" pitchFamily="34" charset="0"/>
              </a:rPr>
              <a:t>Desarrollo de la sesión:</a:t>
            </a:r>
            <a:endParaRPr lang="es-ES" b="1" i="0" u="none" strike="noStrike" dirty="0">
              <a:solidFill>
                <a:srgbClr val="000000"/>
              </a:solidFill>
              <a:effectLst/>
            </a:endParaRPr>
          </a:p>
          <a:p>
            <a:pPr algn="l" rtl="0" fontAlgn="base">
              <a:spcBef>
                <a:spcPts val="1200"/>
              </a:spcBef>
              <a:spcAft>
                <a:spcPts val="0"/>
              </a:spcAft>
              <a:buFont typeface="Arial" panose="020B0604020202020204" pitchFamily="34" charset="0"/>
              <a:buChar char="•"/>
            </a:pPr>
            <a:r>
              <a:rPr lang="es-ES" sz="1200" b="1" i="0" u="none" strike="noStrike" dirty="0">
                <a:solidFill>
                  <a:srgbClr val="000000"/>
                </a:solidFill>
                <a:effectLst/>
                <a:latin typeface="Arial" panose="020B0604020202020204" pitchFamily="34" charset="0"/>
              </a:rPr>
              <a:t>Proposición para realizar el foro: </a:t>
            </a:r>
            <a:r>
              <a:rPr lang="es-ES" sz="1200" b="0" i="0" u="none" strike="noStrike" dirty="0">
                <a:solidFill>
                  <a:srgbClr val="000000"/>
                </a:solidFill>
                <a:effectLst/>
                <a:latin typeface="Arial" panose="020B0604020202020204" pitchFamily="34" charset="0"/>
              </a:rPr>
              <a:t>Se presentó y aprobó la proposición para llevar a cabo el Foro de socialización del Macro caso No. 11 de la JEP. Este foro abordará violencias basadas en género, violencia sexual, violencia reproductiva y otros crímenes en el contexto del conflicto armado. Los invitados propuestos incluyen:</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Comisión Legal de Derechos Humanos y Audiencias</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Delegados de la JEP</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Alianzas cinco claves (red de organizaciones involucradas en el proceso del Macro caso No. 11)</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Doctora Lina </a:t>
            </a:r>
            <a:r>
              <a:rPr lang="es-ES" sz="1200" b="0" i="0" u="none" strike="noStrike" dirty="0" err="1">
                <a:solidFill>
                  <a:srgbClr val="000000"/>
                </a:solidFill>
                <a:effectLst/>
                <a:latin typeface="Arial" panose="020B0604020202020204" pitchFamily="34" charset="0"/>
              </a:rPr>
              <a:t>Céspedes</a:t>
            </a:r>
            <a:endParaRPr lang="es-ES" sz="12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Organizaciones de víctimas</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Organizaciones de mujeres</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Organizaciones de la sociedad civil</a:t>
            </a:r>
          </a:p>
          <a:p>
            <a:pPr algn="l" rtl="0" fontAlgn="base">
              <a:spcBef>
                <a:spcPts val="0"/>
              </a:spcBef>
              <a:spcAft>
                <a:spcPts val="0"/>
              </a:spcAft>
              <a:buFont typeface="Arial" panose="020B0604020202020204" pitchFamily="34" charset="0"/>
              <a:buChar char="•"/>
            </a:pPr>
            <a:r>
              <a:rPr lang="es-ES" sz="1200" b="1" i="0" u="none" strike="noStrike" dirty="0">
                <a:solidFill>
                  <a:srgbClr val="000000"/>
                </a:solidFill>
                <a:effectLst/>
                <a:latin typeface="Arial" panose="020B0604020202020204" pitchFamily="34" charset="0"/>
              </a:rPr>
              <a:t>Intervenciones y proposiciones:</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La secretaria Amanda Arce Castro mencionó las intervenciones de varios congresistas (Germán Rozo, Daniel Peñuela, Óscar Campo, John Jairo González, Catherine </a:t>
            </a:r>
            <a:r>
              <a:rPr lang="es-ES" sz="1200" b="0" i="0" u="none" strike="noStrike" dirty="0" err="1">
                <a:solidFill>
                  <a:srgbClr val="000000"/>
                </a:solidFill>
                <a:effectLst/>
                <a:latin typeface="Arial" panose="020B0604020202020204" pitchFamily="34" charset="0"/>
              </a:rPr>
              <a:t>Juvinao</a:t>
            </a:r>
            <a:r>
              <a:rPr lang="es-ES" sz="1200" b="0" i="0" u="none" strike="noStrike" dirty="0">
                <a:solidFill>
                  <a:srgbClr val="000000"/>
                </a:solidFill>
                <a:effectLst/>
                <a:latin typeface="Arial" panose="020B0604020202020204" pitchFamily="34" charset="0"/>
              </a:rPr>
              <a:t>, Olga Beatriz, </a:t>
            </a:r>
            <a:r>
              <a:rPr lang="es-ES" sz="1200" b="0" i="0" u="none" strike="noStrike" dirty="0" err="1">
                <a:solidFill>
                  <a:srgbClr val="000000"/>
                </a:solidFill>
                <a:effectLst/>
                <a:latin typeface="Arial" panose="020B0604020202020204" pitchFamily="34" charset="0"/>
              </a:rPr>
              <a:t>Yenica</a:t>
            </a:r>
            <a:r>
              <a:rPr lang="es-ES" sz="1200" b="0" i="0" u="none" strike="noStrike" dirty="0">
                <a:solidFill>
                  <a:srgbClr val="000000"/>
                </a:solidFill>
                <a:effectLst/>
                <a:latin typeface="Arial" panose="020B0604020202020204" pitchFamily="34" charset="0"/>
              </a:rPr>
              <a:t> Acosta) quienes plantearon preguntas y propuestas.</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Se presentó una proposición para invitar al nuevo Comisionado de Paz, </a:t>
            </a:r>
            <a:r>
              <a:rPr lang="es-ES" sz="1200" b="0" i="0" u="none" strike="noStrike" dirty="0" err="1">
                <a:solidFill>
                  <a:srgbClr val="000000"/>
                </a:solidFill>
                <a:effectLst/>
                <a:latin typeface="Arial" panose="020B0604020202020204" pitchFamily="34" charset="0"/>
              </a:rPr>
              <a:t>Otty</a:t>
            </a:r>
            <a:r>
              <a:rPr lang="es-ES" sz="1200" b="0" i="0" u="none" strike="noStrike" dirty="0">
                <a:solidFill>
                  <a:srgbClr val="000000"/>
                </a:solidFill>
                <a:effectLst/>
                <a:latin typeface="Arial" panose="020B0604020202020204" pitchFamily="34" charset="0"/>
              </a:rPr>
              <a:t> Patiño, a exponer los avances y compromisos del Gobierno Nacional con el ELN tras finalizar el ciclo de diálogos. Esta propuesta fue firmada por la mayoría de los representantes.</a:t>
            </a:r>
          </a:p>
          <a:p>
            <a:pPr marL="742950" lvl="1" indent="-285750" algn="l" rtl="0" fontAlgn="base">
              <a:spcBef>
                <a:spcPts val="0"/>
              </a:spcBef>
              <a:spcAft>
                <a:spcPts val="0"/>
              </a:spcAft>
              <a:buFont typeface="Arial" panose="020B0604020202020204" pitchFamily="34" charset="0"/>
              <a:buChar char="•"/>
            </a:pPr>
            <a:r>
              <a:rPr lang="es-ES" sz="1200" b="0" i="0" u="none" strike="noStrike" dirty="0">
                <a:solidFill>
                  <a:srgbClr val="000000"/>
                </a:solidFill>
                <a:effectLst/>
                <a:latin typeface="Arial" panose="020B0604020202020204" pitchFamily="34" charset="0"/>
              </a:rPr>
              <a:t>El representante Norman </a:t>
            </a:r>
            <a:r>
              <a:rPr lang="es-ES" sz="1200" b="0" i="0" u="none" strike="noStrike" dirty="0" err="1">
                <a:solidFill>
                  <a:srgbClr val="000000"/>
                </a:solidFill>
                <a:effectLst/>
                <a:latin typeface="Arial" panose="020B0604020202020204" pitchFamily="34" charset="0"/>
              </a:rPr>
              <a:t>Bañol</a:t>
            </a:r>
            <a:r>
              <a:rPr lang="es-ES" sz="1200" b="0" i="0" u="none" strike="noStrike" dirty="0">
                <a:solidFill>
                  <a:srgbClr val="000000"/>
                </a:solidFill>
                <a:effectLst/>
                <a:latin typeface="Arial" panose="020B0604020202020204" pitchFamily="34" charset="0"/>
              </a:rPr>
              <a:t>, respaldado por la presidenta Susana Gómez, propuso citar al Alto Comisionado para la Paz, </a:t>
            </a:r>
            <a:r>
              <a:rPr lang="es-ES" sz="1200" b="0" i="0" u="none" strike="noStrike" dirty="0" err="1">
                <a:solidFill>
                  <a:srgbClr val="000000"/>
                </a:solidFill>
                <a:effectLst/>
                <a:latin typeface="Arial" panose="020B0604020202020204" pitchFamily="34" charset="0"/>
              </a:rPr>
              <a:t>Otty</a:t>
            </a:r>
            <a:r>
              <a:rPr lang="es-ES" sz="1200" b="0" i="0" u="none" strike="noStrike" dirty="0">
                <a:solidFill>
                  <a:srgbClr val="000000"/>
                </a:solidFill>
                <a:effectLst/>
                <a:latin typeface="Arial" panose="020B0604020202020204" pitchFamily="34" charset="0"/>
              </a:rPr>
              <a:t> Patiño, para rendir informe en una sesión de la Comisión de Derechos Humanos y Audiencia, adjuntando un cuestionario para esta citación.</a:t>
            </a:r>
          </a:p>
          <a:p>
            <a:pPr algn="l" rtl="0" fontAlgn="base">
              <a:spcBef>
                <a:spcPts val="0"/>
              </a:spcBef>
              <a:spcAft>
                <a:spcPts val="1200"/>
              </a:spcAft>
              <a:buFont typeface="Arial" panose="020B0604020202020204" pitchFamily="34" charset="0"/>
              <a:buChar char="•"/>
            </a:pPr>
            <a:r>
              <a:rPr lang="es-ES" sz="1200" b="1" i="0" u="none" strike="noStrike" dirty="0">
                <a:solidFill>
                  <a:srgbClr val="000000"/>
                </a:solidFill>
                <a:effectLst/>
                <a:latin typeface="Arial" panose="020B0604020202020204" pitchFamily="34" charset="0"/>
              </a:rPr>
              <a:t>Aprobación de proposiciones: </a:t>
            </a:r>
            <a:r>
              <a:rPr lang="es-ES" sz="1200" b="0" i="0" u="none" strike="noStrike" dirty="0">
                <a:solidFill>
                  <a:srgbClr val="000000"/>
                </a:solidFill>
                <a:effectLst/>
                <a:latin typeface="Arial" panose="020B0604020202020204" pitchFamily="34" charset="0"/>
              </a:rPr>
              <a:t>Las proposiciones mencionadas fueron aprobadas por los Honorables Representantes.</a:t>
            </a:r>
            <a:r>
              <a:rPr lang="es-ES" dirty="0"/>
              <a:t/>
            </a:r>
            <a:br>
              <a:rPr lang="es-ES" dirty="0"/>
            </a:br>
            <a:r>
              <a:rPr lang="es-ES" dirty="0"/>
              <a:t/>
            </a:r>
            <a:br>
              <a:rPr lang="es-ES" dirty="0"/>
            </a:b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3571926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4" y="340425"/>
            <a:ext cx="7453705" cy="369332"/>
          </a:xfrm>
          <a:prstGeom prst="rect">
            <a:avLst/>
          </a:prstGeom>
        </p:spPr>
        <p:txBody>
          <a:bodyPr wrap="square">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SÍNTESIS DE ACTA No. 05 – 20 DE FEBRERO DE 2024, 9:00 am</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6" y="810117"/>
            <a:ext cx="9006044" cy="4397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ts val="1400"/>
              </a:spcBef>
              <a:spcAft>
                <a:spcPts val="0"/>
              </a:spcAft>
              <a:buNone/>
            </a:pPr>
            <a:r>
              <a:rPr lang="es-ES" sz="1800" b="1" i="0" u="none" strike="noStrike" dirty="0">
                <a:solidFill>
                  <a:srgbClr val="000000"/>
                </a:solidFill>
                <a:effectLst/>
                <a:latin typeface="Arial" panose="020B0604020202020204" pitchFamily="34" charset="0"/>
              </a:rPr>
              <a:t>TEMA CENTRAL:   </a:t>
            </a:r>
            <a:endParaRPr lang="es-ES" sz="1000" b="0" i="0" u="none" strike="noStrike" dirty="0">
              <a:solidFill>
                <a:srgbClr val="000000"/>
              </a:solidFill>
              <a:effectLst/>
            </a:endParaRPr>
          </a:p>
          <a:p>
            <a:pPr marL="0" indent="0" algn="just" rtl="0">
              <a:spcBef>
                <a:spcPts val="0"/>
              </a:spcBef>
              <a:spcAft>
                <a:spcPts val="800"/>
              </a:spcAft>
              <a:buNone/>
            </a:pPr>
            <a:r>
              <a:rPr lang="es-ES" sz="1800" b="0" i="0" u="none" strike="noStrike" dirty="0">
                <a:solidFill>
                  <a:srgbClr val="000000"/>
                </a:solidFill>
                <a:effectLst/>
                <a:latin typeface="Arial" panose="020B0604020202020204" pitchFamily="34" charset="0"/>
              </a:rPr>
              <a:t>                                                      </a:t>
            </a:r>
            <a:endParaRPr lang="es-ES" sz="1000" b="0" i="0" u="none" strike="noStrike" dirty="0">
              <a:solidFill>
                <a:srgbClr val="000000"/>
              </a:solidFill>
              <a:effectLst/>
            </a:endParaRPr>
          </a:p>
          <a:p>
            <a:pPr algn="just" rtl="0">
              <a:spcBef>
                <a:spcPts val="0"/>
              </a:spcBef>
              <a:spcAft>
                <a:spcPts val="800"/>
              </a:spcAft>
            </a:pPr>
            <a:r>
              <a:rPr lang="es-ES" sz="1800" b="0" i="0" u="none" strike="noStrike" dirty="0">
                <a:solidFill>
                  <a:srgbClr val="000000"/>
                </a:solidFill>
                <a:effectLst/>
                <a:latin typeface="Arial" panose="020B0604020202020204" pitchFamily="34" charset="0"/>
              </a:rPr>
              <a:t>Consideración y Aprobación de Proposiciones</a:t>
            </a:r>
            <a:endParaRPr lang="es-ES" sz="1000" b="0" i="0" u="none" strike="noStrike" dirty="0">
              <a:solidFill>
                <a:srgbClr val="000000"/>
              </a:solidFill>
              <a:effectLst/>
            </a:endParaRPr>
          </a:p>
          <a:p>
            <a:pPr marL="466725" algn="just" rtl="0" fontAlgn="base">
              <a:spcBef>
                <a:spcPts val="0"/>
              </a:spcBef>
              <a:spcAft>
                <a:spcPts val="800"/>
              </a:spcAft>
              <a:buFont typeface="Arial" panose="020B0604020202020204" pitchFamily="34" charset="0"/>
              <a:buChar char="•"/>
            </a:pPr>
            <a:r>
              <a:rPr lang="es-ES" sz="1000" b="0" i="0" u="none" strike="noStrike" dirty="0">
                <a:solidFill>
                  <a:srgbClr val="000000"/>
                </a:solidFill>
                <a:effectLst/>
              </a:rPr>
              <a:t/>
            </a:r>
            <a:br>
              <a:rPr lang="es-ES" sz="1000" b="0" i="0" u="none" strike="noStrike" dirty="0">
                <a:solidFill>
                  <a:srgbClr val="000000"/>
                </a:solidFill>
                <a:effectLst/>
              </a:rPr>
            </a:br>
            <a:r>
              <a:rPr lang="es-ES" sz="1800" b="0" i="0" u="none" strike="noStrike" dirty="0">
                <a:solidFill>
                  <a:srgbClr val="000000"/>
                </a:solidFill>
                <a:effectLst/>
                <a:latin typeface="Arial" panose="020B0604020202020204" pitchFamily="34" charset="0"/>
              </a:rPr>
              <a:t>Proposición Aditiva para el análisis del enfoque de género en el marco del Acuerdo Final de Paz, de acuerdo con la Proposición # 3 del 5 de diciembre de 2023 aprobada para realizar foro “Macro caso 11 de la JEP”</a:t>
            </a:r>
          </a:p>
          <a:p>
            <a:pPr marL="466725" algn="just" rtl="0" fontAlgn="base">
              <a:spcBef>
                <a:spcPts val="0"/>
              </a:spcBef>
              <a:spcAft>
                <a:spcPts val="800"/>
              </a:spcAft>
              <a:buFont typeface="Arial" panose="020B0604020202020204" pitchFamily="34" charset="0"/>
              <a:buChar char="•"/>
            </a:pPr>
            <a:r>
              <a:rPr lang="es-ES" sz="1800" b="0" i="0" u="none" strike="noStrike" dirty="0">
                <a:solidFill>
                  <a:srgbClr val="000000"/>
                </a:solidFill>
                <a:effectLst/>
                <a:latin typeface="Arial" panose="020B0604020202020204" pitchFamily="34" charset="0"/>
              </a:rPr>
              <a:t>Proposición para el “Debate de Control Político sobre situación de Orden Público en el Pacífico Colombiano”</a:t>
            </a:r>
          </a:p>
          <a:p>
            <a:pPr algn="just" rtl="0">
              <a:spcBef>
                <a:spcPts val="0"/>
              </a:spcBef>
              <a:spcAft>
                <a:spcPts val="800"/>
              </a:spcAft>
            </a:pPr>
            <a:r>
              <a:rPr lang="es-ES" sz="1000" b="0" i="0" u="none" strike="noStrike" dirty="0">
                <a:solidFill>
                  <a:srgbClr val="000000"/>
                </a:solidFill>
                <a:effectLst/>
              </a:rPr>
              <a:t/>
            </a:r>
            <a:br>
              <a:rPr lang="es-ES" sz="1000" b="0" i="0" u="none" strike="noStrike" dirty="0">
                <a:solidFill>
                  <a:srgbClr val="000000"/>
                </a:solidFill>
                <a:effectLst/>
              </a:rPr>
            </a:br>
            <a:r>
              <a:rPr lang="es-ES" sz="1800" b="1" i="0" u="none" strike="noStrike" dirty="0">
                <a:solidFill>
                  <a:srgbClr val="000000"/>
                </a:solidFill>
                <a:effectLst/>
                <a:latin typeface="Arial" panose="020B0604020202020204" pitchFamily="34" charset="0"/>
              </a:rPr>
              <a:t>DESARROLLO DE LA SESIÓN:</a:t>
            </a:r>
            <a:endParaRPr lang="es-ES" sz="1000" b="0" i="0" u="none" strike="noStrike" dirty="0">
              <a:solidFill>
                <a:srgbClr val="000000"/>
              </a:solidFill>
              <a:effectLst/>
            </a:endParaRPr>
          </a:p>
          <a:p>
            <a:pPr algn="just" rtl="0">
              <a:spcBef>
                <a:spcPts val="1400"/>
              </a:spcBef>
              <a:spcAft>
                <a:spcPts val="800"/>
              </a:spcAft>
            </a:pPr>
            <a:r>
              <a:rPr lang="es-ES" sz="1800" b="0" i="0" u="none" strike="noStrike" dirty="0">
                <a:solidFill>
                  <a:srgbClr val="000000"/>
                </a:solidFill>
                <a:effectLst/>
                <a:latin typeface="Arial" panose="020B0604020202020204" pitchFamily="34" charset="0"/>
              </a:rPr>
              <a:t>Se aprobó la proposición para el “Debate de Control Político sobre situación de Orden Público en el Pacífico Colombiano” acta No 02 del 23 de agosto de 2023. </a:t>
            </a:r>
            <a:endParaRPr lang="es-ES" sz="1000" b="0" i="0" u="none" strike="noStrike" dirty="0">
              <a:solidFill>
                <a:srgbClr val="000000"/>
              </a:solidFill>
              <a:effectLst/>
            </a:endParaRPr>
          </a:p>
          <a:p>
            <a:r>
              <a:rPr lang="es-ES" sz="1000" dirty="0"/>
              <a:t/>
            </a:r>
            <a:br>
              <a:rPr lang="es-ES" sz="1000" dirty="0"/>
            </a:br>
            <a:r>
              <a:rPr lang="es-ES" sz="1000" dirty="0"/>
              <a:t/>
            </a:r>
            <a:br>
              <a:rPr lang="es-ES" sz="1000" dirty="0"/>
            </a:b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3069206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06 - 20 de marzo de 2024</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754361"/>
            <a:ext cx="9652815" cy="7319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ts val="1200"/>
              </a:spcBef>
              <a:spcAft>
                <a:spcPts val="1200"/>
              </a:spcAft>
              <a:buNone/>
            </a:pPr>
            <a:r>
              <a:rPr lang="es-ES" sz="1100" b="1" i="0" u="none" strike="noStrike" dirty="0">
                <a:solidFill>
                  <a:srgbClr val="000000"/>
                </a:solidFill>
                <a:effectLst/>
                <a:latin typeface="Arial" panose="020B0604020202020204" pitchFamily="34" charset="0"/>
              </a:rPr>
              <a:t>Tema central:</a:t>
            </a:r>
            <a:r>
              <a:rPr lang="es-ES" sz="1100" b="0" i="0" u="none" strike="noStrike" dirty="0">
                <a:solidFill>
                  <a:srgbClr val="000000"/>
                </a:solidFill>
                <a:effectLst/>
                <a:latin typeface="Arial" panose="020B0604020202020204" pitchFamily="34" charset="0"/>
              </a:rPr>
              <a:t> Balance del Foro "Análisis del estado de implementación de género en el marco del Acuerdo Final de Paz".</a:t>
            </a:r>
            <a:endParaRPr lang="es-ES" b="0" i="0" u="none" strike="noStrike" dirty="0">
              <a:solidFill>
                <a:srgbClr val="000000"/>
              </a:solidFill>
              <a:effectLst/>
            </a:endParaRPr>
          </a:p>
          <a:p>
            <a:pPr marL="0" indent="0" algn="l" rtl="0">
              <a:spcBef>
                <a:spcPts val="1200"/>
              </a:spcBef>
              <a:spcAft>
                <a:spcPts val="1200"/>
              </a:spcAft>
              <a:buNone/>
            </a:pPr>
            <a:r>
              <a:rPr lang="es-ES" sz="1100" b="1" i="0" u="none" strike="noStrike" dirty="0">
                <a:solidFill>
                  <a:srgbClr val="000000"/>
                </a:solidFill>
                <a:effectLst/>
                <a:latin typeface="Arial" panose="020B0604020202020204" pitchFamily="34" charset="0"/>
              </a:rPr>
              <a:t>Desarrollo de la sesión:</a:t>
            </a:r>
            <a:endParaRPr lang="es-ES" b="0" i="0" u="none" strike="noStrike" dirty="0">
              <a:solidFill>
                <a:srgbClr val="000000"/>
              </a:solidFill>
              <a:effectLst/>
            </a:endParaRPr>
          </a:p>
          <a:p>
            <a:pPr algn="l" rtl="0" fontAlgn="base">
              <a:spcBef>
                <a:spcPts val="120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Exposición del Macro caso No. 11 JEP:</a:t>
            </a:r>
            <a:r>
              <a:rPr lang="es-ES" sz="1100" b="0" i="0" u="none" strike="noStrike" dirty="0">
                <a:solidFill>
                  <a:srgbClr val="000000"/>
                </a:solidFill>
                <a:effectLst/>
                <a:latin typeface="Arial" panose="020B0604020202020204" pitchFamily="34" charset="0"/>
              </a:rPr>
              <a:t> Presentada por el Magistrado Oscar Parra Vera, destacó los desafíos en la investigación y justicia restaurativa en crímenes de violencia de género. Enfatizó la imputación por violencia sexual relacionada con secuestros contra el secretariado de las FARC y la situación crítica en Tumaco, Ricaurte y Barbacoas por la falta de acción estatal.</a:t>
            </a:r>
          </a:p>
          <a:p>
            <a:pPr algn="l" rtl="0" fontAlgn="base">
              <a:spcBef>
                <a:spcPts val="1200"/>
              </a:spcBef>
              <a:spcAft>
                <a:spcPts val="0"/>
              </a:spcAft>
              <a:buFont typeface="Arial" panose="020B0604020202020204" pitchFamily="34" charset="0"/>
              <a:buChar char="•"/>
            </a:pPr>
            <a:endParaRPr lang="es-ES" sz="11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Intervención de la Agencia Nacional de Tierras:</a:t>
            </a:r>
            <a:r>
              <a:rPr lang="es-ES" sz="1100" b="0" i="0" u="none" strike="noStrike" dirty="0">
                <a:solidFill>
                  <a:srgbClr val="000000"/>
                </a:solidFill>
                <a:effectLst/>
                <a:latin typeface="Arial" panose="020B0604020202020204" pitchFamily="34" charset="0"/>
              </a:rPr>
              <a:t> Ana Jiménez Bautista expuso los mecanismos de acceso a tierras para mujeres, resaltando la importancia de su participación en la reforma agraria y el fortalecimiento de territorialidades campesinas.</a:t>
            </a:r>
          </a:p>
          <a:p>
            <a:pPr algn="l" rtl="0" fontAlgn="base">
              <a:spcBef>
                <a:spcPts val="0"/>
              </a:spcBef>
              <a:spcAft>
                <a:spcPts val="0"/>
              </a:spcAft>
              <a:buFont typeface="Arial" panose="020B0604020202020204" pitchFamily="34" charset="0"/>
              <a:buChar char="•"/>
            </a:pPr>
            <a:endParaRPr lang="es-ES" sz="11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Unidad de Implementación del Acuerdo de Paz:</a:t>
            </a:r>
            <a:r>
              <a:rPr lang="es-ES" sz="1100" b="0" i="0" u="none" strike="noStrike" dirty="0">
                <a:solidFill>
                  <a:srgbClr val="000000"/>
                </a:solidFill>
                <a:effectLst/>
                <a:latin typeface="Arial" panose="020B0604020202020204" pitchFamily="34" charset="0"/>
              </a:rPr>
              <a:t> Gloria Cuartas Montoya subrayó la importancia de la coordinación ministerial y los proyectos para reinsertados, destacando la protección y participación de mujeres y la comunidad LGBTI.</a:t>
            </a:r>
          </a:p>
          <a:p>
            <a:pPr algn="l" rtl="0" fontAlgn="base">
              <a:spcBef>
                <a:spcPts val="0"/>
              </a:spcBef>
              <a:spcAft>
                <a:spcPts val="0"/>
              </a:spcAft>
              <a:buFont typeface="Arial" panose="020B0604020202020204" pitchFamily="34" charset="0"/>
              <a:buChar char="•"/>
            </a:pPr>
            <a:endParaRPr lang="es-ES" sz="11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Unidad Nacional de Protección:</a:t>
            </a:r>
            <a:r>
              <a:rPr lang="es-ES" sz="1100" b="0" i="0" u="none" strike="noStrike" dirty="0">
                <a:solidFill>
                  <a:srgbClr val="000000"/>
                </a:solidFill>
                <a:effectLst/>
                <a:latin typeface="Arial" panose="020B0604020202020204" pitchFamily="34" charset="0"/>
              </a:rPr>
              <a:t> Se evaluaron 105 casos de mujeres firmantes de paz, identificando violencias como estigmatización y desplazamiento. Se trabaja en rutas de protección y factores de mitigación.</a:t>
            </a:r>
          </a:p>
          <a:p>
            <a:pPr algn="l" rtl="0" fontAlgn="base">
              <a:spcBef>
                <a:spcPts val="0"/>
              </a:spcBef>
              <a:spcAft>
                <a:spcPts val="0"/>
              </a:spcAft>
              <a:buFont typeface="Arial" panose="020B0604020202020204" pitchFamily="34" charset="0"/>
              <a:buChar char="•"/>
            </a:pPr>
            <a:endParaRPr lang="es-ES" sz="11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Unidad de Restitución de Tierras:</a:t>
            </a:r>
            <a:r>
              <a:rPr lang="es-ES" sz="1100" b="0" i="0" u="none" strike="noStrike" dirty="0">
                <a:solidFill>
                  <a:srgbClr val="000000"/>
                </a:solidFill>
                <a:effectLst/>
                <a:latin typeface="Arial" panose="020B0604020202020204" pitchFamily="34" charset="0"/>
              </a:rPr>
              <a:t> Natalia Fernández explicó la descentralización de la institución para empoderar a las mujeres en el proceso de restitución.</a:t>
            </a:r>
          </a:p>
          <a:p>
            <a:pPr algn="l" rtl="0" fontAlgn="base">
              <a:spcBef>
                <a:spcPts val="0"/>
              </a:spcBef>
              <a:spcAft>
                <a:spcPts val="0"/>
              </a:spcAft>
              <a:buFont typeface="Arial" panose="020B0604020202020204" pitchFamily="34" charset="0"/>
              <a:buChar char="•"/>
            </a:pPr>
            <a:endParaRPr lang="es-ES" sz="11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Organizaciones de mujeres:</a:t>
            </a:r>
            <a:endParaRPr lang="es-ES" sz="11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Ruta Pacífica de Mujeres:</a:t>
            </a:r>
            <a:r>
              <a:rPr lang="es-ES" sz="1100" b="0" i="0" u="none" strike="noStrike" dirty="0">
                <a:solidFill>
                  <a:srgbClr val="000000"/>
                </a:solidFill>
                <a:effectLst/>
                <a:latin typeface="Arial" panose="020B0604020202020204" pitchFamily="34" charset="0"/>
              </a:rPr>
              <a:t> Teresa </a:t>
            </a:r>
            <a:r>
              <a:rPr lang="es-ES" sz="1100" b="0" i="0" u="none" strike="noStrike" dirty="0" err="1">
                <a:solidFill>
                  <a:srgbClr val="000000"/>
                </a:solidFill>
                <a:effectLst/>
                <a:latin typeface="Arial" panose="020B0604020202020204" pitchFamily="34" charset="0"/>
              </a:rPr>
              <a:t>Aristizabal</a:t>
            </a:r>
            <a:r>
              <a:rPr lang="es-ES" sz="1100" b="0" i="0" u="none" strike="noStrike" dirty="0">
                <a:solidFill>
                  <a:srgbClr val="000000"/>
                </a:solidFill>
                <a:effectLst/>
                <a:latin typeface="Arial" panose="020B0604020202020204" pitchFamily="34" charset="0"/>
              </a:rPr>
              <a:t> reflexionó sobre la marcha en Bogotá y la participación política de las mujeres.</a:t>
            </a:r>
          </a:p>
          <a:p>
            <a:pPr marL="742950" lvl="1" indent="-285750"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Caribe Afirmativo:</a:t>
            </a:r>
            <a:r>
              <a:rPr lang="es-ES" sz="1100" b="0" i="0" u="none" strike="noStrike" dirty="0">
                <a:solidFill>
                  <a:srgbClr val="000000"/>
                </a:solidFill>
                <a:effectLst/>
                <a:latin typeface="Arial" panose="020B0604020202020204" pitchFamily="34" charset="0"/>
              </a:rPr>
              <a:t> </a:t>
            </a:r>
            <a:r>
              <a:rPr lang="es-ES" sz="1100" b="0" i="0" u="none" strike="noStrike" dirty="0" err="1">
                <a:solidFill>
                  <a:srgbClr val="000000"/>
                </a:solidFill>
                <a:effectLst/>
                <a:latin typeface="Arial" panose="020B0604020202020204" pitchFamily="34" charset="0"/>
              </a:rPr>
              <a:t>Katrim</a:t>
            </a:r>
            <a:r>
              <a:rPr lang="es-ES" sz="1100" b="0" i="0" u="none" strike="noStrike" dirty="0">
                <a:solidFill>
                  <a:srgbClr val="000000"/>
                </a:solidFill>
                <a:effectLst/>
                <a:latin typeface="Arial" panose="020B0604020202020204" pitchFamily="34" charset="0"/>
              </a:rPr>
              <a:t> de la Hoz señaló la necesidad de centrar a las víctimas en el acuerdo de paz, alertando sobre el aumento de asesinatos de líderes LGBTI.</a:t>
            </a:r>
          </a:p>
          <a:p>
            <a:pPr marL="742950" lvl="1" indent="-285750"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Colombia Diversa:</a:t>
            </a:r>
            <a:r>
              <a:rPr lang="es-ES" sz="1100" b="0" i="0" u="none" strike="noStrike" dirty="0">
                <a:solidFill>
                  <a:srgbClr val="000000"/>
                </a:solidFill>
                <a:effectLst/>
                <a:latin typeface="Arial" panose="020B0604020202020204" pitchFamily="34" charset="0"/>
              </a:rPr>
              <a:t> Laura </a:t>
            </a:r>
            <a:r>
              <a:rPr lang="es-ES" sz="1100" b="0" i="0" u="none" strike="noStrike" dirty="0" err="1">
                <a:solidFill>
                  <a:srgbClr val="000000"/>
                </a:solidFill>
                <a:effectLst/>
                <a:latin typeface="Arial" panose="020B0604020202020204" pitchFamily="34" charset="0"/>
              </a:rPr>
              <a:t>Giselly</a:t>
            </a:r>
            <a:r>
              <a:rPr lang="es-ES" sz="1100" b="0" i="0" u="none" strike="noStrike" dirty="0">
                <a:solidFill>
                  <a:srgbClr val="000000"/>
                </a:solidFill>
                <a:effectLst/>
                <a:latin typeface="Arial" panose="020B0604020202020204" pitchFamily="34" charset="0"/>
              </a:rPr>
              <a:t> Beltrán enfatizó la inclusión de mujeres LGBTI en la reforma rural.</a:t>
            </a:r>
          </a:p>
          <a:p>
            <a:pPr marL="742950" lvl="1" indent="-285750"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Colectivo Justicia Mujer:</a:t>
            </a:r>
            <a:r>
              <a:rPr lang="es-ES" sz="1100" b="0" i="0" u="none" strike="noStrike" dirty="0">
                <a:solidFill>
                  <a:srgbClr val="000000"/>
                </a:solidFill>
                <a:effectLst/>
                <a:latin typeface="Arial" panose="020B0604020202020204" pitchFamily="34" charset="0"/>
              </a:rPr>
              <a:t> Laura Cristina Moreno Herrera analizó la protección de derechos humanos y la reparación integral con enfoque de género.</a:t>
            </a:r>
          </a:p>
          <a:p>
            <a:pPr marL="742950" lvl="1" indent="-285750"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Corporación Humanas:</a:t>
            </a:r>
            <a:r>
              <a:rPr lang="es-ES" sz="1100" b="0" i="0" u="none" strike="noStrike" dirty="0">
                <a:solidFill>
                  <a:srgbClr val="000000"/>
                </a:solidFill>
                <a:effectLst/>
                <a:latin typeface="Arial" panose="020B0604020202020204" pitchFamily="34" charset="0"/>
              </a:rPr>
              <a:t> Adriana Benjumea destacó la importancia del reconocimiento de la violencia sexual y crímenes de género en el conflicto armado.</a:t>
            </a:r>
          </a:p>
          <a:p>
            <a:pPr marL="742950" lvl="1" indent="-285750" algn="l" rtl="0" fontAlgn="base">
              <a:spcBef>
                <a:spcPts val="0"/>
              </a:spcBef>
              <a:spcAft>
                <a:spcPts val="120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SISMA Mujer:</a:t>
            </a:r>
            <a:r>
              <a:rPr lang="es-ES" sz="1100" b="0" i="0" u="none" strike="noStrike" dirty="0">
                <a:solidFill>
                  <a:srgbClr val="000000"/>
                </a:solidFill>
                <a:effectLst/>
                <a:latin typeface="Arial" panose="020B0604020202020204" pitchFamily="34" charset="0"/>
              </a:rPr>
              <a:t> Linda María Cabrera García insistió en la necesidad de mayor asistencia a foros para visibilizar los avances en el acuerdo de paz y el enfoque de género.</a:t>
            </a:r>
          </a:p>
          <a:p>
            <a:pPr algn="l" rtl="0">
              <a:spcBef>
                <a:spcPts val="1200"/>
              </a:spcBef>
              <a:spcAft>
                <a:spcPts val="1200"/>
              </a:spcAft>
            </a:pPr>
            <a:r>
              <a:rPr lang="es-ES" sz="1100" b="1" i="0" u="none" strike="noStrike" dirty="0">
                <a:solidFill>
                  <a:srgbClr val="000000"/>
                </a:solidFill>
                <a:effectLst/>
                <a:latin typeface="Arial" panose="020B0604020202020204" pitchFamily="34" charset="0"/>
              </a:rPr>
              <a:t>Proposición aprobada:</a:t>
            </a:r>
            <a:r>
              <a:rPr lang="es-ES" sz="1100" b="0" i="0" u="none" strike="noStrike" dirty="0">
                <a:solidFill>
                  <a:srgbClr val="000000"/>
                </a:solidFill>
                <a:effectLst/>
                <a:latin typeface="Arial" panose="020B0604020202020204" pitchFamily="34" charset="0"/>
              </a:rPr>
              <a:t> Convocatoria a Audiencia Pública sobre la situación de seguridad                                                                                          de los trabajadores de transporte alternativo en Bogotá.</a:t>
            </a: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329074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a:t>
            </a:r>
            <a:r>
              <a:rPr lang="es-ES" sz="1800" b="1" i="0" u="none" strike="noStrike" dirty="0" smtClean="0">
                <a:solidFill>
                  <a:srgbClr val="7030A0"/>
                </a:solidFill>
                <a:effectLst/>
                <a:latin typeface="Arial" panose="020B0604020202020204" pitchFamily="34" charset="0"/>
              </a:rPr>
              <a:t>07 – 24 de abril </a:t>
            </a:r>
            <a:r>
              <a:rPr lang="es-ES" sz="1800" b="1" i="0" u="none" strike="noStrike" dirty="0">
                <a:solidFill>
                  <a:srgbClr val="7030A0"/>
                </a:solidFill>
                <a:effectLst/>
                <a:latin typeface="Arial" panose="020B0604020202020204" pitchFamily="34" charset="0"/>
              </a:rPr>
              <a:t>de 2024</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754361"/>
            <a:ext cx="9652815" cy="7319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es-ES" sz="1100" b="1" i="0" u="none" strike="noStrike" dirty="0">
                <a:solidFill>
                  <a:srgbClr val="000000"/>
                </a:solidFill>
                <a:effectLst/>
                <a:latin typeface="Arial" panose="020B0604020202020204" pitchFamily="34" charset="0"/>
              </a:rPr>
              <a:t>Tema central:</a:t>
            </a:r>
            <a:r>
              <a:rPr lang="es-ES" sz="1100" b="0" i="0" u="none" strike="noStrike" dirty="0">
                <a:solidFill>
                  <a:srgbClr val="000000"/>
                </a:solidFill>
                <a:effectLst/>
                <a:latin typeface="Arial" panose="020B0604020202020204" pitchFamily="34" charset="0"/>
              </a:rPr>
              <a:t> </a:t>
            </a:r>
            <a:r>
              <a:rPr lang="es-MX" sz="1100" dirty="0"/>
              <a:t> Avance en los diálogos y negociaciones de la PAZ TOTAL que viene adelantando el Gobierno Nacional Situación de Orden Público, violencia y  daño ambiental que se presenta en el Pacifico Medio y municipios de la Costa Pacífica Nariñense y departamento de Caquetá y Corredores Humanitarios para el municipio de Segovia Antioquia y el Pacifico Medio</a:t>
            </a:r>
            <a:r>
              <a:rPr lang="es-MX" sz="1100" dirty="0" smtClean="0"/>
              <a:t>..</a:t>
            </a:r>
            <a:endParaRPr lang="es-ES" sz="1100" b="0" i="0" u="none" strike="noStrike" dirty="0" smtClean="0">
              <a:solidFill>
                <a:srgbClr val="000000"/>
              </a:solidFill>
              <a:effectLst/>
              <a:latin typeface="Arial" panose="020B0604020202020204" pitchFamily="34" charset="0"/>
            </a:endParaRPr>
          </a:p>
          <a:p>
            <a:pPr marL="0" indent="0" algn="l" rtl="0">
              <a:spcBef>
                <a:spcPts val="1200"/>
              </a:spcBef>
              <a:spcAft>
                <a:spcPts val="1200"/>
              </a:spcAft>
              <a:buNone/>
            </a:pPr>
            <a:r>
              <a:rPr lang="es-MX" sz="1100" b="1" u="sng" dirty="0" smtClean="0"/>
              <a:t>ACTA</a:t>
            </a:r>
            <a:r>
              <a:rPr lang="es-MX" sz="1100" b="1" u="sng" dirty="0"/>
              <a:t>  No.. 07  </a:t>
            </a:r>
            <a:r>
              <a:rPr lang="es-MX" sz="1100" dirty="0"/>
              <a:t>Fecha. 24 de abril de </a:t>
            </a:r>
            <a:r>
              <a:rPr lang="es-MX" sz="1100" dirty="0" smtClean="0"/>
              <a:t>2024, </a:t>
            </a:r>
            <a:r>
              <a:rPr lang="es-MX" sz="1100" b="1" dirty="0"/>
              <a:t>PROPOSICIÓN.</a:t>
            </a:r>
            <a:r>
              <a:rPr lang="es-MX" sz="1100" dirty="0"/>
              <a:t>- DEBATE CONTROL POLÍTICO DESARROLLO PROPOSICIONES Nos,  04 ADITIVA 4A-06, 07, 08 Y 09 DE </a:t>
            </a:r>
            <a:r>
              <a:rPr lang="es-MX" sz="1100" dirty="0" smtClean="0"/>
              <a:t>2024</a:t>
            </a:r>
            <a:endParaRPr lang="es-MX" sz="1100" dirty="0"/>
          </a:p>
          <a:p>
            <a:pPr marL="0" indent="0">
              <a:buNone/>
            </a:pPr>
            <a:r>
              <a:rPr lang="es-MX" sz="1100" dirty="0"/>
              <a:t/>
            </a:r>
            <a:br>
              <a:rPr lang="es-MX" sz="1100" dirty="0"/>
            </a:br>
            <a:r>
              <a:rPr lang="es-MX" sz="1100" b="1" dirty="0">
                <a:latin typeface="Arial" panose="020B0604020202020204" pitchFamily="34" charset="0"/>
                <a:cs typeface="Arial" panose="020B0604020202020204" pitchFamily="34" charset="0"/>
              </a:rPr>
              <a:t>Citados:</a:t>
            </a:r>
            <a:r>
              <a:rPr lang="es-MX" sz="1100" dirty="0">
                <a:latin typeface="Arial" panose="020B0604020202020204" pitchFamily="34" charset="0"/>
                <a:cs typeface="Arial" panose="020B0604020202020204" pitchFamily="34" charset="0"/>
              </a:rPr>
              <a:t> Alto Comisionado para la Paz, Doctor JOSÉ OTTY PATIÑO HORMAZA. Consejera Presidencial para los Derechos Humanos, Doctora LOURDES CASTRO GARCÍA, Ministro de Defensa Nacional, Doctor IVÁN VELÁSQUEZ GÓMEZ. Ministro del Interior, Doctor LUIS FERNANDO VELASCO. Directora de la Unidad para la Atención y Reparación Integral a las Víctimas, Doctora PATRICIA TOBÓN YAGARÍ.</a:t>
            </a:r>
            <a:br>
              <a:rPr lang="es-MX" sz="1100" dirty="0">
                <a:latin typeface="Arial" panose="020B0604020202020204" pitchFamily="34" charset="0"/>
                <a:cs typeface="Arial" panose="020B0604020202020204" pitchFamily="34" charset="0"/>
              </a:rPr>
            </a:br>
            <a:r>
              <a:rPr lang="es-MX" sz="1100" dirty="0">
                <a:latin typeface="Arial" panose="020B0604020202020204" pitchFamily="34" charset="0"/>
                <a:cs typeface="Arial" panose="020B0604020202020204" pitchFamily="34" charset="0"/>
              </a:rPr>
              <a:t> </a:t>
            </a:r>
          </a:p>
          <a:p>
            <a:pPr marL="0" indent="0">
              <a:buNone/>
            </a:pPr>
            <a:r>
              <a:rPr lang="es-MX" sz="1100" b="1" dirty="0">
                <a:latin typeface="Arial" panose="020B0604020202020204" pitchFamily="34" charset="0"/>
                <a:cs typeface="Arial" panose="020B0604020202020204" pitchFamily="34" charset="0"/>
              </a:rPr>
              <a:t>Invitados:</a:t>
            </a:r>
            <a:r>
              <a:rPr lang="es-MX" sz="1100" dirty="0">
                <a:latin typeface="Arial" panose="020B0604020202020204" pitchFamily="34" charset="0"/>
                <a:cs typeface="Arial" panose="020B0604020202020204" pitchFamily="34" charset="0"/>
              </a:rPr>
              <a:t> Defensor del Pueblo, Doctor CARLOS ERNESTO CAMARGO ASSIS.</a:t>
            </a:r>
          </a:p>
          <a:p>
            <a:pPr marL="0" indent="0">
              <a:buNone/>
            </a:pPr>
            <a:r>
              <a:rPr lang="es-MX" sz="1100" dirty="0">
                <a:latin typeface="Arial" panose="020B0604020202020204" pitchFamily="34" charset="0"/>
                <a:cs typeface="Arial" panose="020B0604020202020204" pitchFamily="34" charset="0"/>
              </a:rPr>
              <a:t>Comandante General de Fuerzas Militares, Señor General HEIDER FERNANDO GIRALDO B. Comandante Ejército Nacional, Señor Mayor General, LUIS MAURICIO OSPINA GUTIÉRREZ Director General de la Policía Nacional, Señor General WILLIAM RENE SALAMANCA RAMÍREZ.</a:t>
            </a:r>
            <a:br>
              <a:rPr lang="es-MX" sz="1100" dirty="0">
                <a:latin typeface="Arial" panose="020B0604020202020204" pitchFamily="34" charset="0"/>
                <a:cs typeface="Arial" panose="020B0604020202020204" pitchFamily="34" charset="0"/>
              </a:rPr>
            </a:br>
            <a:endParaRPr lang="es-MX" sz="1100" dirty="0">
              <a:latin typeface="Arial" panose="020B0604020202020204" pitchFamily="34" charset="0"/>
              <a:cs typeface="Arial" panose="020B0604020202020204" pitchFamily="34" charset="0"/>
            </a:endParaRPr>
          </a:p>
          <a:p>
            <a:pPr marL="0" indent="0">
              <a:buNone/>
            </a:pPr>
            <a:r>
              <a:rPr lang="es-MX" sz="1100" dirty="0">
                <a:latin typeface="Arial" panose="020B0604020202020204" pitchFamily="34" charset="0"/>
                <a:cs typeface="Arial" panose="020B0604020202020204" pitchFamily="34" charset="0"/>
              </a:rPr>
              <a:t>Jefe Estado Mayor de Fuerza Naval del Pacifico, Armada Nacional, Señor Capitán de Navío, Juan Pablo Pinilla Acosta.</a:t>
            </a:r>
          </a:p>
          <a:p>
            <a:pPr marL="0" indent="0">
              <a:buNone/>
            </a:pPr>
            <a:r>
              <a:rPr lang="es-MX" sz="1100" dirty="0">
                <a:latin typeface="Arial" panose="020B0604020202020204" pitchFamily="34" charset="0"/>
                <a:cs typeface="Arial" panose="020B0604020202020204" pitchFamily="34" charset="0"/>
              </a:rPr>
              <a:t>Comandante Brigada Fluvial de Infantería de Marina No. 2, Armada Nacional, Señor Coronel de Infantería de Marina JOSE DOMINGO CANTILLO CARO.</a:t>
            </a:r>
          </a:p>
          <a:p>
            <a:pPr marL="0" indent="0">
              <a:buNone/>
            </a:pPr>
            <a:r>
              <a:rPr lang="es-MX" sz="1100" dirty="0">
                <a:latin typeface="Arial" panose="020B0604020202020204" pitchFamily="34" charset="0"/>
                <a:cs typeface="Arial" panose="020B0604020202020204" pitchFamily="34" charset="0"/>
              </a:rPr>
              <a:t> </a:t>
            </a:r>
          </a:p>
          <a:p>
            <a:pPr marL="0" indent="0">
              <a:buNone/>
            </a:pPr>
            <a:r>
              <a:rPr lang="es-MX" sz="1100" b="1" dirty="0" err="1">
                <a:latin typeface="Arial" panose="020B0604020202020204" pitchFamily="34" charset="0"/>
                <a:cs typeface="Arial" panose="020B0604020202020204" pitchFamily="34" charset="0"/>
              </a:rPr>
              <a:t>Citantes</a:t>
            </a:r>
            <a:r>
              <a:rPr lang="es-MX" sz="1100" b="1" dirty="0">
                <a:latin typeface="Arial" panose="020B0604020202020204" pitchFamily="34" charset="0"/>
                <a:cs typeface="Arial" panose="020B0604020202020204" pitchFamily="34" charset="0"/>
              </a:rPr>
              <a:t>:</a:t>
            </a:r>
            <a:r>
              <a:rPr lang="es-MX" sz="1100" dirty="0">
                <a:latin typeface="Arial" panose="020B0604020202020204" pitchFamily="34" charset="0"/>
                <a:cs typeface="Arial" panose="020B0604020202020204" pitchFamily="34" charset="0"/>
              </a:rPr>
              <a:t> Honorables Representantes a la Cámara, ORLANDO CASTILLO ADVÍNCULA CITREP 9-Pacifico Medio-, JHON JAIRO GONZALEZ AGUDELO-CITREP 3 Antioquia, TERESA DE JESUS ENRIQUEZ ROSERO, SUSANA GOMEZ CASTAÑEDA, GERMAN ROGELIO ROZO ANIS, DUVALIER SANCHEZ ARANGO, JOSE JAIME USCATEGUI, JUAN DANIEL PEÑUELA CALVACHE, HECTOR MAURICIO CUELLAR PINZON y OSCAR RODRIGO CAMPO HURTADO.</a:t>
            </a:r>
          </a:p>
          <a:p>
            <a:pPr marL="0" indent="0">
              <a:buNone/>
            </a:pPr>
            <a:endParaRPr lang="es-MX" sz="1100" dirty="0">
              <a:latin typeface="Arial" panose="020B0604020202020204" pitchFamily="34" charset="0"/>
              <a:cs typeface="Arial" panose="020B0604020202020204" pitchFamily="34" charset="0"/>
            </a:endParaRPr>
          </a:p>
          <a:p>
            <a:pPr marL="457200" lvl="1" indent="0" algn="l" rtl="0" fontAlgn="base">
              <a:spcBef>
                <a:spcPts val="0"/>
              </a:spcBef>
              <a:spcAft>
                <a:spcPts val="0"/>
              </a:spcAft>
              <a:buNone/>
            </a:pP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16693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a:t>
            </a:r>
            <a:r>
              <a:rPr lang="es-ES" sz="1800" b="1" i="0" u="none" strike="noStrike" dirty="0" smtClean="0">
                <a:solidFill>
                  <a:srgbClr val="7030A0"/>
                </a:solidFill>
                <a:effectLst/>
                <a:latin typeface="Arial" panose="020B0604020202020204" pitchFamily="34" charset="0"/>
              </a:rPr>
              <a:t>08 – 28 de mayo de 2024</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754361"/>
            <a:ext cx="9652815" cy="7319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1100" b="1" i="0" u="none" strike="noStrike" smtClean="0">
              <a:solidFill>
                <a:srgbClr val="000000"/>
              </a:solidFill>
              <a:effectLst/>
              <a:latin typeface="Arial" panose="020B0604020202020204" pitchFamily="34" charset="0"/>
            </a:endParaRPr>
          </a:p>
          <a:p>
            <a:pPr marL="0" indent="0">
              <a:buNone/>
            </a:pPr>
            <a:r>
              <a:rPr lang="es-ES" sz="1100" b="1" i="0" u="none" strike="noStrike" smtClean="0">
                <a:solidFill>
                  <a:srgbClr val="000000"/>
                </a:solidFill>
                <a:effectLst/>
                <a:latin typeface="Arial" panose="020B0604020202020204" pitchFamily="34" charset="0"/>
              </a:rPr>
              <a:t>T</a:t>
            </a:r>
            <a:r>
              <a:rPr lang="es-ES" sz="1100" b="1" i="0" u="none" strike="noStrike" smtClean="0">
                <a:solidFill>
                  <a:srgbClr val="000000"/>
                </a:solidFill>
                <a:effectLst/>
                <a:latin typeface="Arial" panose="020B0604020202020204" pitchFamily="34" charset="0"/>
                <a:cs typeface="Arial" panose="020B0604020202020204" pitchFamily="34" charset="0"/>
              </a:rPr>
              <a:t>ema </a:t>
            </a:r>
            <a:r>
              <a:rPr lang="es-ES" sz="1100" b="1" i="0" u="none" strike="noStrike" dirty="0">
                <a:solidFill>
                  <a:srgbClr val="000000"/>
                </a:solidFill>
                <a:effectLst/>
                <a:latin typeface="Arial" panose="020B0604020202020204" pitchFamily="34" charset="0"/>
                <a:cs typeface="Arial" panose="020B0604020202020204" pitchFamily="34" charset="0"/>
              </a:rPr>
              <a:t>central:</a:t>
            </a:r>
            <a:r>
              <a:rPr lang="es-ES" sz="1100" b="0" i="0" u="none" strike="noStrike" dirty="0">
                <a:solidFill>
                  <a:srgbClr val="000000"/>
                </a:solidFill>
                <a:effectLst/>
                <a:latin typeface="Arial" panose="020B0604020202020204" pitchFamily="34" charset="0"/>
                <a:cs typeface="Arial" panose="020B0604020202020204" pitchFamily="34" charset="0"/>
              </a:rPr>
              <a:t> </a:t>
            </a:r>
            <a:r>
              <a:rPr lang="es-MX" sz="1100" dirty="0">
                <a:latin typeface="Arial" panose="020B0604020202020204" pitchFamily="34" charset="0"/>
                <a:cs typeface="Arial" panose="020B0604020202020204" pitchFamily="34" charset="0"/>
              </a:rPr>
              <a:t>Acciones para atender la emergencia causada por la crisis climática en el país y los cuestionamientos sobre la ruta de acción para atender el desabastecimiento de agua potable y del Plan Nacional de Gestión ante el fenómeno del Niño.</a:t>
            </a:r>
          </a:p>
          <a:p>
            <a:pPr marL="0" indent="0">
              <a:buNone/>
            </a:pPr>
            <a:r>
              <a:rPr lang="es-MX" sz="1100" dirty="0">
                <a:latin typeface="Arial" panose="020B0604020202020204" pitchFamily="34" charset="0"/>
                <a:cs typeface="Arial" panose="020B0604020202020204" pitchFamily="34" charset="0"/>
              </a:rPr>
              <a:t/>
            </a:r>
            <a:br>
              <a:rPr lang="es-MX" sz="1100" dirty="0">
                <a:latin typeface="Arial" panose="020B0604020202020204" pitchFamily="34" charset="0"/>
                <a:cs typeface="Arial" panose="020B0604020202020204" pitchFamily="34" charset="0"/>
              </a:rPr>
            </a:br>
            <a:endParaRPr lang="es-MX" sz="1100" dirty="0">
              <a:latin typeface="Arial" panose="020B0604020202020204" pitchFamily="34" charset="0"/>
              <a:cs typeface="Arial" panose="020B0604020202020204" pitchFamily="34" charset="0"/>
            </a:endParaRPr>
          </a:p>
          <a:p>
            <a:pPr marL="0" indent="0">
              <a:spcBef>
                <a:spcPts val="1200"/>
              </a:spcBef>
              <a:spcAft>
                <a:spcPts val="1200"/>
              </a:spcAft>
              <a:buNone/>
            </a:pPr>
            <a:r>
              <a:rPr lang="es-MX" sz="1100" b="1" dirty="0" smtClean="0">
                <a:latin typeface="Arial" panose="020B0604020202020204" pitchFamily="34" charset="0"/>
                <a:cs typeface="Arial" panose="020B0604020202020204" pitchFamily="34" charset="0"/>
              </a:rPr>
              <a:t>ACTA No. 08</a:t>
            </a:r>
            <a:r>
              <a:rPr lang="es-MX" sz="1100" dirty="0" smtClean="0">
                <a:latin typeface="Arial" panose="020B0604020202020204" pitchFamily="34" charset="0"/>
                <a:cs typeface="Arial" panose="020B0604020202020204" pitchFamily="34" charset="0"/>
              </a:rPr>
              <a:t> Fecha. 28 mayo de 2024, Salón Elíptico del capitolio nacional.</a:t>
            </a:r>
          </a:p>
          <a:p>
            <a:pPr marL="0" indent="0">
              <a:buNone/>
            </a:pPr>
            <a:r>
              <a:rPr lang="es-MX" sz="1100" dirty="0">
                <a:latin typeface="Arial" panose="020B0604020202020204" pitchFamily="34" charset="0"/>
                <a:cs typeface="Arial" panose="020B0604020202020204" pitchFamily="34" charset="0"/>
              </a:rPr>
              <a:t/>
            </a:r>
            <a:br>
              <a:rPr lang="es-MX" sz="1100" dirty="0">
                <a:latin typeface="Arial" panose="020B0604020202020204" pitchFamily="34" charset="0"/>
                <a:cs typeface="Arial" panose="020B0604020202020204" pitchFamily="34" charset="0"/>
              </a:rPr>
            </a:br>
            <a:endParaRPr lang="es-MX" sz="1100" dirty="0">
              <a:latin typeface="Arial" panose="020B0604020202020204" pitchFamily="34" charset="0"/>
              <a:cs typeface="Arial" panose="020B0604020202020204" pitchFamily="34" charset="0"/>
            </a:endParaRPr>
          </a:p>
          <a:p>
            <a:pPr marL="0" indent="0">
              <a:buNone/>
            </a:pPr>
            <a:r>
              <a:rPr lang="es-MX" sz="1100" b="1" dirty="0">
                <a:latin typeface="Arial" panose="020B0604020202020204" pitchFamily="34" charset="0"/>
                <a:cs typeface="Arial" panose="020B0604020202020204" pitchFamily="34" charset="0"/>
              </a:rPr>
              <a:t>PROPOSICIÓN.</a:t>
            </a:r>
            <a:r>
              <a:rPr lang="es-MX" sz="1100" dirty="0">
                <a:latin typeface="Arial" panose="020B0604020202020204" pitchFamily="34" charset="0"/>
                <a:cs typeface="Arial" panose="020B0604020202020204" pitchFamily="34" charset="0"/>
              </a:rPr>
              <a:t> .DEBATE CONTROL POLÍTICO UNIDAD NACIONAL PARA LA GESTIÓN DEL RIESGO DE DESASTRES UNGRD</a:t>
            </a:r>
          </a:p>
          <a:p>
            <a:endParaRPr lang="es-MX" sz="1100" dirty="0">
              <a:latin typeface="Arial" panose="020B0604020202020204" pitchFamily="34" charset="0"/>
              <a:cs typeface="Arial" panose="020B0604020202020204" pitchFamily="34" charset="0"/>
            </a:endParaRPr>
          </a:p>
          <a:p>
            <a:pPr marL="0" indent="0">
              <a:buNone/>
            </a:pPr>
            <a:r>
              <a:rPr lang="es-MX" sz="1100" b="1" dirty="0" smtClean="0">
                <a:latin typeface="Arial" panose="020B0604020202020204" pitchFamily="34" charset="0"/>
                <a:cs typeface="Arial" panose="020B0604020202020204" pitchFamily="34" charset="0"/>
              </a:rPr>
              <a:t>Citado</a:t>
            </a:r>
            <a:r>
              <a:rPr lang="es-MX" sz="1100" b="1" dirty="0">
                <a:latin typeface="Arial" panose="020B0604020202020204" pitchFamily="34" charset="0"/>
                <a:cs typeface="Arial" panose="020B0604020202020204" pitchFamily="34" charset="0"/>
              </a:rPr>
              <a:t>: </a:t>
            </a:r>
            <a:r>
              <a:rPr lang="es-MX" sz="1100" dirty="0">
                <a:latin typeface="Arial" panose="020B0604020202020204" pitchFamily="34" charset="0"/>
                <a:cs typeface="Arial" panose="020B0604020202020204" pitchFamily="34" charset="0"/>
              </a:rPr>
              <a:t>Director de la Unidad Nacional para la Gestión del Riesgo de Desastres UNGRD-, Doctor CARLOS ALBERTO CARRILLO ARENAS.</a:t>
            </a:r>
          </a:p>
          <a:p>
            <a:pPr marL="0" indent="0">
              <a:buNone/>
            </a:pPr>
            <a:r>
              <a:rPr lang="es-MX" sz="1100" b="1" dirty="0">
                <a:latin typeface="Arial" panose="020B0604020202020204" pitchFamily="34" charset="0"/>
                <a:cs typeface="Arial" panose="020B0604020202020204" pitchFamily="34" charset="0"/>
              </a:rPr>
              <a:t>Invitados: </a:t>
            </a:r>
            <a:r>
              <a:rPr lang="es-MX" sz="1100" dirty="0">
                <a:latin typeface="Arial" panose="020B0604020202020204" pitchFamily="34" charset="0"/>
                <a:cs typeface="Arial" panose="020B0604020202020204" pitchFamily="34" charset="0"/>
              </a:rPr>
              <a:t>Procuradora General de la Nación, Dra. Margarita Cabello Blanco, Fiscal General de la Nación, Dra. Luz Adriana Camargo Garzón, Contralor General de la República, Dr. Carlos Mario Zuluaga.</a:t>
            </a:r>
          </a:p>
          <a:p>
            <a:pPr marL="0" indent="0">
              <a:buNone/>
            </a:pPr>
            <a:r>
              <a:rPr lang="es-MX" sz="1100" dirty="0">
                <a:latin typeface="Arial" panose="020B0604020202020204" pitchFamily="34" charset="0"/>
                <a:cs typeface="Arial" panose="020B0604020202020204" pitchFamily="34" charset="0"/>
              </a:rPr>
              <a:t/>
            </a:r>
            <a:br>
              <a:rPr lang="es-MX" sz="1100" dirty="0">
                <a:latin typeface="Arial" panose="020B0604020202020204" pitchFamily="34" charset="0"/>
                <a:cs typeface="Arial" panose="020B0604020202020204" pitchFamily="34" charset="0"/>
              </a:rPr>
            </a:br>
            <a:endParaRPr lang="es-MX" sz="1100" dirty="0">
              <a:latin typeface="Arial" panose="020B0604020202020204" pitchFamily="34" charset="0"/>
              <a:cs typeface="Arial" panose="020B0604020202020204" pitchFamily="34" charset="0"/>
            </a:endParaRPr>
          </a:p>
          <a:p>
            <a:pPr marL="0" indent="0">
              <a:buNone/>
            </a:pPr>
            <a:r>
              <a:rPr lang="es-MX" sz="1100" b="1" dirty="0" err="1">
                <a:latin typeface="Arial" panose="020B0604020202020204" pitchFamily="34" charset="0"/>
                <a:cs typeface="Arial" panose="020B0604020202020204" pitchFamily="34" charset="0"/>
              </a:rPr>
              <a:t>Citantes</a:t>
            </a:r>
            <a:r>
              <a:rPr lang="es-MX" sz="1100" b="1" dirty="0">
                <a:latin typeface="Arial" panose="020B0604020202020204" pitchFamily="34" charset="0"/>
                <a:cs typeface="Arial" panose="020B0604020202020204" pitchFamily="34" charset="0"/>
              </a:rPr>
              <a:t>: </a:t>
            </a:r>
            <a:r>
              <a:rPr lang="es-MX" sz="1100" dirty="0">
                <a:latin typeface="Arial" panose="020B0604020202020204" pitchFamily="34" charset="0"/>
                <a:cs typeface="Arial" panose="020B0604020202020204" pitchFamily="34" charset="0"/>
              </a:rPr>
              <a:t>Honorables Representantes DUVALIER SANCHEZ ARANGO, CATHERINE JUVINAO CLAVIJO, JHON JAIRO GONZALEZ, DIEGO FERNANDO CAICEDO NAVAS.</a:t>
            </a:r>
          </a:p>
          <a:p>
            <a:pPr marL="457200" lvl="1" indent="0" algn="l" rtl="0" fontAlgn="base">
              <a:spcBef>
                <a:spcPts val="0"/>
              </a:spcBef>
              <a:spcAft>
                <a:spcPts val="0"/>
              </a:spcAft>
              <a:buNone/>
            </a:pP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324205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E54E-5E40-CCA1-B68B-25C567CECE4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EA4C83A-6BC3-3518-D61D-416E0E73C794}"/>
              </a:ext>
            </a:extLst>
          </p:cNvPr>
          <p:cNvPicPr>
            <a:picLocks noChangeAspect="1"/>
          </p:cNvPicPr>
          <p:nvPr/>
        </p:nvPicPr>
        <p:blipFill>
          <a:blip r:embed="rId2"/>
          <a:srcRect/>
          <a:stretch/>
        </p:blipFill>
        <p:spPr>
          <a:xfrm>
            <a:off x="-27710" y="-69272"/>
            <a:ext cx="12313738" cy="6954982"/>
          </a:xfrm>
          <a:prstGeom prst="rect">
            <a:avLst/>
          </a:prstGeom>
        </p:spPr>
      </p:pic>
      <p:sp>
        <p:nvSpPr>
          <p:cNvPr id="2" name="Rectángulo 1">
            <a:extLst>
              <a:ext uri="{FF2B5EF4-FFF2-40B4-BE49-F238E27FC236}">
                <a16:creationId xmlns:a16="http://schemas.microsoft.com/office/drawing/2014/main" id="{5B1F69B0-A558-1F33-A8A4-4161CD14E973}"/>
              </a:ext>
            </a:extLst>
          </p:cNvPr>
          <p:cNvSpPr/>
          <p:nvPr/>
        </p:nvSpPr>
        <p:spPr>
          <a:xfrm>
            <a:off x="1937580" y="959636"/>
            <a:ext cx="8633381" cy="646331"/>
          </a:xfrm>
          <a:prstGeom prst="rect">
            <a:avLst/>
          </a:prstGeom>
        </p:spPr>
        <p:txBody>
          <a:bodyPr wrap="square">
            <a:spAutoFit/>
          </a:bodyPr>
          <a:lstStyle/>
          <a:p>
            <a:pPr marR="457200" algn="just" fontAlgn="base">
              <a:spcAft>
                <a:spcPts val="0"/>
              </a:spcAft>
            </a:pPr>
            <a:r>
              <a:rPr lang="es-ES" b="1" dirty="0">
                <a:solidFill>
                  <a:srgbClr val="7030A0"/>
                </a:solidFill>
                <a:latin typeface="Century Gothic" panose="020B0502020202020204" pitchFamily="34" charset="0"/>
                <a:ea typeface="Yu Mincho"/>
                <a:cs typeface="Times New Roman" panose="02020603050405020304" pitchFamily="18" charset="0"/>
              </a:rPr>
              <a:t>3.3.  Peticiones, denuncias, reclamaciones, consultas y sugerencias</a:t>
            </a:r>
            <a:r>
              <a:rPr lang="es-ES" dirty="0">
                <a:solidFill>
                  <a:srgbClr val="7030A0"/>
                </a:solidFill>
                <a:latin typeface="Century Gothic" panose="020B0502020202020204" pitchFamily="34" charset="0"/>
                <a:ea typeface="Yu Mincho"/>
                <a:cs typeface="Times New Roman" panose="02020603050405020304" pitchFamily="18" charset="0"/>
              </a:rPr>
              <a:t>.</a:t>
            </a:r>
            <a:endParaRPr lang="en-US" dirty="0">
              <a:solidFill>
                <a:srgbClr val="7030A0"/>
              </a:solidFill>
              <a:latin typeface="Calibri" panose="020F0502020204030204" pitchFamily="34" charset="0"/>
              <a:ea typeface="Yu Mincho"/>
              <a:cs typeface="Times New Roman" panose="02020603050405020304" pitchFamily="18" charset="0"/>
            </a:endParaRPr>
          </a:p>
          <a:p>
            <a:pPr marR="457200" algn="just" fontAlgn="base">
              <a:spcAft>
                <a:spcPts val="0"/>
              </a:spcAft>
            </a:pPr>
            <a:r>
              <a:rPr lang="es-ES" dirty="0">
                <a:solidFill>
                  <a:srgbClr val="663300"/>
                </a:solidFill>
                <a:latin typeface="Century Gothic" panose="020B0502020202020204" pitchFamily="34" charset="0"/>
                <a:ea typeface="Yu Mincho"/>
                <a:cs typeface="Times New Roman" panose="02020603050405020304" pitchFamily="18" charset="0"/>
              </a:rPr>
              <a:t> </a:t>
            </a:r>
            <a:endParaRPr lang="en-US" dirty="0">
              <a:latin typeface="Calibri" panose="020F0502020204030204" pitchFamily="34" charset="0"/>
              <a:ea typeface="Yu Mincho"/>
              <a:cs typeface="Times New Roman" panose="02020603050405020304" pitchFamily="18" charset="0"/>
            </a:endParaRPr>
          </a:p>
        </p:txBody>
      </p:sp>
      <p:graphicFrame>
        <p:nvGraphicFramePr>
          <p:cNvPr id="4" name="Gráfico 3">
            <a:extLst>
              <a:ext uri="{FF2B5EF4-FFF2-40B4-BE49-F238E27FC236}">
                <a16:creationId xmlns:a16="http://schemas.microsoft.com/office/drawing/2014/main" id="{9C5C1C49-4BDD-B0E1-30C0-1E6C5AF6E4BD}"/>
              </a:ext>
            </a:extLst>
          </p:cNvPr>
          <p:cNvGraphicFramePr>
            <a:graphicFrameLocks/>
          </p:cNvGraphicFramePr>
          <p:nvPr>
            <p:extLst>
              <p:ext uri="{D42A27DB-BD31-4B8C-83A1-F6EECF244321}">
                <p14:modId xmlns:p14="http://schemas.microsoft.com/office/powerpoint/2010/main" val="3701295949"/>
              </p:ext>
            </p:extLst>
          </p:nvPr>
        </p:nvGraphicFramePr>
        <p:xfrm>
          <a:off x="1937580" y="1623030"/>
          <a:ext cx="9908382" cy="34806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165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E54E-5E40-CCA1-B68B-25C567CECE4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EA4C83A-6BC3-3518-D61D-416E0E73C794}"/>
              </a:ext>
            </a:extLst>
          </p:cNvPr>
          <p:cNvPicPr>
            <a:picLocks noChangeAspect="1"/>
          </p:cNvPicPr>
          <p:nvPr/>
        </p:nvPicPr>
        <p:blipFill>
          <a:blip r:embed="rId2"/>
          <a:srcRect/>
          <a:stretch/>
        </p:blipFill>
        <p:spPr>
          <a:xfrm>
            <a:off x="-27710" y="-69272"/>
            <a:ext cx="12313738" cy="6954982"/>
          </a:xfrm>
          <a:prstGeom prst="rect">
            <a:avLst/>
          </a:prstGeom>
        </p:spPr>
      </p:pic>
      <p:sp>
        <p:nvSpPr>
          <p:cNvPr id="2" name="Rectángulo 1">
            <a:extLst>
              <a:ext uri="{FF2B5EF4-FFF2-40B4-BE49-F238E27FC236}">
                <a16:creationId xmlns:a16="http://schemas.microsoft.com/office/drawing/2014/main" id="{5B1F69B0-A558-1F33-A8A4-4161CD14E973}"/>
              </a:ext>
            </a:extLst>
          </p:cNvPr>
          <p:cNvSpPr/>
          <p:nvPr/>
        </p:nvSpPr>
        <p:spPr>
          <a:xfrm>
            <a:off x="1937580" y="959636"/>
            <a:ext cx="8633381" cy="646331"/>
          </a:xfrm>
          <a:prstGeom prst="rect">
            <a:avLst/>
          </a:prstGeom>
        </p:spPr>
        <p:txBody>
          <a:bodyPr wrap="square">
            <a:spAutoFit/>
          </a:bodyPr>
          <a:lstStyle/>
          <a:p>
            <a:pPr marR="457200" algn="just" fontAlgn="base">
              <a:spcAft>
                <a:spcPts val="0"/>
              </a:spcAft>
            </a:pPr>
            <a:r>
              <a:rPr lang="es-ES" b="1" dirty="0">
                <a:solidFill>
                  <a:srgbClr val="7030A0"/>
                </a:solidFill>
                <a:latin typeface="Century Gothic" panose="020B0502020202020204" pitchFamily="34" charset="0"/>
                <a:ea typeface="Yu Mincho"/>
                <a:cs typeface="Times New Roman" panose="02020603050405020304" pitchFamily="18" charset="0"/>
              </a:rPr>
              <a:t>3.3.  Peticiones, denuncias, reclamaciones, consultas y sugerencias</a:t>
            </a:r>
            <a:r>
              <a:rPr lang="es-ES" dirty="0">
                <a:solidFill>
                  <a:srgbClr val="7030A0"/>
                </a:solidFill>
                <a:latin typeface="Century Gothic" panose="020B0502020202020204" pitchFamily="34" charset="0"/>
                <a:ea typeface="Yu Mincho"/>
                <a:cs typeface="Times New Roman" panose="02020603050405020304" pitchFamily="18" charset="0"/>
              </a:rPr>
              <a:t>.</a:t>
            </a:r>
            <a:endParaRPr lang="en-US" dirty="0">
              <a:solidFill>
                <a:srgbClr val="7030A0"/>
              </a:solidFill>
              <a:latin typeface="Calibri" panose="020F0502020204030204" pitchFamily="34" charset="0"/>
              <a:ea typeface="Yu Mincho"/>
              <a:cs typeface="Times New Roman" panose="02020603050405020304" pitchFamily="18" charset="0"/>
            </a:endParaRPr>
          </a:p>
          <a:p>
            <a:pPr marR="457200" algn="just" fontAlgn="base">
              <a:spcAft>
                <a:spcPts val="0"/>
              </a:spcAft>
            </a:pPr>
            <a:r>
              <a:rPr lang="es-ES" dirty="0">
                <a:solidFill>
                  <a:srgbClr val="663300"/>
                </a:solidFill>
                <a:latin typeface="Century Gothic" panose="020B0502020202020204" pitchFamily="34" charset="0"/>
                <a:ea typeface="Yu Mincho"/>
                <a:cs typeface="Times New Roman" panose="02020603050405020304" pitchFamily="18" charset="0"/>
              </a:rPr>
              <a:t> </a:t>
            </a:r>
            <a:endParaRPr lang="en-US" dirty="0">
              <a:latin typeface="Calibri" panose="020F0502020204030204" pitchFamily="34" charset="0"/>
              <a:ea typeface="Yu Mincho"/>
              <a:cs typeface="Times New Roman" panose="02020603050405020304" pitchFamily="18" charset="0"/>
            </a:endParaRPr>
          </a:p>
        </p:txBody>
      </p:sp>
      <p:graphicFrame>
        <p:nvGraphicFramePr>
          <p:cNvPr id="7" name="Gráfico 6">
            <a:extLst>
              <a:ext uri="{FF2B5EF4-FFF2-40B4-BE49-F238E27FC236}">
                <a16:creationId xmlns:a16="http://schemas.microsoft.com/office/drawing/2014/main" id="{B14D0BE2-E77F-EBEB-6DC9-95B6C6298B79}"/>
              </a:ext>
            </a:extLst>
          </p:cNvPr>
          <p:cNvGraphicFramePr/>
          <p:nvPr>
            <p:extLst>
              <p:ext uri="{D42A27DB-BD31-4B8C-83A1-F6EECF244321}">
                <p14:modId xmlns:p14="http://schemas.microsoft.com/office/powerpoint/2010/main" val="1916878619"/>
              </p:ext>
            </p:extLst>
          </p:nvPr>
        </p:nvGraphicFramePr>
        <p:xfrm>
          <a:off x="1126760" y="240217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5FC1CA9E-7A96-27B1-AD66-5A77EBA1BFD4}"/>
              </a:ext>
            </a:extLst>
          </p:cNvPr>
          <p:cNvGraphicFramePr/>
          <p:nvPr>
            <p:extLst>
              <p:ext uri="{D42A27DB-BD31-4B8C-83A1-F6EECF244321}">
                <p14:modId xmlns:p14="http://schemas.microsoft.com/office/powerpoint/2010/main" val="4064485720"/>
              </p:ext>
            </p:extLst>
          </p:nvPr>
        </p:nvGraphicFramePr>
        <p:xfrm>
          <a:off x="6254270" y="2402174"/>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7878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E54E-5E40-CCA1-B68B-25C567CECE4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EA4C83A-6BC3-3518-D61D-416E0E73C794}"/>
              </a:ext>
            </a:extLst>
          </p:cNvPr>
          <p:cNvPicPr>
            <a:picLocks noChangeAspect="1"/>
          </p:cNvPicPr>
          <p:nvPr/>
        </p:nvPicPr>
        <p:blipFill>
          <a:blip r:embed="rId2"/>
          <a:srcRect/>
          <a:stretch/>
        </p:blipFill>
        <p:spPr>
          <a:xfrm>
            <a:off x="-27710" y="-69272"/>
            <a:ext cx="12313738" cy="6954982"/>
          </a:xfrm>
          <a:prstGeom prst="rect">
            <a:avLst/>
          </a:prstGeom>
        </p:spPr>
      </p:pic>
      <p:sp>
        <p:nvSpPr>
          <p:cNvPr id="2" name="Rectángulo 1">
            <a:extLst>
              <a:ext uri="{FF2B5EF4-FFF2-40B4-BE49-F238E27FC236}">
                <a16:creationId xmlns:a16="http://schemas.microsoft.com/office/drawing/2014/main" id="{5B1F69B0-A558-1F33-A8A4-4161CD14E973}"/>
              </a:ext>
            </a:extLst>
          </p:cNvPr>
          <p:cNvSpPr/>
          <p:nvPr/>
        </p:nvSpPr>
        <p:spPr>
          <a:xfrm>
            <a:off x="1937580" y="959636"/>
            <a:ext cx="8633381" cy="646331"/>
          </a:xfrm>
          <a:prstGeom prst="rect">
            <a:avLst/>
          </a:prstGeom>
        </p:spPr>
        <p:txBody>
          <a:bodyPr wrap="square">
            <a:spAutoFit/>
          </a:bodyPr>
          <a:lstStyle/>
          <a:p>
            <a:pPr marR="457200" algn="just" fontAlgn="base">
              <a:spcAft>
                <a:spcPts val="0"/>
              </a:spcAft>
            </a:pPr>
            <a:r>
              <a:rPr lang="es-ES" b="1" dirty="0">
                <a:solidFill>
                  <a:srgbClr val="7030A0"/>
                </a:solidFill>
                <a:latin typeface="Century Gothic" panose="020B0502020202020204" pitchFamily="34" charset="0"/>
                <a:ea typeface="Yu Mincho"/>
                <a:cs typeface="Times New Roman" panose="02020603050405020304" pitchFamily="18" charset="0"/>
              </a:rPr>
              <a:t>Tutelas</a:t>
            </a:r>
            <a:endParaRPr lang="en-US" dirty="0">
              <a:solidFill>
                <a:srgbClr val="7030A0"/>
              </a:solidFill>
              <a:latin typeface="Calibri" panose="020F0502020204030204" pitchFamily="34" charset="0"/>
              <a:ea typeface="Yu Mincho"/>
              <a:cs typeface="Times New Roman" panose="02020603050405020304" pitchFamily="18" charset="0"/>
            </a:endParaRPr>
          </a:p>
          <a:p>
            <a:pPr marR="457200" algn="just" fontAlgn="base">
              <a:spcAft>
                <a:spcPts val="0"/>
              </a:spcAft>
            </a:pPr>
            <a:r>
              <a:rPr lang="es-ES" dirty="0">
                <a:solidFill>
                  <a:srgbClr val="663300"/>
                </a:solidFill>
                <a:latin typeface="Century Gothic" panose="020B0502020202020204" pitchFamily="34" charset="0"/>
                <a:ea typeface="Yu Mincho"/>
                <a:cs typeface="Times New Roman" panose="02020603050405020304" pitchFamily="18" charset="0"/>
              </a:rPr>
              <a:t> </a:t>
            </a:r>
            <a:endParaRPr lang="en-US" dirty="0">
              <a:latin typeface="Calibri" panose="020F0502020204030204" pitchFamily="34" charset="0"/>
              <a:ea typeface="Yu Mincho"/>
              <a:cs typeface="Times New Roman" panose="02020603050405020304" pitchFamily="18" charset="0"/>
            </a:endParaRPr>
          </a:p>
        </p:txBody>
      </p:sp>
      <p:pic>
        <p:nvPicPr>
          <p:cNvPr id="4" name="Imagen 3">
            <a:extLst>
              <a:ext uri="{FF2B5EF4-FFF2-40B4-BE49-F238E27FC236}">
                <a16:creationId xmlns:a16="http://schemas.microsoft.com/office/drawing/2014/main" id="{61A86F0D-4E68-281E-2B37-AEFB370102B3}"/>
              </a:ext>
            </a:extLst>
          </p:cNvPr>
          <p:cNvPicPr>
            <a:picLocks noChangeAspect="1"/>
          </p:cNvPicPr>
          <p:nvPr/>
        </p:nvPicPr>
        <p:blipFill>
          <a:blip r:embed="rId3"/>
          <a:stretch>
            <a:fillRect/>
          </a:stretch>
        </p:blipFill>
        <p:spPr>
          <a:xfrm>
            <a:off x="827591" y="1814287"/>
            <a:ext cx="10536818" cy="3597162"/>
          </a:xfrm>
          <a:prstGeom prst="rect">
            <a:avLst/>
          </a:prstGeom>
        </p:spPr>
      </p:pic>
    </p:spTree>
    <p:extLst>
      <p:ext uri="{BB962C8B-B14F-4D97-AF65-F5344CB8AC3E}">
        <p14:creationId xmlns:p14="http://schemas.microsoft.com/office/powerpoint/2010/main" val="210793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E54E-5E40-CCA1-B68B-25C567CECE4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EA4C83A-6BC3-3518-D61D-416E0E73C794}"/>
              </a:ext>
            </a:extLst>
          </p:cNvPr>
          <p:cNvPicPr>
            <a:picLocks noChangeAspect="1"/>
          </p:cNvPicPr>
          <p:nvPr/>
        </p:nvPicPr>
        <p:blipFill>
          <a:blip r:embed="rId2"/>
          <a:srcRect/>
          <a:stretch/>
        </p:blipFill>
        <p:spPr>
          <a:xfrm>
            <a:off x="-27710" y="-69272"/>
            <a:ext cx="12313738" cy="6954982"/>
          </a:xfrm>
          <a:prstGeom prst="rect">
            <a:avLst/>
          </a:prstGeom>
        </p:spPr>
      </p:pic>
      <p:sp>
        <p:nvSpPr>
          <p:cNvPr id="2" name="Rectángulo 1">
            <a:extLst>
              <a:ext uri="{FF2B5EF4-FFF2-40B4-BE49-F238E27FC236}">
                <a16:creationId xmlns:a16="http://schemas.microsoft.com/office/drawing/2014/main" id="{5B1F69B0-A558-1F33-A8A4-4161CD14E973}"/>
              </a:ext>
            </a:extLst>
          </p:cNvPr>
          <p:cNvSpPr/>
          <p:nvPr/>
        </p:nvSpPr>
        <p:spPr>
          <a:xfrm>
            <a:off x="1937580" y="959636"/>
            <a:ext cx="8633381" cy="646331"/>
          </a:xfrm>
          <a:prstGeom prst="rect">
            <a:avLst/>
          </a:prstGeom>
        </p:spPr>
        <p:txBody>
          <a:bodyPr wrap="square">
            <a:spAutoFit/>
          </a:bodyPr>
          <a:lstStyle/>
          <a:p>
            <a:pPr marR="457200" algn="just" fontAlgn="base">
              <a:spcAft>
                <a:spcPts val="0"/>
              </a:spcAft>
            </a:pPr>
            <a:r>
              <a:rPr lang="es-ES" b="1" dirty="0">
                <a:solidFill>
                  <a:srgbClr val="7030A0"/>
                </a:solidFill>
                <a:latin typeface="Century Gothic" panose="020B0502020202020204" pitchFamily="34" charset="0"/>
                <a:ea typeface="Yu Mincho"/>
                <a:cs typeface="Times New Roman" panose="02020603050405020304" pitchFamily="18" charset="0"/>
              </a:rPr>
              <a:t>Tutelas</a:t>
            </a:r>
            <a:endParaRPr lang="en-US" dirty="0">
              <a:solidFill>
                <a:srgbClr val="7030A0"/>
              </a:solidFill>
              <a:latin typeface="Calibri" panose="020F0502020204030204" pitchFamily="34" charset="0"/>
              <a:ea typeface="Yu Mincho"/>
              <a:cs typeface="Times New Roman" panose="02020603050405020304" pitchFamily="18" charset="0"/>
            </a:endParaRPr>
          </a:p>
          <a:p>
            <a:pPr marR="457200" algn="just" fontAlgn="base">
              <a:spcAft>
                <a:spcPts val="0"/>
              </a:spcAft>
            </a:pPr>
            <a:r>
              <a:rPr lang="es-ES" dirty="0">
                <a:solidFill>
                  <a:srgbClr val="663300"/>
                </a:solidFill>
                <a:latin typeface="Century Gothic" panose="020B0502020202020204" pitchFamily="34" charset="0"/>
                <a:ea typeface="Yu Mincho"/>
                <a:cs typeface="Times New Roman" panose="02020603050405020304" pitchFamily="18" charset="0"/>
              </a:rPr>
              <a:t> </a:t>
            </a:r>
            <a:endParaRPr lang="en-US" dirty="0">
              <a:latin typeface="Calibri" panose="020F0502020204030204" pitchFamily="34" charset="0"/>
              <a:ea typeface="Yu Mincho"/>
              <a:cs typeface="Times New Roman" panose="02020603050405020304" pitchFamily="18" charset="0"/>
            </a:endParaRPr>
          </a:p>
        </p:txBody>
      </p:sp>
      <p:pic>
        <p:nvPicPr>
          <p:cNvPr id="6" name="Imagen 5">
            <a:extLst>
              <a:ext uri="{FF2B5EF4-FFF2-40B4-BE49-F238E27FC236}">
                <a16:creationId xmlns:a16="http://schemas.microsoft.com/office/drawing/2014/main" id="{959997BF-52B9-2B3F-573D-5AED781E2D56}"/>
              </a:ext>
            </a:extLst>
          </p:cNvPr>
          <p:cNvPicPr>
            <a:picLocks noChangeAspect="1"/>
          </p:cNvPicPr>
          <p:nvPr/>
        </p:nvPicPr>
        <p:blipFill>
          <a:blip r:embed="rId3"/>
          <a:stretch>
            <a:fillRect/>
          </a:stretch>
        </p:blipFill>
        <p:spPr>
          <a:xfrm>
            <a:off x="1356651" y="2278505"/>
            <a:ext cx="9988634" cy="3101998"/>
          </a:xfrm>
          <a:prstGeom prst="rect">
            <a:avLst/>
          </a:prstGeom>
        </p:spPr>
      </p:pic>
    </p:spTree>
    <p:extLst>
      <p:ext uri="{BB962C8B-B14F-4D97-AF65-F5344CB8AC3E}">
        <p14:creationId xmlns:p14="http://schemas.microsoft.com/office/powerpoint/2010/main" val="278756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58FB8-AA8B-1A06-159F-1593A969705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F853CBC-BD89-18E6-8CC5-ECD76516B7C9}"/>
              </a:ext>
            </a:extLst>
          </p:cNvPr>
          <p:cNvPicPr>
            <a:picLocks noChangeAspect="1"/>
          </p:cNvPicPr>
          <p:nvPr/>
        </p:nvPicPr>
        <p:blipFill>
          <a:blip r:embed="rId3"/>
          <a:stretch>
            <a:fillRect/>
          </a:stretch>
        </p:blipFill>
        <p:spPr>
          <a:xfrm>
            <a:off x="0" y="0"/>
            <a:ext cx="12192000" cy="6873766"/>
          </a:xfrm>
          <a:prstGeom prst="rect">
            <a:avLst/>
          </a:prstGeom>
        </p:spPr>
      </p:pic>
      <p:pic>
        <p:nvPicPr>
          <p:cNvPr id="7" name="Imagen 6">
            <a:extLst>
              <a:ext uri="{FF2B5EF4-FFF2-40B4-BE49-F238E27FC236}">
                <a16:creationId xmlns:a16="http://schemas.microsoft.com/office/drawing/2014/main" id="{71A079B1-A79E-B8D8-6CEE-9F9C0EEDE518}"/>
              </a:ext>
            </a:extLst>
          </p:cNvPr>
          <p:cNvPicPr>
            <a:picLocks noChangeAspect="1"/>
          </p:cNvPicPr>
          <p:nvPr/>
        </p:nvPicPr>
        <p:blipFill>
          <a:blip r:embed="rId4"/>
          <a:stretch>
            <a:fillRect/>
          </a:stretch>
        </p:blipFill>
        <p:spPr>
          <a:xfrm>
            <a:off x="4996876" y="330244"/>
            <a:ext cx="1842625" cy="1856364"/>
          </a:xfrm>
          <a:prstGeom prst="rect">
            <a:avLst/>
          </a:prstGeom>
        </p:spPr>
      </p:pic>
      <p:pic>
        <p:nvPicPr>
          <p:cNvPr id="8" name="Picture 7">
            <a:extLst>
              <a:ext uri="{FF2B5EF4-FFF2-40B4-BE49-F238E27FC236}">
                <a16:creationId xmlns:a16="http://schemas.microsoft.com/office/drawing/2014/main" id="{CA6A7870-92D4-65B8-F5F6-591014614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856" y="5385048"/>
            <a:ext cx="3014663" cy="946150"/>
          </a:xfrm>
          <a:prstGeom prst="rect">
            <a:avLst/>
          </a:prstGeom>
          <a:noFill/>
          <a:extLst>
            <a:ext uri="{909E8E84-426E-40DD-AFC4-6F175D3DCCD1}">
              <a14:hiddenFill xmlns:a14="http://schemas.microsoft.com/office/drawing/2010/main">
                <a:solidFill>
                  <a:srgbClr val="FFFFFF"/>
                </a:solidFill>
              </a14:hiddenFill>
            </a:ext>
          </a:extLst>
        </p:spPr>
      </p:pic>
      <p:sp>
        <p:nvSpPr>
          <p:cNvPr id="2" name="Subtítulo 3">
            <a:extLst>
              <a:ext uri="{FF2B5EF4-FFF2-40B4-BE49-F238E27FC236}">
                <a16:creationId xmlns:a16="http://schemas.microsoft.com/office/drawing/2014/main" id="{D31C37AD-FB5E-5397-B8E2-7ADEF8AD641D}"/>
              </a:ext>
            </a:extLst>
          </p:cNvPr>
          <p:cNvSpPr txBox="1">
            <a:spLocks/>
          </p:cNvSpPr>
          <p:nvPr/>
        </p:nvSpPr>
        <p:spPr>
          <a:xfrm>
            <a:off x="882512" y="2420324"/>
            <a:ext cx="10071350" cy="2731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None/>
            </a:pPr>
            <a:r>
              <a:rPr lang="es-ES" altLang="ja-JP" sz="2400" b="1" dirty="0">
                <a:latin typeface="Dortmund ExtraBold" panose="020B0503030202060203" pitchFamily="34" charset="77"/>
                <a:ea typeface="Yu Mincho" charset="0"/>
                <a:cs typeface="Times New Roman" panose="02020603050405020304" pitchFamily="18" charset="0"/>
              </a:rPr>
              <a:t>COMISIÓN LEGAL DE DERECHOS HUMANOS Y AUDIENCIAS</a:t>
            </a:r>
            <a:endParaRPr lang="en-US" altLang="ja-JP" sz="2400" dirty="0">
              <a:latin typeface="Dortmund ExtraBold" panose="020B0503030202060203" pitchFamily="34" charset="77"/>
            </a:endParaRPr>
          </a:p>
          <a:p>
            <a:pPr algn="ctr" eaLnBrk="0" fontAlgn="base" hangingPunct="0">
              <a:lnSpc>
                <a:spcPct val="100000"/>
              </a:lnSpc>
              <a:spcBef>
                <a:spcPct val="0"/>
              </a:spcBef>
              <a:spcAft>
                <a:spcPct val="0"/>
              </a:spcAft>
            </a:pPr>
            <a:endParaRPr lang="es-ES" altLang="ja-JP" sz="2400" b="1" dirty="0">
              <a:solidFill>
                <a:srgbClr val="7030A0"/>
              </a:solidFill>
              <a:latin typeface="Dortmund ExtraBold" panose="020B0503030202060203" pitchFamily="34" charset="77"/>
              <a:ea typeface="Yu Mincho" charset="0"/>
              <a:cs typeface="Times New Roman" panose="02020603050405020304" pitchFamily="18" charset="0"/>
            </a:endParaRPr>
          </a:p>
          <a:p>
            <a:pPr marL="0" indent="0" algn="ctr" eaLnBrk="0" fontAlgn="base" hangingPunct="0">
              <a:lnSpc>
                <a:spcPct val="100000"/>
              </a:lnSpc>
              <a:spcBef>
                <a:spcPct val="0"/>
              </a:spcBef>
              <a:spcAft>
                <a:spcPct val="0"/>
              </a:spcAft>
              <a:buNone/>
            </a:pPr>
            <a:r>
              <a:rPr lang="es-ES" altLang="ja-JP" sz="2400" b="1" dirty="0">
                <a:solidFill>
                  <a:srgbClr val="7030A0"/>
                </a:solidFill>
                <a:latin typeface="Dortmund ExtraBold" panose="020B0503030202060203" pitchFamily="34" charset="77"/>
                <a:ea typeface="Yu Mincho" charset="0"/>
                <a:cs typeface="Times New Roman" panose="02020603050405020304" pitchFamily="18" charset="0"/>
              </a:rPr>
              <a:t>MESA DIRECTIVA</a:t>
            </a:r>
            <a:endParaRPr lang="en-US" altLang="ja-JP" sz="2400" b="1" dirty="0">
              <a:solidFill>
                <a:srgbClr val="7030A0"/>
              </a:solidFill>
              <a:latin typeface="Dortmund ExtraBold" panose="020B0503030202060203" pitchFamily="34" charset="77"/>
              <a:ea typeface="Yu Mincho" charset="0"/>
              <a:cs typeface="Times New Roman" panose="02020603050405020304" pitchFamily="18" charset="0"/>
            </a:endParaRPr>
          </a:p>
          <a:p>
            <a:pPr marL="0" indent="0" algn="ctr" eaLnBrk="0" fontAlgn="base" hangingPunct="0">
              <a:lnSpc>
                <a:spcPct val="100000"/>
              </a:lnSpc>
              <a:spcBef>
                <a:spcPct val="0"/>
              </a:spcBef>
              <a:spcAft>
                <a:spcPct val="0"/>
              </a:spcAft>
              <a:buNone/>
            </a:pPr>
            <a:r>
              <a:rPr lang="es-ES" altLang="ja-JP" sz="2400" b="1" dirty="0">
                <a:latin typeface="Dortmund ExtraBold" panose="020B0503030202060203" pitchFamily="34" charset="77"/>
                <a:ea typeface="Yu Mincho" charset="0"/>
                <a:cs typeface="Times New Roman" panose="02020603050405020304" pitchFamily="18" charset="0"/>
              </a:rPr>
              <a:t>SUSANA GÓMEZ CASTAÑO - </a:t>
            </a:r>
            <a:r>
              <a:rPr lang="es-ES" altLang="ja-JP" sz="2400" b="1" dirty="0">
                <a:solidFill>
                  <a:srgbClr val="7030A0"/>
                </a:solidFill>
                <a:latin typeface="Dortmund ExtraBold" panose="020B0503030202060203" pitchFamily="34" charset="77"/>
                <a:ea typeface="Yu Mincho" charset="0"/>
                <a:cs typeface="Times New Roman" panose="02020603050405020304" pitchFamily="18" charset="0"/>
              </a:rPr>
              <a:t>PRESIDENTE</a:t>
            </a:r>
            <a:endParaRPr lang="en-US" altLang="ja-JP" sz="2400" b="1" dirty="0">
              <a:solidFill>
                <a:srgbClr val="7030A0"/>
              </a:solidFill>
              <a:latin typeface="Dortmund ExtraBold" panose="020B0503030202060203" pitchFamily="34" charset="77"/>
              <a:ea typeface="Yu Mincho" charset="0"/>
              <a:cs typeface="Times New Roman" panose="02020603050405020304" pitchFamily="18" charset="0"/>
            </a:endParaRPr>
          </a:p>
          <a:p>
            <a:pPr marL="0" indent="0" algn="ctr" eaLnBrk="0" fontAlgn="base" hangingPunct="0">
              <a:lnSpc>
                <a:spcPct val="100000"/>
              </a:lnSpc>
              <a:spcBef>
                <a:spcPct val="0"/>
              </a:spcBef>
              <a:spcAft>
                <a:spcPct val="0"/>
              </a:spcAft>
              <a:buNone/>
            </a:pPr>
            <a:r>
              <a:rPr lang="es-ES" altLang="ja-JP" sz="2400" b="1" dirty="0">
                <a:latin typeface="Dortmund ExtraBold" panose="020B0503030202060203" pitchFamily="34" charset="77"/>
                <a:ea typeface="Yu Mincho" charset="0"/>
                <a:cs typeface="Times New Roman" panose="02020603050405020304" pitchFamily="18" charset="0"/>
              </a:rPr>
              <a:t>ORLANDO CASTILLO ADVINCULA - </a:t>
            </a:r>
            <a:r>
              <a:rPr lang="es-ES" altLang="ja-JP" sz="2400" b="1" dirty="0">
                <a:solidFill>
                  <a:srgbClr val="7030A0"/>
                </a:solidFill>
                <a:latin typeface="Dortmund ExtraBold" panose="020B0503030202060203" pitchFamily="34" charset="77"/>
                <a:ea typeface="Yu Mincho" charset="0"/>
                <a:cs typeface="Times New Roman" panose="02020603050405020304" pitchFamily="18" charset="0"/>
              </a:rPr>
              <a:t>VICEPRESIDENTE</a:t>
            </a:r>
            <a:endParaRPr lang="en-US" altLang="ja-JP" sz="2400" b="1" dirty="0">
              <a:solidFill>
                <a:srgbClr val="7030A0"/>
              </a:solidFill>
              <a:latin typeface="Dortmund ExtraBold" panose="020B0503030202060203" pitchFamily="34" charset="77"/>
              <a:ea typeface="Yu Mincho" charset="0"/>
              <a:cs typeface="Times New Roman" panose="02020603050405020304" pitchFamily="18" charset="0"/>
            </a:endParaRPr>
          </a:p>
          <a:p>
            <a:pPr marL="0" indent="0" algn="ctr" eaLnBrk="0" fontAlgn="base" hangingPunct="0">
              <a:lnSpc>
                <a:spcPct val="100000"/>
              </a:lnSpc>
              <a:spcBef>
                <a:spcPct val="0"/>
              </a:spcBef>
              <a:spcAft>
                <a:spcPct val="0"/>
              </a:spcAft>
              <a:buNone/>
            </a:pPr>
            <a:r>
              <a:rPr lang="es-ES" altLang="ja-JP" sz="2400" b="1" dirty="0">
                <a:latin typeface="Dortmund ExtraBold" panose="020B0503030202060203" pitchFamily="34" charset="77"/>
                <a:ea typeface="Yu Mincho" charset="0"/>
                <a:cs typeface="Times New Roman" panose="02020603050405020304" pitchFamily="18" charset="0"/>
              </a:rPr>
              <a:t>AMANDA ARCE CASTRO - </a:t>
            </a:r>
            <a:r>
              <a:rPr lang="es-ES" altLang="ja-JP" sz="2400" b="1" dirty="0">
                <a:solidFill>
                  <a:srgbClr val="7030A0"/>
                </a:solidFill>
                <a:latin typeface="Dortmund ExtraBold" panose="020B0503030202060203" pitchFamily="34" charset="77"/>
                <a:ea typeface="Yu Mincho" charset="0"/>
                <a:cs typeface="Times New Roman" panose="02020603050405020304" pitchFamily="18" charset="0"/>
              </a:rPr>
              <a:t>SECRETARIA</a:t>
            </a:r>
            <a:endParaRPr lang="en-US" altLang="ja-JP" sz="2400" b="1" dirty="0">
              <a:solidFill>
                <a:srgbClr val="7030A0"/>
              </a:solidFill>
              <a:latin typeface="Dortmund ExtraBold" panose="020B0503030202060203" pitchFamily="34" charset="77"/>
              <a:ea typeface="Yu Mincho" charset="0"/>
              <a:cs typeface="Times New Roman" panose="02020603050405020304" pitchFamily="18" charset="0"/>
            </a:endParaRPr>
          </a:p>
          <a:p>
            <a:pPr algn="ctr"/>
            <a:endParaRPr lang="es-CO" sz="2400" dirty="0">
              <a:solidFill>
                <a:schemeClr val="accent2">
                  <a:lumMod val="50000"/>
                </a:schemeClr>
              </a:solidFill>
            </a:endParaRPr>
          </a:p>
        </p:txBody>
      </p:sp>
    </p:spTree>
    <p:extLst>
      <p:ext uri="{BB962C8B-B14F-4D97-AF65-F5344CB8AC3E}">
        <p14:creationId xmlns:p14="http://schemas.microsoft.com/office/powerpoint/2010/main" val="3375109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19769-04C8-ABA8-C548-B67DC408FC0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66DC711B-BF65-FBFE-2AE5-F8620126296F}"/>
              </a:ext>
            </a:extLst>
          </p:cNvPr>
          <p:cNvPicPr>
            <a:picLocks noChangeAspect="1"/>
          </p:cNvPicPr>
          <p:nvPr/>
        </p:nvPicPr>
        <p:blipFill>
          <a:blip r:embed="rId2"/>
          <a:srcRect/>
          <a:stretch/>
        </p:blipFill>
        <p:spPr>
          <a:xfrm>
            <a:off x="-13855" y="0"/>
            <a:ext cx="12142032" cy="6858000"/>
          </a:xfrm>
          <a:prstGeom prst="rect">
            <a:avLst/>
          </a:prstGeom>
        </p:spPr>
      </p:pic>
      <p:sp>
        <p:nvSpPr>
          <p:cNvPr id="3" name="Rectángulo 2">
            <a:extLst>
              <a:ext uri="{FF2B5EF4-FFF2-40B4-BE49-F238E27FC236}">
                <a16:creationId xmlns:a16="http://schemas.microsoft.com/office/drawing/2014/main" id="{B6F081BD-924A-8D6E-2E0B-6C8889B9C5B7}"/>
              </a:ext>
            </a:extLst>
          </p:cNvPr>
          <p:cNvSpPr/>
          <p:nvPr/>
        </p:nvSpPr>
        <p:spPr>
          <a:xfrm>
            <a:off x="1903195" y="888384"/>
            <a:ext cx="8727233" cy="369332"/>
          </a:xfrm>
          <a:prstGeom prst="rect">
            <a:avLst/>
          </a:prstGeom>
        </p:spPr>
        <p:txBody>
          <a:bodyPr wrap="square">
            <a:spAutoFit/>
          </a:bodyPr>
          <a:lstStyle/>
          <a:p>
            <a:pPr marR="457200" algn="just" fontAlgn="base">
              <a:spcAft>
                <a:spcPts val="0"/>
              </a:spcAft>
            </a:pPr>
            <a:r>
              <a:rPr lang="es-ES" b="1" dirty="0">
                <a:solidFill>
                  <a:srgbClr val="7030A0"/>
                </a:solidFill>
                <a:latin typeface="Century Gothic" panose="020B0502020202020204" pitchFamily="34" charset="0"/>
                <a:ea typeface="Yu Mincho"/>
                <a:cs typeface="Times New Roman" panose="02020603050405020304" pitchFamily="18" charset="0"/>
              </a:rPr>
              <a:t>3.4. Interacción con la sociedad civil a través de redes sociales</a:t>
            </a:r>
            <a:endParaRPr lang="en-US" dirty="0">
              <a:solidFill>
                <a:srgbClr val="7030A0"/>
              </a:solidFill>
              <a:latin typeface="Calibri" panose="020F0502020204030204" pitchFamily="34" charset="0"/>
              <a:ea typeface="Yu Mincho"/>
              <a:cs typeface="Times New Roman" panose="02020603050405020304" pitchFamily="18" charset="0"/>
            </a:endParaRPr>
          </a:p>
        </p:txBody>
      </p:sp>
      <p:pic>
        <p:nvPicPr>
          <p:cNvPr id="6" name="Picture 2" descr="https://www.camara.gov.co/sites/default/files/2023-12/imagen%20Plan%20Anticorrupcion.jpg">
            <a:extLst>
              <a:ext uri="{FF2B5EF4-FFF2-40B4-BE49-F238E27FC236}">
                <a16:creationId xmlns:a16="http://schemas.microsoft.com/office/drawing/2014/main" id="{7283009A-495B-8CC4-92ED-83A40F9B2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426" y="1894405"/>
            <a:ext cx="5543686" cy="4691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camara.gov.co/sites/default/files/styles/ult_noticia/public/2023-12/CONVERSATORIO%20UN%20CURAO%20POR%20EL%20RACISMO.jpg?itok=wF8Px-Dj">
            <a:extLst>
              <a:ext uri="{FF2B5EF4-FFF2-40B4-BE49-F238E27FC236}">
                <a16:creationId xmlns:a16="http://schemas.microsoft.com/office/drawing/2014/main" id="{6A93FD12-6AB3-5B1A-46D0-549576767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112" y="1894405"/>
            <a:ext cx="5320110" cy="470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13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B854-5CF0-4193-676E-2E7716BB8F8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B47F29C-73AA-B53B-7B16-AF4FD87315E5}"/>
              </a:ext>
            </a:extLst>
          </p:cNvPr>
          <p:cNvPicPr>
            <a:picLocks noChangeAspect="1"/>
          </p:cNvPicPr>
          <p:nvPr/>
        </p:nvPicPr>
        <p:blipFill>
          <a:blip r:embed="rId2"/>
          <a:srcRect/>
          <a:stretch/>
        </p:blipFill>
        <p:spPr>
          <a:xfrm>
            <a:off x="-13855" y="-14368"/>
            <a:ext cx="12192000" cy="6886223"/>
          </a:xfrm>
          <a:prstGeom prst="rect">
            <a:avLst/>
          </a:prstGeom>
        </p:spPr>
      </p:pic>
      <p:sp>
        <p:nvSpPr>
          <p:cNvPr id="3" name="Rectángulo 2">
            <a:extLst>
              <a:ext uri="{FF2B5EF4-FFF2-40B4-BE49-F238E27FC236}">
                <a16:creationId xmlns:a16="http://schemas.microsoft.com/office/drawing/2014/main" id="{795AAA11-C70E-6D29-950C-659F5B410E6A}"/>
              </a:ext>
            </a:extLst>
          </p:cNvPr>
          <p:cNvSpPr/>
          <p:nvPr/>
        </p:nvSpPr>
        <p:spPr>
          <a:xfrm>
            <a:off x="2027666" y="81133"/>
            <a:ext cx="6096000" cy="646331"/>
          </a:xfrm>
          <a:prstGeom prst="rect">
            <a:avLst/>
          </a:prstGeom>
        </p:spPr>
        <p:txBody>
          <a:bodyPr>
            <a:spAutoFit/>
          </a:bodyPr>
          <a:lstStyle/>
          <a:p>
            <a:pPr fontAlgn="base"/>
            <a:endParaRPr lang="en-US" dirty="0">
              <a:solidFill>
                <a:schemeClr val="accent2">
                  <a:lumMod val="50000"/>
                </a:schemeClr>
              </a:solidFill>
            </a:endParaRPr>
          </a:p>
          <a:p>
            <a:pPr fontAlgn="base"/>
            <a:r>
              <a:rPr lang="es-ES" b="1" dirty="0">
                <a:solidFill>
                  <a:srgbClr val="7030A0"/>
                </a:solidFill>
                <a:latin typeface=""/>
              </a:rPr>
              <a:t>Medios de comunicación</a:t>
            </a:r>
            <a:endParaRPr lang="es-CO" dirty="0">
              <a:solidFill>
                <a:srgbClr val="7030A0"/>
              </a:solidFill>
              <a:latin typeface=""/>
            </a:endParaRPr>
          </a:p>
        </p:txBody>
      </p:sp>
      <p:pic>
        <p:nvPicPr>
          <p:cNvPr id="4" name="Imagen 3">
            <a:extLst>
              <a:ext uri="{FF2B5EF4-FFF2-40B4-BE49-F238E27FC236}">
                <a16:creationId xmlns:a16="http://schemas.microsoft.com/office/drawing/2014/main" id="{C4B8BD5E-915B-82C0-9A51-CA2C6FA74126}"/>
              </a:ext>
            </a:extLst>
          </p:cNvPr>
          <p:cNvPicPr>
            <a:picLocks noChangeAspect="1"/>
          </p:cNvPicPr>
          <p:nvPr/>
        </p:nvPicPr>
        <p:blipFill>
          <a:blip r:embed="rId3"/>
          <a:stretch>
            <a:fillRect/>
          </a:stretch>
        </p:blipFill>
        <p:spPr>
          <a:xfrm>
            <a:off x="2030441" y="727464"/>
            <a:ext cx="2036598" cy="4407408"/>
          </a:xfrm>
          <a:prstGeom prst="rect">
            <a:avLst/>
          </a:prstGeom>
        </p:spPr>
      </p:pic>
      <p:pic>
        <p:nvPicPr>
          <p:cNvPr id="8" name="Imagen 7">
            <a:extLst>
              <a:ext uri="{FF2B5EF4-FFF2-40B4-BE49-F238E27FC236}">
                <a16:creationId xmlns:a16="http://schemas.microsoft.com/office/drawing/2014/main" id="{ED1BAF0A-DA91-1785-D20D-0CBBADD20053}"/>
              </a:ext>
            </a:extLst>
          </p:cNvPr>
          <p:cNvPicPr>
            <a:picLocks noChangeAspect="1"/>
          </p:cNvPicPr>
          <p:nvPr/>
        </p:nvPicPr>
        <p:blipFill>
          <a:blip r:embed="rId4"/>
          <a:stretch>
            <a:fillRect/>
          </a:stretch>
        </p:blipFill>
        <p:spPr>
          <a:xfrm>
            <a:off x="4250919" y="805893"/>
            <a:ext cx="2036598" cy="4407408"/>
          </a:xfrm>
          <a:prstGeom prst="rect">
            <a:avLst/>
          </a:prstGeom>
        </p:spPr>
      </p:pic>
      <p:pic>
        <p:nvPicPr>
          <p:cNvPr id="10" name="Imagen 9">
            <a:extLst>
              <a:ext uri="{FF2B5EF4-FFF2-40B4-BE49-F238E27FC236}">
                <a16:creationId xmlns:a16="http://schemas.microsoft.com/office/drawing/2014/main" id="{A943D23E-2086-AE09-9DA5-E96CA1C95932}"/>
              </a:ext>
            </a:extLst>
          </p:cNvPr>
          <p:cNvPicPr>
            <a:picLocks noChangeAspect="1"/>
          </p:cNvPicPr>
          <p:nvPr/>
        </p:nvPicPr>
        <p:blipFill>
          <a:blip r:embed="rId5"/>
          <a:stretch>
            <a:fillRect/>
          </a:stretch>
        </p:blipFill>
        <p:spPr>
          <a:xfrm>
            <a:off x="6507074" y="861610"/>
            <a:ext cx="2159975" cy="4674408"/>
          </a:xfrm>
          <a:prstGeom prst="rect">
            <a:avLst/>
          </a:prstGeom>
        </p:spPr>
      </p:pic>
      <p:pic>
        <p:nvPicPr>
          <p:cNvPr id="12" name="Imagen 11">
            <a:extLst>
              <a:ext uri="{FF2B5EF4-FFF2-40B4-BE49-F238E27FC236}">
                <a16:creationId xmlns:a16="http://schemas.microsoft.com/office/drawing/2014/main" id="{9DF1456B-CB5A-811F-5B04-F33BB8D2DCAA}"/>
              </a:ext>
            </a:extLst>
          </p:cNvPr>
          <p:cNvPicPr>
            <a:picLocks noChangeAspect="1"/>
          </p:cNvPicPr>
          <p:nvPr/>
        </p:nvPicPr>
        <p:blipFill>
          <a:blip r:embed="rId6"/>
          <a:stretch>
            <a:fillRect/>
          </a:stretch>
        </p:blipFill>
        <p:spPr>
          <a:xfrm>
            <a:off x="8779878" y="805893"/>
            <a:ext cx="2159975" cy="4674409"/>
          </a:xfrm>
          <a:prstGeom prst="rect">
            <a:avLst/>
          </a:prstGeom>
        </p:spPr>
      </p:pic>
      <p:sp>
        <p:nvSpPr>
          <p:cNvPr id="14" name="Rectángulo 13">
            <a:extLst>
              <a:ext uri="{FF2B5EF4-FFF2-40B4-BE49-F238E27FC236}">
                <a16:creationId xmlns:a16="http://schemas.microsoft.com/office/drawing/2014/main" id="{C9E560C0-FFF6-7D44-94B2-7732A14F6528}"/>
              </a:ext>
            </a:extLst>
          </p:cNvPr>
          <p:cNvSpPr/>
          <p:nvPr/>
        </p:nvSpPr>
        <p:spPr>
          <a:xfrm>
            <a:off x="2262844" y="5442656"/>
            <a:ext cx="1538493" cy="369332"/>
          </a:xfrm>
          <a:prstGeom prst="rect">
            <a:avLst/>
          </a:prstGeom>
        </p:spPr>
        <p:txBody>
          <a:bodyPr wrap="square">
            <a:spAutoFit/>
          </a:bodyPr>
          <a:lstStyle/>
          <a:p>
            <a:pPr algn="ctr" fontAlgn="base"/>
            <a:r>
              <a:rPr lang="es-ES" b="1" dirty="0">
                <a:solidFill>
                  <a:srgbClr val="7030A0"/>
                </a:solidFill>
                <a:latin typeface=""/>
              </a:rPr>
              <a:t>Instagram</a:t>
            </a:r>
            <a:endParaRPr lang="es-CO" dirty="0">
              <a:solidFill>
                <a:srgbClr val="7030A0"/>
              </a:solidFill>
              <a:latin typeface=""/>
            </a:endParaRPr>
          </a:p>
        </p:txBody>
      </p:sp>
      <p:sp>
        <p:nvSpPr>
          <p:cNvPr id="15" name="Rectángulo 14">
            <a:extLst>
              <a:ext uri="{FF2B5EF4-FFF2-40B4-BE49-F238E27FC236}">
                <a16:creationId xmlns:a16="http://schemas.microsoft.com/office/drawing/2014/main" id="{9CC5A8EA-2B91-F33F-BFCE-32603D954C1B}"/>
              </a:ext>
            </a:extLst>
          </p:cNvPr>
          <p:cNvSpPr/>
          <p:nvPr/>
        </p:nvSpPr>
        <p:spPr>
          <a:xfrm>
            <a:off x="4545012" y="5442656"/>
            <a:ext cx="1538493" cy="369332"/>
          </a:xfrm>
          <a:prstGeom prst="rect">
            <a:avLst/>
          </a:prstGeom>
        </p:spPr>
        <p:txBody>
          <a:bodyPr wrap="square">
            <a:spAutoFit/>
          </a:bodyPr>
          <a:lstStyle/>
          <a:p>
            <a:pPr algn="ctr" fontAlgn="base"/>
            <a:r>
              <a:rPr lang="es-ES" b="1" dirty="0" err="1">
                <a:solidFill>
                  <a:srgbClr val="7030A0"/>
                </a:solidFill>
                <a:latin typeface=""/>
              </a:rPr>
              <a:t>Threads</a:t>
            </a:r>
            <a:endParaRPr lang="es-CO" dirty="0">
              <a:solidFill>
                <a:srgbClr val="7030A0"/>
              </a:solidFill>
              <a:latin typeface=""/>
            </a:endParaRPr>
          </a:p>
        </p:txBody>
      </p:sp>
      <p:sp>
        <p:nvSpPr>
          <p:cNvPr id="17" name="Rectángulo 16">
            <a:extLst>
              <a:ext uri="{FF2B5EF4-FFF2-40B4-BE49-F238E27FC236}">
                <a16:creationId xmlns:a16="http://schemas.microsoft.com/office/drawing/2014/main" id="{E0FFA188-EAF4-50BF-B24B-4A9C6D06E0F7}"/>
              </a:ext>
            </a:extLst>
          </p:cNvPr>
          <p:cNvSpPr/>
          <p:nvPr/>
        </p:nvSpPr>
        <p:spPr>
          <a:xfrm>
            <a:off x="6852170" y="5596146"/>
            <a:ext cx="1538493" cy="369332"/>
          </a:xfrm>
          <a:prstGeom prst="rect">
            <a:avLst/>
          </a:prstGeom>
        </p:spPr>
        <p:txBody>
          <a:bodyPr wrap="square">
            <a:spAutoFit/>
          </a:bodyPr>
          <a:lstStyle/>
          <a:p>
            <a:pPr algn="ctr" fontAlgn="base"/>
            <a:r>
              <a:rPr lang="es-ES" b="1" dirty="0">
                <a:solidFill>
                  <a:srgbClr val="7030A0"/>
                </a:solidFill>
                <a:latin typeface=""/>
              </a:rPr>
              <a:t>x</a:t>
            </a:r>
            <a:endParaRPr lang="es-CO" dirty="0">
              <a:solidFill>
                <a:srgbClr val="7030A0"/>
              </a:solidFill>
              <a:latin typeface=""/>
            </a:endParaRPr>
          </a:p>
        </p:txBody>
      </p:sp>
      <p:sp>
        <p:nvSpPr>
          <p:cNvPr id="19" name="Rectángulo 18">
            <a:extLst>
              <a:ext uri="{FF2B5EF4-FFF2-40B4-BE49-F238E27FC236}">
                <a16:creationId xmlns:a16="http://schemas.microsoft.com/office/drawing/2014/main" id="{C70D66EA-2DFD-EC62-054C-BD6EB07F83DE}"/>
              </a:ext>
            </a:extLst>
          </p:cNvPr>
          <p:cNvSpPr/>
          <p:nvPr/>
        </p:nvSpPr>
        <p:spPr>
          <a:xfrm>
            <a:off x="9090618" y="5536018"/>
            <a:ext cx="1538493" cy="369332"/>
          </a:xfrm>
          <a:prstGeom prst="rect">
            <a:avLst/>
          </a:prstGeom>
        </p:spPr>
        <p:txBody>
          <a:bodyPr wrap="square">
            <a:spAutoFit/>
          </a:bodyPr>
          <a:lstStyle/>
          <a:p>
            <a:pPr algn="ctr" fontAlgn="base"/>
            <a:r>
              <a:rPr lang="es-ES" b="1" dirty="0">
                <a:solidFill>
                  <a:srgbClr val="7030A0"/>
                </a:solidFill>
                <a:latin typeface=""/>
              </a:rPr>
              <a:t>Facebook</a:t>
            </a:r>
            <a:endParaRPr lang="es-CO" dirty="0">
              <a:solidFill>
                <a:srgbClr val="7030A0"/>
              </a:solidFill>
              <a:latin typeface=""/>
            </a:endParaRPr>
          </a:p>
        </p:txBody>
      </p:sp>
    </p:spTree>
    <p:extLst>
      <p:ext uri="{BB962C8B-B14F-4D97-AF65-F5344CB8AC3E}">
        <p14:creationId xmlns:p14="http://schemas.microsoft.com/office/powerpoint/2010/main" val="383128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AC714-4D3B-2AE4-7999-6541057E5632}"/>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61CFB34-FE32-A068-5A25-9AD4309E8028}"/>
              </a:ext>
            </a:extLst>
          </p:cNvPr>
          <p:cNvPicPr>
            <a:picLocks noChangeAspect="1"/>
          </p:cNvPicPr>
          <p:nvPr/>
        </p:nvPicPr>
        <p:blipFill>
          <a:blip r:embed="rId2"/>
          <a:srcRect/>
          <a:stretch/>
        </p:blipFill>
        <p:spPr>
          <a:xfrm>
            <a:off x="-13855" y="-28223"/>
            <a:ext cx="12192000" cy="6886223"/>
          </a:xfrm>
          <a:prstGeom prst="rect">
            <a:avLst/>
          </a:prstGeom>
        </p:spPr>
      </p:pic>
      <p:sp>
        <p:nvSpPr>
          <p:cNvPr id="3" name="Rectángulo 2">
            <a:extLst>
              <a:ext uri="{FF2B5EF4-FFF2-40B4-BE49-F238E27FC236}">
                <a16:creationId xmlns:a16="http://schemas.microsoft.com/office/drawing/2014/main" id="{AF2C1377-533B-10FA-FBEB-893F727828A2}"/>
              </a:ext>
            </a:extLst>
          </p:cNvPr>
          <p:cNvSpPr/>
          <p:nvPr/>
        </p:nvSpPr>
        <p:spPr>
          <a:xfrm>
            <a:off x="2027666" y="81133"/>
            <a:ext cx="6096000" cy="677108"/>
          </a:xfrm>
          <a:prstGeom prst="rect">
            <a:avLst/>
          </a:prstGeom>
        </p:spPr>
        <p:txBody>
          <a:bodyPr>
            <a:spAutoFit/>
          </a:bodyPr>
          <a:lstStyle/>
          <a:p>
            <a:pPr fontAlgn="base"/>
            <a:endParaRPr lang="en-US" dirty="0">
              <a:solidFill>
                <a:schemeClr val="accent2">
                  <a:lumMod val="50000"/>
                </a:schemeClr>
              </a:solidFill>
            </a:endParaRPr>
          </a:p>
          <a:p>
            <a:pPr fontAlgn="base"/>
            <a:r>
              <a:rPr lang="es-ES" b="1" dirty="0">
                <a:solidFill>
                  <a:srgbClr val="7030A0"/>
                </a:solidFill>
                <a:latin typeface=""/>
              </a:rPr>
              <a:t>	</a:t>
            </a:r>
            <a:r>
              <a:rPr lang="es-ES" sz="2000" b="1" dirty="0">
                <a:solidFill>
                  <a:srgbClr val="7030A0"/>
                </a:solidFill>
                <a:latin typeface=""/>
              </a:rPr>
              <a:t>Medios de comunicación</a:t>
            </a:r>
            <a:endParaRPr lang="es-CO" sz="2000" dirty="0">
              <a:solidFill>
                <a:srgbClr val="7030A0"/>
              </a:solidFill>
              <a:latin typeface=""/>
            </a:endParaRPr>
          </a:p>
        </p:txBody>
      </p:sp>
      <p:sp>
        <p:nvSpPr>
          <p:cNvPr id="14" name="Rectángulo 13">
            <a:extLst>
              <a:ext uri="{FF2B5EF4-FFF2-40B4-BE49-F238E27FC236}">
                <a16:creationId xmlns:a16="http://schemas.microsoft.com/office/drawing/2014/main" id="{CB1E2E07-CF7D-06E9-1B69-F15C46D16109}"/>
              </a:ext>
            </a:extLst>
          </p:cNvPr>
          <p:cNvSpPr/>
          <p:nvPr/>
        </p:nvSpPr>
        <p:spPr>
          <a:xfrm>
            <a:off x="2235135" y="1147747"/>
            <a:ext cx="1538493" cy="369332"/>
          </a:xfrm>
          <a:prstGeom prst="rect">
            <a:avLst/>
          </a:prstGeom>
        </p:spPr>
        <p:txBody>
          <a:bodyPr wrap="square">
            <a:spAutoFit/>
          </a:bodyPr>
          <a:lstStyle/>
          <a:p>
            <a:pPr algn="ctr" fontAlgn="base"/>
            <a:r>
              <a:rPr lang="es-ES" b="1" dirty="0">
                <a:solidFill>
                  <a:srgbClr val="7030A0"/>
                </a:solidFill>
                <a:latin typeface=""/>
              </a:rPr>
              <a:t>Instagram</a:t>
            </a:r>
            <a:endParaRPr lang="es-CO" dirty="0">
              <a:solidFill>
                <a:srgbClr val="7030A0"/>
              </a:solidFill>
              <a:latin typeface=""/>
            </a:endParaRPr>
          </a:p>
        </p:txBody>
      </p:sp>
      <p:sp>
        <p:nvSpPr>
          <p:cNvPr id="15" name="Rectángulo 14">
            <a:extLst>
              <a:ext uri="{FF2B5EF4-FFF2-40B4-BE49-F238E27FC236}">
                <a16:creationId xmlns:a16="http://schemas.microsoft.com/office/drawing/2014/main" id="{0BD1ECE6-0CCD-32B0-DB2B-A84844BD738D}"/>
              </a:ext>
            </a:extLst>
          </p:cNvPr>
          <p:cNvSpPr/>
          <p:nvPr/>
        </p:nvSpPr>
        <p:spPr>
          <a:xfrm>
            <a:off x="4517303" y="1147747"/>
            <a:ext cx="1538493" cy="369332"/>
          </a:xfrm>
          <a:prstGeom prst="rect">
            <a:avLst/>
          </a:prstGeom>
        </p:spPr>
        <p:txBody>
          <a:bodyPr wrap="square">
            <a:spAutoFit/>
          </a:bodyPr>
          <a:lstStyle/>
          <a:p>
            <a:pPr algn="ctr" fontAlgn="base"/>
            <a:r>
              <a:rPr lang="es-ES" b="1" dirty="0" err="1">
                <a:solidFill>
                  <a:srgbClr val="7030A0"/>
                </a:solidFill>
                <a:latin typeface=""/>
              </a:rPr>
              <a:t>Threads</a:t>
            </a:r>
            <a:endParaRPr lang="es-CO" dirty="0">
              <a:solidFill>
                <a:srgbClr val="7030A0"/>
              </a:solidFill>
              <a:latin typeface=""/>
            </a:endParaRPr>
          </a:p>
        </p:txBody>
      </p:sp>
      <p:sp>
        <p:nvSpPr>
          <p:cNvPr id="17" name="Rectángulo 16">
            <a:extLst>
              <a:ext uri="{FF2B5EF4-FFF2-40B4-BE49-F238E27FC236}">
                <a16:creationId xmlns:a16="http://schemas.microsoft.com/office/drawing/2014/main" id="{512808A2-6232-1EF5-D4F7-BCFFC41B7DBE}"/>
              </a:ext>
            </a:extLst>
          </p:cNvPr>
          <p:cNvSpPr/>
          <p:nvPr/>
        </p:nvSpPr>
        <p:spPr>
          <a:xfrm>
            <a:off x="6842255" y="1147747"/>
            <a:ext cx="1538493" cy="369332"/>
          </a:xfrm>
          <a:prstGeom prst="rect">
            <a:avLst/>
          </a:prstGeom>
        </p:spPr>
        <p:txBody>
          <a:bodyPr wrap="square">
            <a:spAutoFit/>
          </a:bodyPr>
          <a:lstStyle/>
          <a:p>
            <a:pPr algn="ctr" fontAlgn="base"/>
            <a:r>
              <a:rPr lang="es-ES" b="1" dirty="0">
                <a:solidFill>
                  <a:srgbClr val="7030A0"/>
                </a:solidFill>
                <a:latin typeface=""/>
              </a:rPr>
              <a:t>X</a:t>
            </a:r>
            <a:endParaRPr lang="es-CO" dirty="0">
              <a:solidFill>
                <a:srgbClr val="7030A0"/>
              </a:solidFill>
              <a:latin typeface=""/>
            </a:endParaRPr>
          </a:p>
        </p:txBody>
      </p:sp>
      <p:sp>
        <p:nvSpPr>
          <p:cNvPr id="19" name="Rectángulo 18">
            <a:extLst>
              <a:ext uri="{FF2B5EF4-FFF2-40B4-BE49-F238E27FC236}">
                <a16:creationId xmlns:a16="http://schemas.microsoft.com/office/drawing/2014/main" id="{DB60910D-E0B2-8DB6-236B-2D469CCFB4C7}"/>
              </a:ext>
            </a:extLst>
          </p:cNvPr>
          <p:cNvSpPr/>
          <p:nvPr/>
        </p:nvSpPr>
        <p:spPr>
          <a:xfrm>
            <a:off x="9074815" y="1147747"/>
            <a:ext cx="1538493" cy="369332"/>
          </a:xfrm>
          <a:prstGeom prst="rect">
            <a:avLst/>
          </a:prstGeom>
        </p:spPr>
        <p:txBody>
          <a:bodyPr wrap="square">
            <a:spAutoFit/>
          </a:bodyPr>
          <a:lstStyle/>
          <a:p>
            <a:pPr algn="ctr" fontAlgn="base"/>
            <a:r>
              <a:rPr lang="es-ES" b="1" dirty="0">
                <a:solidFill>
                  <a:srgbClr val="7030A0"/>
                </a:solidFill>
                <a:latin typeface=""/>
              </a:rPr>
              <a:t>Facebook</a:t>
            </a:r>
            <a:endParaRPr lang="es-CO" dirty="0">
              <a:solidFill>
                <a:srgbClr val="7030A0"/>
              </a:solidFill>
              <a:latin typeface=""/>
            </a:endParaRPr>
          </a:p>
        </p:txBody>
      </p:sp>
      <p:sp>
        <p:nvSpPr>
          <p:cNvPr id="6" name="Rectángulo 5">
            <a:extLst>
              <a:ext uri="{FF2B5EF4-FFF2-40B4-BE49-F238E27FC236}">
                <a16:creationId xmlns:a16="http://schemas.microsoft.com/office/drawing/2014/main" id="{22EB085A-0501-EA41-BC9E-F1F3A0978891}"/>
              </a:ext>
            </a:extLst>
          </p:cNvPr>
          <p:cNvSpPr/>
          <p:nvPr/>
        </p:nvSpPr>
        <p:spPr>
          <a:xfrm>
            <a:off x="4145465" y="1677592"/>
            <a:ext cx="2282168" cy="646331"/>
          </a:xfrm>
          <a:prstGeom prst="rect">
            <a:avLst/>
          </a:prstGeom>
          <a:solidFill>
            <a:schemeClr val="bg1">
              <a:lumMod val="95000"/>
            </a:schemeClr>
          </a:solidFill>
        </p:spPr>
        <p:txBody>
          <a:bodyPr wrap="square">
            <a:spAutoFit/>
          </a:bodyPr>
          <a:lstStyle/>
          <a:p>
            <a:pPr algn="ctr" fontAlgn="base"/>
            <a:r>
              <a:rPr lang="es-ES" b="1" dirty="0">
                <a:latin typeface=""/>
              </a:rPr>
              <a:t>Se divulgaron 10  Publicaciones</a:t>
            </a:r>
            <a:endParaRPr lang="es-CO" dirty="0">
              <a:latin typeface=""/>
            </a:endParaRPr>
          </a:p>
        </p:txBody>
      </p:sp>
      <p:sp>
        <p:nvSpPr>
          <p:cNvPr id="7" name="Rectángulo 6">
            <a:extLst>
              <a:ext uri="{FF2B5EF4-FFF2-40B4-BE49-F238E27FC236}">
                <a16:creationId xmlns:a16="http://schemas.microsoft.com/office/drawing/2014/main" id="{D858A8E7-326C-B9C1-BFFE-18FD725F7FBE}"/>
              </a:ext>
            </a:extLst>
          </p:cNvPr>
          <p:cNvSpPr/>
          <p:nvPr/>
        </p:nvSpPr>
        <p:spPr>
          <a:xfrm>
            <a:off x="6415138" y="1670569"/>
            <a:ext cx="2282168" cy="646331"/>
          </a:xfrm>
          <a:prstGeom prst="rect">
            <a:avLst/>
          </a:prstGeom>
          <a:solidFill>
            <a:schemeClr val="bg1">
              <a:lumMod val="95000"/>
            </a:schemeClr>
          </a:solidFill>
        </p:spPr>
        <p:txBody>
          <a:bodyPr wrap="square">
            <a:spAutoFit/>
          </a:bodyPr>
          <a:lstStyle/>
          <a:p>
            <a:pPr algn="ctr" fontAlgn="base"/>
            <a:r>
              <a:rPr lang="es-ES" b="1" dirty="0">
                <a:latin typeface=""/>
              </a:rPr>
              <a:t>Se divulgaron 10  Publicaciones</a:t>
            </a:r>
            <a:endParaRPr lang="es-CO" dirty="0">
              <a:latin typeface=""/>
            </a:endParaRPr>
          </a:p>
        </p:txBody>
      </p:sp>
      <p:sp>
        <p:nvSpPr>
          <p:cNvPr id="9" name="Rectángulo 8">
            <a:extLst>
              <a:ext uri="{FF2B5EF4-FFF2-40B4-BE49-F238E27FC236}">
                <a16:creationId xmlns:a16="http://schemas.microsoft.com/office/drawing/2014/main" id="{B3B209FD-1524-6494-E449-1849E974969A}"/>
              </a:ext>
            </a:extLst>
          </p:cNvPr>
          <p:cNvSpPr/>
          <p:nvPr/>
        </p:nvSpPr>
        <p:spPr>
          <a:xfrm>
            <a:off x="8702978" y="1656607"/>
            <a:ext cx="2282168" cy="646331"/>
          </a:xfrm>
          <a:prstGeom prst="rect">
            <a:avLst/>
          </a:prstGeom>
          <a:solidFill>
            <a:schemeClr val="bg1">
              <a:lumMod val="95000"/>
            </a:schemeClr>
          </a:solidFill>
        </p:spPr>
        <p:txBody>
          <a:bodyPr wrap="square">
            <a:spAutoFit/>
          </a:bodyPr>
          <a:lstStyle/>
          <a:p>
            <a:pPr algn="ctr" fontAlgn="base"/>
            <a:r>
              <a:rPr lang="es-ES" b="1" dirty="0">
                <a:latin typeface=""/>
              </a:rPr>
              <a:t>Se divulgaron 10 Publicaciones</a:t>
            </a:r>
            <a:endParaRPr lang="es-CO" dirty="0">
              <a:latin typeface=""/>
            </a:endParaRPr>
          </a:p>
        </p:txBody>
      </p:sp>
      <p:sp>
        <p:nvSpPr>
          <p:cNvPr id="11" name="Rectángulo 10">
            <a:extLst>
              <a:ext uri="{FF2B5EF4-FFF2-40B4-BE49-F238E27FC236}">
                <a16:creationId xmlns:a16="http://schemas.microsoft.com/office/drawing/2014/main" id="{F2D32B4A-A9FD-EFF4-3C32-09B92856F021}"/>
              </a:ext>
            </a:extLst>
          </p:cNvPr>
          <p:cNvSpPr/>
          <p:nvPr/>
        </p:nvSpPr>
        <p:spPr>
          <a:xfrm>
            <a:off x="1793215" y="1699849"/>
            <a:ext cx="2282168" cy="646331"/>
          </a:xfrm>
          <a:prstGeom prst="rect">
            <a:avLst/>
          </a:prstGeom>
          <a:solidFill>
            <a:schemeClr val="bg1">
              <a:lumMod val="95000"/>
            </a:schemeClr>
          </a:solidFill>
        </p:spPr>
        <p:txBody>
          <a:bodyPr wrap="square">
            <a:spAutoFit/>
          </a:bodyPr>
          <a:lstStyle/>
          <a:p>
            <a:pPr algn="ctr" fontAlgn="base"/>
            <a:r>
              <a:rPr lang="es-ES" b="1" dirty="0">
                <a:latin typeface=""/>
              </a:rPr>
              <a:t>Se divulgaron 10  Publicaciones</a:t>
            </a:r>
            <a:endParaRPr lang="es-CO" dirty="0">
              <a:latin typeface=""/>
            </a:endParaRPr>
          </a:p>
        </p:txBody>
      </p:sp>
      <p:sp>
        <p:nvSpPr>
          <p:cNvPr id="18" name="Rectángulo 17">
            <a:extLst>
              <a:ext uri="{FF2B5EF4-FFF2-40B4-BE49-F238E27FC236}">
                <a16:creationId xmlns:a16="http://schemas.microsoft.com/office/drawing/2014/main" id="{26F5A68C-2CDD-FED5-9A6C-39FFABCE98C9}"/>
              </a:ext>
            </a:extLst>
          </p:cNvPr>
          <p:cNvSpPr/>
          <p:nvPr/>
        </p:nvSpPr>
        <p:spPr>
          <a:xfrm>
            <a:off x="1945260" y="4775524"/>
            <a:ext cx="9039886" cy="923330"/>
          </a:xfrm>
          <a:prstGeom prst="rect">
            <a:avLst/>
          </a:prstGeom>
          <a:solidFill>
            <a:schemeClr val="bg1">
              <a:lumMod val="95000"/>
            </a:schemeClr>
          </a:solidFill>
        </p:spPr>
        <p:txBody>
          <a:bodyPr wrap="square">
            <a:spAutoFit/>
          </a:bodyPr>
          <a:lstStyle/>
          <a:p>
            <a:pPr fontAlgn="base"/>
            <a:r>
              <a:rPr lang="es-ES" b="1" dirty="0">
                <a:latin typeface=""/>
              </a:rPr>
              <a:t>En nuestro canal de </a:t>
            </a:r>
            <a:r>
              <a:rPr lang="es-ES" b="1" dirty="0" err="1">
                <a:latin typeface=""/>
              </a:rPr>
              <a:t>Youtube</a:t>
            </a:r>
            <a:r>
              <a:rPr lang="es-ES" b="1" dirty="0">
                <a:latin typeface=""/>
              </a:rPr>
              <a:t> De la Comisión donde se han montado 3 video de audiencias </a:t>
            </a:r>
            <a:r>
              <a:rPr lang="es-ES" b="1" dirty="0">
                <a:latin typeface=""/>
                <a:hlinkClick r:id="rId3"/>
              </a:rPr>
              <a:t>https://www.youtube.com/@ComisionDerechosHumanos</a:t>
            </a:r>
            <a:endParaRPr lang="es-ES" b="1" dirty="0">
              <a:latin typeface=""/>
            </a:endParaRPr>
          </a:p>
          <a:p>
            <a:pPr fontAlgn="base"/>
            <a:endParaRPr lang="es-CO" dirty="0">
              <a:latin typeface=""/>
            </a:endParaRPr>
          </a:p>
        </p:txBody>
      </p:sp>
      <p:sp>
        <p:nvSpPr>
          <p:cNvPr id="21" name="Rectángulo 20">
            <a:extLst>
              <a:ext uri="{FF2B5EF4-FFF2-40B4-BE49-F238E27FC236}">
                <a16:creationId xmlns:a16="http://schemas.microsoft.com/office/drawing/2014/main" id="{43B8D010-0FAA-7252-2D05-7667FACB5D0A}"/>
              </a:ext>
            </a:extLst>
          </p:cNvPr>
          <p:cNvSpPr/>
          <p:nvPr/>
        </p:nvSpPr>
        <p:spPr>
          <a:xfrm>
            <a:off x="1945260" y="2693049"/>
            <a:ext cx="9039886" cy="1200329"/>
          </a:xfrm>
          <a:prstGeom prst="rect">
            <a:avLst/>
          </a:prstGeom>
          <a:solidFill>
            <a:schemeClr val="bg1">
              <a:lumMod val="95000"/>
            </a:schemeClr>
          </a:solidFill>
        </p:spPr>
        <p:txBody>
          <a:bodyPr wrap="square">
            <a:spAutoFit/>
          </a:bodyPr>
          <a:lstStyle/>
          <a:p>
            <a:pPr fontAlgn="base"/>
            <a:r>
              <a:rPr lang="es-ES" b="1" dirty="0">
                <a:latin typeface=""/>
              </a:rPr>
              <a:t>Se publicaron los informes respectivos en el portal web manteniendo al día las publicaciones de documentos y anunciando nuestros eventos en el calendario de eventos del congreso de la republica.</a:t>
            </a:r>
          </a:p>
          <a:p>
            <a:pPr fontAlgn="base"/>
            <a:endParaRPr lang="es-CO" dirty="0">
              <a:latin typeface=""/>
            </a:endParaRPr>
          </a:p>
        </p:txBody>
      </p:sp>
      <p:sp>
        <p:nvSpPr>
          <p:cNvPr id="22" name="Rectángulo 21">
            <a:extLst>
              <a:ext uri="{FF2B5EF4-FFF2-40B4-BE49-F238E27FC236}">
                <a16:creationId xmlns:a16="http://schemas.microsoft.com/office/drawing/2014/main" id="{02BF324B-58A8-4579-F2B4-26183B8CE2FC}"/>
              </a:ext>
            </a:extLst>
          </p:cNvPr>
          <p:cNvSpPr/>
          <p:nvPr/>
        </p:nvSpPr>
        <p:spPr>
          <a:xfrm>
            <a:off x="1945260" y="3960323"/>
            <a:ext cx="6096000" cy="646331"/>
          </a:xfrm>
          <a:prstGeom prst="rect">
            <a:avLst/>
          </a:prstGeom>
        </p:spPr>
        <p:txBody>
          <a:bodyPr>
            <a:spAutoFit/>
          </a:bodyPr>
          <a:lstStyle/>
          <a:p>
            <a:pPr fontAlgn="base"/>
            <a:endParaRPr lang="en-US" dirty="0">
              <a:solidFill>
                <a:schemeClr val="accent2">
                  <a:lumMod val="50000"/>
                </a:schemeClr>
              </a:solidFill>
            </a:endParaRPr>
          </a:p>
          <a:p>
            <a:pPr fontAlgn="base"/>
            <a:r>
              <a:rPr lang="es-ES" b="1" dirty="0" err="1">
                <a:solidFill>
                  <a:srgbClr val="7030A0"/>
                </a:solidFill>
                <a:latin typeface=""/>
              </a:rPr>
              <a:t>Youtube</a:t>
            </a:r>
            <a:endParaRPr lang="es-CO" dirty="0">
              <a:solidFill>
                <a:srgbClr val="7030A0"/>
              </a:solidFill>
              <a:latin typeface=""/>
            </a:endParaRPr>
          </a:p>
        </p:txBody>
      </p:sp>
    </p:spTree>
    <p:extLst>
      <p:ext uri="{BB962C8B-B14F-4D97-AF65-F5344CB8AC3E}">
        <p14:creationId xmlns:p14="http://schemas.microsoft.com/office/powerpoint/2010/main" val="162970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AC714-4D3B-2AE4-7999-6541057E5632}"/>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61CFB34-FE32-A068-5A25-9AD4309E8028}"/>
              </a:ext>
            </a:extLst>
          </p:cNvPr>
          <p:cNvPicPr>
            <a:picLocks noChangeAspect="1"/>
          </p:cNvPicPr>
          <p:nvPr/>
        </p:nvPicPr>
        <p:blipFill>
          <a:blip r:embed="rId2"/>
          <a:srcRect/>
          <a:stretch/>
        </p:blipFill>
        <p:spPr>
          <a:xfrm>
            <a:off x="-13855" y="-28223"/>
            <a:ext cx="12192000" cy="6886223"/>
          </a:xfrm>
          <a:prstGeom prst="rect">
            <a:avLst/>
          </a:prstGeom>
        </p:spPr>
      </p:pic>
      <p:sp>
        <p:nvSpPr>
          <p:cNvPr id="3" name="Rectángulo 2">
            <a:extLst>
              <a:ext uri="{FF2B5EF4-FFF2-40B4-BE49-F238E27FC236}">
                <a16:creationId xmlns:a16="http://schemas.microsoft.com/office/drawing/2014/main" id="{AF2C1377-533B-10FA-FBEB-893F727828A2}"/>
              </a:ext>
            </a:extLst>
          </p:cNvPr>
          <p:cNvSpPr/>
          <p:nvPr/>
        </p:nvSpPr>
        <p:spPr>
          <a:xfrm>
            <a:off x="2027666" y="81133"/>
            <a:ext cx="6096000" cy="646331"/>
          </a:xfrm>
          <a:prstGeom prst="rect">
            <a:avLst/>
          </a:prstGeom>
        </p:spPr>
        <p:txBody>
          <a:bodyPr>
            <a:spAutoFit/>
          </a:bodyPr>
          <a:lstStyle/>
          <a:p>
            <a:pPr fontAlgn="base"/>
            <a:endParaRPr lang="en-US" dirty="0">
              <a:solidFill>
                <a:schemeClr val="accent2">
                  <a:lumMod val="50000"/>
                </a:schemeClr>
              </a:solidFill>
            </a:endParaRPr>
          </a:p>
          <a:p>
            <a:pPr fontAlgn="base"/>
            <a:r>
              <a:rPr lang="es-ES" b="1" dirty="0">
                <a:solidFill>
                  <a:srgbClr val="7030A0"/>
                </a:solidFill>
                <a:latin typeface=""/>
              </a:rPr>
              <a:t>Retos por cumplir </a:t>
            </a:r>
            <a:endParaRPr lang="es-CO" sz="2000" dirty="0">
              <a:solidFill>
                <a:srgbClr val="7030A0"/>
              </a:solidFill>
              <a:latin typeface=""/>
            </a:endParaRPr>
          </a:p>
        </p:txBody>
      </p:sp>
      <p:sp>
        <p:nvSpPr>
          <p:cNvPr id="10" name="CuadroTexto 9">
            <a:extLst>
              <a:ext uri="{FF2B5EF4-FFF2-40B4-BE49-F238E27FC236}">
                <a16:creationId xmlns:a16="http://schemas.microsoft.com/office/drawing/2014/main" id="{107FCC0C-5F75-947F-EBD1-AA9687CB19C3}"/>
              </a:ext>
            </a:extLst>
          </p:cNvPr>
          <p:cNvSpPr txBox="1"/>
          <p:nvPr/>
        </p:nvSpPr>
        <p:spPr>
          <a:xfrm>
            <a:off x="2027666" y="2648793"/>
            <a:ext cx="8255585"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ja-JP" b="1" dirty="0">
                <a:latin typeface=""/>
              </a:rPr>
              <a:t>2. Agendar las audiencias o visitar en territorio que se han propuesto para conocer las realidades y problemáticas que aquejan a la sociedad civil.</a:t>
            </a:r>
            <a:endParaRPr lang="en-US" altLang="ja-JP" b="1" dirty="0">
              <a:latin typeface=""/>
            </a:endParaRPr>
          </a:p>
        </p:txBody>
      </p:sp>
      <p:sp>
        <p:nvSpPr>
          <p:cNvPr id="13" name="CuadroTexto 12">
            <a:extLst>
              <a:ext uri="{FF2B5EF4-FFF2-40B4-BE49-F238E27FC236}">
                <a16:creationId xmlns:a16="http://schemas.microsoft.com/office/drawing/2014/main" id="{4FA27C62-3397-5119-9DAF-057A14562BDA}"/>
              </a:ext>
            </a:extLst>
          </p:cNvPr>
          <p:cNvSpPr txBox="1"/>
          <p:nvPr/>
        </p:nvSpPr>
        <p:spPr>
          <a:xfrm>
            <a:off x="1976449" y="3662743"/>
            <a:ext cx="8306801"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ja-JP" b="1" dirty="0">
                <a:latin typeface=""/>
              </a:rPr>
              <a:t>3. Fortalecer los procesos de planeación institucional, y talento humano de la Comisión</a:t>
            </a:r>
            <a:endParaRPr lang="en-US" altLang="ja-JP" b="1" dirty="0">
              <a:latin typeface=""/>
            </a:endParaRPr>
          </a:p>
        </p:txBody>
      </p:sp>
      <p:sp>
        <p:nvSpPr>
          <p:cNvPr id="20" name="CuadroTexto 19">
            <a:extLst>
              <a:ext uri="{FF2B5EF4-FFF2-40B4-BE49-F238E27FC236}">
                <a16:creationId xmlns:a16="http://schemas.microsoft.com/office/drawing/2014/main" id="{9E0FBE05-68B3-23D3-3CCA-BD34F5D70CD0}"/>
              </a:ext>
            </a:extLst>
          </p:cNvPr>
          <p:cNvSpPr txBox="1"/>
          <p:nvPr/>
        </p:nvSpPr>
        <p:spPr>
          <a:xfrm>
            <a:off x="1976449" y="4309074"/>
            <a:ext cx="823910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ja-JP" b="1" dirty="0">
                <a:latin typeface=""/>
              </a:rPr>
              <a:t>4.  Actualizar el informe de gestión y hacer el alistamiento para la rendición de cuentas </a:t>
            </a:r>
          </a:p>
        </p:txBody>
      </p:sp>
      <p:sp>
        <p:nvSpPr>
          <p:cNvPr id="24" name="CuadroTexto 23">
            <a:extLst>
              <a:ext uri="{FF2B5EF4-FFF2-40B4-BE49-F238E27FC236}">
                <a16:creationId xmlns:a16="http://schemas.microsoft.com/office/drawing/2014/main" id="{1FB9B5AB-D8E6-A1BA-5B3C-E56FBABB4FB3}"/>
              </a:ext>
            </a:extLst>
          </p:cNvPr>
          <p:cNvSpPr txBox="1"/>
          <p:nvPr/>
        </p:nvSpPr>
        <p:spPr>
          <a:xfrm>
            <a:off x="1976449" y="1483149"/>
            <a:ext cx="8441714" cy="923330"/>
          </a:xfrm>
          <a:prstGeom prst="rect">
            <a:avLst/>
          </a:prstGeom>
          <a:noFill/>
        </p:spPr>
        <p:txBody>
          <a:bodyPr wrap="square">
            <a:spAutoFit/>
          </a:bodyPr>
          <a:lstStyle>
            <a:defPPr>
              <a:defRPr lang="es-ES"/>
            </a:defPPr>
            <a:lvl1pPr marR="0" lvl="0" indent="0" eaLnBrk="0" fontAlgn="base" hangingPunct="0">
              <a:lnSpc>
                <a:spcPct val="100000"/>
              </a:lnSpc>
              <a:spcBef>
                <a:spcPct val="0"/>
              </a:spcBef>
              <a:spcAft>
                <a:spcPct val="0"/>
              </a:spcAft>
              <a:buClrTx/>
              <a:buSzTx/>
              <a:buFontTx/>
              <a:buNone/>
              <a:tabLst/>
              <a:defRPr b="1">
                <a:latin typeface=""/>
              </a:defRPr>
            </a:lvl1pPr>
          </a:lstStyle>
          <a:p>
            <a:r>
              <a:rPr lang="es-ES" altLang="ja-JP" dirty="0"/>
              <a:t>1.  Cumplir con las agendas programadas en temas sensibles que aún no se han podido profundizar, por cruce de proyectos de Ley en estudio y otras programaciones de obligatorio cumplimiento</a:t>
            </a:r>
            <a:endParaRPr lang="es-CO" dirty="0"/>
          </a:p>
        </p:txBody>
      </p:sp>
    </p:spTree>
    <p:extLst>
      <p:ext uri="{BB962C8B-B14F-4D97-AF65-F5344CB8AC3E}">
        <p14:creationId xmlns:p14="http://schemas.microsoft.com/office/powerpoint/2010/main" val="1547878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F29A-8DFB-1E4A-B544-ACCD8236A90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5E9EB83B-BE44-11D6-3A97-3B9B68BF3BD0}"/>
              </a:ext>
            </a:extLst>
          </p:cNvPr>
          <p:cNvPicPr>
            <a:picLocks noChangeAspect="1"/>
          </p:cNvPicPr>
          <p:nvPr/>
        </p:nvPicPr>
        <p:blipFill>
          <a:blip r:embed="rId2"/>
          <a:stretch>
            <a:fillRect/>
          </a:stretch>
        </p:blipFill>
        <p:spPr>
          <a:xfrm>
            <a:off x="0" y="-13855"/>
            <a:ext cx="12192000" cy="6873766"/>
          </a:xfrm>
          <a:prstGeom prst="rect">
            <a:avLst/>
          </a:prstGeom>
        </p:spPr>
      </p:pic>
      <p:pic>
        <p:nvPicPr>
          <p:cNvPr id="7" name="Imagen 6">
            <a:extLst>
              <a:ext uri="{FF2B5EF4-FFF2-40B4-BE49-F238E27FC236}">
                <a16:creationId xmlns:a16="http://schemas.microsoft.com/office/drawing/2014/main" id="{A873F8CD-FFC4-8D3D-C573-EDDFA20B7443}"/>
              </a:ext>
            </a:extLst>
          </p:cNvPr>
          <p:cNvPicPr>
            <a:picLocks noChangeAspect="1"/>
          </p:cNvPicPr>
          <p:nvPr/>
        </p:nvPicPr>
        <p:blipFill>
          <a:blip r:embed="rId3"/>
          <a:stretch>
            <a:fillRect/>
          </a:stretch>
        </p:blipFill>
        <p:spPr>
          <a:xfrm>
            <a:off x="4588666" y="197722"/>
            <a:ext cx="3014663" cy="3037142"/>
          </a:xfrm>
          <a:prstGeom prst="rect">
            <a:avLst/>
          </a:prstGeom>
        </p:spPr>
      </p:pic>
      <p:pic>
        <p:nvPicPr>
          <p:cNvPr id="8" name="Picture 7">
            <a:extLst>
              <a:ext uri="{FF2B5EF4-FFF2-40B4-BE49-F238E27FC236}">
                <a16:creationId xmlns:a16="http://schemas.microsoft.com/office/drawing/2014/main" id="{F3FED141-80F4-8822-A30F-987047A19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664" y="5279831"/>
            <a:ext cx="3014663" cy="946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1737843C-4197-337A-60F7-BD52291E3292}"/>
              </a:ext>
            </a:extLst>
          </p:cNvPr>
          <p:cNvSpPr/>
          <p:nvPr/>
        </p:nvSpPr>
        <p:spPr>
          <a:xfrm>
            <a:off x="4165564" y="3616383"/>
            <a:ext cx="3860865" cy="1015663"/>
          </a:xfrm>
          <a:prstGeom prst="rect">
            <a:avLst/>
          </a:prstGeom>
        </p:spPr>
        <p:txBody>
          <a:bodyPr wrap="square">
            <a:spAutoFit/>
          </a:bodyPr>
          <a:lstStyle/>
          <a:p>
            <a:pPr algn="ctr" fontAlgn="base"/>
            <a:r>
              <a:rPr lang="es-ES" sz="6000" b="1" dirty="0">
                <a:solidFill>
                  <a:srgbClr val="7030A0"/>
                </a:solidFill>
                <a:latin typeface=""/>
              </a:rPr>
              <a:t>Gracias</a:t>
            </a:r>
            <a:endParaRPr lang="es-CO" sz="6000" dirty="0">
              <a:solidFill>
                <a:srgbClr val="7030A0"/>
              </a:solidFill>
              <a:latin typeface=""/>
            </a:endParaRPr>
          </a:p>
        </p:txBody>
      </p:sp>
    </p:spTree>
    <p:extLst>
      <p:ext uri="{BB962C8B-B14F-4D97-AF65-F5344CB8AC3E}">
        <p14:creationId xmlns:p14="http://schemas.microsoft.com/office/powerpoint/2010/main" val="258027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8AB8B39-5E27-AA2B-43BF-6328E68E10F8}"/>
              </a:ext>
            </a:extLst>
          </p:cNvPr>
          <p:cNvPicPr>
            <a:picLocks noChangeAspect="1"/>
          </p:cNvPicPr>
          <p:nvPr/>
        </p:nvPicPr>
        <p:blipFill>
          <a:blip r:embed="rId2"/>
          <a:srcRect/>
          <a:stretch/>
        </p:blipFill>
        <p:spPr>
          <a:xfrm>
            <a:off x="-42991" y="-38393"/>
            <a:ext cx="12277981" cy="6934786"/>
          </a:xfrm>
          <a:prstGeom prst="rect">
            <a:avLst/>
          </a:prstGeom>
        </p:spPr>
      </p:pic>
      <p:sp>
        <p:nvSpPr>
          <p:cNvPr id="7" name="CuadroTexto 6">
            <a:extLst>
              <a:ext uri="{FF2B5EF4-FFF2-40B4-BE49-F238E27FC236}">
                <a16:creationId xmlns:a16="http://schemas.microsoft.com/office/drawing/2014/main" id="{29E8998E-6CBE-2C7D-E263-2E2FFAF1A7ED}"/>
              </a:ext>
            </a:extLst>
          </p:cNvPr>
          <p:cNvSpPr txBox="1"/>
          <p:nvPr/>
        </p:nvSpPr>
        <p:spPr>
          <a:xfrm>
            <a:off x="2040833" y="1571106"/>
            <a:ext cx="8825949" cy="3508653"/>
          </a:xfrm>
          <a:prstGeom prst="rect">
            <a:avLst/>
          </a:prstGeom>
          <a:noFill/>
        </p:spPr>
        <p:txBody>
          <a:bodyPr wrap="square">
            <a:spAutoFit/>
          </a:bodyPr>
          <a:lstStyle/>
          <a:p>
            <a:pPr algn="l">
              <a:lnSpc>
                <a:spcPct val="100000"/>
              </a:lnSpc>
            </a:pPr>
            <a:r>
              <a:rPr lang="es-ES" sz="2400" b="1" dirty="0">
                <a:solidFill>
                  <a:srgbClr val="7030A0"/>
                </a:solidFill>
                <a:latin typeface="Century Gothic" panose="020B0502020202020204" pitchFamily="34" charset="0"/>
              </a:rPr>
              <a:t>CONTENIDO</a:t>
            </a:r>
            <a:r>
              <a:rPr lang="es-ES" sz="1800" b="1" dirty="0">
                <a:solidFill>
                  <a:srgbClr val="7030A0"/>
                </a:solidFill>
                <a:latin typeface="Century Gothic" panose="020B0502020202020204" pitchFamily="34" charset="0"/>
              </a:rPr>
              <a:t> </a:t>
            </a:r>
          </a:p>
          <a:p>
            <a:pPr algn="l">
              <a:lnSpc>
                <a:spcPct val="100000"/>
              </a:lnSpc>
            </a:pPr>
            <a:endParaRPr lang="es-ES" sz="1800" b="1" dirty="0">
              <a:solidFill>
                <a:srgbClr val="7030A0"/>
              </a:solidFill>
              <a:latin typeface="Century Gothic" panose="020B0502020202020204" pitchFamily="34" charset="0"/>
            </a:endParaRP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Objetivos </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Contexto General</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Informe Plan Estratégico</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Integrantes De La Comisión De Derechos Humanos Y Audiencias</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Sesiones De Control Político </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De Peticiones, Denuncias, Reclamaciones, Consultas Y Sugerencias.</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Interacción Con La Sociedad Civil </a:t>
            </a:r>
          </a:p>
          <a:p>
            <a:pPr marL="285750" indent="-285750" algn="l">
              <a:lnSpc>
                <a:spcPct val="100000"/>
              </a:lnSpc>
              <a:buFont typeface="Arial" panose="020B0604020202020204" pitchFamily="34" charset="0"/>
              <a:buChar char="•"/>
            </a:pPr>
            <a:r>
              <a:rPr lang="es-ES" sz="2000" dirty="0">
                <a:solidFill>
                  <a:schemeClr val="tx1"/>
                </a:solidFill>
                <a:latin typeface="Century Gothic" panose="020B0502020202020204" pitchFamily="34" charset="0"/>
              </a:rPr>
              <a:t>Retos Por Cumplir Y Recomendaciones</a:t>
            </a:r>
          </a:p>
        </p:txBody>
      </p:sp>
    </p:spTree>
    <p:extLst>
      <p:ext uri="{BB962C8B-B14F-4D97-AF65-F5344CB8AC3E}">
        <p14:creationId xmlns:p14="http://schemas.microsoft.com/office/powerpoint/2010/main" val="398353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77C50-ACAF-9C6E-560D-8755F7C05F3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ACC63844-CDB6-22A9-693D-EDB9AA2C781A}"/>
              </a:ext>
            </a:extLst>
          </p:cNvPr>
          <p:cNvPicPr>
            <a:picLocks noChangeAspect="1"/>
          </p:cNvPicPr>
          <p:nvPr/>
        </p:nvPicPr>
        <p:blipFill>
          <a:blip r:embed="rId2"/>
          <a:srcRect/>
          <a:stretch/>
        </p:blipFill>
        <p:spPr>
          <a:xfrm>
            <a:off x="11000" y="-22009"/>
            <a:ext cx="12180999" cy="6880009"/>
          </a:xfrm>
          <a:prstGeom prst="rect">
            <a:avLst/>
          </a:prstGeom>
        </p:spPr>
      </p:pic>
      <p:sp>
        <p:nvSpPr>
          <p:cNvPr id="2" name="Subtítulo 3">
            <a:extLst>
              <a:ext uri="{FF2B5EF4-FFF2-40B4-BE49-F238E27FC236}">
                <a16:creationId xmlns:a16="http://schemas.microsoft.com/office/drawing/2014/main" id="{1A3FCB6F-E325-6682-112E-7891C10B5ED4}"/>
              </a:ext>
            </a:extLst>
          </p:cNvPr>
          <p:cNvSpPr txBox="1">
            <a:spLocks/>
          </p:cNvSpPr>
          <p:nvPr/>
        </p:nvSpPr>
        <p:spPr>
          <a:xfrm>
            <a:off x="2036832" y="1234007"/>
            <a:ext cx="9201012" cy="4389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1800" b="1" dirty="0">
                <a:solidFill>
                  <a:srgbClr val="7030A0"/>
                </a:solidFill>
              </a:rPr>
              <a:t>1</a:t>
            </a:r>
            <a:r>
              <a:rPr lang="es-ES" sz="1800" b="1" dirty="0">
                <a:solidFill>
                  <a:srgbClr val="7030A0"/>
                </a:solidFill>
                <a:latin typeface="Century Gothic" panose="020B0502020202020204" pitchFamily="34" charset="0"/>
              </a:rPr>
              <a:t>. CONTEXTO GENERAL</a:t>
            </a:r>
          </a:p>
          <a:p>
            <a:pPr marL="0" indent="0" algn="just">
              <a:buNone/>
            </a:pPr>
            <a:r>
              <a:rPr lang="es-ES" sz="1600" b="1" dirty="0">
                <a:solidFill>
                  <a:schemeClr val="accent3">
                    <a:lumMod val="50000"/>
                  </a:schemeClr>
                </a:solidFill>
                <a:latin typeface="Century Gothic" panose="020B0502020202020204" pitchFamily="34" charset="0"/>
              </a:rPr>
              <a:t>1.1. Funciones de La Comisión de Derechos Humanos y audiencias</a:t>
            </a:r>
            <a:r>
              <a:rPr lang="es-ES" sz="1600" dirty="0">
                <a:solidFill>
                  <a:schemeClr val="accent3">
                    <a:lumMod val="50000"/>
                  </a:schemeClr>
                </a:solidFill>
                <a:latin typeface="Century Gothic" panose="020B0502020202020204" pitchFamily="34" charset="0"/>
              </a:rPr>
              <a:t> </a:t>
            </a:r>
          </a:p>
          <a:p>
            <a:pPr algn="just"/>
            <a:r>
              <a:rPr lang="es-ES" sz="1600" dirty="0">
                <a:solidFill>
                  <a:schemeClr val="accent3">
                    <a:lumMod val="50000"/>
                  </a:schemeClr>
                </a:solidFill>
                <a:latin typeface="Century Gothic" panose="020B0502020202020204" pitchFamily="34" charset="0"/>
              </a:rPr>
              <a:t>La Comisión Legal de los Derechos Humanos y Audiencias la conforman diecinueve (19) miembros del Congreso de la República, (con las adiciones modificatorias de Ley 3 de 1992, por las Leyes 1921 de 2018 y 2267 de 2022); y está encargada de temas trascendentales entre otras:</a:t>
            </a:r>
          </a:p>
          <a:p>
            <a:pPr algn="just"/>
            <a:r>
              <a:rPr lang="es-ES" sz="1600" dirty="0">
                <a:solidFill>
                  <a:schemeClr val="accent3">
                    <a:lumMod val="50000"/>
                  </a:schemeClr>
                </a:solidFill>
                <a:latin typeface="Century Gothic" panose="020B0502020202020204" pitchFamily="34" charset="0"/>
              </a:rPr>
              <a:t>La defensa de los derechos humanos, cuyas garantías sean vulneradas o desconocidas. </a:t>
            </a:r>
          </a:p>
          <a:p>
            <a:pPr algn="just"/>
            <a:r>
              <a:rPr lang="es-ES" sz="1600" dirty="0">
                <a:solidFill>
                  <a:schemeClr val="accent3">
                    <a:lumMod val="50000"/>
                  </a:schemeClr>
                </a:solidFill>
                <a:latin typeface="Century Gothic" panose="020B0502020202020204" pitchFamily="34" charset="0"/>
              </a:rPr>
              <a:t>La celebración de audiencias especiales que los ciudadanos y representantes de gremios, colegios de profesionales, asociaciones cívicas y sociales, soliciten y puedan exponer temas de interés para la sociedad y el conocimiento del Congreso. </a:t>
            </a:r>
          </a:p>
          <a:p>
            <a:pPr algn="just"/>
            <a:r>
              <a:rPr lang="es-ES" sz="1600" dirty="0">
                <a:solidFill>
                  <a:schemeClr val="accent3">
                    <a:lumMod val="50000"/>
                  </a:schemeClr>
                </a:solidFill>
                <a:latin typeface="Century Gothic" panose="020B0502020202020204" pitchFamily="34" charset="0"/>
              </a:rPr>
              <a:t>Tramitar las observaciones que por escrito hagan llegar los ciudadanos con respecto a un proyecto de ley o de acto legislativo.</a:t>
            </a:r>
            <a:endParaRPr lang="en-US" sz="1600" dirty="0">
              <a:solidFill>
                <a:schemeClr val="accent3">
                  <a:lumMod val="50000"/>
                </a:schemeClr>
              </a:solidFill>
              <a:latin typeface="Century Gothic" panose="020B0502020202020204" pitchFamily="34" charset="0"/>
            </a:endParaRPr>
          </a:p>
          <a:p>
            <a:pPr algn="just"/>
            <a:r>
              <a:rPr lang="es-ES" sz="1600" dirty="0">
                <a:solidFill>
                  <a:schemeClr val="accent3">
                    <a:lumMod val="50000"/>
                  </a:schemeClr>
                </a:solidFill>
                <a:latin typeface="Century Gothic" panose="020B0502020202020204" pitchFamily="34" charset="0"/>
              </a:rPr>
              <a:t>Realizar el seguimiento del ejercicio real y efectivo de los derechos de las mujeres en los ámbitos públicos y privados en los que se desarrollen. </a:t>
            </a:r>
            <a:endParaRPr lang="en-US" sz="1600" dirty="0">
              <a:solidFill>
                <a:schemeClr val="accent3">
                  <a:lumMod val="50000"/>
                </a:schemeClr>
              </a:solidFill>
              <a:latin typeface="Century Gothic" panose="020B0502020202020204" pitchFamily="34" charset="0"/>
            </a:endParaRPr>
          </a:p>
          <a:p>
            <a:pPr algn="just"/>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314902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C7651-165B-D029-0EFA-7C34B4685FF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739557A-CECE-7EDE-ECED-5022FE97924F}"/>
              </a:ext>
            </a:extLst>
          </p:cNvPr>
          <p:cNvPicPr>
            <a:picLocks noChangeAspect="1"/>
          </p:cNvPicPr>
          <p:nvPr/>
        </p:nvPicPr>
        <p:blipFill>
          <a:blip r:embed="rId2"/>
          <a:srcRect/>
          <a:stretch/>
        </p:blipFill>
        <p:spPr>
          <a:xfrm>
            <a:off x="-13855" y="-22009"/>
            <a:ext cx="12191999" cy="6886222"/>
          </a:xfrm>
          <a:prstGeom prst="rect">
            <a:avLst/>
          </a:prstGeom>
        </p:spPr>
      </p:pic>
      <p:sp>
        <p:nvSpPr>
          <p:cNvPr id="2" name="Rectángulo 1"/>
          <p:cNvSpPr/>
          <p:nvPr/>
        </p:nvSpPr>
        <p:spPr>
          <a:xfrm>
            <a:off x="2677886" y="153883"/>
            <a:ext cx="4127863" cy="369332"/>
          </a:xfrm>
          <a:prstGeom prst="rect">
            <a:avLst/>
          </a:prstGeom>
        </p:spPr>
        <p:txBody>
          <a:bodyPr wrap="square">
            <a:spAutoFit/>
          </a:bodyPr>
          <a:lstStyle/>
          <a:p>
            <a:r>
              <a:rPr lang="es-ES" b="1" dirty="0">
                <a:solidFill>
                  <a:srgbClr val="7030A0"/>
                </a:solidFill>
              </a:rPr>
              <a:t>2.INTEGRANTES DE LA COMISION </a:t>
            </a:r>
            <a:endParaRPr lang="es-ES" b="1" dirty="0">
              <a:solidFill>
                <a:srgbClr val="7030A0"/>
              </a:solidFill>
              <a:latin typeface="Century Gothic" panose="020B0502020202020204" pitchFamily="34" charset="0"/>
            </a:endParaRPr>
          </a:p>
        </p:txBody>
      </p:sp>
      <p:pic>
        <p:nvPicPr>
          <p:cNvPr id="7" name="Imagen 6">
            <a:extLst>
              <a:ext uri="{FF2B5EF4-FFF2-40B4-BE49-F238E27FC236}">
                <a16:creationId xmlns:a16="http://schemas.microsoft.com/office/drawing/2014/main" id="{F9C241DE-E16D-A4D3-FE1C-B7392405946D}"/>
              </a:ext>
            </a:extLst>
          </p:cNvPr>
          <p:cNvPicPr>
            <a:picLocks noChangeAspect="1"/>
          </p:cNvPicPr>
          <p:nvPr/>
        </p:nvPicPr>
        <p:blipFill>
          <a:blip r:embed="rId3"/>
          <a:stretch>
            <a:fillRect/>
          </a:stretch>
        </p:blipFill>
        <p:spPr>
          <a:xfrm>
            <a:off x="351623" y="1693185"/>
            <a:ext cx="11488753" cy="4001058"/>
          </a:xfrm>
          <a:prstGeom prst="rect">
            <a:avLst/>
          </a:prstGeom>
        </p:spPr>
      </p:pic>
    </p:spTree>
    <p:extLst>
      <p:ext uri="{BB962C8B-B14F-4D97-AF65-F5344CB8AC3E}">
        <p14:creationId xmlns:p14="http://schemas.microsoft.com/office/powerpoint/2010/main" val="386938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C7651-165B-D029-0EFA-7C34B4685FF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739557A-CECE-7EDE-ECED-5022FE97924F}"/>
              </a:ext>
            </a:extLst>
          </p:cNvPr>
          <p:cNvPicPr>
            <a:picLocks noChangeAspect="1"/>
          </p:cNvPicPr>
          <p:nvPr/>
        </p:nvPicPr>
        <p:blipFill>
          <a:blip r:embed="rId2"/>
          <a:srcRect/>
          <a:stretch/>
        </p:blipFill>
        <p:spPr>
          <a:xfrm>
            <a:off x="-13855" y="-22009"/>
            <a:ext cx="12191999" cy="6886222"/>
          </a:xfrm>
          <a:prstGeom prst="rect">
            <a:avLst/>
          </a:prstGeom>
        </p:spPr>
      </p:pic>
      <p:sp>
        <p:nvSpPr>
          <p:cNvPr id="2" name="Rectángulo 1"/>
          <p:cNvSpPr/>
          <p:nvPr/>
        </p:nvSpPr>
        <p:spPr>
          <a:xfrm>
            <a:off x="2677886" y="153883"/>
            <a:ext cx="4127863" cy="369332"/>
          </a:xfrm>
          <a:prstGeom prst="rect">
            <a:avLst/>
          </a:prstGeom>
        </p:spPr>
        <p:txBody>
          <a:bodyPr wrap="square">
            <a:spAutoFit/>
          </a:bodyPr>
          <a:lstStyle/>
          <a:p>
            <a:r>
              <a:rPr lang="es-ES" b="1" dirty="0">
                <a:solidFill>
                  <a:srgbClr val="7030A0"/>
                </a:solidFill>
              </a:rPr>
              <a:t>2.INTEGRANTES DE LA COMISION </a:t>
            </a:r>
            <a:endParaRPr lang="es-ES" b="1" dirty="0">
              <a:solidFill>
                <a:srgbClr val="7030A0"/>
              </a:solidFill>
              <a:latin typeface="Century Gothic" panose="020B0502020202020204" pitchFamily="34" charset="0"/>
            </a:endParaRPr>
          </a:p>
        </p:txBody>
      </p:sp>
      <p:pic>
        <p:nvPicPr>
          <p:cNvPr id="4" name="Imagen 3">
            <a:extLst>
              <a:ext uri="{FF2B5EF4-FFF2-40B4-BE49-F238E27FC236}">
                <a16:creationId xmlns:a16="http://schemas.microsoft.com/office/drawing/2014/main" id="{91B2D23F-112C-5587-06D0-DB65466CCBEE}"/>
              </a:ext>
            </a:extLst>
          </p:cNvPr>
          <p:cNvPicPr>
            <a:picLocks noChangeAspect="1"/>
          </p:cNvPicPr>
          <p:nvPr/>
        </p:nvPicPr>
        <p:blipFill>
          <a:blip r:embed="rId3"/>
          <a:stretch>
            <a:fillRect/>
          </a:stretch>
        </p:blipFill>
        <p:spPr>
          <a:xfrm>
            <a:off x="284939" y="1655079"/>
            <a:ext cx="11622122" cy="4077269"/>
          </a:xfrm>
          <a:prstGeom prst="rect">
            <a:avLst/>
          </a:prstGeom>
        </p:spPr>
      </p:pic>
      <p:pic>
        <p:nvPicPr>
          <p:cNvPr id="8" name="Imagen 7">
            <a:extLst>
              <a:ext uri="{FF2B5EF4-FFF2-40B4-BE49-F238E27FC236}">
                <a16:creationId xmlns:a16="http://schemas.microsoft.com/office/drawing/2014/main" id="{D701A125-A0A3-5843-5E31-EB6ADFB395A6}"/>
              </a:ext>
            </a:extLst>
          </p:cNvPr>
          <p:cNvPicPr>
            <a:picLocks noChangeAspect="1"/>
          </p:cNvPicPr>
          <p:nvPr/>
        </p:nvPicPr>
        <p:blipFill>
          <a:blip r:embed="rId4"/>
          <a:stretch>
            <a:fillRect/>
          </a:stretch>
        </p:blipFill>
        <p:spPr>
          <a:xfrm>
            <a:off x="6502991" y="5169410"/>
            <a:ext cx="2670989" cy="861258"/>
          </a:xfrm>
          <a:prstGeom prst="rect">
            <a:avLst/>
          </a:prstGeom>
        </p:spPr>
      </p:pic>
    </p:spTree>
    <p:extLst>
      <p:ext uri="{BB962C8B-B14F-4D97-AF65-F5344CB8AC3E}">
        <p14:creationId xmlns:p14="http://schemas.microsoft.com/office/powerpoint/2010/main" val="33423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3CFC-DA2D-794C-5913-5A19946E328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CBF31924-DFB4-3CF8-1854-780B1D947D0A}"/>
              </a:ext>
            </a:extLst>
          </p:cNvPr>
          <p:cNvPicPr>
            <a:picLocks noChangeAspect="1"/>
          </p:cNvPicPr>
          <p:nvPr/>
        </p:nvPicPr>
        <p:blipFill>
          <a:blip r:embed="rId2"/>
          <a:srcRect/>
          <a:stretch/>
        </p:blipFill>
        <p:spPr>
          <a:xfrm>
            <a:off x="-33162" y="-19243"/>
            <a:ext cx="12225162" cy="6904953"/>
          </a:xfrm>
          <a:prstGeom prst="rect">
            <a:avLst/>
          </a:prstGeom>
        </p:spPr>
      </p:pic>
      <p:sp>
        <p:nvSpPr>
          <p:cNvPr id="4" name="CuadroTexto 3">
            <a:extLst>
              <a:ext uri="{FF2B5EF4-FFF2-40B4-BE49-F238E27FC236}">
                <a16:creationId xmlns:a16="http://schemas.microsoft.com/office/drawing/2014/main" id="{AB2114FA-1184-CD44-A044-D57790E8BD65}"/>
              </a:ext>
            </a:extLst>
          </p:cNvPr>
          <p:cNvSpPr txBox="1"/>
          <p:nvPr/>
        </p:nvSpPr>
        <p:spPr>
          <a:xfrm>
            <a:off x="2365248" y="1125974"/>
            <a:ext cx="6096000" cy="369332"/>
          </a:xfrm>
          <a:prstGeom prst="rect">
            <a:avLst/>
          </a:prstGeom>
          <a:noFill/>
        </p:spPr>
        <p:txBody>
          <a:bodyPr wrap="square">
            <a:spAutoFit/>
          </a:bodyPr>
          <a:lstStyle/>
          <a:p>
            <a:r>
              <a:rPr lang="es-ES" b="1" dirty="0">
                <a:solidFill>
                  <a:srgbClr val="7030A0"/>
                </a:solidFill>
                <a:latin typeface="Century Gothic" panose="020B0502020202020204" pitchFamily="34" charset="0"/>
                <a:ea typeface="Yu Mincho"/>
                <a:cs typeface="Times New Roman" panose="02020603050405020304" pitchFamily="18" charset="0"/>
              </a:rPr>
              <a:t>3.  INFORME PLAN ESTRATEGICO</a:t>
            </a:r>
            <a:endParaRPr lang="es-CO" dirty="0">
              <a:solidFill>
                <a:srgbClr val="7030A0"/>
              </a:solidFill>
            </a:endParaRPr>
          </a:p>
        </p:txBody>
      </p:sp>
      <p:graphicFrame>
        <p:nvGraphicFramePr>
          <p:cNvPr id="7" name="Diagrama 6">
            <a:extLst>
              <a:ext uri="{FF2B5EF4-FFF2-40B4-BE49-F238E27FC236}">
                <a16:creationId xmlns:a16="http://schemas.microsoft.com/office/drawing/2014/main" id="{9B9AE2B4-4AA6-E6D2-FDE5-AEF41AB3B5CB}"/>
              </a:ext>
            </a:extLst>
          </p:cNvPr>
          <p:cNvGraphicFramePr/>
          <p:nvPr>
            <p:extLst>
              <p:ext uri="{D42A27DB-BD31-4B8C-83A1-F6EECF244321}">
                <p14:modId xmlns:p14="http://schemas.microsoft.com/office/powerpoint/2010/main" val="462089637"/>
              </p:ext>
            </p:extLst>
          </p:nvPr>
        </p:nvGraphicFramePr>
        <p:xfrm>
          <a:off x="1772557" y="1754155"/>
          <a:ext cx="9218904" cy="2953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7730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01 - 01 de agosto de 2023</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810116"/>
            <a:ext cx="10076561" cy="6873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spcBef>
                <a:spcPts val="1200"/>
              </a:spcBef>
              <a:spcAft>
                <a:spcPts val="1200"/>
              </a:spcAft>
            </a:pPr>
            <a:r>
              <a:rPr lang="es-ES" sz="1300" b="1" i="0" u="none" strike="noStrike" dirty="0">
                <a:solidFill>
                  <a:srgbClr val="000000"/>
                </a:solidFill>
                <a:effectLst/>
                <a:latin typeface="Arial" panose="020B0604020202020204" pitchFamily="34" charset="0"/>
              </a:rPr>
              <a:t>Tema central: </a:t>
            </a:r>
            <a:r>
              <a:rPr lang="es-ES" sz="1300" b="0" i="0" u="none" strike="noStrike" dirty="0">
                <a:solidFill>
                  <a:srgbClr val="000000"/>
                </a:solidFill>
                <a:effectLst/>
                <a:latin typeface="Arial" panose="020B0604020202020204" pitchFamily="34" charset="0"/>
              </a:rPr>
              <a:t>Elección de la Mesa Directiva para la Legislatura 2023-2024 de la Comisión de Derechos Humanos y Audiencias.</a:t>
            </a:r>
            <a:endParaRPr lang="es-ES" sz="1300" b="1" dirty="0">
              <a:solidFill>
                <a:srgbClr val="000000"/>
              </a:solidFill>
              <a:latin typeface="Arial" panose="020B0604020202020204" pitchFamily="34" charset="0"/>
            </a:endParaRPr>
          </a:p>
          <a:p>
            <a:pPr marL="0" indent="0" algn="l" rtl="0">
              <a:lnSpc>
                <a:spcPct val="100000"/>
              </a:lnSpc>
              <a:spcBef>
                <a:spcPts val="1200"/>
              </a:spcBef>
              <a:spcAft>
                <a:spcPts val="1200"/>
              </a:spcAft>
              <a:buNone/>
            </a:pPr>
            <a:r>
              <a:rPr lang="es-ES" sz="1300" b="1" i="0" u="none" strike="noStrike" dirty="0">
                <a:solidFill>
                  <a:srgbClr val="000000"/>
                </a:solidFill>
                <a:effectLst/>
                <a:latin typeface="Arial" panose="020B0604020202020204" pitchFamily="34" charset="0"/>
              </a:rPr>
              <a:t>Desarrollo de la sesión: </a:t>
            </a:r>
          </a:p>
          <a:p>
            <a:pPr marL="0" indent="0" algn="l" rtl="0">
              <a:lnSpc>
                <a:spcPct val="100000"/>
              </a:lnSpc>
              <a:spcBef>
                <a:spcPts val="1200"/>
              </a:spcBef>
              <a:spcAft>
                <a:spcPts val="1200"/>
              </a:spcAft>
              <a:buNone/>
            </a:pPr>
            <a:r>
              <a:rPr lang="es-ES" sz="1300" b="1" i="0" u="none" strike="noStrike" dirty="0">
                <a:solidFill>
                  <a:srgbClr val="000000"/>
                </a:solidFill>
                <a:effectLst/>
                <a:latin typeface="Arial" panose="020B0604020202020204" pitchFamily="34" charset="0"/>
              </a:rPr>
              <a:t>Inicio de la sesión</a:t>
            </a:r>
          </a:p>
          <a:p>
            <a:pPr marL="742950" lvl="1" indent="-28575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El presidente de la Comisión, H.R. Oscar Rodrigo Campo Hurtado, destacó la importancia de la Comisión de Derechos Humanos y la necesidad de apoyo del presidente de la Cámara para facilitar audiencias y visitas al territorio.</a:t>
            </a:r>
            <a:endParaRPr lang="es-ES" sz="1300" b="1" i="0" u="none" strike="noStrike" dirty="0">
              <a:solidFill>
                <a:srgbClr val="000000"/>
              </a:solidFill>
              <a:effectLst/>
              <a:latin typeface="Arial" panose="020B0604020202020204" pitchFamily="34" charset="0"/>
            </a:endParaRPr>
          </a:p>
          <a:p>
            <a:pPr marL="0" indent="0" algn="l" rtl="0" fontAlgn="base">
              <a:lnSpc>
                <a:spcPct val="100000"/>
              </a:lnSpc>
              <a:spcBef>
                <a:spcPts val="0"/>
              </a:spcBef>
              <a:spcAft>
                <a:spcPts val="0"/>
              </a:spcAft>
              <a:buNone/>
            </a:pPr>
            <a:r>
              <a:rPr lang="es-ES" sz="1300" b="1" i="0" u="none" strike="noStrike" dirty="0">
                <a:solidFill>
                  <a:srgbClr val="000000"/>
                </a:solidFill>
                <a:effectLst/>
                <a:latin typeface="Arial" panose="020B0604020202020204" pitchFamily="34" charset="0"/>
              </a:rPr>
              <a:t>Elección de la Mesa Directiva:</a:t>
            </a:r>
          </a:p>
          <a:p>
            <a:pPr marL="742950" lvl="1" indent="-285750" algn="l" rtl="0" fontAlgn="base">
              <a:lnSpc>
                <a:spcPct val="100000"/>
              </a:lnSpc>
              <a:spcBef>
                <a:spcPts val="0"/>
              </a:spcBef>
              <a:spcAft>
                <a:spcPts val="0"/>
              </a:spcAft>
              <a:buFont typeface="Arial" panose="020B0604020202020204" pitchFamily="34" charset="0"/>
              <a:buChar char="•"/>
            </a:pPr>
            <a:r>
              <a:rPr lang="es-ES" sz="1300" b="1" i="0" u="none" strike="noStrike" dirty="0">
                <a:solidFill>
                  <a:srgbClr val="000000"/>
                </a:solidFill>
                <a:effectLst/>
                <a:latin typeface="Arial" panose="020B0604020202020204" pitchFamily="34" charset="0"/>
              </a:rPr>
              <a:t>Presidencia:</a:t>
            </a: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Postulaciones: H.R. Susana Gómez Castaño y H.R. José Alberto Tejada.</a:t>
            </a:r>
            <a:endParaRPr lang="es-ES" sz="1300" b="1" i="0" u="none" strike="noStrike" dirty="0">
              <a:solidFill>
                <a:srgbClr val="000000"/>
              </a:solidFill>
              <a:effectLst/>
              <a:latin typeface="Arial" panose="020B0604020202020204" pitchFamily="34" charset="0"/>
            </a:endParaRP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Resultados: Susana Gómez Castaño fue elegida con 12 votos, mientras que José Alberto Tejada obtuvo 2 votos.</a:t>
            </a:r>
            <a:endParaRPr lang="es-ES" sz="1300" b="1" i="0" u="none" strike="noStrike" dirty="0">
              <a:solidFill>
                <a:srgbClr val="000000"/>
              </a:solidFill>
              <a:effectLst/>
              <a:latin typeface="Arial" panose="020B0604020202020204" pitchFamily="34" charset="0"/>
            </a:endParaRPr>
          </a:p>
          <a:p>
            <a:pPr marL="742950" lvl="1" indent="-285750" algn="l" rtl="0" fontAlgn="base">
              <a:lnSpc>
                <a:spcPct val="100000"/>
              </a:lnSpc>
              <a:spcBef>
                <a:spcPts val="0"/>
              </a:spcBef>
              <a:spcAft>
                <a:spcPts val="0"/>
              </a:spcAft>
              <a:buFont typeface="Arial" panose="020B0604020202020204" pitchFamily="34" charset="0"/>
              <a:buChar char="•"/>
            </a:pPr>
            <a:r>
              <a:rPr lang="es-ES" sz="1300" b="1" i="0" u="none" strike="noStrike" dirty="0">
                <a:solidFill>
                  <a:srgbClr val="000000"/>
                </a:solidFill>
                <a:effectLst/>
                <a:latin typeface="Arial" panose="020B0604020202020204" pitchFamily="34" charset="0"/>
              </a:rPr>
              <a:t>Vicepresidencia:</a:t>
            </a: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Postulación: H.R. Orlando Castillo.</a:t>
            </a:r>
            <a:endParaRPr lang="es-ES" sz="1300" b="1" i="0" u="none" strike="noStrike" dirty="0">
              <a:solidFill>
                <a:srgbClr val="000000"/>
              </a:solidFill>
              <a:effectLst/>
              <a:latin typeface="Arial" panose="020B0604020202020204" pitchFamily="34" charset="0"/>
            </a:endParaRP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Resultados: Orlando Castillo fue elegido con 14 votos.</a:t>
            </a:r>
            <a:endParaRPr lang="es-ES" sz="1300" b="1" i="0" u="none" strike="noStrike" dirty="0">
              <a:solidFill>
                <a:srgbClr val="000000"/>
              </a:solidFill>
              <a:effectLst/>
              <a:latin typeface="Arial" panose="020B0604020202020204" pitchFamily="34" charset="0"/>
            </a:endParaRPr>
          </a:p>
          <a:p>
            <a:pPr marL="0" indent="0" algn="l" rtl="0" fontAlgn="base">
              <a:lnSpc>
                <a:spcPct val="100000"/>
              </a:lnSpc>
              <a:spcBef>
                <a:spcPts val="0"/>
              </a:spcBef>
              <a:spcAft>
                <a:spcPts val="0"/>
              </a:spcAft>
              <a:buNone/>
            </a:pPr>
            <a:r>
              <a:rPr lang="es-ES" sz="1300" b="1" i="0" u="none" strike="noStrike" dirty="0">
                <a:solidFill>
                  <a:srgbClr val="000000"/>
                </a:solidFill>
                <a:effectLst/>
                <a:latin typeface="Arial" panose="020B0604020202020204" pitchFamily="34" charset="0"/>
              </a:rPr>
              <a:t>Discursos de aceptación:</a:t>
            </a:r>
          </a:p>
          <a:p>
            <a:pPr marL="742950" lvl="1" indent="-285750" algn="l" rtl="0" fontAlgn="base">
              <a:lnSpc>
                <a:spcPct val="100000"/>
              </a:lnSpc>
              <a:spcBef>
                <a:spcPts val="0"/>
              </a:spcBef>
              <a:spcAft>
                <a:spcPts val="0"/>
              </a:spcAft>
              <a:buFont typeface="Arial" panose="020B0604020202020204" pitchFamily="34" charset="0"/>
              <a:buChar char="•"/>
            </a:pPr>
            <a:r>
              <a:rPr lang="es-ES" sz="1300" b="1" i="0" u="none" strike="noStrike" dirty="0">
                <a:solidFill>
                  <a:srgbClr val="000000"/>
                </a:solidFill>
                <a:effectLst/>
                <a:latin typeface="Arial" panose="020B0604020202020204" pitchFamily="34" charset="0"/>
              </a:rPr>
              <a:t>Presidenta, H.R. Susana Gómez Castaño:</a:t>
            </a: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Destacó la importancia de defender los derechos humanos y la vida de los colombianos.</a:t>
            </a:r>
            <a:endParaRPr lang="es-ES" sz="1300" b="1" i="0" u="none" strike="noStrike" dirty="0">
              <a:solidFill>
                <a:srgbClr val="000000"/>
              </a:solidFill>
              <a:effectLst/>
              <a:latin typeface="Arial" panose="020B0604020202020204" pitchFamily="34" charset="0"/>
            </a:endParaRP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Prometió trabajar arduamente para garantizar la paz y la tranquilidad en el país.</a:t>
            </a:r>
            <a:endParaRPr lang="es-ES" sz="1300" b="1" i="0" u="none" strike="noStrike" dirty="0">
              <a:solidFill>
                <a:srgbClr val="000000"/>
              </a:solidFill>
              <a:effectLst/>
              <a:latin typeface="Arial" panose="020B0604020202020204" pitchFamily="34" charset="0"/>
            </a:endParaRPr>
          </a:p>
          <a:p>
            <a:pPr marL="742950" lvl="1" indent="-285750" algn="l" rtl="0" fontAlgn="base">
              <a:lnSpc>
                <a:spcPct val="100000"/>
              </a:lnSpc>
              <a:spcBef>
                <a:spcPts val="0"/>
              </a:spcBef>
              <a:spcAft>
                <a:spcPts val="0"/>
              </a:spcAft>
              <a:buFont typeface="Arial" panose="020B0604020202020204" pitchFamily="34" charset="0"/>
              <a:buChar char="•"/>
            </a:pPr>
            <a:r>
              <a:rPr lang="es-ES" sz="1300" b="1" i="0" u="none" strike="noStrike" dirty="0">
                <a:solidFill>
                  <a:srgbClr val="000000"/>
                </a:solidFill>
                <a:effectLst/>
                <a:latin typeface="Arial" panose="020B0604020202020204" pitchFamily="34" charset="0"/>
              </a:rPr>
              <a:t>Vicepresidente, H.R. Orlando Castillo:</a:t>
            </a:r>
          </a:p>
          <a:p>
            <a:pPr marL="1143000" lvl="2" indent="-228600" algn="l" rtl="0" fontAlgn="base">
              <a:lnSpc>
                <a:spcPct val="100000"/>
              </a:lnSpc>
              <a:spcBef>
                <a:spcPts val="0"/>
              </a:spcBef>
              <a:spcAft>
                <a:spcPts val="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Enfatizó la responsabilidad de la Comisión en defender el derecho a la vida y visibilizar la crisis de derechos humanos en Colombia.</a:t>
            </a:r>
            <a:endParaRPr lang="es-ES" sz="1300" b="1" i="0" u="none" strike="noStrike" dirty="0">
              <a:solidFill>
                <a:srgbClr val="000000"/>
              </a:solidFill>
              <a:effectLst/>
              <a:latin typeface="Arial" panose="020B0604020202020204" pitchFamily="34" charset="0"/>
            </a:endParaRPr>
          </a:p>
          <a:p>
            <a:pPr marL="1143000" lvl="2" indent="-228600" algn="l" rtl="0" fontAlgn="base">
              <a:lnSpc>
                <a:spcPct val="100000"/>
              </a:lnSpc>
              <a:spcBef>
                <a:spcPts val="0"/>
              </a:spcBef>
              <a:spcAft>
                <a:spcPts val="1200"/>
              </a:spcAft>
              <a:buFont typeface="Arial" panose="020B0604020202020204" pitchFamily="34" charset="0"/>
              <a:buChar char="•"/>
            </a:pPr>
            <a:r>
              <a:rPr lang="es-ES" sz="1300" b="0" i="0" u="none" strike="noStrike" dirty="0">
                <a:solidFill>
                  <a:srgbClr val="000000"/>
                </a:solidFill>
                <a:effectLst/>
                <a:latin typeface="Arial" panose="020B0604020202020204" pitchFamily="34" charset="0"/>
              </a:rPr>
              <a:t>Prometió continuar el trabajo de sus predecesores y enfocarse en conocer de primera mano los problemas en los territorios.</a:t>
            </a:r>
            <a:endParaRPr lang="es-ES" sz="1300" b="1" i="0" u="none" strike="noStrike" dirty="0">
              <a:solidFill>
                <a:srgbClr val="000000"/>
              </a:solidFill>
              <a:effectLst/>
              <a:latin typeface="Arial" panose="020B0604020202020204" pitchFamily="34" charset="0"/>
            </a:endParaRPr>
          </a:p>
          <a:p>
            <a:pPr marL="0" indent="0" algn="l" rtl="0">
              <a:lnSpc>
                <a:spcPct val="100000"/>
              </a:lnSpc>
              <a:spcBef>
                <a:spcPts val="1200"/>
              </a:spcBef>
              <a:spcAft>
                <a:spcPts val="1200"/>
              </a:spcAft>
              <a:buNone/>
            </a:pP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372765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9FA1-71CB-6416-1F38-588C65C2355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96AE142-F199-CC44-205F-C80EB4BF41BE}"/>
              </a:ext>
            </a:extLst>
          </p:cNvPr>
          <p:cNvPicPr>
            <a:picLocks noChangeAspect="1"/>
          </p:cNvPicPr>
          <p:nvPr/>
        </p:nvPicPr>
        <p:blipFill>
          <a:blip r:embed="rId2"/>
          <a:srcRect/>
          <a:stretch/>
        </p:blipFill>
        <p:spPr>
          <a:xfrm>
            <a:off x="-11152" y="-78765"/>
            <a:ext cx="12330545" cy="6964475"/>
          </a:xfrm>
          <a:prstGeom prst="rect">
            <a:avLst/>
          </a:prstGeom>
        </p:spPr>
      </p:pic>
      <p:sp>
        <p:nvSpPr>
          <p:cNvPr id="3" name="Rectángulo 2">
            <a:extLst>
              <a:ext uri="{FF2B5EF4-FFF2-40B4-BE49-F238E27FC236}">
                <a16:creationId xmlns:a16="http://schemas.microsoft.com/office/drawing/2014/main" id="{32B3E761-D422-3A01-3973-6F5AF207DB45}"/>
              </a:ext>
            </a:extLst>
          </p:cNvPr>
          <p:cNvSpPr/>
          <p:nvPr/>
        </p:nvSpPr>
        <p:spPr>
          <a:xfrm>
            <a:off x="2058285" y="340425"/>
            <a:ext cx="6096000" cy="369332"/>
          </a:xfrm>
          <a:prstGeom prst="rect">
            <a:avLst/>
          </a:prstGeom>
        </p:spPr>
        <p:txBody>
          <a:bodyPr>
            <a:spAutoFit/>
          </a:bodyPr>
          <a:lstStyle/>
          <a:p>
            <a:pPr algn="l" rtl="0">
              <a:spcBef>
                <a:spcPts val="1400"/>
              </a:spcBef>
              <a:spcAft>
                <a:spcPts val="400"/>
              </a:spcAft>
            </a:pPr>
            <a:r>
              <a:rPr lang="es-ES" sz="1800" b="1" i="0" u="none" strike="noStrike" dirty="0">
                <a:solidFill>
                  <a:srgbClr val="7030A0"/>
                </a:solidFill>
                <a:effectLst/>
                <a:latin typeface="Arial" panose="020B0604020202020204" pitchFamily="34" charset="0"/>
              </a:rPr>
              <a:t>Resumen de Acta No. 02 - 23 de agosto de 2023</a:t>
            </a:r>
            <a:endParaRPr lang="es-ES" b="1" i="0" u="none" strike="noStrike" dirty="0">
              <a:solidFill>
                <a:srgbClr val="7030A0"/>
              </a:solidFill>
              <a:effectLst/>
            </a:endParaRPr>
          </a:p>
        </p:txBody>
      </p:sp>
      <p:sp>
        <p:nvSpPr>
          <p:cNvPr id="6" name="Subtítulo 3">
            <a:extLst>
              <a:ext uri="{FF2B5EF4-FFF2-40B4-BE49-F238E27FC236}">
                <a16:creationId xmlns:a16="http://schemas.microsoft.com/office/drawing/2014/main" id="{48494F48-66FA-AAD6-61D1-DEB8A26393C1}"/>
              </a:ext>
            </a:extLst>
          </p:cNvPr>
          <p:cNvSpPr txBox="1">
            <a:spLocks/>
          </p:cNvSpPr>
          <p:nvPr/>
        </p:nvSpPr>
        <p:spPr>
          <a:xfrm>
            <a:off x="1955605" y="810116"/>
            <a:ext cx="10076561" cy="7319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Bef>
                <a:spcPts val="1200"/>
              </a:spcBef>
              <a:spcAft>
                <a:spcPts val="1200"/>
              </a:spcAft>
            </a:pPr>
            <a:r>
              <a:rPr lang="es-ES" sz="1100" b="1" i="0" u="none" strike="noStrike" dirty="0">
                <a:solidFill>
                  <a:srgbClr val="000000"/>
                </a:solidFill>
                <a:effectLst/>
                <a:latin typeface="Arial" panose="020B0604020202020204" pitchFamily="34" charset="0"/>
              </a:rPr>
              <a:t>Tema central: </a:t>
            </a:r>
            <a:r>
              <a:rPr lang="es-ES" sz="1100" b="0" i="0" u="none" strike="noStrike" dirty="0">
                <a:solidFill>
                  <a:srgbClr val="000000"/>
                </a:solidFill>
                <a:effectLst/>
                <a:latin typeface="Arial" panose="020B0604020202020204" pitchFamily="34" charset="0"/>
              </a:rPr>
              <a:t>Presentaciones de la Dirección de Derechos Humanos y la Dirección de Democracia, Participación Ciudadana y Acción Comunal del Ministerio del Interior.</a:t>
            </a:r>
          </a:p>
          <a:p>
            <a:pPr marL="0" indent="0" algn="l" rtl="0">
              <a:spcBef>
                <a:spcPts val="1200"/>
              </a:spcBef>
              <a:spcAft>
                <a:spcPts val="1200"/>
              </a:spcAft>
              <a:buNone/>
            </a:pPr>
            <a:r>
              <a:rPr lang="es-ES" sz="1100" b="1" i="0" u="none" strike="noStrike" dirty="0">
                <a:solidFill>
                  <a:srgbClr val="000000"/>
                </a:solidFill>
                <a:effectLst/>
                <a:latin typeface="Arial" panose="020B0604020202020204" pitchFamily="34" charset="0"/>
              </a:rPr>
              <a:t>Desarrollo de la sesión:</a:t>
            </a:r>
            <a:endParaRPr lang="es-ES" sz="1100" b="0" i="0" u="none" strike="noStrike" dirty="0">
              <a:solidFill>
                <a:srgbClr val="000000"/>
              </a:solidFill>
              <a:effectLst/>
            </a:endParaRPr>
          </a:p>
          <a:p>
            <a:pPr algn="l" rtl="0" fontAlgn="base">
              <a:spcBef>
                <a:spcPts val="120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Intervención del Dr. Franklin Javid Castañeda </a:t>
            </a:r>
            <a:r>
              <a:rPr lang="es-ES" sz="1100" b="1" i="0" u="none" strike="noStrike" dirty="0" err="1">
                <a:solidFill>
                  <a:srgbClr val="000000"/>
                </a:solidFill>
                <a:effectLst/>
                <a:latin typeface="Arial" panose="020B0604020202020204" pitchFamily="34" charset="0"/>
              </a:rPr>
              <a:t>Villacob</a:t>
            </a:r>
            <a:r>
              <a:rPr lang="es-ES" sz="1100" b="1" i="0" u="none" strike="noStrike" dirty="0">
                <a:solidFill>
                  <a:srgbClr val="000000"/>
                </a:solidFill>
                <a:effectLst/>
                <a:latin typeface="Arial" panose="020B0604020202020204" pitchFamily="34" charset="0"/>
              </a:rPr>
              <a:t>, Director de Derechos Humanos:</a:t>
            </a:r>
            <a:endParaRPr lang="es-ES" sz="11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Destacó un informe de la ONU que resalta avances en la implementación del acuerdo de paz y en la inclusión de derechos humanos en las políticas.</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Señaló la reducción del 19% en homicidios de líderes sociales y del 33% en desplazamientos, aunque reconoció la insatisfacción con estos números.</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Mencionó incrementos en masacres (3%), secuestros (80%), y reclutamiento de menores, así como problemas en la protección de candidatos en 136 municipios.</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Propuso transformar el modelo de protección de líderes sociales, pasando de medidas reactivas a preventivas, con una nueva política de prevención y gobernanza en derechos humanos.</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Anunció la territorialización de programas de garantías para mujeres lideresas y defensoras de derechos humanos.</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Abordó la violencia contra la población LGBTIQ+ y la creación de una dirección específica en el Ministerio de la Igualdad para su protección.</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Detalló la asignación de recursos para iniciativas de autoprotección comunitaria y la implementación de planes integrales de transformación territorial en municipios afectados por la violencia.</a:t>
            </a:r>
          </a:p>
          <a:p>
            <a:pPr algn="l" rtl="0" fontAlgn="base">
              <a:spcBef>
                <a:spcPts val="0"/>
              </a:spcBef>
              <a:spcAft>
                <a:spcPts val="0"/>
              </a:spcAft>
              <a:buFont typeface="Arial" panose="020B0604020202020204" pitchFamily="34" charset="0"/>
              <a:buChar char="•"/>
            </a:pPr>
            <a:r>
              <a:rPr lang="es-ES" sz="1100" b="1" i="0" u="none" strike="noStrike" dirty="0">
                <a:solidFill>
                  <a:srgbClr val="000000"/>
                </a:solidFill>
                <a:effectLst/>
                <a:latin typeface="Arial" panose="020B0604020202020204" pitchFamily="34" charset="0"/>
              </a:rPr>
              <a:t>Intervención del Dr. Marco Tulio Sánchez Gómez, Director de Democracia, Participación Ciudadana y Acción Comunal:</a:t>
            </a:r>
            <a:endParaRPr lang="es-ES" sz="1100" b="0" i="0" u="none" strike="noStrike" dirty="0">
              <a:solidFill>
                <a:srgbClr val="000000"/>
              </a:solidFill>
              <a:effectLst/>
              <a:latin typeface="Arial" panose="020B0604020202020204" pitchFamily="34" charset="0"/>
            </a:endParaRP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Presentó el plan nacional de garantías electorales para las elecciones del 29 de octubre, que incluye la articulación de diversas entidades y organismos de control.</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Destacó el trabajo de la Comisión Nacional de Seguimiento Electoral y el Plan Democracia, que cubre puestos de votación con el apoyo de la fuerza pública.</a:t>
            </a:r>
          </a:p>
          <a:p>
            <a:pPr marL="742950" lvl="1" indent="-285750" algn="l" rtl="0" fontAlgn="base">
              <a:spcBef>
                <a:spcPts val="0"/>
              </a:spcBef>
              <a:spcAft>
                <a:spcPts val="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Explicó la ruta de protección para candidatos, con esquemas de seguridad asignados según criterios técnicos, y mencionó el incremento en solicitudes de protección.</a:t>
            </a:r>
          </a:p>
          <a:p>
            <a:pPr marL="742950" lvl="1" indent="-285750" algn="l" rtl="0" fontAlgn="base">
              <a:spcBef>
                <a:spcPts val="0"/>
              </a:spcBef>
              <a:spcAft>
                <a:spcPts val="1200"/>
              </a:spcAft>
              <a:buFont typeface="Arial" panose="020B0604020202020204" pitchFamily="34" charset="0"/>
              <a:buChar char="•"/>
            </a:pPr>
            <a:r>
              <a:rPr lang="es-ES" sz="1100" b="0" i="0" u="none" strike="noStrike" dirty="0">
                <a:solidFill>
                  <a:srgbClr val="000000"/>
                </a:solidFill>
                <a:effectLst/>
                <a:latin typeface="Arial" panose="020B0604020202020204" pitchFamily="34" charset="0"/>
              </a:rPr>
              <a:t>Mencionó la plataforma URIEL para denuncias electorales, que ha recibido quejas sobre violaciones al régimen de propaganda y corrupción al sufragante.</a:t>
            </a:r>
          </a:p>
          <a:p>
            <a:pPr algn="l" rtl="0">
              <a:lnSpc>
                <a:spcPct val="100000"/>
              </a:lnSpc>
              <a:spcBef>
                <a:spcPts val="1200"/>
              </a:spcBef>
              <a:spcAft>
                <a:spcPts val="1200"/>
              </a:spcAft>
            </a:pPr>
            <a:r>
              <a:rPr lang="es-ES" sz="1100" b="1" i="0" u="none" strike="noStrike" dirty="0" err="1">
                <a:solidFill>
                  <a:srgbClr val="000000"/>
                </a:solidFill>
                <a:effectLst/>
                <a:latin typeface="Arial" panose="020B0604020202020204" pitchFamily="34" charset="0"/>
              </a:rPr>
              <a:t>Proposiciones:</a:t>
            </a:r>
            <a:r>
              <a:rPr lang="es-ES" sz="1100" b="0" i="0" u="none" strike="noStrike" dirty="0" err="1">
                <a:solidFill>
                  <a:srgbClr val="000000"/>
                </a:solidFill>
                <a:effectLst/>
                <a:latin typeface="Arial" panose="020B0604020202020204" pitchFamily="34" charset="0"/>
              </a:rPr>
              <a:t>Aprobación</a:t>
            </a:r>
            <a:r>
              <a:rPr lang="es-ES" sz="1100" b="0" i="0" u="none" strike="noStrike" dirty="0">
                <a:solidFill>
                  <a:srgbClr val="000000"/>
                </a:solidFill>
                <a:effectLst/>
                <a:latin typeface="Arial" panose="020B0604020202020204" pitchFamily="34" charset="0"/>
              </a:rPr>
              <a:t> de la proposición para citar a debate de control político al Alto Comisionado para la Paz, Dr. Iván Danilo Rueda Rodríguez.</a:t>
            </a:r>
            <a:r>
              <a:rPr lang="es-ES" dirty="0"/>
              <a:t/>
            </a:r>
            <a:br>
              <a:rPr lang="es-ES" dirty="0"/>
            </a:br>
            <a:r>
              <a:rPr lang="es-ES" dirty="0"/>
              <a:t/>
            </a:r>
            <a:br>
              <a:rPr lang="es-ES" dirty="0"/>
            </a:br>
            <a:endParaRPr lang="es-ES" sz="1400" dirty="0">
              <a:solidFill>
                <a:schemeClr val="accent3">
                  <a:lumMod val="50000"/>
                </a:schemeClr>
              </a:solidFill>
            </a:endParaRPr>
          </a:p>
          <a:p>
            <a:pPr algn="just"/>
            <a:endParaRPr lang="es-CO" sz="1400" dirty="0">
              <a:solidFill>
                <a:schemeClr val="accent3">
                  <a:lumMod val="50000"/>
                </a:schemeClr>
              </a:solidFill>
            </a:endParaRPr>
          </a:p>
        </p:txBody>
      </p:sp>
    </p:spTree>
    <p:extLst>
      <p:ext uri="{BB962C8B-B14F-4D97-AF65-F5344CB8AC3E}">
        <p14:creationId xmlns:p14="http://schemas.microsoft.com/office/powerpoint/2010/main" val="19746023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A758F0-393B-4B1D-982C-AD52A38C8387}">
  <ds:schemaRefs>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520C3BE9-B80F-42DD-B3CF-AC060017D10E}">
  <ds:schemaRefs>
    <ds:schemaRef ds:uri="http://schemas.microsoft.com/sharepoint/v3/contenttype/forms"/>
  </ds:schemaRefs>
</ds:datastoreItem>
</file>

<file path=customXml/itemProps3.xml><?xml version="1.0" encoding="utf-8"?>
<ds:datastoreItem xmlns:ds="http://schemas.openxmlformats.org/officeDocument/2006/customXml" ds:itemID="{C7453241-7E3B-42A5-BE0A-EDA7F3D107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2283</Words>
  <Application>Microsoft Office PowerPoint</Application>
  <PresentationFormat>Panorámica</PresentationFormat>
  <Paragraphs>200</Paragraphs>
  <Slides>24</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游ゴシック</vt:lpstr>
      <vt:lpstr>Arial</vt:lpstr>
      <vt:lpstr>Calibri</vt:lpstr>
      <vt:lpstr>Calibri Light</vt:lpstr>
      <vt:lpstr>Century Gothic</vt:lpstr>
      <vt:lpstr>Dortmund ExtraBold</vt:lpstr>
      <vt:lpstr>Times New Roman</vt:lpstr>
      <vt:lpstr>Yu Mincho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2023-06-07T12:41:04Z</dcterms:created>
  <dcterms:modified xsi:type="dcterms:W3CDTF">2024-06-24T18:06:11Z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