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256" r:id="rId5"/>
    <p:sldId id="257" r:id="rId6"/>
    <p:sldId id="312" r:id="rId7"/>
    <p:sldId id="262" r:id="rId8"/>
    <p:sldId id="266" r:id="rId9"/>
    <p:sldId id="259" r:id="rId10"/>
    <p:sldId id="30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318" r:id="rId20"/>
    <p:sldId id="291" r:id="rId21"/>
    <p:sldId id="305" r:id="rId22"/>
    <p:sldId id="309" r:id="rId23"/>
    <p:sldId id="304" r:id="rId24"/>
    <p:sldId id="292" r:id="rId25"/>
    <p:sldId id="297" r:id="rId26"/>
    <p:sldId id="296" r:id="rId27"/>
    <p:sldId id="294" r:id="rId28"/>
    <p:sldId id="293" r:id="rId29"/>
    <p:sldId id="303" r:id="rId30"/>
    <p:sldId id="298" r:id="rId31"/>
    <p:sldId id="261" r:id="rId32"/>
  </p:sldIdLst>
  <p:sldSz cx="12192000" cy="6858000"/>
  <p:notesSz cx="7010400" cy="92964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8C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96132"/>
  </p:normalViewPr>
  <p:slideViewPr>
    <p:cSldViewPr snapToGrid="0">
      <p:cViewPr varScale="1">
        <p:scale>
          <a:sx n="83" d="100"/>
          <a:sy n="83" d="100"/>
        </p:scale>
        <p:origin x="68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mahecha\Downloads\Resumen%20PGN%20Diciembre%20al%2021%20de%20enero%20de%20202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minhacienda\cedin\DGPN\SACP\GCP\INFORMACION%20PGN\EJECUCION%20PGN\EJECUCI&#211;N%202023\DICIEMBRE\Resumen%20PGN%20Diciembre%20al%2021%20de%20enero%20de%202024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hmahecha\Downloads\Resumen%20PGN%20Diciembre%20al%2021%20de%20enero%20de%202024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minhacienda\cedin\DGPN\SACP\GCP\INFORMACION%20PGN\EJECUCION%20PGN\EJECUCI&#211;N%202023\DICIEMBRE\Velocidad%20de%20ejecuci&#243;n%202000-2023%20210124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'Gráfica cuentas'!$B$6</c:f>
              <c:strCache>
                <c:ptCount val="1"/>
                <c:pt idx="0">
                  <c:v> Compromisos </c:v>
                </c:pt>
              </c:strCache>
            </c:strRef>
          </c:tx>
          <c:spPr>
            <a:solidFill>
              <a:srgbClr val="B48D41"/>
            </a:solidFill>
            <a:ln>
              <a:solidFill>
                <a:srgbClr val="B48C4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'Gráfica cuentas'!$A$7:$A$13</c:f>
              <c:strCache>
                <c:ptCount val="7"/>
                <c:pt idx="0">
                  <c:v> FUNCIONAMIENTO </c:v>
                </c:pt>
                <c:pt idx="2">
                  <c:v> SERVICIO DE LA DEUDA </c:v>
                </c:pt>
                <c:pt idx="4">
                  <c:v> INVERSIÓN </c:v>
                </c:pt>
                <c:pt idx="6">
                  <c:v> TOTAL  </c:v>
                </c:pt>
              </c:strCache>
            </c:strRef>
          </c:cat>
          <c:val>
            <c:numRef>
              <c:f>'Gráfica cuentas'!$B$7:$B$13</c:f>
              <c:numCache>
                <c:formatCode>General</c:formatCode>
                <c:ptCount val="7"/>
                <c:pt idx="0" formatCode="_(* #,##0.0_);_(* \(#,##0.0\);_(* &quot;-&quot;??_);_(@_)">
                  <c:v>97.718505919496764</c:v>
                </c:pt>
                <c:pt idx="2" formatCode="_(* #,##0.0_);_(* \(#,##0.0\);_(* &quot;-&quot;??_);_(@_)">
                  <c:v>95.875157323888473</c:v>
                </c:pt>
                <c:pt idx="4" formatCode="_(* #,##0.0_);_(* \(#,##0.0\);_(* &quot;-&quot;??_);_(@_)">
                  <c:v>90.001773948783921</c:v>
                </c:pt>
                <c:pt idx="6" formatCode="_(* #,##0.0_);_(* \(#,##0.0\);_(* &quot;-&quot;??_);_(@_)">
                  <c:v>95.856848026021154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FE-4E16-9182-96F77849C9A8}"/>
            </c:ext>
          </c:extLst>
        </c:ser>
        <c:ser>
          <c:idx val="1"/>
          <c:order val="1"/>
          <c:tx>
            <c:strRef>
              <c:f>'Gráfica cuentas'!$C$6</c:f>
              <c:strCache>
                <c:ptCount val="1"/>
                <c:pt idx="0">
                  <c:v> Obligaciones </c:v>
                </c:pt>
              </c:strCache>
            </c:strRef>
          </c:tx>
          <c:spPr>
            <a:solidFill>
              <a:srgbClr val="FACC4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'Gráfica cuentas'!$A$7:$A$13</c:f>
              <c:strCache>
                <c:ptCount val="7"/>
                <c:pt idx="0">
                  <c:v> FUNCIONAMIENTO </c:v>
                </c:pt>
                <c:pt idx="2">
                  <c:v> SERVICIO DE LA DEUDA </c:v>
                </c:pt>
                <c:pt idx="4">
                  <c:v> INVERSIÓN </c:v>
                </c:pt>
                <c:pt idx="6">
                  <c:v> TOTAL  </c:v>
                </c:pt>
              </c:strCache>
            </c:strRef>
          </c:cat>
          <c:val>
            <c:numRef>
              <c:f>'Gráfica cuentas'!$C$7:$C$13</c:f>
              <c:numCache>
                <c:formatCode>General</c:formatCode>
                <c:ptCount val="7"/>
                <c:pt idx="0" formatCode="_(* #,##0.0_);_(* \(#,##0.0\);_(* &quot;-&quot;??_);_(@_)">
                  <c:v>90.369362550806926</c:v>
                </c:pt>
                <c:pt idx="2" formatCode="_(* #,##0.0_);_(* \(#,##0.0\);_(* &quot;-&quot;??_);_(@_)">
                  <c:v>95.670004226196767</c:v>
                </c:pt>
                <c:pt idx="4" formatCode="_(* #,##0.0_);_(* \(#,##0.0\);_(* &quot;-&quot;??_);_(@_)">
                  <c:v>71.26874800150317</c:v>
                </c:pt>
                <c:pt idx="6" formatCode="_(* #,##0.0_);_(* \(#,##0.0\);_(* &quot;-&quot;??_);_(@_)">
                  <c:v>87.590984918753506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4FE-4E16-9182-96F77849C9A8}"/>
            </c:ext>
          </c:extLst>
        </c:ser>
        <c:ser>
          <c:idx val="2"/>
          <c:order val="2"/>
          <c:tx>
            <c:strRef>
              <c:f>'Gráfica cuentas'!$D$6</c:f>
              <c:strCache>
                <c:ptCount val="1"/>
                <c:pt idx="0">
                  <c:v> Pagos 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'Gráfica cuentas'!$A$7:$A$13</c:f>
              <c:strCache>
                <c:ptCount val="7"/>
                <c:pt idx="0">
                  <c:v> FUNCIONAMIENTO </c:v>
                </c:pt>
                <c:pt idx="2">
                  <c:v> SERVICIO DE LA DEUDA </c:v>
                </c:pt>
                <c:pt idx="4">
                  <c:v> INVERSIÓN </c:v>
                </c:pt>
                <c:pt idx="6">
                  <c:v> TOTAL  </c:v>
                </c:pt>
              </c:strCache>
            </c:strRef>
          </c:cat>
          <c:val>
            <c:numRef>
              <c:f>'Gráfica cuentas'!$D$7:$D$13</c:f>
              <c:numCache>
                <c:formatCode>General</c:formatCode>
                <c:ptCount val="7"/>
                <c:pt idx="0" formatCode="_(* #,##0.0_);_(* \(#,##0.0\);_(* &quot;-&quot;??_);_(@_)">
                  <c:v>90.213011281875055</c:v>
                </c:pt>
                <c:pt idx="2" formatCode="_(* #,##0.0_);_(* \(#,##0.0\);_(* &quot;-&quot;??_);_(@_)">
                  <c:v>95.661422481031948</c:v>
                </c:pt>
                <c:pt idx="4" formatCode="_(* #,##0.0_);_(* \(#,##0.0\);_(* &quot;-&quot;??_);_(@_)">
                  <c:v>70.519380164221658</c:v>
                </c:pt>
                <c:pt idx="6" formatCode="_(* #,##0.0_);_(* \(#,##0.0\);_(* &quot;-&quot;??_);_(@_)">
                  <c:v>87.345257115305003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4FE-4E16-9182-96F77849C9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"/>
        <c:overlap val="-10"/>
        <c:axId val="2092185168"/>
        <c:axId val="2092195568"/>
      </c:barChart>
      <c:catAx>
        <c:axId val="2092185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2092195568"/>
        <c:crosses val="autoZero"/>
        <c:auto val="1"/>
        <c:lblAlgn val="ctr"/>
        <c:lblOffset val="100"/>
        <c:noMultiLvlLbl val="0"/>
      </c:catAx>
      <c:valAx>
        <c:axId val="209219556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O"/>
                  <a:t>%</a:t>
                </a:r>
                <a:r>
                  <a:rPr lang="es-CO" baseline="0"/>
                  <a:t> Porcentaje</a:t>
                </a:r>
                <a:endParaRPr lang="es-CO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O"/>
            </a:p>
          </c:txPr>
        </c:title>
        <c:numFmt formatCode="_(* #,##0.0_);_(* \(#,##0.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2092185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1"/>
          <c:order val="1"/>
          <c:tx>
            <c:strRef>
              <c:f>Funcionamiento!$C$48</c:f>
              <c:strCache>
                <c:ptCount val="1"/>
                <c:pt idx="0">
                  <c:v> Obligación </c:v>
                </c:pt>
              </c:strCache>
            </c:strRef>
          </c:tx>
          <c:spPr>
            <a:solidFill>
              <a:srgbClr val="3F6EC2"/>
            </a:solidFill>
            <a:ln>
              <a:noFill/>
            </a:ln>
            <a:effectLst/>
          </c:spPr>
          <c:invertIfNegative val="0"/>
          <c:cat>
            <c:strRef>
              <c:f>Funcionamiento!$A$50:$A$80</c:f>
              <c:strCache>
                <c:ptCount val="31"/>
                <c:pt idx="0">
                  <c:v>AGRICULTURA Y DESARROLLO RURAL</c:v>
                </c:pt>
                <c:pt idx="1">
                  <c:v>AMBIENTE Y DESARROLLO SOSTENIBLE</c:v>
                </c:pt>
                <c:pt idx="2">
                  <c:v>CIENCIA, TECNOLOGÍA E INNOVACIÓN</c:v>
                </c:pt>
                <c:pt idx="3">
                  <c:v>COMERCIO, INDUSTRIA Y TURISMO</c:v>
                </c:pt>
                <c:pt idx="4">
                  <c:v>CONGRESO DE LA REPÚBLICA</c:v>
                </c:pt>
                <c:pt idx="5">
                  <c:v>CULTURA</c:v>
                </c:pt>
                <c:pt idx="6">
                  <c:v>DEFENSA Y POLICÍA</c:v>
                </c:pt>
                <c:pt idx="7">
                  <c:v>DEPORTE Y RECREACIÓN</c:v>
                </c:pt>
                <c:pt idx="8">
                  <c:v>EDUCACIÓN</c:v>
                </c:pt>
                <c:pt idx="9">
                  <c:v>EMPLEO PÚBLICO</c:v>
                </c:pt>
                <c:pt idx="10">
                  <c:v>FISCALÍA</c:v>
                </c:pt>
                <c:pt idx="11">
                  <c:v>HACIENDA</c:v>
                </c:pt>
                <c:pt idx="12">
                  <c:v>IGUALDAD Y EQUIDAD</c:v>
                </c:pt>
                <c:pt idx="13">
                  <c:v>INCLUSIÓN SOCIAL Y RECONCILIACIÓN</c:v>
                </c:pt>
                <c:pt idx="14">
                  <c:v>INFORMACIÓN ESTADÍSTICA</c:v>
                </c:pt>
                <c:pt idx="15">
                  <c:v>INTELIGENCIA</c:v>
                </c:pt>
                <c:pt idx="16">
                  <c:v>INTERIOR</c:v>
                </c:pt>
                <c:pt idx="17">
                  <c:v>JUSTICIA Y DEL DERECHO</c:v>
                </c:pt>
                <c:pt idx="18">
                  <c:v>MINAS Y ENERGÍA</c:v>
                </c:pt>
                <c:pt idx="19">
                  <c:v>ORGANISMOS DE CONTROL</c:v>
                </c:pt>
                <c:pt idx="20">
                  <c:v>PLANEACIÓN</c:v>
                </c:pt>
                <c:pt idx="21">
                  <c:v>PRESIDENCIA DE LA REPÚBLICA</c:v>
                </c:pt>
                <c:pt idx="22">
                  <c:v>RAMA JUDICIAL</c:v>
                </c:pt>
                <c:pt idx="23">
                  <c:v>REGISTRADURÍA</c:v>
                </c:pt>
                <c:pt idx="24">
                  <c:v>RELACIONES EXTERIORES</c:v>
                </c:pt>
                <c:pt idx="25">
                  <c:v>SALUD Y PROTECCIÓN SOCIAL</c:v>
                </c:pt>
                <c:pt idx="26">
                  <c:v>SISTEMA INTEGRAL DE VERDAD, JUSTICIA, REPARACIÓN Y NO REPETICIÓN</c:v>
                </c:pt>
                <c:pt idx="27">
                  <c:v>TECNOLOGÍAS DE LA INFORMACIÓN Y LAS COMUNICACIONES</c:v>
                </c:pt>
                <c:pt idx="28">
                  <c:v>TRABAJO</c:v>
                </c:pt>
                <c:pt idx="29">
                  <c:v>TRANSPORTE</c:v>
                </c:pt>
                <c:pt idx="30">
                  <c:v>VIVIENDA, CIUDAD Y TERRITORIO</c:v>
                </c:pt>
              </c:strCache>
              <c:extLst/>
            </c:strRef>
          </c:cat>
          <c:val>
            <c:numRef>
              <c:f>Funcionamiento!$C$50:$C$80</c:f>
              <c:numCache>
                <c:formatCode>_(* #,##0_);_(* \(#,##0\);_(* "-"??_);_(@_)</c:formatCode>
                <c:ptCount val="31"/>
                <c:pt idx="0">
                  <c:v>710.86238926098997</c:v>
                </c:pt>
                <c:pt idx="1">
                  <c:v>490.29124433829003</c:v>
                </c:pt>
                <c:pt idx="2">
                  <c:v>25.594834401749999</c:v>
                </c:pt>
                <c:pt idx="3">
                  <c:v>738.7767412417802</c:v>
                </c:pt>
                <c:pt idx="4">
                  <c:v>853.40507203029006</c:v>
                </c:pt>
                <c:pt idx="5">
                  <c:v>274.27541182355998</c:v>
                </c:pt>
                <c:pt idx="6">
                  <c:v>43879.508963027525</c:v>
                </c:pt>
                <c:pt idx="7">
                  <c:v>47.583090441849997</c:v>
                </c:pt>
                <c:pt idx="8">
                  <c:v>51114.922647060281</c:v>
                </c:pt>
                <c:pt idx="9">
                  <c:v>162.8243772651</c:v>
                </c:pt>
                <c:pt idx="10">
                  <c:v>4987.9665373063126</c:v>
                </c:pt>
                <c:pt idx="11">
                  <c:v>32976.883974550401</c:v>
                </c:pt>
                <c:pt idx="12">
                  <c:v>727.01121758414001</c:v>
                </c:pt>
                <c:pt idx="13">
                  <c:v>1156.2323827265302</c:v>
                </c:pt>
                <c:pt idx="14">
                  <c:v>205.49692270050002</c:v>
                </c:pt>
                <c:pt idx="15">
                  <c:v>101.14452172284</c:v>
                </c:pt>
                <c:pt idx="16">
                  <c:v>2098.9682119589602</c:v>
                </c:pt>
                <c:pt idx="17">
                  <c:v>2960.9992128259505</c:v>
                </c:pt>
                <c:pt idx="18">
                  <c:v>1691.05162280594</c:v>
                </c:pt>
                <c:pt idx="19">
                  <c:v>2976.6796225175699</c:v>
                </c:pt>
                <c:pt idx="20">
                  <c:v>496.18384191627001</c:v>
                </c:pt>
                <c:pt idx="21">
                  <c:v>733.51434310155992</c:v>
                </c:pt>
                <c:pt idx="22">
                  <c:v>6266.1114058750209</c:v>
                </c:pt>
                <c:pt idx="23">
                  <c:v>2483.8914393998398</c:v>
                </c:pt>
                <c:pt idx="24">
                  <c:v>1302.1872316290801</c:v>
                </c:pt>
                <c:pt idx="25">
                  <c:v>48660.430166470476</c:v>
                </c:pt>
                <c:pt idx="26">
                  <c:v>439.06493918916999</c:v>
                </c:pt>
                <c:pt idx="27">
                  <c:v>977.15633054270984</c:v>
                </c:pt>
                <c:pt idx="28">
                  <c:v>22306.821542472331</c:v>
                </c:pt>
                <c:pt idx="29">
                  <c:v>1397.2339976306703</c:v>
                </c:pt>
                <c:pt idx="30">
                  <c:v>2924.4423574911998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166E-4A9E-9C45-A048BEA86D41}"/>
            </c:ext>
          </c:extLst>
        </c:ser>
        <c:ser>
          <c:idx val="3"/>
          <c:order val="3"/>
          <c:tx>
            <c:strRef>
              <c:f>Funcionamiento!$E$48</c:f>
              <c:strCache>
                <c:ptCount val="1"/>
                <c:pt idx="0">
                  <c:v> Apropiación Vigente </c:v>
                </c:pt>
              </c:strCache>
            </c:strRef>
          </c:tx>
          <c:spPr>
            <a:solidFill>
              <a:srgbClr val="1E3764"/>
            </a:solidFill>
            <a:ln>
              <a:noFill/>
            </a:ln>
            <a:effectLst/>
          </c:spPr>
          <c:invertIfNegative val="0"/>
          <c:cat>
            <c:strRef>
              <c:f>Funcionamiento!$A$50:$A$80</c:f>
              <c:strCache>
                <c:ptCount val="31"/>
                <c:pt idx="0">
                  <c:v>AGRICULTURA Y DESARROLLO RURAL</c:v>
                </c:pt>
                <c:pt idx="1">
                  <c:v>AMBIENTE Y DESARROLLO SOSTENIBLE</c:v>
                </c:pt>
                <c:pt idx="2">
                  <c:v>CIENCIA, TECNOLOGÍA E INNOVACIÓN</c:v>
                </c:pt>
                <c:pt idx="3">
                  <c:v>COMERCIO, INDUSTRIA Y TURISMO</c:v>
                </c:pt>
                <c:pt idx="4">
                  <c:v>CONGRESO DE LA REPÚBLICA</c:v>
                </c:pt>
                <c:pt idx="5">
                  <c:v>CULTURA</c:v>
                </c:pt>
                <c:pt idx="6">
                  <c:v>DEFENSA Y POLICÍA</c:v>
                </c:pt>
                <c:pt idx="7">
                  <c:v>DEPORTE Y RECREACIÓN</c:v>
                </c:pt>
                <c:pt idx="8">
                  <c:v>EDUCACIÓN</c:v>
                </c:pt>
                <c:pt idx="9">
                  <c:v>EMPLEO PÚBLICO</c:v>
                </c:pt>
                <c:pt idx="10">
                  <c:v>FISCALÍA</c:v>
                </c:pt>
                <c:pt idx="11">
                  <c:v>HACIENDA</c:v>
                </c:pt>
                <c:pt idx="12">
                  <c:v>IGUALDAD Y EQUIDAD</c:v>
                </c:pt>
                <c:pt idx="13">
                  <c:v>INCLUSIÓN SOCIAL Y RECONCILIACIÓN</c:v>
                </c:pt>
                <c:pt idx="14">
                  <c:v>INFORMACIÓN ESTADÍSTICA</c:v>
                </c:pt>
                <c:pt idx="15">
                  <c:v>INTELIGENCIA</c:v>
                </c:pt>
                <c:pt idx="16">
                  <c:v>INTERIOR</c:v>
                </c:pt>
                <c:pt idx="17">
                  <c:v>JUSTICIA Y DEL DERECHO</c:v>
                </c:pt>
                <c:pt idx="18">
                  <c:v>MINAS Y ENERGÍA</c:v>
                </c:pt>
                <c:pt idx="19">
                  <c:v>ORGANISMOS DE CONTROL</c:v>
                </c:pt>
                <c:pt idx="20">
                  <c:v>PLANEACIÓN</c:v>
                </c:pt>
                <c:pt idx="21">
                  <c:v>PRESIDENCIA DE LA REPÚBLICA</c:v>
                </c:pt>
                <c:pt idx="22">
                  <c:v>RAMA JUDICIAL</c:v>
                </c:pt>
                <c:pt idx="23">
                  <c:v>REGISTRADURÍA</c:v>
                </c:pt>
                <c:pt idx="24">
                  <c:v>RELACIONES EXTERIORES</c:v>
                </c:pt>
                <c:pt idx="25">
                  <c:v>SALUD Y PROTECCIÓN SOCIAL</c:v>
                </c:pt>
                <c:pt idx="26">
                  <c:v>SISTEMA INTEGRAL DE VERDAD, JUSTICIA, REPARACIÓN Y NO REPETICIÓN</c:v>
                </c:pt>
                <c:pt idx="27">
                  <c:v>TECNOLOGÍAS DE LA INFORMACIÓN Y LAS COMUNICACIONES</c:v>
                </c:pt>
                <c:pt idx="28">
                  <c:v>TRABAJO</c:v>
                </c:pt>
                <c:pt idx="29">
                  <c:v>TRANSPORTE</c:v>
                </c:pt>
                <c:pt idx="30">
                  <c:v>VIVIENDA, CIUDAD Y TERRITORIO</c:v>
                </c:pt>
              </c:strCache>
              <c:extLst/>
            </c:strRef>
          </c:cat>
          <c:val>
            <c:numRef>
              <c:f>Funcionamiento!$E$50:$E$80</c:f>
              <c:numCache>
                <c:formatCode>_(* #,##0_);_(* \(#,##0\);_(* "-"??_);_(@_)</c:formatCode>
                <c:ptCount val="31"/>
                <c:pt idx="0">
                  <c:v>225.25255525300997</c:v>
                </c:pt>
                <c:pt idx="1">
                  <c:v>27.551391427709916</c:v>
                </c:pt>
                <c:pt idx="2">
                  <c:v>1.6301625982499992</c:v>
                </c:pt>
                <c:pt idx="3">
                  <c:v>57.976603044219814</c:v>
                </c:pt>
                <c:pt idx="4">
                  <c:v>53.743927969709944</c:v>
                </c:pt>
                <c:pt idx="5">
                  <c:v>25.267711955440006</c:v>
                </c:pt>
                <c:pt idx="6">
                  <c:v>2090.8810919724783</c:v>
                </c:pt>
                <c:pt idx="7">
                  <c:v>9.4886531121500042</c:v>
                </c:pt>
                <c:pt idx="8">
                  <c:v>518.32303961071739</c:v>
                </c:pt>
                <c:pt idx="9">
                  <c:v>20.140468661900002</c:v>
                </c:pt>
                <c:pt idx="10">
                  <c:v>235.65356269368749</c:v>
                </c:pt>
                <c:pt idx="11">
                  <c:v>3869.2083451775979</c:v>
                </c:pt>
                <c:pt idx="12">
                  <c:v>587.23490931386004</c:v>
                </c:pt>
                <c:pt idx="13">
                  <c:v>131.73727265446973</c:v>
                </c:pt>
                <c:pt idx="14">
                  <c:v>19.91207729949997</c:v>
                </c:pt>
                <c:pt idx="15">
                  <c:v>13.64947827716</c:v>
                </c:pt>
                <c:pt idx="16">
                  <c:v>791.10791161403995</c:v>
                </c:pt>
                <c:pt idx="17">
                  <c:v>932.28430164204929</c:v>
                </c:pt>
                <c:pt idx="18">
                  <c:v>82.854651611060035</c:v>
                </c:pt>
                <c:pt idx="19">
                  <c:v>477.93237281942993</c:v>
                </c:pt>
                <c:pt idx="20">
                  <c:v>49.507882518729957</c:v>
                </c:pt>
                <c:pt idx="21">
                  <c:v>2553.7134668984399</c:v>
                </c:pt>
                <c:pt idx="22">
                  <c:v>910.11809412497951</c:v>
                </c:pt>
                <c:pt idx="23">
                  <c:v>641.07323535116029</c:v>
                </c:pt>
                <c:pt idx="24">
                  <c:v>96.300768370919968</c:v>
                </c:pt>
                <c:pt idx="25">
                  <c:v>3117.8148741605255</c:v>
                </c:pt>
                <c:pt idx="26">
                  <c:v>51.163005373830003</c:v>
                </c:pt>
                <c:pt idx="27">
                  <c:v>51.695967695290165</c:v>
                </c:pt>
                <c:pt idx="28">
                  <c:v>7284.2212356176678</c:v>
                </c:pt>
                <c:pt idx="29">
                  <c:v>223.3440691823298</c:v>
                </c:pt>
                <c:pt idx="30">
                  <c:v>17.522468072800166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166E-4A9E-9C45-A048BEA86D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841103231"/>
        <c:axId val="1603354831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Funcionamiento!$B$48</c15:sqref>
                        </c15:formulaRef>
                      </c:ext>
                    </c:extLst>
                    <c:strCache>
                      <c:ptCount val="1"/>
                      <c:pt idx="0">
                        <c:v> Apropiación
Vigente_ 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Funcionamiento!$A$50:$A$80</c15:sqref>
                        </c15:formulaRef>
                      </c:ext>
                    </c:extLst>
                    <c:strCache>
                      <c:ptCount val="31"/>
                      <c:pt idx="0">
                        <c:v>AGRICULTURA Y DESARROLLO RURAL</c:v>
                      </c:pt>
                      <c:pt idx="1">
                        <c:v>AMBIENTE Y DESARROLLO SOSTENIBLE</c:v>
                      </c:pt>
                      <c:pt idx="2">
                        <c:v>CIENCIA, TECNOLOGÍA E INNOVACIÓN</c:v>
                      </c:pt>
                      <c:pt idx="3">
                        <c:v>COMERCIO, INDUSTRIA Y TURISMO</c:v>
                      </c:pt>
                      <c:pt idx="4">
                        <c:v>CONGRESO DE LA REPÚBLICA</c:v>
                      </c:pt>
                      <c:pt idx="5">
                        <c:v>CULTURA</c:v>
                      </c:pt>
                      <c:pt idx="6">
                        <c:v>DEFENSA Y POLICÍA</c:v>
                      </c:pt>
                      <c:pt idx="7">
                        <c:v>DEPORTE Y RECREACIÓN</c:v>
                      </c:pt>
                      <c:pt idx="8">
                        <c:v>EDUCACIÓN</c:v>
                      </c:pt>
                      <c:pt idx="9">
                        <c:v>EMPLEO PÚBLICO</c:v>
                      </c:pt>
                      <c:pt idx="10">
                        <c:v>FISCALÍA</c:v>
                      </c:pt>
                      <c:pt idx="11">
                        <c:v>HACIENDA</c:v>
                      </c:pt>
                      <c:pt idx="12">
                        <c:v>IGUALDAD Y EQUIDAD</c:v>
                      </c:pt>
                      <c:pt idx="13">
                        <c:v>INCLUSIÓN SOCIAL Y RECONCILIACIÓN</c:v>
                      </c:pt>
                      <c:pt idx="14">
                        <c:v>INFORMACIÓN ESTADÍSTICA</c:v>
                      </c:pt>
                      <c:pt idx="15">
                        <c:v>INTELIGENCIA</c:v>
                      </c:pt>
                      <c:pt idx="16">
                        <c:v>INTERIOR</c:v>
                      </c:pt>
                      <c:pt idx="17">
                        <c:v>JUSTICIA Y DEL DERECHO</c:v>
                      </c:pt>
                      <c:pt idx="18">
                        <c:v>MINAS Y ENERGÍA</c:v>
                      </c:pt>
                      <c:pt idx="19">
                        <c:v>ORGANISMOS DE CONTROL</c:v>
                      </c:pt>
                      <c:pt idx="20">
                        <c:v>PLANEACIÓN</c:v>
                      </c:pt>
                      <c:pt idx="21">
                        <c:v>PRESIDENCIA DE LA REPÚBLICA</c:v>
                      </c:pt>
                      <c:pt idx="22">
                        <c:v>RAMA JUDICIAL</c:v>
                      </c:pt>
                      <c:pt idx="23">
                        <c:v>REGISTRADURÍA</c:v>
                      </c:pt>
                      <c:pt idx="24">
                        <c:v>RELACIONES EXTERIORES</c:v>
                      </c:pt>
                      <c:pt idx="25">
                        <c:v>SALUD Y PROTECCIÓN SOCIAL</c:v>
                      </c:pt>
                      <c:pt idx="26">
                        <c:v>SISTEMA INTEGRAL DE VERDAD, JUSTICIA, REPARACIÓN Y NO REPETICIÓN</c:v>
                      </c:pt>
                      <c:pt idx="27">
                        <c:v>TECNOLOGÍAS DE LA INFORMACIÓN Y LAS COMUNICACIONES</c:v>
                      </c:pt>
                      <c:pt idx="28">
                        <c:v>TRABAJO</c:v>
                      </c:pt>
                      <c:pt idx="29">
                        <c:v>TRANSPORTE</c:v>
                      </c:pt>
                      <c:pt idx="30">
                        <c:v>VIVIENDA, CIUDAD Y TERRITORIO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Funcionamiento!$B$50:$B$80</c15:sqref>
                        </c15:formulaRef>
                      </c:ext>
                    </c:extLst>
                    <c:numCache>
                      <c:formatCode>_(* #,##0_);_(* \(#,##0\);_(* "-"??_);_(@_)</c:formatCode>
                      <c:ptCount val="31"/>
                      <c:pt idx="0">
                        <c:v>936.11494451399994</c:v>
                      </c:pt>
                      <c:pt idx="1">
                        <c:v>517.84263576599994</c:v>
                      </c:pt>
                      <c:pt idx="2">
                        <c:v>27.224996999999998</c:v>
                      </c:pt>
                      <c:pt idx="3">
                        <c:v>796.75334428600002</c:v>
                      </c:pt>
                      <c:pt idx="4">
                        <c:v>907.149</c:v>
                      </c:pt>
                      <c:pt idx="5">
                        <c:v>299.54312377899998</c:v>
                      </c:pt>
                      <c:pt idx="6">
                        <c:v>45970.390055000003</c:v>
                      </c:pt>
                      <c:pt idx="7">
                        <c:v>57.071743554000001</c:v>
                      </c:pt>
                      <c:pt idx="8">
                        <c:v>51633.245686670998</c:v>
                      </c:pt>
                      <c:pt idx="9">
                        <c:v>182.964845927</c:v>
                      </c:pt>
                      <c:pt idx="10">
                        <c:v>5223.6201000000001</c:v>
                      </c:pt>
                      <c:pt idx="11">
                        <c:v>36846.092319727999</c:v>
                      </c:pt>
                      <c:pt idx="12">
                        <c:v>1314.2461268980001</c:v>
                      </c:pt>
                      <c:pt idx="13">
                        <c:v>1287.9696553809999</c:v>
                      </c:pt>
                      <c:pt idx="14">
                        <c:v>225.40899999999999</c:v>
                      </c:pt>
                      <c:pt idx="15">
                        <c:v>114.794</c:v>
                      </c:pt>
                      <c:pt idx="16">
                        <c:v>2890.0761235730001</c:v>
                      </c:pt>
                      <c:pt idx="17">
                        <c:v>3893.2835144679998</c:v>
                      </c:pt>
                      <c:pt idx="18">
                        <c:v>1773.9062744170001</c:v>
                      </c:pt>
                      <c:pt idx="19">
                        <c:v>3454.6119953369998</c:v>
                      </c:pt>
                      <c:pt idx="20">
                        <c:v>545.69172443499997</c:v>
                      </c:pt>
                      <c:pt idx="21">
                        <c:v>3287.2278099999999</c:v>
                      </c:pt>
                      <c:pt idx="22">
                        <c:v>7176.2295000000004</c:v>
                      </c:pt>
                      <c:pt idx="23">
                        <c:v>3124.9646747510001</c:v>
                      </c:pt>
                      <c:pt idx="24">
                        <c:v>1398.4880000000001</c:v>
                      </c:pt>
                      <c:pt idx="25">
                        <c:v>51778.245040631002</c:v>
                      </c:pt>
                      <c:pt idx="26">
                        <c:v>490.22794456299999</c:v>
                      </c:pt>
                      <c:pt idx="27">
                        <c:v>1028.852298238</c:v>
                      </c:pt>
                      <c:pt idx="28">
                        <c:v>29591.042778089999</c:v>
                      </c:pt>
                      <c:pt idx="29">
                        <c:v>1620.5780668130001</c:v>
                      </c:pt>
                      <c:pt idx="30">
                        <c:v>2941.964825564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A-166E-4A9E-9C45-A048BEA86D41}"/>
                  </c:ext>
                </c:extLst>
              </c15:ser>
            </c15:filteredBarSeries>
          </c:ext>
        </c:extLst>
      </c:barChart>
      <c:lineChart>
        <c:grouping val="standard"/>
        <c:varyColors val="0"/>
        <c:ser>
          <c:idx val="2"/>
          <c:order val="2"/>
          <c:tx>
            <c:strRef>
              <c:f>Funcionamiento!$D$48</c:f>
              <c:strCache>
                <c:ptCount val="1"/>
                <c:pt idx="0">
                  <c:v> Obligación/Apropiación </c:v>
                </c:pt>
              </c:strCache>
            </c:strRef>
          </c:tx>
          <c:spPr>
            <a:ln w="28575" cap="rnd">
              <a:solidFill>
                <a:srgbClr val="FFC000"/>
              </a:solidFill>
              <a:prstDash val="sysDot"/>
              <a:round/>
            </a:ln>
            <a:effectLst/>
          </c:spPr>
          <c:marker>
            <c:symbol val="none"/>
          </c:marker>
          <c:dLbls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166E-4A9E-9C45-A048BEA86D41}"/>
                </c:ext>
              </c:extLst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166E-4A9E-9C45-A048BEA86D41}"/>
                </c:ext>
              </c:extLst>
            </c:dLbl>
            <c:dLbl>
              <c:idx val="1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4-166E-4A9E-9C45-A048BEA86D41}"/>
                </c:ext>
              </c:extLst>
            </c:dLbl>
            <c:dLbl>
              <c:idx val="2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66E-4A9E-9C45-A048BEA86D41}"/>
                </c:ext>
              </c:extLst>
            </c:dLbl>
            <c:dLbl>
              <c:idx val="2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6-166E-4A9E-9C45-A048BEA86D41}"/>
                </c:ext>
              </c:extLst>
            </c:dLbl>
            <c:dLbl>
              <c:idx val="2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166E-4A9E-9C45-A048BEA86D41}"/>
                </c:ext>
              </c:extLst>
            </c:dLbl>
            <c:dLbl>
              <c:idx val="2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8-166E-4A9E-9C45-A048BEA86D4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Funcionamiento!$A$50:$A$80</c:f>
              <c:strCache>
                <c:ptCount val="31"/>
                <c:pt idx="0">
                  <c:v>AGRICULTURA Y DESARROLLO RURAL</c:v>
                </c:pt>
                <c:pt idx="1">
                  <c:v>AMBIENTE Y DESARROLLO SOSTENIBLE</c:v>
                </c:pt>
                <c:pt idx="2">
                  <c:v>CIENCIA, TECNOLOGÍA E INNOVACIÓN</c:v>
                </c:pt>
                <c:pt idx="3">
                  <c:v>COMERCIO, INDUSTRIA Y TURISMO</c:v>
                </c:pt>
                <c:pt idx="4">
                  <c:v>CONGRESO DE LA REPÚBLICA</c:v>
                </c:pt>
                <c:pt idx="5">
                  <c:v>CULTURA</c:v>
                </c:pt>
                <c:pt idx="6">
                  <c:v>DEFENSA Y POLICÍA</c:v>
                </c:pt>
                <c:pt idx="7">
                  <c:v>DEPORTE Y RECREACIÓN</c:v>
                </c:pt>
                <c:pt idx="8">
                  <c:v>EDUCACIÓN</c:v>
                </c:pt>
                <c:pt idx="9">
                  <c:v>EMPLEO PÚBLICO</c:v>
                </c:pt>
                <c:pt idx="10">
                  <c:v>FISCALÍA</c:v>
                </c:pt>
                <c:pt idx="11">
                  <c:v>HACIENDA</c:v>
                </c:pt>
                <c:pt idx="12">
                  <c:v>IGUALDAD Y EQUIDAD</c:v>
                </c:pt>
                <c:pt idx="13">
                  <c:v>INCLUSIÓN SOCIAL Y RECONCILIACIÓN</c:v>
                </c:pt>
                <c:pt idx="14">
                  <c:v>INFORMACIÓN ESTADÍSTICA</c:v>
                </c:pt>
                <c:pt idx="15">
                  <c:v>INTELIGENCIA</c:v>
                </c:pt>
                <c:pt idx="16">
                  <c:v>INTERIOR</c:v>
                </c:pt>
                <c:pt idx="17">
                  <c:v>JUSTICIA Y DEL DERECHO</c:v>
                </c:pt>
                <c:pt idx="18">
                  <c:v>MINAS Y ENERGÍA</c:v>
                </c:pt>
                <c:pt idx="19">
                  <c:v>ORGANISMOS DE CONTROL</c:v>
                </c:pt>
                <c:pt idx="20">
                  <c:v>PLANEACIÓN</c:v>
                </c:pt>
                <c:pt idx="21">
                  <c:v>PRESIDENCIA DE LA REPÚBLICA</c:v>
                </c:pt>
                <c:pt idx="22">
                  <c:v>RAMA JUDICIAL</c:v>
                </c:pt>
                <c:pt idx="23">
                  <c:v>REGISTRADURÍA</c:v>
                </c:pt>
                <c:pt idx="24">
                  <c:v>RELACIONES EXTERIORES</c:v>
                </c:pt>
                <c:pt idx="25">
                  <c:v>SALUD Y PROTECCIÓN SOCIAL</c:v>
                </c:pt>
                <c:pt idx="26">
                  <c:v>SISTEMA INTEGRAL DE VERDAD, JUSTICIA, REPARACIÓN Y NO REPETICIÓN</c:v>
                </c:pt>
                <c:pt idx="27">
                  <c:v>TECNOLOGÍAS DE LA INFORMACIÓN Y LAS COMUNICACIONES</c:v>
                </c:pt>
                <c:pt idx="28">
                  <c:v>TRABAJO</c:v>
                </c:pt>
                <c:pt idx="29">
                  <c:v>TRANSPORTE</c:v>
                </c:pt>
                <c:pt idx="30">
                  <c:v>VIVIENDA, CIUDAD Y TERRITORIO</c:v>
                </c:pt>
              </c:strCache>
              <c:extLst/>
            </c:strRef>
          </c:cat>
          <c:val>
            <c:numRef>
              <c:f>Funcionamiento!$D$50:$D$80</c:f>
              <c:numCache>
                <c:formatCode>_(* #,##0.0_);_(* \(#,##0.0\);_(* "-"??_);_(@_)</c:formatCode>
                <c:ptCount val="31"/>
                <c:pt idx="0">
                  <c:v>75.937511031836621</c:v>
                </c:pt>
                <c:pt idx="1">
                  <c:v>94.679582265960875</c:v>
                </c:pt>
                <c:pt idx="2">
                  <c:v>94.01225793248021</c:v>
                </c:pt>
                <c:pt idx="3">
                  <c:v>92.723393825704647</c:v>
                </c:pt>
                <c:pt idx="4">
                  <c:v>94.075512625851985</c:v>
                </c:pt>
                <c:pt idx="5">
                  <c:v>91.564582876526885</c:v>
                </c:pt>
                <c:pt idx="6">
                  <c:v>95.451678592522498</c:v>
                </c:pt>
                <c:pt idx="7">
                  <c:v>83.374166406582532</c:v>
                </c:pt>
                <c:pt idx="8">
                  <c:v>98.996144765417057</c:v>
                </c:pt>
                <c:pt idx="9">
                  <c:v>88.99216482824481</c:v>
                </c:pt>
                <c:pt idx="10">
                  <c:v>95.488692550714262</c:v>
                </c:pt>
                <c:pt idx="11">
                  <c:v>89.498999482487974</c:v>
                </c:pt>
                <c:pt idx="12">
                  <c:v>55.317737119765852</c:v>
                </c:pt>
                <c:pt idx="13">
                  <c:v>89.771709907598719</c:v>
                </c:pt>
                <c:pt idx="14">
                  <c:v>91.166245669205765</c:v>
                </c:pt>
                <c:pt idx="15">
                  <c:v>88.109589109918645</c:v>
                </c:pt>
                <c:pt idx="16">
                  <c:v>72.62674484034028</c:v>
                </c:pt>
                <c:pt idx="17">
                  <c:v>76.054035156249284</c:v>
                </c:pt>
                <c:pt idx="18">
                  <c:v>95.329254267489944</c:v>
                </c:pt>
                <c:pt idx="19">
                  <c:v>86.165382003404773</c:v>
                </c:pt>
                <c:pt idx="20">
                  <c:v>90.927499849848445</c:v>
                </c:pt>
                <c:pt idx="21">
                  <c:v>22.314070867560591</c:v>
                </c:pt>
                <c:pt idx="22">
                  <c:v>87.317600501419591</c:v>
                </c:pt>
                <c:pt idx="23">
                  <c:v>79.485424570367613</c:v>
                </c:pt>
                <c:pt idx="24">
                  <c:v>93.113936739470063</c:v>
                </c:pt>
                <c:pt idx="25">
                  <c:v>93.9785234673096</c:v>
                </c:pt>
                <c:pt idx="26">
                  <c:v>89.563425353192002</c:v>
                </c:pt>
                <c:pt idx="27">
                  <c:v>94.975375203629909</c:v>
                </c:pt>
                <c:pt idx="28">
                  <c:v>75.383695362668675</c:v>
                </c:pt>
                <c:pt idx="29">
                  <c:v>86.218246824631279</c:v>
                </c:pt>
                <c:pt idx="30">
                  <c:v>99.404395731704881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9-166E-4A9E-9C45-A048BEA86D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0868255"/>
        <c:axId val="70863679"/>
      </c:lineChart>
      <c:catAx>
        <c:axId val="18411032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603354831"/>
        <c:crosses val="autoZero"/>
        <c:auto val="1"/>
        <c:lblAlgn val="ctr"/>
        <c:lblOffset val="100"/>
        <c:noMultiLvlLbl val="0"/>
      </c:catAx>
      <c:valAx>
        <c:axId val="1603354831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O"/>
                  <a:t>Miles de millones de pesos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O"/>
            </a:p>
          </c:txPr>
        </c:title>
        <c:numFmt formatCode="_(* #,##0_);_(* \(#,##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841103231"/>
        <c:crosses val="autoZero"/>
        <c:crossBetween val="between"/>
      </c:valAx>
      <c:valAx>
        <c:axId val="70863679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O"/>
                  <a:t>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O"/>
            </a:p>
          </c:txPr>
        </c:title>
        <c:numFmt formatCode="_(* #,##0.0_);_(* \(#,##0.0\);_(* &quot;-&quot;??_);_(@_)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70868255"/>
        <c:crosses val="max"/>
        <c:crossBetween val="between"/>
      </c:valAx>
      <c:catAx>
        <c:axId val="70868255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0863679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292481282396371"/>
          <c:y val="2.9641599746741493E-2"/>
          <c:w val="0.79349368647685636"/>
          <c:h val="0.45451245085106612"/>
        </c:manualLayout>
      </c:layout>
      <c:barChart>
        <c:barDir val="col"/>
        <c:grouping val="stacked"/>
        <c:varyColors val="0"/>
        <c:ser>
          <c:idx val="1"/>
          <c:order val="1"/>
          <c:tx>
            <c:strRef>
              <c:f>Inversión!$C$49</c:f>
              <c:strCache>
                <c:ptCount val="1"/>
                <c:pt idx="0">
                  <c:v> Obligación </c:v>
                </c:pt>
              </c:strCache>
            </c:strRef>
          </c:tx>
          <c:spPr>
            <a:solidFill>
              <a:srgbClr val="3F6EC2"/>
            </a:solidFill>
            <a:ln>
              <a:noFill/>
            </a:ln>
            <a:effectLst/>
          </c:spPr>
          <c:invertIfNegative val="0"/>
          <c:cat>
            <c:strRef>
              <c:f>Inversión!$A$52:$A$82</c:f>
              <c:strCache>
                <c:ptCount val="31"/>
                <c:pt idx="0">
                  <c:v>AGRICULTURA Y DESARROLLO RURAL</c:v>
                </c:pt>
                <c:pt idx="1">
                  <c:v>AMBIENTE Y DESARROLLO SOSTENIBLE</c:v>
                </c:pt>
                <c:pt idx="2">
                  <c:v>CIENCIA, TECNOLOGÍA E INNOVACIÓN</c:v>
                </c:pt>
                <c:pt idx="3">
                  <c:v>COMERCIO, INDUSTRIA Y TURISMO</c:v>
                </c:pt>
                <c:pt idx="4">
                  <c:v>CONGRESO DE LA REPÚBLICA</c:v>
                </c:pt>
                <c:pt idx="5">
                  <c:v>CULTURA</c:v>
                </c:pt>
                <c:pt idx="6">
                  <c:v>DEFENSA Y POLICÍA</c:v>
                </c:pt>
                <c:pt idx="7">
                  <c:v>DEPORTE Y RECREACIÓN</c:v>
                </c:pt>
                <c:pt idx="8">
                  <c:v>EDUCACIÓN</c:v>
                </c:pt>
                <c:pt idx="9">
                  <c:v>EMPLEO PÚBLICO</c:v>
                </c:pt>
                <c:pt idx="10">
                  <c:v>FISCALÍA</c:v>
                </c:pt>
                <c:pt idx="11">
                  <c:v>HACIENDA</c:v>
                </c:pt>
                <c:pt idx="12">
                  <c:v>IGUALDAD Y EQUIDAD</c:v>
                </c:pt>
                <c:pt idx="13">
                  <c:v>INCLUSIÓN SOCIAL Y RECONCILIACIÓN</c:v>
                </c:pt>
                <c:pt idx="14">
                  <c:v>INFORMACIÓN ESTADÍSTICA</c:v>
                </c:pt>
                <c:pt idx="15">
                  <c:v>INTELIGENCIA</c:v>
                </c:pt>
                <c:pt idx="16">
                  <c:v>INTERIOR</c:v>
                </c:pt>
                <c:pt idx="17">
                  <c:v>JUSTICIA Y DEL DERECHO</c:v>
                </c:pt>
                <c:pt idx="18">
                  <c:v>MINAS Y ENERGÍA</c:v>
                </c:pt>
                <c:pt idx="19">
                  <c:v>ORGANISMOS DE CONTROL</c:v>
                </c:pt>
                <c:pt idx="20">
                  <c:v>PLANEACIÓN</c:v>
                </c:pt>
                <c:pt idx="21">
                  <c:v>PRESIDENCIA DE LA REPÚBLICA</c:v>
                </c:pt>
                <c:pt idx="22">
                  <c:v>RAMA JUDICIAL</c:v>
                </c:pt>
                <c:pt idx="23">
                  <c:v>REGISTRADURÍA</c:v>
                </c:pt>
                <c:pt idx="24">
                  <c:v>RELACIONES EXTERIORES</c:v>
                </c:pt>
                <c:pt idx="25">
                  <c:v>SALUD Y PROTECCIÓN SOCIAL</c:v>
                </c:pt>
                <c:pt idx="26">
                  <c:v>SISTEMA INTEGRAL DE VERDAD, JUSTICIA, REPARACIÓN Y NO REPETICIÓN</c:v>
                </c:pt>
                <c:pt idx="27">
                  <c:v>TECNOLOGÍAS DE LA INFORMACIÓN Y LAS COMUNICACIONES</c:v>
                </c:pt>
                <c:pt idx="28">
                  <c:v>TRABAJO</c:v>
                </c:pt>
                <c:pt idx="29">
                  <c:v>TRANSPORTE</c:v>
                </c:pt>
                <c:pt idx="30">
                  <c:v>VIVIENDA, CIUDAD Y TERRITORIO</c:v>
                </c:pt>
              </c:strCache>
              <c:extLst/>
            </c:strRef>
          </c:cat>
          <c:val>
            <c:numRef>
              <c:f>Inversión!$C$52:$C$82</c:f>
              <c:numCache>
                <c:formatCode>_(* #,##0_);_(* \(#,##0\);_(* "-"??_);_(@_)</c:formatCode>
                <c:ptCount val="31"/>
                <c:pt idx="0">
                  <c:v>3284.7297737471699</c:v>
                </c:pt>
                <c:pt idx="1">
                  <c:v>508.76130293371</c:v>
                </c:pt>
                <c:pt idx="2">
                  <c:v>293.92692347325999</c:v>
                </c:pt>
                <c:pt idx="3">
                  <c:v>341.74167971918996</c:v>
                </c:pt>
                <c:pt idx="4">
                  <c:v>176.44283537095001</c:v>
                </c:pt>
                <c:pt idx="5">
                  <c:v>331.41196313879999</c:v>
                </c:pt>
                <c:pt idx="6">
                  <c:v>1342.844625355061</c:v>
                </c:pt>
                <c:pt idx="7">
                  <c:v>512.80351295235005</c:v>
                </c:pt>
                <c:pt idx="8">
                  <c:v>6749.9334563831198</c:v>
                </c:pt>
                <c:pt idx="9">
                  <c:v>246.66429178688</c:v>
                </c:pt>
                <c:pt idx="10">
                  <c:v>176.01678715712004</c:v>
                </c:pt>
                <c:pt idx="11">
                  <c:v>1103.4597270968095</c:v>
                </c:pt>
                <c:pt idx="12">
                  <c:v>7908.6718762753289</c:v>
                </c:pt>
                <c:pt idx="13">
                  <c:v>9654.0034988023908</c:v>
                </c:pt>
                <c:pt idx="14">
                  <c:v>353.44275340827994</c:v>
                </c:pt>
                <c:pt idx="15">
                  <c:v>21.577424762330001</c:v>
                </c:pt>
                <c:pt idx="16">
                  <c:v>242.09381054037996</c:v>
                </c:pt>
                <c:pt idx="17">
                  <c:v>254.44200935249003</c:v>
                </c:pt>
                <c:pt idx="18">
                  <c:v>6239.21574645907</c:v>
                </c:pt>
                <c:pt idx="19">
                  <c:v>304.63422687260993</c:v>
                </c:pt>
                <c:pt idx="20">
                  <c:v>382.60811724093998</c:v>
                </c:pt>
                <c:pt idx="21">
                  <c:v>155.71898378807998</c:v>
                </c:pt>
                <c:pt idx="22">
                  <c:v>317.32623169544001</c:v>
                </c:pt>
                <c:pt idx="23">
                  <c:v>192.3977726334</c:v>
                </c:pt>
                <c:pt idx="24">
                  <c:v>84.029087872530013</c:v>
                </c:pt>
                <c:pt idx="25">
                  <c:v>1398.5756144278903</c:v>
                </c:pt>
                <c:pt idx="26">
                  <c:v>213.28422441944997</c:v>
                </c:pt>
                <c:pt idx="27">
                  <c:v>1328.28218429712</c:v>
                </c:pt>
                <c:pt idx="28">
                  <c:v>4567.9617788289288</c:v>
                </c:pt>
                <c:pt idx="29">
                  <c:v>8649.7427917760815</c:v>
                </c:pt>
                <c:pt idx="30">
                  <c:v>2057.8098760009898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F50A-40CA-9C12-F26366482CBC}"/>
            </c:ext>
          </c:extLst>
        </c:ser>
        <c:ser>
          <c:idx val="3"/>
          <c:order val="3"/>
          <c:tx>
            <c:strRef>
              <c:f>Inversión!$E$49</c:f>
              <c:strCache>
                <c:ptCount val="1"/>
                <c:pt idx="0">
                  <c:v> Apropiación Vigente </c:v>
                </c:pt>
              </c:strCache>
            </c:strRef>
          </c:tx>
          <c:spPr>
            <a:solidFill>
              <a:srgbClr val="1E3764"/>
            </a:solidFill>
            <a:ln>
              <a:noFill/>
            </a:ln>
            <a:effectLst/>
          </c:spPr>
          <c:invertIfNegative val="0"/>
          <c:cat>
            <c:strRef>
              <c:f>Inversión!$A$52:$A$82</c:f>
              <c:strCache>
                <c:ptCount val="31"/>
                <c:pt idx="0">
                  <c:v>AGRICULTURA Y DESARROLLO RURAL</c:v>
                </c:pt>
                <c:pt idx="1">
                  <c:v>AMBIENTE Y DESARROLLO SOSTENIBLE</c:v>
                </c:pt>
                <c:pt idx="2">
                  <c:v>CIENCIA, TECNOLOGÍA E INNOVACIÓN</c:v>
                </c:pt>
                <c:pt idx="3">
                  <c:v>COMERCIO, INDUSTRIA Y TURISMO</c:v>
                </c:pt>
                <c:pt idx="4">
                  <c:v>CONGRESO DE LA REPÚBLICA</c:v>
                </c:pt>
                <c:pt idx="5">
                  <c:v>CULTURA</c:v>
                </c:pt>
                <c:pt idx="6">
                  <c:v>DEFENSA Y POLICÍA</c:v>
                </c:pt>
                <c:pt idx="7">
                  <c:v>DEPORTE Y RECREACIÓN</c:v>
                </c:pt>
                <c:pt idx="8">
                  <c:v>EDUCACIÓN</c:v>
                </c:pt>
                <c:pt idx="9">
                  <c:v>EMPLEO PÚBLICO</c:v>
                </c:pt>
                <c:pt idx="10">
                  <c:v>FISCALÍA</c:v>
                </c:pt>
                <c:pt idx="11">
                  <c:v>HACIENDA</c:v>
                </c:pt>
                <c:pt idx="12">
                  <c:v>IGUALDAD Y EQUIDAD</c:v>
                </c:pt>
                <c:pt idx="13">
                  <c:v>INCLUSIÓN SOCIAL Y RECONCILIACIÓN</c:v>
                </c:pt>
                <c:pt idx="14">
                  <c:v>INFORMACIÓN ESTADÍSTICA</c:v>
                </c:pt>
                <c:pt idx="15">
                  <c:v>INTELIGENCIA</c:v>
                </c:pt>
                <c:pt idx="16">
                  <c:v>INTERIOR</c:v>
                </c:pt>
                <c:pt idx="17">
                  <c:v>JUSTICIA Y DEL DERECHO</c:v>
                </c:pt>
                <c:pt idx="18">
                  <c:v>MINAS Y ENERGÍA</c:v>
                </c:pt>
                <c:pt idx="19">
                  <c:v>ORGANISMOS DE CONTROL</c:v>
                </c:pt>
                <c:pt idx="20">
                  <c:v>PLANEACIÓN</c:v>
                </c:pt>
                <c:pt idx="21">
                  <c:v>PRESIDENCIA DE LA REPÚBLICA</c:v>
                </c:pt>
                <c:pt idx="22">
                  <c:v>RAMA JUDICIAL</c:v>
                </c:pt>
                <c:pt idx="23">
                  <c:v>REGISTRADURÍA</c:v>
                </c:pt>
                <c:pt idx="24">
                  <c:v>RELACIONES EXTERIORES</c:v>
                </c:pt>
                <c:pt idx="25">
                  <c:v>SALUD Y PROTECCIÓN SOCIAL</c:v>
                </c:pt>
                <c:pt idx="26">
                  <c:v>SISTEMA INTEGRAL DE VERDAD, JUSTICIA, REPARACIÓN Y NO REPETICIÓN</c:v>
                </c:pt>
                <c:pt idx="27">
                  <c:v>TECNOLOGÍAS DE LA INFORMACIÓN Y LAS COMUNICACIONES</c:v>
                </c:pt>
                <c:pt idx="28">
                  <c:v>TRABAJO</c:v>
                </c:pt>
                <c:pt idx="29">
                  <c:v>TRANSPORTE</c:v>
                </c:pt>
                <c:pt idx="30">
                  <c:v>VIVIENDA, CIUDAD Y TERRITORIO</c:v>
                </c:pt>
              </c:strCache>
              <c:extLst/>
            </c:strRef>
          </c:cat>
          <c:val>
            <c:numRef>
              <c:f>Inversión!$E$52:$E$82</c:f>
              <c:numCache>
                <c:formatCode>_ * #,##0_ ;_ * \-#,##0_ ;_ * "-"??_ ;_ @_ </c:formatCode>
                <c:ptCount val="31"/>
                <c:pt idx="0">
                  <c:v>1159.86976047383</c:v>
                </c:pt>
                <c:pt idx="1">
                  <c:v>984.0321196962899</c:v>
                </c:pt>
                <c:pt idx="2">
                  <c:v>163.68436647174002</c:v>
                </c:pt>
                <c:pt idx="3">
                  <c:v>307.87241162180999</c:v>
                </c:pt>
                <c:pt idx="4">
                  <c:v>100.07389011205001</c:v>
                </c:pt>
                <c:pt idx="5">
                  <c:v>173.2324687222</c:v>
                </c:pt>
                <c:pt idx="6">
                  <c:v>638.64801964493904</c:v>
                </c:pt>
                <c:pt idx="7">
                  <c:v>378.9056140706499</c:v>
                </c:pt>
                <c:pt idx="8">
                  <c:v>643.92170479788001</c:v>
                </c:pt>
                <c:pt idx="9">
                  <c:v>146.31599523812</c:v>
                </c:pt>
                <c:pt idx="10">
                  <c:v>67.703996336879953</c:v>
                </c:pt>
                <c:pt idx="11">
                  <c:v>3727.4679374711905</c:v>
                </c:pt>
                <c:pt idx="12">
                  <c:v>372.76138517967138</c:v>
                </c:pt>
                <c:pt idx="13">
                  <c:v>1894.69046861061</c:v>
                </c:pt>
                <c:pt idx="14">
                  <c:v>448.08888875072</c:v>
                </c:pt>
                <c:pt idx="15">
                  <c:v>7.4225752376699994</c:v>
                </c:pt>
                <c:pt idx="16">
                  <c:v>254.27408668062006</c:v>
                </c:pt>
                <c:pt idx="17">
                  <c:v>287.65971495950998</c:v>
                </c:pt>
                <c:pt idx="18">
                  <c:v>1048.0626725839302</c:v>
                </c:pt>
                <c:pt idx="19">
                  <c:v>276.98465591739011</c:v>
                </c:pt>
                <c:pt idx="20">
                  <c:v>1025.1567405000601</c:v>
                </c:pt>
                <c:pt idx="21">
                  <c:v>2162.6429653129198</c:v>
                </c:pt>
                <c:pt idx="22">
                  <c:v>409.58361830455999</c:v>
                </c:pt>
                <c:pt idx="23">
                  <c:v>144.08751346460002</c:v>
                </c:pt>
                <c:pt idx="24">
                  <c:v>34.362205362469993</c:v>
                </c:pt>
                <c:pt idx="25">
                  <c:v>726.73438710910978</c:v>
                </c:pt>
                <c:pt idx="26">
                  <c:v>35.779582381550028</c:v>
                </c:pt>
                <c:pt idx="27">
                  <c:v>167.01738879687991</c:v>
                </c:pt>
                <c:pt idx="28">
                  <c:v>552.54133267107136</c:v>
                </c:pt>
                <c:pt idx="29">
                  <c:v>2654.096878645918</c:v>
                </c:pt>
                <c:pt idx="30">
                  <c:v>2950.6196185790104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F50A-40CA-9C12-F26366482C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overlap val="100"/>
        <c:axId val="1841103231"/>
        <c:axId val="1603354831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Inversión!$B$49</c15:sqref>
                        </c15:formulaRef>
                      </c:ext>
                    </c:extLst>
                    <c:strCache>
                      <c:ptCount val="1"/>
                      <c:pt idx="0">
                        <c:v> Apropiación
Vigente_ 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Inversión!$A$52:$A$82</c15:sqref>
                        </c15:formulaRef>
                      </c:ext>
                    </c:extLst>
                    <c:strCache>
                      <c:ptCount val="31"/>
                      <c:pt idx="0">
                        <c:v>AGRICULTURA Y DESARROLLO RURAL</c:v>
                      </c:pt>
                      <c:pt idx="1">
                        <c:v>AMBIENTE Y DESARROLLO SOSTENIBLE</c:v>
                      </c:pt>
                      <c:pt idx="2">
                        <c:v>CIENCIA, TECNOLOGÍA E INNOVACIÓN</c:v>
                      </c:pt>
                      <c:pt idx="3">
                        <c:v>COMERCIO, INDUSTRIA Y TURISMO</c:v>
                      </c:pt>
                      <c:pt idx="4">
                        <c:v>CONGRESO DE LA REPÚBLICA</c:v>
                      </c:pt>
                      <c:pt idx="5">
                        <c:v>CULTURA</c:v>
                      </c:pt>
                      <c:pt idx="6">
                        <c:v>DEFENSA Y POLICÍA</c:v>
                      </c:pt>
                      <c:pt idx="7">
                        <c:v>DEPORTE Y RECREACIÓN</c:v>
                      </c:pt>
                      <c:pt idx="8">
                        <c:v>EDUCACIÓN</c:v>
                      </c:pt>
                      <c:pt idx="9">
                        <c:v>EMPLEO PÚBLICO</c:v>
                      </c:pt>
                      <c:pt idx="10">
                        <c:v>FISCALÍA</c:v>
                      </c:pt>
                      <c:pt idx="11">
                        <c:v>HACIENDA</c:v>
                      </c:pt>
                      <c:pt idx="12">
                        <c:v>IGUALDAD Y EQUIDAD</c:v>
                      </c:pt>
                      <c:pt idx="13">
                        <c:v>INCLUSIÓN SOCIAL Y RECONCILIACIÓN</c:v>
                      </c:pt>
                      <c:pt idx="14">
                        <c:v>INFORMACIÓN ESTADÍSTICA</c:v>
                      </c:pt>
                      <c:pt idx="15">
                        <c:v>INTELIGENCIA</c:v>
                      </c:pt>
                      <c:pt idx="16">
                        <c:v>INTERIOR</c:v>
                      </c:pt>
                      <c:pt idx="17">
                        <c:v>JUSTICIA Y DEL DERECHO</c:v>
                      </c:pt>
                      <c:pt idx="18">
                        <c:v>MINAS Y ENERGÍA</c:v>
                      </c:pt>
                      <c:pt idx="19">
                        <c:v>ORGANISMOS DE CONTROL</c:v>
                      </c:pt>
                      <c:pt idx="20">
                        <c:v>PLANEACIÓN</c:v>
                      </c:pt>
                      <c:pt idx="21">
                        <c:v>PRESIDENCIA DE LA REPÚBLICA</c:v>
                      </c:pt>
                      <c:pt idx="22">
                        <c:v>RAMA JUDICIAL</c:v>
                      </c:pt>
                      <c:pt idx="23">
                        <c:v>REGISTRADURÍA</c:v>
                      </c:pt>
                      <c:pt idx="24">
                        <c:v>RELACIONES EXTERIORES</c:v>
                      </c:pt>
                      <c:pt idx="25">
                        <c:v>SALUD Y PROTECCIÓN SOCIAL</c:v>
                      </c:pt>
                      <c:pt idx="26">
                        <c:v>SISTEMA INTEGRAL DE VERDAD, JUSTICIA, REPARACIÓN Y NO REPETICIÓN</c:v>
                      </c:pt>
                      <c:pt idx="27">
                        <c:v>TECNOLOGÍAS DE LA INFORMACIÓN Y LAS COMUNICACIONES</c:v>
                      </c:pt>
                      <c:pt idx="28">
                        <c:v>TRABAJO</c:v>
                      </c:pt>
                      <c:pt idx="29">
                        <c:v>TRANSPORTE</c:v>
                      </c:pt>
                      <c:pt idx="30">
                        <c:v>VIVIENDA, CIUDAD Y TERRITORIO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Inversión!$B$52:$B$82</c15:sqref>
                        </c15:formulaRef>
                      </c:ext>
                    </c:extLst>
                    <c:numCache>
                      <c:formatCode>_(* #,##0_);_(* \(#,##0\);_(* "-"??_);_(@_)</c:formatCode>
                      <c:ptCount val="31"/>
                      <c:pt idx="0">
                        <c:v>4444.5995342209999</c:v>
                      </c:pt>
                      <c:pt idx="1">
                        <c:v>1492.7934226299999</c:v>
                      </c:pt>
                      <c:pt idx="2">
                        <c:v>457.61128994500001</c:v>
                      </c:pt>
                      <c:pt idx="3">
                        <c:v>649.61409134099995</c:v>
                      </c:pt>
                      <c:pt idx="4">
                        <c:v>276.51672548300002</c:v>
                      </c:pt>
                      <c:pt idx="5">
                        <c:v>504.64443186099999</c:v>
                      </c:pt>
                      <c:pt idx="6">
                        <c:v>1981.492645</c:v>
                      </c:pt>
                      <c:pt idx="7">
                        <c:v>891.70912702299995</c:v>
                      </c:pt>
                      <c:pt idx="8">
                        <c:v>7393.8551611809999</c:v>
                      </c:pt>
                      <c:pt idx="9">
                        <c:v>392.980287025</c:v>
                      </c:pt>
                      <c:pt idx="10">
                        <c:v>243.72078349399999</c:v>
                      </c:pt>
                      <c:pt idx="11">
                        <c:v>4830.9276645680002</c:v>
                      </c:pt>
                      <c:pt idx="12">
                        <c:v>8281.4332614550003</c:v>
                      </c:pt>
                      <c:pt idx="13">
                        <c:v>11548.693967413001</c:v>
                      </c:pt>
                      <c:pt idx="14">
                        <c:v>801.53164215899994</c:v>
                      </c:pt>
                      <c:pt idx="15">
                        <c:v>29</c:v>
                      </c:pt>
                      <c:pt idx="16">
                        <c:v>496.36789722100002</c:v>
                      </c:pt>
                      <c:pt idx="17">
                        <c:v>542.10172431199999</c:v>
                      </c:pt>
                      <c:pt idx="18">
                        <c:v>7287.2784190430002</c:v>
                      </c:pt>
                      <c:pt idx="19">
                        <c:v>581.61888279000004</c:v>
                      </c:pt>
                      <c:pt idx="20">
                        <c:v>1407.764857741</c:v>
                      </c:pt>
                      <c:pt idx="21">
                        <c:v>2318.3619491009999</c:v>
                      </c:pt>
                      <c:pt idx="22">
                        <c:v>726.90985000000001</c:v>
                      </c:pt>
                      <c:pt idx="23">
                        <c:v>336.48528609800002</c:v>
                      </c:pt>
                      <c:pt idx="24">
                        <c:v>118.39129323500001</c:v>
                      </c:pt>
                      <c:pt idx="25">
                        <c:v>2125.3100015370001</c:v>
                      </c:pt>
                      <c:pt idx="26">
                        <c:v>249.063806801</c:v>
                      </c:pt>
                      <c:pt idx="27">
                        <c:v>1495.2995730939999</c:v>
                      </c:pt>
                      <c:pt idx="28">
                        <c:v>5120.5031115000002</c:v>
                      </c:pt>
                      <c:pt idx="29">
                        <c:v>11303.839670421999</c:v>
                      </c:pt>
                      <c:pt idx="30">
                        <c:v>5008.4294945800002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9-F50A-40CA-9C12-F26366482CBC}"/>
                  </c:ext>
                </c:extLst>
              </c15:ser>
            </c15:filteredBarSeries>
          </c:ext>
        </c:extLst>
      </c:barChart>
      <c:lineChart>
        <c:grouping val="standard"/>
        <c:varyColors val="0"/>
        <c:ser>
          <c:idx val="2"/>
          <c:order val="2"/>
          <c:tx>
            <c:strRef>
              <c:f>Inversión!$D$49</c:f>
              <c:strCache>
                <c:ptCount val="1"/>
                <c:pt idx="0">
                  <c:v> Oblig./Apro. </c:v>
                </c:pt>
              </c:strCache>
            </c:strRef>
          </c:tx>
          <c:spPr>
            <a:ln w="28575" cap="rnd">
              <a:solidFill>
                <a:srgbClr val="FFC000"/>
              </a:solidFill>
              <a:prstDash val="sysDot"/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2.3847907310544755E-2"/>
                  <c:y val="-1.347345443033704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50A-40CA-9C12-F26366482CBC}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F50A-40CA-9C12-F26366482CBC}"/>
                </c:ext>
              </c:extLst>
            </c:dLbl>
            <c:dLbl>
              <c:idx val="1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4-F50A-40CA-9C12-F26366482CBC}"/>
                </c:ext>
              </c:extLst>
            </c:dLbl>
            <c:dLbl>
              <c:idx val="1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50A-40CA-9C12-F26366482CBC}"/>
                </c:ext>
              </c:extLst>
            </c:dLbl>
            <c:dLbl>
              <c:idx val="2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6-F50A-40CA-9C12-F26366482CBC}"/>
                </c:ext>
              </c:extLst>
            </c:dLbl>
            <c:dLbl>
              <c:idx val="30"/>
              <c:layout>
                <c:manualLayout>
                  <c:x val="-2.3847907310544727E-2"/>
                  <c:y val="-2.425221797460667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50A-40CA-9C12-F26366482CB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Inversión!$A$52:$A$82</c:f>
              <c:strCache>
                <c:ptCount val="31"/>
                <c:pt idx="0">
                  <c:v>AGRICULTURA Y DESARROLLO RURAL</c:v>
                </c:pt>
                <c:pt idx="1">
                  <c:v>AMBIENTE Y DESARROLLO SOSTENIBLE</c:v>
                </c:pt>
                <c:pt idx="2">
                  <c:v>CIENCIA, TECNOLOGÍA E INNOVACIÓN</c:v>
                </c:pt>
                <c:pt idx="3">
                  <c:v>COMERCIO, INDUSTRIA Y TURISMO</c:v>
                </c:pt>
                <c:pt idx="4">
                  <c:v>CONGRESO DE LA REPÚBLICA</c:v>
                </c:pt>
                <c:pt idx="5">
                  <c:v>CULTURA</c:v>
                </c:pt>
                <c:pt idx="6">
                  <c:v>DEFENSA Y POLICÍA</c:v>
                </c:pt>
                <c:pt idx="7">
                  <c:v>DEPORTE Y RECREACIÓN</c:v>
                </c:pt>
                <c:pt idx="8">
                  <c:v>EDUCACIÓN</c:v>
                </c:pt>
                <c:pt idx="9">
                  <c:v>EMPLEO PÚBLICO</c:v>
                </c:pt>
                <c:pt idx="10">
                  <c:v>FISCALÍA</c:v>
                </c:pt>
                <c:pt idx="11">
                  <c:v>HACIENDA</c:v>
                </c:pt>
                <c:pt idx="12">
                  <c:v>IGUALDAD Y EQUIDAD</c:v>
                </c:pt>
                <c:pt idx="13">
                  <c:v>INCLUSIÓN SOCIAL Y RECONCILIACIÓN</c:v>
                </c:pt>
                <c:pt idx="14">
                  <c:v>INFORMACIÓN ESTADÍSTICA</c:v>
                </c:pt>
                <c:pt idx="15">
                  <c:v>INTELIGENCIA</c:v>
                </c:pt>
                <c:pt idx="16">
                  <c:v>INTERIOR</c:v>
                </c:pt>
                <c:pt idx="17">
                  <c:v>JUSTICIA Y DEL DERECHO</c:v>
                </c:pt>
                <c:pt idx="18">
                  <c:v>MINAS Y ENERGÍA</c:v>
                </c:pt>
                <c:pt idx="19">
                  <c:v>ORGANISMOS DE CONTROL</c:v>
                </c:pt>
                <c:pt idx="20">
                  <c:v>PLANEACIÓN</c:v>
                </c:pt>
                <c:pt idx="21">
                  <c:v>PRESIDENCIA DE LA REPÚBLICA</c:v>
                </c:pt>
                <c:pt idx="22">
                  <c:v>RAMA JUDICIAL</c:v>
                </c:pt>
                <c:pt idx="23">
                  <c:v>REGISTRADURÍA</c:v>
                </c:pt>
                <c:pt idx="24">
                  <c:v>RELACIONES EXTERIORES</c:v>
                </c:pt>
                <c:pt idx="25">
                  <c:v>SALUD Y PROTECCIÓN SOCIAL</c:v>
                </c:pt>
                <c:pt idx="26">
                  <c:v>SISTEMA INTEGRAL DE VERDAD, JUSTICIA, REPARACIÓN Y NO REPETICIÓN</c:v>
                </c:pt>
                <c:pt idx="27">
                  <c:v>TECNOLOGÍAS DE LA INFORMACIÓN Y LAS COMUNICACIONES</c:v>
                </c:pt>
                <c:pt idx="28">
                  <c:v>TRABAJO</c:v>
                </c:pt>
                <c:pt idx="29">
                  <c:v>TRANSPORTE</c:v>
                </c:pt>
                <c:pt idx="30">
                  <c:v>VIVIENDA, CIUDAD Y TERRITORIO</c:v>
                </c:pt>
              </c:strCache>
              <c:extLst/>
            </c:strRef>
          </c:cat>
          <c:val>
            <c:numRef>
              <c:f>Inversión!$D$52:$D$82</c:f>
              <c:numCache>
                <c:formatCode>_ * #,##0.0_ ;_ * \-#,##0.0_ ;_ * "-"??_ ;_ @_ </c:formatCode>
                <c:ptCount val="31"/>
                <c:pt idx="0">
                  <c:v>73.90384102001849</c:v>
                </c:pt>
                <c:pt idx="1">
                  <c:v>34.081159202682947</c:v>
                </c:pt>
                <c:pt idx="2">
                  <c:v>64.230697522473022</c:v>
                </c:pt>
                <c:pt idx="3">
                  <c:v>52.606876032158077</c:v>
                </c:pt>
                <c:pt idx="4">
                  <c:v>63.809100539127265</c:v>
                </c:pt>
                <c:pt idx="5">
                  <c:v>65.672370923946815</c:v>
                </c:pt>
                <c:pt idx="6">
                  <c:v>67.769346948802877</c:v>
                </c:pt>
                <c:pt idx="7">
                  <c:v>57.507935874152295</c:v>
                </c:pt>
                <c:pt idx="8">
                  <c:v>91.291123632248315</c:v>
                </c:pt>
                <c:pt idx="9">
                  <c:v>62.767599274308658</c:v>
                </c:pt>
                <c:pt idx="10">
                  <c:v>72.220671800627656</c:v>
                </c:pt>
                <c:pt idx="11">
                  <c:v>22.841570060964369</c:v>
                </c:pt>
                <c:pt idx="12">
                  <c:v>95.498830052587067</c:v>
                </c:pt>
                <c:pt idx="13">
                  <c:v>83.5938983753759</c:v>
                </c:pt>
                <c:pt idx="14">
                  <c:v>44.095920212987352</c:v>
                </c:pt>
                <c:pt idx="15">
                  <c:v>74.404912973551731</c:v>
                </c:pt>
                <c:pt idx="16">
                  <c:v>48.773059638986176</c:v>
                </c:pt>
                <c:pt idx="17">
                  <c:v>46.936211035928942</c:v>
                </c:pt>
                <c:pt idx="18">
                  <c:v>85.617913680295928</c:v>
                </c:pt>
                <c:pt idx="19">
                  <c:v>52.37694921652011</c:v>
                </c:pt>
                <c:pt idx="20">
                  <c:v>27.178410878568194</c:v>
                </c:pt>
                <c:pt idx="21">
                  <c:v>6.7167675801642499</c:v>
                </c:pt>
                <c:pt idx="22">
                  <c:v>43.654138363297733</c:v>
                </c:pt>
                <c:pt idx="23">
                  <c:v>57.178658497823555</c:v>
                </c:pt>
                <c:pt idx="24">
                  <c:v>70.975732738840037</c:v>
                </c:pt>
                <c:pt idx="25">
                  <c:v>65.805723090582376</c:v>
                </c:pt>
                <c:pt idx="26">
                  <c:v>85.63437103081877</c:v>
                </c:pt>
                <c:pt idx="27">
                  <c:v>88.830506488322214</c:v>
                </c:pt>
                <c:pt idx="28">
                  <c:v>89.209237439381027</c:v>
                </c:pt>
                <c:pt idx="29">
                  <c:v>76.520395228262871</c:v>
                </c:pt>
                <c:pt idx="30">
                  <c:v>41.086929110770178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8-F50A-40CA-9C12-F26366482C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0868255"/>
        <c:axId val="70863679"/>
      </c:lineChart>
      <c:catAx>
        <c:axId val="18411032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603354831"/>
        <c:crosses val="autoZero"/>
        <c:auto val="1"/>
        <c:lblAlgn val="ctr"/>
        <c:lblOffset val="100"/>
        <c:noMultiLvlLbl val="0"/>
      </c:catAx>
      <c:valAx>
        <c:axId val="1603354831"/>
        <c:scaling>
          <c:orientation val="minMax"/>
          <c:max val="1800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O"/>
                  <a:t>Miles de millones de pesos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O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841103231"/>
        <c:crosses val="autoZero"/>
        <c:crossBetween val="between"/>
      </c:valAx>
      <c:valAx>
        <c:axId val="70863679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CO"/>
                  <a:t>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CO"/>
            </a:p>
          </c:txPr>
        </c:title>
        <c:numFmt formatCode="_ * #,##0.0_ ;_ * \-#,##0.0_ ;_ * &quot;-&quot;??_ ;_ @_ 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70868255"/>
        <c:crosses val="max"/>
        <c:crossBetween val="between"/>
      </c:valAx>
      <c:catAx>
        <c:axId val="70868255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0863679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'Velocidad de ejecución'!$B$7</c:f>
              <c:strCache>
                <c:ptCount val="1"/>
                <c:pt idx="0">
                  <c:v>Obligaciones/ apropiaciones </c:v>
                </c:pt>
              </c:strCache>
            </c:strRef>
          </c:tx>
          <c:spPr>
            <a:solidFill>
              <a:srgbClr val="002060"/>
            </a:solidFill>
            <a:ln>
              <a:solidFill>
                <a:srgbClr val="6686FF"/>
              </a:soli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2"/>
              <c:layout>
                <c:manualLayout>
                  <c:x val="-2.4487290132354767E-3"/>
                  <c:y val="6.152058307371081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CA7-441D-B57F-338D3507FD2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'Velocidad de ejecución'!$C$353:$Z$353</c:f>
              <c:numCache>
                <c:formatCode>General</c:formatCode>
                <c:ptCount val="2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</c:numCache>
            </c:numRef>
          </c:cat>
          <c:val>
            <c:numRef>
              <c:f>'Velocidad de ejecución'!$C$355:$Z$355</c:f>
              <c:numCache>
                <c:formatCode>_(* #,##0.0_);_(* \(#,##0.0\);_(* "-"??_);_(@_)</c:formatCode>
                <c:ptCount val="24"/>
                <c:pt idx="0">
                  <c:v>88.621541537873696</c:v>
                </c:pt>
                <c:pt idx="1">
                  <c:v>85.983539138254201</c:v>
                </c:pt>
                <c:pt idx="2">
                  <c:v>84.080794576408906</c:v>
                </c:pt>
                <c:pt idx="3">
                  <c:v>87.580737555202901</c:v>
                </c:pt>
                <c:pt idx="4">
                  <c:v>87.024287605769601</c:v>
                </c:pt>
                <c:pt idx="5">
                  <c:v>88.612003386757294</c:v>
                </c:pt>
                <c:pt idx="6">
                  <c:v>87.439512265310199</c:v>
                </c:pt>
                <c:pt idx="7">
                  <c:v>90.958149355741099</c:v>
                </c:pt>
                <c:pt idx="8">
                  <c:v>93.6350405344796</c:v>
                </c:pt>
                <c:pt idx="9">
                  <c:v>90.883341954879398</c:v>
                </c:pt>
                <c:pt idx="10">
                  <c:v>88.409810864370499</c:v>
                </c:pt>
                <c:pt idx="11">
                  <c:v>93.532666052748894</c:v>
                </c:pt>
                <c:pt idx="12">
                  <c:v>93.549021893940136</c:v>
                </c:pt>
                <c:pt idx="13">
                  <c:v>94.061084548495216</c:v>
                </c:pt>
                <c:pt idx="14">
                  <c:v>92.013866799579844</c:v>
                </c:pt>
                <c:pt idx="15">
                  <c:v>92.649444308002387</c:v>
                </c:pt>
                <c:pt idx="16">
                  <c:v>92.805020452637223</c:v>
                </c:pt>
                <c:pt idx="17">
                  <c:v>94.128058204542228</c:v>
                </c:pt>
                <c:pt idx="18">
                  <c:v>90.631728587282396</c:v>
                </c:pt>
                <c:pt idx="19">
                  <c:v>90.700010536518519</c:v>
                </c:pt>
                <c:pt idx="20">
                  <c:v>83.745163461635826</c:v>
                </c:pt>
                <c:pt idx="21">
                  <c:v>89.850110681533167</c:v>
                </c:pt>
                <c:pt idx="22">
                  <c:v>86.477078757108885</c:v>
                </c:pt>
                <c:pt idx="23">
                  <c:v>85.8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CA7-441D-B57F-338D3507FD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848194607"/>
        <c:axId val="1848195023"/>
      </c:barChart>
      <c:lineChart>
        <c:grouping val="standard"/>
        <c:varyColors val="0"/>
        <c:ser>
          <c:idx val="0"/>
          <c:order val="2"/>
          <c:tx>
            <c:strRef>
              <c:f>'Velocidad de ejecución'!$B$9</c:f>
              <c:strCache>
                <c:ptCount val="1"/>
                <c:pt idx="0">
                  <c:v>Promedio</c:v>
                </c:pt>
              </c:strCache>
            </c:strRef>
          </c:tx>
          <c:spPr>
            <a:ln w="19050" cap="rnd">
              <a:solidFill>
                <a:srgbClr val="841341"/>
              </a:solidFill>
              <a:prstDash val="lgDashDotDot"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dLbls>
            <c:dLbl>
              <c:idx val="0"/>
              <c:layout>
                <c:manualLayout>
                  <c:x val="-4.4077122238238578E-2"/>
                  <c:y val="-3.3257358601105011E-1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CA7-441D-B57F-338D3507FD2C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CA7-441D-B57F-338D3507FD2C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CA7-441D-B57F-338D3507FD2C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CA7-441D-B57F-338D3507FD2C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CA7-441D-B57F-338D3507FD2C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CA7-441D-B57F-338D3507FD2C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CA7-441D-B57F-338D3507FD2C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CA7-441D-B57F-338D3507FD2C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2CA7-441D-B57F-338D3507FD2C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2CA7-441D-B57F-338D3507FD2C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2CA7-441D-B57F-338D3507FD2C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2CA7-441D-B57F-338D3507FD2C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2CA7-441D-B57F-338D3507FD2C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2CA7-441D-B57F-338D3507FD2C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2CA7-441D-B57F-338D3507FD2C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2CA7-441D-B57F-338D3507FD2C}"/>
                </c:ext>
              </c:extLst>
            </c:dLbl>
            <c:dLbl>
              <c:idx val="1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2CA7-441D-B57F-338D3507FD2C}"/>
                </c:ext>
              </c:extLst>
            </c:dLbl>
            <c:dLbl>
              <c:idx val="1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2CA7-441D-B57F-338D3507FD2C}"/>
                </c:ext>
              </c:extLst>
            </c:dLbl>
            <c:dLbl>
              <c:idx val="1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2CA7-441D-B57F-338D3507FD2C}"/>
                </c:ext>
              </c:extLst>
            </c:dLbl>
            <c:dLbl>
              <c:idx val="1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2CA7-441D-B57F-338D3507FD2C}"/>
                </c:ext>
              </c:extLst>
            </c:dLbl>
            <c:dLbl>
              <c:idx val="2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2CA7-441D-B57F-338D3507FD2C}"/>
                </c:ext>
              </c:extLst>
            </c:dLbl>
            <c:dLbl>
              <c:idx val="2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2CA7-441D-B57F-338D3507FD2C}"/>
                </c:ext>
              </c:extLst>
            </c:dLbl>
            <c:dLbl>
              <c:idx val="2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2CA7-441D-B57F-338D3507FD2C}"/>
                </c:ext>
              </c:extLst>
            </c:dLbl>
            <c:dLbl>
              <c:idx val="2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2CA7-441D-B57F-338D3507FD2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'Velocidad de ejecución'!$C$5:$Z$5</c:f>
            </c:multiLvlStrRef>
          </c:cat>
          <c:val>
            <c:numRef>
              <c:f>'Velocidad de ejecución'!$C$357:$Z$357</c:f>
              <c:numCache>
                <c:formatCode>_(* #,##0.0_);_(* \(#,##0.0\);_(* "-"??_);_(@_)</c:formatCode>
                <c:ptCount val="24"/>
                <c:pt idx="0">
                  <c:v>89.715500544128005</c:v>
                </c:pt>
                <c:pt idx="1">
                  <c:v>89.715500544128005</c:v>
                </c:pt>
                <c:pt idx="2">
                  <c:v>89.715500544128005</c:v>
                </c:pt>
                <c:pt idx="3">
                  <c:v>89.715500544128005</c:v>
                </c:pt>
                <c:pt idx="4">
                  <c:v>89.715500544128005</c:v>
                </c:pt>
                <c:pt idx="5">
                  <c:v>89.715500544128005</c:v>
                </c:pt>
                <c:pt idx="6">
                  <c:v>89.715500544128005</c:v>
                </c:pt>
                <c:pt idx="7">
                  <c:v>89.715500544128005</c:v>
                </c:pt>
                <c:pt idx="8">
                  <c:v>89.715500544128005</c:v>
                </c:pt>
                <c:pt idx="9">
                  <c:v>89.715500544128005</c:v>
                </c:pt>
                <c:pt idx="10">
                  <c:v>89.715500544128005</c:v>
                </c:pt>
                <c:pt idx="11">
                  <c:v>89.715500544128005</c:v>
                </c:pt>
                <c:pt idx="12">
                  <c:v>89.715500544128005</c:v>
                </c:pt>
                <c:pt idx="13">
                  <c:v>89.715500544128005</c:v>
                </c:pt>
                <c:pt idx="14">
                  <c:v>89.715500544128005</c:v>
                </c:pt>
                <c:pt idx="15">
                  <c:v>89.715500544128005</c:v>
                </c:pt>
                <c:pt idx="16">
                  <c:v>89.715500544128005</c:v>
                </c:pt>
                <c:pt idx="17">
                  <c:v>89.715500544128005</c:v>
                </c:pt>
                <c:pt idx="18">
                  <c:v>89.715500544128005</c:v>
                </c:pt>
                <c:pt idx="19">
                  <c:v>89.715500544128005</c:v>
                </c:pt>
                <c:pt idx="20">
                  <c:v>89.715500544128005</c:v>
                </c:pt>
                <c:pt idx="21">
                  <c:v>89.715500544128005</c:v>
                </c:pt>
                <c:pt idx="22">
                  <c:v>89.715500544128005</c:v>
                </c:pt>
                <c:pt idx="23">
                  <c:v>89.715500544128005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A-2CA7-441D-B57F-338D3507FD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48194607"/>
        <c:axId val="1848195023"/>
      </c:lineChart>
      <c:lineChart>
        <c:grouping val="standard"/>
        <c:varyColors val="0"/>
        <c:ser>
          <c:idx val="3"/>
          <c:order val="1"/>
          <c:tx>
            <c:strRef>
              <c:f>'Velocidad de ejecución'!$B$8</c:f>
              <c:strCache>
                <c:ptCount val="1"/>
                <c:pt idx="0">
                  <c:v>Variación año anterior</c:v>
                </c:pt>
              </c:strCache>
            </c:strRef>
          </c:tx>
          <c:spPr>
            <a:ln w="28575" cap="rnd">
              <a:solidFill>
                <a:srgbClr val="B58B40"/>
              </a:solidFill>
              <a:prstDash val="dash"/>
              <a:rou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marker>
            <c:symbol val="none"/>
          </c:marker>
          <c:cat>
            <c:multiLvlStrRef>
              <c:f>'Velocidad de ejecución'!$C$5:$Y$5</c:f>
            </c:multiLvlStrRef>
          </c:cat>
          <c:val>
            <c:numRef>
              <c:f>'Velocidad de ejecución'!$C$356:$Z$356</c:f>
              <c:numCache>
                <c:formatCode>_(* #,##0.0_);_(* \(#,##0.0\);_(* "-"??_);_(@_)</c:formatCode>
                <c:ptCount val="24"/>
                <c:pt idx="0">
                  <c:v>0</c:v>
                </c:pt>
                <c:pt idx="1">
                  <c:v>-2.638002399619495</c:v>
                </c:pt>
                <c:pt idx="2">
                  <c:v>-1.9027445618452958</c:v>
                </c:pt>
                <c:pt idx="3">
                  <c:v>3.499942978793996</c:v>
                </c:pt>
                <c:pt idx="4">
                  <c:v>-0.55644994943330062</c:v>
                </c:pt>
                <c:pt idx="5">
                  <c:v>1.5877157809876934</c:v>
                </c:pt>
                <c:pt idx="6">
                  <c:v>-1.172491121447095</c:v>
                </c:pt>
                <c:pt idx="7">
                  <c:v>3.5186370904309001</c:v>
                </c:pt>
                <c:pt idx="8">
                  <c:v>2.6768911787385008</c:v>
                </c:pt>
                <c:pt idx="9">
                  <c:v>-2.7516985796002018</c:v>
                </c:pt>
                <c:pt idx="10">
                  <c:v>-2.4735310905088994</c:v>
                </c:pt>
                <c:pt idx="11">
                  <c:v>5.122855188378395</c:v>
                </c:pt>
                <c:pt idx="12">
                  <c:v>1.6355841191241893E-2</c:v>
                </c:pt>
                <c:pt idx="13">
                  <c:v>0.5120626545550806</c:v>
                </c:pt>
                <c:pt idx="14">
                  <c:v>-2.0472177489153722</c:v>
                </c:pt>
                <c:pt idx="15">
                  <c:v>0.63557750842254279</c:v>
                </c:pt>
                <c:pt idx="16">
                  <c:v>0.1555761446348356</c:v>
                </c:pt>
                <c:pt idx="17">
                  <c:v>1.3230377519050052</c:v>
                </c:pt>
                <c:pt idx="18">
                  <c:v>-3.4963296172598319</c:v>
                </c:pt>
                <c:pt idx="19">
                  <c:v>6.8281949236123296E-2</c:v>
                </c:pt>
                <c:pt idx="20">
                  <c:v>-6.9548470748826929</c:v>
                </c:pt>
                <c:pt idx="21">
                  <c:v>6.1049472198973405</c:v>
                </c:pt>
                <c:pt idx="22">
                  <c:v>-3.3730319244242821</c:v>
                </c:pt>
                <c:pt idx="23">
                  <c:v>-0.67707875710888743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B-2CA7-441D-B57F-338D3507FD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52959263"/>
        <c:axId val="1852946783"/>
      </c:lineChart>
      <c:catAx>
        <c:axId val="18481946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848195023"/>
        <c:crosses val="autoZero"/>
        <c:auto val="1"/>
        <c:lblAlgn val="ctr"/>
        <c:lblOffset val="100"/>
        <c:noMultiLvlLbl val="0"/>
      </c:catAx>
      <c:valAx>
        <c:axId val="1848195023"/>
        <c:scaling>
          <c:orientation val="minMax"/>
        </c:scaling>
        <c:delete val="0"/>
        <c:axPos val="l"/>
        <c:numFmt formatCode="_(* #,##0.0_);_(* \(#,##0.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848194607"/>
        <c:crosses val="autoZero"/>
        <c:crossBetween val="between"/>
      </c:valAx>
      <c:valAx>
        <c:axId val="1852946783"/>
        <c:scaling>
          <c:orientation val="minMax"/>
        </c:scaling>
        <c:delete val="0"/>
        <c:axPos val="r"/>
        <c:numFmt formatCode="_(* #,##0.0_);_(* \(#,##0.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1852959263"/>
        <c:crosses val="max"/>
        <c:crossBetween val="between"/>
      </c:valAx>
      <c:catAx>
        <c:axId val="1852959263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52946783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7DE8F55E-3564-59E0-6AB4-0A68F599327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2C491CA-AD82-21DA-B6AF-104C3C64927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065CE21-4FFD-43E4-9BE1-44B69E389DE4}" type="datetimeFigureOut">
              <a:rPr lang="es-CO" smtClean="0"/>
              <a:t>6/03/2024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4018EA8-D50D-6048-06A1-98CC923A5FF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F885154-3EB1-CC47-4591-C970E8A909C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55897CF-0428-44F3-9C91-0685A4FB6EB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00616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6354F-22F7-4C02-8CAC-3736E80A1FDE}" type="datetimeFigureOut">
              <a:rPr lang="es-CO" smtClean="0"/>
              <a:t>6/03/2024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D2998-E600-4C62-ADE5-FE8EE4CAF9C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0814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6805B226-F693-E23A-0AC6-0487A3BCF4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00"/>
            <a:ext cx="12191733" cy="685814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2C092A5-DE25-767F-031F-CE0639AC5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259010-DBE2-D34D-D879-AC7A1D283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C31B2-286A-C9C4-E01D-E40D72576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6/03/2024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1D1DDB-6CC7-9360-8F7F-08FF87C5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C3D685-36E9-396E-8492-722E755F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15255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911F9C-4982-DC10-47A7-6087D7976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A2D4D84-B18F-DC4C-91BD-C2D2452F67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14A5BCA-21FB-4F80-5D90-71B92FADA7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DC4DC66-6DB7-E14E-1352-1E2E2ED4E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6/03/2024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5AEA652-EF40-005F-FF90-AD253E40D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E9AB725-99AA-BB55-8E39-F039EB14A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5096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E65C95-5503-7D88-003E-0E2E5F911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3AC4D1E-48F0-A1F3-F9C4-7B875CE887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1F0E517-DE99-33E7-2751-3A45597C88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892408-C707-58E8-CE35-B1C506B77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6/03/2024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65293AC-92C2-E7E4-0ECB-1F609042D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AB57530-0A48-7CB0-27F9-91E065538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52666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05C3E2-E170-9268-25A1-AE60BCD4A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FDC4665-0C8C-E09A-7C93-4DB3CB0A64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863F176-85B0-9D54-437B-996F56A1D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6/03/2024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D9FF4C6-8C08-CBB4-3CE2-59E6FA53D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DD7E2D5-E6C7-D872-FB2D-BAF97048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280545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BAB6635-A1FA-05FB-BAB0-2B865D5253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6005000-C67B-39FC-C963-1BE222E2F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277B06B-FF69-1B1F-5058-EED75F49A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6/03/2024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A1E3432-7CD9-B690-69AF-9AB3EC20F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0FBBF71-D1BB-B37A-0A5C-4B7A1432A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82265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AD64394-963E-D625-32AA-BDFC76B6E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6/03/2024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0F68054-34D7-9279-DFD5-715512BF4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916C35A-4761-CBE9-49AD-2C3A4928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F03094B-3B2A-4C1A-84F1-903486D2D0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298"/>
            <a:ext cx="12191998" cy="685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56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C4201D2B-7635-B428-D717-5BAA3AF3AB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" y="-149"/>
            <a:ext cx="12191998" cy="685829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2C092A5-DE25-767F-031F-CE0639AC5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259010-DBE2-D34D-D879-AC7A1D283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C31B2-286A-C9C4-E01D-E40D72576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6/03/2024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1D1DDB-6CC7-9360-8F7F-08FF87C5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C3D685-36E9-396E-8492-722E755F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3B05C927-FCF5-0132-3B83-3AA55DB686B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9"/>
            <a:ext cx="12191732" cy="685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207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6/03/2024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4201D2B-7635-B428-D717-5BAA3AF3AB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" y="-149"/>
            <a:ext cx="12191998" cy="685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37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A0128F-3548-EBBF-BD29-1EB1D2457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B611771-8F44-52FC-9741-53E17FE373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A0D0EFA-890A-CDAE-F1B6-CDA7C84A4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6/03/2024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903C958-22C5-59D4-D584-C88407A5F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0441F80-8960-189A-2E8E-15505E6A0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3B05C927-FCF5-0132-3B83-3AA55DB686B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" y="0"/>
            <a:ext cx="12191732" cy="685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970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1F210-8371-C703-B82E-47C593C78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B15A348-98B3-3879-5E17-CB0127E648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8F33D3A-1132-9B1A-B962-CD60ABDB6F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1E0D49E-7178-69A3-8F58-4D4C48A6C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6/03/2024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F5CC090-A935-39EC-1352-2703D7774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9F37035-180E-0152-1228-EECA44274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26693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CAB338-F339-66BE-83C6-7A3F6FECC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9935FC1-EFEA-9E70-C955-E0F46AFA9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52A0A90-FD8F-D098-9E3C-8B3903C7EA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0F47486-611C-6371-6BFF-C8AADB90A8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5A5BFE2-9B56-F9FE-1317-1698B3D8A8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58251A3-C7BF-3DF9-1006-6349C94FA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6/03/2024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44687DF-C287-0B90-0384-AC46566F9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B92D22D-0268-7F05-56E0-5963F89C2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7333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5FE461-F01D-222B-4C7C-57D2AA865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CFB908D-19D2-F83C-4039-D58C06ECA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6/03/2024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77D68EF-BFF2-A72E-07EE-5E72D7A47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38FE25A-BF2A-CF99-7E87-C956434B7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71424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B9DC9B7-1E4F-7D26-4BD7-745061F4E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6/03/2024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F5816B9-11D6-2A5A-0FD1-DB0FC94DB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3A788D0-F4D3-2B6C-9239-17F58235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62749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F842174-351A-5C35-E775-1CDC59E17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5D2E68F-9A0D-D89E-ED06-73EDB9E63B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A95696-420C-C45E-6F3E-ED258E8D8B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A6FAC-9192-436B-870E-80DDE60983C7}" type="datetimeFigureOut">
              <a:rPr lang="es-CO" smtClean="0"/>
              <a:t>6/03/2024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BEF4216-2A8E-0656-28FD-6CAD51853C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6FEC2FF-6B1B-D345-F657-95FAADED47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26068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0" r:id="rId3"/>
    <p:sldLayoutId id="2147483651" r:id="rId4"/>
    <p:sldLayoutId id="2147483650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8096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0557C89D-1646-EAA9-38BC-15FD2C8344B9}"/>
              </a:ext>
            </a:extLst>
          </p:cNvPr>
          <p:cNvSpPr txBox="1"/>
          <p:nvPr/>
        </p:nvSpPr>
        <p:spPr>
          <a:xfrm>
            <a:off x="5142855" y="6829224"/>
            <a:ext cx="19062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Helvetica" pitchFamily="2" charset="0"/>
              </a:rPr>
              <a:t>www.minhacienda.gov.co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A83A12B4-A59C-6029-B1D0-BF6BE446E8FB}"/>
              </a:ext>
            </a:extLst>
          </p:cNvPr>
          <p:cNvSpPr txBox="1">
            <a:spLocks/>
          </p:cNvSpPr>
          <p:nvPr/>
        </p:nvSpPr>
        <p:spPr>
          <a:xfrm>
            <a:off x="1813710" y="580829"/>
            <a:ext cx="9144000" cy="49601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600" b="1" dirty="0">
                <a:latin typeface="Verdana" panose="020B0604030504040204" pitchFamily="34" charset="0"/>
                <a:ea typeface="Verdana" panose="020B0604030504040204" pitchFamily="34" charset="0"/>
              </a:rPr>
              <a:t>Ejecución Sectorial Funcionamiento e</a:t>
            </a:r>
          </a:p>
          <a:p>
            <a:pPr algn="ctr"/>
            <a:r>
              <a:rPr lang="es-CO" sz="2600" b="1" dirty="0">
                <a:latin typeface="Verdana" panose="020B0604030504040204" pitchFamily="34" charset="0"/>
                <a:ea typeface="Verdana" panose="020B0604030504040204" pitchFamily="34" charset="0"/>
              </a:rPr>
              <a:t> Inversión – PGN Sin Deuda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2E41161-1AF8-5C30-2F20-6BF9D44844CB}"/>
              </a:ext>
            </a:extLst>
          </p:cNvPr>
          <p:cNvSpPr txBox="1"/>
          <p:nvPr/>
        </p:nvSpPr>
        <p:spPr>
          <a:xfrm>
            <a:off x="1287892" y="1070251"/>
            <a:ext cx="30419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>
                <a:latin typeface="Verdana" panose="020B0604030504040204" pitchFamily="34" charset="0"/>
                <a:ea typeface="Verdana" panose="020B0604030504040204" pitchFamily="34" charset="0"/>
              </a:rPr>
              <a:t>Miles de millones de pesos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1AD1D79-BCC1-A005-746F-2C9A42DB3F81}"/>
              </a:ext>
            </a:extLst>
          </p:cNvPr>
          <p:cNvSpPr txBox="1"/>
          <p:nvPr/>
        </p:nvSpPr>
        <p:spPr>
          <a:xfrm>
            <a:off x="1287892" y="6429941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8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Fuente: Dirección General del Presupuesto Público Nacional- Subdirección de Análisis y Consolidación Presupuestal</a:t>
            </a:r>
            <a:r>
              <a:rPr lang="es-CO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397190D7-3B03-A513-335F-D21DD61A2B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4175" y="1489268"/>
            <a:ext cx="8883650" cy="473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544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EC234D46-DBF3-524C-31F0-BBFB238D73D8}"/>
              </a:ext>
            </a:extLst>
          </p:cNvPr>
          <p:cNvSpPr txBox="1"/>
          <p:nvPr/>
        </p:nvSpPr>
        <p:spPr>
          <a:xfrm>
            <a:off x="5142855" y="6639446"/>
            <a:ext cx="1906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Helvetica" pitchFamily="2" charset="0"/>
              </a:rPr>
              <a:t>www.minhacienda.gov.co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118918FD-C99F-69DD-930E-DA4D62700938}"/>
              </a:ext>
            </a:extLst>
          </p:cNvPr>
          <p:cNvSpPr txBox="1">
            <a:spLocks/>
          </p:cNvSpPr>
          <p:nvPr/>
        </p:nvSpPr>
        <p:spPr>
          <a:xfrm>
            <a:off x="1721167" y="843763"/>
            <a:ext cx="9144000" cy="49601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800" b="1" dirty="0">
                <a:latin typeface="Verdana" panose="020B0604030504040204" pitchFamily="34" charset="0"/>
                <a:ea typeface="Verdana" panose="020B0604030504040204" pitchFamily="34" charset="0"/>
              </a:rPr>
              <a:t>Ejecución Sectorial Funcionamiento e Inversión- PGN sin deuda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FB05C3B-F732-3A91-3EB1-F14CE4F587EB}"/>
              </a:ext>
            </a:extLst>
          </p:cNvPr>
          <p:cNvSpPr txBox="1"/>
          <p:nvPr/>
        </p:nvSpPr>
        <p:spPr>
          <a:xfrm>
            <a:off x="684082" y="6365461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8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Fuente: Dirección General del Presupuesto Público Nacional- Subdirección de Análisis y Consolidación Presupuestal</a:t>
            </a:r>
            <a:r>
              <a:rPr lang="es-CO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E024C236-02CD-7E7D-DF68-B04CCFE9B2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865" y="1656784"/>
            <a:ext cx="10502019" cy="4615398"/>
          </a:xfrm>
          <a:prstGeom prst="rect">
            <a:avLst/>
          </a:prstGeom>
          <a:ln>
            <a:noFill/>
          </a:ln>
        </p:spPr>
      </p:pic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685C588C-8EAD-0E87-9325-C615ECB45A94}"/>
              </a:ext>
            </a:extLst>
          </p:cNvPr>
          <p:cNvCxnSpPr>
            <a:cxnSpLocks/>
          </p:cNvCxnSpPr>
          <p:nvPr/>
        </p:nvCxnSpPr>
        <p:spPr>
          <a:xfrm flipH="1">
            <a:off x="1567991" y="2404079"/>
            <a:ext cx="9253097" cy="0"/>
          </a:xfrm>
          <a:prstGeom prst="line">
            <a:avLst/>
          </a:prstGeom>
          <a:ln w="1905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EE84C29-89BF-8AF2-87C5-1F734593A68F}"/>
              </a:ext>
            </a:extLst>
          </p:cNvPr>
          <p:cNvSpPr txBox="1"/>
          <p:nvPr/>
        </p:nvSpPr>
        <p:spPr>
          <a:xfrm>
            <a:off x="1081109" y="2175117"/>
            <a:ext cx="486882" cy="228962"/>
          </a:xfrm>
          <a:prstGeom prst="rect">
            <a:avLst/>
          </a:prstGeom>
          <a:noFill/>
          <a:ln>
            <a:solidFill>
              <a:schemeClr val="bg1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es-CO" sz="800" b="1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85,8</a:t>
            </a:r>
          </a:p>
        </p:txBody>
      </p:sp>
    </p:spTree>
    <p:extLst>
      <p:ext uri="{BB962C8B-B14F-4D97-AF65-F5344CB8AC3E}">
        <p14:creationId xmlns:p14="http://schemas.microsoft.com/office/powerpoint/2010/main" val="1741522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2ADD65AC-2817-8F98-DF5C-3672707CB703}"/>
              </a:ext>
            </a:extLst>
          </p:cNvPr>
          <p:cNvSpPr txBox="1"/>
          <p:nvPr/>
        </p:nvSpPr>
        <p:spPr>
          <a:xfrm>
            <a:off x="5142855" y="6639446"/>
            <a:ext cx="1906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Helvetica" pitchFamily="2" charset="0"/>
              </a:rPr>
              <a:t>www.minhacienda.gov.co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55EE136C-4E27-64DA-95B5-C9D65D4374E6}"/>
              </a:ext>
            </a:extLst>
          </p:cNvPr>
          <p:cNvSpPr txBox="1">
            <a:spLocks/>
          </p:cNvSpPr>
          <p:nvPr/>
        </p:nvSpPr>
        <p:spPr>
          <a:xfrm>
            <a:off x="1524000" y="404396"/>
            <a:ext cx="9144000" cy="49601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800" b="1" dirty="0">
                <a:latin typeface="Verdana" panose="020B0604030504040204" pitchFamily="34" charset="0"/>
                <a:ea typeface="Verdana" panose="020B0604030504040204" pitchFamily="34" charset="0"/>
              </a:rPr>
              <a:t>Ejecución Sectorial Funcionamiento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052DC91-602D-5A44-A845-7FD6C26A6CFD}"/>
              </a:ext>
            </a:extLst>
          </p:cNvPr>
          <p:cNvSpPr txBox="1"/>
          <p:nvPr/>
        </p:nvSpPr>
        <p:spPr>
          <a:xfrm>
            <a:off x="1289926" y="1034695"/>
            <a:ext cx="30419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>
                <a:latin typeface="Verdana" panose="020B0604030504040204" pitchFamily="34" charset="0"/>
                <a:ea typeface="Verdana" panose="020B0604030504040204" pitchFamily="34" charset="0"/>
              </a:rPr>
              <a:t>Miles de millones de pesos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9DE6EB7-6386-EF03-04FA-08E528A03BD7}"/>
              </a:ext>
            </a:extLst>
          </p:cNvPr>
          <p:cNvSpPr txBox="1"/>
          <p:nvPr/>
        </p:nvSpPr>
        <p:spPr>
          <a:xfrm>
            <a:off x="1287892" y="6386401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8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Fuente: Dirección General del Presupuesto Público Nacional- Subdirección de Análisis y Consolidación Presupuestal</a:t>
            </a:r>
            <a:r>
              <a:rPr lang="es-CO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27C9808-9FCF-DEB5-7D55-43893906E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2725" y="1332528"/>
            <a:ext cx="9226550" cy="490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0052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CDAC18AC-C118-2EEC-FA61-34B5831FCBFD}"/>
              </a:ext>
            </a:extLst>
          </p:cNvPr>
          <p:cNvSpPr txBox="1"/>
          <p:nvPr/>
        </p:nvSpPr>
        <p:spPr>
          <a:xfrm>
            <a:off x="5142855" y="6639446"/>
            <a:ext cx="1906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Helvetica" pitchFamily="2" charset="0"/>
              </a:rPr>
              <a:t>www.minhacienda.gov.co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A7485638-B9CC-7ADB-59AC-4D110E52E037}"/>
              </a:ext>
            </a:extLst>
          </p:cNvPr>
          <p:cNvSpPr txBox="1">
            <a:spLocks/>
          </p:cNvSpPr>
          <p:nvPr/>
        </p:nvSpPr>
        <p:spPr>
          <a:xfrm>
            <a:off x="1524000" y="404396"/>
            <a:ext cx="9144000" cy="49601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800" b="1" dirty="0">
                <a:latin typeface="Verdana" panose="020B0604030504040204" pitchFamily="34" charset="0"/>
                <a:ea typeface="Verdana" panose="020B0604030504040204" pitchFamily="34" charset="0"/>
              </a:rPr>
              <a:t>Ejecución Sectorial Funcionamiento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F67E02B-2682-F82D-4E7F-847B8A78374A}"/>
              </a:ext>
            </a:extLst>
          </p:cNvPr>
          <p:cNvSpPr txBox="1"/>
          <p:nvPr/>
        </p:nvSpPr>
        <p:spPr>
          <a:xfrm>
            <a:off x="1242009" y="6490548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8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Fuente: Dirección General del Presupuesto Público Nacional- Subdirección de Análisis y Consolidación Presupuestal</a:t>
            </a:r>
            <a:r>
              <a:rPr lang="es-CO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E039ECEF-0BD9-60DD-4E94-62C07E7FC7C5}"/>
              </a:ext>
            </a:extLst>
          </p:cNvPr>
          <p:cNvGrpSpPr/>
          <p:nvPr/>
        </p:nvGrpSpPr>
        <p:grpSpPr>
          <a:xfrm>
            <a:off x="337087" y="1634490"/>
            <a:ext cx="11196000" cy="4475143"/>
            <a:chOff x="337087" y="1634490"/>
            <a:chExt cx="11196000" cy="4475143"/>
          </a:xfrm>
        </p:grpSpPr>
        <p:graphicFrame>
          <p:nvGraphicFramePr>
            <p:cNvPr id="3" name="Gráfico 2">
              <a:extLst>
                <a:ext uri="{FF2B5EF4-FFF2-40B4-BE49-F238E27FC236}">
                  <a16:creationId xmlns:a16="http://schemas.microsoft.com/office/drawing/2014/main" id="{AE6601CB-4E76-4CC6-8C32-8B16F8894C2F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039479608"/>
                </p:ext>
              </p:extLst>
            </p:nvPr>
          </p:nvGraphicFramePr>
          <p:xfrm>
            <a:off x="337087" y="1634490"/>
            <a:ext cx="11196000" cy="447514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2" name="Conector recto 1">
              <a:extLst>
                <a:ext uri="{FF2B5EF4-FFF2-40B4-BE49-F238E27FC236}">
                  <a16:creationId xmlns:a16="http://schemas.microsoft.com/office/drawing/2014/main" id="{293D052C-F3D8-0088-B4DC-1C5BA5CB4E78}"/>
                </a:ext>
              </a:extLst>
            </p:cNvPr>
            <p:cNvCxnSpPr>
              <a:cxnSpLocks/>
              <a:endCxn id="7" idx="2"/>
            </p:cNvCxnSpPr>
            <p:nvPr/>
          </p:nvCxnSpPr>
          <p:spPr>
            <a:xfrm flipH="1">
              <a:off x="1904326" y="2281181"/>
              <a:ext cx="8763674" cy="42407"/>
            </a:xfrm>
            <a:prstGeom prst="line">
              <a:avLst/>
            </a:prstGeom>
            <a:ln w="19050">
              <a:solidFill>
                <a:schemeClr val="accent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AAEE3651-3FCB-F05E-B2E2-BABB2203E934}"/>
                </a:ext>
              </a:extLst>
            </p:cNvPr>
            <p:cNvSpPr txBox="1"/>
            <p:nvPr/>
          </p:nvSpPr>
          <p:spPr>
            <a:xfrm>
              <a:off x="1664417" y="2108144"/>
              <a:ext cx="479818" cy="215444"/>
            </a:xfrm>
            <a:prstGeom prst="rect">
              <a:avLst/>
            </a:prstGeom>
            <a:noFill/>
            <a:ln>
              <a:solidFill>
                <a:schemeClr val="bg1"/>
              </a:solidFill>
              <a:prstDash val="sysDot"/>
            </a:ln>
          </p:spPr>
          <p:txBody>
            <a:bodyPr wrap="square" rtlCol="0">
              <a:spAutoFit/>
            </a:bodyPr>
            <a:lstStyle/>
            <a:p>
              <a:r>
                <a:rPr lang="es-CO" sz="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90,4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591647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C3EC17FE-A0F1-BB8D-B669-38AFF6AEA989}"/>
              </a:ext>
            </a:extLst>
          </p:cNvPr>
          <p:cNvSpPr txBox="1"/>
          <p:nvPr/>
        </p:nvSpPr>
        <p:spPr>
          <a:xfrm>
            <a:off x="5142855" y="6639446"/>
            <a:ext cx="1906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Helvetica" pitchFamily="2" charset="0"/>
              </a:rPr>
              <a:t>www.minhacienda.gov.co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F11898D0-4051-A83D-9C96-308427623639}"/>
              </a:ext>
            </a:extLst>
          </p:cNvPr>
          <p:cNvSpPr txBox="1">
            <a:spLocks/>
          </p:cNvSpPr>
          <p:nvPr/>
        </p:nvSpPr>
        <p:spPr>
          <a:xfrm>
            <a:off x="1524000" y="404396"/>
            <a:ext cx="9144000" cy="49601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800" b="1" dirty="0">
                <a:latin typeface="Verdana" panose="020B0604030504040204" pitchFamily="34" charset="0"/>
                <a:ea typeface="Verdana" panose="020B0604030504040204" pitchFamily="34" charset="0"/>
              </a:rPr>
              <a:t>Ejecución Sectorial Inversión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F55B3DB-135A-0E3C-271E-D87533DDE8B1}"/>
              </a:ext>
            </a:extLst>
          </p:cNvPr>
          <p:cNvSpPr txBox="1"/>
          <p:nvPr/>
        </p:nvSpPr>
        <p:spPr>
          <a:xfrm>
            <a:off x="1297698" y="940663"/>
            <a:ext cx="30419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>
                <a:latin typeface="Verdana" panose="020B0604030504040204" pitchFamily="34" charset="0"/>
                <a:ea typeface="Verdana" panose="020B0604030504040204" pitchFamily="34" charset="0"/>
              </a:rPr>
              <a:t>Miles de millones de pesos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D2D37EC-14E6-3979-2D38-8FCFCB9A4A6E}"/>
              </a:ext>
            </a:extLst>
          </p:cNvPr>
          <p:cNvSpPr txBox="1"/>
          <p:nvPr/>
        </p:nvSpPr>
        <p:spPr>
          <a:xfrm>
            <a:off x="1287892" y="6240163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8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Fuente: Dirección General del Presupuesto Público Nacional- Subdirección de Análisis y Consolidación Presupuestal</a:t>
            </a:r>
            <a:r>
              <a:rPr lang="es-CO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473B43AA-A9D0-A1A1-A600-F6BAE963C5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8950" y="1088285"/>
            <a:ext cx="8909050" cy="521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7385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5A91B957-FC8B-68C7-65BD-664C82B34EE6}"/>
              </a:ext>
            </a:extLst>
          </p:cNvPr>
          <p:cNvSpPr txBox="1"/>
          <p:nvPr/>
        </p:nvSpPr>
        <p:spPr>
          <a:xfrm>
            <a:off x="5142855" y="6639446"/>
            <a:ext cx="1906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Helvetica" pitchFamily="2" charset="0"/>
              </a:rPr>
              <a:t>www.minhacienda.gov.co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200AA300-2697-6EB5-5DA3-A7AAC33E1DD4}"/>
              </a:ext>
            </a:extLst>
          </p:cNvPr>
          <p:cNvSpPr txBox="1">
            <a:spLocks/>
          </p:cNvSpPr>
          <p:nvPr/>
        </p:nvSpPr>
        <p:spPr>
          <a:xfrm>
            <a:off x="1524000" y="404396"/>
            <a:ext cx="9144000" cy="49601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800" b="1" dirty="0">
                <a:latin typeface="Verdana" panose="020B0604030504040204" pitchFamily="34" charset="0"/>
                <a:ea typeface="Verdana" panose="020B0604030504040204" pitchFamily="34" charset="0"/>
              </a:rPr>
              <a:t>Ejecución Sectorial Inversión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1F0ABDB-B54A-027D-5085-8B31E6549844}"/>
              </a:ext>
            </a:extLst>
          </p:cNvPr>
          <p:cNvSpPr txBox="1"/>
          <p:nvPr/>
        </p:nvSpPr>
        <p:spPr>
          <a:xfrm>
            <a:off x="1245626" y="6453604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8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Fuente: Dirección General del Presupuesto Público Nacional- Subdirección de Análisis y Consolidación Presupuestal</a:t>
            </a:r>
            <a:r>
              <a:rPr lang="es-CO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CF815A7E-009E-0527-88C1-008003C1DF37}"/>
              </a:ext>
            </a:extLst>
          </p:cNvPr>
          <p:cNvGrpSpPr/>
          <p:nvPr/>
        </p:nvGrpSpPr>
        <p:grpSpPr>
          <a:xfrm>
            <a:off x="498000" y="1579286"/>
            <a:ext cx="11196000" cy="4195446"/>
            <a:chOff x="498000" y="1579286"/>
            <a:chExt cx="11196000" cy="4195446"/>
          </a:xfrm>
        </p:grpSpPr>
        <p:graphicFrame>
          <p:nvGraphicFramePr>
            <p:cNvPr id="2" name="Gráfico 1">
              <a:extLst>
                <a:ext uri="{FF2B5EF4-FFF2-40B4-BE49-F238E27FC236}">
                  <a16:creationId xmlns:a16="http://schemas.microsoft.com/office/drawing/2014/main" id="{967EC3E8-97A2-4A35-A27A-C43B16B45BB6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109248923"/>
                </p:ext>
              </p:extLst>
            </p:nvPr>
          </p:nvGraphicFramePr>
          <p:xfrm>
            <a:off x="498000" y="1579286"/>
            <a:ext cx="11196000" cy="419544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3" name="Conector recto 2">
              <a:extLst>
                <a:ext uri="{FF2B5EF4-FFF2-40B4-BE49-F238E27FC236}">
                  <a16:creationId xmlns:a16="http://schemas.microsoft.com/office/drawing/2014/main" id="{5F51C409-9D7D-82A5-92C7-AF736F886D9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67237" y="2457524"/>
              <a:ext cx="8879437" cy="0"/>
            </a:xfrm>
            <a:prstGeom prst="line">
              <a:avLst/>
            </a:prstGeom>
            <a:ln w="19050">
              <a:solidFill>
                <a:schemeClr val="accent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5CD8CB61-9659-B247-45A0-D0F9C4EB29B7}"/>
                </a:ext>
              </a:extLst>
            </p:cNvPr>
            <p:cNvSpPr txBox="1"/>
            <p:nvPr/>
          </p:nvSpPr>
          <p:spPr>
            <a:xfrm>
              <a:off x="1832104" y="2452612"/>
              <a:ext cx="489087" cy="215444"/>
            </a:xfrm>
            <a:prstGeom prst="rect">
              <a:avLst/>
            </a:prstGeom>
            <a:noFill/>
            <a:ln>
              <a:solidFill>
                <a:schemeClr val="bg1"/>
              </a:solidFill>
              <a:prstDash val="sysDot"/>
            </a:ln>
          </p:spPr>
          <p:txBody>
            <a:bodyPr wrap="square" rtlCol="0">
              <a:spAutoFit/>
            </a:bodyPr>
            <a:lstStyle/>
            <a:p>
              <a:r>
                <a:rPr lang="es-CO" sz="800" b="1" dirty="0">
                  <a:solidFill>
                    <a:schemeClr val="accent2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71,3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73174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5A91B957-FC8B-68C7-65BD-664C82B34EE6}"/>
              </a:ext>
            </a:extLst>
          </p:cNvPr>
          <p:cNvSpPr txBox="1"/>
          <p:nvPr/>
        </p:nvSpPr>
        <p:spPr>
          <a:xfrm>
            <a:off x="5142855" y="6639446"/>
            <a:ext cx="1906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Helvetica" pitchFamily="2" charset="0"/>
              </a:rPr>
              <a:t>www.minhacienda.gov.co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200AA300-2697-6EB5-5DA3-A7AAC33E1DD4}"/>
              </a:ext>
            </a:extLst>
          </p:cNvPr>
          <p:cNvSpPr txBox="1">
            <a:spLocks/>
          </p:cNvSpPr>
          <p:nvPr/>
        </p:nvSpPr>
        <p:spPr>
          <a:xfrm>
            <a:off x="1524000" y="724436"/>
            <a:ext cx="9144000" cy="49601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800" b="1" dirty="0">
                <a:latin typeface="Verdana" panose="020B0604030504040204" pitchFamily="34" charset="0"/>
                <a:ea typeface="Verdana" panose="020B0604030504040204" pitchFamily="34" charset="0"/>
              </a:rPr>
              <a:t>Porcentaje de ejecución histórica</a:t>
            </a:r>
            <a:br>
              <a:rPr lang="es-CO" sz="2800" b="1" dirty="0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s-CO" sz="2800" b="1" dirty="0">
                <a:latin typeface="Verdana" panose="020B0604030504040204" pitchFamily="34" charset="0"/>
                <a:ea typeface="Verdana" panose="020B0604030504040204" pitchFamily="34" charset="0"/>
              </a:rPr>
              <a:t>Sin Deuda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1F0ABDB-B54A-027D-5085-8B31E6549844}"/>
              </a:ext>
            </a:extLst>
          </p:cNvPr>
          <p:cNvSpPr txBox="1"/>
          <p:nvPr/>
        </p:nvSpPr>
        <p:spPr>
          <a:xfrm>
            <a:off x="1245626" y="6453604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8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Fuente: Dirección General del Presupuesto Público Nacional- Subdirección de Análisis y Consolidación Presupuestal</a:t>
            </a:r>
            <a:r>
              <a:rPr lang="es-CO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8384CFD0-8DFC-4594-B0E0-52AE9FE909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9105526"/>
              </p:ext>
            </p:extLst>
          </p:nvPr>
        </p:nvGraphicFramePr>
        <p:xfrm>
          <a:off x="676273" y="1467114"/>
          <a:ext cx="11050907" cy="41793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462295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3B8910-B19B-7412-F05A-C97C580DBC40}"/>
              </a:ext>
            </a:extLst>
          </p:cNvPr>
          <p:cNvSpPr txBox="1">
            <a:spLocks/>
          </p:cNvSpPr>
          <p:nvPr/>
        </p:nvSpPr>
        <p:spPr>
          <a:xfrm>
            <a:off x="1524000" y="3429000"/>
            <a:ext cx="9144000" cy="49601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3600" b="1" dirty="0">
                <a:ln/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Pérdidas de Apropiación 2023 y Rezago Constituido para 2024</a:t>
            </a:r>
            <a:endParaRPr lang="es-CO" sz="3600" b="1" dirty="0">
              <a:ln/>
              <a:solidFill>
                <a:schemeClr val="accent3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2506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397293-B936-7997-50B2-AAC578304BF7}"/>
              </a:ext>
            </a:extLst>
          </p:cNvPr>
          <p:cNvSpPr txBox="1">
            <a:spLocks/>
          </p:cNvSpPr>
          <p:nvPr/>
        </p:nvSpPr>
        <p:spPr>
          <a:xfrm>
            <a:off x="1524000" y="1385550"/>
            <a:ext cx="9144000" cy="49601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800" b="1" dirty="0">
                <a:latin typeface="Verdana" panose="020B0604030504040204" pitchFamily="34" charset="0"/>
                <a:ea typeface="Verdana" panose="020B0604030504040204" pitchFamily="34" charset="0"/>
              </a:rPr>
              <a:t>Pérdidas de Apropiación 2023 y</a:t>
            </a:r>
          </a:p>
          <a:p>
            <a:pPr algn="ctr"/>
            <a:r>
              <a:rPr lang="es-CO" sz="2800" b="1" dirty="0">
                <a:latin typeface="Verdana" panose="020B0604030504040204" pitchFamily="34" charset="0"/>
                <a:ea typeface="Verdana" panose="020B0604030504040204" pitchFamily="34" charset="0"/>
              </a:rPr>
              <a:t>Rezago Constituido para 2024</a:t>
            </a:r>
          </a:p>
          <a:p>
            <a:pPr algn="ctr"/>
            <a:endParaRPr lang="es-CO" sz="28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BF302B1-FAB4-5FFD-1AF7-4C878B73EFCA}"/>
              </a:ext>
            </a:extLst>
          </p:cNvPr>
          <p:cNvSpPr txBox="1"/>
          <p:nvPr/>
        </p:nvSpPr>
        <p:spPr>
          <a:xfrm>
            <a:off x="1747649" y="1786785"/>
            <a:ext cx="30419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>
                <a:latin typeface="Verdana" panose="020B0604030504040204" pitchFamily="34" charset="0"/>
                <a:ea typeface="Verdana" panose="020B0604030504040204" pitchFamily="34" charset="0"/>
              </a:rPr>
              <a:t>Miles de millones de pesos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DFDC0EF-67D2-F1CA-517E-1FD94EF034B8}"/>
              </a:ext>
            </a:extLst>
          </p:cNvPr>
          <p:cNvSpPr txBox="1"/>
          <p:nvPr/>
        </p:nvSpPr>
        <p:spPr>
          <a:xfrm>
            <a:off x="1524000" y="6307063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8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Fuente: Dirección General del Presupuesto Público Nacional- Subdirección de Análisis y Consolidación Presupuestal</a:t>
            </a:r>
            <a:r>
              <a:rPr lang="es-CO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E48765C-0626-BEB4-4E27-76C10A2CE2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7649" y="2002229"/>
            <a:ext cx="8925149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597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397293-B936-7997-50B2-AAC578304BF7}"/>
              </a:ext>
            </a:extLst>
          </p:cNvPr>
          <p:cNvSpPr txBox="1">
            <a:spLocks/>
          </p:cNvSpPr>
          <p:nvPr/>
        </p:nvSpPr>
        <p:spPr>
          <a:xfrm>
            <a:off x="1524000" y="1113744"/>
            <a:ext cx="9144000" cy="49601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400" b="1" dirty="0">
                <a:latin typeface="Verdana" panose="020B0604030504040204" pitchFamily="34" charset="0"/>
                <a:ea typeface="Verdana" panose="020B0604030504040204" pitchFamily="34" charset="0"/>
              </a:rPr>
              <a:t>Pérdidas de Apropiación 2023 y</a:t>
            </a:r>
          </a:p>
          <a:p>
            <a:pPr algn="ctr"/>
            <a:r>
              <a:rPr lang="es-CO" sz="2400" b="1" dirty="0">
                <a:latin typeface="Verdana" panose="020B0604030504040204" pitchFamily="34" charset="0"/>
                <a:ea typeface="Verdana" panose="020B0604030504040204" pitchFamily="34" charset="0"/>
              </a:rPr>
              <a:t>Rezago constituido para 2024 Deuda por sector</a:t>
            </a:r>
          </a:p>
          <a:p>
            <a:pPr algn="ctr"/>
            <a:endParaRPr lang="es-CO" sz="28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BF302B1-FAB4-5FFD-1AF7-4C878B73EFCA}"/>
              </a:ext>
            </a:extLst>
          </p:cNvPr>
          <p:cNvSpPr txBox="1"/>
          <p:nvPr/>
        </p:nvSpPr>
        <p:spPr>
          <a:xfrm>
            <a:off x="1737532" y="1254032"/>
            <a:ext cx="30419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>
                <a:latin typeface="Verdana" panose="020B0604030504040204" pitchFamily="34" charset="0"/>
                <a:ea typeface="Verdana" panose="020B0604030504040204" pitchFamily="34" charset="0"/>
              </a:rPr>
              <a:t>Miles de millones de pesos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DFDC0EF-67D2-F1CA-517E-1FD94EF034B8}"/>
              </a:ext>
            </a:extLst>
          </p:cNvPr>
          <p:cNvSpPr txBox="1"/>
          <p:nvPr/>
        </p:nvSpPr>
        <p:spPr>
          <a:xfrm>
            <a:off x="1732230" y="6488668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8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Fuente: Dirección General del Presupuesto Público Nacional- Subdirección de Análisis y Consolidación Presupuestal</a:t>
            </a:r>
            <a:r>
              <a:rPr lang="es-CO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C0EF5EB-3A2C-ED80-424D-62E7D546C6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9636" y="1448668"/>
            <a:ext cx="9592727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603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3">
            <a:extLst>
              <a:ext uri="{FF2B5EF4-FFF2-40B4-BE49-F238E27FC236}">
                <a16:creationId xmlns:a16="http://schemas.microsoft.com/office/drawing/2014/main" id="{03CBF7FB-4229-7187-A0D1-B719706029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3387" y="866274"/>
            <a:ext cx="6420678" cy="4542267"/>
          </a:xfrm>
        </p:spPr>
        <p:txBody>
          <a:bodyPr>
            <a:normAutofit fontScale="90000"/>
          </a:bodyPr>
          <a:lstStyle/>
          <a:p>
            <a:pPr algn="ctr"/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/>
            </a:r>
            <a:br>
              <a:rPr lang="es-CO" sz="3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/>
            </a:r>
            <a:br>
              <a:rPr lang="es-CO" sz="3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/>
            </a:r>
            <a:br>
              <a:rPr lang="es-CO" sz="3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/>
            </a:r>
            <a:br>
              <a:rPr lang="es-CO" sz="3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/>
            </a:r>
            <a:br>
              <a:rPr lang="es-CO" sz="3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/>
            </a:r>
            <a:br>
              <a:rPr lang="es-CO" sz="3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/>
            </a:r>
            <a:br>
              <a:rPr lang="es-CO" sz="3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/>
            </a:r>
            <a:br>
              <a:rPr lang="es-CO" sz="3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/>
            </a:r>
            <a:br>
              <a:rPr lang="es-CO" sz="3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/>
            </a:r>
            <a:br>
              <a:rPr lang="es-CO" sz="3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/>
            </a:r>
            <a:br>
              <a:rPr lang="es-CO" sz="3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/>
            </a:r>
            <a:br>
              <a:rPr lang="es-CO" sz="3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/>
            </a:r>
            <a:br>
              <a:rPr lang="es-CO" sz="3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/>
            </a:r>
            <a:br>
              <a:rPr lang="es-CO" sz="3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3600" b="1" dirty="0" err="1">
                <a:solidFill>
                  <a:schemeClr val="bg1"/>
                </a:solidFill>
                <a:latin typeface="Helvetica" pitchFamily="2" charset="0"/>
              </a:rPr>
              <a:t>aa</a:t>
            </a: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/>
            </a:r>
            <a:br>
              <a:rPr lang="es-CO" sz="3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/>
            </a:r>
            <a:br>
              <a:rPr lang="es-CO" sz="3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/>
            </a:r>
            <a:br>
              <a:rPr lang="es-CO" sz="3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/>
            </a:r>
            <a:br>
              <a:rPr lang="es-CO" sz="3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/>
            </a:r>
            <a:br>
              <a:rPr lang="es-CO" sz="3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/>
            </a:r>
            <a:br>
              <a:rPr lang="es-CO" sz="3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/>
            </a:r>
            <a:br>
              <a:rPr lang="es-CO" sz="3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3600" b="1" dirty="0">
                <a:solidFill>
                  <a:schemeClr val="bg1"/>
                </a:solidFill>
                <a:latin typeface="Helvetica" pitchFamily="2" charset="0"/>
              </a:rPr>
              <a:t>E</a:t>
            </a:r>
            <a:r>
              <a:rPr lang="es-ES" sz="3600" b="1" dirty="0" err="1">
                <a:solidFill>
                  <a:schemeClr val="bg1"/>
                </a:solidFill>
                <a:latin typeface="Helvetica" pitchFamily="2" charset="0"/>
              </a:rPr>
              <a:t>jecución</a:t>
            </a:r>
            <a:r>
              <a:rPr lang="es-ES" sz="3600" b="1" dirty="0">
                <a:solidFill>
                  <a:schemeClr val="bg1"/>
                </a:solidFill>
                <a:latin typeface="Helvetica" pitchFamily="2" charset="0"/>
              </a:rPr>
              <a:t> Presupuesto General de la Nación 2023</a:t>
            </a:r>
            <a:r>
              <a:rPr lang="es-ES" sz="3600" dirty="0">
                <a:solidFill>
                  <a:schemeClr val="tx2"/>
                </a:solidFill>
                <a:latin typeface="Arial Black" panose="020B0A04020102020204" pitchFamily="34" charset="0"/>
                <a:cs typeface="Arial"/>
              </a:rPr>
              <a:t/>
            </a:r>
            <a:br>
              <a:rPr lang="es-ES" sz="3600" dirty="0">
                <a:solidFill>
                  <a:schemeClr val="tx2"/>
                </a:solidFill>
                <a:latin typeface="Arial Black" panose="020B0A04020102020204" pitchFamily="34" charset="0"/>
                <a:cs typeface="Arial"/>
              </a:rPr>
            </a:br>
            <a:r>
              <a:rPr lang="es-ES" sz="3600" b="1" dirty="0">
                <a:solidFill>
                  <a:schemeClr val="bg1"/>
                </a:solidFill>
                <a:latin typeface="Helvetica" pitchFamily="2" charset="0"/>
              </a:rPr>
              <a:t/>
            </a:r>
            <a:br>
              <a:rPr lang="es-ES" sz="3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ES" sz="3600" b="1" dirty="0">
                <a:solidFill>
                  <a:schemeClr val="bg1"/>
                </a:solidFill>
                <a:latin typeface="Helvetica" pitchFamily="2" charset="0"/>
              </a:rPr>
              <a:t/>
            </a:r>
            <a:br>
              <a:rPr lang="es-ES" sz="3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ES" sz="3600" b="1" dirty="0">
                <a:solidFill>
                  <a:schemeClr val="bg1"/>
                </a:solidFill>
                <a:latin typeface="Helvetica" pitchFamily="2" charset="0"/>
              </a:rPr>
              <a:t/>
            </a:r>
            <a:br>
              <a:rPr lang="es-ES" sz="360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ES" sz="1650" b="1" dirty="0">
                <a:solidFill>
                  <a:schemeClr val="bg1"/>
                </a:solidFill>
                <a:latin typeface="Helvetica" pitchFamily="2" charset="0"/>
              </a:rPr>
              <a:t>Ministerio de Hacienda y Crédito Público</a:t>
            </a:r>
            <a:br>
              <a:rPr lang="es-ES" sz="165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1650" b="1" dirty="0">
                <a:solidFill>
                  <a:schemeClr val="bg1"/>
                </a:solidFill>
                <a:latin typeface="Helvetica" pitchFamily="2" charset="0"/>
              </a:rPr>
              <a:t>Dirección General del Presupuesto Público Nacional – DGPPN</a:t>
            </a:r>
            <a:br>
              <a:rPr lang="es-CO" sz="165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1650" b="1" dirty="0">
                <a:solidFill>
                  <a:schemeClr val="bg1"/>
                </a:solidFill>
                <a:latin typeface="Helvetica" pitchFamily="2" charset="0"/>
              </a:rPr>
              <a:t/>
            </a:r>
            <a:br>
              <a:rPr lang="es-CO" sz="165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CO" sz="1650" b="1" dirty="0">
                <a:solidFill>
                  <a:schemeClr val="bg1"/>
                </a:solidFill>
                <a:latin typeface="Helvetica" pitchFamily="2" charset="0"/>
              </a:rPr>
              <a:t/>
            </a:r>
            <a:br>
              <a:rPr lang="es-CO" sz="1650" b="1" dirty="0">
                <a:solidFill>
                  <a:schemeClr val="bg1"/>
                </a:solidFill>
                <a:latin typeface="Helvetica" pitchFamily="2" charset="0"/>
              </a:rPr>
            </a:br>
            <a:r>
              <a:rPr lang="es-ES" sz="1650" b="1" dirty="0">
                <a:solidFill>
                  <a:schemeClr val="bg1"/>
                </a:solidFill>
                <a:latin typeface="Helvetica" pitchFamily="2" charset="0"/>
              </a:rPr>
              <a:t>Enero 2024</a:t>
            </a:r>
            <a:endParaRPr lang="es-CO" sz="3600" b="1" dirty="0">
              <a:solidFill>
                <a:schemeClr val="bg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9759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379BB1-BA39-CACD-B6A8-A39F2E1F5EC1}"/>
              </a:ext>
            </a:extLst>
          </p:cNvPr>
          <p:cNvSpPr txBox="1">
            <a:spLocks/>
          </p:cNvSpPr>
          <p:nvPr/>
        </p:nvSpPr>
        <p:spPr>
          <a:xfrm>
            <a:off x="1524000" y="3824654"/>
            <a:ext cx="9144000" cy="49601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3600" b="1" dirty="0">
                <a:ln/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Ejecución Rezago Presupuestal 2023 a diciembre</a:t>
            </a:r>
            <a:endParaRPr lang="es-CO" sz="3600" b="1" dirty="0">
              <a:ln/>
              <a:solidFill>
                <a:schemeClr val="accent3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8252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1AA39BDE-7D08-D21C-8CD3-19F5A6EDE8EA}"/>
              </a:ext>
            </a:extLst>
          </p:cNvPr>
          <p:cNvSpPr txBox="1"/>
          <p:nvPr/>
        </p:nvSpPr>
        <p:spPr>
          <a:xfrm>
            <a:off x="5142855" y="6639446"/>
            <a:ext cx="1906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Helvetica" pitchFamily="2" charset="0"/>
              </a:rPr>
              <a:t>www.minhacienda.gov.co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1BE84128-F466-E4AA-FEE6-C90DF08194E6}"/>
              </a:ext>
            </a:extLst>
          </p:cNvPr>
          <p:cNvSpPr txBox="1">
            <a:spLocks/>
          </p:cNvSpPr>
          <p:nvPr/>
        </p:nvSpPr>
        <p:spPr>
          <a:xfrm>
            <a:off x="1612429" y="1145721"/>
            <a:ext cx="9144000" cy="49601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800" b="1" dirty="0">
                <a:latin typeface="Verdana" panose="020B0604030504040204" pitchFamily="34" charset="0"/>
                <a:ea typeface="Verdana" panose="020B0604030504040204" pitchFamily="34" charset="0"/>
              </a:rPr>
              <a:t>Ejecución Rezago Presupuestal 2023 </a:t>
            </a:r>
          </a:p>
          <a:p>
            <a:pPr algn="ctr"/>
            <a:r>
              <a:rPr lang="es-CO" sz="2800" b="1" dirty="0">
                <a:latin typeface="Verdana" panose="020B0604030504040204" pitchFamily="34" charset="0"/>
                <a:ea typeface="Verdana" panose="020B0604030504040204" pitchFamily="34" charset="0"/>
              </a:rPr>
              <a:t>a diciembre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0EF752E-D762-557D-FB03-687C86F9A93F}"/>
              </a:ext>
            </a:extLst>
          </p:cNvPr>
          <p:cNvSpPr txBox="1"/>
          <p:nvPr/>
        </p:nvSpPr>
        <p:spPr>
          <a:xfrm>
            <a:off x="3137215" y="6122096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8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Fuente: Dirección General del Presupuesto Público Nacional- Subdirección de Análisis y Consolidación Presupuestal</a:t>
            </a:r>
            <a:r>
              <a:rPr lang="es-CO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47A1E48-F241-6374-3AF7-EB227634D645}"/>
              </a:ext>
            </a:extLst>
          </p:cNvPr>
          <p:cNvSpPr txBox="1"/>
          <p:nvPr/>
        </p:nvSpPr>
        <p:spPr>
          <a:xfrm>
            <a:off x="3188697" y="1994824"/>
            <a:ext cx="30419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>
                <a:latin typeface="Verdana" panose="020B0604030504040204" pitchFamily="34" charset="0"/>
                <a:ea typeface="Verdana" panose="020B0604030504040204" pitchFamily="34" charset="0"/>
              </a:rPr>
              <a:t>Miles de millones de pesos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AEE27AA3-5796-52F8-3946-6DC16EA49F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8999" y="2210268"/>
            <a:ext cx="5534002" cy="3843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416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E7B6F2CB-F0C5-85A7-67F6-CD33549E4818}"/>
              </a:ext>
            </a:extLst>
          </p:cNvPr>
          <p:cNvSpPr txBox="1"/>
          <p:nvPr/>
        </p:nvSpPr>
        <p:spPr>
          <a:xfrm>
            <a:off x="5142855" y="6639446"/>
            <a:ext cx="1906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Helvetica" pitchFamily="2" charset="0"/>
              </a:rPr>
              <a:t>www.minhacienda.gov.co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E601CB9C-D4A1-D3CC-E700-B34001BF210C}"/>
              </a:ext>
            </a:extLst>
          </p:cNvPr>
          <p:cNvSpPr txBox="1">
            <a:spLocks/>
          </p:cNvSpPr>
          <p:nvPr/>
        </p:nvSpPr>
        <p:spPr>
          <a:xfrm>
            <a:off x="1524000" y="501162"/>
            <a:ext cx="9144000" cy="72031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400" b="1" dirty="0">
                <a:latin typeface="Verdana" panose="020B0604030504040204" pitchFamily="34" charset="0"/>
                <a:ea typeface="Verdana" panose="020B0604030504040204" pitchFamily="34" charset="0"/>
              </a:rPr>
              <a:t>  Ejecución Rezago Presupuestal 2023</a:t>
            </a:r>
          </a:p>
          <a:p>
            <a:pPr algn="ctr"/>
            <a:r>
              <a:rPr lang="es-CO" sz="2400" b="1" dirty="0">
                <a:latin typeface="Verdana" panose="020B0604030504040204" pitchFamily="34" charset="0"/>
                <a:ea typeface="Verdana" panose="020B0604030504040204" pitchFamily="34" charset="0"/>
              </a:rPr>
              <a:t>a diciembre por sector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FFF3582-E066-83C3-56B3-8D3C4C8CD401}"/>
              </a:ext>
            </a:extLst>
          </p:cNvPr>
          <p:cNvSpPr txBox="1"/>
          <p:nvPr/>
        </p:nvSpPr>
        <p:spPr>
          <a:xfrm>
            <a:off x="3433650" y="1267300"/>
            <a:ext cx="30419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>
                <a:latin typeface="Verdana" panose="020B0604030504040204" pitchFamily="34" charset="0"/>
                <a:ea typeface="Verdana" panose="020B0604030504040204" pitchFamily="34" charset="0"/>
              </a:rPr>
              <a:t>Miles de millones de pesos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FEA2234-E064-5B03-3284-3B37C431FDB4}"/>
              </a:ext>
            </a:extLst>
          </p:cNvPr>
          <p:cNvSpPr txBox="1"/>
          <p:nvPr/>
        </p:nvSpPr>
        <p:spPr>
          <a:xfrm>
            <a:off x="3467334" y="6462233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8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Fuente: Dirección General del Presupuesto Público Nacional- Subdirección de Análisis y Consolidación Presupuestal</a:t>
            </a:r>
            <a:r>
              <a:rPr lang="es-CO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679BDAF-6029-2167-C01D-A6C54986B5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334" y="1536806"/>
            <a:ext cx="5295900" cy="461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3962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CEB31901-0FEC-171E-4EFC-2F3989DEDDB3}"/>
              </a:ext>
            </a:extLst>
          </p:cNvPr>
          <p:cNvSpPr txBox="1"/>
          <p:nvPr/>
        </p:nvSpPr>
        <p:spPr>
          <a:xfrm>
            <a:off x="5142855" y="6639446"/>
            <a:ext cx="1906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Helvetica" pitchFamily="2" charset="0"/>
              </a:rPr>
              <a:t>www.minhacienda.gov.co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168652EE-D462-E0BA-88DA-3618A3F18655}"/>
              </a:ext>
            </a:extLst>
          </p:cNvPr>
          <p:cNvSpPr txBox="1">
            <a:spLocks/>
          </p:cNvSpPr>
          <p:nvPr/>
        </p:nvSpPr>
        <p:spPr>
          <a:xfrm>
            <a:off x="1869057" y="1078345"/>
            <a:ext cx="9144000" cy="49601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800" b="1" dirty="0">
                <a:latin typeface="Verdana" panose="020B0604030504040204" pitchFamily="34" charset="0"/>
                <a:ea typeface="Verdana" panose="020B0604030504040204" pitchFamily="34" charset="0"/>
              </a:rPr>
              <a:t>Ejecución Reservas Presupuestales 2023 </a:t>
            </a:r>
          </a:p>
          <a:p>
            <a:pPr algn="ctr"/>
            <a:r>
              <a:rPr lang="es-CO" sz="2800" b="1" dirty="0">
                <a:latin typeface="Verdana" panose="020B0604030504040204" pitchFamily="34" charset="0"/>
                <a:ea typeface="Verdana" panose="020B0604030504040204" pitchFamily="34" charset="0"/>
              </a:rPr>
              <a:t>a diciembre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AB74906-C501-E056-1E75-389DB3A9B4F1}"/>
              </a:ext>
            </a:extLst>
          </p:cNvPr>
          <p:cNvSpPr txBox="1"/>
          <p:nvPr/>
        </p:nvSpPr>
        <p:spPr>
          <a:xfrm>
            <a:off x="3230629" y="2030144"/>
            <a:ext cx="30419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>
                <a:latin typeface="Verdana" panose="020B0604030504040204" pitchFamily="34" charset="0"/>
                <a:ea typeface="Verdana" panose="020B0604030504040204" pitchFamily="34" charset="0"/>
              </a:rPr>
              <a:t>Miles de millones de pesos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303BB8F-A9F9-BFD1-6504-1A489F294AE0}"/>
              </a:ext>
            </a:extLst>
          </p:cNvPr>
          <p:cNvSpPr txBox="1"/>
          <p:nvPr/>
        </p:nvSpPr>
        <p:spPr>
          <a:xfrm>
            <a:off x="3225327" y="6336802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8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Fuente: Dirección General del Presupuesto Público Nacional- Subdirección de Análisis y Consolidación Presupuestal</a:t>
            </a:r>
            <a:r>
              <a:rPr lang="es-CO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F2A0A99A-29BE-8B65-88F0-424F7033C2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5587" y="2376802"/>
            <a:ext cx="5813907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3249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9391A1-7F7C-233D-3E40-4BA9412AFE43}"/>
              </a:ext>
            </a:extLst>
          </p:cNvPr>
          <p:cNvSpPr txBox="1"/>
          <p:nvPr/>
        </p:nvSpPr>
        <p:spPr>
          <a:xfrm>
            <a:off x="5142855" y="6639446"/>
            <a:ext cx="1906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Helvetica" pitchFamily="2" charset="0"/>
              </a:rPr>
              <a:t>www.minhacienda.gov.co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EF07FDB2-13F1-13C1-4AC4-EA9C6F7F7124}"/>
              </a:ext>
            </a:extLst>
          </p:cNvPr>
          <p:cNvSpPr txBox="1">
            <a:spLocks/>
          </p:cNvSpPr>
          <p:nvPr/>
        </p:nvSpPr>
        <p:spPr>
          <a:xfrm>
            <a:off x="1610263" y="1105022"/>
            <a:ext cx="9766573" cy="49601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800" b="1" dirty="0">
                <a:latin typeface="Verdana" panose="020B0604030504040204" pitchFamily="34" charset="0"/>
                <a:ea typeface="Verdana" panose="020B0604030504040204" pitchFamily="34" charset="0"/>
              </a:rPr>
              <a:t>Ejecución Reservas Presupuestales 2023 </a:t>
            </a:r>
          </a:p>
          <a:p>
            <a:pPr algn="ctr"/>
            <a:r>
              <a:rPr lang="es-CO" sz="2800" b="1" dirty="0">
                <a:latin typeface="Verdana" panose="020B0604030504040204" pitchFamily="34" charset="0"/>
                <a:ea typeface="Verdana" panose="020B0604030504040204" pitchFamily="34" charset="0"/>
              </a:rPr>
              <a:t>a diciembre por sector, sin servicio de la deuda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646A63D-1926-21F8-D3F1-50B8B513A920}"/>
              </a:ext>
            </a:extLst>
          </p:cNvPr>
          <p:cNvSpPr txBox="1"/>
          <p:nvPr/>
        </p:nvSpPr>
        <p:spPr>
          <a:xfrm>
            <a:off x="3488412" y="1727021"/>
            <a:ext cx="30419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>
                <a:latin typeface="Verdana" panose="020B0604030504040204" pitchFamily="34" charset="0"/>
                <a:ea typeface="Verdana" panose="020B0604030504040204" pitchFamily="34" charset="0"/>
              </a:rPr>
              <a:t>Miles de millones de pesos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39F8E78-059E-0E80-E9F1-E0147D81236F}"/>
              </a:ext>
            </a:extLst>
          </p:cNvPr>
          <p:cNvSpPr txBox="1"/>
          <p:nvPr/>
        </p:nvSpPr>
        <p:spPr>
          <a:xfrm>
            <a:off x="3488412" y="6321839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8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Fuente: Dirección General del Presupuesto Público Nacional- Subdirección de Análisis y Consolidación Presupuestal</a:t>
            </a:r>
            <a:r>
              <a:rPr lang="es-CO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F17872E0-FB92-156B-3CC1-670739001C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2449" y="2068445"/>
            <a:ext cx="6635750" cy="435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6661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56AF0DF0-E20C-F8A9-0ED0-72E48C25F16D}"/>
              </a:ext>
            </a:extLst>
          </p:cNvPr>
          <p:cNvSpPr txBox="1"/>
          <p:nvPr/>
        </p:nvSpPr>
        <p:spPr>
          <a:xfrm>
            <a:off x="5142855" y="6639446"/>
            <a:ext cx="1906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Helvetica" pitchFamily="2" charset="0"/>
              </a:rPr>
              <a:t>www.minhacienda.gov.co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24738E44-566A-F121-3A21-640C21BF900E}"/>
              </a:ext>
            </a:extLst>
          </p:cNvPr>
          <p:cNvSpPr txBox="1">
            <a:spLocks/>
          </p:cNvSpPr>
          <p:nvPr/>
        </p:nvSpPr>
        <p:spPr>
          <a:xfrm>
            <a:off x="1659802" y="953564"/>
            <a:ext cx="9144000" cy="49601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800" b="1" dirty="0">
                <a:latin typeface="Verdana" panose="020B0604030504040204" pitchFamily="34" charset="0"/>
                <a:ea typeface="Verdana" panose="020B0604030504040204" pitchFamily="34" charset="0"/>
              </a:rPr>
              <a:t>Ejecución Cuentas por Pagar</a:t>
            </a:r>
            <a:r>
              <a:rPr lang="es-ES" sz="2800" b="1" dirty="0">
                <a:latin typeface="Verdana" panose="020B0604030504040204" pitchFamily="34" charset="0"/>
                <a:ea typeface="Verdana" panose="020B0604030504040204" pitchFamily="34" charset="0"/>
              </a:rPr>
              <a:t> 2023        </a:t>
            </a:r>
          </a:p>
          <a:p>
            <a:pPr algn="ctr"/>
            <a:r>
              <a:rPr lang="es-ES" sz="2800" b="1" dirty="0">
                <a:latin typeface="Verdana" panose="020B0604030504040204" pitchFamily="34" charset="0"/>
                <a:ea typeface="Verdana" panose="020B0604030504040204" pitchFamily="34" charset="0"/>
              </a:rPr>
              <a:t>a diciembre</a:t>
            </a:r>
            <a:endParaRPr lang="es-CO" sz="28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FC478F8-D143-1638-0928-C9FCD5FCAAE5}"/>
              </a:ext>
            </a:extLst>
          </p:cNvPr>
          <p:cNvSpPr txBox="1"/>
          <p:nvPr/>
        </p:nvSpPr>
        <p:spPr>
          <a:xfrm>
            <a:off x="3054088" y="1691245"/>
            <a:ext cx="30419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>
                <a:latin typeface="Verdana" panose="020B0604030504040204" pitchFamily="34" charset="0"/>
                <a:ea typeface="Verdana" panose="020B0604030504040204" pitchFamily="34" charset="0"/>
              </a:rPr>
              <a:t>Miles de millones de pesos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0EA78B5-E89F-E572-380B-CA71E579F0D2}"/>
              </a:ext>
            </a:extLst>
          </p:cNvPr>
          <p:cNvSpPr txBox="1"/>
          <p:nvPr/>
        </p:nvSpPr>
        <p:spPr>
          <a:xfrm>
            <a:off x="3048786" y="5719770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8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Fuente: Dirección General del Presupuesto Público Nacional- Subdirección de Análisis y Consolidación Presupuestal</a:t>
            </a:r>
            <a:r>
              <a:rPr lang="es-CO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BD5CCFF3-4418-FC61-D015-E8EFA07D91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2655" y="1906689"/>
            <a:ext cx="6318293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2434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56AF0DF0-E20C-F8A9-0ED0-72E48C25F16D}"/>
              </a:ext>
            </a:extLst>
          </p:cNvPr>
          <p:cNvSpPr txBox="1"/>
          <p:nvPr/>
        </p:nvSpPr>
        <p:spPr>
          <a:xfrm>
            <a:off x="5142855" y="6639446"/>
            <a:ext cx="1906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Helvetica" pitchFamily="2" charset="0"/>
              </a:rPr>
              <a:t>www.minhacienda.gov.co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24738E44-566A-F121-3A21-640C21BF900E}"/>
              </a:ext>
            </a:extLst>
          </p:cNvPr>
          <p:cNvSpPr txBox="1">
            <a:spLocks/>
          </p:cNvSpPr>
          <p:nvPr/>
        </p:nvSpPr>
        <p:spPr>
          <a:xfrm>
            <a:off x="1587374" y="771956"/>
            <a:ext cx="9683138" cy="49601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800" b="1" dirty="0">
                <a:latin typeface="Verdana" panose="020B0604030504040204" pitchFamily="34" charset="0"/>
                <a:ea typeface="Verdana" panose="020B0604030504040204" pitchFamily="34" charset="0"/>
              </a:rPr>
              <a:t>Ejecución Cuentas por Pagar 2023 </a:t>
            </a:r>
          </a:p>
          <a:p>
            <a:pPr algn="ctr"/>
            <a:r>
              <a:rPr lang="es-CO" sz="2800" b="1" dirty="0">
                <a:latin typeface="Verdana" panose="020B0604030504040204" pitchFamily="34" charset="0"/>
                <a:ea typeface="Verdana" panose="020B0604030504040204" pitchFamily="34" charset="0"/>
              </a:rPr>
              <a:t>a diciembre por sector, sin servicio de la deuda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FC478F8-D143-1638-0928-C9FCD5FCAAE5}"/>
              </a:ext>
            </a:extLst>
          </p:cNvPr>
          <p:cNvSpPr txBox="1"/>
          <p:nvPr/>
        </p:nvSpPr>
        <p:spPr>
          <a:xfrm>
            <a:off x="3359944" y="1395579"/>
            <a:ext cx="30419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>
                <a:latin typeface="Verdana" panose="020B0604030504040204" pitchFamily="34" charset="0"/>
                <a:ea typeface="Verdana" panose="020B0604030504040204" pitchFamily="34" charset="0"/>
              </a:rPr>
              <a:t>Miles de millones de pesos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0EA78B5-E89F-E572-380B-CA71E579F0D2}"/>
              </a:ext>
            </a:extLst>
          </p:cNvPr>
          <p:cNvSpPr txBox="1"/>
          <p:nvPr/>
        </p:nvSpPr>
        <p:spPr>
          <a:xfrm>
            <a:off x="3458424" y="6336708"/>
            <a:ext cx="62622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8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Fuente: Dirección General del Presupuesto Público Nacional- Subdirección de Análisis y Consolidación Presupuestal</a:t>
            </a:r>
            <a:r>
              <a:rPr lang="es-CO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24315B80-BC67-2ECF-30A2-79F775BB62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1708" y="1570713"/>
            <a:ext cx="4328583" cy="4213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9155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52956F5F-709D-C4CC-2FDF-871E3992B6A9}"/>
              </a:ext>
            </a:extLst>
          </p:cNvPr>
          <p:cNvSpPr txBox="1"/>
          <p:nvPr/>
        </p:nvSpPr>
        <p:spPr>
          <a:xfrm>
            <a:off x="5142855" y="6639446"/>
            <a:ext cx="1906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Helvetica" pitchFamily="2" charset="0"/>
              </a:rPr>
              <a:t>www.minhacienda.gov.co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B473E439-4E4E-2028-E7DA-E2C9B96E795E}"/>
              </a:ext>
            </a:extLst>
          </p:cNvPr>
          <p:cNvSpPr txBox="1">
            <a:spLocks/>
          </p:cNvSpPr>
          <p:nvPr/>
        </p:nvSpPr>
        <p:spPr>
          <a:xfrm>
            <a:off x="1524000" y="3085387"/>
            <a:ext cx="9144000" cy="49601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4400" b="1" dirty="0">
                <a:ln/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Gracias</a:t>
            </a:r>
            <a:endParaRPr lang="es-CO" sz="4400" b="1" dirty="0">
              <a:ln/>
              <a:solidFill>
                <a:schemeClr val="accent3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1200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4021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EC130E-770E-6701-F3FE-331038A7A2FB}"/>
              </a:ext>
            </a:extLst>
          </p:cNvPr>
          <p:cNvSpPr txBox="1">
            <a:spLocks/>
          </p:cNvSpPr>
          <p:nvPr/>
        </p:nvSpPr>
        <p:spPr>
          <a:xfrm>
            <a:off x="1524000" y="3085387"/>
            <a:ext cx="9144000" cy="49601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4400" b="1" dirty="0">
                <a:ln/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Ejecución PGN 2023</a:t>
            </a:r>
            <a:endParaRPr lang="es-CO" sz="4400" b="1" dirty="0">
              <a:ln/>
              <a:solidFill>
                <a:schemeClr val="accent3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4467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BA228D-C279-3711-0691-E934ABEEC9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42712"/>
            <a:ext cx="9144000" cy="496019"/>
          </a:xfrm>
        </p:spPr>
        <p:txBody>
          <a:bodyPr>
            <a:noAutofit/>
          </a:bodyPr>
          <a:lstStyle/>
          <a:p>
            <a:r>
              <a:rPr lang="es-CO" sz="2800" b="1" dirty="0">
                <a:latin typeface="Verdana" panose="020B0604030504040204" pitchFamily="34" charset="0"/>
                <a:ea typeface="Verdana" panose="020B0604030504040204" pitchFamily="34" charset="0"/>
              </a:rPr>
              <a:t>Ejecución PGN 2023</a:t>
            </a:r>
            <a:endParaRPr lang="es-CO" sz="2800" b="1" dirty="0">
              <a:latin typeface="Helvetica" pitchFamily="2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142856" y="6639446"/>
            <a:ext cx="1906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Helvetica" pitchFamily="2" charset="0"/>
              </a:rPr>
              <a:t>www.minhacienda.gov.co</a:t>
            </a:r>
          </a:p>
        </p:txBody>
      </p:sp>
      <p:sp>
        <p:nvSpPr>
          <p:cNvPr id="5" name="Rectángulo redondeado 6">
            <a:extLst>
              <a:ext uri="{FF2B5EF4-FFF2-40B4-BE49-F238E27FC236}">
                <a16:creationId xmlns:a16="http://schemas.microsoft.com/office/drawing/2014/main" id="{DBC8C89F-EC9A-B589-E880-C09E2E0E307E}"/>
              </a:ext>
            </a:extLst>
          </p:cNvPr>
          <p:cNvSpPr/>
          <p:nvPr/>
        </p:nvSpPr>
        <p:spPr>
          <a:xfrm>
            <a:off x="629728" y="1353811"/>
            <a:ext cx="10895163" cy="5055476"/>
          </a:xfrm>
          <a:prstGeom prst="roundRect">
            <a:avLst/>
          </a:prstGeom>
          <a:solidFill>
            <a:srgbClr val="F7F7F7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2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“</a:t>
            </a:r>
            <a:r>
              <a:rPr lang="es-ES" sz="2200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Los compromisos presupuestales legalmente adquiridos, se cumplen o </a:t>
            </a:r>
            <a:r>
              <a:rPr lang="es-ES" sz="2200" b="1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ejecutan</a:t>
            </a:r>
            <a:r>
              <a:rPr lang="es-ES" sz="2200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tratándose de contratos o convenios, </a:t>
            </a:r>
            <a:r>
              <a:rPr lang="es-ES" sz="2200" i="1" u="sng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 la recepción de los bienes y servicios</a:t>
            </a:r>
            <a:r>
              <a:rPr lang="es-ES" sz="2200" i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y en los demás eventos, con el cumplimiento de los requisitos que hagan exigible su pago…” </a:t>
            </a:r>
            <a:r>
              <a:rPr lang="es-CO" sz="11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(Art. 3° Decreto 4836 de 2011).</a:t>
            </a:r>
            <a:r>
              <a:rPr lang="es-ES" sz="11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algn="just"/>
            <a:endParaRPr lang="es-ES" sz="11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endParaRPr lang="es-ES" sz="11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Obligación: </a:t>
            </a: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Se entiende por obligación exigible de pago el monto adeudado por el ente público como consecuencia del perfeccionamiento y cumplimiento –total o parcial– de los compromisos adquiridos, equivalente al </a:t>
            </a:r>
            <a:r>
              <a:rPr kumimoji="0" lang="es-ES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valor de los bienes recibidos, servicios prestados y demás exigibilidades pendientes de pago</a:t>
            </a: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, incluidos los anticipos no pagados que se hayan pactado en desarrollo de las normas presupuestales y de contratación administrativa.</a:t>
            </a:r>
            <a:endParaRPr lang="es-ES" sz="11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279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963E9FF8-726C-C90D-F2BB-C32B8EBE4472}"/>
              </a:ext>
            </a:extLst>
          </p:cNvPr>
          <p:cNvSpPr txBox="1"/>
          <p:nvPr/>
        </p:nvSpPr>
        <p:spPr>
          <a:xfrm>
            <a:off x="5142856" y="6639446"/>
            <a:ext cx="1906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Helvetica" pitchFamily="2" charset="0"/>
              </a:rPr>
              <a:t>www.minhacienda.gov.co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5548F6A1-4E85-1320-BBE1-8B664F8825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42712"/>
            <a:ext cx="9144000" cy="496019"/>
          </a:xfrm>
        </p:spPr>
        <p:txBody>
          <a:bodyPr>
            <a:noAutofit/>
          </a:bodyPr>
          <a:lstStyle/>
          <a:p>
            <a:r>
              <a:rPr lang="es-CO" sz="2800" b="1" dirty="0">
                <a:latin typeface="Verdana" panose="020B0604030504040204" pitchFamily="34" charset="0"/>
                <a:ea typeface="Verdana" panose="020B0604030504040204" pitchFamily="34" charset="0"/>
              </a:rPr>
              <a:t>Cuentas del PGN 2023 a diciembre</a:t>
            </a:r>
          </a:p>
        </p:txBody>
      </p:sp>
      <p:sp>
        <p:nvSpPr>
          <p:cNvPr id="6" name="Rectángulo redondeado 6">
            <a:extLst>
              <a:ext uri="{FF2B5EF4-FFF2-40B4-BE49-F238E27FC236}">
                <a16:creationId xmlns:a16="http://schemas.microsoft.com/office/drawing/2014/main" id="{63A4CFE8-763B-7366-45C4-E5E6B2C21B8D}"/>
              </a:ext>
            </a:extLst>
          </p:cNvPr>
          <p:cNvSpPr/>
          <p:nvPr/>
        </p:nvSpPr>
        <p:spPr>
          <a:xfrm>
            <a:off x="692331" y="1395485"/>
            <a:ext cx="11061775" cy="5122880"/>
          </a:xfrm>
          <a:prstGeom prst="roundRect">
            <a:avLst/>
          </a:prstGeom>
          <a:solidFill>
            <a:srgbClr val="F7F7F7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s-CO" sz="2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endParaRPr lang="es-CO" sz="2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r>
              <a:rPr lang="es-CO" sz="2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 las apropiaciones con deuda, a diciembre de 2023 se obligó </a:t>
            </a:r>
            <a:r>
              <a:rPr lang="es-CO" sz="22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87,6%</a:t>
            </a:r>
            <a:r>
              <a:rPr lang="es-CO" sz="2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del PGN</a:t>
            </a:r>
          </a:p>
          <a:p>
            <a:pPr algn="just"/>
            <a:endParaRPr lang="es-CO" sz="2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r>
              <a:rPr lang="es-CO" sz="2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Sin contar servicio de deuda, este porcentaje llegó a </a:t>
            </a:r>
            <a:r>
              <a:rPr lang="es-CO" sz="22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85,8%</a:t>
            </a:r>
          </a:p>
          <a:p>
            <a:pPr algn="just"/>
            <a:endParaRPr lang="es-CO" sz="2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endParaRPr lang="es-CO" sz="2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r>
              <a:rPr lang="es-CO" sz="2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Para efectos analíticos se excluye el servicio de la deuda, teniendo en cuenta que la ejecución de este gasto depende del perfil de vencimientos del portafolio de la deuda pública. </a:t>
            </a:r>
          </a:p>
          <a:p>
            <a:pPr algn="just"/>
            <a:endParaRPr lang="es-CO" sz="2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/>
            <a:endParaRPr lang="es-CO" sz="22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661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397293-B936-7997-50B2-AAC578304BF7}"/>
              </a:ext>
            </a:extLst>
          </p:cNvPr>
          <p:cNvSpPr txBox="1">
            <a:spLocks/>
          </p:cNvSpPr>
          <p:nvPr/>
        </p:nvSpPr>
        <p:spPr>
          <a:xfrm>
            <a:off x="1524000" y="742712"/>
            <a:ext cx="9144000" cy="49601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800" b="1" dirty="0">
                <a:latin typeface="Verdana" panose="020B0604030504040204" pitchFamily="34" charset="0"/>
                <a:ea typeface="Verdana" panose="020B0604030504040204" pitchFamily="34" charset="0"/>
              </a:rPr>
              <a:t>Ejecución PGN 2023 a diciembre*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BF302B1-FAB4-5FFD-1AF7-4C878B73EFCA}"/>
              </a:ext>
            </a:extLst>
          </p:cNvPr>
          <p:cNvSpPr txBox="1"/>
          <p:nvPr/>
        </p:nvSpPr>
        <p:spPr>
          <a:xfrm>
            <a:off x="1070242" y="1555236"/>
            <a:ext cx="30419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>
                <a:latin typeface="Verdana" panose="020B0604030504040204" pitchFamily="34" charset="0"/>
                <a:ea typeface="Verdana" panose="020B0604030504040204" pitchFamily="34" charset="0"/>
              </a:rPr>
              <a:t>Miles de millones de pesos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DFDC0EF-67D2-F1CA-517E-1FD94EF034B8}"/>
              </a:ext>
            </a:extLst>
          </p:cNvPr>
          <p:cNvSpPr txBox="1"/>
          <p:nvPr/>
        </p:nvSpPr>
        <p:spPr>
          <a:xfrm>
            <a:off x="1064940" y="5788753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8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Fuente: Dirección General del Presupuesto Público Nacional- Subdirección de Análisis y Consolidación Presupuestal</a:t>
            </a:r>
            <a:r>
              <a:rPr lang="es-CO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A6EB329-A149-5DD8-0804-6958C08BBB3D}"/>
              </a:ext>
            </a:extLst>
          </p:cNvPr>
          <p:cNvSpPr txBox="1"/>
          <p:nvPr/>
        </p:nvSpPr>
        <p:spPr>
          <a:xfrm>
            <a:off x="1064940" y="6289924"/>
            <a:ext cx="98990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800" dirty="0">
                <a:solidFill>
                  <a:srgbClr val="B48C41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*</a:t>
            </a:r>
            <a:r>
              <a:rPr lang="es-CO" sz="800" dirty="0">
                <a:solidFill>
                  <a:srgbClr val="B48C4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 compromisos presupuestales legalmente adquiridos, se cumplen o ejecutan, tratándose de contratos o convenios, con la recepción de los bienes y servicios, y en los demás eventos, con el cumplimiento de los requisitos que hagan exigible su pago” (Art. 2.8.1.7.6 Decreto 1068/2015).</a:t>
            </a:r>
            <a:endParaRPr lang="es-CO" sz="800" dirty="0">
              <a:solidFill>
                <a:srgbClr val="C00000"/>
              </a:solidFill>
              <a:effectLst/>
              <a:latin typeface="Berlin Sans FB Demi" panose="020E0802020502020306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35C89E6-F354-B6F8-2FF2-08D54CD1D0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850" y="1940653"/>
            <a:ext cx="9004300" cy="384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694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397293-B936-7997-50B2-AAC578304BF7}"/>
              </a:ext>
            </a:extLst>
          </p:cNvPr>
          <p:cNvSpPr txBox="1">
            <a:spLocks/>
          </p:cNvSpPr>
          <p:nvPr/>
        </p:nvSpPr>
        <p:spPr>
          <a:xfrm>
            <a:off x="1524000" y="742712"/>
            <a:ext cx="9144000" cy="49601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800" b="1" dirty="0">
                <a:latin typeface="Verdana" panose="020B0604030504040204" pitchFamily="34" charset="0"/>
                <a:ea typeface="Verdana" panose="020B0604030504040204" pitchFamily="34" charset="0"/>
              </a:rPr>
              <a:t>Ejecución PGN 2023 a diciembre*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DFDC0EF-67D2-F1CA-517E-1FD94EF034B8}"/>
              </a:ext>
            </a:extLst>
          </p:cNvPr>
          <p:cNvSpPr txBox="1"/>
          <p:nvPr/>
        </p:nvSpPr>
        <p:spPr>
          <a:xfrm>
            <a:off x="3048786" y="5656914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8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Fuente: Dirección General del Presupuesto Público Nacional- Subdirección de Análisis y Consolidación Presupuestal</a:t>
            </a:r>
            <a:r>
              <a:rPr lang="es-CO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A6EB329-A149-5DD8-0804-6958C08BBB3D}"/>
              </a:ext>
            </a:extLst>
          </p:cNvPr>
          <p:cNvSpPr txBox="1"/>
          <p:nvPr/>
        </p:nvSpPr>
        <p:spPr>
          <a:xfrm>
            <a:off x="1064940" y="6289924"/>
            <a:ext cx="989906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800" dirty="0">
                <a:solidFill>
                  <a:srgbClr val="B48C41"/>
                </a:solidFill>
                <a:latin typeface="Verdana" panose="020B0604030504040204" pitchFamily="34" charset="0"/>
                <a:cs typeface="Times New Roman" panose="02020603050405020304" pitchFamily="18" charset="0"/>
              </a:rPr>
              <a:t>*</a:t>
            </a:r>
            <a:r>
              <a:rPr lang="es-CO" sz="800" dirty="0">
                <a:solidFill>
                  <a:srgbClr val="B48C41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 compromisos presupuestales legalmente adquiridos, se cumplen o ejecutan, tratándose de contratos o convenios, con la recepción de los bienes y servicios, y en los demás eventos, con el cumplimiento de los requisitos que hagan exigible su pago” (Art. 2.8.1.7.6 Decreto 1068/2015).</a:t>
            </a:r>
            <a:endParaRPr lang="es-CO" sz="800" dirty="0">
              <a:solidFill>
                <a:srgbClr val="C00000"/>
              </a:solidFill>
              <a:effectLst/>
              <a:latin typeface="Berlin Sans FB Demi" panose="020E0802020502020306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A025B596-E8B1-4E34-8236-D6BB7E7B7D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0016549"/>
              </p:ext>
            </p:extLst>
          </p:nvPr>
        </p:nvGraphicFramePr>
        <p:xfrm>
          <a:off x="2414474" y="1269000"/>
          <a:ext cx="720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18953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E7DD871E-9050-4839-F60E-6051114C0399}"/>
              </a:ext>
            </a:extLst>
          </p:cNvPr>
          <p:cNvSpPr txBox="1"/>
          <p:nvPr/>
        </p:nvSpPr>
        <p:spPr>
          <a:xfrm>
            <a:off x="5225409" y="6639446"/>
            <a:ext cx="17411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100" b="1">
                <a:solidFill>
                  <a:schemeClr val="bg1"/>
                </a:solidFill>
                <a:latin typeface="Helvetica" pitchFamily="2" charset="0"/>
              </a:rPr>
              <a:t>www.---------------.gov.co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CBECA15-7FA2-99FF-D306-092CE61B2AA9}"/>
              </a:ext>
            </a:extLst>
          </p:cNvPr>
          <p:cNvSpPr txBox="1"/>
          <p:nvPr/>
        </p:nvSpPr>
        <p:spPr>
          <a:xfrm>
            <a:off x="5142855" y="6639446"/>
            <a:ext cx="1906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Helvetica" pitchFamily="2" charset="0"/>
              </a:rPr>
              <a:t>www.minhacienda.gov.co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19BA9330-363A-F31A-2355-BB24AFFFBF18}"/>
              </a:ext>
            </a:extLst>
          </p:cNvPr>
          <p:cNvSpPr txBox="1"/>
          <p:nvPr/>
        </p:nvSpPr>
        <p:spPr>
          <a:xfrm>
            <a:off x="1202812" y="1432359"/>
            <a:ext cx="30419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>
                <a:latin typeface="Verdana" panose="020B0604030504040204" pitchFamily="34" charset="0"/>
                <a:ea typeface="Verdana" panose="020B0604030504040204" pitchFamily="34" charset="0"/>
              </a:rPr>
              <a:t>Miles de millones de pesos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E1CCA9E-BCFF-9A29-A61A-94CD4B71998C}"/>
              </a:ext>
            </a:extLst>
          </p:cNvPr>
          <p:cNvSpPr txBox="1"/>
          <p:nvPr/>
        </p:nvSpPr>
        <p:spPr>
          <a:xfrm>
            <a:off x="1224524" y="5727746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8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Fuente: Dirección General del Presupuesto Público Nacional- Subdirección de Análisis y Consolidación Presupuestal</a:t>
            </a:r>
            <a:r>
              <a:rPr lang="es-CO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8C4A8767-BC51-AB81-3076-FE8459BF9242}"/>
              </a:ext>
            </a:extLst>
          </p:cNvPr>
          <p:cNvSpPr txBox="1">
            <a:spLocks/>
          </p:cNvSpPr>
          <p:nvPr/>
        </p:nvSpPr>
        <p:spPr>
          <a:xfrm>
            <a:off x="1660382" y="735578"/>
            <a:ext cx="9144000" cy="49601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600" b="1" dirty="0">
                <a:latin typeface="Verdana" panose="020B0604030504040204" pitchFamily="34" charset="0"/>
                <a:ea typeface="Verdana" panose="020B0604030504040204" pitchFamily="34" charset="0"/>
              </a:rPr>
              <a:t>Ejecución PGN 2023 a diciembre</a:t>
            </a:r>
          </a:p>
          <a:p>
            <a:pPr algn="ctr"/>
            <a:r>
              <a:rPr lang="es-CO" sz="2600" b="1" dirty="0">
                <a:latin typeface="Verdana" panose="020B0604030504040204" pitchFamily="34" charset="0"/>
                <a:ea typeface="Verdana" panose="020B0604030504040204" pitchFamily="34" charset="0"/>
              </a:rPr>
              <a:t>Recursos Nación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E5B27C98-0AA1-6C34-492B-F6C76B9BB7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091" y="1647803"/>
            <a:ext cx="10835817" cy="41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9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E7DD871E-9050-4839-F60E-6051114C0399}"/>
              </a:ext>
            </a:extLst>
          </p:cNvPr>
          <p:cNvSpPr txBox="1"/>
          <p:nvPr/>
        </p:nvSpPr>
        <p:spPr>
          <a:xfrm>
            <a:off x="5225409" y="6639446"/>
            <a:ext cx="17411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100" b="1">
                <a:solidFill>
                  <a:schemeClr val="bg1"/>
                </a:solidFill>
                <a:latin typeface="Helvetica" pitchFamily="2" charset="0"/>
              </a:rPr>
              <a:t>www.---------------.gov.co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CBECA15-7FA2-99FF-D306-092CE61B2AA9}"/>
              </a:ext>
            </a:extLst>
          </p:cNvPr>
          <p:cNvSpPr txBox="1"/>
          <p:nvPr/>
        </p:nvSpPr>
        <p:spPr>
          <a:xfrm>
            <a:off x="5142855" y="6639446"/>
            <a:ext cx="1906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Helvetica" pitchFamily="2" charset="0"/>
              </a:rPr>
              <a:t>www.minhacienda.gov.co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6365A020-1293-C9A6-9C42-E67E22B42151}"/>
              </a:ext>
            </a:extLst>
          </p:cNvPr>
          <p:cNvSpPr txBox="1"/>
          <p:nvPr/>
        </p:nvSpPr>
        <p:spPr>
          <a:xfrm>
            <a:off x="5142855" y="6639446"/>
            <a:ext cx="1906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Helvetica" pitchFamily="2" charset="0"/>
              </a:rPr>
              <a:t>www.minhacienda.gov.co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5871B7D3-2224-F7F0-6DCF-1B94BBBD0B33}"/>
              </a:ext>
            </a:extLst>
          </p:cNvPr>
          <p:cNvSpPr txBox="1"/>
          <p:nvPr/>
        </p:nvSpPr>
        <p:spPr>
          <a:xfrm>
            <a:off x="1263194" y="1432359"/>
            <a:ext cx="30419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>
                <a:latin typeface="Verdana" panose="020B0604030504040204" pitchFamily="34" charset="0"/>
                <a:ea typeface="Verdana" panose="020B0604030504040204" pitchFamily="34" charset="0"/>
              </a:rPr>
              <a:t>Miles de millones de pesos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623522B2-0EDC-797F-4E00-851D2253D967}"/>
              </a:ext>
            </a:extLst>
          </p:cNvPr>
          <p:cNvSpPr txBox="1"/>
          <p:nvPr/>
        </p:nvSpPr>
        <p:spPr>
          <a:xfrm>
            <a:off x="1257892" y="5804465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800" b="0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Fuente: Dirección General del Presupuesto Público Nacional- Subdirección de Análisis y Consolidación Presupuestal</a:t>
            </a:r>
            <a:r>
              <a:rPr lang="es-CO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AE82BBFD-55D8-BB1B-178D-A4A9EBBC691E}"/>
              </a:ext>
            </a:extLst>
          </p:cNvPr>
          <p:cNvSpPr txBox="1"/>
          <p:nvPr/>
        </p:nvSpPr>
        <p:spPr>
          <a:xfrm>
            <a:off x="2091350" y="307433"/>
            <a:ext cx="8519311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2600" b="1" dirty="0">
                <a:latin typeface="Verdana" panose="020B0604030504040204" pitchFamily="34" charset="0"/>
                <a:ea typeface="Verdana" panose="020B0604030504040204" pitchFamily="34" charset="0"/>
              </a:rPr>
              <a:t>Ejecución PGN 2023 a diciembre </a:t>
            </a:r>
          </a:p>
          <a:p>
            <a:pPr algn="ctr"/>
            <a:r>
              <a:rPr lang="es-CO" sz="2600" b="1" dirty="0">
                <a:latin typeface="Verdana" panose="020B0604030504040204" pitchFamily="34" charset="0"/>
                <a:ea typeface="Verdana" panose="020B0604030504040204" pitchFamily="34" charset="0"/>
              </a:rPr>
              <a:t>Recursos Propios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8A5AA53-4D64-E4D4-EADF-587DD02556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674" y="1707774"/>
            <a:ext cx="11040652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9398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OBIERNO DEL CAMBIO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91E6BA8BD697E47AA0F9D03E565EEC5" ma:contentTypeVersion="14" ma:contentTypeDescription="Crear nuevo documento." ma:contentTypeScope="" ma:versionID="63de5e121250f2cb6b59bcd2e90a5f2c">
  <xsd:schema xmlns:xsd="http://www.w3.org/2001/XMLSchema" xmlns:xs="http://www.w3.org/2001/XMLSchema" xmlns:p="http://schemas.microsoft.com/office/2006/metadata/properties" xmlns:ns3="34225a05-4bbc-4a12-afce-72b596626925" xmlns:ns4="adc7efb3-ad1f-4058-8959-0a0f54373103" targetNamespace="http://schemas.microsoft.com/office/2006/metadata/properties" ma:root="true" ma:fieldsID="b061e38edff0a82c3b7618be335be966" ns3:_="" ns4:_="">
    <xsd:import namespace="34225a05-4bbc-4a12-afce-72b596626925"/>
    <xsd:import namespace="adc7efb3-ad1f-4058-8959-0a0f54373103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LengthInSeconds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225a05-4bbc-4a12-afce-72b59662692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la sugerencia para compartir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c7efb3-ad1f-4058-8959-0a0f5437310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adc7efb3-ad1f-4058-8959-0a0f54373103" xsi:nil="true"/>
  </documentManagement>
</p:properties>
</file>

<file path=customXml/itemProps1.xml><?xml version="1.0" encoding="utf-8"?>
<ds:datastoreItem xmlns:ds="http://schemas.openxmlformats.org/officeDocument/2006/customXml" ds:itemID="{7F9FAA15-7F99-4F3C-8719-D117C1A79F8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F1DED6-68EF-427F-A87E-E1C2847929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4225a05-4bbc-4a12-afce-72b596626925"/>
    <ds:schemaRef ds:uri="adc7efb3-ad1f-4058-8959-0a0f5437310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A735D4B-F53F-4CE4-A2E4-3B065FE6FEEB}">
  <ds:schemaRefs>
    <ds:schemaRef ds:uri="http://purl.org/dc/dcmitype/"/>
    <ds:schemaRef ds:uri="http://purl.org/dc/elements/1.1/"/>
    <ds:schemaRef ds:uri="adc7efb3-ad1f-4058-8959-0a0f54373103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34225a05-4bbc-4a12-afce-72b596626925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8074</TotalTime>
  <Words>832</Words>
  <Application>Microsoft Office PowerPoint</Application>
  <PresentationFormat>Panorámica</PresentationFormat>
  <Paragraphs>113</Paragraphs>
  <Slides>28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7" baseType="lpstr">
      <vt:lpstr>Aptos</vt:lpstr>
      <vt:lpstr>Arial</vt:lpstr>
      <vt:lpstr>Arial Black</vt:lpstr>
      <vt:lpstr>Berlin Sans FB Demi</vt:lpstr>
      <vt:lpstr>Calibri</vt:lpstr>
      <vt:lpstr>Helvetica</vt:lpstr>
      <vt:lpstr>Times New Roman</vt:lpstr>
      <vt:lpstr>Verdana</vt:lpstr>
      <vt:lpstr>Tema de Office</vt:lpstr>
      <vt:lpstr>Presentación de PowerPoint</vt:lpstr>
      <vt:lpstr>              aa       Ejecución Presupuesto General de la Nación 2023    Ministerio de Hacienda y Crédito Público Dirección General del Presupuesto Público Nacional – DGPPN   Enero 2024</vt:lpstr>
      <vt:lpstr>Presentación de PowerPoint</vt:lpstr>
      <vt:lpstr>Ejecución PGN 2023</vt:lpstr>
      <vt:lpstr>Cuentas del PGN 2023 a diciembre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William Camilo  Baracaldo Godoy</dc:creator>
  <cp:lastModifiedBy>Hector Hernan Salinas Soto</cp:lastModifiedBy>
  <cp:revision>127</cp:revision>
  <cp:lastPrinted>2024-01-09T12:11:18Z</cp:lastPrinted>
  <dcterms:created xsi:type="dcterms:W3CDTF">2023-05-08T00:34:42Z</dcterms:created>
  <dcterms:modified xsi:type="dcterms:W3CDTF">2024-03-06T15:08:53Z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0x010100691E6BA8BD697E47AA0F9D03E565EEC5</vt:lpwstr>
  </property>
</Properties>
</file>