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267" r:id="rId5"/>
    <p:sldId id="269" r:id="rId6"/>
    <p:sldId id="265" r:id="rId7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2"/>
    <a:srgbClr val="4472C4"/>
    <a:srgbClr val="000000"/>
    <a:srgbClr val="43546A"/>
    <a:srgbClr val="F780BA"/>
    <a:srgbClr val="ED7D31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6E87990-31D4-0F48-AE87-94ACB233E3A9}" type="datetimeFigureOut">
              <a:rPr lang="es-CO" smtClean="0"/>
              <a:t>22/08/2023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767EDB0-C8B3-A942-8952-01869C0B02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8727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67EDB0-C8B3-A942-8952-01869C0B02F0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167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48"/>
          <a:stretch/>
        </p:blipFill>
        <p:spPr>
          <a:xfrm>
            <a:off x="0" y="-298"/>
            <a:ext cx="8479766" cy="6858298"/>
          </a:xfrm>
          <a:prstGeom prst="rect">
            <a:avLst/>
          </a:prstGeom>
        </p:spPr>
      </p:pic>
      <p:pic>
        <p:nvPicPr>
          <p:cNvPr id="6" name="Imagen 5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E5BAAC6C-E37C-6046-3391-5DEC398853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194" y="2510287"/>
            <a:ext cx="4061288" cy="18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79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DBE2D8C-F1B7-9003-04E7-40F714442EAE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88E9338-8573-1BC0-02F8-EAF9CFAD6F9A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7" name="Imagen 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B55B99D1-BCE1-E621-5F09-DA6658CBF4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2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DBE2D8C-F1B7-9003-04E7-40F714442EAE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88E9338-8573-1BC0-02F8-EAF9CFAD6F9A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8" name="Imagen 7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37CCA9B3-2AB3-E278-926E-B4D5C8EA12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18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DBE2D8C-F1B7-9003-04E7-40F714442EAE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88E9338-8573-1BC0-02F8-EAF9CFAD6F9A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</p:spTree>
    <p:extLst>
      <p:ext uri="{BB962C8B-B14F-4D97-AF65-F5344CB8AC3E}">
        <p14:creationId xmlns:p14="http://schemas.microsoft.com/office/powerpoint/2010/main" val="3131104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4"/>
          </a:xfrm>
        </p:spPr>
        <p:txBody>
          <a:bodyPr anchor="b">
            <a:noAutofit/>
          </a:bodyPr>
          <a:lstStyle>
            <a:lvl1pPr>
              <a:defRPr sz="24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2pPr>
            <a:lvl3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3pPr>
            <a:lvl4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4pPr>
            <a:lvl5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3651095-1E1B-3253-F327-324457BCB7AB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B8AA56C-D193-3715-C8FA-AA6F41D7BD7C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0" name="Imagen 9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A92F265A-42DE-6352-13C8-D5F90FE9B3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15663B7B-95D9-1A72-B95B-6BA25536ED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487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46454"/>
            <a:ext cx="3932237" cy="1010946"/>
          </a:xfrm>
        </p:spPr>
        <p:txBody>
          <a:bodyPr anchor="b">
            <a:noAutofit/>
          </a:bodyPr>
          <a:lstStyle>
            <a:lvl1pPr>
              <a:defRPr sz="24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1103A7C-517C-1C85-6E8E-AA506B132DC9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AF203E3-6972-433D-AA82-E872A704AE9A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0" name="Imagen 9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1923EEC2-4530-40ED-3E76-724758CDE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0877FB43-53E7-F19F-4560-48595CEBCC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14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8718"/>
            <a:ext cx="10515600" cy="501970"/>
          </a:xfrm>
        </p:spPr>
        <p:txBody>
          <a:bodyPr>
            <a:normAutofit/>
          </a:bodyPr>
          <a:lstStyle>
            <a:lvl1pPr>
              <a:defRPr sz="28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D1A8B1D-9541-0CDF-70E6-5623EA8BC419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0490356-8FE1-4D5D-3481-90817ED3587D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9" name="Imagen 8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BDA2C815-1E98-88FF-E918-660EFB9710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0" name="Imagen 9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672DD764-64BD-6F14-100C-D9382266A7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91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070995"/>
            <a:ext cx="2628900" cy="5105968"/>
          </a:xfrm>
        </p:spPr>
        <p:txBody>
          <a:bodyPr vert="eaVert"/>
          <a:lstStyle>
            <a:lvl1pPr>
              <a:defRPr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70995"/>
            <a:ext cx="7734300" cy="510596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76C6167-E405-5FA9-7E12-6270CF91C42B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BF580B2-DF61-D45A-80B7-3EBF1B971E11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9" name="Imagen 8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DAAC6936-0041-5C3B-4EB8-2EE13CBB39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0" name="Imagen 9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9C5C828B-8BDD-7FFA-3ACE-D23DA982A5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84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 - Solo Texto - Una Colum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4"/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/>
              <a:t>Título de la diapositiva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/>
              <a:t>Subtítulo de la diapositiva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1A42CDCE-22F1-430F-8FEA-A47335056F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/>
              <a:t>Fuente y/o notas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3CD0703-B726-4601-A460-3C1A4B1D8A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4747" y="2231975"/>
            <a:ext cx="8162507" cy="40513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/>
              <a:t>Texto de párrafo o viñetas en tamaño mínimo de 18 puntos negro.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3D1D45-84BF-4109-A344-194FC60A25E6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‹Nº›</a:t>
            </a:fld>
            <a:endParaRPr lang="es-CO" sz="80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4EFE42-DCDC-492C-86CB-FA9BEE632ECC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‹Nº›</a:t>
            </a:fld>
            <a:endParaRPr lang="es-CO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7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5A2085-D427-00F7-C862-629029AE5E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03400" y="1412875"/>
            <a:ext cx="8585200" cy="1325563"/>
          </a:xfrm>
        </p:spPr>
        <p:txBody>
          <a:bodyPr anchor="b"/>
          <a:lstStyle>
            <a:lvl1pPr>
              <a:defRPr>
                <a:latin typeface="Montserrat" pitchFamily="2" charset="0"/>
              </a:defRPr>
            </a:lvl1pPr>
          </a:lstStyle>
          <a:p>
            <a:r>
              <a:rPr lang="es-ES"/>
              <a:t>Espacio Título</a:t>
            </a:r>
            <a:endParaRPr lang="es-MX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46F4858F-4C4D-0B64-8109-6618D3FE2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03400" y="2936875"/>
            <a:ext cx="8585200" cy="30480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139700" indent="0" algn="just">
              <a:spcBef>
                <a:spcPts val="800"/>
              </a:spcBef>
              <a:buClr>
                <a:srgbClr val="FFFFFF"/>
              </a:buClr>
              <a:buSzPts val="1400"/>
              <a:buFont typeface="Arial" panose="020B0604020202020204" pitchFamily="34" charset="0"/>
              <a:buNone/>
            </a:pP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Lorem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ipsum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amet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consectetur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adipiscing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sed 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eiusmod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tempor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incididunt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labore et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magna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ad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minim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veniam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quis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nostrud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exercitation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ullamco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nisi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aliquip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ex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commodo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consequat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Duis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aute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irure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reprehenderit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voluptate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esse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cillum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eu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fugiat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nulla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pariatur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Excepteur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occaecat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cupidatat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non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proident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sunt in culpa qui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officia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deserunt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mollit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</a:t>
            </a:r>
          </a:p>
          <a:p>
            <a:pPr marL="139700" indent="0">
              <a:spcBef>
                <a:spcPts val="800"/>
              </a:spcBef>
              <a:buClr>
                <a:srgbClr val="FFFFFF"/>
              </a:buClr>
              <a:buSzPts val="1400"/>
              <a:buFont typeface="Arial" panose="020B0604020202020204" pitchFamily="34" charset="0"/>
              <a:buNone/>
            </a:pPr>
            <a:endParaRPr lang="es-CO" sz="140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  <a:p>
            <a:pPr marL="139700" indent="0" algn="just">
              <a:buClr>
                <a:srgbClr val="FFFFFF"/>
              </a:buClr>
              <a:buSzPts val="1400"/>
            </a:pP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Lorem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ipsum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amet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consectetur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adipiscing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sed 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eiusmod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tempor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incididunt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labore et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magna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ad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minim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veniam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quis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nostrud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exercitation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ullamco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nisi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aliquip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ex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commodo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consequat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Duis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aute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irure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reprehenderit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voluptate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esse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cillum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eu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fugiat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nulla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pariatur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Excepteur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occaecat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cupidatat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non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proident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sunt in culpa qui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officia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deserunt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mollit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</a:t>
            </a:r>
          </a:p>
        </p:txBody>
      </p:sp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FCF564E4-E86A-F8C6-9431-56C8EEF303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444" y="452780"/>
            <a:ext cx="2823556" cy="490976"/>
          </a:xfrm>
          <a:prstGeom prst="rect">
            <a:avLst/>
          </a:prstGeom>
        </p:spPr>
      </p:pic>
      <p:grpSp>
        <p:nvGrpSpPr>
          <p:cNvPr id="4" name="Group 9">
            <a:extLst>
              <a:ext uri="{FF2B5EF4-FFF2-40B4-BE49-F238E27FC236}">
                <a16:creationId xmlns:a16="http://schemas.microsoft.com/office/drawing/2014/main" id="{C38CDB28-315F-071D-6E81-63D179C8EEEA}"/>
              </a:ext>
            </a:extLst>
          </p:cNvPr>
          <p:cNvGrpSpPr/>
          <p:nvPr userDrawn="1"/>
        </p:nvGrpSpPr>
        <p:grpSpPr>
          <a:xfrm>
            <a:off x="-1" y="6764942"/>
            <a:ext cx="12192001" cy="93058"/>
            <a:chOff x="-1" y="6675929"/>
            <a:chExt cx="7501317" cy="182071"/>
          </a:xfrm>
        </p:grpSpPr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B5A54448-75E0-EABD-B207-6AB080F4720B}"/>
                </a:ext>
              </a:extLst>
            </p:cNvPr>
            <p:cNvSpPr/>
            <p:nvPr userDrawn="1"/>
          </p:nvSpPr>
          <p:spPr>
            <a:xfrm>
              <a:off x="-1" y="6675929"/>
              <a:ext cx="2500439" cy="182071"/>
            </a:xfrm>
            <a:prstGeom prst="rect">
              <a:avLst/>
            </a:prstGeom>
            <a:solidFill>
              <a:srgbClr val="FFB5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692DB614-A748-69E9-ADEA-06DBA2A4C94B}"/>
                </a:ext>
              </a:extLst>
            </p:cNvPr>
            <p:cNvSpPr/>
            <p:nvPr userDrawn="1"/>
          </p:nvSpPr>
          <p:spPr>
            <a:xfrm>
              <a:off x="2500438" y="6675929"/>
              <a:ext cx="2500439" cy="182071"/>
            </a:xfrm>
            <a:prstGeom prst="rect">
              <a:avLst/>
            </a:prstGeom>
            <a:solidFill>
              <a:srgbClr val="154A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E75F3C39-A9A9-FD4D-D12E-4E13E032CCB5}"/>
                </a:ext>
              </a:extLst>
            </p:cNvPr>
            <p:cNvSpPr/>
            <p:nvPr userDrawn="1"/>
          </p:nvSpPr>
          <p:spPr>
            <a:xfrm>
              <a:off x="5000877" y="6675929"/>
              <a:ext cx="2500439" cy="182071"/>
            </a:xfrm>
            <a:prstGeom prst="rect">
              <a:avLst/>
            </a:prstGeom>
            <a:solidFill>
              <a:srgbClr val="E314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46201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300" y="1401763"/>
            <a:ext cx="7023100" cy="2387600"/>
          </a:xfrm>
        </p:spPr>
        <p:txBody>
          <a:bodyPr anchor="b"/>
          <a:lstStyle>
            <a:lvl1pPr algn="l">
              <a:defRPr sz="6000" b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3881438"/>
            <a:ext cx="70231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613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000" y="1770696"/>
            <a:ext cx="10922000" cy="477837"/>
          </a:xfrm>
        </p:spPr>
        <p:txBody>
          <a:bodyPr anchor="t"/>
          <a:lstStyle>
            <a:lvl1pPr algn="ctr">
              <a:defRPr sz="28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5000" y="2421571"/>
            <a:ext cx="10922000" cy="32051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0CB9D97-EFD8-5B6A-1BBD-8F43F0F12B93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Imagen 9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8E8C33B0-9BFE-0B9C-FD0A-A118984896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2" name="Imagen 11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3F8410F6-0F46-5E49-4F8C-540CF06DD7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ACD94BF-3839-D9C0-31F2-5E4B591F6CA6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</p:spTree>
    <p:extLst>
      <p:ext uri="{BB962C8B-B14F-4D97-AF65-F5344CB8AC3E}">
        <p14:creationId xmlns:p14="http://schemas.microsoft.com/office/powerpoint/2010/main" val="403576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A78C6BE3-FDF4-CC73-9995-515FC8F874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8" name="Imagen 7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3300BFC9-8F6A-3F17-14FC-0918E6131F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64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EB65C5BA-75FB-F676-57DD-48D79AF87BD7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8718"/>
            <a:ext cx="10515600" cy="501970"/>
          </a:xfrm>
        </p:spPr>
        <p:txBody>
          <a:bodyPr>
            <a:normAutofit/>
          </a:bodyPr>
          <a:lstStyle>
            <a:lvl1pPr>
              <a:defRPr sz="28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AA16EAD-286B-9862-F59F-38E7B58B2868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8" name="Imagen 7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25586443-68E9-AA26-F835-F45A81C7D8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0" name="Imagen 9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E8DA8084-EFD6-999C-8764-3F7568FA39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5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8718"/>
            <a:ext cx="10515600" cy="501970"/>
          </a:xfrm>
        </p:spPr>
        <p:txBody>
          <a:bodyPr anchor="t">
            <a:normAutofit/>
          </a:bodyPr>
          <a:lstStyle>
            <a:lvl1pPr>
              <a:defRPr sz="28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0638CD1-675A-0214-88AE-42163206814E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320A3A6-0AE8-DD94-F24E-E0C6D7FF4B2F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0" name="Imagen 9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3A0586D0-AC2D-7079-ACF3-26B7826304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5C2AE7D3-6B04-1601-AFAF-0974EC6EDE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19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18099"/>
            <a:ext cx="10515600" cy="572589"/>
          </a:xfrm>
        </p:spPr>
        <p:txBody>
          <a:bodyPr anchor="t">
            <a:normAutofit/>
          </a:bodyPr>
          <a:lstStyle>
            <a:lvl1pPr>
              <a:defRPr sz="28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6FE423A-18F1-A20D-855C-375E0081F61D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878915B-6650-4ED8-C437-9B51607F5A09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2" name="Imagen 11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97C58973-977E-FBBE-AB3C-5BE9CC985E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3" name="Imagen 12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2BD1F775-C219-AB03-81E0-EDF347DE16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591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0995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8954E6B-505A-26BC-DAC2-5930FC19238F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D914510-BB95-EB18-C22B-43282E5B9DF3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0" name="Imagen 9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98F421A4-D15E-737D-1330-C5854ACEC7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7CB22C21-FA97-8CEC-363A-C42F5CF905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5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DBE2D8C-F1B7-9003-04E7-40F714442EAE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88E9338-8573-1BC0-02F8-EAF9CFAD6F9A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7" name="Imagen 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B55B99D1-BCE1-E621-5F09-DA6658CBF4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8" name="Imagen 7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37CCA9B3-2AB3-E278-926E-B4D5C8EA12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3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22/08/2023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382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8" r:id="rId10"/>
    <p:sldLayoutId id="2147483677" r:id="rId11"/>
    <p:sldLayoutId id="2147483679" r:id="rId12"/>
    <p:sldLayoutId id="2147483670" r:id="rId13"/>
    <p:sldLayoutId id="2147483671" r:id="rId14"/>
    <p:sldLayoutId id="2147483672" r:id="rId15"/>
    <p:sldLayoutId id="2147483673" r:id="rId16"/>
    <p:sldLayoutId id="2147483680" r:id="rId17"/>
    <p:sldLayoutId id="2147483681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D24E1D1-4D14-7C01-9B68-300D90EB7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395" y="271674"/>
            <a:ext cx="10922000" cy="754567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Departamento Nacional de Planeación</a:t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Ejecución Presupuestal</a:t>
            </a:r>
            <a:endParaRPr lang="es-CO" sz="20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D972458-E9B6-A472-0777-8A08E216EB41}"/>
              </a:ext>
            </a:extLst>
          </p:cNvPr>
          <p:cNvSpPr txBox="1"/>
          <p:nvPr/>
        </p:nvSpPr>
        <p:spPr>
          <a:xfrm>
            <a:off x="8704748" y="5716343"/>
            <a:ext cx="20951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s-MX" sz="900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 corte a  31 de julio  de 2023</a:t>
            </a:r>
            <a:endParaRPr lang="es-CO" sz="900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002A3B6-9DE8-97FE-1546-BC3381D6BA10}"/>
              </a:ext>
            </a:extLst>
          </p:cNvPr>
          <p:cNvSpPr txBox="1"/>
          <p:nvPr/>
        </p:nvSpPr>
        <p:spPr>
          <a:xfrm>
            <a:off x="9091844" y="964685"/>
            <a:ext cx="224432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Cifras en millones de pesos</a:t>
            </a:r>
          </a:p>
          <a:p>
            <a:endParaRPr lang="es-CO" sz="8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202AB3E-52F0-7965-DA6E-754E63CD8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025" y="1276350"/>
            <a:ext cx="874395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2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FACA36B-3680-4B71-54B7-7DCAB9A59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168770"/>
              </p:ext>
            </p:extLst>
          </p:nvPr>
        </p:nvGraphicFramePr>
        <p:xfrm>
          <a:off x="103571" y="852257"/>
          <a:ext cx="11570566" cy="5835926"/>
        </p:xfrm>
        <a:graphic>
          <a:graphicData uri="http://schemas.openxmlformats.org/drawingml/2006/table">
            <a:tbl>
              <a:tblPr/>
              <a:tblGrid>
                <a:gridCol w="1107128">
                  <a:extLst>
                    <a:ext uri="{9D8B030D-6E8A-4147-A177-3AD203B41FA5}">
                      <a16:colId xmlns:a16="http://schemas.microsoft.com/office/drawing/2014/main" val="2453831666"/>
                    </a:ext>
                  </a:extLst>
                </a:gridCol>
                <a:gridCol w="640910">
                  <a:extLst>
                    <a:ext uri="{9D8B030D-6E8A-4147-A177-3AD203B41FA5}">
                      <a16:colId xmlns:a16="http://schemas.microsoft.com/office/drawing/2014/main" val="807654693"/>
                    </a:ext>
                  </a:extLst>
                </a:gridCol>
                <a:gridCol w="761569">
                  <a:extLst>
                    <a:ext uri="{9D8B030D-6E8A-4147-A177-3AD203B41FA5}">
                      <a16:colId xmlns:a16="http://schemas.microsoft.com/office/drawing/2014/main" val="953693950"/>
                    </a:ext>
                  </a:extLst>
                </a:gridCol>
                <a:gridCol w="707024">
                  <a:extLst>
                    <a:ext uri="{9D8B030D-6E8A-4147-A177-3AD203B41FA5}">
                      <a16:colId xmlns:a16="http://schemas.microsoft.com/office/drawing/2014/main" val="1458556783"/>
                    </a:ext>
                  </a:extLst>
                </a:gridCol>
                <a:gridCol w="483888">
                  <a:extLst>
                    <a:ext uri="{9D8B030D-6E8A-4147-A177-3AD203B41FA5}">
                      <a16:colId xmlns:a16="http://schemas.microsoft.com/office/drawing/2014/main" val="286404431"/>
                    </a:ext>
                  </a:extLst>
                </a:gridCol>
                <a:gridCol w="632646">
                  <a:extLst>
                    <a:ext uri="{9D8B030D-6E8A-4147-A177-3AD203B41FA5}">
                      <a16:colId xmlns:a16="http://schemas.microsoft.com/office/drawing/2014/main" val="3147465869"/>
                    </a:ext>
                  </a:extLst>
                </a:gridCol>
                <a:gridCol w="7237401">
                  <a:extLst>
                    <a:ext uri="{9D8B030D-6E8A-4147-A177-3AD203B41FA5}">
                      <a16:colId xmlns:a16="http://schemas.microsoft.com/office/drawing/2014/main" val="66887658"/>
                    </a:ext>
                  </a:extLst>
                </a:gridCol>
              </a:tblGrid>
              <a:tr h="1741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Tipo de Gasto</a:t>
                      </a:r>
                    </a:p>
                  </a:txBody>
                  <a:tcPr marL="6951" marR="6951" marT="69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Asignación </a:t>
                      </a:r>
                    </a:p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Vigente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Compromisos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Obligaciones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Ejecución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JUSTIFICACIÓN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490742"/>
                  </a:ext>
                </a:extLst>
              </a:tr>
              <a:tr h="1741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% </a:t>
                      </a:r>
                      <a:r>
                        <a:rPr lang="es-CO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Comp</a:t>
                      </a:r>
                      <a:endParaRPr lang="es-CO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% Obligado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925858"/>
                  </a:ext>
                </a:extLst>
              </a:tr>
              <a:tr h="275156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Funcionamiento</a:t>
                      </a:r>
                    </a:p>
                  </a:txBody>
                  <a:tcPr marL="6951" marR="6951" marT="69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111.992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58.274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45.612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52,03%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40,73%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NÓMINA: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 los pagos hasta el mes junio se realizaron sobre la base de los sueldos sin aplicar el incremento </a:t>
                      </a:r>
                      <a: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del 14.62%. </a:t>
                      </a:r>
                      <a:b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En el mes de Julio se pagó el retroactivo y la nómina quedo liquidada a partir de este mes con el valor del retroactivo.  Se puede observar que a Julio 31, la ejecución ascendió </a:t>
                      </a:r>
                      <a: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  44.83%</a:t>
                      </a:r>
                      <a:b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</a:br>
                      <a:b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b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MESADAS, BONOS, INCAPACIDADES Y SENTENCIAS Y CONCILIACIONES: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Se atiende el pago de mesadas pensionales de manera cumplida. </a:t>
                      </a:r>
                      <a:b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b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Para el caso de las </a:t>
                      </a:r>
                      <a:r>
                        <a:rPr lang="es-MX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Incapacidades, </a:t>
                      </a:r>
                      <a: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 presenta una ejecución del 26% , dado por los pagos de las incapacidades presentadas </a:t>
                      </a:r>
                      <a:r>
                        <a:rPr lang="es-MX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por los funcionarios.</a:t>
                      </a:r>
                      <a:b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</a:br>
                      <a:br>
                        <a:rPr lang="es-MX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s-MX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Sentencias y conciliaciones. </a:t>
                      </a:r>
                      <a: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Actualmente se recibieron dos sentencias por un valor aproximado de $527.222.721, con el pago de las mismas se ejecuta el 100% del valor asignado de $285.100.000; el valor restante sería solicitado al Fondo de Contingencias  ante el MHCP.</a:t>
                      </a:r>
                      <a:b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</a:br>
                      <a:b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CUOTA DE FISCALIZACIÓN Y AUDITAJE: 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La apropiación de la tarifa de control fiscal por $4.122 millones se proyecta ejecutar en octubre de 2023, una vez el DNP sea notificado por el Ministerio de Hacienda, para el pago.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7992235"/>
                  </a:ext>
                </a:extLst>
              </a:tr>
              <a:tr h="44408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Servicio a</a:t>
                      </a:r>
                    </a:p>
                    <a:p>
                      <a:pPr algn="l" rtl="0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 la Deuda</a:t>
                      </a:r>
                    </a:p>
                  </a:txBody>
                  <a:tcPr marL="6951" marR="6951" marT="69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10.637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0,00%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0,00%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APORTES AL FONDO DE CONTINGENCIAS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: La apropiación de los aportes del fondo de contingencias por $10,636 millones de acuerdo a </a:t>
                      </a:r>
                      <a:r>
                        <a:rPr lang="es-MX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Circular Externa 009 de febrero de 2023, del Ministerio de Hacienda, donde  indica que este pago se debe realizar en la tercera semana del mes de octubre de 2023.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 Light" panose="020F0302020204030204" pitchFamily="34" charset="0"/>
                        </a:rPr>
                        <a:t>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 Light" panose="020F0302020204030204" pitchFamily="34" charset="0"/>
                      </a:endParaRP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523021"/>
                  </a:ext>
                </a:extLst>
              </a:tr>
              <a:tr h="16370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Inversión </a:t>
                      </a:r>
                    </a:p>
                  </a:txBody>
                  <a:tcPr marL="6951" marR="6951" marT="69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1.329.250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1.201.254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50.149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90,37%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3,77%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FONDO REGIONAL PARA LOS CONTRATOS PLAN: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La apropiación de este proyecto tiene una participación del 79% sobre el total de la APR Vigente de los recursos de Inversión del DNP.  Aún cuando ya se comprometió el 99% de los recursos (1 </a:t>
                      </a:r>
                      <a:r>
                        <a:rPr lang="es-MX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billon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) las obligaciones no superan el 1% a julio de 2023.   </a:t>
                      </a:r>
                    </a:p>
                    <a:p>
                      <a:pPr algn="l" rtl="0" fontAlgn="ctr"/>
                      <a:b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APOYO PRESUPUESTAL A ENTIDADES (Rubro distribución) :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Corresponde a la distribución de recursos que realizar el DNP a entidades de orden nacional, a julio aún se cuenta con apropiación pendiente por distribuir por valor de $20,197 millones.   </a:t>
                      </a:r>
                      <a:b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b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ADQUISICIÓN Y ADECUACIÓN DE ESPACIOS FÍSICOS DEL DEPARTAMENTO NACIONAL DE PLANEACIÓN   NACIONAL: 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Se va a ejecutar a través de la ANIM (Agencia Inmobiliaria Virgilio Barco). Ya se realizó estudio previo y se presentó a Comité de Contratación del DNP. Se está tramitando con La ANIM  la firma del convenio interadministrativo. Se proyecta el inicio de ejecución tentativamente a mediados de septiembre de 2023.  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674908"/>
                  </a:ext>
                </a:extLst>
              </a:tr>
              <a:tr h="2699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Total DNP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1.451.879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1.259.528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95.761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86,75%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6,60%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796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6529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A78726-C467-4304-4137-0CAAA817A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9893" y="78440"/>
            <a:ext cx="9087498" cy="665985"/>
          </a:xfrm>
        </p:spPr>
        <p:txBody>
          <a:bodyPr>
            <a:normAutofit fontScale="90000"/>
          </a:bodyPr>
          <a:lstStyle/>
          <a:p>
            <a:r>
              <a:rPr lang="es-MX" sz="1300" dirty="0">
                <a:latin typeface="Calibri Light" panose="020F0302020204030204" pitchFamily="34" charset="0"/>
                <a:cs typeface="Calibri Light" panose="020F0302020204030204" pitchFamily="34" charset="0"/>
              </a:rPr>
              <a:t>EJECUCION PRESUPUESTAL GASTOS DE INVERSION </a:t>
            </a:r>
            <a:br>
              <a:rPr lang="es-MX" sz="13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s-MX" sz="1300" dirty="0">
                <a:latin typeface="Calibri Light" panose="020F0302020204030204" pitchFamily="34" charset="0"/>
                <a:cs typeface="Calibri Light" panose="020F0302020204030204" pitchFamily="34" charset="0"/>
              </a:rPr>
              <a:t>A 31 DE JULIO DE 2023</a:t>
            </a:r>
            <a:br>
              <a:rPr lang="es-MX" sz="1800" dirty="0"/>
            </a:br>
            <a:br>
              <a:rPr lang="es-MX" dirty="0"/>
            </a:b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FBC61D9-A31A-BA21-496E-3A9DDCA0A911}"/>
              </a:ext>
            </a:extLst>
          </p:cNvPr>
          <p:cNvSpPr txBox="1"/>
          <p:nvPr/>
        </p:nvSpPr>
        <p:spPr>
          <a:xfrm>
            <a:off x="8313067" y="411432"/>
            <a:ext cx="2244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Cifras en millones de pesos</a:t>
            </a:r>
          </a:p>
          <a:p>
            <a:endParaRPr lang="es-CO" sz="8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6D01BB5-E4CA-34C9-EFDB-743F9C1B7C95}"/>
              </a:ext>
            </a:extLst>
          </p:cNvPr>
          <p:cNvSpPr txBox="1"/>
          <p:nvPr/>
        </p:nvSpPr>
        <p:spPr>
          <a:xfrm>
            <a:off x="186431" y="5984903"/>
            <a:ext cx="11077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s-MX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MX" sz="900" dirty="0">
                <a:latin typeface="Calibri Light" panose="020F0302020204030204" pitchFamily="34" charset="0"/>
                <a:cs typeface="Calibri Light" panose="020F0302020204030204" pitchFamily="34" charset="0"/>
              </a:rPr>
              <a:t>* Incorporación de evidencias buenas prácticas e innovación publica</a:t>
            </a:r>
          </a:p>
          <a:p>
            <a:pPr algn="l">
              <a:spcBef>
                <a:spcPts val="600"/>
              </a:spcBef>
            </a:pPr>
            <a:r>
              <a:rPr lang="es-MX" sz="900" dirty="0">
                <a:latin typeface="Calibri Light" panose="020F0302020204030204" pitchFamily="34" charset="0"/>
                <a:cs typeface="Calibri Light" panose="020F0302020204030204" pitchFamily="34" charset="0"/>
              </a:rPr>
              <a:t>** Aprovechamiento información de seguimiento y evaluación de políticas públicas para toma de decisiones basadas en evidencias </a:t>
            </a:r>
          </a:p>
          <a:p>
            <a:pPr algn="l">
              <a:spcBef>
                <a:spcPts val="600"/>
              </a:spcBef>
            </a:pPr>
            <a:r>
              <a:rPr lang="es-MX" sz="900" dirty="0">
                <a:latin typeface="Calibri Light" panose="020F0302020204030204" pitchFamily="34" charset="0"/>
                <a:cs typeface="Calibri Light" panose="020F0302020204030204" pitchFamily="34" charset="0"/>
              </a:rPr>
              <a:t>*** Fortalecimiento de las TIC para el cumplimiento de objetivos del DNP a nivel nacional.</a:t>
            </a:r>
          </a:p>
          <a:p>
            <a:pPr algn="l">
              <a:spcBef>
                <a:spcPts val="600"/>
              </a:spcBef>
            </a:pPr>
            <a:endParaRPr lang="es-CO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478229"/>
              </p:ext>
            </p:extLst>
          </p:nvPr>
        </p:nvGraphicFramePr>
        <p:xfrm>
          <a:off x="2353487" y="606301"/>
          <a:ext cx="7320310" cy="5480993"/>
        </p:xfrm>
        <a:graphic>
          <a:graphicData uri="http://schemas.openxmlformats.org/drawingml/2006/table">
            <a:tbl>
              <a:tblPr/>
              <a:tblGrid>
                <a:gridCol w="3637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3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35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9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19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19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DESCRIPCIÓN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APR. VIGENTE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COMPROMISO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0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OBLIGACION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% </a:t>
                      </a:r>
                      <a:br>
                        <a:rPr lang="es-CO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</a:br>
                      <a:r>
                        <a:rPr lang="es-CO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COMPROMISO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% OBLIGACION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APOYO AL DESARROLLO DE PROYECTOS A TRAVÉS DEL FONDO REGIONAL PARA LOS CONTRATOS PLAN.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1.086.176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1.079.475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1.362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1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 LAS ENTIDADES TERRITORIALES 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25.625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14.440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    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IMPLEMENTACIÓN DEL SISTEMA NACIONAL CATASTRAL MULTIPROPÓSITO DESDE EL DNP ALCANCE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6.410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3.446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1.787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DEL SISTEMA NACIONAL DE EVALUACIÓN DE GESTIÓN Y RESULTADOS.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13.731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10.179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3.136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74%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9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DISENO Y ARTICULACION DE LOS INSTRUMENTOS, ESTRATEGIAS, LINEAMIENTOS Y DEMAS REQUERIMIENTOS TECNICOS PARA EL DESARROLLO Y FOCALIZACION DE LA POLITICA PUBLICA DE PROTECCION SOCIAL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6.301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5.179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2.305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1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 POLITICAS Y ACCIONES DE LOGISTICA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14.065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2.327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1.057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9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CONSOLIDACION ESQUEMAS PARA PROMOVER LA PARTICIPACION PRIVADA EN EL DESARROLLO DE INFRAESTRUCTURA PUBLICA Y PRESTACION DE SUS SERVICIOS ASOCIADOS 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9.931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5.611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1.347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9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APOYO PRESUPUESTAL A ENTIDADES PERTENECIENTES AL PRESUPUESTO GENERAL DE LA NACION EN LA IMPLEMENTACION DE PROYECTOS DE INVERSION A NIVEL  NACIONAL-[DISTRIBUCION PREVIO CONCEPTO DNP]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20.197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       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    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DEL CICLO DE LAS POLITICAS PUBLICAS SECTORIALES E INTERSECTORIALES PARA EL DESARROLLO  NACIONAL 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36.738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29.260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14.735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MEJORAMIENTO DE LOS RESULTADOS DE LA GESTION PUBLICA TERRITORIAL A NIVEL 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9.517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7.201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2.909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76%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MODERNIZACION DE LA VISION DE LARGO PLAZO EN LA PLANEACION INTERSECTORIAL A NIVEL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6.947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2.418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943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 LA EFICIENCIA EN EL GASTO DE INVERSION PUBLICA TERRITORIAL Y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15.853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8.389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4.549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DEL SISTEMA DE GESTION DE LA INVERSION PUBLICA A NIVEL TERRITORIAL Y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8.838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7.949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3.892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INCORPORACIÓN DE EVIDENCIA, BUENAS PRÁCTICAS E INNOVACIÓN PUBLICA EN LA ADMINISTRACION PUBLICA A NIVEL NACIONAL **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7.816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7.058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3.623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 LA PLANEACIÓN Y LA GESTIÓN INSTITUCIONAL DEL DNP A NIVEL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12.181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5.976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2.224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ADQUISICIÓN Y ADECUACIÓN DE ESPACIOS FÍSICOS DEL DEPARTAMENTO NACIONAL DE PLANEACIÓN   NACIONAL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23.544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   241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114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79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FORTALECIMIENTO DE LAS TIC PARA EL CUMPLIMIENTO DE LOS OBJETIVOS DEL DNP A NIVEL NACIONAL***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25.379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12.106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6.165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44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TOTAL GASTOS DE INVERSIÓN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1.329.250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3D3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1.201.254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50.149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993310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83249BFE37A644C88EEC33B6528C721" ma:contentTypeVersion="13" ma:contentTypeDescription="Crear nuevo documento." ma:contentTypeScope="" ma:versionID="44175fb22f70cc82d667fe8e247df5f1">
  <xsd:schema xmlns:xsd="http://www.w3.org/2001/XMLSchema" xmlns:xs="http://www.w3.org/2001/XMLSchema" xmlns:p="http://schemas.microsoft.com/office/2006/metadata/properties" xmlns:ns2="1a784f34-ee12-4ae9-9df7-0f7b6b7c4b44" xmlns:ns3="f320b4e5-b861-4f4e-b482-07a7f582d508" targetNamespace="http://schemas.microsoft.com/office/2006/metadata/properties" ma:root="true" ma:fieldsID="9fe6fe5b10892286e8a2514650258d86" ns2:_="" ns3:_="">
    <xsd:import namespace="1a784f34-ee12-4ae9-9df7-0f7b6b7c4b44"/>
    <xsd:import namespace="f320b4e5-b861-4f4e-b482-07a7f582d5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784f34-ee12-4ae9-9df7-0f7b6b7c4b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14" nillable="true" ma:displayName="Estado de aprobación" ma:internalName="Estado_x0020_de_x0020_aprobaci_x00f3_n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Etiquetas de imagen" ma:readOnly="false" ma:fieldId="{5cf76f15-5ced-4ddc-b409-7134ff3c332f}" ma:taxonomyMulti="true" ma:sspId="b62b1f75-36e8-497c-b113-7998821e9fb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20b4e5-b861-4f4e-b482-07a7f582d5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71b031c6-fb30-4d34-a09f-bd2858446692}" ma:internalName="TaxCatchAll" ma:showField="CatchAllData" ma:web="f320b4e5-b861-4f4e-b482-07a7f582d5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20b4e5-b861-4f4e-b482-07a7f582d508" xsi:nil="true"/>
    <lcf76f155ced4ddcb4097134ff3c332f xmlns="1a784f34-ee12-4ae9-9df7-0f7b6b7c4b44">
      <Terms xmlns="http://schemas.microsoft.com/office/infopath/2007/PartnerControls"/>
    </lcf76f155ced4ddcb4097134ff3c332f>
    <_Flow_SignoffStatus xmlns="1a784f34-ee12-4ae9-9df7-0f7b6b7c4b44" xsi:nil="true"/>
  </documentManagement>
</p:properties>
</file>

<file path=customXml/itemProps1.xml><?xml version="1.0" encoding="utf-8"?>
<ds:datastoreItem xmlns:ds="http://schemas.openxmlformats.org/officeDocument/2006/customXml" ds:itemID="{2EA3B904-F2B1-46A2-AC88-876EDD3D02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17CE44-137E-4ABF-AD73-D2FA79248EFD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1a784f34-ee12-4ae9-9df7-0f7b6b7c4b44"/>
    <ds:schemaRef ds:uri="f320b4e5-b861-4f4e-b482-07a7f582d508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5C6CB0-AD6E-4E5A-9A0D-33564B8B05B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1a784f34-ee12-4ae9-9df7-0f7b6b7c4b44"/>
    <ds:schemaRef ds:uri="http://schemas.microsoft.com/office/infopath/2007/PartnerControls"/>
    <ds:schemaRef ds:uri="http://purl.org/dc/elements/1.1/"/>
    <ds:schemaRef ds:uri="http://schemas.microsoft.com/office/2006/metadata/properties"/>
    <ds:schemaRef ds:uri="f320b4e5-b861-4f4e-b482-07a7f582d50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1020</Words>
  <Application>Microsoft Office PowerPoint</Application>
  <PresentationFormat>Panorámica</PresentationFormat>
  <Paragraphs>162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Montserrat</vt:lpstr>
      <vt:lpstr>Verdana</vt:lpstr>
      <vt:lpstr>Work Sans</vt:lpstr>
      <vt:lpstr>1_Tema de Office</vt:lpstr>
      <vt:lpstr>Departamento Nacional de Planeación Ejecución Presupuestal</vt:lpstr>
      <vt:lpstr>Presentación de PowerPoint</vt:lpstr>
      <vt:lpstr>EJECUCION PRESUPUESTAL GASTOS DE INVERSION  A 31 DE JULIO DE 2023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PND</dc:title>
  <dc:creator>Diana Maria Bohorquez Losada</dc:creator>
  <cp:lastModifiedBy>Oficina Asesora Jurídica DNP</cp:lastModifiedBy>
  <cp:revision>104</cp:revision>
  <cp:lastPrinted>2023-07-24T13:59:56Z</cp:lastPrinted>
  <dcterms:created xsi:type="dcterms:W3CDTF">2023-05-24T21:43:54Z</dcterms:created>
  <dcterms:modified xsi:type="dcterms:W3CDTF">2023-08-22T15:53:30Z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0x010100B83249BFE37A644C88EEC33B6528C721</vt:lpwstr>
  </property>
  <property fmtid="{D5CDD505-2E9C-101B-9397-08002B2CF9AE}" pid="3" name="_dlc_DocIdItemGuid">
    <vt:lpwstr>04046d09-ee63-45b7-ad16-cbe8e50e819c</vt:lpwstr>
  </property>
  <property fmtid="{D5CDD505-2E9C-101B-9397-08002B2CF9AE}" pid="4" name="MediaServiceImageTags">
    <vt:lpwstr/>
  </property>
</Properties>
</file>