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1.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5.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6.xml" ContentType="application/vnd.openxmlformats-officedocument.themeOverr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7.xml" ContentType="application/vnd.openxmlformats-officedocument.themeOverr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8.xml" ContentType="application/vnd.openxmlformats-officedocument.themeOverr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9.xml" ContentType="application/vnd.openxmlformats-officedocument.themeOverr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0.xml" ContentType="application/vnd.openxmlformats-officedocument.themeOverr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1.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2.xml" ContentType="application/vnd.openxmlformats-officedocument.themeOverride+xml"/>
  <Override PartName="/ppt/comments/comment1.xml" ContentType="application/vnd.openxmlformats-officedocument.presentationml.comments+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Lst>
  <p:notesMasterIdLst>
    <p:notesMasterId r:id="rId38"/>
  </p:notesMasterIdLst>
  <p:sldIdLst>
    <p:sldId id="591" r:id="rId3"/>
    <p:sldId id="264" r:id="rId4"/>
    <p:sldId id="284" r:id="rId5"/>
    <p:sldId id="635" r:id="rId6"/>
    <p:sldId id="266" r:id="rId7"/>
    <p:sldId id="605" r:id="rId8"/>
    <p:sldId id="630" r:id="rId9"/>
    <p:sldId id="597" r:id="rId10"/>
    <p:sldId id="641" r:id="rId11"/>
    <p:sldId id="642" r:id="rId12"/>
    <p:sldId id="643" r:id="rId13"/>
    <p:sldId id="644" r:id="rId14"/>
    <p:sldId id="645" r:id="rId15"/>
    <p:sldId id="658" r:id="rId16"/>
    <p:sldId id="640" r:id="rId17"/>
    <p:sldId id="626" r:id="rId18"/>
    <p:sldId id="627" r:id="rId19"/>
    <p:sldId id="620" r:id="rId20"/>
    <p:sldId id="621" r:id="rId21"/>
    <p:sldId id="622" r:id="rId22"/>
    <p:sldId id="623" r:id="rId23"/>
    <p:sldId id="624" r:id="rId24"/>
    <p:sldId id="647" r:id="rId25"/>
    <p:sldId id="648" r:id="rId26"/>
    <p:sldId id="651" r:id="rId27"/>
    <p:sldId id="652" r:id="rId28"/>
    <p:sldId id="653" r:id="rId29"/>
    <p:sldId id="473" r:id="rId30"/>
    <p:sldId id="649" r:id="rId31"/>
    <p:sldId id="654" r:id="rId32"/>
    <p:sldId id="657" r:id="rId33"/>
    <p:sldId id="655" r:id="rId34"/>
    <p:sldId id="694" r:id="rId35"/>
    <p:sldId id="695" r:id="rId36"/>
    <p:sldId id="470" r:id="rId37"/>
  </p:sldIdLst>
  <p:sldSz cx="12192000" cy="6858000"/>
  <p:notesSz cx="7010400" cy="9236075"/>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quipo" initials="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FFFF"/>
    <a:srgbClr val="83847E"/>
    <a:srgbClr val="FF6969"/>
    <a:srgbClr val="E6E6E6"/>
    <a:srgbClr val="D674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117" autoAdjust="0"/>
  </p:normalViewPr>
  <p:slideViewPr>
    <p:cSldViewPr snapToGrid="0">
      <p:cViewPr varScale="1">
        <p:scale>
          <a:sx n="60" d="100"/>
          <a:sy n="60" d="100"/>
        </p:scale>
        <p:origin x="114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5.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jeyda\Documents\Laboral\Capresoca\Caracterizaci&#243;n\Capo-2022\15.%20GENERAL-Plantilla%20CAPO-2022.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rgbClr val="002060"/>
                </a:solidFill>
                <a:latin typeface="+mn-lt"/>
                <a:ea typeface="+mn-ea"/>
                <a:cs typeface="+mn-cs"/>
              </a:defRPr>
            </a:pPr>
            <a:r>
              <a:rPr lang="es-CO" sz="1000" b="1" dirty="0">
                <a:solidFill>
                  <a:srgbClr val="002060"/>
                </a:solidFill>
              </a:rPr>
              <a:t>PARTICIPACIÓN EN EL MERCADO </a:t>
            </a:r>
          </a:p>
          <a:p>
            <a:pPr>
              <a:defRPr sz="1000" b="1">
                <a:solidFill>
                  <a:srgbClr val="002060"/>
                </a:solidFill>
              </a:defRPr>
            </a:pPr>
            <a:r>
              <a:rPr lang="es-CO" sz="1000" b="1" dirty="0">
                <a:solidFill>
                  <a:srgbClr val="002060"/>
                </a:solidFill>
              </a:rPr>
              <a:t>RÉGIMEN CONTRIBUTIVO Y SUBSIDIADO SEPTIEMBRE -2022</a:t>
            </a:r>
          </a:p>
        </c:rich>
      </c:tx>
      <c:layout>
        <c:manualLayout>
          <c:xMode val="edge"/>
          <c:yMode val="edge"/>
          <c:x val="0.11496522309711286"/>
          <c:y val="0"/>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rgbClr val="002060"/>
              </a:solidFill>
              <a:latin typeface="+mn-lt"/>
              <a:ea typeface="+mn-ea"/>
              <a:cs typeface="+mn-cs"/>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'poblac a 30092022'!$G$2</c:f>
              <c:strCache>
                <c:ptCount val="1"/>
                <c:pt idx="0">
                  <c:v>SUBSIDIADO</c:v>
                </c:pt>
              </c:strCache>
            </c:strRef>
          </c:tx>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dk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'poblac a 30092022'!$F$3:$F$6</c:f>
              <c:strCache>
                <c:ptCount val="4"/>
                <c:pt idx="0">
                  <c:v>CAPRESOCA</c:v>
                </c:pt>
                <c:pt idx="1">
                  <c:v> LA NUEVA EPS</c:v>
                </c:pt>
                <c:pt idx="2">
                  <c:v>SANITAS EPS</c:v>
                </c:pt>
                <c:pt idx="3">
                  <c:v>
COOSALUD</c:v>
                </c:pt>
              </c:strCache>
            </c:strRef>
          </c:cat>
          <c:val>
            <c:numRef>
              <c:f>'poblac a 30092022'!$G$3:$G$6</c:f>
              <c:numCache>
                <c:formatCode>0%</c:formatCode>
                <c:ptCount val="4"/>
                <c:pt idx="0">
                  <c:v>0.6280750295313825</c:v>
                </c:pt>
                <c:pt idx="1">
                  <c:v>0.26927071358919269</c:v>
                </c:pt>
                <c:pt idx="2">
                  <c:v>9.475808049977405E-2</c:v>
                </c:pt>
                <c:pt idx="3">
                  <c:v>7.8486090520624406E-3</c:v>
                </c:pt>
              </c:numCache>
            </c:numRef>
          </c:val>
          <c:extLst>
            <c:ext xmlns:c16="http://schemas.microsoft.com/office/drawing/2014/chart" uri="{C3380CC4-5D6E-409C-BE32-E72D297353CC}">
              <c16:uniqueId val="{00000000-37E6-49B3-8FC0-7C778662C9E0}"/>
            </c:ext>
          </c:extLst>
        </c:ser>
        <c:ser>
          <c:idx val="1"/>
          <c:order val="1"/>
          <c:tx>
            <c:strRef>
              <c:f>'poblac a 30092022'!$H$2</c:f>
              <c:strCache>
                <c:ptCount val="1"/>
                <c:pt idx="0">
                  <c:v>CONTRIBUTIVO</c:v>
                </c:pt>
              </c:strCache>
            </c:strRef>
          </c:tx>
          <c:spPr>
            <a:solidFill>
              <a:schemeClr val="accent5"/>
            </a:solidFill>
            <a:ln>
              <a:noFill/>
            </a:ln>
            <a:effectLst/>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dk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'poblac a 30092022'!$F$3:$F$6</c:f>
              <c:strCache>
                <c:ptCount val="4"/>
                <c:pt idx="0">
                  <c:v>CAPRESOCA</c:v>
                </c:pt>
                <c:pt idx="1">
                  <c:v> LA NUEVA EPS</c:v>
                </c:pt>
                <c:pt idx="2">
                  <c:v>SANITAS EPS</c:v>
                </c:pt>
                <c:pt idx="3">
                  <c:v>
COOSALUD</c:v>
                </c:pt>
              </c:strCache>
            </c:strRef>
          </c:cat>
          <c:val>
            <c:numRef>
              <c:f>'poblac a 30092022'!$H$3:$H$6</c:f>
              <c:numCache>
                <c:formatCode>0%</c:formatCode>
                <c:ptCount val="4"/>
                <c:pt idx="0">
                  <c:v>0.11313096097816072</c:v>
                </c:pt>
                <c:pt idx="1">
                  <c:v>0.40375277037627311</c:v>
                </c:pt>
                <c:pt idx="2">
                  <c:v>0.47050327464701047</c:v>
                </c:pt>
                <c:pt idx="3">
                  <c:v>1.2351520282889657E-2</c:v>
                </c:pt>
              </c:numCache>
            </c:numRef>
          </c:val>
          <c:extLst>
            <c:ext xmlns:c16="http://schemas.microsoft.com/office/drawing/2014/chart" uri="{C3380CC4-5D6E-409C-BE32-E72D297353CC}">
              <c16:uniqueId val="{00000001-37E6-49B3-8FC0-7C778662C9E0}"/>
            </c:ext>
          </c:extLst>
        </c:ser>
        <c:dLbls>
          <c:showLegendKey val="0"/>
          <c:showVal val="1"/>
          <c:showCatName val="0"/>
          <c:showSerName val="0"/>
          <c:showPercent val="0"/>
          <c:showBubbleSize val="0"/>
        </c:dLbls>
        <c:gapWidth val="95"/>
        <c:gapDepth val="95"/>
        <c:shape val="box"/>
        <c:axId val="233530496"/>
        <c:axId val="233532032"/>
        <c:axId val="0"/>
      </c:bar3DChart>
      <c:catAx>
        <c:axId val="2335304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2060"/>
                </a:solidFill>
                <a:latin typeface="+mn-lt"/>
                <a:ea typeface="+mn-ea"/>
                <a:cs typeface="+mn-cs"/>
              </a:defRPr>
            </a:pPr>
            <a:endParaRPr lang="es-CO"/>
          </a:p>
        </c:txPr>
        <c:crossAx val="233532032"/>
        <c:crosses val="autoZero"/>
        <c:auto val="1"/>
        <c:lblAlgn val="ctr"/>
        <c:lblOffset val="100"/>
        <c:noMultiLvlLbl val="0"/>
      </c:catAx>
      <c:valAx>
        <c:axId val="233532032"/>
        <c:scaling>
          <c:orientation val="minMax"/>
        </c:scaling>
        <c:delete val="1"/>
        <c:axPos val="l"/>
        <c:numFmt formatCode="0%" sourceLinked="1"/>
        <c:majorTickMark val="none"/>
        <c:minorTickMark val="none"/>
        <c:tickLblPos val="nextTo"/>
        <c:crossAx val="2335304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002060"/>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b="1"/>
              <a:t>MORTALIDAD</a:t>
            </a:r>
            <a:r>
              <a:rPr lang="es-CO" b="1" baseline="0"/>
              <a:t> EN MENORES DE 5 AÑOS POR IRA-EDA-DNT-</a:t>
            </a:r>
            <a:endParaRPr lang="es-CO"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1871245822362517"/>
          <c:y val="8.9222209212276304E-2"/>
          <c:w val="0.86605797707410881"/>
          <c:h val="0.48517767786852167"/>
        </c:manualLayout>
      </c:layout>
      <c:lineChart>
        <c:grouping val="standard"/>
        <c:varyColors val="0"/>
        <c:ser>
          <c:idx val="0"/>
          <c:order val="0"/>
          <c:tx>
            <c:strRef>
              <c:f>Hoja2!$A$3:$B$3</c:f>
              <c:strCache>
                <c:ptCount val="2"/>
                <c:pt idx="0">
                  <c:v>Tasa de mortalidad en menores de 5 años por desnutrición Régimen Subsidiado</c:v>
                </c:pt>
                <c:pt idx="1">
                  <c:v>&lt; 6 muertes por 100.000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Hoja2!$C$3:$G$3</c:f>
              <c:numCache>
                <c:formatCode>0.00%</c:formatCode>
                <c:ptCount val="5"/>
                <c:pt idx="0">
                  <c:v>6.9099999999999995E-2</c:v>
                </c:pt>
                <c:pt idx="1">
                  <c:v>0</c:v>
                </c:pt>
                <c:pt idx="2">
                  <c:v>0.1211</c:v>
                </c:pt>
                <c:pt idx="3">
                  <c:v>0</c:v>
                </c:pt>
                <c:pt idx="4">
                  <c:v>1.6E-2</c:v>
                </c:pt>
              </c:numCache>
            </c:numRef>
          </c:val>
          <c:smooth val="0"/>
          <c:extLst>
            <c:ext xmlns:c16="http://schemas.microsoft.com/office/drawing/2014/chart" uri="{C3380CC4-5D6E-409C-BE32-E72D297353CC}">
              <c16:uniqueId val="{00000000-07C4-42E2-B148-ECE00EC32DFF}"/>
            </c:ext>
          </c:extLst>
        </c:ser>
        <c:ser>
          <c:idx val="1"/>
          <c:order val="1"/>
          <c:tx>
            <c:strRef>
              <c:f>Hoja2!$A$4:$B$4</c:f>
              <c:strCache>
                <c:ptCount val="2"/>
                <c:pt idx="0">
                  <c:v>Tasa de mortalidad en menores de 5 años por Enfermedad Diarreica Aguda (EDA) Régimen Subsidiado</c:v>
                </c:pt>
                <c:pt idx="1">
                  <c:v>Mantener por debajo de  &lt; 3,5 muertes x cada 100.000 niños &lt;5 años, la tasa de mortalidad por EDA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Hoja2!$C$4:$G$4</c:f>
              <c:numCache>
                <c:formatCode>0.00%</c:formatCode>
                <c:ptCount val="5"/>
                <c:pt idx="0">
                  <c:v>0</c:v>
                </c:pt>
                <c:pt idx="1">
                  <c:v>0</c:v>
                </c:pt>
                <c:pt idx="2">
                  <c:v>0</c:v>
                </c:pt>
                <c:pt idx="3">
                  <c:v>7.1999999999999995E-2</c:v>
                </c:pt>
                <c:pt idx="4">
                  <c:v>0</c:v>
                </c:pt>
              </c:numCache>
            </c:numRef>
          </c:val>
          <c:smooth val="0"/>
          <c:extLst>
            <c:ext xmlns:c16="http://schemas.microsoft.com/office/drawing/2014/chart" uri="{C3380CC4-5D6E-409C-BE32-E72D297353CC}">
              <c16:uniqueId val="{00000001-07C4-42E2-B148-ECE00EC32DFF}"/>
            </c:ext>
          </c:extLst>
        </c:ser>
        <c:ser>
          <c:idx val="2"/>
          <c:order val="2"/>
          <c:tx>
            <c:strRef>
              <c:f>Hoja2!$A$5:$B$5</c:f>
              <c:strCache>
                <c:ptCount val="2"/>
                <c:pt idx="0">
                  <c:v>Tasa de mortalidad en menores de 5 años por infección respiratoria aguda (IRA) Régimen Subsidiado</c:v>
                </c:pt>
                <c:pt idx="1">
                  <c:v>Mantener por debajo de  &lt; 12,6 muertes x cada 100.000 niños &lt;5 años, la tasa de mortalidad por ERA</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Hoja2!$C$5:$G$5</c:f>
              <c:numCache>
                <c:formatCode>0.00%</c:formatCode>
                <c:ptCount val="5"/>
                <c:pt idx="0">
                  <c:v>0.1381</c:v>
                </c:pt>
                <c:pt idx="1">
                  <c:v>0</c:v>
                </c:pt>
                <c:pt idx="2">
                  <c:v>0.1211</c:v>
                </c:pt>
                <c:pt idx="3">
                  <c:v>7.1999999999999995E-2</c:v>
                </c:pt>
                <c:pt idx="4">
                  <c:v>4.8099999999999997E-2</c:v>
                </c:pt>
              </c:numCache>
            </c:numRef>
          </c:val>
          <c:smooth val="0"/>
          <c:extLst>
            <c:ext xmlns:c16="http://schemas.microsoft.com/office/drawing/2014/chart" uri="{C3380CC4-5D6E-409C-BE32-E72D297353CC}">
              <c16:uniqueId val="{00000002-07C4-42E2-B148-ECE00EC32DFF}"/>
            </c:ext>
          </c:extLst>
        </c:ser>
        <c:dLbls>
          <c:dLblPos val="t"/>
          <c:showLegendKey val="0"/>
          <c:showVal val="1"/>
          <c:showCatName val="0"/>
          <c:showSerName val="0"/>
          <c:showPercent val="0"/>
          <c:showBubbleSize val="0"/>
        </c:dLbls>
        <c:marker val="1"/>
        <c:smooth val="0"/>
        <c:axId val="268132352"/>
        <c:axId val="268133888"/>
      </c:lineChart>
      <c:catAx>
        <c:axId val="26813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268133888"/>
        <c:crosses val="autoZero"/>
        <c:auto val="1"/>
        <c:lblAlgn val="ctr"/>
        <c:lblOffset val="100"/>
        <c:noMultiLvlLbl val="0"/>
      </c:catAx>
      <c:valAx>
        <c:axId val="2681338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132352"/>
        <c:crosses val="autoZero"/>
        <c:crossBetween val="between"/>
      </c:valAx>
      <c:spPr>
        <a:noFill/>
        <a:ln>
          <a:noFill/>
        </a:ln>
        <a:effectLst/>
      </c:spPr>
    </c:plotArea>
    <c:legend>
      <c:legendPos val="b"/>
      <c:layout>
        <c:manualLayout>
          <c:xMode val="edge"/>
          <c:yMode val="edge"/>
          <c:x val="5.3987807554263821E-2"/>
          <c:y val="0.65261489648494408"/>
          <c:w val="0.8920243848914724"/>
          <c:h val="0.233855289977275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alpha val="97000"/>
        </a:schemeClr>
      </a:solidFill>
      <a:round/>
    </a:ln>
    <a:effectLst/>
  </c:spPr>
  <c:txPr>
    <a:bodyPr/>
    <a:lstStyle/>
    <a:p>
      <a:pPr>
        <a:defRPr/>
      </a:pPr>
      <a:endParaRPr lang="es-C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Hoja2!$A$14:$B$14</c:f>
              <c:strCache>
                <c:ptCount val="2"/>
                <c:pt idx="0">
                  <c:v>Porcentaje de tamización bianual con mamografía de mujeres entre los 50 y 69 años Régimen Subsidiado</c:v>
                </c:pt>
                <c:pt idx="1">
                  <c:v> ≥70%</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strRef>
              <c:f>Hoja2!$C$1:$G$1</c:f>
              <c:strCache>
                <c:ptCount val="5"/>
                <c:pt idx="0">
                  <c:v>CIERRE 2018</c:v>
                </c:pt>
                <c:pt idx="1">
                  <c:v>CIERRE 2019</c:v>
                </c:pt>
                <c:pt idx="2">
                  <c:v>CIERRE  2020</c:v>
                </c:pt>
                <c:pt idx="3">
                  <c:v>CIERRE  2021</c:v>
                </c:pt>
                <c:pt idx="4">
                  <c:v>sep-22</c:v>
                </c:pt>
              </c:strCache>
            </c:strRef>
          </c:cat>
          <c:val>
            <c:numRef>
              <c:f>Hoja2!$C$14:$G$14</c:f>
              <c:numCache>
                <c:formatCode>0.00%</c:formatCode>
                <c:ptCount val="5"/>
                <c:pt idx="0" formatCode="0.0%">
                  <c:v>9.8000000000000004E-2</c:v>
                </c:pt>
                <c:pt idx="1">
                  <c:v>0.2969</c:v>
                </c:pt>
                <c:pt idx="2">
                  <c:v>0.2389</c:v>
                </c:pt>
                <c:pt idx="3">
                  <c:v>0.1404</c:v>
                </c:pt>
                <c:pt idx="4">
                  <c:v>0.24</c:v>
                </c:pt>
              </c:numCache>
            </c:numRef>
          </c:val>
          <c:smooth val="0"/>
          <c:extLst>
            <c:ext xmlns:c16="http://schemas.microsoft.com/office/drawing/2014/chart" uri="{C3380CC4-5D6E-409C-BE32-E72D297353CC}">
              <c16:uniqueId val="{00000001-E174-49E5-9471-3FEDDF8BFDBA}"/>
            </c:ext>
          </c:extLst>
        </c:ser>
        <c:dLbls>
          <c:dLblPos val="t"/>
          <c:showLegendKey val="0"/>
          <c:showVal val="1"/>
          <c:showCatName val="0"/>
          <c:showSerName val="0"/>
          <c:showPercent val="0"/>
          <c:showBubbleSize val="0"/>
        </c:dLbls>
        <c:smooth val="0"/>
        <c:axId val="267850112"/>
        <c:axId val="267851648"/>
      </c:lineChart>
      <c:catAx>
        <c:axId val="2678501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7851648"/>
        <c:crosses val="autoZero"/>
        <c:auto val="1"/>
        <c:lblAlgn val="ctr"/>
        <c:lblOffset val="100"/>
        <c:noMultiLvlLbl val="0"/>
      </c:catAx>
      <c:valAx>
        <c:axId val="2678516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785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Hoja2!$A$15:$B$15</c:f>
              <c:strCache>
                <c:ptCount val="2"/>
                <c:pt idx="0">
                  <c:v>Tasa de incidencia de tumor maligno invasivo de Cérvix Régimen Subsidiado</c:v>
                </c:pt>
                <c:pt idx="1">
                  <c:v>≤ 6.4 por 100.000 mujeres</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6"/>
                </a:solidFill>
              </a:ln>
              <a:effectLst/>
            </c:spPr>
            <c:trendlineType val="linear"/>
            <c:dispRSqr val="0"/>
            <c:dispEq val="0"/>
          </c:trendline>
          <c:cat>
            <c:strRef>
              <c:f>Hoja2!$C$1:$G$1</c:f>
              <c:strCache>
                <c:ptCount val="5"/>
                <c:pt idx="0">
                  <c:v>CIERRE 2018</c:v>
                </c:pt>
                <c:pt idx="1">
                  <c:v>CIERRE 2019</c:v>
                </c:pt>
                <c:pt idx="2">
                  <c:v>CIERRE  2020</c:v>
                </c:pt>
                <c:pt idx="3">
                  <c:v>CIERRE  2021</c:v>
                </c:pt>
                <c:pt idx="4">
                  <c:v>sep-22</c:v>
                </c:pt>
              </c:strCache>
            </c:strRef>
          </c:cat>
          <c:val>
            <c:numRef>
              <c:f>Hoja2!$C$15:$G$15</c:f>
              <c:numCache>
                <c:formatCode>0.00%</c:formatCode>
                <c:ptCount val="5"/>
                <c:pt idx="0">
                  <c:v>1.0999999999999999E-2</c:v>
                </c:pt>
                <c:pt idx="1">
                  <c:v>5.0099999999999999E-2</c:v>
                </c:pt>
                <c:pt idx="2">
                  <c:v>5.7000000000000002E-2</c:v>
                </c:pt>
                <c:pt idx="3">
                  <c:v>5.7000000000000002E-2</c:v>
                </c:pt>
                <c:pt idx="4">
                  <c:v>6.4000000000000001E-2</c:v>
                </c:pt>
              </c:numCache>
            </c:numRef>
          </c:val>
          <c:smooth val="0"/>
          <c:extLst>
            <c:ext xmlns:c16="http://schemas.microsoft.com/office/drawing/2014/chart" uri="{C3380CC4-5D6E-409C-BE32-E72D297353CC}">
              <c16:uniqueId val="{00000001-92BF-461E-9D7A-6DB4349E5177}"/>
            </c:ext>
          </c:extLst>
        </c:ser>
        <c:dLbls>
          <c:dLblPos val="t"/>
          <c:showLegendKey val="0"/>
          <c:showVal val="1"/>
          <c:showCatName val="0"/>
          <c:showSerName val="0"/>
          <c:showPercent val="0"/>
          <c:showBubbleSize val="0"/>
        </c:dLbls>
        <c:smooth val="0"/>
        <c:axId val="268034048"/>
        <c:axId val="268035584"/>
      </c:lineChart>
      <c:catAx>
        <c:axId val="2680340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035584"/>
        <c:crosses val="autoZero"/>
        <c:auto val="1"/>
        <c:lblAlgn val="ctr"/>
        <c:lblOffset val="100"/>
        <c:noMultiLvlLbl val="0"/>
      </c:catAx>
      <c:valAx>
        <c:axId val="268035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03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MUJERES</a:t>
            </a:r>
            <a:r>
              <a:rPr lang="es-CO" baseline="0"/>
              <a:t> CON CITOLOGÍA CÉRVICO-CERVICOUTERINO </a:t>
            </a:r>
            <a:endParaRPr lang="es-C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8.8774557293824122E-2"/>
          <c:y val="0.16206603983914608"/>
          <c:w val="0.88498140092085209"/>
          <c:h val="0.43998564590667499"/>
        </c:manualLayout>
      </c:layout>
      <c:lineChart>
        <c:grouping val="standard"/>
        <c:varyColors val="0"/>
        <c:ser>
          <c:idx val="1"/>
          <c:order val="0"/>
          <c:tx>
            <c:strRef>
              <c:f>Hoja2!$A$13:$B$13</c:f>
              <c:strCache>
                <c:ptCount val="2"/>
                <c:pt idx="0">
                  <c:v>Porcentaje de mujeres con toma de citología cérvico uterina Régimen Subsidiado</c:v>
                </c:pt>
                <c:pt idx="1">
                  <c:v> ≥80%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C8-4986-90DE-59AE0E362B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Hoja2!$C$13:$G$13</c:f>
              <c:numCache>
                <c:formatCode>0.00%</c:formatCode>
                <c:ptCount val="5"/>
                <c:pt idx="0" formatCode="0.0%">
                  <c:v>0.46899999999999997</c:v>
                </c:pt>
                <c:pt idx="1">
                  <c:v>0.37809999999999999</c:v>
                </c:pt>
                <c:pt idx="2">
                  <c:v>0.48299999999999998</c:v>
                </c:pt>
                <c:pt idx="3">
                  <c:v>0.56779999999999997</c:v>
                </c:pt>
                <c:pt idx="4">
                  <c:v>0.61</c:v>
                </c:pt>
              </c:numCache>
            </c:numRef>
          </c:val>
          <c:smooth val="0"/>
          <c:extLst>
            <c:ext xmlns:c16="http://schemas.microsoft.com/office/drawing/2014/chart" uri="{C3380CC4-5D6E-409C-BE32-E72D297353CC}">
              <c16:uniqueId val="{00000001-89C8-4986-90DE-59AE0E362BAA}"/>
            </c:ext>
          </c:extLst>
        </c:ser>
        <c:dLbls>
          <c:dLblPos val="t"/>
          <c:showLegendKey val="0"/>
          <c:showVal val="1"/>
          <c:showCatName val="0"/>
          <c:showSerName val="0"/>
          <c:showPercent val="0"/>
          <c:showBubbleSize val="0"/>
        </c:dLbls>
        <c:marker val="1"/>
        <c:smooth val="0"/>
        <c:axId val="268552064"/>
        <c:axId val="268555008"/>
      </c:lineChart>
      <c:catAx>
        <c:axId val="26855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555008"/>
        <c:crosses val="autoZero"/>
        <c:auto val="1"/>
        <c:lblAlgn val="ctr"/>
        <c:lblOffset val="100"/>
        <c:noMultiLvlLbl val="0"/>
      </c:catAx>
      <c:valAx>
        <c:axId val="2685550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552064"/>
        <c:crosses val="autoZero"/>
        <c:crossBetween val="between"/>
      </c:valAx>
      <c:spPr>
        <a:noFill/>
        <a:ln>
          <a:noFill/>
        </a:ln>
        <a:effectLst/>
      </c:spPr>
    </c:plotArea>
    <c:legend>
      <c:legendPos val="b"/>
      <c:layout>
        <c:manualLayout>
          <c:xMode val="edge"/>
          <c:yMode val="edge"/>
          <c:x val="5.2083333333333343E-2"/>
          <c:y val="0.75867891513560803"/>
          <c:w val="0.89583333333333348"/>
          <c:h val="0.199654418197725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MUJERES</a:t>
            </a:r>
            <a:r>
              <a:rPr lang="es-CO" baseline="0"/>
              <a:t> CON TAMIZACION COLPOSCOPIAS</a:t>
            </a:r>
            <a:endParaRPr lang="es-C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9.2659052873995951E-2"/>
          <c:y val="0.17171296296296296"/>
          <c:w val="0.87994854856562454"/>
          <c:h val="0.51371062992125982"/>
        </c:manualLayout>
      </c:layout>
      <c:lineChart>
        <c:grouping val="standard"/>
        <c:varyColors val="0"/>
        <c:ser>
          <c:idx val="0"/>
          <c:order val="0"/>
          <c:tx>
            <c:strRef>
              <c:f>Hoja2!$A$12:$B$12</c:f>
              <c:strCache>
                <c:ptCount val="2"/>
                <c:pt idx="0">
                  <c:v>Porcentaje de mujeres con citología cervicouterina anormal que cumplen el estándar de 30 días para la toma de colposcopia Régimen Subsidiado</c:v>
                </c:pt>
                <c:pt idx="1">
                  <c:v> ≥80%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3"/>
              <c:layout>
                <c:manualLayout>
                  <c:x val="-6.0999999999999999E-2"/>
                  <c:y val="-3.0127223680373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9C-47E2-BC7E-7F25BD270D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Hoja2!$C$12:$G$12</c:f>
              <c:numCache>
                <c:formatCode>0.00%</c:formatCode>
                <c:ptCount val="5"/>
                <c:pt idx="0" formatCode="0.0%">
                  <c:v>6.0999999999999999E-2</c:v>
                </c:pt>
                <c:pt idx="1">
                  <c:v>0.1711</c:v>
                </c:pt>
                <c:pt idx="2">
                  <c:v>0.42280000000000001</c:v>
                </c:pt>
                <c:pt idx="3">
                  <c:v>0.68610000000000004</c:v>
                </c:pt>
                <c:pt idx="4">
                  <c:v>0.82</c:v>
                </c:pt>
              </c:numCache>
            </c:numRef>
          </c:val>
          <c:smooth val="0"/>
          <c:extLst>
            <c:ext xmlns:c16="http://schemas.microsoft.com/office/drawing/2014/chart" uri="{C3380CC4-5D6E-409C-BE32-E72D297353CC}">
              <c16:uniqueId val="{00000001-129C-47E2-BC7E-7F25BD270DE5}"/>
            </c:ext>
          </c:extLst>
        </c:ser>
        <c:dLbls>
          <c:dLblPos val="t"/>
          <c:showLegendKey val="0"/>
          <c:showVal val="1"/>
          <c:showCatName val="0"/>
          <c:showSerName val="0"/>
          <c:showPercent val="0"/>
          <c:showBubbleSize val="0"/>
        </c:dLbls>
        <c:marker val="1"/>
        <c:smooth val="0"/>
        <c:axId val="268334208"/>
        <c:axId val="268361728"/>
      </c:lineChart>
      <c:catAx>
        <c:axId val="26833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361728"/>
        <c:crosses val="autoZero"/>
        <c:auto val="1"/>
        <c:lblAlgn val="ctr"/>
        <c:lblOffset val="100"/>
        <c:noMultiLvlLbl val="0"/>
      </c:catAx>
      <c:valAx>
        <c:axId val="2683617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334208"/>
        <c:crosses val="autoZero"/>
        <c:crossBetween val="between"/>
      </c:valAx>
      <c:spPr>
        <a:noFill/>
        <a:ln>
          <a:noFill/>
        </a:ln>
        <a:effectLst/>
      </c:spPr>
    </c:plotArea>
    <c:legend>
      <c:legendPos val="b"/>
      <c:layout>
        <c:manualLayout>
          <c:xMode val="edge"/>
          <c:yMode val="edge"/>
          <c:x val="5.2083333333333343E-2"/>
          <c:y val="0.75867891513560803"/>
          <c:w val="0.89583333333333348"/>
          <c:h val="0.199654418197725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layout>
        <c:manualLayout>
          <c:xMode val="edge"/>
          <c:yMode val="edge"/>
          <c:x val="0.18245822397200351"/>
          <c:y val="0"/>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s-CO"/>
        </a:p>
      </c:txPr>
    </c:title>
    <c:autoTitleDeleted val="0"/>
    <c:plotArea>
      <c:layout/>
      <c:lineChart>
        <c:grouping val="stacked"/>
        <c:varyColors val="0"/>
        <c:ser>
          <c:idx val="0"/>
          <c:order val="0"/>
          <c:tx>
            <c:strRef>
              <c:f>Hoja2!$A$10:$B$10</c:f>
              <c:strCache>
                <c:ptCount val="2"/>
                <c:pt idx="0">
                  <c:v> Porcentaje de pacientes diabéticos controlados Régimen Subsidiado</c:v>
                </c:pt>
                <c:pt idx="1">
                  <c:v> ≥50%</c:v>
                </c:pt>
              </c:strCache>
            </c:strRef>
          </c:tx>
          <c:spPr>
            <a:ln w="22225" cap="rnd">
              <a:solidFill>
                <a:schemeClr val="accent4"/>
              </a:solidFill>
              <a:round/>
            </a:ln>
            <a:effectLst/>
          </c:spPr>
          <c:marker>
            <c:symbol val="diamond"/>
            <c:size val="6"/>
            <c:spPr>
              <a:solidFill>
                <a:schemeClr val="accent4"/>
              </a:solidFill>
              <a:ln w="9525">
                <a:solidFill>
                  <a:schemeClr val="accent4"/>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Hoja2!$C$10:$G$10</c:f>
              <c:numCache>
                <c:formatCode>0.00%</c:formatCode>
                <c:ptCount val="5"/>
                <c:pt idx="0" formatCode="0.0%">
                  <c:v>9.4E-2</c:v>
                </c:pt>
                <c:pt idx="1">
                  <c:v>0.1167</c:v>
                </c:pt>
                <c:pt idx="2">
                  <c:v>7.9000000000000001E-2</c:v>
                </c:pt>
                <c:pt idx="3">
                  <c:v>9.0899999999999995E-2</c:v>
                </c:pt>
                <c:pt idx="4">
                  <c:v>0.54249999999999998</c:v>
                </c:pt>
              </c:numCache>
            </c:numRef>
          </c:val>
          <c:smooth val="0"/>
          <c:extLst>
            <c:ext xmlns:c16="http://schemas.microsoft.com/office/drawing/2014/chart" uri="{C3380CC4-5D6E-409C-BE32-E72D297353CC}">
              <c16:uniqueId val="{00000000-33A3-4670-8A45-CFE80AFAE5EA}"/>
            </c:ext>
          </c:extLst>
        </c:ser>
        <c:dLbls>
          <c:dLblPos val="t"/>
          <c:showLegendKey val="0"/>
          <c:showVal val="1"/>
          <c:showCatName val="0"/>
          <c:showSerName val="0"/>
          <c:showPercent val="0"/>
          <c:showBubbleSize val="0"/>
        </c:dLbls>
        <c:marker val="1"/>
        <c:smooth val="0"/>
        <c:axId val="268399360"/>
        <c:axId val="268402048"/>
      </c:lineChart>
      <c:catAx>
        <c:axId val="2683993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CO"/>
          </a:p>
        </c:txPr>
        <c:crossAx val="268402048"/>
        <c:crosses val="autoZero"/>
        <c:auto val="1"/>
        <c:lblAlgn val="ctr"/>
        <c:lblOffset val="100"/>
        <c:noMultiLvlLbl val="0"/>
      </c:catAx>
      <c:valAx>
        <c:axId val="268402048"/>
        <c:scaling>
          <c:orientation val="minMax"/>
        </c:scaling>
        <c:delete val="0"/>
        <c:axPos val="l"/>
        <c:numFmt formatCode="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399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dirty="0"/>
              <a:t>HIPERTENSOS </a:t>
            </a:r>
            <a:r>
              <a:rPr lang="es-CO" baseline="0" dirty="0"/>
              <a:t> CONTROLADOS MENORES DE 60 AÑOS</a:t>
            </a:r>
            <a:endParaRPr lang="es-CO"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1"/>
          <c:order val="0"/>
          <c:tx>
            <c:strRef>
              <c:f>Hoja2!$A$9:$B$9</c:f>
              <c:strCache>
                <c:ptCount val="2"/>
                <c:pt idx="0">
                  <c:v>Porcentaje de pacientes hipertensos controlados &lt; 60 años Régimen Subsidiado</c:v>
                </c:pt>
                <c:pt idx="1">
                  <c:v> ≥50%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24-44B3-9623-FF72B8D563F0}"/>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24-44B3-9623-FF72B8D563F0}"/>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24-44B3-9623-FF72B8D563F0}"/>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24-44B3-9623-FF72B8D563F0}"/>
                </c:ext>
              </c:extLst>
            </c:dLbl>
            <c:dLbl>
              <c:idx val="4"/>
              <c:layout>
                <c:manualLayout>
                  <c:x val="-6.1277777777777882E-2"/>
                  <c:y val="2.08679644211140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24-44B3-9623-FF72B8D563F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Hoja2!$C$9:$G$9</c:f>
              <c:numCache>
                <c:formatCode>0.00%</c:formatCode>
                <c:ptCount val="5"/>
                <c:pt idx="0" formatCode="0.0%">
                  <c:v>0.81</c:v>
                </c:pt>
                <c:pt idx="1">
                  <c:v>0.47210000000000002</c:v>
                </c:pt>
                <c:pt idx="2">
                  <c:v>0.36199999999999999</c:v>
                </c:pt>
                <c:pt idx="3">
                  <c:v>0.30940000000000001</c:v>
                </c:pt>
                <c:pt idx="4">
                  <c:v>0.69269999999999998</c:v>
                </c:pt>
              </c:numCache>
            </c:numRef>
          </c:val>
          <c:smooth val="0"/>
          <c:extLst>
            <c:ext xmlns:c16="http://schemas.microsoft.com/office/drawing/2014/chart" uri="{C3380CC4-5D6E-409C-BE32-E72D297353CC}">
              <c16:uniqueId val="{00000005-1E24-44B3-9623-FF72B8D563F0}"/>
            </c:ext>
          </c:extLst>
        </c:ser>
        <c:dLbls>
          <c:dLblPos val="t"/>
          <c:showLegendKey val="0"/>
          <c:showVal val="1"/>
          <c:showCatName val="0"/>
          <c:showSerName val="0"/>
          <c:showPercent val="0"/>
          <c:showBubbleSize val="0"/>
        </c:dLbls>
        <c:marker val="1"/>
        <c:smooth val="0"/>
        <c:axId val="268588544"/>
        <c:axId val="268591488"/>
      </c:lineChart>
      <c:catAx>
        <c:axId val="26858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268591488"/>
        <c:crosses val="autoZero"/>
        <c:auto val="1"/>
        <c:lblAlgn val="ctr"/>
        <c:lblOffset val="100"/>
        <c:noMultiLvlLbl val="0"/>
      </c:catAx>
      <c:valAx>
        <c:axId val="2685914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588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dirty="0"/>
              <a:t>HIPERTENSOS CONTROLADOS MAYORES DE 60 AÑOS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Hoja2!$A$8:$B$8</c:f>
              <c:strCache>
                <c:ptCount val="2"/>
                <c:pt idx="0">
                  <c:v>Porcentaje de pacientes hipertensos controlados &gt; 60 años Régimen Subsidiado</c:v>
                </c:pt>
                <c:pt idx="1">
                  <c:v> ≥50%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Hoja2!$C$8:$G$8</c:f>
              <c:numCache>
                <c:formatCode>0.00%</c:formatCode>
                <c:ptCount val="5"/>
                <c:pt idx="0" formatCode="0.0%">
                  <c:v>0.80900000000000005</c:v>
                </c:pt>
                <c:pt idx="1">
                  <c:v>0.61399999999999999</c:v>
                </c:pt>
                <c:pt idx="2">
                  <c:v>0.46239999999999998</c:v>
                </c:pt>
                <c:pt idx="3">
                  <c:v>0.42159999999999997</c:v>
                </c:pt>
                <c:pt idx="4">
                  <c:v>0.79549999999999998</c:v>
                </c:pt>
              </c:numCache>
            </c:numRef>
          </c:val>
          <c:smooth val="0"/>
          <c:extLst>
            <c:ext xmlns:c16="http://schemas.microsoft.com/office/drawing/2014/chart" uri="{C3380CC4-5D6E-409C-BE32-E72D297353CC}">
              <c16:uniqueId val="{00000000-3C15-4E44-B97B-315B51691BEF}"/>
            </c:ext>
          </c:extLst>
        </c:ser>
        <c:dLbls>
          <c:dLblPos val="t"/>
          <c:showLegendKey val="0"/>
          <c:showVal val="1"/>
          <c:showCatName val="0"/>
          <c:showSerName val="0"/>
          <c:showPercent val="0"/>
          <c:showBubbleSize val="0"/>
        </c:dLbls>
        <c:marker val="1"/>
        <c:smooth val="0"/>
        <c:axId val="268710272"/>
        <c:axId val="268712960"/>
      </c:lineChart>
      <c:catAx>
        <c:axId val="26871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268712960"/>
        <c:crosses val="autoZero"/>
        <c:auto val="1"/>
        <c:lblAlgn val="ctr"/>
        <c:lblOffset val="100"/>
        <c:noMultiLvlLbl val="0"/>
      </c:catAx>
      <c:valAx>
        <c:axId val="2687129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871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CO"/>
              <a:t>DEMANDA INDUCIDA </a:t>
            </a:r>
            <a:r>
              <a:rPr lang="es-CO" baseline="0"/>
              <a:t> PARA RED SALUD CASANARE</a:t>
            </a:r>
            <a:endParaRPr lang="es-CO"/>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CO"/>
        </a:p>
      </c:txPr>
    </c:title>
    <c:autoTitleDeleted val="0"/>
    <c:plotArea>
      <c:layout/>
      <c:barChart>
        <c:barDir val="col"/>
        <c:grouping val="clustered"/>
        <c:varyColors val="0"/>
        <c:ser>
          <c:idx val="0"/>
          <c:order val="0"/>
          <c:tx>
            <c:strRef>
              <c:f>Hoja1!$B$1</c:f>
              <c:strCache>
                <c:ptCount val="1"/>
                <c:pt idx="0">
                  <c:v>AGENDAS RSC</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Hoja1!$A$2:$A$10</c:f>
              <c:strCache>
                <c:ptCount val="9"/>
                <c:pt idx="0">
                  <c:v>ASESORIA EN PNF</c:v>
                </c:pt>
                <c:pt idx="1">
                  <c:v>SALUD ORAL </c:v>
                </c:pt>
                <c:pt idx="2">
                  <c:v>CONSULTA ADULTEZ </c:v>
                </c:pt>
                <c:pt idx="3">
                  <c:v>CONSULTA JUVENTUD</c:v>
                </c:pt>
                <c:pt idx="4">
                  <c:v>CONSULTA PRIMERA INFANCIA</c:v>
                </c:pt>
                <c:pt idx="5">
                  <c:v>CONSULTA ADOLESCENCIA</c:v>
                </c:pt>
                <c:pt idx="6">
                  <c:v>CONSULTA VEJEZ</c:v>
                </c:pt>
                <c:pt idx="7">
                  <c:v>CONSULTA INFANCIA</c:v>
                </c:pt>
                <c:pt idx="8">
                  <c:v>TAMIZAJE CANCER CERVICOUTERINO</c:v>
                </c:pt>
              </c:strCache>
            </c:strRef>
          </c:cat>
          <c:val>
            <c:numRef>
              <c:f>Hoja1!$B$2:$B$10</c:f>
              <c:numCache>
                <c:formatCode>General</c:formatCode>
                <c:ptCount val="9"/>
                <c:pt idx="0">
                  <c:v>1429</c:v>
                </c:pt>
                <c:pt idx="1">
                  <c:v>3601</c:v>
                </c:pt>
                <c:pt idx="2">
                  <c:v>429</c:v>
                </c:pt>
                <c:pt idx="3">
                  <c:v>3882</c:v>
                </c:pt>
                <c:pt idx="4">
                  <c:v>355</c:v>
                </c:pt>
                <c:pt idx="5">
                  <c:v>489</c:v>
                </c:pt>
                <c:pt idx="6">
                  <c:v>198</c:v>
                </c:pt>
                <c:pt idx="7">
                  <c:v>177</c:v>
                </c:pt>
                <c:pt idx="8">
                  <c:v>13891</c:v>
                </c:pt>
              </c:numCache>
            </c:numRef>
          </c:val>
          <c:extLst>
            <c:ext xmlns:c16="http://schemas.microsoft.com/office/drawing/2014/chart" uri="{C3380CC4-5D6E-409C-BE32-E72D297353CC}">
              <c16:uniqueId val="{00000000-28D0-49C7-B04C-17DFE05C906C}"/>
            </c:ext>
          </c:extLst>
        </c:ser>
        <c:ser>
          <c:idx val="1"/>
          <c:order val="1"/>
          <c:tx>
            <c:strRef>
              <c:f>Hoja1!$C$1</c:f>
              <c:strCache>
                <c:ptCount val="1"/>
                <c:pt idx="0">
                  <c:v>AGENDADO JM</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Hoja1!$A$2:$A$10</c:f>
              <c:strCache>
                <c:ptCount val="9"/>
                <c:pt idx="0">
                  <c:v>ASESORIA EN PNF</c:v>
                </c:pt>
                <c:pt idx="1">
                  <c:v>SALUD ORAL </c:v>
                </c:pt>
                <c:pt idx="2">
                  <c:v>CONSULTA ADULTEZ </c:v>
                </c:pt>
                <c:pt idx="3">
                  <c:v>CONSULTA JUVENTUD</c:v>
                </c:pt>
                <c:pt idx="4">
                  <c:v>CONSULTA PRIMERA INFANCIA</c:v>
                </c:pt>
                <c:pt idx="5">
                  <c:v>CONSULTA ADOLESCENCIA</c:v>
                </c:pt>
                <c:pt idx="6">
                  <c:v>CONSULTA VEJEZ</c:v>
                </c:pt>
                <c:pt idx="7">
                  <c:v>CONSULTA INFANCIA</c:v>
                </c:pt>
                <c:pt idx="8">
                  <c:v>TAMIZAJE CANCER CERVICOUTERINO</c:v>
                </c:pt>
              </c:strCache>
            </c:strRef>
          </c:cat>
          <c:val>
            <c:numRef>
              <c:f>Hoja1!$C$2:$C$10</c:f>
              <c:numCache>
                <c:formatCode>General</c:formatCode>
                <c:ptCount val="9"/>
                <c:pt idx="0">
                  <c:v>1306</c:v>
                </c:pt>
                <c:pt idx="1">
                  <c:v>3390</c:v>
                </c:pt>
                <c:pt idx="2">
                  <c:v>408</c:v>
                </c:pt>
                <c:pt idx="3">
                  <c:v>3695</c:v>
                </c:pt>
                <c:pt idx="4">
                  <c:v>268</c:v>
                </c:pt>
                <c:pt idx="5">
                  <c:v>445</c:v>
                </c:pt>
                <c:pt idx="6">
                  <c:v>178</c:v>
                </c:pt>
                <c:pt idx="7">
                  <c:v>152</c:v>
                </c:pt>
                <c:pt idx="8">
                  <c:v>12732</c:v>
                </c:pt>
              </c:numCache>
            </c:numRef>
          </c:val>
          <c:extLst>
            <c:ext xmlns:c16="http://schemas.microsoft.com/office/drawing/2014/chart" uri="{C3380CC4-5D6E-409C-BE32-E72D297353CC}">
              <c16:uniqueId val="{00000001-28D0-49C7-B04C-17DFE05C906C}"/>
            </c:ext>
          </c:extLst>
        </c:ser>
        <c:dLbls>
          <c:showLegendKey val="0"/>
          <c:showVal val="0"/>
          <c:showCatName val="0"/>
          <c:showSerName val="0"/>
          <c:showPercent val="0"/>
          <c:showBubbleSize val="0"/>
        </c:dLbls>
        <c:gapWidth val="150"/>
        <c:axId val="269335936"/>
        <c:axId val="269341824"/>
      </c:barChart>
      <c:lineChart>
        <c:grouping val="standard"/>
        <c:varyColors val="0"/>
        <c:ser>
          <c:idx val="2"/>
          <c:order val="2"/>
          <c:tx>
            <c:strRef>
              <c:f>Hoja1!$D$1</c:f>
              <c:strCache>
                <c:ptCount val="1"/>
                <c:pt idx="0">
                  <c:v>% AGENDAMIENTO</c:v>
                </c:pt>
              </c:strCache>
            </c:strRef>
          </c:tx>
          <c:spPr>
            <a:ln w="31750" cap="rnd">
              <a:solidFill>
                <a:schemeClr val="accent3"/>
              </a:solidFill>
              <a:round/>
            </a:ln>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12700">
                <a:solidFill>
                  <a:schemeClr val="lt2"/>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Hoja1!$A$2:$A$10</c:f>
              <c:strCache>
                <c:ptCount val="9"/>
                <c:pt idx="0">
                  <c:v>ASESORIA EN PNF</c:v>
                </c:pt>
                <c:pt idx="1">
                  <c:v>SALUD ORAL </c:v>
                </c:pt>
                <c:pt idx="2">
                  <c:v>CONSULTA ADULTEZ </c:v>
                </c:pt>
                <c:pt idx="3">
                  <c:v>CONSULTA JUVENTUD</c:v>
                </c:pt>
                <c:pt idx="4">
                  <c:v>CONSULTA PRIMERA INFANCIA</c:v>
                </c:pt>
                <c:pt idx="5">
                  <c:v>CONSULTA ADOLESCENCIA</c:v>
                </c:pt>
                <c:pt idx="6">
                  <c:v>CONSULTA VEJEZ</c:v>
                </c:pt>
                <c:pt idx="7">
                  <c:v>CONSULTA INFANCIA</c:v>
                </c:pt>
                <c:pt idx="8">
                  <c:v>TAMIZAJE CANCER CERVICOUTERINO</c:v>
                </c:pt>
              </c:strCache>
            </c:strRef>
          </c:cat>
          <c:val>
            <c:numRef>
              <c:f>Hoja1!$D$2:$D$10</c:f>
              <c:numCache>
                <c:formatCode>0%</c:formatCode>
                <c:ptCount val="9"/>
                <c:pt idx="0">
                  <c:v>0.91392582225332397</c:v>
                </c:pt>
                <c:pt idx="1">
                  <c:v>0.94140516523188</c:v>
                </c:pt>
                <c:pt idx="2">
                  <c:v>0.95104895104895104</c:v>
                </c:pt>
                <c:pt idx="3">
                  <c:v>0.9518289541473467</c:v>
                </c:pt>
                <c:pt idx="4">
                  <c:v>0.75492957746478873</c:v>
                </c:pt>
                <c:pt idx="5">
                  <c:v>0.91002044989775055</c:v>
                </c:pt>
                <c:pt idx="6">
                  <c:v>0.89898989898989901</c:v>
                </c:pt>
                <c:pt idx="7">
                  <c:v>0.85875706214689262</c:v>
                </c:pt>
                <c:pt idx="8">
                  <c:v>0.91656468216831044</c:v>
                </c:pt>
              </c:numCache>
            </c:numRef>
          </c:val>
          <c:smooth val="0"/>
          <c:extLst>
            <c:ext xmlns:c16="http://schemas.microsoft.com/office/drawing/2014/chart" uri="{C3380CC4-5D6E-409C-BE32-E72D297353CC}">
              <c16:uniqueId val="{00000002-28D0-49C7-B04C-17DFE05C906C}"/>
            </c:ext>
          </c:extLst>
        </c:ser>
        <c:dLbls>
          <c:showLegendKey val="0"/>
          <c:showVal val="0"/>
          <c:showCatName val="0"/>
          <c:showSerName val="0"/>
          <c:showPercent val="0"/>
          <c:showBubbleSize val="0"/>
        </c:dLbls>
        <c:marker val="1"/>
        <c:smooth val="0"/>
        <c:axId val="269025664"/>
        <c:axId val="269343360"/>
      </c:lineChart>
      <c:catAx>
        <c:axId val="2693359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269341824"/>
        <c:crosses val="autoZero"/>
        <c:auto val="1"/>
        <c:lblAlgn val="ctr"/>
        <c:lblOffset val="100"/>
        <c:noMultiLvlLbl val="0"/>
      </c:catAx>
      <c:valAx>
        <c:axId val="26934182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269335936"/>
        <c:crosses val="autoZero"/>
        <c:crossBetween val="between"/>
      </c:valAx>
      <c:valAx>
        <c:axId val="26934336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269025664"/>
        <c:crosses val="max"/>
        <c:crossBetween val="between"/>
      </c:valAx>
      <c:catAx>
        <c:axId val="269025664"/>
        <c:scaling>
          <c:orientation val="minMax"/>
        </c:scaling>
        <c:delete val="1"/>
        <c:axPos val="b"/>
        <c:numFmt formatCode="General" sourceLinked="1"/>
        <c:majorTickMark val="none"/>
        <c:minorTickMark val="none"/>
        <c:tickLblPos val="nextTo"/>
        <c:crossAx val="2693433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Hoja1!$A$14:$A$18</c:f>
              <c:strCache>
                <c:ptCount val="5"/>
                <c:pt idx="0">
                  <c:v>TOTAL DE AGENDAS OTROS PRESTADORES </c:v>
                </c:pt>
                <c:pt idx="1">
                  <c:v>TOTAL AGENDADO JM</c:v>
                </c:pt>
                <c:pt idx="2">
                  <c:v>% AGENDAMIENTO</c:v>
                </c:pt>
                <c:pt idx="3">
                  <c:v>INASISTENTES</c:v>
                </c:pt>
                <c:pt idx="4">
                  <c:v>% INASISTENCIA</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AFA-4CF5-AE0F-D6BC1E4C8A4F}"/>
              </c:ext>
            </c:extLst>
          </c:dPt>
          <c:dPt>
            <c:idx val="1"/>
            <c:bubble3D val="0"/>
            <c:explosion val="7"/>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AFA-4CF5-AE0F-D6BC1E4C8A4F}"/>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AFA-4CF5-AE0F-D6BC1E4C8A4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AFA-4CF5-AE0F-D6BC1E4C8A4F}"/>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AFA-4CF5-AE0F-D6BC1E4C8A4F}"/>
              </c:ext>
            </c:extLst>
          </c:dPt>
          <c:dLbls>
            <c:dLbl>
              <c:idx val="2"/>
              <c:tx>
                <c:rich>
                  <a:bodyPr/>
                  <a:lstStyle/>
                  <a:p>
                    <a:fld id="{DC1BB968-2A49-4BC0-9AB8-B20235F23E1D}" type="CATEGORYNAME">
                      <a:rPr lang="en-US"/>
                      <a:pPr/>
                      <a:t>[NOMBRE DE CATEGORÍA]</a:t>
                    </a:fld>
                    <a:endParaRPr lang="es-C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AFA-4CF5-AE0F-D6BC1E4C8A4F}"/>
                </c:ext>
              </c:extLst>
            </c:dLbl>
            <c:dLbl>
              <c:idx val="4"/>
              <c:layout>
                <c:manualLayout>
                  <c:x val="-9.4760383362572378E-2"/>
                  <c:y val="-6.0890798238415526E-2"/>
                </c:manualLayout>
              </c:layout>
              <c:tx>
                <c:rich>
                  <a:bodyPr/>
                  <a:lstStyle/>
                  <a:p>
                    <a:fld id="{FEEBD5E0-4D56-4C3E-80ED-C618E9163CF4}" type="CATEGORYNAME">
                      <a:rPr lang="en-US"/>
                      <a:pPr/>
                      <a:t>[NOMBRE DE CATEGORÍA]</a:t>
                    </a:fld>
                    <a:endParaRPr lang="es-C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AFA-4CF5-AE0F-D6BC1E4C8A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Hoja1!$A$14:$B$18</c:f>
              <c:multiLvlStrCache>
                <c:ptCount val="5"/>
                <c:lvl>
                  <c:pt idx="0">
                    <c:v>13746</c:v>
                  </c:pt>
                  <c:pt idx="1">
                    <c:v>12.517</c:v>
                  </c:pt>
                  <c:pt idx="2">
                    <c:v>91%</c:v>
                  </c:pt>
                  <c:pt idx="3">
                    <c:v>4896</c:v>
                  </c:pt>
                  <c:pt idx="4">
                    <c:v>39%</c:v>
                  </c:pt>
                </c:lvl>
                <c:lvl>
                  <c:pt idx="0">
                    <c:v>TOTAL DE AGENDAS OTROS PRESTADORES </c:v>
                  </c:pt>
                  <c:pt idx="1">
                    <c:v>TOTAL AGENDADO JM</c:v>
                  </c:pt>
                  <c:pt idx="2">
                    <c:v>% AGENDAMIENTO</c:v>
                  </c:pt>
                  <c:pt idx="3">
                    <c:v>INASISTENTES</c:v>
                  </c:pt>
                  <c:pt idx="4">
                    <c:v>% INASISTENCIA</c:v>
                  </c:pt>
                </c:lvl>
              </c:multiLvlStrCache>
            </c:multiLvlStrRef>
          </c:cat>
          <c:val>
            <c:numRef>
              <c:f>Hoja1!$B$14:$B$18</c:f>
              <c:numCache>
                <c:formatCode>#,##0</c:formatCode>
                <c:ptCount val="5"/>
                <c:pt idx="0" formatCode="General">
                  <c:v>13746</c:v>
                </c:pt>
                <c:pt idx="1">
                  <c:v>12517</c:v>
                </c:pt>
                <c:pt idx="2" formatCode="0%">
                  <c:v>0.91059217226829625</c:v>
                </c:pt>
                <c:pt idx="3" formatCode="General">
                  <c:v>4896</c:v>
                </c:pt>
                <c:pt idx="4" formatCode="0%">
                  <c:v>0.39114803866741232</c:v>
                </c:pt>
              </c:numCache>
            </c:numRef>
          </c:val>
          <c:extLst>
            <c:ext xmlns:c16="http://schemas.microsoft.com/office/drawing/2014/chart" uri="{C3380CC4-5D6E-409C-BE32-E72D297353CC}">
              <c16:uniqueId val="{0000000A-1AFA-4CF5-AE0F-D6BC1E4C8A4F}"/>
            </c:ext>
          </c:extLst>
        </c:ser>
        <c:ser>
          <c:idx val="1"/>
          <c:order val="1"/>
          <c:tx>
            <c:strRef>
              <c:f>Hoja1!$A$16</c:f>
              <c:strCache>
                <c:ptCount val="1"/>
                <c:pt idx="0">
                  <c:v>% AGENDAMIENTO</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C-1AFA-4CF5-AE0F-D6BC1E4C8A4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Hoja1!$B$16</c:f>
              <c:numCache>
                <c:formatCode>0%</c:formatCode>
                <c:ptCount val="1"/>
                <c:pt idx="0">
                  <c:v>0.91059217226829625</c:v>
                </c:pt>
              </c:numCache>
            </c:numRef>
          </c:val>
          <c:extLst>
            <c:ext xmlns:c16="http://schemas.microsoft.com/office/drawing/2014/chart" uri="{C3380CC4-5D6E-409C-BE32-E72D297353CC}">
              <c16:uniqueId val="{0000000D-1AFA-4CF5-AE0F-D6BC1E4C8A4F}"/>
            </c:ext>
          </c:extLst>
        </c:ser>
        <c:ser>
          <c:idx val="2"/>
          <c:order val="2"/>
          <c:tx>
            <c:strRef>
              <c:f>Hoja1!$A$18</c:f>
              <c:strCache>
                <c:ptCount val="1"/>
                <c:pt idx="0">
                  <c:v>% INASISTENCIA</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F-1AFA-4CF5-AE0F-D6BC1E4C8A4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Hoja1!$B$18</c:f>
              <c:numCache>
                <c:formatCode>0%</c:formatCode>
                <c:ptCount val="1"/>
                <c:pt idx="0">
                  <c:v>0.39114803866741232</c:v>
                </c:pt>
              </c:numCache>
            </c:numRef>
          </c:val>
          <c:extLst>
            <c:ext xmlns:c16="http://schemas.microsoft.com/office/drawing/2014/chart" uri="{C3380CC4-5D6E-409C-BE32-E72D297353CC}">
              <c16:uniqueId val="{00000010-1AFA-4CF5-AE0F-D6BC1E4C8A4F}"/>
            </c:ext>
          </c:extLst>
        </c:ser>
        <c:dLbls>
          <c:dLblPos val="bestFit"/>
          <c:showLegendKey val="0"/>
          <c:showVal val="1"/>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cap="all" baseline="0">
                <a:solidFill>
                  <a:srgbClr val="002060"/>
                </a:solidFill>
                <a:latin typeface="+mn-lt"/>
                <a:ea typeface="+mn-ea"/>
                <a:cs typeface="+mn-cs"/>
              </a:defRPr>
            </a:pPr>
            <a:r>
              <a:rPr lang="en-US" sz="1000" dirty="0">
                <a:solidFill>
                  <a:srgbClr val="002060"/>
                </a:solidFill>
              </a:rPr>
              <a:t>PARTICIPACION EN EL MERCADO DEPARTAMENTO  CASANARE/SEPTIEMBRE DEL2022  </a:t>
            </a:r>
          </a:p>
        </c:rich>
      </c:tx>
      <c:overlay val="0"/>
      <c:spPr>
        <a:noFill/>
        <a:ln>
          <a:noFill/>
        </a:ln>
        <a:effectLst/>
      </c:spPr>
      <c:txPr>
        <a:bodyPr rot="0" spcFirstLastPara="1" vertOverflow="ellipsis" vert="horz" wrap="square" anchor="ctr" anchorCtr="1"/>
        <a:lstStyle/>
        <a:p>
          <a:pPr>
            <a:defRPr sz="1000" b="1" i="0" u="none" strike="noStrike" kern="1200" cap="all" baseline="0">
              <a:solidFill>
                <a:srgbClr val="002060"/>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'poblac a 30092022'!$B$2</c:f>
              <c:strCache>
                <c:ptCount val="1"/>
                <c:pt idx="0">
                  <c:v>TOTAL CASANARE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95C-4B8D-8FC6-EEE5C54F3F8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95C-4B8D-8FC6-EEE5C54F3F8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95C-4B8D-8FC6-EEE5C54F3F89}"/>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95C-4B8D-8FC6-EEE5C54F3F89}"/>
              </c:ext>
            </c:extLst>
          </c:dPt>
          <c:dLbls>
            <c:dLbl>
              <c:idx val="0"/>
              <c:spPr>
                <a:noFill/>
                <a:ln>
                  <a:noFill/>
                </a:ln>
                <a:effectLst/>
              </c:spPr>
              <c:txPr>
                <a:bodyPr rot="0" spcFirstLastPara="1" vertOverflow="ellipsis" vert="horz" wrap="square" anchor="ctr" anchorCtr="1"/>
                <a:lstStyle/>
                <a:p>
                  <a:pPr>
                    <a:defRPr sz="1100" b="1" i="0" u="none" strike="noStrike" kern="1200" spc="0" baseline="0">
                      <a:solidFill>
                        <a:srgbClr val="0070C0"/>
                      </a:solidFill>
                      <a:latin typeface="+mn-lt"/>
                      <a:ea typeface="+mn-ea"/>
                      <a:cs typeface="+mn-cs"/>
                    </a:defRPr>
                  </a:pPr>
                  <a:endParaRPr lang="es-CO"/>
                </a:p>
              </c:txPr>
              <c:dLblPos val="outEnd"/>
              <c:showLegendKey val="0"/>
              <c:showVal val="0"/>
              <c:showCatName val="1"/>
              <c:showSerName val="0"/>
              <c:showPercent val="1"/>
              <c:showBubbleSize val="0"/>
              <c:extLst>
                <c:ext xmlns:c16="http://schemas.microsoft.com/office/drawing/2014/chart" uri="{C3380CC4-5D6E-409C-BE32-E72D297353CC}">
                  <c16:uniqueId val="{00000001-C95C-4B8D-8FC6-EEE5C54F3F89}"/>
                </c:ext>
              </c:extLst>
            </c:dLbl>
            <c:dLbl>
              <c:idx val="1"/>
              <c:spPr>
                <a:noFill/>
                <a:ln>
                  <a:noFill/>
                </a:ln>
                <a:effectLst/>
              </c:spPr>
              <c:txPr>
                <a:bodyPr rot="0" spcFirstLastPara="1" vertOverflow="ellipsis" vert="horz" wrap="square" anchor="ctr" anchorCtr="1"/>
                <a:lstStyle/>
                <a:p>
                  <a:pPr>
                    <a:defRPr sz="1100" b="1" i="0" u="none" strike="noStrike" kern="1200" spc="0" baseline="0">
                      <a:solidFill>
                        <a:srgbClr val="CC6600"/>
                      </a:solidFill>
                      <a:latin typeface="+mn-lt"/>
                      <a:ea typeface="+mn-ea"/>
                      <a:cs typeface="+mn-cs"/>
                    </a:defRPr>
                  </a:pPr>
                  <a:endParaRPr lang="es-CO"/>
                </a:p>
              </c:txPr>
              <c:dLblPos val="outEnd"/>
              <c:showLegendKey val="0"/>
              <c:showVal val="0"/>
              <c:showCatName val="1"/>
              <c:showSerName val="0"/>
              <c:showPercent val="1"/>
              <c:showBubbleSize val="0"/>
              <c:extLst>
                <c:ext xmlns:c16="http://schemas.microsoft.com/office/drawing/2014/chart" uri="{C3380CC4-5D6E-409C-BE32-E72D297353CC}">
                  <c16:uniqueId val="{00000003-C95C-4B8D-8FC6-EEE5C54F3F89}"/>
                </c:ext>
              </c:extLst>
            </c:dLbl>
            <c:dLbl>
              <c:idx val="2"/>
              <c:spPr>
                <a:noFill/>
                <a:ln>
                  <a:noFill/>
                </a:ln>
                <a:effectLst/>
              </c:spPr>
              <c:txPr>
                <a:bodyPr rot="0" spcFirstLastPara="1" vertOverflow="ellipsis" vert="horz" wrap="square" anchor="ctr" anchorCtr="1"/>
                <a:lstStyle/>
                <a:p>
                  <a:pPr>
                    <a:defRPr sz="1100" b="1" i="0" u="none" strike="noStrike" kern="1200" spc="0" baseline="0">
                      <a:solidFill>
                        <a:schemeClr val="bg1">
                          <a:lumMod val="50000"/>
                        </a:schemeClr>
                      </a:solidFill>
                      <a:latin typeface="+mn-lt"/>
                      <a:ea typeface="+mn-ea"/>
                      <a:cs typeface="+mn-cs"/>
                    </a:defRPr>
                  </a:pPr>
                  <a:endParaRPr lang="es-CO"/>
                </a:p>
              </c:txPr>
              <c:dLblPos val="outEnd"/>
              <c:showLegendKey val="0"/>
              <c:showVal val="0"/>
              <c:showCatName val="1"/>
              <c:showSerName val="0"/>
              <c:showPercent val="1"/>
              <c:showBubbleSize val="0"/>
              <c:extLst>
                <c:ext xmlns:c16="http://schemas.microsoft.com/office/drawing/2014/chart" uri="{C3380CC4-5D6E-409C-BE32-E72D297353CC}">
                  <c16:uniqueId val="{00000005-C95C-4B8D-8FC6-EEE5C54F3F89}"/>
                </c:ext>
              </c:extLst>
            </c:dLbl>
            <c:dLbl>
              <c:idx val="3"/>
              <c:spPr>
                <a:noFill/>
                <a:ln>
                  <a:noFill/>
                </a:ln>
                <a:effectLst/>
              </c:spPr>
              <c:txPr>
                <a:bodyPr rot="0" spcFirstLastPara="1" vertOverflow="ellipsis" vert="horz" wrap="square" anchor="ctr" anchorCtr="1"/>
                <a:lstStyle/>
                <a:p>
                  <a:pPr>
                    <a:defRPr sz="1100" b="1" i="0" u="none" strike="noStrike" kern="1200" spc="0" baseline="0">
                      <a:solidFill>
                        <a:schemeClr val="accent4"/>
                      </a:solidFill>
                      <a:latin typeface="+mn-lt"/>
                      <a:ea typeface="+mn-ea"/>
                      <a:cs typeface="+mn-cs"/>
                    </a:defRPr>
                  </a:pPr>
                  <a:endParaRPr lang="es-CO"/>
                </a:p>
              </c:txPr>
              <c:dLblPos val="outEnd"/>
              <c:showLegendKey val="0"/>
              <c:showVal val="0"/>
              <c:showCatName val="1"/>
              <c:showSerName val="0"/>
              <c:showPercent val="1"/>
              <c:showBubbleSize val="0"/>
              <c:extLst>
                <c:ext xmlns:c16="http://schemas.microsoft.com/office/drawing/2014/chart" uri="{C3380CC4-5D6E-409C-BE32-E72D297353CC}">
                  <c16:uniqueId val="{00000007-C95C-4B8D-8FC6-EEE5C54F3F89}"/>
                </c:ext>
              </c:extLst>
            </c:dLbl>
            <c:spPr>
              <a:noFill/>
              <a:ln>
                <a:noFill/>
              </a:ln>
              <a:effectLst/>
            </c:spPr>
            <c:txPr>
              <a:bodyPr rot="0" spcFirstLastPara="1" vertOverflow="ellipsis" vert="horz" wrap="square" anchor="ctr" anchorCtr="1"/>
              <a:lstStyle/>
              <a:p>
                <a:pPr>
                  <a:defRPr sz="1000" b="1" i="0" u="none" strike="noStrike" kern="1200" spc="0" baseline="0">
                    <a:solidFill>
                      <a:schemeClr val="tx1">
                        <a:lumMod val="95000"/>
                        <a:lumOff val="5000"/>
                      </a:schemeClr>
                    </a:solidFill>
                    <a:latin typeface="+mn-lt"/>
                    <a:ea typeface="+mn-ea"/>
                    <a:cs typeface="+mn-cs"/>
                  </a:defRPr>
                </a:pPr>
                <a:endParaRPr lang="es-CO"/>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'poblac a 30092022'!$A$3:$A$6</c:f>
              <c:strCache>
                <c:ptCount val="4"/>
                <c:pt idx="0">
                  <c:v>CAPRESOCA</c:v>
                </c:pt>
                <c:pt idx="1">
                  <c:v> LA NUEVA EPS</c:v>
                </c:pt>
                <c:pt idx="2">
                  <c:v>SANITAS EPS</c:v>
                </c:pt>
                <c:pt idx="3">
                  <c:v>
COOSALUD</c:v>
                </c:pt>
              </c:strCache>
            </c:strRef>
          </c:cat>
          <c:val>
            <c:numRef>
              <c:f>'poblac a 30092022'!$B$3:$B$6</c:f>
              <c:numCache>
                <c:formatCode>0%</c:formatCode>
                <c:ptCount val="4"/>
                <c:pt idx="0">
                  <c:v>0.42775041050903118</c:v>
                </c:pt>
                <c:pt idx="1">
                  <c:v>0.32158720471201396</c:v>
                </c:pt>
                <c:pt idx="2">
                  <c:v>0.24093126213968447</c:v>
                </c:pt>
                <c:pt idx="3">
                  <c:v>9.6003410010123465E-3</c:v>
                </c:pt>
              </c:numCache>
            </c:numRef>
          </c:val>
          <c:extLst>
            <c:ext xmlns:c16="http://schemas.microsoft.com/office/drawing/2014/chart" uri="{C3380CC4-5D6E-409C-BE32-E72D297353CC}">
              <c16:uniqueId val="{00000008-C95C-4B8D-8FC6-EEE5C54F3F89}"/>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dirty="0"/>
              <a:t>USUARIAS Y METODO</a:t>
            </a:r>
            <a:endParaRPr lang="es-CO"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37974919532122459"/>
          <c:y val="0.18560185185185185"/>
          <c:w val="0.5811716942713111"/>
          <c:h val="0.72088764946048411"/>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PNF!$C$1:$J$1</c:f>
              <c:strCache>
                <c:ptCount val="8"/>
                <c:pt idx="0">
                  <c:v>INYECTABLE MENSUAL</c:v>
                </c:pt>
                <c:pt idx="1">
                  <c:v>INYECTABLE TRIMESTRAL</c:v>
                </c:pt>
                <c:pt idx="2">
                  <c:v> JADELLE 5 AÑOS</c:v>
                </c:pt>
                <c:pt idx="3">
                  <c:v>SINOIMPLAN 4 AÑOS</c:v>
                </c:pt>
                <c:pt idx="4">
                  <c:v>IMPLANON 3 AÑOS</c:v>
                </c:pt>
                <c:pt idx="5">
                  <c:v>DIU</c:v>
                </c:pt>
                <c:pt idx="6">
                  <c:v>LIGADURA DE TROMPAS DE FALOPIO (POMEROY)</c:v>
                </c:pt>
                <c:pt idx="7">
                  <c:v>HISTERECTOMIA</c:v>
                </c:pt>
              </c:strCache>
            </c:strRef>
          </c:cat>
          <c:val>
            <c:numRef>
              <c:f>PNF!$C$21:$J$21</c:f>
              <c:numCache>
                <c:formatCode>General</c:formatCode>
                <c:ptCount val="8"/>
                <c:pt idx="0">
                  <c:v>3364</c:v>
                </c:pt>
                <c:pt idx="1">
                  <c:v>603</c:v>
                </c:pt>
                <c:pt idx="2">
                  <c:v>1038</c:v>
                </c:pt>
                <c:pt idx="3">
                  <c:v>4014</c:v>
                </c:pt>
                <c:pt idx="4">
                  <c:v>2395</c:v>
                </c:pt>
                <c:pt idx="5">
                  <c:v>513</c:v>
                </c:pt>
                <c:pt idx="6">
                  <c:v>2160</c:v>
                </c:pt>
                <c:pt idx="7">
                  <c:v>1200</c:v>
                </c:pt>
              </c:numCache>
            </c:numRef>
          </c:val>
          <c:extLst>
            <c:ext xmlns:c16="http://schemas.microsoft.com/office/drawing/2014/chart" uri="{C3380CC4-5D6E-409C-BE32-E72D297353CC}">
              <c16:uniqueId val="{00000000-AACF-461E-9645-FC7CB7ABC466}"/>
            </c:ext>
          </c:extLst>
        </c:ser>
        <c:dLbls>
          <c:dLblPos val="outEnd"/>
          <c:showLegendKey val="0"/>
          <c:showVal val="1"/>
          <c:showCatName val="0"/>
          <c:showSerName val="0"/>
          <c:showPercent val="0"/>
          <c:showBubbleSize val="0"/>
        </c:dLbls>
        <c:gapWidth val="182"/>
        <c:axId val="270291328"/>
        <c:axId val="270294016"/>
      </c:barChart>
      <c:catAx>
        <c:axId val="270291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294016"/>
        <c:crosses val="autoZero"/>
        <c:auto val="1"/>
        <c:lblAlgn val="ctr"/>
        <c:lblOffset val="100"/>
        <c:noMultiLvlLbl val="0"/>
      </c:catAx>
      <c:valAx>
        <c:axId val="270294016"/>
        <c:scaling>
          <c:orientation val="minMax"/>
          <c:max val="35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291328"/>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CO"/>
              <a:t>TOTAL MUJERES 12-49 AÑOS &amp;</a:t>
            </a:r>
          </a:p>
          <a:p>
            <a:pPr>
              <a:defRPr/>
            </a:pPr>
            <a:r>
              <a:rPr lang="es-CO"/>
              <a:t>PORCENTAJE</a:t>
            </a:r>
            <a:r>
              <a:rPr lang="es-CO" baseline="0"/>
              <a:t> PLANIFICADO</a:t>
            </a:r>
            <a:endParaRPr lang="es-CO"/>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PNF!$B$1</c:f>
              <c:strCache>
                <c:ptCount val="1"/>
                <c:pt idx="0">
                  <c:v>TOTAL MUJERES 12-49 AÑOS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PNF!$A$2:$A$21</c:f>
              <c:strCache>
                <c:ptCount val="20"/>
                <c:pt idx="0">
                  <c:v>AGUAZUL</c:v>
                </c:pt>
                <c:pt idx="1">
                  <c:v>CHAMEZA</c:v>
                </c:pt>
                <c:pt idx="2">
                  <c:v>HATO COROZAL</c:v>
                </c:pt>
                <c:pt idx="3">
                  <c:v>LA SALINA</c:v>
                </c:pt>
                <c:pt idx="4">
                  <c:v>MANI</c:v>
                </c:pt>
                <c:pt idx="5">
                  <c:v>MONTERREY</c:v>
                </c:pt>
                <c:pt idx="6">
                  <c:v>NUNCHIA</c:v>
                </c:pt>
                <c:pt idx="7">
                  <c:v>OROCUE</c:v>
                </c:pt>
                <c:pt idx="8">
                  <c:v>PAZ DE ARIPORO</c:v>
                </c:pt>
                <c:pt idx="9">
                  <c:v>PORE</c:v>
                </c:pt>
                <c:pt idx="10">
                  <c:v>RECETOR</c:v>
                </c:pt>
                <c:pt idx="11">
                  <c:v>SABANALARGA</c:v>
                </c:pt>
                <c:pt idx="12">
                  <c:v>SACAMA</c:v>
                </c:pt>
                <c:pt idx="13">
                  <c:v>SAN LUIS DE PALENQUE</c:v>
                </c:pt>
                <c:pt idx="14">
                  <c:v>TAMARA</c:v>
                </c:pt>
                <c:pt idx="15">
                  <c:v>TAURAMENA</c:v>
                </c:pt>
                <c:pt idx="16">
                  <c:v>TRINIDAD</c:v>
                </c:pt>
                <c:pt idx="17">
                  <c:v>VILLANUEVA</c:v>
                </c:pt>
                <c:pt idx="18">
                  <c:v>YOPAL</c:v>
                </c:pt>
                <c:pt idx="19">
                  <c:v>TOTAL GENERAL</c:v>
                </c:pt>
              </c:strCache>
            </c:strRef>
          </c:cat>
          <c:val>
            <c:numRef>
              <c:f>PNF!$B$2:$B$21</c:f>
              <c:numCache>
                <c:formatCode>General</c:formatCode>
                <c:ptCount val="20"/>
                <c:pt idx="0">
                  <c:v>4778</c:v>
                </c:pt>
                <c:pt idx="1">
                  <c:v>484</c:v>
                </c:pt>
                <c:pt idx="2">
                  <c:v>2701</c:v>
                </c:pt>
                <c:pt idx="3">
                  <c:v>245</c:v>
                </c:pt>
                <c:pt idx="4">
                  <c:v>2004</c:v>
                </c:pt>
                <c:pt idx="5">
                  <c:v>3148</c:v>
                </c:pt>
                <c:pt idx="6">
                  <c:v>1518</c:v>
                </c:pt>
                <c:pt idx="7">
                  <c:v>1513</c:v>
                </c:pt>
                <c:pt idx="8">
                  <c:v>7241</c:v>
                </c:pt>
                <c:pt idx="9">
                  <c:v>2103</c:v>
                </c:pt>
                <c:pt idx="10">
                  <c:v>260</c:v>
                </c:pt>
                <c:pt idx="11">
                  <c:v>632</c:v>
                </c:pt>
                <c:pt idx="12">
                  <c:v>365</c:v>
                </c:pt>
                <c:pt idx="13">
                  <c:v>1063</c:v>
                </c:pt>
                <c:pt idx="14">
                  <c:v>1509</c:v>
                </c:pt>
                <c:pt idx="15">
                  <c:v>3211</c:v>
                </c:pt>
                <c:pt idx="16">
                  <c:v>1947</c:v>
                </c:pt>
                <c:pt idx="17">
                  <c:v>2968</c:v>
                </c:pt>
                <c:pt idx="18">
                  <c:v>18146</c:v>
                </c:pt>
                <c:pt idx="19">
                  <c:v>55836</c:v>
                </c:pt>
              </c:numCache>
            </c:numRef>
          </c:val>
          <c:extLst>
            <c:ext xmlns:c16="http://schemas.microsoft.com/office/drawing/2014/chart" uri="{C3380CC4-5D6E-409C-BE32-E72D297353CC}">
              <c16:uniqueId val="{00000000-BB05-4E32-9B67-FEFBB6FEDEEE}"/>
            </c:ext>
          </c:extLst>
        </c:ser>
        <c:dLbls>
          <c:dLblPos val="outEnd"/>
          <c:showLegendKey val="0"/>
          <c:showVal val="1"/>
          <c:showCatName val="0"/>
          <c:showSerName val="0"/>
          <c:showPercent val="0"/>
          <c:showBubbleSize val="0"/>
        </c:dLbls>
        <c:gapWidth val="115"/>
        <c:axId val="270351360"/>
        <c:axId val="270365440"/>
      </c:barChart>
      <c:lineChart>
        <c:grouping val="standard"/>
        <c:varyColors val="0"/>
        <c:ser>
          <c:idx val="1"/>
          <c:order val="1"/>
          <c:tx>
            <c:strRef>
              <c:f>PNF!$K$1</c:f>
              <c:strCache>
                <c:ptCount val="1"/>
                <c:pt idx="0">
                  <c:v>TOTAL % PLANIFICANDO</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PNF!$K$2:$K$20</c:f>
              <c:numCache>
                <c:formatCode>0.00%</c:formatCode>
                <c:ptCount val="19"/>
                <c:pt idx="0">
                  <c:v>0.31</c:v>
                </c:pt>
                <c:pt idx="1">
                  <c:v>0.26</c:v>
                </c:pt>
                <c:pt idx="2">
                  <c:v>0.16</c:v>
                </c:pt>
                <c:pt idx="3">
                  <c:v>0.19</c:v>
                </c:pt>
                <c:pt idx="4">
                  <c:v>0.18</c:v>
                </c:pt>
                <c:pt idx="5">
                  <c:v>0.13</c:v>
                </c:pt>
                <c:pt idx="6">
                  <c:v>0.17</c:v>
                </c:pt>
                <c:pt idx="7">
                  <c:v>0.15</c:v>
                </c:pt>
                <c:pt idx="8">
                  <c:v>0.12</c:v>
                </c:pt>
                <c:pt idx="9">
                  <c:v>0.14000000000000001</c:v>
                </c:pt>
                <c:pt idx="10">
                  <c:v>0.22</c:v>
                </c:pt>
                <c:pt idx="11">
                  <c:v>0.17</c:v>
                </c:pt>
                <c:pt idx="12">
                  <c:v>0.25</c:v>
                </c:pt>
                <c:pt idx="13">
                  <c:v>0.16</c:v>
                </c:pt>
                <c:pt idx="14">
                  <c:v>0.17</c:v>
                </c:pt>
                <c:pt idx="15">
                  <c:v>0.23</c:v>
                </c:pt>
                <c:pt idx="16">
                  <c:v>0.18</c:v>
                </c:pt>
                <c:pt idx="17">
                  <c:v>0.11</c:v>
                </c:pt>
                <c:pt idx="18">
                  <c:v>0.3</c:v>
                </c:pt>
              </c:numCache>
            </c:numRef>
          </c:val>
          <c:smooth val="0"/>
          <c:extLst>
            <c:ext xmlns:c16="http://schemas.microsoft.com/office/drawing/2014/chart" uri="{C3380CC4-5D6E-409C-BE32-E72D297353CC}">
              <c16:uniqueId val="{00000001-BB05-4E32-9B67-FEFBB6FEDEEE}"/>
            </c:ext>
          </c:extLst>
        </c:ser>
        <c:dLbls>
          <c:showLegendKey val="0"/>
          <c:showVal val="0"/>
          <c:showCatName val="0"/>
          <c:showSerName val="0"/>
          <c:showPercent val="0"/>
          <c:showBubbleSize val="0"/>
        </c:dLbls>
        <c:marker val="1"/>
        <c:smooth val="0"/>
        <c:axId val="270368768"/>
        <c:axId val="270366976"/>
      </c:lineChart>
      <c:catAx>
        <c:axId val="2703513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365440"/>
        <c:crosses val="autoZero"/>
        <c:auto val="1"/>
        <c:lblAlgn val="ctr"/>
        <c:lblOffset val="100"/>
        <c:noMultiLvlLbl val="0"/>
      </c:catAx>
      <c:valAx>
        <c:axId val="270365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351360"/>
        <c:crosses val="autoZero"/>
        <c:crossBetween val="between"/>
      </c:valAx>
      <c:valAx>
        <c:axId val="270366976"/>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368768"/>
        <c:crosses val="max"/>
        <c:crossBetween val="between"/>
      </c:valAx>
      <c:catAx>
        <c:axId val="270368768"/>
        <c:scaling>
          <c:orientation val="minMax"/>
        </c:scaling>
        <c:delete val="1"/>
        <c:axPos val="b"/>
        <c:majorTickMark val="out"/>
        <c:minorTickMark val="none"/>
        <c:tickLblPos val="nextTo"/>
        <c:crossAx val="27036697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USUARIOS CON PATOLOGIA MENTAL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bar"/>
        <c:grouping val="clustered"/>
        <c:varyColors val="0"/>
        <c:ser>
          <c:idx val="0"/>
          <c:order val="0"/>
          <c:tx>
            <c:strRef>
              <c:f>DIAGNOSTICOS!$G$3</c:f>
              <c:strCache>
                <c:ptCount val="1"/>
                <c:pt idx="0">
                  <c:v>CANTIDAD DE USUARIOS DIAGNOSTICADOS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DIAGNOSTICOS!$F$4:$F$13</c:f>
              <c:strCache>
                <c:ptCount val="10"/>
                <c:pt idx="0">
                  <c:v>F00-F009 TRASTORNOS MENTALES ORGANICOS INCLUIDOS</c:v>
                </c:pt>
                <c:pt idx="1">
                  <c:v>F20-F29 TRASTORNOS ESQUIZOTIPICOS </c:v>
                </c:pt>
                <c:pt idx="2">
                  <c:v>F30-F39 TRASTORNOS DEL HUMOR</c:v>
                </c:pt>
                <c:pt idx="3">
                  <c:v>F40-F49 TRASTORNOS NEUROTICOS Y SOMATOMORFOS</c:v>
                </c:pt>
                <c:pt idx="4">
                  <c:v>F50-F59 SINDROME DEL COMPORTAMIENTO</c:v>
                </c:pt>
                <c:pt idx="5">
                  <c:v>F60-F69 TRASTORNOS DE PERSONALIDAD Y DE COMPORTAMIENTO</c:v>
                </c:pt>
                <c:pt idx="6">
                  <c:v>F70-F79 DISCAPACIDAD COGNITIVA</c:v>
                </c:pt>
                <c:pt idx="7">
                  <c:v>F80-F89 - TRASTORNOS DE DESARROLLO PSICOLOGICO</c:v>
                </c:pt>
                <c:pt idx="8">
                  <c:v>F90-F98 COMPORTAMIENTOS DE LA NIÑEZ Y LA ADOLESCENCIA</c:v>
                </c:pt>
                <c:pt idx="9">
                  <c:v>F99 TRASTONO MENTAL NO ESPECIFICADO</c:v>
                </c:pt>
              </c:strCache>
            </c:strRef>
          </c:cat>
          <c:val>
            <c:numRef>
              <c:f>DIAGNOSTICOS!$G$4:$G$13</c:f>
              <c:numCache>
                <c:formatCode>General</c:formatCode>
                <c:ptCount val="10"/>
                <c:pt idx="0">
                  <c:v>296</c:v>
                </c:pt>
                <c:pt idx="1">
                  <c:v>265</c:v>
                </c:pt>
                <c:pt idx="2">
                  <c:v>2232</c:v>
                </c:pt>
                <c:pt idx="3">
                  <c:v>17</c:v>
                </c:pt>
                <c:pt idx="4">
                  <c:v>2</c:v>
                </c:pt>
                <c:pt idx="5">
                  <c:v>65</c:v>
                </c:pt>
                <c:pt idx="6">
                  <c:v>135</c:v>
                </c:pt>
                <c:pt idx="7">
                  <c:v>98</c:v>
                </c:pt>
                <c:pt idx="8">
                  <c:v>227</c:v>
                </c:pt>
                <c:pt idx="9">
                  <c:v>41</c:v>
                </c:pt>
              </c:numCache>
            </c:numRef>
          </c:val>
          <c:extLst>
            <c:ext xmlns:c16="http://schemas.microsoft.com/office/drawing/2014/chart" uri="{C3380CC4-5D6E-409C-BE32-E72D297353CC}">
              <c16:uniqueId val="{00000000-AA15-492D-9156-765A1A013AE3}"/>
            </c:ext>
          </c:extLst>
        </c:ser>
        <c:dLbls>
          <c:dLblPos val="outEnd"/>
          <c:showLegendKey val="0"/>
          <c:showVal val="1"/>
          <c:showCatName val="0"/>
          <c:showSerName val="0"/>
          <c:showPercent val="0"/>
          <c:showBubbleSize val="0"/>
        </c:dLbls>
        <c:gapWidth val="219"/>
        <c:axId val="270945280"/>
        <c:axId val="270948608"/>
      </c:barChart>
      <c:catAx>
        <c:axId val="2709452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CODIGO CIE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948608"/>
        <c:crosses val="autoZero"/>
        <c:auto val="1"/>
        <c:lblAlgn val="ctr"/>
        <c:lblOffset val="100"/>
        <c:noMultiLvlLbl val="0"/>
      </c:catAx>
      <c:valAx>
        <c:axId val="2709486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CANTIDAD DE USUARIOS DIAGNOSTICADOS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945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ARTRITIS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bar"/>
        <c:grouping val="clustered"/>
        <c:varyColors val="0"/>
        <c:ser>
          <c:idx val="0"/>
          <c:order val="0"/>
          <c:tx>
            <c:strRef>
              <c:f>ARTRITIS!$B$1</c:f>
              <c:strCache>
                <c:ptCount val="1"/>
                <c:pt idx="0">
                  <c:v>PACIENTES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ARTRITIS!$A$2:$A$4</c:f>
              <c:strCache>
                <c:ptCount val="3"/>
                <c:pt idx="0">
                  <c:v>TOTAL PACIENTES DIAGNOSTICADOS</c:v>
                </c:pt>
                <c:pt idx="1">
                  <c:v>TOTAL DE PACIENTES EN SEGUIMIENTOS</c:v>
                </c:pt>
                <c:pt idx="2">
                  <c:v>FALLECIDOS</c:v>
                </c:pt>
              </c:strCache>
            </c:strRef>
          </c:cat>
          <c:val>
            <c:numRef>
              <c:f>ARTRITIS!$B$2:$B$4</c:f>
              <c:numCache>
                <c:formatCode>General</c:formatCode>
                <c:ptCount val="3"/>
                <c:pt idx="0">
                  <c:v>100</c:v>
                </c:pt>
                <c:pt idx="1">
                  <c:v>99</c:v>
                </c:pt>
                <c:pt idx="2">
                  <c:v>1</c:v>
                </c:pt>
              </c:numCache>
            </c:numRef>
          </c:val>
          <c:extLst>
            <c:ext xmlns:c16="http://schemas.microsoft.com/office/drawing/2014/chart" uri="{C3380CC4-5D6E-409C-BE32-E72D297353CC}">
              <c16:uniqueId val="{00000000-8410-41B0-9A84-393849183F6D}"/>
            </c:ext>
          </c:extLst>
        </c:ser>
        <c:ser>
          <c:idx val="1"/>
          <c:order val="1"/>
          <c:tx>
            <c:strRef>
              <c:f>ARTRITIS!$C$1</c:f>
              <c:strCache>
                <c:ptCount val="1"/>
                <c:pt idx="0">
                  <c:v>EFECTIVIDAD</c:v>
                </c:pt>
              </c:strCache>
            </c:strRef>
          </c:tx>
          <c:spPr>
            <a:solidFill>
              <a:schemeClr val="accent2"/>
            </a:solidFill>
            <a:ln>
              <a:noFill/>
            </a:ln>
            <a:effectLst/>
          </c:spPr>
          <c:invertIfNegative val="0"/>
          <c:dLbls>
            <c:dLbl>
              <c:idx val="1"/>
              <c:layout>
                <c:manualLayout>
                  <c:x val="2.50000000000000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10-41B0-9A84-393849183F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ARTRITIS!$A$2:$A$4</c:f>
              <c:strCache>
                <c:ptCount val="3"/>
                <c:pt idx="0">
                  <c:v>TOTAL PACIENTES DIAGNOSTICADOS</c:v>
                </c:pt>
                <c:pt idx="1">
                  <c:v>TOTAL DE PACIENTES EN SEGUIMIENTOS</c:v>
                </c:pt>
                <c:pt idx="2">
                  <c:v>FALLECIDOS</c:v>
                </c:pt>
              </c:strCache>
            </c:strRef>
          </c:cat>
          <c:val>
            <c:numRef>
              <c:f>ARTRITIS!$C$2:$C$4</c:f>
              <c:numCache>
                <c:formatCode>0.00%</c:formatCode>
                <c:ptCount val="3"/>
                <c:pt idx="1">
                  <c:v>0.99</c:v>
                </c:pt>
              </c:numCache>
            </c:numRef>
          </c:val>
          <c:extLst>
            <c:ext xmlns:c16="http://schemas.microsoft.com/office/drawing/2014/chart" uri="{C3380CC4-5D6E-409C-BE32-E72D297353CC}">
              <c16:uniqueId val="{00000002-8410-41B0-9A84-393849183F6D}"/>
            </c:ext>
          </c:extLst>
        </c:ser>
        <c:dLbls>
          <c:showLegendKey val="0"/>
          <c:showVal val="1"/>
          <c:showCatName val="0"/>
          <c:showSerName val="0"/>
          <c:showPercent val="0"/>
          <c:showBubbleSize val="0"/>
        </c:dLbls>
        <c:gapWidth val="219"/>
        <c:axId val="270720000"/>
        <c:axId val="270738176"/>
      </c:barChart>
      <c:catAx>
        <c:axId val="270720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738176"/>
        <c:crosses val="autoZero"/>
        <c:auto val="1"/>
        <c:lblAlgn val="ctr"/>
        <c:lblOffset val="100"/>
        <c:noMultiLvlLbl val="0"/>
      </c:catAx>
      <c:valAx>
        <c:axId val="270738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720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HEMOFILIA!$B$1</c:f>
              <c:strCache>
                <c:ptCount val="1"/>
                <c:pt idx="0">
                  <c:v>SEGUIMIENTO A COHORTE</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HEMOFILIA!$A$2:$A$4</c:f>
              <c:strCache>
                <c:ptCount val="3"/>
                <c:pt idx="0">
                  <c:v>TOTAL PACIENTES DIAGNOSTICADOS</c:v>
                </c:pt>
                <c:pt idx="1">
                  <c:v>TOTAL DE PACIENTES EN SEGUIMIENTOS CONTROLADOS</c:v>
                </c:pt>
                <c:pt idx="2">
                  <c:v>fallecidos</c:v>
                </c:pt>
              </c:strCache>
            </c:strRef>
          </c:cat>
          <c:val>
            <c:numRef>
              <c:f>HEMOFILIA!$B$2:$B$4</c:f>
              <c:numCache>
                <c:formatCode>General</c:formatCode>
                <c:ptCount val="3"/>
                <c:pt idx="0">
                  <c:v>21</c:v>
                </c:pt>
                <c:pt idx="1">
                  <c:v>21</c:v>
                </c:pt>
                <c:pt idx="2">
                  <c:v>0</c:v>
                </c:pt>
              </c:numCache>
            </c:numRef>
          </c:val>
          <c:extLst>
            <c:ext xmlns:c16="http://schemas.microsoft.com/office/drawing/2014/chart" uri="{C3380CC4-5D6E-409C-BE32-E72D297353CC}">
              <c16:uniqueId val="{00000000-A254-4F6D-8C2C-C4AFA6B67E26}"/>
            </c:ext>
          </c:extLst>
        </c:ser>
        <c:dLbls>
          <c:dLblPos val="outEnd"/>
          <c:showLegendKey val="0"/>
          <c:showVal val="1"/>
          <c:showCatName val="0"/>
          <c:showSerName val="0"/>
          <c:showPercent val="0"/>
          <c:showBubbleSize val="0"/>
        </c:dLbls>
        <c:gapWidth val="444"/>
        <c:overlap val="-90"/>
        <c:axId val="270842496"/>
        <c:axId val="270898688"/>
      </c:barChart>
      <c:catAx>
        <c:axId val="270842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CO"/>
          </a:p>
        </c:txPr>
        <c:crossAx val="270898688"/>
        <c:crosses val="autoZero"/>
        <c:auto val="1"/>
        <c:lblAlgn val="ctr"/>
        <c:lblOffset val="100"/>
        <c:noMultiLvlLbl val="0"/>
      </c:catAx>
      <c:valAx>
        <c:axId val="270898688"/>
        <c:scaling>
          <c:orientation val="minMax"/>
        </c:scaling>
        <c:delete val="1"/>
        <c:axPos val="l"/>
        <c:numFmt formatCode="General" sourceLinked="1"/>
        <c:majorTickMark val="none"/>
        <c:minorTickMark val="none"/>
        <c:tickLblPos val="nextTo"/>
        <c:crossAx val="270842496"/>
        <c:crosses val="autoZero"/>
        <c:crossBetween val="between"/>
      </c:valAx>
      <c:spPr>
        <a:noFill/>
        <a:ln>
          <a:noFill/>
        </a:ln>
        <a:effectLst/>
      </c:spPr>
    </c:plotArea>
    <c:legend>
      <c:legendPos val="t"/>
      <c:layout>
        <c:manualLayout>
          <c:xMode val="edge"/>
          <c:yMode val="edge"/>
          <c:x val="0.33908652643017989"/>
          <c:y val="2.5599995699738254E-2"/>
          <c:w val="0.32182694713964016"/>
          <c:h val="4.213383019274242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b="1"/>
              <a:t>COHORTE VIH</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VIH!$B$7</c:f>
              <c:strCache>
                <c:ptCount val="1"/>
                <c:pt idx="0">
                  <c:v>Número nuevos casos de PVVIH  NUEVOS </c:v>
                </c:pt>
              </c:strCache>
            </c:strRef>
          </c:tx>
          <c:dPt>
            <c:idx val="0"/>
            <c:bubble3D val="0"/>
            <c:spPr>
              <a:solidFill>
                <a:schemeClr val="accent1"/>
              </a:solidFill>
              <a:ln>
                <a:noFill/>
              </a:ln>
              <a:effectLst/>
            </c:spPr>
            <c:extLst>
              <c:ext xmlns:c16="http://schemas.microsoft.com/office/drawing/2014/chart" uri="{C3380CC4-5D6E-409C-BE32-E72D297353CC}">
                <c16:uniqueId val="{00000001-20B6-42F6-BED8-D90ECC75CE84}"/>
              </c:ext>
            </c:extLst>
          </c:dPt>
          <c:dLbls>
            <c:dLbl>
              <c:idx val="0"/>
              <c:layout>
                <c:manualLayout>
                  <c:x val="-9.2309273840769923E-2"/>
                  <c:y val="-0.31018518518518517"/>
                </c:manualLayout>
              </c:layout>
              <c:dLblPos val="ctr"/>
              <c:showLegendKey val="1"/>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20B6-42F6-BED8-D90ECC75CE8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numRef>
              <c:f>VIH!$A$8</c:f>
              <c:numCache>
                <c:formatCode>General</c:formatCode>
                <c:ptCount val="1"/>
                <c:pt idx="0">
                  <c:v>369</c:v>
                </c:pt>
              </c:numCache>
            </c:numRef>
          </c:cat>
          <c:val>
            <c:numRef>
              <c:f>VIH!$B$8</c:f>
              <c:numCache>
                <c:formatCode>0</c:formatCode>
                <c:ptCount val="1"/>
                <c:pt idx="0">
                  <c:v>29</c:v>
                </c:pt>
              </c:numCache>
            </c:numRef>
          </c:val>
          <c:extLst>
            <c:ext xmlns:c16="http://schemas.microsoft.com/office/drawing/2014/chart" uri="{C3380CC4-5D6E-409C-BE32-E72D297353CC}">
              <c16:uniqueId val="{00000002-20B6-42F6-BED8-D90ECC75CE84}"/>
            </c:ext>
          </c:extLst>
        </c:ser>
        <c:ser>
          <c:idx val="1"/>
          <c:order val="1"/>
          <c:tx>
            <c:strRef>
              <c:f>VIH!$C$7</c:f>
              <c:strCache>
                <c:ptCount val="1"/>
                <c:pt idx="0">
                  <c:v>Numero total de nuevos casos de PVVIH en el periodo</c:v>
                </c:pt>
              </c:strCache>
            </c:strRef>
          </c:tx>
          <c:dPt>
            <c:idx val="0"/>
            <c:bubble3D val="0"/>
            <c:spPr>
              <a:solidFill>
                <a:schemeClr val="accent1"/>
              </a:solidFill>
              <a:ln>
                <a:noFill/>
              </a:ln>
              <a:effectLst/>
            </c:spPr>
            <c:extLst>
              <c:ext xmlns:c16="http://schemas.microsoft.com/office/drawing/2014/chart" uri="{C3380CC4-5D6E-409C-BE32-E72D297353CC}">
                <c16:uniqueId val="{00000004-20B6-42F6-BED8-D90ECC75CE84}"/>
              </c:ext>
            </c:extLst>
          </c:dPt>
          <c:dLbls>
            <c:dLbl>
              <c:idx val="0"/>
              <c:layout>
                <c:manualLayout>
                  <c:x val="1.6666666666666666E-2"/>
                  <c:y val="-0.31944444444444442"/>
                </c:manualLayout>
              </c:layout>
              <c:showLegendKey val="1"/>
              <c:showVal val="1"/>
              <c:showCatName val="1"/>
              <c:showSerName val="1"/>
              <c:showPercent val="0"/>
              <c:showBubbleSize val="0"/>
              <c:extLst>
                <c:ext xmlns:c15="http://schemas.microsoft.com/office/drawing/2012/chart" uri="{CE6537A1-D6FC-4f65-9D91-7224C49458BB}"/>
                <c:ext xmlns:c16="http://schemas.microsoft.com/office/drawing/2014/chart" uri="{C3380CC4-5D6E-409C-BE32-E72D297353CC}">
                  <c16:uniqueId val="{00000004-20B6-42F6-BED8-D90ECC75CE8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numRef>
              <c:f>VIH!$A$8</c:f>
              <c:numCache>
                <c:formatCode>General</c:formatCode>
                <c:ptCount val="1"/>
                <c:pt idx="0">
                  <c:v>369</c:v>
                </c:pt>
              </c:numCache>
            </c:numRef>
          </c:cat>
          <c:val>
            <c:numRef>
              <c:f>VIH!$C$8</c:f>
              <c:numCache>
                <c:formatCode>0</c:formatCode>
                <c:ptCount val="1"/>
                <c:pt idx="0">
                  <c:v>29</c:v>
                </c:pt>
              </c:numCache>
            </c:numRef>
          </c:val>
          <c:extLst>
            <c:ext xmlns:c16="http://schemas.microsoft.com/office/drawing/2014/chart" uri="{C3380CC4-5D6E-409C-BE32-E72D297353CC}">
              <c16:uniqueId val="{00000005-20B6-42F6-BED8-D90ECC75CE84}"/>
            </c:ext>
          </c:extLst>
        </c:ser>
        <c:dLbls>
          <c:showLegendKey val="0"/>
          <c:showVal val="0"/>
          <c:showCatName val="0"/>
          <c:showSerName val="0"/>
          <c:showPercent val="0"/>
          <c:showBubbleSize val="0"/>
          <c:showLeaderLines val="0"/>
        </c:dLbls>
        <c:firstSliceAng val="0"/>
        <c:extLst>
          <c:ext xmlns:c15="http://schemas.microsoft.com/office/drawing/2012/chart" uri="{02D57815-91ED-43cb-92C2-25804820EDAC}">
            <c15:filteredPieSeries>
              <c15:ser>
                <c:idx val="2"/>
                <c:order val="2"/>
                <c:tx>
                  <c:strRef>
                    <c:extLst>
                      <c:ext uri="{02D57815-91ED-43cb-92C2-25804820EDAC}">
                        <c15:formulaRef>
                          <c15:sqref>VIH!$D$7</c15:sqref>
                        </c15:formulaRef>
                      </c:ext>
                    </c:extLst>
                    <c:strCache>
                      <c:ptCount val="1"/>
                      <c:pt idx="0">
                        <c:v>PACIENTES CON CONTROL DE  CD4 Y CARGA VIRAL  ACEPTABLES</c:v>
                      </c:pt>
                    </c:strCache>
                  </c:strRef>
                </c:tx>
                <c:dPt>
                  <c:idx val="0"/>
                  <c:bubble3D val="0"/>
                  <c:spPr>
                    <a:solidFill>
                      <a:schemeClr val="accent1"/>
                    </a:solidFill>
                    <a:ln>
                      <a:noFill/>
                    </a:ln>
                    <a:effectLst/>
                  </c:spPr>
                  <c:extLst>
                    <c:ext xmlns:c16="http://schemas.microsoft.com/office/drawing/2014/chart" uri="{C3380CC4-5D6E-409C-BE32-E72D297353CC}">
                      <c16:uniqueId val="{00000007-20B6-42F6-BED8-D90ECC75CE8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numRef>
                    <c:extLst>
                      <c:ext uri="{02D57815-91ED-43cb-92C2-25804820EDAC}">
                        <c15:formulaRef>
                          <c15:sqref>VIH!$A$8</c15:sqref>
                        </c15:formulaRef>
                      </c:ext>
                    </c:extLst>
                    <c:numCache>
                      <c:formatCode>General</c:formatCode>
                      <c:ptCount val="1"/>
                      <c:pt idx="0">
                        <c:v>369</c:v>
                      </c:pt>
                    </c:numCache>
                  </c:numRef>
                </c:cat>
                <c:val>
                  <c:numRef>
                    <c:extLst>
                      <c:ext uri="{02D57815-91ED-43cb-92C2-25804820EDAC}">
                        <c15:formulaRef>
                          <c15:sqref>VIH!$D$8</c15:sqref>
                        </c15:formulaRef>
                      </c:ext>
                    </c:extLst>
                    <c:numCache>
                      <c:formatCode>0.00%</c:formatCode>
                      <c:ptCount val="1"/>
                      <c:pt idx="0">
                        <c:v>0.94</c:v>
                      </c:pt>
                    </c:numCache>
                  </c:numRef>
                </c:val>
                <c:extLst>
                  <c:ext xmlns:c16="http://schemas.microsoft.com/office/drawing/2014/chart" uri="{C3380CC4-5D6E-409C-BE32-E72D297353CC}">
                    <c16:uniqueId val="{00000008-20B6-42F6-BED8-D90ECC75CE84}"/>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ENFERMEDADES CRONICAS RESPIRATORIAS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CO"/>
        </a:p>
      </c:txPr>
    </c:title>
    <c:autoTitleDeleted val="0"/>
    <c:plotArea>
      <c:layout>
        <c:manualLayout>
          <c:layoutTarget val="inner"/>
          <c:xMode val="edge"/>
          <c:yMode val="edge"/>
          <c:x val="3.9286393548632503E-2"/>
          <c:y val="0.12412986534256819"/>
          <c:w val="0.9206058617672791"/>
          <c:h val="0.57951921914592708"/>
        </c:manualLayout>
      </c:layout>
      <c:barChart>
        <c:barDir val="col"/>
        <c:grouping val="clustered"/>
        <c:varyColors val="0"/>
        <c:ser>
          <c:idx val="0"/>
          <c:order val="0"/>
          <c:tx>
            <c:strRef>
              <c:f>RESPIRATORIOS!$C$2</c:f>
              <c:strCache>
                <c:ptCount val="1"/>
                <c:pt idx="0">
                  <c:v>ASMA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RESPIRATORIOS!$A$3:$A$21</c:f>
              <c:strCache>
                <c:ptCount val="19"/>
                <c:pt idx="0">
                  <c:v>AGUAZUL</c:v>
                </c:pt>
                <c:pt idx="1">
                  <c:v>CHAMEZA</c:v>
                </c:pt>
                <c:pt idx="2">
                  <c:v>HATO COROZAL</c:v>
                </c:pt>
                <c:pt idx="3">
                  <c:v>LA SALINA</c:v>
                </c:pt>
                <c:pt idx="4">
                  <c:v>MANI</c:v>
                </c:pt>
                <c:pt idx="5">
                  <c:v>MONTERREY</c:v>
                </c:pt>
                <c:pt idx="6">
                  <c:v>NUNCHIA</c:v>
                </c:pt>
                <c:pt idx="7">
                  <c:v>OROCUE</c:v>
                </c:pt>
                <c:pt idx="8">
                  <c:v>PAZ DE ARIPORO</c:v>
                </c:pt>
                <c:pt idx="9">
                  <c:v>PORE</c:v>
                </c:pt>
                <c:pt idx="10">
                  <c:v>RECETOR</c:v>
                </c:pt>
                <c:pt idx="11">
                  <c:v>SABANALARGA</c:v>
                </c:pt>
                <c:pt idx="12">
                  <c:v>SACAMA</c:v>
                </c:pt>
                <c:pt idx="13">
                  <c:v>SAN LUIS DE PALENQUE</c:v>
                </c:pt>
                <c:pt idx="14">
                  <c:v>TAMARA</c:v>
                </c:pt>
                <c:pt idx="15">
                  <c:v>TAURAMENA</c:v>
                </c:pt>
                <c:pt idx="16">
                  <c:v>TRINIDAD</c:v>
                </c:pt>
                <c:pt idx="17">
                  <c:v>VILLANUEVA</c:v>
                </c:pt>
                <c:pt idx="18">
                  <c:v>YOPAL</c:v>
                </c:pt>
              </c:strCache>
            </c:strRef>
          </c:cat>
          <c:val>
            <c:numRef>
              <c:f>RESPIRATORIOS!$C$3:$C$21</c:f>
              <c:numCache>
                <c:formatCode>General</c:formatCode>
                <c:ptCount val="19"/>
                <c:pt idx="0">
                  <c:v>161</c:v>
                </c:pt>
                <c:pt idx="1">
                  <c:v>6</c:v>
                </c:pt>
                <c:pt idx="2">
                  <c:v>96</c:v>
                </c:pt>
                <c:pt idx="3">
                  <c:v>2</c:v>
                </c:pt>
                <c:pt idx="4">
                  <c:v>64</c:v>
                </c:pt>
                <c:pt idx="5">
                  <c:v>73</c:v>
                </c:pt>
                <c:pt idx="6">
                  <c:v>29</c:v>
                </c:pt>
                <c:pt idx="7">
                  <c:v>42</c:v>
                </c:pt>
                <c:pt idx="8">
                  <c:v>213</c:v>
                </c:pt>
                <c:pt idx="9">
                  <c:v>62</c:v>
                </c:pt>
                <c:pt idx="10">
                  <c:v>5</c:v>
                </c:pt>
                <c:pt idx="11">
                  <c:v>20</c:v>
                </c:pt>
                <c:pt idx="12">
                  <c:v>6</c:v>
                </c:pt>
                <c:pt idx="13">
                  <c:v>31</c:v>
                </c:pt>
                <c:pt idx="14">
                  <c:v>23</c:v>
                </c:pt>
                <c:pt idx="15">
                  <c:v>79</c:v>
                </c:pt>
                <c:pt idx="16">
                  <c:v>40</c:v>
                </c:pt>
                <c:pt idx="17">
                  <c:v>84</c:v>
                </c:pt>
                <c:pt idx="18">
                  <c:v>457</c:v>
                </c:pt>
              </c:numCache>
            </c:numRef>
          </c:val>
          <c:extLst>
            <c:ext xmlns:c16="http://schemas.microsoft.com/office/drawing/2014/chart" uri="{C3380CC4-5D6E-409C-BE32-E72D297353CC}">
              <c16:uniqueId val="{00000000-04EB-44FD-A88D-D548195510FC}"/>
            </c:ext>
          </c:extLst>
        </c:ser>
        <c:ser>
          <c:idx val="1"/>
          <c:order val="1"/>
          <c:tx>
            <c:strRef>
              <c:f>RESPIRATORIOS!$D$2</c:f>
              <c:strCache>
                <c:ptCount val="1"/>
                <c:pt idx="0">
                  <c:v>ASMA - EPOC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RESPIRATORIOS!$A$3:$A$21</c:f>
              <c:strCache>
                <c:ptCount val="19"/>
                <c:pt idx="0">
                  <c:v>AGUAZUL</c:v>
                </c:pt>
                <c:pt idx="1">
                  <c:v>CHAMEZA</c:v>
                </c:pt>
                <c:pt idx="2">
                  <c:v>HATO COROZAL</c:v>
                </c:pt>
                <c:pt idx="3">
                  <c:v>LA SALINA</c:v>
                </c:pt>
                <c:pt idx="4">
                  <c:v>MANI</c:v>
                </c:pt>
                <c:pt idx="5">
                  <c:v>MONTERREY</c:v>
                </c:pt>
                <c:pt idx="6">
                  <c:v>NUNCHIA</c:v>
                </c:pt>
                <c:pt idx="7">
                  <c:v>OROCUE</c:v>
                </c:pt>
                <c:pt idx="8">
                  <c:v>PAZ DE ARIPORO</c:v>
                </c:pt>
                <c:pt idx="9">
                  <c:v>PORE</c:v>
                </c:pt>
                <c:pt idx="10">
                  <c:v>RECETOR</c:v>
                </c:pt>
                <c:pt idx="11">
                  <c:v>SABANALARGA</c:v>
                </c:pt>
                <c:pt idx="12">
                  <c:v>SACAMA</c:v>
                </c:pt>
                <c:pt idx="13">
                  <c:v>SAN LUIS DE PALENQUE</c:v>
                </c:pt>
                <c:pt idx="14">
                  <c:v>TAMARA</c:v>
                </c:pt>
                <c:pt idx="15">
                  <c:v>TAURAMENA</c:v>
                </c:pt>
                <c:pt idx="16">
                  <c:v>TRINIDAD</c:v>
                </c:pt>
                <c:pt idx="17">
                  <c:v>VILLANUEVA</c:v>
                </c:pt>
                <c:pt idx="18">
                  <c:v>YOPAL</c:v>
                </c:pt>
              </c:strCache>
            </c:strRef>
          </c:cat>
          <c:val>
            <c:numRef>
              <c:f>RESPIRATORIOS!$D$3:$D$21</c:f>
              <c:numCache>
                <c:formatCode>General</c:formatCode>
                <c:ptCount val="19"/>
                <c:pt idx="0">
                  <c:v>24</c:v>
                </c:pt>
                <c:pt idx="2">
                  <c:v>5</c:v>
                </c:pt>
                <c:pt idx="4">
                  <c:v>5</c:v>
                </c:pt>
                <c:pt idx="5">
                  <c:v>16</c:v>
                </c:pt>
                <c:pt idx="6">
                  <c:v>3</c:v>
                </c:pt>
                <c:pt idx="7">
                  <c:v>3</c:v>
                </c:pt>
                <c:pt idx="8">
                  <c:v>13</c:v>
                </c:pt>
                <c:pt idx="9">
                  <c:v>4</c:v>
                </c:pt>
                <c:pt idx="11">
                  <c:v>4</c:v>
                </c:pt>
                <c:pt idx="12">
                  <c:v>2</c:v>
                </c:pt>
                <c:pt idx="13">
                  <c:v>4</c:v>
                </c:pt>
                <c:pt idx="14">
                  <c:v>6</c:v>
                </c:pt>
                <c:pt idx="15">
                  <c:v>9</c:v>
                </c:pt>
                <c:pt idx="16">
                  <c:v>1</c:v>
                </c:pt>
                <c:pt idx="17">
                  <c:v>13</c:v>
                </c:pt>
                <c:pt idx="18">
                  <c:v>45</c:v>
                </c:pt>
              </c:numCache>
            </c:numRef>
          </c:val>
          <c:extLst>
            <c:ext xmlns:c16="http://schemas.microsoft.com/office/drawing/2014/chart" uri="{C3380CC4-5D6E-409C-BE32-E72D297353CC}">
              <c16:uniqueId val="{00000001-04EB-44FD-A88D-D548195510FC}"/>
            </c:ext>
          </c:extLst>
        </c:ser>
        <c:ser>
          <c:idx val="2"/>
          <c:order val="2"/>
          <c:tx>
            <c:strRef>
              <c:f>RESPIRATORIOS!$E$2</c:f>
              <c:strCache>
                <c:ptCount val="1"/>
                <c:pt idx="0">
                  <c:v>EPOC</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RESPIRATORIOS!$A$3:$A$21</c:f>
              <c:strCache>
                <c:ptCount val="19"/>
                <c:pt idx="0">
                  <c:v>AGUAZUL</c:v>
                </c:pt>
                <c:pt idx="1">
                  <c:v>CHAMEZA</c:v>
                </c:pt>
                <c:pt idx="2">
                  <c:v>HATO COROZAL</c:v>
                </c:pt>
                <c:pt idx="3">
                  <c:v>LA SALINA</c:v>
                </c:pt>
                <c:pt idx="4">
                  <c:v>MANI</c:v>
                </c:pt>
                <c:pt idx="5">
                  <c:v>MONTERREY</c:v>
                </c:pt>
                <c:pt idx="6">
                  <c:v>NUNCHIA</c:v>
                </c:pt>
                <c:pt idx="7">
                  <c:v>OROCUE</c:v>
                </c:pt>
                <c:pt idx="8">
                  <c:v>PAZ DE ARIPORO</c:v>
                </c:pt>
                <c:pt idx="9">
                  <c:v>PORE</c:v>
                </c:pt>
                <c:pt idx="10">
                  <c:v>RECETOR</c:v>
                </c:pt>
                <c:pt idx="11">
                  <c:v>SABANALARGA</c:v>
                </c:pt>
                <c:pt idx="12">
                  <c:v>SACAMA</c:v>
                </c:pt>
                <c:pt idx="13">
                  <c:v>SAN LUIS DE PALENQUE</c:v>
                </c:pt>
                <c:pt idx="14">
                  <c:v>TAMARA</c:v>
                </c:pt>
                <c:pt idx="15">
                  <c:v>TAURAMENA</c:v>
                </c:pt>
                <c:pt idx="16">
                  <c:v>TRINIDAD</c:v>
                </c:pt>
                <c:pt idx="17">
                  <c:v>VILLANUEVA</c:v>
                </c:pt>
                <c:pt idx="18">
                  <c:v>YOPAL</c:v>
                </c:pt>
              </c:strCache>
            </c:strRef>
          </c:cat>
          <c:val>
            <c:numRef>
              <c:f>RESPIRATORIOS!$E$3:$E$21</c:f>
              <c:numCache>
                <c:formatCode>General</c:formatCode>
                <c:ptCount val="19"/>
                <c:pt idx="0">
                  <c:v>211</c:v>
                </c:pt>
                <c:pt idx="1">
                  <c:v>27</c:v>
                </c:pt>
                <c:pt idx="2">
                  <c:v>41</c:v>
                </c:pt>
                <c:pt idx="3">
                  <c:v>23</c:v>
                </c:pt>
                <c:pt idx="4">
                  <c:v>41</c:v>
                </c:pt>
                <c:pt idx="5">
                  <c:v>90</c:v>
                </c:pt>
                <c:pt idx="6">
                  <c:v>48</c:v>
                </c:pt>
                <c:pt idx="7">
                  <c:v>23</c:v>
                </c:pt>
                <c:pt idx="8">
                  <c:v>157</c:v>
                </c:pt>
                <c:pt idx="9">
                  <c:v>45</c:v>
                </c:pt>
                <c:pt idx="10">
                  <c:v>16</c:v>
                </c:pt>
                <c:pt idx="11">
                  <c:v>34</c:v>
                </c:pt>
                <c:pt idx="12">
                  <c:v>22</c:v>
                </c:pt>
                <c:pt idx="13">
                  <c:v>20</c:v>
                </c:pt>
                <c:pt idx="14">
                  <c:v>39</c:v>
                </c:pt>
                <c:pt idx="15">
                  <c:v>131</c:v>
                </c:pt>
                <c:pt idx="16">
                  <c:v>39</c:v>
                </c:pt>
                <c:pt idx="17">
                  <c:v>158</c:v>
                </c:pt>
                <c:pt idx="18">
                  <c:v>556</c:v>
                </c:pt>
              </c:numCache>
            </c:numRef>
          </c:val>
          <c:extLst>
            <c:ext xmlns:c16="http://schemas.microsoft.com/office/drawing/2014/chart" uri="{C3380CC4-5D6E-409C-BE32-E72D297353CC}">
              <c16:uniqueId val="{00000002-04EB-44FD-A88D-D548195510FC}"/>
            </c:ext>
          </c:extLst>
        </c:ser>
        <c:dLbls>
          <c:showLegendKey val="0"/>
          <c:showVal val="1"/>
          <c:showCatName val="0"/>
          <c:showSerName val="0"/>
          <c:showPercent val="0"/>
          <c:showBubbleSize val="0"/>
        </c:dLbls>
        <c:gapWidth val="219"/>
        <c:axId val="251752448"/>
        <c:axId val="251755136"/>
      </c:barChart>
      <c:lineChart>
        <c:grouping val="standard"/>
        <c:varyColors val="0"/>
        <c:ser>
          <c:idx val="3"/>
          <c:order val="3"/>
          <c:tx>
            <c:strRef>
              <c:f>RESPIRATORIOS!$H$2</c:f>
              <c:strCache>
                <c:ptCount val="1"/>
                <c:pt idx="0">
                  <c:v>TASA REAL</c:v>
                </c:pt>
              </c:strCache>
            </c:strRef>
          </c:tx>
          <c:spPr>
            <a:ln w="31750" cap="rnd">
              <a:solidFill>
                <a:schemeClr val="accent4"/>
              </a:solidFill>
              <a:round/>
              <a:headEnd type="oval"/>
              <a:tailEnd type="oval"/>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RESPIRATORIOS!$H$3:$H$21</c:f>
              <c:numCache>
                <c:formatCode>0.00%</c:formatCode>
                <c:ptCount val="19"/>
                <c:pt idx="0">
                  <c:v>2.6980990665667372E-2</c:v>
                </c:pt>
                <c:pt idx="1">
                  <c:v>1.9108280254777069E-2</c:v>
                </c:pt>
                <c:pt idx="2">
                  <c:v>1.5578716401535931E-2</c:v>
                </c:pt>
                <c:pt idx="3">
                  <c:v>3.117206982543641E-2</c:v>
                </c:pt>
                <c:pt idx="4">
                  <c:v>1.737207833228048E-2</c:v>
                </c:pt>
                <c:pt idx="5">
                  <c:v>1.880252100840336E-2</c:v>
                </c:pt>
                <c:pt idx="6">
                  <c:v>1.5037593984962405E-2</c:v>
                </c:pt>
                <c:pt idx="7">
                  <c:v>1.3436079826121321E-2</c:v>
                </c:pt>
                <c:pt idx="8">
                  <c:v>1.6049951808238695E-2</c:v>
                </c:pt>
                <c:pt idx="9">
                  <c:v>1.6933638443935927E-2</c:v>
                </c:pt>
                <c:pt idx="10">
                  <c:v>2.1874999999999999E-2</c:v>
                </c:pt>
                <c:pt idx="11">
                  <c:v>2.7965284474445518E-2</c:v>
                </c:pt>
                <c:pt idx="12">
                  <c:v>2.3455824863174355E-2</c:v>
                </c:pt>
                <c:pt idx="13">
                  <c:v>1.5831894070236038E-2</c:v>
                </c:pt>
                <c:pt idx="14">
                  <c:v>1.2338958446742878E-2</c:v>
                </c:pt>
                <c:pt idx="15">
                  <c:v>2.2717842323651451E-2</c:v>
                </c:pt>
                <c:pt idx="16">
                  <c:v>1.3181743285549514E-2</c:v>
                </c:pt>
                <c:pt idx="17">
                  <c:v>2.713343264524367E-2</c:v>
                </c:pt>
                <c:pt idx="18">
                  <c:v>1.9320319205273825E-2</c:v>
                </c:pt>
              </c:numCache>
            </c:numRef>
          </c:val>
          <c:smooth val="0"/>
          <c:extLst>
            <c:ext xmlns:c16="http://schemas.microsoft.com/office/drawing/2014/chart" uri="{C3380CC4-5D6E-409C-BE32-E72D297353CC}">
              <c16:uniqueId val="{00000003-04EB-44FD-A88D-D548195510FC}"/>
            </c:ext>
          </c:extLst>
        </c:ser>
        <c:dLbls>
          <c:showLegendKey val="0"/>
          <c:showVal val="1"/>
          <c:showCatName val="0"/>
          <c:showSerName val="0"/>
          <c:showPercent val="0"/>
          <c:showBubbleSize val="0"/>
        </c:dLbls>
        <c:marker val="1"/>
        <c:smooth val="0"/>
        <c:axId val="251774848"/>
        <c:axId val="251773312"/>
      </c:lineChart>
      <c:catAx>
        <c:axId val="2517524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251755136"/>
        <c:crosses val="autoZero"/>
        <c:auto val="1"/>
        <c:lblAlgn val="ctr"/>
        <c:lblOffset val="100"/>
        <c:noMultiLvlLbl val="0"/>
      </c:catAx>
      <c:valAx>
        <c:axId val="251755136"/>
        <c:scaling>
          <c:orientation val="minMax"/>
          <c:max val="460"/>
          <c:min val="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251752448"/>
        <c:crosses val="autoZero"/>
        <c:crossBetween val="between"/>
      </c:valAx>
      <c:valAx>
        <c:axId val="25177331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251774848"/>
        <c:crosses val="max"/>
        <c:crossBetween val="between"/>
      </c:valAx>
      <c:catAx>
        <c:axId val="251774848"/>
        <c:scaling>
          <c:orientation val="minMax"/>
        </c:scaling>
        <c:delete val="1"/>
        <c:axPos val="b"/>
        <c:majorTickMark val="out"/>
        <c:minorTickMark val="none"/>
        <c:tickLblPos val="nextTo"/>
        <c:crossAx val="2517733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Hoja1!$B$3</c:f>
              <c:strCache>
                <c:ptCount val="1"/>
                <c:pt idx="0">
                  <c:v>primer trimestre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Hoja1!$A$4:$A$12</c:f>
              <c:strCache>
                <c:ptCount val="9"/>
                <c:pt idx="0">
                  <c:v>TAMIZACION CITOLOGIAS</c:v>
                </c:pt>
                <c:pt idx="1">
                  <c:v>TAMIZACION COLPOSCOPIAS</c:v>
                </c:pt>
                <c:pt idx="2">
                  <c:v>VACUNACION MENOR DE 1 AÑO</c:v>
                </c:pt>
                <c:pt idx="3">
                  <c:v>CAPTACION GESTANTES</c:v>
                </c:pt>
                <c:pt idx="4">
                  <c:v>TAMIZACION VIH GESTANTES</c:v>
                </c:pt>
                <c:pt idx="5">
                  <c:v>TAMIZACION VDRL GESTANTES</c:v>
                </c:pt>
                <c:pt idx="6">
                  <c:v>VX NUTRICION GESTANTES</c:v>
                </c:pt>
                <c:pt idx="7">
                  <c:v>VX ODONTOLOGIA GESTANTES</c:v>
                </c:pt>
                <c:pt idx="8">
                  <c:v>VX GESTANTES ARO GINECOOBSTETRICIA</c:v>
                </c:pt>
              </c:strCache>
            </c:strRef>
          </c:cat>
          <c:val>
            <c:numRef>
              <c:f>Hoja1!$B$4:$B$12</c:f>
              <c:numCache>
                <c:formatCode>General</c:formatCode>
                <c:ptCount val="9"/>
                <c:pt idx="0">
                  <c:v>38</c:v>
                </c:pt>
                <c:pt idx="1">
                  <c:v>25</c:v>
                </c:pt>
                <c:pt idx="2">
                  <c:v>95</c:v>
                </c:pt>
                <c:pt idx="3">
                  <c:v>62</c:v>
                </c:pt>
                <c:pt idx="4">
                  <c:v>99</c:v>
                </c:pt>
                <c:pt idx="5">
                  <c:v>99</c:v>
                </c:pt>
                <c:pt idx="6">
                  <c:v>49</c:v>
                </c:pt>
                <c:pt idx="7">
                  <c:v>64</c:v>
                </c:pt>
                <c:pt idx="8">
                  <c:v>65</c:v>
                </c:pt>
              </c:numCache>
            </c:numRef>
          </c:val>
          <c:extLst>
            <c:ext xmlns:c16="http://schemas.microsoft.com/office/drawing/2014/chart" uri="{C3380CC4-5D6E-409C-BE32-E72D297353CC}">
              <c16:uniqueId val="{00000000-2588-4F30-9DAB-D62499E18834}"/>
            </c:ext>
          </c:extLst>
        </c:ser>
        <c:ser>
          <c:idx val="1"/>
          <c:order val="1"/>
          <c:tx>
            <c:strRef>
              <c:f>Hoja1!$C$3</c:f>
              <c:strCache>
                <c:ptCount val="1"/>
                <c:pt idx="0">
                  <c:v>segundo trimestre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Hoja1!$A$4:$A$12</c:f>
              <c:strCache>
                <c:ptCount val="9"/>
                <c:pt idx="0">
                  <c:v>TAMIZACION CITOLOGIAS</c:v>
                </c:pt>
                <c:pt idx="1">
                  <c:v>TAMIZACION COLPOSCOPIAS</c:v>
                </c:pt>
                <c:pt idx="2">
                  <c:v>VACUNACION MENOR DE 1 AÑO</c:v>
                </c:pt>
                <c:pt idx="3">
                  <c:v>CAPTACION GESTANTES</c:v>
                </c:pt>
                <c:pt idx="4">
                  <c:v>TAMIZACION VIH GESTANTES</c:v>
                </c:pt>
                <c:pt idx="5">
                  <c:v>TAMIZACION VDRL GESTANTES</c:v>
                </c:pt>
                <c:pt idx="6">
                  <c:v>VX NUTRICION GESTANTES</c:v>
                </c:pt>
                <c:pt idx="7">
                  <c:v>VX ODONTOLOGIA GESTANTES</c:v>
                </c:pt>
                <c:pt idx="8">
                  <c:v>VX GESTANTES ARO GINECOOBSTETRICIA</c:v>
                </c:pt>
              </c:strCache>
            </c:strRef>
          </c:cat>
          <c:val>
            <c:numRef>
              <c:f>Hoja1!$C$4:$C$12</c:f>
              <c:numCache>
                <c:formatCode>General</c:formatCode>
                <c:ptCount val="9"/>
                <c:pt idx="0">
                  <c:v>29</c:v>
                </c:pt>
                <c:pt idx="1">
                  <c:v>70</c:v>
                </c:pt>
                <c:pt idx="2">
                  <c:v>95</c:v>
                </c:pt>
                <c:pt idx="3">
                  <c:v>64</c:v>
                </c:pt>
                <c:pt idx="4">
                  <c:v>73</c:v>
                </c:pt>
                <c:pt idx="5">
                  <c:v>75</c:v>
                </c:pt>
                <c:pt idx="6">
                  <c:v>12</c:v>
                </c:pt>
                <c:pt idx="7">
                  <c:v>66</c:v>
                </c:pt>
                <c:pt idx="8">
                  <c:v>35</c:v>
                </c:pt>
              </c:numCache>
            </c:numRef>
          </c:val>
          <c:extLst>
            <c:ext xmlns:c16="http://schemas.microsoft.com/office/drawing/2014/chart" uri="{C3380CC4-5D6E-409C-BE32-E72D297353CC}">
              <c16:uniqueId val="{00000001-2588-4F30-9DAB-D62499E18834}"/>
            </c:ext>
          </c:extLst>
        </c:ser>
        <c:ser>
          <c:idx val="2"/>
          <c:order val="2"/>
          <c:tx>
            <c:strRef>
              <c:f>Hoja1!$D$3</c:f>
              <c:strCache>
                <c:ptCount val="1"/>
                <c:pt idx="0">
                  <c:v>tercer trimestre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Hoja1!$A$4:$A$12</c:f>
              <c:strCache>
                <c:ptCount val="9"/>
                <c:pt idx="0">
                  <c:v>TAMIZACION CITOLOGIAS</c:v>
                </c:pt>
                <c:pt idx="1">
                  <c:v>TAMIZACION COLPOSCOPIAS</c:v>
                </c:pt>
                <c:pt idx="2">
                  <c:v>VACUNACION MENOR DE 1 AÑO</c:v>
                </c:pt>
                <c:pt idx="3">
                  <c:v>CAPTACION GESTANTES</c:v>
                </c:pt>
                <c:pt idx="4">
                  <c:v>TAMIZACION VIH GESTANTES</c:v>
                </c:pt>
                <c:pt idx="5">
                  <c:v>TAMIZACION VDRL GESTANTES</c:v>
                </c:pt>
                <c:pt idx="6">
                  <c:v>VX NUTRICION GESTANTES</c:v>
                </c:pt>
                <c:pt idx="7">
                  <c:v>VX ODONTOLOGIA GESTANTES</c:v>
                </c:pt>
                <c:pt idx="8">
                  <c:v>VX GESTANTES ARO GINECOOBSTETRICIA</c:v>
                </c:pt>
              </c:strCache>
            </c:strRef>
          </c:cat>
          <c:val>
            <c:numRef>
              <c:f>Hoja1!$D$4:$D$12</c:f>
              <c:numCache>
                <c:formatCode>General</c:formatCode>
                <c:ptCount val="9"/>
                <c:pt idx="0">
                  <c:v>38</c:v>
                </c:pt>
                <c:pt idx="1">
                  <c:v>70.5</c:v>
                </c:pt>
                <c:pt idx="2">
                  <c:v>94</c:v>
                </c:pt>
                <c:pt idx="3">
                  <c:v>48</c:v>
                </c:pt>
                <c:pt idx="4">
                  <c:v>77</c:v>
                </c:pt>
                <c:pt idx="5">
                  <c:v>77</c:v>
                </c:pt>
                <c:pt idx="6">
                  <c:v>4</c:v>
                </c:pt>
                <c:pt idx="7">
                  <c:v>52</c:v>
                </c:pt>
                <c:pt idx="8">
                  <c:v>20</c:v>
                </c:pt>
              </c:numCache>
            </c:numRef>
          </c:val>
          <c:extLst>
            <c:ext xmlns:c16="http://schemas.microsoft.com/office/drawing/2014/chart" uri="{C3380CC4-5D6E-409C-BE32-E72D297353CC}">
              <c16:uniqueId val="{00000002-2588-4F30-9DAB-D62499E18834}"/>
            </c:ext>
          </c:extLst>
        </c:ser>
        <c:ser>
          <c:idx val="3"/>
          <c:order val="3"/>
          <c:tx>
            <c:strRef>
              <c:f>Hoja1!$E$3</c:f>
              <c:strCache>
                <c:ptCount val="1"/>
                <c:pt idx="0">
                  <c:v>META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Hoja1!$A$4:$A$12</c:f>
              <c:strCache>
                <c:ptCount val="9"/>
                <c:pt idx="0">
                  <c:v>TAMIZACION CITOLOGIAS</c:v>
                </c:pt>
                <c:pt idx="1">
                  <c:v>TAMIZACION COLPOSCOPIAS</c:v>
                </c:pt>
                <c:pt idx="2">
                  <c:v>VACUNACION MENOR DE 1 AÑO</c:v>
                </c:pt>
                <c:pt idx="3">
                  <c:v>CAPTACION GESTANTES</c:v>
                </c:pt>
                <c:pt idx="4">
                  <c:v>TAMIZACION VIH GESTANTES</c:v>
                </c:pt>
                <c:pt idx="5">
                  <c:v>TAMIZACION VDRL GESTANTES</c:v>
                </c:pt>
                <c:pt idx="6">
                  <c:v>VX NUTRICION GESTANTES</c:v>
                </c:pt>
                <c:pt idx="7">
                  <c:v>VX ODONTOLOGIA GESTANTES</c:v>
                </c:pt>
                <c:pt idx="8">
                  <c:v>VX GESTANTES ARO GINECOOBSTETRICIA</c:v>
                </c:pt>
              </c:strCache>
            </c:strRef>
          </c:cat>
          <c:val>
            <c:numRef>
              <c:f>Hoja1!$E$4:$E$12</c:f>
              <c:numCache>
                <c:formatCode>General</c:formatCode>
                <c:ptCount val="9"/>
                <c:pt idx="0">
                  <c:v>80</c:v>
                </c:pt>
                <c:pt idx="1">
                  <c:v>80</c:v>
                </c:pt>
                <c:pt idx="2">
                  <c:v>95</c:v>
                </c:pt>
                <c:pt idx="3">
                  <c:v>80</c:v>
                </c:pt>
                <c:pt idx="4">
                  <c:v>95</c:v>
                </c:pt>
                <c:pt idx="5">
                  <c:v>95</c:v>
                </c:pt>
                <c:pt idx="6">
                  <c:v>80</c:v>
                </c:pt>
                <c:pt idx="7">
                  <c:v>80</c:v>
                </c:pt>
                <c:pt idx="8">
                  <c:v>80</c:v>
                </c:pt>
              </c:numCache>
            </c:numRef>
          </c:val>
          <c:extLst>
            <c:ext xmlns:c16="http://schemas.microsoft.com/office/drawing/2014/chart" uri="{C3380CC4-5D6E-409C-BE32-E72D297353CC}">
              <c16:uniqueId val="{00000003-2588-4F30-9DAB-D62499E18834}"/>
            </c:ext>
          </c:extLst>
        </c:ser>
        <c:dLbls>
          <c:showLegendKey val="0"/>
          <c:showVal val="0"/>
          <c:showCatName val="0"/>
          <c:showSerName val="0"/>
          <c:showPercent val="0"/>
          <c:showBubbleSize val="0"/>
        </c:dLbls>
        <c:gapWidth val="182"/>
        <c:axId val="273878016"/>
        <c:axId val="273900288"/>
      </c:barChart>
      <c:catAx>
        <c:axId val="273878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3900288"/>
        <c:crosses val="autoZero"/>
        <c:auto val="1"/>
        <c:lblAlgn val="ctr"/>
        <c:lblOffset val="100"/>
        <c:noMultiLvlLbl val="0"/>
      </c:catAx>
      <c:valAx>
        <c:axId val="2739002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387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60450944546001"/>
          <c:y val="6.5187864043090724E-2"/>
          <c:w val="0.77193092666490692"/>
          <c:h val="0.87682672233820591"/>
        </c:manualLayout>
      </c:layout>
      <c:barChart>
        <c:barDir val="bar"/>
        <c:grouping val="clustered"/>
        <c:varyColors val="0"/>
        <c:ser>
          <c:idx val="2"/>
          <c:order val="0"/>
          <c:tx>
            <c:strRef>
              <c:f>'4'!$BF$38</c:f>
              <c:strCache>
                <c:ptCount val="1"/>
                <c:pt idx="0">
                  <c:v>EAPB</c:v>
                </c:pt>
              </c:strCache>
            </c:strRef>
          </c:tx>
          <c:spPr>
            <a:solidFill>
              <a:schemeClr val="bg1">
                <a:lumMod val="65000"/>
              </a:schemeClr>
            </a:solidFill>
            <a:ln w="25400">
              <a:solidFill>
                <a:schemeClr val="bg1">
                  <a:lumMod val="50000"/>
                  <a:alpha val="39000"/>
                </a:schemeClr>
              </a:solidFill>
              <a:prstDash val="solid"/>
            </a:ln>
          </c:spPr>
          <c:invertIfNegative val="0"/>
          <c:cat>
            <c:strRef>
              <c:f>'4'!$BC$39:$BC$55</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'4'!$BF$39:$BF$55</c:f>
              <c:numCache>
                <c:formatCode>0%</c:formatCode>
                <c:ptCount val="17"/>
                <c:pt idx="0">
                  <c:v>-3.9900076330580805E-2</c:v>
                </c:pt>
                <c:pt idx="1">
                  <c:v>-4.3635648694284455E-2</c:v>
                </c:pt>
                <c:pt idx="2">
                  <c:v>-5.1257141535401195E-2</c:v>
                </c:pt>
                <c:pt idx="3">
                  <c:v>-5.4443365022089608E-2</c:v>
                </c:pt>
                <c:pt idx="4">
                  <c:v>-3.9610945342678047E-2</c:v>
                </c:pt>
                <c:pt idx="5">
                  <c:v>-2.850253278745403E-2</c:v>
                </c:pt>
                <c:pt idx="6">
                  <c:v>-2.410195915157403E-2</c:v>
                </c:pt>
                <c:pt idx="7">
                  <c:v>-2.1459301922142807E-2</c:v>
                </c:pt>
                <c:pt idx="8">
                  <c:v>-2.3980524136654871E-2</c:v>
                </c:pt>
                <c:pt idx="9">
                  <c:v>-2.6068049869312795E-2</c:v>
                </c:pt>
                <c:pt idx="10">
                  <c:v>-2.5940832234635579E-2</c:v>
                </c:pt>
                <c:pt idx="11">
                  <c:v>-2.1355214766497814E-2</c:v>
                </c:pt>
                <c:pt idx="12">
                  <c:v>-1.9533689542710429E-2</c:v>
                </c:pt>
                <c:pt idx="13">
                  <c:v>-1.5838595517313165E-2</c:v>
                </c:pt>
                <c:pt idx="14">
                  <c:v>-1.3201720907639998E-2</c:v>
                </c:pt>
                <c:pt idx="15">
                  <c:v>-9.0960608794208135E-3</c:v>
                </c:pt>
                <c:pt idx="16">
                  <c:v>-1.0726759651192377E-2</c:v>
                </c:pt>
              </c:numCache>
            </c:numRef>
          </c:val>
          <c:extLst>
            <c:ext xmlns:c16="http://schemas.microsoft.com/office/drawing/2014/chart" uri="{C3380CC4-5D6E-409C-BE32-E72D297353CC}">
              <c16:uniqueId val="{00000000-50DC-4D9E-BF68-45AD6445A414}"/>
            </c:ext>
          </c:extLst>
        </c:ser>
        <c:ser>
          <c:idx val="3"/>
          <c:order val="1"/>
          <c:spPr>
            <a:solidFill>
              <a:schemeClr val="bg1">
                <a:lumMod val="65000"/>
              </a:schemeClr>
            </a:solidFill>
            <a:ln w="25400">
              <a:solidFill>
                <a:schemeClr val="bg1">
                  <a:lumMod val="50000"/>
                  <a:alpha val="39000"/>
                </a:schemeClr>
              </a:solidFill>
              <a:prstDash val="solid"/>
            </a:ln>
          </c:spPr>
          <c:invertIfNegative val="0"/>
          <c:cat>
            <c:strRef>
              <c:f>'4'!$BC$39:$BC$55</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'4'!$BG$39:$BG$55</c:f>
              <c:numCache>
                <c:formatCode>0%</c:formatCode>
                <c:ptCount val="17"/>
                <c:pt idx="0">
                  <c:v>3.8240464460018969E-2</c:v>
                </c:pt>
                <c:pt idx="1">
                  <c:v>4.0466773066870215E-2</c:v>
                </c:pt>
                <c:pt idx="2">
                  <c:v>4.9181181042259388E-2</c:v>
                </c:pt>
                <c:pt idx="3">
                  <c:v>5.6912543658779173E-2</c:v>
                </c:pt>
                <c:pt idx="4">
                  <c:v>4.8961441491453289E-2</c:v>
                </c:pt>
                <c:pt idx="5">
                  <c:v>4.1189600536627111E-2</c:v>
                </c:pt>
                <c:pt idx="6">
                  <c:v>3.6979853352762937E-2</c:v>
                </c:pt>
                <c:pt idx="7">
                  <c:v>3.1810191289061596E-2</c:v>
                </c:pt>
                <c:pt idx="8">
                  <c:v>3.2856845465269582E-2</c:v>
                </c:pt>
                <c:pt idx="9">
                  <c:v>3.3192237411236787E-2</c:v>
                </c:pt>
                <c:pt idx="10">
                  <c:v>2.9566534822936183E-2</c:v>
                </c:pt>
                <c:pt idx="11">
                  <c:v>2.2702565170124672E-2</c:v>
                </c:pt>
                <c:pt idx="12">
                  <c:v>2.0210256054402888E-2</c:v>
                </c:pt>
                <c:pt idx="13">
                  <c:v>1.525455092174959E-2</c:v>
                </c:pt>
                <c:pt idx="14">
                  <c:v>1.2467328198366988E-2</c:v>
                </c:pt>
                <c:pt idx="15">
                  <c:v>8.9688432447435993E-3</c:v>
                </c:pt>
                <c:pt idx="16">
                  <c:v>1.2386371521754215E-2</c:v>
                </c:pt>
              </c:numCache>
            </c:numRef>
          </c:val>
          <c:extLst>
            <c:ext xmlns:c16="http://schemas.microsoft.com/office/drawing/2014/chart" uri="{C3380CC4-5D6E-409C-BE32-E72D297353CC}">
              <c16:uniqueId val="{00000001-50DC-4D9E-BF68-45AD6445A414}"/>
            </c:ext>
          </c:extLst>
        </c:ser>
        <c:ser>
          <c:idx val="1"/>
          <c:order val="2"/>
          <c:spPr>
            <a:noFill/>
            <a:ln w="28575">
              <a:solidFill>
                <a:srgbClr val="FF0000"/>
              </a:solidFill>
              <a:prstDash val="solid"/>
            </a:ln>
          </c:spPr>
          <c:invertIfNegative val="0"/>
          <c:cat>
            <c:strRef>
              <c:f>'4'!$BC$39:$BC$55</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'4'!$BE$39:$BE$55</c:f>
              <c:numCache>
                <c:formatCode>0%</c:formatCode>
                <c:ptCount val="17"/>
                <c:pt idx="0">
                  <c:v>3.7577627110064821E-2</c:v>
                </c:pt>
                <c:pt idx="1">
                  <c:v>3.7924486544412252E-2</c:v>
                </c:pt>
                <c:pt idx="2">
                  <c:v>3.8103215040429975E-2</c:v>
                </c:pt>
                <c:pt idx="3">
                  <c:v>3.9498938853424183E-2</c:v>
                </c:pt>
                <c:pt idx="4">
                  <c:v>4.1913654077460269E-2</c:v>
                </c:pt>
                <c:pt idx="5">
                  <c:v>4.2171971994709921E-2</c:v>
                </c:pt>
                <c:pt idx="6">
                  <c:v>3.9334020483413959E-2</c:v>
                </c:pt>
                <c:pt idx="7">
                  <c:v>3.6816307184842446E-2</c:v>
                </c:pt>
                <c:pt idx="8">
                  <c:v>3.3803623299096891E-2</c:v>
                </c:pt>
                <c:pt idx="9">
                  <c:v>3.0365783420632265E-2</c:v>
                </c:pt>
                <c:pt idx="10">
                  <c:v>2.9737647958849665E-2</c:v>
                </c:pt>
                <c:pt idx="11">
                  <c:v>2.7996318396705879E-2</c:v>
                </c:pt>
                <c:pt idx="12">
                  <c:v>2.3659116099437452E-2</c:v>
                </c:pt>
                <c:pt idx="13">
                  <c:v>1.842658668259578E-2</c:v>
                </c:pt>
                <c:pt idx="14">
                  <c:v>1.3571749520436029E-2</c:v>
                </c:pt>
                <c:pt idx="15">
                  <c:v>9.2799541339270361E-3</c:v>
                </c:pt>
                <c:pt idx="16">
                  <c:v>1.1817510918520688E-2</c:v>
                </c:pt>
              </c:numCache>
            </c:numRef>
          </c:val>
          <c:extLst>
            <c:ext xmlns:c16="http://schemas.microsoft.com/office/drawing/2014/chart" uri="{C3380CC4-5D6E-409C-BE32-E72D297353CC}">
              <c16:uniqueId val="{00000002-50DC-4D9E-BF68-45AD6445A414}"/>
            </c:ext>
          </c:extLst>
        </c:ser>
        <c:ser>
          <c:idx val="0"/>
          <c:order val="3"/>
          <c:tx>
            <c:strRef>
              <c:f>'4'!$BD$38</c:f>
              <c:strCache>
                <c:ptCount val="1"/>
                <c:pt idx="0">
                  <c:v>Colombia</c:v>
                </c:pt>
              </c:strCache>
            </c:strRef>
          </c:tx>
          <c:spPr>
            <a:noFill/>
            <a:ln w="28575" cmpd="sng">
              <a:solidFill>
                <a:srgbClr val="FF0000"/>
              </a:solidFill>
              <a:prstDash val="solid"/>
            </a:ln>
          </c:spPr>
          <c:invertIfNegative val="0"/>
          <c:cat>
            <c:strRef>
              <c:f>'4'!$BC$39:$BC$55</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'4'!$BD$39:$BD$55</c:f>
              <c:numCache>
                <c:formatCode>0%</c:formatCode>
                <c:ptCount val="17"/>
                <c:pt idx="0">
                  <c:v>-3.9253079432828117E-2</c:v>
                </c:pt>
                <c:pt idx="1">
                  <c:v>-3.9604091699393398E-2</c:v>
                </c:pt>
                <c:pt idx="2">
                  <c:v>-3.9733103741784098E-2</c:v>
                </c:pt>
                <c:pt idx="3">
                  <c:v>-4.0861028643219957E-2</c:v>
                </c:pt>
                <c:pt idx="4">
                  <c:v>-4.2571094430742494E-2</c:v>
                </c:pt>
                <c:pt idx="5">
                  <c:v>-4.1827874585563994E-2</c:v>
                </c:pt>
                <c:pt idx="6">
                  <c:v>-3.8125624663341448E-2</c:v>
                </c:pt>
                <c:pt idx="7">
                  <c:v>-3.4912977988539672E-2</c:v>
                </c:pt>
                <c:pt idx="8">
                  <c:v>-3.1243715658085414E-2</c:v>
                </c:pt>
                <c:pt idx="9">
                  <c:v>-2.7258407124787006E-2</c:v>
                </c:pt>
                <c:pt idx="10">
                  <c:v>-2.6060471740584013E-2</c:v>
                </c:pt>
                <c:pt idx="11">
                  <c:v>-2.4069208280951167E-2</c:v>
                </c:pt>
                <c:pt idx="12">
                  <c:v>-2.0012713935012642E-2</c:v>
                </c:pt>
                <c:pt idx="13">
                  <c:v>-1.534064056810118E-2</c:v>
                </c:pt>
                <c:pt idx="14">
                  <c:v>-1.1053742389396267E-2</c:v>
                </c:pt>
                <c:pt idx="15">
                  <c:v>-7.3280054585453513E-3</c:v>
                </c:pt>
                <c:pt idx="16">
                  <c:v>-8.7457079401642695E-3</c:v>
                </c:pt>
              </c:numCache>
            </c:numRef>
          </c:val>
          <c:extLst>
            <c:ext xmlns:c16="http://schemas.microsoft.com/office/drawing/2014/chart" uri="{C3380CC4-5D6E-409C-BE32-E72D297353CC}">
              <c16:uniqueId val="{00000003-50DC-4D9E-BF68-45AD6445A414}"/>
            </c:ext>
          </c:extLst>
        </c:ser>
        <c:ser>
          <c:idx val="4"/>
          <c:order val="4"/>
          <c:tx>
            <c:strRef>
              <c:f>'4'!$BH$38</c:f>
              <c:strCache>
                <c:ptCount val="1"/>
                <c:pt idx="0">
                  <c:v>Casanare</c:v>
                </c:pt>
              </c:strCache>
            </c:strRef>
          </c:tx>
          <c:spPr>
            <a:noFill/>
            <a:ln w="28575" cmpd="sng">
              <a:solidFill>
                <a:srgbClr val="0070C0"/>
              </a:solidFill>
            </a:ln>
          </c:spPr>
          <c:invertIfNegative val="0"/>
          <c:cat>
            <c:strRef>
              <c:f>'4'!$BC$39:$BC$55</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'4'!$BH$39:$BH$55</c:f>
              <c:numCache>
                <c:formatCode>0%</c:formatCode>
                <c:ptCount val="17"/>
                <c:pt idx="0">
                  <c:v>-4.6448622386951952E-2</c:v>
                </c:pt>
                <c:pt idx="1">
                  <c:v>-4.5981905026432138E-2</c:v>
                </c:pt>
                <c:pt idx="2">
                  <c:v>-4.5112217066829371E-2</c:v>
                </c:pt>
                <c:pt idx="3">
                  <c:v>-4.5257923950113604E-2</c:v>
                </c:pt>
                <c:pt idx="4">
                  <c:v>-4.4845846670825383E-2</c:v>
                </c:pt>
                <c:pt idx="5">
                  <c:v>-4.2566899949457927E-2</c:v>
                </c:pt>
                <c:pt idx="6">
                  <c:v>-3.9935069370136467E-2</c:v>
                </c:pt>
                <c:pt idx="7">
                  <c:v>-3.7398858932970278E-2</c:v>
                </c:pt>
                <c:pt idx="8">
                  <c:v>-3.3471603094449937E-2</c:v>
                </c:pt>
                <c:pt idx="9">
                  <c:v>-2.9756077570701988E-2</c:v>
                </c:pt>
                <c:pt idx="10">
                  <c:v>-2.5851588432694802E-2</c:v>
                </c:pt>
                <c:pt idx="11">
                  <c:v>-2.1166201467086181E-2</c:v>
                </c:pt>
                <c:pt idx="12">
                  <c:v>-1.6191677404960407E-2</c:v>
                </c:pt>
                <c:pt idx="13">
                  <c:v>-1.1615570601814961E-2</c:v>
                </c:pt>
                <c:pt idx="14">
                  <c:v>-7.6587180526275049E-3</c:v>
                </c:pt>
                <c:pt idx="15">
                  <c:v>-4.9335440012020816E-3</c:v>
                </c:pt>
                <c:pt idx="16">
                  <c:v>-4.9813540722797207E-3</c:v>
                </c:pt>
              </c:numCache>
            </c:numRef>
          </c:val>
          <c:extLst>
            <c:ext xmlns:c16="http://schemas.microsoft.com/office/drawing/2014/chart" uri="{C3380CC4-5D6E-409C-BE32-E72D297353CC}">
              <c16:uniqueId val="{00000004-50DC-4D9E-BF68-45AD6445A414}"/>
            </c:ext>
          </c:extLst>
        </c:ser>
        <c:ser>
          <c:idx val="5"/>
          <c:order val="5"/>
          <c:spPr>
            <a:noFill/>
            <a:ln w="28575" cmpd="sng">
              <a:solidFill>
                <a:srgbClr val="0070C0"/>
              </a:solidFill>
            </a:ln>
          </c:spPr>
          <c:invertIfNegative val="0"/>
          <c:cat>
            <c:strRef>
              <c:f>'4'!$BC$39:$BC$55</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'4'!$BI$39:$BI$55</c:f>
              <c:numCache>
                <c:formatCode>0%</c:formatCode>
                <c:ptCount val="17"/>
                <c:pt idx="0">
                  <c:v>4.4663713066720095E-2</c:v>
                </c:pt>
                <c:pt idx="1">
                  <c:v>4.4064948843223949E-2</c:v>
                </c:pt>
                <c:pt idx="2">
                  <c:v>4.3161110832851436E-2</c:v>
                </c:pt>
                <c:pt idx="3">
                  <c:v>4.3643764883730458E-2</c:v>
                </c:pt>
                <c:pt idx="4">
                  <c:v>4.3559528091831765E-2</c:v>
                </c:pt>
                <c:pt idx="5">
                  <c:v>4.3331861086700146E-2</c:v>
                </c:pt>
                <c:pt idx="6">
                  <c:v>4.1512801715698551E-2</c:v>
                </c:pt>
                <c:pt idx="7">
                  <c:v>3.8742094263246804E-2</c:v>
                </c:pt>
                <c:pt idx="8">
                  <c:v>3.4143220759588193E-2</c:v>
                </c:pt>
                <c:pt idx="9">
                  <c:v>2.9496537184851949E-2</c:v>
                </c:pt>
                <c:pt idx="10">
                  <c:v>2.515037405688943E-2</c:v>
                </c:pt>
                <c:pt idx="11">
                  <c:v>2.0351153588715001E-2</c:v>
                </c:pt>
                <c:pt idx="12">
                  <c:v>1.5804643496236663E-2</c:v>
                </c:pt>
                <c:pt idx="13">
                  <c:v>1.1201216652475423E-2</c:v>
                </c:pt>
                <c:pt idx="14">
                  <c:v>7.3536442657511419E-3</c:v>
                </c:pt>
                <c:pt idx="15">
                  <c:v>5.0086741128955144E-3</c:v>
                </c:pt>
                <c:pt idx="16">
                  <c:v>5.6370350470587704E-3</c:v>
                </c:pt>
              </c:numCache>
            </c:numRef>
          </c:val>
          <c:extLst>
            <c:ext xmlns:c16="http://schemas.microsoft.com/office/drawing/2014/chart" uri="{C3380CC4-5D6E-409C-BE32-E72D297353CC}">
              <c16:uniqueId val="{00000005-50DC-4D9E-BF68-45AD6445A414}"/>
            </c:ext>
          </c:extLst>
        </c:ser>
        <c:dLbls>
          <c:showLegendKey val="0"/>
          <c:showVal val="0"/>
          <c:showCatName val="0"/>
          <c:showSerName val="0"/>
          <c:showPercent val="0"/>
          <c:showBubbleSize val="0"/>
        </c:dLbls>
        <c:gapWidth val="0"/>
        <c:overlap val="100"/>
        <c:axId val="243299840"/>
        <c:axId val="243301376"/>
      </c:barChart>
      <c:catAx>
        <c:axId val="243299840"/>
        <c:scaling>
          <c:orientation val="minMax"/>
        </c:scaling>
        <c:delete val="0"/>
        <c:axPos val="l"/>
        <c:numFmt formatCode="General" sourceLinked="1"/>
        <c:majorTickMark val="out"/>
        <c:minorTickMark val="in"/>
        <c:tickLblPos val="low"/>
        <c:spPr>
          <a:ln w="3175">
            <a:solidFill>
              <a:srgbClr val="000000"/>
            </a:solidFill>
            <a:prstDash val="solid"/>
          </a:ln>
        </c:spPr>
        <c:txPr>
          <a:bodyPr rot="0" vert="horz"/>
          <a:lstStyle/>
          <a:p>
            <a:pPr>
              <a:defRPr>
                <a:solidFill>
                  <a:srgbClr val="002060"/>
                </a:solidFill>
                <a:latin typeface="+mn-lt"/>
              </a:defRPr>
            </a:pPr>
            <a:endParaRPr lang="es-CO"/>
          </a:p>
        </c:txPr>
        <c:crossAx val="243301376"/>
        <c:crosses val="autoZero"/>
        <c:auto val="1"/>
        <c:lblAlgn val="ctr"/>
        <c:lblOffset val="100"/>
        <c:tickLblSkip val="1"/>
        <c:tickMarkSkip val="1"/>
        <c:noMultiLvlLbl val="0"/>
      </c:catAx>
      <c:valAx>
        <c:axId val="243301376"/>
        <c:scaling>
          <c:orientation val="minMax"/>
        </c:scaling>
        <c:delete val="0"/>
        <c:axPos val="b"/>
        <c:numFmt formatCode="#,###%;[Red]#,###%" sourceLinked="0"/>
        <c:majorTickMark val="out"/>
        <c:minorTickMark val="none"/>
        <c:tickLblPos val="nextTo"/>
        <c:spPr>
          <a:ln w="3175">
            <a:solidFill>
              <a:srgbClr val="000000"/>
            </a:solidFill>
            <a:prstDash val="solid"/>
          </a:ln>
        </c:spPr>
        <c:txPr>
          <a:bodyPr rot="0" vert="horz"/>
          <a:lstStyle/>
          <a:p>
            <a:pPr>
              <a:defRPr/>
            </a:pPr>
            <a:endParaRPr lang="es-CO"/>
          </a:p>
        </c:txPr>
        <c:crossAx val="243299840"/>
        <c:crosses val="autoZero"/>
        <c:crossBetween val="between"/>
      </c:valAx>
      <c:spPr>
        <a:noFill/>
        <a:ln w="25400">
          <a:noFill/>
        </a:ln>
      </c:spPr>
    </c:plotArea>
    <c:legend>
      <c:legendPos val="r"/>
      <c:legendEntry>
        <c:idx val="0"/>
        <c:delete val="1"/>
      </c:legendEntry>
      <c:legendEntry>
        <c:idx val="3"/>
        <c:delete val="1"/>
      </c:legendEntry>
      <c:legendEntry>
        <c:idx val="4"/>
        <c:delete val="1"/>
      </c:legendEntry>
      <c:layout>
        <c:manualLayout>
          <c:xMode val="edge"/>
          <c:yMode val="edge"/>
          <c:x val="0.75843368728961369"/>
          <c:y val="0.19632642286673499"/>
          <c:w val="0.22579001521352332"/>
          <c:h val="0.16500219070133004"/>
        </c:manualLayout>
      </c:layout>
      <c:overlay val="0"/>
      <c:txPr>
        <a:bodyPr/>
        <a:lstStyle/>
        <a:p>
          <a:pPr>
            <a:defRPr>
              <a:solidFill>
                <a:srgbClr val="002060"/>
              </a:solidFill>
            </a:defRPr>
          </a:pPr>
          <a:endParaRPr lang="es-CO"/>
        </a:p>
      </c:txPr>
    </c:legend>
    <c:plotVisOnly val="1"/>
    <c:dispBlanksAs val="gap"/>
    <c:showDLblsOverMax val="0"/>
  </c:chart>
  <c:spPr>
    <a:solidFill>
      <a:srgbClr val="FFFFFF"/>
    </a:solidFill>
    <a:ln w="3175">
      <a:noFill/>
      <a:prstDash val="solid"/>
    </a:ln>
  </c:spPr>
  <c:txPr>
    <a:bodyPr/>
    <a:lstStyle/>
    <a:p>
      <a:pPr>
        <a:defRPr sz="1800" b="0" i="0" u="none" strike="noStrike" baseline="0">
          <a:solidFill>
            <a:srgbClr val="000000"/>
          </a:solidFill>
          <a:latin typeface="Arial Narrow" pitchFamily="34" charset="0"/>
          <a:ea typeface="Arial"/>
          <a:cs typeface="Arial"/>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Hoja1!$B$1</c:f>
              <c:strCache>
                <c:ptCount val="1"/>
                <c:pt idx="0">
                  <c:v>CANTIDAD DE INDICADORES FENIX EN MEDIDA </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Hoja1!$A$2:$A$8</c:f>
              <c:numCache>
                <c:formatCode>General</c:formatCode>
                <c:ptCount val="7"/>
                <c:pt idx="0">
                  <c:v>2016</c:v>
                </c:pt>
                <c:pt idx="1">
                  <c:v>2017</c:v>
                </c:pt>
                <c:pt idx="2">
                  <c:v>2018</c:v>
                </c:pt>
                <c:pt idx="3">
                  <c:v>2019</c:v>
                </c:pt>
                <c:pt idx="4">
                  <c:v>2020</c:v>
                </c:pt>
                <c:pt idx="5">
                  <c:v>2021</c:v>
                </c:pt>
                <c:pt idx="6">
                  <c:v>2022</c:v>
                </c:pt>
              </c:numCache>
            </c:numRef>
          </c:cat>
          <c:val>
            <c:numRef>
              <c:f>Hoja1!$B$2:$B$8</c:f>
              <c:numCache>
                <c:formatCode>General</c:formatCode>
                <c:ptCount val="7"/>
                <c:pt idx="0">
                  <c:v>44</c:v>
                </c:pt>
                <c:pt idx="1">
                  <c:v>44</c:v>
                </c:pt>
                <c:pt idx="2">
                  <c:v>44</c:v>
                </c:pt>
                <c:pt idx="3">
                  <c:v>30</c:v>
                </c:pt>
                <c:pt idx="4">
                  <c:v>30</c:v>
                </c:pt>
                <c:pt idx="5">
                  <c:v>30</c:v>
                </c:pt>
                <c:pt idx="6">
                  <c:v>12</c:v>
                </c:pt>
              </c:numCache>
            </c:numRef>
          </c:val>
          <c:smooth val="0"/>
          <c:extLst>
            <c:ext xmlns:c16="http://schemas.microsoft.com/office/drawing/2014/chart" uri="{C3380CC4-5D6E-409C-BE32-E72D297353CC}">
              <c16:uniqueId val="{00000000-B17F-414B-B820-0CA455F03707}"/>
            </c:ext>
          </c:extLst>
        </c:ser>
        <c:dLbls>
          <c:showLegendKey val="0"/>
          <c:showVal val="0"/>
          <c:showCatName val="0"/>
          <c:showSerName val="0"/>
          <c:showPercent val="0"/>
          <c:showBubbleSize val="0"/>
        </c:dLbls>
        <c:smooth val="0"/>
        <c:axId val="250048512"/>
        <c:axId val="250050048"/>
      </c:lineChart>
      <c:catAx>
        <c:axId val="25004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50050048"/>
        <c:crosses val="autoZero"/>
        <c:auto val="1"/>
        <c:lblAlgn val="ctr"/>
        <c:lblOffset val="100"/>
        <c:noMultiLvlLbl val="0"/>
      </c:catAx>
      <c:valAx>
        <c:axId val="250050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5004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RAZÓN DE MORTALIDAD MATERNA</a:t>
            </a:r>
          </a:p>
        </c:rich>
      </c:tx>
      <c:layout>
        <c:manualLayout>
          <c:xMode val="edge"/>
          <c:yMode val="edge"/>
          <c:x val="0.15706028945970213"/>
          <c:y val="2.968722058656805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Hoja2!$A$2:$B$2</c:f>
              <c:strCache>
                <c:ptCount val="2"/>
                <c:pt idx="0">
                  <c:v>Razón de mortalidad materna a 42 días Régimen Subsidiado</c:v>
                </c:pt>
                <c:pt idx="1">
                  <c:v>≤ 70 por cada 100.000 nacidos vivos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dLbl>
              <c:idx val="0"/>
              <c:layout>
                <c:manualLayout>
                  <c:x val="-5.5444444444444498E-2"/>
                  <c:y val="-4.16666666666666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E0-45D5-843D-D7A5C1081BCE}"/>
                </c:ext>
              </c:extLst>
            </c:dLbl>
            <c:dLbl>
              <c:idx val="2"/>
              <c:layout>
                <c:manualLayout>
                  <c:x val="-6.0999999999999999E-2"/>
                  <c:y val="-2.7777777777777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E0-45D5-843D-D7A5C1081BCE}"/>
                </c:ext>
              </c:extLst>
            </c:dLbl>
            <c:dLbl>
              <c:idx val="3"/>
              <c:layout>
                <c:manualLayout>
                  <c:x val="-5.8222222222222224E-2"/>
                  <c:y val="3.24074074074074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E0-45D5-843D-D7A5C1081BC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Hoja2!$C$2:$G$2</c:f>
              <c:numCache>
                <c:formatCode>0.00%</c:formatCode>
                <c:ptCount val="5"/>
                <c:pt idx="0">
                  <c:v>0.36799999999999999</c:v>
                </c:pt>
                <c:pt idx="1">
                  <c:v>0</c:v>
                </c:pt>
                <c:pt idx="2">
                  <c:v>0.76280000000000003</c:v>
                </c:pt>
                <c:pt idx="3">
                  <c:v>0.69399999999999995</c:v>
                </c:pt>
                <c:pt idx="4">
                  <c:v>0</c:v>
                </c:pt>
              </c:numCache>
            </c:numRef>
          </c:val>
          <c:smooth val="0"/>
          <c:extLst>
            <c:ext xmlns:c16="http://schemas.microsoft.com/office/drawing/2014/chart" uri="{C3380CC4-5D6E-409C-BE32-E72D297353CC}">
              <c16:uniqueId val="{00000003-87E0-45D5-843D-D7A5C1081BCE}"/>
            </c:ext>
          </c:extLst>
        </c:ser>
        <c:dLbls>
          <c:dLblPos val="ctr"/>
          <c:showLegendKey val="0"/>
          <c:showVal val="1"/>
          <c:showCatName val="0"/>
          <c:showSerName val="0"/>
          <c:showPercent val="0"/>
          <c:showBubbleSize val="0"/>
        </c:dLbls>
        <c:smooth val="0"/>
        <c:axId val="250125312"/>
        <c:axId val="250140544"/>
      </c:lineChart>
      <c:catAx>
        <c:axId val="250125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250140544"/>
        <c:crosses val="autoZero"/>
        <c:auto val="1"/>
        <c:lblAlgn val="ctr"/>
        <c:lblOffset val="100"/>
        <c:noMultiLvlLbl val="0"/>
      </c:catAx>
      <c:valAx>
        <c:axId val="2501405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0125312"/>
        <c:crosses val="autoZero"/>
        <c:crossBetween val="between"/>
      </c:valAx>
      <c:spPr>
        <a:noFill/>
        <a:ln>
          <a:noFill/>
        </a:ln>
        <a:effectLst/>
      </c:spPr>
    </c:plotArea>
    <c:legend>
      <c:legendPos val="b"/>
      <c:layout>
        <c:manualLayout>
          <c:xMode val="edge"/>
          <c:yMode val="edge"/>
          <c:x val="5.4289807524059486E-2"/>
          <c:y val="0.78647625854756098"/>
          <c:w val="0.8910555555555556"/>
          <c:h val="0.163837288679117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12963888888888891"/>
          <c:y val="3.240740740740740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Hoja2!$A$16:$B$16</c:f>
              <c:strCache>
                <c:ptCount val="2"/>
                <c:pt idx="0">
                  <c:v>Tasa Incidencia de Sífilis Congénita Régimen Subsidiado</c:v>
                </c:pt>
                <c:pt idx="1">
                  <c:v>≤ 0.5 casos x 1.000</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strRef>
              <c:f>Hoja2!$C$1:$G$1</c:f>
              <c:strCache>
                <c:ptCount val="5"/>
                <c:pt idx="0">
                  <c:v>CIERRE 2018</c:v>
                </c:pt>
                <c:pt idx="1">
                  <c:v>CIERRE 2019</c:v>
                </c:pt>
                <c:pt idx="2">
                  <c:v>CIERRE  2020</c:v>
                </c:pt>
                <c:pt idx="3">
                  <c:v>CIERRE  2021</c:v>
                </c:pt>
                <c:pt idx="4">
                  <c:v>sep-22</c:v>
                </c:pt>
              </c:strCache>
            </c:strRef>
          </c:cat>
          <c:val>
            <c:numRef>
              <c:f>Hoja2!$C$16:$G$16</c:f>
              <c:numCache>
                <c:formatCode>0.00%</c:formatCode>
                <c:ptCount val="5"/>
                <c:pt idx="0">
                  <c:v>2.58E-2</c:v>
                </c:pt>
                <c:pt idx="1">
                  <c:v>1.11E-2</c:v>
                </c:pt>
                <c:pt idx="2">
                  <c:v>1.4999999999999999E-2</c:v>
                </c:pt>
                <c:pt idx="3">
                  <c:v>7.0000000000000001E-3</c:v>
                </c:pt>
                <c:pt idx="4">
                  <c:v>3.2000000000000001E-2</c:v>
                </c:pt>
              </c:numCache>
            </c:numRef>
          </c:val>
          <c:smooth val="0"/>
          <c:extLst>
            <c:ext xmlns:c16="http://schemas.microsoft.com/office/drawing/2014/chart" uri="{C3380CC4-5D6E-409C-BE32-E72D297353CC}">
              <c16:uniqueId val="{00000001-2E74-466E-9D62-628B9C60DE19}"/>
            </c:ext>
          </c:extLst>
        </c:ser>
        <c:dLbls>
          <c:dLblPos val="t"/>
          <c:showLegendKey val="0"/>
          <c:showVal val="1"/>
          <c:showCatName val="0"/>
          <c:showSerName val="0"/>
          <c:showPercent val="0"/>
          <c:showBubbleSize val="0"/>
        </c:dLbls>
        <c:smooth val="0"/>
        <c:axId val="250392576"/>
        <c:axId val="250394112"/>
      </c:lineChart>
      <c:catAx>
        <c:axId val="2503925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0394112"/>
        <c:crosses val="autoZero"/>
        <c:auto val="1"/>
        <c:lblAlgn val="ctr"/>
        <c:lblOffset val="100"/>
        <c:noMultiLvlLbl val="0"/>
      </c:catAx>
      <c:valAx>
        <c:axId val="2503941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0392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s-MX" sz="1400" dirty="0"/>
              <a:t>Porcentaje de gestantes con consulta de control prenatal de primera vez antes de las 12 semanas de gestación  ≥ 80%</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Hoja2!$A$11:$B$11</c:f>
              <c:strCache>
                <c:ptCount val="2"/>
                <c:pt idx="0">
                  <c:v>Porcentaje de gestantes con consulta de control prenatal de primera vez antes de las 12 semanas de gestación</c:v>
                </c:pt>
                <c:pt idx="1">
                  <c:v> ≥ 80%</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50000"/>
                        <a:lumOff val="50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chemeClr val="accent1"/>
                </a:solidFill>
                <a:prstDash val="sysDash"/>
              </a:ln>
              <a:effectLst/>
            </c:spPr>
            <c:trendlineType val="linear"/>
            <c:dispRSqr val="0"/>
            <c:dispEq val="0"/>
          </c:trendline>
          <c:cat>
            <c:strRef>
              <c:f>Hoja2!$C$1:$G$1</c:f>
              <c:strCache>
                <c:ptCount val="5"/>
                <c:pt idx="0">
                  <c:v>CIERRE 2018</c:v>
                </c:pt>
                <c:pt idx="1">
                  <c:v>CIERRE 2019</c:v>
                </c:pt>
                <c:pt idx="2">
                  <c:v>CIERRE  2020</c:v>
                </c:pt>
                <c:pt idx="3">
                  <c:v>CIERRE  2021</c:v>
                </c:pt>
                <c:pt idx="4">
                  <c:v>sep-22</c:v>
                </c:pt>
              </c:strCache>
            </c:strRef>
          </c:cat>
          <c:val>
            <c:numRef>
              <c:f>Hoja2!$C$11:$G$11</c:f>
              <c:numCache>
                <c:formatCode>0.00%</c:formatCode>
                <c:ptCount val="5"/>
                <c:pt idx="0">
                  <c:v>0.73350000000000004</c:v>
                </c:pt>
                <c:pt idx="1">
                  <c:v>0.68869999999999998</c:v>
                </c:pt>
                <c:pt idx="2">
                  <c:v>0.68630000000000002</c:v>
                </c:pt>
                <c:pt idx="3">
                  <c:v>0.71</c:v>
                </c:pt>
                <c:pt idx="4">
                  <c:v>0.75</c:v>
                </c:pt>
              </c:numCache>
            </c:numRef>
          </c:val>
          <c:smooth val="0"/>
          <c:extLst>
            <c:ext xmlns:c16="http://schemas.microsoft.com/office/drawing/2014/chart" uri="{C3380CC4-5D6E-409C-BE32-E72D297353CC}">
              <c16:uniqueId val="{00000001-7312-4A16-87E3-4E4B79A7C77D}"/>
            </c:ext>
          </c:extLst>
        </c:ser>
        <c:dLbls>
          <c:dLblPos val="t"/>
          <c:showLegendKey val="0"/>
          <c:showVal val="1"/>
          <c:showCatName val="0"/>
          <c:showSerName val="0"/>
          <c:showPercent val="0"/>
          <c:showBubbleSize val="0"/>
        </c:dLbls>
        <c:marker val="1"/>
        <c:smooth val="0"/>
        <c:axId val="251809152"/>
        <c:axId val="251815040"/>
      </c:lineChart>
      <c:catAx>
        <c:axId val="251809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CO"/>
          </a:p>
        </c:txPr>
        <c:crossAx val="251815040"/>
        <c:crosses val="autoZero"/>
        <c:auto val="1"/>
        <c:lblAlgn val="ctr"/>
        <c:lblOffset val="100"/>
        <c:noMultiLvlLbl val="0"/>
      </c:catAx>
      <c:valAx>
        <c:axId val="251815040"/>
        <c:scaling>
          <c:orientation val="minMax"/>
        </c:scaling>
        <c:delete val="0"/>
        <c:axPos val="l"/>
        <c:numFmt formatCode="0.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1809152"/>
        <c:crosses val="autoZero"/>
        <c:crossBetween val="between"/>
      </c:valAx>
      <c:spPr>
        <a:noFill/>
        <a:ln>
          <a:noFill/>
        </a:ln>
        <a:effectLst/>
      </c:spPr>
    </c:plotArea>
    <c:legend>
      <c:legendPos val="b"/>
      <c:layout>
        <c:manualLayout>
          <c:xMode val="edge"/>
          <c:yMode val="edge"/>
          <c:x val="5.580017082754743E-2"/>
          <c:y val="0.78601814661814973"/>
          <c:w val="0.89271022734864747"/>
          <c:h val="0.1567380158915266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CO"/>
              <a:t>MORTALIDAD</a:t>
            </a:r>
            <a:r>
              <a:rPr lang="es-CO" baseline="0"/>
              <a:t> PERINATAL</a:t>
            </a:r>
            <a:endParaRPr lang="es-CO"/>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lineChart>
        <c:grouping val="stacked"/>
        <c:varyColors val="0"/>
        <c:ser>
          <c:idx val="0"/>
          <c:order val="0"/>
          <c:tx>
            <c:strRef>
              <c:f>Hoja2!$A$6:$B$6</c:f>
              <c:strCache>
                <c:ptCount val="2"/>
                <c:pt idx="0">
                  <c:v>Tasa de mortalidad perinatal en Régimen Subsidiado</c:v>
                </c:pt>
                <c:pt idx="1">
                  <c:v>≤ 13,16 por 1.000 nacidos vivos</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Hoja2!$C$6:$G$6</c:f>
              <c:numCache>
                <c:formatCode>0.00%</c:formatCode>
                <c:ptCount val="5"/>
                <c:pt idx="0">
                  <c:v>0.13139999999999999</c:v>
                </c:pt>
                <c:pt idx="1">
                  <c:v>7.8E-2</c:v>
                </c:pt>
                <c:pt idx="2">
                  <c:v>0.14000000000000001</c:v>
                </c:pt>
                <c:pt idx="3">
                  <c:v>8.8900000000000007E-2</c:v>
                </c:pt>
                <c:pt idx="4">
                  <c:v>0.09</c:v>
                </c:pt>
              </c:numCache>
            </c:numRef>
          </c:val>
          <c:smooth val="0"/>
          <c:extLst>
            <c:ext xmlns:c16="http://schemas.microsoft.com/office/drawing/2014/chart" uri="{C3380CC4-5D6E-409C-BE32-E72D297353CC}">
              <c16:uniqueId val="{00000000-3FE4-446C-A719-B1D070C8AA69}"/>
            </c:ext>
          </c:extLst>
        </c:ser>
        <c:dLbls>
          <c:showLegendKey val="0"/>
          <c:showVal val="0"/>
          <c:showCatName val="0"/>
          <c:showSerName val="0"/>
          <c:showPercent val="0"/>
          <c:showBubbleSize val="0"/>
        </c:dLbls>
        <c:smooth val="0"/>
        <c:axId val="251922688"/>
        <c:axId val="251928576"/>
      </c:lineChart>
      <c:catAx>
        <c:axId val="251922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251928576"/>
        <c:crosses val="autoZero"/>
        <c:auto val="1"/>
        <c:lblAlgn val="ctr"/>
        <c:lblOffset val="100"/>
        <c:noMultiLvlLbl val="0"/>
      </c:catAx>
      <c:valAx>
        <c:axId val="2519285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1922688"/>
        <c:crosses val="autoZero"/>
        <c:crossBetween val="between"/>
      </c:valAx>
      <c:spPr>
        <a:noFill/>
        <a:ln>
          <a:noFill/>
        </a:ln>
        <a:effectLst/>
      </c:spPr>
    </c:plotArea>
    <c:legend>
      <c:legendPos val="b"/>
      <c:layout>
        <c:manualLayout>
          <c:xMode val="edge"/>
          <c:yMode val="edge"/>
          <c:x val="6.62567804024497E-2"/>
          <c:y val="0.74941965587634884"/>
          <c:w val="0.86748622047244095"/>
          <c:h val="0.199315178416438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CO"/>
              <a:t>MORTALIDAD</a:t>
            </a:r>
            <a:r>
              <a:rPr lang="es-CO" baseline="0"/>
              <a:t>  INFANTIL</a:t>
            </a:r>
            <a:endParaRPr lang="es-CO"/>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628296241650891"/>
          <c:y val="0.14997832618391166"/>
          <c:w val="0.8657272213084849"/>
          <c:h val="0.59174865423676049"/>
        </c:manualLayout>
      </c:layout>
      <c:lineChart>
        <c:grouping val="stacked"/>
        <c:varyColors val="0"/>
        <c:ser>
          <c:idx val="1"/>
          <c:order val="0"/>
          <c:tx>
            <c:strRef>
              <c:f>Hoja2!$A$7:$B$7</c:f>
              <c:strCache>
                <c:ptCount val="2"/>
                <c:pt idx="0">
                  <c:v>Tasa mortalidad infantil Régimen Subsidiado</c:v>
                </c:pt>
                <c:pt idx="1">
                  <c:v>≤ 14,50  por 1.000 nacidos vivos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Hoja2!$C$1:$G$1</c:f>
              <c:strCache>
                <c:ptCount val="5"/>
                <c:pt idx="0">
                  <c:v>CIERRE 2018</c:v>
                </c:pt>
                <c:pt idx="1">
                  <c:v>CIERRE 2019</c:v>
                </c:pt>
                <c:pt idx="2">
                  <c:v>CIERRE  2020</c:v>
                </c:pt>
                <c:pt idx="3">
                  <c:v>CIERRE  2021</c:v>
                </c:pt>
                <c:pt idx="4">
                  <c:v>sep-22</c:v>
                </c:pt>
              </c:strCache>
            </c:strRef>
          </c:cat>
          <c:val>
            <c:numRef>
              <c:f>Hoja2!$C$7:$G$7</c:f>
              <c:numCache>
                <c:formatCode>0.00%</c:formatCode>
                <c:ptCount val="5"/>
                <c:pt idx="0">
                  <c:v>0.15110000000000001</c:v>
                </c:pt>
                <c:pt idx="1">
                  <c:v>7.0599999999999996E-2</c:v>
                </c:pt>
                <c:pt idx="2">
                  <c:v>8.3900000000000002E-2</c:v>
                </c:pt>
                <c:pt idx="3">
                  <c:v>7.2900000000000006E-2</c:v>
                </c:pt>
                <c:pt idx="4">
                  <c:v>4.2000000000000003E-2</c:v>
                </c:pt>
              </c:numCache>
            </c:numRef>
          </c:val>
          <c:smooth val="0"/>
          <c:extLst>
            <c:ext xmlns:c16="http://schemas.microsoft.com/office/drawing/2014/chart" uri="{C3380CC4-5D6E-409C-BE32-E72D297353CC}">
              <c16:uniqueId val="{00000000-DDE5-4CE2-9BEF-10DCC245CEAA}"/>
            </c:ext>
          </c:extLst>
        </c:ser>
        <c:dLbls>
          <c:showLegendKey val="0"/>
          <c:showVal val="0"/>
          <c:showCatName val="0"/>
          <c:showSerName val="0"/>
          <c:showPercent val="0"/>
          <c:showBubbleSize val="0"/>
        </c:dLbls>
        <c:smooth val="0"/>
        <c:axId val="267659136"/>
        <c:axId val="267660672"/>
      </c:lineChart>
      <c:catAx>
        <c:axId val="2676591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267660672"/>
        <c:crosses val="autoZero"/>
        <c:auto val="1"/>
        <c:lblAlgn val="ctr"/>
        <c:lblOffset val="100"/>
        <c:noMultiLvlLbl val="0"/>
      </c:catAx>
      <c:valAx>
        <c:axId val="2676606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7659136"/>
        <c:crosses val="autoZero"/>
        <c:crossBetween val="between"/>
      </c:valAx>
      <c:spPr>
        <a:noFill/>
        <a:ln>
          <a:noFill/>
        </a:ln>
        <a:effectLst/>
      </c:spPr>
    </c:plotArea>
    <c:legend>
      <c:legendPos val="b"/>
      <c:layout>
        <c:manualLayout>
          <c:xMode val="edge"/>
          <c:yMode val="edge"/>
          <c:x val="6.62567804024497E-2"/>
          <c:y val="0.74941965587634884"/>
          <c:w val="0.86748622047244095"/>
          <c:h val="0.199315178416438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7">
  <a:schemeClr val="accent4"/>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10-28T00:04:34.916" idx="2">
    <p:pos x="10" y="10"/>
    <p:text>143 OXIGENODEPENDIENTES</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0AFD26-89C1-4120-92DF-73B8177F70E2}" type="doc">
      <dgm:prSet loTypeId="urn:microsoft.com/office/officeart/2008/layout/HorizontalMultiLevelHierarchy" loCatId="hierarchy" qsTypeId="urn:microsoft.com/office/officeart/2005/8/quickstyle/simple5" qsCatId="simple" csTypeId="urn:microsoft.com/office/officeart/2005/8/colors/colorful3" csCatId="colorful" phldr="1"/>
      <dgm:spPr/>
      <dgm:t>
        <a:bodyPr/>
        <a:lstStyle/>
        <a:p>
          <a:endParaRPr lang="es-ES"/>
        </a:p>
      </dgm:t>
    </dgm:pt>
    <dgm:pt modelId="{8F05CF58-9A1C-41F1-A790-E779D40F394E}">
      <dgm:prSet phldrT="[Texto]"/>
      <dgm:spPr>
        <a:solidFill>
          <a:srgbClr val="002060"/>
        </a:solidFill>
      </dgm:spPr>
      <dgm:t>
        <a:bodyPr/>
        <a:lstStyle/>
        <a:p>
          <a:r>
            <a:rPr lang="es-ES" b="1" dirty="0">
              <a:effectLst>
                <a:outerShdw blurRad="38100" dist="38100" dir="2700000" algn="tl">
                  <a:srgbClr val="000000">
                    <a:alpha val="43137"/>
                  </a:srgbClr>
                </a:outerShdw>
              </a:effectLst>
            </a:rPr>
            <a:t>CÁNCER DE CERVIX</a:t>
          </a:r>
        </a:p>
      </dgm:t>
    </dgm:pt>
    <dgm:pt modelId="{C7EC1EDD-9E8D-4EE5-AC92-C5E69DC8F88D}" type="parTrans" cxnId="{3DC96E1A-B582-4707-825A-5D0A4AF43EF4}">
      <dgm:prSet/>
      <dgm:spPr/>
      <dgm:t>
        <a:bodyPr/>
        <a:lstStyle/>
        <a:p>
          <a:endParaRPr lang="es-ES"/>
        </a:p>
      </dgm:t>
    </dgm:pt>
    <dgm:pt modelId="{460FF359-A095-4A21-844F-1DA485B317CB}" type="sibTrans" cxnId="{3DC96E1A-B582-4707-825A-5D0A4AF43EF4}">
      <dgm:prSet/>
      <dgm:spPr/>
      <dgm:t>
        <a:bodyPr/>
        <a:lstStyle/>
        <a:p>
          <a:endParaRPr lang="es-ES"/>
        </a:p>
      </dgm:t>
    </dgm:pt>
    <dgm:pt modelId="{24B4670A-6893-41C3-82C0-8C4C36C7337B}">
      <dgm:prSet phldrT="[Texto]"/>
      <dgm:spPr>
        <a:solidFill>
          <a:srgbClr val="00B050"/>
        </a:solidFill>
      </dgm:spPr>
      <dgm:t>
        <a:bodyPr/>
        <a:lstStyle/>
        <a:p>
          <a:r>
            <a:rPr lang="es-ES" b="1" dirty="0">
              <a:effectLst>
                <a:outerShdw blurRad="38100" dist="38100" dir="2700000" algn="tl">
                  <a:srgbClr val="000000">
                    <a:alpha val="43137"/>
                  </a:srgbClr>
                </a:outerShdw>
              </a:effectLst>
            </a:rPr>
            <a:t>CÁNCER DE PROSTATA</a:t>
          </a:r>
        </a:p>
      </dgm:t>
    </dgm:pt>
    <dgm:pt modelId="{BCBFD238-514A-451D-A9F8-B3CAB2042D64}" type="parTrans" cxnId="{96F0EC43-D240-4E01-8337-C45536C512F0}">
      <dgm:prSet/>
      <dgm:spPr/>
      <dgm:t>
        <a:bodyPr/>
        <a:lstStyle/>
        <a:p>
          <a:endParaRPr lang="es-ES"/>
        </a:p>
      </dgm:t>
    </dgm:pt>
    <dgm:pt modelId="{229AC257-7746-4F4B-99BD-DAF9E34C4CD2}" type="sibTrans" cxnId="{96F0EC43-D240-4E01-8337-C45536C512F0}">
      <dgm:prSet/>
      <dgm:spPr/>
      <dgm:t>
        <a:bodyPr/>
        <a:lstStyle/>
        <a:p>
          <a:endParaRPr lang="es-ES"/>
        </a:p>
      </dgm:t>
    </dgm:pt>
    <dgm:pt modelId="{AA41642E-74E0-496E-9A5E-B863AA5D2BA3}">
      <dgm:prSet phldrT="[Texto]"/>
      <dgm:spPr/>
      <dgm:t>
        <a:bodyPr/>
        <a:lstStyle/>
        <a:p>
          <a:endParaRPr lang="es-ES" b="1" dirty="0">
            <a:effectLst>
              <a:outerShdw blurRad="38100" dist="38100" dir="2700000" algn="tl">
                <a:srgbClr val="000000">
                  <a:alpha val="43137"/>
                </a:srgbClr>
              </a:outerShdw>
            </a:effectLst>
          </a:endParaRPr>
        </a:p>
      </dgm:t>
    </dgm:pt>
    <dgm:pt modelId="{4BAA0C07-3AEF-4B9B-A613-7A411018B2DE}" type="sibTrans" cxnId="{0854DFCA-D32E-40B7-8BD5-D682A8C659FF}">
      <dgm:prSet/>
      <dgm:spPr/>
      <dgm:t>
        <a:bodyPr/>
        <a:lstStyle/>
        <a:p>
          <a:endParaRPr lang="es-ES"/>
        </a:p>
      </dgm:t>
    </dgm:pt>
    <dgm:pt modelId="{282FA4DD-8357-4224-B9D2-BD4936F28673}" type="parTrans" cxnId="{0854DFCA-D32E-40B7-8BD5-D682A8C659FF}">
      <dgm:prSet/>
      <dgm:spPr/>
      <dgm:t>
        <a:bodyPr/>
        <a:lstStyle/>
        <a:p>
          <a:endParaRPr lang="es-ES"/>
        </a:p>
      </dgm:t>
    </dgm:pt>
    <dgm:pt modelId="{73BF2AC0-2CA7-42CF-B1AE-CE5C953D9215}">
      <dgm:prSet phldrT="[Texto]"/>
      <dgm:spPr>
        <a:solidFill>
          <a:srgbClr val="83847E"/>
        </a:solidFill>
      </dgm:spPr>
      <dgm:t>
        <a:bodyPr/>
        <a:lstStyle/>
        <a:p>
          <a:r>
            <a:rPr lang="es-ES" b="1" dirty="0">
              <a:effectLst>
                <a:outerShdw blurRad="38100" dist="38100" dir="2700000" algn="tl">
                  <a:srgbClr val="000000">
                    <a:alpha val="43137"/>
                  </a:srgbClr>
                </a:outerShdw>
              </a:effectLst>
            </a:rPr>
            <a:t>CÁNCER DE MAMA</a:t>
          </a:r>
        </a:p>
      </dgm:t>
    </dgm:pt>
    <dgm:pt modelId="{5966C36C-13B3-4F2D-A7CC-DF841E74F8AA}" type="sibTrans" cxnId="{4AB0C203-AAC9-44BC-ABD4-D036B9A42C27}">
      <dgm:prSet/>
      <dgm:spPr/>
      <dgm:t>
        <a:bodyPr/>
        <a:lstStyle/>
        <a:p>
          <a:endParaRPr lang="es-ES"/>
        </a:p>
      </dgm:t>
    </dgm:pt>
    <dgm:pt modelId="{B3EAD873-EB2A-4C45-BD9B-C6D1CFC65F85}" type="parTrans" cxnId="{4AB0C203-AAC9-44BC-ABD4-D036B9A42C27}">
      <dgm:prSet/>
      <dgm:spPr/>
      <dgm:t>
        <a:bodyPr/>
        <a:lstStyle/>
        <a:p>
          <a:endParaRPr lang="es-ES"/>
        </a:p>
      </dgm:t>
    </dgm:pt>
    <dgm:pt modelId="{8E8909F2-EDAE-400A-9D87-E0824264E512}" type="pres">
      <dgm:prSet presAssocID="{7A0AFD26-89C1-4120-92DF-73B8177F70E2}" presName="Name0" presStyleCnt="0">
        <dgm:presLayoutVars>
          <dgm:chPref val="1"/>
          <dgm:dir/>
          <dgm:animOne val="branch"/>
          <dgm:animLvl val="lvl"/>
          <dgm:resizeHandles val="exact"/>
        </dgm:presLayoutVars>
      </dgm:prSet>
      <dgm:spPr/>
    </dgm:pt>
    <dgm:pt modelId="{48AA4AD4-CAEC-4538-9187-3EE17F6412CE}" type="pres">
      <dgm:prSet presAssocID="{AA41642E-74E0-496E-9A5E-B863AA5D2BA3}" presName="root1" presStyleCnt="0"/>
      <dgm:spPr/>
    </dgm:pt>
    <dgm:pt modelId="{E695F813-DA50-461E-8E7B-0020A596F505}" type="pres">
      <dgm:prSet presAssocID="{AA41642E-74E0-496E-9A5E-B863AA5D2BA3}" presName="LevelOneTextNode" presStyleLbl="node0" presStyleIdx="0" presStyleCnt="1" custFlipVert="1" custScaleX="6039" custLinFactNeighborX="-10665" custLinFactNeighborY="176">
        <dgm:presLayoutVars>
          <dgm:chPref val="3"/>
        </dgm:presLayoutVars>
      </dgm:prSet>
      <dgm:spPr/>
    </dgm:pt>
    <dgm:pt modelId="{B30A7091-CC61-4F64-979A-5A06B5925C78}" type="pres">
      <dgm:prSet presAssocID="{AA41642E-74E0-496E-9A5E-B863AA5D2BA3}" presName="level2hierChild" presStyleCnt="0"/>
      <dgm:spPr/>
    </dgm:pt>
    <dgm:pt modelId="{25F1FB1C-7ED1-4AFD-B23F-A1EBAF587919}" type="pres">
      <dgm:prSet presAssocID="{B3EAD873-EB2A-4C45-BD9B-C6D1CFC65F85}" presName="conn2-1" presStyleLbl="parChTrans1D2" presStyleIdx="0" presStyleCnt="3"/>
      <dgm:spPr/>
    </dgm:pt>
    <dgm:pt modelId="{DD31B17F-16E4-4016-9982-56AC54621BD3}" type="pres">
      <dgm:prSet presAssocID="{B3EAD873-EB2A-4C45-BD9B-C6D1CFC65F85}" presName="connTx" presStyleLbl="parChTrans1D2" presStyleIdx="0" presStyleCnt="3"/>
      <dgm:spPr/>
    </dgm:pt>
    <dgm:pt modelId="{206F7579-AD61-4D64-8BB5-5C6A42C9CBB0}" type="pres">
      <dgm:prSet presAssocID="{73BF2AC0-2CA7-42CF-B1AE-CE5C953D9215}" presName="root2" presStyleCnt="0"/>
      <dgm:spPr/>
    </dgm:pt>
    <dgm:pt modelId="{A77FD372-2E00-4F18-93A6-191D8D7038D9}" type="pres">
      <dgm:prSet presAssocID="{73BF2AC0-2CA7-42CF-B1AE-CE5C953D9215}" presName="LevelTwoTextNode" presStyleLbl="node2" presStyleIdx="0" presStyleCnt="3">
        <dgm:presLayoutVars>
          <dgm:chPref val="3"/>
        </dgm:presLayoutVars>
      </dgm:prSet>
      <dgm:spPr/>
    </dgm:pt>
    <dgm:pt modelId="{4EA3CA99-85F5-4C65-AA18-2E49E3F1BDC5}" type="pres">
      <dgm:prSet presAssocID="{73BF2AC0-2CA7-42CF-B1AE-CE5C953D9215}" presName="level3hierChild" presStyleCnt="0"/>
      <dgm:spPr/>
    </dgm:pt>
    <dgm:pt modelId="{D997CF60-7597-48D6-BB53-ED9C3BDAB6C1}" type="pres">
      <dgm:prSet presAssocID="{C7EC1EDD-9E8D-4EE5-AC92-C5E69DC8F88D}" presName="conn2-1" presStyleLbl="parChTrans1D2" presStyleIdx="1" presStyleCnt="3"/>
      <dgm:spPr/>
    </dgm:pt>
    <dgm:pt modelId="{A52D0C66-20A8-427D-8251-A2ECCB724068}" type="pres">
      <dgm:prSet presAssocID="{C7EC1EDD-9E8D-4EE5-AC92-C5E69DC8F88D}" presName="connTx" presStyleLbl="parChTrans1D2" presStyleIdx="1" presStyleCnt="3"/>
      <dgm:spPr/>
    </dgm:pt>
    <dgm:pt modelId="{8B0B082C-89A1-4FE9-A134-C3411332CBD1}" type="pres">
      <dgm:prSet presAssocID="{8F05CF58-9A1C-41F1-A790-E779D40F394E}" presName="root2" presStyleCnt="0"/>
      <dgm:spPr/>
    </dgm:pt>
    <dgm:pt modelId="{E3693616-EE93-4C8F-AB99-244E6C08BAAD}" type="pres">
      <dgm:prSet presAssocID="{8F05CF58-9A1C-41F1-A790-E779D40F394E}" presName="LevelTwoTextNode" presStyleLbl="node2" presStyleIdx="1" presStyleCnt="3">
        <dgm:presLayoutVars>
          <dgm:chPref val="3"/>
        </dgm:presLayoutVars>
      </dgm:prSet>
      <dgm:spPr/>
    </dgm:pt>
    <dgm:pt modelId="{CC935B9A-08AC-45FE-ABDA-DEA34C54C7A6}" type="pres">
      <dgm:prSet presAssocID="{8F05CF58-9A1C-41F1-A790-E779D40F394E}" presName="level3hierChild" presStyleCnt="0"/>
      <dgm:spPr/>
    </dgm:pt>
    <dgm:pt modelId="{D502EB3E-2036-428B-85BA-DA55D7B1CD9F}" type="pres">
      <dgm:prSet presAssocID="{BCBFD238-514A-451D-A9F8-B3CAB2042D64}" presName="conn2-1" presStyleLbl="parChTrans1D2" presStyleIdx="2" presStyleCnt="3"/>
      <dgm:spPr/>
    </dgm:pt>
    <dgm:pt modelId="{BDB1FD97-7169-49EC-991D-D71A7A38E337}" type="pres">
      <dgm:prSet presAssocID="{BCBFD238-514A-451D-A9F8-B3CAB2042D64}" presName="connTx" presStyleLbl="parChTrans1D2" presStyleIdx="2" presStyleCnt="3"/>
      <dgm:spPr/>
    </dgm:pt>
    <dgm:pt modelId="{7DCB0A42-298D-40CD-A45F-129221643FFC}" type="pres">
      <dgm:prSet presAssocID="{24B4670A-6893-41C3-82C0-8C4C36C7337B}" presName="root2" presStyleCnt="0"/>
      <dgm:spPr/>
    </dgm:pt>
    <dgm:pt modelId="{D2A90535-1D12-4E5A-B2CD-D71CADC2BED9}" type="pres">
      <dgm:prSet presAssocID="{24B4670A-6893-41C3-82C0-8C4C36C7337B}" presName="LevelTwoTextNode" presStyleLbl="node2" presStyleIdx="2" presStyleCnt="3">
        <dgm:presLayoutVars>
          <dgm:chPref val="3"/>
        </dgm:presLayoutVars>
      </dgm:prSet>
      <dgm:spPr/>
    </dgm:pt>
    <dgm:pt modelId="{E5C61743-2673-4D86-B805-CBE8C01A79FE}" type="pres">
      <dgm:prSet presAssocID="{24B4670A-6893-41C3-82C0-8C4C36C7337B}" presName="level3hierChild" presStyleCnt="0"/>
      <dgm:spPr/>
    </dgm:pt>
  </dgm:ptLst>
  <dgm:cxnLst>
    <dgm:cxn modelId="{47DA7D02-B064-4823-90F5-B30854B90950}" type="presOf" srcId="{BCBFD238-514A-451D-A9F8-B3CAB2042D64}" destId="{D502EB3E-2036-428B-85BA-DA55D7B1CD9F}" srcOrd="0" destOrd="0" presId="urn:microsoft.com/office/officeart/2008/layout/HorizontalMultiLevelHierarchy"/>
    <dgm:cxn modelId="{4AB0C203-AAC9-44BC-ABD4-D036B9A42C27}" srcId="{AA41642E-74E0-496E-9A5E-B863AA5D2BA3}" destId="{73BF2AC0-2CA7-42CF-B1AE-CE5C953D9215}" srcOrd="0" destOrd="0" parTransId="{B3EAD873-EB2A-4C45-BD9B-C6D1CFC65F85}" sibTransId="{5966C36C-13B3-4F2D-A7CC-DF841E74F8AA}"/>
    <dgm:cxn modelId="{3DC96E1A-B582-4707-825A-5D0A4AF43EF4}" srcId="{AA41642E-74E0-496E-9A5E-B863AA5D2BA3}" destId="{8F05CF58-9A1C-41F1-A790-E779D40F394E}" srcOrd="1" destOrd="0" parTransId="{C7EC1EDD-9E8D-4EE5-AC92-C5E69DC8F88D}" sibTransId="{460FF359-A095-4A21-844F-1DA485B317CB}"/>
    <dgm:cxn modelId="{9638AA25-E402-49FD-A301-31D9D3B662A7}" type="presOf" srcId="{AA41642E-74E0-496E-9A5E-B863AA5D2BA3}" destId="{E695F813-DA50-461E-8E7B-0020A596F505}" srcOrd="0" destOrd="0" presId="urn:microsoft.com/office/officeart/2008/layout/HorizontalMultiLevelHierarchy"/>
    <dgm:cxn modelId="{DF05C225-BE5E-48F2-A186-30CEEEFC85FE}" type="presOf" srcId="{C7EC1EDD-9E8D-4EE5-AC92-C5E69DC8F88D}" destId="{D997CF60-7597-48D6-BB53-ED9C3BDAB6C1}" srcOrd="0" destOrd="0" presId="urn:microsoft.com/office/officeart/2008/layout/HorizontalMultiLevelHierarchy"/>
    <dgm:cxn modelId="{04EAFE32-0781-47B4-850B-B2D2E7C90C59}" type="presOf" srcId="{8F05CF58-9A1C-41F1-A790-E779D40F394E}" destId="{E3693616-EE93-4C8F-AB99-244E6C08BAAD}" srcOrd="0" destOrd="0" presId="urn:microsoft.com/office/officeart/2008/layout/HorizontalMultiLevelHierarchy"/>
    <dgm:cxn modelId="{96F0EC43-D240-4E01-8337-C45536C512F0}" srcId="{AA41642E-74E0-496E-9A5E-B863AA5D2BA3}" destId="{24B4670A-6893-41C3-82C0-8C4C36C7337B}" srcOrd="2" destOrd="0" parTransId="{BCBFD238-514A-451D-A9F8-B3CAB2042D64}" sibTransId="{229AC257-7746-4F4B-99BD-DAF9E34C4CD2}"/>
    <dgm:cxn modelId="{8EF8414B-B227-4214-8FE0-7BFE32E0D47C}" type="presOf" srcId="{24B4670A-6893-41C3-82C0-8C4C36C7337B}" destId="{D2A90535-1D12-4E5A-B2CD-D71CADC2BED9}" srcOrd="0" destOrd="0" presId="urn:microsoft.com/office/officeart/2008/layout/HorizontalMultiLevelHierarchy"/>
    <dgm:cxn modelId="{5C137C4D-C346-4409-8123-0CEB0F9EF650}" type="presOf" srcId="{73BF2AC0-2CA7-42CF-B1AE-CE5C953D9215}" destId="{A77FD372-2E00-4F18-93A6-191D8D7038D9}" srcOrd="0" destOrd="0" presId="urn:microsoft.com/office/officeart/2008/layout/HorizontalMultiLevelHierarchy"/>
    <dgm:cxn modelId="{8D422854-89DE-4E26-86F1-A6737D7FA2D1}" type="presOf" srcId="{C7EC1EDD-9E8D-4EE5-AC92-C5E69DC8F88D}" destId="{A52D0C66-20A8-427D-8251-A2ECCB724068}" srcOrd="1" destOrd="0" presId="urn:microsoft.com/office/officeart/2008/layout/HorizontalMultiLevelHierarchy"/>
    <dgm:cxn modelId="{5285BFA4-9C56-4583-9A56-89E90A5F475D}" type="presOf" srcId="{B3EAD873-EB2A-4C45-BD9B-C6D1CFC65F85}" destId="{DD31B17F-16E4-4016-9982-56AC54621BD3}" srcOrd="1" destOrd="0" presId="urn:microsoft.com/office/officeart/2008/layout/HorizontalMultiLevelHierarchy"/>
    <dgm:cxn modelId="{9F84B0A6-388C-4158-8D87-04EA204C5339}" type="presOf" srcId="{BCBFD238-514A-451D-A9F8-B3CAB2042D64}" destId="{BDB1FD97-7169-49EC-991D-D71A7A38E337}" srcOrd="1" destOrd="0" presId="urn:microsoft.com/office/officeart/2008/layout/HorizontalMultiLevelHierarchy"/>
    <dgm:cxn modelId="{0854DFCA-D32E-40B7-8BD5-D682A8C659FF}" srcId="{7A0AFD26-89C1-4120-92DF-73B8177F70E2}" destId="{AA41642E-74E0-496E-9A5E-B863AA5D2BA3}" srcOrd="0" destOrd="0" parTransId="{282FA4DD-8357-4224-B9D2-BD4936F28673}" sibTransId="{4BAA0C07-3AEF-4B9B-A613-7A411018B2DE}"/>
    <dgm:cxn modelId="{B0E465CE-3754-4673-AAEA-1AA357858E02}" type="presOf" srcId="{B3EAD873-EB2A-4C45-BD9B-C6D1CFC65F85}" destId="{25F1FB1C-7ED1-4AFD-B23F-A1EBAF587919}" srcOrd="0" destOrd="0" presId="urn:microsoft.com/office/officeart/2008/layout/HorizontalMultiLevelHierarchy"/>
    <dgm:cxn modelId="{166E7CDC-C914-4A99-BD16-F5B9365D683E}" type="presOf" srcId="{7A0AFD26-89C1-4120-92DF-73B8177F70E2}" destId="{8E8909F2-EDAE-400A-9D87-E0824264E512}" srcOrd="0" destOrd="0" presId="urn:microsoft.com/office/officeart/2008/layout/HorizontalMultiLevelHierarchy"/>
    <dgm:cxn modelId="{E9A65EFC-BB46-41E2-96B7-7F64A56704F1}" type="presParOf" srcId="{8E8909F2-EDAE-400A-9D87-E0824264E512}" destId="{48AA4AD4-CAEC-4538-9187-3EE17F6412CE}" srcOrd="0" destOrd="0" presId="urn:microsoft.com/office/officeart/2008/layout/HorizontalMultiLevelHierarchy"/>
    <dgm:cxn modelId="{B184C0F8-C689-4E4F-A34B-FD1DEC292F33}" type="presParOf" srcId="{48AA4AD4-CAEC-4538-9187-3EE17F6412CE}" destId="{E695F813-DA50-461E-8E7B-0020A596F505}" srcOrd="0" destOrd="0" presId="urn:microsoft.com/office/officeart/2008/layout/HorizontalMultiLevelHierarchy"/>
    <dgm:cxn modelId="{3481A12B-73D8-4AE5-9E1B-7ABD2D4B5D7E}" type="presParOf" srcId="{48AA4AD4-CAEC-4538-9187-3EE17F6412CE}" destId="{B30A7091-CC61-4F64-979A-5A06B5925C78}" srcOrd="1" destOrd="0" presId="urn:microsoft.com/office/officeart/2008/layout/HorizontalMultiLevelHierarchy"/>
    <dgm:cxn modelId="{925BEE57-FE04-4D29-AB22-CA9A0486C25F}" type="presParOf" srcId="{B30A7091-CC61-4F64-979A-5A06B5925C78}" destId="{25F1FB1C-7ED1-4AFD-B23F-A1EBAF587919}" srcOrd="0" destOrd="0" presId="urn:microsoft.com/office/officeart/2008/layout/HorizontalMultiLevelHierarchy"/>
    <dgm:cxn modelId="{013A9558-A0B3-4A53-B57E-A935B39318D2}" type="presParOf" srcId="{25F1FB1C-7ED1-4AFD-B23F-A1EBAF587919}" destId="{DD31B17F-16E4-4016-9982-56AC54621BD3}" srcOrd="0" destOrd="0" presId="urn:microsoft.com/office/officeart/2008/layout/HorizontalMultiLevelHierarchy"/>
    <dgm:cxn modelId="{CCBC95FD-ABC8-4083-BC03-00E422F4D21F}" type="presParOf" srcId="{B30A7091-CC61-4F64-979A-5A06B5925C78}" destId="{206F7579-AD61-4D64-8BB5-5C6A42C9CBB0}" srcOrd="1" destOrd="0" presId="urn:microsoft.com/office/officeart/2008/layout/HorizontalMultiLevelHierarchy"/>
    <dgm:cxn modelId="{8A9E8539-0BBC-496C-90C6-6A400224DACF}" type="presParOf" srcId="{206F7579-AD61-4D64-8BB5-5C6A42C9CBB0}" destId="{A77FD372-2E00-4F18-93A6-191D8D7038D9}" srcOrd="0" destOrd="0" presId="urn:microsoft.com/office/officeart/2008/layout/HorizontalMultiLevelHierarchy"/>
    <dgm:cxn modelId="{2CC808A2-41B4-4F05-BCB3-BC7B99054497}" type="presParOf" srcId="{206F7579-AD61-4D64-8BB5-5C6A42C9CBB0}" destId="{4EA3CA99-85F5-4C65-AA18-2E49E3F1BDC5}" srcOrd="1" destOrd="0" presId="urn:microsoft.com/office/officeart/2008/layout/HorizontalMultiLevelHierarchy"/>
    <dgm:cxn modelId="{581A4898-ABDC-406E-9748-FFA770867FEB}" type="presParOf" srcId="{B30A7091-CC61-4F64-979A-5A06B5925C78}" destId="{D997CF60-7597-48D6-BB53-ED9C3BDAB6C1}" srcOrd="2" destOrd="0" presId="urn:microsoft.com/office/officeart/2008/layout/HorizontalMultiLevelHierarchy"/>
    <dgm:cxn modelId="{3A8B04F7-5555-49F8-90E1-6E122E234B19}" type="presParOf" srcId="{D997CF60-7597-48D6-BB53-ED9C3BDAB6C1}" destId="{A52D0C66-20A8-427D-8251-A2ECCB724068}" srcOrd="0" destOrd="0" presId="urn:microsoft.com/office/officeart/2008/layout/HorizontalMultiLevelHierarchy"/>
    <dgm:cxn modelId="{4020E2A8-FC01-4AF5-B6B1-E3171D809809}" type="presParOf" srcId="{B30A7091-CC61-4F64-979A-5A06B5925C78}" destId="{8B0B082C-89A1-4FE9-A134-C3411332CBD1}" srcOrd="3" destOrd="0" presId="urn:microsoft.com/office/officeart/2008/layout/HorizontalMultiLevelHierarchy"/>
    <dgm:cxn modelId="{04B0A89C-E440-4B3D-80BC-0C7A0D1F9A0D}" type="presParOf" srcId="{8B0B082C-89A1-4FE9-A134-C3411332CBD1}" destId="{E3693616-EE93-4C8F-AB99-244E6C08BAAD}" srcOrd="0" destOrd="0" presId="urn:microsoft.com/office/officeart/2008/layout/HorizontalMultiLevelHierarchy"/>
    <dgm:cxn modelId="{3378B8EB-23FB-4216-A433-CF9CEAD0E7E0}" type="presParOf" srcId="{8B0B082C-89A1-4FE9-A134-C3411332CBD1}" destId="{CC935B9A-08AC-45FE-ABDA-DEA34C54C7A6}" srcOrd="1" destOrd="0" presId="urn:microsoft.com/office/officeart/2008/layout/HorizontalMultiLevelHierarchy"/>
    <dgm:cxn modelId="{43F2AB2E-75F7-4E83-B2DE-5507A5048A4E}" type="presParOf" srcId="{B30A7091-CC61-4F64-979A-5A06B5925C78}" destId="{D502EB3E-2036-428B-85BA-DA55D7B1CD9F}" srcOrd="4" destOrd="0" presId="urn:microsoft.com/office/officeart/2008/layout/HorizontalMultiLevelHierarchy"/>
    <dgm:cxn modelId="{34269036-DA37-49F1-AC20-53C9193BE661}" type="presParOf" srcId="{D502EB3E-2036-428B-85BA-DA55D7B1CD9F}" destId="{BDB1FD97-7169-49EC-991D-D71A7A38E337}" srcOrd="0" destOrd="0" presId="urn:microsoft.com/office/officeart/2008/layout/HorizontalMultiLevelHierarchy"/>
    <dgm:cxn modelId="{CD716FE7-1F75-48BC-9262-2E35A74BB62B}" type="presParOf" srcId="{B30A7091-CC61-4F64-979A-5A06B5925C78}" destId="{7DCB0A42-298D-40CD-A45F-129221643FFC}" srcOrd="5" destOrd="0" presId="urn:microsoft.com/office/officeart/2008/layout/HorizontalMultiLevelHierarchy"/>
    <dgm:cxn modelId="{012C6A77-F99C-4C8B-8194-74F41A42A0CA}" type="presParOf" srcId="{7DCB0A42-298D-40CD-A45F-129221643FFC}" destId="{D2A90535-1D12-4E5A-B2CD-D71CADC2BED9}" srcOrd="0" destOrd="0" presId="urn:microsoft.com/office/officeart/2008/layout/HorizontalMultiLevelHierarchy"/>
    <dgm:cxn modelId="{E1CD1615-820D-4449-855A-8CC57E0ADA12}" type="presParOf" srcId="{7DCB0A42-298D-40CD-A45F-129221643FFC}" destId="{E5C61743-2673-4D86-B805-CBE8C01A79F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0AFD26-89C1-4120-92DF-73B8177F70E2}" type="doc">
      <dgm:prSet loTypeId="urn:microsoft.com/office/officeart/2005/8/layout/hierarchy3" loCatId="hierarchy" qsTypeId="urn:microsoft.com/office/officeart/2005/8/quickstyle/simple5" qsCatId="simple" csTypeId="urn:microsoft.com/office/officeart/2005/8/colors/colorful1" csCatId="colorful" phldr="1"/>
      <dgm:spPr/>
      <dgm:t>
        <a:bodyPr/>
        <a:lstStyle/>
        <a:p>
          <a:endParaRPr lang="es-ES"/>
        </a:p>
      </dgm:t>
    </dgm:pt>
    <dgm:pt modelId="{73BF2AC0-2CA7-42CF-B1AE-CE5C953D9215}">
      <dgm:prSet phldrT="[Texto]" custT="1"/>
      <dgm:spPr/>
      <dgm:t>
        <a:bodyPr/>
        <a:lstStyle/>
        <a:p>
          <a:r>
            <a:rPr lang="es-ES" sz="3200" dirty="0">
              <a:solidFill>
                <a:srgbClr val="002060"/>
              </a:solidFill>
            </a:rPr>
            <a:t>120</a:t>
          </a:r>
        </a:p>
      </dgm:t>
    </dgm:pt>
    <dgm:pt modelId="{B3EAD873-EB2A-4C45-BD9B-C6D1CFC65F85}" type="parTrans" cxnId="{4AB0C203-AAC9-44BC-ABD4-D036B9A42C27}">
      <dgm:prSet/>
      <dgm:spPr/>
      <dgm:t>
        <a:bodyPr/>
        <a:lstStyle/>
        <a:p>
          <a:endParaRPr lang="es-ES" sz="1600"/>
        </a:p>
      </dgm:t>
    </dgm:pt>
    <dgm:pt modelId="{5966C36C-13B3-4F2D-A7CC-DF841E74F8AA}" type="sibTrans" cxnId="{4AB0C203-AAC9-44BC-ABD4-D036B9A42C27}">
      <dgm:prSet/>
      <dgm:spPr/>
      <dgm:t>
        <a:bodyPr/>
        <a:lstStyle/>
        <a:p>
          <a:endParaRPr lang="es-ES" sz="1600"/>
        </a:p>
      </dgm:t>
    </dgm:pt>
    <dgm:pt modelId="{8F05CF58-9A1C-41F1-A790-E779D40F394E}">
      <dgm:prSet phldrT="[Texto]" custT="1"/>
      <dgm:spPr/>
      <dgm:t>
        <a:bodyPr/>
        <a:lstStyle/>
        <a:p>
          <a:r>
            <a:rPr lang="es-ES" sz="3200" dirty="0">
              <a:solidFill>
                <a:srgbClr val="002060"/>
              </a:solidFill>
            </a:rPr>
            <a:t>142</a:t>
          </a:r>
        </a:p>
      </dgm:t>
    </dgm:pt>
    <dgm:pt modelId="{C7EC1EDD-9E8D-4EE5-AC92-C5E69DC8F88D}" type="parTrans" cxnId="{3DC96E1A-B582-4707-825A-5D0A4AF43EF4}">
      <dgm:prSet/>
      <dgm:spPr/>
      <dgm:t>
        <a:bodyPr/>
        <a:lstStyle/>
        <a:p>
          <a:endParaRPr lang="es-ES" sz="1600"/>
        </a:p>
      </dgm:t>
    </dgm:pt>
    <dgm:pt modelId="{460FF359-A095-4A21-844F-1DA485B317CB}" type="sibTrans" cxnId="{3DC96E1A-B582-4707-825A-5D0A4AF43EF4}">
      <dgm:prSet/>
      <dgm:spPr/>
      <dgm:t>
        <a:bodyPr/>
        <a:lstStyle/>
        <a:p>
          <a:endParaRPr lang="es-ES" sz="1600"/>
        </a:p>
      </dgm:t>
    </dgm:pt>
    <dgm:pt modelId="{24B4670A-6893-41C3-82C0-8C4C36C7337B}">
      <dgm:prSet phldrT="[Texto]" custT="1"/>
      <dgm:spPr/>
      <dgm:t>
        <a:bodyPr/>
        <a:lstStyle/>
        <a:p>
          <a:r>
            <a:rPr lang="es-ES" sz="3200" dirty="0">
              <a:solidFill>
                <a:srgbClr val="002060"/>
              </a:solidFill>
            </a:rPr>
            <a:t>64</a:t>
          </a:r>
        </a:p>
      </dgm:t>
    </dgm:pt>
    <dgm:pt modelId="{BCBFD238-514A-451D-A9F8-B3CAB2042D64}" type="parTrans" cxnId="{96F0EC43-D240-4E01-8337-C45536C512F0}">
      <dgm:prSet/>
      <dgm:spPr/>
      <dgm:t>
        <a:bodyPr/>
        <a:lstStyle/>
        <a:p>
          <a:endParaRPr lang="es-ES" sz="1600"/>
        </a:p>
      </dgm:t>
    </dgm:pt>
    <dgm:pt modelId="{229AC257-7746-4F4B-99BD-DAF9E34C4CD2}" type="sibTrans" cxnId="{96F0EC43-D240-4E01-8337-C45536C512F0}">
      <dgm:prSet/>
      <dgm:spPr/>
      <dgm:t>
        <a:bodyPr/>
        <a:lstStyle/>
        <a:p>
          <a:endParaRPr lang="es-ES" sz="1600"/>
        </a:p>
      </dgm:t>
    </dgm:pt>
    <dgm:pt modelId="{AA41642E-74E0-496E-9A5E-B863AA5D2BA3}">
      <dgm:prSet phldrT="[Texto]" custT="1"/>
      <dgm:spPr/>
      <dgm:t>
        <a:bodyPr/>
        <a:lstStyle/>
        <a:p>
          <a:r>
            <a:rPr lang="es-ES" sz="1800" dirty="0"/>
            <a:t>CASOS TOTALES ÚLTIMOS 4 AÑOS</a:t>
          </a:r>
        </a:p>
      </dgm:t>
    </dgm:pt>
    <dgm:pt modelId="{4BAA0C07-3AEF-4B9B-A613-7A411018B2DE}" type="sibTrans" cxnId="{0854DFCA-D32E-40B7-8BD5-D682A8C659FF}">
      <dgm:prSet/>
      <dgm:spPr/>
      <dgm:t>
        <a:bodyPr/>
        <a:lstStyle/>
        <a:p>
          <a:endParaRPr lang="es-ES" sz="1600"/>
        </a:p>
      </dgm:t>
    </dgm:pt>
    <dgm:pt modelId="{282FA4DD-8357-4224-B9D2-BD4936F28673}" type="parTrans" cxnId="{0854DFCA-D32E-40B7-8BD5-D682A8C659FF}">
      <dgm:prSet/>
      <dgm:spPr/>
      <dgm:t>
        <a:bodyPr/>
        <a:lstStyle/>
        <a:p>
          <a:endParaRPr lang="es-ES" sz="1600"/>
        </a:p>
      </dgm:t>
    </dgm:pt>
    <dgm:pt modelId="{52D0D101-B54D-4540-BB42-91CB75258687}" type="pres">
      <dgm:prSet presAssocID="{7A0AFD26-89C1-4120-92DF-73B8177F70E2}" presName="diagram" presStyleCnt="0">
        <dgm:presLayoutVars>
          <dgm:chPref val="1"/>
          <dgm:dir/>
          <dgm:animOne val="branch"/>
          <dgm:animLvl val="lvl"/>
          <dgm:resizeHandles/>
        </dgm:presLayoutVars>
      </dgm:prSet>
      <dgm:spPr/>
    </dgm:pt>
    <dgm:pt modelId="{0FA8FD05-7B0D-4FE7-AE58-4D30C846EB65}" type="pres">
      <dgm:prSet presAssocID="{AA41642E-74E0-496E-9A5E-B863AA5D2BA3}" presName="root" presStyleCnt="0"/>
      <dgm:spPr/>
    </dgm:pt>
    <dgm:pt modelId="{9C08FD92-899F-4DA7-866D-EAC8EC863AED}" type="pres">
      <dgm:prSet presAssocID="{AA41642E-74E0-496E-9A5E-B863AA5D2BA3}" presName="rootComposite" presStyleCnt="0"/>
      <dgm:spPr/>
    </dgm:pt>
    <dgm:pt modelId="{9BDC2A42-3A75-4A4F-9719-8F62459FA964}" type="pres">
      <dgm:prSet presAssocID="{AA41642E-74E0-496E-9A5E-B863AA5D2BA3}" presName="rootText" presStyleLbl="node1" presStyleIdx="0" presStyleCnt="1"/>
      <dgm:spPr/>
    </dgm:pt>
    <dgm:pt modelId="{DCD2A173-075D-42CB-AA0E-CA816F6EDCEE}" type="pres">
      <dgm:prSet presAssocID="{AA41642E-74E0-496E-9A5E-B863AA5D2BA3}" presName="rootConnector" presStyleLbl="node1" presStyleIdx="0" presStyleCnt="1"/>
      <dgm:spPr/>
    </dgm:pt>
    <dgm:pt modelId="{A9FABC05-7F18-40B2-A902-94556EDF1F52}" type="pres">
      <dgm:prSet presAssocID="{AA41642E-74E0-496E-9A5E-B863AA5D2BA3}" presName="childShape" presStyleCnt="0"/>
      <dgm:spPr/>
    </dgm:pt>
    <dgm:pt modelId="{F87E1B5C-F221-4D66-B693-B7F240E35A6A}" type="pres">
      <dgm:prSet presAssocID="{B3EAD873-EB2A-4C45-BD9B-C6D1CFC65F85}" presName="Name13" presStyleLbl="parChTrans1D2" presStyleIdx="0" presStyleCnt="3"/>
      <dgm:spPr/>
    </dgm:pt>
    <dgm:pt modelId="{E3C1DED2-CAD6-455F-8C81-3496FDA4DE72}" type="pres">
      <dgm:prSet presAssocID="{73BF2AC0-2CA7-42CF-B1AE-CE5C953D9215}" presName="childText" presStyleLbl="bgAcc1" presStyleIdx="0" presStyleCnt="3" custLinFactNeighborY="-14013">
        <dgm:presLayoutVars>
          <dgm:bulletEnabled val="1"/>
        </dgm:presLayoutVars>
      </dgm:prSet>
      <dgm:spPr/>
    </dgm:pt>
    <dgm:pt modelId="{6589679F-46DF-43EF-B083-236198E63B04}" type="pres">
      <dgm:prSet presAssocID="{C7EC1EDD-9E8D-4EE5-AC92-C5E69DC8F88D}" presName="Name13" presStyleLbl="parChTrans1D2" presStyleIdx="1" presStyleCnt="3"/>
      <dgm:spPr/>
    </dgm:pt>
    <dgm:pt modelId="{08979F2F-563D-46AB-B519-40BDC9777C0B}" type="pres">
      <dgm:prSet presAssocID="{8F05CF58-9A1C-41F1-A790-E779D40F394E}" presName="childText" presStyleLbl="bgAcc1" presStyleIdx="1" presStyleCnt="3" custLinFactNeighborY="-14013">
        <dgm:presLayoutVars>
          <dgm:bulletEnabled val="1"/>
        </dgm:presLayoutVars>
      </dgm:prSet>
      <dgm:spPr/>
    </dgm:pt>
    <dgm:pt modelId="{D36D2C22-D3B9-4365-9F9F-1023F5047E0C}" type="pres">
      <dgm:prSet presAssocID="{BCBFD238-514A-451D-A9F8-B3CAB2042D64}" presName="Name13" presStyleLbl="parChTrans1D2" presStyleIdx="2" presStyleCnt="3"/>
      <dgm:spPr/>
    </dgm:pt>
    <dgm:pt modelId="{17535C76-47D4-4AE6-865B-85ACF1DA803C}" type="pres">
      <dgm:prSet presAssocID="{24B4670A-6893-41C3-82C0-8C4C36C7337B}" presName="childText" presStyleLbl="bgAcc1" presStyleIdx="2" presStyleCnt="3" custLinFactNeighborY="-14013">
        <dgm:presLayoutVars>
          <dgm:bulletEnabled val="1"/>
        </dgm:presLayoutVars>
      </dgm:prSet>
      <dgm:spPr/>
    </dgm:pt>
  </dgm:ptLst>
  <dgm:cxnLst>
    <dgm:cxn modelId="{813F1103-1523-43DD-A459-6B407CF65793}" type="presOf" srcId="{7A0AFD26-89C1-4120-92DF-73B8177F70E2}" destId="{52D0D101-B54D-4540-BB42-91CB75258687}" srcOrd="0" destOrd="0" presId="urn:microsoft.com/office/officeart/2005/8/layout/hierarchy3"/>
    <dgm:cxn modelId="{4AB0C203-AAC9-44BC-ABD4-D036B9A42C27}" srcId="{AA41642E-74E0-496E-9A5E-B863AA5D2BA3}" destId="{73BF2AC0-2CA7-42CF-B1AE-CE5C953D9215}" srcOrd="0" destOrd="0" parTransId="{B3EAD873-EB2A-4C45-BD9B-C6D1CFC65F85}" sibTransId="{5966C36C-13B3-4F2D-A7CC-DF841E74F8AA}"/>
    <dgm:cxn modelId="{9679D804-0329-4EF4-A732-C368F1302D98}" type="presOf" srcId="{8F05CF58-9A1C-41F1-A790-E779D40F394E}" destId="{08979F2F-563D-46AB-B519-40BDC9777C0B}" srcOrd="0" destOrd="0" presId="urn:microsoft.com/office/officeart/2005/8/layout/hierarchy3"/>
    <dgm:cxn modelId="{4C059506-F504-4C73-8A8F-8749F698FB21}" type="presOf" srcId="{B3EAD873-EB2A-4C45-BD9B-C6D1CFC65F85}" destId="{F87E1B5C-F221-4D66-B693-B7F240E35A6A}" srcOrd="0" destOrd="0" presId="urn:microsoft.com/office/officeart/2005/8/layout/hierarchy3"/>
    <dgm:cxn modelId="{E2B73D14-1F27-48EA-BCB3-F291F554EE3B}" type="presOf" srcId="{AA41642E-74E0-496E-9A5E-B863AA5D2BA3}" destId="{DCD2A173-075D-42CB-AA0E-CA816F6EDCEE}" srcOrd="1" destOrd="0" presId="urn:microsoft.com/office/officeart/2005/8/layout/hierarchy3"/>
    <dgm:cxn modelId="{62B4E717-CA5F-406F-934D-62313438C48D}" type="presOf" srcId="{BCBFD238-514A-451D-A9F8-B3CAB2042D64}" destId="{D36D2C22-D3B9-4365-9F9F-1023F5047E0C}" srcOrd="0" destOrd="0" presId="urn:microsoft.com/office/officeart/2005/8/layout/hierarchy3"/>
    <dgm:cxn modelId="{3DC96E1A-B582-4707-825A-5D0A4AF43EF4}" srcId="{AA41642E-74E0-496E-9A5E-B863AA5D2BA3}" destId="{8F05CF58-9A1C-41F1-A790-E779D40F394E}" srcOrd="1" destOrd="0" parTransId="{C7EC1EDD-9E8D-4EE5-AC92-C5E69DC8F88D}" sibTransId="{460FF359-A095-4A21-844F-1DA485B317CB}"/>
    <dgm:cxn modelId="{EBA16929-8098-49D9-9D6B-06674546882B}" type="presOf" srcId="{73BF2AC0-2CA7-42CF-B1AE-CE5C953D9215}" destId="{E3C1DED2-CAD6-455F-8C81-3496FDA4DE72}" srcOrd="0" destOrd="0" presId="urn:microsoft.com/office/officeart/2005/8/layout/hierarchy3"/>
    <dgm:cxn modelId="{96F0EC43-D240-4E01-8337-C45536C512F0}" srcId="{AA41642E-74E0-496E-9A5E-B863AA5D2BA3}" destId="{24B4670A-6893-41C3-82C0-8C4C36C7337B}" srcOrd="2" destOrd="0" parTransId="{BCBFD238-514A-451D-A9F8-B3CAB2042D64}" sibTransId="{229AC257-7746-4F4B-99BD-DAF9E34C4CD2}"/>
    <dgm:cxn modelId="{E1B243A0-10AC-4E39-9D20-45A5B1DEBF1F}" type="presOf" srcId="{AA41642E-74E0-496E-9A5E-B863AA5D2BA3}" destId="{9BDC2A42-3A75-4A4F-9719-8F62459FA964}" srcOrd="0" destOrd="0" presId="urn:microsoft.com/office/officeart/2005/8/layout/hierarchy3"/>
    <dgm:cxn modelId="{0854DFCA-D32E-40B7-8BD5-D682A8C659FF}" srcId="{7A0AFD26-89C1-4120-92DF-73B8177F70E2}" destId="{AA41642E-74E0-496E-9A5E-B863AA5D2BA3}" srcOrd="0" destOrd="0" parTransId="{282FA4DD-8357-4224-B9D2-BD4936F28673}" sibTransId="{4BAA0C07-3AEF-4B9B-A613-7A411018B2DE}"/>
    <dgm:cxn modelId="{E46307DC-333C-4228-B33E-2F2930751BF1}" type="presOf" srcId="{C7EC1EDD-9E8D-4EE5-AC92-C5E69DC8F88D}" destId="{6589679F-46DF-43EF-B083-236198E63B04}" srcOrd="0" destOrd="0" presId="urn:microsoft.com/office/officeart/2005/8/layout/hierarchy3"/>
    <dgm:cxn modelId="{E428C4F5-9B91-4958-AE23-42F3D12CDCEB}" type="presOf" srcId="{24B4670A-6893-41C3-82C0-8C4C36C7337B}" destId="{17535C76-47D4-4AE6-865B-85ACF1DA803C}" srcOrd="0" destOrd="0" presId="urn:microsoft.com/office/officeart/2005/8/layout/hierarchy3"/>
    <dgm:cxn modelId="{7D8FC7E5-E114-4C5E-AFAE-D753A16D8164}" type="presParOf" srcId="{52D0D101-B54D-4540-BB42-91CB75258687}" destId="{0FA8FD05-7B0D-4FE7-AE58-4D30C846EB65}" srcOrd="0" destOrd="0" presId="urn:microsoft.com/office/officeart/2005/8/layout/hierarchy3"/>
    <dgm:cxn modelId="{EA5EF1BC-19B6-4693-8A6B-A605F8DC7EA7}" type="presParOf" srcId="{0FA8FD05-7B0D-4FE7-AE58-4D30C846EB65}" destId="{9C08FD92-899F-4DA7-866D-EAC8EC863AED}" srcOrd="0" destOrd="0" presId="urn:microsoft.com/office/officeart/2005/8/layout/hierarchy3"/>
    <dgm:cxn modelId="{A69CF4A5-9479-4601-9BE9-B4B226A0541C}" type="presParOf" srcId="{9C08FD92-899F-4DA7-866D-EAC8EC863AED}" destId="{9BDC2A42-3A75-4A4F-9719-8F62459FA964}" srcOrd="0" destOrd="0" presId="urn:microsoft.com/office/officeart/2005/8/layout/hierarchy3"/>
    <dgm:cxn modelId="{4E965EF3-33F5-45B7-82F6-DDFFA9D78B7C}" type="presParOf" srcId="{9C08FD92-899F-4DA7-866D-EAC8EC863AED}" destId="{DCD2A173-075D-42CB-AA0E-CA816F6EDCEE}" srcOrd="1" destOrd="0" presId="urn:microsoft.com/office/officeart/2005/8/layout/hierarchy3"/>
    <dgm:cxn modelId="{8E7C7EF1-948F-4D33-B731-02692C406F4C}" type="presParOf" srcId="{0FA8FD05-7B0D-4FE7-AE58-4D30C846EB65}" destId="{A9FABC05-7F18-40B2-A902-94556EDF1F52}" srcOrd="1" destOrd="0" presId="urn:microsoft.com/office/officeart/2005/8/layout/hierarchy3"/>
    <dgm:cxn modelId="{090C958C-1CCB-443F-9B91-570B5F5353F0}" type="presParOf" srcId="{A9FABC05-7F18-40B2-A902-94556EDF1F52}" destId="{F87E1B5C-F221-4D66-B693-B7F240E35A6A}" srcOrd="0" destOrd="0" presId="urn:microsoft.com/office/officeart/2005/8/layout/hierarchy3"/>
    <dgm:cxn modelId="{DD5B72E9-DB4A-4E53-B94A-F1511598004C}" type="presParOf" srcId="{A9FABC05-7F18-40B2-A902-94556EDF1F52}" destId="{E3C1DED2-CAD6-455F-8C81-3496FDA4DE72}" srcOrd="1" destOrd="0" presId="urn:microsoft.com/office/officeart/2005/8/layout/hierarchy3"/>
    <dgm:cxn modelId="{7D4DD140-75B0-4907-88E5-108D9EF19E75}" type="presParOf" srcId="{A9FABC05-7F18-40B2-A902-94556EDF1F52}" destId="{6589679F-46DF-43EF-B083-236198E63B04}" srcOrd="2" destOrd="0" presId="urn:microsoft.com/office/officeart/2005/8/layout/hierarchy3"/>
    <dgm:cxn modelId="{250F6D90-5E9B-48EC-B714-2F7001FA7870}" type="presParOf" srcId="{A9FABC05-7F18-40B2-A902-94556EDF1F52}" destId="{08979F2F-563D-46AB-B519-40BDC9777C0B}" srcOrd="3" destOrd="0" presId="urn:microsoft.com/office/officeart/2005/8/layout/hierarchy3"/>
    <dgm:cxn modelId="{2A223B97-44C3-4D9F-B8D6-F48EA26AD3D7}" type="presParOf" srcId="{A9FABC05-7F18-40B2-A902-94556EDF1F52}" destId="{D36D2C22-D3B9-4365-9F9F-1023F5047E0C}" srcOrd="4" destOrd="0" presId="urn:microsoft.com/office/officeart/2005/8/layout/hierarchy3"/>
    <dgm:cxn modelId="{995787EC-39FB-47F6-87A9-54FE0A8A2032}" type="presParOf" srcId="{A9FABC05-7F18-40B2-A902-94556EDF1F52}" destId="{17535C76-47D4-4AE6-865B-85ACF1DA803C}"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2EB3E-2036-428B-85BA-DA55D7B1CD9F}">
      <dsp:nvSpPr>
        <dsp:cNvPr id="0" name=""/>
        <dsp:cNvSpPr/>
      </dsp:nvSpPr>
      <dsp:spPr>
        <a:xfrm>
          <a:off x="770481" y="2024661"/>
          <a:ext cx="586760" cy="961713"/>
        </a:xfrm>
        <a:custGeom>
          <a:avLst/>
          <a:gdLst/>
          <a:ahLst/>
          <a:cxnLst/>
          <a:rect l="0" t="0" r="0" b="0"/>
          <a:pathLst>
            <a:path>
              <a:moveTo>
                <a:pt x="0" y="0"/>
              </a:moveTo>
              <a:lnTo>
                <a:pt x="293380" y="0"/>
              </a:lnTo>
              <a:lnTo>
                <a:pt x="293380" y="961713"/>
              </a:lnTo>
              <a:lnTo>
                <a:pt x="586760" y="96171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035697" y="2477353"/>
        <a:ext cx="56328" cy="56328"/>
      </dsp:txXfrm>
    </dsp:sp>
    <dsp:sp modelId="{D997CF60-7597-48D6-BB53-ED9C3BDAB6C1}">
      <dsp:nvSpPr>
        <dsp:cNvPr id="0" name=""/>
        <dsp:cNvSpPr/>
      </dsp:nvSpPr>
      <dsp:spPr>
        <a:xfrm>
          <a:off x="770481" y="1978941"/>
          <a:ext cx="586760" cy="91440"/>
        </a:xfrm>
        <a:custGeom>
          <a:avLst/>
          <a:gdLst/>
          <a:ahLst/>
          <a:cxnLst/>
          <a:rect l="0" t="0" r="0" b="0"/>
          <a:pathLst>
            <a:path>
              <a:moveTo>
                <a:pt x="0" y="45720"/>
              </a:moveTo>
              <a:lnTo>
                <a:pt x="586760"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049192" y="2009991"/>
        <a:ext cx="29338" cy="29338"/>
      </dsp:txXfrm>
    </dsp:sp>
    <dsp:sp modelId="{25F1FB1C-7ED1-4AFD-B23F-A1EBAF587919}">
      <dsp:nvSpPr>
        <dsp:cNvPr id="0" name=""/>
        <dsp:cNvSpPr/>
      </dsp:nvSpPr>
      <dsp:spPr>
        <a:xfrm>
          <a:off x="770481" y="1062947"/>
          <a:ext cx="586760" cy="961713"/>
        </a:xfrm>
        <a:custGeom>
          <a:avLst/>
          <a:gdLst/>
          <a:ahLst/>
          <a:cxnLst/>
          <a:rect l="0" t="0" r="0" b="0"/>
          <a:pathLst>
            <a:path>
              <a:moveTo>
                <a:pt x="0" y="961713"/>
              </a:moveTo>
              <a:lnTo>
                <a:pt x="293380" y="961713"/>
              </a:lnTo>
              <a:lnTo>
                <a:pt x="293380" y="0"/>
              </a:lnTo>
              <a:lnTo>
                <a:pt x="586760"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035697" y="1515639"/>
        <a:ext cx="56328" cy="56328"/>
      </dsp:txXfrm>
    </dsp:sp>
    <dsp:sp modelId="{E695F813-DA50-461E-8E7B-0020A596F505}">
      <dsp:nvSpPr>
        <dsp:cNvPr id="0" name=""/>
        <dsp:cNvSpPr/>
      </dsp:nvSpPr>
      <dsp:spPr>
        <a:xfrm rot="5400000" flipV="1">
          <a:off x="-1277410" y="2001429"/>
          <a:ext cx="4049322" cy="4646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 tIns="1905" rIns="1905" bIns="1905" numCol="1" spcCol="1270" anchor="ctr" anchorCtr="0">
          <a:noAutofit/>
        </a:bodyPr>
        <a:lstStyle/>
        <a:p>
          <a:pPr marL="0" lvl="0" indent="0" algn="ctr" defTabSz="133350">
            <a:lnSpc>
              <a:spcPct val="90000"/>
            </a:lnSpc>
            <a:spcBef>
              <a:spcPct val="0"/>
            </a:spcBef>
            <a:spcAft>
              <a:spcPct val="35000"/>
            </a:spcAft>
            <a:buNone/>
          </a:pPr>
          <a:endParaRPr lang="es-ES" sz="300" b="1" kern="1200" dirty="0">
            <a:effectLst>
              <a:outerShdw blurRad="38100" dist="38100" dir="2700000" algn="tl">
                <a:srgbClr val="000000">
                  <a:alpha val="43137"/>
                </a:srgbClr>
              </a:outerShdw>
            </a:effectLst>
          </a:endParaRPr>
        </a:p>
      </dsp:txBody>
      <dsp:txXfrm rot="10800000">
        <a:off x="-1277410" y="2001429"/>
        <a:ext cx="4049322" cy="46462"/>
      </dsp:txXfrm>
    </dsp:sp>
    <dsp:sp modelId="{A77FD372-2E00-4F18-93A6-191D8D7038D9}">
      <dsp:nvSpPr>
        <dsp:cNvPr id="0" name=""/>
        <dsp:cNvSpPr/>
      </dsp:nvSpPr>
      <dsp:spPr>
        <a:xfrm>
          <a:off x="1357242" y="678261"/>
          <a:ext cx="2523537" cy="769371"/>
        </a:xfrm>
        <a:prstGeom prst="rect">
          <a:avLst/>
        </a:prstGeom>
        <a:solidFill>
          <a:srgbClr val="83847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s-ES" sz="2600" b="1" kern="1200" dirty="0">
              <a:effectLst>
                <a:outerShdw blurRad="38100" dist="38100" dir="2700000" algn="tl">
                  <a:srgbClr val="000000">
                    <a:alpha val="43137"/>
                  </a:srgbClr>
                </a:outerShdw>
              </a:effectLst>
            </a:rPr>
            <a:t>CÁNCER DE MAMA</a:t>
          </a:r>
        </a:p>
      </dsp:txBody>
      <dsp:txXfrm>
        <a:off x="1357242" y="678261"/>
        <a:ext cx="2523537" cy="769371"/>
      </dsp:txXfrm>
    </dsp:sp>
    <dsp:sp modelId="{E3693616-EE93-4C8F-AB99-244E6C08BAAD}">
      <dsp:nvSpPr>
        <dsp:cNvPr id="0" name=""/>
        <dsp:cNvSpPr/>
      </dsp:nvSpPr>
      <dsp:spPr>
        <a:xfrm>
          <a:off x="1357242" y="1639975"/>
          <a:ext cx="2523537" cy="769371"/>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s-ES" sz="2600" b="1" kern="1200" dirty="0">
              <a:effectLst>
                <a:outerShdw blurRad="38100" dist="38100" dir="2700000" algn="tl">
                  <a:srgbClr val="000000">
                    <a:alpha val="43137"/>
                  </a:srgbClr>
                </a:outerShdw>
              </a:effectLst>
            </a:rPr>
            <a:t>CÁNCER DE CERVIX</a:t>
          </a:r>
        </a:p>
      </dsp:txBody>
      <dsp:txXfrm>
        <a:off x="1357242" y="1639975"/>
        <a:ext cx="2523537" cy="769371"/>
      </dsp:txXfrm>
    </dsp:sp>
    <dsp:sp modelId="{D2A90535-1D12-4E5A-B2CD-D71CADC2BED9}">
      <dsp:nvSpPr>
        <dsp:cNvPr id="0" name=""/>
        <dsp:cNvSpPr/>
      </dsp:nvSpPr>
      <dsp:spPr>
        <a:xfrm>
          <a:off x="1357242" y="2601689"/>
          <a:ext cx="2523537" cy="769371"/>
        </a:xfrm>
        <a:prstGeom prst="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s-ES" sz="2600" b="1" kern="1200" dirty="0">
              <a:effectLst>
                <a:outerShdw blurRad="38100" dist="38100" dir="2700000" algn="tl">
                  <a:srgbClr val="000000">
                    <a:alpha val="43137"/>
                  </a:srgbClr>
                </a:outerShdw>
              </a:effectLst>
            </a:rPr>
            <a:t>CÁNCER DE PROSTATA</a:t>
          </a:r>
        </a:p>
      </dsp:txBody>
      <dsp:txXfrm>
        <a:off x="1357242" y="2601689"/>
        <a:ext cx="2523537" cy="76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C2A42-3A75-4A4F-9719-8F62459FA964}">
      <dsp:nvSpPr>
        <dsp:cNvPr id="0" name=""/>
        <dsp:cNvSpPr/>
      </dsp:nvSpPr>
      <dsp:spPr>
        <a:xfrm>
          <a:off x="374570" y="2357"/>
          <a:ext cx="1905254" cy="95262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kern="1200" dirty="0"/>
            <a:t>CASOS TOTALES ÚLTIMOS 4 AÑOS</a:t>
          </a:r>
        </a:p>
      </dsp:txBody>
      <dsp:txXfrm>
        <a:off x="402471" y="30258"/>
        <a:ext cx="1849452" cy="896825"/>
      </dsp:txXfrm>
    </dsp:sp>
    <dsp:sp modelId="{F87E1B5C-F221-4D66-B693-B7F240E35A6A}">
      <dsp:nvSpPr>
        <dsp:cNvPr id="0" name=""/>
        <dsp:cNvSpPr/>
      </dsp:nvSpPr>
      <dsp:spPr>
        <a:xfrm>
          <a:off x="565096" y="954984"/>
          <a:ext cx="190525" cy="580978"/>
        </a:xfrm>
        <a:custGeom>
          <a:avLst/>
          <a:gdLst/>
          <a:ahLst/>
          <a:cxnLst/>
          <a:rect l="0" t="0" r="0" b="0"/>
          <a:pathLst>
            <a:path>
              <a:moveTo>
                <a:pt x="0" y="0"/>
              </a:moveTo>
              <a:lnTo>
                <a:pt x="0" y="580978"/>
              </a:lnTo>
              <a:lnTo>
                <a:pt x="190525" y="58097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C1DED2-CAD6-455F-8C81-3496FDA4DE72}">
      <dsp:nvSpPr>
        <dsp:cNvPr id="0" name=""/>
        <dsp:cNvSpPr/>
      </dsp:nvSpPr>
      <dsp:spPr>
        <a:xfrm>
          <a:off x="755621" y="1059649"/>
          <a:ext cx="1524203" cy="95262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rgbClr val="002060"/>
              </a:solidFill>
            </a:rPr>
            <a:t>120</a:t>
          </a:r>
        </a:p>
      </dsp:txBody>
      <dsp:txXfrm>
        <a:off x="783522" y="1087550"/>
        <a:ext cx="1468401" cy="896825"/>
      </dsp:txXfrm>
    </dsp:sp>
    <dsp:sp modelId="{6589679F-46DF-43EF-B083-236198E63B04}">
      <dsp:nvSpPr>
        <dsp:cNvPr id="0" name=""/>
        <dsp:cNvSpPr/>
      </dsp:nvSpPr>
      <dsp:spPr>
        <a:xfrm>
          <a:off x="565096" y="954984"/>
          <a:ext cx="190525" cy="1771763"/>
        </a:xfrm>
        <a:custGeom>
          <a:avLst/>
          <a:gdLst/>
          <a:ahLst/>
          <a:cxnLst/>
          <a:rect l="0" t="0" r="0" b="0"/>
          <a:pathLst>
            <a:path>
              <a:moveTo>
                <a:pt x="0" y="0"/>
              </a:moveTo>
              <a:lnTo>
                <a:pt x="0" y="1771763"/>
              </a:lnTo>
              <a:lnTo>
                <a:pt x="190525" y="177176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979F2F-563D-46AB-B519-40BDC9777C0B}">
      <dsp:nvSpPr>
        <dsp:cNvPr id="0" name=""/>
        <dsp:cNvSpPr/>
      </dsp:nvSpPr>
      <dsp:spPr>
        <a:xfrm>
          <a:off x="755621" y="2250434"/>
          <a:ext cx="1524203" cy="95262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rgbClr val="002060"/>
              </a:solidFill>
            </a:rPr>
            <a:t>142</a:t>
          </a:r>
        </a:p>
      </dsp:txBody>
      <dsp:txXfrm>
        <a:off x="783522" y="2278335"/>
        <a:ext cx="1468401" cy="896825"/>
      </dsp:txXfrm>
    </dsp:sp>
    <dsp:sp modelId="{D36D2C22-D3B9-4365-9F9F-1023F5047E0C}">
      <dsp:nvSpPr>
        <dsp:cNvPr id="0" name=""/>
        <dsp:cNvSpPr/>
      </dsp:nvSpPr>
      <dsp:spPr>
        <a:xfrm>
          <a:off x="565096" y="954984"/>
          <a:ext cx="190525" cy="2962547"/>
        </a:xfrm>
        <a:custGeom>
          <a:avLst/>
          <a:gdLst/>
          <a:ahLst/>
          <a:cxnLst/>
          <a:rect l="0" t="0" r="0" b="0"/>
          <a:pathLst>
            <a:path>
              <a:moveTo>
                <a:pt x="0" y="0"/>
              </a:moveTo>
              <a:lnTo>
                <a:pt x="0" y="2962547"/>
              </a:lnTo>
              <a:lnTo>
                <a:pt x="190525" y="296254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535C76-47D4-4AE6-865B-85ACF1DA803C}">
      <dsp:nvSpPr>
        <dsp:cNvPr id="0" name=""/>
        <dsp:cNvSpPr/>
      </dsp:nvSpPr>
      <dsp:spPr>
        <a:xfrm>
          <a:off x="755621" y="3441218"/>
          <a:ext cx="1524203" cy="95262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rgbClr val="002060"/>
              </a:solidFill>
            </a:rPr>
            <a:t>64</a:t>
          </a:r>
        </a:p>
      </dsp:txBody>
      <dsp:txXfrm>
        <a:off x="783522" y="3469119"/>
        <a:ext cx="1468401" cy="89682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s-CO" dirty="0"/>
          </a:p>
        </p:txBody>
      </p:sp>
      <p:sp>
        <p:nvSpPr>
          <p:cNvPr id="3" name="Marcador de fecha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7AE1ADD7-CEBC-4286-ABFD-270A79BB1F98}" type="datetimeFigureOut">
              <a:rPr lang="es-CO" smtClean="0"/>
              <a:t>12/12/2022</a:t>
            </a:fld>
            <a:endParaRPr lang="es-CO" dirty="0"/>
          </a:p>
        </p:txBody>
      </p:sp>
      <p:sp>
        <p:nvSpPr>
          <p:cNvPr id="4" name="Marcador de imagen de diapositiva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s-CO" dirty="0"/>
          </a:p>
        </p:txBody>
      </p:sp>
      <p:sp>
        <p:nvSpPr>
          <p:cNvPr id="5" name="Marcador de notas 4"/>
          <p:cNvSpPr>
            <a:spLocks noGrp="1"/>
          </p:cNvSpPr>
          <p:nvPr>
            <p:ph type="body" sz="quarter" idx="3"/>
          </p:nvPr>
        </p:nvSpPr>
        <p:spPr>
          <a:xfrm>
            <a:off x="701040" y="4444862"/>
            <a:ext cx="5608320" cy="363670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33B21F4A-F3ED-4EF3-ABBD-360B93056BE1}" type="slidenum">
              <a:rPr lang="es-CO" smtClean="0"/>
              <a:t>‹Nº›</a:t>
            </a:fld>
            <a:endParaRPr lang="es-CO" dirty="0"/>
          </a:p>
        </p:txBody>
      </p:sp>
    </p:spTree>
    <p:extLst>
      <p:ext uri="{BB962C8B-B14F-4D97-AF65-F5344CB8AC3E}">
        <p14:creationId xmlns:p14="http://schemas.microsoft.com/office/powerpoint/2010/main" val="2708004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3B21F4A-F3ED-4EF3-ABBD-360B93056BE1}" type="slidenum">
              <a:rPr lang="es-CO" smtClean="0"/>
              <a:t>1</a:t>
            </a:fld>
            <a:endParaRPr lang="es-CO" dirty="0"/>
          </a:p>
        </p:txBody>
      </p:sp>
    </p:spTree>
    <p:extLst>
      <p:ext uri="{BB962C8B-B14F-4D97-AF65-F5344CB8AC3E}">
        <p14:creationId xmlns:p14="http://schemas.microsoft.com/office/powerpoint/2010/main" val="521034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3B21F4A-F3ED-4EF3-ABBD-360B93056BE1}" type="slidenum">
              <a:rPr lang="es-CO" smtClean="0"/>
              <a:t>3</a:t>
            </a:fld>
            <a:endParaRPr lang="es-CO" dirty="0"/>
          </a:p>
        </p:txBody>
      </p:sp>
    </p:spTree>
    <p:extLst>
      <p:ext uri="{BB962C8B-B14F-4D97-AF65-F5344CB8AC3E}">
        <p14:creationId xmlns:p14="http://schemas.microsoft.com/office/powerpoint/2010/main" val="852629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33B21F4A-F3ED-4EF3-ABBD-360B93056BE1}" type="slidenum">
              <a:rPr lang="es-CO" smtClean="0"/>
              <a:t>28</a:t>
            </a:fld>
            <a:endParaRPr lang="es-CO" dirty="0"/>
          </a:p>
        </p:txBody>
      </p:sp>
    </p:spTree>
    <p:extLst>
      <p:ext uri="{BB962C8B-B14F-4D97-AF65-F5344CB8AC3E}">
        <p14:creationId xmlns:p14="http://schemas.microsoft.com/office/powerpoint/2010/main" val="1051360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3B21F4A-F3ED-4EF3-ABBD-360B93056BE1}" type="slidenum">
              <a:rPr lang="es-CO" smtClean="0"/>
              <a:t>34</a:t>
            </a:fld>
            <a:endParaRPr lang="es-CO" dirty="0"/>
          </a:p>
        </p:txBody>
      </p:sp>
    </p:spTree>
    <p:extLst>
      <p:ext uri="{BB962C8B-B14F-4D97-AF65-F5344CB8AC3E}">
        <p14:creationId xmlns:p14="http://schemas.microsoft.com/office/powerpoint/2010/main" val="326717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C3647-D0F2-4690-AEF5-F7252032B81A}"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48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1486925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27971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1317082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607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options">
    <p:spTree>
      <p:nvGrpSpPr>
        <p:cNvPr id="1" name=""/>
        <p:cNvGrpSpPr/>
        <p:nvPr/>
      </p:nvGrpSpPr>
      <p:grpSpPr>
        <a:xfrm>
          <a:off x="0" y="0"/>
          <a:ext cx="0" cy="0"/>
          <a:chOff x="0" y="0"/>
          <a:chExt cx="0" cy="0"/>
        </a:xfrm>
      </p:grpSpPr>
      <p:sp>
        <p:nvSpPr>
          <p:cNvPr id="11" name="Text Placeholder 33"/>
          <p:cNvSpPr>
            <a:spLocks noGrp="1"/>
          </p:cNvSpPr>
          <p:nvPr>
            <p:ph type="body" sz="quarter" idx="11" hasCustomPrompt="1"/>
          </p:nvPr>
        </p:nvSpPr>
        <p:spPr>
          <a:xfrm>
            <a:off x="7304405" y="156051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4" hasCustomPrompt="1"/>
          </p:nvPr>
        </p:nvSpPr>
        <p:spPr>
          <a:xfrm>
            <a:off x="7304404" y="115252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3" name="Text Placeholder 33"/>
          <p:cNvSpPr>
            <a:spLocks noGrp="1"/>
          </p:cNvSpPr>
          <p:nvPr>
            <p:ph type="body" sz="quarter" idx="15" hasCustomPrompt="1"/>
          </p:nvPr>
        </p:nvSpPr>
        <p:spPr>
          <a:xfrm>
            <a:off x="7304405" y="335597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4" name="Text Placeholder 36"/>
          <p:cNvSpPr>
            <a:spLocks noGrp="1"/>
          </p:cNvSpPr>
          <p:nvPr>
            <p:ph type="body" sz="quarter" idx="16" hasCustomPrompt="1"/>
          </p:nvPr>
        </p:nvSpPr>
        <p:spPr>
          <a:xfrm>
            <a:off x="7304404" y="2947983"/>
            <a:ext cx="2531747" cy="541338"/>
          </a:xfrm>
          <a:prstGeom prst="rect">
            <a:avLst/>
          </a:prstGeom>
        </p:spPr>
        <p:txBody>
          <a:bodyPr>
            <a:noAutofit/>
          </a:bodyPr>
          <a:lstStyle>
            <a:lvl1pPr marL="0" indent="0" algn="l">
              <a:buNone/>
              <a:defRPr kumimoji="0" lang="en-US" sz="2000" b="0"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5" name="Text Placeholder 33"/>
          <p:cNvSpPr>
            <a:spLocks noGrp="1"/>
          </p:cNvSpPr>
          <p:nvPr>
            <p:ph type="body" sz="quarter" idx="17" hasCustomPrompt="1"/>
          </p:nvPr>
        </p:nvSpPr>
        <p:spPr>
          <a:xfrm>
            <a:off x="7304405" y="515143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20" name="Text Placeholder 36"/>
          <p:cNvSpPr>
            <a:spLocks noGrp="1"/>
          </p:cNvSpPr>
          <p:nvPr>
            <p:ph type="body" sz="quarter" idx="18" hasCustomPrompt="1"/>
          </p:nvPr>
        </p:nvSpPr>
        <p:spPr>
          <a:xfrm>
            <a:off x="7304404" y="474344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363438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632231"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3" name="Text Placeholder 11"/>
          <p:cNvSpPr>
            <a:spLocks noGrp="1"/>
          </p:cNvSpPr>
          <p:nvPr>
            <p:ph type="body" sz="quarter" idx="11" hasCustomPrompt="1"/>
          </p:nvPr>
        </p:nvSpPr>
        <p:spPr>
          <a:xfrm>
            <a:off x="3992937"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4" name="Text Placeholder 11"/>
          <p:cNvSpPr>
            <a:spLocks noGrp="1"/>
          </p:cNvSpPr>
          <p:nvPr>
            <p:ph type="body" sz="quarter" idx="12" hasCustomPrompt="1"/>
          </p:nvPr>
        </p:nvSpPr>
        <p:spPr>
          <a:xfrm>
            <a:off x="6353643"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5" name="Text Placeholder 11"/>
          <p:cNvSpPr>
            <a:spLocks noGrp="1"/>
          </p:cNvSpPr>
          <p:nvPr>
            <p:ph type="body" sz="quarter" idx="13" hasCustomPrompt="1"/>
          </p:nvPr>
        </p:nvSpPr>
        <p:spPr>
          <a:xfrm>
            <a:off x="8714349"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7" name="Text Placeholder 16"/>
          <p:cNvSpPr>
            <a:spLocks noGrp="1"/>
          </p:cNvSpPr>
          <p:nvPr>
            <p:ph type="body" sz="quarter" idx="14" hasCustomPrompt="1"/>
          </p:nvPr>
        </p:nvSpPr>
        <p:spPr>
          <a:xfrm>
            <a:off x="1825988"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CREATIVE</a:t>
            </a:r>
            <a:endParaRPr kumimoji="0" lang="ru-RU" altLang="ru-RU" sz="1800" b="0" i="0" u="none" strike="noStrike" cap="none" normalizeH="0" baseline="0" dirty="0">
              <a:ln>
                <a:noFill/>
              </a:ln>
              <a:solidFill>
                <a:schemeClr val="tx1"/>
              </a:solidFill>
              <a:effectLst/>
            </a:endParaRPr>
          </a:p>
        </p:txBody>
      </p:sp>
      <p:sp>
        <p:nvSpPr>
          <p:cNvPr id="18" name="Text Placeholder 16"/>
          <p:cNvSpPr>
            <a:spLocks noGrp="1"/>
          </p:cNvSpPr>
          <p:nvPr>
            <p:ph type="body" sz="quarter" idx="15" hasCustomPrompt="1"/>
          </p:nvPr>
        </p:nvSpPr>
        <p:spPr>
          <a:xfrm>
            <a:off x="4045419"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dirty="0">
                <a:ln>
                  <a:noFill/>
                </a:ln>
                <a:solidFill>
                  <a:schemeClr val="tx1"/>
                </a:solidFill>
                <a:effectLst/>
                <a:latin typeface="Open Sans" panose="020B0606030504020204" pitchFamily="34" charset="0"/>
              </a:rPr>
              <a:t>INVESTMENT</a:t>
            </a:r>
            <a:endParaRPr kumimoji="0" lang="ru-RU" altLang="ru-RU" sz="1800" b="0" i="0" u="none" strike="noStrike" cap="none" normalizeH="0" baseline="0" dirty="0">
              <a:ln>
                <a:noFill/>
              </a:ln>
              <a:solidFill>
                <a:schemeClr val="tx1"/>
              </a:solidFill>
              <a:effectLst/>
            </a:endParaRPr>
          </a:p>
        </p:txBody>
      </p:sp>
      <p:sp>
        <p:nvSpPr>
          <p:cNvPr id="19" name="Text Placeholder 16"/>
          <p:cNvSpPr>
            <a:spLocks noGrp="1"/>
          </p:cNvSpPr>
          <p:nvPr>
            <p:ph type="body" sz="quarter" idx="16" hasCustomPrompt="1"/>
          </p:nvPr>
        </p:nvSpPr>
        <p:spPr>
          <a:xfrm>
            <a:off x="6584018"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dirty="0">
                <a:ln>
                  <a:noFill/>
                </a:ln>
                <a:solidFill>
                  <a:schemeClr val="tx1"/>
                </a:solidFill>
                <a:effectLst/>
                <a:latin typeface="Open Sans" panose="020B0606030504020204" pitchFamily="34" charset="0"/>
              </a:rPr>
              <a:t>STRATEGY</a:t>
            </a:r>
            <a:endParaRPr kumimoji="0" lang="ru-RU" altLang="ru-RU" sz="1800" b="0" i="0" u="none" strike="noStrike" cap="none" normalizeH="0" baseline="0" dirty="0">
              <a:ln>
                <a:noFill/>
              </a:ln>
              <a:solidFill>
                <a:schemeClr val="tx1"/>
              </a:solidFill>
              <a:effectLst/>
            </a:endParaRPr>
          </a:p>
        </p:txBody>
      </p:sp>
      <p:sp>
        <p:nvSpPr>
          <p:cNvPr id="20" name="Text Placeholder 16"/>
          <p:cNvSpPr>
            <a:spLocks noGrp="1"/>
          </p:cNvSpPr>
          <p:nvPr>
            <p:ph type="body" sz="quarter" idx="17" hasCustomPrompt="1"/>
          </p:nvPr>
        </p:nvSpPr>
        <p:spPr>
          <a:xfrm>
            <a:off x="8829536"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dirty="0">
                <a:ln>
                  <a:noFill/>
                </a:ln>
                <a:solidFill>
                  <a:schemeClr val="tx1"/>
                </a:solidFill>
                <a:effectLst/>
                <a:latin typeface="Open Sans" panose="020B0606030504020204" pitchFamily="34" charset="0"/>
              </a:rPr>
              <a:t>GOAL</a:t>
            </a:r>
            <a:endParaRPr kumimoji="0" lang="ru-RU" altLang="ru-RU"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121980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2346065"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17" name="Text Placeholder 16"/>
          <p:cNvSpPr>
            <a:spLocks noGrp="1"/>
          </p:cNvSpPr>
          <p:nvPr>
            <p:ph type="body" sz="quarter" idx="14" hasCustomPrompt="1"/>
          </p:nvPr>
        </p:nvSpPr>
        <p:spPr>
          <a:xfrm>
            <a:off x="2392397"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CREATIVE</a:t>
            </a:r>
            <a:endParaRPr kumimoji="0" lang="ru-RU" altLang="ru-RU" sz="1800" b="0" i="0" u="none" strike="noStrike" cap="none" normalizeH="0" baseline="0" dirty="0">
              <a:ln>
                <a:noFill/>
              </a:ln>
              <a:solidFill>
                <a:schemeClr val="tx1"/>
              </a:solidFill>
              <a:effectLst/>
            </a:endParaRPr>
          </a:p>
        </p:txBody>
      </p:sp>
      <p:sp>
        <p:nvSpPr>
          <p:cNvPr id="11" name="Text Placeholder 11"/>
          <p:cNvSpPr>
            <a:spLocks noGrp="1"/>
          </p:cNvSpPr>
          <p:nvPr>
            <p:ph type="body" sz="quarter" idx="15" hasCustomPrompt="1"/>
          </p:nvPr>
        </p:nvSpPr>
        <p:spPr>
          <a:xfrm>
            <a:off x="5198561" y="5797655"/>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16" name="Text Placeholder 16"/>
          <p:cNvSpPr>
            <a:spLocks noGrp="1"/>
          </p:cNvSpPr>
          <p:nvPr>
            <p:ph type="body" sz="quarter" idx="16" hasCustomPrompt="1"/>
          </p:nvPr>
        </p:nvSpPr>
        <p:spPr>
          <a:xfrm>
            <a:off x="5244893"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GROWTH</a:t>
            </a:r>
            <a:endParaRPr kumimoji="0" lang="ru-RU" altLang="ru-RU" sz="1800" b="0" i="0" u="none" strike="noStrike" cap="none" normalizeH="0" baseline="0" dirty="0">
              <a:ln>
                <a:noFill/>
              </a:ln>
              <a:solidFill>
                <a:schemeClr val="tx1"/>
              </a:solidFill>
              <a:effectLst/>
            </a:endParaRPr>
          </a:p>
        </p:txBody>
      </p:sp>
      <p:sp>
        <p:nvSpPr>
          <p:cNvPr id="21" name="Text Placeholder 11"/>
          <p:cNvSpPr>
            <a:spLocks noGrp="1"/>
          </p:cNvSpPr>
          <p:nvPr>
            <p:ph type="body" sz="quarter" idx="17" hasCustomPrompt="1"/>
          </p:nvPr>
        </p:nvSpPr>
        <p:spPr>
          <a:xfrm>
            <a:off x="8051057"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2" name="Text Placeholder 16"/>
          <p:cNvSpPr>
            <a:spLocks noGrp="1"/>
          </p:cNvSpPr>
          <p:nvPr>
            <p:ph type="body" sz="quarter" idx="18" hasCustomPrompt="1"/>
          </p:nvPr>
        </p:nvSpPr>
        <p:spPr>
          <a:xfrm>
            <a:off x="8097390"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BUSINESS</a:t>
            </a:r>
            <a:endParaRPr kumimoji="0" lang="ru-RU" altLang="ru-RU" sz="1800" b="0" i="0" u="none" strike="noStrike" cap="none" normalizeH="0" baseline="0" dirty="0">
              <a:ln>
                <a:noFill/>
              </a:ln>
              <a:solidFill>
                <a:schemeClr val="tx1"/>
              </a:solidFill>
              <a:effectLst/>
            </a:endParaRPr>
          </a:p>
        </p:txBody>
      </p:sp>
      <p:sp>
        <p:nvSpPr>
          <p:cNvPr id="23" name="Text Placeholder 11"/>
          <p:cNvSpPr>
            <a:spLocks noGrp="1"/>
          </p:cNvSpPr>
          <p:nvPr>
            <p:ph type="body" sz="quarter" idx="19" hasCustomPrompt="1"/>
          </p:nvPr>
        </p:nvSpPr>
        <p:spPr>
          <a:xfrm>
            <a:off x="3796138"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4" name="Text Placeholder 16"/>
          <p:cNvSpPr>
            <a:spLocks noGrp="1"/>
          </p:cNvSpPr>
          <p:nvPr>
            <p:ph type="body" sz="quarter" idx="20" hasCustomPrompt="1"/>
          </p:nvPr>
        </p:nvSpPr>
        <p:spPr>
          <a:xfrm>
            <a:off x="3728513" y="641239"/>
            <a:ext cx="1956514"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MANAGEMENT</a:t>
            </a:r>
            <a:endParaRPr kumimoji="0" lang="ru-RU" altLang="ru-RU" sz="1800" b="0" i="0" u="none" strike="noStrike" cap="none" normalizeH="0" baseline="0" dirty="0">
              <a:ln>
                <a:noFill/>
              </a:ln>
              <a:solidFill>
                <a:schemeClr val="tx1"/>
              </a:solidFill>
              <a:effectLst/>
            </a:endParaRPr>
          </a:p>
        </p:txBody>
      </p:sp>
      <p:sp>
        <p:nvSpPr>
          <p:cNvPr id="25" name="Text Placeholder 11"/>
          <p:cNvSpPr>
            <a:spLocks noGrp="1"/>
          </p:cNvSpPr>
          <p:nvPr>
            <p:ph type="body" sz="quarter" idx="21" hasCustomPrompt="1"/>
          </p:nvPr>
        </p:nvSpPr>
        <p:spPr>
          <a:xfrm>
            <a:off x="7140425"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6" name="Text Placeholder 16"/>
          <p:cNvSpPr>
            <a:spLocks noGrp="1"/>
          </p:cNvSpPr>
          <p:nvPr>
            <p:ph type="body" sz="quarter" idx="22" hasCustomPrompt="1"/>
          </p:nvPr>
        </p:nvSpPr>
        <p:spPr>
          <a:xfrm>
            <a:off x="7072800" y="641239"/>
            <a:ext cx="1956514"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TEAMWORK</a:t>
            </a:r>
            <a:endParaRPr kumimoji="0" lang="ru-RU" altLang="ru-RU"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773610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895823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401070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985771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56807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647832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154117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65565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997565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257784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38530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221971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041277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2258431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324072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8" name="Marcador de pie de página 7"/>
          <p:cNvSpPr>
            <a:spLocks noGrp="1"/>
          </p:cNvSpPr>
          <p:nvPr>
            <p:ph type="ftr" sz="quarter" idx="11"/>
          </p:nvPr>
        </p:nvSpPr>
        <p:spPr/>
        <p:txBody>
          <a:bodyPr/>
          <a:lstStyle/>
          <a:p>
            <a:endParaRPr lang="es-CO" dirty="0"/>
          </a:p>
        </p:txBody>
      </p:sp>
      <p:sp>
        <p:nvSpPr>
          <p:cNvPr id="9" name="Marcador de número de diapositiva 8"/>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417827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4" name="Marcador de pie de página 3"/>
          <p:cNvSpPr>
            <a:spLocks noGrp="1"/>
          </p:cNvSpPr>
          <p:nvPr>
            <p:ph type="ftr" sz="quarter" idx="11"/>
          </p:nvPr>
        </p:nvSpPr>
        <p:spPr/>
        <p:txBody>
          <a:bodyPr/>
          <a:lstStyle/>
          <a:p>
            <a:endParaRPr lang="es-CO" dirty="0"/>
          </a:p>
        </p:txBody>
      </p:sp>
      <p:sp>
        <p:nvSpPr>
          <p:cNvPr id="5" name="Marcador de número de diapositiva 4"/>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153858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3" name="Marcador de pie de página 2"/>
          <p:cNvSpPr>
            <a:spLocks noGrp="1"/>
          </p:cNvSpPr>
          <p:nvPr>
            <p:ph type="ftr" sz="quarter" idx="11"/>
          </p:nvPr>
        </p:nvSpPr>
        <p:spPr/>
        <p:txBody>
          <a:bodyPr/>
          <a:lstStyle/>
          <a:p>
            <a:endParaRPr lang="es-CO" dirty="0"/>
          </a:p>
        </p:txBody>
      </p:sp>
      <p:sp>
        <p:nvSpPr>
          <p:cNvPr id="4" name="Marcador de número de diapositiva 3"/>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425554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1326372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FB9B226-304F-4C0C-8BDC-877C4A5F875B}" type="datetimeFigureOut">
              <a:rPr lang="es-CO" smtClean="0"/>
              <a:t>12/12/2022</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A6EB3F23-2C33-4736-B5CC-1B46B788A971}" type="slidenum">
              <a:rPr lang="es-CO" smtClean="0"/>
              <a:t>‹Nº›</a:t>
            </a:fld>
            <a:endParaRPr lang="es-CO" dirty="0"/>
          </a:p>
        </p:txBody>
      </p:sp>
    </p:spTree>
    <p:extLst>
      <p:ext uri="{BB962C8B-B14F-4D97-AF65-F5344CB8AC3E}">
        <p14:creationId xmlns:p14="http://schemas.microsoft.com/office/powerpoint/2010/main" val="111644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9B226-304F-4C0C-8BDC-877C4A5F875B}" type="datetimeFigureOut">
              <a:rPr lang="es-CO" smtClean="0"/>
              <a:t>12/12/2022</a:t>
            </a:fld>
            <a:endParaRPr lang="es-CO"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B3F23-2C33-4736-B5CC-1B46B788A971}" type="slidenum">
              <a:rPr lang="es-CO" smtClean="0"/>
              <a:t>‹Nº›</a:t>
            </a:fld>
            <a:endParaRPr lang="es-CO" dirty="0"/>
          </a:p>
        </p:txBody>
      </p:sp>
    </p:spTree>
    <p:extLst>
      <p:ext uri="{BB962C8B-B14F-4D97-AF65-F5344CB8AC3E}">
        <p14:creationId xmlns:p14="http://schemas.microsoft.com/office/powerpoint/2010/main" val="993872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3" r:id="rId12"/>
    <p:sldLayoutId id="2147483715" r:id="rId13"/>
    <p:sldLayoutId id="2147483734" r:id="rId14"/>
    <p:sldLayoutId id="214748373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E11A5-E3D3-4A01-9BD7-517B90481978}" type="datetimeFigureOut">
              <a:rPr lang="es-CO" smtClean="0">
                <a:solidFill>
                  <a:prstClr val="black">
                    <a:tint val="75000"/>
                  </a:prstClr>
                </a:solidFill>
              </a:rPr>
              <a:pPr/>
              <a:t>12/12/2022</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2FDAB-691C-42DB-ABC4-887CFBA2C10A}"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1898262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a:extLst>
              <a:ext uri="{FF2B5EF4-FFF2-40B4-BE49-F238E27FC236}">
                <a16:creationId xmlns:a16="http://schemas.microsoft.com/office/drawing/2014/main" id="{46694D51-7C18-445A-AE34-85CCF131A3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705" b="26206"/>
          <a:stretch/>
        </p:blipFill>
        <p:spPr bwMode="auto">
          <a:xfrm>
            <a:off x="3851323" y="315756"/>
            <a:ext cx="2244677" cy="825186"/>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7" name="Diagrama de flujo: decisión 6">
            <a:extLst>
              <a:ext uri="{FF2B5EF4-FFF2-40B4-BE49-F238E27FC236}">
                <a16:creationId xmlns:a16="http://schemas.microsoft.com/office/drawing/2014/main" id="{B827A1D6-B0E8-4816-9ADE-FCA7B0193FBC}"/>
              </a:ext>
            </a:extLst>
          </p:cNvPr>
          <p:cNvSpPr/>
          <p:nvPr/>
        </p:nvSpPr>
        <p:spPr>
          <a:xfrm>
            <a:off x="3046503" y="2028466"/>
            <a:ext cx="3971841" cy="3918778"/>
          </a:xfrm>
          <a:prstGeom prst="flowChartDecision">
            <a:avLst/>
          </a:prstGeom>
          <a:blipFill dpi="0" rotWithShape="1">
            <a:blip r:embed="rId4">
              <a:extLst>
                <a:ext uri="{BEBA8EAE-BF5A-486C-A8C5-ECC9F3942E4B}">
                  <a14:imgProps xmlns:a14="http://schemas.microsoft.com/office/drawing/2010/main">
                    <a14:imgLayer r:embed="rId5">
                      <a14:imgEffect>
                        <a14:sharpenSoften amount="51000"/>
                      </a14:imgEffect>
                      <a14:imgEffect>
                        <a14:brightnessContrast bright="12000"/>
                      </a14:imgEffect>
                    </a14:imgLayer>
                  </a14:imgProps>
                </a:ext>
                <a:ext uri="{28A0092B-C50C-407E-A947-70E740481C1C}">
                  <a14:useLocalDpi xmlns:a14="http://schemas.microsoft.com/office/drawing/2010/main" val="0"/>
                </a:ext>
              </a:extLst>
            </a:blip>
            <a:srcRect/>
            <a:stretch>
              <a:fillRect l="2495" t="1871" r="2495" b="1871"/>
            </a:stretch>
          </a:blipFill>
          <a:ln w="762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8" name="Diagrama de flujo: decisión 7">
            <a:extLst>
              <a:ext uri="{FF2B5EF4-FFF2-40B4-BE49-F238E27FC236}">
                <a16:creationId xmlns:a16="http://schemas.microsoft.com/office/drawing/2014/main" id="{B8A85F69-B8E2-40E0-984B-9F98ED539167}"/>
              </a:ext>
            </a:extLst>
          </p:cNvPr>
          <p:cNvSpPr/>
          <p:nvPr/>
        </p:nvSpPr>
        <p:spPr>
          <a:xfrm>
            <a:off x="114903" y="3174699"/>
            <a:ext cx="3675977" cy="3606572"/>
          </a:xfrm>
          <a:prstGeom prst="flowChartDecision">
            <a:avLst/>
          </a:prstGeom>
          <a:blipFill dpi="0" rotWithShape="1">
            <a:blip r:embed="rId6" cstate="print">
              <a:extLst>
                <a:ext uri="{BEBA8EAE-BF5A-486C-A8C5-ECC9F3942E4B}">
                  <a14:imgProps xmlns:a14="http://schemas.microsoft.com/office/drawing/2010/main">
                    <a14:imgLayer r:embed="rId7">
                      <a14:imgEffect>
                        <a14:sharpenSoften amount="27000"/>
                      </a14:imgEffect>
                      <a14:imgEffect>
                        <a14:brightnessContrast bright="6000"/>
                      </a14:imgEffect>
                    </a14:imgLayer>
                  </a14:imgProps>
                </a:ext>
                <a:ext uri="{28A0092B-C50C-407E-A947-70E740481C1C}">
                  <a14:useLocalDpi xmlns:a14="http://schemas.microsoft.com/office/drawing/2010/main" val="0"/>
                </a:ext>
              </a:extLst>
            </a:blip>
            <a:srcRect/>
            <a:stretch>
              <a:fillRect l="-21882" r="-21882"/>
            </a:stretch>
          </a:blipFill>
          <a:ln w="762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9" name="Diagrama de flujo: decisión 8">
            <a:extLst>
              <a:ext uri="{FF2B5EF4-FFF2-40B4-BE49-F238E27FC236}">
                <a16:creationId xmlns:a16="http://schemas.microsoft.com/office/drawing/2014/main" id="{57EFEF18-E7A7-4DA8-9A6E-99E42EBB43D9}"/>
              </a:ext>
            </a:extLst>
          </p:cNvPr>
          <p:cNvSpPr/>
          <p:nvPr/>
        </p:nvSpPr>
        <p:spPr>
          <a:xfrm>
            <a:off x="919350" y="50928"/>
            <a:ext cx="3971841" cy="3845822"/>
          </a:xfrm>
          <a:prstGeom prst="flowChartDecision">
            <a:avLst/>
          </a:prstGeom>
          <a:blipFill dpi="0" rotWithShape="1">
            <a:blip r:embed="rId8">
              <a:extLst>
                <a:ext uri="{BEBA8EAE-BF5A-486C-A8C5-ECC9F3942E4B}">
                  <a14:imgProps xmlns:a14="http://schemas.microsoft.com/office/drawing/2010/main">
                    <a14:imgLayer r:embed="rId9">
                      <a14:imgEffect>
                        <a14:sharpenSoften amount="26000"/>
                      </a14:imgEffect>
                      <a14:imgEffect>
                        <a14:brightnessContrast bright="12000"/>
                      </a14:imgEffect>
                    </a14:imgLayer>
                  </a14:imgProps>
                </a:ext>
                <a:ext uri="{28A0092B-C50C-407E-A947-70E740481C1C}">
                  <a14:useLocalDpi xmlns:a14="http://schemas.microsoft.com/office/drawing/2010/main" val="0"/>
                </a:ext>
              </a:extLst>
            </a:blip>
            <a:srcRect/>
            <a:stretch>
              <a:fillRect l="-6255" t="-6881" r="-6255" b="-6881"/>
            </a:stretch>
          </a:blipFill>
          <a:ln w="762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dirty="0"/>
          </a:p>
        </p:txBody>
      </p:sp>
      <p:sp>
        <p:nvSpPr>
          <p:cNvPr id="10" name="Diagrama de flujo: decisión 9">
            <a:extLst>
              <a:ext uri="{FF2B5EF4-FFF2-40B4-BE49-F238E27FC236}">
                <a16:creationId xmlns:a16="http://schemas.microsoft.com/office/drawing/2014/main" id="{295279FB-0170-4270-B37D-B02FEF3C78CB}"/>
              </a:ext>
            </a:extLst>
          </p:cNvPr>
          <p:cNvSpPr/>
          <p:nvPr/>
        </p:nvSpPr>
        <p:spPr>
          <a:xfrm>
            <a:off x="5173656" y="0"/>
            <a:ext cx="3971841" cy="3837193"/>
          </a:xfrm>
          <a:prstGeom prst="flowChartDecision">
            <a:avLst/>
          </a:prstGeom>
          <a:blipFill dpi="0" rotWithShape="1">
            <a:blip r:embed="rId10" cstate="print">
              <a:extLst>
                <a:ext uri="{BEBA8EAE-BF5A-486C-A8C5-ECC9F3942E4B}">
                  <a14:imgProps xmlns:a14="http://schemas.microsoft.com/office/drawing/2010/main">
                    <a14:imgLayer r:embed="rId11">
                      <a14:imgEffect>
                        <a14:sharpenSoften amount="15000"/>
                      </a14:imgEffect>
                      <a14:imgEffect>
                        <a14:brightnessContrast bright="18000" contrast="3000"/>
                      </a14:imgEffect>
                    </a14:imgLayer>
                  </a14:imgProps>
                </a:ext>
                <a:ext uri="{28A0092B-C50C-407E-A947-70E740481C1C}">
                  <a14:useLocalDpi xmlns:a14="http://schemas.microsoft.com/office/drawing/2010/main" val="0"/>
                </a:ext>
              </a:extLst>
            </a:blip>
            <a:srcRect/>
            <a:stretch>
              <a:fillRect l="-2505" t="1870" r="2495" b="-3130"/>
            </a:stretch>
          </a:blipFill>
          <a:ln w="762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dirty="0"/>
          </a:p>
        </p:txBody>
      </p:sp>
      <p:sp>
        <p:nvSpPr>
          <p:cNvPr id="11" name="CuadroTexto 10">
            <a:extLst>
              <a:ext uri="{FF2B5EF4-FFF2-40B4-BE49-F238E27FC236}">
                <a16:creationId xmlns:a16="http://schemas.microsoft.com/office/drawing/2014/main" id="{63F4AAD0-160F-4750-8B08-9E2F796BD149}"/>
              </a:ext>
            </a:extLst>
          </p:cNvPr>
          <p:cNvSpPr txBox="1"/>
          <p:nvPr/>
        </p:nvSpPr>
        <p:spPr>
          <a:xfrm>
            <a:off x="7303982" y="2808064"/>
            <a:ext cx="529192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Avenir Next LT Pro" panose="020B05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venir Next LT Pro" panose="020B0504020202020204" pitchFamily="34" charset="0"/>
              </a:rPr>
              <a:t>CAPRESOCA EPS.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venir Next LT Pro" panose="020B0504020202020204" pitchFamily="34" charset="0"/>
              </a:rPr>
              <a:t>2022</a:t>
            </a:r>
            <a:endParaRPr lang="en-US" sz="4000" b="1" dirty="0">
              <a:solidFill>
                <a:srgbClr val="002060"/>
              </a:solidFill>
              <a:latin typeface="Avenir Next LT Pro" panose="020B05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Avenir Next LT Pro" panose="020B0504020202020204" pitchFamily="34" charset="0"/>
              </a:rPr>
              <a:t> </a:t>
            </a:r>
            <a:endParaRPr kumimoji="0" lang="x-none" sz="2600" b="1" i="0" u="none" strike="noStrike" kern="1200" cap="none" spc="0" normalizeH="0" baseline="0" noProof="0" dirty="0">
              <a:ln>
                <a:noFill/>
              </a:ln>
              <a:solidFill>
                <a:srgbClr val="002060"/>
              </a:solidFill>
              <a:effectLst/>
              <a:uLnTx/>
              <a:uFillTx/>
              <a:latin typeface="Montserrat SemiBold" panose="00000700000000000000" pitchFamily="50" charset="-52"/>
            </a:endParaRPr>
          </a:p>
        </p:txBody>
      </p:sp>
      <p:sp>
        <p:nvSpPr>
          <p:cNvPr id="12" name="CuadroTexto 11">
            <a:extLst>
              <a:ext uri="{FF2B5EF4-FFF2-40B4-BE49-F238E27FC236}">
                <a16:creationId xmlns:a16="http://schemas.microsoft.com/office/drawing/2014/main" id="{4C395B9E-7ACD-48D2-898E-D6F59AC9CD89}"/>
              </a:ext>
            </a:extLst>
          </p:cNvPr>
          <p:cNvSpPr txBox="1"/>
          <p:nvPr/>
        </p:nvSpPr>
        <p:spPr>
          <a:xfrm>
            <a:off x="5361845" y="5751760"/>
            <a:ext cx="430980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0B050"/>
                </a:solidFill>
                <a:effectLst/>
                <a:uLnTx/>
                <a:uFillTx/>
                <a:latin typeface="Papyrus" panose="03070502060502030205" pitchFamily="66" charset="0"/>
                <a:ea typeface="Cambria" panose="02040503050406030204" pitchFamily="18" charset="0"/>
                <a:cs typeface="Aparajita" panose="02020603050405020304" pitchFamily="18" charset="0"/>
              </a:rPr>
              <a:t>Nuria Yarley Bohórquez Peña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1" i="0" u="none" strike="noStrike" kern="1200" cap="none" spc="0" normalizeH="0" baseline="0" noProof="0" dirty="0">
              <a:ln>
                <a:noFill/>
              </a:ln>
              <a:solidFill>
                <a:srgbClr val="00B050"/>
              </a:solidFill>
              <a:effectLst/>
              <a:uLnTx/>
              <a:uFillTx/>
              <a:latin typeface="Papyrus" panose="03070502060502030205" pitchFamily="66" charset="0"/>
              <a:ea typeface="Cambria" panose="02040503050406030204" pitchFamily="18" charset="0"/>
              <a:cs typeface="Aparajita"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0B050"/>
                </a:solidFill>
                <a:effectLst/>
                <a:uLnTx/>
                <a:uFillTx/>
                <a:latin typeface="Papyrus" panose="03070502060502030205" pitchFamily="66" charset="0"/>
                <a:ea typeface="Cambria" panose="02040503050406030204" pitchFamily="18" charset="0"/>
                <a:cs typeface="Aparajita" panose="02020603050405020304" pitchFamily="18" charset="0"/>
              </a:rPr>
              <a:t>Gerente </a:t>
            </a:r>
          </a:p>
        </p:txBody>
      </p:sp>
      <p:sp>
        <p:nvSpPr>
          <p:cNvPr id="16" name="Freeform 8">
            <a:extLst>
              <a:ext uri="{FF2B5EF4-FFF2-40B4-BE49-F238E27FC236}">
                <a16:creationId xmlns:a16="http://schemas.microsoft.com/office/drawing/2014/main" id="{DC41A9D6-4A11-4B95-BF88-81DF7BAD2C6A}"/>
              </a:ext>
            </a:extLst>
          </p:cNvPr>
          <p:cNvSpPr>
            <a:spLocks/>
          </p:cNvSpPr>
          <p:nvPr/>
        </p:nvSpPr>
        <p:spPr bwMode="auto">
          <a:xfrm>
            <a:off x="6749752" y="5137310"/>
            <a:ext cx="1819275" cy="377825"/>
          </a:xfrm>
          <a:custGeom>
            <a:avLst/>
            <a:gdLst>
              <a:gd name="T0" fmla="*/ 0 w 478"/>
              <a:gd name="T1" fmla="*/ 0 h 99"/>
              <a:gd name="T2" fmla="*/ 0 w 478"/>
              <a:gd name="T3" fmla="*/ 59 h 99"/>
              <a:gd name="T4" fmla="*/ 192 w 478"/>
              <a:gd name="T5" fmla="*/ 59 h 99"/>
              <a:gd name="T6" fmla="*/ 231 w 478"/>
              <a:gd name="T7" fmla="*/ 95 h 99"/>
              <a:gd name="T8" fmla="*/ 247 w 478"/>
              <a:gd name="T9" fmla="*/ 95 h 99"/>
              <a:gd name="T10" fmla="*/ 286 w 478"/>
              <a:gd name="T11" fmla="*/ 59 h 99"/>
              <a:gd name="T12" fmla="*/ 478 w 478"/>
              <a:gd name="T13" fmla="*/ 59 h 99"/>
              <a:gd name="T14" fmla="*/ 478 w 478"/>
              <a:gd name="T15" fmla="*/ 0 h 99"/>
              <a:gd name="T16" fmla="*/ 0 w 478"/>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99">
                <a:moveTo>
                  <a:pt x="0" y="0"/>
                </a:moveTo>
                <a:cubicBezTo>
                  <a:pt x="0" y="59"/>
                  <a:pt x="0" y="59"/>
                  <a:pt x="0" y="59"/>
                </a:cubicBezTo>
                <a:cubicBezTo>
                  <a:pt x="192" y="59"/>
                  <a:pt x="192" y="59"/>
                  <a:pt x="192" y="59"/>
                </a:cubicBezTo>
                <a:cubicBezTo>
                  <a:pt x="231" y="95"/>
                  <a:pt x="231" y="95"/>
                  <a:pt x="231" y="95"/>
                </a:cubicBezTo>
                <a:cubicBezTo>
                  <a:pt x="235" y="99"/>
                  <a:pt x="243" y="99"/>
                  <a:pt x="247" y="95"/>
                </a:cubicBezTo>
                <a:cubicBezTo>
                  <a:pt x="286" y="59"/>
                  <a:pt x="286" y="59"/>
                  <a:pt x="286" y="59"/>
                </a:cubicBezTo>
                <a:cubicBezTo>
                  <a:pt x="478" y="59"/>
                  <a:pt x="478" y="59"/>
                  <a:pt x="478" y="59"/>
                </a:cubicBezTo>
                <a:cubicBezTo>
                  <a:pt x="478" y="0"/>
                  <a:pt x="478" y="0"/>
                  <a:pt x="478" y="0"/>
                </a:cubicBez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18" name="Freeform 10">
            <a:extLst>
              <a:ext uri="{FF2B5EF4-FFF2-40B4-BE49-F238E27FC236}">
                <a16:creationId xmlns:a16="http://schemas.microsoft.com/office/drawing/2014/main" id="{5F8999E2-1510-4BF6-87A8-605DE7F1DBE9}"/>
              </a:ext>
            </a:extLst>
          </p:cNvPr>
          <p:cNvSpPr>
            <a:spLocks/>
          </p:cNvSpPr>
          <p:nvPr/>
        </p:nvSpPr>
        <p:spPr bwMode="auto">
          <a:xfrm>
            <a:off x="8235859" y="4780731"/>
            <a:ext cx="1819275" cy="377825"/>
          </a:xfrm>
          <a:custGeom>
            <a:avLst/>
            <a:gdLst>
              <a:gd name="T0" fmla="*/ 0 w 478"/>
              <a:gd name="T1" fmla="*/ 0 h 99"/>
              <a:gd name="T2" fmla="*/ 0 w 478"/>
              <a:gd name="T3" fmla="*/ 59 h 99"/>
              <a:gd name="T4" fmla="*/ 192 w 478"/>
              <a:gd name="T5" fmla="*/ 59 h 99"/>
              <a:gd name="T6" fmla="*/ 231 w 478"/>
              <a:gd name="T7" fmla="*/ 95 h 99"/>
              <a:gd name="T8" fmla="*/ 247 w 478"/>
              <a:gd name="T9" fmla="*/ 95 h 99"/>
              <a:gd name="T10" fmla="*/ 286 w 478"/>
              <a:gd name="T11" fmla="*/ 59 h 99"/>
              <a:gd name="T12" fmla="*/ 478 w 478"/>
              <a:gd name="T13" fmla="*/ 59 h 99"/>
              <a:gd name="T14" fmla="*/ 478 w 478"/>
              <a:gd name="T15" fmla="*/ 0 h 99"/>
              <a:gd name="T16" fmla="*/ 0 w 478"/>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99">
                <a:moveTo>
                  <a:pt x="0" y="0"/>
                </a:moveTo>
                <a:cubicBezTo>
                  <a:pt x="0" y="59"/>
                  <a:pt x="0" y="59"/>
                  <a:pt x="0" y="59"/>
                </a:cubicBezTo>
                <a:cubicBezTo>
                  <a:pt x="192" y="59"/>
                  <a:pt x="192" y="59"/>
                  <a:pt x="192" y="59"/>
                </a:cubicBezTo>
                <a:cubicBezTo>
                  <a:pt x="231" y="95"/>
                  <a:pt x="231" y="95"/>
                  <a:pt x="231" y="95"/>
                </a:cubicBezTo>
                <a:cubicBezTo>
                  <a:pt x="235" y="99"/>
                  <a:pt x="243" y="99"/>
                  <a:pt x="247" y="95"/>
                </a:cubicBezTo>
                <a:cubicBezTo>
                  <a:pt x="286" y="59"/>
                  <a:pt x="286" y="59"/>
                  <a:pt x="286" y="59"/>
                </a:cubicBezTo>
                <a:cubicBezTo>
                  <a:pt x="478" y="59"/>
                  <a:pt x="478" y="59"/>
                  <a:pt x="478" y="59"/>
                </a:cubicBezTo>
                <a:cubicBezTo>
                  <a:pt x="478" y="0"/>
                  <a:pt x="478" y="0"/>
                  <a:pt x="478" y="0"/>
                </a:cubicBezTo>
                <a:lnTo>
                  <a:pt x="0" y="0"/>
                </a:ln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ru-RU"/>
          </a:p>
        </p:txBody>
      </p:sp>
      <p:sp>
        <p:nvSpPr>
          <p:cNvPr id="20" name="Freeform 10">
            <a:extLst>
              <a:ext uri="{FF2B5EF4-FFF2-40B4-BE49-F238E27FC236}">
                <a16:creationId xmlns:a16="http://schemas.microsoft.com/office/drawing/2014/main" id="{ED4093D3-C62F-4CBB-80FA-DE1EAFEC9521}"/>
              </a:ext>
            </a:extLst>
          </p:cNvPr>
          <p:cNvSpPr>
            <a:spLocks/>
          </p:cNvSpPr>
          <p:nvPr/>
        </p:nvSpPr>
        <p:spPr bwMode="auto">
          <a:xfrm>
            <a:off x="9671653" y="4437364"/>
            <a:ext cx="1819275" cy="377825"/>
          </a:xfrm>
          <a:custGeom>
            <a:avLst/>
            <a:gdLst>
              <a:gd name="T0" fmla="*/ 0 w 478"/>
              <a:gd name="T1" fmla="*/ 0 h 99"/>
              <a:gd name="T2" fmla="*/ 0 w 478"/>
              <a:gd name="T3" fmla="*/ 59 h 99"/>
              <a:gd name="T4" fmla="*/ 192 w 478"/>
              <a:gd name="T5" fmla="*/ 59 h 99"/>
              <a:gd name="T6" fmla="*/ 231 w 478"/>
              <a:gd name="T7" fmla="*/ 95 h 99"/>
              <a:gd name="T8" fmla="*/ 247 w 478"/>
              <a:gd name="T9" fmla="*/ 95 h 99"/>
              <a:gd name="T10" fmla="*/ 286 w 478"/>
              <a:gd name="T11" fmla="*/ 59 h 99"/>
              <a:gd name="T12" fmla="*/ 478 w 478"/>
              <a:gd name="T13" fmla="*/ 59 h 99"/>
              <a:gd name="T14" fmla="*/ 478 w 478"/>
              <a:gd name="T15" fmla="*/ 0 h 99"/>
              <a:gd name="T16" fmla="*/ 0 w 478"/>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99">
                <a:moveTo>
                  <a:pt x="0" y="0"/>
                </a:moveTo>
                <a:cubicBezTo>
                  <a:pt x="0" y="59"/>
                  <a:pt x="0" y="59"/>
                  <a:pt x="0" y="59"/>
                </a:cubicBezTo>
                <a:cubicBezTo>
                  <a:pt x="192" y="59"/>
                  <a:pt x="192" y="59"/>
                  <a:pt x="192" y="59"/>
                </a:cubicBezTo>
                <a:cubicBezTo>
                  <a:pt x="231" y="95"/>
                  <a:pt x="231" y="95"/>
                  <a:pt x="231" y="95"/>
                </a:cubicBezTo>
                <a:cubicBezTo>
                  <a:pt x="235" y="99"/>
                  <a:pt x="243" y="99"/>
                  <a:pt x="247" y="95"/>
                </a:cubicBezTo>
                <a:cubicBezTo>
                  <a:pt x="286" y="59"/>
                  <a:pt x="286" y="59"/>
                  <a:pt x="286" y="59"/>
                </a:cubicBezTo>
                <a:cubicBezTo>
                  <a:pt x="478" y="59"/>
                  <a:pt x="478" y="59"/>
                  <a:pt x="478" y="59"/>
                </a:cubicBezTo>
                <a:cubicBezTo>
                  <a:pt x="478" y="0"/>
                  <a:pt x="478" y="0"/>
                  <a:pt x="478" y="0"/>
                </a:cubicBezTo>
                <a:lnTo>
                  <a:pt x="0"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48366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8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anim calcmode="lin" valueType="num">
                                      <p:cBhvr>
                                        <p:cTn id="13" dur="750" fill="hold"/>
                                        <p:tgtEl>
                                          <p:spTgt spid="18"/>
                                        </p:tgtEl>
                                        <p:attrNameLst>
                                          <p:attrName>ppt_x</p:attrName>
                                        </p:attrNameLst>
                                      </p:cBhvr>
                                      <p:tavLst>
                                        <p:tav tm="0">
                                          <p:val>
                                            <p:strVal val="#ppt_x"/>
                                          </p:val>
                                        </p:tav>
                                        <p:tav tm="100000">
                                          <p:val>
                                            <p:strVal val="#ppt_x"/>
                                          </p:val>
                                        </p:tav>
                                      </p:tavLst>
                                    </p:anim>
                                    <p:anim calcmode="lin" valueType="num">
                                      <p:cBhvr>
                                        <p:cTn id="14" dur="750" fill="hold"/>
                                        <p:tgtEl>
                                          <p:spTgt spid="1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8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750"/>
                                        <p:tgtEl>
                                          <p:spTgt spid="20"/>
                                        </p:tgtEl>
                                      </p:cBhvr>
                                    </p:animEffect>
                                    <p:anim calcmode="lin" valueType="num">
                                      <p:cBhvr>
                                        <p:cTn id="18" dur="750" fill="hold"/>
                                        <p:tgtEl>
                                          <p:spTgt spid="20"/>
                                        </p:tgtEl>
                                        <p:attrNameLst>
                                          <p:attrName>ppt_x</p:attrName>
                                        </p:attrNameLst>
                                      </p:cBhvr>
                                      <p:tavLst>
                                        <p:tav tm="0">
                                          <p:val>
                                            <p:strVal val="#ppt_x"/>
                                          </p:val>
                                        </p:tav>
                                        <p:tav tm="100000">
                                          <p:val>
                                            <p:strVal val="#ppt_x"/>
                                          </p:val>
                                        </p:tav>
                                      </p:tavLst>
                                    </p:anim>
                                    <p:anim calcmode="lin" valueType="num">
                                      <p:cBhvr>
                                        <p:cTn id="19"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3C2BE-E484-4C64-950E-09A28A253EBA}"/>
              </a:ext>
            </a:extLst>
          </p:cNvPr>
          <p:cNvSpPr>
            <a:spLocks noGrp="1"/>
          </p:cNvSpPr>
          <p:nvPr>
            <p:ph type="title"/>
          </p:nvPr>
        </p:nvSpPr>
        <p:spPr>
          <a:xfrm>
            <a:off x="838200" y="365126"/>
            <a:ext cx="10515600" cy="859518"/>
          </a:xfrm>
        </p:spPr>
        <p:txBody>
          <a:bodyPr>
            <a:normAutofit/>
          </a:bodyPr>
          <a:lstStyle/>
          <a:p>
            <a:pPr algn="ctr"/>
            <a:r>
              <a:rPr lang="es-MX" sz="2000" b="1" dirty="0">
                <a:solidFill>
                  <a:schemeClr val="tx2"/>
                </a:solidFill>
                <a:latin typeface="Avenir Next LT Pro" panose="020B0504020202020204" pitchFamily="34" charset="0"/>
              </a:rPr>
              <a:t>SEGUIMIENTO INDICADORES MEDIDA  DE VIGILANCIA ESPECIAL </a:t>
            </a:r>
            <a:br>
              <a:rPr lang="es-MX" sz="2000" b="1" dirty="0">
                <a:solidFill>
                  <a:schemeClr val="tx2"/>
                </a:solidFill>
                <a:latin typeface="Avenir Next LT Pro" panose="020B0504020202020204" pitchFamily="34" charset="0"/>
              </a:rPr>
            </a:br>
            <a:r>
              <a:rPr lang="es-MX" sz="2000" b="1" dirty="0">
                <a:solidFill>
                  <a:schemeClr val="tx2"/>
                </a:solidFill>
                <a:latin typeface="Avenir Next LT Pro" panose="020B0504020202020204" pitchFamily="34" charset="0"/>
              </a:rPr>
              <a:t>BINOMIO MADRE E HIJO</a:t>
            </a:r>
            <a:endParaRPr lang="es-CO" sz="2000" b="1" dirty="0">
              <a:solidFill>
                <a:schemeClr val="tx2"/>
              </a:solidFill>
              <a:latin typeface="Avenir Next LT Pro" panose="020B0504020202020204" pitchFamily="34" charset="0"/>
            </a:endParaRPr>
          </a:p>
        </p:txBody>
      </p:sp>
      <p:graphicFrame>
        <p:nvGraphicFramePr>
          <p:cNvPr id="4" name="Marcador de contenido 3">
            <a:extLst>
              <a:ext uri="{FF2B5EF4-FFF2-40B4-BE49-F238E27FC236}">
                <a16:creationId xmlns:a16="http://schemas.microsoft.com/office/drawing/2014/main" id="{4E61ACC0-9855-4546-8048-6FB5C411E146}"/>
              </a:ext>
            </a:extLst>
          </p:cNvPr>
          <p:cNvGraphicFramePr>
            <a:graphicFrameLocks noGrp="1"/>
          </p:cNvGraphicFramePr>
          <p:nvPr>
            <p:ph idx="1"/>
            <p:extLst>
              <p:ext uri="{D42A27DB-BD31-4B8C-83A1-F6EECF244321}">
                <p14:modId xmlns:p14="http://schemas.microsoft.com/office/powerpoint/2010/main" val="1083224609"/>
              </p:ext>
            </p:extLst>
          </p:nvPr>
        </p:nvGraphicFramePr>
        <p:xfrm>
          <a:off x="511629" y="1224644"/>
          <a:ext cx="4631871" cy="25667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EEF16EF8-76F7-44A8-BBDF-AC14E640F829}"/>
              </a:ext>
            </a:extLst>
          </p:cNvPr>
          <p:cNvGraphicFramePr>
            <a:graphicFrameLocks/>
          </p:cNvGraphicFramePr>
          <p:nvPr>
            <p:extLst>
              <p:ext uri="{D42A27DB-BD31-4B8C-83A1-F6EECF244321}">
                <p14:modId xmlns:p14="http://schemas.microsoft.com/office/powerpoint/2010/main" val="2685151327"/>
              </p:ext>
            </p:extLst>
          </p:nvPr>
        </p:nvGraphicFramePr>
        <p:xfrm>
          <a:off x="838200" y="393518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a:extLst>
              <a:ext uri="{FF2B5EF4-FFF2-40B4-BE49-F238E27FC236}">
                <a16:creationId xmlns:a16="http://schemas.microsoft.com/office/drawing/2014/main" id="{0819F7D9-65A9-4C4C-A28D-BFB6407B86E2}"/>
              </a:ext>
            </a:extLst>
          </p:cNvPr>
          <p:cNvGraphicFramePr>
            <a:graphicFrameLocks/>
          </p:cNvGraphicFramePr>
          <p:nvPr>
            <p:extLst>
              <p:ext uri="{D42A27DB-BD31-4B8C-83A1-F6EECF244321}">
                <p14:modId xmlns:p14="http://schemas.microsoft.com/office/powerpoint/2010/main" val="942929064"/>
              </p:ext>
            </p:extLst>
          </p:nvPr>
        </p:nvGraphicFramePr>
        <p:xfrm>
          <a:off x="6096000" y="3429000"/>
          <a:ext cx="4864555" cy="34943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a:extLst>
              <a:ext uri="{FF2B5EF4-FFF2-40B4-BE49-F238E27FC236}">
                <a16:creationId xmlns:a16="http://schemas.microsoft.com/office/drawing/2014/main" id="{E763E33B-8F25-4EB3-B7B4-364A9E54C1EC}"/>
              </a:ext>
            </a:extLst>
          </p:cNvPr>
          <p:cNvGraphicFramePr>
            <a:graphicFrameLocks/>
          </p:cNvGraphicFramePr>
          <p:nvPr>
            <p:extLst>
              <p:ext uri="{D42A27DB-BD31-4B8C-83A1-F6EECF244321}">
                <p14:modId xmlns:p14="http://schemas.microsoft.com/office/powerpoint/2010/main" val="1828284632"/>
              </p:ext>
            </p:extLst>
          </p:nvPr>
        </p:nvGraphicFramePr>
        <p:xfrm>
          <a:off x="5829300" y="1084263"/>
          <a:ext cx="4572000" cy="274786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22850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AA16B3-331F-43F5-9CB5-70B5BD6C88BF}"/>
              </a:ext>
            </a:extLst>
          </p:cNvPr>
          <p:cNvSpPr>
            <a:spLocks noGrp="1"/>
          </p:cNvSpPr>
          <p:nvPr>
            <p:ph type="title"/>
          </p:nvPr>
        </p:nvSpPr>
        <p:spPr>
          <a:xfrm>
            <a:off x="838200" y="312963"/>
            <a:ext cx="10515600" cy="1325563"/>
          </a:xfrm>
        </p:spPr>
        <p:txBody>
          <a:bodyPr/>
          <a:lstStyle/>
          <a:p>
            <a:pPr algn="ctr"/>
            <a:r>
              <a:rPr kumimoji="0" lang="es-MX" sz="2000" b="1" i="0" u="none" strike="noStrike" kern="1200" cap="none" spc="0" normalizeH="0" baseline="0" noProof="0" dirty="0">
                <a:ln>
                  <a:noFill/>
                </a:ln>
                <a:solidFill>
                  <a:srgbClr val="44546A"/>
                </a:solidFill>
                <a:effectLst/>
                <a:uLnTx/>
                <a:uFillTx/>
                <a:latin typeface="Avenir Next LT Pro" panose="020B0504020202020204" pitchFamily="34" charset="0"/>
                <a:ea typeface="+mj-ea"/>
                <a:cs typeface="+mj-cs"/>
              </a:rPr>
              <a:t>SEGUIMIENTO INDICADORES MEDIDA  DE VIGILANCIA ESPECIAL </a:t>
            </a:r>
            <a:br>
              <a:rPr kumimoji="0" lang="es-MX" sz="2000" b="1" i="0" u="none" strike="noStrike" kern="1200" cap="none" spc="0" normalizeH="0" baseline="0" noProof="0" dirty="0">
                <a:ln>
                  <a:noFill/>
                </a:ln>
                <a:solidFill>
                  <a:srgbClr val="44546A"/>
                </a:solidFill>
                <a:effectLst/>
                <a:uLnTx/>
                <a:uFillTx/>
                <a:latin typeface="Avenir Next LT Pro" panose="020B0504020202020204" pitchFamily="34" charset="0"/>
                <a:ea typeface="+mj-ea"/>
                <a:cs typeface="+mj-cs"/>
              </a:rPr>
            </a:br>
            <a:r>
              <a:rPr kumimoji="0" lang="es-MX" sz="2000" b="1" i="0" u="none" strike="noStrike" kern="1200" cap="none" spc="0" normalizeH="0" baseline="0" noProof="0" dirty="0">
                <a:ln>
                  <a:noFill/>
                </a:ln>
                <a:solidFill>
                  <a:srgbClr val="44546A"/>
                </a:solidFill>
                <a:effectLst/>
                <a:uLnTx/>
                <a:uFillTx/>
                <a:latin typeface="Avenir Next LT Pro" panose="020B0504020202020204" pitchFamily="34" charset="0"/>
                <a:ea typeface="+mj-ea"/>
                <a:cs typeface="+mj-cs"/>
              </a:rPr>
              <a:t>MORTALIDAD INFANTIL</a:t>
            </a:r>
            <a:endParaRPr lang="es-CO" dirty="0"/>
          </a:p>
        </p:txBody>
      </p:sp>
      <p:graphicFrame>
        <p:nvGraphicFramePr>
          <p:cNvPr id="4" name="Marcador de contenido 3">
            <a:extLst>
              <a:ext uri="{FF2B5EF4-FFF2-40B4-BE49-F238E27FC236}">
                <a16:creationId xmlns:a16="http://schemas.microsoft.com/office/drawing/2014/main" id="{E763E33B-8F25-4EB3-B7B4-364A9E54C1EC}"/>
              </a:ext>
            </a:extLst>
          </p:cNvPr>
          <p:cNvGraphicFramePr>
            <a:graphicFrameLocks noGrp="1"/>
          </p:cNvGraphicFramePr>
          <p:nvPr>
            <p:ph idx="1"/>
            <p:extLst>
              <p:ext uri="{D42A27DB-BD31-4B8C-83A1-F6EECF244321}">
                <p14:modId xmlns:p14="http://schemas.microsoft.com/office/powerpoint/2010/main" val="920198364"/>
              </p:ext>
            </p:extLst>
          </p:nvPr>
        </p:nvGraphicFramePr>
        <p:xfrm>
          <a:off x="576942" y="2188028"/>
          <a:ext cx="4991101" cy="33473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AED2927A-2114-40A9-A8C6-B1ACC96AA8FD}"/>
              </a:ext>
            </a:extLst>
          </p:cNvPr>
          <p:cNvGraphicFramePr>
            <a:graphicFrameLocks/>
          </p:cNvGraphicFramePr>
          <p:nvPr>
            <p:extLst>
              <p:ext uri="{D42A27DB-BD31-4B8C-83A1-F6EECF244321}">
                <p14:modId xmlns:p14="http://schemas.microsoft.com/office/powerpoint/2010/main" val="2405596006"/>
              </p:ext>
            </p:extLst>
          </p:nvPr>
        </p:nvGraphicFramePr>
        <p:xfrm>
          <a:off x="5829300" y="1597024"/>
          <a:ext cx="5524499" cy="47547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6710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AA16B3-331F-43F5-9CB5-70B5BD6C88BF}"/>
              </a:ext>
            </a:extLst>
          </p:cNvPr>
          <p:cNvSpPr>
            <a:spLocks noGrp="1"/>
          </p:cNvSpPr>
          <p:nvPr>
            <p:ph type="title"/>
          </p:nvPr>
        </p:nvSpPr>
        <p:spPr>
          <a:xfrm>
            <a:off x="838200" y="312963"/>
            <a:ext cx="10515600" cy="879023"/>
          </a:xfrm>
        </p:spPr>
        <p:txBody>
          <a:bodyPr/>
          <a:lstStyle/>
          <a:p>
            <a:pPr algn="ctr"/>
            <a:r>
              <a:rPr kumimoji="0" lang="es-MX" sz="2000" b="1" i="0" u="none" strike="noStrike" kern="1200" cap="none" spc="0" normalizeH="0" baseline="0" noProof="0" dirty="0">
                <a:ln>
                  <a:noFill/>
                </a:ln>
                <a:solidFill>
                  <a:srgbClr val="44546A"/>
                </a:solidFill>
                <a:effectLst/>
                <a:uLnTx/>
                <a:uFillTx/>
                <a:latin typeface="Avenir Next LT Pro" panose="020B0504020202020204" pitchFamily="34" charset="0"/>
                <a:ea typeface="+mj-ea"/>
                <a:cs typeface="+mj-cs"/>
              </a:rPr>
              <a:t>SEGUIMIENTO INDICADORES MEDIDA  DE VIGILANCIA ESPECIAL </a:t>
            </a:r>
            <a:br>
              <a:rPr kumimoji="0" lang="es-MX" sz="2000" b="1" i="0" u="none" strike="noStrike" kern="1200" cap="none" spc="0" normalizeH="0" baseline="0" noProof="0" dirty="0">
                <a:ln>
                  <a:noFill/>
                </a:ln>
                <a:solidFill>
                  <a:srgbClr val="44546A"/>
                </a:solidFill>
                <a:effectLst/>
                <a:uLnTx/>
                <a:uFillTx/>
                <a:latin typeface="Avenir Next LT Pro" panose="020B0504020202020204" pitchFamily="34" charset="0"/>
                <a:ea typeface="+mj-ea"/>
                <a:cs typeface="+mj-cs"/>
              </a:rPr>
            </a:br>
            <a:r>
              <a:rPr kumimoji="0" lang="es-MX" sz="2000" b="1" i="0" u="none" strike="noStrike" kern="1200" cap="none" spc="0" normalizeH="0" baseline="0" noProof="0" dirty="0">
                <a:ln>
                  <a:noFill/>
                </a:ln>
                <a:solidFill>
                  <a:srgbClr val="44546A"/>
                </a:solidFill>
                <a:effectLst/>
                <a:uLnTx/>
                <a:uFillTx/>
                <a:latin typeface="Avenir Next LT Pro" panose="020B0504020202020204" pitchFamily="34" charset="0"/>
                <a:ea typeface="+mj-ea"/>
                <a:cs typeface="+mj-cs"/>
              </a:rPr>
              <a:t>TAMIZACION CANCER EN MUJERES</a:t>
            </a:r>
            <a:endParaRPr lang="es-CO" dirty="0"/>
          </a:p>
        </p:txBody>
      </p:sp>
      <p:graphicFrame>
        <p:nvGraphicFramePr>
          <p:cNvPr id="8" name="Gráfico 7">
            <a:extLst>
              <a:ext uri="{FF2B5EF4-FFF2-40B4-BE49-F238E27FC236}">
                <a16:creationId xmlns:a16="http://schemas.microsoft.com/office/drawing/2014/main" id="{A54FBBC0-B4B5-4D7B-9CDE-BD1E67112A2C}"/>
              </a:ext>
            </a:extLst>
          </p:cNvPr>
          <p:cNvGraphicFramePr>
            <a:graphicFrameLocks/>
          </p:cNvGraphicFramePr>
          <p:nvPr>
            <p:extLst>
              <p:ext uri="{D42A27DB-BD31-4B8C-83A1-F6EECF244321}">
                <p14:modId xmlns:p14="http://schemas.microsoft.com/office/powerpoint/2010/main" val="3144111965"/>
              </p:ext>
            </p:extLst>
          </p:nvPr>
        </p:nvGraphicFramePr>
        <p:xfrm>
          <a:off x="6547757" y="1317564"/>
          <a:ext cx="5159829" cy="27475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7D111486-EC76-4984-97A2-61EF09A869D1}"/>
              </a:ext>
            </a:extLst>
          </p:cNvPr>
          <p:cNvGraphicFramePr>
            <a:graphicFrameLocks/>
          </p:cNvGraphicFramePr>
          <p:nvPr>
            <p:extLst>
              <p:ext uri="{D42A27DB-BD31-4B8C-83A1-F6EECF244321}">
                <p14:modId xmlns:p14="http://schemas.microsoft.com/office/powerpoint/2010/main" val="737887873"/>
              </p:ext>
            </p:extLst>
          </p:nvPr>
        </p:nvGraphicFramePr>
        <p:xfrm>
          <a:off x="620486" y="1320449"/>
          <a:ext cx="5323114" cy="27475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3492108B-CAC6-4286-99B6-B257F6CD9785}"/>
              </a:ext>
            </a:extLst>
          </p:cNvPr>
          <p:cNvGraphicFramePr>
            <a:graphicFrameLocks/>
          </p:cNvGraphicFramePr>
          <p:nvPr>
            <p:extLst>
              <p:ext uri="{D42A27DB-BD31-4B8C-83A1-F6EECF244321}">
                <p14:modId xmlns:p14="http://schemas.microsoft.com/office/powerpoint/2010/main" val="3301194331"/>
              </p:ext>
            </p:extLst>
          </p:nvPr>
        </p:nvGraphicFramePr>
        <p:xfrm>
          <a:off x="620485" y="4196441"/>
          <a:ext cx="5323113" cy="26615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a:extLst>
              <a:ext uri="{FF2B5EF4-FFF2-40B4-BE49-F238E27FC236}">
                <a16:creationId xmlns:a16="http://schemas.microsoft.com/office/drawing/2014/main" id="{3492108B-CAC6-4286-99B6-B257F6CD9785}"/>
              </a:ext>
            </a:extLst>
          </p:cNvPr>
          <p:cNvGraphicFramePr>
            <a:graphicFrameLocks/>
          </p:cNvGraphicFramePr>
          <p:nvPr>
            <p:extLst>
              <p:ext uri="{D42A27DB-BD31-4B8C-83A1-F6EECF244321}">
                <p14:modId xmlns:p14="http://schemas.microsoft.com/office/powerpoint/2010/main" val="917741433"/>
              </p:ext>
            </p:extLst>
          </p:nvPr>
        </p:nvGraphicFramePr>
        <p:xfrm>
          <a:off x="6547756" y="4114800"/>
          <a:ext cx="5099955"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27305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AA16B3-331F-43F5-9CB5-70B5BD6C88BF}"/>
              </a:ext>
            </a:extLst>
          </p:cNvPr>
          <p:cNvSpPr>
            <a:spLocks noGrp="1"/>
          </p:cNvSpPr>
          <p:nvPr>
            <p:ph type="title"/>
          </p:nvPr>
        </p:nvSpPr>
        <p:spPr>
          <a:xfrm>
            <a:off x="838200" y="312963"/>
            <a:ext cx="10515600" cy="879023"/>
          </a:xfrm>
        </p:spPr>
        <p:txBody>
          <a:bodyPr>
            <a:normAutofit/>
          </a:bodyPr>
          <a:lstStyle/>
          <a:p>
            <a:pPr algn="ctr"/>
            <a:r>
              <a:rPr kumimoji="0" lang="es-MX" sz="2000" b="1" i="0" u="none" strike="noStrike" kern="1200" cap="none" spc="0" normalizeH="0" baseline="0" noProof="0" dirty="0">
                <a:ln>
                  <a:noFill/>
                </a:ln>
                <a:solidFill>
                  <a:srgbClr val="44546A"/>
                </a:solidFill>
                <a:effectLst/>
                <a:uLnTx/>
                <a:uFillTx/>
                <a:latin typeface="Avenir Next LT Pro" panose="020B0504020202020204" pitchFamily="34" charset="0"/>
                <a:ea typeface="+mj-ea"/>
                <a:cs typeface="+mj-cs"/>
              </a:rPr>
              <a:t>SEGUIMIENTO INDICADORES MEDIDA  DE VIGILANCIA ESPECIAL </a:t>
            </a:r>
            <a:br>
              <a:rPr kumimoji="0" lang="es-MX" sz="2000" b="1" i="0" u="none" strike="noStrike" kern="1200" cap="none" spc="0" normalizeH="0" baseline="0" noProof="0" dirty="0">
                <a:ln>
                  <a:noFill/>
                </a:ln>
                <a:solidFill>
                  <a:srgbClr val="44546A"/>
                </a:solidFill>
                <a:effectLst/>
                <a:uLnTx/>
                <a:uFillTx/>
                <a:latin typeface="Avenir Next LT Pro" panose="020B0504020202020204" pitchFamily="34" charset="0"/>
                <a:ea typeface="+mj-ea"/>
                <a:cs typeface="+mj-cs"/>
              </a:rPr>
            </a:br>
            <a:r>
              <a:rPr kumimoji="0" lang="es-MX" sz="2000" b="1" i="0" u="none" strike="noStrike" kern="1200" cap="none" spc="0" normalizeH="0" baseline="0" noProof="0" dirty="0">
                <a:ln>
                  <a:noFill/>
                </a:ln>
                <a:solidFill>
                  <a:srgbClr val="44546A"/>
                </a:solidFill>
                <a:effectLst/>
                <a:uLnTx/>
                <a:uFillTx/>
                <a:latin typeface="Avenir Next LT Pro" panose="020B0504020202020204" pitchFamily="34" charset="0"/>
                <a:ea typeface="+mj-ea"/>
                <a:cs typeface="+mj-cs"/>
              </a:rPr>
              <a:t>RIESGO CARDIOVASCULAR</a:t>
            </a:r>
            <a:endParaRPr lang="es-CO" dirty="0"/>
          </a:p>
        </p:txBody>
      </p:sp>
      <p:graphicFrame>
        <p:nvGraphicFramePr>
          <p:cNvPr id="7" name="Gráfico 6">
            <a:extLst>
              <a:ext uri="{FF2B5EF4-FFF2-40B4-BE49-F238E27FC236}">
                <a16:creationId xmlns:a16="http://schemas.microsoft.com/office/drawing/2014/main" id="{E88B825B-7010-4077-A194-54E360A2F4EB}"/>
              </a:ext>
            </a:extLst>
          </p:cNvPr>
          <p:cNvGraphicFramePr>
            <a:graphicFrameLocks/>
          </p:cNvGraphicFramePr>
          <p:nvPr>
            <p:extLst>
              <p:ext uri="{D42A27DB-BD31-4B8C-83A1-F6EECF244321}">
                <p14:modId xmlns:p14="http://schemas.microsoft.com/office/powerpoint/2010/main" val="2519634081"/>
              </p:ext>
            </p:extLst>
          </p:nvPr>
        </p:nvGraphicFramePr>
        <p:xfrm>
          <a:off x="462643" y="1407659"/>
          <a:ext cx="4572000" cy="27363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79F9AB49-AD50-4B98-B2C8-FCCB61F2CA97}"/>
              </a:ext>
            </a:extLst>
          </p:cNvPr>
          <p:cNvGraphicFramePr>
            <a:graphicFrameLocks/>
          </p:cNvGraphicFramePr>
          <p:nvPr>
            <p:extLst>
              <p:ext uri="{D42A27DB-BD31-4B8C-83A1-F6EECF244321}">
                <p14:modId xmlns:p14="http://schemas.microsoft.com/office/powerpoint/2010/main" val="4029743341"/>
              </p:ext>
            </p:extLst>
          </p:nvPr>
        </p:nvGraphicFramePr>
        <p:xfrm>
          <a:off x="5823856" y="1191986"/>
          <a:ext cx="5148943"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79F9AB49-AD50-4B98-B2C8-FCCB61F2CA97}"/>
              </a:ext>
            </a:extLst>
          </p:cNvPr>
          <p:cNvGraphicFramePr>
            <a:graphicFrameLocks/>
          </p:cNvGraphicFramePr>
          <p:nvPr>
            <p:extLst>
              <p:ext uri="{D42A27DB-BD31-4B8C-83A1-F6EECF244321}">
                <p14:modId xmlns:p14="http://schemas.microsoft.com/office/powerpoint/2010/main" val="3050749630"/>
              </p:ext>
            </p:extLst>
          </p:nvPr>
        </p:nvGraphicFramePr>
        <p:xfrm>
          <a:off x="2351314" y="4114800"/>
          <a:ext cx="6531429"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0233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a:bodyPr>
          <a:lstStyle/>
          <a:p>
            <a:pPr algn="ctr"/>
            <a:r>
              <a:rPr lang="es-CO" sz="1600" b="1" dirty="0">
                <a:solidFill>
                  <a:srgbClr val="002060"/>
                </a:solidFill>
                <a:latin typeface="Arial" panose="020B0604020202020204" pitchFamily="34" charset="0"/>
                <a:cs typeface="Arial" panose="020B0604020202020204" pitchFamily="34" charset="0"/>
              </a:rPr>
              <a:t>EVALUACION POR PARTE DE LA  SNS AL MODELO DE ATENCION EN SALUD Y LA ESTIMACION DEL NIVEL DE RIESGO</a:t>
            </a:r>
          </a:p>
        </p:txBody>
      </p:sp>
      <p:sp>
        <p:nvSpPr>
          <p:cNvPr id="3" name="Marcador de texto 2"/>
          <p:cNvSpPr>
            <a:spLocks noGrp="1"/>
          </p:cNvSpPr>
          <p:nvPr>
            <p:ph type="body" idx="1"/>
          </p:nvPr>
        </p:nvSpPr>
        <p:spPr>
          <a:xfrm>
            <a:off x="614363" y="1397794"/>
            <a:ext cx="10515600" cy="823912"/>
          </a:xfrm>
        </p:spPr>
        <p:txBody>
          <a:bodyPr>
            <a:normAutofit/>
          </a:bodyPr>
          <a:lstStyle/>
          <a:p>
            <a:r>
              <a:rPr lang="es-CO" sz="1600" b="0" dirty="0">
                <a:solidFill>
                  <a:srgbClr val="002060"/>
                </a:solidFill>
                <a:latin typeface="Arial" panose="020B0604020202020204" pitchFamily="34" charset="0"/>
                <a:cs typeface="Arial" panose="020B0604020202020204" pitchFamily="34" charset="0"/>
              </a:rPr>
              <a:t>Modelo de salud con un desarrollo enfocado en caracterización individual y familiar, priorización de los grupos de riesgo,  GIRS, RIAS, RIPSS, contratación y sistemas de información.</a:t>
            </a:r>
          </a:p>
        </p:txBody>
      </p:sp>
      <p:pic>
        <p:nvPicPr>
          <p:cNvPr id="7" name="Marcador de contenido 6"/>
          <p:cNvPicPr>
            <a:picLocks noGrp="1"/>
          </p:cNvPicPr>
          <p:nvPr>
            <p:ph sz="half" idx="2"/>
          </p:nvPr>
        </p:nvPicPr>
        <p:blipFill rotWithShape="1">
          <a:blip r:embed="rId2"/>
          <a:srcRect l="49369" t="33676" r="19329" b="19724"/>
          <a:stretch/>
        </p:blipFill>
        <p:spPr bwMode="auto">
          <a:xfrm>
            <a:off x="614363" y="2561323"/>
            <a:ext cx="4743449" cy="3628340"/>
          </a:xfrm>
          <a:prstGeom prst="rect">
            <a:avLst/>
          </a:prstGeom>
          <a:ln/>
          <a:extLst>
            <a:ext uri="{53640926-AAD7-44D8-BBD7-CCE9431645EC}">
              <a14:shadowObscured xmlns:a14="http://schemas.microsoft.com/office/drawing/2010/main"/>
            </a:ext>
          </a:extLst>
        </p:spPr>
        <p:style>
          <a:lnRef idx="2">
            <a:schemeClr val="accent6"/>
          </a:lnRef>
          <a:fillRef idx="1">
            <a:schemeClr val="lt1"/>
          </a:fillRef>
          <a:effectRef idx="0">
            <a:schemeClr val="accent6"/>
          </a:effectRef>
          <a:fontRef idx="minor">
            <a:schemeClr val="dk1"/>
          </a:fontRef>
        </p:style>
      </p:pic>
      <p:sp>
        <p:nvSpPr>
          <p:cNvPr id="6" name="Marcador de contenido 5"/>
          <p:cNvSpPr>
            <a:spLocks noGrp="1"/>
          </p:cNvSpPr>
          <p:nvPr>
            <p:ph sz="quarter" idx="4"/>
          </p:nvPr>
        </p:nvSpPr>
        <p:spPr/>
        <p:txBody>
          <a:bodyPr/>
          <a:lstStyle/>
          <a:p>
            <a:endParaRPr lang="es-CO"/>
          </a:p>
        </p:txBody>
      </p:sp>
      <p:pic>
        <p:nvPicPr>
          <p:cNvPr id="8" name="Imagen 7"/>
          <p:cNvPicPr>
            <a:picLocks noChangeAspect="1"/>
          </p:cNvPicPr>
          <p:nvPr/>
        </p:nvPicPr>
        <p:blipFill>
          <a:blip r:embed="rId3"/>
          <a:stretch>
            <a:fillRect/>
          </a:stretch>
        </p:blipFill>
        <p:spPr>
          <a:xfrm>
            <a:off x="5586413" y="2386013"/>
            <a:ext cx="6126239" cy="3840135"/>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255177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6"/>
            <a:ext cx="10515600" cy="562152"/>
          </a:xfrm>
        </p:spPr>
        <p:txBody>
          <a:bodyPr>
            <a:normAutofit fontScale="90000"/>
          </a:bodyPr>
          <a:lstStyle/>
          <a:p>
            <a:pPr marL="0" marR="0" lvl="0" indent="0" algn="ctr" defTabSz="914400" rtl="0" fontAlgn="auto" hangingPunct="1">
              <a:lnSpc>
                <a:spcPct val="100000"/>
              </a:lnSpc>
              <a:spcBef>
                <a:spcPts val="0"/>
              </a:spcBef>
              <a:spcAft>
                <a:spcPts val="0"/>
              </a:spcAft>
              <a:tabLst/>
              <a:defRPr sz="1800" b="0" i="0" u="none" strike="noStrike" kern="0" cap="none" spc="0" baseline="0">
                <a:solidFill>
                  <a:srgbClr val="000000"/>
                </a:solidFill>
                <a:uFillTx/>
              </a:defRPr>
            </a:pPr>
            <a:r>
              <a:rPr lang="es-ES" sz="2400" b="1" i="0" u="none" strike="noStrike" kern="0" cap="none" spc="0" baseline="0" dirty="0">
                <a:solidFill>
                  <a:srgbClr val="002060"/>
                </a:solidFill>
                <a:uFillTx/>
                <a:latin typeface="Avenir Next LT Pro" panose="020B0504020202020204" pitchFamily="34" charset="0"/>
                <a:ea typeface="Calibri"/>
                <a:cs typeface="Arial" panose="020B0604020202020204" pitchFamily="34" charset="0"/>
              </a:rPr>
              <a:t>PROGRAMA DEMANDA INDUCIDA Y CARACTERIZACION DE RIESGOS INDIVIDUALES</a:t>
            </a:r>
            <a:br>
              <a:rPr lang="es-ES" sz="1600" b="1" i="0" u="none" strike="noStrike" kern="0" cap="none" spc="0" baseline="0" dirty="0">
                <a:solidFill>
                  <a:srgbClr val="00B0F0"/>
                </a:solidFill>
                <a:uFillTx/>
                <a:latin typeface="Calibri"/>
                <a:ea typeface="Calibri"/>
                <a:cs typeface="Calibri"/>
              </a:rPr>
            </a:br>
            <a:endParaRPr lang="es-CO" sz="2000" b="1" dirty="0">
              <a:solidFill>
                <a:srgbClr val="002060"/>
              </a:soli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4AC861DF-9EE3-4775-BA75-95A419893D36}"/>
              </a:ext>
            </a:extLst>
          </p:cNvPr>
          <p:cNvPicPr>
            <a:picLocks noChangeAspect="1"/>
          </p:cNvPicPr>
          <p:nvPr/>
        </p:nvPicPr>
        <p:blipFill rotWithShape="1">
          <a:blip r:embed="rId2"/>
          <a:srcRect l="5578" t="21751" b="6622"/>
          <a:stretch/>
        </p:blipFill>
        <p:spPr>
          <a:xfrm>
            <a:off x="8257577" y="927278"/>
            <a:ext cx="2235601" cy="2499722"/>
          </a:xfrm>
          <a:prstGeom prst="rect">
            <a:avLst/>
          </a:prstGeom>
          <a:ln w="38100">
            <a:solidFill>
              <a:srgbClr val="FFC000"/>
            </a:solidFill>
          </a:ln>
          <a:effectLst>
            <a:outerShdw blurRad="292100" dist="139700" dir="2700000" algn="tl" rotWithShape="0">
              <a:srgbClr val="333333">
                <a:alpha val="65000"/>
              </a:srgbClr>
            </a:outerShdw>
          </a:effectLst>
        </p:spPr>
      </p:pic>
      <p:pic>
        <p:nvPicPr>
          <p:cNvPr id="14" name="Google Shape;241;g104859e96f0_1_335">
            <a:extLst>
              <a:ext uri="{FF2B5EF4-FFF2-40B4-BE49-F238E27FC236}">
                <a16:creationId xmlns:a16="http://schemas.microsoft.com/office/drawing/2014/main" id="{78E3DBA6-FD55-4287-A9EC-C43E7A3394B5}"/>
              </a:ext>
            </a:extLst>
          </p:cNvPr>
          <p:cNvPicPr>
            <a:picLocks noChangeAspect="1"/>
          </p:cNvPicPr>
          <p:nvPr/>
        </p:nvPicPr>
        <p:blipFill>
          <a:blip r:embed="rId3">
            <a:alphaModFix/>
          </a:blip>
          <a:srcRect/>
          <a:stretch>
            <a:fillRect/>
          </a:stretch>
        </p:blipFill>
        <p:spPr>
          <a:xfrm>
            <a:off x="1885025" y="3760529"/>
            <a:ext cx="2017399" cy="2503996"/>
          </a:xfrm>
          <a:prstGeom prst="rect">
            <a:avLst/>
          </a:prstGeom>
          <a:ln w="38100">
            <a:solidFill>
              <a:srgbClr val="FF0000"/>
            </a:solidFill>
          </a:ln>
          <a:effectLst>
            <a:outerShdw blurRad="292100" dist="139700" dir="2700000" algn="tl" rotWithShape="0">
              <a:srgbClr val="333333">
                <a:alpha val="65000"/>
              </a:srgbClr>
            </a:outerShdw>
          </a:effectLst>
        </p:spPr>
      </p:pic>
      <p:pic>
        <p:nvPicPr>
          <p:cNvPr id="16" name="Imagen 8">
            <a:extLst>
              <a:ext uri="{FF2B5EF4-FFF2-40B4-BE49-F238E27FC236}">
                <a16:creationId xmlns:a16="http://schemas.microsoft.com/office/drawing/2014/main" id="{A7CFF131-93D4-4B94-87C5-23F2239714A5}"/>
              </a:ext>
            </a:extLst>
          </p:cNvPr>
          <p:cNvPicPr>
            <a:picLocks noChangeAspect="1"/>
          </p:cNvPicPr>
          <p:nvPr/>
        </p:nvPicPr>
        <p:blipFill>
          <a:blip r:embed="rId4"/>
          <a:stretch>
            <a:fillRect/>
          </a:stretch>
        </p:blipFill>
        <p:spPr>
          <a:xfrm>
            <a:off x="4767086" y="1230860"/>
            <a:ext cx="2657827" cy="1892557"/>
          </a:xfrm>
          <a:prstGeom prst="rect">
            <a:avLst/>
          </a:prstGeom>
          <a:solidFill>
            <a:srgbClr val="00B0F0"/>
          </a:solidFill>
          <a:ln w="38100">
            <a:solidFill>
              <a:srgbClr val="0070C0"/>
            </a:solid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B0EABDFD-9E7D-41D9-9FE5-5222DEE0AEB8}"/>
              </a:ext>
            </a:extLst>
          </p:cNvPr>
          <p:cNvPicPr>
            <a:picLocks noChangeAspect="1"/>
          </p:cNvPicPr>
          <p:nvPr/>
        </p:nvPicPr>
        <p:blipFill>
          <a:blip r:embed="rId5"/>
          <a:stretch>
            <a:fillRect/>
          </a:stretch>
        </p:blipFill>
        <p:spPr>
          <a:xfrm>
            <a:off x="4767086" y="3671746"/>
            <a:ext cx="2050721" cy="2548457"/>
          </a:xfrm>
          <a:prstGeom prst="rect">
            <a:avLst/>
          </a:prstGeom>
          <a:solidFill>
            <a:srgbClr val="0070C0"/>
          </a:solidFill>
          <a:ln w="38100">
            <a:solidFill>
              <a:schemeClr val="accent2">
                <a:lumMod val="75000"/>
              </a:schemeClr>
            </a:solidFill>
          </a:ln>
          <a:effectLst>
            <a:outerShdw blurRad="292100" dist="139700" dir="2700000" algn="tl" rotWithShape="0">
              <a:srgbClr val="333333">
                <a:alpha val="65000"/>
              </a:srgbClr>
            </a:outerShdw>
          </a:effectLst>
        </p:spPr>
      </p:pic>
      <p:pic>
        <p:nvPicPr>
          <p:cNvPr id="19" name="Imagen 15">
            <a:extLst>
              <a:ext uri="{FF2B5EF4-FFF2-40B4-BE49-F238E27FC236}">
                <a16:creationId xmlns:a16="http://schemas.microsoft.com/office/drawing/2014/main" id="{AC6803F8-5501-4604-BF9F-B2536F1B8F8A}"/>
              </a:ext>
            </a:extLst>
          </p:cNvPr>
          <p:cNvPicPr>
            <a:picLocks noChangeAspect="1"/>
          </p:cNvPicPr>
          <p:nvPr/>
        </p:nvPicPr>
        <p:blipFill rotWithShape="1">
          <a:blip r:embed="rId6"/>
          <a:srcRect l="15808" t="9643" r="8581"/>
          <a:stretch/>
        </p:blipFill>
        <p:spPr>
          <a:xfrm>
            <a:off x="7900372" y="3627426"/>
            <a:ext cx="2950013" cy="2637099"/>
          </a:xfrm>
          <a:prstGeom prst="rect">
            <a:avLst/>
          </a:prstGeom>
          <a:ln w="38100">
            <a:solidFill>
              <a:srgbClr val="00B050"/>
            </a:solid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96F78C1C-EA2A-4624-AFB4-E97D407D7F91}"/>
              </a:ext>
            </a:extLst>
          </p:cNvPr>
          <p:cNvPicPr>
            <a:picLocks noChangeAspect="1"/>
          </p:cNvPicPr>
          <p:nvPr/>
        </p:nvPicPr>
        <p:blipFill>
          <a:blip r:embed="rId7"/>
          <a:stretch>
            <a:fillRect/>
          </a:stretch>
        </p:blipFill>
        <p:spPr>
          <a:xfrm>
            <a:off x="1520174" y="1034449"/>
            <a:ext cx="2747103" cy="2359475"/>
          </a:xfrm>
          <a:prstGeom prst="rect">
            <a:avLst/>
          </a:prstGeom>
        </p:spPr>
      </p:pic>
    </p:spTree>
    <p:extLst>
      <p:ext uri="{BB962C8B-B14F-4D97-AF65-F5344CB8AC3E}">
        <p14:creationId xmlns:p14="http://schemas.microsoft.com/office/powerpoint/2010/main" val="1037435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957489"/>
          </a:xfrm>
        </p:spPr>
        <p:txBody>
          <a:bodyPr>
            <a:noAutofit/>
          </a:bodyPr>
          <a:lstStyle/>
          <a:p>
            <a:pPr algn="ctr"/>
            <a:r>
              <a:rPr lang="es-CO" sz="2200" b="1" dirty="0">
                <a:solidFill>
                  <a:srgbClr val="002060"/>
                </a:solidFill>
                <a:latin typeface="Avenir Next LT Pro" panose="020B0504020202020204" pitchFamily="34" charset="0"/>
                <a:cs typeface="Arial" panose="020B0604020202020204" pitchFamily="34" charset="0"/>
              </a:rPr>
              <a:t>PROGRAMA DEMANDA INDUCIDA </a:t>
            </a:r>
          </a:p>
        </p:txBody>
      </p:sp>
      <p:graphicFrame>
        <p:nvGraphicFramePr>
          <p:cNvPr id="16" name="Marcador de contenido 15">
            <a:extLst>
              <a:ext uri="{FF2B5EF4-FFF2-40B4-BE49-F238E27FC236}">
                <a16:creationId xmlns:a16="http://schemas.microsoft.com/office/drawing/2014/main" id="{D7DCDF36-E079-435A-9269-A6305887C48F}"/>
              </a:ext>
            </a:extLst>
          </p:cNvPr>
          <p:cNvGraphicFramePr>
            <a:graphicFrameLocks noGrp="1"/>
          </p:cNvGraphicFramePr>
          <p:nvPr>
            <p:ph sz="half" idx="2"/>
            <p:extLst>
              <p:ext uri="{D42A27DB-BD31-4B8C-83A1-F6EECF244321}">
                <p14:modId xmlns:p14="http://schemas.microsoft.com/office/powerpoint/2010/main" val="1642200185"/>
              </p:ext>
            </p:extLst>
          </p:nvPr>
        </p:nvGraphicFramePr>
        <p:xfrm>
          <a:off x="522513" y="1502229"/>
          <a:ext cx="5355774" cy="2090055"/>
        </p:xfrm>
        <a:graphic>
          <a:graphicData uri="http://schemas.openxmlformats.org/drawingml/2006/table">
            <a:tbl>
              <a:tblPr/>
              <a:tblGrid>
                <a:gridCol w="2443460">
                  <a:extLst>
                    <a:ext uri="{9D8B030D-6E8A-4147-A177-3AD203B41FA5}">
                      <a16:colId xmlns:a16="http://schemas.microsoft.com/office/drawing/2014/main" val="1840632487"/>
                    </a:ext>
                  </a:extLst>
                </a:gridCol>
                <a:gridCol w="853557">
                  <a:extLst>
                    <a:ext uri="{9D8B030D-6E8A-4147-A177-3AD203B41FA5}">
                      <a16:colId xmlns:a16="http://schemas.microsoft.com/office/drawing/2014/main" val="2850790004"/>
                    </a:ext>
                  </a:extLst>
                </a:gridCol>
                <a:gridCol w="913667">
                  <a:extLst>
                    <a:ext uri="{9D8B030D-6E8A-4147-A177-3AD203B41FA5}">
                      <a16:colId xmlns:a16="http://schemas.microsoft.com/office/drawing/2014/main" val="1671740171"/>
                    </a:ext>
                  </a:extLst>
                </a:gridCol>
                <a:gridCol w="1145090">
                  <a:extLst>
                    <a:ext uri="{9D8B030D-6E8A-4147-A177-3AD203B41FA5}">
                      <a16:colId xmlns:a16="http://schemas.microsoft.com/office/drawing/2014/main" val="385666795"/>
                    </a:ext>
                  </a:extLst>
                </a:gridCol>
              </a:tblGrid>
              <a:tr h="190005">
                <a:tc>
                  <a:txBody>
                    <a:bodyPr/>
                    <a:lstStyle/>
                    <a:p>
                      <a:pPr algn="ctr" fontAlgn="b"/>
                      <a:r>
                        <a:rPr lang="es-MX" sz="1000" b="1" i="0" u="none" strike="noStrike">
                          <a:solidFill>
                            <a:srgbClr val="000000"/>
                          </a:solidFill>
                          <a:effectLst/>
                          <a:latin typeface="Calibri" panose="020F0502020204030204" pitchFamily="34" charset="0"/>
                        </a:rPr>
                        <a:t>PROGRAMAS RED SALUD CASANARE ESE</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CO" sz="1000" b="1" i="0" u="none" strike="noStrike">
                          <a:solidFill>
                            <a:srgbClr val="000000"/>
                          </a:solidFill>
                          <a:effectLst/>
                          <a:latin typeface="Calibri" panose="020F0502020204030204" pitchFamily="34" charset="0"/>
                        </a:rPr>
                        <a:t>AGENDAS RSC</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CO" sz="1000" b="1" i="0" u="none" strike="noStrike">
                          <a:solidFill>
                            <a:srgbClr val="000000"/>
                          </a:solidFill>
                          <a:effectLst/>
                          <a:latin typeface="Calibri" panose="020F0502020204030204" pitchFamily="34" charset="0"/>
                        </a:rPr>
                        <a:t>AGENDADO JM</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CO" sz="1000" b="1" i="0" u="none" strike="noStrike">
                          <a:solidFill>
                            <a:srgbClr val="000000"/>
                          </a:solidFill>
                          <a:effectLst/>
                          <a:latin typeface="Calibri" panose="020F0502020204030204" pitchFamily="34" charset="0"/>
                        </a:rPr>
                        <a:t>% AGENDAMIENTO</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09096610"/>
                  </a:ext>
                </a:extLst>
              </a:tr>
              <a:tr h="190005">
                <a:tc>
                  <a:txBody>
                    <a:bodyPr/>
                    <a:lstStyle/>
                    <a:p>
                      <a:pPr algn="l" fontAlgn="b"/>
                      <a:r>
                        <a:rPr lang="es-CO" sz="1000" b="0" i="0" u="none" strike="noStrike">
                          <a:solidFill>
                            <a:srgbClr val="000000"/>
                          </a:solidFill>
                          <a:effectLst/>
                          <a:latin typeface="Calibri" panose="020F0502020204030204" pitchFamily="34" charset="0"/>
                        </a:rPr>
                        <a:t>ASESORIA EN PNF</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1429</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1306</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91%</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402734"/>
                  </a:ext>
                </a:extLst>
              </a:tr>
              <a:tr h="190005">
                <a:tc>
                  <a:txBody>
                    <a:bodyPr/>
                    <a:lstStyle/>
                    <a:p>
                      <a:pPr algn="l" fontAlgn="b"/>
                      <a:r>
                        <a:rPr lang="es-CO" sz="1000" b="0" i="0" u="none" strike="noStrike">
                          <a:solidFill>
                            <a:srgbClr val="000000"/>
                          </a:solidFill>
                          <a:effectLst/>
                          <a:latin typeface="Calibri" panose="020F0502020204030204" pitchFamily="34" charset="0"/>
                        </a:rPr>
                        <a:t>SALUD ORAL </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3601</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3390</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94%</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105139"/>
                  </a:ext>
                </a:extLst>
              </a:tr>
              <a:tr h="190005">
                <a:tc>
                  <a:txBody>
                    <a:bodyPr/>
                    <a:lstStyle/>
                    <a:p>
                      <a:pPr algn="l" fontAlgn="b"/>
                      <a:r>
                        <a:rPr lang="es-CO" sz="1000" b="0" i="0" u="none" strike="noStrike">
                          <a:solidFill>
                            <a:srgbClr val="000000"/>
                          </a:solidFill>
                          <a:effectLst/>
                          <a:latin typeface="Calibri" panose="020F0502020204030204" pitchFamily="34" charset="0"/>
                        </a:rPr>
                        <a:t>CONSULTA ADULTEZ </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429</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408</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95%</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053146"/>
                  </a:ext>
                </a:extLst>
              </a:tr>
              <a:tr h="190005">
                <a:tc>
                  <a:txBody>
                    <a:bodyPr/>
                    <a:lstStyle/>
                    <a:p>
                      <a:pPr algn="l" fontAlgn="b"/>
                      <a:r>
                        <a:rPr lang="es-CO" sz="1000" b="0" i="0" u="none" strike="noStrike">
                          <a:solidFill>
                            <a:srgbClr val="000000"/>
                          </a:solidFill>
                          <a:effectLst/>
                          <a:latin typeface="Calibri" panose="020F0502020204030204" pitchFamily="34" charset="0"/>
                        </a:rPr>
                        <a:t>CONSULTA JUVENTUD</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dirty="0">
                          <a:solidFill>
                            <a:srgbClr val="000000"/>
                          </a:solidFill>
                          <a:effectLst/>
                          <a:latin typeface="Calibri" panose="020F0502020204030204" pitchFamily="34" charset="0"/>
                        </a:rPr>
                        <a:t>3882</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3695</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95%</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0502329"/>
                  </a:ext>
                </a:extLst>
              </a:tr>
              <a:tr h="190005">
                <a:tc>
                  <a:txBody>
                    <a:bodyPr/>
                    <a:lstStyle/>
                    <a:p>
                      <a:pPr algn="l" fontAlgn="b"/>
                      <a:r>
                        <a:rPr lang="es-CO" sz="1000" b="0" i="0" u="none" strike="noStrike">
                          <a:solidFill>
                            <a:srgbClr val="000000"/>
                          </a:solidFill>
                          <a:effectLst/>
                          <a:latin typeface="Calibri" panose="020F0502020204030204" pitchFamily="34" charset="0"/>
                        </a:rPr>
                        <a:t>CONSULTA PRIMERA INFANCIA</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355</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268</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75%</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1825279"/>
                  </a:ext>
                </a:extLst>
              </a:tr>
              <a:tr h="190005">
                <a:tc>
                  <a:txBody>
                    <a:bodyPr/>
                    <a:lstStyle/>
                    <a:p>
                      <a:pPr algn="l" fontAlgn="b"/>
                      <a:r>
                        <a:rPr lang="es-CO" sz="1000" b="0" i="0" u="none" strike="noStrike">
                          <a:solidFill>
                            <a:srgbClr val="000000"/>
                          </a:solidFill>
                          <a:effectLst/>
                          <a:latin typeface="Calibri" panose="020F0502020204030204" pitchFamily="34" charset="0"/>
                        </a:rPr>
                        <a:t>CONSULTA ADOLESCENCIA</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489</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445</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91%</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1173549"/>
                  </a:ext>
                </a:extLst>
              </a:tr>
              <a:tr h="190005">
                <a:tc>
                  <a:txBody>
                    <a:bodyPr/>
                    <a:lstStyle/>
                    <a:p>
                      <a:pPr algn="l" fontAlgn="b"/>
                      <a:r>
                        <a:rPr lang="es-CO" sz="1000" b="0" i="0" u="none" strike="noStrike">
                          <a:solidFill>
                            <a:srgbClr val="000000"/>
                          </a:solidFill>
                          <a:effectLst/>
                          <a:latin typeface="Calibri" panose="020F0502020204030204" pitchFamily="34" charset="0"/>
                        </a:rPr>
                        <a:t>CONSULTA VEJEZ</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198</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178</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90%</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4252783"/>
                  </a:ext>
                </a:extLst>
              </a:tr>
              <a:tr h="190005">
                <a:tc>
                  <a:txBody>
                    <a:bodyPr/>
                    <a:lstStyle/>
                    <a:p>
                      <a:pPr algn="l" fontAlgn="b"/>
                      <a:r>
                        <a:rPr lang="es-CO" sz="1000" b="0" i="0" u="none" strike="noStrike">
                          <a:solidFill>
                            <a:srgbClr val="000000"/>
                          </a:solidFill>
                          <a:effectLst/>
                          <a:latin typeface="Calibri" panose="020F0502020204030204" pitchFamily="34" charset="0"/>
                        </a:rPr>
                        <a:t>CONSULTA INFANCIA</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177</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152</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86%</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792190"/>
                  </a:ext>
                </a:extLst>
              </a:tr>
              <a:tr h="190005">
                <a:tc>
                  <a:txBody>
                    <a:bodyPr/>
                    <a:lstStyle/>
                    <a:p>
                      <a:pPr algn="l" fontAlgn="b"/>
                      <a:r>
                        <a:rPr lang="es-CO" sz="1000" b="0" i="0" u="none" strike="noStrike">
                          <a:solidFill>
                            <a:srgbClr val="000000"/>
                          </a:solidFill>
                          <a:effectLst/>
                          <a:latin typeface="Calibri" panose="020F0502020204030204" pitchFamily="34" charset="0"/>
                        </a:rPr>
                        <a:t>TAMIZAJE CANCER CERVICOUTERINO</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13891</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12732</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92%</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9968272"/>
                  </a:ext>
                </a:extLst>
              </a:tr>
              <a:tr h="190005">
                <a:tc>
                  <a:txBody>
                    <a:bodyPr/>
                    <a:lstStyle/>
                    <a:p>
                      <a:pPr algn="l" fontAlgn="b"/>
                      <a:r>
                        <a:rPr lang="es-CO" sz="1000" b="1" i="0" u="none" strike="noStrike">
                          <a:solidFill>
                            <a:srgbClr val="000000"/>
                          </a:solidFill>
                          <a:effectLst/>
                          <a:latin typeface="Calibri" panose="020F0502020204030204" pitchFamily="34" charset="0"/>
                        </a:rPr>
                        <a:t>TOTAL</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s-CO" sz="1000" b="1" i="0" u="none" strike="noStrike">
                          <a:solidFill>
                            <a:srgbClr val="000000"/>
                          </a:solidFill>
                          <a:effectLst/>
                          <a:latin typeface="Calibri" panose="020F0502020204030204" pitchFamily="34" charset="0"/>
                        </a:rPr>
                        <a:t>24451</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s-CO" sz="1000" b="1" i="0" u="none" strike="noStrike">
                          <a:solidFill>
                            <a:srgbClr val="000000"/>
                          </a:solidFill>
                          <a:effectLst/>
                          <a:latin typeface="Calibri" panose="020F0502020204030204" pitchFamily="34" charset="0"/>
                        </a:rPr>
                        <a:t>22574</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s-CO" sz="1000" b="1" i="0" u="none" strike="noStrike" dirty="0">
                          <a:solidFill>
                            <a:srgbClr val="000000"/>
                          </a:solidFill>
                          <a:effectLst/>
                          <a:latin typeface="Calibri" panose="020F0502020204030204" pitchFamily="34" charset="0"/>
                        </a:rPr>
                        <a:t>92%</a:t>
                      </a:r>
                    </a:p>
                  </a:txBody>
                  <a:tcPr marL="8693" marR="8693" marT="86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2726334"/>
                  </a:ext>
                </a:extLst>
              </a:tr>
            </a:tbl>
          </a:graphicData>
        </a:graphic>
      </p:graphicFrame>
      <p:graphicFrame>
        <p:nvGraphicFramePr>
          <p:cNvPr id="20" name="Gráfico 19">
            <a:extLst>
              <a:ext uri="{FF2B5EF4-FFF2-40B4-BE49-F238E27FC236}">
                <a16:creationId xmlns:a16="http://schemas.microsoft.com/office/drawing/2014/main" id="{C7F9788C-6A8D-4C39-9920-4302200C65E5}"/>
              </a:ext>
            </a:extLst>
          </p:cNvPr>
          <p:cNvGraphicFramePr>
            <a:graphicFrameLocks/>
          </p:cNvGraphicFramePr>
          <p:nvPr>
            <p:extLst>
              <p:ext uri="{D42A27DB-BD31-4B8C-83A1-F6EECF244321}">
                <p14:modId xmlns:p14="http://schemas.microsoft.com/office/powerpoint/2010/main" val="3792164267"/>
              </p:ext>
            </p:extLst>
          </p:nvPr>
        </p:nvGraphicFramePr>
        <p:xfrm>
          <a:off x="6096000" y="1502229"/>
          <a:ext cx="5562599" cy="46152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áfico 20">
            <a:extLst>
              <a:ext uri="{FF2B5EF4-FFF2-40B4-BE49-F238E27FC236}">
                <a16:creationId xmlns:a16="http://schemas.microsoft.com/office/drawing/2014/main" id="{73640F18-991D-4D55-9ED3-6FD58BBA7630}"/>
              </a:ext>
            </a:extLst>
          </p:cNvPr>
          <p:cNvGraphicFramePr>
            <a:graphicFrameLocks/>
          </p:cNvGraphicFramePr>
          <p:nvPr>
            <p:extLst>
              <p:ext uri="{D42A27DB-BD31-4B8C-83A1-F6EECF244321}">
                <p14:modId xmlns:p14="http://schemas.microsoft.com/office/powerpoint/2010/main" val="1479470719"/>
              </p:ext>
            </p:extLst>
          </p:nvPr>
        </p:nvGraphicFramePr>
        <p:xfrm>
          <a:off x="543268" y="3613816"/>
          <a:ext cx="5335019" cy="3483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4513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a:extLst>
              <a:ext uri="{FF2B5EF4-FFF2-40B4-BE49-F238E27FC236}">
                <a16:creationId xmlns:a16="http://schemas.microsoft.com/office/drawing/2014/main" id="{0EF55EDE-E275-A671-738D-350B18996D06}"/>
              </a:ext>
            </a:extLst>
          </p:cNvPr>
          <p:cNvSpPr txBox="1"/>
          <p:nvPr/>
        </p:nvSpPr>
        <p:spPr>
          <a:xfrm>
            <a:off x="1812759" y="456491"/>
            <a:ext cx="9432758" cy="430887"/>
          </a:xfrm>
          <a:prstGeom prst="rect">
            <a:avLst/>
          </a:prstGeom>
          <a:noFill/>
        </p:spPr>
        <p:txBody>
          <a:bodyPr wrap="square">
            <a:spAutoFit/>
          </a:bodyPr>
          <a:lstStyle/>
          <a:p>
            <a:r>
              <a:rPr lang="es-CO" sz="2200" b="1" dirty="0">
                <a:solidFill>
                  <a:srgbClr val="002060"/>
                </a:solidFill>
                <a:latin typeface="Avenir Next LT Pro" panose="020B0504020202020204" pitchFamily="34" charset="0"/>
                <a:cs typeface="Arial" panose="020B0604020202020204" pitchFamily="34" charset="0"/>
              </a:rPr>
              <a:t>IDENTIFICACIÓN INDIVIDUAL DE RIESGOS SEPTIEMBRE - 2022</a:t>
            </a:r>
            <a:endParaRPr lang="es-CO" sz="2200" dirty="0"/>
          </a:p>
        </p:txBody>
      </p:sp>
      <p:sp>
        <p:nvSpPr>
          <p:cNvPr id="39" name="Marcador de texto 4">
            <a:extLst>
              <a:ext uri="{FF2B5EF4-FFF2-40B4-BE49-F238E27FC236}">
                <a16:creationId xmlns:a16="http://schemas.microsoft.com/office/drawing/2014/main" id="{FF8142B2-AFDC-0BA7-583E-61457937DF06}"/>
              </a:ext>
            </a:extLst>
          </p:cNvPr>
          <p:cNvSpPr txBox="1">
            <a:spLocks/>
          </p:cNvSpPr>
          <p:nvPr/>
        </p:nvSpPr>
        <p:spPr>
          <a:xfrm>
            <a:off x="4096921" y="2155371"/>
            <a:ext cx="3087208" cy="38698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dirty="0">
                <a:solidFill>
                  <a:srgbClr val="002060"/>
                </a:solidFill>
                <a:latin typeface="Avenir Next LT Pro" panose="020B0504020202020204" pitchFamily="34" charset="0"/>
                <a:cs typeface="Arial" panose="020B0604020202020204" pitchFamily="34" charset="0"/>
              </a:rPr>
              <a:t>86 952 </a:t>
            </a:r>
            <a:r>
              <a:rPr lang="es-CO" sz="1400" dirty="0">
                <a:solidFill>
                  <a:srgbClr val="002060"/>
                </a:solidFill>
                <a:latin typeface="Avenir Next LT Pro" panose="020B0504020202020204" pitchFamily="34" charset="0"/>
                <a:cs typeface="Arial" panose="020B0604020202020204" pitchFamily="34" charset="0"/>
              </a:rPr>
              <a:t> usuarios  visitados casa a casa en 17 municipios del departamento  en búsqueda de riesgos en salud publica, salud mental, salud visual, discapacidad, entornos , zoonosis, riesgo materno perinatal, riesgo cardiovasculares, riesgos de enfermedades respiratorias y demanda inducida a los servicios.</a:t>
            </a:r>
          </a:p>
          <a:p>
            <a:pPr marL="0" indent="0" algn="just">
              <a:buNone/>
            </a:pPr>
            <a:endParaRPr lang="es-CO" sz="1400" dirty="0">
              <a:solidFill>
                <a:srgbClr val="002060"/>
              </a:solidFill>
              <a:latin typeface="Avenir Next LT Pro" panose="020B0504020202020204" pitchFamily="34" charset="0"/>
              <a:cs typeface="Arial" panose="020B0604020202020204" pitchFamily="34" charset="0"/>
            </a:endParaRPr>
          </a:p>
        </p:txBody>
      </p:sp>
      <p:pic>
        <p:nvPicPr>
          <p:cNvPr id="21" name="Imagen 20">
            <a:extLst>
              <a:ext uri="{FF2B5EF4-FFF2-40B4-BE49-F238E27FC236}">
                <a16:creationId xmlns:a16="http://schemas.microsoft.com/office/drawing/2014/main" id="{41E9EF8E-AC14-6AD2-DFBC-37726C860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50480" y="1434412"/>
            <a:ext cx="3371215" cy="4008755"/>
          </a:xfrm>
          <a:prstGeom prst="rect">
            <a:avLst/>
          </a:prstGeom>
          <a:noFill/>
          <a:ln w="57150">
            <a:solidFill>
              <a:srgbClr val="00B050"/>
            </a:solidFill>
          </a:ln>
        </p:spPr>
      </p:pic>
      <p:graphicFrame>
        <p:nvGraphicFramePr>
          <p:cNvPr id="3" name="Tabla 2"/>
          <p:cNvGraphicFramePr>
            <a:graphicFrameLocks noGrp="1"/>
          </p:cNvGraphicFramePr>
          <p:nvPr>
            <p:extLst>
              <p:ext uri="{D42A27DB-BD31-4B8C-83A1-F6EECF244321}">
                <p14:modId xmlns:p14="http://schemas.microsoft.com/office/powerpoint/2010/main" val="210993293"/>
              </p:ext>
            </p:extLst>
          </p:nvPr>
        </p:nvGraphicFramePr>
        <p:xfrm>
          <a:off x="121026" y="1877219"/>
          <a:ext cx="3859303" cy="4248150"/>
        </p:xfrm>
        <a:graphic>
          <a:graphicData uri="http://schemas.openxmlformats.org/drawingml/2006/table">
            <a:tbl>
              <a:tblPr/>
              <a:tblGrid>
                <a:gridCol w="1331256">
                  <a:extLst>
                    <a:ext uri="{9D8B030D-6E8A-4147-A177-3AD203B41FA5}">
                      <a16:colId xmlns:a16="http://schemas.microsoft.com/office/drawing/2014/main" val="20000"/>
                    </a:ext>
                  </a:extLst>
                </a:gridCol>
                <a:gridCol w="739589">
                  <a:extLst>
                    <a:ext uri="{9D8B030D-6E8A-4147-A177-3AD203B41FA5}">
                      <a16:colId xmlns:a16="http://schemas.microsoft.com/office/drawing/2014/main" val="20001"/>
                    </a:ext>
                  </a:extLst>
                </a:gridCol>
                <a:gridCol w="658905">
                  <a:extLst>
                    <a:ext uri="{9D8B030D-6E8A-4147-A177-3AD203B41FA5}">
                      <a16:colId xmlns:a16="http://schemas.microsoft.com/office/drawing/2014/main" val="20002"/>
                    </a:ext>
                  </a:extLst>
                </a:gridCol>
                <a:gridCol w="551330">
                  <a:extLst>
                    <a:ext uri="{9D8B030D-6E8A-4147-A177-3AD203B41FA5}">
                      <a16:colId xmlns:a16="http://schemas.microsoft.com/office/drawing/2014/main" val="20003"/>
                    </a:ext>
                  </a:extLst>
                </a:gridCol>
                <a:gridCol w="578223">
                  <a:extLst>
                    <a:ext uri="{9D8B030D-6E8A-4147-A177-3AD203B41FA5}">
                      <a16:colId xmlns:a16="http://schemas.microsoft.com/office/drawing/2014/main" val="20004"/>
                    </a:ext>
                  </a:extLst>
                </a:gridCol>
              </a:tblGrid>
              <a:tr h="438150">
                <a:tc>
                  <a:txBody>
                    <a:bodyPr/>
                    <a:lstStyle/>
                    <a:p>
                      <a:pPr algn="ctr" fontAlgn="b"/>
                      <a:r>
                        <a:rPr lang="es-CO" sz="800" b="1" i="0" u="none" strike="noStrike">
                          <a:solidFill>
                            <a:srgbClr val="000000"/>
                          </a:solidFill>
                          <a:effectLst/>
                          <a:latin typeface="Calibri" panose="020F0502020204030204" pitchFamily="34" charset="0"/>
                        </a:rPr>
                        <a:t>MUNICIPIO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CO" sz="800" b="1" i="0" u="none" strike="noStrike">
                          <a:solidFill>
                            <a:srgbClr val="000000"/>
                          </a:solidFill>
                          <a:effectLst/>
                          <a:latin typeface="Calibri" panose="020F0502020204030204" pitchFamily="34" charset="0"/>
                        </a:rPr>
                        <a:t>URBANA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CO" sz="800" b="1" i="0" u="none" strike="noStrike">
                          <a:solidFill>
                            <a:srgbClr val="000000"/>
                          </a:solidFill>
                          <a:effectLst/>
                          <a:latin typeface="Calibri" panose="020F0502020204030204" pitchFamily="34" charset="0"/>
                        </a:rPr>
                        <a:t>RURAL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CO" sz="800" b="1" i="0" u="none" strike="noStrike">
                          <a:solidFill>
                            <a:srgbClr val="000000"/>
                          </a:solidFill>
                          <a:effectLst/>
                          <a:latin typeface="Calibri" panose="020F0502020204030204" pitchFamily="34" charset="0"/>
                        </a:rPr>
                        <a:t>CENTRO POBLADO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s-CO" sz="800" b="1" i="0" u="none" strike="noStrike">
                          <a:solidFill>
                            <a:srgbClr val="000000"/>
                          </a:solidFill>
                          <a:effectLst/>
                          <a:latin typeface="Calibri" panose="020F0502020204030204" pitchFamily="34" charset="0"/>
                        </a:rPr>
                        <a:t>TOTAL AVANCE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00"/>
                  </a:ext>
                </a:extLst>
              </a:tr>
              <a:tr h="190500">
                <a:tc>
                  <a:txBody>
                    <a:bodyPr/>
                    <a:lstStyle/>
                    <a:p>
                      <a:pPr algn="l" fontAlgn="b"/>
                      <a:r>
                        <a:rPr lang="es-CO" sz="800" b="0" i="0" u="none" strike="noStrike">
                          <a:solidFill>
                            <a:srgbClr val="000000"/>
                          </a:solidFill>
                          <a:effectLst/>
                          <a:latin typeface="Calibri" panose="020F0502020204030204" pitchFamily="34" charset="0"/>
                        </a:rPr>
                        <a:t>AGUAZUL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6205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2445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8713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s-CO" sz="800" b="0" i="0" u="none" strike="noStrike">
                          <a:solidFill>
                            <a:srgbClr val="000000"/>
                          </a:solidFill>
                          <a:effectLst/>
                          <a:latin typeface="Calibri" panose="020F0502020204030204" pitchFamily="34" charset="0"/>
                        </a:rPr>
                        <a:t>CHAMEZA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573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797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s-CO" sz="800" b="0" i="0" u="none" strike="noStrike">
                          <a:solidFill>
                            <a:srgbClr val="000000"/>
                          </a:solidFill>
                          <a:effectLst/>
                          <a:latin typeface="Calibri" panose="020F0502020204030204" pitchFamily="34" charset="0"/>
                        </a:rPr>
                        <a:t>HATOCOROZAL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l" fontAlgn="b"/>
                      <a:r>
                        <a:rPr lang="es-CO" sz="800" b="0" i="0" u="none" strike="noStrike">
                          <a:solidFill>
                            <a:srgbClr val="000000"/>
                          </a:solidFill>
                          <a:effectLst/>
                          <a:latin typeface="Calibri" panose="020F0502020204030204" pitchFamily="34" charset="0"/>
                        </a:rPr>
                        <a:t>LA SALINA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8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479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es-CO" sz="800" b="0" i="0" u="none" strike="noStrike">
                          <a:solidFill>
                            <a:srgbClr val="000000"/>
                          </a:solidFill>
                          <a:effectLst/>
                          <a:latin typeface="Calibri" panose="020F0502020204030204" pitchFamily="34" charset="0"/>
                        </a:rPr>
                        <a:t>MANI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2715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es-CO" sz="800" b="0" i="0" u="none" strike="noStrike">
                          <a:solidFill>
                            <a:srgbClr val="000000"/>
                          </a:solidFill>
                          <a:effectLst/>
                          <a:latin typeface="Calibri" panose="020F0502020204030204" pitchFamily="34" charset="0"/>
                        </a:rPr>
                        <a:t>MONTERREY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2539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3877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r>
                        <a:rPr lang="es-CO" sz="800" b="0" i="0" u="none" strike="noStrike">
                          <a:solidFill>
                            <a:srgbClr val="000000"/>
                          </a:solidFill>
                          <a:effectLst/>
                          <a:latin typeface="Calibri" panose="020F0502020204030204" pitchFamily="34" charset="0"/>
                        </a:rPr>
                        <a:t>NUNCHIA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564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l" fontAlgn="b"/>
                      <a:r>
                        <a:rPr lang="es-CO" sz="800" b="0" i="0" u="none" strike="noStrike">
                          <a:solidFill>
                            <a:srgbClr val="000000"/>
                          </a:solidFill>
                          <a:effectLst/>
                          <a:latin typeface="Calibri" panose="020F0502020204030204" pitchFamily="34" charset="0"/>
                        </a:rPr>
                        <a:t>OROCUE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1764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1486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es-CO" sz="800" b="0" i="0" u="none" strike="noStrike">
                          <a:solidFill>
                            <a:srgbClr val="000000"/>
                          </a:solidFill>
                          <a:effectLst/>
                          <a:latin typeface="Calibri" panose="020F0502020204030204" pitchFamily="34" charset="0"/>
                        </a:rPr>
                        <a:t>PAZ DE ARIPORO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10664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2742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13667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l" fontAlgn="b"/>
                      <a:r>
                        <a:rPr lang="es-CO" sz="800" b="0" i="0" u="none" strike="noStrike">
                          <a:solidFill>
                            <a:srgbClr val="000000"/>
                          </a:solidFill>
                          <a:effectLst/>
                          <a:latin typeface="Calibri" panose="020F0502020204030204" pitchFamily="34" charset="0"/>
                        </a:rPr>
                        <a:t>PORE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l" fontAlgn="b"/>
                      <a:r>
                        <a:rPr lang="es-CO" sz="800" b="0" i="0" u="none" strike="noStrike">
                          <a:solidFill>
                            <a:srgbClr val="000000"/>
                          </a:solidFill>
                          <a:effectLst/>
                          <a:latin typeface="Calibri" panose="020F0502020204030204" pitchFamily="34" charset="0"/>
                        </a:rPr>
                        <a:t>RECETOR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00">
                <a:tc>
                  <a:txBody>
                    <a:bodyPr/>
                    <a:lstStyle/>
                    <a:p>
                      <a:pPr algn="l" fontAlgn="b"/>
                      <a:r>
                        <a:rPr lang="es-CO" sz="800" b="0" i="0" u="none" strike="noStrike">
                          <a:solidFill>
                            <a:srgbClr val="000000"/>
                          </a:solidFill>
                          <a:effectLst/>
                          <a:latin typeface="Calibri" panose="020F0502020204030204" pitchFamily="34" charset="0"/>
                        </a:rPr>
                        <a:t>SABANALARGA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645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00">
                <a:tc>
                  <a:txBody>
                    <a:bodyPr/>
                    <a:lstStyle/>
                    <a:p>
                      <a:pPr algn="l" fontAlgn="b"/>
                      <a:r>
                        <a:rPr lang="es-CO" sz="800" b="0" i="0" u="none" strike="noStrike">
                          <a:solidFill>
                            <a:srgbClr val="000000"/>
                          </a:solidFill>
                          <a:effectLst/>
                          <a:latin typeface="Calibri" panose="020F0502020204030204" pitchFamily="34" charset="0"/>
                        </a:rPr>
                        <a:t>SACAMA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00">
                <a:tc>
                  <a:txBody>
                    <a:bodyPr/>
                    <a:lstStyle/>
                    <a:p>
                      <a:pPr algn="l" fontAlgn="b"/>
                      <a:r>
                        <a:rPr lang="es-CO" sz="800" b="0" i="0" u="none" strike="noStrike">
                          <a:solidFill>
                            <a:srgbClr val="000000"/>
                          </a:solidFill>
                          <a:effectLst/>
                          <a:latin typeface="Calibri" panose="020F0502020204030204" pitchFamily="34" charset="0"/>
                        </a:rPr>
                        <a:t>SAN LUIS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645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929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500">
                <a:tc>
                  <a:txBody>
                    <a:bodyPr/>
                    <a:lstStyle/>
                    <a:p>
                      <a:pPr algn="l" fontAlgn="b"/>
                      <a:r>
                        <a:rPr lang="es-CO" sz="800" b="0" i="0" u="none" strike="noStrike">
                          <a:solidFill>
                            <a:srgbClr val="000000"/>
                          </a:solidFill>
                          <a:effectLst/>
                          <a:latin typeface="Calibri" panose="020F0502020204030204" pitchFamily="34" charset="0"/>
                        </a:rPr>
                        <a:t>TAMARA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3453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0500">
                <a:tc>
                  <a:txBody>
                    <a:bodyPr/>
                    <a:lstStyle/>
                    <a:p>
                      <a:pPr algn="l" fontAlgn="b"/>
                      <a:r>
                        <a:rPr lang="es-CO" sz="800" b="0" i="0" u="none" strike="noStrike">
                          <a:solidFill>
                            <a:srgbClr val="000000"/>
                          </a:solidFill>
                          <a:effectLst/>
                          <a:latin typeface="Calibri" panose="020F0502020204030204" pitchFamily="34" charset="0"/>
                        </a:rPr>
                        <a:t>TAURAMENA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2568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90500">
                <a:tc>
                  <a:txBody>
                    <a:bodyPr/>
                    <a:lstStyle/>
                    <a:p>
                      <a:pPr algn="l" fontAlgn="b"/>
                      <a:r>
                        <a:rPr lang="es-CO" sz="800" b="0" i="0" u="none" strike="noStrike">
                          <a:solidFill>
                            <a:srgbClr val="000000"/>
                          </a:solidFill>
                          <a:effectLst/>
                          <a:latin typeface="Calibri" panose="020F0502020204030204" pitchFamily="34" charset="0"/>
                        </a:rPr>
                        <a:t>TRINIDAD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2633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90500">
                <a:tc>
                  <a:txBody>
                    <a:bodyPr/>
                    <a:lstStyle/>
                    <a:p>
                      <a:pPr algn="l" fontAlgn="b"/>
                      <a:r>
                        <a:rPr lang="es-CO" sz="800" b="0" i="0" u="none" strike="noStrike">
                          <a:solidFill>
                            <a:srgbClr val="000000"/>
                          </a:solidFill>
                          <a:effectLst/>
                          <a:latin typeface="Calibri" panose="020F0502020204030204" pitchFamily="34" charset="0"/>
                        </a:rPr>
                        <a:t>VILLANUEVA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3595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90500">
                <a:tc>
                  <a:txBody>
                    <a:bodyPr/>
                    <a:lstStyle/>
                    <a:p>
                      <a:pPr algn="l" fontAlgn="b"/>
                      <a:r>
                        <a:rPr lang="es-CO" sz="800" b="0" i="0" u="none" strike="noStrike">
                          <a:solidFill>
                            <a:srgbClr val="000000"/>
                          </a:solidFill>
                          <a:effectLst/>
                          <a:latin typeface="Calibri" panose="020F0502020204030204" pitchFamily="34" charset="0"/>
                        </a:rPr>
                        <a:t>YOPAL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21649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6838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800" b="0" i="0" u="none" strike="noStrike">
                          <a:solidFill>
                            <a:srgbClr val="000000"/>
                          </a:solidFill>
                          <a:effectLst/>
                          <a:latin typeface="Calibri" panose="020F0502020204030204" pitchFamily="34" charset="0"/>
                        </a:rPr>
                        <a:t>29949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90500">
                <a:tc>
                  <a:txBody>
                    <a:bodyPr/>
                    <a:lstStyle/>
                    <a:p>
                      <a:pPr algn="l" fontAlgn="b"/>
                      <a:r>
                        <a:rPr lang="es-CO" sz="8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s-CO" sz="800" b="1" i="0" u="none" strike="noStrike">
                          <a:solidFill>
                            <a:srgbClr val="000000"/>
                          </a:solidFill>
                          <a:effectLst/>
                          <a:latin typeface="Calibri" panose="020F0502020204030204" pitchFamily="34" charset="0"/>
                        </a:rPr>
                        <a:t>60115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s-CO" sz="800" b="1" i="0" u="none" strike="noStrike">
                          <a:solidFill>
                            <a:srgbClr val="000000"/>
                          </a:solidFill>
                          <a:effectLst/>
                          <a:latin typeface="Calibri" panose="020F0502020204030204" pitchFamily="34" charset="0"/>
                        </a:rPr>
                        <a:t>23787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s-CO" sz="800" b="1" i="0" u="none" strike="noStrike">
                          <a:solidFill>
                            <a:srgbClr val="000000"/>
                          </a:solidFill>
                          <a:effectLst/>
                          <a:latin typeface="Calibri" panose="020F0502020204030204" pitchFamily="34" charset="0"/>
                        </a:rPr>
                        <a:t>3050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es-CO" sz="800" b="1" i="0" u="none" strike="noStrike" dirty="0">
                          <a:solidFill>
                            <a:srgbClr val="000000"/>
                          </a:solidFill>
                          <a:effectLst/>
                          <a:latin typeface="Calibri" panose="020F0502020204030204" pitchFamily="34" charset="0"/>
                        </a:rPr>
                        <a:t>86952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841031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a:extLst>
              <a:ext uri="{FF2B5EF4-FFF2-40B4-BE49-F238E27FC236}">
                <a16:creationId xmlns:a16="http://schemas.microsoft.com/office/drawing/2014/main" id="{0EF55EDE-E275-A671-738D-350B18996D06}"/>
              </a:ext>
            </a:extLst>
          </p:cNvPr>
          <p:cNvSpPr txBox="1"/>
          <p:nvPr/>
        </p:nvSpPr>
        <p:spPr>
          <a:xfrm>
            <a:off x="1491916" y="344274"/>
            <a:ext cx="10373769" cy="430887"/>
          </a:xfrm>
          <a:prstGeom prst="rect">
            <a:avLst/>
          </a:prstGeom>
          <a:noFill/>
        </p:spPr>
        <p:txBody>
          <a:bodyPr wrap="square">
            <a:spAutoFit/>
          </a:bodyPr>
          <a:lstStyle/>
          <a:p>
            <a:pPr algn="ctr"/>
            <a:r>
              <a:rPr lang="es-ES" sz="2200" b="1" dirty="0">
                <a:solidFill>
                  <a:srgbClr val="002060"/>
                </a:solidFill>
                <a:latin typeface="Avenir Next LT Pro" panose="020B0504020202020204" pitchFamily="34" charset="0"/>
                <a:ea typeface="Arial MT"/>
              </a:rPr>
              <a:t>R</a:t>
            </a:r>
            <a:r>
              <a:rPr lang="es-ES" sz="2200" b="1" dirty="0">
                <a:solidFill>
                  <a:srgbClr val="002060"/>
                </a:solidFill>
                <a:effectLst/>
                <a:latin typeface="Avenir Next LT Pro" panose="020B0504020202020204" pitchFamily="34" charset="0"/>
                <a:ea typeface="Arial MT"/>
              </a:rPr>
              <a:t>UTA PROMOCIÓN Y MANTENIMIENTO DE LA SALUD</a:t>
            </a:r>
            <a:endParaRPr lang="es-CO" sz="22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D3A0E271-E751-A3E2-5500-7F6A44061F3E}"/>
              </a:ext>
            </a:extLst>
          </p:cNvPr>
          <p:cNvSpPr/>
          <p:nvPr/>
        </p:nvSpPr>
        <p:spPr>
          <a:xfrm>
            <a:off x="7888460" y="890241"/>
            <a:ext cx="3048256" cy="2241518"/>
          </a:xfrm>
          <a:prstGeom prst="rect">
            <a:avLst/>
          </a:prstGeom>
          <a:blipFill rotWithShape="1">
            <a:blip r:embed="rId2" cstate="print">
              <a:extLst>
                <a:ext uri="{28A0092B-C50C-407E-A947-70E740481C1C}">
                  <a14:useLocalDpi xmlns:a14="http://schemas.microsoft.com/office/drawing/2010/main" val="0"/>
                </a:ext>
              </a:extLst>
            </a:blip>
            <a:srcRect/>
            <a:stretch>
              <a:fillRect t="-12000" b="-12000"/>
            </a:stretch>
          </a:blipFill>
          <a:ln w="57150">
            <a:solidFill>
              <a:srgbClr val="00B050"/>
            </a:solidFill>
          </a:ln>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pPr algn="ctr">
              <a:lnSpc>
                <a:spcPct val="107000"/>
              </a:lnSpc>
              <a:spcAft>
                <a:spcPts val="800"/>
              </a:spcAft>
            </a:pPr>
            <a:r>
              <a:rPr lang="es-CO"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es-CO" sz="1100">
                <a:effectLst/>
                <a:ea typeface="Calibri" panose="020F0502020204030204" pitchFamily="34" charset="0"/>
                <a:cs typeface="Times New Roman" panose="02020603050405020304" pitchFamily="18" charset="0"/>
              </a:rPr>
              <a:t> </a:t>
            </a:r>
          </a:p>
          <a:p>
            <a:pPr algn="ctr">
              <a:lnSpc>
                <a:spcPct val="107000"/>
              </a:lnSpc>
              <a:spcAft>
                <a:spcPts val="800"/>
              </a:spcAft>
            </a:pPr>
            <a:r>
              <a:rPr lang="es-CO" sz="1100">
                <a:effectLst/>
                <a:ea typeface="Calibri" panose="020F0502020204030204" pitchFamily="34" charset="0"/>
                <a:cs typeface="Times New Roman" panose="02020603050405020304" pitchFamily="18" charset="0"/>
              </a:rPr>
              <a:t> </a:t>
            </a:r>
          </a:p>
        </p:txBody>
      </p:sp>
      <p:graphicFrame>
        <p:nvGraphicFramePr>
          <p:cNvPr id="4" name="Tabla 3">
            <a:extLst>
              <a:ext uri="{FF2B5EF4-FFF2-40B4-BE49-F238E27FC236}">
                <a16:creationId xmlns:a16="http://schemas.microsoft.com/office/drawing/2014/main" id="{629B1F8B-5AC3-4B5D-B554-48FBE1F8C437}"/>
              </a:ext>
            </a:extLst>
          </p:cNvPr>
          <p:cNvGraphicFramePr>
            <a:graphicFrameLocks noGrp="1"/>
          </p:cNvGraphicFramePr>
          <p:nvPr>
            <p:extLst>
              <p:ext uri="{D42A27DB-BD31-4B8C-83A1-F6EECF244321}">
                <p14:modId xmlns:p14="http://schemas.microsoft.com/office/powerpoint/2010/main" val="2451612079"/>
              </p:ext>
            </p:extLst>
          </p:nvPr>
        </p:nvGraphicFramePr>
        <p:xfrm>
          <a:off x="800100" y="1387929"/>
          <a:ext cx="5845627" cy="3331030"/>
        </p:xfrm>
        <a:graphic>
          <a:graphicData uri="http://schemas.openxmlformats.org/drawingml/2006/table">
            <a:tbl>
              <a:tblPr/>
              <a:tblGrid>
                <a:gridCol w="2478547">
                  <a:extLst>
                    <a:ext uri="{9D8B030D-6E8A-4147-A177-3AD203B41FA5}">
                      <a16:colId xmlns:a16="http://schemas.microsoft.com/office/drawing/2014/main" val="1260153886"/>
                    </a:ext>
                  </a:extLst>
                </a:gridCol>
                <a:gridCol w="841770">
                  <a:extLst>
                    <a:ext uri="{9D8B030D-6E8A-4147-A177-3AD203B41FA5}">
                      <a16:colId xmlns:a16="http://schemas.microsoft.com/office/drawing/2014/main" val="692578121"/>
                    </a:ext>
                  </a:extLst>
                </a:gridCol>
                <a:gridCol w="841770">
                  <a:extLst>
                    <a:ext uri="{9D8B030D-6E8A-4147-A177-3AD203B41FA5}">
                      <a16:colId xmlns:a16="http://schemas.microsoft.com/office/drawing/2014/main" val="2417848563"/>
                    </a:ext>
                  </a:extLst>
                </a:gridCol>
                <a:gridCol w="841770">
                  <a:extLst>
                    <a:ext uri="{9D8B030D-6E8A-4147-A177-3AD203B41FA5}">
                      <a16:colId xmlns:a16="http://schemas.microsoft.com/office/drawing/2014/main" val="2500841233"/>
                    </a:ext>
                  </a:extLst>
                </a:gridCol>
                <a:gridCol w="841770">
                  <a:extLst>
                    <a:ext uri="{9D8B030D-6E8A-4147-A177-3AD203B41FA5}">
                      <a16:colId xmlns:a16="http://schemas.microsoft.com/office/drawing/2014/main" val="1227807723"/>
                    </a:ext>
                  </a:extLst>
                </a:gridCol>
              </a:tblGrid>
              <a:tr h="477395">
                <a:tc>
                  <a:txBody>
                    <a:bodyPr/>
                    <a:lstStyle/>
                    <a:p>
                      <a:pPr algn="ctr" fontAlgn="ctr"/>
                      <a:r>
                        <a:rPr lang="es-MX" sz="1000" b="1" i="0" u="none" strike="noStrike" dirty="0">
                          <a:solidFill>
                            <a:srgbClr val="000000"/>
                          </a:solidFill>
                          <a:effectLst/>
                          <a:latin typeface="Calibri" panose="020F0502020204030204" pitchFamily="34" charset="0"/>
                        </a:rPr>
                        <a:t>ATENCIONES PRIORIZADAS RUTA PROMOCION Y MANTENIMIENTO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1" i="0" u="none" strike="noStrike">
                          <a:solidFill>
                            <a:srgbClr val="000000"/>
                          </a:solidFill>
                          <a:effectLst/>
                          <a:latin typeface="Calibri" panose="020F0502020204030204" pitchFamily="34" charset="0"/>
                        </a:rPr>
                        <a:t>LINEA BASE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1" i="0" u="none" strike="noStrike">
                          <a:solidFill>
                            <a:srgbClr val="000000"/>
                          </a:solidFill>
                          <a:effectLst/>
                          <a:latin typeface="Calibri" panose="020F0502020204030204" pitchFamily="34" charset="0"/>
                        </a:rPr>
                        <a:t> POBLACION SUCEPTIBLE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1" i="0" u="none" strike="noStrike">
                          <a:solidFill>
                            <a:srgbClr val="000000"/>
                          </a:solidFill>
                          <a:effectLst/>
                          <a:latin typeface="Calibri" panose="020F0502020204030204" pitchFamily="34" charset="0"/>
                        </a:rPr>
                        <a:t>POBLACION TAMIZADA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1" i="0" u="none" strike="noStrike">
                          <a:solidFill>
                            <a:srgbClr val="000000"/>
                          </a:solidFill>
                          <a:effectLst/>
                          <a:latin typeface="Calibri" panose="020F0502020204030204" pitchFamily="34" charset="0"/>
                        </a:rPr>
                        <a:t>PORCENTAJE CUMPLIMIENTO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43107135"/>
                  </a:ext>
                </a:extLst>
              </a:tr>
              <a:tr h="455723">
                <a:tc>
                  <a:txBody>
                    <a:bodyPr/>
                    <a:lstStyle/>
                    <a:p>
                      <a:pPr algn="ctr" fontAlgn="b"/>
                      <a:r>
                        <a:rPr lang="es-MX" sz="1200" b="0" i="0" u="none" strike="noStrike" dirty="0">
                          <a:solidFill>
                            <a:srgbClr val="000000"/>
                          </a:solidFill>
                          <a:effectLst/>
                          <a:latin typeface="Calibri" panose="020F0502020204030204" pitchFamily="34" charset="0"/>
                        </a:rPr>
                        <a:t>Atención en salud por medicina, </a:t>
                      </a:r>
                      <a:r>
                        <a:rPr lang="es-MX" sz="1200" b="0" i="0" u="none" strike="noStrike" dirty="0" err="1">
                          <a:solidFill>
                            <a:srgbClr val="000000"/>
                          </a:solidFill>
                          <a:effectLst/>
                          <a:latin typeface="Calibri" panose="020F0502020204030204" pitchFamily="34" charset="0"/>
                        </a:rPr>
                        <a:t>enfermeria</a:t>
                      </a:r>
                      <a:r>
                        <a:rPr lang="es-MX" sz="1200" b="0" i="0" u="none" strike="noStrike" dirty="0">
                          <a:solidFill>
                            <a:srgbClr val="000000"/>
                          </a:solidFill>
                          <a:effectLst/>
                          <a:latin typeface="Calibri" panose="020F0502020204030204" pitchFamily="34" charset="0"/>
                        </a:rPr>
                        <a:t> primera infancia e infancia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22360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14908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66,67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428016"/>
                  </a:ext>
                </a:extLst>
              </a:tr>
              <a:tr h="575020">
                <a:tc>
                  <a:txBody>
                    <a:bodyPr/>
                    <a:lstStyle/>
                    <a:p>
                      <a:pPr algn="ctr" fontAlgn="b"/>
                      <a:r>
                        <a:rPr lang="es-CO" sz="1200" b="0" i="0" u="none" strike="noStrike" dirty="0">
                          <a:solidFill>
                            <a:srgbClr val="000000"/>
                          </a:solidFill>
                          <a:effectLst/>
                          <a:latin typeface="Calibri" panose="020F0502020204030204" pitchFamily="34" charset="0"/>
                        </a:rPr>
                        <a:t>Desparasitación intestinal primera infancia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9989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6167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61,74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609951"/>
                  </a:ext>
                </a:extLst>
              </a:tr>
              <a:tr h="455723">
                <a:tc>
                  <a:txBody>
                    <a:bodyPr/>
                    <a:lstStyle/>
                    <a:p>
                      <a:pPr algn="ctr" fontAlgn="b"/>
                      <a:r>
                        <a:rPr lang="es-MX" sz="1200" b="0" i="0" u="none" strike="noStrike" dirty="0">
                          <a:solidFill>
                            <a:srgbClr val="000000"/>
                          </a:solidFill>
                          <a:effectLst/>
                          <a:latin typeface="Calibri" panose="020F0502020204030204" pitchFamily="34" charset="0"/>
                        </a:rPr>
                        <a:t>Tamizaje para anemia niñas de 10 a 17 años hemoglobina hematocito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10985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5512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50,18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23926"/>
                  </a:ext>
                </a:extLst>
              </a:tr>
              <a:tr h="455723">
                <a:tc>
                  <a:txBody>
                    <a:bodyPr/>
                    <a:lstStyle/>
                    <a:p>
                      <a:pPr algn="ctr" fontAlgn="b"/>
                      <a:r>
                        <a:rPr lang="es-MX" sz="1200" b="0" i="0" u="none" strike="noStrike" dirty="0">
                          <a:solidFill>
                            <a:srgbClr val="000000"/>
                          </a:solidFill>
                          <a:effectLst/>
                          <a:latin typeface="Calibri" panose="020F0502020204030204" pitchFamily="34" charset="0"/>
                        </a:rPr>
                        <a:t>Tamizaje de </a:t>
                      </a:r>
                      <a:r>
                        <a:rPr lang="es-MX" sz="1200" b="0" i="0" u="none" strike="noStrike" dirty="0" err="1">
                          <a:solidFill>
                            <a:srgbClr val="000000"/>
                          </a:solidFill>
                          <a:effectLst/>
                          <a:latin typeface="Calibri" panose="020F0502020204030204" pitchFamily="34" charset="0"/>
                        </a:rPr>
                        <a:t>cancer</a:t>
                      </a:r>
                      <a:r>
                        <a:rPr lang="es-MX" sz="1200" b="0" i="0" u="none" strike="noStrike" dirty="0">
                          <a:solidFill>
                            <a:srgbClr val="000000"/>
                          </a:solidFill>
                          <a:effectLst/>
                          <a:latin typeface="Calibri" panose="020F0502020204030204" pitchFamily="34" charset="0"/>
                        </a:rPr>
                        <a:t> de cuello uterino ( </a:t>
                      </a:r>
                      <a:r>
                        <a:rPr lang="es-MX" sz="1200" b="0" i="0" u="none" strike="noStrike" dirty="0" err="1">
                          <a:solidFill>
                            <a:srgbClr val="000000"/>
                          </a:solidFill>
                          <a:effectLst/>
                          <a:latin typeface="Calibri" panose="020F0502020204030204" pitchFamily="34" charset="0"/>
                        </a:rPr>
                        <a:t>citologia</a:t>
                      </a:r>
                      <a:r>
                        <a:rPr lang="es-MX" sz="1200" b="0" i="0" u="none" strike="noStrike" dirty="0">
                          <a:solidFill>
                            <a:srgbClr val="000000"/>
                          </a:solidFill>
                          <a:effectLst/>
                          <a:latin typeface="Calibri" panose="020F0502020204030204" pitchFamily="34" charset="0"/>
                        </a:rPr>
                        <a: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46525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28606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61,49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443982"/>
                  </a:ext>
                </a:extLst>
              </a:tr>
              <a:tr h="455723">
                <a:tc>
                  <a:txBody>
                    <a:bodyPr/>
                    <a:lstStyle/>
                    <a:p>
                      <a:pPr algn="ctr" fontAlgn="b"/>
                      <a:r>
                        <a:rPr lang="es-CO" sz="1200" b="0" i="0" u="none" strike="noStrike" dirty="0">
                          <a:solidFill>
                            <a:srgbClr val="000000"/>
                          </a:solidFill>
                          <a:effectLst/>
                          <a:latin typeface="Calibri" panose="020F0502020204030204" pitchFamily="34" charset="0"/>
                        </a:rPr>
                        <a:t>Colposcopia </a:t>
                      </a:r>
                      <a:r>
                        <a:rPr lang="es-CO" sz="1200" b="0" i="0" u="none" strike="noStrike" dirty="0" err="1">
                          <a:solidFill>
                            <a:srgbClr val="000000"/>
                          </a:solidFill>
                          <a:effectLst/>
                          <a:latin typeface="Calibri" panose="020F0502020204030204" pitchFamily="34" charset="0"/>
                        </a:rPr>
                        <a:t>cervico</a:t>
                      </a:r>
                      <a:r>
                        <a:rPr lang="es-CO" sz="1200" b="0" i="0" u="none" strike="noStrike" dirty="0">
                          <a:solidFill>
                            <a:srgbClr val="000000"/>
                          </a:solidFill>
                          <a:effectLst/>
                          <a:latin typeface="Calibri" panose="020F0502020204030204" pitchFamily="34" charset="0"/>
                        </a:rPr>
                        <a:t> uterina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82,22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2763241"/>
                  </a:ext>
                </a:extLst>
              </a:tr>
              <a:tr h="455723">
                <a:tc>
                  <a:txBody>
                    <a:bodyPr/>
                    <a:lstStyle/>
                    <a:p>
                      <a:pPr algn="ctr" fontAlgn="b"/>
                      <a:r>
                        <a:rPr lang="es-CO" sz="1200" b="0" i="0" u="none" strike="noStrike" dirty="0">
                          <a:solidFill>
                            <a:srgbClr val="000000"/>
                          </a:solidFill>
                          <a:effectLst/>
                          <a:latin typeface="Calibri" panose="020F0502020204030204" pitchFamily="34" charset="0"/>
                        </a:rPr>
                        <a:t>Tamizaje para </a:t>
                      </a:r>
                      <a:r>
                        <a:rPr lang="es-CO" sz="1200" b="0" i="0" u="none" strike="noStrike" dirty="0" err="1">
                          <a:solidFill>
                            <a:srgbClr val="000000"/>
                          </a:solidFill>
                          <a:effectLst/>
                          <a:latin typeface="Calibri" panose="020F0502020204030204" pitchFamily="34" charset="0"/>
                        </a:rPr>
                        <a:t>cancer</a:t>
                      </a:r>
                      <a:r>
                        <a:rPr lang="es-CO" sz="1200" b="0" i="0" u="none" strike="noStrike" dirty="0">
                          <a:solidFill>
                            <a:srgbClr val="000000"/>
                          </a:solidFill>
                          <a:effectLst/>
                          <a:latin typeface="Calibri" panose="020F0502020204030204" pitchFamily="34" charset="0"/>
                        </a:rPr>
                        <a:t> de </a:t>
                      </a:r>
                      <a:r>
                        <a:rPr lang="es-CO" sz="1200" b="0" i="0" u="none" strike="noStrike" dirty="0" err="1">
                          <a:solidFill>
                            <a:srgbClr val="000000"/>
                          </a:solidFill>
                          <a:effectLst/>
                          <a:latin typeface="Calibri" panose="020F0502020204030204" pitchFamily="34" charset="0"/>
                        </a:rPr>
                        <a:t>prostata</a:t>
                      </a:r>
                      <a:r>
                        <a:rPr lang="es-CO" sz="1200" b="0" i="0" u="none" strike="noStrike" dirty="0">
                          <a:solidFill>
                            <a:srgbClr val="000000"/>
                          </a:solidFill>
                          <a:effectLst/>
                          <a:latin typeface="Calibri" panose="020F0502020204030204" pitchFamily="34" charset="0"/>
                        </a:rPr>
                        <a:t> PSA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15602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panose="020F0502020204030204" pitchFamily="34" charset="0"/>
                        </a:rPr>
                        <a:t>4484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dirty="0">
                          <a:solidFill>
                            <a:srgbClr val="000000"/>
                          </a:solidFill>
                          <a:effectLst/>
                          <a:latin typeface="Calibri" panose="020F0502020204030204" pitchFamily="34" charset="0"/>
                        </a:rPr>
                        <a:t>28,74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379528"/>
                  </a:ext>
                </a:extLst>
              </a:tr>
            </a:tbl>
          </a:graphicData>
        </a:graphic>
      </p:graphicFrame>
      <p:pic>
        <p:nvPicPr>
          <p:cNvPr id="5" name="Imagen 4">
            <a:extLst>
              <a:ext uri="{FF2B5EF4-FFF2-40B4-BE49-F238E27FC236}">
                <a16:creationId xmlns:a16="http://schemas.microsoft.com/office/drawing/2014/main" id="{D0F2C1A2-7D40-4451-861F-5B0D2AF130F5}"/>
              </a:ext>
            </a:extLst>
          </p:cNvPr>
          <p:cNvPicPr>
            <a:picLocks noChangeAspect="1"/>
          </p:cNvPicPr>
          <p:nvPr/>
        </p:nvPicPr>
        <p:blipFill>
          <a:blip r:embed="rId3"/>
          <a:stretch>
            <a:fillRect/>
          </a:stretch>
        </p:blipFill>
        <p:spPr>
          <a:xfrm>
            <a:off x="7640104" y="3246839"/>
            <a:ext cx="3544968" cy="3190852"/>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70351306"/>
              </p:ext>
            </p:extLst>
          </p:nvPr>
        </p:nvGraphicFramePr>
        <p:xfrm>
          <a:off x="800100" y="5187436"/>
          <a:ext cx="5990664" cy="729270"/>
        </p:xfrm>
        <a:graphic>
          <a:graphicData uri="http://schemas.openxmlformats.org/drawingml/2006/table">
            <a:tbl>
              <a:tblPr/>
              <a:tblGrid>
                <a:gridCol w="1996888">
                  <a:extLst>
                    <a:ext uri="{9D8B030D-6E8A-4147-A177-3AD203B41FA5}">
                      <a16:colId xmlns:a16="http://schemas.microsoft.com/office/drawing/2014/main" val="20000"/>
                    </a:ext>
                  </a:extLst>
                </a:gridCol>
                <a:gridCol w="1996888">
                  <a:extLst>
                    <a:ext uri="{9D8B030D-6E8A-4147-A177-3AD203B41FA5}">
                      <a16:colId xmlns:a16="http://schemas.microsoft.com/office/drawing/2014/main" val="20001"/>
                    </a:ext>
                  </a:extLst>
                </a:gridCol>
                <a:gridCol w="1996888">
                  <a:extLst>
                    <a:ext uri="{9D8B030D-6E8A-4147-A177-3AD203B41FA5}">
                      <a16:colId xmlns:a16="http://schemas.microsoft.com/office/drawing/2014/main" val="20002"/>
                    </a:ext>
                  </a:extLst>
                </a:gridCol>
              </a:tblGrid>
              <a:tr h="208363">
                <a:tc gridSpan="3">
                  <a:txBody>
                    <a:bodyPr/>
                    <a:lstStyle/>
                    <a:p>
                      <a:pPr algn="ctr" fontAlgn="ctr"/>
                      <a:r>
                        <a:rPr lang="es-CO" sz="1100" b="1" i="0" u="none" strike="noStrike">
                          <a:solidFill>
                            <a:srgbClr val="000000"/>
                          </a:solidFill>
                          <a:effectLst/>
                          <a:latin typeface="Calibri" panose="020F0502020204030204" pitchFamily="34" charset="0"/>
                        </a:rPr>
                        <a:t>BRIGADAS DE ATENCION EXTRAMURAL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12544">
                <a:tc>
                  <a:txBody>
                    <a:bodyPr/>
                    <a:lstStyle/>
                    <a:p>
                      <a:pPr algn="l" fontAlgn="ctr"/>
                      <a:r>
                        <a:rPr lang="es-CO" sz="800" b="1" i="0" u="none" strike="noStrike">
                          <a:solidFill>
                            <a:srgbClr val="000000"/>
                          </a:solidFill>
                          <a:effectLst/>
                          <a:latin typeface="Calibri" panose="020F0502020204030204" pitchFamily="34" charset="0"/>
                        </a:rPr>
                        <a:t>NUMERO DE INTERVENCIONES REALIZADAS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s-CO" sz="800" b="1" i="0" u="none" strike="noStrike">
                          <a:solidFill>
                            <a:srgbClr val="000000"/>
                          </a:solidFill>
                          <a:effectLst/>
                          <a:latin typeface="Calibri" panose="020F0502020204030204" pitchFamily="34" charset="0"/>
                        </a:rPr>
                        <a:t>POBLACION BENEFIACIADA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s-CO" sz="800" b="1" i="0" u="none" strike="noStrike">
                          <a:solidFill>
                            <a:srgbClr val="000000"/>
                          </a:solidFill>
                          <a:effectLst/>
                          <a:latin typeface="Calibri" panose="020F0502020204030204" pitchFamily="34" charset="0"/>
                        </a:rPr>
                        <a:t>MUNICIPIOS INTERVENIDOS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208363">
                <a:tc>
                  <a:txBody>
                    <a:bodyPr/>
                    <a:lstStyle/>
                    <a:p>
                      <a:pPr algn="ctr" fontAlgn="b"/>
                      <a:r>
                        <a:rPr lang="es-CO" sz="1100" b="0" i="0" u="none" strike="noStrike">
                          <a:solidFill>
                            <a:srgbClr val="000000"/>
                          </a:solidFill>
                          <a:effectLst/>
                          <a:latin typeface="Calibri" panose="020F0502020204030204" pitchFamily="34" charset="0"/>
                        </a:rPr>
                        <a:t>521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Calibri" panose="020F0502020204030204" pitchFamily="34" charset="0"/>
                        </a:rPr>
                        <a:t>18454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70587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a:extLst>
              <a:ext uri="{FF2B5EF4-FFF2-40B4-BE49-F238E27FC236}">
                <a16:creationId xmlns:a16="http://schemas.microsoft.com/office/drawing/2014/main" id="{0EF55EDE-E275-A671-738D-350B18996D06}"/>
              </a:ext>
            </a:extLst>
          </p:cNvPr>
          <p:cNvSpPr txBox="1"/>
          <p:nvPr/>
        </p:nvSpPr>
        <p:spPr>
          <a:xfrm>
            <a:off x="1432932" y="244144"/>
            <a:ext cx="9326136" cy="707886"/>
          </a:xfrm>
          <a:prstGeom prst="rect">
            <a:avLst/>
          </a:prstGeom>
          <a:noFill/>
        </p:spPr>
        <p:txBody>
          <a:bodyPr wrap="square">
            <a:spAutoFit/>
          </a:bodyPr>
          <a:lstStyle/>
          <a:p>
            <a:pPr algn="ctr"/>
            <a:r>
              <a:rPr lang="es-MX" sz="22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RUTA INTEGRAL DE ATENCIÓN MATERNO PERINATAL (RIAMP)</a:t>
            </a:r>
            <a:endParaRPr lang="es-CO" sz="22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gn="ctr"/>
            <a:r>
              <a:rPr lang="es-MX"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7F847084-8C50-F138-F0F5-95A41E3B9DD2}"/>
              </a:ext>
            </a:extLst>
          </p:cNvPr>
          <p:cNvSpPr txBox="1"/>
          <p:nvPr/>
        </p:nvSpPr>
        <p:spPr>
          <a:xfrm>
            <a:off x="6096000" y="1013606"/>
            <a:ext cx="5143500" cy="2732415"/>
          </a:xfrm>
          <a:prstGeom prst="rect">
            <a:avLst/>
          </a:prstGeom>
          <a:ln w="38100">
            <a:solidFill>
              <a:srgbClr val="0070C0"/>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15000"/>
              </a:lnSpc>
              <a:spcBef>
                <a:spcPts val="975"/>
              </a:spcBef>
              <a:spcAft>
                <a:spcPts val="800"/>
              </a:spcAft>
              <a:tabLst>
                <a:tab pos="1403350" algn="l"/>
              </a:tabLst>
            </a:pPr>
            <a:r>
              <a:rPr lang="es-MX"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GESTANTES SEPTIEMBRE  1073</a:t>
            </a:r>
            <a:endParaRPr lang="es-CO"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4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  CONTROL PRENATAL </a:t>
            </a:r>
            <a:endParaRPr lang="es-CO" sz="1400"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MX" sz="14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VALORACIÓN DE NUTRICIÓN: </a:t>
            </a:r>
            <a:r>
              <a:rPr lang="es-MX" sz="1400" b="1"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 799  </a:t>
            </a: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74%</a:t>
            </a:r>
            <a:endParaRPr lang="es-CO" sz="14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MX" sz="14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VALORACIÓN DE PSICOLOGIA: </a:t>
            </a:r>
            <a:r>
              <a:rPr lang="es-MX" sz="1400" b="1"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807</a:t>
            </a: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 </a:t>
            </a:r>
            <a:r>
              <a:rPr lang="es-MX" sz="1400"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75,2</a:t>
            </a: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a:t>
            </a:r>
          </a:p>
          <a:p>
            <a:pPr marL="342900" lvl="0" indent="-342900">
              <a:lnSpc>
                <a:spcPct val="107000"/>
              </a:lnSpc>
              <a:spcAft>
                <a:spcPts val="800"/>
              </a:spcAft>
              <a:buFont typeface="Symbol" panose="05050102010706020507" pitchFamily="18" charset="2"/>
              <a:buChar char=""/>
            </a:pPr>
            <a:r>
              <a:rPr lang="es-MX" sz="1400" b="1"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VALORACIÓN POR ODONTOLOGÍA</a:t>
            </a:r>
            <a:r>
              <a:rPr lang="es-MX" sz="14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 </a:t>
            </a:r>
            <a:r>
              <a:rPr lang="es-MX" sz="1400" b="1"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970.</a:t>
            </a:r>
            <a:r>
              <a:rPr lang="es-MX" sz="14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 90,4%</a:t>
            </a:r>
            <a:endParaRPr lang="es-CO" sz="14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MX" sz="14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VALORACION DE GINECOBSTETRICIA </a:t>
            </a:r>
            <a:r>
              <a:rPr lang="es-MX" sz="1400" b="1"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805</a:t>
            </a: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 </a:t>
            </a:r>
            <a:r>
              <a:rPr lang="es-MX" sz="1400"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75</a:t>
            </a: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a:t>
            </a:r>
          </a:p>
          <a:p>
            <a:pPr lvl="0">
              <a:lnSpc>
                <a:spcPct val="107000"/>
              </a:lnSpc>
              <a:spcAft>
                <a:spcPts val="800"/>
              </a:spcAft>
            </a:pP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-GESTANTES CON ARO: </a:t>
            </a:r>
            <a:r>
              <a:rPr lang="es-MX" sz="1400"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751</a:t>
            </a: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 </a:t>
            </a:r>
            <a:r>
              <a:rPr lang="es-MX" sz="1400"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69,9</a:t>
            </a: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a:t>
            </a:r>
            <a:endParaRPr lang="es-CO" sz="1400"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endParaRPr>
          </a:p>
          <a:p>
            <a:pPr lvl="0">
              <a:lnSpc>
                <a:spcPct val="107000"/>
              </a:lnSpc>
              <a:spcAft>
                <a:spcPts val="800"/>
              </a:spcAft>
            </a:pPr>
            <a:endPar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1565FFAA-6BBB-3C4C-C3D0-B6508B58C26F}"/>
              </a:ext>
            </a:extLst>
          </p:cNvPr>
          <p:cNvSpPr txBox="1"/>
          <p:nvPr/>
        </p:nvSpPr>
        <p:spPr>
          <a:xfrm>
            <a:off x="6096000" y="3998701"/>
            <a:ext cx="5143500" cy="2344231"/>
          </a:xfrm>
          <a:prstGeom prst="rect">
            <a:avLst/>
          </a:prstGeom>
          <a:ln w="57150"/>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spcAft>
                <a:spcPts val="800"/>
              </a:spcAft>
            </a:pPr>
            <a:r>
              <a:rPr lang="es-MX" sz="14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ENTREGA DE MICRONUTRIENTES: </a:t>
            </a:r>
            <a:r>
              <a:rPr lang="es-CO" sz="1400" b="1"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97</a:t>
            </a:r>
            <a:r>
              <a:rPr lang="es-CO" sz="14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0</a:t>
            </a:r>
            <a:r>
              <a:rPr lang="es-CO"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 90,4%</a:t>
            </a:r>
            <a:endParaRPr lang="es-CO" sz="14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4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TAMIZAJE DE VIH: </a:t>
            </a:r>
            <a:r>
              <a:rPr lang="es-MX" sz="1400" b="1"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1032</a:t>
            </a: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 96,1%</a:t>
            </a:r>
            <a:endParaRPr lang="es-CO" sz="14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4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TAMIZAJE DE SEROLOGIA: </a:t>
            </a:r>
            <a:r>
              <a:rPr lang="es-MX" sz="1400" b="1"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1032</a:t>
            </a:r>
            <a:r>
              <a:rPr lang="es-MX" sz="14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 96,1%</a:t>
            </a:r>
          </a:p>
          <a:p>
            <a:pPr>
              <a:lnSpc>
                <a:spcPct val="107000"/>
              </a:lnSpc>
              <a:spcAft>
                <a:spcPts val="800"/>
              </a:spcAft>
            </a:pPr>
            <a:endParaRPr lang="es-MX" sz="14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600"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PARTOS </a:t>
            </a:r>
            <a:r>
              <a:rPr lang="es-MX" sz="1600" b="1"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1625</a:t>
            </a:r>
            <a:endParaRPr lang="es-MX" sz="1600"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1400" b="1"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CESAREAS... 563   34%</a:t>
            </a:r>
          </a:p>
          <a:p>
            <a:pPr>
              <a:lnSpc>
                <a:spcPct val="107000"/>
              </a:lnSpc>
              <a:spcAft>
                <a:spcPts val="800"/>
              </a:spcAft>
            </a:pPr>
            <a:r>
              <a:rPr lang="es-MX" sz="1400"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VAGINALES... </a:t>
            </a:r>
            <a:r>
              <a:rPr lang="es-MX" sz="1400" b="1"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1061</a:t>
            </a:r>
            <a:r>
              <a:rPr lang="es-MX" sz="1400"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  65,2%</a:t>
            </a:r>
            <a:endParaRPr lang="es-CO" sz="1400"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42887A2F-C1AA-486C-874C-6AE21D2BA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92" y="1013606"/>
            <a:ext cx="5143500" cy="5675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6192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36688" y="804863"/>
            <a:ext cx="1558925" cy="5365750"/>
            <a:chOff x="1436688" y="804863"/>
            <a:chExt cx="1558925" cy="5365750"/>
          </a:xfrm>
        </p:grpSpPr>
        <p:sp>
          <p:nvSpPr>
            <p:cNvPr id="2095" name="Freeform 521"/>
            <p:cNvSpPr>
              <a:spLocks/>
            </p:cNvSpPr>
            <p:nvPr/>
          </p:nvSpPr>
          <p:spPr bwMode="auto">
            <a:xfrm>
              <a:off x="2308225" y="1833564"/>
              <a:ext cx="687388" cy="625475"/>
            </a:xfrm>
            <a:custGeom>
              <a:avLst/>
              <a:gdLst>
                <a:gd name="T0" fmla="*/ 366333 w 167"/>
                <a:gd name="T1" fmla="*/ 625475 h 152"/>
                <a:gd name="T2" fmla="*/ 687388 w 167"/>
                <a:gd name="T3" fmla="*/ 279818 h 152"/>
                <a:gd name="T4" fmla="*/ 687388 w 167"/>
                <a:gd name="T5" fmla="*/ 0 h 152"/>
                <a:gd name="T6" fmla="*/ 0 w 167"/>
                <a:gd name="T7" fmla="*/ 489681 h 152"/>
                <a:gd name="T8" fmla="*/ 366333 w 167"/>
                <a:gd name="T9" fmla="*/ 625475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152">
                  <a:moveTo>
                    <a:pt x="89" y="152"/>
                  </a:moveTo>
                  <a:cubicBezTo>
                    <a:pt x="135" y="131"/>
                    <a:pt x="167" y="105"/>
                    <a:pt x="167" y="68"/>
                  </a:cubicBezTo>
                  <a:cubicBezTo>
                    <a:pt x="167" y="0"/>
                    <a:pt x="167" y="0"/>
                    <a:pt x="167" y="0"/>
                  </a:cubicBezTo>
                  <a:cubicBezTo>
                    <a:pt x="167" y="58"/>
                    <a:pt x="87" y="90"/>
                    <a:pt x="0" y="119"/>
                  </a:cubicBezTo>
                  <a:cubicBezTo>
                    <a:pt x="31" y="129"/>
                    <a:pt x="62" y="140"/>
                    <a:pt x="89" y="152"/>
                  </a:cubicBezTo>
                  <a:close/>
                </a:path>
              </a:pathLst>
            </a:custGeom>
            <a:solidFill>
              <a:schemeClr val="accent3">
                <a:lumMod val="75000"/>
              </a:schemeClr>
            </a:solidFill>
            <a:ln>
              <a:noFill/>
            </a:ln>
          </p:spPr>
          <p:txBody>
            <a:bodyPr/>
            <a:lstStyle/>
            <a:p>
              <a:endParaRPr lang="ru-RU"/>
            </a:p>
          </p:txBody>
        </p:sp>
        <p:sp>
          <p:nvSpPr>
            <p:cNvPr id="2096" name="Freeform 522"/>
            <p:cNvSpPr>
              <a:spLocks/>
            </p:cNvSpPr>
            <p:nvPr/>
          </p:nvSpPr>
          <p:spPr bwMode="auto">
            <a:xfrm>
              <a:off x="1436688" y="2517776"/>
              <a:ext cx="706438" cy="633413"/>
            </a:xfrm>
            <a:custGeom>
              <a:avLst/>
              <a:gdLst>
                <a:gd name="T0" fmla="*/ 340897 w 172"/>
                <a:gd name="T1" fmla="*/ 0 h 154"/>
                <a:gd name="T2" fmla="*/ 0 w 172"/>
                <a:gd name="T3" fmla="*/ 353724 h 154"/>
                <a:gd name="T4" fmla="*/ 0 w 172"/>
                <a:gd name="T5" fmla="*/ 633413 h 154"/>
                <a:gd name="T6" fmla="*/ 706438 w 172"/>
                <a:gd name="T7" fmla="*/ 139844 h 154"/>
                <a:gd name="T8" fmla="*/ 340897 w 172"/>
                <a:gd name="T9" fmla="*/ 0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54">
                  <a:moveTo>
                    <a:pt x="83" y="0"/>
                  </a:moveTo>
                  <a:cubicBezTo>
                    <a:pt x="35" y="22"/>
                    <a:pt x="0" y="49"/>
                    <a:pt x="0" y="86"/>
                  </a:cubicBezTo>
                  <a:cubicBezTo>
                    <a:pt x="0" y="154"/>
                    <a:pt x="0" y="154"/>
                    <a:pt x="0" y="154"/>
                  </a:cubicBezTo>
                  <a:cubicBezTo>
                    <a:pt x="0" y="95"/>
                    <a:pt x="84" y="64"/>
                    <a:pt x="172" y="34"/>
                  </a:cubicBezTo>
                  <a:cubicBezTo>
                    <a:pt x="141" y="23"/>
                    <a:pt x="110" y="12"/>
                    <a:pt x="83" y="0"/>
                  </a:cubicBezTo>
                  <a:close/>
                </a:path>
              </a:pathLst>
            </a:custGeom>
            <a:solidFill>
              <a:schemeClr val="accent3">
                <a:lumMod val="75000"/>
              </a:schemeClr>
            </a:solidFill>
            <a:ln>
              <a:noFill/>
            </a:ln>
          </p:spPr>
          <p:txBody>
            <a:bodyPr/>
            <a:lstStyle/>
            <a:p>
              <a:endParaRPr lang="ru-RU"/>
            </a:p>
          </p:txBody>
        </p:sp>
        <p:sp>
          <p:nvSpPr>
            <p:cNvPr id="2097" name="Freeform 523"/>
            <p:cNvSpPr>
              <a:spLocks/>
            </p:cNvSpPr>
            <p:nvPr/>
          </p:nvSpPr>
          <p:spPr bwMode="auto">
            <a:xfrm>
              <a:off x="2308225" y="3859213"/>
              <a:ext cx="687388" cy="625475"/>
            </a:xfrm>
            <a:custGeom>
              <a:avLst/>
              <a:gdLst>
                <a:gd name="T0" fmla="*/ 366333 w 167"/>
                <a:gd name="T1" fmla="*/ 625475 h 152"/>
                <a:gd name="T2" fmla="*/ 687388 w 167"/>
                <a:gd name="T3" fmla="*/ 275703 h 152"/>
                <a:gd name="T4" fmla="*/ 687388 w 167"/>
                <a:gd name="T5" fmla="*/ 0 h 152"/>
                <a:gd name="T6" fmla="*/ 0 w 167"/>
                <a:gd name="T7" fmla="*/ 489681 h 152"/>
                <a:gd name="T8" fmla="*/ 366333 w 167"/>
                <a:gd name="T9" fmla="*/ 625475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152">
                  <a:moveTo>
                    <a:pt x="89" y="152"/>
                  </a:moveTo>
                  <a:cubicBezTo>
                    <a:pt x="135" y="130"/>
                    <a:pt x="167" y="104"/>
                    <a:pt x="167" y="67"/>
                  </a:cubicBezTo>
                  <a:cubicBezTo>
                    <a:pt x="167" y="0"/>
                    <a:pt x="167" y="0"/>
                    <a:pt x="167" y="0"/>
                  </a:cubicBezTo>
                  <a:cubicBezTo>
                    <a:pt x="167" y="58"/>
                    <a:pt x="87" y="89"/>
                    <a:pt x="0" y="119"/>
                  </a:cubicBezTo>
                  <a:cubicBezTo>
                    <a:pt x="31" y="129"/>
                    <a:pt x="62" y="140"/>
                    <a:pt x="89" y="152"/>
                  </a:cubicBezTo>
                  <a:close/>
                </a:path>
              </a:pathLst>
            </a:custGeom>
            <a:solidFill>
              <a:schemeClr val="accent3">
                <a:lumMod val="75000"/>
              </a:schemeClr>
            </a:solidFill>
            <a:ln>
              <a:noFill/>
            </a:ln>
          </p:spPr>
          <p:txBody>
            <a:bodyPr/>
            <a:lstStyle/>
            <a:p>
              <a:endParaRPr lang="ru-RU"/>
            </a:p>
          </p:txBody>
        </p:sp>
        <p:sp>
          <p:nvSpPr>
            <p:cNvPr id="2098" name="Freeform 524"/>
            <p:cNvSpPr>
              <a:spLocks/>
            </p:cNvSpPr>
            <p:nvPr/>
          </p:nvSpPr>
          <p:spPr bwMode="auto">
            <a:xfrm>
              <a:off x="1436688" y="4541838"/>
              <a:ext cx="706438" cy="633413"/>
            </a:xfrm>
            <a:custGeom>
              <a:avLst/>
              <a:gdLst>
                <a:gd name="T0" fmla="*/ 340897 w 172"/>
                <a:gd name="T1" fmla="*/ 0 h 154"/>
                <a:gd name="T2" fmla="*/ 0 w 172"/>
                <a:gd name="T3" fmla="*/ 353724 h 154"/>
                <a:gd name="T4" fmla="*/ 0 w 172"/>
                <a:gd name="T5" fmla="*/ 633413 h 154"/>
                <a:gd name="T6" fmla="*/ 706438 w 172"/>
                <a:gd name="T7" fmla="*/ 139844 h 154"/>
                <a:gd name="T8" fmla="*/ 340897 w 172"/>
                <a:gd name="T9" fmla="*/ 0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54">
                  <a:moveTo>
                    <a:pt x="83" y="0"/>
                  </a:moveTo>
                  <a:cubicBezTo>
                    <a:pt x="35" y="22"/>
                    <a:pt x="0" y="48"/>
                    <a:pt x="0" y="86"/>
                  </a:cubicBezTo>
                  <a:cubicBezTo>
                    <a:pt x="0" y="154"/>
                    <a:pt x="0" y="154"/>
                    <a:pt x="0" y="154"/>
                  </a:cubicBezTo>
                  <a:cubicBezTo>
                    <a:pt x="0" y="95"/>
                    <a:pt x="84" y="63"/>
                    <a:pt x="172" y="34"/>
                  </a:cubicBezTo>
                  <a:cubicBezTo>
                    <a:pt x="141" y="23"/>
                    <a:pt x="110" y="12"/>
                    <a:pt x="83" y="0"/>
                  </a:cubicBezTo>
                  <a:close/>
                </a:path>
              </a:pathLst>
            </a:custGeom>
            <a:solidFill>
              <a:schemeClr val="accent3">
                <a:lumMod val="75000"/>
              </a:schemeClr>
            </a:solidFill>
            <a:ln>
              <a:noFill/>
            </a:ln>
          </p:spPr>
          <p:txBody>
            <a:bodyPr/>
            <a:lstStyle/>
            <a:p>
              <a:endParaRPr lang="ru-RU"/>
            </a:p>
          </p:txBody>
        </p:sp>
        <p:sp>
          <p:nvSpPr>
            <p:cNvPr id="2105" name="Freeform 531"/>
            <p:cNvSpPr>
              <a:spLocks/>
            </p:cNvSpPr>
            <p:nvPr/>
          </p:nvSpPr>
          <p:spPr bwMode="auto">
            <a:xfrm>
              <a:off x="1436688" y="804863"/>
              <a:ext cx="1558925" cy="1320800"/>
            </a:xfrm>
            <a:custGeom>
              <a:avLst/>
              <a:gdLst>
                <a:gd name="T0" fmla="*/ 0 w 379"/>
                <a:gd name="T1" fmla="*/ 0 h 321"/>
                <a:gd name="T2" fmla="*/ 1558925 w 379"/>
                <a:gd name="T3" fmla="*/ 1041004 h 321"/>
                <a:gd name="T4" fmla="*/ 1558925 w 379"/>
                <a:gd name="T5" fmla="*/ 1320800 h 321"/>
                <a:gd name="T6" fmla="*/ 0 w 379"/>
                <a:gd name="T7" fmla="*/ 279796 h 321"/>
                <a:gd name="T8" fmla="*/ 0 w 379"/>
                <a:gd name="T9" fmla="*/ 0 h 3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 h="321">
                  <a:moveTo>
                    <a:pt x="0" y="0"/>
                  </a:moveTo>
                  <a:cubicBezTo>
                    <a:pt x="0" y="127"/>
                    <a:pt x="379" y="127"/>
                    <a:pt x="379" y="253"/>
                  </a:cubicBezTo>
                  <a:cubicBezTo>
                    <a:pt x="379" y="321"/>
                    <a:pt x="379" y="321"/>
                    <a:pt x="379" y="321"/>
                  </a:cubicBezTo>
                  <a:cubicBezTo>
                    <a:pt x="379" y="194"/>
                    <a:pt x="0" y="194"/>
                    <a:pt x="0" y="68"/>
                  </a:cubicBezTo>
                  <a:lnTo>
                    <a:pt x="0" y="0"/>
                  </a:lnTo>
                  <a:close/>
                </a:path>
              </a:pathLst>
            </a:custGeom>
            <a:solidFill>
              <a:schemeClr val="accent3"/>
            </a:solidFill>
            <a:ln>
              <a:noFill/>
            </a:ln>
          </p:spPr>
          <p:txBody>
            <a:bodyPr/>
            <a:lstStyle/>
            <a:p>
              <a:endParaRPr lang="ru-RU"/>
            </a:p>
          </p:txBody>
        </p:sp>
        <p:sp>
          <p:nvSpPr>
            <p:cNvPr id="2106" name="Freeform 532"/>
            <p:cNvSpPr>
              <a:spLocks/>
            </p:cNvSpPr>
            <p:nvPr/>
          </p:nvSpPr>
          <p:spPr bwMode="auto">
            <a:xfrm>
              <a:off x="1436688" y="2830514"/>
              <a:ext cx="1558925" cy="1316038"/>
            </a:xfrm>
            <a:custGeom>
              <a:avLst/>
              <a:gdLst>
                <a:gd name="T0" fmla="*/ 0 w 379"/>
                <a:gd name="T1" fmla="*/ 0 h 320"/>
                <a:gd name="T2" fmla="*/ 1558925 w 379"/>
                <a:gd name="T3" fmla="*/ 1040493 h 320"/>
                <a:gd name="T4" fmla="*/ 1558925 w 379"/>
                <a:gd name="T5" fmla="*/ 1316038 h 320"/>
                <a:gd name="T6" fmla="*/ 0 w 379"/>
                <a:gd name="T7" fmla="*/ 279658 h 320"/>
                <a:gd name="T8" fmla="*/ 0 w 379"/>
                <a:gd name="T9" fmla="*/ 0 h 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 h="320">
                  <a:moveTo>
                    <a:pt x="0" y="0"/>
                  </a:moveTo>
                  <a:cubicBezTo>
                    <a:pt x="0" y="126"/>
                    <a:pt x="379" y="126"/>
                    <a:pt x="379" y="253"/>
                  </a:cubicBezTo>
                  <a:cubicBezTo>
                    <a:pt x="379" y="320"/>
                    <a:pt x="379" y="320"/>
                    <a:pt x="379" y="320"/>
                  </a:cubicBezTo>
                  <a:cubicBezTo>
                    <a:pt x="379" y="194"/>
                    <a:pt x="0" y="194"/>
                    <a:pt x="0" y="68"/>
                  </a:cubicBezTo>
                  <a:lnTo>
                    <a:pt x="0" y="0"/>
                  </a:lnTo>
                  <a:close/>
                </a:path>
              </a:pathLst>
            </a:custGeom>
            <a:solidFill>
              <a:schemeClr val="accent3"/>
            </a:solidFill>
            <a:ln>
              <a:noFill/>
            </a:ln>
          </p:spPr>
          <p:txBody>
            <a:bodyPr/>
            <a:lstStyle/>
            <a:p>
              <a:endParaRPr lang="ru-RU"/>
            </a:p>
          </p:txBody>
        </p:sp>
        <p:sp>
          <p:nvSpPr>
            <p:cNvPr id="2107" name="Freeform 533"/>
            <p:cNvSpPr>
              <a:spLocks/>
            </p:cNvSpPr>
            <p:nvPr/>
          </p:nvSpPr>
          <p:spPr bwMode="auto">
            <a:xfrm>
              <a:off x="1436688" y="4854575"/>
              <a:ext cx="1558925" cy="1316038"/>
            </a:xfrm>
            <a:custGeom>
              <a:avLst/>
              <a:gdLst>
                <a:gd name="T0" fmla="*/ 0 w 379"/>
                <a:gd name="T1" fmla="*/ 0 h 320"/>
                <a:gd name="T2" fmla="*/ 1558925 w 379"/>
                <a:gd name="T3" fmla="*/ 1036380 h 320"/>
                <a:gd name="T4" fmla="*/ 1558925 w 379"/>
                <a:gd name="T5" fmla="*/ 1316038 h 320"/>
                <a:gd name="T6" fmla="*/ 0 w 379"/>
                <a:gd name="T7" fmla="*/ 275545 h 320"/>
                <a:gd name="T8" fmla="*/ 0 w 379"/>
                <a:gd name="T9" fmla="*/ 0 h 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 h="320">
                  <a:moveTo>
                    <a:pt x="0" y="0"/>
                  </a:moveTo>
                  <a:cubicBezTo>
                    <a:pt x="0" y="126"/>
                    <a:pt x="379" y="126"/>
                    <a:pt x="379" y="252"/>
                  </a:cubicBezTo>
                  <a:cubicBezTo>
                    <a:pt x="379" y="320"/>
                    <a:pt x="379" y="320"/>
                    <a:pt x="379" y="320"/>
                  </a:cubicBezTo>
                  <a:cubicBezTo>
                    <a:pt x="379" y="194"/>
                    <a:pt x="0" y="194"/>
                    <a:pt x="0" y="67"/>
                  </a:cubicBezTo>
                  <a:lnTo>
                    <a:pt x="0" y="0"/>
                  </a:lnTo>
                  <a:close/>
                </a:path>
              </a:pathLst>
            </a:custGeom>
            <a:solidFill>
              <a:schemeClr val="accent3"/>
            </a:solidFill>
            <a:ln>
              <a:noFill/>
            </a:ln>
          </p:spPr>
          <p:txBody>
            <a:bodyPr/>
            <a:lstStyle/>
            <a:p>
              <a:endParaRPr lang="ru-RU"/>
            </a:p>
          </p:txBody>
        </p:sp>
      </p:grpSp>
      <p:grpSp>
        <p:nvGrpSpPr>
          <p:cNvPr id="3" name="Group 2"/>
          <p:cNvGrpSpPr/>
          <p:nvPr/>
        </p:nvGrpSpPr>
        <p:grpSpPr>
          <a:xfrm>
            <a:off x="1457325" y="804863"/>
            <a:ext cx="1554163" cy="5365750"/>
            <a:chOff x="1457325" y="804863"/>
            <a:chExt cx="1554163" cy="5365750"/>
          </a:xfrm>
        </p:grpSpPr>
        <p:sp>
          <p:nvSpPr>
            <p:cNvPr id="2099" name="Freeform 525"/>
            <p:cNvSpPr>
              <a:spLocks/>
            </p:cNvSpPr>
            <p:nvPr/>
          </p:nvSpPr>
          <p:spPr bwMode="auto">
            <a:xfrm>
              <a:off x="1457325" y="1497014"/>
              <a:ext cx="685800" cy="628650"/>
            </a:xfrm>
            <a:custGeom>
              <a:avLst/>
              <a:gdLst>
                <a:gd name="T0" fmla="*/ 320314 w 167"/>
                <a:gd name="T1" fmla="*/ 0 h 153"/>
                <a:gd name="T2" fmla="*/ 0 w 167"/>
                <a:gd name="T3" fmla="*/ 349250 h 153"/>
                <a:gd name="T4" fmla="*/ 0 w 167"/>
                <a:gd name="T5" fmla="*/ 628650 h 153"/>
                <a:gd name="T6" fmla="*/ 685800 w 167"/>
                <a:gd name="T7" fmla="*/ 139700 h 153"/>
                <a:gd name="T8" fmla="*/ 320314 w 167"/>
                <a:gd name="T9" fmla="*/ 0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153">
                  <a:moveTo>
                    <a:pt x="78" y="0"/>
                  </a:moveTo>
                  <a:cubicBezTo>
                    <a:pt x="32" y="22"/>
                    <a:pt x="0" y="48"/>
                    <a:pt x="0" y="85"/>
                  </a:cubicBezTo>
                  <a:cubicBezTo>
                    <a:pt x="0" y="153"/>
                    <a:pt x="0" y="153"/>
                    <a:pt x="0" y="153"/>
                  </a:cubicBezTo>
                  <a:cubicBezTo>
                    <a:pt x="0" y="94"/>
                    <a:pt x="80" y="63"/>
                    <a:pt x="167" y="34"/>
                  </a:cubicBezTo>
                  <a:cubicBezTo>
                    <a:pt x="136" y="23"/>
                    <a:pt x="105" y="13"/>
                    <a:pt x="78" y="0"/>
                  </a:cubicBezTo>
                  <a:close/>
                </a:path>
              </a:pathLst>
            </a:custGeom>
            <a:solidFill>
              <a:schemeClr val="accent5">
                <a:lumMod val="75000"/>
              </a:schemeClr>
            </a:solidFill>
            <a:ln>
              <a:noFill/>
            </a:ln>
          </p:spPr>
          <p:txBody>
            <a:bodyPr/>
            <a:lstStyle/>
            <a:p>
              <a:endParaRPr lang="ru-RU"/>
            </a:p>
          </p:txBody>
        </p:sp>
        <p:sp>
          <p:nvSpPr>
            <p:cNvPr id="2100" name="Freeform 526"/>
            <p:cNvSpPr>
              <a:spLocks/>
            </p:cNvSpPr>
            <p:nvPr/>
          </p:nvSpPr>
          <p:spPr bwMode="auto">
            <a:xfrm>
              <a:off x="2308225" y="804863"/>
              <a:ext cx="703263" cy="638175"/>
            </a:xfrm>
            <a:custGeom>
              <a:avLst/>
              <a:gdLst>
                <a:gd name="T0" fmla="*/ 366026 w 171"/>
                <a:gd name="T1" fmla="*/ 638175 h 155"/>
                <a:gd name="T2" fmla="*/ 703263 w 171"/>
                <a:gd name="T3" fmla="*/ 279974 h 155"/>
                <a:gd name="T4" fmla="*/ 703263 w 171"/>
                <a:gd name="T5" fmla="*/ 0 h 155"/>
                <a:gd name="T6" fmla="*/ 0 w 171"/>
                <a:gd name="T7" fmla="*/ 498188 h 155"/>
                <a:gd name="T8" fmla="*/ 366026 w 171"/>
                <a:gd name="T9" fmla="*/ 638175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55">
                  <a:moveTo>
                    <a:pt x="89" y="155"/>
                  </a:moveTo>
                  <a:cubicBezTo>
                    <a:pt x="137" y="133"/>
                    <a:pt x="171" y="106"/>
                    <a:pt x="171" y="68"/>
                  </a:cubicBezTo>
                  <a:cubicBezTo>
                    <a:pt x="171" y="0"/>
                    <a:pt x="171" y="0"/>
                    <a:pt x="171" y="0"/>
                  </a:cubicBezTo>
                  <a:cubicBezTo>
                    <a:pt x="171" y="60"/>
                    <a:pt x="88" y="91"/>
                    <a:pt x="0" y="121"/>
                  </a:cubicBezTo>
                  <a:cubicBezTo>
                    <a:pt x="31" y="131"/>
                    <a:pt x="62" y="142"/>
                    <a:pt x="89" y="155"/>
                  </a:cubicBezTo>
                  <a:close/>
                </a:path>
              </a:pathLst>
            </a:custGeom>
            <a:solidFill>
              <a:schemeClr val="accent5">
                <a:lumMod val="75000"/>
              </a:schemeClr>
            </a:solidFill>
            <a:ln>
              <a:noFill/>
            </a:ln>
          </p:spPr>
          <p:txBody>
            <a:bodyPr/>
            <a:lstStyle/>
            <a:p>
              <a:endParaRPr lang="ru-RU"/>
            </a:p>
          </p:txBody>
        </p:sp>
        <p:sp>
          <p:nvSpPr>
            <p:cNvPr id="2101" name="Freeform 527"/>
            <p:cNvSpPr>
              <a:spLocks/>
            </p:cNvSpPr>
            <p:nvPr/>
          </p:nvSpPr>
          <p:spPr bwMode="auto">
            <a:xfrm>
              <a:off x="2308225" y="2830514"/>
              <a:ext cx="703263" cy="633413"/>
            </a:xfrm>
            <a:custGeom>
              <a:avLst/>
              <a:gdLst>
                <a:gd name="T0" fmla="*/ 366026 w 171"/>
                <a:gd name="T1" fmla="*/ 633413 h 154"/>
                <a:gd name="T2" fmla="*/ 703263 w 171"/>
                <a:gd name="T3" fmla="*/ 279689 h 154"/>
                <a:gd name="T4" fmla="*/ 703263 w 171"/>
                <a:gd name="T5" fmla="*/ 0 h 154"/>
                <a:gd name="T6" fmla="*/ 0 w 171"/>
                <a:gd name="T7" fmla="*/ 493569 h 154"/>
                <a:gd name="T8" fmla="*/ 366026 w 171"/>
                <a:gd name="T9" fmla="*/ 633413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54">
                  <a:moveTo>
                    <a:pt x="89" y="154"/>
                  </a:moveTo>
                  <a:cubicBezTo>
                    <a:pt x="137" y="132"/>
                    <a:pt x="171" y="106"/>
                    <a:pt x="171" y="68"/>
                  </a:cubicBezTo>
                  <a:cubicBezTo>
                    <a:pt x="171" y="0"/>
                    <a:pt x="171" y="0"/>
                    <a:pt x="171" y="0"/>
                  </a:cubicBezTo>
                  <a:cubicBezTo>
                    <a:pt x="171" y="59"/>
                    <a:pt x="88" y="91"/>
                    <a:pt x="0" y="120"/>
                  </a:cubicBezTo>
                  <a:cubicBezTo>
                    <a:pt x="31" y="131"/>
                    <a:pt x="62" y="142"/>
                    <a:pt x="89" y="154"/>
                  </a:cubicBezTo>
                  <a:close/>
                </a:path>
              </a:pathLst>
            </a:custGeom>
            <a:solidFill>
              <a:schemeClr val="accent5">
                <a:lumMod val="75000"/>
              </a:schemeClr>
            </a:solidFill>
            <a:ln>
              <a:noFill/>
            </a:ln>
          </p:spPr>
          <p:txBody>
            <a:bodyPr/>
            <a:lstStyle/>
            <a:p>
              <a:endParaRPr lang="ru-RU"/>
            </a:p>
          </p:txBody>
        </p:sp>
        <p:sp>
          <p:nvSpPr>
            <p:cNvPr id="2102" name="Freeform 528"/>
            <p:cNvSpPr>
              <a:spLocks/>
            </p:cNvSpPr>
            <p:nvPr/>
          </p:nvSpPr>
          <p:spPr bwMode="auto">
            <a:xfrm>
              <a:off x="1457325" y="3521075"/>
              <a:ext cx="685800" cy="625475"/>
            </a:xfrm>
            <a:custGeom>
              <a:avLst/>
              <a:gdLst>
                <a:gd name="T0" fmla="*/ 320314 w 167"/>
                <a:gd name="T1" fmla="*/ 0 h 152"/>
                <a:gd name="T2" fmla="*/ 0 w 167"/>
                <a:gd name="T3" fmla="*/ 349772 h 152"/>
                <a:gd name="T4" fmla="*/ 0 w 167"/>
                <a:gd name="T5" fmla="*/ 625475 h 152"/>
                <a:gd name="T6" fmla="*/ 685800 w 167"/>
                <a:gd name="T7" fmla="*/ 135794 h 152"/>
                <a:gd name="T8" fmla="*/ 320314 w 167"/>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152">
                  <a:moveTo>
                    <a:pt x="78" y="0"/>
                  </a:moveTo>
                  <a:cubicBezTo>
                    <a:pt x="32" y="22"/>
                    <a:pt x="0" y="48"/>
                    <a:pt x="0" y="85"/>
                  </a:cubicBezTo>
                  <a:cubicBezTo>
                    <a:pt x="0" y="152"/>
                    <a:pt x="0" y="152"/>
                    <a:pt x="0" y="152"/>
                  </a:cubicBezTo>
                  <a:cubicBezTo>
                    <a:pt x="0" y="94"/>
                    <a:pt x="80" y="63"/>
                    <a:pt x="167" y="33"/>
                  </a:cubicBezTo>
                  <a:cubicBezTo>
                    <a:pt x="136" y="23"/>
                    <a:pt x="105" y="12"/>
                    <a:pt x="78" y="0"/>
                  </a:cubicBezTo>
                  <a:close/>
                </a:path>
              </a:pathLst>
            </a:custGeom>
            <a:solidFill>
              <a:schemeClr val="accent5">
                <a:lumMod val="75000"/>
              </a:schemeClr>
            </a:solidFill>
            <a:ln>
              <a:noFill/>
            </a:ln>
          </p:spPr>
          <p:txBody>
            <a:bodyPr/>
            <a:lstStyle/>
            <a:p>
              <a:endParaRPr lang="ru-RU"/>
            </a:p>
          </p:txBody>
        </p:sp>
        <p:sp>
          <p:nvSpPr>
            <p:cNvPr id="2103" name="Freeform 529"/>
            <p:cNvSpPr>
              <a:spLocks/>
            </p:cNvSpPr>
            <p:nvPr/>
          </p:nvSpPr>
          <p:spPr bwMode="auto">
            <a:xfrm>
              <a:off x="1457325" y="5545138"/>
              <a:ext cx="685800" cy="625475"/>
            </a:xfrm>
            <a:custGeom>
              <a:avLst/>
              <a:gdLst>
                <a:gd name="T0" fmla="*/ 320314 w 167"/>
                <a:gd name="T1" fmla="*/ 0 h 152"/>
                <a:gd name="T2" fmla="*/ 0 w 167"/>
                <a:gd name="T3" fmla="*/ 345657 h 152"/>
                <a:gd name="T4" fmla="*/ 0 w 167"/>
                <a:gd name="T5" fmla="*/ 625475 h 152"/>
                <a:gd name="T6" fmla="*/ 685800 w 167"/>
                <a:gd name="T7" fmla="*/ 135794 h 152"/>
                <a:gd name="T8" fmla="*/ 320314 w 167"/>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152">
                  <a:moveTo>
                    <a:pt x="78" y="0"/>
                  </a:moveTo>
                  <a:cubicBezTo>
                    <a:pt x="32" y="21"/>
                    <a:pt x="0" y="47"/>
                    <a:pt x="0" y="84"/>
                  </a:cubicBezTo>
                  <a:cubicBezTo>
                    <a:pt x="0" y="152"/>
                    <a:pt x="0" y="152"/>
                    <a:pt x="0" y="152"/>
                  </a:cubicBezTo>
                  <a:cubicBezTo>
                    <a:pt x="0" y="94"/>
                    <a:pt x="80" y="62"/>
                    <a:pt x="167" y="33"/>
                  </a:cubicBezTo>
                  <a:cubicBezTo>
                    <a:pt x="136" y="23"/>
                    <a:pt x="105" y="12"/>
                    <a:pt x="78" y="0"/>
                  </a:cubicBezTo>
                  <a:close/>
                </a:path>
              </a:pathLst>
            </a:custGeom>
            <a:solidFill>
              <a:schemeClr val="accent5">
                <a:lumMod val="75000"/>
              </a:schemeClr>
            </a:solidFill>
            <a:ln>
              <a:noFill/>
            </a:ln>
          </p:spPr>
          <p:txBody>
            <a:bodyPr/>
            <a:lstStyle/>
            <a:p>
              <a:endParaRPr lang="ru-RU"/>
            </a:p>
          </p:txBody>
        </p:sp>
        <p:sp>
          <p:nvSpPr>
            <p:cNvPr id="2104" name="Freeform 530"/>
            <p:cNvSpPr>
              <a:spLocks/>
            </p:cNvSpPr>
            <p:nvPr/>
          </p:nvSpPr>
          <p:spPr bwMode="auto">
            <a:xfrm>
              <a:off x="2308225" y="4854575"/>
              <a:ext cx="703263" cy="633413"/>
            </a:xfrm>
            <a:custGeom>
              <a:avLst/>
              <a:gdLst>
                <a:gd name="T0" fmla="*/ 366026 w 171"/>
                <a:gd name="T1" fmla="*/ 633413 h 154"/>
                <a:gd name="T2" fmla="*/ 703263 w 171"/>
                <a:gd name="T3" fmla="*/ 275576 h 154"/>
                <a:gd name="T4" fmla="*/ 703263 w 171"/>
                <a:gd name="T5" fmla="*/ 0 h 154"/>
                <a:gd name="T6" fmla="*/ 0 w 171"/>
                <a:gd name="T7" fmla="*/ 493569 h 154"/>
                <a:gd name="T8" fmla="*/ 366026 w 171"/>
                <a:gd name="T9" fmla="*/ 633413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54">
                  <a:moveTo>
                    <a:pt x="89" y="154"/>
                  </a:moveTo>
                  <a:cubicBezTo>
                    <a:pt x="137" y="132"/>
                    <a:pt x="171" y="105"/>
                    <a:pt x="171" y="67"/>
                  </a:cubicBezTo>
                  <a:cubicBezTo>
                    <a:pt x="171" y="0"/>
                    <a:pt x="171" y="0"/>
                    <a:pt x="171" y="0"/>
                  </a:cubicBezTo>
                  <a:cubicBezTo>
                    <a:pt x="171" y="59"/>
                    <a:pt x="88" y="90"/>
                    <a:pt x="0" y="120"/>
                  </a:cubicBezTo>
                  <a:cubicBezTo>
                    <a:pt x="31" y="131"/>
                    <a:pt x="62" y="141"/>
                    <a:pt x="89" y="154"/>
                  </a:cubicBezTo>
                  <a:close/>
                </a:path>
              </a:pathLst>
            </a:custGeom>
            <a:solidFill>
              <a:schemeClr val="accent5">
                <a:lumMod val="75000"/>
              </a:schemeClr>
            </a:solidFill>
            <a:ln>
              <a:noFill/>
            </a:ln>
          </p:spPr>
          <p:txBody>
            <a:bodyPr/>
            <a:lstStyle/>
            <a:p>
              <a:endParaRPr lang="ru-RU"/>
            </a:p>
          </p:txBody>
        </p:sp>
        <p:sp>
          <p:nvSpPr>
            <p:cNvPr id="2108" name="Freeform 534"/>
            <p:cNvSpPr>
              <a:spLocks/>
            </p:cNvSpPr>
            <p:nvPr/>
          </p:nvSpPr>
          <p:spPr bwMode="auto">
            <a:xfrm>
              <a:off x="1457325" y="3859213"/>
              <a:ext cx="1554163" cy="1316038"/>
            </a:xfrm>
            <a:custGeom>
              <a:avLst/>
              <a:gdLst>
                <a:gd name="T0" fmla="*/ 0 w 378"/>
                <a:gd name="T1" fmla="*/ 0 h 320"/>
                <a:gd name="T2" fmla="*/ 1554163 w 378"/>
                <a:gd name="T3" fmla="*/ 1036380 h 320"/>
                <a:gd name="T4" fmla="*/ 1554163 w 378"/>
                <a:gd name="T5" fmla="*/ 1316038 h 320"/>
                <a:gd name="T6" fmla="*/ 0 w 378"/>
                <a:gd name="T7" fmla="*/ 275545 h 320"/>
                <a:gd name="T8" fmla="*/ 0 w 378"/>
                <a:gd name="T9" fmla="*/ 0 h 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8" h="320">
                  <a:moveTo>
                    <a:pt x="0" y="0"/>
                  </a:moveTo>
                  <a:cubicBezTo>
                    <a:pt x="0" y="126"/>
                    <a:pt x="378" y="126"/>
                    <a:pt x="378" y="252"/>
                  </a:cubicBezTo>
                  <a:cubicBezTo>
                    <a:pt x="378" y="320"/>
                    <a:pt x="378" y="320"/>
                    <a:pt x="378" y="320"/>
                  </a:cubicBezTo>
                  <a:cubicBezTo>
                    <a:pt x="378" y="194"/>
                    <a:pt x="0" y="194"/>
                    <a:pt x="0" y="67"/>
                  </a:cubicBezTo>
                  <a:lnTo>
                    <a:pt x="0" y="0"/>
                  </a:lnTo>
                  <a:close/>
                </a:path>
              </a:pathLst>
            </a:custGeom>
            <a:solidFill>
              <a:schemeClr val="accent5"/>
            </a:solidFill>
            <a:ln>
              <a:noFill/>
            </a:ln>
          </p:spPr>
          <p:txBody>
            <a:bodyPr/>
            <a:lstStyle/>
            <a:p>
              <a:endParaRPr lang="ru-RU"/>
            </a:p>
          </p:txBody>
        </p:sp>
        <p:sp>
          <p:nvSpPr>
            <p:cNvPr id="2109" name="Freeform 535"/>
            <p:cNvSpPr>
              <a:spLocks/>
            </p:cNvSpPr>
            <p:nvPr/>
          </p:nvSpPr>
          <p:spPr bwMode="auto">
            <a:xfrm>
              <a:off x="1457325" y="1833564"/>
              <a:ext cx="1554163" cy="1317625"/>
            </a:xfrm>
            <a:custGeom>
              <a:avLst/>
              <a:gdLst>
                <a:gd name="T0" fmla="*/ 0 w 378"/>
                <a:gd name="T1" fmla="*/ 0 h 320"/>
                <a:gd name="T2" fmla="*/ 1554163 w 378"/>
                <a:gd name="T3" fmla="*/ 1037630 h 320"/>
                <a:gd name="T4" fmla="*/ 1554163 w 378"/>
                <a:gd name="T5" fmla="*/ 1317625 h 320"/>
                <a:gd name="T6" fmla="*/ 0 w 378"/>
                <a:gd name="T7" fmla="*/ 279995 h 320"/>
                <a:gd name="T8" fmla="*/ 0 w 378"/>
                <a:gd name="T9" fmla="*/ 0 h 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8" h="320">
                  <a:moveTo>
                    <a:pt x="0" y="0"/>
                  </a:moveTo>
                  <a:cubicBezTo>
                    <a:pt x="0" y="126"/>
                    <a:pt x="378" y="126"/>
                    <a:pt x="378" y="252"/>
                  </a:cubicBezTo>
                  <a:cubicBezTo>
                    <a:pt x="378" y="320"/>
                    <a:pt x="378" y="320"/>
                    <a:pt x="378" y="320"/>
                  </a:cubicBezTo>
                  <a:cubicBezTo>
                    <a:pt x="378" y="194"/>
                    <a:pt x="0" y="194"/>
                    <a:pt x="0" y="68"/>
                  </a:cubicBezTo>
                  <a:lnTo>
                    <a:pt x="0" y="0"/>
                  </a:lnTo>
                  <a:close/>
                </a:path>
              </a:pathLst>
            </a:custGeom>
            <a:solidFill>
              <a:schemeClr val="accent5"/>
            </a:solidFill>
            <a:ln>
              <a:noFill/>
            </a:ln>
          </p:spPr>
          <p:txBody>
            <a:bodyPr/>
            <a:lstStyle/>
            <a:p>
              <a:endParaRPr lang="ru-RU"/>
            </a:p>
          </p:txBody>
        </p:sp>
      </p:grpSp>
      <p:grpSp>
        <p:nvGrpSpPr>
          <p:cNvPr id="4" name="Group 3"/>
          <p:cNvGrpSpPr/>
          <p:nvPr/>
        </p:nvGrpSpPr>
        <p:grpSpPr>
          <a:xfrm>
            <a:off x="1625600" y="1036639"/>
            <a:ext cx="1201738" cy="4916487"/>
            <a:chOff x="1625600" y="1036639"/>
            <a:chExt cx="1201738" cy="4916487"/>
          </a:xfrm>
        </p:grpSpPr>
        <p:sp>
          <p:nvSpPr>
            <p:cNvPr id="2110" name="Freeform 536"/>
            <p:cNvSpPr>
              <a:spLocks/>
            </p:cNvSpPr>
            <p:nvPr/>
          </p:nvSpPr>
          <p:spPr bwMode="auto">
            <a:xfrm>
              <a:off x="2020888" y="2246314"/>
              <a:ext cx="188913" cy="31750"/>
            </a:xfrm>
            <a:custGeom>
              <a:avLst/>
              <a:gdLst>
                <a:gd name="T0" fmla="*/ 188913 w 46"/>
                <a:gd name="T1" fmla="*/ 0 h 8"/>
                <a:gd name="T2" fmla="*/ 0 w 46"/>
                <a:gd name="T3" fmla="*/ 0 h 8"/>
                <a:gd name="T4" fmla="*/ 98563 w 46"/>
                <a:gd name="T5" fmla="*/ 31750 h 8"/>
                <a:gd name="T6" fmla="*/ 188913 w 46"/>
                <a:gd name="T7" fmla="*/ 31750 h 8"/>
                <a:gd name="T8" fmla="*/ 188913 w 4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
                  <a:moveTo>
                    <a:pt x="46" y="0"/>
                  </a:moveTo>
                  <a:cubicBezTo>
                    <a:pt x="0" y="0"/>
                    <a:pt x="0" y="0"/>
                    <a:pt x="0" y="0"/>
                  </a:cubicBezTo>
                  <a:cubicBezTo>
                    <a:pt x="8" y="2"/>
                    <a:pt x="16" y="5"/>
                    <a:pt x="24" y="8"/>
                  </a:cubicBezTo>
                  <a:cubicBezTo>
                    <a:pt x="46" y="8"/>
                    <a:pt x="46" y="8"/>
                    <a:pt x="46" y="8"/>
                  </a:cubicBezTo>
                  <a:lnTo>
                    <a:pt x="46" y="0"/>
                  </a:lnTo>
                  <a:close/>
                </a:path>
              </a:pathLst>
            </a:custGeom>
            <a:solidFill>
              <a:schemeClr val="accent5"/>
            </a:solidFill>
            <a:ln>
              <a:noFill/>
            </a:ln>
          </p:spPr>
          <p:txBody>
            <a:bodyPr/>
            <a:lstStyle/>
            <a:p>
              <a:endParaRPr lang="ru-RU"/>
            </a:p>
          </p:txBody>
        </p:sp>
        <p:sp>
          <p:nvSpPr>
            <p:cNvPr id="2111" name="Freeform 537"/>
            <p:cNvSpPr>
              <a:spLocks/>
            </p:cNvSpPr>
            <p:nvPr/>
          </p:nvSpPr>
          <p:spPr bwMode="auto">
            <a:xfrm>
              <a:off x="1625600" y="2055814"/>
              <a:ext cx="584200" cy="33338"/>
            </a:xfrm>
            <a:custGeom>
              <a:avLst/>
              <a:gdLst>
                <a:gd name="T0" fmla="*/ 584200 w 142"/>
                <a:gd name="T1" fmla="*/ 0 h 8"/>
                <a:gd name="T2" fmla="*/ 0 w 142"/>
                <a:gd name="T3" fmla="*/ 0 h 8"/>
                <a:gd name="T4" fmla="*/ 49369 w 142"/>
                <a:gd name="T5" fmla="*/ 33338 h 8"/>
                <a:gd name="T6" fmla="*/ 584200 w 142"/>
                <a:gd name="T7" fmla="*/ 33338 h 8"/>
                <a:gd name="T8" fmla="*/ 58420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142" y="0"/>
                  </a:moveTo>
                  <a:cubicBezTo>
                    <a:pt x="0" y="0"/>
                    <a:pt x="0" y="0"/>
                    <a:pt x="0" y="0"/>
                  </a:cubicBezTo>
                  <a:cubicBezTo>
                    <a:pt x="4" y="3"/>
                    <a:pt x="8" y="5"/>
                    <a:pt x="12" y="8"/>
                  </a:cubicBezTo>
                  <a:cubicBezTo>
                    <a:pt x="142" y="8"/>
                    <a:pt x="142" y="8"/>
                    <a:pt x="142" y="8"/>
                  </a:cubicBezTo>
                  <a:lnTo>
                    <a:pt x="142" y="0"/>
                  </a:lnTo>
                  <a:close/>
                </a:path>
              </a:pathLst>
            </a:custGeom>
            <a:solidFill>
              <a:schemeClr val="accent5"/>
            </a:solidFill>
            <a:ln>
              <a:noFill/>
            </a:ln>
          </p:spPr>
          <p:txBody>
            <a:bodyPr/>
            <a:lstStyle/>
            <a:p>
              <a:endParaRPr lang="ru-RU"/>
            </a:p>
          </p:txBody>
        </p:sp>
        <p:sp>
          <p:nvSpPr>
            <p:cNvPr id="2112" name="Freeform 538"/>
            <p:cNvSpPr>
              <a:spLocks/>
            </p:cNvSpPr>
            <p:nvPr/>
          </p:nvSpPr>
          <p:spPr bwMode="auto">
            <a:xfrm>
              <a:off x="1628775" y="1866901"/>
              <a:ext cx="581025" cy="33338"/>
            </a:xfrm>
            <a:custGeom>
              <a:avLst/>
              <a:gdLst>
                <a:gd name="T0" fmla="*/ 581025 w 141"/>
                <a:gd name="T1" fmla="*/ 0 h 8"/>
                <a:gd name="T2" fmla="*/ 49449 w 141"/>
                <a:gd name="T3" fmla="*/ 0 h 8"/>
                <a:gd name="T4" fmla="*/ 0 w 141"/>
                <a:gd name="T5" fmla="*/ 33338 h 8"/>
                <a:gd name="T6" fmla="*/ 581025 w 141"/>
                <a:gd name="T7" fmla="*/ 33338 h 8"/>
                <a:gd name="T8" fmla="*/ 581025 w 141"/>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8">
                  <a:moveTo>
                    <a:pt x="141" y="0"/>
                  </a:moveTo>
                  <a:cubicBezTo>
                    <a:pt x="12" y="0"/>
                    <a:pt x="12" y="0"/>
                    <a:pt x="12" y="0"/>
                  </a:cubicBezTo>
                  <a:cubicBezTo>
                    <a:pt x="8" y="3"/>
                    <a:pt x="4" y="5"/>
                    <a:pt x="0" y="8"/>
                  </a:cubicBezTo>
                  <a:cubicBezTo>
                    <a:pt x="141" y="8"/>
                    <a:pt x="141" y="8"/>
                    <a:pt x="141" y="8"/>
                  </a:cubicBezTo>
                  <a:lnTo>
                    <a:pt x="141" y="0"/>
                  </a:lnTo>
                  <a:close/>
                </a:path>
              </a:pathLst>
            </a:custGeom>
            <a:solidFill>
              <a:schemeClr val="accent5">
                <a:lumMod val="75000"/>
              </a:schemeClr>
            </a:solidFill>
            <a:ln>
              <a:noFill/>
            </a:ln>
          </p:spPr>
          <p:txBody>
            <a:bodyPr/>
            <a:lstStyle/>
            <a:p>
              <a:endParaRPr lang="ru-RU"/>
            </a:p>
          </p:txBody>
        </p:sp>
        <p:sp>
          <p:nvSpPr>
            <p:cNvPr id="2113" name="Freeform 539"/>
            <p:cNvSpPr>
              <a:spLocks/>
            </p:cNvSpPr>
            <p:nvPr/>
          </p:nvSpPr>
          <p:spPr bwMode="auto">
            <a:xfrm>
              <a:off x="2028825" y="1677989"/>
              <a:ext cx="180975" cy="33338"/>
            </a:xfrm>
            <a:custGeom>
              <a:avLst/>
              <a:gdLst>
                <a:gd name="T0" fmla="*/ 180975 w 44"/>
                <a:gd name="T1" fmla="*/ 0 h 8"/>
                <a:gd name="T2" fmla="*/ 98714 w 44"/>
                <a:gd name="T3" fmla="*/ 0 h 8"/>
                <a:gd name="T4" fmla="*/ 0 w 44"/>
                <a:gd name="T5" fmla="*/ 33338 h 8"/>
                <a:gd name="T6" fmla="*/ 180975 w 44"/>
                <a:gd name="T7" fmla="*/ 33338 h 8"/>
                <a:gd name="T8" fmla="*/ 180975 w 4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8">
                  <a:moveTo>
                    <a:pt x="44" y="0"/>
                  </a:moveTo>
                  <a:cubicBezTo>
                    <a:pt x="24" y="0"/>
                    <a:pt x="24" y="0"/>
                    <a:pt x="24" y="0"/>
                  </a:cubicBezTo>
                  <a:cubicBezTo>
                    <a:pt x="16" y="3"/>
                    <a:pt x="8" y="6"/>
                    <a:pt x="0" y="8"/>
                  </a:cubicBezTo>
                  <a:cubicBezTo>
                    <a:pt x="44" y="8"/>
                    <a:pt x="44" y="8"/>
                    <a:pt x="44" y="8"/>
                  </a:cubicBezTo>
                  <a:lnTo>
                    <a:pt x="44" y="0"/>
                  </a:lnTo>
                  <a:close/>
                </a:path>
              </a:pathLst>
            </a:custGeom>
            <a:solidFill>
              <a:schemeClr val="accent5">
                <a:lumMod val="75000"/>
              </a:schemeClr>
            </a:solidFill>
            <a:ln>
              <a:noFill/>
            </a:ln>
          </p:spPr>
          <p:txBody>
            <a:bodyPr/>
            <a:lstStyle/>
            <a:p>
              <a:endParaRPr lang="ru-RU"/>
            </a:p>
          </p:txBody>
        </p:sp>
        <p:sp>
          <p:nvSpPr>
            <p:cNvPr id="2114" name="Freeform 540"/>
            <p:cNvSpPr>
              <a:spLocks/>
            </p:cNvSpPr>
            <p:nvPr/>
          </p:nvSpPr>
          <p:spPr bwMode="auto">
            <a:xfrm>
              <a:off x="2243138" y="1225551"/>
              <a:ext cx="188913" cy="33338"/>
            </a:xfrm>
            <a:custGeom>
              <a:avLst/>
              <a:gdLst>
                <a:gd name="T0" fmla="*/ 0 w 46"/>
                <a:gd name="T1" fmla="*/ 0 h 8"/>
                <a:gd name="T2" fmla="*/ 188913 w 46"/>
                <a:gd name="T3" fmla="*/ 0 h 8"/>
                <a:gd name="T4" fmla="*/ 90350 w 46"/>
                <a:gd name="T5" fmla="*/ 33338 h 8"/>
                <a:gd name="T6" fmla="*/ 0 w 46"/>
                <a:gd name="T7" fmla="*/ 33338 h 8"/>
                <a:gd name="T8" fmla="*/ 0 w 4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
                  <a:moveTo>
                    <a:pt x="0" y="0"/>
                  </a:moveTo>
                  <a:cubicBezTo>
                    <a:pt x="46" y="0"/>
                    <a:pt x="46" y="0"/>
                    <a:pt x="46" y="0"/>
                  </a:cubicBezTo>
                  <a:cubicBezTo>
                    <a:pt x="38" y="3"/>
                    <a:pt x="30" y="5"/>
                    <a:pt x="22" y="8"/>
                  </a:cubicBezTo>
                  <a:cubicBezTo>
                    <a:pt x="0" y="8"/>
                    <a:pt x="0" y="8"/>
                    <a:pt x="0" y="8"/>
                  </a:cubicBezTo>
                  <a:lnTo>
                    <a:pt x="0" y="0"/>
                  </a:lnTo>
                  <a:close/>
                </a:path>
              </a:pathLst>
            </a:custGeom>
            <a:solidFill>
              <a:schemeClr val="accent5">
                <a:lumMod val="75000"/>
              </a:schemeClr>
            </a:solidFill>
            <a:ln>
              <a:noFill/>
            </a:ln>
          </p:spPr>
          <p:txBody>
            <a:bodyPr/>
            <a:lstStyle/>
            <a:p>
              <a:endParaRPr lang="ru-RU"/>
            </a:p>
          </p:txBody>
        </p:sp>
        <p:sp>
          <p:nvSpPr>
            <p:cNvPr id="2115" name="Freeform 541"/>
            <p:cNvSpPr>
              <a:spLocks/>
            </p:cNvSpPr>
            <p:nvPr/>
          </p:nvSpPr>
          <p:spPr bwMode="auto">
            <a:xfrm>
              <a:off x="2243138" y="1036639"/>
              <a:ext cx="584200" cy="31750"/>
            </a:xfrm>
            <a:custGeom>
              <a:avLst/>
              <a:gdLst>
                <a:gd name="T0" fmla="*/ 0 w 142"/>
                <a:gd name="T1" fmla="*/ 0 h 8"/>
                <a:gd name="T2" fmla="*/ 584200 w 142"/>
                <a:gd name="T3" fmla="*/ 0 h 8"/>
                <a:gd name="T4" fmla="*/ 530717 w 142"/>
                <a:gd name="T5" fmla="*/ 31750 h 8"/>
                <a:gd name="T6" fmla="*/ 0 w 142"/>
                <a:gd name="T7" fmla="*/ 31750 h 8"/>
                <a:gd name="T8" fmla="*/ 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0" y="0"/>
                  </a:moveTo>
                  <a:cubicBezTo>
                    <a:pt x="142" y="0"/>
                    <a:pt x="142" y="0"/>
                    <a:pt x="142" y="0"/>
                  </a:cubicBezTo>
                  <a:cubicBezTo>
                    <a:pt x="138" y="3"/>
                    <a:pt x="134" y="6"/>
                    <a:pt x="129" y="8"/>
                  </a:cubicBezTo>
                  <a:cubicBezTo>
                    <a:pt x="0" y="8"/>
                    <a:pt x="0" y="8"/>
                    <a:pt x="0" y="8"/>
                  </a:cubicBezTo>
                  <a:lnTo>
                    <a:pt x="0" y="0"/>
                  </a:lnTo>
                  <a:close/>
                </a:path>
              </a:pathLst>
            </a:custGeom>
            <a:solidFill>
              <a:schemeClr val="accent5">
                <a:lumMod val="75000"/>
              </a:schemeClr>
            </a:solidFill>
            <a:ln>
              <a:noFill/>
            </a:ln>
          </p:spPr>
          <p:txBody>
            <a:bodyPr/>
            <a:lstStyle/>
            <a:p>
              <a:endParaRPr lang="ru-RU"/>
            </a:p>
          </p:txBody>
        </p:sp>
        <p:sp>
          <p:nvSpPr>
            <p:cNvPr id="2116" name="Freeform 542"/>
            <p:cNvSpPr>
              <a:spLocks/>
            </p:cNvSpPr>
            <p:nvPr/>
          </p:nvSpPr>
          <p:spPr bwMode="auto">
            <a:xfrm>
              <a:off x="2243138" y="3257551"/>
              <a:ext cx="188913" cy="33338"/>
            </a:xfrm>
            <a:custGeom>
              <a:avLst/>
              <a:gdLst>
                <a:gd name="T0" fmla="*/ 0 w 46"/>
                <a:gd name="T1" fmla="*/ 0 h 8"/>
                <a:gd name="T2" fmla="*/ 188913 w 46"/>
                <a:gd name="T3" fmla="*/ 0 h 8"/>
                <a:gd name="T4" fmla="*/ 90350 w 46"/>
                <a:gd name="T5" fmla="*/ 33338 h 8"/>
                <a:gd name="T6" fmla="*/ 0 w 46"/>
                <a:gd name="T7" fmla="*/ 33338 h 8"/>
                <a:gd name="T8" fmla="*/ 0 w 4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
                  <a:moveTo>
                    <a:pt x="0" y="0"/>
                  </a:moveTo>
                  <a:cubicBezTo>
                    <a:pt x="46" y="0"/>
                    <a:pt x="46" y="0"/>
                    <a:pt x="46" y="0"/>
                  </a:cubicBezTo>
                  <a:cubicBezTo>
                    <a:pt x="38" y="3"/>
                    <a:pt x="30" y="5"/>
                    <a:pt x="22" y="8"/>
                  </a:cubicBezTo>
                  <a:cubicBezTo>
                    <a:pt x="0" y="8"/>
                    <a:pt x="0" y="8"/>
                    <a:pt x="0" y="8"/>
                  </a:cubicBezTo>
                  <a:lnTo>
                    <a:pt x="0" y="0"/>
                  </a:lnTo>
                  <a:close/>
                </a:path>
              </a:pathLst>
            </a:custGeom>
            <a:solidFill>
              <a:schemeClr val="accent5">
                <a:lumMod val="75000"/>
              </a:schemeClr>
            </a:solidFill>
            <a:ln>
              <a:noFill/>
            </a:ln>
          </p:spPr>
          <p:txBody>
            <a:bodyPr/>
            <a:lstStyle/>
            <a:p>
              <a:endParaRPr lang="ru-RU"/>
            </a:p>
          </p:txBody>
        </p:sp>
        <p:sp>
          <p:nvSpPr>
            <p:cNvPr id="2117" name="Freeform 543"/>
            <p:cNvSpPr>
              <a:spLocks/>
            </p:cNvSpPr>
            <p:nvPr/>
          </p:nvSpPr>
          <p:spPr bwMode="auto">
            <a:xfrm>
              <a:off x="2243138" y="3068639"/>
              <a:ext cx="584200" cy="33338"/>
            </a:xfrm>
            <a:custGeom>
              <a:avLst/>
              <a:gdLst>
                <a:gd name="T0" fmla="*/ 0 w 142"/>
                <a:gd name="T1" fmla="*/ 0 h 8"/>
                <a:gd name="T2" fmla="*/ 584200 w 142"/>
                <a:gd name="T3" fmla="*/ 0 h 8"/>
                <a:gd name="T4" fmla="*/ 530717 w 142"/>
                <a:gd name="T5" fmla="*/ 33338 h 8"/>
                <a:gd name="T6" fmla="*/ 0 w 142"/>
                <a:gd name="T7" fmla="*/ 33338 h 8"/>
                <a:gd name="T8" fmla="*/ 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0" y="0"/>
                  </a:moveTo>
                  <a:cubicBezTo>
                    <a:pt x="142" y="0"/>
                    <a:pt x="142" y="0"/>
                    <a:pt x="142" y="0"/>
                  </a:cubicBezTo>
                  <a:cubicBezTo>
                    <a:pt x="138" y="3"/>
                    <a:pt x="134" y="6"/>
                    <a:pt x="129" y="8"/>
                  </a:cubicBezTo>
                  <a:cubicBezTo>
                    <a:pt x="0" y="8"/>
                    <a:pt x="0" y="8"/>
                    <a:pt x="0" y="8"/>
                  </a:cubicBezTo>
                  <a:lnTo>
                    <a:pt x="0" y="0"/>
                  </a:lnTo>
                  <a:close/>
                </a:path>
              </a:pathLst>
            </a:custGeom>
            <a:solidFill>
              <a:schemeClr val="accent5">
                <a:lumMod val="75000"/>
              </a:schemeClr>
            </a:solidFill>
            <a:ln>
              <a:noFill/>
            </a:ln>
          </p:spPr>
          <p:txBody>
            <a:bodyPr/>
            <a:lstStyle/>
            <a:p>
              <a:endParaRPr lang="ru-RU"/>
            </a:p>
          </p:txBody>
        </p:sp>
        <p:sp>
          <p:nvSpPr>
            <p:cNvPr id="2118" name="Freeform 544"/>
            <p:cNvSpPr>
              <a:spLocks/>
            </p:cNvSpPr>
            <p:nvPr/>
          </p:nvSpPr>
          <p:spPr bwMode="auto">
            <a:xfrm>
              <a:off x="2243138" y="2879726"/>
              <a:ext cx="579438" cy="33338"/>
            </a:xfrm>
            <a:custGeom>
              <a:avLst/>
              <a:gdLst>
                <a:gd name="T0" fmla="*/ 0 w 141"/>
                <a:gd name="T1" fmla="*/ 0 h 8"/>
                <a:gd name="T2" fmla="*/ 526015 w 141"/>
                <a:gd name="T3" fmla="*/ 0 h 8"/>
                <a:gd name="T4" fmla="*/ 579438 w 141"/>
                <a:gd name="T5" fmla="*/ 33338 h 8"/>
                <a:gd name="T6" fmla="*/ 0 w 141"/>
                <a:gd name="T7" fmla="*/ 33338 h 8"/>
                <a:gd name="T8" fmla="*/ 0 w 141"/>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8">
                  <a:moveTo>
                    <a:pt x="0" y="0"/>
                  </a:moveTo>
                  <a:cubicBezTo>
                    <a:pt x="128" y="0"/>
                    <a:pt x="128" y="0"/>
                    <a:pt x="128" y="0"/>
                  </a:cubicBezTo>
                  <a:cubicBezTo>
                    <a:pt x="133" y="3"/>
                    <a:pt x="137" y="6"/>
                    <a:pt x="141" y="8"/>
                  </a:cubicBezTo>
                  <a:cubicBezTo>
                    <a:pt x="0" y="8"/>
                    <a:pt x="0" y="8"/>
                    <a:pt x="0" y="8"/>
                  </a:cubicBezTo>
                  <a:lnTo>
                    <a:pt x="0" y="0"/>
                  </a:lnTo>
                  <a:close/>
                </a:path>
              </a:pathLst>
            </a:custGeom>
            <a:solidFill>
              <a:schemeClr val="accent5"/>
            </a:solidFill>
            <a:ln>
              <a:noFill/>
            </a:ln>
          </p:spPr>
          <p:txBody>
            <a:bodyPr/>
            <a:lstStyle/>
            <a:p>
              <a:endParaRPr lang="ru-RU"/>
            </a:p>
          </p:txBody>
        </p:sp>
        <p:sp>
          <p:nvSpPr>
            <p:cNvPr id="2119" name="Freeform 545"/>
            <p:cNvSpPr>
              <a:spLocks/>
            </p:cNvSpPr>
            <p:nvPr/>
          </p:nvSpPr>
          <p:spPr bwMode="auto">
            <a:xfrm>
              <a:off x="2243138" y="2690814"/>
              <a:ext cx="180975" cy="36513"/>
            </a:xfrm>
            <a:custGeom>
              <a:avLst/>
              <a:gdLst>
                <a:gd name="T0" fmla="*/ 0 w 44"/>
                <a:gd name="T1" fmla="*/ 0 h 9"/>
                <a:gd name="T2" fmla="*/ 82261 w 44"/>
                <a:gd name="T3" fmla="*/ 0 h 9"/>
                <a:gd name="T4" fmla="*/ 180975 w 44"/>
                <a:gd name="T5" fmla="*/ 36513 h 9"/>
                <a:gd name="T6" fmla="*/ 0 w 44"/>
                <a:gd name="T7" fmla="*/ 36513 h 9"/>
                <a:gd name="T8" fmla="*/ 0 w 44"/>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9">
                  <a:moveTo>
                    <a:pt x="0" y="0"/>
                  </a:moveTo>
                  <a:cubicBezTo>
                    <a:pt x="20" y="0"/>
                    <a:pt x="20" y="0"/>
                    <a:pt x="20" y="0"/>
                  </a:cubicBezTo>
                  <a:cubicBezTo>
                    <a:pt x="28" y="3"/>
                    <a:pt x="36" y="6"/>
                    <a:pt x="44" y="9"/>
                  </a:cubicBezTo>
                  <a:cubicBezTo>
                    <a:pt x="0" y="9"/>
                    <a:pt x="0" y="9"/>
                    <a:pt x="0" y="9"/>
                  </a:cubicBezTo>
                  <a:lnTo>
                    <a:pt x="0" y="0"/>
                  </a:lnTo>
                  <a:close/>
                </a:path>
              </a:pathLst>
            </a:custGeom>
            <a:solidFill>
              <a:schemeClr val="accent5"/>
            </a:solidFill>
            <a:ln>
              <a:noFill/>
            </a:ln>
          </p:spPr>
          <p:txBody>
            <a:bodyPr/>
            <a:lstStyle/>
            <a:p>
              <a:endParaRPr lang="ru-RU"/>
            </a:p>
          </p:txBody>
        </p:sp>
        <p:sp>
          <p:nvSpPr>
            <p:cNvPr id="2120" name="Freeform 546"/>
            <p:cNvSpPr>
              <a:spLocks/>
            </p:cNvSpPr>
            <p:nvPr/>
          </p:nvSpPr>
          <p:spPr bwMode="auto">
            <a:xfrm>
              <a:off x="2020888" y="4270375"/>
              <a:ext cx="188913" cy="33338"/>
            </a:xfrm>
            <a:custGeom>
              <a:avLst/>
              <a:gdLst>
                <a:gd name="T0" fmla="*/ 188913 w 46"/>
                <a:gd name="T1" fmla="*/ 0 h 8"/>
                <a:gd name="T2" fmla="*/ 0 w 46"/>
                <a:gd name="T3" fmla="*/ 0 h 8"/>
                <a:gd name="T4" fmla="*/ 98563 w 46"/>
                <a:gd name="T5" fmla="*/ 33338 h 8"/>
                <a:gd name="T6" fmla="*/ 188913 w 46"/>
                <a:gd name="T7" fmla="*/ 33338 h 8"/>
                <a:gd name="T8" fmla="*/ 188913 w 4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
                  <a:moveTo>
                    <a:pt x="46" y="0"/>
                  </a:moveTo>
                  <a:cubicBezTo>
                    <a:pt x="0" y="0"/>
                    <a:pt x="0" y="0"/>
                    <a:pt x="0" y="0"/>
                  </a:cubicBezTo>
                  <a:cubicBezTo>
                    <a:pt x="8" y="2"/>
                    <a:pt x="16" y="5"/>
                    <a:pt x="24" y="8"/>
                  </a:cubicBezTo>
                  <a:cubicBezTo>
                    <a:pt x="46" y="8"/>
                    <a:pt x="46" y="8"/>
                    <a:pt x="46" y="8"/>
                  </a:cubicBezTo>
                  <a:lnTo>
                    <a:pt x="46" y="0"/>
                  </a:lnTo>
                  <a:close/>
                </a:path>
              </a:pathLst>
            </a:custGeom>
            <a:solidFill>
              <a:schemeClr val="accent5"/>
            </a:solidFill>
            <a:ln>
              <a:noFill/>
            </a:ln>
          </p:spPr>
          <p:txBody>
            <a:bodyPr/>
            <a:lstStyle/>
            <a:p>
              <a:endParaRPr lang="ru-RU"/>
            </a:p>
          </p:txBody>
        </p:sp>
        <p:sp>
          <p:nvSpPr>
            <p:cNvPr id="2121" name="Freeform 547"/>
            <p:cNvSpPr>
              <a:spLocks/>
            </p:cNvSpPr>
            <p:nvPr/>
          </p:nvSpPr>
          <p:spPr bwMode="auto">
            <a:xfrm>
              <a:off x="1625600" y="4081463"/>
              <a:ext cx="584200" cy="31750"/>
            </a:xfrm>
            <a:custGeom>
              <a:avLst/>
              <a:gdLst>
                <a:gd name="T0" fmla="*/ 584200 w 142"/>
                <a:gd name="T1" fmla="*/ 0 h 8"/>
                <a:gd name="T2" fmla="*/ 0 w 142"/>
                <a:gd name="T3" fmla="*/ 0 h 8"/>
                <a:gd name="T4" fmla="*/ 49369 w 142"/>
                <a:gd name="T5" fmla="*/ 31750 h 8"/>
                <a:gd name="T6" fmla="*/ 584200 w 142"/>
                <a:gd name="T7" fmla="*/ 31750 h 8"/>
                <a:gd name="T8" fmla="*/ 58420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142" y="0"/>
                  </a:moveTo>
                  <a:cubicBezTo>
                    <a:pt x="0" y="0"/>
                    <a:pt x="0" y="0"/>
                    <a:pt x="0" y="0"/>
                  </a:cubicBezTo>
                  <a:cubicBezTo>
                    <a:pt x="4" y="3"/>
                    <a:pt x="8" y="5"/>
                    <a:pt x="12" y="8"/>
                  </a:cubicBezTo>
                  <a:cubicBezTo>
                    <a:pt x="142" y="8"/>
                    <a:pt x="142" y="8"/>
                    <a:pt x="142" y="8"/>
                  </a:cubicBezTo>
                  <a:lnTo>
                    <a:pt x="142" y="0"/>
                  </a:lnTo>
                  <a:close/>
                </a:path>
              </a:pathLst>
            </a:custGeom>
            <a:solidFill>
              <a:schemeClr val="accent5"/>
            </a:solidFill>
            <a:ln>
              <a:noFill/>
            </a:ln>
          </p:spPr>
          <p:txBody>
            <a:bodyPr/>
            <a:lstStyle/>
            <a:p>
              <a:endParaRPr lang="ru-RU"/>
            </a:p>
          </p:txBody>
        </p:sp>
        <p:sp>
          <p:nvSpPr>
            <p:cNvPr id="2122" name="Freeform 548"/>
            <p:cNvSpPr>
              <a:spLocks/>
            </p:cNvSpPr>
            <p:nvPr/>
          </p:nvSpPr>
          <p:spPr bwMode="auto">
            <a:xfrm>
              <a:off x="1628775" y="3890963"/>
              <a:ext cx="581025" cy="33338"/>
            </a:xfrm>
            <a:custGeom>
              <a:avLst/>
              <a:gdLst>
                <a:gd name="T0" fmla="*/ 581025 w 141"/>
                <a:gd name="T1" fmla="*/ 0 h 8"/>
                <a:gd name="T2" fmla="*/ 49449 w 141"/>
                <a:gd name="T3" fmla="*/ 0 h 8"/>
                <a:gd name="T4" fmla="*/ 0 w 141"/>
                <a:gd name="T5" fmla="*/ 33338 h 8"/>
                <a:gd name="T6" fmla="*/ 581025 w 141"/>
                <a:gd name="T7" fmla="*/ 33338 h 8"/>
                <a:gd name="T8" fmla="*/ 581025 w 141"/>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8">
                  <a:moveTo>
                    <a:pt x="141" y="0"/>
                  </a:moveTo>
                  <a:cubicBezTo>
                    <a:pt x="12" y="0"/>
                    <a:pt x="12" y="0"/>
                    <a:pt x="12" y="0"/>
                  </a:cubicBezTo>
                  <a:cubicBezTo>
                    <a:pt x="8" y="3"/>
                    <a:pt x="4" y="5"/>
                    <a:pt x="0" y="8"/>
                  </a:cubicBezTo>
                  <a:cubicBezTo>
                    <a:pt x="141" y="8"/>
                    <a:pt x="141" y="8"/>
                    <a:pt x="141" y="8"/>
                  </a:cubicBezTo>
                  <a:lnTo>
                    <a:pt x="141" y="0"/>
                  </a:lnTo>
                  <a:close/>
                </a:path>
              </a:pathLst>
            </a:custGeom>
            <a:solidFill>
              <a:schemeClr val="accent5">
                <a:lumMod val="75000"/>
              </a:schemeClr>
            </a:solidFill>
            <a:ln>
              <a:noFill/>
            </a:ln>
          </p:spPr>
          <p:txBody>
            <a:bodyPr/>
            <a:lstStyle/>
            <a:p>
              <a:endParaRPr lang="ru-RU"/>
            </a:p>
          </p:txBody>
        </p:sp>
        <p:sp>
          <p:nvSpPr>
            <p:cNvPr id="2123" name="Freeform 549"/>
            <p:cNvSpPr>
              <a:spLocks/>
            </p:cNvSpPr>
            <p:nvPr/>
          </p:nvSpPr>
          <p:spPr bwMode="auto">
            <a:xfrm>
              <a:off x="2028825" y="3702050"/>
              <a:ext cx="180975" cy="33338"/>
            </a:xfrm>
            <a:custGeom>
              <a:avLst/>
              <a:gdLst>
                <a:gd name="T0" fmla="*/ 180975 w 44"/>
                <a:gd name="T1" fmla="*/ 0 h 8"/>
                <a:gd name="T2" fmla="*/ 98714 w 44"/>
                <a:gd name="T3" fmla="*/ 0 h 8"/>
                <a:gd name="T4" fmla="*/ 0 w 44"/>
                <a:gd name="T5" fmla="*/ 33338 h 8"/>
                <a:gd name="T6" fmla="*/ 180975 w 44"/>
                <a:gd name="T7" fmla="*/ 33338 h 8"/>
                <a:gd name="T8" fmla="*/ 180975 w 4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8">
                  <a:moveTo>
                    <a:pt x="44" y="0"/>
                  </a:moveTo>
                  <a:cubicBezTo>
                    <a:pt x="24" y="0"/>
                    <a:pt x="24" y="0"/>
                    <a:pt x="24" y="0"/>
                  </a:cubicBezTo>
                  <a:cubicBezTo>
                    <a:pt x="16" y="3"/>
                    <a:pt x="8" y="6"/>
                    <a:pt x="0" y="8"/>
                  </a:cubicBezTo>
                  <a:cubicBezTo>
                    <a:pt x="44" y="8"/>
                    <a:pt x="44" y="8"/>
                    <a:pt x="44" y="8"/>
                  </a:cubicBezTo>
                  <a:lnTo>
                    <a:pt x="44" y="0"/>
                  </a:lnTo>
                  <a:close/>
                </a:path>
              </a:pathLst>
            </a:custGeom>
            <a:solidFill>
              <a:schemeClr val="accent5">
                <a:lumMod val="75000"/>
              </a:schemeClr>
            </a:solidFill>
            <a:ln>
              <a:noFill/>
            </a:ln>
          </p:spPr>
          <p:txBody>
            <a:bodyPr/>
            <a:lstStyle/>
            <a:p>
              <a:endParaRPr lang="ru-RU"/>
            </a:p>
          </p:txBody>
        </p:sp>
        <p:sp>
          <p:nvSpPr>
            <p:cNvPr id="2124" name="Freeform 550"/>
            <p:cNvSpPr>
              <a:spLocks/>
            </p:cNvSpPr>
            <p:nvPr/>
          </p:nvSpPr>
          <p:spPr bwMode="auto">
            <a:xfrm>
              <a:off x="2243138" y="5278438"/>
              <a:ext cx="188913" cy="36513"/>
            </a:xfrm>
            <a:custGeom>
              <a:avLst/>
              <a:gdLst>
                <a:gd name="T0" fmla="*/ 0 w 46"/>
                <a:gd name="T1" fmla="*/ 0 h 9"/>
                <a:gd name="T2" fmla="*/ 188913 w 46"/>
                <a:gd name="T3" fmla="*/ 0 h 9"/>
                <a:gd name="T4" fmla="*/ 90350 w 46"/>
                <a:gd name="T5" fmla="*/ 36513 h 9"/>
                <a:gd name="T6" fmla="*/ 0 w 46"/>
                <a:gd name="T7" fmla="*/ 36513 h 9"/>
                <a:gd name="T8" fmla="*/ 0 w 46"/>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9">
                  <a:moveTo>
                    <a:pt x="0" y="0"/>
                  </a:moveTo>
                  <a:cubicBezTo>
                    <a:pt x="46" y="0"/>
                    <a:pt x="46" y="0"/>
                    <a:pt x="46" y="0"/>
                  </a:cubicBezTo>
                  <a:cubicBezTo>
                    <a:pt x="38" y="3"/>
                    <a:pt x="30" y="6"/>
                    <a:pt x="22" y="9"/>
                  </a:cubicBezTo>
                  <a:cubicBezTo>
                    <a:pt x="0" y="9"/>
                    <a:pt x="0" y="9"/>
                    <a:pt x="0" y="9"/>
                  </a:cubicBezTo>
                  <a:lnTo>
                    <a:pt x="0" y="0"/>
                  </a:lnTo>
                  <a:close/>
                </a:path>
              </a:pathLst>
            </a:custGeom>
            <a:solidFill>
              <a:schemeClr val="accent5">
                <a:lumMod val="75000"/>
              </a:schemeClr>
            </a:solidFill>
            <a:ln>
              <a:noFill/>
            </a:ln>
          </p:spPr>
          <p:txBody>
            <a:bodyPr/>
            <a:lstStyle/>
            <a:p>
              <a:endParaRPr lang="ru-RU"/>
            </a:p>
          </p:txBody>
        </p:sp>
        <p:sp>
          <p:nvSpPr>
            <p:cNvPr id="2125" name="Freeform 551"/>
            <p:cNvSpPr>
              <a:spLocks/>
            </p:cNvSpPr>
            <p:nvPr/>
          </p:nvSpPr>
          <p:spPr bwMode="auto">
            <a:xfrm>
              <a:off x="2243138" y="5092700"/>
              <a:ext cx="584200" cy="33338"/>
            </a:xfrm>
            <a:custGeom>
              <a:avLst/>
              <a:gdLst>
                <a:gd name="T0" fmla="*/ 0 w 142"/>
                <a:gd name="T1" fmla="*/ 0 h 8"/>
                <a:gd name="T2" fmla="*/ 584200 w 142"/>
                <a:gd name="T3" fmla="*/ 0 h 8"/>
                <a:gd name="T4" fmla="*/ 530717 w 142"/>
                <a:gd name="T5" fmla="*/ 33338 h 8"/>
                <a:gd name="T6" fmla="*/ 0 w 142"/>
                <a:gd name="T7" fmla="*/ 33338 h 8"/>
                <a:gd name="T8" fmla="*/ 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0" y="0"/>
                  </a:moveTo>
                  <a:cubicBezTo>
                    <a:pt x="142" y="0"/>
                    <a:pt x="142" y="0"/>
                    <a:pt x="142" y="0"/>
                  </a:cubicBezTo>
                  <a:cubicBezTo>
                    <a:pt x="138" y="2"/>
                    <a:pt x="134" y="5"/>
                    <a:pt x="129" y="8"/>
                  </a:cubicBezTo>
                  <a:cubicBezTo>
                    <a:pt x="0" y="8"/>
                    <a:pt x="0" y="8"/>
                    <a:pt x="0" y="8"/>
                  </a:cubicBezTo>
                  <a:lnTo>
                    <a:pt x="0" y="0"/>
                  </a:lnTo>
                  <a:close/>
                </a:path>
              </a:pathLst>
            </a:custGeom>
            <a:solidFill>
              <a:schemeClr val="accent5">
                <a:lumMod val="75000"/>
              </a:schemeClr>
            </a:solidFill>
            <a:ln>
              <a:noFill/>
            </a:ln>
          </p:spPr>
          <p:txBody>
            <a:bodyPr/>
            <a:lstStyle/>
            <a:p>
              <a:endParaRPr lang="ru-RU"/>
            </a:p>
          </p:txBody>
        </p:sp>
        <p:sp>
          <p:nvSpPr>
            <p:cNvPr id="2126" name="Freeform 552"/>
            <p:cNvSpPr>
              <a:spLocks/>
            </p:cNvSpPr>
            <p:nvPr/>
          </p:nvSpPr>
          <p:spPr bwMode="auto">
            <a:xfrm>
              <a:off x="2243138" y="4903788"/>
              <a:ext cx="579438" cy="33338"/>
            </a:xfrm>
            <a:custGeom>
              <a:avLst/>
              <a:gdLst>
                <a:gd name="T0" fmla="*/ 0 w 141"/>
                <a:gd name="T1" fmla="*/ 0 h 8"/>
                <a:gd name="T2" fmla="*/ 526015 w 141"/>
                <a:gd name="T3" fmla="*/ 0 h 8"/>
                <a:gd name="T4" fmla="*/ 579438 w 141"/>
                <a:gd name="T5" fmla="*/ 33338 h 8"/>
                <a:gd name="T6" fmla="*/ 0 w 141"/>
                <a:gd name="T7" fmla="*/ 33338 h 8"/>
                <a:gd name="T8" fmla="*/ 0 w 141"/>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8">
                  <a:moveTo>
                    <a:pt x="0" y="0"/>
                  </a:moveTo>
                  <a:cubicBezTo>
                    <a:pt x="128" y="0"/>
                    <a:pt x="128" y="0"/>
                    <a:pt x="128" y="0"/>
                  </a:cubicBezTo>
                  <a:cubicBezTo>
                    <a:pt x="133" y="2"/>
                    <a:pt x="137" y="5"/>
                    <a:pt x="141" y="8"/>
                  </a:cubicBezTo>
                  <a:cubicBezTo>
                    <a:pt x="0" y="8"/>
                    <a:pt x="0" y="8"/>
                    <a:pt x="0" y="8"/>
                  </a:cubicBezTo>
                  <a:lnTo>
                    <a:pt x="0" y="0"/>
                  </a:lnTo>
                  <a:close/>
                </a:path>
              </a:pathLst>
            </a:custGeom>
            <a:solidFill>
              <a:schemeClr val="accent5"/>
            </a:solidFill>
            <a:ln>
              <a:noFill/>
            </a:ln>
          </p:spPr>
          <p:txBody>
            <a:bodyPr/>
            <a:lstStyle/>
            <a:p>
              <a:endParaRPr lang="ru-RU"/>
            </a:p>
          </p:txBody>
        </p:sp>
        <p:sp>
          <p:nvSpPr>
            <p:cNvPr id="2127" name="Freeform 553"/>
            <p:cNvSpPr>
              <a:spLocks/>
            </p:cNvSpPr>
            <p:nvPr/>
          </p:nvSpPr>
          <p:spPr bwMode="auto">
            <a:xfrm>
              <a:off x="2243138" y="4714875"/>
              <a:ext cx="180975" cy="33338"/>
            </a:xfrm>
            <a:custGeom>
              <a:avLst/>
              <a:gdLst>
                <a:gd name="T0" fmla="*/ 0 w 44"/>
                <a:gd name="T1" fmla="*/ 0 h 8"/>
                <a:gd name="T2" fmla="*/ 82261 w 44"/>
                <a:gd name="T3" fmla="*/ 0 h 8"/>
                <a:gd name="T4" fmla="*/ 180975 w 44"/>
                <a:gd name="T5" fmla="*/ 33338 h 8"/>
                <a:gd name="T6" fmla="*/ 0 w 44"/>
                <a:gd name="T7" fmla="*/ 33338 h 8"/>
                <a:gd name="T8" fmla="*/ 0 w 4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8">
                  <a:moveTo>
                    <a:pt x="0" y="0"/>
                  </a:moveTo>
                  <a:cubicBezTo>
                    <a:pt x="20" y="0"/>
                    <a:pt x="20" y="0"/>
                    <a:pt x="20" y="0"/>
                  </a:cubicBezTo>
                  <a:cubicBezTo>
                    <a:pt x="28" y="3"/>
                    <a:pt x="36" y="5"/>
                    <a:pt x="44" y="8"/>
                  </a:cubicBezTo>
                  <a:cubicBezTo>
                    <a:pt x="0" y="8"/>
                    <a:pt x="0" y="8"/>
                    <a:pt x="0" y="8"/>
                  </a:cubicBezTo>
                  <a:lnTo>
                    <a:pt x="0" y="0"/>
                  </a:lnTo>
                  <a:close/>
                </a:path>
              </a:pathLst>
            </a:custGeom>
            <a:solidFill>
              <a:schemeClr val="accent5"/>
            </a:solidFill>
            <a:ln>
              <a:noFill/>
            </a:ln>
          </p:spPr>
          <p:txBody>
            <a:bodyPr/>
            <a:lstStyle/>
            <a:p>
              <a:endParaRPr lang="ru-RU"/>
            </a:p>
          </p:txBody>
        </p:sp>
        <p:sp>
          <p:nvSpPr>
            <p:cNvPr id="2128" name="Freeform 554"/>
            <p:cNvSpPr>
              <a:spLocks/>
            </p:cNvSpPr>
            <p:nvPr/>
          </p:nvSpPr>
          <p:spPr bwMode="auto">
            <a:xfrm>
              <a:off x="1628775" y="5916613"/>
              <a:ext cx="581025" cy="36513"/>
            </a:xfrm>
            <a:custGeom>
              <a:avLst/>
              <a:gdLst>
                <a:gd name="T0" fmla="*/ 581025 w 141"/>
                <a:gd name="T1" fmla="*/ 0 h 9"/>
                <a:gd name="T2" fmla="*/ 49449 w 141"/>
                <a:gd name="T3" fmla="*/ 0 h 9"/>
                <a:gd name="T4" fmla="*/ 0 w 141"/>
                <a:gd name="T5" fmla="*/ 36513 h 9"/>
                <a:gd name="T6" fmla="*/ 581025 w 141"/>
                <a:gd name="T7" fmla="*/ 36513 h 9"/>
                <a:gd name="T8" fmla="*/ 581025 w 141"/>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9">
                  <a:moveTo>
                    <a:pt x="141" y="0"/>
                  </a:moveTo>
                  <a:cubicBezTo>
                    <a:pt x="12" y="0"/>
                    <a:pt x="12" y="0"/>
                    <a:pt x="12" y="0"/>
                  </a:cubicBezTo>
                  <a:cubicBezTo>
                    <a:pt x="8" y="3"/>
                    <a:pt x="4" y="6"/>
                    <a:pt x="0" y="9"/>
                  </a:cubicBezTo>
                  <a:cubicBezTo>
                    <a:pt x="141" y="9"/>
                    <a:pt x="141" y="9"/>
                    <a:pt x="141" y="9"/>
                  </a:cubicBezTo>
                  <a:lnTo>
                    <a:pt x="141" y="0"/>
                  </a:lnTo>
                  <a:close/>
                </a:path>
              </a:pathLst>
            </a:custGeom>
            <a:solidFill>
              <a:schemeClr val="accent5">
                <a:lumMod val="75000"/>
              </a:schemeClr>
            </a:solidFill>
            <a:ln>
              <a:noFill/>
            </a:ln>
          </p:spPr>
          <p:txBody>
            <a:bodyPr/>
            <a:lstStyle/>
            <a:p>
              <a:endParaRPr lang="ru-RU"/>
            </a:p>
          </p:txBody>
        </p:sp>
        <p:sp>
          <p:nvSpPr>
            <p:cNvPr id="2129" name="Freeform 555"/>
            <p:cNvSpPr>
              <a:spLocks/>
            </p:cNvSpPr>
            <p:nvPr/>
          </p:nvSpPr>
          <p:spPr bwMode="auto">
            <a:xfrm>
              <a:off x="2028825" y="5730875"/>
              <a:ext cx="180975" cy="33338"/>
            </a:xfrm>
            <a:custGeom>
              <a:avLst/>
              <a:gdLst>
                <a:gd name="T0" fmla="*/ 180975 w 44"/>
                <a:gd name="T1" fmla="*/ 0 h 8"/>
                <a:gd name="T2" fmla="*/ 98714 w 44"/>
                <a:gd name="T3" fmla="*/ 0 h 8"/>
                <a:gd name="T4" fmla="*/ 0 w 44"/>
                <a:gd name="T5" fmla="*/ 33338 h 8"/>
                <a:gd name="T6" fmla="*/ 180975 w 44"/>
                <a:gd name="T7" fmla="*/ 33338 h 8"/>
                <a:gd name="T8" fmla="*/ 180975 w 4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8">
                  <a:moveTo>
                    <a:pt x="44" y="0"/>
                  </a:moveTo>
                  <a:cubicBezTo>
                    <a:pt x="24" y="0"/>
                    <a:pt x="24" y="0"/>
                    <a:pt x="24" y="0"/>
                  </a:cubicBezTo>
                  <a:cubicBezTo>
                    <a:pt x="16" y="2"/>
                    <a:pt x="8" y="5"/>
                    <a:pt x="0" y="8"/>
                  </a:cubicBezTo>
                  <a:cubicBezTo>
                    <a:pt x="44" y="8"/>
                    <a:pt x="44" y="8"/>
                    <a:pt x="44" y="8"/>
                  </a:cubicBezTo>
                  <a:lnTo>
                    <a:pt x="44" y="0"/>
                  </a:lnTo>
                  <a:close/>
                </a:path>
              </a:pathLst>
            </a:custGeom>
            <a:solidFill>
              <a:schemeClr val="accent5">
                <a:lumMod val="75000"/>
              </a:schemeClr>
            </a:solidFill>
            <a:ln>
              <a:noFill/>
            </a:ln>
          </p:spPr>
          <p:txBody>
            <a:bodyPr/>
            <a:lstStyle/>
            <a:p>
              <a:endParaRPr lang="ru-RU"/>
            </a:p>
          </p:txBody>
        </p:sp>
        <p:sp>
          <p:nvSpPr>
            <p:cNvPr id="2130" name="Freeform 556"/>
            <p:cNvSpPr>
              <a:spLocks/>
            </p:cNvSpPr>
            <p:nvPr/>
          </p:nvSpPr>
          <p:spPr bwMode="auto">
            <a:xfrm>
              <a:off x="2243138" y="1677989"/>
              <a:ext cx="180975" cy="33338"/>
            </a:xfrm>
            <a:custGeom>
              <a:avLst/>
              <a:gdLst>
                <a:gd name="T0" fmla="*/ 0 w 44"/>
                <a:gd name="T1" fmla="*/ 33338 h 8"/>
                <a:gd name="T2" fmla="*/ 180975 w 44"/>
                <a:gd name="T3" fmla="*/ 33338 h 8"/>
                <a:gd name="T4" fmla="*/ 82261 w 44"/>
                <a:gd name="T5" fmla="*/ 0 h 8"/>
                <a:gd name="T6" fmla="*/ 0 w 44"/>
                <a:gd name="T7" fmla="*/ 0 h 8"/>
                <a:gd name="T8" fmla="*/ 0 w 44"/>
                <a:gd name="T9" fmla="*/ 333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8">
                  <a:moveTo>
                    <a:pt x="0" y="8"/>
                  </a:moveTo>
                  <a:cubicBezTo>
                    <a:pt x="44" y="8"/>
                    <a:pt x="44" y="8"/>
                    <a:pt x="44" y="8"/>
                  </a:cubicBezTo>
                  <a:cubicBezTo>
                    <a:pt x="36" y="6"/>
                    <a:pt x="28" y="3"/>
                    <a:pt x="20" y="0"/>
                  </a:cubicBezTo>
                  <a:cubicBezTo>
                    <a:pt x="0" y="0"/>
                    <a:pt x="0" y="0"/>
                    <a:pt x="0" y="0"/>
                  </a:cubicBezTo>
                  <a:lnTo>
                    <a:pt x="0" y="8"/>
                  </a:lnTo>
                  <a:close/>
                </a:path>
              </a:pathLst>
            </a:custGeom>
            <a:solidFill>
              <a:schemeClr val="accent3"/>
            </a:solidFill>
            <a:ln>
              <a:noFill/>
            </a:ln>
          </p:spPr>
          <p:txBody>
            <a:bodyPr/>
            <a:lstStyle/>
            <a:p>
              <a:endParaRPr lang="ru-RU"/>
            </a:p>
          </p:txBody>
        </p:sp>
        <p:sp>
          <p:nvSpPr>
            <p:cNvPr id="2131" name="Freeform 557"/>
            <p:cNvSpPr>
              <a:spLocks/>
            </p:cNvSpPr>
            <p:nvPr/>
          </p:nvSpPr>
          <p:spPr bwMode="auto">
            <a:xfrm>
              <a:off x="2243138" y="1866901"/>
              <a:ext cx="579438" cy="33338"/>
            </a:xfrm>
            <a:custGeom>
              <a:avLst/>
              <a:gdLst>
                <a:gd name="T0" fmla="*/ 0 w 141"/>
                <a:gd name="T1" fmla="*/ 33338 h 8"/>
                <a:gd name="T2" fmla="*/ 579438 w 141"/>
                <a:gd name="T3" fmla="*/ 33338 h 8"/>
                <a:gd name="T4" fmla="*/ 526015 w 141"/>
                <a:gd name="T5" fmla="*/ 0 h 8"/>
                <a:gd name="T6" fmla="*/ 0 w 141"/>
                <a:gd name="T7" fmla="*/ 0 h 8"/>
                <a:gd name="T8" fmla="*/ 0 w 141"/>
                <a:gd name="T9" fmla="*/ 333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8">
                  <a:moveTo>
                    <a:pt x="0" y="8"/>
                  </a:moveTo>
                  <a:cubicBezTo>
                    <a:pt x="141" y="8"/>
                    <a:pt x="141" y="8"/>
                    <a:pt x="141" y="8"/>
                  </a:cubicBezTo>
                  <a:cubicBezTo>
                    <a:pt x="137" y="5"/>
                    <a:pt x="133" y="3"/>
                    <a:pt x="128" y="0"/>
                  </a:cubicBezTo>
                  <a:cubicBezTo>
                    <a:pt x="0" y="0"/>
                    <a:pt x="0" y="0"/>
                    <a:pt x="0" y="0"/>
                  </a:cubicBezTo>
                  <a:lnTo>
                    <a:pt x="0" y="8"/>
                  </a:lnTo>
                  <a:close/>
                </a:path>
              </a:pathLst>
            </a:custGeom>
            <a:solidFill>
              <a:schemeClr val="accent3"/>
            </a:solidFill>
            <a:ln>
              <a:noFill/>
            </a:ln>
          </p:spPr>
          <p:txBody>
            <a:bodyPr/>
            <a:lstStyle/>
            <a:p>
              <a:endParaRPr lang="ru-RU"/>
            </a:p>
          </p:txBody>
        </p:sp>
        <p:sp>
          <p:nvSpPr>
            <p:cNvPr id="2132" name="Freeform 558"/>
            <p:cNvSpPr>
              <a:spLocks/>
            </p:cNvSpPr>
            <p:nvPr/>
          </p:nvSpPr>
          <p:spPr bwMode="auto">
            <a:xfrm>
              <a:off x="2243138" y="2055814"/>
              <a:ext cx="584200" cy="33338"/>
            </a:xfrm>
            <a:custGeom>
              <a:avLst/>
              <a:gdLst>
                <a:gd name="T0" fmla="*/ 0 w 142"/>
                <a:gd name="T1" fmla="*/ 0 h 8"/>
                <a:gd name="T2" fmla="*/ 0 w 142"/>
                <a:gd name="T3" fmla="*/ 33338 h 8"/>
                <a:gd name="T4" fmla="*/ 530717 w 142"/>
                <a:gd name="T5" fmla="*/ 33338 h 8"/>
                <a:gd name="T6" fmla="*/ 584200 w 142"/>
                <a:gd name="T7" fmla="*/ 0 h 8"/>
                <a:gd name="T8" fmla="*/ 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0" y="0"/>
                  </a:moveTo>
                  <a:cubicBezTo>
                    <a:pt x="0" y="8"/>
                    <a:pt x="0" y="8"/>
                    <a:pt x="0" y="8"/>
                  </a:cubicBezTo>
                  <a:cubicBezTo>
                    <a:pt x="129" y="8"/>
                    <a:pt x="129" y="8"/>
                    <a:pt x="129" y="8"/>
                  </a:cubicBezTo>
                  <a:cubicBezTo>
                    <a:pt x="134" y="5"/>
                    <a:pt x="138" y="3"/>
                    <a:pt x="142" y="0"/>
                  </a:cubicBezTo>
                  <a:lnTo>
                    <a:pt x="0" y="0"/>
                  </a:lnTo>
                  <a:close/>
                </a:path>
              </a:pathLst>
            </a:custGeom>
            <a:solidFill>
              <a:schemeClr val="accent3">
                <a:lumMod val="75000"/>
              </a:schemeClr>
            </a:solidFill>
            <a:ln>
              <a:noFill/>
            </a:ln>
          </p:spPr>
          <p:txBody>
            <a:bodyPr/>
            <a:lstStyle/>
            <a:p>
              <a:endParaRPr lang="ru-RU"/>
            </a:p>
          </p:txBody>
        </p:sp>
        <p:sp>
          <p:nvSpPr>
            <p:cNvPr id="2133" name="Freeform 559"/>
            <p:cNvSpPr>
              <a:spLocks/>
            </p:cNvSpPr>
            <p:nvPr/>
          </p:nvSpPr>
          <p:spPr bwMode="auto">
            <a:xfrm>
              <a:off x="2243138" y="2246314"/>
              <a:ext cx="188913" cy="31750"/>
            </a:xfrm>
            <a:custGeom>
              <a:avLst/>
              <a:gdLst>
                <a:gd name="T0" fmla="*/ 0 w 46"/>
                <a:gd name="T1" fmla="*/ 0 h 8"/>
                <a:gd name="T2" fmla="*/ 0 w 46"/>
                <a:gd name="T3" fmla="*/ 31750 h 8"/>
                <a:gd name="T4" fmla="*/ 90350 w 46"/>
                <a:gd name="T5" fmla="*/ 31750 h 8"/>
                <a:gd name="T6" fmla="*/ 188913 w 46"/>
                <a:gd name="T7" fmla="*/ 0 h 8"/>
                <a:gd name="T8" fmla="*/ 0 w 4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
                  <a:moveTo>
                    <a:pt x="0" y="0"/>
                  </a:moveTo>
                  <a:cubicBezTo>
                    <a:pt x="0" y="8"/>
                    <a:pt x="0" y="8"/>
                    <a:pt x="0" y="8"/>
                  </a:cubicBezTo>
                  <a:cubicBezTo>
                    <a:pt x="22" y="8"/>
                    <a:pt x="22" y="8"/>
                    <a:pt x="22" y="8"/>
                  </a:cubicBezTo>
                  <a:cubicBezTo>
                    <a:pt x="30" y="5"/>
                    <a:pt x="38" y="2"/>
                    <a:pt x="46" y="0"/>
                  </a:cubicBezTo>
                  <a:lnTo>
                    <a:pt x="0" y="0"/>
                  </a:lnTo>
                  <a:close/>
                </a:path>
              </a:pathLst>
            </a:custGeom>
            <a:solidFill>
              <a:schemeClr val="accent3">
                <a:lumMod val="75000"/>
              </a:schemeClr>
            </a:solidFill>
            <a:ln>
              <a:noFill/>
            </a:ln>
          </p:spPr>
          <p:txBody>
            <a:bodyPr/>
            <a:lstStyle/>
            <a:p>
              <a:endParaRPr lang="ru-RU"/>
            </a:p>
          </p:txBody>
        </p:sp>
        <p:sp>
          <p:nvSpPr>
            <p:cNvPr id="2134" name="Freeform 560"/>
            <p:cNvSpPr>
              <a:spLocks/>
            </p:cNvSpPr>
            <p:nvPr/>
          </p:nvSpPr>
          <p:spPr bwMode="auto">
            <a:xfrm>
              <a:off x="1625600" y="1036639"/>
              <a:ext cx="584200" cy="31750"/>
            </a:xfrm>
            <a:custGeom>
              <a:avLst/>
              <a:gdLst>
                <a:gd name="T0" fmla="*/ 584200 w 142"/>
                <a:gd name="T1" fmla="*/ 0 h 8"/>
                <a:gd name="T2" fmla="*/ 584200 w 142"/>
                <a:gd name="T3" fmla="*/ 31750 h 8"/>
                <a:gd name="T4" fmla="*/ 49369 w 142"/>
                <a:gd name="T5" fmla="*/ 31750 h 8"/>
                <a:gd name="T6" fmla="*/ 0 w 142"/>
                <a:gd name="T7" fmla="*/ 0 h 8"/>
                <a:gd name="T8" fmla="*/ 58420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142" y="0"/>
                  </a:moveTo>
                  <a:cubicBezTo>
                    <a:pt x="142" y="8"/>
                    <a:pt x="142" y="8"/>
                    <a:pt x="142" y="8"/>
                  </a:cubicBezTo>
                  <a:cubicBezTo>
                    <a:pt x="12" y="8"/>
                    <a:pt x="12" y="8"/>
                    <a:pt x="12" y="8"/>
                  </a:cubicBezTo>
                  <a:cubicBezTo>
                    <a:pt x="8" y="6"/>
                    <a:pt x="4" y="3"/>
                    <a:pt x="0" y="0"/>
                  </a:cubicBezTo>
                  <a:lnTo>
                    <a:pt x="142" y="0"/>
                  </a:lnTo>
                  <a:close/>
                </a:path>
              </a:pathLst>
            </a:custGeom>
            <a:solidFill>
              <a:schemeClr val="accent3"/>
            </a:solidFill>
            <a:ln>
              <a:noFill/>
            </a:ln>
          </p:spPr>
          <p:txBody>
            <a:bodyPr/>
            <a:lstStyle/>
            <a:p>
              <a:endParaRPr lang="ru-RU"/>
            </a:p>
          </p:txBody>
        </p:sp>
        <p:sp>
          <p:nvSpPr>
            <p:cNvPr id="2135" name="Freeform 561"/>
            <p:cNvSpPr>
              <a:spLocks/>
            </p:cNvSpPr>
            <p:nvPr/>
          </p:nvSpPr>
          <p:spPr bwMode="auto">
            <a:xfrm>
              <a:off x="2020888" y="1225551"/>
              <a:ext cx="188913" cy="33338"/>
            </a:xfrm>
            <a:custGeom>
              <a:avLst/>
              <a:gdLst>
                <a:gd name="T0" fmla="*/ 188913 w 46"/>
                <a:gd name="T1" fmla="*/ 0 h 8"/>
                <a:gd name="T2" fmla="*/ 188913 w 46"/>
                <a:gd name="T3" fmla="*/ 33338 h 8"/>
                <a:gd name="T4" fmla="*/ 98563 w 46"/>
                <a:gd name="T5" fmla="*/ 33338 h 8"/>
                <a:gd name="T6" fmla="*/ 0 w 46"/>
                <a:gd name="T7" fmla="*/ 0 h 8"/>
                <a:gd name="T8" fmla="*/ 188913 w 4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
                  <a:moveTo>
                    <a:pt x="46" y="0"/>
                  </a:moveTo>
                  <a:cubicBezTo>
                    <a:pt x="46" y="8"/>
                    <a:pt x="46" y="8"/>
                    <a:pt x="46" y="8"/>
                  </a:cubicBezTo>
                  <a:cubicBezTo>
                    <a:pt x="24" y="8"/>
                    <a:pt x="24" y="8"/>
                    <a:pt x="24" y="8"/>
                  </a:cubicBezTo>
                  <a:cubicBezTo>
                    <a:pt x="16" y="5"/>
                    <a:pt x="8" y="3"/>
                    <a:pt x="0" y="0"/>
                  </a:cubicBezTo>
                  <a:lnTo>
                    <a:pt x="46" y="0"/>
                  </a:lnTo>
                  <a:close/>
                </a:path>
              </a:pathLst>
            </a:custGeom>
            <a:solidFill>
              <a:schemeClr val="accent3"/>
            </a:solidFill>
            <a:ln>
              <a:noFill/>
            </a:ln>
          </p:spPr>
          <p:txBody>
            <a:bodyPr/>
            <a:lstStyle/>
            <a:p>
              <a:endParaRPr lang="ru-RU"/>
            </a:p>
          </p:txBody>
        </p:sp>
        <p:sp>
          <p:nvSpPr>
            <p:cNvPr id="2136" name="Freeform 562"/>
            <p:cNvSpPr>
              <a:spLocks/>
            </p:cNvSpPr>
            <p:nvPr/>
          </p:nvSpPr>
          <p:spPr bwMode="auto">
            <a:xfrm>
              <a:off x="2028825" y="2690814"/>
              <a:ext cx="180975" cy="36513"/>
            </a:xfrm>
            <a:custGeom>
              <a:avLst/>
              <a:gdLst>
                <a:gd name="T0" fmla="*/ 180975 w 44"/>
                <a:gd name="T1" fmla="*/ 36513 h 9"/>
                <a:gd name="T2" fmla="*/ 0 w 44"/>
                <a:gd name="T3" fmla="*/ 36513 h 9"/>
                <a:gd name="T4" fmla="*/ 98714 w 44"/>
                <a:gd name="T5" fmla="*/ 0 h 9"/>
                <a:gd name="T6" fmla="*/ 180975 w 44"/>
                <a:gd name="T7" fmla="*/ 0 h 9"/>
                <a:gd name="T8" fmla="*/ 180975 w 44"/>
                <a:gd name="T9" fmla="*/ 3651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9">
                  <a:moveTo>
                    <a:pt x="44" y="9"/>
                  </a:moveTo>
                  <a:cubicBezTo>
                    <a:pt x="0" y="9"/>
                    <a:pt x="0" y="9"/>
                    <a:pt x="0" y="9"/>
                  </a:cubicBezTo>
                  <a:cubicBezTo>
                    <a:pt x="8" y="6"/>
                    <a:pt x="16" y="3"/>
                    <a:pt x="24" y="0"/>
                  </a:cubicBezTo>
                  <a:cubicBezTo>
                    <a:pt x="44" y="0"/>
                    <a:pt x="44" y="0"/>
                    <a:pt x="44" y="0"/>
                  </a:cubicBezTo>
                  <a:lnTo>
                    <a:pt x="44" y="9"/>
                  </a:lnTo>
                  <a:close/>
                </a:path>
              </a:pathLst>
            </a:custGeom>
            <a:solidFill>
              <a:schemeClr val="accent3">
                <a:lumMod val="75000"/>
              </a:schemeClr>
            </a:solidFill>
            <a:ln>
              <a:noFill/>
            </a:ln>
          </p:spPr>
          <p:txBody>
            <a:bodyPr/>
            <a:lstStyle/>
            <a:p>
              <a:endParaRPr lang="ru-RU"/>
            </a:p>
          </p:txBody>
        </p:sp>
        <p:sp>
          <p:nvSpPr>
            <p:cNvPr id="2137" name="Freeform 563"/>
            <p:cNvSpPr>
              <a:spLocks/>
            </p:cNvSpPr>
            <p:nvPr/>
          </p:nvSpPr>
          <p:spPr bwMode="auto">
            <a:xfrm>
              <a:off x="1628775" y="2879726"/>
              <a:ext cx="581025" cy="33338"/>
            </a:xfrm>
            <a:custGeom>
              <a:avLst/>
              <a:gdLst>
                <a:gd name="T0" fmla="*/ 581025 w 141"/>
                <a:gd name="T1" fmla="*/ 33338 h 8"/>
                <a:gd name="T2" fmla="*/ 0 w 141"/>
                <a:gd name="T3" fmla="*/ 33338 h 8"/>
                <a:gd name="T4" fmla="*/ 49449 w 141"/>
                <a:gd name="T5" fmla="*/ 0 h 8"/>
                <a:gd name="T6" fmla="*/ 581025 w 141"/>
                <a:gd name="T7" fmla="*/ 0 h 8"/>
                <a:gd name="T8" fmla="*/ 581025 w 141"/>
                <a:gd name="T9" fmla="*/ 333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8">
                  <a:moveTo>
                    <a:pt x="141" y="8"/>
                  </a:moveTo>
                  <a:cubicBezTo>
                    <a:pt x="0" y="8"/>
                    <a:pt x="0" y="8"/>
                    <a:pt x="0" y="8"/>
                  </a:cubicBezTo>
                  <a:cubicBezTo>
                    <a:pt x="4" y="6"/>
                    <a:pt x="8" y="3"/>
                    <a:pt x="12" y="0"/>
                  </a:cubicBezTo>
                  <a:cubicBezTo>
                    <a:pt x="141" y="0"/>
                    <a:pt x="141" y="0"/>
                    <a:pt x="141" y="0"/>
                  </a:cubicBezTo>
                  <a:lnTo>
                    <a:pt x="141" y="8"/>
                  </a:lnTo>
                  <a:close/>
                </a:path>
              </a:pathLst>
            </a:custGeom>
            <a:solidFill>
              <a:schemeClr val="accent3">
                <a:lumMod val="75000"/>
              </a:schemeClr>
            </a:solidFill>
            <a:ln>
              <a:noFill/>
            </a:ln>
          </p:spPr>
          <p:txBody>
            <a:bodyPr/>
            <a:lstStyle/>
            <a:p>
              <a:endParaRPr lang="ru-RU"/>
            </a:p>
          </p:txBody>
        </p:sp>
        <p:sp>
          <p:nvSpPr>
            <p:cNvPr id="2138" name="Freeform 564"/>
            <p:cNvSpPr>
              <a:spLocks/>
            </p:cNvSpPr>
            <p:nvPr/>
          </p:nvSpPr>
          <p:spPr bwMode="auto">
            <a:xfrm>
              <a:off x="1625600" y="3068639"/>
              <a:ext cx="584200" cy="33338"/>
            </a:xfrm>
            <a:custGeom>
              <a:avLst/>
              <a:gdLst>
                <a:gd name="T0" fmla="*/ 584200 w 142"/>
                <a:gd name="T1" fmla="*/ 0 h 8"/>
                <a:gd name="T2" fmla="*/ 584200 w 142"/>
                <a:gd name="T3" fmla="*/ 33338 h 8"/>
                <a:gd name="T4" fmla="*/ 49369 w 142"/>
                <a:gd name="T5" fmla="*/ 33338 h 8"/>
                <a:gd name="T6" fmla="*/ 0 w 142"/>
                <a:gd name="T7" fmla="*/ 0 h 8"/>
                <a:gd name="T8" fmla="*/ 58420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142" y="0"/>
                  </a:moveTo>
                  <a:cubicBezTo>
                    <a:pt x="142" y="8"/>
                    <a:pt x="142" y="8"/>
                    <a:pt x="142" y="8"/>
                  </a:cubicBezTo>
                  <a:cubicBezTo>
                    <a:pt x="12" y="8"/>
                    <a:pt x="12" y="8"/>
                    <a:pt x="12" y="8"/>
                  </a:cubicBezTo>
                  <a:cubicBezTo>
                    <a:pt x="8" y="6"/>
                    <a:pt x="4" y="3"/>
                    <a:pt x="0" y="0"/>
                  </a:cubicBezTo>
                  <a:lnTo>
                    <a:pt x="142" y="0"/>
                  </a:lnTo>
                  <a:close/>
                </a:path>
              </a:pathLst>
            </a:custGeom>
            <a:solidFill>
              <a:schemeClr val="accent3"/>
            </a:solidFill>
            <a:ln>
              <a:noFill/>
            </a:ln>
          </p:spPr>
          <p:txBody>
            <a:bodyPr/>
            <a:lstStyle/>
            <a:p>
              <a:endParaRPr lang="ru-RU"/>
            </a:p>
          </p:txBody>
        </p:sp>
        <p:sp>
          <p:nvSpPr>
            <p:cNvPr id="2139" name="Freeform 565"/>
            <p:cNvSpPr>
              <a:spLocks/>
            </p:cNvSpPr>
            <p:nvPr/>
          </p:nvSpPr>
          <p:spPr bwMode="auto">
            <a:xfrm>
              <a:off x="2020888" y="3257551"/>
              <a:ext cx="188913" cy="33338"/>
            </a:xfrm>
            <a:custGeom>
              <a:avLst/>
              <a:gdLst>
                <a:gd name="T0" fmla="*/ 188913 w 46"/>
                <a:gd name="T1" fmla="*/ 0 h 8"/>
                <a:gd name="T2" fmla="*/ 188913 w 46"/>
                <a:gd name="T3" fmla="*/ 33338 h 8"/>
                <a:gd name="T4" fmla="*/ 98563 w 46"/>
                <a:gd name="T5" fmla="*/ 33338 h 8"/>
                <a:gd name="T6" fmla="*/ 0 w 46"/>
                <a:gd name="T7" fmla="*/ 0 h 8"/>
                <a:gd name="T8" fmla="*/ 188913 w 4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
                  <a:moveTo>
                    <a:pt x="46" y="0"/>
                  </a:moveTo>
                  <a:cubicBezTo>
                    <a:pt x="46" y="8"/>
                    <a:pt x="46" y="8"/>
                    <a:pt x="46" y="8"/>
                  </a:cubicBezTo>
                  <a:cubicBezTo>
                    <a:pt x="24" y="8"/>
                    <a:pt x="24" y="8"/>
                    <a:pt x="24" y="8"/>
                  </a:cubicBezTo>
                  <a:cubicBezTo>
                    <a:pt x="16" y="5"/>
                    <a:pt x="8" y="3"/>
                    <a:pt x="0" y="0"/>
                  </a:cubicBezTo>
                  <a:lnTo>
                    <a:pt x="46" y="0"/>
                  </a:lnTo>
                  <a:close/>
                </a:path>
              </a:pathLst>
            </a:custGeom>
            <a:solidFill>
              <a:schemeClr val="accent3"/>
            </a:solidFill>
            <a:ln>
              <a:noFill/>
            </a:ln>
          </p:spPr>
          <p:txBody>
            <a:bodyPr/>
            <a:lstStyle/>
            <a:p>
              <a:endParaRPr lang="ru-RU"/>
            </a:p>
          </p:txBody>
        </p:sp>
        <p:sp>
          <p:nvSpPr>
            <p:cNvPr id="2140" name="Freeform 566"/>
            <p:cNvSpPr>
              <a:spLocks/>
            </p:cNvSpPr>
            <p:nvPr/>
          </p:nvSpPr>
          <p:spPr bwMode="auto">
            <a:xfrm>
              <a:off x="2243138" y="3702050"/>
              <a:ext cx="180975" cy="33338"/>
            </a:xfrm>
            <a:custGeom>
              <a:avLst/>
              <a:gdLst>
                <a:gd name="T0" fmla="*/ 0 w 44"/>
                <a:gd name="T1" fmla="*/ 33338 h 8"/>
                <a:gd name="T2" fmla="*/ 180975 w 44"/>
                <a:gd name="T3" fmla="*/ 33338 h 8"/>
                <a:gd name="T4" fmla="*/ 82261 w 44"/>
                <a:gd name="T5" fmla="*/ 0 h 8"/>
                <a:gd name="T6" fmla="*/ 0 w 44"/>
                <a:gd name="T7" fmla="*/ 0 h 8"/>
                <a:gd name="T8" fmla="*/ 0 w 44"/>
                <a:gd name="T9" fmla="*/ 333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8">
                  <a:moveTo>
                    <a:pt x="0" y="8"/>
                  </a:moveTo>
                  <a:cubicBezTo>
                    <a:pt x="44" y="8"/>
                    <a:pt x="44" y="8"/>
                    <a:pt x="44" y="8"/>
                  </a:cubicBezTo>
                  <a:cubicBezTo>
                    <a:pt x="36" y="6"/>
                    <a:pt x="28" y="3"/>
                    <a:pt x="20" y="0"/>
                  </a:cubicBezTo>
                  <a:cubicBezTo>
                    <a:pt x="0" y="0"/>
                    <a:pt x="0" y="0"/>
                    <a:pt x="0" y="0"/>
                  </a:cubicBezTo>
                  <a:lnTo>
                    <a:pt x="0" y="8"/>
                  </a:lnTo>
                  <a:close/>
                </a:path>
              </a:pathLst>
            </a:custGeom>
            <a:solidFill>
              <a:schemeClr val="accent3"/>
            </a:solidFill>
            <a:ln>
              <a:noFill/>
            </a:ln>
          </p:spPr>
          <p:txBody>
            <a:bodyPr/>
            <a:lstStyle/>
            <a:p>
              <a:endParaRPr lang="ru-RU"/>
            </a:p>
          </p:txBody>
        </p:sp>
        <p:sp>
          <p:nvSpPr>
            <p:cNvPr id="2141" name="Freeform 567"/>
            <p:cNvSpPr>
              <a:spLocks/>
            </p:cNvSpPr>
            <p:nvPr/>
          </p:nvSpPr>
          <p:spPr bwMode="auto">
            <a:xfrm>
              <a:off x="2243138" y="3890963"/>
              <a:ext cx="579438" cy="33338"/>
            </a:xfrm>
            <a:custGeom>
              <a:avLst/>
              <a:gdLst>
                <a:gd name="T0" fmla="*/ 0 w 141"/>
                <a:gd name="T1" fmla="*/ 33338 h 8"/>
                <a:gd name="T2" fmla="*/ 579438 w 141"/>
                <a:gd name="T3" fmla="*/ 33338 h 8"/>
                <a:gd name="T4" fmla="*/ 526015 w 141"/>
                <a:gd name="T5" fmla="*/ 0 h 8"/>
                <a:gd name="T6" fmla="*/ 0 w 141"/>
                <a:gd name="T7" fmla="*/ 0 h 8"/>
                <a:gd name="T8" fmla="*/ 0 w 141"/>
                <a:gd name="T9" fmla="*/ 333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8">
                  <a:moveTo>
                    <a:pt x="0" y="8"/>
                  </a:moveTo>
                  <a:cubicBezTo>
                    <a:pt x="141" y="8"/>
                    <a:pt x="141" y="8"/>
                    <a:pt x="141" y="8"/>
                  </a:cubicBezTo>
                  <a:cubicBezTo>
                    <a:pt x="137" y="5"/>
                    <a:pt x="133" y="3"/>
                    <a:pt x="128" y="0"/>
                  </a:cubicBezTo>
                  <a:cubicBezTo>
                    <a:pt x="0" y="0"/>
                    <a:pt x="0" y="0"/>
                    <a:pt x="0" y="0"/>
                  </a:cubicBezTo>
                  <a:lnTo>
                    <a:pt x="0" y="8"/>
                  </a:lnTo>
                  <a:close/>
                </a:path>
              </a:pathLst>
            </a:custGeom>
            <a:solidFill>
              <a:schemeClr val="accent3"/>
            </a:solidFill>
            <a:ln>
              <a:noFill/>
            </a:ln>
          </p:spPr>
          <p:txBody>
            <a:bodyPr/>
            <a:lstStyle/>
            <a:p>
              <a:endParaRPr lang="ru-RU"/>
            </a:p>
          </p:txBody>
        </p:sp>
        <p:sp>
          <p:nvSpPr>
            <p:cNvPr id="2142" name="Freeform 568"/>
            <p:cNvSpPr>
              <a:spLocks/>
            </p:cNvSpPr>
            <p:nvPr/>
          </p:nvSpPr>
          <p:spPr bwMode="auto">
            <a:xfrm>
              <a:off x="2243138" y="4081463"/>
              <a:ext cx="584200" cy="31750"/>
            </a:xfrm>
            <a:custGeom>
              <a:avLst/>
              <a:gdLst>
                <a:gd name="T0" fmla="*/ 0 w 142"/>
                <a:gd name="T1" fmla="*/ 0 h 8"/>
                <a:gd name="T2" fmla="*/ 0 w 142"/>
                <a:gd name="T3" fmla="*/ 31750 h 8"/>
                <a:gd name="T4" fmla="*/ 530717 w 142"/>
                <a:gd name="T5" fmla="*/ 31750 h 8"/>
                <a:gd name="T6" fmla="*/ 584200 w 142"/>
                <a:gd name="T7" fmla="*/ 0 h 8"/>
                <a:gd name="T8" fmla="*/ 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0" y="0"/>
                  </a:moveTo>
                  <a:cubicBezTo>
                    <a:pt x="0" y="8"/>
                    <a:pt x="0" y="8"/>
                    <a:pt x="0" y="8"/>
                  </a:cubicBezTo>
                  <a:cubicBezTo>
                    <a:pt x="129" y="8"/>
                    <a:pt x="129" y="8"/>
                    <a:pt x="129" y="8"/>
                  </a:cubicBezTo>
                  <a:cubicBezTo>
                    <a:pt x="134" y="5"/>
                    <a:pt x="138" y="3"/>
                    <a:pt x="142" y="0"/>
                  </a:cubicBezTo>
                  <a:lnTo>
                    <a:pt x="0" y="0"/>
                  </a:lnTo>
                  <a:close/>
                </a:path>
              </a:pathLst>
            </a:custGeom>
            <a:solidFill>
              <a:schemeClr val="accent3">
                <a:lumMod val="75000"/>
              </a:schemeClr>
            </a:solidFill>
            <a:ln>
              <a:noFill/>
            </a:ln>
          </p:spPr>
          <p:txBody>
            <a:bodyPr/>
            <a:lstStyle/>
            <a:p>
              <a:endParaRPr lang="ru-RU"/>
            </a:p>
          </p:txBody>
        </p:sp>
        <p:sp>
          <p:nvSpPr>
            <p:cNvPr id="2143" name="Freeform 569"/>
            <p:cNvSpPr>
              <a:spLocks/>
            </p:cNvSpPr>
            <p:nvPr/>
          </p:nvSpPr>
          <p:spPr bwMode="auto">
            <a:xfrm>
              <a:off x="2243138" y="4270375"/>
              <a:ext cx="188913" cy="33338"/>
            </a:xfrm>
            <a:custGeom>
              <a:avLst/>
              <a:gdLst>
                <a:gd name="T0" fmla="*/ 0 w 46"/>
                <a:gd name="T1" fmla="*/ 0 h 8"/>
                <a:gd name="T2" fmla="*/ 0 w 46"/>
                <a:gd name="T3" fmla="*/ 33338 h 8"/>
                <a:gd name="T4" fmla="*/ 90350 w 46"/>
                <a:gd name="T5" fmla="*/ 33338 h 8"/>
                <a:gd name="T6" fmla="*/ 188913 w 46"/>
                <a:gd name="T7" fmla="*/ 0 h 8"/>
                <a:gd name="T8" fmla="*/ 0 w 4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
                  <a:moveTo>
                    <a:pt x="0" y="0"/>
                  </a:moveTo>
                  <a:cubicBezTo>
                    <a:pt x="0" y="8"/>
                    <a:pt x="0" y="8"/>
                    <a:pt x="0" y="8"/>
                  </a:cubicBezTo>
                  <a:cubicBezTo>
                    <a:pt x="22" y="8"/>
                    <a:pt x="22" y="8"/>
                    <a:pt x="22" y="8"/>
                  </a:cubicBezTo>
                  <a:cubicBezTo>
                    <a:pt x="30" y="5"/>
                    <a:pt x="38" y="2"/>
                    <a:pt x="46" y="0"/>
                  </a:cubicBezTo>
                  <a:lnTo>
                    <a:pt x="0" y="0"/>
                  </a:lnTo>
                  <a:close/>
                </a:path>
              </a:pathLst>
            </a:custGeom>
            <a:solidFill>
              <a:schemeClr val="accent3">
                <a:lumMod val="75000"/>
              </a:schemeClr>
            </a:solidFill>
            <a:ln>
              <a:noFill/>
            </a:ln>
          </p:spPr>
          <p:txBody>
            <a:bodyPr/>
            <a:lstStyle/>
            <a:p>
              <a:endParaRPr lang="ru-RU"/>
            </a:p>
          </p:txBody>
        </p:sp>
        <p:sp>
          <p:nvSpPr>
            <p:cNvPr id="2144" name="Freeform 570"/>
            <p:cNvSpPr>
              <a:spLocks/>
            </p:cNvSpPr>
            <p:nvPr/>
          </p:nvSpPr>
          <p:spPr bwMode="auto">
            <a:xfrm>
              <a:off x="2028825" y="4714875"/>
              <a:ext cx="180975" cy="33338"/>
            </a:xfrm>
            <a:custGeom>
              <a:avLst/>
              <a:gdLst>
                <a:gd name="T0" fmla="*/ 180975 w 44"/>
                <a:gd name="T1" fmla="*/ 33338 h 8"/>
                <a:gd name="T2" fmla="*/ 0 w 44"/>
                <a:gd name="T3" fmla="*/ 33338 h 8"/>
                <a:gd name="T4" fmla="*/ 98714 w 44"/>
                <a:gd name="T5" fmla="*/ 0 h 8"/>
                <a:gd name="T6" fmla="*/ 180975 w 44"/>
                <a:gd name="T7" fmla="*/ 0 h 8"/>
                <a:gd name="T8" fmla="*/ 180975 w 44"/>
                <a:gd name="T9" fmla="*/ 333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8">
                  <a:moveTo>
                    <a:pt x="44" y="8"/>
                  </a:moveTo>
                  <a:cubicBezTo>
                    <a:pt x="0" y="8"/>
                    <a:pt x="0" y="8"/>
                    <a:pt x="0" y="8"/>
                  </a:cubicBezTo>
                  <a:cubicBezTo>
                    <a:pt x="8" y="5"/>
                    <a:pt x="16" y="3"/>
                    <a:pt x="24" y="0"/>
                  </a:cubicBezTo>
                  <a:cubicBezTo>
                    <a:pt x="44" y="0"/>
                    <a:pt x="44" y="0"/>
                    <a:pt x="44" y="0"/>
                  </a:cubicBezTo>
                  <a:lnTo>
                    <a:pt x="44" y="8"/>
                  </a:lnTo>
                  <a:close/>
                </a:path>
              </a:pathLst>
            </a:custGeom>
            <a:solidFill>
              <a:schemeClr val="accent3">
                <a:lumMod val="75000"/>
              </a:schemeClr>
            </a:solidFill>
            <a:ln>
              <a:noFill/>
            </a:ln>
          </p:spPr>
          <p:txBody>
            <a:bodyPr/>
            <a:lstStyle/>
            <a:p>
              <a:endParaRPr lang="ru-RU"/>
            </a:p>
          </p:txBody>
        </p:sp>
        <p:sp>
          <p:nvSpPr>
            <p:cNvPr id="2145" name="Freeform 571"/>
            <p:cNvSpPr>
              <a:spLocks/>
            </p:cNvSpPr>
            <p:nvPr/>
          </p:nvSpPr>
          <p:spPr bwMode="auto">
            <a:xfrm>
              <a:off x="1628775" y="4903788"/>
              <a:ext cx="581025" cy="33338"/>
            </a:xfrm>
            <a:custGeom>
              <a:avLst/>
              <a:gdLst>
                <a:gd name="T0" fmla="*/ 581025 w 141"/>
                <a:gd name="T1" fmla="*/ 33338 h 8"/>
                <a:gd name="T2" fmla="*/ 0 w 141"/>
                <a:gd name="T3" fmla="*/ 33338 h 8"/>
                <a:gd name="T4" fmla="*/ 49449 w 141"/>
                <a:gd name="T5" fmla="*/ 0 h 8"/>
                <a:gd name="T6" fmla="*/ 581025 w 141"/>
                <a:gd name="T7" fmla="*/ 0 h 8"/>
                <a:gd name="T8" fmla="*/ 581025 w 141"/>
                <a:gd name="T9" fmla="*/ 333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8">
                  <a:moveTo>
                    <a:pt x="141" y="8"/>
                  </a:moveTo>
                  <a:cubicBezTo>
                    <a:pt x="0" y="8"/>
                    <a:pt x="0" y="8"/>
                    <a:pt x="0" y="8"/>
                  </a:cubicBezTo>
                  <a:cubicBezTo>
                    <a:pt x="4" y="5"/>
                    <a:pt x="8" y="2"/>
                    <a:pt x="12" y="0"/>
                  </a:cubicBezTo>
                  <a:cubicBezTo>
                    <a:pt x="141" y="0"/>
                    <a:pt x="141" y="0"/>
                    <a:pt x="141" y="0"/>
                  </a:cubicBezTo>
                  <a:lnTo>
                    <a:pt x="141" y="8"/>
                  </a:lnTo>
                  <a:close/>
                </a:path>
              </a:pathLst>
            </a:custGeom>
            <a:solidFill>
              <a:schemeClr val="accent3">
                <a:lumMod val="75000"/>
              </a:schemeClr>
            </a:solidFill>
            <a:ln>
              <a:noFill/>
            </a:ln>
          </p:spPr>
          <p:txBody>
            <a:bodyPr/>
            <a:lstStyle/>
            <a:p>
              <a:endParaRPr lang="ru-RU"/>
            </a:p>
          </p:txBody>
        </p:sp>
        <p:sp>
          <p:nvSpPr>
            <p:cNvPr id="2146" name="Freeform 572"/>
            <p:cNvSpPr>
              <a:spLocks/>
            </p:cNvSpPr>
            <p:nvPr/>
          </p:nvSpPr>
          <p:spPr bwMode="auto">
            <a:xfrm>
              <a:off x="1625600" y="5092700"/>
              <a:ext cx="584200" cy="33338"/>
            </a:xfrm>
            <a:custGeom>
              <a:avLst/>
              <a:gdLst>
                <a:gd name="T0" fmla="*/ 584200 w 142"/>
                <a:gd name="T1" fmla="*/ 0 h 8"/>
                <a:gd name="T2" fmla="*/ 584200 w 142"/>
                <a:gd name="T3" fmla="*/ 33338 h 8"/>
                <a:gd name="T4" fmla="*/ 49369 w 142"/>
                <a:gd name="T5" fmla="*/ 33338 h 8"/>
                <a:gd name="T6" fmla="*/ 0 w 142"/>
                <a:gd name="T7" fmla="*/ 0 h 8"/>
                <a:gd name="T8" fmla="*/ 584200 w 14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8">
                  <a:moveTo>
                    <a:pt x="142" y="0"/>
                  </a:moveTo>
                  <a:cubicBezTo>
                    <a:pt x="142" y="8"/>
                    <a:pt x="142" y="8"/>
                    <a:pt x="142" y="8"/>
                  </a:cubicBezTo>
                  <a:cubicBezTo>
                    <a:pt x="12" y="8"/>
                    <a:pt x="12" y="8"/>
                    <a:pt x="12" y="8"/>
                  </a:cubicBezTo>
                  <a:cubicBezTo>
                    <a:pt x="8" y="5"/>
                    <a:pt x="4" y="2"/>
                    <a:pt x="0" y="0"/>
                  </a:cubicBezTo>
                  <a:lnTo>
                    <a:pt x="142" y="0"/>
                  </a:lnTo>
                  <a:close/>
                </a:path>
              </a:pathLst>
            </a:custGeom>
            <a:solidFill>
              <a:schemeClr val="accent3"/>
            </a:solidFill>
            <a:ln>
              <a:noFill/>
            </a:ln>
          </p:spPr>
          <p:txBody>
            <a:bodyPr/>
            <a:lstStyle/>
            <a:p>
              <a:endParaRPr lang="ru-RU"/>
            </a:p>
          </p:txBody>
        </p:sp>
        <p:sp>
          <p:nvSpPr>
            <p:cNvPr id="2147" name="Freeform 573"/>
            <p:cNvSpPr>
              <a:spLocks/>
            </p:cNvSpPr>
            <p:nvPr/>
          </p:nvSpPr>
          <p:spPr bwMode="auto">
            <a:xfrm>
              <a:off x="2020888" y="5278438"/>
              <a:ext cx="188913" cy="36513"/>
            </a:xfrm>
            <a:custGeom>
              <a:avLst/>
              <a:gdLst>
                <a:gd name="T0" fmla="*/ 188913 w 46"/>
                <a:gd name="T1" fmla="*/ 0 h 9"/>
                <a:gd name="T2" fmla="*/ 188913 w 46"/>
                <a:gd name="T3" fmla="*/ 36513 h 9"/>
                <a:gd name="T4" fmla="*/ 98563 w 46"/>
                <a:gd name="T5" fmla="*/ 36513 h 9"/>
                <a:gd name="T6" fmla="*/ 0 w 46"/>
                <a:gd name="T7" fmla="*/ 0 h 9"/>
                <a:gd name="T8" fmla="*/ 188913 w 46"/>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9">
                  <a:moveTo>
                    <a:pt x="46" y="0"/>
                  </a:moveTo>
                  <a:cubicBezTo>
                    <a:pt x="46" y="9"/>
                    <a:pt x="46" y="9"/>
                    <a:pt x="46" y="9"/>
                  </a:cubicBezTo>
                  <a:cubicBezTo>
                    <a:pt x="24" y="9"/>
                    <a:pt x="24" y="9"/>
                    <a:pt x="24" y="9"/>
                  </a:cubicBezTo>
                  <a:cubicBezTo>
                    <a:pt x="16" y="6"/>
                    <a:pt x="8" y="3"/>
                    <a:pt x="0" y="0"/>
                  </a:cubicBezTo>
                  <a:lnTo>
                    <a:pt x="46" y="0"/>
                  </a:lnTo>
                  <a:close/>
                </a:path>
              </a:pathLst>
            </a:custGeom>
            <a:solidFill>
              <a:schemeClr val="accent3"/>
            </a:solidFill>
            <a:ln>
              <a:noFill/>
            </a:ln>
          </p:spPr>
          <p:txBody>
            <a:bodyPr/>
            <a:lstStyle/>
            <a:p>
              <a:endParaRPr lang="ru-RU"/>
            </a:p>
          </p:txBody>
        </p:sp>
        <p:sp>
          <p:nvSpPr>
            <p:cNvPr id="2148" name="Freeform 574"/>
            <p:cNvSpPr>
              <a:spLocks/>
            </p:cNvSpPr>
            <p:nvPr/>
          </p:nvSpPr>
          <p:spPr bwMode="auto">
            <a:xfrm>
              <a:off x="2243138" y="5730875"/>
              <a:ext cx="180975" cy="33338"/>
            </a:xfrm>
            <a:custGeom>
              <a:avLst/>
              <a:gdLst>
                <a:gd name="T0" fmla="*/ 0 w 44"/>
                <a:gd name="T1" fmla="*/ 33338 h 8"/>
                <a:gd name="T2" fmla="*/ 180975 w 44"/>
                <a:gd name="T3" fmla="*/ 33338 h 8"/>
                <a:gd name="T4" fmla="*/ 82261 w 44"/>
                <a:gd name="T5" fmla="*/ 0 h 8"/>
                <a:gd name="T6" fmla="*/ 0 w 44"/>
                <a:gd name="T7" fmla="*/ 0 h 8"/>
                <a:gd name="T8" fmla="*/ 0 w 44"/>
                <a:gd name="T9" fmla="*/ 33338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8">
                  <a:moveTo>
                    <a:pt x="0" y="8"/>
                  </a:moveTo>
                  <a:cubicBezTo>
                    <a:pt x="44" y="8"/>
                    <a:pt x="44" y="8"/>
                    <a:pt x="44" y="8"/>
                  </a:cubicBezTo>
                  <a:cubicBezTo>
                    <a:pt x="36" y="5"/>
                    <a:pt x="28" y="2"/>
                    <a:pt x="20" y="0"/>
                  </a:cubicBezTo>
                  <a:cubicBezTo>
                    <a:pt x="0" y="0"/>
                    <a:pt x="0" y="0"/>
                    <a:pt x="0" y="0"/>
                  </a:cubicBezTo>
                  <a:lnTo>
                    <a:pt x="0" y="8"/>
                  </a:lnTo>
                  <a:close/>
                </a:path>
              </a:pathLst>
            </a:custGeom>
            <a:solidFill>
              <a:schemeClr val="accent3"/>
            </a:solidFill>
            <a:ln>
              <a:noFill/>
            </a:ln>
          </p:spPr>
          <p:txBody>
            <a:bodyPr/>
            <a:lstStyle/>
            <a:p>
              <a:endParaRPr lang="ru-RU"/>
            </a:p>
          </p:txBody>
        </p:sp>
        <p:sp>
          <p:nvSpPr>
            <p:cNvPr id="2149" name="Freeform 575"/>
            <p:cNvSpPr>
              <a:spLocks/>
            </p:cNvSpPr>
            <p:nvPr/>
          </p:nvSpPr>
          <p:spPr bwMode="auto">
            <a:xfrm>
              <a:off x="2243138" y="5916613"/>
              <a:ext cx="579438" cy="36513"/>
            </a:xfrm>
            <a:custGeom>
              <a:avLst/>
              <a:gdLst>
                <a:gd name="T0" fmla="*/ 0 w 141"/>
                <a:gd name="T1" fmla="*/ 36513 h 9"/>
                <a:gd name="T2" fmla="*/ 579438 w 141"/>
                <a:gd name="T3" fmla="*/ 36513 h 9"/>
                <a:gd name="T4" fmla="*/ 526015 w 141"/>
                <a:gd name="T5" fmla="*/ 0 h 9"/>
                <a:gd name="T6" fmla="*/ 0 w 141"/>
                <a:gd name="T7" fmla="*/ 0 h 9"/>
                <a:gd name="T8" fmla="*/ 0 w 141"/>
                <a:gd name="T9" fmla="*/ 36513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9">
                  <a:moveTo>
                    <a:pt x="0" y="9"/>
                  </a:moveTo>
                  <a:cubicBezTo>
                    <a:pt x="141" y="9"/>
                    <a:pt x="141" y="9"/>
                    <a:pt x="141" y="9"/>
                  </a:cubicBezTo>
                  <a:cubicBezTo>
                    <a:pt x="137" y="6"/>
                    <a:pt x="133" y="3"/>
                    <a:pt x="128" y="0"/>
                  </a:cubicBezTo>
                  <a:cubicBezTo>
                    <a:pt x="0" y="0"/>
                    <a:pt x="0" y="0"/>
                    <a:pt x="0" y="0"/>
                  </a:cubicBezTo>
                  <a:lnTo>
                    <a:pt x="0" y="9"/>
                  </a:lnTo>
                  <a:close/>
                </a:path>
              </a:pathLst>
            </a:custGeom>
            <a:solidFill>
              <a:schemeClr val="accent3"/>
            </a:solidFill>
            <a:ln>
              <a:noFill/>
            </a:ln>
          </p:spPr>
          <p:txBody>
            <a:bodyPr/>
            <a:lstStyle/>
            <a:p>
              <a:endParaRPr lang="ru-RU"/>
            </a:p>
          </p:txBody>
        </p:sp>
      </p:grpSp>
      <p:sp>
        <p:nvSpPr>
          <p:cNvPr id="2091" name="Freeform 576"/>
          <p:cNvSpPr>
            <a:spLocks noEditPoints="1"/>
          </p:cNvSpPr>
          <p:nvPr/>
        </p:nvSpPr>
        <p:spPr bwMode="auto">
          <a:xfrm>
            <a:off x="3135313" y="1903413"/>
            <a:ext cx="1760537" cy="50800"/>
          </a:xfrm>
          <a:custGeom>
            <a:avLst/>
            <a:gdLst>
              <a:gd name="T0" fmla="*/ 1735858 w 428"/>
              <a:gd name="T1" fmla="*/ 0 h 12"/>
              <a:gd name="T2" fmla="*/ 1760538 w 428"/>
              <a:gd name="T3" fmla="*/ 25400 h 12"/>
              <a:gd name="T4" fmla="*/ 1735858 w 428"/>
              <a:gd name="T5" fmla="*/ 50800 h 12"/>
              <a:gd name="T6" fmla="*/ 1711177 w 428"/>
              <a:gd name="T7" fmla="*/ 25400 h 12"/>
              <a:gd name="T8" fmla="*/ 1604229 w 428"/>
              <a:gd name="T9" fmla="*/ 0 h 12"/>
              <a:gd name="T10" fmla="*/ 1628909 w 428"/>
              <a:gd name="T11" fmla="*/ 25400 h 12"/>
              <a:gd name="T12" fmla="*/ 1604229 w 428"/>
              <a:gd name="T13" fmla="*/ 50800 h 12"/>
              <a:gd name="T14" fmla="*/ 1579548 w 428"/>
              <a:gd name="T15" fmla="*/ 25400 h 12"/>
              <a:gd name="T16" fmla="*/ 1472600 w 428"/>
              <a:gd name="T17" fmla="*/ 0 h 12"/>
              <a:gd name="T18" fmla="*/ 1497280 w 428"/>
              <a:gd name="T19" fmla="*/ 25400 h 12"/>
              <a:gd name="T20" fmla="*/ 1472600 w 428"/>
              <a:gd name="T21" fmla="*/ 50800 h 12"/>
              <a:gd name="T22" fmla="*/ 1447919 w 428"/>
              <a:gd name="T23" fmla="*/ 25400 h 12"/>
              <a:gd name="T24" fmla="*/ 1340971 w 428"/>
              <a:gd name="T25" fmla="*/ 0 h 12"/>
              <a:gd name="T26" fmla="*/ 1365651 w 428"/>
              <a:gd name="T27" fmla="*/ 25400 h 12"/>
              <a:gd name="T28" fmla="*/ 1340971 w 428"/>
              <a:gd name="T29" fmla="*/ 50800 h 12"/>
              <a:gd name="T30" fmla="*/ 1316290 w 428"/>
              <a:gd name="T31" fmla="*/ 25400 h 12"/>
              <a:gd name="T32" fmla="*/ 1209342 w 428"/>
              <a:gd name="T33" fmla="*/ 0 h 12"/>
              <a:gd name="T34" fmla="*/ 1234022 w 428"/>
              <a:gd name="T35" fmla="*/ 25400 h 12"/>
              <a:gd name="T36" fmla="*/ 1209342 w 428"/>
              <a:gd name="T37" fmla="*/ 50800 h 12"/>
              <a:gd name="T38" fmla="*/ 1184661 w 428"/>
              <a:gd name="T39" fmla="*/ 25400 h 12"/>
              <a:gd name="T40" fmla="*/ 1077713 w 428"/>
              <a:gd name="T41" fmla="*/ 0 h 12"/>
              <a:gd name="T42" fmla="*/ 1102393 w 428"/>
              <a:gd name="T43" fmla="*/ 25400 h 12"/>
              <a:gd name="T44" fmla="*/ 1077713 w 428"/>
              <a:gd name="T45" fmla="*/ 50800 h 12"/>
              <a:gd name="T46" fmla="*/ 1053032 w 428"/>
              <a:gd name="T47" fmla="*/ 25400 h 12"/>
              <a:gd name="T48" fmla="*/ 946084 w 428"/>
              <a:gd name="T49" fmla="*/ 0 h 12"/>
              <a:gd name="T50" fmla="*/ 970764 w 428"/>
              <a:gd name="T51" fmla="*/ 25400 h 12"/>
              <a:gd name="T52" fmla="*/ 946084 w 428"/>
              <a:gd name="T53" fmla="*/ 50800 h 12"/>
              <a:gd name="T54" fmla="*/ 921403 w 428"/>
              <a:gd name="T55" fmla="*/ 25400 h 12"/>
              <a:gd name="T56" fmla="*/ 814454 w 428"/>
              <a:gd name="T57" fmla="*/ 0 h 12"/>
              <a:gd name="T58" fmla="*/ 839135 w 428"/>
              <a:gd name="T59" fmla="*/ 25400 h 12"/>
              <a:gd name="T60" fmla="*/ 814454 w 428"/>
              <a:gd name="T61" fmla="*/ 50800 h 12"/>
              <a:gd name="T62" fmla="*/ 789774 w 428"/>
              <a:gd name="T63" fmla="*/ 25400 h 12"/>
              <a:gd name="T64" fmla="*/ 682825 w 428"/>
              <a:gd name="T65" fmla="*/ 0 h 12"/>
              <a:gd name="T66" fmla="*/ 707506 w 428"/>
              <a:gd name="T67" fmla="*/ 25400 h 12"/>
              <a:gd name="T68" fmla="*/ 682825 w 428"/>
              <a:gd name="T69" fmla="*/ 50800 h 12"/>
              <a:gd name="T70" fmla="*/ 658145 w 428"/>
              <a:gd name="T71" fmla="*/ 25400 h 12"/>
              <a:gd name="T72" fmla="*/ 551196 w 428"/>
              <a:gd name="T73" fmla="*/ 0 h 12"/>
              <a:gd name="T74" fmla="*/ 575877 w 428"/>
              <a:gd name="T75" fmla="*/ 25400 h 12"/>
              <a:gd name="T76" fmla="*/ 551196 w 428"/>
              <a:gd name="T77" fmla="*/ 50800 h 12"/>
              <a:gd name="T78" fmla="*/ 526516 w 428"/>
              <a:gd name="T79" fmla="*/ 25400 h 12"/>
              <a:gd name="T80" fmla="*/ 419567 w 428"/>
              <a:gd name="T81" fmla="*/ 0 h 12"/>
              <a:gd name="T82" fmla="*/ 444248 w 428"/>
              <a:gd name="T83" fmla="*/ 25400 h 12"/>
              <a:gd name="T84" fmla="*/ 419567 w 428"/>
              <a:gd name="T85" fmla="*/ 50800 h 12"/>
              <a:gd name="T86" fmla="*/ 394887 w 428"/>
              <a:gd name="T87" fmla="*/ 25400 h 12"/>
              <a:gd name="T88" fmla="*/ 287938 w 428"/>
              <a:gd name="T89" fmla="*/ 0 h 12"/>
              <a:gd name="T90" fmla="*/ 312619 w 428"/>
              <a:gd name="T91" fmla="*/ 25400 h 12"/>
              <a:gd name="T92" fmla="*/ 287938 w 428"/>
              <a:gd name="T93" fmla="*/ 50800 h 12"/>
              <a:gd name="T94" fmla="*/ 263258 w 428"/>
              <a:gd name="T95" fmla="*/ 25400 h 12"/>
              <a:gd name="T96" fmla="*/ 156309 w 428"/>
              <a:gd name="T97" fmla="*/ 0 h 12"/>
              <a:gd name="T98" fmla="*/ 180990 w 428"/>
              <a:gd name="T99" fmla="*/ 25400 h 12"/>
              <a:gd name="T100" fmla="*/ 156309 w 428"/>
              <a:gd name="T101" fmla="*/ 50800 h 12"/>
              <a:gd name="T102" fmla="*/ 131629 w 428"/>
              <a:gd name="T103" fmla="*/ 25400 h 12"/>
              <a:gd name="T104" fmla="*/ 24680 w 428"/>
              <a:gd name="T105" fmla="*/ 0 h 12"/>
              <a:gd name="T106" fmla="*/ 49361 w 428"/>
              <a:gd name="T107" fmla="*/ 25400 h 12"/>
              <a:gd name="T108" fmla="*/ 24680 w 428"/>
              <a:gd name="T109" fmla="*/ 50800 h 12"/>
              <a:gd name="T110" fmla="*/ 0 w 428"/>
              <a:gd name="T111" fmla="*/ 25400 h 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8" h="12">
                <a:moveTo>
                  <a:pt x="416" y="6"/>
                </a:moveTo>
                <a:cubicBezTo>
                  <a:pt x="416" y="2"/>
                  <a:pt x="419" y="0"/>
                  <a:pt x="422" y="0"/>
                </a:cubicBezTo>
                <a:cubicBezTo>
                  <a:pt x="422" y="0"/>
                  <a:pt x="422" y="0"/>
                  <a:pt x="422" y="0"/>
                </a:cubicBezTo>
                <a:cubicBezTo>
                  <a:pt x="425" y="0"/>
                  <a:pt x="428" y="2"/>
                  <a:pt x="428" y="6"/>
                </a:cubicBezTo>
                <a:cubicBezTo>
                  <a:pt x="428" y="6"/>
                  <a:pt x="428" y="6"/>
                  <a:pt x="428" y="6"/>
                </a:cubicBezTo>
                <a:cubicBezTo>
                  <a:pt x="428" y="9"/>
                  <a:pt x="425" y="12"/>
                  <a:pt x="422" y="12"/>
                </a:cubicBezTo>
                <a:cubicBezTo>
                  <a:pt x="422" y="12"/>
                  <a:pt x="422" y="12"/>
                  <a:pt x="422" y="12"/>
                </a:cubicBezTo>
                <a:cubicBezTo>
                  <a:pt x="419" y="12"/>
                  <a:pt x="416" y="9"/>
                  <a:pt x="416" y="6"/>
                </a:cubicBezTo>
                <a:close/>
                <a:moveTo>
                  <a:pt x="384" y="6"/>
                </a:moveTo>
                <a:cubicBezTo>
                  <a:pt x="384" y="2"/>
                  <a:pt x="387" y="0"/>
                  <a:pt x="390" y="0"/>
                </a:cubicBezTo>
                <a:cubicBezTo>
                  <a:pt x="390" y="0"/>
                  <a:pt x="390" y="0"/>
                  <a:pt x="390" y="0"/>
                </a:cubicBezTo>
                <a:cubicBezTo>
                  <a:pt x="393" y="0"/>
                  <a:pt x="396" y="2"/>
                  <a:pt x="396" y="6"/>
                </a:cubicBezTo>
                <a:cubicBezTo>
                  <a:pt x="396" y="6"/>
                  <a:pt x="396" y="6"/>
                  <a:pt x="396" y="6"/>
                </a:cubicBezTo>
                <a:cubicBezTo>
                  <a:pt x="396" y="9"/>
                  <a:pt x="393" y="12"/>
                  <a:pt x="390" y="12"/>
                </a:cubicBezTo>
                <a:cubicBezTo>
                  <a:pt x="390" y="12"/>
                  <a:pt x="390" y="12"/>
                  <a:pt x="390" y="12"/>
                </a:cubicBezTo>
                <a:cubicBezTo>
                  <a:pt x="387" y="12"/>
                  <a:pt x="384" y="9"/>
                  <a:pt x="384" y="6"/>
                </a:cubicBezTo>
                <a:close/>
                <a:moveTo>
                  <a:pt x="352" y="6"/>
                </a:moveTo>
                <a:cubicBezTo>
                  <a:pt x="352" y="2"/>
                  <a:pt x="355" y="0"/>
                  <a:pt x="358" y="0"/>
                </a:cubicBezTo>
                <a:cubicBezTo>
                  <a:pt x="358" y="0"/>
                  <a:pt x="358" y="0"/>
                  <a:pt x="358" y="0"/>
                </a:cubicBezTo>
                <a:cubicBezTo>
                  <a:pt x="361" y="0"/>
                  <a:pt x="364" y="2"/>
                  <a:pt x="364" y="6"/>
                </a:cubicBezTo>
                <a:cubicBezTo>
                  <a:pt x="364" y="6"/>
                  <a:pt x="364" y="6"/>
                  <a:pt x="364" y="6"/>
                </a:cubicBezTo>
                <a:cubicBezTo>
                  <a:pt x="364" y="9"/>
                  <a:pt x="361" y="12"/>
                  <a:pt x="358" y="12"/>
                </a:cubicBezTo>
                <a:cubicBezTo>
                  <a:pt x="358" y="12"/>
                  <a:pt x="358" y="12"/>
                  <a:pt x="358" y="12"/>
                </a:cubicBezTo>
                <a:cubicBezTo>
                  <a:pt x="355" y="12"/>
                  <a:pt x="352" y="9"/>
                  <a:pt x="352" y="6"/>
                </a:cubicBezTo>
                <a:close/>
                <a:moveTo>
                  <a:pt x="320" y="6"/>
                </a:moveTo>
                <a:cubicBezTo>
                  <a:pt x="320" y="2"/>
                  <a:pt x="323" y="0"/>
                  <a:pt x="326" y="0"/>
                </a:cubicBezTo>
                <a:cubicBezTo>
                  <a:pt x="326" y="0"/>
                  <a:pt x="326" y="0"/>
                  <a:pt x="326" y="0"/>
                </a:cubicBezTo>
                <a:cubicBezTo>
                  <a:pt x="329" y="0"/>
                  <a:pt x="332" y="2"/>
                  <a:pt x="332" y="6"/>
                </a:cubicBezTo>
                <a:cubicBezTo>
                  <a:pt x="332" y="6"/>
                  <a:pt x="332" y="6"/>
                  <a:pt x="332" y="6"/>
                </a:cubicBezTo>
                <a:cubicBezTo>
                  <a:pt x="332" y="9"/>
                  <a:pt x="329" y="12"/>
                  <a:pt x="326" y="12"/>
                </a:cubicBezTo>
                <a:cubicBezTo>
                  <a:pt x="326" y="12"/>
                  <a:pt x="326" y="12"/>
                  <a:pt x="326" y="12"/>
                </a:cubicBezTo>
                <a:cubicBezTo>
                  <a:pt x="323" y="12"/>
                  <a:pt x="320" y="9"/>
                  <a:pt x="320" y="6"/>
                </a:cubicBezTo>
                <a:close/>
                <a:moveTo>
                  <a:pt x="288" y="6"/>
                </a:moveTo>
                <a:cubicBezTo>
                  <a:pt x="288" y="2"/>
                  <a:pt x="291" y="0"/>
                  <a:pt x="294" y="0"/>
                </a:cubicBezTo>
                <a:cubicBezTo>
                  <a:pt x="294" y="0"/>
                  <a:pt x="294" y="0"/>
                  <a:pt x="294" y="0"/>
                </a:cubicBezTo>
                <a:cubicBezTo>
                  <a:pt x="297" y="0"/>
                  <a:pt x="300" y="2"/>
                  <a:pt x="300" y="6"/>
                </a:cubicBezTo>
                <a:cubicBezTo>
                  <a:pt x="300" y="6"/>
                  <a:pt x="300" y="6"/>
                  <a:pt x="300" y="6"/>
                </a:cubicBezTo>
                <a:cubicBezTo>
                  <a:pt x="300" y="9"/>
                  <a:pt x="297" y="12"/>
                  <a:pt x="294" y="12"/>
                </a:cubicBezTo>
                <a:cubicBezTo>
                  <a:pt x="294" y="12"/>
                  <a:pt x="294" y="12"/>
                  <a:pt x="294" y="12"/>
                </a:cubicBezTo>
                <a:cubicBezTo>
                  <a:pt x="291" y="12"/>
                  <a:pt x="288" y="9"/>
                  <a:pt x="288" y="6"/>
                </a:cubicBezTo>
                <a:close/>
                <a:moveTo>
                  <a:pt x="256" y="6"/>
                </a:moveTo>
                <a:cubicBezTo>
                  <a:pt x="256" y="2"/>
                  <a:pt x="259" y="0"/>
                  <a:pt x="262" y="0"/>
                </a:cubicBezTo>
                <a:cubicBezTo>
                  <a:pt x="262" y="0"/>
                  <a:pt x="262" y="0"/>
                  <a:pt x="262" y="0"/>
                </a:cubicBezTo>
                <a:cubicBezTo>
                  <a:pt x="265" y="0"/>
                  <a:pt x="268" y="2"/>
                  <a:pt x="268" y="6"/>
                </a:cubicBezTo>
                <a:cubicBezTo>
                  <a:pt x="268" y="6"/>
                  <a:pt x="268" y="6"/>
                  <a:pt x="268" y="6"/>
                </a:cubicBezTo>
                <a:cubicBezTo>
                  <a:pt x="268" y="9"/>
                  <a:pt x="265" y="12"/>
                  <a:pt x="262" y="12"/>
                </a:cubicBezTo>
                <a:cubicBezTo>
                  <a:pt x="262" y="12"/>
                  <a:pt x="262" y="12"/>
                  <a:pt x="262" y="12"/>
                </a:cubicBezTo>
                <a:cubicBezTo>
                  <a:pt x="259" y="12"/>
                  <a:pt x="256" y="9"/>
                  <a:pt x="256" y="6"/>
                </a:cubicBezTo>
                <a:close/>
                <a:moveTo>
                  <a:pt x="224" y="6"/>
                </a:moveTo>
                <a:cubicBezTo>
                  <a:pt x="224" y="2"/>
                  <a:pt x="227" y="0"/>
                  <a:pt x="230" y="0"/>
                </a:cubicBezTo>
                <a:cubicBezTo>
                  <a:pt x="230" y="0"/>
                  <a:pt x="230" y="0"/>
                  <a:pt x="230" y="0"/>
                </a:cubicBezTo>
                <a:cubicBezTo>
                  <a:pt x="233" y="0"/>
                  <a:pt x="236" y="2"/>
                  <a:pt x="236" y="6"/>
                </a:cubicBezTo>
                <a:cubicBezTo>
                  <a:pt x="236" y="6"/>
                  <a:pt x="236" y="6"/>
                  <a:pt x="236" y="6"/>
                </a:cubicBezTo>
                <a:cubicBezTo>
                  <a:pt x="236" y="9"/>
                  <a:pt x="233" y="12"/>
                  <a:pt x="230" y="12"/>
                </a:cubicBezTo>
                <a:cubicBezTo>
                  <a:pt x="230" y="12"/>
                  <a:pt x="230" y="12"/>
                  <a:pt x="230" y="12"/>
                </a:cubicBezTo>
                <a:cubicBezTo>
                  <a:pt x="227" y="12"/>
                  <a:pt x="224" y="9"/>
                  <a:pt x="224" y="6"/>
                </a:cubicBezTo>
                <a:close/>
                <a:moveTo>
                  <a:pt x="192" y="6"/>
                </a:moveTo>
                <a:cubicBezTo>
                  <a:pt x="192" y="2"/>
                  <a:pt x="195" y="0"/>
                  <a:pt x="198" y="0"/>
                </a:cubicBezTo>
                <a:cubicBezTo>
                  <a:pt x="198" y="0"/>
                  <a:pt x="198" y="0"/>
                  <a:pt x="198" y="0"/>
                </a:cubicBezTo>
                <a:cubicBezTo>
                  <a:pt x="201" y="0"/>
                  <a:pt x="204" y="2"/>
                  <a:pt x="204" y="6"/>
                </a:cubicBezTo>
                <a:cubicBezTo>
                  <a:pt x="204" y="6"/>
                  <a:pt x="204" y="6"/>
                  <a:pt x="204" y="6"/>
                </a:cubicBezTo>
                <a:cubicBezTo>
                  <a:pt x="204" y="9"/>
                  <a:pt x="201" y="12"/>
                  <a:pt x="198" y="12"/>
                </a:cubicBezTo>
                <a:cubicBezTo>
                  <a:pt x="198" y="12"/>
                  <a:pt x="198" y="12"/>
                  <a:pt x="198" y="12"/>
                </a:cubicBezTo>
                <a:cubicBezTo>
                  <a:pt x="195" y="12"/>
                  <a:pt x="192" y="9"/>
                  <a:pt x="192" y="6"/>
                </a:cubicBezTo>
                <a:close/>
                <a:moveTo>
                  <a:pt x="160" y="6"/>
                </a:moveTo>
                <a:cubicBezTo>
                  <a:pt x="160" y="2"/>
                  <a:pt x="163" y="0"/>
                  <a:pt x="166" y="0"/>
                </a:cubicBezTo>
                <a:cubicBezTo>
                  <a:pt x="166" y="0"/>
                  <a:pt x="166" y="0"/>
                  <a:pt x="166" y="0"/>
                </a:cubicBezTo>
                <a:cubicBezTo>
                  <a:pt x="169" y="0"/>
                  <a:pt x="172" y="2"/>
                  <a:pt x="172" y="6"/>
                </a:cubicBezTo>
                <a:cubicBezTo>
                  <a:pt x="172" y="6"/>
                  <a:pt x="172" y="6"/>
                  <a:pt x="172" y="6"/>
                </a:cubicBezTo>
                <a:cubicBezTo>
                  <a:pt x="172" y="9"/>
                  <a:pt x="169" y="12"/>
                  <a:pt x="166" y="12"/>
                </a:cubicBezTo>
                <a:cubicBezTo>
                  <a:pt x="166" y="12"/>
                  <a:pt x="166" y="12"/>
                  <a:pt x="166" y="12"/>
                </a:cubicBezTo>
                <a:cubicBezTo>
                  <a:pt x="163" y="12"/>
                  <a:pt x="160" y="9"/>
                  <a:pt x="160" y="6"/>
                </a:cubicBezTo>
                <a:close/>
                <a:moveTo>
                  <a:pt x="128" y="6"/>
                </a:moveTo>
                <a:cubicBezTo>
                  <a:pt x="128" y="2"/>
                  <a:pt x="131" y="0"/>
                  <a:pt x="134" y="0"/>
                </a:cubicBezTo>
                <a:cubicBezTo>
                  <a:pt x="134" y="0"/>
                  <a:pt x="134" y="0"/>
                  <a:pt x="134" y="0"/>
                </a:cubicBezTo>
                <a:cubicBezTo>
                  <a:pt x="137" y="0"/>
                  <a:pt x="140" y="2"/>
                  <a:pt x="140" y="6"/>
                </a:cubicBezTo>
                <a:cubicBezTo>
                  <a:pt x="140" y="6"/>
                  <a:pt x="140" y="6"/>
                  <a:pt x="140" y="6"/>
                </a:cubicBezTo>
                <a:cubicBezTo>
                  <a:pt x="140" y="9"/>
                  <a:pt x="137" y="12"/>
                  <a:pt x="134" y="12"/>
                </a:cubicBezTo>
                <a:cubicBezTo>
                  <a:pt x="134" y="12"/>
                  <a:pt x="134" y="12"/>
                  <a:pt x="134" y="12"/>
                </a:cubicBezTo>
                <a:cubicBezTo>
                  <a:pt x="131" y="12"/>
                  <a:pt x="128" y="9"/>
                  <a:pt x="128" y="6"/>
                </a:cubicBezTo>
                <a:close/>
                <a:moveTo>
                  <a:pt x="96" y="6"/>
                </a:moveTo>
                <a:cubicBezTo>
                  <a:pt x="96" y="2"/>
                  <a:pt x="99" y="0"/>
                  <a:pt x="102" y="0"/>
                </a:cubicBezTo>
                <a:cubicBezTo>
                  <a:pt x="102" y="0"/>
                  <a:pt x="102" y="0"/>
                  <a:pt x="102" y="0"/>
                </a:cubicBezTo>
                <a:cubicBezTo>
                  <a:pt x="105" y="0"/>
                  <a:pt x="108" y="2"/>
                  <a:pt x="108" y="6"/>
                </a:cubicBezTo>
                <a:cubicBezTo>
                  <a:pt x="108" y="6"/>
                  <a:pt x="108" y="6"/>
                  <a:pt x="108" y="6"/>
                </a:cubicBezTo>
                <a:cubicBezTo>
                  <a:pt x="108" y="9"/>
                  <a:pt x="105" y="12"/>
                  <a:pt x="102" y="12"/>
                </a:cubicBezTo>
                <a:cubicBezTo>
                  <a:pt x="102" y="12"/>
                  <a:pt x="102" y="12"/>
                  <a:pt x="102" y="12"/>
                </a:cubicBezTo>
                <a:cubicBezTo>
                  <a:pt x="99" y="12"/>
                  <a:pt x="96" y="9"/>
                  <a:pt x="96" y="6"/>
                </a:cubicBezTo>
                <a:close/>
                <a:moveTo>
                  <a:pt x="64" y="6"/>
                </a:moveTo>
                <a:cubicBezTo>
                  <a:pt x="64" y="2"/>
                  <a:pt x="67" y="0"/>
                  <a:pt x="70" y="0"/>
                </a:cubicBezTo>
                <a:cubicBezTo>
                  <a:pt x="70" y="0"/>
                  <a:pt x="70" y="0"/>
                  <a:pt x="70" y="0"/>
                </a:cubicBezTo>
                <a:cubicBezTo>
                  <a:pt x="73" y="0"/>
                  <a:pt x="76" y="2"/>
                  <a:pt x="76" y="6"/>
                </a:cubicBezTo>
                <a:cubicBezTo>
                  <a:pt x="76" y="6"/>
                  <a:pt x="76" y="6"/>
                  <a:pt x="76" y="6"/>
                </a:cubicBezTo>
                <a:cubicBezTo>
                  <a:pt x="76" y="9"/>
                  <a:pt x="73" y="12"/>
                  <a:pt x="70" y="12"/>
                </a:cubicBezTo>
                <a:cubicBezTo>
                  <a:pt x="70" y="12"/>
                  <a:pt x="70" y="12"/>
                  <a:pt x="70" y="12"/>
                </a:cubicBezTo>
                <a:cubicBezTo>
                  <a:pt x="67" y="12"/>
                  <a:pt x="64" y="9"/>
                  <a:pt x="64" y="6"/>
                </a:cubicBezTo>
                <a:close/>
                <a:moveTo>
                  <a:pt x="32" y="6"/>
                </a:moveTo>
                <a:cubicBezTo>
                  <a:pt x="32" y="2"/>
                  <a:pt x="35" y="0"/>
                  <a:pt x="38" y="0"/>
                </a:cubicBezTo>
                <a:cubicBezTo>
                  <a:pt x="38" y="0"/>
                  <a:pt x="38" y="0"/>
                  <a:pt x="38" y="0"/>
                </a:cubicBezTo>
                <a:cubicBezTo>
                  <a:pt x="41" y="0"/>
                  <a:pt x="44" y="2"/>
                  <a:pt x="44" y="6"/>
                </a:cubicBezTo>
                <a:cubicBezTo>
                  <a:pt x="44" y="6"/>
                  <a:pt x="44" y="6"/>
                  <a:pt x="44" y="6"/>
                </a:cubicBezTo>
                <a:cubicBezTo>
                  <a:pt x="44" y="9"/>
                  <a:pt x="41" y="12"/>
                  <a:pt x="38" y="12"/>
                </a:cubicBezTo>
                <a:cubicBezTo>
                  <a:pt x="38" y="12"/>
                  <a:pt x="38" y="12"/>
                  <a:pt x="38" y="12"/>
                </a:cubicBezTo>
                <a:cubicBezTo>
                  <a:pt x="35" y="12"/>
                  <a:pt x="32" y="9"/>
                  <a:pt x="32" y="6"/>
                </a:cubicBezTo>
                <a:close/>
                <a:moveTo>
                  <a:pt x="0" y="6"/>
                </a:moveTo>
                <a:cubicBezTo>
                  <a:pt x="0" y="2"/>
                  <a:pt x="3" y="0"/>
                  <a:pt x="6" y="0"/>
                </a:cubicBezTo>
                <a:cubicBezTo>
                  <a:pt x="6" y="0"/>
                  <a:pt x="6" y="0"/>
                  <a:pt x="6" y="0"/>
                </a:cubicBezTo>
                <a:cubicBezTo>
                  <a:pt x="9" y="0"/>
                  <a:pt x="12" y="2"/>
                  <a:pt x="12" y="6"/>
                </a:cubicBezTo>
                <a:cubicBezTo>
                  <a:pt x="12" y="6"/>
                  <a:pt x="12" y="6"/>
                  <a:pt x="12" y="6"/>
                </a:cubicBezTo>
                <a:cubicBezTo>
                  <a:pt x="12" y="9"/>
                  <a:pt x="9" y="12"/>
                  <a:pt x="6" y="12"/>
                </a:cubicBezTo>
                <a:cubicBezTo>
                  <a:pt x="6" y="12"/>
                  <a:pt x="6" y="12"/>
                  <a:pt x="6" y="12"/>
                </a:cubicBezTo>
                <a:cubicBezTo>
                  <a:pt x="3" y="12"/>
                  <a:pt x="0" y="9"/>
                  <a:pt x="0" y="6"/>
                </a:cubicBez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92" name="Freeform 577"/>
          <p:cNvSpPr>
            <a:spLocks noEditPoints="1"/>
          </p:cNvSpPr>
          <p:nvPr/>
        </p:nvSpPr>
        <p:spPr bwMode="auto">
          <a:xfrm>
            <a:off x="3135313" y="2957513"/>
            <a:ext cx="1760537" cy="49213"/>
          </a:xfrm>
          <a:custGeom>
            <a:avLst/>
            <a:gdLst>
              <a:gd name="T0" fmla="*/ 1735858 w 428"/>
              <a:gd name="T1" fmla="*/ 0 h 12"/>
              <a:gd name="T2" fmla="*/ 1760538 w 428"/>
              <a:gd name="T3" fmla="*/ 24607 h 12"/>
              <a:gd name="T4" fmla="*/ 1735858 w 428"/>
              <a:gd name="T5" fmla="*/ 49213 h 12"/>
              <a:gd name="T6" fmla="*/ 1711177 w 428"/>
              <a:gd name="T7" fmla="*/ 24607 h 12"/>
              <a:gd name="T8" fmla="*/ 1604229 w 428"/>
              <a:gd name="T9" fmla="*/ 0 h 12"/>
              <a:gd name="T10" fmla="*/ 1628909 w 428"/>
              <a:gd name="T11" fmla="*/ 24607 h 12"/>
              <a:gd name="T12" fmla="*/ 1604229 w 428"/>
              <a:gd name="T13" fmla="*/ 49213 h 12"/>
              <a:gd name="T14" fmla="*/ 1579548 w 428"/>
              <a:gd name="T15" fmla="*/ 24607 h 12"/>
              <a:gd name="T16" fmla="*/ 1472600 w 428"/>
              <a:gd name="T17" fmla="*/ 0 h 12"/>
              <a:gd name="T18" fmla="*/ 1497280 w 428"/>
              <a:gd name="T19" fmla="*/ 24607 h 12"/>
              <a:gd name="T20" fmla="*/ 1472600 w 428"/>
              <a:gd name="T21" fmla="*/ 49213 h 12"/>
              <a:gd name="T22" fmla="*/ 1447919 w 428"/>
              <a:gd name="T23" fmla="*/ 24607 h 12"/>
              <a:gd name="T24" fmla="*/ 1340971 w 428"/>
              <a:gd name="T25" fmla="*/ 0 h 12"/>
              <a:gd name="T26" fmla="*/ 1365651 w 428"/>
              <a:gd name="T27" fmla="*/ 24607 h 12"/>
              <a:gd name="T28" fmla="*/ 1340971 w 428"/>
              <a:gd name="T29" fmla="*/ 49213 h 12"/>
              <a:gd name="T30" fmla="*/ 1316290 w 428"/>
              <a:gd name="T31" fmla="*/ 24607 h 12"/>
              <a:gd name="T32" fmla="*/ 1209342 w 428"/>
              <a:gd name="T33" fmla="*/ 0 h 12"/>
              <a:gd name="T34" fmla="*/ 1234022 w 428"/>
              <a:gd name="T35" fmla="*/ 24607 h 12"/>
              <a:gd name="T36" fmla="*/ 1209342 w 428"/>
              <a:gd name="T37" fmla="*/ 49213 h 12"/>
              <a:gd name="T38" fmla="*/ 1184661 w 428"/>
              <a:gd name="T39" fmla="*/ 24607 h 12"/>
              <a:gd name="T40" fmla="*/ 1077713 w 428"/>
              <a:gd name="T41" fmla="*/ 0 h 12"/>
              <a:gd name="T42" fmla="*/ 1102393 w 428"/>
              <a:gd name="T43" fmla="*/ 24607 h 12"/>
              <a:gd name="T44" fmla="*/ 1077713 w 428"/>
              <a:gd name="T45" fmla="*/ 49213 h 12"/>
              <a:gd name="T46" fmla="*/ 1053032 w 428"/>
              <a:gd name="T47" fmla="*/ 24607 h 12"/>
              <a:gd name="T48" fmla="*/ 946084 w 428"/>
              <a:gd name="T49" fmla="*/ 0 h 12"/>
              <a:gd name="T50" fmla="*/ 970764 w 428"/>
              <a:gd name="T51" fmla="*/ 24607 h 12"/>
              <a:gd name="T52" fmla="*/ 946084 w 428"/>
              <a:gd name="T53" fmla="*/ 49213 h 12"/>
              <a:gd name="T54" fmla="*/ 921403 w 428"/>
              <a:gd name="T55" fmla="*/ 24607 h 12"/>
              <a:gd name="T56" fmla="*/ 814454 w 428"/>
              <a:gd name="T57" fmla="*/ 0 h 12"/>
              <a:gd name="T58" fmla="*/ 839135 w 428"/>
              <a:gd name="T59" fmla="*/ 24607 h 12"/>
              <a:gd name="T60" fmla="*/ 814454 w 428"/>
              <a:gd name="T61" fmla="*/ 49213 h 12"/>
              <a:gd name="T62" fmla="*/ 789774 w 428"/>
              <a:gd name="T63" fmla="*/ 24607 h 12"/>
              <a:gd name="T64" fmla="*/ 682825 w 428"/>
              <a:gd name="T65" fmla="*/ 0 h 12"/>
              <a:gd name="T66" fmla="*/ 707506 w 428"/>
              <a:gd name="T67" fmla="*/ 24607 h 12"/>
              <a:gd name="T68" fmla="*/ 682825 w 428"/>
              <a:gd name="T69" fmla="*/ 49213 h 12"/>
              <a:gd name="T70" fmla="*/ 658145 w 428"/>
              <a:gd name="T71" fmla="*/ 24607 h 12"/>
              <a:gd name="T72" fmla="*/ 551196 w 428"/>
              <a:gd name="T73" fmla="*/ 0 h 12"/>
              <a:gd name="T74" fmla="*/ 575877 w 428"/>
              <a:gd name="T75" fmla="*/ 24607 h 12"/>
              <a:gd name="T76" fmla="*/ 551196 w 428"/>
              <a:gd name="T77" fmla="*/ 49213 h 12"/>
              <a:gd name="T78" fmla="*/ 526516 w 428"/>
              <a:gd name="T79" fmla="*/ 24607 h 12"/>
              <a:gd name="T80" fmla="*/ 419567 w 428"/>
              <a:gd name="T81" fmla="*/ 0 h 12"/>
              <a:gd name="T82" fmla="*/ 444248 w 428"/>
              <a:gd name="T83" fmla="*/ 24607 h 12"/>
              <a:gd name="T84" fmla="*/ 419567 w 428"/>
              <a:gd name="T85" fmla="*/ 49213 h 12"/>
              <a:gd name="T86" fmla="*/ 394887 w 428"/>
              <a:gd name="T87" fmla="*/ 24607 h 12"/>
              <a:gd name="T88" fmla="*/ 287938 w 428"/>
              <a:gd name="T89" fmla="*/ 0 h 12"/>
              <a:gd name="T90" fmla="*/ 312619 w 428"/>
              <a:gd name="T91" fmla="*/ 24607 h 12"/>
              <a:gd name="T92" fmla="*/ 287938 w 428"/>
              <a:gd name="T93" fmla="*/ 49213 h 12"/>
              <a:gd name="T94" fmla="*/ 263258 w 428"/>
              <a:gd name="T95" fmla="*/ 24607 h 12"/>
              <a:gd name="T96" fmla="*/ 156309 w 428"/>
              <a:gd name="T97" fmla="*/ 0 h 12"/>
              <a:gd name="T98" fmla="*/ 180990 w 428"/>
              <a:gd name="T99" fmla="*/ 24607 h 12"/>
              <a:gd name="T100" fmla="*/ 156309 w 428"/>
              <a:gd name="T101" fmla="*/ 49213 h 12"/>
              <a:gd name="T102" fmla="*/ 131629 w 428"/>
              <a:gd name="T103" fmla="*/ 24607 h 12"/>
              <a:gd name="T104" fmla="*/ 24680 w 428"/>
              <a:gd name="T105" fmla="*/ 0 h 12"/>
              <a:gd name="T106" fmla="*/ 49361 w 428"/>
              <a:gd name="T107" fmla="*/ 24607 h 12"/>
              <a:gd name="T108" fmla="*/ 24680 w 428"/>
              <a:gd name="T109" fmla="*/ 49213 h 12"/>
              <a:gd name="T110" fmla="*/ 0 w 428"/>
              <a:gd name="T111" fmla="*/ 24607 h 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8" h="12">
                <a:moveTo>
                  <a:pt x="416" y="6"/>
                </a:moveTo>
                <a:cubicBezTo>
                  <a:pt x="416" y="3"/>
                  <a:pt x="419" y="0"/>
                  <a:pt x="422" y="0"/>
                </a:cubicBezTo>
                <a:cubicBezTo>
                  <a:pt x="422" y="0"/>
                  <a:pt x="422" y="0"/>
                  <a:pt x="422" y="0"/>
                </a:cubicBezTo>
                <a:cubicBezTo>
                  <a:pt x="425" y="0"/>
                  <a:pt x="428" y="3"/>
                  <a:pt x="428" y="6"/>
                </a:cubicBezTo>
                <a:cubicBezTo>
                  <a:pt x="428" y="6"/>
                  <a:pt x="428" y="6"/>
                  <a:pt x="428" y="6"/>
                </a:cubicBezTo>
                <a:cubicBezTo>
                  <a:pt x="428" y="9"/>
                  <a:pt x="425" y="12"/>
                  <a:pt x="422" y="12"/>
                </a:cubicBezTo>
                <a:cubicBezTo>
                  <a:pt x="422" y="12"/>
                  <a:pt x="422" y="12"/>
                  <a:pt x="422" y="12"/>
                </a:cubicBezTo>
                <a:cubicBezTo>
                  <a:pt x="419" y="12"/>
                  <a:pt x="416" y="9"/>
                  <a:pt x="416" y="6"/>
                </a:cubicBezTo>
                <a:close/>
                <a:moveTo>
                  <a:pt x="384" y="6"/>
                </a:moveTo>
                <a:cubicBezTo>
                  <a:pt x="384" y="3"/>
                  <a:pt x="387" y="0"/>
                  <a:pt x="390" y="0"/>
                </a:cubicBezTo>
                <a:cubicBezTo>
                  <a:pt x="390" y="0"/>
                  <a:pt x="390" y="0"/>
                  <a:pt x="390" y="0"/>
                </a:cubicBezTo>
                <a:cubicBezTo>
                  <a:pt x="393" y="0"/>
                  <a:pt x="396" y="3"/>
                  <a:pt x="396" y="6"/>
                </a:cubicBezTo>
                <a:cubicBezTo>
                  <a:pt x="396" y="6"/>
                  <a:pt x="396" y="6"/>
                  <a:pt x="396" y="6"/>
                </a:cubicBezTo>
                <a:cubicBezTo>
                  <a:pt x="396" y="9"/>
                  <a:pt x="393" y="12"/>
                  <a:pt x="390" y="12"/>
                </a:cubicBezTo>
                <a:cubicBezTo>
                  <a:pt x="390" y="12"/>
                  <a:pt x="390" y="12"/>
                  <a:pt x="390" y="12"/>
                </a:cubicBezTo>
                <a:cubicBezTo>
                  <a:pt x="387" y="12"/>
                  <a:pt x="384" y="9"/>
                  <a:pt x="384" y="6"/>
                </a:cubicBezTo>
                <a:close/>
                <a:moveTo>
                  <a:pt x="352" y="6"/>
                </a:moveTo>
                <a:cubicBezTo>
                  <a:pt x="352" y="3"/>
                  <a:pt x="355" y="0"/>
                  <a:pt x="358" y="0"/>
                </a:cubicBezTo>
                <a:cubicBezTo>
                  <a:pt x="358" y="0"/>
                  <a:pt x="358" y="0"/>
                  <a:pt x="358" y="0"/>
                </a:cubicBezTo>
                <a:cubicBezTo>
                  <a:pt x="361" y="0"/>
                  <a:pt x="364" y="3"/>
                  <a:pt x="364" y="6"/>
                </a:cubicBezTo>
                <a:cubicBezTo>
                  <a:pt x="364" y="6"/>
                  <a:pt x="364" y="6"/>
                  <a:pt x="364" y="6"/>
                </a:cubicBezTo>
                <a:cubicBezTo>
                  <a:pt x="364" y="9"/>
                  <a:pt x="361" y="12"/>
                  <a:pt x="358" y="12"/>
                </a:cubicBezTo>
                <a:cubicBezTo>
                  <a:pt x="358" y="12"/>
                  <a:pt x="358" y="12"/>
                  <a:pt x="358" y="12"/>
                </a:cubicBezTo>
                <a:cubicBezTo>
                  <a:pt x="355" y="12"/>
                  <a:pt x="352" y="9"/>
                  <a:pt x="352" y="6"/>
                </a:cubicBezTo>
                <a:close/>
                <a:moveTo>
                  <a:pt x="320" y="6"/>
                </a:moveTo>
                <a:cubicBezTo>
                  <a:pt x="320" y="3"/>
                  <a:pt x="323" y="0"/>
                  <a:pt x="326" y="0"/>
                </a:cubicBezTo>
                <a:cubicBezTo>
                  <a:pt x="326" y="0"/>
                  <a:pt x="326" y="0"/>
                  <a:pt x="326" y="0"/>
                </a:cubicBezTo>
                <a:cubicBezTo>
                  <a:pt x="329" y="0"/>
                  <a:pt x="332" y="3"/>
                  <a:pt x="332" y="6"/>
                </a:cubicBezTo>
                <a:cubicBezTo>
                  <a:pt x="332" y="6"/>
                  <a:pt x="332" y="6"/>
                  <a:pt x="332" y="6"/>
                </a:cubicBezTo>
                <a:cubicBezTo>
                  <a:pt x="332" y="9"/>
                  <a:pt x="329" y="12"/>
                  <a:pt x="326" y="12"/>
                </a:cubicBezTo>
                <a:cubicBezTo>
                  <a:pt x="326" y="12"/>
                  <a:pt x="326" y="12"/>
                  <a:pt x="326" y="12"/>
                </a:cubicBezTo>
                <a:cubicBezTo>
                  <a:pt x="323" y="12"/>
                  <a:pt x="320" y="9"/>
                  <a:pt x="320" y="6"/>
                </a:cubicBezTo>
                <a:close/>
                <a:moveTo>
                  <a:pt x="288" y="6"/>
                </a:moveTo>
                <a:cubicBezTo>
                  <a:pt x="288" y="3"/>
                  <a:pt x="291" y="0"/>
                  <a:pt x="294" y="0"/>
                </a:cubicBezTo>
                <a:cubicBezTo>
                  <a:pt x="294" y="0"/>
                  <a:pt x="294" y="0"/>
                  <a:pt x="294" y="0"/>
                </a:cubicBezTo>
                <a:cubicBezTo>
                  <a:pt x="297" y="0"/>
                  <a:pt x="300" y="3"/>
                  <a:pt x="300" y="6"/>
                </a:cubicBezTo>
                <a:cubicBezTo>
                  <a:pt x="300" y="6"/>
                  <a:pt x="300" y="6"/>
                  <a:pt x="300" y="6"/>
                </a:cubicBezTo>
                <a:cubicBezTo>
                  <a:pt x="300" y="9"/>
                  <a:pt x="297" y="12"/>
                  <a:pt x="294" y="12"/>
                </a:cubicBezTo>
                <a:cubicBezTo>
                  <a:pt x="294" y="12"/>
                  <a:pt x="294" y="12"/>
                  <a:pt x="294" y="12"/>
                </a:cubicBezTo>
                <a:cubicBezTo>
                  <a:pt x="291" y="12"/>
                  <a:pt x="288" y="9"/>
                  <a:pt x="288" y="6"/>
                </a:cubicBezTo>
                <a:close/>
                <a:moveTo>
                  <a:pt x="256" y="6"/>
                </a:moveTo>
                <a:cubicBezTo>
                  <a:pt x="256" y="3"/>
                  <a:pt x="259" y="0"/>
                  <a:pt x="262" y="0"/>
                </a:cubicBezTo>
                <a:cubicBezTo>
                  <a:pt x="262" y="0"/>
                  <a:pt x="262" y="0"/>
                  <a:pt x="262" y="0"/>
                </a:cubicBezTo>
                <a:cubicBezTo>
                  <a:pt x="265" y="0"/>
                  <a:pt x="268" y="3"/>
                  <a:pt x="268" y="6"/>
                </a:cubicBezTo>
                <a:cubicBezTo>
                  <a:pt x="268" y="6"/>
                  <a:pt x="268" y="6"/>
                  <a:pt x="268" y="6"/>
                </a:cubicBezTo>
                <a:cubicBezTo>
                  <a:pt x="268" y="9"/>
                  <a:pt x="265" y="12"/>
                  <a:pt x="262" y="12"/>
                </a:cubicBezTo>
                <a:cubicBezTo>
                  <a:pt x="262" y="12"/>
                  <a:pt x="262" y="12"/>
                  <a:pt x="262" y="12"/>
                </a:cubicBezTo>
                <a:cubicBezTo>
                  <a:pt x="259" y="12"/>
                  <a:pt x="256" y="9"/>
                  <a:pt x="256" y="6"/>
                </a:cubicBezTo>
                <a:close/>
                <a:moveTo>
                  <a:pt x="224" y="6"/>
                </a:moveTo>
                <a:cubicBezTo>
                  <a:pt x="224" y="3"/>
                  <a:pt x="227" y="0"/>
                  <a:pt x="230" y="0"/>
                </a:cubicBezTo>
                <a:cubicBezTo>
                  <a:pt x="230" y="0"/>
                  <a:pt x="230" y="0"/>
                  <a:pt x="230" y="0"/>
                </a:cubicBezTo>
                <a:cubicBezTo>
                  <a:pt x="233" y="0"/>
                  <a:pt x="236" y="3"/>
                  <a:pt x="236" y="6"/>
                </a:cubicBezTo>
                <a:cubicBezTo>
                  <a:pt x="236" y="6"/>
                  <a:pt x="236" y="6"/>
                  <a:pt x="236" y="6"/>
                </a:cubicBezTo>
                <a:cubicBezTo>
                  <a:pt x="236" y="9"/>
                  <a:pt x="233" y="12"/>
                  <a:pt x="230" y="12"/>
                </a:cubicBezTo>
                <a:cubicBezTo>
                  <a:pt x="230" y="12"/>
                  <a:pt x="230" y="12"/>
                  <a:pt x="230" y="12"/>
                </a:cubicBezTo>
                <a:cubicBezTo>
                  <a:pt x="227" y="12"/>
                  <a:pt x="224" y="9"/>
                  <a:pt x="224" y="6"/>
                </a:cubicBezTo>
                <a:close/>
                <a:moveTo>
                  <a:pt x="192" y="6"/>
                </a:moveTo>
                <a:cubicBezTo>
                  <a:pt x="192" y="3"/>
                  <a:pt x="195" y="0"/>
                  <a:pt x="198" y="0"/>
                </a:cubicBezTo>
                <a:cubicBezTo>
                  <a:pt x="198" y="0"/>
                  <a:pt x="198" y="0"/>
                  <a:pt x="198" y="0"/>
                </a:cubicBezTo>
                <a:cubicBezTo>
                  <a:pt x="201" y="0"/>
                  <a:pt x="204" y="3"/>
                  <a:pt x="204" y="6"/>
                </a:cubicBezTo>
                <a:cubicBezTo>
                  <a:pt x="204" y="6"/>
                  <a:pt x="204" y="6"/>
                  <a:pt x="204" y="6"/>
                </a:cubicBezTo>
                <a:cubicBezTo>
                  <a:pt x="204" y="9"/>
                  <a:pt x="201" y="12"/>
                  <a:pt x="198" y="12"/>
                </a:cubicBezTo>
                <a:cubicBezTo>
                  <a:pt x="198" y="12"/>
                  <a:pt x="198" y="12"/>
                  <a:pt x="198" y="12"/>
                </a:cubicBezTo>
                <a:cubicBezTo>
                  <a:pt x="195" y="12"/>
                  <a:pt x="192" y="9"/>
                  <a:pt x="192" y="6"/>
                </a:cubicBezTo>
                <a:close/>
                <a:moveTo>
                  <a:pt x="160" y="6"/>
                </a:moveTo>
                <a:cubicBezTo>
                  <a:pt x="160" y="3"/>
                  <a:pt x="163" y="0"/>
                  <a:pt x="166" y="0"/>
                </a:cubicBezTo>
                <a:cubicBezTo>
                  <a:pt x="166" y="0"/>
                  <a:pt x="166" y="0"/>
                  <a:pt x="166" y="0"/>
                </a:cubicBezTo>
                <a:cubicBezTo>
                  <a:pt x="169" y="0"/>
                  <a:pt x="172" y="3"/>
                  <a:pt x="172" y="6"/>
                </a:cubicBezTo>
                <a:cubicBezTo>
                  <a:pt x="172" y="6"/>
                  <a:pt x="172" y="6"/>
                  <a:pt x="172" y="6"/>
                </a:cubicBezTo>
                <a:cubicBezTo>
                  <a:pt x="172" y="9"/>
                  <a:pt x="169" y="12"/>
                  <a:pt x="166" y="12"/>
                </a:cubicBezTo>
                <a:cubicBezTo>
                  <a:pt x="166" y="12"/>
                  <a:pt x="166" y="12"/>
                  <a:pt x="166" y="12"/>
                </a:cubicBezTo>
                <a:cubicBezTo>
                  <a:pt x="163" y="12"/>
                  <a:pt x="160" y="9"/>
                  <a:pt x="160" y="6"/>
                </a:cubicBezTo>
                <a:close/>
                <a:moveTo>
                  <a:pt x="128" y="6"/>
                </a:moveTo>
                <a:cubicBezTo>
                  <a:pt x="128" y="3"/>
                  <a:pt x="131" y="0"/>
                  <a:pt x="134" y="0"/>
                </a:cubicBezTo>
                <a:cubicBezTo>
                  <a:pt x="134" y="0"/>
                  <a:pt x="134" y="0"/>
                  <a:pt x="134" y="0"/>
                </a:cubicBezTo>
                <a:cubicBezTo>
                  <a:pt x="137" y="0"/>
                  <a:pt x="140" y="3"/>
                  <a:pt x="140" y="6"/>
                </a:cubicBezTo>
                <a:cubicBezTo>
                  <a:pt x="140" y="6"/>
                  <a:pt x="140" y="6"/>
                  <a:pt x="140" y="6"/>
                </a:cubicBezTo>
                <a:cubicBezTo>
                  <a:pt x="140" y="9"/>
                  <a:pt x="137" y="12"/>
                  <a:pt x="134" y="12"/>
                </a:cubicBezTo>
                <a:cubicBezTo>
                  <a:pt x="134" y="12"/>
                  <a:pt x="134" y="12"/>
                  <a:pt x="134" y="12"/>
                </a:cubicBezTo>
                <a:cubicBezTo>
                  <a:pt x="131" y="12"/>
                  <a:pt x="128" y="9"/>
                  <a:pt x="128" y="6"/>
                </a:cubicBezTo>
                <a:close/>
                <a:moveTo>
                  <a:pt x="96" y="6"/>
                </a:moveTo>
                <a:cubicBezTo>
                  <a:pt x="96" y="3"/>
                  <a:pt x="99" y="0"/>
                  <a:pt x="102" y="0"/>
                </a:cubicBezTo>
                <a:cubicBezTo>
                  <a:pt x="102" y="0"/>
                  <a:pt x="102" y="0"/>
                  <a:pt x="102" y="0"/>
                </a:cubicBezTo>
                <a:cubicBezTo>
                  <a:pt x="105" y="0"/>
                  <a:pt x="108" y="3"/>
                  <a:pt x="108" y="6"/>
                </a:cubicBezTo>
                <a:cubicBezTo>
                  <a:pt x="108" y="6"/>
                  <a:pt x="108" y="6"/>
                  <a:pt x="108" y="6"/>
                </a:cubicBezTo>
                <a:cubicBezTo>
                  <a:pt x="108" y="9"/>
                  <a:pt x="105" y="12"/>
                  <a:pt x="102" y="12"/>
                </a:cubicBezTo>
                <a:cubicBezTo>
                  <a:pt x="102" y="12"/>
                  <a:pt x="102" y="12"/>
                  <a:pt x="102" y="12"/>
                </a:cubicBezTo>
                <a:cubicBezTo>
                  <a:pt x="99" y="12"/>
                  <a:pt x="96" y="9"/>
                  <a:pt x="96" y="6"/>
                </a:cubicBezTo>
                <a:close/>
                <a:moveTo>
                  <a:pt x="64" y="6"/>
                </a:moveTo>
                <a:cubicBezTo>
                  <a:pt x="64" y="3"/>
                  <a:pt x="67" y="0"/>
                  <a:pt x="70" y="0"/>
                </a:cubicBezTo>
                <a:cubicBezTo>
                  <a:pt x="70" y="0"/>
                  <a:pt x="70" y="0"/>
                  <a:pt x="70" y="0"/>
                </a:cubicBezTo>
                <a:cubicBezTo>
                  <a:pt x="73" y="0"/>
                  <a:pt x="76" y="3"/>
                  <a:pt x="76" y="6"/>
                </a:cubicBezTo>
                <a:cubicBezTo>
                  <a:pt x="76" y="6"/>
                  <a:pt x="76" y="6"/>
                  <a:pt x="76" y="6"/>
                </a:cubicBezTo>
                <a:cubicBezTo>
                  <a:pt x="76" y="9"/>
                  <a:pt x="73" y="12"/>
                  <a:pt x="70" y="12"/>
                </a:cubicBezTo>
                <a:cubicBezTo>
                  <a:pt x="70" y="12"/>
                  <a:pt x="70" y="12"/>
                  <a:pt x="70" y="12"/>
                </a:cubicBezTo>
                <a:cubicBezTo>
                  <a:pt x="67" y="12"/>
                  <a:pt x="64" y="9"/>
                  <a:pt x="64" y="6"/>
                </a:cubicBezTo>
                <a:close/>
                <a:moveTo>
                  <a:pt x="32" y="6"/>
                </a:moveTo>
                <a:cubicBezTo>
                  <a:pt x="32" y="3"/>
                  <a:pt x="35" y="0"/>
                  <a:pt x="38" y="0"/>
                </a:cubicBezTo>
                <a:cubicBezTo>
                  <a:pt x="38" y="0"/>
                  <a:pt x="38" y="0"/>
                  <a:pt x="38" y="0"/>
                </a:cubicBezTo>
                <a:cubicBezTo>
                  <a:pt x="41" y="0"/>
                  <a:pt x="44" y="3"/>
                  <a:pt x="44" y="6"/>
                </a:cubicBezTo>
                <a:cubicBezTo>
                  <a:pt x="44" y="6"/>
                  <a:pt x="44" y="6"/>
                  <a:pt x="44" y="6"/>
                </a:cubicBezTo>
                <a:cubicBezTo>
                  <a:pt x="44" y="9"/>
                  <a:pt x="41" y="12"/>
                  <a:pt x="38" y="12"/>
                </a:cubicBezTo>
                <a:cubicBezTo>
                  <a:pt x="38" y="12"/>
                  <a:pt x="38" y="12"/>
                  <a:pt x="38" y="12"/>
                </a:cubicBezTo>
                <a:cubicBezTo>
                  <a:pt x="35" y="12"/>
                  <a:pt x="32" y="9"/>
                  <a:pt x="32" y="6"/>
                </a:cubicBezTo>
                <a:close/>
                <a:moveTo>
                  <a:pt x="0" y="6"/>
                </a:moveTo>
                <a:cubicBezTo>
                  <a:pt x="0" y="3"/>
                  <a:pt x="3" y="0"/>
                  <a:pt x="6" y="0"/>
                </a:cubicBezTo>
                <a:cubicBezTo>
                  <a:pt x="6" y="0"/>
                  <a:pt x="6" y="0"/>
                  <a:pt x="6" y="0"/>
                </a:cubicBezTo>
                <a:cubicBezTo>
                  <a:pt x="9" y="0"/>
                  <a:pt x="12" y="3"/>
                  <a:pt x="12" y="6"/>
                </a:cubicBezTo>
                <a:cubicBezTo>
                  <a:pt x="12" y="6"/>
                  <a:pt x="12" y="6"/>
                  <a:pt x="12" y="6"/>
                </a:cubicBezTo>
                <a:cubicBezTo>
                  <a:pt x="12" y="9"/>
                  <a:pt x="9" y="12"/>
                  <a:pt x="6" y="12"/>
                </a:cubicBezTo>
                <a:cubicBezTo>
                  <a:pt x="6" y="12"/>
                  <a:pt x="6" y="12"/>
                  <a:pt x="6" y="12"/>
                </a:cubicBezTo>
                <a:cubicBezTo>
                  <a:pt x="3" y="12"/>
                  <a:pt x="0" y="9"/>
                  <a:pt x="0" y="6"/>
                </a:cubicBez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93" name="Freeform 578"/>
          <p:cNvSpPr>
            <a:spLocks noEditPoints="1"/>
          </p:cNvSpPr>
          <p:nvPr/>
        </p:nvSpPr>
        <p:spPr bwMode="auto">
          <a:xfrm>
            <a:off x="3135313" y="3981449"/>
            <a:ext cx="1760537" cy="50800"/>
          </a:xfrm>
          <a:custGeom>
            <a:avLst/>
            <a:gdLst>
              <a:gd name="T0" fmla="*/ 1735858 w 428"/>
              <a:gd name="T1" fmla="*/ 0 h 12"/>
              <a:gd name="T2" fmla="*/ 1760538 w 428"/>
              <a:gd name="T3" fmla="*/ 25400 h 12"/>
              <a:gd name="T4" fmla="*/ 1735858 w 428"/>
              <a:gd name="T5" fmla="*/ 50800 h 12"/>
              <a:gd name="T6" fmla="*/ 1711177 w 428"/>
              <a:gd name="T7" fmla="*/ 25400 h 12"/>
              <a:gd name="T8" fmla="*/ 1604229 w 428"/>
              <a:gd name="T9" fmla="*/ 0 h 12"/>
              <a:gd name="T10" fmla="*/ 1628909 w 428"/>
              <a:gd name="T11" fmla="*/ 25400 h 12"/>
              <a:gd name="T12" fmla="*/ 1604229 w 428"/>
              <a:gd name="T13" fmla="*/ 50800 h 12"/>
              <a:gd name="T14" fmla="*/ 1579548 w 428"/>
              <a:gd name="T15" fmla="*/ 25400 h 12"/>
              <a:gd name="T16" fmla="*/ 1472600 w 428"/>
              <a:gd name="T17" fmla="*/ 0 h 12"/>
              <a:gd name="T18" fmla="*/ 1497280 w 428"/>
              <a:gd name="T19" fmla="*/ 25400 h 12"/>
              <a:gd name="T20" fmla="*/ 1472600 w 428"/>
              <a:gd name="T21" fmla="*/ 50800 h 12"/>
              <a:gd name="T22" fmla="*/ 1447919 w 428"/>
              <a:gd name="T23" fmla="*/ 25400 h 12"/>
              <a:gd name="T24" fmla="*/ 1340971 w 428"/>
              <a:gd name="T25" fmla="*/ 0 h 12"/>
              <a:gd name="T26" fmla="*/ 1365651 w 428"/>
              <a:gd name="T27" fmla="*/ 25400 h 12"/>
              <a:gd name="T28" fmla="*/ 1340971 w 428"/>
              <a:gd name="T29" fmla="*/ 50800 h 12"/>
              <a:gd name="T30" fmla="*/ 1316290 w 428"/>
              <a:gd name="T31" fmla="*/ 25400 h 12"/>
              <a:gd name="T32" fmla="*/ 1209342 w 428"/>
              <a:gd name="T33" fmla="*/ 0 h 12"/>
              <a:gd name="T34" fmla="*/ 1234022 w 428"/>
              <a:gd name="T35" fmla="*/ 25400 h 12"/>
              <a:gd name="T36" fmla="*/ 1209342 w 428"/>
              <a:gd name="T37" fmla="*/ 50800 h 12"/>
              <a:gd name="T38" fmla="*/ 1184661 w 428"/>
              <a:gd name="T39" fmla="*/ 25400 h 12"/>
              <a:gd name="T40" fmla="*/ 1077713 w 428"/>
              <a:gd name="T41" fmla="*/ 0 h 12"/>
              <a:gd name="T42" fmla="*/ 1102393 w 428"/>
              <a:gd name="T43" fmla="*/ 25400 h 12"/>
              <a:gd name="T44" fmla="*/ 1077713 w 428"/>
              <a:gd name="T45" fmla="*/ 50800 h 12"/>
              <a:gd name="T46" fmla="*/ 1053032 w 428"/>
              <a:gd name="T47" fmla="*/ 25400 h 12"/>
              <a:gd name="T48" fmla="*/ 946084 w 428"/>
              <a:gd name="T49" fmla="*/ 0 h 12"/>
              <a:gd name="T50" fmla="*/ 970764 w 428"/>
              <a:gd name="T51" fmla="*/ 25400 h 12"/>
              <a:gd name="T52" fmla="*/ 946084 w 428"/>
              <a:gd name="T53" fmla="*/ 50800 h 12"/>
              <a:gd name="T54" fmla="*/ 921403 w 428"/>
              <a:gd name="T55" fmla="*/ 25400 h 12"/>
              <a:gd name="T56" fmla="*/ 814454 w 428"/>
              <a:gd name="T57" fmla="*/ 0 h 12"/>
              <a:gd name="T58" fmla="*/ 839135 w 428"/>
              <a:gd name="T59" fmla="*/ 25400 h 12"/>
              <a:gd name="T60" fmla="*/ 814454 w 428"/>
              <a:gd name="T61" fmla="*/ 50800 h 12"/>
              <a:gd name="T62" fmla="*/ 789774 w 428"/>
              <a:gd name="T63" fmla="*/ 25400 h 12"/>
              <a:gd name="T64" fmla="*/ 682825 w 428"/>
              <a:gd name="T65" fmla="*/ 0 h 12"/>
              <a:gd name="T66" fmla="*/ 707506 w 428"/>
              <a:gd name="T67" fmla="*/ 25400 h 12"/>
              <a:gd name="T68" fmla="*/ 682825 w 428"/>
              <a:gd name="T69" fmla="*/ 50800 h 12"/>
              <a:gd name="T70" fmla="*/ 658145 w 428"/>
              <a:gd name="T71" fmla="*/ 25400 h 12"/>
              <a:gd name="T72" fmla="*/ 551196 w 428"/>
              <a:gd name="T73" fmla="*/ 0 h 12"/>
              <a:gd name="T74" fmla="*/ 575877 w 428"/>
              <a:gd name="T75" fmla="*/ 25400 h 12"/>
              <a:gd name="T76" fmla="*/ 551196 w 428"/>
              <a:gd name="T77" fmla="*/ 50800 h 12"/>
              <a:gd name="T78" fmla="*/ 526516 w 428"/>
              <a:gd name="T79" fmla="*/ 25400 h 12"/>
              <a:gd name="T80" fmla="*/ 419567 w 428"/>
              <a:gd name="T81" fmla="*/ 0 h 12"/>
              <a:gd name="T82" fmla="*/ 444248 w 428"/>
              <a:gd name="T83" fmla="*/ 25400 h 12"/>
              <a:gd name="T84" fmla="*/ 419567 w 428"/>
              <a:gd name="T85" fmla="*/ 50800 h 12"/>
              <a:gd name="T86" fmla="*/ 394887 w 428"/>
              <a:gd name="T87" fmla="*/ 25400 h 12"/>
              <a:gd name="T88" fmla="*/ 287938 w 428"/>
              <a:gd name="T89" fmla="*/ 0 h 12"/>
              <a:gd name="T90" fmla="*/ 312619 w 428"/>
              <a:gd name="T91" fmla="*/ 25400 h 12"/>
              <a:gd name="T92" fmla="*/ 287938 w 428"/>
              <a:gd name="T93" fmla="*/ 50800 h 12"/>
              <a:gd name="T94" fmla="*/ 263258 w 428"/>
              <a:gd name="T95" fmla="*/ 25400 h 12"/>
              <a:gd name="T96" fmla="*/ 156309 w 428"/>
              <a:gd name="T97" fmla="*/ 0 h 12"/>
              <a:gd name="T98" fmla="*/ 180990 w 428"/>
              <a:gd name="T99" fmla="*/ 25400 h 12"/>
              <a:gd name="T100" fmla="*/ 156309 w 428"/>
              <a:gd name="T101" fmla="*/ 50800 h 12"/>
              <a:gd name="T102" fmla="*/ 131629 w 428"/>
              <a:gd name="T103" fmla="*/ 25400 h 12"/>
              <a:gd name="T104" fmla="*/ 24680 w 428"/>
              <a:gd name="T105" fmla="*/ 0 h 12"/>
              <a:gd name="T106" fmla="*/ 49361 w 428"/>
              <a:gd name="T107" fmla="*/ 25400 h 12"/>
              <a:gd name="T108" fmla="*/ 24680 w 428"/>
              <a:gd name="T109" fmla="*/ 50800 h 12"/>
              <a:gd name="T110" fmla="*/ 0 w 428"/>
              <a:gd name="T111" fmla="*/ 25400 h 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8" h="12">
                <a:moveTo>
                  <a:pt x="416" y="6"/>
                </a:moveTo>
                <a:cubicBezTo>
                  <a:pt x="416" y="2"/>
                  <a:pt x="419" y="0"/>
                  <a:pt x="422" y="0"/>
                </a:cubicBezTo>
                <a:cubicBezTo>
                  <a:pt x="422" y="0"/>
                  <a:pt x="422" y="0"/>
                  <a:pt x="422" y="0"/>
                </a:cubicBezTo>
                <a:cubicBezTo>
                  <a:pt x="425" y="0"/>
                  <a:pt x="428" y="2"/>
                  <a:pt x="428" y="6"/>
                </a:cubicBezTo>
                <a:cubicBezTo>
                  <a:pt x="428" y="6"/>
                  <a:pt x="428" y="6"/>
                  <a:pt x="428" y="6"/>
                </a:cubicBezTo>
                <a:cubicBezTo>
                  <a:pt x="428" y="9"/>
                  <a:pt x="425" y="12"/>
                  <a:pt x="422" y="12"/>
                </a:cubicBezTo>
                <a:cubicBezTo>
                  <a:pt x="422" y="12"/>
                  <a:pt x="422" y="12"/>
                  <a:pt x="422" y="12"/>
                </a:cubicBezTo>
                <a:cubicBezTo>
                  <a:pt x="419" y="12"/>
                  <a:pt x="416" y="9"/>
                  <a:pt x="416" y="6"/>
                </a:cubicBezTo>
                <a:close/>
                <a:moveTo>
                  <a:pt x="384" y="6"/>
                </a:moveTo>
                <a:cubicBezTo>
                  <a:pt x="384" y="2"/>
                  <a:pt x="387" y="0"/>
                  <a:pt x="390" y="0"/>
                </a:cubicBezTo>
                <a:cubicBezTo>
                  <a:pt x="390" y="0"/>
                  <a:pt x="390" y="0"/>
                  <a:pt x="390" y="0"/>
                </a:cubicBezTo>
                <a:cubicBezTo>
                  <a:pt x="393" y="0"/>
                  <a:pt x="396" y="2"/>
                  <a:pt x="396" y="6"/>
                </a:cubicBezTo>
                <a:cubicBezTo>
                  <a:pt x="396" y="6"/>
                  <a:pt x="396" y="6"/>
                  <a:pt x="396" y="6"/>
                </a:cubicBezTo>
                <a:cubicBezTo>
                  <a:pt x="396" y="9"/>
                  <a:pt x="393" y="12"/>
                  <a:pt x="390" y="12"/>
                </a:cubicBezTo>
                <a:cubicBezTo>
                  <a:pt x="390" y="12"/>
                  <a:pt x="390" y="12"/>
                  <a:pt x="390" y="12"/>
                </a:cubicBezTo>
                <a:cubicBezTo>
                  <a:pt x="387" y="12"/>
                  <a:pt x="384" y="9"/>
                  <a:pt x="384" y="6"/>
                </a:cubicBezTo>
                <a:close/>
                <a:moveTo>
                  <a:pt x="352" y="6"/>
                </a:moveTo>
                <a:cubicBezTo>
                  <a:pt x="352" y="2"/>
                  <a:pt x="355" y="0"/>
                  <a:pt x="358" y="0"/>
                </a:cubicBezTo>
                <a:cubicBezTo>
                  <a:pt x="358" y="0"/>
                  <a:pt x="358" y="0"/>
                  <a:pt x="358" y="0"/>
                </a:cubicBezTo>
                <a:cubicBezTo>
                  <a:pt x="361" y="0"/>
                  <a:pt x="364" y="2"/>
                  <a:pt x="364" y="6"/>
                </a:cubicBezTo>
                <a:cubicBezTo>
                  <a:pt x="364" y="6"/>
                  <a:pt x="364" y="6"/>
                  <a:pt x="364" y="6"/>
                </a:cubicBezTo>
                <a:cubicBezTo>
                  <a:pt x="364" y="9"/>
                  <a:pt x="361" y="12"/>
                  <a:pt x="358" y="12"/>
                </a:cubicBezTo>
                <a:cubicBezTo>
                  <a:pt x="358" y="12"/>
                  <a:pt x="358" y="12"/>
                  <a:pt x="358" y="12"/>
                </a:cubicBezTo>
                <a:cubicBezTo>
                  <a:pt x="355" y="12"/>
                  <a:pt x="352" y="9"/>
                  <a:pt x="352" y="6"/>
                </a:cubicBezTo>
                <a:close/>
                <a:moveTo>
                  <a:pt x="320" y="6"/>
                </a:moveTo>
                <a:cubicBezTo>
                  <a:pt x="320" y="2"/>
                  <a:pt x="323" y="0"/>
                  <a:pt x="326" y="0"/>
                </a:cubicBezTo>
                <a:cubicBezTo>
                  <a:pt x="326" y="0"/>
                  <a:pt x="326" y="0"/>
                  <a:pt x="326" y="0"/>
                </a:cubicBezTo>
                <a:cubicBezTo>
                  <a:pt x="329" y="0"/>
                  <a:pt x="332" y="2"/>
                  <a:pt x="332" y="6"/>
                </a:cubicBezTo>
                <a:cubicBezTo>
                  <a:pt x="332" y="6"/>
                  <a:pt x="332" y="6"/>
                  <a:pt x="332" y="6"/>
                </a:cubicBezTo>
                <a:cubicBezTo>
                  <a:pt x="332" y="9"/>
                  <a:pt x="329" y="12"/>
                  <a:pt x="326" y="12"/>
                </a:cubicBezTo>
                <a:cubicBezTo>
                  <a:pt x="326" y="12"/>
                  <a:pt x="326" y="12"/>
                  <a:pt x="326" y="12"/>
                </a:cubicBezTo>
                <a:cubicBezTo>
                  <a:pt x="323" y="12"/>
                  <a:pt x="320" y="9"/>
                  <a:pt x="320" y="6"/>
                </a:cubicBezTo>
                <a:close/>
                <a:moveTo>
                  <a:pt x="288" y="6"/>
                </a:moveTo>
                <a:cubicBezTo>
                  <a:pt x="288" y="2"/>
                  <a:pt x="291" y="0"/>
                  <a:pt x="294" y="0"/>
                </a:cubicBezTo>
                <a:cubicBezTo>
                  <a:pt x="294" y="0"/>
                  <a:pt x="294" y="0"/>
                  <a:pt x="294" y="0"/>
                </a:cubicBezTo>
                <a:cubicBezTo>
                  <a:pt x="297" y="0"/>
                  <a:pt x="300" y="2"/>
                  <a:pt x="300" y="6"/>
                </a:cubicBezTo>
                <a:cubicBezTo>
                  <a:pt x="300" y="6"/>
                  <a:pt x="300" y="6"/>
                  <a:pt x="300" y="6"/>
                </a:cubicBezTo>
                <a:cubicBezTo>
                  <a:pt x="300" y="9"/>
                  <a:pt x="297" y="12"/>
                  <a:pt x="294" y="12"/>
                </a:cubicBezTo>
                <a:cubicBezTo>
                  <a:pt x="294" y="12"/>
                  <a:pt x="294" y="12"/>
                  <a:pt x="294" y="12"/>
                </a:cubicBezTo>
                <a:cubicBezTo>
                  <a:pt x="291" y="12"/>
                  <a:pt x="288" y="9"/>
                  <a:pt x="288" y="6"/>
                </a:cubicBezTo>
                <a:close/>
                <a:moveTo>
                  <a:pt x="256" y="6"/>
                </a:moveTo>
                <a:cubicBezTo>
                  <a:pt x="256" y="2"/>
                  <a:pt x="259" y="0"/>
                  <a:pt x="262" y="0"/>
                </a:cubicBezTo>
                <a:cubicBezTo>
                  <a:pt x="262" y="0"/>
                  <a:pt x="262" y="0"/>
                  <a:pt x="262" y="0"/>
                </a:cubicBezTo>
                <a:cubicBezTo>
                  <a:pt x="265" y="0"/>
                  <a:pt x="268" y="2"/>
                  <a:pt x="268" y="6"/>
                </a:cubicBezTo>
                <a:cubicBezTo>
                  <a:pt x="268" y="6"/>
                  <a:pt x="268" y="6"/>
                  <a:pt x="268" y="6"/>
                </a:cubicBezTo>
                <a:cubicBezTo>
                  <a:pt x="268" y="9"/>
                  <a:pt x="265" y="12"/>
                  <a:pt x="262" y="12"/>
                </a:cubicBezTo>
                <a:cubicBezTo>
                  <a:pt x="262" y="12"/>
                  <a:pt x="262" y="12"/>
                  <a:pt x="262" y="12"/>
                </a:cubicBezTo>
                <a:cubicBezTo>
                  <a:pt x="259" y="12"/>
                  <a:pt x="256" y="9"/>
                  <a:pt x="256" y="6"/>
                </a:cubicBezTo>
                <a:close/>
                <a:moveTo>
                  <a:pt x="224" y="6"/>
                </a:moveTo>
                <a:cubicBezTo>
                  <a:pt x="224" y="2"/>
                  <a:pt x="227" y="0"/>
                  <a:pt x="230" y="0"/>
                </a:cubicBezTo>
                <a:cubicBezTo>
                  <a:pt x="230" y="0"/>
                  <a:pt x="230" y="0"/>
                  <a:pt x="230" y="0"/>
                </a:cubicBezTo>
                <a:cubicBezTo>
                  <a:pt x="233" y="0"/>
                  <a:pt x="236" y="2"/>
                  <a:pt x="236" y="6"/>
                </a:cubicBezTo>
                <a:cubicBezTo>
                  <a:pt x="236" y="6"/>
                  <a:pt x="236" y="6"/>
                  <a:pt x="236" y="6"/>
                </a:cubicBezTo>
                <a:cubicBezTo>
                  <a:pt x="236" y="9"/>
                  <a:pt x="233" y="12"/>
                  <a:pt x="230" y="12"/>
                </a:cubicBezTo>
                <a:cubicBezTo>
                  <a:pt x="230" y="12"/>
                  <a:pt x="230" y="12"/>
                  <a:pt x="230" y="12"/>
                </a:cubicBezTo>
                <a:cubicBezTo>
                  <a:pt x="227" y="12"/>
                  <a:pt x="224" y="9"/>
                  <a:pt x="224" y="6"/>
                </a:cubicBezTo>
                <a:close/>
                <a:moveTo>
                  <a:pt x="192" y="6"/>
                </a:moveTo>
                <a:cubicBezTo>
                  <a:pt x="192" y="2"/>
                  <a:pt x="195" y="0"/>
                  <a:pt x="198" y="0"/>
                </a:cubicBezTo>
                <a:cubicBezTo>
                  <a:pt x="198" y="0"/>
                  <a:pt x="198" y="0"/>
                  <a:pt x="198" y="0"/>
                </a:cubicBezTo>
                <a:cubicBezTo>
                  <a:pt x="201" y="0"/>
                  <a:pt x="204" y="2"/>
                  <a:pt x="204" y="6"/>
                </a:cubicBezTo>
                <a:cubicBezTo>
                  <a:pt x="204" y="6"/>
                  <a:pt x="204" y="6"/>
                  <a:pt x="204" y="6"/>
                </a:cubicBezTo>
                <a:cubicBezTo>
                  <a:pt x="204" y="9"/>
                  <a:pt x="201" y="12"/>
                  <a:pt x="198" y="12"/>
                </a:cubicBezTo>
                <a:cubicBezTo>
                  <a:pt x="198" y="12"/>
                  <a:pt x="198" y="12"/>
                  <a:pt x="198" y="12"/>
                </a:cubicBezTo>
                <a:cubicBezTo>
                  <a:pt x="195" y="12"/>
                  <a:pt x="192" y="9"/>
                  <a:pt x="192" y="6"/>
                </a:cubicBezTo>
                <a:close/>
                <a:moveTo>
                  <a:pt x="160" y="6"/>
                </a:moveTo>
                <a:cubicBezTo>
                  <a:pt x="160" y="2"/>
                  <a:pt x="163" y="0"/>
                  <a:pt x="166" y="0"/>
                </a:cubicBezTo>
                <a:cubicBezTo>
                  <a:pt x="166" y="0"/>
                  <a:pt x="166" y="0"/>
                  <a:pt x="166" y="0"/>
                </a:cubicBezTo>
                <a:cubicBezTo>
                  <a:pt x="169" y="0"/>
                  <a:pt x="172" y="2"/>
                  <a:pt x="172" y="6"/>
                </a:cubicBezTo>
                <a:cubicBezTo>
                  <a:pt x="172" y="6"/>
                  <a:pt x="172" y="6"/>
                  <a:pt x="172" y="6"/>
                </a:cubicBezTo>
                <a:cubicBezTo>
                  <a:pt x="172" y="9"/>
                  <a:pt x="169" y="12"/>
                  <a:pt x="166" y="12"/>
                </a:cubicBezTo>
                <a:cubicBezTo>
                  <a:pt x="166" y="12"/>
                  <a:pt x="166" y="12"/>
                  <a:pt x="166" y="12"/>
                </a:cubicBezTo>
                <a:cubicBezTo>
                  <a:pt x="163" y="12"/>
                  <a:pt x="160" y="9"/>
                  <a:pt x="160" y="6"/>
                </a:cubicBezTo>
                <a:close/>
                <a:moveTo>
                  <a:pt x="128" y="6"/>
                </a:moveTo>
                <a:cubicBezTo>
                  <a:pt x="128" y="2"/>
                  <a:pt x="131" y="0"/>
                  <a:pt x="134" y="0"/>
                </a:cubicBezTo>
                <a:cubicBezTo>
                  <a:pt x="134" y="0"/>
                  <a:pt x="134" y="0"/>
                  <a:pt x="134" y="0"/>
                </a:cubicBezTo>
                <a:cubicBezTo>
                  <a:pt x="137" y="0"/>
                  <a:pt x="140" y="2"/>
                  <a:pt x="140" y="6"/>
                </a:cubicBezTo>
                <a:cubicBezTo>
                  <a:pt x="140" y="6"/>
                  <a:pt x="140" y="6"/>
                  <a:pt x="140" y="6"/>
                </a:cubicBezTo>
                <a:cubicBezTo>
                  <a:pt x="140" y="9"/>
                  <a:pt x="137" y="12"/>
                  <a:pt x="134" y="12"/>
                </a:cubicBezTo>
                <a:cubicBezTo>
                  <a:pt x="134" y="12"/>
                  <a:pt x="134" y="12"/>
                  <a:pt x="134" y="12"/>
                </a:cubicBezTo>
                <a:cubicBezTo>
                  <a:pt x="131" y="12"/>
                  <a:pt x="128" y="9"/>
                  <a:pt x="128" y="6"/>
                </a:cubicBezTo>
                <a:close/>
                <a:moveTo>
                  <a:pt x="96" y="6"/>
                </a:moveTo>
                <a:cubicBezTo>
                  <a:pt x="96" y="2"/>
                  <a:pt x="99" y="0"/>
                  <a:pt x="102" y="0"/>
                </a:cubicBezTo>
                <a:cubicBezTo>
                  <a:pt x="102" y="0"/>
                  <a:pt x="102" y="0"/>
                  <a:pt x="102" y="0"/>
                </a:cubicBezTo>
                <a:cubicBezTo>
                  <a:pt x="105" y="0"/>
                  <a:pt x="108" y="2"/>
                  <a:pt x="108" y="6"/>
                </a:cubicBezTo>
                <a:cubicBezTo>
                  <a:pt x="108" y="6"/>
                  <a:pt x="108" y="6"/>
                  <a:pt x="108" y="6"/>
                </a:cubicBezTo>
                <a:cubicBezTo>
                  <a:pt x="108" y="9"/>
                  <a:pt x="105" y="12"/>
                  <a:pt x="102" y="12"/>
                </a:cubicBezTo>
                <a:cubicBezTo>
                  <a:pt x="102" y="12"/>
                  <a:pt x="102" y="12"/>
                  <a:pt x="102" y="12"/>
                </a:cubicBezTo>
                <a:cubicBezTo>
                  <a:pt x="99" y="12"/>
                  <a:pt x="96" y="9"/>
                  <a:pt x="96" y="6"/>
                </a:cubicBezTo>
                <a:close/>
                <a:moveTo>
                  <a:pt x="64" y="6"/>
                </a:moveTo>
                <a:cubicBezTo>
                  <a:pt x="64" y="2"/>
                  <a:pt x="67" y="0"/>
                  <a:pt x="70" y="0"/>
                </a:cubicBezTo>
                <a:cubicBezTo>
                  <a:pt x="70" y="0"/>
                  <a:pt x="70" y="0"/>
                  <a:pt x="70" y="0"/>
                </a:cubicBezTo>
                <a:cubicBezTo>
                  <a:pt x="73" y="0"/>
                  <a:pt x="76" y="2"/>
                  <a:pt x="76" y="6"/>
                </a:cubicBezTo>
                <a:cubicBezTo>
                  <a:pt x="76" y="6"/>
                  <a:pt x="76" y="6"/>
                  <a:pt x="76" y="6"/>
                </a:cubicBezTo>
                <a:cubicBezTo>
                  <a:pt x="76" y="9"/>
                  <a:pt x="73" y="12"/>
                  <a:pt x="70" y="12"/>
                </a:cubicBezTo>
                <a:cubicBezTo>
                  <a:pt x="70" y="12"/>
                  <a:pt x="70" y="12"/>
                  <a:pt x="70" y="12"/>
                </a:cubicBezTo>
                <a:cubicBezTo>
                  <a:pt x="67" y="12"/>
                  <a:pt x="64" y="9"/>
                  <a:pt x="64" y="6"/>
                </a:cubicBezTo>
                <a:close/>
                <a:moveTo>
                  <a:pt x="32" y="6"/>
                </a:moveTo>
                <a:cubicBezTo>
                  <a:pt x="32" y="2"/>
                  <a:pt x="35" y="0"/>
                  <a:pt x="38" y="0"/>
                </a:cubicBezTo>
                <a:cubicBezTo>
                  <a:pt x="38" y="0"/>
                  <a:pt x="38" y="0"/>
                  <a:pt x="38" y="0"/>
                </a:cubicBezTo>
                <a:cubicBezTo>
                  <a:pt x="41" y="0"/>
                  <a:pt x="44" y="2"/>
                  <a:pt x="44" y="6"/>
                </a:cubicBezTo>
                <a:cubicBezTo>
                  <a:pt x="44" y="6"/>
                  <a:pt x="44" y="6"/>
                  <a:pt x="44" y="6"/>
                </a:cubicBezTo>
                <a:cubicBezTo>
                  <a:pt x="44" y="9"/>
                  <a:pt x="41" y="12"/>
                  <a:pt x="38" y="12"/>
                </a:cubicBezTo>
                <a:cubicBezTo>
                  <a:pt x="38" y="12"/>
                  <a:pt x="38" y="12"/>
                  <a:pt x="38" y="12"/>
                </a:cubicBezTo>
                <a:cubicBezTo>
                  <a:pt x="35" y="12"/>
                  <a:pt x="32" y="9"/>
                  <a:pt x="32" y="6"/>
                </a:cubicBezTo>
                <a:close/>
                <a:moveTo>
                  <a:pt x="0" y="6"/>
                </a:moveTo>
                <a:cubicBezTo>
                  <a:pt x="0" y="2"/>
                  <a:pt x="3" y="0"/>
                  <a:pt x="6" y="0"/>
                </a:cubicBezTo>
                <a:cubicBezTo>
                  <a:pt x="6" y="0"/>
                  <a:pt x="6" y="0"/>
                  <a:pt x="6" y="0"/>
                </a:cubicBezTo>
                <a:cubicBezTo>
                  <a:pt x="9" y="0"/>
                  <a:pt x="12" y="2"/>
                  <a:pt x="12" y="6"/>
                </a:cubicBezTo>
                <a:cubicBezTo>
                  <a:pt x="12" y="6"/>
                  <a:pt x="12" y="6"/>
                  <a:pt x="12" y="6"/>
                </a:cubicBezTo>
                <a:cubicBezTo>
                  <a:pt x="12" y="9"/>
                  <a:pt x="9" y="12"/>
                  <a:pt x="6" y="12"/>
                </a:cubicBezTo>
                <a:cubicBezTo>
                  <a:pt x="6" y="12"/>
                  <a:pt x="6" y="12"/>
                  <a:pt x="6" y="12"/>
                </a:cubicBezTo>
                <a:cubicBezTo>
                  <a:pt x="3" y="12"/>
                  <a:pt x="0" y="9"/>
                  <a:pt x="0" y="6"/>
                </a:cubicBez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94" name="Freeform 579"/>
          <p:cNvSpPr>
            <a:spLocks noEditPoints="1"/>
          </p:cNvSpPr>
          <p:nvPr/>
        </p:nvSpPr>
        <p:spPr bwMode="auto">
          <a:xfrm>
            <a:off x="3135313" y="5002212"/>
            <a:ext cx="1760537" cy="49213"/>
          </a:xfrm>
          <a:custGeom>
            <a:avLst/>
            <a:gdLst>
              <a:gd name="T0" fmla="*/ 1735858 w 428"/>
              <a:gd name="T1" fmla="*/ 0 h 12"/>
              <a:gd name="T2" fmla="*/ 1760538 w 428"/>
              <a:gd name="T3" fmla="*/ 24607 h 12"/>
              <a:gd name="T4" fmla="*/ 1735858 w 428"/>
              <a:gd name="T5" fmla="*/ 49213 h 12"/>
              <a:gd name="T6" fmla="*/ 1711177 w 428"/>
              <a:gd name="T7" fmla="*/ 24607 h 12"/>
              <a:gd name="T8" fmla="*/ 1604229 w 428"/>
              <a:gd name="T9" fmla="*/ 0 h 12"/>
              <a:gd name="T10" fmla="*/ 1628909 w 428"/>
              <a:gd name="T11" fmla="*/ 24607 h 12"/>
              <a:gd name="T12" fmla="*/ 1604229 w 428"/>
              <a:gd name="T13" fmla="*/ 49213 h 12"/>
              <a:gd name="T14" fmla="*/ 1579548 w 428"/>
              <a:gd name="T15" fmla="*/ 24607 h 12"/>
              <a:gd name="T16" fmla="*/ 1472600 w 428"/>
              <a:gd name="T17" fmla="*/ 0 h 12"/>
              <a:gd name="T18" fmla="*/ 1497280 w 428"/>
              <a:gd name="T19" fmla="*/ 24607 h 12"/>
              <a:gd name="T20" fmla="*/ 1472600 w 428"/>
              <a:gd name="T21" fmla="*/ 49213 h 12"/>
              <a:gd name="T22" fmla="*/ 1447919 w 428"/>
              <a:gd name="T23" fmla="*/ 24607 h 12"/>
              <a:gd name="T24" fmla="*/ 1340971 w 428"/>
              <a:gd name="T25" fmla="*/ 0 h 12"/>
              <a:gd name="T26" fmla="*/ 1365651 w 428"/>
              <a:gd name="T27" fmla="*/ 24607 h 12"/>
              <a:gd name="T28" fmla="*/ 1340971 w 428"/>
              <a:gd name="T29" fmla="*/ 49213 h 12"/>
              <a:gd name="T30" fmla="*/ 1316290 w 428"/>
              <a:gd name="T31" fmla="*/ 24607 h 12"/>
              <a:gd name="T32" fmla="*/ 1209342 w 428"/>
              <a:gd name="T33" fmla="*/ 0 h 12"/>
              <a:gd name="T34" fmla="*/ 1234022 w 428"/>
              <a:gd name="T35" fmla="*/ 24607 h 12"/>
              <a:gd name="T36" fmla="*/ 1209342 w 428"/>
              <a:gd name="T37" fmla="*/ 49213 h 12"/>
              <a:gd name="T38" fmla="*/ 1184661 w 428"/>
              <a:gd name="T39" fmla="*/ 24607 h 12"/>
              <a:gd name="T40" fmla="*/ 1077713 w 428"/>
              <a:gd name="T41" fmla="*/ 0 h 12"/>
              <a:gd name="T42" fmla="*/ 1102393 w 428"/>
              <a:gd name="T43" fmla="*/ 24607 h 12"/>
              <a:gd name="T44" fmla="*/ 1077713 w 428"/>
              <a:gd name="T45" fmla="*/ 49213 h 12"/>
              <a:gd name="T46" fmla="*/ 1053032 w 428"/>
              <a:gd name="T47" fmla="*/ 24607 h 12"/>
              <a:gd name="T48" fmla="*/ 946084 w 428"/>
              <a:gd name="T49" fmla="*/ 0 h 12"/>
              <a:gd name="T50" fmla="*/ 970764 w 428"/>
              <a:gd name="T51" fmla="*/ 24607 h 12"/>
              <a:gd name="T52" fmla="*/ 946084 w 428"/>
              <a:gd name="T53" fmla="*/ 49213 h 12"/>
              <a:gd name="T54" fmla="*/ 921403 w 428"/>
              <a:gd name="T55" fmla="*/ 24607 h 12"/>
              <a:gd name="T56" fmla="*/ 814454 w 428"/>
              <a:gd name="T57" fmla="*/ 0 h 12"/>
              <a:gd name="T58" fmla="*/ 839135 w 428"/>
              <a:gd name="T59" fmla="*/ 24607 h 12"/>
              <a:gd name="T60" fmla="*/ 814454 w 428"/>
              <a:gd name="T61" fmla="*/ 49213 h 12"/>
              <a:gd name="T62" fmla="*/ 789774 w 428"/>
              <a:gd name="T63" fmla="*/ 24607 h 12"/>
              <a:gd name="T64" fmla="*/ 682825 w 428"/>
              <a:gd name="T65" fmla="*/ 0 h 12"/>
              <a:gd name="T66" fmla="*/ 707506 w 428"/>
              <a:gd name="T67" fmla="*/ 24607 h 12"/>
              <a:gd name="T68" fmla="*/ 682825 w 428"/>
              <a:gd name="T69" fmla="*/ 49213 h 12"/>
              <a:gd name="T70" fmla="*/ 658145 w 428"/>
              <a:gd name="T71" fmla="*/ 24607 h 12"/>
              <a:gd name="T72" fmla="*/ 551196 w 428"/>
              <a:gd name="T73" fmla="*/ 0 h 12"/>
              <a:gd name="T74" fmla="*/ 575877 w 428"/>
              <a:gd name="T75" fmla="*/ 24607 h 12"/>
              <a:gd name="T76" fmla="*/ 551196 w 428"/>
              <a:gd name="T77" fmla="*/ 49213 h 12"/>
              <a:gd name="T78" fmla="*/ 526516 w 428"/>
              <a:gd name="T79" fmla="*/ 24607 h 12"/>
              <a:gd name="T80" fmla="*/ 419567 w 428"/>
              <a:gd name="T81" fmla="*/ 0 h 12"/>
              <a:gd name="T82" fmla="*/ 444248 w 428"/>
              <a:gd name="T83" fmla="*/ 24607 h 12"/>
              <a:gd name="T84" fmla="*/ 419567 w 428"/>
              <a:gd name="T85" fmla="*/ 49213 h 12"/>
              <a:gd name="T86" fmla="*/ 394887 w 428"/>
              <a:gd name="T87" fmla="*/ 24607 h 12"/>
              <a:gd name="T88" fmla="*/ 287938 w 428"/>
              <a:gd name="T89" fmla="*/ 0 h 12"/>
              <a:gd name="T90" fmla="*/ 312619 w 428"/>
              <a:gd name="T91" fmla="*/ 24607 h 12"/>
              <a:gd name="T92" fmla="*/ 287938 w 428"/>
              <a:gd name="T93" fmla="*/ 49213 h 12"/>
              <a:gd name="T94" fmla="*/ 263258 w 428"/>
              <a:gd name="T95" fmla="*/ 24607 h 12"/>
              <a:gd name="T96" fmla="*/ 156309 w 428"/>
              <a:gd name="T97" fmla="*/ 0 h 12"/>
              <a:gd name="T98" fmla="*/ 180990 w 428"/>
              <a:gd name="T99" fmla="*/ 24607 h 12"/>
              <a:gd name="T100" fmla="*/ 156309 w 428"/>
              <a:gd name="T101" fmla="*/ 49213 h 12"/>
              <a:gd name="T102" fmla="*/ 131629 w 428"/>
              <a:gd name="T103" fmla="*/ 24607 h 12"/>
              <a:gd name="T104" fmla="*/ 24680 w 428"/>
              <a:gd name="T105" fmla="*/ 0 h 12"/>
              <a:gd name="T106" fmla="*/ 49361 w 428"/>
              <a:gd name="T107" fmla="*/ 24607 h 12"/>
              <a:gd name="T108" fmla="*/ 24680 w 428"/>
              <a:gd name="T109" fmla="*/ 49213 h 12"/>
              <a:gd name="T110" fmla="*/ 0 w 428"/>
              <a:gd name="T111" fmla="*/ 24607 h 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8" h="12">
                <a:moveTo>
                  <a:pt x="416" y="6"/>
                </a:moveTo>
                <a:cubicBezTo>
                  <a:pt x="416" y="3"/>
                  <a:pt x="419" y="0"/>
                  <a:pt x="422" y="0"/>
                </a:cubicBezTo>
                <a:cubicBezTo>
                  <a:pt x="422" y="0"/>
                  <a:pt x="422" y="0"/>
                  <a:pt x="422" y="0"/>
                </a:cubicBezTo>
                <a:cubicBezTo>
                  <a:pt x="425" y="0"/>
                  <a:pt x="428" y="3"/>
                  <a:pt x="428" y="6"/>
                </a:cubicBezTo>
                <a:cubicBezTo>
                  <a:pt x="428" y="6"/>
                  <a:pt x="428" y="6"/>
                  <a:pt x="428" y="6"/>
                </a:cubicBezTo>
                <a:cubicBezTo>
                  <a:pt x="428" y="10"/>
                  <a:pt x="425" y="12"/>
                  <a:pt x="422" y="12"/>
                </a:cubicBezTo>
                <a:cubicBezTo>
                  <a:pt x="422" y="12"/>
                  <a:pt x="422" y="12"/>
                  <a:pt x="422" y="12"/>
                </a:cubicBezTo>
                <a:cubicBezTo>
                  <a:pt x="419" y="12"/>
                  <a:pt x="416" y="10"/>
                  <a:pt x="416" y="6"/>
                </a:cubicBezTo>
                <a:close/>
                <a:moveTo>
                  <a:pt x="384" y="6"/>
                </a:moveTo>
                <a:cubicBezTo>
                  <a:pt x="384" y="3"/>
                  <a:pt x="387" y="0"/>
                  <a:pt x="390" y="0"/>
                </a:cubicBezTo>
                <a:cubicBezTo>
                  <a:pt x="390" y="0"/>
                  <a:pt x="390" y="0"/>
                  <a:pt x="390" y="0"/>
                </a:cubicBezTo>
                <a:cubicBezTo>
                  <a:pt x="393" y="0"/>
                  <a:pt x="396" y="3"/>
                  <a:pt x="396" y="6"/>
                </a:cubicBezTo>
                <a:cubicBezTo>
                  <a:pt x="396" y="6"/>
                  <a:pt x="396" y="6"/>
                  <a:pt x="396" y="6"/>
                </a:cubicBezTo>
                <a:cubicBezTo>
                  <a:pt x="396" y="10"/>
                  <a:pt x="393" y="12"/>
                  <a:pt x="390" y="12"/>
                </a:cubicBezTo>
                <a:cubicBezTo>
                  <a:pt x="390" y="12"/>
                  <a:pt x="390" y="12"/>
                  <a:pt x="390" y="12"/>
                </a:cubicBezTo>
                <a:cubicBezTo>
                  <a:pt x="387" y="12"/>
                  <a:pt x="384" y="10"/>
                  <a:pt x="384" y="6"/>
                </a:cubicBezTo>
                <a:close/>
                <a:moveTo>
                  <a:pt x="352" y="6"/>
                </a:moveTo>
                <a:cubicBezTo>
                  <a:pt x="352" y="3"/>
                  <a:pt x="355" y="0"/>
                  <a:pt x="358" y="0"/>
                </a:cubicBezTo>
                <a:cubicBezTo>
                  <a:pt x="358" y="0"/>
                  <a:pt x="358" y="0"/>
                  <a:pt x="358" y="0"/>
                </a:cubicBezTo>
                <a:cubicBezTo>
                  <a:pt x="361" y="0"/>
                  <a:pt x="364" y="3"/>
                  <a:pt x="364" y="6"/>
                </a:cubicBezTo>
                <a:cubicBezTo>
                  <a:pt x="364" y="6"/>
                  <a:pt x="364" y="6"/>
                  <a:pt x="364" y="6"/>
                </a:cubicBezTo>
                <a:cubicBezTo>
                  <a:pt x="364" y="10"/>
                  <a:pt x="361" y="12"/>
                  <a:pt x="358" y="12"/>
                </a:cubicBezTo>
                <a:cubicBezTo>
                  <a:pt x="358" y="12"/>
                  <a:pt x="358" y="12"/>
                  <a:pt x="358" y="12"/>
                </a:cubicBezTo>
                <a:cubicBezTo>
                  <a:pt x="355" y="12"/>
                  <a:pt x="352" y="10"/>
                  <a:pt x="352" y="6"/>
                </a:cubicBezTo>
                <a:close/>
                <a:moveTo>
                  <a:pt x="320" y="6"/>
                </a:moveTo>
                <a:cubicBezTo>
                  <a:pt x="320" y="3"/>
                  <a:pt x="323" y="0"/>
                  <a:pt x="326" y="0"/>
                </a:cubicBezTo>
                <a:cubicBezTo>
                  <a:pt x="326" y="0"/>
                  <a:pt x="326" y="0"/>
                  <a:pt x="326" y="0"/>
                </a:cubicBezTo>
                <a:cubicBezTo>
                  <a:pt x="329" y="0"/>
                  <a:pt x="332" y="3"/>
                  <a:pt x="332" y="6"/>
                </a:cubicBezTo>
                <a:cubicBezTo>
                  <a:pt x="332" y="6"/>
                  <a:pt x="332" y="6"/>
                  <a:pt x="332" y="6"/>
                </a:cubicBezTo>
                <a:cubicBezTo>
                  <a:pt x="332" y="10"/>
                  <a:pt x="329" y="12"/>
                  <a:pt x="326" y="12"/>
                </a:cubicBezTo>
                <a:cubicBezTo>
                  <a:pt x="326" y="12"/>
                  <a:pt x="326" y="12"/>
                  <a:pt x="326" y="12"/>
                </a:cubicBezTo>
                <a:cubicBezTo>
                  <a:pt x="323" y="12"/>
                  <a:pt x="320" y="10"/>
                  <a:pt x="320" y="6"/>
                </a:cubicBezTo>
                <a:close/>
                <a:moveTo>
                  <a:pt x="288" y="6"/>
                </a:moveTo>
                <a:cubicBezTo>
                  <a:pt x="288" y="3"/>
                  <a:pt x="291" y="0"/>
                  <a:pt x="294" y="0"/>
                </a:cubicBezTo>
                <a:cubicBezTo>
                  <a:pt x="294" y="0"/>
                  <a:pt x="294" y="0"/>
                  <a:pt x="294" y="0"/>
                </a:cubicBezTo>
                <a:cubicBezTo>
                  <a:pt x="297" y="0"/>
                  <a:pt x="300" y="3"/>
                  <a:pt x="300" y="6"/>
                </a:cubicBezTo>
                <a:cubicBezTo>
                  <a:pt x="300" y="6"/>
                  <a:pt x="300" y="6"/>
                  <a:pt x="300" y="6"/>
                </a:cubicBezTo>
                <a:cubicBezTo>
                  <a:pt x="300" y="10"/>
                  <a:pt x="297" y="12"/>
                  <a:pt x="294" y="12"/>
                </a:cubicBezTo>
                <a:cubicBezTo>
                  <a:pt x="294" y="12"/>
                  <a:pt x="294" y="12"/>
                  <a:pt x="294" y="12"/>
                </a:cubicBezTo>
                <a:cubicBezTo>
                  <a:pt x="291" y="12"/>
                  <a:pt x="288" y="10"/>
                  <a:pt x="288" y="6"/>
                </a:cubicBezTo>
                <a:close/>
                <a:moveTo>
                  <a:pt x="256" y="6"/>
                </a:moveTo>
                <a:cubicBezTo>
                  <a:pt x="256" y="3"/>
                  <a:pt x="259" y="0"/>
                  <a:pt x="262" y="0"/>
                </a:cubicBezTo>
                <a:cubicBezTo>
                  <a:pt x="262" y="0"/>
                  <a:pt x="262" y="0"/>
                  <a:pt x="262" y="0"/>
                </a:cubicBezTo>
                <a:cubicBezTo>
                  <a:pt x="265" y="0"/>
                  <a:pt x="268" y="3"/>
                  <a:pt x="268" y="6"/>
                </a:cubicBezTo>
                <a:cubicBezTo>
                  <a:pt x="268" y="6"/>
                  <a:pt x="268" y="6"/>
                  <a:pt x="268" y="6"/>
                </a:cubicBezTo>
                <a:cubicBezTo>
                  <a:pt x="268" y="10"/>
                  <a:pt x="265" y="12"/>
                  <a:pt x="262" y="12"/>
                </a:cubicBezTo>
                <a:cubicBezTo>
                  <a:pt x="262" y="12"/>
                  <a:pt x="262" y="12"/>
                  <a:pt x="262" y="12"/>
                </a:cubicBezTo>
                <a:cubicBezTo>
                  <a:pt x="259" y="12"/>
                  <a:pt x="256" y="10"/>
                  <a:pt x="256" y="6"/>
                </a:cubicBezTo>
                <a:close/>
                <a:moveTo>
                  <a:pt x="224" y="6"/>
                </a:moveTo>
                <a:cubicBezTo>
                  <a:pt x="224" y="3"/>
                  <a:pt x="227" y="0"/>
                  <a:pt x="230" y="0"/>
                </a:cubicBezTo>
                <a:cubicBezTo>
                  <a:pt x="230" y="0"/>
                  <a:pt x="230" y="0"/>
                  <a:pt x="230" y="0"/>
                </a:cubicBezTo>
                <a:cubicBezTo>
                  <a:pt x="233" y="0"/>
                  <a:pt x="236" y="3"/>
                  <a:pt x="236" y="6"/>
                </a:cubicBezTo>
                <a:cubicBezTo>
                  <a:pt x="236" y="6"/>
                  <a:pt x="236" y="6"/>
                  <a:pt x="236" y="6"/>
                </a:cubicBezTo>
                <a:cubicBezTo>
                  <a:pt x="236" y="10"/>
                  <a:pt x="233" y="12"/>
                  <a:pt x="230" y="12"/>
                </a:cubicBezTo>
                <a:cubicBezTo>
                  <a:pt x="230" y="12"/>
                  <a:pt x="230" y="12"/>
                  <a:pt x="230" y="12"/>
                </a:cubicBezTo>
                <a:cubicBezTo>
                  <a:pt x="227" y="12"/>
                  <a:pt x="224" y="10"/>
                  <a:pt x="224" y="6"/>
                </a:cubicBezTo>
                <a:close/>
                <a:moveTo>
                  <a:pt x="192" y="6"/>
                </a:moveTo>
                <a:cubicBezTo>
                  <a:pt x="192" y="3"/>
                  <a:pt x="195" y="0"/>
                  <a:pt x="198" y="0"/>
                </a:cubicBezTo>
                <a:cubicBezTo>
                  <a:pt x="198" y="0"/>
                  <a:pt x="198" y="0"/>
                  <a:pt x="198" y="0"/>
                </a:cubicBezTo>
                <a:cubicBezTo>
                  <a:pt x="201" y="0"/>
                  <a:pt x="204" y="3"/>
                  <a:pt x="204" y="6"/>
                </a:cubicBezTo>
                <a:cubicBezTo>
                  <a:pt x="204" y="6"/>
                  <a:pt x="204" y="6"/>
                  <a:pt x="204" y="6"/>
                </a:cubicBezTo>
                <a:cubicBezTo>
                  <a:pt x="204" y="10"/>
                  <a:pt x="201" y="12"/>
                  <a:pt x="198" y="12"/>
                </a:cubicBezTo>
                <a:cubicBezTo>
                  <a:pt x="198" y="12"/>
                  <a:pt x="198" y="12"/>
                  <a:pt x="198" y="12"/>
                </a:cubicBezTo>
                <a:cubicBezTo>
                  <a:pt x="195" y="12"/>
                  <a:pt x="192" y="10"/>
                  <a:pt x="192" y="6"/>
                </a:cubicBezTo>
                <a:close/>
                <a:moveTo>
                  <a:pt x="160" y="6"/>
                </a:moveTo>
                <a:cubicBezTo>
                  <a:pt x="160" y="3"/>
                  <a:pt x="163" y="0"/>
                  <a:pt x="166" y="0"/>
                </a:cubicBezTo>
                <a:cubicBezTo>
                  <a:pt x="166" y="0"/>
                  <a:pt x="166" y="0"/>
                  <a:pt x="166" y="0"/>
                </a:cubicBezTo>
                <a:cubicBezTo>
                  <a:pt x="169" y="0"/>
                  <a:pt x="172" y="3"/>
                  <a:pt x="172" y="6"/>
                </a:cubicBezTo>
                <a:cubicBezTo>
                  <a:pt x="172" y="6"/>
                  <a:pt x="172" y="6"/>
                  <a:pt x="172" y="6"/>
                </a:cubicBezTo>
                <a:cubicBezTo>
                  <a:pt x="172" y="10"/>
                  <a:pt x="169" y="12"/>
                  <a:pt x="166" y="12"/>
                </a:cubicBezTo>
                <a:cubicBezTo>
                  <a:pt x="166" y="12"/>
                  <a:pt x="166" y="12"/>
                  <a:pt x="166" y="12"/>
                </a:cubicBezTo>
                <a:cubicBezTo>
                  <a:pt x="163" y="12"/>
                  <a:pt x="160" y="10"/>
                  <a:pt x="160" y="6"/>
                </a:cubicBezTo>
                <a:close/>
                <a:moveTo>
                  <a:pt x="128" y="6"/>
                </a:moveTo>
                <a:cubicBezTo>
                  <a:pt x="128" y="3"/>
                  <a:pt x="131" y="0"/>
                  <a:pt x="134" y="0"/>
                </a:cubicBezTo>
                <a:cubicBezTo>
                  <a:pt x="134" y="0"/>
                  <a:pt x="134" y="0"/>
                  <a:pt x="134" y="0"/>
                </a:cubicBezTo>
                <a:cubicBezTo>
                  <a:pt x="137" y="0"/>
                  <a:pt x="140" y="3"/>
                  <a:pt x="140" y="6"/>
                </a:cubicBezTo>
                <a:cubicBezTo>
                  <a:pt x="140" y="6"/>
                  <a:pt x="140" y="6"/>
                  <a:pt x="140" y="6"/>
                </a:cubicBezTo>
                <a:cubicBezTo>
                  <a:pt x="140" y="10"/>
                  <a:pt x="137" y="12"/>
                  <a:pt x="134" y="12"/>
                </a:cubicBezTo>
                <a:cubicBezTo>
                  <a:pt x="134" y="12"/>
                  <a:pt x="134" y="12"/>
                  <a:pt x="134" y="12"/>
                </a:cubicBezTo>
                <a:cubicBezTo>
                  <a:pt x="131" y="12"/>
                  <a:pt x="128" y="10"/>
                  <a:pt x="128" y="6"/>
                </a:cubicBezTo>
                <a:close/>
                <a:moveTo>
                  <a:pt x="96" y="6"/>
                </a:moveTo>
                <a:cubicBezTo>
                  <a:pt x="96" y="3"/>
                  <a:pt x="99" y="0"/>
                  <a:pt x="102" y="0"/>
                </a:cubicBezTo>
                <a:cubicBezTo>
                  <a:pt x="102" y="0"/>
                  <a:pt x="102" y="0"/>
                  <a:pt x="102" y="0"/>
                </a:cubicBezTo>
                <a:cubicBezTo>
                  <a:pt x="105" y="0"/>
                  <a:pt x="108" y="3"/>
                  <a:pt x="108" y="6"/>
                </a:cubicBezTo>
                <a:cubicBezTo>
                  <a:pt x="108" y="6"/>
                  <a:pt x="108" y="6"/>
                  <a:pt x="108" y="6"/>
                </a:cubicBezTo>
                <a:cubicBezTo>
                  <a:pt x="108" y="10"/>
                  <a:pt x="105" y="12"/>
                  <a:pt x="102" y="12"/>
                </a:cubicBezTo>
                <a:cubicBezTo>
                  <a:pt x="102" y="12"/>
                  <a:pt x="102" y="12"/>
                  <a:pt x="102" y="12"/>
                </a:cubicBezTo>
                <a:cubicBezTo>
                  <a:pt x="99" y="12"/>
                  <a:pt x="96" y="10"/>
                  <a:pt x="96" y="6"/>
                </a:cubicBezTo>
                <a:close/>
                <a:moveTo>
                  <a:pt x="64" y="6"/>
                </a:moveTo>
                <a:cubicBezTo>
                  <a:pt x="64" y="3"/>
                  <a:pt x="67" y="0"/>
                  <a:pt x="70" y="0"/>
                </a:cubicBezTo>
                <a:cubicBezTo>
                  <a:pt x="70" y="0"/>
                  <a:pt x="70" y="0"/>
                  <a:pt x="70" y="0"/>
                </a:cubicBezTo>
                <a:cubicBezTo>
                  <a:pt x="73" y="0"/>
                  <a:pt x="76" y="3"/>
                  <a:pt x="76" y="6"/>
                </a:cubicBezTo>
                <a:cubicBezTo>
                  <a:pt x="76" y="6"/>
                  <a:pt x="76" y="6"/>
                  <a:pt x="76" y="6"/>
                </a:cubicBezTo>
                <a:cubicBezTo>
                  <a:pt x="76" y="10"/>
                  <a:pt x="73" y="12"/>
                  <a:pt x="70" y="12"/>
                </a:cubicBezTo>
                <a:cubicBezTo>
                  <a:pt x="70" y="12"/>
                  <a:pt x="70" y="12"/>
                  <a:pt x="70" y="12"/>
                </a:cubicBezTo>
                <a:cubicBezTo>
                  <a:pt x="67" y="12"/>
                  <a:pt x="64" y="10"/>
                  <a:pt x="64" y="6"/>
                </a:cubicBezTo>
                <a:close/>
                <a:moveTo>
                  <a:pt x="32" y="6"/>
                </a:moveTo>
                <a:cubicBezTo>
                  <a:pt x="32" y="3"/>
                  <a:pt x="35" y="0"/>
                  <a:pt x="38" y="0"/>
                </a:cubicBezTo>
                <a:cubicBezTo>
                  <a:pt x="38" y="0"/>
                  <a:pt x="38" y="0"/>
                  <a:pt x="38" y="0"/>
                </a:cubicBezTo>
                <a:cubicBezTo>
                  <a:pt x="41" y="0"/>
                  <a:pt x="44" y="3"/>
                  <a:pt x="44" y="6"/>
                </a:cubicBezTo>
                <a:cubicBezTo>
                  <a:pt x="44" y="6"/>
                  <a:pt x="44" y="6"/>
                  <a:pt x="44" y="6"/>
                </a:cubicBezTo>
                <a:cubicBezTo>
                  <a:pt x="44" y="10"/>
                  <a:pt x="41" y="12"/>
                  <a:pt x="38" y="12"/>
                </a:cubicBezTo>
                <a:cubicBezTo>
                  <a:pt x="38" y="12"/>
                  <a:pt x="38" y="12"/>
                  <a:pt x="38" y="12"/>
                </a:cubicBezTo>
                <a:cubicBezTo>
                  <a:pt x="35" y="12"/>
                  <a:pt x="32" y="10"/>
                  <a:pt x="32" y="6"/>
                </a:cubicBezTo>
                <a:close/>
                <a:moveTo>
                  <a:pt x="0" y="6"/>
                </a:moveTo>
                <a:cubicBezTo>
                  <a:pt x="0" y="3"/>
                  <a:pt x="3" y="0"/>
                  <a:pt x="6" y="0"/>
                </a:cubicBezTo>
                <a:cubicBezTo>
                  <a:pt x="6" y="0"/>
                  <a:pt x="6" y="0"/>
                  <a:pt x="6" y="0"/>
                </a:cubicBezTo>
                <a:cubicBezTo>
                  <a:pt x="9" y="0"/>
                  <a:pt x="12" y="3"/>
                  <a:pt x="12" y="6"/>
                </a:cubicBezTo>
                <a:cubicBezTo>
                  <a:pt x="12" y="6"/>
                  <a:pt x="12" y="6"/>
                  <a:pt x="12" y="6"/>
                </a:cubicBezTo>
                <a:cubicBezTo>
                  <a:pt x="12" y="10"/>
                  <a:pt x="9" y="12"/>
                  <a:pt x="6" y="12"/>
                </a:cubicBezTo>
                <a:cubicBezTo>
                  <a:pt x="6" y="12"/>
                  <a:pt x="6" y="12"/>
                  <a:pt x="6" y="12"/>
                </a:cubicBezTo>
                <a:cubicBezTo>
                  <a:pt x="3" y="12"/>
                  <a:pt x="0" y="10"/>
                  <a:pt x="0" y="6"/>
                </a:cubicBez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87" name="Oval 580"/>
          <p:cNvSpPr>
            <a:spLocks noChangeArrowheads="1"/>
          </p:cNvSpPr>
          <p:nvPr/>
        </p:nvSpPr>
        <p:spPr bwMode="auto">
          <a:xfrm>
            <a:off x="3109913" y="1879600"/>
            <a:ext cx="98425" cy="98425"/>
          </a:xfrm>
          <a:prstGeom prst="ellipse">
            <a:avLst/>
          </a:pr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088" name="Oval 581"/>
          <p:cNvSpPr>
            <a:spLocks noChangeArrowheads="1"/>
          </p:cNvSpPr>
          <p:nvPr/>
        </p:nvSpPr>
        <p:spPr bwMode="auto">
          <a:xfrm>
            <a:off x="3109913" y="2932113"/>
            <a:ext cx="98425" cy="100013"/>
          </a:xfrm>
          <a:prstGeom prst="ellipse">
            <a:avLst/>
          </a:pr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089" name="Oval 582"/>
          <p:cNvSpPr>
            <a:spLocks noChangeArrowheads="1"/>
          </p:cNvSpPr>
          <p:nvPr/>
        </p:nvSpPr>
        <p:spPr bwMode="auto">
          <a:xfrm>
            <a:off x="3109913" y="3957638"/>
            <a:ext cx="98425" cy="95250"/>
          </a:xfrm>
          <a:prstGeom prst="ellipse">
            <a:avLst/>
          </a:pr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090" name="Oval 583"/>
          <p:cNvSpPr>
            <a:spLocks noChangeArrowheads="1"/>
          </p:cNvSpPr>
          <p:nvPr/>
        </p:nvSpPr>
        <p:spPr bwMode="auto">
          <a:xfrm>
            <a:off x="3109913" y="4978400"/>
            <a:ext cx="98425" cy="98425"/>
          </a:xfrm>
          <a:prstGeom prst="ellipse">
            <a:avLst/>
          </a:pr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grpSp>
        <p:nvGrpSpPr>
          <p:cNvPr id="2064" name="Group 545"/>
          <p:cNvGrpSpPr>
            <a:grpSpLocks/>
          </p:cNvGrpSpPr>
          <p:nvPr/>
        </p:nvGrpSpPr>
        <p:grpSpPr bwMode="auto">
          <a:xfrm>
            <a:off x="5397500" y="3698875"/>
            <a:ext cx="576263" cy="612775"/>
            <a:chOff x="5397500" y="3698875"/>
            <a:chExt cx="576263" cy="612775"/>
          </a:xfrm>
          <a:solidFill>
            <a:schemeClr val="accent1"/>
          </a:solidFill>
        </p:grpSpPr>
        <p:sp>
          <p:nvSpPr>
            <p:cNvPr id="2085" name="Freeform 584"/>
            <p:cNvSpPr>
              <a:spLocks noEditPoints="1"/>
            </p:cNvSpPr>
            <p:nvPr/>
          </p:nvSpPr>
          <p:spPr bwMode="auto">
            <a:xfrm>
              <a:off x="5694363" y="3698875"/>
              <a:ext cx="279400" cy="612775"/>
            </a:xfrm>
            <a:custGeom>
              <a:avLst/>
              <a:gdLst>
                <a:gd name="T0" fmla="*/ 250638 w 68"/>
                <a:gd name="T1" fmla="*/ 238530 h 149"/>
                <a:gd name="T2" fmla="*/ 230094 w 68"/>
                <a:gd name="T3" fmla="*/ 287881 h 149"/>
                <a:gd name="T4" fmla="*/ 234203 w 68"/>
                <a:gd name="T5" fmla="*/ 217967 h 149"/>
                <a:gd name="T6" fmla="*/ 164353 w 68"/>
                <a:gd name="T7" fmla="*/ 78139 h 149"/>
                <a:gd name="T8" fmla="*/ 82176 w 68"/>
                <a:gd name="T9" fmla="*/ 0 h 149"/>
                <a:gd name="T10" fmla="*/ 0 w 68"/>
                <a:gd name="T11" fmla="*/ 148053 h 149"/>
                <a:gd name="T12" fmla="*/ 86285 w 68"/>
                <a:gd name="T13" fmla="*/ 82252 h 149"/>
                <a:gd name="T14" fmla="*/ 61632 w 68"/>
                <a:gd name="T15" fmla="*/ 32901 h 149"/>
                <a:gd name="T16" fmla="*/ 102721 w 68"/>
                <a:gd name="T17" fmla="*/ 65801 h 149"/>
                <a:gd name="T18" fmla="*/ 131482 w 68"/>
                <a:gd name="T19" fmla="*/ 49351 h 149"/>
                <a:gd name="T20" fmla="*/ 102721 w 68"/>
                <a:gd name="T21" fmla="*/ 82252 h 149"/>
                <a:gd name="T22" fmla="*/ 156135 w 68"/>
                <a:gd name="T23" fmla="*/ 176841 h 149"/>
                <a:gd name="T24" fmla="*/ 189006 w 68"/>
                <a:gd name="T25" fmla="*/ 189179 h 149"/>
                <a:gd name="T26" fmla="*/ 201332 w 68"/>
                <a:gd name="T27" fmla="*/ 201517 h 149"/>
                <a:gd name="T28" fmla="*/ 168462 w 68"/>
                <a:gd name="T29" fmla="*/ 209742 h 149"/>
                <a:gd name="T30" fmla="*/ 86285 w 68"/>
                <a:gd name="T31" fmla="*/ 135715 h 149"/>
                <a:gd name="T32" fmla="*/ 0 w 68"/>
                <a:gd name="T33" fmla="*/ 308444 h 149"/>
                <a:gd name="T34" fmla="*/ 69850 w 68"/>
                <a:gd name="T35" fmla="*/ 361907 h 149"/>
                <a:gd name="T36" fmla="*/ 139700 w 68"/>
                <a:gd name="T37" fmla="*/ 279656 h 149"/>
                <a:gd name="T38" fmla="*/ 147918 w 68"/>
                <a:gd name="T39" fmla="*/ 296106 h 149"/>
                <a:gd name="T40" fmla="*/ 115047 w 68"/>
                <a:gd name="T41" fmla="*/ 341344 h 149"/>
                <a:gd name="T42" fmla="*/ 193115 w 68"/>
                <a:gd name="T43" fmla="*/ 361907 h 149"/>
                <a:gd name="T44" fmla="*/ 197224 w 68"/>
                <a:gd name="T45" fmla="*/ 378358 h 149"/>
                <a:gd name="T46" fmla="*/ 115047 w 68"/>
                <a:gd name="T47" fmla="*/ 361907 h 149"/>
                <a:gd name="T48" fmla="*/ 73959 w 68"/>
                <a:gd name="T49" fmla="*/ 378358 h 149"/>
                <a:gd name="T50" fmla="*/ 0 w 68"/>
                <a:gd name="T51" fmla="*/ 337232 h 149"/>
                <a:gd name="T52" fmla="*/ 69850 w 68"/>
                <a:gd name="T53" fmla="*/ 448272 h 149"/>
                <a:gd name="T54" fmla="*/ 135591 w 68"/>
                <a:gd name="T55" fmla="*/ 444159 h 149"/>
                <a:gd name="T56" fmla="*/ 90394 w 68"/>
                <a:gd name="T57" fmla="*/ 468835 h 149"/>
                <a:gd name="T58" fmla="*/ 98612 w 68"/>
                <a:gd name="T59" fmla="*/ 509960 h 149"/>
                <a:gd name="T60" fmla="*/ 90394 w 68"/>
                <a:gd name="T61" fmla="*/ 518186 h 149"/>
                <a:gd name="T62" fmla="*/ 0 w 68"/>
                <a:gd name="T63" fmla="*/ 435934 h 149"/>
                <a:gd name="T64" fmla="*/ 4109 w 68"/>
                <a:gd name="T65" fmla="*/ 530523 h 149"/>
                <a:gd name="T66" fmla="*/ 197224 w 68"/>
                <a:gd name="T67" fmla="*/ 501735 h 149"/>
                <a:gd name="T68" fmla="*/ 168462 w 68"/>
                <a:gd name="T69" fmla="*/ 427709 h 149"/>
                <a:gd name="T70" fmla="*/ 180788 w 68"/>
                <a:gd name="T71" fmla="*/ 415371 h 149"/>
                <a:gd name="T72" fmla="*/ 225985 w 68"/>
                <a:gd name="T73" fmla="*/ 431821 h 149"/>
                <a:gd name="T74" fmla="*/ 217768 w 68"/>
                <a:gd name="T75" fmla="*/ 435934 h 149"/>
                <a:gd name="T76" fmla="*/ 213659 w 68"/>
                <a:gd name="T77" fmla="*/ 419484 h 149"/>
                <a:gd name="T78" fmla="*/ 156135 w 68"/>
                <a:gd name="T79" fmla="*/ 250868 h 149"/>
                <a:gd name="T80" fmla="*/ 28762 w 68"/>
                <a:gd name="T81" fmla="*/ 263205 h 149"/>
                <a:gd name="T82" fmla="*/ 16435 w 68"/>
                <a:gd name="T83" fmla="*/ 263205 h 149"/>
                <a:gd name="T84" fmla="*/ 78068 w 68"/>
                <a:gd name="T85" fmla="*/ 222080 h 149"/>
                <a:gd name="T86" fmla="*/ 78068 w 68"/>
                <a:gd name="T87" fmla="*/ 176841 h 149"/>
                <a:gd name="T88" fmla="*/ 90394 w 68"/>
                <a:gd name="T89" fmla="*/ 164503 h 149"/>
                <a:gd name="T90" fmla="*/ 102721 w 68"/>
                <a:gd name="T91" fmla="*/ 222080 h 149"/>
                <a:gd name="T92" fmla="*/ 156135 w 68"/>
                <a:gd name="T93" fmla="*/ 250868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8" h="149">
                  <a:moveTo>
                    <a:pt x="65" y="70"/>
                  </a:moveTo>
                  <a:cubicBezTo>
                    <a:pt x="64" y="66"/>
                    <a:pt x="63" y="62"/>
                    <a:pt x="61" y="58"/>
                  </a:cubicBezTo>
                  <a:cubicBezTo>
                    <a:pt x="60" y="62"/>
                    <a:pt x="59" y="65"/>
                    <a:pt x="58" y="69"/>
                  </a:cubicBezTo>
                  <a:cubicBezTo>
                    <a:pt x="58" y="70"/>
                    <a:pt x="57" y="71"/>
                    <a:pt x="56" y="70"/>
                  </a:cubicBezTo>
                  <a:cubicBezTo>
                    <a:pt x="54" y="70"/>
                    <a:pt x="54" y="69"/>
                    <a:pt x="54" y="68"/>
                  </a:cubicBezTo>
                  <a:cubicBezTo>
                    <a:pt x="56" y="63"/>
                    <a:pt x="57" y="58"/>
                    <a:pt x="57" y="53"/>
                  </a:cubicBezTo>
                  <a:cubicBezTo>
                    <a:pt x="57" y="39"/>
                    <a:pt x="51" y="27"/>
                    <a:pt x="41" y="21"/>
                  </a:cubicBezTo>
                  <a:cubicBezTo>
                    <a:pt x="41" y="21"/>
                    <a:pt x="40" y="20"/>
                    <a:pt x="40" y="19"/>
                  </a:cubicBezTo>
                  <a:cubicBezTo>
                    <a:pt x="40" y="19"/>
                    <a:pt x="40" y="19"/>
                    <a:pt x="40" y="18"/>
                  </a:cubicBezTo>
                  <a:cubicBezTo>
                    <a:pt x="40" y="8"/>
                    <a:pt x="31" y="0"/>
                    <a:pt x="20" y="0"/>
                  </a:cubicBezTo>
                  <a:cubicBezTo>
                    <a:pt x="9" y="0"/>
                    <a:pt x="0" y="8"/>
                    <a:pt x="0" y="18"/>
                  </a:cubicBezTo>
                  <a:cubicBezTo>
                    <a:pt x="0" y="36"/>
                    <a:pt x="0" y="36"/>
                    <a:pt x="0" y="36"/>
                  </a:cubicBezTo>
                  <a:cubicBezTo>
                    <a:pt x="5" y="32"/>
                    <a:pt x="11" y="29"/>
                    <a:pt x="16" y="29"/>
                  </a:cubicBezTo>
                  <a:cubicBezTo>
                    <a:pt x="19" y="27"/>
                    <a:pt x="21" y="23"/>
                    <a:pt x="21" y="20"/>
                  </a:cubicBezTo>
                  <a:cubicBezTo>
                    <a:pt x="21" y="16"/>
                    <a:pt x="19" y="13"/>
                    <a:pt x="16" y="11"/>
                  </a:cubicBezTo>
                  <a:cubicBezTo>
                    <a:pt x="15" y="10"/>
                    <a:pt x="15" y="9"/>
                    <a:pt x="15" y="8"/>
                  </a:cubicBezTo>
                  <a:cubicBezTo>
                    <a:pt x="16" y="7"/>
                    <a:pt x="17" y="6"/>
                    <a:pt x="18" y="7"/>
                  </a:cubicBezTo>
                  <a:cubicBezTo>
                    <a:pt x="22" y="9"/>
                    <a:pt x="24" y="12"/>
                    <a:pt x="25" y="16"/>
                  </a:cubicBezTo>
                  <a:cubicBezTo>
                    <a:pt x="26" y="15"/>
                    <a:pt x="28" y="14"/>
                    <a:pt x="29" y="12"/>
                  </a:cubicBezTo>
                  <a:cubicBezTo>
                    <a:pt x="29" y="11"/>
                    <a:pt x="31" y="11"/>
                    <a:pt x="32" y="12"/>
                  </a:cubicBezTo>
                  <a:cubicBezTo>
                    <a:pt x="33" y="12"/>
                    <a:pt x="33" y="14"/>
                    <a:pt x="32" y="15"/>
                  </a:cubicBezTo>
                  <a:cubicBezTo>
                    <a:pt x="31" y="17"/>
                    <a:pt x="28" y="19"/>
                    <a:pt x="25" y="20"/>
                  </a:cubicBezTo>
                  <a:cubicBezTo>
                    <a:pt x="25" y="23"/>
                    <a:pt x="24" y="26"/>
                    <a:pt x="22" y="29"/>
                  </a:cubicBezTo>
                  <a:cubicBezTo>
                    <a:pt x="27" y="30"/>
                    <a:pt x="33" y="33"/>
                    <a:pt x="38" y="43"/>
                  </a:cubicBezTo>
                  <a:cubicBezTo>
                    <a:pt x="39" y="45"/>
                    <a:pt x="40" y="47"/>
                    <a:pt x="42" y="47"/>
                  </a:cubicBezTo>
                  <a:cubicBezTo>
                    <a:pt x="44" y="48"/>
                    <a:pt x="46" y="46"/>
                    <a:pt x="46" y="46"/>
                  </a:cubicBezTo>
                  <a:cubicBezTo>
                    <a:pt x="47" y="45"/>
                    <a:pt x="48" y="46"/>
                    <a:pt x="49" y="47"/>
                  </a:cubicBezTo>
                  <a:cubicBezTo>
                    <a:pt x="50" y="48"/>
                    <a:pt x="49" y="49"/>
                    <a:pt x="49" y="49"/>
                  </a:cubicBezTo>
                  <a:cubicBezTo>
                    <a:pt x="48" y="50"/>
                    <a:pt x="46" y="51"/>
                    <a:pt x="43" y="51"/>
                  </a:cubicBezTo>
                  <a:cubicBezTo>
                    <a:pt x="42" y="51"/>
                    <a:pt x="41" y="51"/>
                    <a:pt x="41" y="51"/>
                  </a:cubicBezTo>
                  <a:cubicBezTo>
                    <a:pt x="38" y="50"/>
                    <a:pt x="36" y="48"/>
                    <a:pt x="34" y="45"/>
                  </a:cubicBezTo>
                  <a:cubicBezTo>
                    <a:pt x="31" y="38"/>
                    <a:pt x="26" y="34"/>
                    <a:pt x="21" y="33"/>
                  </a:cubicBezTo>
                  <a:cubicBezTo>
                    <a:pt x="14" y="32"/>
                    <a:pt x="7" y="35"/>
                    <a:pt x="0" y="42"/>
                  </a:cubicBezTo>
                  <a:cubicBezTo>
                    <a:pt x="0" y="75"/>
                    <a:pt x="0" y="75"/>
                    <a:pt x="0" y="75"/>
                  </a:cubicBezTo>
                  <a:cubicBezTo>
                    <a:pt x="1" y="76"/>
                    <a:pt x="1" y="76"/>
                    <a:pt x="1" y="76"/>
                  </a:cubicBezTo>
                  <a:cubicBezTo>
                    <a:pt x="6" y="82"/>
                    <a:pt x="11" y="88"/>
                    <a:pt x="17" y="88"/>
                  </a:cubicBezTo>
                  <a:cubicBezTo>
                    <a:pt x="21" y="88"/>
                    <a:pt x="23" y="83"/>
                    <a:pt x="26" y="79"/>
                  </a:cubicBezTo>
                  <a:cubicBezTo>
                    <a:pt x="28" y="75"/>
                    <a:pt x="30" y="70"/>
                    <a:pt x="34" y="68"/>
                  </a:cubicBezTo>
                  <a:cubicBezTo>
                    <a:pt x="35" y="68"/>
                    <a:pt x="36" y="68"/>
                    <a:pt x="37" y="69"/>
                  </a:cubicBezTo>
                  <a:cubicBezTo>
                    <a:pt x="37" y="70"/>
                    <a:pt x="37" y="72"/>
                    <a:pt x="36" y="72"/>
                  </a:cubicBezTo>
                  <a:cubicBezTo>
                    <a:pt x="33" y="73"/>
                    <a:pt x="31" y="77"/>
                    <a:pt x="29" y="81"/>
                  </a:cubicBezTo>
                  <a:cubicBezTo>
                    <a:pt x="29" y="82"/>
                    <a:pt x="29" y="82"/>
                    <a:pt x="28" y="83"/>
                  </a:cubicBezTo>
                  <a:cubicBezTo>
                    <a:pt x="29" y="84"/>
                    <a:pt x="30" y="84"/>
                    <a:pt x="30" y="84"/>
                  </a:cubicBezTo>
                  <a:cubicBezTo>
                    <a:pt x="35" y="87"/>
                    <a:pt x="39" y="90"/>
                    <a:pt x="47" y="88"/>
                  </a:cubicBezTo>
                  <a:cubicBezTo>
                    <a:pt x="48" y="88"/>
                    <a:pt x="49" y="88"/>
                    <a:pt x="49" y="89"/>
                  </a:cubicBezTo>
                  <a:cubicBezTo>
                    <a:pt x="50" y="91"/>
                    <a:pt x="49" y="92"/>
                    <a:pt x="48" y="92"/>
                  </a:cubicBezTo>
                  <a:cubicBezTo>
                    <a:pt x="46" y="92"/>
                    <a:pt x="44" y="93"/>
                    <a:pt x="42" y="93"/>
                  </a:cubicBezTo>
                  <a:cubicBezTo>
                    <a:pt x="36" y="93"/>
                    <a:pt x="32" y="90"/>
                    <a:pt x="28" y="88"/>
                  </a:cubicBezTo>
                  <a:cubicBezTo>
                    <a:pt x="27" y="88"/>
                    <a:pt x="27" y="87"/>
                    <a:pt x="26" y="87"/>
                  </a:cubicBezTo>
                  <a:cubicBezTo>
                    <a:pt x="24" y="90"/>
                    <a:pt x="21" y="92"/>
                    <a:pt x="18" y="92"/>
                  </a:cubicBezTo>
                  <a:cubicBezTo>
                    <a:pt x="17" y="92"/>
                    <a:pt x="17" y="92"/>
                    <a:pt x="17" y="92"/>
                  </a:cubicBezTo>
                  <a:cubicBezTo>
                    <a:pt x="10" y="92"/>
                    <a:pt x="5" y="87"/>
                    <a:pt x="0" y="82"/>
                  </a:cubicBezTo>
                  <a:cubicBezTo>
                    <a:pt x="0" y="102"/>
                    <a:pt x="0" y="102"/>
                    <a:pt x="0" y="102"/>
                  </a:cubicBezTo>
                  <a:cubicBezTo>
                    <a:pt x="7" y="103"/>
                    <a:pt x="13" y="106"/>
                    <a:pt x="17" y="109"/>
                  </a:cubicBezTo>
                  <a:cubicBezTo>
                    <a:pt x="21" y="111"/>
                    <a:pt x="26" y="110"/>
                    <a:pt x="30" y="108"/>
                  </a:cubicBezTo>
                  <a:cubicBezTo>
                    <a:pt x="31" y="107"/>
                    <a:pt x="33" y="107"/>
                    <a:pt x="33" y="108"/>
                  </a:cubicBezTo>
                  <a:cubicBezTo>
                    <a:pt x="34" y="109"/>
                    <a:pt x="34" y="111"/>
                    <a:pt x="33" y="111"/>
                  </a:cubicBezTo>
                  <a:cubicBezTo>
                    <a:pt x="29" y="113"/>
                    <a:pt x="26" y="114"/>
                    <a:pt x="22" y="114"/>
                  </a:cubicBezTo>
                  <a:cubicBezTo>
                    <a:pt x="22" y="114"/>
                    <a:pt x="21" y="114"/>
                    <a:pt x="21" y="114"/>
                  </a:cubicBezTo>
                  <a:cubicBezTo>
                    <a:pt x="23" y="117"/>
                    <a:pt x="24" y="120"/>
                    <a:pt x="24" y="124"/>
                  </a:cubicBezTo>
                  <a:cubicBezTo>
                    <a:pt x="24" y="125"/>
                    <a:pt x="23" y="126"/>
                    <a:pt x="22" y="126"/>
                  </a:cubicBezTo>
                  <a:cubicBezTo>
                    <a:pt x="22" y="126"/>
                    <a:pt x="22" y="126"/>
                    <a:pt x="22" y="126"/>
                  </a:cubicBezTo>
                  <a:cubicBezTo>
                    <a:pt x="21" y="126"/>
                    <a:pt x="20" y="125"/>
                    <a:pt x="20" y="124"/>
                  </a:cubicBezTo>
                  <a:cubicBezTo>
                    <a:pt x="19" y="115"/>
                    <a:pt x="13" y="109"/>
                    <a:pt x="0" y="106"/>
                  </a:cubicBezTo>
                  <a:cubicBezTo>
                    <a:pt x="0" y="122"/>
                    <a:pt x="0" y="122"/>
                    <a:pt x="0" y="122"/>
                  </a:cubicBezTo>
                  <a:cubicBezTo>
                    <a:pt x="0" y="125"/>
                    <a:pt x="0" y="127"/>
                    <a:pt x="1" y="129"/>
                  </a:cubicBezTo>
                  <a:cubicBezTo>
                    <a:pt x="4" y="141"/>
                    <a:pt x="13" y="149"/>
                    <a:pt x="24" y="149"/>
                  </a:cubicBezTo>
                  <a:cubicBezTo>
                    <a:pt x="37" y="149"/>
                    <a:pt x="48" y="137"/>
                    <a:pt x="48" y="122"/>
                  </a:cubicBezTo>
                  <a:cubicBezTo>
                    <a:pt x="48" y="120"/>
                    <a:pt x="47" y="117"/>
                    <a:pt x="47" y="115"/>
                  </a:cubicBezTo>
                  <a:cubicBezTo>
                    <a:pt x="46" y="111"/>
                    <a:pt x="44" y="107"/>
                    <a:pt x="41" y="104"/>
                  </a:cubicBezTo>
                  <a:cubicBezTo>
                    <a:pt x="40" y="103"/>
                    <a:pt x="40" y="102"/>
                    <a:pt x="41" y="101"/>
                  </a:cubicBezTo>
                  <a:cubicBezTo>
                    <a:pt x="42" y="100"/>
                    <a:pt x="43" y="100"/>
                    <a:pt x="44" y="101"/>
                  </a:cubicBezTo>
                  <a:cubicBezTo>
                    <a:pt x="47" y="104"/>
                    <a:pt x="49" y="108"/>
                    <a:pt x="50" y="112"/>
                  </a:cubicBezTo>
                  <a:cubicBezTo>
                    <a:pt x="53" y="110"/>
                    <a:pt x="54" y="108"/>
                    <a:pt x="55" y="105"/>
                  </a:cubicBezTo>
                  <a:cubicBezTo>
                    <a:pt x="55" y="105"/>
                    <a:pt x="55" y="105"/>
                    <a:pt x="54" y="106"/>
                  </a:cubicBezTo>
                  <a:cubicBezTo>
                    <a:pt x="54" y="106"/>
                    <a:pt x="54" y="106"/>
                    <a:pt x="53" y="106"/>
                  </a:cubicBezTo>
                  <a:cubicBezTo>
                    <a:pt x="53" y="106"/>
                    <a:pt x="52" y="105"/>
                    <a:pt x="52" y="105"/>
                  </a:cubicBezTo>
                  <a:cubicBezTo>
                    <a:pt x="51" y="104"/>
                    <a:pt x="51" y="102"/>
                    <a:pt x="52" y="102"/>
                  </a:cubicBezTo>
                  <a:cubicBezTo>
                    <a:pt x="63" y="96"/>
                    <a:pt x="68" y="83"/>
                    <a:pt x="65" y="70"/>
                  </a:cubicBezTo>
                  <a:close/>
                  <a:moveTo>
                    <a:pt x="38" y="61"/>
                  </a:moveTo>
                  <a:cubicBezTo>
                    <a:pt x="37" y="62"/>
                    <a:pt x="36" y="62"/>
                    <a:pt x="35" y="62"/>
                  </a:cubicBezTo>
                  <a:cubicBezTo>
                    <a:pt x="26" y="55"/>
                    <a:pt x="15" y="56"/>
                    <a:pt x="7" y="64"/>
                  </a:cubicBezTo>
                  <a:cubicBezTo>
                    <a:pt x="6" y="65"/>
                    <a:pt x="6" y="65"/>
                    <a:pt x="5" y="65"/>
                  </a:cubicBezTo>
                  <a:cubicBezTo>
                    <a:pt x="5" y="65"/>
                    <a:pt x="4" y="65"/>
                    <a:pt x="4" y="64"/>
                  </a:cubicBezTo>
                  <a:cubicBezTo>
                    <a:pt x="3" y="63"/>
                    <a:pt x="3" y="62"/>
                    <a:pt x="4" y="61"/>
                  </a:cubicBezTo>
                  <a:cubicBezTo>
                    <a:pt x="8" y="57"/>
                    <a:pt x="13" y="55"/>
                    <a:pt x="19" y="54"/>
                  </a:cubicBezTo>
                  <a:cubicBezTo>
                    <a:pt x="20" y="53"/>
                    <a:pt x="21" y="52"/>
                    <a:pt x="22" y="50"/>
                  </a:cubicBezTo>
                  <a:cubicBezTo>
                    <a:pt x="22" y="48"/>
                    <a:pt x="21" y="45"/>
                    <a:pt x="19" y="43"/>
                  </a:cubicBezTo>
                  <a:cubicBezTo>
                    <a:pt x="18" y="42"/>
                    <a:pt x="18" y="41"/>
                    <a:pt x="19" y="40"/>
                  </a:cubicBezTo>
                  <a:cubicBezTo>
                    <a:pt x="20" y="39"/>
                    <a:pt x="21" y="39"/>
                    <a:pt x="22" y="40"/>
                  </a:cubicBezTo>
                  <a:cubicBezTo>
                    <a:pt x="26" y="44"/>
                    <a:pt x="26" y="48"/>
                    <a:pt x="26" y="51"/>
                  </a:cubicBezTo>
                  <a:cubicBezTo>
                    <a:pt x="26" y="52"/>
                    <a:pt x="25" y="53"/>
                    <a:pt x="25" y="54"/>
                  </a:cubicBezTo>
                  <a:cubicBezTo>
                    <a:pt x="29" y="54"/>
                    <a:pt x="33" y="55"/>
                    <a:pt x="37" y="58"/>
                  </a:cubicBezTo>
                  <a:cubicBezTo>
                    <a:pt x="38" y="59"/>
                    <a:pt x="39" y="60"/>
                    <a:pt x="3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86" name="Freeform 585"/>
            <p:cNvSpPr>
              <a:spLocks noEditPoints="1"/>
            </p:cNvSpPr>
            <p:nvPr/>
          </p:nvSpPr>
          <p:spPr bwMode="auto">
            <a:xfrm>
              <a:off x="5397500" y="3698875"/>
              <a:ext cx="279400" cy="612775"/>
            </a:xfrm>
            <a:custGeom>
              <a:avLst/>
              <a:gdLst>
                <a:gd name="T0" fmla="*/ 82176 w 68"/>
                <a:gd name="T1" fmla="*/ 501735 h 149"/>
                <a:gd name="T2" fmla="*/ 275291 w 68"/>
                <a:gd name="T3" fmla="*/ 530523 h 149"/>
                <a:gd name="T4" fmla="*/ 279400 w 68"/>
                <a:gd name="T5" fmla="*/ 435934 h 149"/>
                <a:gd name="T6" fmla="*/ 189006 w 68"/>
                <a:gd name="T7" fmla="*/ 518186 h 149"/>
                <a:gd name="T8" fmla="*/ 180788 w 68"/>
                <a:gd name="T9" fmla="*/ 509960 h 149"/>
                <a:gd name="T10" fmla="*/ 152026 w 68"/>
                <a:gd name="T11" fmla="*/ 452384 h 149"/>
                <a:gd name="T12" fmla="*/ 147918 w 68"/>
                <a:gd name="T13" fmla="*/ 435934 h 149"/>
                <a:gd name="T14" fmla="*/ 279400 w 68"/>
                <a:gd name="T15" fmla="*/ 419484 h 149"/>
                <a:gd name="T16" fmla="*/ 209550 w 68"/>
                <a:gd name="T17" fmla="*/ 378358 h 149"/>
                <a:gd name="T18" fmla="*/ 172571 w 68"/>
                <a:gd name="T19" fmla="*/ 357795 h 149"/>
                <a:gd name="T20" fmla="*/ 106829 w 68"/>
                <a:gd name="T21" fmla="*/ 382470 h 149"/>
                <a:gd name="T22" fmla="*/ 78068 w 68"/>
                <a:gd name="T23" fmla="*/ 366020 h 149"/>
                <a:gd name="T24" fmla="*/ 156135 w 68"/>
                <a:gd name="T25" fmla="*/ 345457 h 149"/>
                <a:gd name="T26" fmla="*/ 160244 w 68"/>
                <a:gd name="T27" fmla="*/ 333119 h 149"/>
                <a:gd name="T28" fmla="*/ 127374 w 68"/>
                <a:gd name="T29" fmla="*/ 283768 h 149"/>
                <a:gd name="T30" fmla="*/ 172571 w 68"/>
                <a:gd name="T31" fmla="*/ 324894 h 149"/>
                <a:gd name="T32" fmla="*/ 275291 w 68"/>
                <a:gd name="T33" fmla="*/ 312556 h 149"/>
                <a:gd name="T34" fmla="*/ 279400 w 68"/>
                <a:gd name="T35" fmla="*/ 172729 h 149"/>
                <a:gd name="T36" fmla="*/ 139700 w 68"/>
                <a:gd name="T37" fmla="*/ 185066 h 149"/>
                <a:gd name="T38" fmla="*/ 102721 w 68"/>
                <a:gd name="T39" fmla="*/ 209742 h 149"/>
                <a:gd name="T40" fmla="*/ 78068 w 68"/>
                <a:gd name="T41" fmla="*/ 193291 h 149"/>
                <a:gd name="T42" fmla="*/ 106829 w 68"/>
                <a:gd name="T43" fmla="*/ 193291 h 149"/>
                <a:gd name="T44" fmla="*/ 189006 w 68"/>
                <a:gd name="T45" fmla="*/ 119265 h 149"/>
                <a:gd name="T46" fmla="*/ 205441 w 68"/>
                <a:gd name="T47" fmla="*/ 28788 h 149"/>
                <a:gd name="T48" fmla="*/ 213659 w 68"/>
                <a:gd name="T49" fmla="*/ 45238 h 149"/>
                <a:gd name="T50" fmla="*/ 213659 w 68"/>
                <a:gd name="T51" fmla="*/ 119265 h 149"/>
                <a:gd name="T52" fmla="*/ 279400 w 68"/>
                <a:gd name="T53" fmla="*/ 74027 h 149"/>
                <a:gd name="T54" fmla="*/ 115047 w 68"/>
                <a:gd name="T55" fmla="*/ 74027 h 149"/>
                <a:gd name="T56" fmla="*/ 110938 w 68"/>
                <a:gd name="T57" fmla="*/ 86364 h 149"/>
                <a:gd name="T58" fmla="*/ 57524 w 68"/>
                <a:gd name="T59" fmla="*/ 279656 h 149"/>
                <a:gd name="T60" fmla="*/ 41088 w 68"/>
                <a:gd name="T61" fmla="*/ 283768 h 149"/>
                <a:gd name="T62" fmla="*/ 12326 w 68"/>
                <a:gd name="T63" fmla="*/ 287881 h 149"/>
                <a:gd name="T64" fmla="*/ 65741 w 68"/>
                <a:gd name="T65" fmla="*/ 431821 h 149"/>
                <a:gd name="T66" fmla="*/ 57524 w 68"/>
                <a:gd name="T67" fmla="*/ 435934 h 149"/>
                <a:gd name="T68" fmla="*/ 73959 w 68"/>
                <a:gd name="T69" fmla="*/ 460609 h 149"/>
                <a:gd name="T70" fmla="*/ 110938 w 68"/>
                <a:gd name="T71" fmla="*/ 415371 h 149"/>
                <a:gd name="T72" fmla="*/ 86285 w 68"/>
                <a:gd name="T73" fmla="*/ 472947 h 149"/>
                <a:gd name="T74" fmla="*/ 176679 w 68"/>
                <a:gd name="T75" fmla="*/ 222080 h 149"/>
                <a:gd name="T76" fmla="*/ 189006 w 68"/>
                <a:gd name="T77" fmla="*/ 164503 h 149"/>
                <a:gd name="T78" fmla="*/ 201332 w 68"/>
                <a:gd name="T79" fmla="*/ 176841 h 149"/>
                <a:gd name="T80" fmla="*/ 205441 w 68"/>
                <a:gd name="T81" fmla="*/ 222080 h 149"/>
                <a:gd name="T82" fmla="*/ 262965 w 68"/>
                <a:gd name="T83" fmla="*/ 263205 h 149"/>
                <a:gd name="T84" fmla="*/ 250638 w 68"/>
                <a:gd name="T85" fmla="*/ 263205 h 149"/>
                <a:gd name="T86" fmla="*/ 205441 w 68"/>
                <a:gd name="T87" fmla="*/ 267318 h 149"/>
                <a:gd name="T88" fmla="*/ 184897 w 68"/>
                <a:gd name="T89" fmla="*/ 287881 h 149"/>
                <a:gd name="T90" fmla="*/ 176679 w 68"/>
                <a:gd name="T91" fmla="*/ 275543 h 149"/>
                <a:gd name="T92" fmla="*/ 213659 w 68"/>
                <a:gd name="T93" fmla="*/ 242642 h 149"/>
                <a:gd name="T94" fmla="*/ 123265 w 68"/>
                <a:gd name="T95" fmla="*/ 250868 h 1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8" h="149">
                  <a:moveTo>
                    <a:pt x="21" y="115"/>
                  </a:moveTo>
                  <a:cubicBezTo>
                    <a:pt x="21" y="117"/>
                    <a:pt x="20" y="120"/>
                    <a:pt x="20" y="122"/>
                  </a:cubicBezTo>
                  <a:cubicBezTo>
                    <a:pt x="20" y="137"/>
                    <a:pt x="31" y="149"/>
                    <a:pt x="44" y="149"/>
                  </a:cubicBezTo>
                  <a:cubicBezTo>
                    <a:pt x="55" y="149"/>
                    <a:pt x="64" y="141"/>
                    <a:pt x="67" y="129"/>
                  </a:cubicBezTo>
                  <a:cubicBezTo>
                    <a:pt x="68" y="127"/>
                    <a:pt x="68" y="125"/>
                    <a:pt x="68" y="122"/>
                  </a:cubicBezTo>
                  <a:cubicBezTo>
                    <a:pt x="68" y="106"/>
                    <a:pt x="68" y="106"/>
                    <a:pt x="68" y="106"/>
                  </a:cubicBezTo>
                  <a:cubicBezTo>
                    <a:pt x="56" y="109"/>
                    <a:pt x="49" y="115"/>
                    <a:pt x="48" y="124"/>
                  </a:cubicBezTo>
                  <a:cubicBezTo>
                    <a:pt x="48" y="125"/>
                    <a:pt x="47" y="126"/>
                    <a:pt x="46" y="126"/>
                  </a:cubicBezTo>
                  <a:cubicBezTo>
                    <a:pt x="46" y="126"/>
                    <a:pt x="46" y="126"/>
                    <a:pt x="46" y="126"/>
                  </a:cubicBezTo>
                  <a:cubicBezTo>
                    <a:pt x="45" y="126"/>
                    <a:pt x="44" y="125"/>
                    <a:pt x="44" y="124"/>
                  </a:cubicBezTo>
                  <a:cubicBezTo>
                    <a:pt x="44" y="119"/>
                    <a:pt x="46" y="115"/>
                    <a:pt x="49" y="112"/>
                  </a:cubicBezTo>
                  <a:cubicBezTo>
                    <a:pt x="45" y="110"/>
                    <a:pt x="41" y="109"/>
                    <a:pt x="37" y="110"/>
                  </a:cubicBezTo>
                  <a:cubicBezTo>
                    <a:pt x="36" y="110"/>
                    <a:pt x="35" y="110"/>
                    <a:pt x="34" y="108"/>
                  </a:cubicBezTo>
                  <a:cubicBezTo>
                    <a:pt x="34" y="107"/>
                    <a:pt x="35" y="106"/>
                    <a:pt x="36" y="106"/>
                  </a:cubicBezTo>
                  <a:cubicBezTo>
                    <a:pt x="41" y="105"/>
                    <a:pt x="47" y="106"/>
                    <a:pt x="52" y="109"/>
                  </a:cubicBezTo>
                  <a:cubicBezTo>
                    <a:pt x="56" y="106"/>
                    <a:pt x="61" y="103"/>
                    <a:pt x="68" y="102"/>
                  </a:cubicBezTo>
                  <a:cubicBezTo>
                    <a:pt x="68" y="82"/>
                    <a:pt x="68" y="82"/>
                    <a:pt x="68" y="82"/>
                  </a:cubicBezTo>
                  <a:cubicBezTo>
                    <a:pt x="63" y="87"/>
                    <a:pt x="58" y="92"/>
                    <a:pt x="51" y="92"/>
                  </a:cubicBezTo>
                  <a:cubicBezTo>
                    <a:pt x="51" y="92"/>
                    <a:pt x="51" y="92"/>
                    <a:pt x="50" y="92"/>
                  </a:cubicBezTo>
                  <a:cubicBezTo>
                    <a:pt x="47" y="92"/>
                    <a:pt x="44" y="90"/>
                    <a:pt x="42" y="87"/>
                  </a:cubicBezTo>
                  <a:cubicBezTo>
                    <a:pt x="41" y="87"/>
                    <a:pt x="41" y="88"/>
                    <a:pt x="40" y="88"/>
                  </a:cubicBezTo>
                  <a:cubicBezTo>
                    <a:pt x="36" y="90"/>
                    <a:pt x="32" y="93"/>
                    <a:pt x="26" y="93"/>
                  </a:cubicBezTo>
                  <a:cubicBezTo>
                    <a:pt x="24" y="93"/>
                    <a:pt x="22" y="92"/>
                    <a:pt x="20" y="92"/>
                  </a:cubicBezTo>
                  <a:cubicBezTo>
                    <a:pt x="19" y="92"/>
                    <a:pt x="18" y="91"/>
                    <a:pt x="19" y="89"/>
                  </a:cubicBezTo>
                  <a:cubicBezTo>
                    <a:pt x="19" y="88"/>
                    <a:pt x="20" y="88"/>
                    <a:pt x="21" y="88"/>
                  </a:cubicBezTo>
                  <a:cubicBezTo>
                    <a:pt x="29" y="90"/>
                    <a:pt x="33" y="87"/>
                    <a:pt x="38" y="84"/>
                  </a:cubicBezTo>
                  <a:cubicBezTo>
                    <a:pt x="38" y="84"/>
                    <a:pt x="39" y="84"/>
                    <a:pt x="40" y="83"/>
                  </a:cubicBezTo>
                  <a:cubicBezTo>
                    <a:pt x="40" y="82"/>
                    <a:pt x="39" y="82"/>
                    <a:pt x="39" y="81"/>
                  </a:cubicBezTo>
                  <a:cubicBezTo>
                    <a:pt x="37" y="77"/>
                    <a:pt x="35" y="73"/>
                    <a:pt x="32" y="72"/>
                  </a:cubicBezTo>
                  <a:cubicBezTo>
                    <a:pt x="31" y="72"/>
                    <a:pt x="31" y="70"/>
                    <a:pt x="31" y="69"/>
                  </a:cubicBezTo>
                  <a:cubicBezTo>
                    <a:pt x="32" y="68"/>
                    <a:pt x="33" y="68"/>
                    <a:pt x="34" y="68"/>
                  </a:cubicBezTo>
                  <a:cubicBezTo>
                    <a:pt x="38" y="70"/>
                    <a:pt x="40" y="75"/>
                    <a:pt x="42" y="79"/>
                  </a:cubicBezTo>
                  <a:cubicBezTo>
                    <a:pt x="45" y="83"/>
                    <a:pt x="47" y="88"/>
                    <a:pt x="51" y="88"/>
                  </a:cubicBezTo>
                  <a:cubicBezTo>
                    <a:pt x="57" y="88"/>
                    <a:pt x="62" y="82"/>
                    <a:pt x="67" y="76"/>
                  </a:cubicBezTo>
                  <a:cubicBezTo>
                    <a:pt x="68" y="75"/>
                    <a:pt x="68" y="75"/>
                    <a:pt x="68" y="75"/>
                  </a:cubicBezTo>
                  <a:cubicBezTo>
                    <a:pt x="68" y="42"/>
                    <a:pt x="68" y="42"/>
                    <a:pt x="68" y="42"/>
                  </a:cubicBezTo>
                  <a:cubicBezTo>
                    <a:pt x="61" y="35"/>
                    <a:pt x="54" y="32"/>
                    <a:pt x="47" y="33"/>
                  </a:cubicBezTo>
                  <a:cubicBezTo>
                    <a:pt x="42" y="34"/>
                    <a:pt x="37" y="38"/>
                    <a:pt x="34" y="45"/>
                  </a:cubicBezTo>
                  <a:cubicBezTo>
                    <a:pt x="32" y="48"/>
                    <a:pt x="30" y="50"/>
                    <a:pt x="28" y="51"/>
                  </a:cubicBezTo>
                  <a:cubicBezTo>
                    <a:pt x="27" y="51"/>
                    <a:pt x="26" y="51"/>
                    <a:pt x="25" y="51"/>
                  </a:cubicBezTo>
                  <a:cubicBezTo>
                    <a:pt x="22" y="51"/>
                    <a:pt x="20" y="50"/>
                    <a:pt x="20" y="49"/>
                  </a:cubicBezTo>
                  <a:cubicBezTo>
                    <a:pt x="19" y="49"/>
                    <a:pt x="18" y="48"/>
                    <a:pt x="19" y="47"/>
                  </a:cubicBezTo>
                  <a:cubicBezTo>
                    <a:pt x="20" y="46"/>
                    <a:pt x="21" y="45"/>
                    <a:pt x="22" y="46"/>
                  </a:cubicBezTo>
                  <a:cubicBezTo>
                    <a:pt x="22" y="46"/>
                    <a:pt x="24" y="48"/>
                    <a:pt x="26" y="47"/>
                  </a:cubicBezTo>
                  <a:cubicBezTo>
                    <a:pt x="28" y="47"/>
                    <a:pt x="29" y="45"/>
                    <a:pt x="30" y="43"/>
                  </a:cubicBezTo>
                  <a:cubicBezTo>
                    <a:pt x="35" y="33"/>
                    <a:pt x="41" y="30"/>
                    <a:pt x="46" y="29"/>
                  </a:cubicBezTo>
                  <a:cubicBezTo>
                    <a:pt x="44" y="26"/>
                    <a:pt x="43" y="23"/>
                    <a:pt x="43" y="20"/>
                  </a:cubicBezTo>
                  <a:cubicBezTo>
                    <a:pt x="43" y="14"/>
                    <a:pt x="45" y="10"/>
                    <a:pt x="50" y="7"/>
                  </a:cubicBezTo>
                  <a:cubicBezTo>
                    <a:pt x="51" y="6"/>
                    <a:pt x="52" y="7"/>
                    <a:pt x="53" y="8"/>
                  </a:cubicBezTo>
                  <a:cubicBezTo>
                    <a:pt x="53" y="9"/>
                    <a:pt x="53" y="10"/>
                    <a:pt x="52" y="11"/>
                  </a:cubicBezTo>
                  <a:cubicBezTo>
                    <a:pt x="49" y="13"/>
                    <a:pt x="47" y="16"/>
                    <a:pt x="47" y="20"/>
                  </a:cubicBezTo>
                  <a:cubicBezTo>
                    <a:pt x="47" y="23"/>
                    <a:pt x="49" y="27"/>
                    <a:pt x="52" y="29"/>
                  </a:cubicBezTo>
                  <a:cubicBezTo>
                    <a:pt x="57" y="29"/>
                    <a:pt x="63" y="32"/>
                    <a:pt x="68" y="36"/>
                  </a:cubicBezTo>
                  <a:cubicBezTo>
                    <a:pt x="68" y="18"/>
                    <a:pt x="68" y="18"/>
                    <a:pt x="68" y="18"/>
                  </a:cubicBezTo>
                  <a:cubicBezTo>
                    <a:pt x="68" y="8"/>
                    <a:pt x="59" y="0"/>
                    <a:pt x="48" y="0"/>
                  </a:cubicBezTo>
                  <a:cubicBezTo>
                    <a:pt x="37" y="0"/>
                    <a:pt x="28" y="8"/>
                    <a:pt x="28" y="18"/>
                  </a:cubicBezTo>
                  <a:cubicBezTo>
                    <a:pt x="28" y="19"/>
                    <a:pt x="28" y="19"/>
                    <a:pt x="28" y="19"/>
                  </a:cubicBezTo>
                  <a:cubicBezTo>
                    <a:pt x="28" y="20"/>
                    <a:pt x="28" y="21"/>
                    <a:pt x="27" y="21"/>
                  </a:cubicBezTo>
                  <a:cubicBezTo>
                    <a:pt x="17" y="27"/>
                    <a:pt x="12" y="39"/>
                    <a:pt x="12" y="53"/>
                  </a:cubicBezTo>
                  <a:cubicBezTo>
                    <a:pt x="12" y="58"/>
                    <a:pt x="12" y="63"/>
                    <a:pt x="14" y="68"/>
                  </a:cubicBezTo>
                  <a:cubicBezTo>
                    <a:pt x="14" y="69"/>
                    <a:pt x="14" y="70"/>
                    <a:pt x="13" y="70"/>
                  </a:cubicBezTo>
                  <a:cubicBezTo>
                    <a:pt x="11" y="71"/>
                    <a:pt x="10" y="70"/>
                    <a:pt x="10" y="69"/>
                  </a:cubicBezTo>
                  <a:cubicBezTo>
                    <a:pt x="9" y="65"/>
                    <a:pt x="8" y="62"/>
                    <a:pt x="8" y="58"/>
                  </a:cubicBezTo>
                  <a:cubicBezTo>
                    <a:pt x="5" y="62"/>
                    <a:pt x="4" y="66"/>
                    <a:pt x="3" y="70"/>
                  </a:cubicBezTo>
                  <a:cubicBezTo>
                    <a:pt x="0" y="83"/>
                    <a:pt x="5" y="96"/>
                    <a:pt x="16" y="102"/>
                  </a:cubicBezTo>
                  <a:cubicBezTo>
                    <a:pt x="17" y="102"/>
                    <a:pt x="17" y="104"/>
                    <a:pt x="16" y="105"/>
                  </a:cubicBezTo>
                  <a:cubicBezTo>
                    <a:pt x="16" y="105"/>
                    <a:pt x="15" y="106"/>
                    <a:pt x="15" y="106"/>
                  </a:cubicBezTo>
                  <a:cubicBezTo>
                    <a:pt x="14" y="106"/>
                    <a:pt x="14" y="106"/>
                    <a:pt x="14" y="106"/>
                  </a:cubicBezTo>
                  <a:cubicBezTo>
                    <a:pt x="13" y="105"/>
                    <a:pt x="13" y="105"/>
                    <a:pt x="13" y="105"/>
                  </a:cubicBezTo>
                  <a:cubicBezTo>
                    <a:pt x="14" y="108"/>
                    <a:pt x="15" y="110"/>
                    <a:pt x="18" y="112"/>
                  </a:cubicBezTo>
                  <a:cubicBezTo>
                    <a:pt x="19" y="108"/>
                    <a:pt x="21" y="104"/>
                    <a:pt x="24" y="101"/>
                  </a:cubicBezTo>
                  <a:cubicBezTo>
                    <a:pt x="25" y="100"/>
                    <a:pt x="26" y="100"/>
                    <a:pt x="27" y="101"/>
                  </a:cubicBezTo>
                  <a:cubicBezTo>
                    <a:pt x="28" y="102"/>
                    <a:pt x="28" y="103"/>
                    <a:pt x="27" y="104"/>
                  </a:cubicBezTo>
                  <a:cubicBezTo>
                    <a:pt x="24" y="107"/>
                    <a:pt x="22" y="111"/>
                    <a:pt x="21" y="115"/>
                  </a:cubicBezTo>
                  <a:close/>
                  <a:moveTo>
                    <a:pt x="31" y="58"/>
                  </a:moveTo>
                  <a:cubicBezTo>
                    <a:pt x="35" y="55"/>
                    <a:pt x="39" y="54"/>
                    <a:pt x="43" y="54"/>
                  </a:cubicBezTo>
                  <a:cubicBezTo>
                    <a:pt x="43" y="53"/>
                    <a:pt x="42" y="52"/>
                    <a:pt x="42" y="51"/>
                  </a:cubicBezTo>
                  <a:cubicBezTo>
                    <a:pt x="42" y="48"/>
                    <a:pt x="42" y="44"/>
                    <a:pt x="46" y="40"/>
                  </a:cubicBezTo>
                  <a:cubicBezTo>
                    <a:pt x="47" y="39"/>
                    <a:pt x="49" y="39"/>
                    <a:pt x="49" y="40"/>
                  </a:cubicBezTo>
                  <a:cubicBezTo>
                    <a:pt x="50" y="41"/>
                    <a:pt x="50" y="42"/>
                    <a:pt x="49" y="43"/>
                  </a:cubicBezTo>
                  <a:cubicBezTo>
                    <a:pt x="47" y="45"/>
                    <a:pt x="46" y="48"/>
                    <a:pt x="46" y="50"/>
                  </a:cubicBezTo>
                  <a:cubicBezTo>
                    <a:pt x="47" y="52"/>
                    <a:pt x="48" y="53"/>
                    <a:pt x="50" y="54"/>
                  </a:cubicBezTo>
                  <a:cubicBezTo>
                    <a:pt x="55" y="55"/>
                    <a:pt x="60" y="57"/>
                    <a:pt x="64" y="61"/>
                  </a:cubicBezTo>
                  <a:cubicBezTo>
                    <a:pt x="65" y="62"/>
                    <a:pt x="65" y="63"/>
                    <a:pt x="64" y="64"/>
                  </a:cubicBezTo>
                  <a:cubicBezTo>
                    <a:pt x="64" y="65"/>
                    <a:pt x="63" y="65"/>
                    <a:pt x="63" y="65"/>
                  </a:cubicBezTo>
                  <a:cubicBezTo>
                    <a:pt x="62" y="65"/>
                    <a:pt x="62" y="65"/>
                    <a:pt x="61" y="64"/>
                  </a:cubicBezTo>
                  <a:cubicBezTo>
                    <a:pt x="60" y="63"/>
                    <a:pt x="58" y="62"/>
                    <a:pt x="57" y="61"/>
                  </a:cubicBezTo>
                  <a:cubicBezTo>
                    <a:pt x="55" y="62"/>
                    <a:pt x="52" y="64"/>
                    <a:pt x="50" y="65"/>
                  </a:cubicBezTo>
                  <a:cubicBezTo>
                    <a:pt x="48" y="66"/>
                    <a:pt x="47" y="67"/>
                    <a:pt x="46" y="69"/>
                  </a:cubicBezTo>
                  <a:cubicBezTo>
                    <a:pt x="46" y="69"/>
                    <a:pt x="45" y="70"/>
                    <a:pt x="45" y="70"/>
                  </a:cubicBezTo>
                  <a:cubicBezTo>
                    <a:pt x="44" y="70"/>
                    <a:pt x="44" y="70"/>
                    <a:pt x="44" y="70"/>
                  </a:cubicBezTo>
                  <a:cubicBezTo>
                    <a:pt x="43" y="69"/>
                    <a:pt x="42" y="68"/>
                    <a:pt x="43" y="67"/>
                  </a:cubicBezTo>
                  <a:cubicBezTo>
                    <a:pt x="44" y="65"/>
                    <a:pt x="45" y="63"/>
                    <a:pt x="48" y="61"/>
                  </a:cubicBezTo>
                  <a:cubicBezTo>
                    <a:pt x="49" y="60"/>
                    <a:pt x="50" y="59"/>
                    <a:pt x="52" y="59"/>
                  </a:cubicBezTo>
                  <a:cubicBezTo>
                    <a:pt x="46" y="57"/>
                    <a:pt x="39" y="58"/>
                    <a:pt x="33" y="62"/>
                  </a:cubicBezTo>
                  <a:cubicBezTo>
                    <a:pt x="32" y="62"/>
                    <a:pt x="31" y="62"/>
                    <a:pt x="30" y="61"/>
                  </a:cubicBezTo>
                  <a:cubicBezTo>
                    <a:pt x="29" y="60"/>
                    <a:pt x="30" y="59"/>
                    <a:pt x="3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2065" name="Group 547"/>
          <p:cNvGrpSpPr>
            <a:grpSpLocks/>
          </p:cNvGrpSpPr>
          <p:nvPr/>
        </p:nvGrpSpPr>
        <p:grpSpPr bwMode="auto">
          <a:xfrm>
            <a:off x="5413375" y="1550988"/>
            <a:ext cx="555626" cy="752475"/>
            <a:chOff x="5413375" y="1550988"/>
            <a:chExt cx="555626" cy="752475"/>
          </a:xfrm>
          <a:solidFill>
            <a:schemeClr val="accent1"/>
          </a:solidFill>
        </p:grpSpPr>
        <p:sp>
          <p:nvSpPr>
            <p:cNvPr id="2079" name="Freeform 586"/>
            <p:cNvSpPr>
              <a:spLocks/>
            </p:cNvSpPr>
            <p:nvPr/>
          </p:nvSpPr>
          <p:spPr bwMode="auto">
            <a:xfrm>
              <a:off x="5475288" y="1590675"/>
              <a:ext cx="82550" cy="211138"/>
            </a:xfrm>
            <a:custGeom>
              <a:avLst/>
              <a:gdLst>
                <a:gd name="T0" fmla="*/ 0 w 20"/>
                <a:gd name="T1" fmla="*/ 211138 h 51"/>
                <a:gd name="T2" fmla="*/ 20638 w 20"/>
                <a:gd name="T3" fmla="*/ 124199 h 51"/>
                <a:gd name="T4" fmla="*/ 12383 w 20"/>
                <a:gd name="T5" fmla="*/ 12420 h 51"/>
                <a:gd name="T6" fmla="*/ 70168 w 20"/>
                <a:gd name="T7" fmla="*/ 0 h 51"/>
                <a:gd name="T8" fmla="*/ 82550 w 20"/>
                <a:gd name="T9" fmla="*/ 0 h 51"/>
                <a:gd name="T10" fmla="*/ 82550 w 20"/>
                <a:gd name="T11" fmla="*/ 57959 h 51"/>
                <a:gd name="T12" fmla="*/ 78423 w 20"/>
                <a:gd name="T13" fmla="*/ 86939 h 51"/>
                <a:gd name="T14" fmla="*/ 82550 w 20"/>
                <a:gd name="T15" fmla="*/ 190438 h 51"/>
                <a:gd name="T16" fmla="*/ 0 w 20"/>
                <a:gd name="T17" fmla="*/ 211138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51">
                  <a:moveTo>
                    <a:pt x="0" y="51"/>
                  </a:moveTo>
                  <a:cubicBezTo>
                    <a:pt x="3" y="43"/>
                    <a:pt x="5" y="36"/>
                    <a:pt x="5" y="30"/>
                  </a:cubicBezTo>
                  <a:cubicBezTo>
                    <a:pt x="6" y="21"/>
                    <a:pt x="6" y="13"/>
                    <a:pt x="3" y="3"/>
                  </a:cubicBezTo>
                  <a:cubicBezTo>
                    <a:pt x="8" y="1"/>
                    <a:pt x="12" y="0"/>
                    <a:pt x="17" y="0"/>
                  </a:cubicBezTo>
                  <a:cubicBezTo>
                    <a:pt x="18" y="0"/>
                    <a:pt x="19" y="0"/>
                    <a:pt x="20" y="0"/>
                  </a:cubicBezTo>
                  <a:cubicBezTo>
                    <a:pt x="20" y="5"/>
                    <a:pt x="20" y="10"/>
                    <a:pt x="20" y="14"/>
                  </a:cubicBezTo>
                  <a:cubicBezTo>
                    <a:pt x="20" y="17"/>
                    <a:pt x="19" y="19"/>
                    <a:pt x="19" y="21"/>
                  </a:cubicBezTo>
                  <a:cubicBezTo>
                    <a:pt x="17" y="29"/>
                    <a:pt x="18" y="38"/>
                    <a:pt x="20" y="46"/>
                  </a:cubicBezTo>
                  <a:cubicBezTo>
                    <a:pt x="13" y="47"/>
                    <a:pt x="6" y="49"/>
                    <a:pt x="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80" name="Freeform 587"/>
            <p:cNvSpPr>
              <a:spLocks/>
            </p:cNvSpPr>
            <p:nvPr/>
          </p:nvSpPr>
          <p:spPr bwMode="auto">
            <a:xfrm>
              <a:off x="5570538" y="1550988"/>
              <a:ext cx="217488" cy="230188"/>
            </a:xfrm>
            <a:custGeom>
              <a:avLst/>
              <a:gdLst>
                <a:gd name="T0" fmla="*/ 61553 w 53"/>
                <a:gd name="T1" fmla="*/ 230188 h 56"/>
                <a:gd name="T2" fmla="*/ 24621 w 53"/>
                <a:gd name="T3" fmla="*/ 226078 h 56"/>
                <a:gd name="T4" fmla="*/ 12311 w 53"/>
                <a:gd name="T5" fmla="*/ 226078 h 56"/>
                <a:gd name="T6" fmla="*/ 4104 w 53"/>
                <a:gd name="T7" fmla="*/ 131536 h 56"/>
                <a:gd name="T8" fmla="*/ 127210 w 53"/>
                <a:gd name="T9" fmla="*/ 0 h 56"/>
                <a:gd name="T10" fmla="*/ 139521 w 53"/>
                <a:gd name="T11" fmla="*/ 0 h 56"/>
                <a:gd name="T12" fmla="*/ 217488 w 53"/>
                <a:gd name="T13" fmla="*/ 73989 h 56"/>
                <a:gd name="T14" fmla="*/ 213384 w 53"/>
                <a:gd name="T15" fmla="*/ 73989 h 56"/>
                <a:gd name="T16" fmla="*/ 61553 w 53"/>
                <a:gd name="T17" fmla="*/ 230188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56">
                  <a:moveTo>
                    <a:pt x="15" y="56"/>
                  </a:moveTo>
                  <a:cubicBezTo>
                    <a:pt x="12" y="56"/>
                    <a:pt x="9" y="55"/>
                    <a:pt x="6" y="55"/>
                  </a:cubicBezTo>
                  <a:cubicBezTo>
                    <a:pt x="5" y="55"/>
                    <a:pt x="4" y="55"/>
                    <a:pt x="3" y="55"/>
                  </a:cubicBezTo>
                  <a:cubicBezTo>
                    <a:pt x="1" y="48"/>
                    <a:pt x="0" y="40"/>
                    <a:pt x="1" y="32"/>
                  </a:cubicBezTo>
                  <a:cubicBezTo>
                    <a:pt x="5" y="14"/>
                    <a:pt x="17" y="0"/>
                    <a:pt x="31" y="0"/>
                  </a:cubicBezTo>
                  <a:cubicBezTo>
                    <a:pt x="32" y="0"/>
                    <a:pt x="33" y="0"/>
                    <a:pt x="34" y="0"/>
                  </a:cubicBezTo>
                  <a:cubicBezTo>
                    <a:pt x="43" y="2"/>
                    <a:pt x="50" y="8"/>
                    <a:pt x="53" y="18"/>
                  </a:cubicBezTo>
                  <a:cubicBezTo>
                    <a:pt x="53" y="18"/>
                    <a:pt x="52" y="18"/>
                    <a:pt x="52" y="18"/>
                  </a:cubicBezTo>
                  <a:cubicBezTo>
                    <a:pt x="32" y="20"/>
                    <a:pt x="17" y="36"/>
                    <a:pt x="15"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81" name="Freeform 588"/>
            <p:cNvSpPr>
              <a:spLocks/>
            </p:cNvSpPr>
            <p:nvPr/>
          </p:nvSpPr>
          <p:spPr bwMode="auto">
            <a:xfrm>
              <a:off x="5754688" y="1752600"/>
              <a:ext cx="141288" cy="122238"/>
            </a:xfrm>
            <a:custGeom>
              <a:avLst/>
              <a:gdLst>
                <a:gd name="T0" fmla="*/ 95577 w 34"/>
                <a:gd name="T1" fmla="*/ 122238 h 30"/>
                <a:gd name="T2" fmla="*/ 91422 w 34"/>
                <a:gd name="T3" fmla="*/ 122238 h 30"/>
                <a:gd name="T4" fmla="*/ 0 w 34"/>
                <a:gd name="T5" fmla="*/ 85567 h 30"/>
                <a:gd name="T6" fmla="*/ 0 w 34"/>
                <a:gd name="T7" fmla="*/ 85567 h 30"/>
                <a:gd name="T8" fmla="*/ 0 w 34"/>
                <a:gd name="T9" fmla="*/ 81492 h 30"/>
                <a:gd name="T10" fmla="*/ 29089 w 34"/>
                <a:gd name="T11" fmla="*/ 4075 h 30"/>
                <a:gd name="T12" fmla="*/ 29089 w 34"/>
                <a:gd name="T13" fmla="*/ 0 h 30"/>
                <a:gd name="T14" fmla="*/ 33244 w 34"/>
                <a:gd name="T15" fmla="*/ 0 h 30"/>
                <a:gd name="T16" fmla="*/ 99733 w 34"/>
                <a:gd name="T17" fmla="*/ 24448 h 30"/>
                <a:gd name="T18" fmla="*/ 141288 w 34"/>
                <a:gd name="T19" fmla="*/ 73343 h 30"/>
                <a:gd name="T20" fmla="*/ 132977 w 34"/>
                <a:gd name="T21" fmla="*/ 110014 h 30"/>
                <a:gd name="T22" fmla="*/ 95577 w 34"/>
                <a:gd name="T23" fmla="*/ 122238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 h="30">
                  <a:moveTo>
                    <a:pt x="23" y="30"/>
                  </a:moveTo>
                  <a:cubicBezTo>
                    <a:pt x="23" y="30"/>
                    <a:pt x="22" y="30"/>
                    <a:pt x="22" y="30"/>
                  </a:cubicBezTo>
                  <a:cubicBezTo>
                    <a:pt x="15" y="29"/>
                    <a:pt x="6" y="28"/>
                    <a:pt x="0" y="21"/>
                  </a:cubicBezTo>
                  <a:cubicBezTo>
                    <a:pt x="0" y="21"/>
                    <a:pt x="0" y="21"/>
                    <a:pt x="0" y="21"/>
                  </a:cubicBezTo>
                  <a:cubicBezTo>
                    <a:pt x="0" y="21"/>
                    <a:pt x="0" y="21"/>
                    <a:pt x="0" y="20"/>
                  </a:cubicBezTo>
                  <a:cubicBezTo>
                    <a:pt x="0" y="13"/>
                    <a:pt x="2" y="6"/>
                    <a:pt x="7" y="1"/>
                  </a:cubicBezTo>
                  <a:cubicBezTo>
                    <a:pt x="7" y="1"/>
                    <a:pt x="7" y="0"/>
                    <a:pt x="7" y="0"/>
                  </a:cubicBezTo>
                  <a:cubicBezTo>
                    <a:pt x="8" y="0"/>
                    <a:pt x="8" y="0"/>
                    <a:pt x="8" y="0"/>
                  </a:cubicBezTo>
                  <a:cubicBezTo>
                    <a:pt x="15" y="2"/>
                    <a:pt x="20" y="3"/>
                    <a:pt x="24" y="6"/>
                  </a:cubicBezTo>
                  <a:cubicBezTo>
                    <a:pt x="29" y="9"/>
                    <a:pt x="32" y="13"/>
                    <a:pt x="34" y="18"/>
                  </a:cubicBezTo>
                  <a:cubicBezTo>
                    <a:pt x="34" y="21"/>
                    <a:pt x="34" y="25"/>
                    <a:pt x="32" y="27"/>
                  </a:cubicBezTo>
                  <a:cubicBezTo>
                    <a:pt x="30" y="29"/>
                    <a:pt x="28" y="30"/>
                    <a:pt x="2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82" name="Freeform 589"/>
            <p:cNvSpPr>
              <a:spLocks/>
            </p:cNvSpPr>
            <p:nvPr/>
          </p:nvSpPr>
          <p:spPr bwMode="auto">
            <a:xfrm>
              <a:off x="5459413" y="1809750"/>
              <a:ext cx="509588" cy="493713"/>
            </a:xfrm>
            <a:custGeom>
              <a:avLst/>
              <a:gdLst>
                <a:gd name="T0" fmla="*/ 439725 w 124"/>
                <a:gd name="T1" fmla="*/ 493713 h 120"/>
                <a:gd name="T2" fmla="*/ 189041 w 124"/>
                <a:gd name="T3" fmla="*/ 419656 h 120"/>
                <a:gd name="T4" fmla="*/ 147945 w 124"/>
                <a:gd name="T5" fmla="*/ 394970 h 120"/>
                <a:gd name="T6" fmla="*/ 0 w 124"/>
                <a:gd name="T7" fmla="*/ 250971 h 120"/>
                <a:gd name="T8" fmla="*/ 53425 w 124"/>
                <a:gd name="T9" fmla="*/ 172800 h 120"/>
                <a:gd name="T10" fmla="*/ 110959 w 124"/>
                <a:gd name="T11" fmla="*/ 123428 h 120"/>
                <a:gd name="T12" fmla="*/ 164383 w 124"/>
                <a:gd name="T13" fmla="*/ 82286 h 120"/>
                <a:gd name="T14" fmla="*/ 217808 w 124"/>
                <a:gd name="T15" fmla="*/ 0 h 120"/>
                <a:gd name="T16" fmla="*/ 271232 w 124"/>
                <a:gd name="T17" fmla="*/ 16457 h 120"/>
                <a:gd name="T18" fmla="*/ 271232 w 124"/>
                <a:gd name="T19" fmla="*/ 24686 h 120"/>
                <a:gd name="T20" fmla="*/ 275342 w 124"/>
                <a:gd name="T21" fmla="*/ 45257 h 120"/>
                <a:gd name="T22" fmla="*/ 279451 w 124"/>
                <a:gd name="T23" fmla="*/ 45257 h 120"/>
                <a:gd name="T24" fmla="*/ 382191 w 124"/>
                <a:gd name="T25" fmla="*/ 86400 h 120"/>
                <a:gd name="T26" fmla="*/ 390410 w 124"/>
                <a:gd name="T27" fmla="*/ 86400 h 120"/>
                <a:gd name="T28" fmla="*/ 419177 w 124"/>
                <a:gd name="T29" fmla="*/ 86400 h 120"/>
                <a:gd name="T30" fmla="*/ 423287 w 124"/>
                <a:gd name="T31" fmla="*/ 86400 h 120"/>
                <a:gd name="T32" fmla="*/ 484931 w 124"/>
                <a:gd name="T33" fmla="*/ 164571 h 120"/>
                <a:gd name="T34" fmla="*/ 509588 w 124"/>
                <a:gd name="T35" fmla="*/ 325028 h 120"/>
                <a:gd name="T36" fmla="*/ 509588 w 124"/>
                <a:gd name="T37" fmla="*/ 325028 h 120"/>
                <a:gd name="T38" fmla="*/ 452054 w 124"/>
                <a:gd name="T39" fmla="*/ 493713 h 120"/>
                <a:gd name="T40" fmla="*/ 447944 w 124"/>
                <a:gd name="T41" fmla="*/ 493713 h 120"/>
                <a:gd name="T42" fmla="*/ 439725 w 124"/>
                <a:gd name="T43" fmla="*/ 493713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 h="120">
                  <a:moveTo>
                    <a:pt x="107" y="120"/>
                  </a:moveTo>
                  <a:cubicBezTo>
                    <a:pt x="88" y="120"/>
                    <a:pt x="66" y="114"/>
                    <a:pt x="46" y="102"/>
                  </a:cubicBezTo>
                  <a:cubicBezTo>
                    <a:pt x="42" y="101"/>
                    <a:pt x="39" y="99"/>
                    <a:pt x="36" y="96"/>
                  </a:cubicBezTo>
                  <a:cubicBezTo>
                    <a:pt x="21" y="86"/>
                    <a:pt x="8" y="74"/>
                    <a:pt x="0" y="61"/>
                  </a:cubicBezTo>
                  <a:cubicBezTo>
                    <a:pt x="3" y="54"/>
                    <a:pt x="7" y="47"/>
                    <a:pt x="13" y="42"/>
                  </a:cubicBezTo>
                  <a:cubicBezTo>
                    <a:pt x="17" y="38"/>
                    <a:pt x="22" y="34"/>
                    <a:pt x="27" y="30"/>
                  </a:cubicBezTo>
                  <a:cubicBezTo>
                    <a:pt x="31" y="27"/>
                    <a:pt x="36" y="24"/>
                    <a:pt x="40" y="20"/>
                  </a:cubicBezTo>
                  <a:cubicBezTo>
                    <a:pt x="46" y="14"/>
                    <a:pt x="51" y="7"/>
                    <a:pt x="53" y="0"/>
                  </a:cubicBezTo>
                  <a:cubicBezTo>
                    <a:pt x="57" y="1"/>
                    <a:pt x="62" y="2"/>
                    <a:pt x="66" y="4"/>
                  </a:cubicBezTo>
                  <a:cubicBezTo>
                    <a:pt x="66" y="5"/>
                    <a:pt x="66" y="5"/>
                    <a:pt x="66" y="6"/>
                  </a:cubicBezTo>
                  <a:cubicBezTo>
                    <a:pt x="66" y="8"/>
                    <a:pt x="66" y="9"/>
                    <a:pt x="67" y="11"/>
                  </a:cubicBezTo>
                  <a:cubicBezTo>
                    <a:pt x="68" y="11"/>
                    <a:pt x="68" y="11"/>
                    <a:pt x="68" y="11"/>
                  </a:cubicBezTo>
                  <a:cubicBezTo>
                    <a:pt x="75" y="19"/>
                    <a:pt x="86" y="21"/>
                    <a:pt x="93" y="21"/>
                  </a:cubicBezTo>
                  <a:cubicBezTo>
                    <a:pt x="94" y="21"/>
                    <a:pt x="95" y="21"/>
                    <a:pt x="95" y="21"/>
                  </a:cubicBezTo>
                  <a:cubicBezTo>
                    <a:pt x="98" y="21"/>
                    <a:pt x="100" y="21"/>
                    <a:pt x="102" y="21"/>
                  </a:cubicBezTo>
                  <a:cubicBezTo>
                    <a:pt x="102" y="21"/>
                    <a:pt x="103" y="21"/>
                    <a:pt x="103" y="21"/>
                  </a:cubicBezTo>
                  <a:cubicBezTo>
                    <a:pt x="110" y="26"/>
                    <a:pt x="115" y="32"/>
                    <a:pt x="118" y="40"/>
                  </a:cubicBezTo>
                  <a:cubicBezTo>
                    <a:pt x="122" y="51"/>
                    <a:pt x="124" y="65"/>
                    <a:pt x="124" y="79"/>
                  </a:cubicBezTo>
                  <a:cubicBezTo>
                    <a:pt x="124" y="79"/>
                    <a:pt x="124" y="79"/>
                    <a:pt x="124" y="79"/>
                  </a:cubicBezTo>
                  <a:cubicBezTo>
                    <a:pt x="124" y="95"/>
                    <a:pt x="119" y="110"/>
                    <a:pt x="110" y="120"/>
                  </a:cubicBezTo>
                  <a:cubicBezTo>
                    <a:pt x="109" y="120"/>
                    <a:pt x="109" y="120"/>
                    <a:pt x="109" y="120"/>
                  </a:cubicBezTo>
                  <a:cubicBezTo>
                    <a:pt x="109" y="120"/>
                    <a:pt x="107" y="120"/>
                    <a:pt x="107"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83" name="Freeform 590"/>
            <p:cNvSpPr>
              <a:spLocks/>
            </p:cNvSpPr>
            <p:nvPr/>
          </p:nvSpPr>
          <p:spPr bwMode="auto">
            <a:xfrm>
              <a:off x="5656263" y="1649413"/>
              <a:ext cx="242888" cy="152400"/>
            </a:xfrm>
            <a:custGeom>
              <a:avLst/>
              <a:gdLst>
                <a:gd name="T0" fmla="*/ 78218 w 59"/>
                <a:gd name="T1" fmla="*/ 152400 h 37"/>
                <a:gd name="T2" fmla="*/ 12350 w 59"/>
                <a:gd name="T3" fmla="*/ 135924 h 37"/>
                <a:gd name="T4" fmla="*/ 0 w 59"/>
                <a:gd name="T5" fmla="*/ 135924 h 37"/>
                <a:gd name="T6" fmla="*/ 41167 w 59"/>
                <a:gd name="T7" fmla="*/ 45308 h 37"/>
                <a:gd name="T8" fmla="*/ 131736 w 59"/>
                <a:gd name="T9" fmla="*/ 0 h 37"/>
                <a:gd name="T10" fmla="*/ 139969 w 59"/>
                <a:gd name="T11" fmla="*/ 0 h 37"/>
                <a:gd name="T12" fmla="*/ 238771 w 59"/>
                <a:gd name="T13" fmla="*/ 0 h 37"/>
                <a:gd name="T14" fmla="*/ 242888 w 59"/>
                <a:gd name="T15" fmla="*/ 24714 h 37"/>
                <a:gd name="T16" fmla="*/ 238771 w 59"/>
                <a:gd name="T17" fmla="*/ 24714 h 37"/>
                <a:gd name="T18" fmla="*/ 127619 w 59"/>
                <a:gd name="T19" fmla="*/ 70022 h 37"/>
                <a:gd name="T20" fmla="*/ 78218 w 59"/>
                <a:gd name="T21" fmla="*/ 15240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37">
                  <a:moveTo>
                    <a:pt x="19" y="37"/>
                  </a:moveTo>
                  <a:cubicBezTo>
                    <a:pt x="14" y="35"/>
                    <a:pt x="8" y="34"/>
                    <a:pt x="3" y="33"/>
                  </a:cubicBezTo>
                  <a:cubicBezTo>
                    <a:pt x="2" y="33"/>
                    <a:pt x="1" y="33"/>
                    <a:pt x="0" y="33"/>
                  </a:cubicBezTo>
                  <a:cubicBezTo>
                    <a:pt x="1" y="24"/>
                    <a:pt x="4" y="17"/>
                    <a:pt x="10" y="11"/>
                  </a:cubicBezTo>
                  <a:cubicBezTo>
                    <a:pt x="15" y="4"/>
                    <a:pt x="23" y="1"/>
                    <a:pt x="32" y="0"/>
                  </a:cubicBezTo>
                  <a:cubicBezTo>
                    <a:pt x="33" y="0"/>
                    <a:pt x="33" y="0"/>
                    <a:pt x="34" y="0"/>
                  </a:cubicBezTo>
                  <a:cubicBezTo>
                    <a:pt x="58" y="0"/>
                    <a:pt x="58" y="0"/>
                    <a:pt x="58" y="0"/>
                  </a:cubicBezTo>
                  <a:cubicBezTo>
                    <a:pt x="59" y="2"/>
                    <a:pt x="59" y="4"/>
                    <a:pt x="59" y="6"/>
                  </a:cubicBezTo>
                  <a:cubicBezTo>
                    <a:pt x="58" y="6"/>
                    <a:pt x="58" y="6"/>
                    <a:pt x="58" y="6"/>
                  </a:cubicBezTo>
                  <a:cubicBezTo>
                    <a:pt x="48" y="6"/>
                    <a:pt x="38" y="10"/>
                    <a:pt x="31" y="17"/>
                  </a:cubicBezTo>
                  <a:cubicBezTo>
                    <a:pt x="25" y="22"/>
                    <a:pt x="21" y="29"/>
                    <a:pt x="19"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84" name="Freeform 591"/>
            <p:cNvSpPr>
              <a:spLocks/>
            </p:cNvSpPr>
            <p:nvPr/>
          </p:nvSpPr>
          <p:spPr bwMode="auto">
            <a:xfrm>
              <a:off x="5413375" y="1801813"/>
              <a:ext cx="239713" cy="233363"/>
            </a:xfrm>
            <a:custGeom>
              <a:avLst/>
              <a:gdLst>
                <a:gd name="T0" fmla="*/ 33064 w 58"/>
                <a:gd name="T1" fmla="*/ 233363 h 57"/>
                <a:gd name="T2" fmla="*/ 16532 w 58"/>
                <a:gd name="T3" fmla="*/ 196516 h 57"/>
                <a:gd name="T4" fmla="*/ 20665 w 58"/>
                <a:gd name="T5" fmla="*/ 73694 h 57"/>
                <a:gd name="T6" fmla="*/ 152920 w 58"/>
                <a:gd name="T7" fmla="*/ 4094 h 57"/>
                <a:gd name="T8" fmla="*/ 181851 w 58"/>
                <a:gd name="T9" fmla="*/ 0 h 57"/>
                <a:gd name="T10" fmla="*/ 239713 w 58"/>
                <a:gd name="T11" fmla="*/ 4094 h 57"/>
                <a:gd name="T12" fmla="*/ 194250 w 58"/>
                <a:gd name="T13" fmla="*/ 69599 h 57"/>
                <a:gd name="T14" fmla="*/ 144654 w 58"/>
                <a:gd name="T15" fmla="*/ 110540 h 57"/>
                <a:gd name="T16" fmla="*/ 78527 w 58"/>
                <a:gd name="T17" fmla="*/ 163764 h 57"/>
                <a:gd name="T18" fmla="*/ 33064 w 58"/>
                <a:gd name="T19" fmla="*/ 233363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57">
                  <a:moveTo>
                    <a:pt x="8" y="57"/>
                  </a:moveTo>
                  <a:cubicBezTo>
                    <a:pt x="6" y="54"/>
                    <a:pt x="5" y="51"/>
                    <a:pt x="4" y="48"/>
                  </a:cubicBezTo>
                  <a:cubicBezTo>
                    <a:pt x="0" y="37"/>
                    <a:pt x="0" y="26"/>
                    <a:pt x="5" y="18"/>
                  </a:cubicBezTo>
                  <a:cubicBezTo>
                    <a:pt x="10" y="8"/>
                    <a:pt x="22" y="2"/>
                    <a:pt x="37" y="1"/>
                  </a:cubicBezTo>
                  <a:cubicBezTo>
                    <a:pt x="40" y="0"/>
                    <a:pt x="42" y="0"/>
                    <a:pt x="44" y="0"/>
                  </a:cubicBezTo>
                  <a:cubicBezTo>
                    <a:pt x="49" y="0"/>
                    <a:pt x="53" y="1"/>
                    <a:pt x="58" y="1"/>
                  </a:cubicBezTo>
                  <a:cubicBezTo>
                    <a:pt x="56" y="7"/>
                    <a:pt x="52" y="13"/>
                    <a:pt x="47" y="17"/>
                  </a:cubicBezTo>
                  <a:cubicBezTo>
                    <a:pt x="43" y="21"/>
                    <a:pt x="39" y="24"/>
                    <a:pt x="35" y="27"/>
                  </a:cubicBezTo>
                  <a:cubicBezTo>
                    <a:pt x="29" y="31"/>
                    <a:pt x="24" y="35"/>
                    <a:pt x="19" y="40"/>
                  </a:cubicBezTo>
                  <a:cubicBezTo>
                    <a:pt x="15" y="45"/>
                    <a:pt x="11" y="51"/>
                    <a:pt x="8"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2066" name="Group 546"/>
          <p:cNvGrpSpPr>
            <a:grpSpLocks/>
          </p:cNvGrpSpPr>
          <p:nvPr/>
        </p:nvGrpSpPr>
        <p:grpSpPr bwMode="auto">
          <a:xfrm>
            <a:off x="5405438" y="2582863"/>
            <a:ext cx="563563" cy="793750"/>
            <a:chOff x="5405438" y="2582863"/>
            <a:chExt cx="563563" cy="793750"/>
          </a:xfrm>
          <a:solidFill>
            <a:schemeClr val="accent1"/>
          </a:solidFill>
        </p:grpSpPr>
        <p:sp>
          <p:nvSpPr>
            <p:cNvPr id="2072" name="Freeform 592"/>
            <p:cNvSpPr>
              <a:spLocks/>
            </p:cNvSpPr>
            <p:nvPr/>
          </p:nvSpPr>
          <p:spPr bwMode="auto">
            <a:xfrm>
              <a:off x="5492750" y="2582863"/>
              <a:ext cx="241300" cy="423863"/>
            </a:xfrm>
            <a:custGeom>
              <a:avLst/>
              <a:gdLst>
                <a:gd name="T0" fmla="*/ 208581 w 59"/>
                <a:gd name="T1" fmla="*/ 119340 h 103"/>
                <a:gd name="T2" fmla="*/ 85886 w 59"/>
                <a:gd name="T3" fmla="*/ 399172 h 103"/>
                <a:gd name="T4" fmla="*/ 53168 w 59"/>
                <a:gd name="T5" fmla="*/ 415633 h 103"/>
                <a:gd name="T6" fmla="*/ 40898 w 59"/>
                <a:gd name="T7" fmla="*/ 423863 h 103"/>
                <a:gd name="T8" fmla="*/ 16359 w 59"/>
                <a:gd name="T9" fmla="*/ 415633 h 103"/>
                <a:gd name="T10" fmla="*/ 12269 w 59"/>
                <a:gd name="T11" fmla="*/ 399172 h 103"/>
                <a:gd name="T12" fmla="*/ 4090 w 59"/>
                <a:gd name="T13" fmla="*/ 362135 h 103"/>
                <a:gd name="T14" fmla="*/ 130875 w 59"/>
                <a:gd name="T15" fmla="*/ 82303 h 103"/>
                <a:gd name="T16" fmla="*/ 159503 w 59"/>
                <a:gd name="T17" fmla="*/ 65843 h 103"/>
                <a:gd name="T18" fmla="*/ 184042 w 59"/>
                <a:gd name="T19" fmla="*/ 16461 h 103"/>
                <a:gd name="T20" fmla="*/ 167683 w 59"/>
                <a:gd name="T21" fmla="*/ 8230 h 103"/>
                <a:gd name="T22" fmla="*/ 171773 w 59"/>
                <a:gd name="T23" fmla="*/ 0 h 103"/>
                <a:gd name="T24" fmla="*/ 241300 w 59"/>
                <a:gd name="T25" fmla="*/ 32921 h 103"/>
                <a:gd name="T26" fmla="*/ 237210 w 59"/>
                <a:gd name="T27" fmla="*/ 41152 h 103"/>
                <a:gd name="T28" fmla="*/ 220851 w 59"/>
                <a:gd name="T29" fmla="*/ 32921 h 103"/>
                <a:gd name="T30" fmla="*/ 200402 w 59"/>
                <a:gd name="T31" fmla="*/ 82303 h 103"/>
                <a:gd name="T32" fmla="*/ 208581 w 59"/>
                <a:gd name="T33" fmla="*/ 119340 h 1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103">
                  <a:moveTo>
                    <a:pt x="51" y="29"/>
                  </a:moveTo>
                  <a:cubicBezTo>
                    <a:pt x="21" y="97"/>
                    <a:pt x="21" y="97"/>
                    <a:pt x="21" y="97"/>
                  </a:cubicBezTo>
                  <a:cubicBezTo>
                    <a:pt x="19" y="100"/>
                    <a:pt x="16" y="101"/>
                    <a:pt x="13" y="101"/>
                  </a:cubicBezTo>
                  <a:cubicBezTo>
                    <a:pt x="10" y="103"/>
                    <a:pt x="10" y="103"/>
                    <a:pt x="10" y="103"/>
                  </a:cubicBezTo>
                  <a:cubicBezTo>
                    <a:pt x="4" y="101"/>
                    <a:pt x="4" y="101"/>
                    <a:pt x="4" y="101"/>
                  </a:cubicBezTo>
                  <a:cubicBezTo>
                    <a:pt x="3" y="97"/>
                    <a:pt x="3" y="97"/>
                    <a:pt x="3" y="97"/>
                  </a:cubicBezTo>
                  <a:cubicBezTo>
                    <a:pt x="1" y="95"/>
                    <a:pt x="0" y="91"/>
                    <a:pt x="1" y="88"/>
                  </a:cubicBezTo>
                  <a:cubicBezTo>
                    <a:pt x="32" y="20"/>
                    <a:pt x="32" y="20"/>
                    <a:pt x="32" y="20"/>
                  </a:cubicBezTo>
                  <a:cubicBezTo>
                    <a:pt x="33" y="17"/>
                    <a:pt x="36" y="15"/>
                    <a:pt x="39" y="16"/>
                  </a:cubicBezTo>
                  <a:cubicBezTo>
                    <a:pt x="45" y="4"/>
                    <a:pt x="45" y="4"/>
                    <a:pt x="45" y="4"/>
                  </a:cubicBezTo>
                  <a:cubicBezTo>
                    <a:pt x="41" y="2"/>
                    <a:pt x="41" y="2"/>
                    <a:pt x="41" y="2"/>
                  </a:cubicBezTo>
                  <a:cubicBezTo>
                    <a:pt x="42" y="0"/>
                    <a:pt x="42" y="0"/>
                    <a:pt x="42" y="0"/>
                  </a:cubicBezTo>
                  <a:cubicBezTo>
                    <a:pt x="59" y="8"/>
                    <a:pt x="59" y="8"/>
                    <a:pt x="59" y="8"/>
                  </a:cubicBezTo>
                  <a:cubicBezTo>
                    <a:pt x="58" y="10"/>
                    <a:pt x="58" y="10"/>
                    <a:pt x="58" y="10"/>
                  </a:cubicBezTo>
                  <a:cubicBezTo>
                    <a:pt x="54" y="8"/>
                    <a:pt x="54" y="8"/>
                    <a:pt x="54" y="8"/>
                  </a:cubicBezTo>
                  <a:cubicBezTo>
                    <a:pt x="49" y="20"/>
                    <a:pt x="49" y="20"/>
                    <a:pt x="49" y="20"/>
                  </a:cubicBezTo>
                  <a:cubicBezTo>
                    <a:pt x="51" y="22"/>
                    <a:pt x="52" y="26"/>
                    <a:pt x="5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73" name="Freeform 593"/>
            <p:cNvSpPr>
              <a:spLocks/>
            </p:cNvSpPr>
            <p:nvPr/>
          </p:nvSpPr>
          <p:spPr bwMode="auto">
            <a:xfrm>
              <a:off x="5405438" y="3006725"/>
              <a:ext cx="188913" cy="115888"/>
            </a:xfrm>
            <a:custGeom>
              <a:avLst/>
              <a:gdLst>
                <a:gd name="T0" fmla="*/ 177800 w 119"/>
                <a:gd name="T1" fmla="*/ 115888 h 73"/>
                <a:gd name="T2" fmla="*/ 188913 w 119"/>
                <a:gd name="T3" fmla="*/ 90488 h 73"/>
                <a:gd name="T4" fmla="*/ 160338 w 119"/>
                <a:gd name="T5" fmla="*/ 77788 h 73"/>
                <a:gd name="T6" fmla="*/ 168275 w 119"/>
                <a:gd name="T7" fmla="*/ 69850 h 73"/>
                <a:gd name="T8" fmla="*/ 20638 w 119"/>
                <a:gd name="T9" fmla="*/ 0 h 73"/>
                <a:gd name="T10" fmla="*/ 0 w 119"/>
                <a:gd name="T11" fmla="*/ 46038 h 73"/>
                <a:gd name="T12" fmla="*/ 144463 w 119"/>
                <a:gd name="T13" fmla="*/ 115888 h 73"/>
                <a:gd name="T14" fmla="*/ 152400 w 119"/>
                <a:gd name="T15" fmla="*/ 103188 h 73"/>
                <a:gd name="T16" fmla="*/ 177800 w 119"/>
                <a:gd name="T17" fmla="*/ 115888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 h="73">
                  <a:moveTo>
                    <a:pt x="112" y="73"/>
                  </a:moveTo>
                  <a:lnTo>
                    <a:pt x="119" y="57"/>
                  </a:lnTo>
                  <a:lnTo>
                    <a:pt x="101" y="49"/>
                  </a:lnTo>
                  <a:lnTo>
                    <a:pt x="106" y="44"/>
                  </a:lnTo>
                  <a:lnTo>
                    <a:pt x="13" y="0"/>
                  </a:lnTo>
                  <a:lnTo>
                    <a:pt x="0" y="29"/>
                  </a:lnTo>
                  <a:lnTo>
                    <a:pt x="91" y="73"/>
                  </a:lnTo>
                  <a:lnTo>
                    <a:pt x="96" y="65"/>
                  </a:lnTo>
                  <a:lnTo>
                    <a:pt x="112"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74" name="Freeform 594"/>
            <p:cNvSpPr>
              <a:spLocks noEditPoints="1"/>
            </p:cNvSpPr>
            <p:nvPr/>
          </p:nvSpPr>
          <p:spPr bwMode="auto">
            <a:xfrm>
              <a:off x="5676900" y="3146425"/>
              <a:ext cx="107950" cy="103188"/>
            </a:xfrm>
            <a:custGeom>
              <a:avLst/>
              <a:gdLst>
                <a:gd name="T0" fmla="*/ 53975 w 26"/>
                <a:gd name="T1" fmla="*/ 0 h 25"/>
                <a:gd name="T2" fmla="*/ 0 w 26"/>
                <a:gd name="T3" fmla="*/ 53658 h 25"/>
                <a:gd name="T4" fmla="*/ 53975 w 26"/>
                <a:gd name="T5" fmla="*/ 103188 h 25"/>
                <a:gd name="T6" fmla="*/ 107950 w 26"/>
                <a:gd name="T7" fmla="*/ 53658 h 25"/>
                <a:gd name="T8" fmla="*/ 53975 w 26"/>
                <a:gd name="T9" fmla="*/ 0 h 25"/>
                <a:gd name="T10" fmla="*/ 53975 w 26"/>
                <a:gd name="T11" fmla="*/ 70168 h 25"/>
                <a:gd name="T12" fmla="*/ 37367 w 26"/>
                <a:gd name="T13" fmla="*/ 53658 h 25"/>
                <a:gd name="T14" fmla="*/ 53975 w 26"/>
                <a:gd name="T15" fmla="*/ 37148 h 25"/>
                <a:gd name="T16" fmla="*/ 70583 w 26"/>
                <a:gd name="T17" fmla="*/ 53658 h 25"/>
                <a:gd name="T18" fmla="*/ 53975 w 26"/>
                <a:gd name="T19" fmla="*/ 70168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5">
                  <a:moveTo>
                    <a:pt x="13" y="0"/>
                  </a:moveTo>
                  <a:cubicBezTo>
                    <a:pt x="6" y="0"/>
                    <a:pt x="0" y="6"/>
                    <a:pt x="0" y="13"/>
                  </a:cubicBezTo>
                  <a:cubicBezTo>
                    <a:pt x="0" y="20"/>
                    <a:pt x="6" y="25"/>
                    <a:pt x="13" y="25"/>
                  </a:cubicBezTo>
                  <a:cubicBezTo>
                    <a:pt x="20" y="25"/>
                    <a:pt x="26" y="20"/>
                    <a:pt x="26" y="13"/>
                  </a:cubicBezTo>
                  <a:cubicBezTo>
                    <a:pt x="26" y="6"/>
                    <a:pt x="20" y="0"/>
                    <a:pt x="13" y="0"/>
                  </a:cubicBezTo>
                  <a:close/>
                  <a:moveTo>
                    <a:pt x="13" y="17"/>
                  </a:moveTo>
                  <a:cubicBezTo>
                    <a:pt x="11" y="17"/>
                    <a:pt x="9" y="15"/>
                    <a:pt x="9" y="13"/>
                  </a:cubicBezTo>
                  <a:cubicBezTo>
                    <a:pt x="9" y="10"/>
                    <a:pt x="11" y="9"/>
                    <a:pt x="13" y="9"/>
                  </a:cubicBezTo>
                  <a:cubicBezTo>
                    <a:pt x="15" y="9"/>
                    <a:pt x="17" y="10"/>
                    <a:pt x="17" y="13"/>
                  </a:cubicBezTo>
                  <a:cubicBezTo>
                    <a:pt x="17" y="15"/>
                    <a:pt x="15" y="17"/>
                    <a:pt x="1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75" name="Freeform 595"/>
            <p:cNvSpPr>
              <a:spLocks/>
            </p:cNvSpPr>
            <p:nvPr/>
          </p:nvSpPr>
          <p:spPr bwMode="auto">
            <a:xfrm>
              <a:off x="5434013" y="3244850"/>
              <a:ext cx="415925" cy="131763"/>
            </a:xfrm>
            <a:custGeom>
              <a:avLst/>
              <a:gdLst>
                <a:gd name="T0" fmla="*/ 337682 w 101"/>
                <a:gd name="T1" fmla="*/ 4118 h 32"/>
                <a:gd name="T2" fmla="*/ 296501 w 101"/>
                <a:gd name="T3" fmla="*/ 16470 h 32"/>
                <a:gd name="T4" fmla="*/ 251202 w 101"/>
                <a:gd name="T5" fmla="*/ 0 h 32"/>
                <a:gd name="T6" fmla="*/ 127660 w 101"/>
                <a:gd name="T7" fmla="*/ 69999 h 32"/>
                <a:gd name="T8" fmla="*/ 0 w 101"/>
                <a:gd name="T9" fmla="*/ 69999 h 32"/>
                <a:gd name="T10" fmla="*/ 0 w 101"/>
                <a:gd name="T11" fmla="*/ 131763 h 32"/>
                <a:gd name="T12" fmla="*/ 407689 w 101"/>
                <a:gd name="T13" fmla="*/ 131763 h 32"/>
                <a:gd name="T14" fmla="*/ 337682 w 101"/>
                <a:gd name="T15" fmla="*/ 4118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32">
                  <a:moveTo>
                    <a:pt x="82" y="1"/>
                  </a:moveTo>
                  <a:cubicBezTo>
                    <a:pt x="79" y="3"/>
                    <a:pt x="76" y="4"/>
                    <a:pt x="72" y="4"/>
                  </a:cubicBezTo>
                  <a:cubicBezTo>
                    <a:pt x="67" y="4"/>
                    <a:pt x="63" y="2"/>
                    <a:pt x="61" y="0"/>
                  </a:cubicBezTo>
                  <a:cubicBezTo>
                    <a:pt x="58" y="6"/>
                    <a:pt x="51" y="17"/>
                    <a:pt x="31" y="17"/>
                  </a:cubicBezTo>
                  <a:cubicBezTo>
                    <a:pt x="3" y="17"/>
                    <a:pt x="0" y="17"/>
                    <a:pt x="0" y="17"/>
                  </a:cubicBezTo>
                  <a:cubicBezTo>
                    <a:pt x="0" y="25"/>
                    <a:pt x="0" y="32"/>
                    <a:pt x="0" y="32"/>
                  </a:cubicBezTo>
                  <a:cubicBezTo>
                    <a:pt x="99" y="32"/>
                    <a:pt x="99" y="32"/>
                    <a:pt x="99" y="32"/>
                  </a:cubicBezTo>
                  <a:cubicBezTo>
                    <a:pt x="99" y="32"/>
                    <a:pt x="101" y="11"/>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76" name="Freeform 596"/>
            <p:cNvSpPr>
              <a:spLocks/>
            </p:cNvSpPr>
            <p:nvPr/>
          </p:nvSpPr>
          <p:spPr bwMode="auto">
            <a:xfrm>
              <a:off x="5553075" y="3094038"/>
              <a:ext cx="115888" cy="131763"/>
            </a:xfrm>
            <a:custGeom>
              <a:avLst/>
              <a:gdLst>
                <a:gd name="T0" fmla="*/ 111749 w 28"/>
                <a:gd name="T1" fmla="*/ 107057 h 32"/>
                <a:gd name="T2" fmla="*/ 111749 w 28"/>
                <a:gd name="T3" fmla="*/ 90587 h 32"/>
                <a:gd name="T4" fmla="*/ 74499 w 28"/>
                <a:gd name="T5" fmla="*/ 90587 h 32"/>
                <a:gd name="T6" fmla="*/ 103471 w 28"/>
                <a:gd name="T7" fmla="*/ 20588 h 32"/>
                <a:gd name="T8" fmla="*/ 53805 w 28"/>
                <a:gd name="T9" fmla="*/ 0 h 32"/>
                <a:gd name="T10" fmla="*/ 8278 w 28"/>
                <a:gd name="T11" fmla="*/ 94705 h 32"/>
                <a:gd name="T12" fmla="*/ 24833 w 28"/>
                <a:gd name="T13" fmla="*/ 123528 h 32"/>
                <a:gd name="T14" fmla="*/ 115888 w 28"/>
                <a:gd name="T15" fmla="*/ 131763 h 32"/>
                <a:gd name="T16" fmla="*/ 111749 w 28"/>
                <a:gd name="T17" fmla="*/ 10705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2">
                  <a:moveTo>
                    <a:pt x="27" y="26"/>
                  </a:moveTo>
                  <a:cubicBezTo>
                    <a:pt x="27" y="25"/>
                    <a:pt x="27" y="23"/>
                    <a:pt x="27" y="22"/>
                  </a:cubicBezTo>
                  <a:cubicBezTo>
                    <a:pt x="25" y="23"/>
                    <a:pt x="21" y="23"/>
                    <a:pt x="18" y="22"/>
                  </a:cubicBezTo>
                  <a:cubicBezTo>
                    <a:pt x="22" y="15"/>
                    <a:pt x="25" y="5"/>
                    <a:pt x="25" y="5"/>
                  </a:cubicBezTo>
                  <a:cubicBezTo>
                    <a:pt x="13" y="0"/>
                    <a:pt x="13" y="0"/>
                    <a:pt x="13" y="0"/>
                  </a:cubicBezTo>
                  <a:cubicBezTo>
                    <a:pt x="2" y="23"/>
                    <a:pt x="2" y="23"/>
                    <a:pt x="2" y="23"/>
                  </a:cubicBezTo>
                  <a:cubicBezTo>
                    <a:pt x="2" y="23"/>
                    <a:pt x="0" y="29"/>
                    <a:pt x="6" y="30"/>
                  </a:cubicBezTo>
                  <a:cubicBezTo>
                    <a:pt x="11" y="31"/>
                    <a:pt x="21" y="32"/>
                    <a:pt x="28" y="32"/>
                  </a:cubicBezTo>
                  <a:cubicBezTo>
                    <a:pt x="28" y="30"/>
                    <a:pt x="27" y="28"/>
                    <a:pt x="2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77" name="Freeform 597"/>
            <p:cNvSpPr>
              <a:spLocks/>
            </p:cNvSpPr>
            <p:nvPr/>
          </p:nvSpPr>
          <p:spPr bwMode="auto">
            <a:xfrm>
              <a:off x="5751513" y="2809875"/>
              <a:ext cx="217488" cy="377825"/>
            </a:xfrm>
            <a:custGeom>
              <a:avLst/>
              <a:gdLst>
                <a:gd name="T0" fmla="*/ 73864 w 53"/>
                <a:gd name="T1" fmla="*/ 0 h 92"/>
                <a:gd name="T2" fmla="*/ 0 w 53"/>
                <a:gd name="T3" fmla="*/ 86243 h 92"/>
                <a:gd name="T4" fmla="*/ 4104 w 53"/>
                <a:gd name="T5" fmla="*/ 328543 h 92"/>
                <a:gd name="T6" fmla="*/ 41035 w 53"/>
                <a:gd name="T7" fmla="*/ 377825 h 92"/>
                <a:gd name="T8" fmla="*/ 73864 w 53"/>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92">
                  <a:moveTo>
                    <a:pt x="18" y="0"/>
                  </a:moveTo>
                  <a:cubicBezTo>
                    <a:pt x="17" y="10"/>
                    <a:pt x="10" y="18"/>
                    <a:pt x="0" y="21"/>
                  </a:cubicBezTo>
                  <a:cubicBezTo>
                    <a:pt x="24" y="48"/>
                    <a:pt x="8" y="72"/>
                    <a:pt x="1" y="80"/>
                  </a:cubicBezTo>
                  <a:cubicBezTo>
                    <a:pt x="6" y="82"/>
                    <a:pt x="10" y="87"/>
                    <a:pt x="10" y="92"/>
                  </a:cubicBezTo>
                  <a:cubicBezTo>
                    <a:pt x="53" y="49"/>
                    <a:pt x="28" y="12"/>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78" name="Freeform 598"/>
            <p:cNvSpPr>
              <a:spLocks/>
            </p:cNvSpPr>
            <p:nvPr/>
          </p:nvSpPr>
          <p:spPr bwMode="auto">
            <a:xfrm>
              <a:off x="5656263" y="2711450"/>
              <a:ext cx="157163" cy="171450"/>
            </a:xfrm>
            <a:custGeom>
              <a:avLst/>
              <a:gdLst>
                <a:gd name="T0" fmla="*/ 70310 w 38"/>
                <a:gd name="T1" fmla="*/ 0 h 42"/>
                <a:gd name="T2" fmla="*/ 57902 w 38"/>
                <a:gd name="T3" fmla="*/ 4082 h 42"/>
                <a:gd name="T4" fmla="*/ 28951 w 38"/>
                <a:gd name="T5" fmla="*/ 57150 h 42"/>
                <a:gd name="T6" fmla="*/ 70310 w 38"/>
                <a:gd name="T7" fmla="*/ 36739 h 42"/>
                <a:gd name="T8" fmla="*/ 119940 w 38"/>
                <a:gd name="T9" fmla="*/ 85725 h 42"/>
                <a:gd name="T10" fmla="*/ 70310 w 38"/>
                <a:gd name="T11" fmla="*/ 134711 h 42"/>
                <a:gd name="T12" fmla="*/ 20679 w 38"/>
                <a:gd name="T13" fmla="*/ 85725 h 42"/>
                <a:gd name="T14" fmla="*/ 24815 w 38"/>
                <a:gd name="T15" fmla="*/ 73479 h 42"/>
                <a:gd name="T16" fmla="*/ 0 w 38"/>
                <a:gd name="T17" fmla="*/ 130629 h 42"/>
                <a:gd name="T18" fmla="*/ 70310 w 38"/>
                <a:gd name="T19" fmla="*/ 171450 h 42"/>
                <a:gd name="T20" fmla="*/ 157163 w 38"/>
                <a:gd name="T21" fmla="*/ 85725 h 42"/>
                <a:gd name="T22" fmla="*/ 70310 w 38"/>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42">
                  <a:moveTo>
                    <a:pt x="17" y="0"/>
                  </a:moveTo>
                  <a:cubicBezTo>
                    <a:pt x="16" y="0"/>
                    <a:pt x="15" y="0"/>
                    <a:pt x="14" y="1"/>
                  </a:cubicBezTo>
                  <a:cubicBezTo>
                    <a:pt x="7" y="14"/>
                    <a:pt x="7" y="14"/>
                    <a:pt x="7" y="14"/>
                  </a:cubicBezTo>
                  <a:cubicBezTo>
                    <a:pt x="10" y="11"/>
                    <a:pt x="13" y="9"/>
                    <a:pt x="17" y="9"/>
                  </a:cubicBezTo>
                  <a:cubicBezTo>
                    <a:pt x="24" y="9"/>
                    <a:pt x="29" y="14"/>
                    <a:pt x="29" y="21"/>
                  </a:cubicBezTo>
                  <a:cubicBezTo>
                    <a:pt x="29" y="28"/>
                    <a:pt x="24" y="33"/>
                    <a:pt x="17" y="33"/>
                  </a:cubicBezTo>
                  <a:cubicBezTo>
                    <a:pt x="11" y="33"/>
                    <a:pt x="5" y="28"/>
                    <a:pt x="5" y="21"/>
                  </a:cubicBezTo>
                  <a:cubicBezTo>
                    <a:pt x="5" y="20"/>
                    <a:pt x="6" y="19"/>
                    <a:pt x="6" y="18"/>
                  </a:cubicBezTo>
                  <a:cubicBezTo>
                    <a:pt x="0" y="32"/>
                    <a:pt x="0" y="32"/>
                    <a:pt x="0" y="32"/>
                  </a:cubicBezTo>
                  <a:cubicBezTo>
                    <a:pt x="3" y="38"/>
                    <a:pt x="10" y="42"/>
                    <a:pt x="17" y="42"/>
                  </a:cubicBezTo>
                  <a:cubicBezTo>
                    <a:pt x="29" y="42"/>
                    <a:pt x="38" y="32"/>
                    <a:pt x="38" y="21"/>
                  </a:cubicBezTo>
                  <a:cubicBezTo>
                    <a:pt x="38" y="9"/>
                    <a:pt x="29"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2067" name="Group 544"/>
          <p:cNvGrpSpPr>
            <a:grpSpLocks/>
          </p:cNvGrpSpPr>
          <p:nvPr/>
        </p:nvGrpSpPr>
        <p:grpSpPr bwMode="auto">
          <a:xfrm>
            <a:off x="5405438" y="4735513"/>
            <a:ext cx="617537" cy="584200"/>
            <a:chOff x="5405438" y="4735513"/>
            <a:chExt cx="617537" cy="584200"/>
          </a:xfrm>
          <a:solidFill>
            <a:schemeClr val="accent1"/>
          </a:solidFill>
        </p:grpSpPr>
        <p:sp>
          <p:nvSpPr>
            <p:cNvPr id="2068" name="Oval 599"/>
            <p:cNvSpPr>
              <a:spLocks noChangeArrowheads="1"/>
            </p:cNvSpPr>
            <p:nvPr/>
          </p:nvSpPr>
          <p:spPr bwMode="auto">
            <a:xfrm>
              <a:off x="5480050" y="4735513"/>
              <a:ext cx="111125" cy="1143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069" name="Freeform 600"/>
            <p:cNvSpPr>
              <a:spLocks/>
            </p:cNvSpPr>
            <p:nvPr/>
          </p:nvSpPr>
          <p:spPr bwMode="auto">
            <a:xfrm>
              <a:off x="5405438" y="4867275"/>
              <a:ext cx="258763" cy="452438"/>
            </a:xfrm>
            <a:custGeom>
              <a:avLst/>
              <a:gdLst>
                <a:gd name="T0" fmla="*/ 193045 w 63"/>
                <a:gd name="T1" fmla="*/ 0 h 110"/>
                <a:gd name="T2" fmla="*/ 193045 w 63"/>
                <a:gd name="T3" fmla="*/ 0 h 110"/>
                <a:gd name="T4" fmla="*/ 65718 w 63"/>
                <a:gd name="T5" fmla="*/ 0 h 110"/>
                <a:gd name="T6" fmla="*/ 65718 w 63"/>
                <a:gd name="T7" fmla="*/ 0 h 110"/>
                <a:gd name="T8" fmla="*/ 0 w 63"/>
                <a:gd name="T9" fmla="*/ 98714 h 110"/>
                <a:gd name="T10" fmla="*/ 0 w 63"/>
                <a:gd name="T11" fmla="*/ 205654 h 110"/>
                <a:gd name="T12" fmla="*/ 24644 w 63"/>
                <a:gd name="T13" fmla="*/ 234445 h 110"/>
                <a:gd name="T14" fmla="*/ 53396 w 63"/>
                <a:gd name="T15" fmla="*/ 205654 h 110"/>
                <a:gd name="T16" fmla="*/ 53396 w 63"/>
                <a:gd name="T17" fmla="*/ 69922 h 110"/>
                <a:gd name="T18" fmla="*/ 65718 w 63"/>
                <a:gd name="T19" fmla="*/ 69922 h 110"/>
                <a:gd name="T20" fmla="*/ 65718 w 63"/>
                <a:gd name="T21" fmla="*/ 217993 h 110"/>
                <a:gd name="T22" fmla="*/ 65718 w 63"/>
                <a:gd name="T23" fmla="*/ 238558 h 110"/>
                <a:gd name="T24" fmla="*/ 65718 w 63"/>
                <a:gd name="T25" fmla="*/ 427760 h 110"/>
                <a:gd name="T26" fmla="*/ 90362 w 63"/>
                <a:gd name="T27" fmla="*/ 452438 h 110"/>
                <a:gd name="T28" fmla="*/ 119113 w 63"/>
                <a:gd name="T29" fmla="*/ 427760 h 110"/>
                <a:gd name="T30" fmla="*/ 119113 w 63"/>
                <a:gd name="T31" fmla="*/ 238558 h 110"/>
                <a:gd name="T32" fmla="*/ 139650 w 63"/>
                <a:gd name="T33" fmla="*/ 238558 h 110"/>
                <a:gd name="T34" fmla="*/ 139650 w 63"/>
                <a:gd name="T35" fmla="*/ 427760 h 110"/>
                <a:gd name="T36" fmla="*/ 168401 w 63"/>
                <a:gd name="T37" fmla="*/ 452438 h 110"/>
                <a:gd name="T38" fmla="*/ 193045 w 63"/>
                <a:gd name="T39" fmla="*/ 427760 h 110"/>
                <a:gd name="T40" fmla="*/ 193045 w 63"/>
                <a:gd name="T41" fmla="*/ 238558 h 110"/>
                <a:gd name="T42" fmla="*/ 193045 w 63"/>
                <a:gd name="T43" fmla="*/ 217993 h 110"/>
                <a:gd name="T44" fmla="*/ 193045 w 63"/>
                <a:gd name="T45" fmla="*/ 69922 h 110"/>
                <a:gd name="T46" fmla="*/ 205367 w 63"/>
                <a:gd name="T47" fmla="*/ 69922 h 110"/>
                <a:gd name="T48" fmla="*/ 205367 w 63"/>
                <a:gd name="T49" fmla="*/ 205654 h 110"/>
                <a:gd name="T50" fmla="*/ 234119 w 63"/>
                <a:gd name="T51" fmla="*/ 234445 h 110"/>
                <a:gd name="T52" fmla="*/ 258763 w 63"/>
                <a:gd name="T53" fmla="*/ 205654 h 110"/>
                <a:gd name="T54" fmla="*/ 258763 w 63"/>
                <a:gd name="T55" fmla="*/ 98714 h 110"/>
                <a:gd name="T56" fmla="*/ 193045 w 63"/>
                <a:gd name="T57" fmla="*/ 0 h 1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 h="110">
                  <a:moveTo>
                    <a:pt x="47" y="0"/>
                  </a:moveTo>
                  <a:cubicBezTo>
                    <a:pt x="47" y="0"/>
                    <a:pt x="47" y="0"/>
                    <a:pt x="47" y="0"/>
                  </a:cubicBezTo>
                  <a:cubicBezTo>
                    <a:pt x="16" y="0"/>
                    <a:pt x="16" y="0"/>
                    <a:pt x="16" y="0"/>
                  </a:cubicBezTo>
                  <a:cubicBezTo>
                    <a:pt x="16" y="0"/>
                    <a:pt x="16" y="0"/>
                    <a:pt x="16" y="0"/>
                  </a:cubicBezTo>
                  <a:cubicBezTo>
                    <a:pt x="7" y="0"/>
                    <a:pt x="0" y="11"/>
                    <a:pt x="0" y="24"/>
                  </a:cubicBezTo>
                  <a:cubicBezTo>
                    <a:pt x="0" y="50"/>
                    <a:pt x="0" y="50"/>
                    <a:pt x="0" y="50"/>
                  </a:cubicBezTo>
                  <a:cubicBezTo>
                    <a:pt x="0" y="54"/>
                    <a:pt x="3" y="57"/>
                    <a:pt x="6" y="57"/>
                  </a:cubicBezTo>
                  <a:cubicBezTo>
                    <a:pt x="10" y="57"/>
                    <a:pt x="13" y="54"/>
                    <a:pt x="13" y="50"/>
                  </a:cubicBezTo>
                  <a:cubicBezTo>
                    <a:pt x="13" y="17"/>
                    <a:pt x="13" y="17"/>
                    <a:pt x="13" y="17"/>
                  </a:cubicBezTo>
                  <a:cubicBezTo>
                    <a:pt x="16" y="17"/>
                    <a:pt x="16" y="17"/>
                    <a:pt x="16" y="17"/>
                  </a:cubicBezTo>
                  <a:cubicBezTo>
                    <a:pt x="16" y="53"/>
                    <a:pt x="16" y="53"/>
                    <a:pt x="16" y="53"/>
                  </a:cubicBezTo>
                  <a:cubicBezTo>
                    <a:pt x="16" y="58"/>
                    <a:pt x="16" y="58"/>
                    <a:pt x="16" y="58"/>
                  </a:cubicBezTo>
                  <a:cubicBezTo>
                    <a:pt x="16" y="104"/>
                    <a:pt x="16" y="104"/>
                    <a:pt x="16" y="104"/>
                  </a:cubicBezTo>
                  <a:cubicBezTo>
                    <a:pt x="16" y="107"/>
                    <a:pt x="19" y="110"/>
                    <a:pt x="22" y="110"/>
                  </a:cubicBezTo>
                  <a:cubicBezTo>
                    <a:pt x="26" y="110"/>
                    <a:pt x="29" y="107"/>
                    <a:pt x="29" y="104"/>
                  </a:cubicBezTo>
                  <a:cubicBezTo>
                    <a:pt x="29" y="58"/>
                    <a:pt x="29" y="58"/>
                    <a:pt x="29" y="58"/>
                  </a:cubicBezTo>
                  <a:cubicBezTo>
                    <a:pt x="34" y="58"/>
                    <a:pt x="34" y="58"/>
                    <a:pt x="34" y="58"/>
                  </a:cubicBezTo>
                  <a:cubicBezTo>
                    <a:pt x="34" y="104"/>
                    <a:pt x="34" y="104"/>
                    <a:pt x="34" y="104"/>
                  </a:cubicBezTo>
                  <a:cubicBezTo>
                    <a:pt x="34" y="107"/>
                    <a:pt x="37" y="110"/>
                    <a:pt x="41" y="110"/>
                  </a:cubicBezTo>
                  <a:cubicBezTo>
                    <a:pt x="44" y="110"/>
                    <a:pt x="47" y="107"/>
                    <a:pt x="47" y="104"/>
                  </a:cubicBezTo>
                  <a:cubicBezTo>
                    <a:pt x="47" y="58"/>
                    <a:pt x="47" y="58"/>
                    <a:pt x="47" y="58"/>
                  </a:cubicBezTo>
                  <a:cubicBezTo>
                    <a:pt x="47" y="53"/>
                    <a:pt x="47" y="53"/>
                    <a:pt x="47" y="53"/>
                  </a:cubicBezTo>
                  <a:cubicBezTo>
                    <a:pt x="47" y="17"/>
                    <a:pt x="47" y="17"/>
                    <a:pt x="47" y="17"/>
                  </a:cubicBezTo>
                  <a:cubicBezTo>
                    <a:pt x="50" y="17"/>
                    <a:pt x="50" y="17"/>
                    <a:pt x="50" y="17"/>
                  </a:cubicBezTo>
                  <a:cubicBezTo>
                    <a:pt x="50" y="50"/>
                    <a:pt x="50" y="50"/>
                    <a:pt x="50" y="50"/>
                  </a:cubicBezTo>
                  <a:cubicBezTo>
                    <a:pt x="50" y="54"/>
                    <a:pt x="53" y="57"/>
                    <a:pt x="57" y="57"/>
                  </a:cubicBezTo>
                  <a:cubicBezTo>
                    <a:pt x="60" y="57"/>
                    <a:pt x="63" y="54"/>
                    <a:pt x="63" y="50"/>
                  </a:cubicBezTo>
                  <a:cubicBezTo>
                    <a:pt x="63" y="24"/>
                    <a:pt x="63" y="24"/>
                    <a:pt x="63" y="24"/>
                  </a:cubicBezTo>
                  <a:cubicBezTo>
                    <a:pt x="63" y="11"/>
                    <a:pt x="56" y="0"/>
                    <a:pt x="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070" name="Oval 601"/>
            <p:cNvSpPr>
              <a:spLocks noChangeArrowheads="1"/>
            </p:cNvSpPr>
            <p:nvPr/>
          </p:nvSpPr>
          <p:spPr bwMode="auto">
            <a:xfrm>
              <a:off x="5808663" y="4735513"/>
              <a:ext cx="111125" cy="1143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071" name="Freeform 602"/>
            <p:cNvSpPr>
              <a:spLocks/>
            </p:cNvSpPr>
            <p:nvPr/>
          </p:nvSpPr>
          <p:spPr bwMode="auto">
            <a:xfrm>
              <a:off x="5705475" y="4867275"/>
              <a:ext cx="317500" cy="452438"/>
            </a:xfrm>
            <a:custGeom>
              <a:avLst/>
              <a:gdLst>
                <a:gd name="T0" fmla="*/ 313377 w 77"/>
                <a:gd name="T1" fmla="*/ 152184 h 110"/>
                <a:gd name="T2" fmla="*/ 288636 w 77"/>
                <a:gd name="T3" fmla="*/ 69922 h 110"/>
                <a:gd name="T4" fmla="*/ 284513 w 77"/>
                <a:gd name="T5" fmla="*/ 69922 h 110"/>
                <a:gd name="T6" fmla="*/ 259773 w 77"/>
                <a:gd name="T7" fmla="*/ 24678 h 110"/>
                <a:gd name="T8" fmla="*/ 210292 w 77"/>
                <a:gd name="T9" fmla="*/ 0 h 110"/>
                <a:gd name="T10" fmla="*/ 193799 w 77"/>
                <a:gd name="T11" fmla="*/ 0 h 110"/>
                <a:gd name="T12" fmla="*/ 123701 w 77"/>
                <a:gd name="T13" fmla="*/ 0 h 110"/>
                <a:gd name="T14" fmla="*/ 107208 w 77"/>
                <a:gd name="T15" fmla="*/ 0 h 110"/>
                <a:gd name="T16" fmla="*/ 57727 w 77"/>
                <a:gd name="T17" fmla="*/ 24678 h 110"/>
                <a:gd name="T18" fmla="*/ 32987 w 77"/>
                <a:gd name="T19" fmla="*/ 69922 h 110"/>
                <a:gd name="T20" fmla="*/ 28864 w 77"/>
                <a:gd name="T21" fmla="*/ 69922 h 110"/>
                <a:gd name="T22" fmla="*/ 4123 w 77"/>
                <a:gd name="T23" fmla="*/ 152184 h 110"/>
                <a:gd name="T24" fmla="*/ 20617 w 77"/>
                <a:gd name="T25" fmla="*/ 185088 h 110"/>
                <a:gd name="T26" fmla="*/ 28864 w 77"/>
                <a:gd name="T27" fmla="*/ 185088 h 110"/>
                <a:gd name="T28" fmla="*/ 53604 w 77"/>
                <a:gd name="T29" fmla="*/ 164523 h 110"/>
                <a:gd name="T30" fmla="*/ 86591 w 77"/>
                <a:gd name="T31" fmla="*/ 69922 h 110"/>
                <a:gd name="T32" fmla="*/ 94838 w 77"/>
                <a:gd name="T33" fmla="*/ 69922 h 110"/>
                <a:gd name="T34" fmla="*/ 49481 w 77"/>
                <a:gd name="T35" fmla="*/ 238558 h 110"/>
                <a:gd name="T36" fmla="*/ 94838 w 77"/>
                <a:gd name="T37" fmla="*/ 238558 h 110"/>
                <a:gd name="T38" fmla="*/ 94838 w 77"/>
                <a:gd name="T39" fmla="*/ 427760 h 110"/>
                <a:gd name="T40" fmla="*/ 119578 w 77"/>
                <a:gd name="T41" fmla="*/ 452438 h 110"/>
                <a:gd name="T42" fmla="*/ 148442 w 77"/>
                <a:gd name="T43" fmla="*/ 427760 h 110"/>
                <a:gd name="T44" fmla="*/ 148442 w 77"/>
                <a:gd name="T45" fmla="*/ 238558 h 110"/>
                <a:gd name="T46" fmla="*/ 169058 w 77"/>
                <a:gd name="T47" fmla="*/ 238558 h 110"/>
                <a:gd name="T48" fmla="*/ 169058 w 77"/>
                <a:gd name="T49" fmla="*/ 427760 h 110"/>
                <a:gd name="T50" fmla="*/ 197922 w 77"/>
                <a:gd name="T51" fmla="*/ 452438 h 110"/>
                <a:gd name="T52" fmla="*/ 222662 w 77"/>
                <a:gd name="T53" fmla="*/ 427760 h 110"/>
                <a:gd name="T54" fmla="*/ 222662 w 77"/>
                <a:gd name="T55" fmla="*/ 238558 h 110"/>
                <a:gd name="T56" fmla="*/ 268019 w 77"/>
                <a:gd name="T57" fmla="*/ 238558 h 110"/>
                <a:gd name="T58" fmla="*/ 222662 w 77"/>
                <a:gd name="T59" fmla="*/ 69922 h 110"/>
                <a:gd name="T60" fmla="*/ 230909 w 77"/>
                <a:gd name="T61" fmla="*/ 69922 h 110"/>
                <a:gd name="T62" fmla="*/ 263896 w 77"/>
                <a:gd name="T63" fmla="*/ 164523 h 110"/>
                <a:gd name="T64" fmla="*/ 288636 w 77"/>
                <a:gd name="T65" fmla="*/ 185088 h 110"/>
                <a:gd name="T66" fmla="*/ 296883 w 77"/>
                <a:gd name="T67" fmla="*/ 185088 h 110"/>
                <a:gd name="T68" fmla="*/ 313377 w 77"/>
                <a:gd name="T69" fmla="*/ 152184 h 1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7" h="110">
                  <a:moveTo>
                    <a:pt x="76" y="37"/>
                  </a:moveTo>
                  <a:cubicBezTo>
                    <a:pt x="70" y="17"/>
                    <a:pt x="70" y="17"/>
                    <a:pt x="70" y="17"/>
                  </a:cubicBezTo>
                  <a:cubicBezTo>
                    <a:pt x="70" y="17"/>
                    <a:pt x="69" y="17"/>
                    <a:pt x="69" y="17"/>
                  </a:cubicBezTo>
                  <a:cubicBezTo>
                    <a:pt x="68" y="13"/>
                    <a:pt x="66" y="9"/>
                    <a:pt x="63" y="6"/>
                  </a:cubicBezTo>
                  <a:cubicBezTo>
                    <a:pt x="60" y="3"/>
                    <a:pt x="56" y="1"/>
                    <a:pt x="51" y="0"/>
                  </a:cubicBezTo>
                  <a:cubicBezTo>
                    <a:pt x="50" y="0"/>
                    <a:pt x="48" y="0"/>
                    <a:pt x="47" y="0"/>
                  </a:cubicBezTo>
                  <a:cubicBezTo>
                    <a:pt x="30" y="0"/>
                    <a:pt x="30" y="0"/>
                    <a:pt x="30" y="0"/>
                  </a:cubicBezTo>
                  <a:cubicBezTo>
                    <a:pt x="29" y="0"/>
                    <a:pt x="27" y="0"/>
                    <a:pt x="26" y="0"/>
                  </a:cubicBezTo>
                  <a:cubicBezTo>
                    <a:pt x="21" y="1"/>
                    <a:pt x="17" y="3"/>
                    <a:pt x="14" y="6"/>
                  </a:cubicBezTo>
                  <a:cubicBezTo>
                    <a:pt x="11" y="9"/>
                    <a:pt x="9" y="13"/>
                    <a:pt x="8" y="17"/>
                  </a:cubicBezTo>
                  <a:cubicBezTo>
                    <a:pt x="8" y="17"/>
                    <a:pt x="7" y="17"/>
                    <a:pt x="7" y="17"/>
                  </a:cubicBezTo>
                  <a:cubicBezTo>
                    <a:pt x="1" y="37"/>
                    <a:pt x="1" y="37"/>
                    <a:pt x="1" y="37"/>
                  </a:cubicBezTo>
                  <a:cubicBezTo>
                    <a:pt x="0" y="40"/>
                    <a:pt x="2" y="44"/>
                    <a:pt x="5" y="45"/>
                  </a:cubicBezTo>
                  <a:cubicBezTo>
                    <a:pt x="6" y="45"/>
                    <a:pt x="7" y="45"/>
                    <a:pt x="7" y="45"/>
                  </a:cubicBezTo>
                  <a:cubicBezTo>
                    <a:pt x="10" y="45"/>
                    <a:pt x="13" y="43"/>
                    <a:pt x="13" y="40"/>
                  </a:cubicBezTo>
                  <a:cubicBezTo>
                    <a:pt x="21" y="17"/>
                    <a:pt x="21" y="17"/>
                    <a:pt x="21" y="17"/>
                  </a:cubicBezTo>
                  <a:cubicBezTo>
                    <a:pt x="22" y="17"/>
                    <a:pt x="22" y="17"/>
                    <a:pt x="23" y="17"/>
                  </a:cubicBezTo>
                  <a:cubicBezTo>
                    <a:pt x="12" y="58"/>
                    <a:pt x="12" y="58"/>
                    <a:pt x="12" y="58"/>
                  </a:cubicBezTo>
                  <a:cubicBezTo>
                    <a:pt x="23" y="58"/>
                    <a:pt x="23" y="58"/>
                    <a:pt x="23" y="58"/>
                  </a:cubicBezTo>
                  <a:cubicBezTo>
                    <a:pt x="23" y="104"/>
                    <a:pt x="23" y="104"/>
                    <a:pt x="23" y="104"/>
                  </a:cubicBezTo>
                  <a:cubicBezTo>
                    <a:pt x="23" y="107"/>
                    <a:pt x="26" y="110"/>
                    <a:pt x="29" y="110"/>
                  </a:cubicBezTo>
                  <a:cubicBezTo>
                    <a:pt x="33" y="110"/>
                    <a:pt x="36" y="107"/>
                    <a:pt x="36" y="104"/>
                  </a:cubicBezTo>
                  <a:cubicBezTo>
                    <a:pt x="36" y="58"/>
                    <a:pt x="36" y="58"/>
                    <a:pt x="36" y="58"/>
                  </a:cubicBezTo>
                  <a:cubicBezTo>
                    <a:pt x="41" y="58"/>
                    <a:pt x="41" y="58"/>
                    <a:pt x="41" y="58"/>
                  </a:cubicBezTo>
                  <a:cubicBezTo>
                    <a:pt x="41" y="104"/>
                    <a:pt x="41" y="104"/>
                    <a:pt x="41" y="104"/>
                  </a:cubicBezTo>
                  <a:cubicBezTo>
                    <a:pt x="41" y="107"/>
                    <a:pt x="44" y="110"/>
                    <a:pt x="48" y="110"/>
                  </a:cubicBezTo>
                  <a:cubicBezTo>
                    <a:pt x="51" y="110"/>
                    <a:pt x="54" y="107"/>
                    <a:pt x="54" y="104"/>
                  </a:cubicBezTo>
                  <a:cubicBezTo>
                    <a:pt x="54" y="58"/>
                    <a:pt x="54" y="58"/>
                    <a:pt x="54" y="58"/>
                  </a:cubicBezTo>
                  <a:cubicBezTo>
                    <a:pt x="65" y="58"/>
                    <a:pt x="65" y="58"/>
                    <a:pt x="65" y="58"/>
                  </a:cubicBezTo>
                  <a:cubicBezTo>
                    <a:pt x="54" y="17"/>
                    <a:pt x="54" y="17"/>
                    <a:pt x="54" y="17"/>
                  </a:cubicBezTo>
                  <a:cubicBezTo>
                    <a:pt x="55" y="17"/>
                    <a:pt x="55" y="17"/>
                    <a:pt x="56" y="17"/>
                  </a:cubicBezTo>
                  <a:cubicBezTo>
                    <a:pt x="64" y="40"/>
                    <a:pt x="64" y="40"/>
                    <a:pt x="64" y="40"/>
                  </a:cubicBezTo>
                  <a:cubicBezTo>
                    <a:pt x="64" y="43"/>
                    <a:pt x="67" y="45"/>
                    <a:pt x="70" y="45"/>
                  </a:cubicBezTo>
                  <a:cubicBezTo>
                    <a:pt x="70" y="45"/>
                    <a:pt x="71" y="45"/>
                    <a:pt x="72" y="45"/>
                  </a:cubicBezTo>
                  <a:cubicBezTo>
                    <a:pt x="75" y="44"/>
                    <a:pt x="77" y="40"/>
                    <a:pt x="7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91" name="CuadroTexto 90">
            <a:extLst>
              <a:ext uri="{FF2B5EF4-FFF2-40B4-BE49-F238E27FC236}">
                <a16:creationId xmlns:a16="http://schemas.microsoft.com/office/drawing/2014/main" id="{AD1D031A-C1E5-204A-2E8D-D117F631C109}"/>
              </a:ext>
            </a:extLst>
          </p:cNvPr>
          <p:cNvSpPr txBox="1"/>
          <p:nvPr/>
        </p:nvSpPr>
        <p:spPr>
          <a:xfrm>
            <a:off x="5873750" y="2526744"/>
            <a:ext cx="6065837" cy="1754326"/>
          </a:xfrm>
          <a:prstGeom prst="rect">
            <a:avLst/>
          </a:prstGeom>
          <a:noFill/>
        </p:spPr>
        <p:txBody>
          <a:bodyPr wrap="square">
            <a:spAutoFit/>
          </a:bodyPr>
          <a:lstStyle/>
          <a:p>
            <a:pPr lvl="0" algn="ctr" fontAlgn="auto"/>
            <a:r>
              <a:rPr lang="es-ES" sz="3600" b="1" kern="0" dirty="0">
                <a:solidFill>
                  <a:srgbClr val="134163"/>
                </a:solidFill>
                <a:effectLst/>
                <a:latin typeface="Avenir Next LT Pro" panose="020B0504020202020204" pitchFamily="34" charset="0"/>
                <a:ea typeface="Times New Roman" panose="02020603050405020304" pitchFamily="18" charset="0"/>
                <a:cs typeface="Tahoma" panose="020B0604030504040204" pitchFamily="34" charset="0"/>
              </a:rPr>
              <a:t>ASEGURAMIENTO Y PARTICIPACIÓN EN EL MERCADO</a:t>
            </a:r>
            <a:endParaRPr lang="es-CO" sz="3600" kern="50" dirty="0">
              <a:effectLst/>
              <a:latin typeface="Avenir Next LT Pro" panose="020B0504020202020204" pitchFamily="34" charset="0"/>
              <a:ea typeface="Andale Sans UI"/>
              <a:cs typeface="Tahoma" panose="020B0604030504040204" pitchFamily="34" charset="0"/>
            </a:endParaRPr>
          </a:p>
        </p:txBody>
      </p:sp>
      <p:sp>
        <p:nvSpPr>
          <p:cNvPr id="99" name="Freeform 8">
            <a:extLst>
              <a:ext uri="{FF2B5EF4-FFF2-40B4-BE49-F238E27FC236}">
                <a16:creationId xmlns:a16="http://schemas.microsoft.com/office/drawing/2014/main" id="{2C534EAB-E800-45F1-876B-28712A11DCF8}"/>
              </a:ext>
            </a:extLst>
          </p:cNvPr>
          <p:cNvSpPr>
            <a:spLocks/>
          </p:cNvSpPr>
          <p:nvPr/>
        </p:nvSpPr>
        <p:spPr bwMode="auto">
          <a:xfrm>
            <a:off x="6749752" y="5137310"/>
            <a:ext cx="1819275" cy="377825"/>
          </a:xfrm>
          <a:custGeom>
            <a:avLst/>
            <a:gdLst>
              <a:gd name="T0" fmla="*/ 0 w 478"/>
              <a:gd name="T1" fmla="*/ 0 h 99"/>
              <a:gd name="T2" fmla="*/ 0 w 478"/>
              <a:gd name="T3" fmla="*/ 59 h 99"/>
              <a:gd name="T4" fmla="*/ 192 w 478"/>
              <a:gd name="T5" fmla="*/ 59 h 99"/>
              <a:gd name="T6" fmla="*/ 231 w 478"/>
              <a:gd name="T7" fmla="*/ 95 h 99"/>
              <a:gd name="T8" fmla="*/ 247 w 478"/>
              <a:gd name="T9" fmla="*/ 95 h 99"/>
              <a:gd name="T10" fmla="*/ 286 w 478"/>
              <a:gd name="T11" fmla="*/ 59 h 99"/>
              <a:gd name="T12" fmla="*/ 478 w 478"/>
              <a:gd name="T13" fmla="*/ 59 h 99"/>
              <a:gd name="T14" fmla="*/ 478 w 478"/>
              <a:gd name="T15" fmla="*/ 0 h 99"/>
              <a:gd name="T16" fmla="*/ 0 w 478"/>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99">
                <a:moveTo>
                  <a:pt x="0" y="0"/>
                </a:moveTo>
                <a:cubicBezTo>
                  <a:pt x="0" y="59"/>
                  <a:pt x="0" y="59"/>
                  <a:pt x="0" y="59"/>
                </a:cubicBezTo>
                <a:cubicBezTo>
                  <a:pt x="192" y="59"/>
                  <a:pt x="192" y="59"/>
                  <a:pt x="192" y="59"/>
                </a:cubicBezTo>
                <a:cubicBezTo>
                  <a:pt x="231" y="95"/>
                  <a:pt x="231" y="95"/>
                  <a:pt x="231" y="95"/>
                </a:cubicBezTo>
                <a:cubicBezTo>
                  <a:pt x="235" y="99"/>
                  <a:pt x="243" y="99"/>
                  <a:pt x="247" y="95"/>
                </a:cubicBezTo>
                <a:cubicBezTo>
                  <a:pt x="286" y="59"/>
                  <a:pt x="286" y="59"/>
                  <a:pt x="286" y="59"/>
                </a:cubicBezTo>
                <a:cubicBezTo>
                  <a:pt x="478" y="59"/>
                  <a:pt x="478" y="59"/>
                  <a:pt x="478" y="59"/>
                </a:cubicBezTo>
                <a:cubicBezTo>
                  <a:pt x="478" y="0"/>
                  <a:pt x="478" y="0"/>
                  <a:pt x="478" y="0"/>
                </a:cubicBez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100" name="Freeform 10">
            <a:extLst>
              <a:ext uri="{FF2B5EF4-FFF2-40B4-BE49-F238E27FC236}">
                <a16:creationId xmlns:a16="http://schemas.microsoft.com/office/drawing/2014/main" id="{8198EAF6-E862-4040-92FD-96EEB2136427}"/>
              </a:ext>
            </a:extLst>
          </p:cNvPr>
          <p:cNvSpPr>
            <a:spLocks/>
          </p:cNvSpPr>
          <p:nvPr/>
        </p:nvSpPr>
        <p:spPr bwMode="auto">
          <a:xfrm>
            <a:off x="8235859" y="4780731"/>
            <a:ext cx="1819275" cy="377825"/>
          </a:xfrm>
          <a:custGeom>
            <a:avLst/>
            <a:gdLst>
              <a:gd name="T0" fmla="*/ 0 w 478"/>
              <a:gd name="T1" fmla="*/ 0 h 99"/>
              <a:gd name="T2" fmla="*/ 0 w 478"/>
              <a:gd name="T3" fmla="*/ 59 h 99"/>
              <a:gd name="T4" fmla="*/ 192 w 478"/>
              <a:gd name="T5" fmla="*/ 59 h 99"/>
              <a:gd name="T6" fmla="*/ 231 w 478"/>
              <a:gd name="T7" fmla="*/ 95 h 99"/>
              <a:gd name="T8" fmla="*/ 247 w 478"/>
              <a:gd name="T9" fmla="*/ 95 h 99"/>
              <a:gd name="T10" fmla="*/ 286 w 478"/>
              <a:gd name="T11" fmla="*/ 59 h 99"/>
              <a:gd name="T12" fmla="*/ 478 w 478"/>
              <a:gd name="T13" fmla="*/ 59 h 99"/>
              <a:gd name="T14" fmla="*/ 478 w 478"/>
              <a:gd name="T15" fmla="*/ 0 h 99"/>
              <a:gd name="T16" fmla="*/ 0 w 478"/>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99">
                <a:moveTo>
                  <a:pt x="0" y="0"/>
                </a:moveTo>
                <a:cubicBezTo>
                  <a:pt x="0" y="59"/>
                  <a:pt x="0" y="59"/>
                  <a:pt x="0" y="59"/>
                </a:cubicBezTo>
                <a:cubicBezTo>
                  <a:pt x="192" y="59"/>
                  <a:pt x="192" y="59"/>
                  <a:pt x="192" y="59"/>
                </a:cubicBezTo>
                <a:cubicBezTo>
                  <a:pt x="231" y="95"/>
                  <a:pt x="231" y="95"/>
                  <a:pt x="231" y="95"/>
                </a:cubicBezTo>
                <a:cubicBezTo>
                  <a:pt x="235" y="99"/>
                  <a:pt x="243" y="99"/>
                  <a:pt x="247" y="95"/>
                </a:cubicBezTo>
                <a:cubicBezTo>
                  <a:pt x="286" y="59"/>
                  <a:pt x="286" y="59"/>
                  <a:pt x="286" y="59"/>
                </a:cubicBezTo>
                <a:cubicBezTo>
                  <a:pt x="478" y="59"/>
                  <a:pt x="478" y="59"/>
                  <a:pt x="478" y="59"/>
                </a:cubicBezTo>
                <a:cubicBezTo>
                  <a:pt x="478" y="0"/>
                  <a:pt x="478" y="0"/>
                  <a:pt x="478" y="0"/>
                </a:cubicBezTo>
                <a:lnTo>
                  <a:pt x="0" y="0"/>
                </a:ln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ru-RU"/>
          </a:p>
        </p:txBody>
      </p:sp>
      <p:sp>
        <p:nvSpPr>
          <p:cNvPr id="101" name="Freeform 10">
            <a:extLst>
              <a:ext uri="{FF2B5EF4-FFF2-40B4-BE49-F238E27FC236}">
                <a16:creationId xmlns:a16="http://schemas.microsoft.com/office/drawing/2014/main" id="{DD8673D4-3520-4229-AB76-59612BA7E142}"/>
              </a:ext>
            </a:extLst>
          </p:cNvPr>
          <p:cNvSpPr>
            <a:spLocks/>
          </p:cNvSpPr>
          <p:nvPr/>
        </p:nvSpPr>
        <p:spPr bwMode="auto">
          <a:xfrm>
            <a:off x="9671653" y="4437364"/>
            <a:ext cx="1819275" cy="377825"/>
          </a:xfrm>
          <a:custGeom>
            <a:avLst/>
            <a:gdLst>
              <a:gd name="T0" fmla="*/ 0 w 478"/>
              <a:gd name="T1" fmla="*/ 0 h 99"/>
              <a:gd name="T2" fmla="*/ 0 w 478"/>
              <a:gd name="T3" fmla="*/ 59 h 99"/>
              <a:gd name="T4" fmla="*/ 192 w 478"/>
              <a:gd name="T5" fmla="*/ 59 h 99"/>
              <a:gd name="T6" fmla="*/ 231 w 478"/>
              <a:gd name="T7" fmla="*/ 95 h 99"/>
              <a:gd name="T8" fmla="*/ 247 w 478"/>
              <a:gd name="T9" fmla="*/ 95 h 99"/>
              <a:gd name="T10" fmla="*/ 286 w 478"/>
              <a:gd name="T11" fmla="*/ 59 h 99"/>
              <a:gd name="T12" fmla="*/ 478 w 478"/>
              <a:gd name="T13" fmla="*/ 59 h 99"/>
              <a:gd name="T14" fmla="*/ 478 w 478"/>
              <a:gd name="T15" fmla="*/ 0 h 99"/>
              <a:gd name="T16" fmla="*/ 0 w 478"/>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99">
                <a:moveTo>
                  <a:pt x="0" y="0"/>
                </a:moveTo>
                <a:cubicBezTo>
                  <a:pt x="0" y="59"/>
                  <a:pt x="0" y="59"/>
                  <a:pt x="0" y="59"/>
                </a:cubicBezTo>
                <a:cubicBezTo>
                  <a:pt x="192" y="59"/>
                  <a:pt x="192" y="59"/>
                  <a:pt x="192" y="59"/>
                </a:cubicBezTo>
                <a:cubicBezTo>
                  <a:pt x="231" y="95"/>
                  <a:pt x="231" y="95"/>
                  <a:pt x="231" y="95"/>
                </a:cubicBezTo>
                <a:cubicBezTo>
                  <a:pt x="235" y="99"/>
                  <a:pt x="243" y="99"/>
                  <a:pt x="247" y="95"/>
                </a:cubicBezTo>
                <a:cubicBezTo>
                  <a:pt x="286" y="59"/>
                  <a:pt x="286" y="59"/>
                  <a:pt x="286" y="59"/>
                </a:cubicBezTo>
                <a:cubicBezTo>
                  <a:pt x="478" y="59"/>
                  <a:pt x="478" y="59"/>
                  <a:pt x="478" y="59"/>
                </a:cubicBezTo>
                <a:cubicBezTo>
                  <a:pt x="478" y="0"/>
                  <a:pt x="478" y="0"/>
                  <a:pt x="478" y="0"/>
                </a:cubicBezTo>
                <a:lnTo>
                  <a:pt x="0"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41493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000"/>
                                        <p:tgtEl>
                                          <p:spTgt spid="3"/>
                                        </p:tgtEl>
                                      </p:cBhvr>
                                    </p:animEffect>
                                  </p:childTnLst>
                                </p:cTn>
                              </p:par>
                              <p:par>
                                <p:cTn id="11" presetID="16" presetClass="entr" presetSubtype="37"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087"/>
                                        </p:tgtEl>
                                        <p:attrNameLst>
                                          <p:attrName>style.visibility</p:attrName>
                                        </p:attrNameLst>
                                      </p:cBhvr>
                                      <p:to>
                                        <p:strVal val="visible"/>
                                      </p:to>
                                    </p:set>
                                    <p:anim calcmode="lin" valueType="num">
                                      <p:cBhvr>
                                        <p:cTn id="17" dur="500" fill="hold"/>
                                        <p:tgtEl>
                                          <p:spTgt spid="2087"/>
                                        </p:tgtEl>
                                        <p:attrNameLst>
                                          <p:attrName>ppt_w</p:attrName>
                                        </p:attrNameLst>
                                      </p:cBhvr>
                                      <p:tavLst>
                                        <p:tav tm="0">
                                          <p:val>
                                            <p:fltVal val="0"/>
                                          </p:val>
                                        </p:tav>
                                        <p:tav tm="100000">
                                          <p:val>
                                            <p:strVal val="#ppt_w"/>
                                          </p:val>
                                        </p:tav>
                                      </p:tavLst>
                                    </p:anim>
                                    <p:anim calcmode="lin" valueType="num">
                                      <p:cBhvr>
                                        <p:cTn id="18" dur="500" fill="hold"/>
                                        <p:tgtEl>
                                          <p:spTgt spid="2087"/>
                                        </p:tgtEl>
                                        <p:attrNameLst>
                                          <p:attrName>ppt_h</p:attrName>
                                        </p:attrNameLst>
                                      </p:cBhvr>
                                      <p:tavLst>
                                        <p:tav tm="0">
                                          <p:val>
                                            <p:fltVal val="0"/>
                                          </p:val>
                                        </p:tav>
                                        <p:tav tm="100000">
                                          <p:val>
                                            <p:strVal val="#ppt_h"/>
                                          </p:val>
                                        </p:tav>
                                      </p:tavLst>
                                    </p:anim>
                                    <p:animEffect transition="in" filter="fade">
                                      <p:cBhvr>
                                        <p:cTn id="19" dur="500"/>
                                        <p:tgtEl>
                                          <p:spTgt spid="208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88"/>
                                        </p:tgtEl>
                                        <p:attrNameLst>
                                          <p:attrName>style.visibility</p:attrName>
                                        </p:attrNameLst>
                                      </p:cBhvr>
                                      <p:to>
                                        <p:strVal val="visible"/>
                                      </p:to>
                                    </p:set>
                                    <p:anim calcmode="lin" valueType="num">
                                      <p:cBhvr>
                                        <p:cTn id="22" dur="500" fill="hold"/>
                                        <p:tgtEl>
                                          <p:spTgt spid="2088"/>
                                        </p:tgtEl>
                                        <p:attrNameLst>
                                          <p:attrName>ppt_w</p:attrName>
                                        </p:attrNameLst>
                                      </p:cBhvr>
                                      <p:tavLst>
                                        <p:tav tm="0">
                                          <p:val>
                                            <p:fltVal val="0"/>
                                          </p:val>
                                        </p:tav>
                                        <p:tav tm="100000">
                                          <p:val>
                                            <p:strVal val="#ppt_w"/>
                                          </p:val>
                                        </p:tav>
                                      </p:tavLst>
                                    </p:anim>
                                    <p:anim calcmode="lin" valueType="num">
                                      <p:cBhvr>
                                        <p:cTn id="23" dur="500" fill="hold"/>
                                        <p:tgtEl>
                                          <p:spTgt spid="2088"/>
                                        </p:tgtEl>
                                        <p:attrNameLst>
                                          <p:attrName>ppt_h</p:attrName>
                                        </p:attrNameLst>
                                      </p:cBhvr>
                                      <p:tavLst>
                                        <p:tav tm="0">
                                          <p:val>
                                            <p:fltVal val="0"/>
                                          </p:val>
                                        </p:tav>
                                        <p:tav tm="100000">
                                          <p:val>
                                            <p:strVal val="#ppt_h"/>
                                          </p:val>
                                        </p:tav>
                                      </p:tavLst>
                                    </p:anim>
                                    <p:animEffect transition="in" filter="fade">
                                      <p:cBhvr>
                                        <p:cTn id="24" dur="500"/>
                                        <p:tgtEl>
                                          <p:spTgt spid="208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89"/>
                                        </p:tgtEl>
                                        <p:attrNameLst>
                                          <p:attrName>style.visibility</p:attrName>
                                        </p:attrNameLst>
                                      </p:cBhvr>
                                      <p:to>
                                        <p:strVal val="visible"/>
                                      </p:to>
                                    </p:set>
                                    <p:anim calcmode="lin" valueType="num">
                                      <p:cBhvr>
                                        <p:cTn id="27" dur="500" fill="hold"/>
                                        <p:tgtEl>
                                          <p:spTgt spid="2089"/>
                                        </p:tgtEl>
                                        <p:attrNameLst>
                                          <p:attrName>ppt_w</p:attrName>
                                        </p:attrNameLst>
                                      </p:cBhvr>
                                      <p:tavLst>
                                        <p:tav tm="0">
                                          <p:val>
                                            <p:fltVal val="0"/>
                                          </p:val>
                                        </p:tav>
                                        <p:tav tm="100000">
                                          <p:val>
                                            <p:strVal val="#ppt_w"/>
                                          </p:val>
                                        </p:tav>
                                      </p:tavLst>
                                    </p:anim>
                                    <p:anim calcmode="lin" valueType="num">
                                      <p:cBhvr>
                                        <p:cTn id="28" dur="500" fill="hold"/>
                                        <p:tgtEl>
                                          <p:spTgt spid="2089"/>
                                        </p:tgtEl>
                                        <p:attrNameLst>
                                          <p:attrName>ppt_h</p:attrName>
                                        </p:attrNameLst>
                                      </p:cBhvr>
                                      <p:tavLst>
                                        <p:tav tm="0">
                                          <p:val>
                                            <p:fltVal val="0"/>
                                          </p:val>
                                        </p:tav>
                                        <p:tav tm="100000">
                                          <p:val>
                                            <p:strVal val="#ppt_h"/>
                                          </p:val>
                                        </p:tav>
                                      </p:tavLst>
                                    </p:anim>
                                    <p:animEffect transition="in" filter="fade">
                                      <p:cBhvr>
                                        <p:cTn id="29" dur="500"/>
                                        <p:tgtEl>
                                          <p:spTgt spid="208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90"/>
                                        </p:tgtEl>
                                        <p:attrNameLst>
                                          <p:attrName>style.visibility</p:attrName>
                                        </p:attrNameLst>
                                      </p:cBhvr>
                                      <p:to>
                                        <p:strVal val="visible"/>
                                      </p:to>
                                    </p:set>
                                    <p:anim calcmode="lin" valueType="num">
                                      <p:cBhvr>
                                        <p:cTn id="32" dur="500" fill="hold"/>
                                        <p:tgtEl>
                                          <p:spTgt spid="2090"/>
                                        </p:tgtEl>
                                        <p:attrNameLst>
                                          <p:attrName>ppt_w</p:attrName>
                                        </p:attrNameLst>
                                      </p:cBhvr>
                                      <p:tavLst>
                                        <p:tav tm="0">
                                          <p:val>
                                            <p:fltVal val="0"/>
                                          </p:val>
                                        </p:tav>
                                        <p:tav tm="100000">
                                          <p:val>
                                            <p:strVal val="#ppt_w"/>
                                          </p:val>
                                        </p:tav>
                                      </p:tavLst>
                                    </p:anim>
                                    <p:anim calcmode="lin" valueType="num">
                                      <p:cBhvr>
                                        <p:cTn id="33" dur="500" fill="hold"/>
                                        <p:tgtEl>
                                          <p:spTgt spid="2090"/>
                                        </p:tgtEl>
                                        <p:attrNameLst>
                                          <p:attrName>ppt_h</p:attrName>
                                        </p:attrNameLst>
                                      </p:cBhvr>
                                      <p:tavLst>
                                        <p:tav tm="0">
                                          <p:val>
                                            <p:fltVal val="0"/>
                                          </p:val>
                                        </p:tav>
                                        <p:tav tm="100000">
                                          <p:val>
                                            <p:strVal val="#ppt_h"/>
                                          </p:val>
                                        </p:tav>
                                      </p:tavLst>
                                    </p:anim>
                                    <p:animEffect transition="in" filter="fade">
                                      <p:cBhvr>
                                        <p:cTn id="34" dur="500"/>
                                        <p:tgtEl>
                                          <p:spTgt spid="2090"/>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2091"/>
                                        </p:tgtEl>
                                        <p:attrNameLst>
                                          <p:attrName>style.visibility</p:attrName>
                                        </p:attrNameLst>
                                      </p:cBhvr>
                                      <p:to>
                                        <p:strVal val="visible"/>
                                      </p:to>
                                    </p:set>
                                    <p:animEffect transition="in" filter="wipe(left)">
                                      <p:cBhvr>
                                        <p:cTn id="38" dur="500"/>
                                        <p:tgtEl>
                                          <p:spTgt spid="209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092"/>
                                        </p:tgtEl>
                                        <p:attrNameLst>
                                          <p:attrName>style.visibility</p:attrName>
                                        </p:attrNameLst>
                                      </p:cBhvr>
                                      <p:to>
                                        <p:strVal val="visible"/>
                                      </p:to>
                                    </p:set>
                                    <p:animEffect transition="in" filter="wipe(left)">
                                      <p:cBhvr>
                                        <p:cTn id="41" dur="500"/>
                                        <p:tgtEl>
                                          <p:spTgt spid="209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093"/>
                                        </p:tgtEl>
                                        <p:attrNameLst>
                                          <p:attrName>style.visibility</p:attrName>
                                        </p:attrNameLst>
                                      </p:cBhvr>
                                      <p:to>
                                        <p:strVal val="visible"/>
                                      </p:to>
                                    </p:set>
                                    <p:animEffect transition="in" filter="wipe(left)">
                                      <p:cBhvr>
                                        <p:cTn id="44" dur="500"/>
                                        <p:tgtEl>
                                          <p:spTgt spid="209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94"/>
                                        </p:tgtEl>
                                        <p:attrNameLst>
                                          <p:attrName>style.visibility</p:attrName>
                                        </p:attrNameLst>
                                      </p:cBhvr>
                                      <p:to>
                                        <p:strVal val="visible"/>
                                      </p:to>
                                    </p:set>
                                    <p:animEffect transition="in" filter="wipe(left)">
                                      <p:cBhvr>
                                        <p:cTn id="47" dur="500"/>
                                        <p:tgtEl>
                                          <p:spTgt spid="2094"/>
                                        </p:tgtEl>
                                      </p:cBhvr>
                                    </p:animEffect>
                                  </p:childTnLst>
                                </p:cTn>
                              </p:par>
                            </p:childTnLst>
                          </p:cTn>
                        </p:par>
                        <p:par>
                          <p:cTn id="48" fill="hold">
                            <p:stCondLst>
                              <p:cond delay="2500"/>
                            </p:stCondLst>
                            <p:childTnLst>
                              <p:par>
                                <p:cTn id="49" presetID="53" presetClass="entr" presetSubtype="16" fill="hold" nodeType="afterEffect">
                                  <p:stCondLst>
                                    <p:cond delay="0"/>
                                  </p:stCondLst>
                                  <p:childTnLst>
                                    <p:set>
                                      <p:cBhvr>
                                        <p:cTn id="50" dur="1" fill="hold">
                                          <p:stCondLst>
                                            <p:cond delay="0"/>
                                          </p:stCondLst>
                                        </p:cTn>
                                        <p:tgtEl>
                                          <p:spTgt spid="2064"/>
                                        </p:tgtEl>
                                        <p:attrNameLst>
                                          <p:attrName>style.visibility</p:attrName>
                                        </p:attrNameLst>
                                      </p:cBhvr>
                                      <p:to>
                                        <p:strVal val="visible"/>
                                      </p:to>
                                    </p:set>
                                    <p:anim calcmode="lin" valueType="num">
                                      <p:cBhvr>
                                        <p:cTn id="51" dur="500" fill="hold"/>
                                        <p:tgtEl>
                                          <p:spTgt spid="2064"/>
                                        </p:tgtEl>
                                        <p:attrNameLst>
                                          <p:attrName>ppt_w</p:attrName>
                                        </p:attrNameLst>
                                      </p:cBhvr>
                                      <p:tavLst>
                                        <p:tav tm="0">
                                          <p:val>
                                            <p:fltVal val="0"/>
                                          </p:val>
                                        </p:tav>
                                        <p:tav tm="100000">
                                          <p:val>
                                            <p:strVal val="#ppt_w"/>
                                          </p:val>
                                        </p:tav>
                                      </p:tavLst>
                                    </p:anim>
                                    <p:anim calcmode="lin" valueType="num">
                                      <p:cBhvr>
                                        <p:cTn id="52" dur="500" fill="hold"/>
                                        <p:tgtEl>
                                          <p:spTgt spid="2064"/>
                                        </p:tgtEl>
                                        <p:attrNameLst>
                                          <p:attrName>ppt_h</p:attrName>
                                        </p:attrNameLst>
                                      </p:cBhvr>
                                      <p:tavLst>
                                        <p:tav tm="0">
                                          <p:val>
                                            <p:fltVal val="0"/>
                                          </p:val>
                                        </p:tav>
                                        <p:tav tm="100000">
                                          <p:val>
                                            <p:strVal val="#ppt_h"/>
                                          </p:val>
                                        </p:tav>
                                      </p:tavLst>
                                    </p:anim>
                                    <p:animEffect transition="in" filter="fade">
                                      <p:cBhvr>
                                        <p:cTn id="53" dur="500"/>
                                        <p:tgtEl>
                                          <p:spTgt spid="2064"/>
                                        </p:tgtEl>
                                      </p:cBhvr>
                                    </p:animEffect>
                                  </p:childTnLst>
                                </p:cTn>
                              </p:par>
                              <p:par>
                                <p:cTn id="54" presetID="53" presetClass="entr" presetSubtype="16" fill="hold" nodeType="withEffect">
                                  <p:stCondLst>
                                    <p:cond delay="0"/>
                                  </p:stCondLst>
                                  <p:childTnLst>
                                    <p:set>
                                      <p:cBhvr>
                                        <p:cTn id="55" dur="1" fill="hold">
                                          <p:stCondLst>
                                            <p:cond delay="0"/>
                                          </p:stCondLst>
                                        </p:cTn>
                                        <p:tgtEl>
                                          <p:spTgt spid="2065"/>
                                        </p:tgtEl>
                                        <p:attrNameLst>
                                          <p:attrName>style.visibility</p:attrName>
                                        </p:attrNameLst>
                                      </p:cBhvr>
                                      <p:to>
                                        <p:strVal val="visible"/>
                                      </p:to>
                                    </p:set>
                                    <p:anim calcmode="lin" valueType="num">
                                      <p:cBhvr>
                                        <p:cTn id="56" dur="500" fill="hold"/>
                                        <p:tgtEl>
                                          <p:spTgt spid="2065"/>
                                        </p:tgtEl>
                                        <p:attrNameLst>
                                          <p:attrName>ppt_w</p:attrName>
                                        </p:attrNameLst>
                                      </p:cBhvr>
                                      <p:tavLst>
                                        <p:tav tm="0">
                                          <p:val>
                                            <p:fltVal val="0"/>
                                          </p:val>
                                        </p:tav>
                                        <p:tav tm="100000">
                                          <p:val>
                                            <p:strVal val="#ppt_w"/>
                                          </p:val>
                                        </p:tav>
                                      </p:tavLst>
                                    </p:anim>
                                    <p:anim calcmode="lin" valueType="num">
                                      <p:cBhvr>
                                        <p:cTn id="57" dur="500" fill="hold"/>
                                        <p:tgtEl>
                                          <p:spTgt spid="2065"/>
                                        </p:tgtEl>
                                        <p:attrNameLst>
                                          <p:attrName>ppt_h</p:attrName>
                                        </p:attrNameLst>
                                      </p:cBhvr>
                                      <p:tavLst>
                                        <p:tav tm="0">
                                          <p:val>
                                            <p:fltVal val="0"/>
                                          </p:val>
                                        </p:tav>
                                        <p:tav tm="100000">
                                          <p:val>
                                            <p:strVal val="#ppt_h"/>
                                          </p:val>
                                        </p:tav>
                                      </p:tavLst>
                                    </p:anim>
                                    <p:animEffect transition="in" filter="fade">
                                      <p:cBhvr>
                                        <p:cTn id="58" dur="500"/>
                                        <p:tgtEl>
                                          <p:spTgt spid="2065"/>
                                        </p:tgtEl>
                                      </p:cBhvr>
                                    </p:animEffect>
                                  </p:childTnLst>
                                </p:cTn>
                              </p:par>
                              <p:par>
                                <p:cTn id="59" presetID="53" presetClass="entr" presetSubtype="16" fill="hold" nodeType="withEffect">
                                  <p:stCondLst>
                                    <p:cond delay="0"/>
                                  </p:stCondLst>
                                  <p:childTnLst>
                                    <p:set>
                                      <p:cBhvr>
                                        <p:cTn id="60" dur="1" fill="hold">
                                          <p:stCondLst>
                                            <p:cond delay="0"/>
                                          </p:stCondLst>
                                        </p:cTn>
                                        <p:tgtEl>
                                          <p:spTgt spid="2066"/>
                                        </p:tgtEl>
                                        <p:attrNameLst>
                                          <p:attrName>style.visibility</p:attrName>
                                        </p:attrNameLst>
                                      </p:cBhvr>
                                      <p:to>
                                        <p:strVal val="visible"/>
                                      </p:to>
                                    </p:set>
                                    <p:anim calcmode="lin" valueType="num">
                                      <p:cBhvr>
                                        <p:cTn id="61" dur="500" fill="hold"/>
                                        <p:tgtEl>
                                          <p:spTgt spid="2066"/>
                                        </p:tgtEl>
                                        <p:attrNameLst>
                                          <p:attrName>ppt_w</p:attrName>
                                        </p:attrNameLst>
                                      </p:cBhvr>
                                      <p:tavLst>
                                        <p:tav tm="0">
                                          <p:val>
                                            <p:fltVal val="0"/>
                                          </p:val>
                                        </p:tav>
                                        <p:tav tm="100000">
                                          <p:val>
                                            <p:strVal val="#ppt_w"/>
                                          </p:val>
                                        </p:tav>
                                      </p:tavLst>
                                    </p:anim>
                                    <p:anim calcmode="lin" valueType="num">
                                      <p:cBhvr>
                                        <p:cTn id="62" dur="500" fill="hold"/>
                                        <p:tgtEl>
                                          <p:spTgt spid="2066"/>
                                        </p:tgtEl>
                                        <p:attrNameLst>
                                          <p:attrName>ppt_h</p:attrName>
                                        </p:attrNameLst>
                                      </p:cBhvr>
                                      <p:tavLst>
                                        <p:tav tm="0">
                                          <p:val>
                                            <p:fltVal val="0"/>
                                          </p:val>
                                        </p:tav>
                                        <p:tav tm="100000">
                                          <p:val>
                                            <p:strVal val="#ppt_h"/>
                                          </p:val>
                                        </p:tav>
                                      </p:tavLst>
                                    </p:anim>
                                    <p:animEffect transition="in" filter="fade">
                                      <p:cBhvr>
                                        <p:cTn id="63" dur="500"/>
                                        <p:tgtEl>
                                          <p:spTgt spid="2066"/>
                                        </p:tgtEl>
                                      </p:cBhvr>
                                    </p:animEffect>
                                  </p:childTnLst>
                                </p:cTn>
                              </p:par>
                              <p:par>
                                <p:cTn id="64" presetID="53" presetClass="entr" presetSubtype="16" fill="hold" nodeType="withEffect">
                                  <p:stCondLst>
                                    <p:cond delay="0"/>
                                  </p:stCondLst>
                                  <p:childTnLst>
                                    <p:set>
                                      <p:cBhvr>
                                        <p:cTn id="65" dur="1" fill="hold">
                                          <p:stCondLst>
                                            <p:cond delay="0"/>
                                          </p:stCondLst>
                                        </p:cTn>
                                        <p:tgtEl>
                                          <p:spTgt spid="2067"/>
                                        </p:tgtEl>
                                        <p:attrNameLst>
                                          <p:attrName>style.visibility</p:attrName>
                                        </p:attrNameLst>
                                      </p:cBhvr>
                                      <p:to>
                                        <p:strVal val="visible"/>
                                      </p:to>
                                    </p:set>
                                    <p:anim calcmode="lin" valueType="num">
                                      <p:cBhvr>
                                        <p:cTn id="66" dur="500" fill="hold"/>
                                        <p:tgtEl>
                                          <p:spTgt spid="2067"/>
                                        </p:tgtEl>
                                        <p:attrNameLst>
                                          <p:attrName>ppt_w</p:attrName>
                                        </p:attrNameLst>
                                      </p:cBhvr>
                                      <p:tavLst>
                                        <p:tav tm="0">
                                          <p:val>
                                            <p:fltVal val="0"/>
                                          </p:val>
                                        </p:tav>
                                        <p:tav tm="100000">
                                          <p:val>
                                            <p:strVal val="#ppt_w"/>
                                          </p:val>
                                        </p:tav>
                                      </p:tavLst>
                                    </p:anim>
                                    <p:anim calcmode="lin" valueType="num">
                                      <p:cBhvr>
                                        <p:cTn id="67" dur="500" fill="hold"/>
                                        <p:tgtEl>
                                          <p:spTgt spid="2067"/>
                                        </p:tgtEl>
                                        <p:attrNameLst>
                                          <p:attrName>ppt_h</p:attrName>
                                        </p:attrNameLst>
                                      </p:cBhvr>
                                      <p:tavLst>
                                        <p:tav tm="0">
                                          <p:val>
                                            <p:fltVal val="0"/>
                                          </p:val>
                                        </p:tav>
                                        <p:tav tm="100000">
                                          <p:val>
                                            <p:strVal val="#ppt_h"/>
                                          </p:val>
                                        </p:tav>
                                      </p:tavLst>
                                    </p:anim>
                                    <p:animEffect transition="in" filter="fade">
                                      <p:cBhvr>
                                        <p:cTn id="68" dur="500"/>
                                        <p:tgtEl>
                                          <p:spTgt spid="2067"/>
                                        </p:tgtEl>
                                      </p:cBhvr>
                                    </p:animEffect>
                                  </p:childTnLst>
                                </p:cTn>
                              </p:par>
                              <p:par>
                                <p:cTn id="69" presetID="47" presetClass="entr" presetSubtype="0" fill="hold" grpId="0" nodeType="withEffect">
                                  <p:stCondLst>
                                    <p:cond delay="400"/>
                                  </p:stCondLst>
                                  <p:childTnLst>
                                    <p:set>
                                      <p:cBhvr>
                                        <p:cTn id="70" dur="1" fill="hold">
                                          <p:stCondLst>
                                            <p:cond delay="0"/>
                                          </p:stCondLst>
                                        </p:cTn>
                                        <p:tgtEl>
                                          <p:spTgt spid="99"/>
                                        </p:tgtEl>
                                        <p:attrNameLst>
                                          <p:attrName>style.visibility</p:attrName>
                                        </p:attrNameLst>
                                      </p:cBhvr>
                                      <p:to>
                                        <p:strVal val="visible"/>
                                      </p:to>
                                    </p:set>
                                    <p:animEffect transition="in" filter="fade">
                                      <p:cBhvr>
                                        <p:cTn id="71" dur="750"/>
                                        <p:tgtEl>
                                          <p:spTgt spid="99"/>
                                        </p:tgtEl>
                                      </p:cBhvr>
                                    </p:animEffect>
                                    <p:anim calcmode="lin" valueType="num">
                                      <p:cBhvr>
                                        <p:cTn id="72" dur="750" fill="hold"/>
                                        <p:tgtEl>
                                          <p:spTgt spid="99"/>
                                        </p:tgtEl>
                                        <p:attrNameLst>
                                          <p:attrName>ppt_x</p:attrName>
                                        </p:attrNameLst>
                                      </p:cBhvr>
                                      <p:tavLst>
                                        <p:tav tm="0">
                                          <p:val>
                                            <p:strVal val="#ppt_x"/>
                                          </p:val>
                                        </p:tav>
                                        <p:tav tm="100000">
                                          <p:val>
                                            <p:strVal val="#ppt_x"/>
                                          </p:val>
                                        </p:tav>
                                      </p:tavLst>
                                    </p:anim>
                                    <p:anim calcmode="lin" valueType="num">
                                      <p:cBhvr>
                                        <p:cTn id="73" dur="750" fill="hold"/>
                                        <p:tgtEl>
                                          <p:spTgt spid="99"/>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800"/>
                                  </p:stCondLst>
                                  <p:childTnLst>
                                    <p:set>
                                      <p:cBhvr>
                                        <p:cTn id="75" dur="1" fill="hold">
                                          <p:stCondLst>
                                            <p:cond delay="0"/>
                                          </p:stCondLst>
                                        </p:cTn>
                                        <p:tgtEl>
                                          <p:spTgt spid="100"/>
                                        </p:tgtEl>
                                        <p:attrNameLst>
                                          <p:attrName>style.visibility</p:attrName>
                                        </p:attrNameLst>
                                      </p:cBhvr>
                                      <p:to>
                                        <p:strVal val="visible"/>
                                      </p:to>
                                    </p:set>
                                    <p:animEffect transition="in" filter="fade">
                                      <p:cBhvr>
                                        <p:cTn id="76" dur="750"/>
                                        <p:tgtEl>
                                          <p:spTgt spid="100"/>
                                        </p:tgtEl>
                                      </p:cBhvr>
                                    </p:animEffect>
                                    <p:anim calcmode="lin" valueType="num">
                                      <p:cBhvr>
                                        <p:cTn id="77" dur="750" fill="hold"/>
                                        <p:tgtEl>
                                          <p:spTgt spid="100"/>
                                        </p:tgtEl>
                                        <p:attrNameLst>
                                          <p:attrName>ppt_x</p:attrName>
                                        </p:attrNameLst>
                                      </p:cBhvr>
                                      <p:tavLst>
                                        <p:tav tm="0">
                                          <p:val>
                                            <p:strVal val="#ppt_x"/>
                                          </p:val>
                                        </p:tav>
                                        <p:tav tm="100000">
                                          <p:val>
                                            <p:strVal val="#ppt_x"/>
                                          </p:val>
                                        </p:tav>
                                      </p:tavLst>
                                    </p:anim>
                                    <p:anim calcmode="lin" valueType="num">
                                      <p:cBhvr>
                                        <p:cTn id="78" dur="750" fill="hold"/>
                                        <p:tgtEl>
                                          <p:spTgt spid="100"/>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800"/>
                                  </p:stCondLst>
                                  <p:childTnLst>
                                    <p:set>
                                      <p:cBhvr>
                                        <p:cTn id="80" dur="1" fill="hold">
                                          <p:stCondLst>
                                            <p:cond delay="0"/>
                                          </p:stCondLst>
                                        </p:cTn>
                                        <p:tgtEl>
                                          <p:spTgt spid="101"/>
                                        </p:tgtEl>
                                        <p:attrNameLst>
                                          <p:attrName>style.visibility</p:attrName>
                                        </p:attrNameLst>
                                      </p:cBhvr>
                                      <p:to>
                                        <p:strVal val="visible"/>
                                      </p:to>
                                    </p:set>
                                    <p:animEffect transition="in" filter="fade">
                                      <p:cBhvr>
                                        <p:cTn id="81" dur="750"/>
                                        <p:tgtEl>
                                          <p:spTgt spid="101"/>
                                        </p:tgtEl>
                                      </p:cBhvr>
                                    </p:animEffect>
                                    <p:anim calcmode="lin" valueType="num">
                                      <p:cBhvr>
                                        <p:cTn id="82" dur="750" fill="hold"/>
                                        <p:tgtEl>
                                          <p:spTgt spid="101"/>
                                        </p:tgtEl>
                                        <p:attrNameLst>
                                          <p:attrName>ppt_x</p:attrName>
                                        </p:attrNameLst>
                                      </p:cBhvr>
                                      <p:tavLst>
                                        <p:tav tm="0">
                                          <p:val>
                                            <p:strVal val="#ppt_x"/>
                                          </p:val>
                                        </p:tav>
                                        <p:tav tm="100000">
                                          <p:val>
                                            <p:strVal val="#ppt_x"/>
                                          </p:val>
                                        </p:tav>
                                      </p:tavLst>
                                    </p:anim>
                                    <p:anim calcmode="lin" valueType="num">
                                      <p:cBhvr>
                                        <p:cTn id="83" dur="75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1" grpId="0" animBg="1"/>
      <p:bldP spid="2092" grpId="0" animBg="1"/>
      <p:bldP spid="2093" grpId="0" animBg="1"/>
      <p:bldP spid="2094" grpId="0" animBg="1"/>
      <p:bldP spid="2087" grpId="0" animBg="1"/>
      <p:bldP spid="2088" grpId="0" animBg="1"/>
      <p:bldP spid="2089" grpId="0" animBg="1"/>
      <p:bldP spid="2090" grpId="0" animBg="1"/>
      <p:bldP spid="99" grpId="0" animBg="1"/>
      <p:bldP spid="100" grpId="0" animBg="1"/>
      <p:bldP spid="10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a:extLst>
              <a:ext uri="{FF2B5EF4-FFF2-40B4-BE49-F238E27FC236}">
                <a16:creationId xmlns:a16="http://schemas.microsoft.com/office/drawing/2014/main" id="{0EF55EDE-E275-A671-738D-350B18996D06}"/>
              </a:ext>
            </a:extLst>
          </p:cNvPr>
          <p:cNvSpPr txBox="1"/>
          <p:nvPr/>
        </p:nvSpPr>
        <p:spPr>
          <a:xfrm>
            <a:off x="1291684" y="250371"/>
            <a:ext cx="9326136" cy="707886"/>
          </a:xfrm>
          <a:prstGeom prst="rect">
            <a:avLst/>
          </a:prstGeom>
          <a:noFill/>
        </p:spPr>
        <p:txBody>
          <a:bodyPr wrap="square">
            <a:spAutoFit/>
          </a:bodyPr>
          <a:lstStyle/>
          <a:p>
            <a:pPr algn="ctr"/>
            <a:r>
              <a:rPr lang="es-MX" sz="2200" b="1"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PROGRAMA PLANIFICACION FAMILIAR</a:t>
            </a:r>
            <a:endParaRPr lang="es-CO" sz="22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gn="ctr"/>
            <a:r>
              <a:rPr lang="es-MX"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Gráfico 6">
            <a:extLst>
              <a:ext uri="{FF2B5EF4-FFF2-40B4-BE49-F238E27FC236}">
                <a16:creationId xmlns:a16="http://schemas.microsoft.com/office/drawing/2014/main" id="{0458B258-3075-4897-A66E-9E9306BE5F71}"/>
              </a:ext>
            </a:extLst>
          </p:cNvPr>
          <p:cNvGraphicFramePr>
            <a:graphicFrameLocks/>
          </p:cNvGraphicFramePr>
          <p:nvPr>
            <p:extLst>
              <p:ext uri="{D42A27DB-BD31-4B8C-83A1-F6EECF244321}">
                <p14:modId xmlns:p14="http://schemas.microsoft.com/office/powerpoint/2010/main" val="495969443"/>
              </p:ext>
            </p:extLst>
          </p:nvPr>
        </p:nvGraphicFramePr>
        <p:xfrm>
          <a:off x="6547756" y="1450121"/>
          <a:ext cx="5411641" cy="3154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A143FFD0-FB4E-4E04-BAF3-7B99838FF475}"/>
              </a:ext>
            </a:extLst>
          </p:cNvPr>
          <p:cNvGraphicFramePr>
            <a:graphicFrameLocks/>
          </p:cNvGraphicFramePr>
          <p:nvPr>
            <p:extLst>
              <p:ext uri="{D42A27DB-BD31-4B8C-83A1-F6EECF244321}">
                <p14:modId xmlns:p14="http://schemas.microsoft.com/office/powerpoint/2010/main" val="1620407853"/>
              </p:ext>
            </p:extLst>
          </p:nvPr>
        </p:nvGraphicFramePr>
        <p:xfrm>
          <a:off x="462162" y="1450121"/>
          <a:ext cx="5748618" cy="33046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9890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a:extLst>
              <a:ext uri="{FF2B5EF4-FFF2-40B4-BE49-F238E27FC236}">
                <a16:creationId xmlns:a16="http://schemas.microsoft.com/office/drawing/2014/main" id="{0EF55EDE-E275-A671-738D-350B18996D06}"/>
              </a:ext>
            </a:extLst>
          </p:cNvPr>
          <p:cNvSpPr txBox="1"/>
          <p:nvPr/>
        </p:nvSpPr>
        <p:spPr>
          <a:xfrm>
            <a:off x="1432932" y="328429"/>
            <a:ext cx="9892794" cy="1046440"/>
          </a:xfrm>
          <a:prstGeom prst="rect">
            <a:avLst/>
          </a:prstGeom>
          <a:noFill/>
        </p:spPr>
        <p:txBody>
          <a:bodyPr wrap="square">
            <a:spAutoFit/>
          </a:bodyPr>
          <a:lstStyle/>
          <a:p>
            <a:pPr algn="ctr"/>
            <a:r>
              <a:rPr lang="es-MX" sz="22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PROGRAMA SALUD MENTAL Y VIOLENCIA DE GENERO (VIOLENCIA FISICA, VIOLENCIA PSICOLÓGICA Y VIOLENCIA SEXUAL) </a:t>
            </a:r>
            <a:endParaRPr lang="es-CO" sz="2200"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gn="ctr"/>
            <a:r>
              <a:rPr lang="es-MX"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71637D37-2959-52FC-5B0C-9D929245CFAE}"/>
              </a:ext>
            </a:extLst>
          </p:cNvPr>
          <p:cNvSpPr txBox="1"/>
          <p:nvPr/>
        </p:nvSpPr>
        <p:spPr>
          <a:xfrm>
            <a:off x="5005137" y="1315927"/>
            <a:ext cx="6320589" cy="4538102"/>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15000"/>
              </a:lnSpc>
              <a:spcBef>
                <a:spcPts val="975"/>
              </a:spcBef>
              <a:spcAft>
                <a:spcPts val="800"/>
              </a:spcAft>
              <a:tabLst>
                <a:tab pos="1403350" algn="l"/>
              </a:tabLst>
            </a:pPr>
            <a:r>
              <a:rPr lang="es-MX" sz="18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COHORTE DE CONSUMO DE SUSTANCIAS PSICOACTIVAS A CORTE DE SE</a:t>
            </a:r>
            <a:r>
              <a:rPr lang="es-MX" dirty="0">
                <a:solidFill>
                  <a:srgbClr val="002060"/>
                </a:solidFill>
                <a:latin typeface="Avenir Next LT Pro" panose="020B0504020202020204" pitchFamily="34" charset="0"/>
                <a:ea typeface="Times New Roman" panose="02020603050405020304" pitchFamily="18" charset="0"/>
                <a:cs typeface="Times New Roman" panose="02020603050405020304" pitchFamily="18" charset="0"/>
              </a:rPr>
              <a:t>PTIEMBRE </a:t>
            </a:r>
            <a:r>
              <a:rPr lang="es-MX" sz="18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 2022 </a:t>
            </a:r>
            <a:endParaRPr lang="es-CO"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lvl="0" indent="-342900">
              <a:lnSpc>
                <a:spcPct val="107000"/>
              </a:lnSpc>
              <a:spcBef>
                <a:spcPts val="5"/>
              </a:spcBef>
              <a:spcAft>
                <a:spcPts val="800"/>
              </a:spcAft>
              <a:buFont typeface="Times New Roman" panose="02020603050405020304" pitchFamily="18" charset="0"/>
              <a:buChar char="•"/>
              <a:tabLst>
                <a:tab pos="457200" algn="l"/>
              </a:tabLst>
            </a:pPr>
            <a:r>
              <a:rPr lang="es-MX"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Casos notificados 125</a:t>
            </a:r>
            <a:r>
              <a:rPr lang="es-US"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  el 82 % de los casos se encuentran en tratamiento</a:t>
            </a:r>
            <a:endParaRPr lang="es-CO"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gn="just">
              <a:lnSpc>
                <a:spcPct val="115000"/>
              </a:lnSpc>
              <a:spcBef>
                <a:spcPts val="975"/>
              </a:spcBef>
              <a:spcAft>
                <a:spcPts val="800"/>
              </a:spcAft>
              <a:tabLst>
                <a:tab pos="1403350" algn="l"/>
              </a:tabLst>
            </a:pPr>
            <a:r>
              <a:rPr lang="es-MX" sz="18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COHORTE DE TRASTORNOS MENTALES A CORTE DE SEPT 2022 </a:t>
            </a:r>
            <a:endParaRPr lang="es-CO"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lvl="0" indent="-342900">
              <a:lnSpc>
                <a:spcPct val="107000"/>
              </a:lnSpc>
              <a:spcBef>
                <a:spcPts val="5"/>
              </a:spcBef>
              <a:spcAft>
                <a:spcPts val="800"/>
              </a:spcAft>
              <a:buFont typeface="Times New Roman" panose="02020603050405020304" pitchFamily="18" charset="0"/>
              <a:buChar char="•"/>
              <a:tabLst>
                <a:tab pos="457200" algn="l"/>
              </a:tabLst>
            </a:pPr>
            <a:r>
              <a:rPr lang="es-MX"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Casos notificados </a:t>
            </a:r>
            <a:r>
              <a:rPr lang="es-MX"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2271</a:t>
            </a:r>
            <a:r>
              <a:rPr lang="es-US"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  el 100 % de los casos se encuentran en tratamiento</a:t>
            </a:r>
            <a:endParaRPr lang="es-CO"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gn="just">
              <a:lnSpc>
                <a:spcPct val="115000"/>
              </a:lnSpc>
              <a:spcBef>
                <a:spcPts val="975"/>
              </a:spcBef>
              <a:spcAft>
                <a:spcPts val="800"/>
              </a:spcAft>
              <a:tabLst>
                <a:tab pos="1403350" algn="l"/>
              </a:tabLst>
            </a:pPr>
            <a:r>
              <a:rPr lang="es-MX" sz="1800"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COHORTE DE CONDUCTA AUTOINFLIGIDA A CORTE DE SEP 2022 </a:t>
            </a:r>
            <a:endParaRPr lang="es-CO"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lvl="0" indent="-342900">
              <a:lnSpc>
                <a:spcPct val="107000"/>
              </a:lnSpc>
              <a:spcBef>
                <a:spcPts val="5"/>
              </a:spcBef>
              <a:spcAft>
                <a:spcPts val="800"/>
              </a:spcAft>
              <a:buFont typeface="Times New Roman" panose="02020603050405020304" pitchFamily="18" charset="0"/>
              <a:buChar char="•"/>
              <a:tabLst>
                <a:tab pos="457200" algn="l"/>
              </a:tabLst>
            </a:pPr>
            <a:r>
              <a:rPr lang="es-MX"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Casos notificados </a:t>
            </a:r>
            <a:r>
              <a:rPr lang="es-MX"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201</a:t>
            </a:r>
            <a:r>
              <a:rPr lang="es-US"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  el 100 % de los casos se encuentran en tratamiento</a:t>
            </a:r>
            <a:endParaRPr lang="es-CO" sz="18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6F775740-F1E5-7EF3-14F7-083C16742683}"/>
              </a:ext>
            </a:extLst>
          </p:cNvPr>
          <p:cNvPicPr>
            <a:picLocks noChangeAspect="1"/>
          </p:cNvPicPr>
          <p:nvPr/>
        </p:nvPicPr>
        <p:blipFill rotWithShape="1">
          <a:blip r:embed="rId2"/>
          <a:srcRect l="20733" t="21921" r="20435" b="20452"/>
          <a:stretch/>
        </p:blipFill>
        <p:spPr>
          <a:xfrm>
            <a:off x="603426" y="4137697"/>
            <a:ext cx="3927957" cy="2391874"/>
          </a:xfrm>
          <a:prstGeom prst="rect">
            <a:avLst/>
          </a:prstGeom>
          <a:ln w="28575">
            <a:solidFill>
              <a:srgbClr val="FFFF00"/>
            </a:solidFill>
          </a:ln>
        </p:spPr>
      </p:pic>
      <p:pic>
        <p:nvPicPr>
          <p:cNvPr id="12" name="Imagen 11" descr="Imagen que contiene parado, edificio, gente, hombre&#10;&#10;Descripción generada automáticamente">
            <a:extLst>
              <a:ext uri="{FF2B5EF4-FFF2-40B4-BE49-F238E27FC236}">
                <a16:creationId xmlns:a16="http://schemas.microsoft.com/office/drawing/2014/main" id="{A895D6E6-7E73-DEF2-3E30-0494682FB9DA}"/>
              </a:ext>
            </a:extLst>
          </p:cNvPr>
          <p:cNvPicPr>
            <a:picLocks noChangeAspect="1"/>
          </p:cNvPicPr>
          <p:nvPr/>
        </p:nvPicPr>
        <p:blipFill rotWithShape="1">
          <a:blip r:embed="rId3"/>
          <a:srcRect l="16463" t="6912" r="16836" b="5931"/>
          <a:stretch/>
        </p:blipFill>
        <p:spPr bwMode="auto">
          <a:xfrm>
            <a:off x="603426" y="1290576"/>
            <a:ext cx="3927957" cy="2623698"/>
          </a:xfrm>
          <a:prstGeom prst="rect">
            <a:avLst/>
          </a:prstGeom>
          <a:ln w="38100">
            <a:solidFill>
              <a:srgbClr val="00206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3066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a:extLst>
              <a:ext uri="{FF2B5EF4-FFF2-40B4-BE49-F238E27FC236}">
                <a16:creationId xmlns:a16="http://schemas.microsoft.com/office/drawing/2014/main" id="{0EF55EDE-E275-A671-738D-350B18996D06}"/>
              </a:ext>
            </a:extLst>
          </p:cNvPr>
          <p:cNvSpPr txBox="1"/>
          <p:nvPr/>
        </p:nvSpPr>
        <p:spPr>
          <a:xfrm>
            <a:off x="1432932" y="328429"/>
            <a:ext cx="9326136" cy="1046440"/>
          </a:xfrm>
          <a:prstGeom prst="rect">
            <a:avLst/>
          </a:prstGeom>
          <a:noFill/>
        </p:spPr>
        <p:txBody>
          <a:bodyPr wrap="square">
            <a:spAutoFit/>
          </a:bodyPr>
          <a:lstStyle/>
          <a:p>
            <a:pPr algn="ctr"/>
            <a:r>
              <a:rPr lang="es-MX" sz="2200" b="1" dirty="0">
                <a:solidFill>
                  <a:srgbClr val="002060"/>
                </a:solidFill>
                <a:effectLst/>
                <a:latin typeface="Avenir Next LT Pro" panose="020B0504020202020204" pitchFamily="34" charset="0"/>
                <a:ea typeface="Times New Roman" panose="02020603050405020304" pitchFamily="18" charset="0"/>
                <a:cs typeface="Times New Roman" panose="02020603050405020304" pitchFamily="18" charset="0"/>
              </a:rPr>
              <a:t>COHORTE VIOLENCIA DE GENERO (VIOLENCIA FISICA, VIOLENCIA PSICOLÓGICA Y VIOLENCIA SEXUAL) SEPTIEMBRE -2022</a:t>
            </a:r>
            <a:endParaRPr lang="es-CO" sz="2200"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gn="ctr"/>
            <a:r>
              <a:rPr lang="es-MX"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5B7F85DC-7182-681B-C08D-6ABCA9CCE900}"/>
              </a:ext>
            </a:extLst>
          </p:cNvPr>
          <p:cNvSpPr txBox="1"/>
          <p:nvPr/>
        </p:nvSpPr>
        <p:spPr>
          <a:xfrm>
            <a:off x="995681" y="1123217"/>
            <a:ext cx="4204933" cy="2891625"/>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pPr marL="285750" indent="-285750">
              <a:lnSpc>
                <a:spcPct val="107000"/>
              </a:lnSpc>
              <a:spcBef>
                <a:spcPts val="5"/>
              </a:spcBef>
              <a:spcAft>
                <a:spcPts val="800"/>
              </a:spcAft>
              <a:buFont typeface="Wingdings" panose="05000000000000000000" pitchFamily="2" charset="2"/>
              <a:buChar char="ü"/>
            </a:pPr>
            <a:r>
              <a:rPr lang="es-CO" sz="20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Violencia física </a:t>
            </a:r>
            <a:r>
              <a:rPr lang="es-CO" sz="20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268</a:t>
            </a:r>
            <a:endParaRPr lang="es-CO" sz="20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285750" indent="-285750">
              <a:lnSpc>
                <a:spcPct val="107000"/>
              </a:lnSpc>
              <a:spcBef>
                <a:spcPts val="5"/>
              </a:spcBef>
              <a:spcAft>
                <a:spcPts val="800"/>
              </a:spcAft>
              <a:buFont typeface="Wingdings" panose="05000000000000000000" pitchFamily="2" charset="2"/>
              <a:buChar char="ü"/>
            </a:pPr>
            <a:r>
              <a:rPr lang="es-CO" sz="20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Violencia Psicológica </a:t>
            </a:r>
            <a:r>
              <a:rPr lang="es-CO" sz="20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274</a:t>
            </a:r>
            <a:endParaRPr lang="es-CO" sz="20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285750" indent="-285750">
              <a:lnSpc>
                <a:spcPct val="107000"/>
              </a:lnSpc>
              <a:spcBef>
                <a:spcPts val="5"/>
              </a:spcBef>
              <a:spcAft>
                <a:spcPts val="800"/>
              </a:spcAft>
              <a:buFont typeface="Wingdings" panose="05000000000000000000" pitchFamily="2" charset="2"/>
              <a:buChar char="ü"/>
            </a:pPr>
            <a:r>
              <a:rPr lang="es-CO" sz="20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Violencia Sexual </a:t>
            </a:r>
            <a:r>
              <a:rPr lang="es-CO" sz="20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81</a:t>
            </a:r>
          </a:p>
          <a:p>
            <a:pPr marL="285750" indent="-285750">
              <a:lnSpc>
                <a:spcPct val="107000"/>
              </a:lnSpc>
              <a:spcBef>
                <a:spcPts val="5"/>
              </a:spcBef>
              <a:spcAft>
                <a:spcPts val="800"/>
              </a:spcAft>
              <a:buFont typeface="Wingdings" panose="05000000000000000000" pitchFamily="2" charset="2"/>
              <a:buChar char="ü"/>
            </a:pPr>
            <a:r>
              <a:rPr lang="es-CO" sz="20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Casos x negligencia 130</a:t>
            </a:r>
          </a:p>
          <a:p>
            <a:pPr marL="285750" indent="-285750">
              <a:lnSpc>
                <a:spcPct val="107000"/>
              </a:lnSpc>
              <a:spcBef>
                <a:spcPts val="5"/>
              </a:spcBef>
              <a:spcAft>
                <a:spcPts val="800"/>
              </a:spcAft>
              <a:buFont typeface="Wingdings" panose="05000000000000000000" pitchFamily="2" charset="2"/>
              <a:buChar char="ü"/>
            </a:pPr>
            <a:r>
              <a:rPr lang="es-CO" sz="20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Total de casos notificados= </a:t>
            </a:r>
            <a:r>
              <a:rPr lang="es-CO" sz="20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753</a:t>
            </a:r>
            <a:endParaRPr lang="es-CO" sz="20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285750" indent="-285750">
              <a:lnSpc>
                <a:spcPct val="107000"/>
              </a:lnSpc>
              <a:spcBef>
                <a:spcPts val="5"/>
              </a:spcBef>
              <a:spcAft>
                <a:spcPts val="800"/>
              </a:spcAft>
              <a:buFont typeface="Wingdings" panose="05000000000000000000" pitchFamily="2" charset="2"/>
              <a:buChar char="ü"/>
            </a:pPr>
            <a:r>
              <a:rPr lang="es-CO" sz="20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Porcentaje de usuarios en terapia 81%</a:t>
            </a:r>
          </a:p>
        </p:txBody>
      </p:sp>
      <p:pic>
        <p:nvPicPr>
          <p:cNvPr id="5" name="Imagen 4">
            <a:extLst>
              <a:ext uri="{FF2B5EF4-FFF2-40B4-BE49-F238E27FC236}">
                <a16:creationId xmlns:a16="http://schemas.microsoft.com/office/drawing/2014/main" id="{70BD1F3E-5488-5064-9905-55417E923183}"/>
              </a:ext>
            </a:extLst>
          </p:cNvPr>
          <p:cNvPicPr>
            <a:picLocks noChangeAspect="1"/>
          </p:cNvPicPr>
          <p:nvPr/>
        </p:nvPicPr>
        <p:blipFill rotWithShape="1">
          <a:blip r:embed="rId2"/>
          <a:srcRect l="19446" t="22029" r="20063" b="19442"/>
          <a:stretch/>
        </p:blipFill>
        <p:spPr>
          <a:xfrm>
            <a:off x="5686795" y="1123217"/>
            <a:ext cx="4193183" cy="2395940"/>
          </a:xfrm>
          <a:prstGeom prst="rect">
            <a:avLst/>
          </a:prstGeom>
          <a:ln w="38100">
            <a:solidFill>
              <a:srgbClr val="0070C0"/>
            </a:solidFill>
          </a:ln>
        </p:spPr>
      </p:pic>
      <p:pic>
        <p:nvPicPr>
          <p:cNvPr id="6" name="Imagen 5">
            <a:extLst>
              <a:ext uri="{FF2B5EF4-FFF2-40B4-BE49-F238E27FC236}">
                <a16:creationId xmlns:a16="http://schemas.microsoft.com/office/drawing/2014/main" id="{280A8B4E-7A97-6A7A-D5FC-3F9A86CE3A3D}"/>
              </a:ext>
            </a:extLst>
          </p:cNvPr>
          <p:cNvPicPr>
            <a:picLocks noChangeAspect="1"/>
          </p:cNvPicPr>
          <p:nvPr/>
        </p:nvPicPr>
        <p:blipFill rotWithShape="1">
          <a:blip r:embed="rId3"/>
          <a:srcRect l="27834" t="20136" r="26850" b="20057"/>
          <a:stretch/>
        </p:blipFill>
        <p:spPr bwMode="auto">
          <a:xfrm>
            <a:off x="995681" y="4014841"/>
            <a:ext cx="4204933" cy="2271731"/>
          </a:xfrm>
          <a:prstGeom prst="rect">
            <a:avLst/>
          </a:prstGeom>
          <a:ln w="38100">
            <a:solidFill>
              <a:srgbClr val="00B050"/>
            </a:solidFill>
          </a:ln>
          <a:extLst>
            <a:ext uri="{53640926-AAD7-44D8-BBD7-CCE9431645EC}">
              <a14:shadowObscured xmlns:a14="http://schemas.microsoft.com/office/drawing/2010/main"/>
            </a:ext>
          </a:extLst>
        </p:spPr>
      </p:pic>
      <p:pic>
        <p:nvPicPr>
          <p:cNvPr id="7" name="Imagen 6" descr="Pantalla de computadora con imágen de hombre&#10;&#10;Descripción generada automáticamente">
            <a:extLst>
              <a:ext uri="{FF2B5EF4-FFF2-40B4-BE49-F238E27FC236}">
                <a16:creationId xmlns:a16="http://schemas.microsoft.com/office/drawing/2014/main" id="{76F56205-3EFC-4F9E-50F6-5D810F343838}"/>
              </a:ext>
            </a:extLst>
          </p:cNvPr>
          <p:cNvPicPr>
            <a:picLocks noChangeAspect="1"/>
          </p:cNvPicPr>
          <p:nvPr/>
        </p:nvPicPr>
        <p:blipFill rotWithShape="1">
          <a:blip r:embed="rId4"/>
          <a:srcRect l="27625" t="21805" r="28092" b="18917"/>
          <a:stretch/>
        </p:blipFill>
        <p:spPr>
          <a:xfrm>
            <a:off x="5686795" y="3725539"/>
            <a:ext cx="4150525" cy="2561035"/>
          </a:xfrm>
          <a:prstGeom prst="rect">
            <a:avLst/>
          </a:prstGeom>
          <a:ln w="38100">
            <a:solidFill>
              <a:srgbClr val="002060"/>
            </a:solidFill>
          </a:ln>
        </p:spPr>
      </p:pic>
    </p:spTree>
    <p:extLst>
      <p:ext uri="{BB962C8B-B14F-4D97-AF65-F5344CB8AC3E}">
        <p14:creationId xmlns:p14="http://schemas.microsoft.com/office/powerpoint/2010/main" val="1974102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3B548C06-8D05-4AEC-B8C9-846365BE6891}"/>
              </a:ext>
            </a:extLst>
          </p:cNvPr>
          <p:cNvGraphicFramePr>
            <a:graphicFrameLocks/>
          </p:cNvGraphicFramePr>
          <p:nvPr>
            <p:extLst>
              <p:ext uri="{D42A27DB-BD31-4B8C-83A1-F6EECF244321}">
                <p14:modId xmlns:p14="http://schemas.microsoft.com/office/powerpoint/2010/main" val="2659553880"/>
              </p:ext>
            </p:extLst>
          </p:nvPr>
        </p:nvGraphicFramePr>
        <p:xfrm>
          <a:off x="2167617" y="1338943"/>
          <a:ext cx="8282668" cy="3216728"/>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4">
            <a:extLst>
              <a:ext uri="{FF2B5EF4-FFF2-40B4-BE49-F238E27FC236}">
                <a16:creationId xmlns:a16="http://schemas.microsoft.com/office/drawing/2014/main" id="{02D5A382-1FDF-4083-BF26-B67F19F77BDD}"/>
              </a:ext>
            </a:extLst>
          </p:cNvPr>
          <p:cNvSpPr>
            <a:spLocks noGrp="1"/>
          </p:cNvSpPr>
          <p:nvPr>
            <p:ph type="title"/>
          </p:nvPr>
        </p:nvSpPr>
        <p:spPr>
          <a:xfrm>
            <a:off x="838200" y="365125"/>
            <a:ext cx="10515600" cy="598261"/>
          </a:xfrm>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kumimoji="0" lang="es-MX" sz="2200" b="1" i="0" u="none" strike="noStrike" kern="1200" cap="none" spc="0" normalizeH="0" baseline="0" noProof="0" dirty="0">
                <a:ln>
                  <a:noFill/>
                </a:ln>
                <a:solidFill>
                  <a:srgbClr val="002060"/>
                </a:solidFill>
                <a:effectLst/>
                <a:uLnTx/>
                <a:uFillTx/>
                <a:latin typeface="Avenir Next LT Pro" panose="020B0504020202020204" pitchFamily="34" charset="0"/>
                <a:ea typeface="Times New Roman" panose="02020603050405020304" pitchFamily="18" charset="0"/>
                <a:cs typeface="Times New Roman" panose="02020603050405020304" pitchFamily="18" charset="0"/>
              </a:rPr>
              <a:t>USUARIOS DX CON PATOLOGIA MENTAL</a:t>
            </a:r>
            <a:endParaRPr lang="es-CO" dirty="0"/>
          </a:p>
        </p:txBody>
      </p:sp>
    </p:spTree>
    <p:extLst>
      <p:ext uri="{BB962C8B-B14F-4D97-AF65-F5344CB8AC3E}">
        <p14:creationId xmlns:p14="http://schemas.microsoft.com/office/powerpoint/2010/main" val="812391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B32A4-0DA6-460F-9323-E6A53CC5126E}"/>
              </a:ext>
            </a:extLst>
          </p:cNvPr>
          <p:cNvSpPr>
            <a:spLocks noGrp="1"/>
          </p:cNvSpPr>
          <p:nvPr>
            <p:ph type="title"/>
          </p:nvPr>
        </p:nvSpPr>
        <p:spPr/>
        <p:txBody>
          <a:bodyPr>
            <a:normAutofit/>
          </a:bodyPr>
          <a:lstStyle/>
          <a:p>
            <a:pPr algn="ctr"/>
            <a:r>
              <a:rPr lang="es-MX" sz="2400" b="1" dirty="0">
                <a:solidFill>
                  <a:schemeClr val="tx2"/>
                </a:solidFill>
                <a:latin typeface="Avenir Next LT Pro" panose="020B0504020202020204" pitchFamily="34" charset="0"/>
              </a:rPr>
              <a:t>PROGRAMAS DE ALTO IMPACTO</a:t>
            </a:r>
            <a:br>
              <a:rPr lang="es-MX" sz="2400" b="1" dirty="0">
                <a:solidFill>
                  <a:schemeClr val="tx2"/>
                </a:solidFill>
                <a:latin typeface="Avenir Next LT Pro" panose="020B0504020202020204" pitchFamily="34" charset="0"/>
              </a:rPr>
            </a:br>
            <a:r>
              <a:rPr lang="es-MX" sz="2400" b="1" dirty="0">
                <a:solidFill>
                  <a:schemeClr val="tx2"/>
                </a:solidFill>
                <a:latin typeface="Avenir Next LT Pro" panose="020B0504020202020204" pitchFamily="34" charset="0"/>
              </a:rPr>
              <a:t>ARTRITIS</a:t>
            </a:r>
            <a:endParaRPr lang="es-CO" sz="2400" b="1" dirty="0">
              <a:solidFill>
                <a:schemeClr val="tx2"/>
              </a:solidFill>
              <a:latin typeface="Avenir Next LT Pro" panose="020B0504020202020204" pitchFamily="34" charset="0"/>
            </a:endParaRPr>
          </a:p>
        </p:txBody>
      </p:sp>
      <p:graphicFrame>
        <p:nvGraphicFramePr>
          <p:cNvPr id="4" name="Marcador de contenido 3">
            <a:extLst>
              <a:ext uri="{FF2B5EF4-FFF2-40B4-BE49-F238E27FC236}">
                <a16:creationId xmlns:a16="http://schemas.microsoft.com/office/drawing/2014/main" id="{6D2FE84A-8420-4841-BCFE-EBC3D046CCFE}"/>
              </a:ext>
            </a:extLst>
          </p:cNvPr>
          <p:cNvGraphicFramePr>
            <a:graphicFrameLocks noGrp="1"/>
          </p:cNvGraphicFramePr>
          <p:nvPr>
            <p:ph idx="1"/>
            <p:extLst>
              <p:ext uri="{D42A27DB-BD31-4B8C-83A1-F6EECF244321}">
                <p14:modId xmlns:p14="http://schemas.microsoft.com/office/powerpoint/2010/main" val="1223424193"/>
              </p:ext>
            </p:extLst>
          </p:nvPr>
        </p:nvGraphicFramePr>
        <p:xfrm>
          <a:off x="2057401" y="2710543"/>
          <a:ext cx="7935686" cy="34664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Marcador de contenido 9">
            <a:extLst>
              <a:ext uri="{FF2B5EF4-FFF2-40B4-BE49-F238E27FC236}">
                <a16:creationId xmlns:a16="http://schemas.microsoft.com/office/drawing/2014/main" id="{BF1F6087-69D0-44F2-A515-568D87265925}"/>
              </a:ext>
            </a:extLst>
          </p:cNvPr>
          <p:cNvGraphicFramePr>
            <a:graphicFrameLocks noGrp="1"/>
          </p:cNvGraphicFramePr>
          <p:nvPr>
            <p:ph sz="half" idx="4294967295"/>
            <p:extLst>
              <p:ext uri="{D42A27DB-BD31-4B8C-83A1-F6EECF244321}">
                <p14:modId xmlns:p14="http://schemas.microsoft.com/office/powerpoint/2010/main" val="808625726"/>
              </p:ext>
            </p:extLst>
          </p:nvPr>
        </p:nvGraphicFramePr>
        <p:xfrm>
          <a:off x="1191986" y="1747157"/>
          <a:ext cx="9846129" cy="775040"/>
        </p:xfrm>
        <a:graphic>
          <a:graphicData uri="http://schemas.openxmlformats.org/drawingml/2006/table">
            <a:tbl>
              <a:tblPr/>
              <a:tblGrid>
                <a:gridCol w="991221">
                  <a:extLst>
                    <a:ext uri="{9D8B030D-6E8A-4147-A177-3AD203B41FA5}">
                      <a16:colId xmlns:a16="http://schemas.microsoft.com/office/drawing/2014/main" val="2687924545"/>
                    </a:ext>
                  </a:extLst>
                </a:gridCol>
                <a:gridCol w="991221">
                  <a:extLst>
                    <a:ext uri="{9D8B030D-6E8A-4147-A177-3AD203B41FA5}">
                      <a16:colId xmlns:a16="http://schemas.microsoft.com/office/drawing/2014/main" val="2465431583"/>
                    </a:ext>
                  </a:extLst>
                </a:gridCol>
                <a:gridCol w="991221">
                  <a:extLst>
                    <a:ext uri="{9D8B030D-6E8A-4147-A177-3AD203B41FA5}">
                      <a16:colId xmlns:a16="http://schemas.microsoft.com/office/drawing/2014/main" val="2574549515"/>
                    </a:ext>
                  </a:extLst>
                </a:gridCol>
                <a:gridCol w="1321629">
                  <a:extLst>
                    <a:ext uri="{9D8B030D-6E8A-4147-A177-3AD203B41FA5}">
                      <a16:colId xmlns:a16="http://schemas.microsoft.com/office/drawing/2014/main" val="1171783160"/>
                    </a:ext>
                  </a:extLst>
                </a:gridCol>
                <a:gridCol w="991221">
                  <a:extLst>
                    <a:ext uri="{9D8B030D-6E8A-4147-A177-3AD203B41FA5}">
                      <a16:colId xmlns:a16="http://schemas.microsoft.com/office/drawing/2014/main" val="2702690518"/>
                    </a:ext>
                  </a:extLst>
                </a:gridCol>
                <a:gridCol w="991221">
                  <a:extLst>
                    <a:ext uri="{9D8B030D-6E8A-4147-A177-3AD203B41FA5}">
                      <a16:colId xmlns:a16="http://schemas.microsoft.com/office/drawing/2014/main" val="1280655152"/>
                    </a:ext>
                  </a:extLst>
                </a:gridCol>
                <a:gridCol w="1288587">
                  <a:extLst>
                    <a:ext uri="{9D8B030D-6E8A-4147-A177-3AD203B41FA5}">
                      <a16:colId xmlns:a16="http://schemas.microsoft.com/office/drawing/2014/main" val="731786128"/>
                    </a:ext>
                  </a:extLst>
                </a:gridCol>
                <a:gridCol w="1288587">
                  <a:extLst>
                    <a:ext uri="{9D8B030D-6E8A-4147-A177-3AD203B41FA5}">
                      <a16:colId xmlns:a16="http://schemas.microsoft.com/office/drawing/2014/main" val="1964852535"/>
                    </a:ext>
                  </a:extLst>
                </a:gridCol>
                <a:gridCol w="991221">
                  <a:extLst>
                    <a:ext uri="{9D8B030D-6E8A-4147-A177-3AD203B41FA5}">
                      <a16:colId xmlns:a16="http://schemas.microsoft.com/office/drawing/2014/main" val="1608804514"/>
                    </a:ext>
                  </a:extLst>
                </a:gridCol>
              </a:tblGrid>
              <a:tr h="458473">
                <a:tc>
                  <a:txBody>
                    <a:bodyPr/>
                    <a:lstStyle/>
                    <a:p>
                      <a:pPr algn="l" fontAlgn="b"/>
                      <a:r>
                        <a:rPr lang="es-CO" sz="1000" b="1" i="0" u="none" strike="noStrike">
                          <a:solidFill>
                            <a:srgbClr val="000000"/>
                          </a:solidFill>
                          <a:effectLst/>
                          <a:latin typeface="Calibri" panose="020F0502020204030204" pitchFamily="34" charset="0"/>
                        </a:rPr>
                        <a:t>PROGRAMA</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000" b="1" i="0" u="none" strike="noStrike">
                          <a:solidFill>
                            <a:srgbClr val="000000"/>
                          </a:solidFill>
                          <a:effectLst/>
                          <a:latin typeface="Calibri" panose="020F0502020204030204" pitchFamily="34" charset="0"/>
                        </a:rPr>
                        <a:t>NUMERO DE USUARIOS</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MX" sz="1000" b="1" i="0" u="none" strike="noStrike">
                          <a:solidFill>
                            <a:srgbClr val="000000"/>
                          </a:solidFill>
                          <a:effectLst/>
                          <a:latin typeface="Calibri" panose="020F0502020204030204" pitchFamily="34" charset="0"/>
                        </a:rPr>
                        <a:t>VALOR PROGRAMA X USUARIO MES</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000" b="1" i="0" u="none" strike="noStrike">
                          <a:solidFill>
                            <a:srgbClr val="000000"/>
                          </a:solidFill>
                          <a:effectLst/>
                          <a:latin typeface="Calibri" panose="020F0502020204030204" pitchFamily="34" charset="0"/>
                        </a:rPr>
                        <a:t>VALOR AÑO</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000" b="1" i="0" u="none" strike="noStrike">
                          <a:solidFill>
                            <a:srgbClr val="000000"/>
                          </a:solidFill>
                          <a:effectLst/>
                          <a:latin typeface="Calibri" panose="020F0502020204030204" pitchFamily="34" charset="0"/>
                        </a:rPr>
                        <a:t>MEDICAMENTOS BIOLOGICOS</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000" b="1" i="0" u="none" strike="noStrike">
                          <a:solidFill>
                            <a:srgbClr val="000000"/>
                          </a:solidFill>
                          <a:effectLst/>
                          <a:latin typeface="Calibri" panose="020F0502020204030204" pitchFamily="34" charset="0"/>
                        </a:rPr>
                        <a:t>VALOR BIOLOGICO X MES </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000" b="1" i="0" u="none" strike="noStrike">
                          <a:solidFill>
                            <a:srgbClr val="000000"/>
                          </a:solidFill>
                          <a:effectLst/>
                          <a:latin typeface="Calibri" panose="020F0502020204030204" pitchFamily="34" charset="0"/>
                        </a:rPr>
                        <a:t>VALOR AÑO</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000" b="1" i="0" u="none" strike="noStrike">
                          <a:solidFill>
                            <a:srgbClr val="000000"/>
                          </a:solidFill>
                          <a:effectLst/>
                          <a:latin typeface="Calibri" panose="020F0502020204030204" pitchFamily="34" charset="0"/>
                        </a:rPr>
                        <a:t>VALOR PROGRAMA AÑO</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000" b="1" i="0" u="none" strike="noStrike">
                          <a:solidFill>
                            <a:srgbClr val="000000"/>
                          </a:solidFill>
                          <a:effectLst/>
                          <a:latin typeface="Calibri" panose="020F0502020204030204" pitchFamily="34" charset="0"/>
                        </a:rPr>
                        <a:t>UPC S927723</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012789748"/>
                  </a:ext>
                </a:extLst>
              </a:tr>
              <a:tr h="308971">
                <a:tc>
                  <a:txBody>
                    <a:bodyPr/>
                    <a:lstStyle/>
                    <a:p>
                      <a:pPr algn="l" fontAlgn="b"/>
                      <a:r>
                        <a:rPr lang="es-CO" sz="1000" b="0" i="0" u="none" strike="noStrike">
                          <a:solidFill>
                            <a:srgbClr val="000000"/>
                          </a:solidFill>
                          <a:effectLst/>
                          <a:latin typeface="Calibri" panose="020F0502020204030204" pitchFamily="34" charset="0"/>
                        </a:rPr>
                        <a:t>ARTRITIS REUMATOIDEA</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101</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$ 580.000,00</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$ 702.960.000,00</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35</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$ 450.000,00</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$ 189.000.000,00</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a:solidFill>
                            <a:srgbClr val="000000"/>
                          </a:solidFill>
                          <a:effectLst/>
                          <a:latin typeface="Calibri" panose="020F0502020204030204" pitchFamily="34" charset="0"/>
                        </a:rPr>
                        <a:t>$ 891.960.000,00</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000" b="0" i="0" u="none" strike="noStrike" dirty="0">
                          <a:solidFill>
                            <a:srgbClr val="000000"/>
                          </a:solidFill>
                          <a:effectLst/>
                          <a:latin typeface="Calibri" panose="020F0502020204030204" pitchFamily="34" charset="0"/>
                        </a:rPr>
                        <a:t>961</a:t>
                      </a:r>
                    </a:p>
                  </a:txBody>
                  <a:tcPr marL="6520" marR="6520" marT="6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4921628"/>
                  </a:ext>
                </a:extLst>
              </a:tr>
            </a:tbl>
          </a:graphicData>
        </a:graphic>
      </p:graphicFrame>
    </p:spTree>
    <p:extLst>
      <p:ext uri="{BB962C8B-B14F-4D97-AF65-F5344CB8AC3E}">
        <p14:creationId xmlns:p14="http://schemas.microsoft.com/office/powerpoint/2010/main" val="2965212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B32A4-0DA6-460F-9323-E6A53CC5126E}"/>
              </a:ext>
            </a:extLst>
          </p:cNvPr>
          <p:cNvSpPr>
            <a:spLocks noGrp="1"/>
          </p:cNvSpPr>
          <p:nvPr>
            <p:ph type="title"/>
          </p:nvPr>
        </p:nvSpPr>
        <p:spPr>
          <a:xfrm>
            <a:off x="838200" y="365126"/>
            <a:ext cx="10515600" cy="1022804"/>
          </a:xfrm>
        </p:spPr>
        <p:txBody>
          <a:bodyPr>
            <a:normAutofit/>
          </a:bodyPr>
          <a:lstStyle/>
          <a:p>
            <a:pPr algn="ctr"/>
            <a:r>
              <a:rPr lang="es-MX" sz="2400" b="1" dirty="0">
                <a:solidFill>
                  <a:schemeClr val="tx2"/>
                </a:solidFill>
                <a:latin typeface="Avenir Next LT Pro" panose="020B0504020202020204" pitchFamily="34" charset="0"/>
              </a:rPr>
              <a:t>PROGRAMAS DE ALTO IMPACTO</a:t>
            </a:r>
            <a:br>
              <a:rPr lang="es-MX" sz="2400" b="1" dirty="0">
                <a:solidFill>
                  <a:schemeClr val="tx2"/>
                </a:solidFill>
                <a:latin typeface="Avenir Next LT Pro" panose="020B0504020202020204" pitchFamily="34" charset="0"/>
              </a:rPr>
            </a:br>
            <a:r>
              <a:rPr lang="es-MX" sz="2400" b="1" dirty="0">
                <a:solidFill>
                  <a:schemeClr val="tx2"/>
                </a:solidFill>
                <a:latin typeface="Avenir Next LT Pro" panose="020B0504020202020204" pitchFamily="34" charset="0"/>
              </a:rPr>
              <a:t>HEMOFILIA</a:t>
            </a:r>
            <a:endParaRPr lang="es-CO" sz="2400" b="1" dirty="0">
              <a:solidFill>
                <a:schemeClr val="tx2"/>
              </a:solidFill>
              <a:latin typeface="Avenir Next LT Pro" panose="020B0504020202020204" pitchFamily="34" charset="0"/>
            </a:endParaRPr>
          </a:p>
        </p:txBody>
      </p:sp>
      <p:graphicFrame>
        <p:nvGraphicFramePr>
          <p:cNvPr id="7" name="Marcador de contenido 6">
            <a:extLst>
              <a:ext uri="{FF2B5EF4-FFF2-40B4-BE49-F238E27FC236}">
                <a16:creationId xmlns:a16="http://schemas.microsoft.com/office/drawing/2014/main" id="{DACEA8C3-E6DC-44CE-80D9-E9FAD91F6F71}"/>
              </a:ext>
            </a:extLst>
          </p:cNvPr>
          <p:cNvGraphicFramePr>
            <a:graphicFrameLocks noGrp="1"/>
          </p:cNvGraphicFramePr>
          <p:nvPr>
            <p:ph idx="1"/>
            <p:extLst>
              <p:ext uri="{D42A27DB-BD31-4B8C-83A1-F6EECF244321}">
                <p14:modId xmlns:p14="http://schemas.microsoft.com/office/powerpoint/2010/main" val="3177455272"/>
              </p:ext>
            </p:extLst>
          </p:nvPr>
        </p:nvGraphicFramePr>
        <p:xfrm>
          <a:off x="3461657" y="3200399"/>
          <a:ext cx="5208813" cy="2976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a:extLst>
              <a:ext uri="{FF2B5EF4-FFF2-40B4-BE49-F238E27FC236}">
                <a16:creationId xmlns:a16="http://schemas.microsoft.com/office/drawing/2014/main" id="{13264B3F-BE9E-422B-88E1-D21A543D86D6}"/>
              </a:ext>
            </a:extLst>
          </p:cNvPr>
          <p:cNvGraphicFramePr>
            <a:graphicFrameLocks noGrp="1"/>
          </p:cNvGraphicFramePr>
          <p:nvPr>
            <p:extLst>
              <p:ext uri="{D42A27DB-BD31-4B8C-83A1-F6EECF244321}">
                <p14:modId xmlns:p14="http://schemas.microsoft.com/office/powerpoint/2010/main" val="3526377961"/>
              </p:ext>
            </p:extLst>
          </p:nvPr>
        </p:nvGraphicFramePr>
        <p:xfrm>
          <a:off x="2008414" y="1926772"/>
          <a:ext cx="8327572" cy="898072"/>
        </p:xfrm>
        <a:graphic>
          <a:graphicData uri="http://schemas.openxmlformats.org/drawingml/2006/table">
            <a:tbl>
              <a:tblPr/>
              <a:tblGrid>
                <a:gridCol w="1574955">
                  <a:extLst>
                    <a:ext uri="{9D8B030D-6E8A-4147-A177-3AD203B41FA5}">
                      <a16:colId xmlns:a16="http://schemas.microsoft.com/office/drawing/2014/main" val="2851126155"/>
                    </a:ext>
                  </a:extLst>
                </a:gridCol>
                <a:gridCol w="1574955">
                  <a:extLst>
                    <a:ext uri="{9D8B030D-6E8A-4147-A177-3AD203B41FA5}">
                      <a16:colId xmlns:a16="http://schemas.microsoft.com/office/drawing/2014/main" val="1381656324"/>
                    </a:ext>
                  </a:extLst>
                </a:gridCol>
                <a:gridCol w="1653702">
                  <a:extLst>
                    <a:ext uri="{9D8B030D-6E8A-4147-A177-3AD203B41FA5}">
                      <a16:colId xmlns:a16="http://schemas.microsoft.com/office/drawing/2014/main" val="1144770397"/>
                    </a:ext>
                  </a:extLst>
                </a:gridCol>
                <a:gridCol w="1949005">
                  <a:extLst>
                    <a:ext uri="{9D8B030D-6E8A-4147-A177-3AD203B41FA5}">
                      <a16:colId xmlns:a16="http://schemas.microsoft.com/office/drawing/2014/main" val="1744244747"/>
                    </a:ext>
                  </a:extLst>
                </a:gridCol>
                <a:gridCol w="1574955">
                  <a:extLst>
                    <a:ext uri="{9D8B030D-6E8A-4147-A177-3AD203B41FA5}">
                      <a16:colId xmlns:a16="http://schemas.microsoft.com/office/drawing/2014/main" val="240572746"/>
                    </a:ext>
                  </a:extLst>
                </a:gridCol>
              </a:tblGrid>
              <a:tr h="536510">
                <a:tc>
                  <a:txBody>
                    <a:bodyPr/>
                    <a:lstStyle/>
                    <a:p>
                      <a:pPr algn="l" fontAlgn="b"/>
                      <a:r>
                        <a:rPr lang="es-CO" sz="1400" b="1" i="0" u="none" strike="noStrike" dirty="0">
                          <a:solidFill>
                            <a:srgbClr val="000000"/>
                          </a:solidFill>
                          <a:effectLst/>
                          <a:latin typeface="Calibri" panose="020F0502020204030204" pitchFamily="34" charset="0"/>
                        </a:rPr>
                        <a:t>PROGRAMA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400" b="1" i="0" u="none" strike="noStrike">
                          <a:solidFill>
                            <a:srgbClr val="000000"/>
                          </a:solidFill>
                          <a:effectLst/>
                          <a:latin typeface="Calibri" panose="020F0502020204030204" pitchFamily="34" charset="0"/>
                        </a:rPr>
                        <a:t>NUMERO DE USUARIOS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MX" sz="1400" b="1" i="0" u="none" strike="noStrike">
                          <a:solidFill>
                            <a:srgbClr val="000000"/>
                          </a:solidFill>
                          <a:effectLst/>
                          <a:latin typeface="Calibri" panose="020F0502020204030204" pitchFamily="34" charset="0"/>
                        </a:rPr>
                        <a:t>VALOR PROGRAMA X USUARIO MES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400" b="1" i="0" u="none" strike="noStrike">
                          <a:solidFill>
                            <a:srgbClr val="000000"/>
                          </a:solidFill>
                          <a:effectLst/>
                          <a:latin typeface="Calibri" panose="020F0502020204030204" pitchFamily="34" charset="0"/>
                        </a:rPr>
                        <a:t>VALOR AÑO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400" b="1" i="0" u="none" strike="noStrike">
                          <a:solidFill>
                            <a:srgbClr val="000000"/>
                          </a:solidFill>
                          <a:effectLst/>
                          <a:latin typeface="Calibri" panose="020F0502020204030204" pitchFamily="34" charset="0"/>
                        </a:rPr>
                        <a:t>UPC S927723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8759858"/>
                  </a:ext>
                </a:extLst>
              </a:tr>
              <a:tr h="361562">
                <a:tc>
                  <a:txBody>
                    <a:bodyPr/>
                    <a:lstStyle/>
                    <a:p>
                      <a:pPr algn="l" fontAlgn="b"/>
                      <a:r>
                        <a:rPr lang="es-CO" sz="1400" b="0" i="0" u="none" strike="noStrike" dirty="0">
                          <a:solidFill>
                            <a:srgbClr val="000000"/>
                          </a:solidFill>
                          <a:effectLst/>
                          <a:latin typeface="Calibri" panose="020F0502020204030204" pitchFamily="34" charset="0"/>
                        </a:rPr>
                        <a:t>HEMOFILIA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Calibri" panose="020F0502020204030204" pitchFamily="34" charset="0"/>
                        </a:rPr>
                        <a:t>$ 14.900.000,00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Calibri" panose="020F0502020204030204" pitchFamily="34" charset="0"/>
                        </a:rPr>
                        <a:t>$ 3.754.800.000,00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Calibri" panose="020F0502020204030204" pitchFamily="34" charset="0"/>
                        </a:rPr>
                        <a:t>4047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824668"/>
                  </a:ext>
                </a:extLst>
              </a:tr>
            </a:tbl>
          </a:graphicData>
        </a:graphic>
      </p:graphicFrame>
    </p:spTree>
    <p:extLst>
      <p:ext uri="{BB962C8B-B14F-4D97-AF65-F5344CB8AC3E}">
        <p14:creationId xmlns:p14="http://schemas.microsoft.com/office/powerpoint/2010/main" val="2990027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B32A4-0DA6-460F-9323-E6A53CC5126E}"/>
              </a:ext>
            </a:extLst>
          </p:cNvPr>
          <p:cNvSpPr>
            <a:spLocks noGrp="1"/>
          </p:cNvSpPr>
          <p:nvPr>
            <p:ph type="title"/>
          </p:nvPr>
        </p:nvSpPr>
        <p:spPr>
          <a:xfrm>
            <a:off x="838200" y="365126"/>
            <a:ext cx="10515600" cy="1022804"/>
          </a:xfrm>
        </p:spPr>
        <p:txBody>
          <a:bodyPr>
            <a:normAutofit/>
          </a:bodyPr>
          <a:lstStyle/>
          <a:p>
            <a:pPr algn="ctr"/>
            <a:r>
              <a:rPr lang="es-MX" sz="2400" b="1" dirty="0">
                <a:solidFill>
                  <a:schemeClr val="tx2"/>
                </a:solidFill>
                <a:latin typeface="Avenir Next LT Pro" panose="020B0504020202020204" pitchFamily="34" charset="0"/>
              </a:rPr>
              <a:t>PROGRAMAS DE ALTO IMPACTO</a:t>
            </a:r>
            <a:br>
              <a:rPr lang="es-MX" sz="2400" b="1" dirty="0">
                <a:solidFill>
                  <a:schemeClr val="tx2"/>
                </a:solidFill>
                <a:latin typeface="Avenir Next LT Pro" panose="020B0504020202020204" pitchFamily="34" charset="0"/>
              </a:rPr>
            </a:br>
            <a:r>
              <a:rPr lang="es-MX" sz="2400" b="1" dirty="0">
                <a:solidFill>
                  <a:schemeClr val="tx2"/>
                </a:solidFill>
                <a:latin typeface="Avenir Next LT Pro" panose="020B0504020202020204" pitchFamily="34" charset="0"/>
              </a:rPr>
              <a:t>VIH</a:t>
            </a:r>
            <a:endParaRPr lang="es-CO" sz="2400" b="1" dirty="0">
              <a:solidFill>
                <a:schemeClr val="tx2"/>
              </a:solidFill>
              <a:latin typeface="Avenir Next LT Pro" panose="020B0504020202020204" pitchFamily="34" charset="0"/>
            </a:endParaRPr>
          </a:p>
        </p:txBody>
      </p:sp>
      <p:graphicFrame>
        <p:nvGraphicFramePr>
          <p:cNvPr id="5" name="Marcador de contenido 4">
            <a:extLst>
              <a:ext uri="{FF2B5EF4-FFF2-40B4-BE49-F238E27FC236}">
                <a16:creationId xmlns:a16="http://schemas.microsoft.com/office/drawing/2014/main" id="{3299867F-B1A6-46A3-BFD0-85D66405E679}"/>
              </a:ext>
            </a:extLst>
          </p:cNvPr>
          <p:cNvGraphicFramePr>
            <a:graphicFrameLocks noGrp="1"/>
          </p:cNvGraphicFramePr>
          <p:nvPr>
            <p:ph idx="1"/>
            <p:extLst>
              <p:ext uri="{D42A27DB-BD31-4B8C-83A1-F6EECF244321}">
                <p14:modId xmlns:p14="http://schemas.microsoft.com/office/powerpoint/2010/main" val="3112460156"/>
              </p:ext>
            </p:extLst>
          </p:nvPr>
        </p:nvGraphicFramePr>
        <p:xfrm>
          <a:off x="1387931" y="1387931"/>
          <a:ext cx="5698671" cy="1176472"/>
        </p:xfrm>
        <a:graphic>
          <a:graphicData uri="http://schemas.openxmlformats.org/drawingml/2006/table">
            <a:tbl>
              <a:tblPr/>
              <a:tblGrid>
                <a:gridCol w="1899557">
                  <a:extLst>
                    <a:ext uri="{9D8B030D-6E8A-4147-A177-3AD203B41FA5}">
                      <a16:colId xmlns:a16="http://schemas.microsoft.com/office/drawing/2014/main" val="750834094"/>
                    </a:ext>
                  </a:extLst>
                </a:gridCol>
                <a:gridCol w="1899557">
                  <a:extLst>
                    <a:ext uri="{9D8B030D-6E8A-4147-A177-3AD203B41FA5}">
                      <a16:colId xmlns:a16="http://schemas.microsoft.com/office/drawing/2014/main" val="3372208790"/>
                    </a:ext>
                  </a:extLst>
                </a:gridCol>
                <a:gridCol w="1899557">
                  <a:extLst>
                    <a:ext uri="{9D8B030D-6E8A-4147-A177-3AD203B41FA5}">
                      <a16:colId xmlns:a16="http://schemas.microsoft.com/office/drawing/2014/main" val="1479135193"/>
                    </a:ext>
                  </a:extLst>
                </a:gridCol>
              </a:tblGrid>
              <a:tr h="407396">
                <a:tc>
                  <a:txBody>
                    <a:bodyPr/>
                    <a:lstStyle/>
                    <a:p>
                      <a:pPr algn="ctr" fontAlgn="b"/>
                      <a:r>
                        <a:rPr lang="es-CO" sz="1400" b="1" i="0" u="none" strike="noStrike" dirty="0">
                          <a:solidFill>
                            <a:srgbClr val="000000"/>
                          </a:solidFill>
                          <a:effectLst>
                            <a:outerShdw blurRad="50800" dist="38100" algn="tr" rotWithShape="0">
                              <a:prstClr val="black">
                                <a:alpha val="40000"/>
                              </a:prstClr>
                            </a:outerShdw>
                          </a:effectLst>
                          <a:latin typeface="Calibri" panose="020F0502020204030204" pitchFamily="34" charset="0"/>
                        </a:rPr>
                        <a:t>PROGRAMA VIH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400" b="1" i="0" u="none" strike="noStrike">
                          <a:solidFill>
                            <a:srgbClr val="000000"/>
                          </a:solidFill>
                          <a:effectLst>
                            <a:outerShdw blurRad="50800" dist="38100" algn="tr" rotWithShape="0">
                              <a:prstClr val="black">
                                <a:alpha val="40000"/>
                              </a:prstClr>
                            </a:outerShdw>
                          </a:effectLst>
                          <a:latin typeface="Calibri" panose="020F0502020204030204" pitchFamily="34" charset="0"/>
                        </a:rPr>
                        <a:t>Número nuevos casos de PVVIH  NUEVOS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MX" sz="1400" b="1" i="0" u="none" strike="noStrike">
                          <a:solidFill>
                            <a:srgbClr val="000000"/>
                          </a:solidFill>
                          <a:effectLst>
                            <a:outerShdw blurRad="50800" dist="38100" algn="tr" rotWithShape="0">
                              <a:prstClr val="black">
                                <a:alpha val="40000"/>
                              </a:prstClr>
                            </a:outerShdw>
                          </a:effectLst>
                          <a:latin typeface="Calibri" panose="020F0502020204030204" pitchFamily="34" charset="0"/>
                        </a:rPr>
                        <a:t>PACIENTES CON CONTROL DE  CD4 Y CARGA VIRAL  ACEPTABLES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67441562"/>
                  </a:ext>
                </a:extLst>
              </a:tr>
              <a:tr h="313507">
                <a:tc>
                  <a:txBody>
                    <a:bodyPr/>
                    <a:lstStyle/>
                    <a:p>
                      <a:pPr algn="ctr" fontAlgn="b"/>
                      <a:r>
                        <a:rPr lang="es-CO" sz="1400" b="0" i="0" u="none" strike="noStrike" dirty="0">
                          <a:solidFill>
                            <a:srgbClr val="000000"/>
                          </a:solidFill>
                          <a:effectLst/>
                          <a:latin typeface="Calibri" panose="020F0502020204030204" pitchFamily="34" charset="0"/>
                        </a:rPr>
                        <a:t>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94,00%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622767"/>
                  </a:ext>
                </a:extLst>
              </a:tr>
            </a:tbl>
          </a:graphicData>
        </a:graphic>
      </p:graphicFrame>
      <p:graphicFrame>
        <p:nvGraphicFramePr>
          <p:cNvPr id="9" name="Gráfico 8">
            <a:extLst>
              <a:ext uri="{FF2B5EF4-FFF2-40B4-BE49-F238E27FC236}">
                <a16:creationId xmlns:a16="http://schemas.microsoft.com/office/drawing/2014/main" id="{91044B0D-818F-4E97-8641-073F329159D4}"/>
              </a:ext>
            </a:extLst>
          </p:cNvPr>
          <p:cNvGraphicFramePr>
            <a:graphicFrameLocks/>
          </p:cNvGraphicFramePr>
          <p:nvPr>
            <p:extLst>
              <p:ext uri="{D42A27DB-BD31-4B8C-83A1-F6EECF244321}">
                <p14:modId xmlns:p14="http://schemas.microsoft.com/office/powerpoint/2010/main" val="1831510976"/>
              </p:ext>
            </p:extLst>
          </p:nvPr>
        </p:nvGraphicFramePr>
        <p:xfrm>
          <a:off x="5404757" y="3852408"/>
          <a:ext cx="4865914" cy="23955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a 9">
            <a:extLst>
              <a:ext uri="{FF2B5EF4-FFF2-40B4-BE49-F238E27FC236}">
                <a16:creationId xmlns:a16="http://schemas.microsoft.com/office/drawing/2014/main" id="{5F9AF4BB-55E2-4822-BB57-72ABADD4293E}"/>
              </a:ext>
            </a:extLst>
          </p:cNvPr>
          <p:cNvGraphicFramePr>
            <a:graphicFrameLocks noGrp="1"/>
          </p:cNvGraphicFramePr>
          <p:nvPr>
            <p:extLst>
              <p:ext uri="{D42A27DB-BD31-4B8C-83A1-F6EECF244321}">
                <p14:modId xmlns:p14="http://schemas.microsoft.com/office/powerpoint/2010/main" val="1347243818"/>
              </p:ext>
            </p:extLst>
          </p:nvPr>
        </p:nvGraphicFramePr>
        <p:xfrm>
          <a:off x="1387932" y="3005593"/>
          <a:ext cx="5845624" cy="604912"/>
        </p:xfrm>
        <a:graphic>
          <a:graphicData uri="http://schemas.openxmlformats.org/drawingml/2006/table">
            <a:tbl>
              <a:tblPr/>
              <a:tblGrid>
                <a:gridCol w="1052475">
                  <a:extLst>
                    <a:ext uri="{9D8B030D-6E8A-4147-A177-3AD203B41FA5}">
                      <a16:colId xmlns:a16="http://schemas.microsoft.com/office/drawing/2014/main" val="643790447"/>
                    </a:ext>
                  </a:extLst>
                </a:gridCol>
                <a:gridCol w="1052475">
                  <a:extLst>
                    <a:ext uri="{9D8B030D-6E8A-4147-A177-3AD203B41FA5}">
                      <a16:colId xmlns:a16="http://schemas.microsoft.com/office/drawing/2014/main" val="2509147887"/>
                    </a:ext>
                  </a:extLst>
                </a:gridCol>
                <a:gridCol w="1302439">
                  <a:extLst>
                    <a:ext uri="{9D8B030D-6E8A-4147-A177-3AD203B41FA5}">
                      <a16:colId xmlns:a16="http://schemas.microsoft.com/office/drawing/2014/main" val="406649511"/>
                    </a:ext>
                  </a:extLst>
                </a:gridCol>
                <a:gridCol w="1385760">
                  <a:extLst>
                    <a:ext uri="{9D8B030D-6E8A-4147-A177-3AD203B41FA5}">
                      <a16:colId xmlns:a16="http://schemas.microsoft.com/office/drawing/2014/main" val="3913716270"/>
                    </a:ext>
                  </a:extLst>
                </a:gridCol>
                <a:gridCol w="1052475">
                  <a:extLst>
                    <a:ext uri="{9D8B030D-6E8A-4147-A177-3AD203B41FA5}">
                      <a16:colId xmlns:a16="http://schemas.microsoft.com/office/drawing/2014/main" val="777613720"/>
                    </a:ext>
                  </a:extLst>
                </a:gridCol>
              </a:tblGrid>
              <a:tr h="340737">
                <a:tc>
                  <a:txBody>
                    <a:bodyPr/>
                    <a:lstStyle/>
                    <a:p>
                      <a:pPr algn="ctr" fontAlgn="b"/>
                      <a:r>
                        <a:rPr lang="es-CO" sz="1200" b="1" i="0" u="none" strike="noStrike" dirty="0">
                          <a:solidFill>
                            <a:srgbClr val="000000"/>
                          </a:solidFill>
                          <a:effectLst/>
                          <a:latin typeface="Calibri" panose="020F0502020204030204" pitchFamily="34" charset="0"/>
                        </a:rPr>
                        <a:t>PROGRAMA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200" b="1" i="0" u="none" strike="noStrike">
                          <a:solidFill>
                            <a:srgbClr val="000000"/>
                          </a:solidFill>
                          <a:effectLst/>
                          <a:latin typeface="Calibri" panose="020F0502020204030204" pitchFamily="34" charset="0"/>
                        </a:rPr>
                        <a:t>NUMERO DE USUARIOS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200" b="1" i="0" u="none" strike="noStrike">
                          <a:solidFill>
                            <a:srgbClr val="000000"/>
                          </a:solidFill>
                          <a:effectLst/>
                          <a:latin typeface="Calibri" panose="020F0502020204030204" pitchFamily="34" charset="0"/>
                        </a:rPr>
                        <a:t>VALOR PROGRAMA X USUARIO año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200" b="1" i="0" u="none" strike="noStrike">
                          <a:solidFill>
                            <a:srgbClr val="000000"/>
                          </a:solidFill>
                          <a:effectLst/>
                          <a:latin typeface="Calibri" panose="020F0502020204030204" pitchFamily="34" charset="0"/>
                        </a:rPr>
                        <a:t>VALOR AÑO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200" b="1" i="0" u="none" strike="noStrike">
                          <a:solidFill>
                            <a:srgbClr val="000000"/>
                          </a:solidFill>
                          <a:effectLst/>
                          <a:latin typeface="Calibri" panose="020F0502020204030204" pitchFamily="34" charset="0"/>
                        </a:rPr>
                        <a:t>UPC S927723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16861628"/>
                  </a:ext>
                </a:extLst>
              </a:tr>
              <a:tr h="229627">
                <a:tc>
                  <a:txBody>
                    <a:bodyPr/>
                    <a:lstStyle/>
                    <a:p>
                      <a:pPr algn="ctr" fontAlgn="b"/>
                      <a:r>
                        <a:rPr lang="es-CO" sz="1200" b="0" i="0" u="none" strike="noStrike" dirty="0">
                          <a:solidFill>
                            <a:srgbClr val="000000"/>
                          </a:solidFill>
                          <a:effectLst/>
                          <a:latin typeface="Calibri" panose="020F0502020204030204" pitchFamily="34" charset="0"/>
                        </a:rPr>
                        <a:t>VIH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Calibri" panose="020F0502020204030204" pitchFamily="34" charset="0"/>
                        </a:rPr>
                        <a:t>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Calibri" panose="020F0502020204030204" pitchFamily="34" charset="0"/>
                        </a:rPr>
                        <a:t>$ 4.336.043,00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Calibri" panose="020F0502020204030204" pitchFamily="34" charset="0"/>
                        </a:rPr>
                        <a:t>$ 1.600.000.000,00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Calibri" panose="020F0502020204030204" pitchFamily="34" charset="0"/>
                        </a:rPr>
                        <a:t>1725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754409"/>
                  </a:ext>
                </a:extLst>
              </a:tr>
            </a:tbl>
          </a:graphicData>
        </a:graphic>
      </p:graphicFrame>
    </p:spTree>
    <p:extLst>
      <p:ext uri="{BB962C8B-B14F-4D97-AF65-F5344CB8AC3E}">
        <p14:creationId xmlns:p14="http://schemas.microsoft.com/office/powerpoint/2010/main" val="468905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B32A4-0DA6-460F-9323-E6A53CC5126E}"/>
              </a:ext>
            </a:extLst>
          </p:cNvPr>
          <p:cNvSpPr>
            <a:spLocks noGrp="1"/>
          </p:cNvSpPr>
          <p:nvPr>
            <p:ph type="title"/>
          </p:nvPr>
        </p:nvSpPr>
        <p:spPr>
          <a:xfrm>
            <a:off x="838200" y="365126"/>
            <a:ext cx="10515600" cy="1022804"/>
          </a:xfrm>
        </p:spPr>
        <p:txBody>
          <a:bodyPr>
            <a:normAutofit/>
          </a:bodyPr>
          <a:lstStyle/>
          <a:p>
            <a:pPr algn="ctr"/>
            <a:r>
              <a:rPr lang="es-MX" sz="2400" b="1" dirty="0">
                <a:solidFill>
                  <a:schemeClr val="tx2"/>
                </a:solidFill>
                <a:latin typeface="Avenir Next LT Pro" panose="020B0504020202020204" pitchFamily="34" charset="0"/>
              </a:rPr>
              <a:t>PROGRAMAS DE ALTO IMPACTO</a:t>
            </a:r>
            <a:br>
              <a:rPr lang="es-MX" sz="2400" b="1" dirty="0">
                <a:solidFill>
                  <a:schemeClr val="tx2"/>
                </a:solidFill>
                <a:latin typeface="Avenir Next LT Pro" panose="020B0504020202020204" pitchFamily="34" charset="0"/>
              </a:rPr>
            </a:br>
            <a:r>
              <a:rPr lang="es-MX" sz="2400" b="1" dirty="0">
                <a:solidFill>
                  <a:schemeClr val="tx2"/>
                </a:solidFill>
                <a:latin typeface="Avenir Next LT Pro" panose="020B0504020202020204" pitchFamily="34" charset="0"/>
              </a:rPr>
              <a:t>ENFERMEDAD RENAL CRONICA</a:t>
            </a:r>
            <a:endParaRPr lang="es-CO" sz="2400" b="1" dirty="0">
              <a:solidFill>
                <a:schemeClr val="tx2"/>
              </a:solidFill>
              <a:latin typeface="Avenir Next LT Pro" panose="020B0504020202020204" pitchFamily="34" charset="0"/>
            </a:endParaRPr>
          </a:p>
        </p:txBody>
      </p:sp>
      <p:graphicFrame>
        <p:nvGraphicFramePr>
          <p:cNvPr id="6" name="Tabla 5">
            <a:extLst>
              <a:ext uri="{FF2B5EF4-FFF2-40B4-BE49-F238E27FC236}">
                <a16:creationId xmlns:a16="http://schemas.microsoft.com/office/drawing/2014/main" id="{B156DDEB-70BF-45BE-84FB-172EFA41ACD6}"/>
              </a:ext>
            </a:extLst>
          </p:cNvPr>
          <p:cNvGraphicFramePr>
            <a:graphicFrameLocks noGrp="1"/>
          </p:cNvGraphicFramePr>
          <p:nvPr>
            <p:extLst>
              <p:ext uri="{D42A27DB-BD31-4B8C-83A1-F6EECF244321}">
                <p14:modId xmlns:p14="http://schemas.microsoft.com/office/powerpoint/2010/main" val="970996313"/>
              </p:ext>
            </p:extLst>
          </p:nvPr>
        </p:nvGraphicFramePr>
        <p:xfrm>
          <a:off x="3611127" y="1571311"/>
          <a:ext cx="4784270" cy="1022804"/>
        </p:xfrm>
        <a:graphic>
          <a:graphicData uri="http://schemas.openxmlformats.org/drawingml/2006/table">
            <a:tbl>
              <a:tblPr/>
              <a:tblGrid>
                <a:gridCol w="1139608">
                  <a:extLst>
                    <a:ext uri="{9D8B030D-6E8A-4147-A177-3AD203B41FA5}">
                      <a16:colId xmlns:a16="http://schemas.microsoft.com/office/drawing/2014/main" val="4194807295"/>
                    </a:ext>
                  </a:extLst>
                </a:gridCol>
                <a:gridCol w="833860">
                  <a:extLst>
                    <a:ext uri="{9D8B030D-6E8A-4147-A177-3AD203B41FA5}">
                      <a16:colId xmlns:a16="http://schemas.microsoft.com/office/drawing/2014/main" val="507237458"/>
                    </a:ext>
                  </a:extLst>
                </a:gridCol>
                <a:gridCol w="945041">
                  <a:extLst>
                    <a:ext uri="{9D8B030D-6E8A-4147-A177-3AD203B41FA5}">
                      <a16:colId xmlns:a16="http://schemas.microsoft.com/office/drawing/2014/main" val="1542617799"/>
                    </a:ext>
                  </a:extLst>
                </a:gridCol>
                <a:gridCol w="1031901">
                  <a:extLst>
                    <a:ext uri="{9D8B030D-6E8A-4147-A177-3AD203B41FA5}">
                      <a16:colId xmlns:a16="http://schemas.microsoft.com/office/drawing/2014/main" val="1230515341"/>
                    </a:ext>
                  </a:extLst>
                </a:gridCol>
                <a:gridCol w="833860">
                  <a:extLst>
                    <a:ext uri="{9D8B030D-6E8A-4147-A177-3AD203B41FA5}">
                      <a16:colId xmlns:a16="http://schemas.microsoft.com/office/drawing/2014/main" val="2965764834"/>
                    </a:ext>
                  </a:extLst>
                </a:gridCol>
              </a:tblGrid>
              <a:tr h="611026">
                <a:tc>
                  <a:txBody>
                    <a:bodyPr/>
                    <a:lstStyle/>
                    <a:p>
                      <a:pPr algn="l" fontAlgn="b"/>
                      <a:r>
                        <a:rPr lang="es-CO" sz="1100" b="1" i="0" u="none" strike="noStrike">
                          <a:solidFill>
                            <a:srgbClr val="000000"/>
                          </a:solidFill>
                          <a:effectLst/>
                          <a:latin typeface="Calibri" panose="020F0502020204030204" pitchFamily="34" charset="0"/>
                        </a:rPr>
                        <a:t>PROGRAMA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100" b="1" i="0" u="none" strike="noStrike">
                          <a:solidFill>
                            <a:srgbClr val="000000"/>
                          </a:solidFill>
                          <a:effectLst/>
                          <a:latin typeface="Calibri" panose="020F0502020204030204" pitchFamily="34" charset="0"/>
                        </a:rPr>
                        <a:t>NUMERO DE USUARIOS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MX" sz="1100" b="1" i="0" u="none" strike="noStrike">
                          <a:solidFill>
                            <a:srgbClr val="000000"/>
                          </a:solidFill>
                          <a:effectLst/>
                          <a:latin typeface="Calibri" panose="020F0502020204030204" pitchFamily="34" charset="0"/>
                        </a:rPr>
                        <a:t>VALOR PROGRAMA X USUARIO  MES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100" b="1" i="0" u="none" strike="noStrike">
                          <a:solidFill>
                            <a:srgbClr val="000000"/>
                          </a:solidFill>
                          <a:effectLst/>
                          <a:latin typeface="Calibri" panose="020F0502020204030204" pitchFamily="34" charset="0"/>
                        </a:rPr>
                        <a:t>VALOR AÑO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100" b="1" i="0" u="none" strike="noStrike">
                          <a:solidFill>
                            <a:srgbClr val="000000"/>
                          </a:solidFill>
                          <a:effectLst/>
                          <a:latin typeface="Calibri" panose="020F0502020204030204" pitchFamily="34" charset="0"/>
                        </a:rPr>
                        <a:t>UPC S927723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69773720"/>
                  </a:ext>
                </a:extLst>
              </a:tr>
              <a:tr h="411778">
                <a:tc>
                  <a:txBody>
                    <a:bodyPr/>
                    <a:lstStyle/>
                    <a:p>
                      <a:pPr algn="l" fontAlgn="b"/>
                      <a:r>
                        <a:rPr lang="es-CO" sz="1100" b="0" i="0" u="none" strike="noStrike">
                          <a:solidFill>
                            <a:srgbClr val="000000"/>
                          </a:solidFill>
                          <a:effectLst/>
                          <a:latin typeface="Calibri" panose="020F0502020204030204" pitchFamily="34" charset="0"/>
                        </a:rPr>
                        <a:t>ERC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$ 3.600.000,00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$ 4.492.800.000,00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4843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7105930"/>
                  </a:ext>
                </a:extLst>
              </a:tr>
            </a:tbl>
          </a:graphicData>
        </a:graphic>
      </p:graphicFrame>
      <p:graphicFrame>
        <p:nvGraphicFramePr>
          <p:cNvPr id="7" name="Tabla 6">
            <a:extLst>
              <a:ext uri="{FF2B5EF4-FFF2-40B4-BE49-F238E27FC236}">
                <a16:creationId xmlns:a16="http://schemas.microsoft.com/office/drawing/2014/main" id="{E019E999-DAF4-4C0E-9FE5-9508AB5076D2}"/>
              </a:ext>
            </a:extLst>
          </p:cNvPr>
          <p:cNvGraphicFramePr>
            <a:graphicFrameLocks noGrp="1"/>
          </p:cNvGraphicFramePr>
          <p:nvPr>
            <p:extLst>
              <p:ext uri="{D42A27DB-BD31-4B8C-83A1-F6EECF244321}">
                <p14:modId xmlns:p14="http://schemas.microsoft.com/office/powerpoint/2010/main" val="1160552039"/>
              </p:ext>
            </p:extLst>
          </p:nvPr>
        </p:nvGraphicFramePr>
        <p:xfrm>
          <a:off x="3631225" y="2797595"/>
          <a:ext cx="4784270" cy="1057669"/>
        </p:xfrm>
        <a:graphic>
          <a:graphicData uri="http://schemas.openxmlformats.org/drawingml/2006/table">
            <a:tbl>
              <a:tblPr/>
              <a:tblGrid>
                <a:gridCol w="1139608">
                  <a:extLst>
                    <a:ext uri="{9D8B030D-6E8A-4147-A177-3AD203B41FA5}">
                      <a16:colId xmlns:a16="http://schemas.microsoft.com/office/drawing/2014/main" val="3576019780"/>
                    </a:ext>
                  </a:extLst>
                </a:gridCol>
                <a:gridCol w="833860">
                  <a:extLst>
                    <a:ext uri="{9D8B030D-6E8A-4147-A177-3AD203B41FA5}">
                      <a16:colId xmlns:a16="http://schemas.microsoft.com/office/drawing/2014/main" val="4173789299"/>
                    </a:ext>
                  </a:extLst>
                </a:gridCol>
                <a:gridCol w="945041">
                  <a:extLst>
                    <a:ext uri="{9D8B030D-6E8A-4147-A177-3AD203B41FA5}">
                      <a16:colId xmlns:a16="http://schemas.microsoft.com/office/drawing/2014/main" val="1746981491"/>
                    </a:ext>
                  </a:extLst>
                </a:gridCol>
                <a:gridCol w="1031901">
                  <a:extLst>
                    <a:ext uri="{9D8B030D-6E8A-4147-A177-3AD203B41FA5}">
                      <a16:colId xmlns:a16="http://schemas.microsoft.com/office/drawing/2014/main" val="3136854125"/>
                    </a:ext>
                  </a:extLst>
                </a:gridCol>
                <a:gridCol w="833860">
                  <a:extLst>
                    <a:ext uri="{9D8B030D-6E8A-4147-A177-3AD203B41FA5}">
                      <a16:colId xmlns:a16="http://schemas.microsoft.com/office/drawing/2014/main" val="3312659818"/>
                    </a:ext>
                  </a:extLst>
                </a:gridCol>
              </a:tblGrid>
              <a:tr h="712864">
                <a:tc>
                  <a:txBody>
                    <a:bodyPr/>
                    <a:lstStyle/>
                    <a:p>
                      <a:pPr algn="l" fontAlgn="b"/>
                      <a:r>
                        <a:rPr lang="es-CO" sz="1100" b="1" i="0" u="none" strike="noStrike" dirty="0">
                          <a:solidFill>
                            <a:srgbClr val="000000"/>
                          </a:solidFill>
                          <a:effectLst/>
                          <a:latin typeface="Calibri" panose="020F0502020204030204" pitchFamily="34" charset="0"/>
                        </a:rPr>
                        <a:t>PROGRAMA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100" b="1" i="0" u="none" strike="noStrike">
                          <a:solidFill>
                            <a:srgbClr val="000000"/>
                          </a:solidFill>
                          <a:effectLst/>
                          <a:latin typeface="Calibri" panose="020F0502020204030204" pitchFamily="34" charset="0"/>
                        </a:rPr>
                        <a:t>NUMERO DE USUARIOS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MX" sz="1100" b="1" i="0" u="none" strike="noStrike" dirty="0">
                          <a:solidFill>
                            <a:srgbClr val="000000"/>
                          </a:solidFill>
                          <a:effectLst/>
                          <a:latin typeface="Calibri" panose="020F0502020204030204" pitchFamily="34" charset="0"/>
                        </a:rPr>
                        <a:t>VALOR PROGRAMA X USUARIO MES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100" b="1" i="0" u="none" strike="noStrike">
                          <a:solidFill>
                            <a:srgbClr val="000000"/>
                          </a:solidFill>
                          <a:effectLst/>
                          <a:latin typeface="Calibri" panose="020F0502020204030204" pitchFamily="34" charset="0"/>
                        </a:rPr>
                        <a:t>VALOR AÑO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100" b="1" i="0" u="none" strike="noStrike">
                          <a:solidFill>
                            <a:srgbClr val="000000"/>
                          </a:solidFill>
                          <a:effectLst/>
                          <a:latin typeface="Calibri" panose="020F0502020204030204" pitchFamily="34" charset="0"/>
                        </a:rPr>
                        <a:t>UPC S927723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64017551"/>
                  </a:ext>
                </a:extLst>
              </a:tr>
              <a:tr h="309940">
                <a:tc>
                  <a:txBody>
                    <a:bodyPr/>
                    <a:lstStyle/>
                    <a:p>
                      <a:pPr algn="l" fontAlgn="b"/>
                      <a:r>
                        <a:rPr lang="es-CO" sz="1100" b="0" i="0" u="none" strike="noStrike" dirty="0">
                          <a:solidFill>
                            <a:srgbClr val="000000"/>
                          </a:solidFill>
                          <a:effectLst/>
                          <a:latin typeface="Calibri" panose="020F0502020204030204" pitchFamily="34" charset="0"/>
                        </a:rPr>
                        <a:t>NEFROPREVENCION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$ 500.000,00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$ 3.096.000.000,00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3337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753440"/>
                  </a:ext>
                </a:extLst>
              </a:tr>
            </a:tbl>
          </a:graphicData>
        </a:graphic>
      </p:graphicFrame>
      <p:graphicFrame>
        <p:nvGraphicFramePr>
          <p:cNvPr id="8" name="Tabla 7">
            <a:extLst>
              <a:ext uri="{FF2B5EF4-FFF2-40B4-BE49-F238E27FC236}">
                <a16:creationId xmlns:a16="http://schemas.microsoft.com/office/drawing/2014/main" id="{805759FC-DF52-43E1-9938-58C060AEAF8B}"/>
              </a:ext>
            </a:extLst>
          </p:cNvPr>
          <p:cNvGraphicFramePr>
            <a:graphicFrameLocks noGrp="1"/>
          </p:cNvGraphicFramePr>
          <p:nvPr>
            <p:extLst>
              <p:ext uri="{D42A27DB-BD31-4B8C-83A1-F6EECF244321}">
                <p14:modId xmlns:p14="http://schemas.microsoft.com/office/powerpoint/2010/main" val="1551757976"/>
              </p:ext>
            </p:extLst>
          </p:nvPr>
        </p:nvGraphicFramePr>
        <p:xfrm>
          <a:off x="3661369" y="4160309"/>
          <a:ext cx="4784270" cy="1024890"/>
        </p:xfrm>
        <a:graphic>
          <a:graphicData uri="http://schemas.openxmlformats.org/drawingml/2006/table">
            <a:tbl>
              <a:tblPr/>
              <a:tblGrid>
                <a:gridCol w="1380159">
                  <a:extLst>
                    <a:ext uri="{9D8B030D-6E8A-4147-A177-3AD203B41FA5}">
                      <a16:colId xmlns:a16="http://schemas.microsoft.com/office/drawing/2014/main" val="1768533154"/>
                    </a:ext>
                  </a:extLst>
                </a:gridCol>
                <a:gridCol w="1009873">
                  <a:extLst>
                    <a:ext uri="{9D8B030D-6E8A-4147-A177-3AD203B41FA5}">
                      <a16:colId xmlns:a16="http://schemas.microsoft.com/office/drawing/2014/main" val="859926417"/>
                    </a:ext>
                  </a:extLst>
                </a:gridCol>
                <a:gridCol w="1144521">
                  <a:extLst>
                    <a:ext uri="{9D8B030D-6E8A-4147-A177-3AD203B41FA5}">
                      <a16:colId xmlns:a16="http://schemas.microsoft.com/office/drawing/2014/main" val="2896708710"/>
                    </a:ext>
                  </a:extLst>
                </a:gridCol>
                <a:gridCol w="1249717">
                  <a:extLst>
                    <a:ext uri="{9D8B030D-6E8A-4147-A177-3AD203B41FA5}">
                      <a16:colId xmlns:a16="http://schemas.microsoft.com/office/drawing/2014/main" val="1972209994"/>
                    </a:ext>
                  </a:extLst>
                </a:gridCol>
              </a:tblGrid>
              <a:tr h="179650">
                <a:tc>
                  <a:txBody>
                    <a:bodyPr/>
                    <a:lstStyle/>
                    <a:p>
                      <a:pPr algn="l" fontAlgn="b"/>
                      <a:r>
                        <a:rPr lang="es-CO" sz="1100" b="1" i="0" u="none" strike="noStrike" dirty="0">
                          <a:solidFill>
                            <a:srgbClr val="000000"/>
                          </a:solidFill>
                          <a:effectLst/>
                          <a:latin typeface="Calibri" panose="020F0502020204030204" pitchFamily="34" charset="0"/>
                        </a:rPr>
                        <a:t>PROGRAMA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100" b="1" i="0" u="none" strike="noStrike">
                          <a:solidFill>
                            <a:srgbClr val="000000"/>
                          </a:solidFill>
                          <a:effectLst/>
                          <a:latin typeface="Calibri" panose="020F0502020204030204" pitchFamily="34" charset="0"/>
                        </a:rPr>
                        <a:t>NUMERO DE USUARIOS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100" b="1" i="0" u="none" strike="noStrike">
                          <a:solidFill>
                            <a:srgbClr val="000000"/>
                          </a:solidFill>
                          <a:effectLst/>
                          <a:latin typeface="Calibri" panose="020F0502020204030204" pitchFamily="34" charset="0"/>
                        </a:rPr>
                        <a:t>VALOR PROGRAMA  MES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100" b="1" i="0" u="none" strike="noStrike">
                          <a:solidFill>
                            <a:srgbClr val="000000"/>
                          </a:solidFill>
                          <a:effectLst/>
                          <a:latin typeface="Calibri" panose="020F0502020204030204" pitchFamily="34" charset="0"/>
                        </a:rPr>
                        <a:t>VALOR AÑO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55459096"/>
                  </a:ext>
                </a:extLst>
              </a:tr>
              <a:tr h="561125">
                <a:tc>
                  <a:txBody>
                    <a:bodyPr/>
                    <a:lstStyle/>
                    <a:p>
                      <a:pPr algn="l" fontAlgn="b"/>
                      <a:r>
                        <a:rPr lang="es-CO" sz="1100" b="0" i="0" u="none" strike="noStrike" dirty="0">
                          <a:solidFill>
                            <a:srgbClr val="000000"/>
                          </a:solidFill>
                          <a:effectLst/>
                          <a:latin typeface="Calibri" panose="020F0502020204030204" pitchFamily="34" charset="0"/>
                        </a:rPr>
                        <a:t>PRECURSORAS HTA Y DM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100" b="0" i="0" u="none" strike="noStrike" dirty="0">
                          <a:solidFill>
                            <a:srgbClr val="000000"/>
                          </a:solidFill>
                          <a:effectLst/>
                          <a:latin typeface="Calibri" panose="020F0502020204030204" pitchFamily="34" charset="0"/>
                        </a:rPr>
                        <a:t>TOTAL POBLACION RIESGO X EL 5.5% UPC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$ 683.375.000,00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$ 8.200.500.000,00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733162"/>
                  </a:ext>
                </a:extLst>
              </a:tr>
            </a:tbl>
          </a:graphicData>
        </a:graphic>
      </p:graphicFrame>
    </p:spTree>
    <p:extLst>
      <p:ext uri="{BB962C8B-B14F-4D97-AF65-F5344CB8AC3E}">
        <p14:creationId xmlns:p14="http://schemas.microsoft.com/office/powerpoint/2010/main" val="2851674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p:cNvGraphicFramePr>
            <a:graphicFrameLocks/>
          </p:cNvGraphicFramePr>
          <p:nvPr>
            <p:extLst>
              <p:ext uri="{D42A27DB-BD31-4B8C-83A1-F6EECF244321}">
                <p14:modId xmlns:p14="http://schemas.microsoft.com/office/powerpoint/2010/main" val="3606456891"/>
              </p:ext>
            </p:extLst>
          </p:nvPr>
        </p:nvGraphicFramePr>
        <p:xfrm>
          <a:off x="4996543" y="985135"/>
          <a:ext cx="4686852" cy="4049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Marcador de contenido 3"/>
          <p:cNvGraphicFramePr>
            <a:graphicFrameLocks/>
          </p:cNvGraphicFramePr>
          <p:nvPr>
            <p:extLst>
              <p:ext uri="{D42A27DB-BD31-4B8C-83A1-F6EECF244321}">
                <p14:modId xmlns:p14="http://schemas.microsoft.com/office/powerpoint/2010/main" val="1563333329"/>
              </p:ext>
            </p:extLst>
          </p:nvPr>
        </p:nvGraphicFramePr>
        <p:xfrm>
          <a:off x="8719457" y="381460"/>
          <a:ext cx="2654396" cy="45296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Flecha derecha 8"/>
          <p:cNvSpPr/>
          <p:nvPr/>
        </p:nvSpPr>
        <p:spPr>
          <a:xfrm>
            <a:off x="8777613" y="1780771"/>
            <a:ext cx="384304" cy="28898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Flecha derecha 9"/>
          <p:cNvSpPr/>
          <p:nvPr/>
        </p:nvSpPr>
        <p:spPr>
          <a:xfrm>
            <a:off x="8777613" y="2815006"/>
            <a:ext cx="384304" cy="28898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lecha derecha 10"/>
          <p:cNvSpPr/>
          <p:nvPr/>
        </p:nvSpPr>
        <p:spPr>
          <a:xfrm>
            <a:off x="8778841" y="3815896"/>
            <a:ext cx="384304" cy="28898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0931C061-5F64-4A4B-9941-C485BAABCB88}"/>
              </a:ext>
            </a:extLst>
          </p:cNvPr>
          <p:cNvSpPr/>
          <p:nvPr/>
        </p:nvSpPr>
        <p:spPr>
          <a:xfrm>
            <a:off x="481263" y="4952677"/>
            <a:ext cx="10892590" cy="1780906"/>
          </a:xfrm>
          <a:prstGeom prst="rect">
            <a:avLst/>
          </a:prstGeom>
          <a:solidFill>
            <a:srgbClr val="FFFFFF"/>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ü"/>
            </a:pPr>
            <a:r>
              <a:rPr lang="es-MX" sz="1400" b="1" dirty="0">
                <a:solidFill>
                  <a:srgbClr val="002060"/>
                </a:solidFill>
                <a:latin typeface="Arial" panose="020B0604020202020204" pitchFamily="34" charset="0"/>
                <a:cs typeface="Arial" panose="020B0604020202020204" pitchFamily="34" charset="0"/>
              </a:rPr>
              <a:t>920 PACIENTES CON CÁNCER</a:t>
            </a:r>
          </a:p>
          <a:p>
            <a:pPr marL="285750" indent="-285750">
              <a:buFont typeface="Wingdings" panose="05000000000000000000" pitchFamily="2" charset="2"/>
              <a:buChar char="ü"/>
            </a:pPr>
            <a:r>
              <a:rPr lang="es-MX" sz="1400" b="1" dirty="0">
                <a:solidFill>
                  <a:srgbClr val="002060"/>
                </a:solidFill>
                <a:latin typeface="Arial" panose="020B0604020202020204" pitchFamily="34" charset="0"/>
                <a:cs typeface="Arial" panose="020B0604020202020204" pitchFamily="34" charset="0"/>
              </a:rPr>
              <a:t>135 PACIENTES EN TRATAMIENTOS DE RADIO TERAPIAS, QUIMIOTERAPIAS Y CIRUGIAS ONCOLOGICAS </a:t>
            </a:r>
          </a:p>
          <a:p>
            <a:pPr marL="285750" indent="-285750">
              <a:buFont typeface="Wingdings" panose="05000000000000000000" pitchFamily="2" charset="2"/>
              <a:buChar char="ü"/>
            </a:pPr>
            <a:r>
              <a:rPr lang="es-MX" sz="1400" b="1" dirty="0">
                <a:solidFill>
                  <a:srgbClr val="002060"/>
                </a:solidFill>
                <a:latin typeface="Arial" panose="020B0604020202020204" pitchFamily="34" charset="0"/>
                <a:cs typeface="Arial" panose="020B0604020202020204" pitchFamily="34" charset="0"/>
              </a:rPr>
              <a:t>785 PACIENTES CON SEGUIMIENTO A SUS PATOLOGÍAS</a:t>
            </a:r>
          </a:p>
          <a:p>
            <a:pPr marL="285750" indent="-285750">
              <a:buFont typeface="Wingdings" panose="05000000000000000000" pitchFamily="2" charset="2"/>
              <a:buChar char="ü"/>
            </a:pPr>
            <a:r>
              <a:rPr lang="es-MX" sz="1400" b="1" dirty="0">
                <a:solidFill>
                  <a:srgbClr val="002060"/>
                </a:solidFill>
                <a:latin typeface="Arial" panose="020B0604020202020204" pitchFamily="34" charset="0"/>
                <a:cs typeface="Arial" panose="020B0604020202020204" pitchFamily="34" charset="0"/>
              </a:rPr>
              <a:t>3 PACIENTES NUEVOS CANCER PEDIATRICO </a:t>
            </a:r>
            <a:r>
              <a:rPr lang="es-CO" sz="1400" b="1" dirty="0">
                <a:solidFill>
                  <a:srgbClr val="002060"/>
                </a:solidFill>
                <a:latin typeface="Arial" panose="020B0604020202020204" pitchFamily="34" charset="0"/>
                <a:cs typeface="Arial" panose="020B0604020202020204" pitchFamily="34" charset="0"/>
              </a:rPr>
              <a:t>CON </a:t>
            </a:r>
            <a:r>
              <a:rPr lang="es-MX" sz="1400" b="1" dirty="0">
                <a:solidFill>
                  <a:srgbClr val="002060"/>
                </a:solidFill>
                <a:latin typeface="Arial" panose="020B0604020202020204" pitchFamily="34" charset="0"/>
                <a:cs typeface="Arial" panose="020B0604020202020204" pitchFamily="34" charset="0"/>
              </a:rPr>
              <a:t> 5 DIAS DE OPORTUNIDAD PARA INICIO  DE TRATAMIENTO</a:t>
            </a:r>
          </a:p>
        </p:txBody>
      </p:sp>
      <p:sp>
        <p:nvSpPr>
          <p:cNvPr id="13" name="Título 1">
            <a:extLst>
              <a:ext uri="{FF2B5EF4-FFF2-40B4-BE49-F238E27FC236}">
                <a16:creationId xmlns:a16="http://schemas.microsoft.com/office/drawing/2014/main" id="{115812F4-29CE-4474-A385-BFA3974FBA21}"/>
              </a:ext>
            </a:extLst>
          </p:cNvPr>
          <p:cNvSpPr>
            <a:spLocks noGrp="1"/>
          </p:cNvSpPr>
          <p:nvPr>
            <p:ph type="title"/>
          </p:nvPr>
        </p:nvSpPr>
        <p:spPr>
          <a:xfrm>
            <a:off x="2298680" y="381461"/>
            <a:ext cx="6863237" cy="562152"/>
          </a:xfrm>
        </p:spPr>
        <p:txBody>
          <a:bodyPr>
            <a:noAutofit/>
          </a:bodyPr>
          <a:lstStyle/>
          <a:p>
            <a:pPr algn="ctr"/>
            <a:r>
              <a:rPr lang="es-CO" sz="2200" b="1" dirty="0">
                <a:solidFill>
                  <a:srgbClr val="002060"/>
                </a:solidFill>
                <a:latin typeface="Avenir Next LT Pro" panose="020B0504020202020204" pitchFamily="34" charset="0"/>
                <a:cs typeface="Arial" panose="020B0604020202020204" pitchFamily="34" charset="0"/>
              </a:rPr>
              <a:t>PROGRAMA ALTO IMPACTO</a:t>
            </a:r>
            <a:br>
              <a:rPr lang="es-CO" sz="2200" b="1" dirty="0">
                <a:solidFill>
                  <a:srgbClr val="002060"/>
                </a:solidFill>
                <a:latin typeface="Avenir Next LT Pro" panose="020B0504020202020204" pitchFamily="34" charset="0"/>
                <a:cs typeface="Arial" panose="020B0604020202020204" pitchFamily="34" charset="0"/>
              </a:rPr>
            </a:br>
            <a:r>
              <a:rPr lang="es-CO" sz="2200" b="1" dirty="0">
                <a:solidFill>
                  <a:srgbClr val="002060"/>
                </a:solidFill>
                <a:latin typeface="Avenir Next LT Pro" panose="020B0504020202020204" pitchFamily="34" charset="0"/>
                <a:cs typeface="Arial" panose="020B0604020202020204" pitchFamily="34" charset="0"/>
              </a:rPr>
              <a:t>CANCER </a:t>
            </a:r>
            <a:br>
              <a:rPr lang="es-CO" sz="2200" b="1" dirty="0">
                <a:solidFill>
                  <a:srgbClr val="002060"/>
                </a:solidFill>
                <a:latin typeface="Avenir Next LT Pro" panose="020B0504020202020204" pitchFamily="34" charset="0"/>
                <a:cs typeface="Arial" panose="020B0604020202020204" pitchFamily="34" charset="0"/>
              </a:rPr>
            </a:br>
            <a:endParaRPr lang="es-CO" sz="2200" b="1" dirty="0">
              <a:solidFill>
                <a:srgbClr val="002060"/>
              </a:solidFill>
              <a:latin typeface="Avenir Next LT Pro" panose="020B050402020202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B9BC5CA7-CE23-45FB-A414-9479308FD630}"/>
              </a:ext>
            </a:extLst>
          </p:cNvPr>
          <p:cNvGraphicFramePr>
            <a:graphicFrameLocks noGrp="1"/>
          </p:cNvGraphicFramePr>
          <p:nvPr>
            <p:extLst>
              <p:ext uri="{D42A27DB-BD31-4B8C-83A1-F6EECF244321}">
                <p14:modId xmlns:p14="http://schemas.microsoft.com/office/powerpoint/2010/main" val="2625061625"/>
              </p:ext>
            </p:extLst>
          </p:nvPr>
        </p:nvGraphicFramePr>
        <p:xfrm>
          <a:off x="82529" y="2308678"/>
          <a:ext cx="5501843" cy="733425"/>
        </p:xfrm>
        <a:graphic>
          <a:graphicData uri="http://schemas.openxmlformats.org/drawingml/2006/table">
            <a:tbl>
              <a:tblPr/>
              <a:tblGrid>
                <a:gridCol w="782820">
                  <a:extLst>
                    <a:ext uri="{9D8B030D-6E8A-4147-A177-3AD203B41FA5}">
                      <a16:colId xmlns:a16="http://schemas.microsoft.com/office/drawing/2014/main" val="2144223288"/>
                    </a:ext>
                  </a:extLst>
                </a:gridCol>
                <a:gridCol w="933800">
                  <a:extLst>
                    <a:ext uri="{9D8B030D-6E8A-4147-A177-3AD203B41FA5}">
                      <a16:colId xmlns:a16="http://schemas.microsoft.com/office/drawing/2014/main" val="1261585231"/>
                    </a:ext>
                  </a:extLst>
                </a:gridCol>
                <a:gridCol w="1534099">
                  <a:extLst>
                    <a:ext uri="{9D8B030D-6E8A-4147-A177-3AD203B41FA5}">
                      <a16:colId xmlns:a16="http://schemas.microsoft.com/office/drawing/2014/main" val="2414804904"/>
                    </a:ext>
                  </a:extLst>
                </a:gridCol>
                <a:gridCol w="1417375">
                  <a:extLst>
                    <a:ext uri="{9D8B030D-6E8A-4147-A177-3AD203B41FA5}">
                      <a16:colId xmlns:a16="http://schemas.microsoft.com/office/drawing/2014/main" val="1030006885"/>
                    </a:ext>
                  </a:extLst>
                </a:gridCol>
                <a:gridCol w="833749">
                  <a:extLst>
                    <a:ext uri="{9D8B030D-6E8A-4147-A177-3AD203B41FA5}">
                      <a16:colId xmlns:a16="http://schemas.microsoft.com/office/drawing/2014/main" val="2805206119"/>
                    </a:ext>
                  </a:extLst>
                </a:gridCol>
              </a:tblGrid>
              <a:tr h="438150">
                <a:tc>
                  <a:txBody>
                    <a:bodyPr/>
                    <a:lstStyle/>
                    <a:p>
                      <a:pPr algn="l" fontAlgn="b"/>
                      <a:r>
                        <a:rPr lang="es-CO" sz="1200" b="1" i="0" u="none" strike="noStrike" dirty="0">
                          <a:solidFill>
                            <a:srgbClr val="000000"/>
                          </a:solidFill>
                          <a:effectLst/>
                          <a:latin typeface="Calibri" panose="020F0502020204030204" pitchFamily="34" charset="0"/>
                        </a:rPr>
                        <a:t>PROGRAMA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1" i="0" u="none" strike="noStrike">
                          <a:solidFill>
                            <a:srgbClr val="000000"/>
                          </a:solidFill>
                          <a:effectLst/>
                          <a:latin typeface="Calibri" panose="020F0502020204030204" pitchFamily="34" charset="0"/>
                        </a:rPr>
                        <a:t>NUMERO DE USUARIOS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1" i="0" u="none" strike="noStrike">
                          <a:solidFill>
                            <a:srgbClr val="000000"/>
                          </a:solidFill>
                          <a:effectLst/>
                          <a:latin typeface="Calibri" panose="020F0502020204030204" pitchFamily="34" charset="0"/>
                        </a:rPr>
                        <a:t>VALOR PROGRAMA MES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1" i="0" u="none" strike="noStrike">
                          <a:solidFill>
                            <a:srgbClr val="000000"/>
                          </a:solidFill>
                          <a:effectLst/>
                          <a:latin typeface="Calibri" panose="020F0502020204030204" pitchFamily="34" charset="0"/>
                        </a:rPr>
                        <a:t>VALOR AÑO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1" i="0" u="none" strike="noStrike" dirty="0">
                          <a:solidFill>
                            <a:srgbClr val="000000"/>
                          </a:solidFill>
                          <a:effectLst/>
                          <a:latin typeface="Calibri" panose="020F0502020204030204" pitchFamily="34" charset="0"/>
                        </a:rPr>
                        <a:t>UPC S927723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73487855"/>
                  </a:ext>
                </a:extLst>
              </a:tr>
              <a:tr h="295275">
                <a:tc>
                  <a:txBody>
                    <a:bodyPr/>
                    <a:lstStyle/>
                    <a:p>
                      <a:pPr algn="l" fontAlgn="b"/>
                      <a:r>
                        <a:rPr lang="es-CO" sz="1200" b="0" i="0" u="none" strike="noStrike" dirty="0">
                          <a:solidFill>
                            <a:srgbClr val="000000"/>
                          </a:solidFill>
                          <a:effectLst/>
                          <a:latin typeface="Calibri" panose="020F0502020204030204" pitchFamily="34" charset="0"/>
                        </a:rPr>
                        <a:t>CANCER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solidFill>
                            <a:srgbClr val="000000"/>
                          </a:solidFill>
                          <a:effectLst/>
                          <a:latin typeface="Calibri" panose="020F0502020204030204" pitchFamily="34" charset="0"/>
                        </a:rPr>
                        <a:t>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solidFill>
                            <a:srgbClr val="000000"/>
                          </a:solidFill>
                          <a:effectLst/>
                          <a:latin typeface="Calibri" panose="020F0502020204030204" pitchFamily="34" charset="0"/>
                        </a:rPr>
                        <a:t>$ 905.797.101,00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solidFill>
                            <a:srgbClr val="000000"/>
                          </a:solidFill>
                          <a:effectLst/>
                          <a:latin typeface="Calibri" panose="020F0502020204030204" pitchFamily="34" charset="0"/>
                        </a:rPr>
                        <a:t>$ 10.869.565.212,00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solidFill>
                            <a:srgbClr val="000000"/>
                          </a:solidFill>
                          <a:effectLst/>
                          <a:latin typeface="Calibri" panose="020F0502020204030204" pitchFamily="34" charset="0"/>
                        </a:rPr>
                        <a:t>11716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0454939"/>
                  </a:ext>
                </a:extLst>
              </a:tr>
            </a:tbl>
          </a:graphicData>
        </a:graphic>
      </p:graphicFrame>
    </p:spTree>
    <p:extLst>
      <p:ext uri="{BB962C8B-B14F-4D97-AF65-F5344CB8AC3E}">
        <p14:creationId xmlns:p14="http://schemas.microsoft.com/office/powerpoint/2010/main" val="2744364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1E097B-97EB-4188-B347-06BD6D52CD94}"/>
              </a:ext>
            </a:extLst>
          </p:cNvPr>
          <p:cNvSpPr>
            <a:spLocks noGrp="1"/>
          </p:cNvSpPr>
          <p:nvPr>
            <p:ph type="title"/>
          </p:nvPr>
        </p:nvSpPr>
        <p:spPr>
          <a:xfrm>
            <a:off x="838200" y="365125"/>
            <a:ext cx="10515600" cy="777875"/>
          </a:xfrm>
        </p:spPr>
        <p:txBody>
          <a:bodyPr>
            <a:normAutofit/>
          </a:bodyPr>
          <a:lstStyle/>
          <a:p>
            <a:pPr algn="ctr"/>
            <a:r>
              <a:rPr lang="es-MX" sz="2400" b="1" dirty="0">
                <a:solidFill>
                  <a:schemeClr val="tx2"/>
                </a:solidFill>
                <a:latin typeface="Avenir Next LT Pro" panose="020B0504020202020204" pitchFamily="34" charset="0"/>
              </a:rPr>
              <a:t>ENFERMEDADES CRONICAS RESPIRATORIAS</a:t>
            </a:r>
            <a:endParaRPr lang="es-CO" sz="2400" b="1" dirty="0">
              <a:solidFill>
                <a:schemeClr val="tx2"/>
              </a:solidFill>
              <a:latin typeface="Avenir Next LT Pro" panose="020B0504020202020204" pitchFamily="34" charset="0"/>
            </a:endParaRPr>
          </a:p>
        </p:txBody>
      </p:sp>
      <p:graphicFrame>
        <p:nvGraphicFramePr>
          <p:cNvPr id="4" name="Marcador de contenido 3">
            <a:extLst>
              <a:ext uri="{FF2B5EF4-FFF2-40B4-BE49-F238E27FC236}">
                <a16:creationId xmlns:a16="http://schemas.microsoft.com/office/drawing/2014/main" id="{898591DB-D599-42A5-BADE-F6903FA039FA}"/>
              </a:ext>
            </a:extLst>
          </p:cNvPr>
          <p:cNvGraphicFramePr>
            <a:graphicFrameLocks noGrp="1"/>
          </p:cNvGraphicFramePr>
          <p:nvPr>
            <p:ph idx="1"/>
            <p:extLst>
              <p:ext uri="{D42A27DB-BD31-4B8C-83A1-F6EECF244321}">
                <p14:modId xmlns:p14="http://schemas.microsoft.com/office/powerpoint/2010/main" val="1579101029"/>
              </p:ext>
            </p:extLst>
          </p:nvPr>
        </p:nvGraphicFramePr>
        <p:xfrm>
          <a:off x="838200" y="2400300"/>
          <a:ext cx="10515599" cy="3771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a 4">
            <a:extLst>
              <a:ext uri="{FF2B5EF4-FFF2-40B4-BE49-F238E27FC236}">
                <a16:creationId xmlns:a16="http://schemas.microsoft.com/office/drawing/2014/main" id="{2D66BB11-E7D5-495D-979F-2C3B39DAD543}"/>
              </a:ext>
            </a:extLst>
          </p:cNvPr>
          <p:cNvGraphicFramePr>
            <a:graphicFrameLocks noGrp="1"/>
          </p:cNvGraphicFramePr>
          <p:nvPr>
            <p:extLst>
              <p:ext uri="{D42A27DB-BD31-4B8C-83A1-F6EECF244321}">
                <p14:modId xmlns:p14="http://schemas.microsoft.com/office/powerpoint/2010/main" val="3665310240"/>
              </p:ext>
            </p:extLst>
          </p:nvPr>
        </p:nvGraphicFramePr>
        <p:xfrm>
          <a:off x="1159329" y="1600200"/>
          <a:ext cx="7184570" cy="367665"/>
        </p:xfrm>
        <a:graphic>
          <a:graphicData uri="http://schemas.openxmlformats.org/drawingml/2006/table">
            <a:tbl>
              <a:tblPr/>
              <a:tblGrid>
                <a:gridCol w="603284">
                  <a:extLst>
                    <a:ext uri="{9D8B030D-6E8A-4147-A177-3AD203B41FA5}">
                      <a16:colId xmlns:a16="http://schemas.microsoft.com/office/drawing/2014/main" val="2046371942"/>
                    </a:ext>
                  </a:extLst>
                </a:gridCol>
                <a:gridCol w="1096881">
                  <a:extLst>
                    <a:ext uri="{9D8B030D-6E8A-4147-A177-3AD203B41FA5}">
                      <a16:colId xmlns:a16="http://schemas.microsoft.com/office/drawing/2014/main" val="3255084463"/>
                    </a:ext>
                  </a:extLst>
                </a:gridCol>
                <a:gridCol w="1096881">
                  <a:extLst>
                    <a:ext uri="{9D8B030D-6E8A-4147-A177-3AD203B41FA5}">
                      <a16:colId xmlns:a16="http://schemas.microsoft.com/office/drawing/2014/main" val="752668604"/>
                    </a:ext>
                  </a:extLst>
                </a:gridCol>
                <a:gridCol w="1096881">
                  <a:extLst>
                    <a:ext uri="{9D8B030D-6E8A-4147-A177-3AD203B41FA5}">
                      <a16:colId xmlns:a16="http://schemas.microsoft.com/office/drawing/2014/main" val="181348382"/>
                    </a:ext>
                  </a:extLst>
                </a:gridCol>
                <a:gridCol w="1096881">
                  <a:extLst>
                    <a:ext uri="{9D8B030D-6E8A-4147-A177-3AD203B41FA5}">
                      <a16:colId xmlns:a16="http://schemas.microsoft.com/office/drawing/2014/main" val="2094256988"/>
                    </a:ext>
                  </a:extLst>
                </a:gridCol>
                <a:gridCol w="1096881">
                  <a:extLst>
                    <a:ext uri="{9D8B030D-6E8A-4147-A177-3AD203B41FA5}">
                      <a16:colId xmlns:a16="http://schemas.microsoft.com/office/drawing/2014/main" val="2158233671"/>
                    </a:ext>
                  </a:extLst>
                </a:gridCol>
                <a:gridCol w="1096881">
                  <a:extLst>
                    <a:ext uri="{9D8B030D-6E8A-4147-A177-3AD203B41FA5}">
                      <a16:colId xmlns:a16="http://schemas.microsoft.com/office/drawing/2014/main" val="373483100"/>
                    </a:ext>
                  </a:extLst>
                </a:gridCol>
              </a:tblGrid>
              <a:tr h="0">
                <a:tc>
                  <a:txBody>
                    <a:bodyPr/>
                    <a:lstStyle/>
                    <a:p>
                      <a:pPr algn="l" fontAlgn="b"/>
                      <a:r>
                        <a:rPr lang="es-CO" sz="1100" b="0" i="0" u="none" strike="noStrike">
                          <a:solidFill>
                            <a:srgbClr val="000000"/>
                          </a:solidFill>
                          <a:effectLst/>
                          <a:latin typeface="Calibri" panose="020F0502020204030204" pitchFamily="34" charset="0"/>
                        </a:rPr>
                        <a:t>ASMA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ASMA - EPOC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EPOC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Total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100" b="0" i="0" u="none" strike="noStrike">
                          <a:solidFill>
                            <a:srgbClr val="000000"/>
                          </a:solidFill>
                          <a:effectLst/>
                          <a:latin typeface="Calibri" panose="020F0502020204030204" pitchFamily="34" charset="0"/>
                        </a:rPr>
                        <a:t>TASA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FEMENINO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MASCULINO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2936414"/>
                  </a:ext>
                </a:extLst>
              </a:tr>
              <a:tr h="190500">
                <a:tc>
                  <a:txBody>
                    <a:bodyPr/>
                    <a:lstStyle/>
                    <a:p>
                      <a:pPr algn="r" fontAlgn="b"/>
                      <a:r>
                        <a:rPr lang="es-CO" sz="1100" b="0" i="0" u="none" strike="noStrike">
                          <a:solidFill>
                            <a:srgbClr val="000000"/>
                          </a:solidFill>
                          <a:effectLst/>
                          <a:latin typeface="Calibri" panose="020F0502020204030204" pitchFamily="34" charset="0"/>
                        </a:rPr>
                        <a:t>1493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1721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3371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a:solidFill>
                            <a:srgbClr val="000000"/>
                          </a:solidFill>
                          <a:effectLst/>
                          <a:latin typeface="Calibri" panose="020F0502020204030204" pitchFamily="34" charset="0"/>
                        </a:rPr>
                        <a:t>1978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100" b="0" i="0" u="none" strike="noStrike" dirty="0">
                          <a:solidFill>
                            <a:srgbClr val="000000"/>
                          </a:solidFill>
                          <a:effectLst/>
                          <a:latin typeface="Calibri" panose="020F0502020204030204" pitchFamily="34" charset="0"/>
                        </a:rPr>
                        <a:t>1393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828231"/>
                  </a:ext>
                </a:extLst>
              </a:tr>
            </a:tbl>
          </a:graphicData>
        </a:graphic>
      </p:graphicFrame>
      <p:sp>
        <p:nvSpPr>
          <p:cNvPr id="6" name="Elipse 5">
            <a:extLst>
              <a:ext uri="{FF2B5EF4-FFF2-40B4-BE49-F238E27FC236}">
                <a16:creationId xmlns:a16="http://schemas.microsoft.com/office/drawing/2014/main" id="{8F2F9463-49D3-44FA-A1CB-B1B8CB0C0779}"/>
              </a:ext>
            </a:extLst>
          </p:cNvPr>
          <p:cNvSpPr/>
          <p:nvPr/>
        </p:nvSpPr>
        <p:spPr>
          <a:xfrm>
            <a:off x="9334499" y="754062"/>
            <a:ext cx="20193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143 </a:t>
            </a:r>
            <a:r>
              <a:rPr lang="es-MX" sz="1100" dirty="0" err="1"/>
              <a:t>Oxigenodependientes</a:t>
            </a:r>
            <a:endParaRPr lang="es-CO" sz="1100" dirty="0"/>
          </a:p>
        </p:txBody>
      </p:sp>
    </p:spTree>
    <p:extLst>
      <p:ext uri="{BB962C8B-B14F-4D97-AF65-F5344CB8AC3E}">
        <p14:creationId xmlns:p14="http://schemas.microsoft.com/office/powerpoint/2010/main" val="364991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419424" y="2840802"/>
            <a:ext cx="3501587" cy="3094626"/>
            <a:chOff x="4816476" y="2998788"/>
            <a:chExt cx="2549525" cy="2549525"/>
          </a:xfrm>
        </p:grpSpPr>
        <p:sp>
          <p:nvSpPr>
            <p:cNvPr id="10" name="Oval 10"/>
            <p:cNvSpPr>
              <a:spLocks noChangeArrowheads="1"/>
            </p:cNvSpPr>
            <p:nvPr/>
          </p:nvSpPr>
          <p:spPr bwMode="auto">
            <a:xfrm>
              <a:off x="6867526" y="3376613"/>
              <a:ext cx="117475" cy="117475"/>
            </a:xfrm>
            <a:prstGeom prst="ellipse">
              <a:avLst/>
            </a:prstGeom>
            <a:noFill/>
            <a:ln w="38100" cap="rnd">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Freeform 11"/>
            <p:cNvSpPr>
              <a:spLocks/>
            </p:cNvSpPr>
            <p:nvPr/>
          </p:nvSpPr>
          <p:spPr bwMode="auto">
            <a:xfrm>
              <a:off x="4816476" y="3738563"/>
              <a:ext cx="2549525" cy="1809750"/>
            </a:xfrm>
            <a:custGeom>
              <a:avLst/>
              <a:gdLst>
                <a:gd name="T0" fmla="*/ 131 w 670"/>
                <a:gd name="T1" fmla="*/ 0 h 475"/>
                <a:gd name="T2" fmla="*/ 13 w 670"/>
                <a:gd name="T3" fmla="*/ 118 h 475"/>
                <a:gd name="T4" fmla="*/ 13 w 670"/>
                <a:gd name="T5" fmla="*/ 163 h 475"/>
                <a:gd name="T6" fmla="*/ 313 w 670"/>
                <a:gd name="T7" fmla="*/ 463 h 475"/>
                <a:gd name="T8" fmla="*/ 357 w 670"/>
                <a:gd name="T9" fmla="*/ 463 h 475"/>
                <a:gd name="T10" fmla="*/ 657 w 670"/>
                <a:gd name="T11" fmla="*/ 163 h 475"/>
                <a:gd name="T12" fmla="*/ 657 w 670"/>
                <a:gd name="T13" fmla="*/ 118 h 475"/>
                <a:gd name="T14" fmla="*/ 543 w 670"/>
                <a:gd name="T15" fmla="*/ 4 h 4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0" h="475">
                  <a:moveTo>
                    <a:pt x="131" y="0"/>
                  </a:moveTo>
                  <a:cubicBezTo>
                    <a:pt x="13" y="118"/>
                    <a:pt x="13" y="118"/>
                    <a:pt x="13" y="118"/>
                  </a:cubicBezTo>
                  <a:cubicBezTo>
                    <a:pt x="0" y="130"/>
                    <a:pt x="0" y="150"/>
                    <a:pt x="13" y="163"/>
                  </a:cubicBezTo>
                  <a:cubicBezTo>
                    <a:pt x="313" y="463"/>
                    <a:pt x="313" y="463"/>
                    <a:pt x="313" y="463"/>
                  </a:cubicBezTo>
                  <a:cubicBezTo>
                    <a:pt x="325" y="475"/>
                    <a:pt x="345" y="475"/>
                    <a:pt x="357" y="463"/>
                  </a:cubicBezTo>
                  <a:cubicBezTo>
                    <a:pt x="657" y="163"/>
                    <a:pt x="657" y="163"/>
                    <a:pt x="657" y="163"/>
                  </a:cubicBezTo>
                  <a:cubicBezTo>
                    <a:pt x="670" y="150"/>
                    <a:pt x="670" y="130"/>
                    <a:pt x="657" y="118"/>
                  </a:cubicBezTo>
                  <a:cubicBezTo>
                    <a:pt x="543" y="4"/>
                    <a:pt x="543" y="4"/>
                    <a:pt x="543" y="4"/>
                  </a:cubicBezTo>
                </a:path>
              </a:pathLst>
            </a:custGeom>
            <a:noFill/>
            <a:ln w="38100" cap="rnd">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Freeform 12"/>
            <p:cNvSpPr>
              <a:spLocks/>
            </p:cNvSpPr>
            <p:nvPr/>
          </p:nvSpPr>
          <p:spPr bwMode="auto">
            <a:xfrm>
              <a:off x="5299076" y="2998788"/>
              <a:ext cx="1582738" cy="617537"/>
            </a:xfrm>
            <a:custGeom>
              <a:avLst/>
              <a:gdLst>
                <a:gd name="T0" fmla="*/ 416 w 416"/>
                <a:gd name="T1" fmla="*/ 126 h 162"/>
                <a:gd name="T2" fmla="*/ 380 w 416"/>
                <a:gd name="T3" fmla="*/ 162 h 162"/>
                <a:gd name="T4" fmla="*/ 230 w 416"/>
                <a:gd name="T5" fmla="*/ 12 h 162"/>
                <a:gd name="T6" fmla="*/ 186 w 416"/>
                <a:gd name="T7" fmla="*/ 12 h 162"/>
                <a:gd name="T8" fmla="*/ 36 w 416"/>
                <a:gd name="T9" fmla="*/ 162 h 162"/>
                <a:gd name="T10" fmla="*/ 0 w 416"/>
                <a:gd name="T11" fmla="*/ 126 h 162"/>
              </a:gdLst>
              <a:ahLst/>
              <a:cxnLst>
                <a:cxn ang="0">
                  <a:pos x="T0" y="T1"/>
                </a:cxn>
                <a:cxn ang="0">
                  <a:pos x="T2" y="T3"/>
                </a:cxn>
                <a:cxn ang="0">
                  <a:pos x="T4" y="T5"/>
                </a:cxn>
                <a:cxn ang="0">
                  <a:pos x="T6" y="T7"/>
                </a:cxn>
                <a:cxn ang="0">
                  <a:pos x="T8" y="T9"/>
                </a:cxn>
                <a:cxn ang="0">
                  <a:pos x="T10" y="T11"/>
                </a:cxn>
              </a:cxnLst>
              <a:rect l="0" t="0" r="r" b="b"/>
              <a:pathLst>
                <a:path w="416" h="162">
                  <a:moveTo>
                    <a:pt x="416" y="126"/>
                  </a:moveTo>
                  <a:cubicBezTo>
                    <a:pt x="380" y="162"/>
                    <a:pt x="380" y="162"/>
                    <a:pt x="380" y="162"/>
                  </a:cubicBezTo>
                  <a:cubicBezTo>
                    <a:pt x="230" y="12"/>
                    <a:pt x="230" y="12"/>
                    <a:pt x="230" y="12"/>
                  </a:cubicBezTo>
                  <a:cubicBezTo>
                    <a:pt x="218" y="0"/>
                    <a:pt x="198" y="0"/>
                    <a:pt x="186" y="12"/>
                  </a:cubicBezTo>
                  <a:cubicBezTo>
                    <a:pt x="36" y="162"/>
                    <a:pt x="36" y="162"/>
                    <a:pt x="36" y="162"/>
                  </a:cubicBezTo>
                  <a:cubicBezTo>
                    <a:pt x="0" y="126"/>
                    <a:pt x="0" y="126"/>
                    <a:pt x="0" y="126"/>
                  </a:cubicBezTo>
                </a:path>
              </a:pathLst>
            </a:custGeom>
            <a:noFill/>
            <a:ln w="38100" cap="rnd">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5" name="Group 24"/>
          <p:cNvGrpSpPr/>
          <p:nvPr/>
        </p:nvGrpSpPr>
        <p:grpSpPr>
          <a:xfrm>
            <a:off x="6120015" y="677966"/>
            <a:ext cx="3781082" cy="3629939"/>
            <a:chOff x="3133726" y="1311275"/>
            <a:chExt cx="2546350" cy="2549525"/>
          </a:xfrm>
        </p:grpSpPr>
        <p:sp>
          <p:nvSpPr>
            <p:cNvPr id="13" name="Freeform 13"/>
            <p:cNvSpPr>
              <a:spLocks/>
            </p:cNvSpPr>
            <p:nvPr/>
          </p:nvSpPr>
          <p:spPr bwMode="auto">
            <a:xfrm>
              <a:off x="3598863" y="3243263"/>
              <a:ext cx="1350963" cy="617537"/>
            </a:xfrm>
            <a:custGeom>
              <a:avLst/>
              <a:gdLst>
                <a:gd name="T0" fmla="*/ 355 w 355"/>
                <a:gd name="T1" fmla="*/ 29 h 162"/>
                <a:gd name="T2" fmla="*/ 235 w 355"/>
                <a:gd name="T3" fmla="*/ 150 h 162"/>
                <a:gd name="T4" fmla="*/ 190 w 355"/>
                <a:gd name="T5" fmla="*/ 150 h 162"/>
                <a:gd name="T6" fmla="*/ 40 w 355"/>
                <a:gd name="T7" fmla="*/ 0 h 162"/>
                <a:gd name="T8" fmla="*/ 0 w 355"/>
                <a:gd name="T9" fmla="*/ 40 h 162"/>
              </a:gdLst>
              <a:ahLst/>
              <a:cxnLst>
                <a:cxn ang="0">
                  <a:pos x="T0" y="T1"/>
                </a:cxn>
                <a:cxn ang="0">
                  <a:pos x="T2" y="T3"/>
                </a:cxn>
                <a:cxn ang="0">
                  <a:pos x="T4" y="T5"/>
                </a:cxn>
                <a:cxn ang="0">
                  <a:pos x="T6" y="T7"/>
                </a:cxn>
                <a:cxn ang="0">
                  <a:pos x="T8" y="T9"/>
                </a:cxn>
              </a:cxnLst>
              <a:rect l="0" t="0" r="r" b="b"/>
              <a:pathLst>
                <a:path w="355" h="162">
                  <a:moveTo>
                    <a:pt x="355" y="29"/>
                  </a:moveTo>
                  <a:cubicBezTo>
                    <a:pt x="235" y="150"/>
                    <a:pt x="235" y="150"/>
                    <a:pt x="235" y="150"/>
                  </a:cubicBezTo>
                  <a:cubicBezTo>
                    <a:pt x="222" y="162"/>
                    <a:pt x="202" y="162"/>
                    <a:pt x="190" y="150"/>
                  </a:cubicBezTo>
                  <a:cubicBezTo>
                    <a:pt x="40" y="0"/>
                    <a:pt x="40" y="0"/>
                    <a:pt x="40" y="0"/>
                  </a:cubicBezTo>
                  <a:cubicBezTo>
                    <a:pt x="0" y="40"/>
                    <a:pt x="0" y="40"/>
                    <a:pt x="0" y="40"/>
                  </a:cubicBezTo>
                </a:path>
              </a:pathLst>
            </a:custGeom>
            <a:noFill/>
            <a:ln w="38100" cap="rnd">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Freeform 14"/>
            <p:cNvSpPr>
              <a:spLocks/>
            </p:cNvSpPr>
            <p:nvPr/>
          </p:nvSpPr>
          <p:spPr bwMode="auto">
            <a:xfrm>
              <a:off x="3133726" y="1311275"/>
              <a:ext cx="2546350" cy="2084387"/>
            </a:xfrm>
            <a:custGeom>
              <a:avLst/>
              <a:gdLst>
                <a:gd name="T0" fmla="*/ 129 w 669"/>
                <a:gd name="T1" fmla="*/ 473 h 547"/>
                <a:gd name="T2" fmla="*/ 12 w 669"/>
                <a:gd name="T3" fmla="*/ 357 h 547"/>
                <a:gd name="T4" fmla="*/ 12 w 669"/>
                <a:gd name="T5" fmla="*/ 312 h 547"/>
                <a:gd name="T6" fmla="*/ 312 w 669"/>
                <a:gd name="T7" fmla="*/ 12 h 547"/>
                <a:gd name="T8" fmla="*/ 357 w 669"/>
                <a:gd name="T9" fmla="*/ 12 h 547"/>
                <a:gd name="T10" fmla="*/ 657 w 669"/>
                <a:gd name="T11" fmla="*/ 312 h 547"/>
                <a:gd name="T12" fmla="*/ 657 w 669"/>
                <a:gd name="T13" fmla="*/ 357 h 547"/>
                <a:gd name="T14" fmla="*/ 507 w 669"/>
                <a:gd name="T15" fmla="*/ 507 h 547"/>
                <a:gd name="T16" fmla="*/ 546 w 669"/>
                <a:gd name="T17" fmla="*/ 54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9" h="547">
                  <a:moveTo>
                    <a:pt x="129" y="473"/>
                  </a:moveTo>
                  <a:cubicBezTo>
                    <a:pt x="12" y="357"/>
                    <a:pt x="12" y="357"/>
                    <a:pt x="12" y="357"/>
                  </a:cubicBezTo>
                  <a:cubicBezTo>
                    <a:pt x="0" y="345"/>
                    <a:pt x="0" y="325"/>
                    <a:pt x="12" y="312"/>
                  </a:cubicBezTo>
                  <a:cubicBezTo>
                    <a:pt x="312" y="12"/>
                    <a:pt x="312" y="12"/>
                    <a:pt x="312" y="12"/>
                  </a:cubicBezTo>
                  <a:cubicBezTo>
                    <a:pt x="324" y="0"/>
                    <a:pt x="344" y="0"/>
                    <a:pt x="357" y="12"/>
                  </a:cubicBezTo>
                  <a:cubicBezTo>
                    <a:pt x="657" y="312"/>
                    <a:pt x="657" y="312"/>
                    <a:pt x="657" y="312"/>
                  </a:cubicBezTo>
                  <a:cubicBezTo>
                    <a:pt x="669" y="325"/>
                    <a:pt x="669" y="345"/>
                    <a:pt x="657" y="357"/>
                  </a:cubicBezTo>
                  <a:cubicBezTo>
                    <a:pt x="507" y="507"/>
                    <a:pt x="507" y="507"/>
                    <a:pt x="507" y="507"/>
                  </a:cubicBezTo>
                  <a:cubicBezTo>
                    <a:pt x="546" y="547"/>
                    <a:pt x="546" y="547"/>
                    <a:pt x="546" y="547"/>
                  </a:cubicBezTo>
                </a:path>
              </a:pathLst>
            </a:custGeom>
            <a:noFill/>
            <a:ln w="38100" cap="rnd">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Oval 15"/>
            <p:cNvSpPr>
              <a:spLocks noChangeArrowheads="1"/>
            </p:cNvSpPr>
            <p:nvPr/>
          </p:nvSpPr>
          <p:spPr bwMode="auto">
            <a:xfrm>
              <a:off x="5195888" y="3376613"/>
              <a:ext cx="119063" cy="117475"/>
            </a:xfrm>
            <a:prstGeom prst="ellipse">
              <a:avLst/>
            </a:prstGeom>
            <a:noFill/>
            <a:ln w="38100" cap="rnd">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4" name="Group 23"/>
          <p:cNvGrpSpPr/>
          <p:nvPr/>
        </p:nvGrpSpPr>
        <p:grpSpPr>
          <a:xfrm>
            <a:off x="4003849" y="2495825"/>
            <a:ext cx="3781082" cy="3785797"/>
            <a:chOff x="1447801" y="2998788"/>
            <a:chExt cx="2546350" cy="2549525"/>
          </a:xfrm>
        </p:grpSpPr>
        <p:sp>
          <p:nvSpPr>
            <p:cNvPr id="16" name="Freeform 16"/>
            <p:cNvSpPr>
              <a:spLocks/>
            </p:cNvSpPr>
            <p:nvPr/>
          </p:nvSpPr>
          <p:spPr bwMode="auto">
            <a:xfrm>
              <a:off x="1447801" y="2998788"/>
              <a:ext cx="2546350" cy="2549525"/>
            </a:xfrm>
            <a:custGeom>
              <a:avLst/>
              <a:gdLst>
                <a:gd name="T0" fmla="*/ 539 w 669"/>
                <a:gd name="T1" fmla="*/ 194 h 669"/>
                <a:gd name="T2" fmla="*/ 657 w 669"/>
                <a:gd name="T3" fmla="*/ 312 h 669"/>
                <a:gd name="T4" fmla="*/ 657 w 669"/>
                <a:gd name="T5" fmla="*/ 357 h 669"/>
                <a:gd name="T6" fmla="*/ 357 w 669"/>
                <a:gd name="T7" fmla="*/ 657 h 669"/>
                <a:gd name="T8" fmla="*/ 313 w 669"/>
                <a:gd name="T9" fmla="*/ 657 h 669"/>
                <a:gd name="T10" fmla="*/ 13 w 669"/>
                <a:gd name="T11" fmla="*/ 357 h 669"/>
                <a:gd name="T12" fmla="*/ 13 w 669"/>
                <a:gd name="T13" fmla="*/ 312 h 669"/>
                <a:gd name="T14" fmla="*/ 313 w 669"/>
                <a:gd name="T15" fmla="*/ 12 h 669"/>
                <a:gd name="T16" fmla="*/ 357 w 669"/>
                <a:gd name="T17" fmla="*/ 12 h 669"/>
                <a:gd name="T18" fmla="*/ 507 w 669"/>
                <a:gd name="T19" fmla="*/ 162 h 669"/>
                <a:gd name="T20" fmla="*/ 543 w 669"/>
                <a:gd name="T21" fmla="*/ 126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9" h="669">
                  <a:moveTo>
                    <a:pt x="539" y="194"/>
                  </a:moveTo>
                  <a:cubicBezTo>
                    <a:pt x="657" y="312"/>
                    <a:pt x="657" y="312"/>
                    <a:pt x="657" y="312"/>
                  </a:cubicBezTo>
                  <a:cubicBezTo>
                    <a:pt x="669" y="324"/>
                    <a:pt x="669" y="344"/>
                    <a:pt x="657" y="357"/>
                  </a:cubicBezTo>
                  <a:cubicBezTo>
                    <a:pt x="357" y="657"/>
                    <a:pt x="357" y="657"/>
                    <a:pt x="357" y="657"/>
                  </a:cubicBezTo>
                  <a:cubicBezTo>
                    <a:pt x="345" y="669"/>
                    <a:pt x="325" y="669"/>
                    <a:pt x="313" y="657"/>
                  </a:cubicBezTo>
                  <a:cubicBezTo>
                    <a:pt x="13" y="357"/>
                    <a:pt x="13" y="357"/>
                    <a:pt x="13" y="357"/>
                  </a:cubicBezTo>
                  <a:cubicBezTo>
                    <a:pt x="0" y="344"/>
                    <a:pt x="0" y="324"/>
                    <a:pt x="13" y="312"/>
                  </a:cubicBezTo>
                  <a:cubicBezTo>
                    <a:pt x="313" y="12"/>
                    <a:pt x="313" y="12"/>
                    <a:pt x="313" y="12"/>
                  </a:cubicBezTo>
                  <a:cubicBezTo>
                    <a:pt x="325" y="0"/>
                    <a:pt x="345" y="0"/>
                    <a:pt x="357" y="12"/>
                  </a:cubicBezTo>
                  <a:cubicBezTo>
                    <a:pt x="507" y="162"/>
                    <a:pt x="507" y="162"/>
                    <a:pt x="507" y="162"/>
                  </a:cubicBezTo>
                  <a:cubicBezTo>
                    <a:pt x="543" y="126"/>
                    <a:pt x="543" y="126"/>
                    <a:pt x="543" y="126"/>
                  </a:cubicBezTo>
                </a:path>
              </a:pathLst>
            </a:custGeom>
            <a:noFill/>
            <a:ln w="3810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Oval 17"/>
            <p:cNvSpPr>
              <a:spLocks noChangeArrowheads="1"/>
            </p:cNvSpPr>
            <p:nvPr/>
          </p:nvSpPr>
          <p:spPr bwMode="auto">
            <a:xfrm>
              <a:off x="3498851" y="3376613"/>
              <a:ext cx="117475" cy="117475"/>
            </a:xfrm>
            <a:prstGeom prst="ellipse">
              <a:avLst/>
            </a:prstGeom>
            <a:noFill/>
            <a:ln w="3810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36" name="CuadroTexto 35">
            <a:extLst>
              <a:ext uri="{FF2B5EF4-FFF2-40B4-BE49-F238E27FC236}">
                <a16:creationId xmlns:a16="http://schemas.microsoft.com/office/drawing/2014/main" id="{9852805D-25A7-0626-86DC-6AF95CC66205}"/>
              </a:ext>
            </a:extLst>
          </p:cNvPr>
          <p:cNvSpPr txBox="1"/>
          <p:nvPr/>
        </p:nvSpPr>
        <p:spPr>
          <a:xfrm>
            <a:off x="6834711" y="1185070"/>
            <a:ext cx="2486000" cy="2328907"/>
          </a:xfrm>
          <a:prstGeom prst="rect">
            <a:avLst/>
          </a:prstGeom>
          <a:noFill/>
        </p:spPr>
        <p:txBody>
          <a:bodyPr wrap="square">
            <a:spAutoFit/>
          </a:bodyPr>
          <a:lstStyle/>
          <a:p>
            <a:pPr algn="ctr">
              <a:lnSpc>
                <a:spcPct val="107000"/>
              </a:lnSpc>
              <a:spcAft>
                <a:spcPts val="800"/>
              </a:spcAft>
            </a:pPr>
            <a:r>
              <a:rPr lang="es-CO" sz="4000" b="1" dirty="0">
                <a:solidFill>
                  <a:srgbClr val="002060"/>
                </a:solidFill>
                <a:effectLst/>
                <a:latin typeface="Biome Light" panose="020B0303030204020804" pitchFamily="34" charset="0"/>
                <a:ea typeface="Calibri" panose="020F0502020204030204" pitchFamily="34" charset="0"/>
                <a:cs typeface="Times New Roman" panose="02020603050405020304" pitchFamily="18" charset="0"/>
              </a:rPr>
              <a:t>43% </a:t>
            </a:r>
            <a:r>
              <a:rPr lang="es-CO" sz="1400" b="1" dirty="0">
                <a:solidFill>
                  <a:srgbClr val="002060"/>
                </a:solidFill>
                <a:effectLst/>
                <a:latin typeface="Biome Light" panose="020B0303030204020804" pitchFamily="34" charset="0"/>
                <a:ea typeface="Calibri" panose="020F0502020204030204" pitchFamily="34" charset="0"/>
                <a:cs typeface="Times New Roman" panose="02020603050405020304" pitchFamily="18" charset="0"/>
              </a:rPr>
              <a:t>DE LA POBLACIÓN DE CASANARE AFILIADA A CAPRESOCA</a:t>
            </a:r>
            <a:endParaRPr lang="es-CO"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CO" sz="1400" b="1" dirty="0">
                <a:solidFill>
                  <a:srgbClr val="002060"/>
                </a:solidFill>
                <a:effectLst/>
                <a:latin typeface="Biome Light" panose="020B0303030204020804" pitchFamily="34" charset="0"/>
                <a:ea typeface="Calibri" panose="020F0502020204030204" pitchFamily="34" charset="0"/>
                <a:cs typeface="Times New Roman" panose="02020603050405020304" pitchFamily="18" charset="0"/>
              </a:rPr>
              <a:t>TOTAL DEPARTAMENTO: 412.902</a:t>
            </a:r>
            <a:endParaRPr lang="es-CO"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CO" sz="1400" b="1" dirty="0">
                <a:solidFill>
                  <a:srgbClr val="002060"/>
                </a:solidFill>
                <a:effectLst/>
                <a:latin typeface="Biome Light" panose="020B0303030204020804" pitchFamily="34" charset="0"/>
                <a:ea typeface="Calibri" panose="020F0502020204030204" pitchFamily="34" charset="0"/>
                <a:cs typeface="Times New Roman" panose="02020603050405020304" pitchFamily="18" charset="0"/>
              </a:rPr>
              <a:t>TOTAL CAPRESOCA </a:t>
            </a:r>
            <a:r>
              <a:rPr lang="es-MX" sz="1400" b="1" dirty="0">
                <a:solidFill>
                  <a:srgbClr val="002060"/>
                </a:solidFill>
                <a:latin typeface="Biome Light" panose="020B0303030204020804" pitchFamily="34" charset="0"/>
                <a:ea typeface="Calibri" panose="020F0502020204030204" pitchFamily="34" charset="0"/>
                <a:cs typeface="Times New Roman" panose="02020603050405020304" pitchFamily="18" charset="0"/>
              </a:rPr>
              <a:t>176,641</a:t>
            </a:r>
            <a:endParaRPr lang="es-CO"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CuadroTexto 36">
            <a:extLst>
              <a:ext uri="{FF2B5EF4-FFF2-40B4-BE49-F238E27FC236}">
                <a16:creationId xmlns:a16="http://schemas.microsoft.com/office/drawing/2014/main" id="{803FCE32-ED8D-13B0-5D21-EE44882FCABB}"/>
              </a:ext>
            </a:extLst>
          </p:cNvPr>
          <p:cNvSpPr txBox="1"/>
          <p:nvPr/>
        </p:nvSpPr>
        <p:spPr>
          <a:xfrm>
            <a:off x="4469781" y="3222191"/>
            <a:ext cx="2899031" cy="2171428"/>
          </a:xfrm>
          <a:prstGeom prst="rect">
            <a:avLst/>
          </a:prstGeom>
          <a:noFill/>
        </p:spPr>
        <p:txBody>
          <a:bodyPr wrap="square">
            <a:spAutoFit/>
          </a:bodyPr>
          <a:lstStyle/>
          <a:p>
            <a:pPr algn="ctr" fontAlgn="base">
              <a:lnSpc>
                <a:spcPct val="107000"/>
              </a:lnSpc>
              <a:spcAft>
                <a:spcPts val="800"/>
              </a:spcAft>
            </a:pPr>
            <a:r>
              <a:rPr lang="es-MX" sz="4000" b="1" dirty="0">
                <a:solidFill>
                  <a:srgbClr val="002060"/>
                </a:solidFill>
                <a:latin typeface="Biome Light" panose="020B0303030204020804" pitchFamily="34" charset="0"/>
                <a:cs typeface="Times New Roman" panose="02020603050405020304" pitchFamily="18" charset="0"/>
              </a:rPr>
              <a:t>66%</a:t>
            </a:r>
            <a:endParaRPr lang="es-CO" sz="4000" b="1" dirty="0">
              <a:solidFill>
                <a:srgbClr val="002060"/>
              </a:solidFill>
              <a:latin typeface="Biome Light" panose="020B0303030204020804" pitchFamily="34" charset="0"/>
              <a:cs typeface="Times New Roman" panose="02020603050405020304" pitchFamily="18" charset="0"/>
            </a:endParaRPr>
          </a:p>
          <a:p>
            <a:pPr algn="ctr" fontAlgn="base">
              <a:lnSpc>
                <a:spcPct val="107000"/>
              </a:lnSpc>
              <a:spcAft>
                <a:spcPts val="800"/>
              </a:spcAft>
            </a:pPr>
            <a:r>
              <a:rPr lang="es-MX" sz="2000" b="1" dirty="0">
                <a:solidFill>
                  <a:srgbClr val="002060"/>
                </a:solidFill>
                <a:latin typeface="Biome Light" panose="020B0303030204020804" pitchFamily="34" charset="0"/>
                <a:cs typeface="Times New Roman" panose="02020603050405020304" pitchFamily="18" charset="0"/>
              </a:rPr>
              <a:t>SUBSIDIADO</a:t>
            </a:r>
            <a:endParaRPr lang="es-CO" sz="2000" b="1" dirty="0">
              <a:solidFill>
                <a:srgbClr val="002060"/>
              </a:solidFill>
              <a:latin typeface="Biome Light" panose="020B0303030204020804" pitchFamily="34" charset="0"/>
              <a:cs typeface="Times New Roman" panose="02020603050405020304" pitchFamily="18" charset="0"/>
            </a:endParaRPr>
          </a:p>
          <a:p>
            <a:pPr algn="ctr" fontAlgn="base">
              <a:lnSpc>
                <a:spcPct val="107000"/>
              </a:lnSpc>
              <a:spcAft>
                <a:spcPts val="800"/>
              </a:spcAft>
            </a:pPr>
            <a:r>
              <a:rPr lang="es-MX" sz="1400" b="1" dirty="0">
                <a:solidFill>
                  <a:srgbClr val="002060"/>
                </a:solidFill>
                <a:latin typeface="Biome Light" panose="020B0303030204020804" pitchFamily="34" charset="0"/>
                <a:cs typeface="Times New Roman" panose="02020603050405020304" pitchFamily="18" charset="0"/>
              </a:rPr>
              <a:t>Total Dpto.  241.835</a:t>
            </a:r>
            <a:endParaRPr lang="es-CO" sz="1400" b="1" dirty="0">
              <a:solidFill>
                <a:srgbClr val="002060"/>
              </a:solidFill>
              <a:latin typeface="Biome Light" panose="020B0303030204020804" pitchFamily="34" charset="0"/>
              <a:cs typeface="Times New Roman" panose="02020603050405020304" pitchFamily="18" charset="0"/>
            </a:endParaRPr>
          </a:p>
          <a:p>
            <a:pPr algn="ctr" fontAlgn="base">
              <a:lnSpc>
                <a:spcPct val="107000"/>
              </a:lnSpc>
              <a:spcAft>
                <a:spcPts val="800"/>
              </a:spcAft>
            </a:pPr>
            <a:r>
              <a:rPr lang="es-MX" sz="1400" b="1" dirty="0">
                <a:solidFill>
                  <a:srgbClr val="002060"/>
                </a:solidFill>
                <a:latin typeface="Biome Light" panose="020B0303030204020804" pitchFamily="34" charset="0"/>
                <a:cs typeface="Times New Roman" panose="02020603050405020304" pitchFamily="18" charset="0"/>
              </a:rPr>
              <a:t>Total  Capresoca </a:t>
            </a:r>
          </a:p>
          <a:p>
            <a:pPr algn="ctr" fontAlgn="base">
              <a:lnSpc>
                <a:spcPct val="107000"/>
              </a:lnSpc>
              <a:spcAft>
                <a:spcPts val="800"/>
              </a:spcAft>
            </a:pPr>
            <a:r>
              <a:rPr lang="es-MX" sz="1400" b="1" dirty="0">
                <a:solidFill>
                  <a:srgbClr val="002060"/>
                </a:solidFill>
                <a:latin typeface="Biome Light" panose="020B0303030204020804" pitchFamily="34" charset="0"/>
                <a:cs typeface="Times New Roman" panose="02020603050405020304" pitchFamily="18" charset="0"/>
              </a:rPr>
              <a:t>158,455</a:t>
            </a:r>
            <a:endParaRPr lang="es-CO" sz="1400" b="1" dirty="0">
              <a:solidFill>
                <a:srgbClr val="002060"/>
              </a:solidFill>
              <a:latin typeface="Biome Light" panose="020B0303030204020804" pitchFamily="34" charset="0"/>
              <a:cs typeface="Times New Roman" panose="02020603050405020304" pitchFamily="18" charset="0"/>
            </a:endParaRPr>
          </a:p>
        </p:txBody>
      </p:sp>
      <p:sp>
        <p:nvSpPr>
          <p:cNvPr id="38" name="CuadroTexto 37">
            <a:extLst>
              <a:ext uri="{FF2B5EF4-FFF2-40B4-BE49-F238E27FC236}">
                <a16:creationId xmlns:a16="http://schemas.microsoft.com/office/drawing/2014/main" id="{B7735AF2-1497-1856-312C-1F1241A5DAA8}"/>
              </a:ext>
            </a:extLst>
          </p:cNvPr>
          <p:cNvSpPr txBox="1"/>
          <p:nvPr/>
        </p:nvSpPr>
        <p:spPr>
          <a:xfrm>
            <a:off x="8673875" y="2558215"/>
            <a:ext cx="3059595" cy="2932662"/>
          </a:xfrm>
          <a:prstGeom prst="rect">
            <a:avLst/>
          </a:prstGeom>
          <a:noFill/>
        </p:spPr>
        <p:txBody>
          <a:bodyPr wrap="square">
            <a:spAutoFit/>
          </a:bodyPr>
          <a:lstStyle/>
          <a:p>
            <a:pPr algn="ctr" fontAlgn="base">
              <a:lnSpc>
                <a:spcPct val="107000"/>
              </a:lnSpc>
              <a:spcAft>
                <a:spcPts val="800"/>
              </a:spcAft>
            </a:pPr>
            <a:endParaRPr lang="es-MX" sz="4000" b="1" kern="1200" dirty="0">
              <a:solidFill>
                <a:srgbClr val="002060"/>
              </a:solidFill>
              <a:effectLst/>
              <a:latin typeface="Biome Light" panose="020B0303030204020804" pitchFamily="34" charset="0"/>
              <a:ea typeface="Calibri" panose="020F0502020204030204" pitchFamily="34" charset="0"/>
              <a:cs typeface="Biome Light" panose="020B0303030204020804" pitchFamily="34" charset="0"/>
            </a:endParaRPr>
          </a:p>
          <a:p>
            <a:pPr algn="ctr" fontAlgn="base">
              <a:lnSpc>
                <a:spcPct val="107000"/>
              </a:lnSpc>
              <a:spcAft>
                <a:spcPts val="800"/>
              </a:spcAft>
            </a:pPr>
            <a:r>
              <a:rPr lang="es-MX" sz="4000" b="1" dirty="0">
                <a:solidFill>
                  <a:srgbClr val="002060"/>
                </a:solidFill>
                <a:latin typeface="Biome Light" panose="020B0303030204020804" pitchFamily="34" charset="0"/>
                <a:ea typeface="Calibri" panose="020F0502020204030204" pitchFamily="34" charset="0"/>
                <a:cs typeface="Biome Light" panose="020B0303030204020804" pitchFamily="34" charset="0"/>
              </a:rPr>
              <a:t>11</a:t>
            </a:r>
            <a:r>
              <a:rPr lang="es-MX" sz="4000" b="1" kern="1200" dirty="0">
                <a:solidFill>
                  <a:srgbClr val="002060"/>
                </a:solidFill>
                <a:effectLst/>
                <a:latin typeface="Biome Light" panose="020B0303030204020804" pitchFamily="34" charset="0"/>
                <a:ea typeface="Calibri" panose="020F0502020204030204" pitchFamily="34" charset="0"/>
                <a:cs typeface="Biome Light" panose="020B0303030204020804" pitchFamily="34" charset="0"/>
              </a:rPr>
              <a:t>%</a:t>
            </a:r>
            <a:endParaRPr lang="es-CO" sz="4000" dirty="0">
              <a:solidFill>
                <a:srgbClr val="002060"/>
              </a:solidFill>
              <a:effectLst/>
              <a:latin typeface="Biome Light" panose="020B0303030204020804" pitchFamily="34" charset="0"/>
              <a:ea typeface="Calibri" panose="020F0502020204030204" pitchFamily="34" charset="0"/>
              <a:cs typeface="Biome Light" panose="020B0303030204020804" pitchFamily="34" charset="0"/>
            </a:endParaRPr>
          </a:p>
          <a:p>
            <a:pPr algn="ctr" fontAlgn="base">
              <a:lnSpc>
                <a:spcPct val="107000"/>
              </a:lnSpc>
              <a:spcAft>
                <a:spcPts val="800"/>
              </a:spcAft>
            </a:pPr>
            <a:r>
              <a:rPr lang="es-MX" sz="2000" b="1" dirty="0">
                <a:solidFill>
                  <a:srgbClr val="002060"/>
                </a:solidFill>
                <a:latin typeface="Biome Light" panose="020B0303030204020804" pitchFamily="34" charset="0"/>
                <a:cs typeface="Times New Roman" panose="02020603050405020304" pitchFamily="18" charset="0"/>
              </a:rPr>
              <a:t>CONTRIBUTIVO</a:t>
            </a:r>
            <a:endParaRPr lang="es-CO" sz="2000" b="1" dirty="0">
              <a:solidFill>
                <a:srgbClr val="002060"/>
              </a:solidFill>
              <a:latin typeface="Biome Light" panose="020B0303030204020804" pitchFamily="34" charset="0"/>
              <a:cs typeface="Times New Roman" panose="02020603050405020304" pitchFamily="18" charset="0"/>
            </a:endParaRPr>
          </a:p>
          <a:p>
            <a:pPr algn="ctr" fontAlgn="base">
              <a:lnSpc>
                <a:spcPct val="107000"/>
              </a:lnSpc>
              <a:spcAft>
                <a:spcPts val="800"/>
              </a:spcAft>
            </a:pPr>
            <a:r>
              <a:rPr lang="es-MX" sz="1400" b="1" dirty="0">
                <a:solidFill>
                  <a:srgbClr val="002060"/>
                </a:solidFill>
                <a:latin typeface="Biome Light" panose="020B0303030204020804" pitchFamily="34" charset="0"/>
                <a:cs typeface="Times New Roman" panose="02020603050405020304" pitchFamily="18" charset="0"/>
              </a:rPr>
              <a:t>Total Dpto. 170.866</a:t>
            </a:r>
            <a:endParaRPr lang="es-CO" sz="1400" b="1" dirty="0">
              <a:solidFill>
                <a:srgbClr val="002060"/>
              </a:solidFill>
              <a:latin typeface="Biome Light" panose="020B0303030204020804" pitchFamily="34" charset="0"/>
              <a:cs typeface="Times New Roman" panose="02020603050405020304" pitchFamily="18" charset="0"/>
            </a:endParaRPr>
          </a:p>
          <a:p>
            <a:pPr algn="ctr" fontAlgn="base">
              <a:lnSpc>
                <a:spcPct val="107000"/>
              </a:lnSpc>
              <a:spcAft>
                <a:spcPts val="800"/>
              </a:spcAft>
            </a:pPr>
            <a:r>
              <a:rPr lang="es-MX" sz="1400" b="1" dirty="0">
                <a:solidFill>
                  <a:srgbClr val="002060"/>
                </a:solidFill>
                <a:latin typeface="Biome Light" panose="020B0303030204020804" pitchFamily="34" charset="0"/>
                <a:cs typeface="Times New Roman" panose="02020603050405020304" pitchFamily="18" charset="0"/>
              </a:rPr>
              <a:t>Total Capresoca</a:t>
            </a:r>
          </a:p>
          <a:p>
            <a:pPr algn="ctr" fontAlgn="base">
              <a:lnSpc>
                <a:spcPct val="107000"/>
              </a:lnSpc>
              <a:spcAft>
                <a:spcPts val="800"/>
              </a:spcAft>
            </a:pPr>
            <a:r>
              <a:rPr lang="es-MX" sz="1400" b="1" dirty="0">
                <a:solidFill>
                  <a:srgbClr val="002060"/>
                </a:solidFill>
                <a:latin typeface="Biome Light" panose="020B0303030204020804" pitchFamily="34" charset="0"/>
                <a:cs typeface="Times New Roman" panose="02020603050405020304" pitchFamily="18" charset="0"/>
              </a:rPr>
              <a:t> 18,186</a:t>
            </a:r>
            <a:endParaRPr lang="es-CO" sz="1400" b="1" dirty="0">
              <a:solidFill>
                <a:srgbClr val="002060"/>
              </a:solidFill>
              <a:latin typeface="Biome Light" panose="020B0303030204020804" pitchFamily="34" charset="0"/>
              <a:cs typeface="Times New Roman" panose="02020603050405020304" pitchFamily="18" charset="0"/>
            </a:endParaRPr>
          </a:p>
        </p:txBody>
      </p:sp>
      <p:sp>
        <p:nvSpPr>
          <p:cNvPr id="19" name="CuadroTexto 18">
            <a:extLst>
              <a:ext uri="{FF2B5EF4-FFF2-40B4-BE49-F238E27FC236}">
                <a16:creationId xmlns:a16="http://schemas.microsoft.com/office/drawing/2014/main" id="{5220038D-D2E4-B3E5-1C52-581C4231171B}"/>
              </a:ext>
            </a:extLst>
          </p:cNvPr>
          <p:cNvSpPr txBox="1"/>
          <p:nvPr/>
        </p:nvSpPr>
        <p:spPr>
          <a:xfrm>
            <a:off x="697424" y="159848"/>
            <a:ext cx="11794210" cy="646331"/>
          </a:xfrm>
          <a:prstGeom prst="rect">
            <a:avLst/>
          </a:prstGeom>
          <a:noFill/>
        </p:spPr>
        <p:txBody>
          <a:bodyPr wrap="square">
            <a:spAutoFit/>
          </a:bodyPr>
          <a:lstStyle/>
          <a:p>
            <a:pPr algn="ctr"/>
            <a:r>
              <a:rPr lang="es-ES" b="1" kern="1200" dirty="0">
                <a:solidFill>
                  <a:srgbClr val="134163"/>
                </a:solidFill>
                <a:effectLst/>
                <a:latin typeface="Avenir Next LT Pro" panose="020B0504020202020204" pitchFamily="34" charset="0"/>
                <a:ea typeface="Arial" panose="020B0604020202020204" pitchFamily="34" charset="0"/>
              </a:rPr>
              <a:t>POBLACIÓN AFILIADA A CAPRESOCA POR RÉGIMEN EN EL DEPARTAMENTO DE CASANARE</a:t>
            </a:r>
          </a:p>
          <a:p>
            <a:pPr algn="ctr"/>
            <a:r>
              <a:rPr lang="es-ES" b="1" kern="1200" dirty="0">
                <a:solidFill>
                  <a:srgbClr val="134163"/>
                </a:solidFill>
                <a:effectLst/>
                <a:latin typeface="Avenir Next LT Pro" panose="020B0504020202020204" pitchFamily="34" charset="0"/>
                <a:ea typeface="Arial" panose="020B0604020202020204" pitchFamily="34" charset="0"/>
              </a:rPr>
              <a:t> SEPTIEMBRE - 2022</a:t>
            </a:r>
            <a:endParaRPr lang="es-CO" b="1" dirty="0">
              <a:latin typeface="Avenir Next LT Pro" panose="020B0504020202020204" pitchFamily="34" charset="0"/>
            </a:endParaRPr>
          </a:p>
        </p:txBody>
      </p:sp>
      <p:grpSp>
        <p:nvGrpSpPr>
          <p:cNvPr id="28" name="Group 777">
            <a:extLst>
              <a:ext uri="{FF2B5EF4-FFF2-40B4-BE49-F238E27FC236}">
                <a16:creationId xmlns:a16="http://schemas.microsoft.com/office/drawing/2014/main" id="{812E91BB-2791-F79B-B6B5-29DCA40E74C5}"/>
              </a:ext>
            </a:extLst>
          </p:cNvPr>
          <p:cNvGrpSpPr>
            <a:grpSpLocks/>
          </p:cNvGrpSpPr>
          <p:nvPr/>
        </p:nvGrpSpPr>
        <p:grpSpPr bwMode="auto">
          <a:xfrm>
            <a:off x="7291463" y="5039635"/>
            <a:ext cx="1490900" cy="1296257"/>
            <a:chOff x="1651000" y="5067300"/>
            <a:chExt cx="600075" cy="481013"/>
          </a:xfrm>
          <a:solidFill>
            <a:schemeClr val="accent1"/>
          </a:solidFill>
        </p:grpSpPr>
        <p:sp>
          <p:nvSpPr>
            <p:cNvPr id="29" name="Freeform 794">
              <a:extLst>
                <a:ext uri="{FF2B5EF4-FFF2-40B4-BE49-F238E27FC236}">
                  <a16:creationId xmlns:a16="http://schemas.microsoft.com/office/drawing/2014/main" id="{31FAC33B-CBA0-8CA1-938E-D517D3D57151}"/>
                </a:ext>
              </a:extLst>
            </p:cNvPr>
            <p:cNvSpPr>
              <a:spLocks/>
            </p:cNvSpPr>
            <p:nvPr/>
          </p:nvSpPr>
          <p:spPr bwMode="auto">
            <a:xfrm>
              <a:off x="1651000" y="5067300"/>
              <a:ext cx="600075" cy="296863"/>
            </a:xfrm>
            <a:custGeom>
              <a:avLst/>
              <a:gdLst>
                <a:gd name="T0" fmla="*/ 26253 w 160"/>
                <a:gd name="T1" fmla="*/ 229223 h 79"/>
                <a:gd name="T2" fmla="*/ 93762 w 160"/>
                <a:gd name="T3" fmla="*/ 229223 h 79"/>
                <a:gd name="T4" fmla="*/ 142518 w 160"/>
                <a:gd name="T5" fmla="*/ 97702 h 79"/>
                <a:gd name="T6" fmla="*/ 153769 w 160"/>
                <a:gd name="T7" fmla="*/ 90186 h 79"/>
                <a:gd name="T8" fmla="*/ 165021 w 160"/>
                <a:gd name="T9" fmla="*/ 97702 h 79"/>
                <a:gd name="T10" fmla="*/ 206276 w 160"/>
                <a:gd name="T11" fmla="*/ 296863 h 79"/>
                <a:gd name="T12" fmla="*/ 225028 w 160"/>
                <a:gd name="T13" fmla="*/ 184130 h 79"/>
                <a:gd name="T14" fmla="*/ 236280 w 160"/>
                <a:gd name="T15" fmla="*/ 172857 h 79"/>
                <a:gd name="T16" fmla="*/ 247531 w 160"/>
                <a:gd name="T17" fmla="*/ 180372 h 79"/>
                <a:gd name="T18" fmla="*/ 270034 w 160"/>
                <a:gd name="T19" fmla="*/ 244254 h 79"/>
                <a:gd name="T20" fmla="*/ 300038 w 160"/>
                <a:gd name="T21" fmla="*/ 142795 h 79"/>
                <a:gd name="T22" fmla="*/ 311289 w 160"/>
                <a:gd name="T23" fmla="*/ 135279 h 79"/>
                <a:gd name="T24" fmla="*/ 322540 w 160"/>
                <a:gd name="T25" fmla="*/ 142795 h 79"/>
                <a:gd name="T26" fmla="*/ 352544 w 160"/>
                <a:gd name="T27" fmla="*/ 274316 h 79"/>
                <a:gd name="T28" fmla="*/ 378797 w 160"/>
                <a:gd name="T29" fmla="*/ 71397 h 79"/>
                <a:gd name="T30" fmla="*/ 390049 w 160"/>
                <a:gd name="T31" fmla="*/ 60124 h 79"/>
                <a:gd name="T32" fmla="*/ 401300 w 160"/>
                <a:gd name="T33" fmla="*/ 71397 h 79"/>
                <a:gd name="T34" fmla="*/ 435054 w 160"/>
                <a:gd name="T35" fmla="*/ 206677 h 79"/>
                <a:gd name="T36" fmla="*/ 465058 w 160"/>
                <a:gd name="T37" fmla="*/ 150310 h 79"/>
                <a:gd name="T38" fmla="*/ 476310 w 160"/>
                <a:gd name="T39" fmla="*/ 146553 h 79"/>
                <a:gd name="T40" fmla="*/ 487561 w 160"/>
                <a:gd name="T41" fmla="*/ 150310 h 79"/>
                <a:gd name="T42" fmla="*/ 510064 w 160"/>
                <a:gd name="T43" fmla="*/ 202919 h 79"/>
                <a:gd name="T44" fmla="*/ 585073 w 160"/>
                <a:gd name="T45" fmla="*/ 202919 h 79"/>
                <a:gd name="T46" fmla="*/ 592574 w 160"/>
                <a:gd name="T47" fmla="*/ 169099 h 79"/>
                <a:gd name="T48" fmla="*/ 446306 w 160"/>
                <a:gd name="T49" fmla="*/ 0 h 79"/>
                <a:gd name="T50" fmla="*/ 300038 w 160"/>
                <a:gd name="T51" fmla="*/ 124006 h 79"/>
                <a:gd name="T52" fmla="*/ 153769 w 160"/>
                <a:gd name="T53" fmla="*/ 0 h 79"/>
                <a:gd name="T54" fmla="*/ 7501 w 160"/>
                <a:gd name="T55" fmla="*/ 169099 h 79"/>
                <a:gd name="T56" fmla="*/ 26253 w 160"/>
                <a:gd name="T57" fmla="*/ 229223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0" h="79">
                  <a:moveTo>
                    <a:pt x="7" y="61"/>
                  </a:moveTo>
                  <a:cubicBezTo>
                    <a:pt x="25" y="61"/>
                    <a:pt x="25" y="61"/>
                    <a:pt x="25" y="61"/>
                  </a:cubicBezTo>
                  <a:cubicBezTo>
                    <a:pt x="38" y="26"/>
                    <a:pt x="38" y="26"/>
                    <a:pt x="38" y="26"/>
                  </a:cubicBezTo>
                  <a:cubicBezTo>
                    <a:pt x="38" y="25"/>
                    <a:pt x="39" y="24"/>
                    <a:pt x="41" y="24"/>
                  </a:cubicBezTo>
                  <a:cubicBezTo>
                    <a:pt x="42" y="24"/>
                    <a:pt x="43" y="25"/>
                    <a:pt x="44" y="26"/>
                  </a:cubicBezTo>
                  <a:cubicBezTo>
                    <a:pt x="55" y="79"/>
                    <a:pt x="55" y="79"/>
                    <a:pt x="55" y="79"/>
                  </a:cubicBezTo>
                  <a:cubicBezTo>
                    <a:pt x="60" y="49"/>
                    <a:pt x="60" y="49"/>
                    <a:pt x="60" y="49"/>
                  </a:cubicBezTo>
                  <a:cubicBezTo>
                    <a:pt x="60" y="47"/>
                    <a:pt x="61" y="46"/>
                    <a:pt x="63" y="46"/>
                  </a:cubicBezTo>
                  <a:cubicBezTo>
                    <a:pt x="64" y="46"/>
                    <a:pt x="65" y="47"/>
                    <a:pt x="66" y="48"/>
                  </a:cubicBezTo>
                  <a:cubicBezTo>
                    <a:pt x="72" y="65"/>
                    <a:pt x="72" y="65"/>
                    <a:pt x="72" y="65"/>
                  </a:cubicBezTo>
                  <a:cubicBezTo>
                    <a:pt x="80" y="38"/>
                    <a:pt x="80" y="38"/>
                    <a:pt x="80" y="38"/>
                  </a:cubicBezTo>
                  <a:cubicBezTo>
                    <a:pt x="81" y="37"/>
                    <a:pt x="82" y="36"/>
                    <a:pt x="83" y="36"/>
                  </a:cubicBezTo>
                  <a:cubicBezTo>
                    <a:pt x="85" y="36"/>
                    <a:pt x="86" y="37"/>
                    <a:pt x="86" y="38"/>
                  </a:cubicBezTo>
                  <a:cubicBezTo>
                    <a:pt x="94" y="73"/>
                    <a:pt x="94" y="73"/>
                    <a:pt x="94" y="73"/>
                  </a:cubicBezTo>
                  <a:cubicBezTo>
                    <a:pt x="101" y="19"/>
                    <a:pt x="101" y="19"/>
                    <a:pt x="101" y="19"/>
                  </a:cubicBezTo>
                  <a:cubicBezTo>
                    <a:pt x="101" y="17"/>
                    <a:pt x="102" y="16"/>
                    <a:pt x="104" y="16"/>
                  </a:cubicBezTo>
                  <a:cubicBezTo>
                    <a:pt x="105" y="16"/>
                    <a:pt x="107" y="17"/>
                    <a:pt x="107" y="19"/>
                  </a:cubicBezTo>
                  <a:cubicBezTo>
                    <a:pt x="116" y="55"/>
                    <a:pt x="116" y="55"/>
                    <a:pt x="116" y="55"/>
                  </a:cubicBezTo>
                  <a:cubicBezTo>
                    <a:pt x="124" y="40"/>
                    <a:pt x="124" y="40"/>
                    <a:pt x="124" y="40"/>
                  </a:cubicBezTo>
                  <a:cubicBezTo>
                    <a:pt x="125" y="39"/>
                    <a:pt x="126" y="38"/>
                    <a:pt x="127" y="39"/>
                  </a:cubicBezTo>
                  <a:cubicBezTo>
                    <a:pt x="128" y="39"/>
                    <a:pt x="129" y="39"/>
                    <a:pt x="130" y="40"/>
                  </a:cubicBezTo>
                  <a:cubicBezTo>
                    <a:pt x="136" y="54"/>
                    <a:pt x="136" y="54"/>
                    <a:pt x="136" y="54"/>
                  </a:cubicBezTo>
                  <a:cubicBezTo>
                    <a:pt x="156" y="54"/>
                    <a:pt x="156" y="54"/>
                    <a:pt x="156" y="54"/>
                  </a:cubicBezTo>
                  <a:cubicBezTo>
                    <a:pt x="157" y="51"/>
                    <a:pt x="158" y="48"/>
                    <a:pt x="158" y="45"/>
                  </a:cubicBezTo>
                  <a:cubicBezTo>
                    <a:pt x="160" y="20"/>
                    <a:pt x="141" y="0"/>
                    <a:pt x="119" y="0"/>
                  </a:cubicBezTo>
                  <a:cubicBezTo>
                    <a:pt x="98" y="0"/>
                    <a:pt x="80" y="8"/>
                    <a:pt x="80" y="33"/>
                  </a:cubicBezTo>
                  <a:cubicBezTo>
                    <a:pt x="80" y="8"/>
                    <a:pt x="63" y="0"/>
                    <a:pt x="41" y="0"/>
                  </a:cubicBezTo>
                  <a:cubicBezTo>
                    <a:pt x="19" y="0"/>
                    <a:pt x="0" y="20"/>
                    <a:pt x="2" y="45"/>
                  </a:cubicBezTo>
                  <a:cubicBezTo>
                    <a:pt x="2" y="50"/>
                    <a:pt x="4" y="56"/>
                    <a:pt x="7"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30" name="Freeform 795">
              <a:extLst>
                <a:ext uri="{FF2B5EF4-FFF2-40B4-BE49-F238E27FC236}">
                  <a16:creationId xmlns:a16="http://schemas.microsoft.com/office/drawing/2014/main" id="{09BA13D0-680A-4317-B412-9A76626D6339}"/>
                </a:ext>
              </a:extLst>
            </p:cNvPr>
            <p:cNvSpPr>
              <a:spLocks/>
            </p:cNvSpPr>
            <p:nvPr/>
          </p:nvSpPr>
          <p:spPr bwMode="auto">
            <a:xfrm>
              <a:off x="1692275" y="5202238"/>
              <a:ext cx="536575" cy="346075"/>
            </a:xfrm>
            <a:custGeom>
              <a:avLst/>
              <a:gdLst>
                <a:gd name="T0" fmla="*/ 461530 w 143"/>
                <a:gd name="T1" fmla="*/ 90280 h 92"/>
                <a:gd name="T2" fmla="*/ 450273 w 143"/>
                <a:gd name="T3" fmla="*/ 86519 h 92"/>
                <a:gd name="T4" fmla="*/ 435264 w 143"/>
                <a:gd name="T5" fmla="*/ 48902 h 92"/>
                <a:gd name="T6" fmla="*/ 401493 w 143"/>
                <a:gd name="T7" fmla="*/ 109089 h 92"/>
                <a:gd name="T8" fmla="*/ 390236 w 143"/>
                <a:gd name="T9" fmla="*/ 116612 h 92"/>
                <a:gd name="T10" fmla="*/ 378980 w 143"/>
                <a:gd name="T11" fmla="*/ 109089 h 92"/>
                <a:gd name="T12" fmla="*/ 352714 w 143"/>
                <a:gd name="T13" fmla="*/ 0 h 92"/>
                <a:gd name="T14" fmla="*/ 322695 w 143"/>
                <a:gd name="T15" fmla="*/ 210654 h 92"/>
                <a:gd name="T16" fmla="*/ 311439 w 143"/>
                <a:gd name="T17" fmla="*/ 218178 h 92"/>
                <a:gd name="T18" fmla="*/ 300182 w 143"/>
                <a:gd name="T19" fmla="*/ 210654 h 92"/>
                <a:gd name="T20" fmla="*/ 270164 w 143"/>
                <a:gd name="T21" fmla="*/ 60187 h 92"/>
                <a:gd name="T22" fmla="*/ 243898 w 143"/>
                <a:gd name="T23" fmla="*/ 146706 h 92"/>
                <a:gd name="T24" fmla="*/ 232641 w 143"/>
                <a:gd name="T25" fmla="*/ 154229 h 92"/>
                <a:gd name="T26" fmla="*/ 221384 w 143"/>
                <a:gd name="T27" fmla="*/ 150467 h 92"/>
                <a:gd name="T28" fmla="*/ 198870 w 143"/>
                <a:gd name="T29" fmla="*/ 94042 h 92"/>
                <a:gd name="T30" fmla="*/ 180109 w 143"/>
                <a:gd name="T31" fmla="*/ 225701 h 92"/>
                <a:gd name="T32" fmla="*/ 168852 w 143"/>
                <a:gd name="T33" fmla="*/ 233224 h 92"/>
                <a:gd name="T34" fmla="*/ 168852 w 143"/>
                <a:gd name="T35" fmla="*/ 233224 h 92"/>
                <a:gd name="T36" fmla="*/ 157595 w 143"/>
                <a:gd name="T37" fmla="*/ 225701 h 92"/>
                <a:gd name="T38" fmla="*/ 108816 w 143"/>
                <a:gd name="T39" fmla="*/ 7523 h 92"/>
                <a:gd name="T40" fmla="*/ 71293 w 143"/>
                <a:gd name="T41" fmla="*/ 109089 h 92"/>
                <a:gd name="T42" fmla="*/ 60036 w 143"/>
                <a:gd name="T43" fmla="*/ 116612 h 92"/>
                <a:gd name="T44" fmla="*/ 0 w 143"/>
                <a:gd name="T45" fmla="*/ 116612 h 92"/>
                <a:gd name="T46" fmla="*/ 258907 w 143"/>
                <a:gd name="T47" fmla="*/ 346075 h 92"/>
                <a:gd name="T48" fmla="*/ 536575 w 143"/>
                <a:gd name="T49" fmla="*/ 90280 h 92"/>
                <a:gd name="T50" fmla="*/ 461530 w 143"/>
                <a:gd name="T51" fmla="*/ 90280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3" h="92">
                  <a:moveTo>
                    <a:pt x="123" y="24"/>
                  </a:moveTo>
                  <a:cubicBezTo>
                    <a:pt x="121" y="24"/>
                    <a:pt x="120" y="24"/>
                    <a:pt x="120" y="23"/>
                  </a:cubicBezTo>
                  <a:cubicBezTo>
                    <a:pt x="116" y="13"/>
                    <a:pt x="116" y="13"/>
                    <a:pt x="116" y="13"/>
                  </a:cubicBezTo>
                  <a:cubicBezTo>
                    <a:pt x="107" y="29"/>
                    <a:pt x="107" y="29"/>
                    <a:pt x="107" y="29"/>
                  </a:cubicBezTo>
                  <a:cubicBezTo>
                    <a:pt x="106" y="31"/>
                    <a:pt x="105" y="31"/>
                    <a:pt x="104" y="31"/>
                  </a:cubicBezTo>
                  <a:cubicBezTo>
                    <a:pt x="102" y="31"/>
                    <a:pt x="101" y="30"/>
                    <a:pt x="101" y="29"/>
                  </a:cubicBezTo>
                  <a:cubicBezTo>
                    <a:pt x="94" y="0"/>
                    <a:pt x="94" y="0"/>
                    <a:pt x="94" y="0"/>
                  </a:cubicBezTo>
                  <a:cubicBezTo>
                    <a:pt x="86" y="56"/>
                    <a:pt x="86" y="56"/>
                    <a:pt x="86" y="56"/>
                  </a:cubicBezTo>
                  <a:cubicBezTo>
                    <a:pt x="86" y="57"/>
                    <a:pt x="85" y="58"/>
                    <a:pt x="83" y="58"/>
                  </a:cubicBezTo>
                  <a:cubicBezTo>
                    <a:pt x="82" y="58"/>
                    <a:pt x="81" y="57"/>
                    <a:pt x="80" y="56"/>
                  </a:cubicBezTo>
                  <a:cubicBezTo>
                    <a:pt x="72" y="16"/>
                    <a:pt x="72" y="16"/>
                    <a:pt x="72" y="16"/>
                  </a:cubicBezTo>
                  <a:cubicBezTo>
                    <a:pt x="65" y="39"/>
                    <a:pt x="65" y="39"/>
                    <a:pt x="65" y="39"/>
                  </a:cubicBezTo>
                  <a:cubicBezTo>
                    <a:pt x="64" y="41"/>
                    <a:pt x="63" y="41"/>
                    <a:pt x="62" y="41"/>
                  </a:cubicBezTo>
                  <a:cubicBezTo>
                    <a:pt x="61" y="42"/>
                    <a:pt x="60" y="41"/>
                    <a:pt x="59" y="40"/>
                  </a:cubicBezTo>
                  <a:cubicBezTo>
                    <a:pt x="53" y="25"/>
                    <a:pt x="53" y="25"/>
                    <a:pt x="53" y="25"/>
                  </a:cubicBezTo>
                  <a:cubicBezTo>
                    <a:pt x="48" y="60"/>
                    <a:pt x="48" y="60"/>
                    <a:pt x="48" y="60"/>
                  </a:cubicBezTo>
                  <a:cubicBezTo>
                    <a:pt x="48" y="61"/>
                    <a:pt x="47" y="62"/>
                    <a:pt x="45" y="62"/>
                  </a:cubicBezTo>
                  <a:cubicBezTo>
                    <a:pt x="45" y="62"/>
                    <a:pt x="45" y="62"/>
                    <a:pt x="45" y="62"/>
                  </a:cubicBezTo>
                  <a:cubicBezTo>
                    <a:pt x="44" y="62"/>
                    <a:pt x="42" y="61"/>
                    <a:pt x="42" y="60"/>
                  </a:cubicBezTo>
                  <a:cubicBezTo>
                    <a:pt x="29" y="2"/>
                    <a:pt x="29" y="2"/>
                    <a:pt x="29" y="2"/>
                  </a:cubicBezTo>
                  <a:cubicBezTo>
                    <a:pt x="19" y="29"/>
                    <a:pt x="19" y="29"/>
                    <a:pt x="19" y="29"/>
                  </a:cubicBezTo>
                  <a:cubicBezTo>
                    <a:pt x="18" y="30"/>
                    <a:pt x="17" y="31"/>
                    <a:pt x="16" y="31"/>
                  </a:cubicBezTo>
                  <a:cubicBezTo>
                    <a:pt x="0" y="31"/>
                    <a:pt x="0" y="31"/>
                    <a:pt x="0" y="31"/>
                  </a:cubicBezTo>
                  <a:cubicBezTo>
                    <a:pt x="20" y="60"/>
                    <a:pt x="69" y="83"/>
                    <a:pt x="69" y="92"/>
                  </a:cubicBezTo>
                  <a:cubicBezTo>
                    <a:pt x="69" y="82"/>
                    <a:pt x="126" y="57"/>
                    <a:pt x="143" y="24"/>
                  </a:cubicBezTo>
                  <a:lnTo>
                    <a:pt x="12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31" name="CuadroTexto 30">
            <a:extLst>
              <a:ext uri="{FF2B5EF4-FFF2-40B4-BE49-F238E27FC236}">
                <a16:creationId xmlns:a16="http://schemas.microsoft.com/office/drawing/2014/main" id="{0A8ED1D3-8E51-8DD4-7F96-58EB0DA56E23}"/>
              </a:ext>
            </a:extLst>
          </p:cNvPr>
          <p:cNvSpPr txBox="1"/>
          <p:nvPr/>
        </p:nvSpPr>
        <p:spPr>
          <a:xfrm>
            <a:off x="555329" y="6507859"/>
            <a:ext cx="6114704" cy="245003"/>
          </a:xfrm>
          <a:prstGeom prst="rect">
            <a:avLst/>
          </a:prstGeom>
          <a:noFill/>
        </p:spPr>
        <p:txBody>
          <a:bodyPr wrap="square" rtlCol="0">
            <a:spAutoFit/>
          </a:bodyPr>
          <a:lstStyle/>
          <a:p>
            <a:pPr marL="0" marR="461010" lvl="0" indent="0" algn="ctr" defTabSz="914400" rtl="0" eaLnBrk="1" fontAlgn="auto" latinLnBrk="0" hangingPunct="1">
              <a:lnSpc>
                <a:spcPct val="107000"/>
              </a:lnSpc>
              <a:spcBef>
                <a:spcPts val="0"/>
              </a:spcBef>
              <a:spcAft>
                <a:spcPts val="800"/>
              </a:spcAft>
              <a:buClrTx/>
              <a:buSzTx/>
              <a:buFontTx/>
              <a:buNone/>
              <a:tabLst/>
              <a:defRPr/>
            </a:pPr>
            <a:r>
              <a:rPr kumimoji="0" lang="es-ES" sz="1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Fuente: Base de Datos Única de Afiliados (BDUA)- Sitio FPT a 30 SEPT de 2022</a:t>
            </a:r>
            <a:endParaRPr kumimoji="0" lang="es-CO" sz="1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9" name="Imagen 48">
            <a:extLst>
              <a:ext uri="{FF2B5EF4-FFF2-40B4-BE49-F238E27FC236}">
                <a16:creationId xmlns:a16="http://schemas.microsoft.com/office/drawing/2014/main" id="{A08BE4AB-2CF6-4A5F-840C-C9E7860A8F60}"/>
              </a:ext>
            </a:extLst>
          </p:cNvPr>
          <p:cNvPicPr>
            <a:picLocks noChangeAspect="1"/>
          </p:cNvPicPr>
          <p:nvPr/>
        </p:nvPicPr>
        <p:blipFill rotWithShape="1">
          <a:blip r:embed="rId3">
            <a:clrChange>
              <a:clrFrom>
                <a:srgbClr val="FFFFFF"/>
              </a:clrFrom>
              <a:clrTo>
                <a:srgbClr val="FFFFFF">
                  <a:alpha val="0"/>
                </a:srgbClr>
              </a:clrTo>
            </a:clrChange>
            <a:alphaModFix/>
            <a:extLst>
              <a:ext uri="{BEBA8EAE-BF5A-486C-A8C5-ECC9F3942E4B}">
                <a14:imgProps xmlns:a14="http://schemas.microsoft.com/office/drawing/2010/main">
                  <a14:imgLayer r:embed="rId4">
                    <a14:imgEffect>
                      <a14:brightnessContrast bright="20000" contrast="-40000"/>
                    </a14:imgEffect>
                  </a14:imgLayer>
                </a14:imgProps>
              </a:ext>
            </a:extLst>
          </a:blip>
          <a:srcRect l="1471" t="21001" r="3733" b="2592"/>
          <a:stretch/>
        </p:blipFill>
        <p:spPr>
          <a:xfrm>
            <a:off x="270989" y="721288"/>
            <a:ext cx="6114704" cy="4239028"/>
          </a:xfrm>
          <a:prstGeom prst="rect">
            <a:avLst/>
          </a:prstGeom>
        </p:spPr>
      </p:pic>
    </p:spTree>
    <p:extLst>
      <p:ext uri="{BB962C8B-B14F-4D97-AF65-F5344CB8AC3E}">
        <p14:creationId xmlns:p14="http://schemas.microsoft.com/office/powerpoint/2010/main" val="40436920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6667">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667">
                                          <p:cBhvr additive="base">
                                            <p:cTn id="7" dur="750" fill="hold"/>
                                            <p:tgtEl>
                                              <p:spTgt spid="24"/>
                                            </p:tgtEl>
                                            <p:attrNameLst>
                                              <p:attrName>ppt_x</p:attrName>
                                            </p:attrNameLst>
                                          </p:cBhvr>
                                          <p:tavLst>
                                            <p:tav tm="0">
                                              <p:val>
                                                <p:strVal val="0-#ppt_w/2"/>
                                              </p:val>
                                            </p:tav>
                                            <p:tav tm="100000">
                                              <p:val>
                                                <p:strVal val="#ppt_x"/>
                                              </p:val>
                                            </p:tav>
                                          </p:tavLst>
                                        </p:anim>
                                        <p:anim calcmode="lin" valueType="num" p14:bounceEnd="66667">
                                          <p:cBhvr additive="base">
                                            <p:cTn id="8" dur="75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9"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750" fill="hold"/>
                                            <p:tgtEl>
                                              <p:spTgt spid="25"/>
                                            </p:tgtEl>
                                            <p:attrNameLst>
                                              <p:attrName>ppt_x</p:attrName>
                                            </p:attrNameLst>
                                          </p:cBhvr>
                                          <p:tavLst>
                                            <p:tav tm="0">
                                              <p:val>
                                                <p:strVal val="0-#ppt_w/2"/>
                                              </p:val>
                                            </p:tav>
                                            <p:tav tm="100000">
                                              <p:val>
                                                <p:strVal val="#ppt_x"/>
                                              </p:val>
                                            </p:tav>
                                          </p:tavLst>
                                        </p:anim>
                                        <p:anim calcmode="lin" valueType="num" p14:bounceEnd="66667">
                                          <p:cBhvr additive="base">
                                            <p:cTn id="13" dur="750" fill="hold"/>
                                            <p:tgtEl>
                                              <p:spTgt spid="25"/>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14:presetBounceEnd="66667">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667">
                                          <p:cBhvr additive="base">
                                            <p:cTn id="17" dur="750" fill="hold"/>
                                            <p:tgtEl>
                                              <p:spTgt spid="26"/>
                                            </p:tgtEl>
                                            <p:attrNameLst>
                                              <p:attrName>ppt_x</p:attrName>
                                            </p:attrNameLst>
                                          </p:cBhvr>
                                          <p:tavLst>
                                            <p:tav tm="0">
                                              <p:val>
                                                <p:strVal val="#ppt_x"/>
                                              </p:val>
                                            </p:tav>
                                            <p:tav tm="100000">
                                              <p:val>
                                                <p:strVal val="#ppt_x"/>
                                              </p:val>
                                            </p:tav>
                                          </p:tavLst>
                                        </p:anim>
                                        <p:anim calcmode="lin" valueType="num" p14:bounceEnd="66667">
                                          <p:cBhvr additive="base">
                                            <p:cTn id="18" dur="75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8" fill="hold" nodeType="withEffect" p14:presetBounceEnd="67000">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14:bounceEnd="67000">
                                          <p:cBhvr additive="base">
                                            <p:cTn id="21" dur="1000" fill="hold"/>
                                            <p:tgtEl>
                                              <p:spTgt spid="28"/>
                                            </p:tgtEl>
                                            <p:attrNameLst>
                                              <p:attrName>ppt_x</p:attrName>
                                            </p:attrNameLst>
                                          </p:cBhvr>
                                          <p:tavLst>
                                            <p:tav tm="0">
                                              <p:val>
                                                <p:strVal val="0-#ppt_w/2"/>
                                              </p:val>
                                            </p:tav>
                                            <p:tav tm="100000">
                                              <p:val>
                                                <p:strVal val="#ppt_x"/>
                                              </p:val>
                                            </p:tav>
                                          </p:tavLst>
                                        </p:anim>
                                        <p:anim calcmode="lin" valueType="num" p14:bounceEnd="67000">
                                          <p:cBhvr additive="base">
                                            <p:cTn id="2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9"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750" fill="hold"/>
                                            <p:tgtEl>
                                              <p:spTgt spid="25"/>
                                            </p:tgtEl>
                                            <p:attrNameLst>
                                              <p:attrName>ppt_x</p:attrName>
                                            </p:attrNameLst>
                                          </p:cBhvr>
                                          <p:tavLst>
                                            <p:tav tm="0">
                                              <p:val>
                                                <p:strVal val="0-#ppt_w/2"/>
                                              </p:val>
                                            </p:tav>
                                            <p:tav tm="100000">
                                              <p:val>
                                                <p:strVal val="#ppt_x"/>
                                              </p:val>
                                            </p:tav>
                                          </p:tavLst>
                                        </p:anim>
                                        <p:anim calcmode="lin" valueType="num">
                                          <p:cBhvr additive="base">
                                            <p:cTn id="13" dur="750" fill="hold"/>
                                            <p:tgtEl>
                                              <p:spTgt spid="25"/>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750" fill="hold"/>
                                            <p:tgtEl>
                                              <p:spTgt spid="26"/>
                                            </p:tgtEl>
                                            <p:attrNameLst>
                                              <p:attrName>ppt_x</p:attrName>
                                            </p:attrNameLst>
                                          </p:cBhvr>
                                          <p:tavLst>
                                            <p:tav tm="0">
                                              <p:val>
                                                <p:strVal val="#ppt_x"/>
                                              </p:val>
                                            </p:tav>
                                            <p:tav tm="100000">
                                              <p:val>
                                                <p:strVal val="#ppt_x"/>
                                              </p:val>
                                            </p:tav>
                                          </p:tavLst>
                                        </p:anim>
                                        <p:anim calcmode="lin" valueType="num">
                                          <p:cBhvr additive="base">
                                            <p:cTn id="18" dur="75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1000" fill="hold"/>
                                            <p:tgtEl>
                                              <p:spTgt spid="28"/>
                                            </p:tgtEl>
                                            <p:attrNameLst>
                                              <p:attrName>ppt_x</p:attrName>
                                            </p:attrNameLst>
                                          </p:cBhvr>
                                          <p:tavLst>
                                            <p:tav tm="0">
                                              <p:val>
                                                <p:strVal val="0-#ppt_w/2"/>
                                              </p:val>
                                            </p:tav>
                                            <p:tav tm="100000">
                                              <p:val>
                                                <p:strVal val="#ppt_x"/>
                                              </p:val>
                                            </p:tav>
                                          </p:tavLst>
                                        </p:anim>
                                        <p:anim calcmode="lin" valueType="num">
                                          <p:cBhvr additive="base">
                                            <p:cTn id="2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B7DFAE-B050-4AFB-8571-7E6D19062F72}"/>
              </a:ext>
            </a:extLst>
          </p:cNvPr>
          <p:cNvSpPr>
            <a:spLocks noGrp="1"/>
          </p:cNvSpPr>
          <p:nvPr>
            <p:ph type="title"/>
          </p:nvPr>
        </p:nvSpPr>
        <p:spPr>
          <a:xfrm>
            <a:off x="838200" y="365126"/>
            <a:ext cx="10515600" cy="535828"/>
          </a:xfrm>
        </p:spPr>
        <p:txBody>
          <a:bodyPr>
            <a:normAutofit fontScale="90000"/>
          </a:bodyPr>
          <a:lstStyle/>
          <a:p>
            <a:pPr algn="ctr"/>
            <a:r>
              <a:rPr lang="es-CO" sz="2000" dirty="0">
                <a:solidFill>
                  <a:schemeClr val="tx2"/>
                </a:solidFill>
                <a:latin typeface="Avenir Next LT Pro"/>
              </a:rPr>
              <a:t>SEGUIMIENTO RED SALUD CASANARE</a:t>
            </a:r>
            <a:br>
              <a:rPr lang="es-CO" sz="2000" dirty="0">
                <a:solidFill>
                  <a:schemeClr val="tx2"/>
                </a:solidFill>
                <a:latin typeface="Avenir Next LT Pro"/>
              </a:rPr>
            </a:br>
            <a:br>
              <a:rPr lang="es-CO" sz="2000" dirty="0">
                <a:solidFill>
                  <a:schemeClr val="tx2"/>
                </a:solidFill>
                <a:latin typeface="Avenir Next LT Pro"/>
              </a:rPr>
            </a:br>
            <a:endParaRPr lang="es-CO" sz="2000" dirty="0">
              <a:solidFill>
                <a:schemeClr val="tx2"/>
              </a:solidFill>
              <a:latin typeface="Avenir Next LT Pro"/>
            </a:endParaRPr>
          </a:p>
        </p:txBody>
      </p:sp>
      <p:pic>
        <p:nvPicPr>
          <p:cNvPr id="5" name="Marcador de contenido 4"/>
          <p:cNvPicPr>
            <a:picLocks noGrp="1" noChangeAspect="1"/>
          </p:cNvPicPr>
          <p:nvPr>
            <p:ph idx="1"/>
          </p:nvPr>
        </p:nvPicPr>
        <p:blipFill rotWithShape="1">
          <a:blip r:embed="rId2"/>
          <a:srcRect l="22337" t="23869" r="22915"/>
          <a:stretch/>
        </p:blipFill>
        <p:spPr>
          <a:xfrm>
            <a:off x="685800" y="1573306"/>
            <a:ext cx="4666130" cy="3312739"/>
          </a:xfrm>
          <a:prstGeom prst="rect">
            <a:avLst/>
          </a:prstGeom>
        </p:spPr>
      </p:pic>
      <p:pic>
        <p:nvPicPr>
          <p:cNvPr id="6" name="Imagen 5"/>
          <p:cNvPicPr>
            <a:picLocks noChangeAspect="1"/>
          </p:cNvPicPr>
          <p:nvPr/>
        </p:nvPicPr>
        <p:blipFill rotWithShape="1">
          <a:blip r:embed="rId3"/>
          <a:srcRect l="22392" t="20392" r="26563" b="8432"/>
          <a:stretch/>
        </p:blipFill>
        <p:spPr>
          <a:xfrm>
            <a:off x="5504330" y="1690688"/>
            <a:ext cx="4679206" cy="3684494"/>
          </a:xfrm>
          <a:prstGeom prst="rect">
            <a:avLst/>
          </a:prstGeom>
        </p:spPr>
      </p:pic>
    </p:spTree>
    <p:extLst>
      <p:ext uri="{BB962C8B-B14F-4D97-AF65-F5344CB8AC3E}">
        <p14:creationId xmlns:p14="http://schemas.microsoft.com/office/powerpoint/2010/main" val="556763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B7DFAE-B050-4AFB-8571-7E6D19062F72}"/>
              </a:ext>
            </a:extLst>
          </p:cNvPr>
          <p:cNvSpPr>
            <a:spLocks noGrp="1"/>
          </p:cNvSpPr>
          <p:nvPr>
            <p:ph type="title"/>
          </p:nvPr>
        </p:nvSpPr>
        <p:spPr/>
        <p:txBody>
          <a:bodyPr>
            <a:normAutofit/>
          </a:bodyPr>
          <a:lstStyle/>
          <a:p>
            <a:pPr algn="ctr"/>
            <a:r>
              <a:rPr lang="es-CO" sz="2000" dirty="0">
                <a:solidFill>
                  <a:schemeClr val="tx2"/>
                </a:solidFill>
                <a:latin typeface="Avenir Next LT Pro"/>
              </a:rPr>
              <a:t>SEGUIMIENTO RED SALUD CASANARE</a:t>
            </a:r>
          </a:p>
        </p:txBody>
      </p:sp>
      <p:pic>
        <p:nvPicPr>
          <p:cNvPr id="4" name="Imagen 3"/>
          <p:cNvPicPr>
            <a:picLocks noChangeAspect="1"/>
          </p:cNvPicPr>
          <p:nvPr/>
        </p:nvPicPr>
        <p:blipFill rotWithShape="1">
          <a:blip r:embed="rId2"/>
          <a:srcRect l="22946" t="32353" r="25012" b="38627"/>
          <a:stretch/>
        </p:blipFill>
        <p:spPr>
          <a:xfrm>
            <a:off x="369793" y="1385047"/>
            <a:ext cx="5614148" cy="1990164"/>
          </a:xfrm>
          <a:prstGeom prst="rect">
            <a:avLst/>
          </a:prstGeom>
        </p:spPr>
      </p:pic>
      <p:pic>
        <p:nvPicPr>
          <p:cNvPr id="8" name="Imagen 7"/>
          <p:cNvPicPr>
            <a:picLocks noChangeAspect="1"/>
          </p:cNvPicPr>
          <p:nvPr/>
        </p:nvPicPr>
        <p:blipFill rotWithShape="1">
          <a:blip r:embed="rId3"/>
          <a:srcRect l="26046" t="22482" r="26895" b="43334"/>
          <a:stretch/>
        </p:blipFill>
        <p:spPr>
          <a:xfrm>
            <a:off x="477370" y="3482788"/>
            <a:ext cx="5614148" cy="2344456"/>
          </a:xfrm>
          <a:prstGeom prst="rect">
            <a:avLst/>
          </a:prstGeom>
        </p:spPr>
      </p:pic>
      <p:pic>
        <p:nvPicPr>
          <p:cNvPr id="9" name="Imagen 8"/>
          <p:cNvPicPr>
            <a:picLocks noChangeAspect="1"/>
          </p:cNvPicPr>
          <p:nvPr/>
        </p:nvPicPr>
        <p:blipFill rotWithShape="1">
          <a:blip r:embed="rId4"/>
          <a:srcRect l="22946" t="48431" r="24569" b="8824"/>
          <a:stretch/>
        </p:blipFill>
        <p:spPr>
          <a:xfrm>
            <a:off x="5983941" y="2124635"/>
            <a:ext cx="6064624" cy="2931458"/>
          </a:xfrm>
          <a:prstGeom prst="rect">
            <a:avLst/>
          </a:prstGeom>
        </p:spPr>
      </p:pic>
    </p:spTree>
    <p:extLst>
      <p:ext uri="{BB962C8B-B14F-4D97-AF65-F5344CB8AC3E}">
        <p14:creationId xmlns:p14="http://schemas.microsoft.com/office/powerpoint/2010/main" val="1271910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538ED0-6C7B-40C5-82C0-9698323674F0}"/>
              </a:ext>
            </a:extLst>
          </p:cNvPr>
          <p:cNvSpPr>
            <a:spLocks noGrp="1"/>
          </p:cNvSpPr>
          <p:nvPr>
            <p:ph type="title"/>
          </p:nvPr>
        </p:nvSpPr>
        <p:spPr>
          <a:xfrm>
            <a:off x="838200" y="365126"/>
            <a:ext cx="10515600" cy="794204"/>
          </a:xfrm>
        </p:spPr>
        <p:txBody>
          <a:bodyPr>
            <a:normAutofit/>
          </a:bodyPr>
          <a:lstStyle/>
          <a:p>
            <a:pPr algn="ctr"/>
            <a:r>
              <a:rPr lang="es-CO" sz="2400" b="1" dirty="0">
                <a:solidFill>
                  <a:schemeClr val="tx2"/>
                </a:solidFill>
                <a:latin typeface="Avenir Next LT Pro" panose="020B0504020202020204" pitchFamily="34" charset="0"/>
              </a:rPr>
              <a:t>INDICADORES DE IMPACTO RED SALUD CASANARE</a:t>
            </a:r>
          </a:p>
        </p:txBody>
      </p:sp>
      <p:graphicFrame>
        <p:nvGraphicFramePr>
          <p:cNvPr id="7" name="Marcador de contenido 6">
            <a:extLst>
              <a:ext uri="{FF2B5EF4-FFF2-40B4-BE49-F238E27FC236}">
                <a16:creationId xmlns:a16="http://schemas.microsoft.com/office/drawing/2014/main" id="{ABF9629B-2DD2-4C27-95CC-4C267064550B}"/>
              </a:ext>
            </a:extLst>
          </p:cNvPr>
          <p:cNvGraphicFramePr>
            <a:graphicFrameLocks noGrp="1"/>
          </p:cNvGraphicFramePr>
          <p:nvPr>
            <p:ph idx="1"/>
            <p:extLst>
              <p:ext uri="{D42A27DB-BD31-4B8C-83A1-F6EECF244321}">
                <p14:modId xmlns:p14="http://schemas.microsoft.com/office/powerpoint/2010/main" val="19963134"/>
              </p:ext>
            </p:extLst>
          </p:nvPr>
        </p:nvGraphicFramePr>
        <p:xfrm>
          <a:off x="315686" y="1641652"/>
          <a:ext cx="6888982" cy="4306972"/>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360" y="2458550"/>
            <a:ext cx="4252704" cy="205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55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Oval 249"/>
          <p:cNvSpPr>
            <a:spLocks noChangeArrowheads="1"/>
          </p:cNvSpPr>
          <p:nvPr/>
        </p:nvSpPr>
        <p:spPr bwMode="auto">
          <a:xfrm>
            <a:off x="887847" y="1109026"/>
            <a:ext cx="2633663" cy="2632075"/>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r>
              <a:rPr lang="es-MX" b="1" dirty="0">
                <a:solidFill>
                  <a:srgbClr val="002060"/>
                </a:solidFill>
              </a:rPr>
              <a:t>PAQUETE</a:t>
            </a:r>
          </a:p>
          <a:p>
            <a:r>
              <a:rPr lang="es-MX" b="1" dirty="0">
                <a:solidFill>
                  <a:srgbClr val="002060"/>
                </a:solidFill>
              </a:rPr>
              <a:t>                 INTEGRAL</a:t>
            </a:r>
          </a:p>
        </p:txBody>
      </p:sp>
      <p:sp>
        <p:nvSpPr>
          <p:cNvPr id="250" name="Freeform 250"/>
          <p:cNvSpPr>
            <a:spLocks noEditPoints="1"/>
          </p:cNvSpPr>
          <p:nvPr/>
        </p:nvSpPr>
        <p:spPr bwMode="auto">
          <a:xfrm>
            <a:off x="2579089" y="1109026"/>
            <a:ext cx="3271284" cy="2632075"/>
          </a:xfrm>
          <a:custGeom>
            <a:avLst/>
            <a:gdLst>
              <a:gd name="T0" fmla="*/ 8 w 792"/>
              <a:gd name="T1" fmla="*/ 300 h 691"/>
              <a:gd name="T2" fmla="*/ 31 w 792"/>
              <a:gd name="T3" fmla="*/ 277 h 691"/>
              <a:gd name="T4" fmla="*/ 54 w 792"/>
              <a:gd name="T5" fmla="*/ 300 h 691"/>
              <a:gd name="T6" fmla="*/ 31 w 792"/>
              <a:gd name="T7" fmla="*/ 323 h 691"/>
              <a:gd name="T8" fmla="*/ 8 w 792"/>
              <a:gd name="T9" fmla="*/ 300 h 691"/>
              <a:gd name="T10" fmla="*/ 792 w 792"/>
              <a:gd name="T11" fmla="*/ 346 h 691"/>
              <a:gd name="T12" fmla="*/ 446 w 792"/>
              <a:gd name="T13" fmla="*/ 691 h 691"/>
              <a:gd name="T14" fmla="*/ 140 w 792"/>
              <a:gd name="T15" fmla="*/ 506 h 691"/>
              <a:gd name="T16" fmla="*/ 23 w 792"/>
              <a:gd name="T17" fmla="*/ 506 h 691"/>
              <a:gd name="T18" fmla="*/ 0 w 792"/>
              <a:gd name="T19" fmla="*/ 483 h 691"/>
              <a:gd name="T20" fmla="*/ 23 w 792"/>
              <a:gd name="T21" fmla="*/ 460 h 691"/>
              <a:gd name="T22" fmla="*/ 98 w 792"/>
              <a:gd name="T23" fmla="*/ 460 h 691"/>
              <a:gd name="T24" fmla="*/ 121 w 792"/>
              <a:gd name="T25" fmla="*/ 437 h 691"/>
              <a:gd name="T26" fmla="*/ 98 w 792"/>
              <a:gd name="T27" fmla="*/ 414 h 691"/>
              <a:gd name="T28" fmla="*/ 84 w 792"/>
              <a:gd name="T29" fmla="*/ 414 h 691"/>
              <a:gd name="T30" fmla="*/ 61 w 792"/>
              <a:gd name="T31" fmla="*/ 392 h 691"/>
              <a:gd name="T32" fmla="*/ 84 w 792"/>
              <a:gd name="T33" fmla="*/ 369 h 691"/>
              <a:gd name="T34" fmla="*/ 157 w 792"/>
              <a:gd name="T35" fmla="*/ 369 h 691"/>
              <a:gd name="T36" fmla="*/ 180 w 792"/>
              <a:gd name="T37" fmla="*/ 346 h 691"/>
              <a:gd name="T38" fmla="*/ 157 w 792"/>
              <a:gd name="T39" fmla="*/ 323 h 691"/>
              <a:gd name="T40" fmla="*/ 98 w 792"/>
              <a:gd name="T41" fmla="*/ 323 h 691"/>
              <a:gd name="T42" fmla="*/ 75 w 792"/>
              <a:gd name="T43" fmla="*/ 300 h 691"/>
              <a:gd name="T44" fmla="*/ 98 w 792"/>
              <a:gd name="T45" fmla="*/ 277 h 691"/>
              <a:gd name="T46" fmla="*/ 134 w 792"/>
              <a:gd name="T47" fmla="*/ 277 h 691"/>
              <a:gd name="T48" fmla="*/ 157 w 792"/>
              <a:gd name="T49" fmla="*/ 254 h 691"/>
              <a:gd name="T50" fmla="*/ 134 w 792"/>
              <a:gd name="T51" fmla="*/ 231 h 691"/>
              <a:gd name="T52" fmla="*/ 62 w 792"/>
              <a:gd name="T53" fmla="*/ 231 h 691"/>
              <a:gd name="T54" fmla="*/ 39 w 792"/>
              <a:gd name="T55" fmla="*/ 209 h 691"/>
              <a:gd name="T56" fmla="*/ 62 w 792"/>
              <a:gd name="T57" fmla="*/ 186 h 691"/>
              <a:gd name="T58" fmla="*/ 140 w 792"/>
              <a:gd name="T59" fmla="*/ 186 h 691"/>
              <a:gd name="T60" fmla="*/ 446 w 792"/>
              <a:gd name="T61" fmla="*/ 0 h 691"/>
              <a:gd name="T62" fmla="*/ 792 w 792"/>
              <a:gd name="T63" fmla="*/ 34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2" h="691">
                <a:moveTo>
                  <a:pt x="8" y="300"/>
                </a:moveTo>
                <a:cubicBezTo>
                  <a:pt x="8" y="287"/>
                  <a:pt x="18" y="277"/>
                  <a:pt x="31" y="277"/>
                </a:cubicBezTo>
                <a:cubicBezTo>
                  <a:pt x="43" y="277"/>
                  <a:pt x="54" y="287"/>
                  <a:pt x="54" y="300"/>
                </a:cubicBezTo>
                <a:cubicBezTo>
                  <a:pt x="54" y="313"/>
                  <a:pt x="43" y="323"/>
                  <a:pt x="31" y="323"/>
                </a:cubicBezTo>
                <a:cubicBezTo>
                  <a:pt x="18" y="323"/>
                  <a:pt x="8" y="313"/>
                  <a:pt x="8" y="300"/>
                </a:cubicBezTo>
                <a:close/>
                <a:moveTo>
                  <a:pt x="792" y="346"/>
                </a:moveTo>
                <a:cubicBezTo>
                  <a:pt x="792" y="537"/>
                  <a:pt x="637" y="691"/>
                  <a:pt x="446" y="691"/>
                </a:cubicBezTo>
                <a:cubicBezTo>
                  <a:pt x="313" y="691"/>
                  <a:pt x="198" y="616"/>
                  <a:pt x="140" y="506"/>
                </a:cubicBezTo>
                <a:cubicBezTo>
                  <a:pt x="23" y="506"/>
                  <a:pt x="23" y="506"/>
                  <a:pt x="23" y="506"/>
                </a:cubicBezTo>
                <a:cubicBezTo>
                  <a:pt x="10" y="506"/>
                  <a:pt x="0" y="496"/>
                  <a:pt x="0" y="483"/>
                </a:cubicBezTo>
                <a:cubicBezTo>
                  <a:pt x="0" y="470"/>
                  <a:pt x="10" y="460"/>
                  <a:pt x="23" y="460"/>
                </a:cubicBezTo>
                <a:cubicBezTo>
                  <a:pt x="98" y="460"/>
                  <a:pt x="98" y="460"/>
                  <a:pt x="98" y="460"/>
                </a:cubicBezTo>
                <a:cubicBezTo>
                  <a:pt x="110" y="460"/>
                  <a:pt x="121" y="450"/>
                  <a:pt x="121" y="437"/>
                </a:cubicBezTo>
                <a:cubicBezTo>
                  <a:pt x="121" y="425"/>
                  <a:pt x="110" y="414"/>
                  <a:pt x="98" y="414"/>
                </a:cubicBezTo>
                <a:cubicBezTo>
                  <a:pt x="84" y="414"/>
                  <a:pt x="84" y="414"/>
                  <a:pt x="84" y="414"/>
                </a:cubicBezTo>
                <a:cubicBezTo>
                  <a:pt x="71" y="414"/>
                  <a:pt x="61" y="404"/>
                  <a:pt x="61" y="392"/>
                </a:cubicBezTo>
                <a:cubicBezTo>
                  <a:pt x="61" y="379"/>
                  <a:pt x="71" y="369"/>
                  <a:pt x="84" y="369"/>
                </a:cubicBezTo>
                <a:cubicBezTo>
                  <a:pt x="157" y="369"/>
                  <a:pt x="157" y="369"/>
                  <a:pt x="157" y="369"/>
                </a:cubicBezTo>
                <a:cubicBezTo>
                  <a:pt x="169" y="369"/>
                  <a:pt x="180" y="358"/>
                  <a:pt x="180" y="346"/>
                </a:cubicBezTo>
                <a:cubicBezTo>
                  <a:pt x="180" y="333"/>
                  <a:pt x="169" y="323"/>
                  <a:pt x="157" y="323"/>
                </a:cubicBezTo>
                <a:cubicBezTo>
                  <a:pt x="98" y="323"/>
                  <a:pt x="98" y="323"/>
                  <a:pt x="98" y="323"/>
                </a:cubicBezTo>
                <a:cubicBezTo>
                  <a:pt x="86" y="323"/>
                  <a:pt x="75" y="313"/>
                  <a:pt x="75" y="300"/>
                </a:cubicBezTo>
                <a:cubicBezTo>
                  <a:pt x="75" y="287"/>
                  <a:pt x="86" y="277"/>
                  <a:pt x="98" y="277"/>
                </a:cubicBezTo>
                <a:cubicBezTo>
                  <a:pt x="134" y="277"/>
                  <a:pt x="134" y="277"/>
                  <a:pt x="134" y="277"/>
                </a:cubicBezTo>
                <a:cubicBezTo>
                  <a:pt x="146" y="277"/>
                  <a:pt x="157" y="267"/>
                  <a:pt x="157" y="254"/>
                </a:cubicBezTo>
                <a:cubicBezTo>
                  <a:pt x="157" y="242"/>
                  <a:pt x="146" y="231"/>
                  <a:pt x="134" y="231"/>
                </a:cubicBezTo>
                <a:cubicBezTo>
                  <a:pt x="62" y="231"/>
                  <a:pt x="62" y="231"/>
                  <a:pt x="62" y="231"/>
                </a:cubicBezTo>
                <a:cubicBezTo>
                  <a:pt x="49" y="231"/>
                  <a:pt x="39" y="221"/>
                  <a:pt x="39" y="209"/>
                </a:cubicBezTo>
                <a:cubicBezTo>
                  <a:pt x="39" y="196"/>
                  <a:pt x="49" y="186"/>
                  <a:pt x="62" y="186"/>
                </a:cubicBezTo>
                <a:cubicBezTo>
                  <a:pt x="62" y="186"/>
                  <a:pt x="140" y="186"/>
                  <a:pt x="140" y="186"/>
                </a:cubicBezTo>
                <a:cubicBezTo>
                  <a:pt x="198" y="75"/>
                  <a:pt x="313" y="0"/>
                  <a:pt x="446" y="0"/>
                </a:cubicBezTo>
                <a:cubicBezTo>
                  <a:pt x="637" y="0"/>
                  <a:pt x="792" y="155"/>
                  <a:pt x="792" y="346"/>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s-MX" dirty="0"/>
          </a:p>
          <a:p>
            <a:endParaRPr lang="es-MX" dirty="0"/>
          </a:p>
          <a:p>
            <a:pPr algn="ctr"/>
            <a:endParaRPr lang="es-MX" dirty="0">
              <a:latin typeface="Avenir Next LT Pro" panose="020B0504020202020204" pitchFamily="34" charset="0"/>
            </a:endParaRPr>
          </a:p>
          <a:p>
            <a:r>
              <a:rPr lang="es-MX" dirty="0">
                <a:latin typeface="Avenir Next LT Pro" panose="020B0504020202020204" pitchFamily="34" charset="0"/>
              </a:rPr>
              <a:t>                   </a:t>
            </a:r>
            <a:r>
              <a:rPr lang="es-MX" sz="2000" b="1" dirty="0">
                <a:solidFill>
                  <a:srgbClr val="002060"/>
                </a:solidFill>
                <a:latin typeface="Avenir Next LT Pro" panose="020B0504020202020204" pitchFamily="34" charset="0"/>
              </a:rPr>
              <a:t>PAQUETE</a:t>
            </a:r>
          </a:p>
          <a:p>
            <a:r>
              <a:rPr lang="es-MX" sz="2000" b="1" dirty="0">
                <a:solidFill>
                  <a:srgbClr val="002060"/>
                </a:solidFill>
                <a:latin typeface="Avenir Next LT Pro" panose="020B0504020202020204" pitchFamily="34" charset="0"/>
              </a:rPr>
              <a:t>                 INTEGRAL</a:t>
            </a:r>
          </a:p>
          <a:p>
            <a:r>
              <a:rPr lang="es-MX" sz="2000" b="1" dirty="0">
                <a:solidFill>
                  <a:srgbClr val="002060"/>
                </a:solidFill>
                <a:latin typeface="Avenir Next LT Pro" panose="020B0504020202020204" pitchFamily="34" charset="0"/>
              </a:rPr>
              <a:t>                        </a:t>
            </a:r>
            <a:r>
              <a:rPr lang="es-MX" sz="2800" b="1" dirty="0">
                <a:solidFill>
                  <a:srgbClr val="002060"/>
                </a:solidFill>
                <a:latin typeface="Avenir Next LT Pro" panose="020B0504020202020204" pitchFamily="34" charset="0"/>
              </a:rPr>
              <a:t>4</a:t>
            </a:r>
          </a:p>
          <a:p>
            <a:r>
              <a:rPr lang="es-MX" dirty="0">
                <a:latin typeface="Avenir Next LT Pro" panose="020B0504020202020204" pitchFamily="34" charset="0"/>
              </a:rPr>
              <a:t> </a:t>
            </a:r>
            <a:endParaRPr lang="ru-RU" dirty="0"/>
          </a:p>
        </p:txBody>
      </p:sp>
      <p:sp>
        <p:nvSpPr>
          <p:cNvPr id="251" name="Freeform 251"/>
          <p:cNvSpPr>
            <a:spLocks noEditPoints="1"/>
          </p:cNvSpPr>
          <p:nvPr/>
        </p:nvSpPr>
        <p:spPr bwMode="auto">
          <a:xfrm>
            <a:off x="4934831" y="1109026"/>
            <a:ext cx="3241230" cy="2632075"/>
          </a:xfrm>
          <a:custGeom>
            <a:avLst/>
            <a:gdLst>
              <a:gd name="T0" fmla="*/ 31 w 792"/>
              <a:gd name="T1" fmla="*/ 369 h 691"/>
              <a:gd name="T2" fmla="*/ 54 w 792"/>
              <a:gd name="T3" fmla="*/ 392 h 691"/>
              <a:gd name="T4" fmla="*/ 31 w 792"/>
              <a:gd name="T5" fmla="*/ 414 h 691"/>
              <a:gd name="T6" fmla="*/ 8 w 792"/>
              <a:gd name="T7" fmla="*/ 392 h 691"/>
              <a:gd name="T8" fmla="*/ 31 w 792"/>
              <a:gd name="T9" fmla="*/ 369 h 691"/>
              <a:gd name="T10" fmla="*/ 446 w 792"/>
              <a:gd name="T11" fmla="*/ 691 h 691"/>
              <a:gd name="T12" fmla="*/ 140 w 792"/>
              <a:gd name="T13" fmla="*/ 506 h 691"/>
              <a:gd name="T14" fmla="*/ 62 w 792"/>
              <a:gd name="T15" fmla="*/ 506 h 691"/>
              <a:gd name="T16" fmla="*/ 39 w 792"/>
              <a:gd name="T17" fmla="*/ 483 h 691"/>
              <a:gd name="T18" fmla="*/ 62 w 792"/>
              <a:gd name="T19" fmla="*/ 460 h 691"/>
              <a:gd name="T20" fmla="*/ 134 w 792"/>
              <a:gd name="T21" fmla="*/ 460 h 691"/>
              <a:gd name="T22" fmla="*/ 157 w 792"/>
              <a:gd name="T23" fmla="*/ 437 h 691"/>
              <a:gd name="T24" fmla="*/ 134 w 792"/>
              <a:gd name="T25" fmla="*/ 414 h 691"/>
              <a:gd name="T26" fmla="*/ 98 w 792"/>
              <a:gd name="T27" fmla="*/ 414 h 691"/>
              <a:gd name="T28" fmla="*/ 75 w 792"/>
              <a:gd name="T29" fmla="*/ 392 h 691"/>
              <a:gd name="T30" fmla="*/ 98 w 792"/>
              <a:gd name="T31" fmla="*/ 369 h 691"/>
              <a:gd name="T32" fmla="*/ 157 w 792"/>
              <a:gd name="T33" fmla="*/ 369 h 691"/>
              <a:gd name="T34" fmla="*/ 180 w 792"/>
              <a:gd name="T35" fmla="*/ 346 h 691"/>
              <a:gd name="T36" fmla="*/ 157 w 792"/>
              <a:gd name="T37" fmla="*/ 323 h 691"/>
              <a:gd name="T38" fmla="*/ 84 w 792"/>
              <a:gd name="T39" fmla="*/ 323 h 691"/>
              <a:gd name="T40" fmla="*/ 61 w 792"/>
              <a:gd name="T41" fmla="*/ 300 h 691"/>
              <a:gd name="T42" fmla="*/ 84 w 792"/>
              <a:gd name="T43" fmla="*/ 277 h 691"/>
              <a:gd name="T44" fmla="*/ 98 w 792"/>
              <a:gd name="T45" fmla="*/ 277 h 691"/>
              <a:gd name="T46" fmla="*/ 121 w 792"/>
              <a:gd name="T47" fmla="*/ 254 h 691"/>
              <a:gd name="T48" fmla="*/ 98 w 792"/>
              <a:gd name="T49" fmla="*/ 231 h 691"/>
              <a:gd name="T50" fmla="*/ 23 w 792"/>
              <a:gd name="T51" fmla="*/ 231 h 691"/>
              <a:gd name="T52" fmla="*/ 0 w 792"/>
              <a:gd name="T53" fmla="*/ 209 h 691"/>
              <a:gd name="T54" fmla="*/ 23 w 792"/>
              <a:gd name="T55" fmla="*/ 186 h 691"/>
              <a:gd name="T56" fmla="*/ 140 w 792"/>
              <a:gd name="T57" fmla="*/ 186 h 691"/>
              <a:gd name="T58" fmla="*/ 446 w 792"/>
              <a:gd name="T59" fmla="*/ 0 h 691"/>
              <a:gd name="T60" fmla="*/ 792 w 792"/>
              <a:gd name="T61" fmla="*/ 346 h 691"/>
              <a:gd name="T62" fmla="*/ 446 w 792"/>
              <a:gd name="T63"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2" h="691">
                <a:moveTo>
                  <a:pt x="31" y="369"/>
                </a:moveTo>
                <a:cubicBezTo>
                  <a:pt x="43" y="369"/>
                  <a:pt x="54" y="379"/>
                  <a:pt x="54" y="392"/>
                </a:cubicBezTo>
                <a:cubicBezTo>
                  <a:pt x="54" y="404"/>
                  <a:pt x="43" y="414"/>
                  <a:pt x="31" y="414"/>
                </a:cubicBezTo>
                <a:cubicBezTo>
                  <a:pt x="18" y="414"/>
                  <a:pt x="8" y="404"/>
                  <a:pt x="8" y="392"/>
                </a:cubicBezTo>
                <a:cubicBezTo>
                  <a:pt x="8" y="379"/>
                  <a:pt x="18" y="369"/>
                  <a:pt x="31" y="369"/>
                </a:cubicBezTo>
                <a:close/>
                <a:moveTo>
                  <a:pt x="446" y="691"/>
                </a:moveTo>
                <a:cubicBezTo>
                  <a:pt x="313" y="691"/>
                  <a:pt x="198" y="616"/>
                  <a:pt x="140" y="506"/>
                </a:cubicBezTo>
                <a:cubicBezTo>
                  <a:pt x="62" y="506"/>
                  <a:pt x="62" y="506"/>
                  <a:pt x="62" y="506"/>
                </a:cubicBezTo>
                <a:cubicBezTo>
                  <a:pt x="50" y="506"/>
                  <a:pt x="39" y="496"/>
                  <a:pt x="39" y="483"/>
                </a:cubicBezTo>
                <a:cubicBezTo>
                  <a:pt x="39" y="470"/>
                  <a:pt x="50" y="460"/>
                  <a:pt x="62" y="460"/>
                </a:cubicBezTo>
                <a:cubicBezTo>
                  <a:pt x="134" y="460"/>
                  <a:pt x="134" y="460"/>
                  <a:pt x="134" y="460"/>
                </a:cubicBezTo>
                <a:cubicBezTo>
                  <a:pt x="147" y="460"/>
                  <a:pt x="157" y="450"/>
                  <a:pt x="157" y="437"/>
                </a:cubicBezTo>
                <a:cubicBezTo>
                  <a:pt x="157" y="425"/>
                  <a:pt x="147" y="414"/>
                  <a:pt x="134" y="414"/>
                </a:cubicBezTo>
                <a:cubicBezTo>
                  <a:pt x="98" y="414"/>
                  <a:pt x="98" y="414"/>
                  <a:pt x="98" y="414"/>
                </a:cubicBezTo>
                <a:cubicBezTo>
                  <a:pt x="86" y="414"/>
                  <a:pt x="75" y="404"/>
                  <a:pt x="75" y="392"/>
                </a:cubicBezTo>
                <a:cubicBezTo>
                  <a:pt x="75" y="379"/>
                  <a:pt x="86" y="369"/>
                  <a:pt x="98" y="369"/>
                </a:cubicBezTo>
                <a:cubicBezTo>
                  <a:pt x="157" y="369"/>
                  <a:pt x="157" y="369"/>
                  <a:pt x="157" y="369"/>
                </a:cubicBezTo>
                <a:cubicBezTo>
                  <a:pt x="169" y="369"/>
                  <a:pt x="180" y="358"/>
                  <a:pt x="180" y="346"/>
                </a:cubicBezTo>
                <a:cubicBezTo>
                  <a:pt x="180" y="333"/>
                  <a:pt x="169" y="323"/>
                  <a:pt x="157" y="323"/>
                </a:cubicBezTo>
                <a:cubicBezTo>
                  <a:pt x="84" y="323"/>
                  <a:pt x="84" y="323"/>
                  <a:pt x="84" y="323"/>
                </a:cubicBezTo>
                <a:cubicBezTo>
                  <a:pt x="71" y="323"/>
                  <a:pt x="61" y="313"/>
                  <a:pt x="61" y="300"/>
                </a:cubicBezTo>
                <a:cubicBezTo>
                  <a:pt x="61" y="287"/>
                  <a:pt x="71" y="277"/>
                  <a:pt x="84" y="277"/>
                </a:cubicBezTo>
                <a:cubicBezTo>
                  <a:pt x="98" y="277"/>
                  <a:pt x="98" y="277"/>
                  <a:pt x="98" y="277"/>
                </a:cubicBezTo>
                <a:cubicBezTo>
                  <a:pt x="111" y="277"/>
                  <a:pt x="121" y="267"/>
                  <a:pt x="121" y="254"/>
                </a:cubicBezTo>
                <a:cubicBezTo>
                  <a:pt x="121" y="242"/>
                  <a:pt x="111" y="232"/>
                  <a:pt x="98" y="231"/>
                </a:cubicBezTo>
                <a:cubicBezTo>
                  <a:pt x="23" y="231"/>
                  <a:pt x="23" y="231"/>
                  <a:pt x="23" y="231"/>
                </a:cubicBezTo>
                <a:cubicBezTo>
                  <a:pt x="10" y="231"/>
                  <a:pt x="0" y="221"/>
                  <a:pt x="0" y="209"/>
                </a:cubicBezTo>
                <a:cubicBezTo>
                  <a:pt x="0" y="196"/>
                  <a:pt x="10" y="186"/>
                  <a:pt x="23" y="186"/>
                </a:cubicBezTo>
                <a:cubicBezTo>
                  <a:pt x="23" y="186"/>
                  <a:pt x="140" y="186"/>
                  <a:pt x="140" y="186"/>
                </a:cubicBezTo>
                <a:cubicBezTo>
                  <a:pt x="198" y="75"/>
                  <a:pt x="313" y="0"/>
                  <a:pt x="446" y="0"/>
                </a:cubicBezTo>
                <a:cubicBezTo>
                  <a:pt x="637" y="0"/>
                  <a:pt x="792" y="155"/>
                  <a:pt x="792" y="346"/>
                </a:cubicBezTo>
                <a:cubicBezTo>
                  <a:pt x="792" y="537"/>
                  <a:pt x="637" y="691"/>
                  <a:pt x="446" y="69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MX" dirty="0"/>
          </a:p>
          <a:p>
            <a:endParaRPr lang="es-MX" dirty="0"/>
          </a:p>
          <a:p>
            <a:endParaRPr lang="es-MX" dirty="0"/>
          </a:p>
          <a:p>
            <a:r>
              <a:rPr lang="es-MX" dirty="0">
                <a:latin typeface="Avenir Next LT Pro" panose="020B0504020202020204" pitchFamily="34" charset="0"/>
              </a:rPr>
              <a:t>                   </a:t>
            </a:r>
            <a:r>
              <a:rPr lang="es-MX" sz="2000" b="1" dirty="0">
                <a:solidFill>
                  <a:srgbClr val="002060"/>
                </a:solidFill>
                <a:latin typeface="Avenir Next LT Pro" panose="020B0504020202020204" pitchFamily="34" charset="0"/>
              </a:rPr>
              <a:t>CAPITADO</a:t>
            </a:r>
          </a:p>
          <a:p>
            <a:r>
              <a:rPr lang="es-MX" sz="3200" b="1" dirty="0">
                <a:solidFill>
                  <a:srgbClr val="002060"/>
                </a:solidFill>
                <a:latin typeface="Avenir Next LT Pro" panose="020B0504020202020204" pitchFamily="34" charset="0"/>
              </a:rPr>
              <a:t>              </a:t>
            </a:r>
            <a:r>
              <a:rPr lang="es-MX" sz="2800" b="1" dirty="0">
                <a:solidFill>
                  <a:srgbClr val="002060"/>
                </a:solidFill>
                <a:latin typeface="Avenir Next LT Pro" panose="020B0504020202020204" pitchFamily="34" charset="0"/>
              </a:rPr>
              <a:t>141</a:t>
            </a:r>
            <a:endParaRPr lang="ru-RU" sz="2800" b="1" dirty="0">
              <a:solidFill>
                <a:srgbClr val="002060"/>
              </a:solidFill>
            </a:endParaRPr>
          </a:p>
        </p:txBody>
      </p:sp>
      <p:sp>
        <p:nvSpPr>
          <p:cNvPr id="252" name="Freeform 252"/>
          <p:cNvSpPr>
            <a:spLocks noEditPoints="1"/>
          </p:cNvSpPr>
          <p:nvPr/>
        </p:nvSpPr>
        <p:spPr bwMode="auto">
          <a:xfrm>
            <a:off x="7410884" y="1109026"/>
            <a:ext cx="3097213" cy="2632075"/>
          </a:xfrm>
          <a:custGeom>
            <a:avLst/>
            <a:gdLst>
              <a:gd name="T0" fmla="*/ 0 w 814"/>
              <a:gd name="T1" fmla="*/ 300 h 691"/>
              <a:gd name="T2" fmla="*/ 23 w 814"/>
              <a:gd name="T3" fmla="*/ 277 h 691"/>
              <a:gd name="T4" fmla="*/ 45 w 814"/>
              <a:gd name="T5" fmla="*/ 300 h 691"/>
              <a:gd name="T6" fmla="*/ 23 w 814"/>
              <a:gd name="T7" fmla="*/ 323 h 691"/>
              <a:gd name="T8" fmla="*/ 0 w 814"/>
              <a:gd name="T9" fmla="*/ 300 h 691"/>
              <a:gd name="T10" fmla="*/ 814 w 814"/>
              <a:gd name="T11" fmla="*/ 346 h 691"/>
              <a:gd name="T12" fmla="*/ 468 w 814"/>
              <a:gd name="T13" fmla="*/ 691 h 691"/>
              <a:gd name="T14" fmla="*/ 162 w 814"/>
              <a:gd name="T15" fmla="*/ 506 h 691"/>
              <a:gd name="T16" fmla="*/ 101 w 814"/>
              <a:gd name="T17" fmla="*/ 506 h 691"/>
              <a:gd name="T18" fmla="*/ 78 w 814"/>
              <a:gd name="T19" fmla="*/ 483 h 691"/>
              <a:gd name="T20" fmla="*/ 101 w 814"/>
              <a:gd name="T21" fmla="*/ 460 h 691"/>
              <a:gd name="T22" fmla="*/ 119 w 814"/>
              <a:gd name="T23" fmla="*/ 460 h 691"/>
              <a:gd name="T24" fmla="*/ 142 w 814"/>
              <a:gd name="T25" fmla="*/ 437 h 691"/>
              <a:gd name="T26" fmla="*/ 119 w 814"/>
              <a:gd name="T27" fmla="*/ 414 h 691"/>
              <a:gd name="T28" fmla="*/ 52 w 814"/>
              <a:gd name="T29" fmla="*/ 414 h 691"/>
              <a:gd name="T30" fmla="*/ 29 w 814"/>
              <a:gd name="T31" fmla="*/ 392 h 691"/>
              <a:gd name="T32" fmla="*/ 52 w 814"/>
              <a:gd name="T33" fmla="*/ 369 h 691"/>
              <a:gd name="T34" fmla="*/ 162 w 814"/>
              <a:gd name="T35" fmla="*/ 369 h 691"/>
              <a:gd name="T36" fmla="*/ 185 w 814"/>
              <a:gd name="T37" fmla="*/ 346 h 691"/>
              <a:gd name="T38" fmla="*/ 162 w 814"/>
              <a:gd name="T39" fmla="*/ 323 h 691"/>
              <a:gd name="T40" fmla="*/ 90 w 814"/>
              <a:gd name="T41" fmla="*/ 323 h 691"/>
              <a:gd name="T42" fmla="*/ 67 w 814"/>
              <a:gd name="T43" fmla="*/ 300 h 691"/>
              <a:gd name="T44" fmla="*/ 90 w 814"/>
              <a:gd name="T45" fmla="*/ 277 h 691"/>
              <a:gd name="T46" fmla="*/ 155 w 814"/>
              <a:gd name="T47" fmla="*/ 277 h 691"/>
              <a:gd name="T48" fmla="*/ 178 w 814"/>
              <a:gd name="T49" fmla="*/ 254 h 691"/>
              <a:gd name="T50" fmla="*/ 155 w 814"/>
              <a:gd name="T51" fmla="*/ 231 h 691"/>
              <a:gd name="T52" fmla="*/ 134 w 814"/>
              <a:gd name="T53" fmla="*/ 231 h 691"/>
              <a:gd name="T54" fmla="*/ 111 w 814"/>
              <a:gd name="T55" fmla="*/ 209 h 691"/>
              <a:gd name="T56" fmla="*/ 134 w 814"/>
              <a:gd name="T57" fmla="*/ 186 h 691"/>
              <a:gd name="T58" fmla="*/ 162 w 814"/>
              <a:gd name="T59" fmla="*/ 186 h 691"/>
              <a:gd name="T60" fmla="*/ 468 w 814"/>
              <a:gd name="T61" fmla="*/ 0 h 691"/>
              <a:gd name="T62" fmla="*/ 814 w 814"/>
              <a:gd name="T63" fmla="*/ 34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4" h="691">
                <a:moveTo>
                  <a:pt x="0" y="300"/>
                </a:moveTo>
                <a:cubicBezTo>
                  <a:pt x="0" y="287"/>
                  <a:pt x="10" y="277"/>
                  <a:pt x="23" y="277"/>
                </a:cubicBezTo>
                <a:cubicBezTo>
                  <a:pt x="35" y="277"/>
                  <a:pt x="45" y="287"/>
                  <a:pt x="45" y="300"/>
                </a:cubicBezTo>
                <a:cubicBezTo>
                  <a:pt x="45" y="313"/>
                  <a:pt x="35" y="323"/>
                  <a:pt x="23" y="323"/>
                </a:cubicBezTo>
                <a:cubicBezTo>
                  <a:pt x="10" y="323"/>
                  <a:pt x="0" y="313"/>
                  <a:pt x="0" y="300"/>
                </a:cubicBezTo>
                <a:close/>
                <a:moveTo>
                  <a:pt x="814" y="346"/>
                </a:moveTo>
                <a:cubicBezTo>
                  <a:pt x="814" y="537"/>
                  <a:pt x="659" y="691"/>
                  <a:pt x="468" y="691"/>
                </a:cubicBezTo>
                <a:cubicBezTo>
                  <a:pt x="335" y="691"/>
                  <a:pt x="220" y="616"/>
                  <a:pt x="162" y="506"/>
                </a:cubicBezTo>
                <a:cubicBezTo>
                  <a:pt x="101" y="506"/>
                  <a:pt x="101" y="506"/>
                  <a:pt x="101" y="506"/>
                </a:cubicBezTo>
                <a:cubicBezTo>
                  <a:pt x="88" y="506"/>
                  <a:pt x="78" y="496"/>
                  <a:pt x="78" y="483"/>
                </a:cubicBezTo>
                <a:cubicBezTo>
                  <a:pt x="78" y="470"/>
                  <a:pt x="88" y="460"/>
                  <a:pt x="101" y="460"/>
                </a:cubicBezTo>
                <a:cubicBezTo>
                  <a:pt x="119" y="460"/>
                  <a:pt x="119" y="460"/>
                  <a:pt x="119" y="460"/>
                </a:cubicBezTo>
                <a:cubicBezTo>
                  <a:pt x="132" y="460"/>
                  <a:pt x="142" y="450"/>
                  <a:pt x="142" y="437"/>
                </a:cubicBezTo>
                <a:cubicBezTo>
                  <a:pt x="142" y="425"/>
                  <a:pt x="132" y="414"/>
                  <a:pt x="119" y="414"/>
                </a:cubicBezTo>
                <a:cubicBezTo>
                  <a:pt x="52" y="414"/>
                  <a:pt x="52" y="414"/>
                  <a:pt x="52" y="414"/>
                </a:cubicBezTo>
                <a:cubicBezTo>
                  <a:pt x="40" y="414"/>
                  <a:pt x="29" y="404"/>
                  <a:pt x="29" y="392"/>
                </a:cubicBezTo>
                <a:cubicBezTo>
                  <a:pt x="29" y="379"/>
                  <a:pt x="40" y="369"/>
                  <a:pt x="52" y="369"/>
                </a:cubicBezTo>
                <a:cubicBezTo>
                  <a:pt x="162" y="369"/>
                  <a:pt x="162" y="369"/>
                  <a:pt x="162" y="369"/>
                </a:cubicBezTo>
                <a:cubicBezTo>
                  <a:pt x="175" y="369"/>
                  <a:pt x="185" y="358"/>
                  <a:pt x="185" y="346"/>
                </a:cubicBezTo>
                <a:cubicBezTo>
                  <a:pt x="185" y="333"/>
                  <a:pt x="175" y="323"/>
                  <a:pt x="162" y="323"/>
                </a:cubicBezTo>
                <a:cubicBezTo>
                  <a:pt x="90" y="323"/>
                  <a:pt x="90" y="323"/>
                  <a:pt x="90" y="323"/>
                </a:cubicBezTo>
                <a:cubicBezTo>
                  <a:pt x="77" y="323"/>
                  <a:pt x="67" y="313"/>
                  <a:pt x="67" y="300"/>
                </a:cubicBezTo>
                <a:cubicBezTo>
                  <a:pt x="67" y="287"/>
                  <a:pt x="77" y="277"/>
                  <a:pt x="90" y="277"/>
                </a:cubicBezTo>
                <a:cubicBezTo>
                  <a:pt x="155" y="277"/>
                  <a:pt x="155" y="277"/>
                  <a:pt x="155" y="277"/>
                </a:cubicBezTo>
                <a:cubicBezTo>
                  <a:pt x="168" y="277"/>
                  <a:pt x="178" y="267"/>
                  <a:pt x="178" y="254"/>
                </a:cubicBezTo>
                <a:cubicBezTo>
                  <a:pt x="178" y="242"/>
                  <a:pt x="168" y="231"/>
                  <a:pt x="155" y="231"/>
                </a:cubicBezTo>
                <a:cubicBezTo>
                  <a:pt x="134" y="231"/>
                  <a:pt x="134" y="231"/>
                  <a:pt x="134" y="231"/>
                </a:cubicBezTo>
                <a:cubicBezTo>
                  <a:pt x="121" y="231"/>
                  <a:pt x="111" y="221"/>
                  <a:pt x="111" y="209"/>
                </a:cubicBezTo>
                <a:cubicBezTo>
                  <a:pt x="111" y="196"/>
                  <a:pt x="121" y="186"/>
                  <a:pt x="134" y="186"/>
                </a:cubicBezTo>
                <a:cubicBezTo>
                  <a:pt x="134" y="186"/>
                  <a:pt x="162" y="186"/>
                  <a:pt x="162" y="186"/>
                </a:cubicBezTo>
                <a:cubicBezTo>
                  <a:pt x="220" y="75"/>
                  <a:pt x="335" y="0"/>
                  <a:pt x="468" y="0"/>
                </a:cubicBezTo>
                <a:cubicBezTo>
                  <a:pt x="659" y="0"/>
                  <a:pt x="814" y="155"/>
                  <a:pt x="814" y="346"/>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r>
              <a:rPr lang="es-MX" dirty="0"/>
              <a:t>             </a:t>
            </a:r>
          </a:p>
          <a:p>
            <a:endParaRPr lang="es-MX" dirty="0"/>
          </a:p>
          <a:p>
            <a:endParaRPr lang="es-MX" dirty="0"/>
          </a:p>
          <a:p>
            <a:pPr algn="ctr"/>
            <a:r>
              <a:rPr lang="es-MX" sz="2400" dirty="0">
                <a:latin typeface="Avenir Next LT Pro" panose="020B0504020202020204" pitchFamily="34" charset="0"/>
              </a:rPr>
              <a:t>      </a:t>
            </a:r>
            <a:r>
              <a:rPr lang="es-MX" sz="2200" b="1" dirty="0">
                <a:solidFill>
                  <a:srgbClr val="002060"/>
                </a:solidFill>
                <a:latin typeface="Avenir Next LT Pro" panose="020B0504020202020204" pitchFamily="34" charset="0"/>
              </a:rPr>
              <a:t>EVENTO</a:t>
            </a:r>
          </a:p>
          <a:p>
            <a:pPr algn="ctr"/>
            <a:r>
              <a:rPr lang="es-MX" sz="3200" b="1" dirty="0">
                <a:solidFill>
                  <a:srgbClr val="002060"/>
                </a:solidFill>
                <a:latin typeface="Avenir Next LT Pro" panose="020B0504020202020204" pitchFamily="34" charset="0"/>
              </a:rPr>
              <a:t>      </a:t>
            </a:r>
            <a:r>
              <a:rPr lang="es-MX" sz="2800" b="1" dirty="0">
                <a:solidFill>
                  <a:srgbClr val="002060"/>
                </a:solidFill>
                <a:latin typeface="Avenir Next LT Pro" panose="020B0504020202020204" pitchFamily="34" charset="0"/>
              </a:rPr>
              <a:t>160</a:t>
            </a:r>
            <a:endParaRPr lang="ru-RU" sz="3200" b="1" dirty="0">
              <a:solidFill>
                <a:srgbClr val="002060"/>
              </a:solidFill>
            </a:endParaRPr>
          </a:p>
        </p:txBody>
      </p:sp>
      <p:sp>
        <p:nvSpPr>
          <p:cNvPr id="31" name="CuadroTexto 30">
            <a:extLst>
              <a:ext uri="{FF2B5EF4-FFF2-40B4-BE49-F238E27FC236}">
                <a16:creationId xmlns:a16="http://schemas.microsoft.com/office/drawing/2014/main" id="{FA272A0D-A9D3-8719-86A6-55E9827FE5AB}"/>
              </a:ext>
            </a:extLst>
          </p:cNvPr>
          <p:cNvSpPr txBox="1"/>
          <p:nvPr/>
        </p:nvSpPr>
        <p:spPr>
          <a:xfrm>
            <a:off x="1144271" y="485596"/>
            <a:ext cx="10195560" cy="430887"/>
          </a:xfrm>
          <a:prstGeom prst="rect">
            <a:avLst/>
          </a:prstGeom>
          <a:noFill/>
        </p:spPr>
        <p:txBody>
          <a:bodyPr wrap="square">
            <a:spAutoFit/>
          </a:bodyPr>
          <a:lstStyle/>
          <a:p>
            <a:pPr algn="ctr"/>
            <a:r>
              <a:rPr lang="es-MX" sz="2200" b="1" dirty="0">
                <a:solidFill>
                  <a:srgbClr val="134163"/>
                </a:solidFill>
                <a:effectLst/>
                <a:latin typeface="Avenir Next LT Pro" panose="020B0504020202020204" pitchFamily="34" charset="0"/>
                <a:ea typeface="Calibri" panose="020F0502020204030204" pitchFamily="34" charset="0"/>
              </a:rPr>
              <a:t>RED DE SERVICIOS CAPRESOCA EPS </a:t>
            </a:r>
            <a:endParaRPr lang="es-CO" sz="2200" b="1" dirty="0">
              <a:latin typeface="Avenir Next LT Pro" panose="020B0504020202020204" pitchFamily="34" charset="0"/>
            </a:endParaRPr>
          </a:p>
        </p:txBody>
      </p:sp>
      <p:sp>
        <p:nvSpPr>
          <p:cNvPr id="33" name="CuadroTexto 32">
            <a:extLst>
              <a:ext uri="{FF2B5EF4-FFF2-40B4-BE49-F238E27FC236}">
                <a16:creationId xmlns:a16="http://schemas.microsoft.com/office/drawing/2014/main" id="{DA970E16-38AF-0BA4-BA96-9EB7AECF849F}"/>
              </a:ext>
            </a:extLst>
          </p:cNvPr>
          <p:cNvSpPr txBox="1"/>
          <p:nvPr/>
        </p:nvSpPr>
        <p:spPr>
          <a:xfrm>
            <a:off x="433137" y="3787087"/>
            <a:ext cx="9881285" cy="3217035"/>
          </a:xfrm>
          <a:prstGeom prst="rect">
            <a:avLst/>
          </a:prstGeom>
          <a:noFill/>
        </p:spPr>
        <p:txBody>
          <a:bodyPr wrap="square">
            <a:spAutoFit/>
          </a:bodyPr>
          <a:lstStyle/>
          <a:p>
            <a:pPr algn="just">
              <a:lnSpc>
                <a:spcPct val="107000"/>
              </a:lnSpc>
              <a:spcAft>
                <a:spcPts val="800"/>
              </a:spcAft>
            </a:pPr>
            <a:r>
              <a:rPr lang="es-MX"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Con corte a 30 de septiembre d</a:t>
            </a:r>
            <a:r>
              <a:rPr lang="es-MX"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el año 2022, se ha suscrito </a:t>
            </a:r>
            <a:r>
              <a:rPr lang="es-MX" sz="28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317</a:t>
            </a:r>
            <a:r>
              <a:rPr lang="es-MX"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rPr>
              <a:t> contratos para garantizar la red de servicios primaria y complementaria. </a:t>
            </a:r>
          </a:p>
          <a:p>
            <a:pPr algn="just">
              <a:lnSpc>
                <a:spcPct val="107000"/>
              </a:lnSpc>
              <a:spcAft>
                <a:spcPts val="800"/>
              </a:spcAft>
            </a:pPr>
            <a:r>
              <a:rPr lang="es-MX" dirty="0">
                <a:solidFill>
                  <a:srgbClr val="002060"/>
                </a:solidFill>
                <a:latin typeface="Avenir Next LT Pro" panose="020B0504020202020204" pitchFamily="34" charset="0"/>
                <a:cs typeface="Times New Roman" panose="02020603050405020304" pitchFamily="18" charset="0"/>
              </a:rPr>
              <a:t>El 61 % de los contratos corresponde a  servicios de baja complejidad</a:t>
            </a:r>
          </a:p>
          <a:p>
            <a:pPr algn="just">
              <a:lnSpc>
                <a:spcPct val="107000"/>
              </a:lnSpc>
              <a:spcAft>
                <a:spcPts val="800"/>
              </a:spcAft>
            </a:pPr>
            <a:r>
              <a:rPr lang="es-MX" dirty="0">
                <a:solidFill>
                  <a:srgbClr val="002060"/>
                </a:solidFill>
                <a:latin typeface="Avenir Next LT Pro" panose="020B0504020202020204" pitchFamily="34" charset="0"/>
                <a:cs typeface="Times New Roman" panose="02020603050405020304" pitchFamily="18" charset="0"/>
              </a:rPr>
              <a:t>El 30% de los contratos corresponde a  servicios de mediana complejidad</a:t>
            </a:r>
          </a:p>
          <a:p>
            <a:pPr algn="just">
              <a:lnSpc>
                <a:spcPct val="107000"/>
              </a:lnSpc>
              <a:spcAft>
                <a:spcPts val="800"/>
              </a:spcAft>
            </a:pPr>
            <a:r>
              <a:rPr lang="es-MX" dirty="0">
                <a:solidFill>
                  <a:srgbClr val="002060"/>
                </a:solidFill>
                <a:latin typeface="Avenir Next LT Pro" panose="020B0504020202020204" pitchFamily="34" charset="0"/>
                <a:cs typeface="Times New Roman" panose="02020603050405020304" pitchFamily="18" charset="0"/>
              </a:rPr>
              <a:t>El 9% de los contratos corresponde a  servicios de alta complejidad</a:t>
            </a:r>
          </a:p>
          <a:p>
            <a:pPr algn="just">
              <a:lnSpc>
                <a:spcPct val="107000"/>
              </a:lnSpc>
              <a:spcAft>
                <a:spcPts val="800"/>
              </a:spcAft>
            </a:pPr>
            <a:r>
              <a:rPr lang="es-MX" dirty="0">
                <a:solidFill>
                  <a:srgbClr val="002060"/>
                </a:solidFill>
                <a:latin typeface="Avenir Next LT Pro" panose="020B0504020202020204" pitchFamily="34" charset="0"/>
                <a:cs typeface="Times New Roman" panose="02020603050405020304" pitchFamily="18" charset="0"/>
              </a:rPr>
              <a:t>Garantizando la atención en patologías de alto costo como Artritis Reumatoide, Cáncer, Enfermedad Renal Crónica, Hemofilia y VIH. </a:t>
            </a:r>
            <a:endParaRPr lang="es-CO" dirty="0">
              <a:solidFill>
                <a:srgbClr val="002060"/>
              </a:solidFill>
              <a:latin typeface="Avenir Next LT Pro" panose="020B0504020202020204" pitchFamily="34" charset="0"/>
              <a:cs typeface="Times New Roman" panose="02020603050405020304" pitchFamily="18" charset="0"/>
            </a:endParaRPr>
          </a:p>
          <a:p>
            <a:pPr algn="just">
              <a:lnSpc>
                <a:spcPct val="107000"/>
              </a:lnSpc>
              <a:spcAft>
                <a:spcPts val="800"/>
              </a:spcAft>
            </a:pPr>
            <a:endParaRPr lang="es-CO" sz="2400"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p:txBody>
      </p:sp>
      <p:grpSp>
        <p:nvGrpSpPr>
          <p:cNvPr id="76" name="Group 125">
            <a:extLst>
              <a:ext uri="{FF2B5EF4-FFF2-40B4-BE49-F238E27FC236}">
                <a16:creationId xmlns:a16="http://schemas.microsoft.com/office/drawing/2014/main" id="{EF8D81E3-16AE-FCBA-D952-AF4FB747DB47}"/>
              </a:ext>
            </a:extLst>
          </p:cNvPr>
          <p:cNvGrpSpPr/>
          <p:nvPr/>
        </p:nvGrpSpPr>
        <p:grpSpPr>
          <a:xfrm>
            <a:off x="10704947" y="701039"/>
            <a:ext cx="849313" cy="5054600"/>
            <a:chOff x="5629275" y="1163638"/>
            <a:chExt cx="849313" cy="5054600"/>
          </a:xfrm>
        </p:grpSpPr>
        <p:sp>
          <p:nvSpPr>
            <p:cNvPr id="77" name="Freeform 806">
              <a:extLst>
                <a:ext uri="{FF2B5EF4-FFF2-40B4-BE49-F238E27FC236}">
                  <a16:creationId xmlns:a16="http://schemas.microsoft.com/office/drawing/2014/main" id="{962FCBD5-64D1-5D8B-E5A5-AD1195D65DC4}"/>
                </a:ext>
              </a:extLst>
            </p:cNvPr>
            <p:cNvSpPr>
              <a:spLocks/>
            </p:cNvSpPr>
            <p:nvPr/>
          </p:nvSpPr>
          <p:spPr bwMode="auto">
            <a:xfrm>
              <a:off x="5873750" y="5399088"/>
              <a:ext cx="360363" cy="819150"/>
            </a:xfrm>
            <a:custGeom>
              <a:avLst/>
              <a:gdLst>
                <a:gd name="T0" fmla="*/ 0 w 96"/>
                <a:gd name="T1" fmla="*/ 661332 h 218"/>
                <a:gd name="T2" fmla="*/ 180182 w 96"/>
                <a:gd name="T3" fmla="*/ 819150 h 218"/>
                <a:gd name="T4" fmla="*/ 360363 w 96"/>
                <a:gd name="T5" fmla="*/ 661332 h 218"/>
                <a:gd name="T6" fmla="*/ 360363 w 96"/>
                <a:gd name="T7" fmla="*/ 0 h 218"/>
                <a:gd name="T8" fmla="*/ 0 w 96"/>
                <a:gd name="T9" fmla="*/ 0 h 218"/>
                <a:gd name="T10" fmla="*/ 0 w 96"/>
                <a:gd name="T11" fmla="*/ 661332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218">
                  <a:moveTo>
                    <a:pt x="0" y="176"/>
                  </a:moveTo>
                  <a:cubicBezTo>
                    <a:pt x="0" y="199"/>
                    <a:pt x="21" y="218"/>
                    <a:pt x="48" y="218"/>
                  </a:cubicBezTo>
                  <a:cubicBezTo>
                    <a:pt x="75" y="218"/>
                    <a:pt x="96" y="199"/>
                    <a:pt x="96" y="176"/>
                  </a:cubicBezTo>
                  <a:cubicBezTo>
                    <a:pt x="96" y="0"/>
                    <a:pt x="96" y="0"/>
                    <a:pt x="96" y="0"/>
                  </a:cubicBezTo>
                  <a:cubicBezTo>
                    <a:pt x="0" y="0"/>
                    <a:pt x="0" y="0"/>
                    <a:pt x="0" y="0"/>
                  </a:cubicBezTo>
                  <a:cubicBezTo>
                    <a:pt x="0" y="176"/>
                    <a:pt x="0" y="176"/>
                    <a:pt x="0" y="176"/>
                  </a:cubicBezTo>
                </a:path>
              </a:pathLst>
            </a:custGeom>
            <a:solidFill>
              <a:schemeClr val="bg2">
                <a:lumMod val="85000"/>
              </a:schemeClr>
            </a:solidFill>
            <a:ln>
              <a:noFill/>
            </a:ln>
          </p:spPr>
          <p:txBody>
            <a:bodyPr/>
            <a:lstStyle/>
            <a:p>
              <a:endParaRPr lang="ru-RU"/>
            </a:p>
          </p:txBody>
        </p:sp>
        <p:sp>
          <p:nvSpPr>
            <p:cNvPr id="78" name="Freeform 807">
              <a:extLst>
                <a:ext uri="{FF2B5EF4-FFF2-40B4-BE49-F238E27FC236}">
                  <a16:creationId xmlns:a16="http://schemas.microsoft.com/office/drawing/2014/main" id="{DB3E5F1E-F8BA-7C97-C5C5-23B5B1C33BC5}"/>
                </a:ext>
              </a:extLst>
            </p:cNvPr>
            <p:cNvSpPr>
              <a:spLocks/>
            </p:cNvSpPr>
            <p:nvPr/>
          </p:nvSpPr>
          <p:spPr bwMode="auto">
            <a:xfrm>
              <a:off x="5629275" y="1163638"/>
              <a:ext cx="849313" cy="4175125"/>
            </a:xfrm>
            <a:custGeom>
              <a:avLst/>
              <a:gdLst>
                <a:gd name="T0" fmla="*/ 424657 w 226"/>
                <a:gd name="T1" fmla="*/ 0 h 1111"/>
                <a:gd name="T2" fmla="*/ 0 w 226"/>
                <a:gd name="T3" fmla="*/ 420895 h 1111"/>
                <a:gd name="T4" fmla="*/ 0 w 226"/>
                <a:gd name="T5" fmla="*/ 447201 h 1111"/>
                <a:gd name="T6" fmla="*/ 0 w 226"/>
                <a:gd name="T7" fmla="*/ 3348368 h 1111"/>
                <a:gd name="T8" fmla="*/ 184143 w 226"/>
                <a:gd name="T9" fmla="*/ 3664039 h 1111"/>
                <a:gd name="T10" fmla="*/ 244271 w 226"/>
                <a:gd name="T11" fmla="*/ 3825632 h 1111"/>
                <a:gd name="T12" fmla="*/ 244271 w 226"/>
                <a:gd name="T13" fmla="*/ 4175125 h 1111"/>
                <a:gd name="T14" fmla="*/ 605042 w 226"/>
                <a:gd name="T15" fmla="*/ 4175125 h 1111"/>
                <a:gd name="T16" fmla="*/ 605042 w 226"/>
                <a:gd name="T17" fmla="*/ 3825632 h 1111"/>
                <a:gd name="T18" fmla="*/ 665170 w 226"/>
                <a:gd name="T19" fmla="*/ 3664039 h 1111"/>
                <a:gd name="T20" fmla="*/ 849313 w 226"/>
                <a:gd name="T21" fmla="*/ 3348368 h 1111"/>
                <a:gd name="T22" fmla="*/ 849313 w 226"/>
                <a:gd name="T23" fmla="*/ 447201 h 1111"/>
                <a:gd name="T24" fmla="*/ 849313 w 226"/>
                <a:gd name="T25" fmla="*/ 420895 h 1111"/>
                <a:gd name="T26" fmla="*/ 424657 w 226"/>
                <a:gd name="T27" fmla="*/ 0 h 1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6" h="1111">
                  <a:moveTo>
                    <a:pt x="113" y="0"/>
                  </a:moveTo>
                  <a:cubicBezTo>
                    <a:pt x="51" y="0"/>
                    <a:pt x="0" y="50"/>
                    <a:pt x="0" y="112"/>
                  </a:cubicBezTo>
                  <a:cubicBezTo>
                    <a:pt x="0" y="115"/>
                    <a:pt x="0" y="117"/>
                    <a:pt x="0" y="119"/>
                  </a:cubicBezTo>
                  <a:cubicBezTo>
                    <a:pt x="0" y="891"/>
                    <a:pt x="0" y="891"/>
                    <a:pt x="0" y="891"/>
                  </a:cubicBezTo>
                  <a:cubicBezTo>
                    <a:pt x="5" y="933"/>
                    <a:pt x="31" y="957"/>
                    <a:pt x="49" y="975"/>
                  </a:cubicBezTo>
                  <a:cubicBezTo>
                    <a:pt x="62" y="988"/>
                    <a:pt x="64" y="1009"/>
                    <a:pt x="65" y="1018"/>
                  </a:cubicBezTo>
                  <a:cubicBezTo>
                    <a:pt x="65" y="1111"/>
                    <a:pt x="65" y="1111"/>
                    <a:pt x="65" y="1111"/>
                  </a:cubicBezTo>
                  <a:cubicBezTo>
                    <a:pt x="161" y="1111"/>
                    <a:pt x="161" y="1111"/>
                    <a:pt x="161" y="1111"/>
                  </a:cubicBezTo>
                  <a:cubicBezTo>
                    <a:pt x="161" y="1018"/>
                    <a:pt x="161" y="1018"/>
                    <a:pt x="161" y="1018"/>
                  </a:cubicBezTo>
                  <a:cubicBezTo>
                    <a:pt x="162" y="1009"/>
                    <a:pt x="164" y="988"/>
                    <a:pt x="177" y="975"/>
                  </a:cubicBezTo>
                  <a:cubicBezTo>
                    <a:pt x="195" y="957"/>
                    <a:pt x="221" y="933"/>
                    <a:pt x="226" y="891"/>
                  </a:cubicBezTo>
                  <a:cubicBezTo>
                    <a:pt x="226" y="119"/>
                    <a:pt x="226" y="119"/>
                    <a:pt x="226" y="119"/>
                  </a:cubicBezTo>
                  <a:cubicBezTo>
                    <a:pt x="226" y="117"/>
                    <a:pt x="226" y="115"/>
                    <a:pt x="226" y="112"/>
                  </a:cubicBezTo>
                  <a:cubicBezTo>
                    <a:pt x="226" y="50"/>
                    <a:pt x="175" y="0"/>
                    <a:pt x="113" y="0"/>
                  </a:cubicBezTo>
                </a:path>
              </a:pathLst>
            </a:custGeom>
            <a:solidFill>
              <a:schemeClr val="accent2"/>
            </a:solidFill>
            <a:ln>
              <a:noFill/>
            </a:ln>
          </p:spPr>
          <p:txBody>
            <a:bodyPr/>
            <a:lstStyle/>
            <a:p>
              <a:endParaRPr lang="ru-RU"/>
            </a:p>
          </p:txBody>
        </p:sp>
        <p:sp>
          <p:nvSpPr>
            <p:cNvPr id="79" name="Freeform 809">
              <a:extLst>
                <a:ext uri="{FF2B5EF4-FFF2-40B4-BE49-F238E27FC236}">
                  <a16:creationId xmlns:a16="http://schemas.microsoft.com/office/drawing/2014/main" id="{5578C3AE-5B02-D0DC-7070-FC4DBD77BE71}"/>
                </a:ext>
              </a:extLst>
            </p:cNvPr>
            <p:cNvSpPr>
              <a:spLocks/>
            </p:cNvSpPr>
            <p:nvPr/>
          </p:nvSpPr>
          <p:spPr bwMode="auto">
            <a:xfrm>
              <a:off x="6054725" y="5399088"/>
              <a:ext cx="179388" cy="819150"/>
            </a:xfrm>
            <a:custGeom>
              <a:avLst/>
              <a:gdLst>
                <a:gd name="T0" fmla="*/ 179388 w 48"/>
                <a:gd name="T1" fmla="*/ 0 h 218"/>
                <a:gd name="T2" fmla="*/ 0 w 48"/>
                <a:gd name="T3" fmla="*/ 0 h 218"/>
                <a:gd name="T4" fmla="*/ 0 w 48"/>
                <a:gd name="T5" fmla="*/ 819150 h 218"/>
                <a:gd name="T6" fmla="*/ 0 w 48"/>
                <a:gd name="T7" fmla="*/ 819150 h 218"/>
                <a:gd name="T8" fmla="*/ 0 w 48"/>
                <a:gd name="T9" fmla="*/ 819150 h 218"/>
                <a:gd name="T10" fmla="*/ 0 w 48"/>
                <a:gd name="T11" fmla="*/ 819150 h 218"/>
                <a:gd name="T12" fmla="*/ 179388 w 48"/>
                <a:gd name="T13" fmla="*/ 661332 h 218"/>
                <a:gd name="T14" fmla="*/ 179388 w 48"/>
                <a:gd name="T15" fmla="*/ 0 h 2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18">
                  <a:moveTo>
                    <a:pt x="48" y="0"/>
                  </a:moveTo>
                  <a:cubicBezTo>
                    <a:pt x="0" y="0"/>
                    <a:pt x="0" y="0"/>
                    <a:pt x="0" y="0"/>
                  </a:cubicBezTo>
                  <a:cubicBezTo>
                    <a:pt x="0" y="218"/>
                    <a:pt x="0" y="218"/>
                    <a:pt x="0" y="218"/>
                  </a:cubicBezTo>
                  <a:cubicBezTo>
                    <a:pt x="0" y="218"/>
                    <a:pt x="0" y="218"/>
                    <a:pt x="0" y="218"/>
                  </a:cubicBezTo>
                  <a:cubicBezTo>
                    <a:pt x="0" y="218"/>
                    <a:pt x="0" y="218"/>
                    <a:pt x="0" y="218"/>
                  </a:cubicBezTo>
                  <a:cubicBezTo>
                    <a:pt x="0" y="218"/>
                    <a:pt x="0" y="218"/>
                    <a:pt x="0" y="218"/>
                  </a:cubicBezTo>
                  <a:cubicBezTo>
                    <a:pt x="27" y="218"/>
                    <a:pt x="48" y="199"/>
                    <a:pt x="48" y="176"/>
                  </a:cubicBezTo>
                  <a:cubicBezTo>
                    <a:pt x="48" y="0"/>
                    <a:pt x="48" y="0"/>
                    <a:pt x="48" y="0"/>
                  </a:cubicBezTo>
                </a:path>
              </a:pathLst>
            </a:custGeom>
            <a:solidFill>
              <a:schemeClr val="bg2">
                <a:lumMod val="75000"/>
              </a:schemeClr>
            </a:solidFill>
            <a:ln>
              <a:noFill/>
            </a:ln>
          </p:spPr>
          <p:txBody>
            <a:bodyPr/>
            <a:lstStyle/>
            <a:p>
              <a:endParaRPr lang="ru-RU"/>
            </a:p>
          </p:txBody>
        </p:sp>
        <p:sp>
          <p:nvSpPr>
            <p:cNvPr id="80" name="Freeform 810">
              <a:extLst>
                <a:ext uri="{FF2B5EF4-FFF2-40B4-BE49-F238E27FC236}">
                  <a16:creationId xmlns:a16="http://schemas.microsoft.com/office/drawing/2014/main" id="{C85D617D-73A5-2AA2-D707-9C0B2D7B10A7}"/>
                </a:ext>
              </a:extLst>
            </p:cNvPr>
            <p:cNvSpPr>
              <a:spLocks/>
            </p:cNvSpPr>
            <p:nvPr/>
          </p:nvSpPr>
          <p:spPr bwMode="auto">
            <a:xfrm>
              <a:off x="6234113" y="4910138"/>
              <a:ext cx="15875" cy="428625"/>
            </a:xfrm>
            <a:custGeom>
              <a:avLst/>
              <a:gdLst>
                <a:gd name="T0" fmla="*/ 15875 w 4"/>
                <a:gd name="T1" fmla="*/ 0 h 114"/>
                <a:gd name="T2" fmla="*/ 0 w 4"/>
                <a:gd name="T3" fmla="*/ 78957 h 114"/>
                <a:gd name="T4" fmla="*/ 0 w 4"/>
                <a:gd name="T5" fmla="*/ 428625 h 114"/>
                <a:gd name="T6" fmla="*/ 0 w 4"/>
                <a:gd name="T7" fmla="*/ 428625 h 114"/>
                <a:gd name="T8" fmla="*/ 0 w 4"/>
                <a:gd name="T9" fmla="*/ 78957 h 114"/>
                <a:gd name="T10" fmla="*/ 15875 w 4"/>
                <a:gd name="T11" fmla="*/ 0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114">
                  <a:moveTo>
                    <a:pt x="4" y="0"/>
                  </a:moveTo>
                  <a:cubicBezTo>
                    <a:pt x="1" y="8"/>
                    <a:pt x="0" y="16"/>
                    <a:pt x="0" y="21"/>
                  </a:cubicBezTo>
                  <a:cubicBezTo>
                    <a:pt x="0" y="114"/>
                    <a:pt x="0" y="114"/>
                    <a:pt x="0" y="114"/>
                  </a:cubicBezTo>
                  <a:cubicBezTo>
                    <a:pt x="0" y="114"/>
                    <a:pt x="0" y="114"/>
                    <a:pt x="0" y="114"/>
                  </a:cubicBezTo>
                  <a:cubicBezTo>
                    <a:pt x="0" y="21"/>
                    <a:pt x="0" y="21"/>
                    <a:pt x="0" y="21"/>
                  </a:cubicBezTo>
                  <a:cubicBezTo>
                    <a:pt x="0" y="16"/>
                    <a:pt x="1" y="8"/>
                    <a:pt x="4" y="0"/>
                  </a:cubicBezTo>
                </a:path>
              </a:pathLst>
            </a:custGeom>
            <a:solidFill>
              <a:srgbClr val="69D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 name="Freeform 812">
              <a:extLst>
                <a:ext uri="{FF2B5EF4-FFF2-40B4-BE49-F238E27FC236}">
                  <a16:creationId xmlns:a16="http://schemas.microsoft.com/office/drawing/2014/main" id="{4261667E-5AF5-F147-A2B0-0AC7038AE712}"/>
                </a:ext>
              </a:extLst>
            </p:cNvPr>
            <p:cNvSpPr>
              <a:spLocks/>
            </p:cNvSpPr>
            <p:nvPr/>
          </p:nvSpPr>
          <p:spPr bwMode="auto">
            <a:xfrm>
              <a:off x="5757863" y="1550988"/>
              <a:ext cx="593725" cy="2994025"/>
            </a:xfrm>
            <a:custGeom>
              <a:avLst/>
              <a:gdLst>
                <a:gd name="T0" fmla="*/ 0 w 158"/>
                <a:gd name="T1" fmla="*/ 97672 h 797"/>
                <a:gd name="T2" fmla="*/ 0 w 158"/>
                <a:gd name="T3" fmla="*/ 2892596 h 797"/>
                <a:gd name="T4" fmla="*/ 97702 w 158"/>
                <a:gd name="T5" fmla="*/ 2994025 h 797"/>
                <a:gd name="T6" fmla="*/ 496023 w 158"/>
                <a:gd name="T7" fmla="*/ 2994025 h 797"/>
                <a:gd name="T8" fmla="*/ 593725 w 158"/>
                <a:gd name="T9" fmla="*/ 2892596 h 797"/>
                <a:gd name="T10" fmla="*/ 593725 w 158"/>
                <a:gd name="T11" fmla="*/ 97672 h 797"/>
                <a:gd name="T12" fmla="*/ 496023 w 158"/>
                <a:gd name="T13" fmla="*/ 0 h 797"/>
                <a:gd name="T14" fmla="*/ 97702 w 158"/>
                <a:gd name="T15" fmla="*/ 0 h 797"/>
                <a:gd name="T16" fmla="*/ 0 w 158"/>
                <a:gd name="T17" fmla="*/ 97672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797">
                  <a:moveTo>
                    <a:pt x="0" y="26"/>
                  </a:moveTo>
                  <a:cubicBezTo>
                    <a:pt x="0" y="770"/>
                    <a:pt x="0" y="770"/>
                    <a:pt x="0" y="770"/>
                  </a:cubicBezTo>
                  <a:cubicBezTo>
                    <a:pt x="0" y="785"/>
                    <a:pt x="12" y="797"/>
                    <a:pt x="26" y="797"/>
                  </a:cubicBezTo>
                  <a:cubicBezTo>
                    <a:pt x="132" y="797"/>
                    <a:pt x="132" y="797"/>
                    <a:pt x="132" y="797"/>
                  </a:cubicBezTo>
                  <a:cubicBezTo>
                    <a:pt x="146" y="797"/>
                    <a:pt x="158" y="785"/>
                    <a:pt x="158" y="770"/>
                  </a:cubicBezTo>
                  <a:cubicBezTo>
                    <a:pt x="158" y="26"/>
                    <a:pt x="158" y="26"/>
                    <a:pt x="158" y="26"/>
                  </a:cubicBezTo>
                  <a:cubicBezTo>
                    <a:pt x="158" y="12"/>
                    <a:pt x="146" y="0"/>
                    <a:pt x="132" y="0"/>
                  </a:cubicBezTo>
                  <a:cubicBezTo>
                    <a:pt x="26" y="0"/>
                    <a:pt x="26" y="0"/>
                    <a:pt x="26" y="0"/>
                  </a:cubicBezTo>
                  <a:cubicBezTo>
                    <a:pt x="12" y="0"/>
                    <a:pt x="0" y="12"/>
                    <a:pt x="0" y="26"/>
                  </a:cubicBezTo>
                </a:path>
              </a:pathLst>
            </a:custGeom>
            <a:solidFill>
              <a:schemeClr val="bg2"/>
            </a:solidFill>
            <a:ln>
              <a:noFill/>
            </a:ln>
          </p:spPr>
          <p:txBody>
            <a:bodyPr/>
            <a:lstStyle/>
            <a:p>
              <a:endParaRPr lang="ru-RU"/>
            </a:p>
          </p:txBody>
        </p:sp>
        <p:sp>
          <p:nvSpPr>
            <p:cNvPr id="82" name="Freeform 814">
              <a:extLst>
                <a:ext uri="{FF2B5EF4-FFF2-40B4-BE49-F238E27FC236}">
                  <a16:creationId xmlns:a16="http://schemas.microsoft.com/office/drawing/2014/main" id="{8243017A-B044-F805-EB2A-0CA2E252E3A1}"/>
                </a:ext>
              </a:extLst>
            </p:cNvPr>
            <p:cNvSpPr>
              <a:spLocks/>
            </p:cNvSpPr>
            <p:nvPr/>
          </p:nvSpPr>
          <p:spPr bwMode="auto">
            <a:xfrm>
              <a:off x="6054725" y="1550988"/>
              <a:ext cx="296863" cy="2994025"/>
            </a:xfrm>
            <a:custGeom>
              <a:avLst/>
              <a:gdLst>
                <a:gd name="T0" fmla="*/ 199161 w 79"/>
                <a:gd name="T1" fmla="*/ 0 h 797"/>
                <a:gd name="T2" fmla="*/ 0 w 79"/>
                <a:gd name="T3" fmla="*/ 0 h 797"/>
                <a:gd name="T4" fmla="*/ 0 w 79"/>
                <a:gd name="T5" fmla="*/ 169048 h 797"/>
                <a:gd name="T6" fmla="*/ 22547 w 79"/>
                <a:gd name="T7" fmla="*/ 180318 h 797"/>
                <a:gd name="T8" fmla="*/ 33820 w 79"/>
                <a:gd name="T9" fmla="*/ 206614 h 797"/>
                <a:gd name="T10" fmla="*/ 33820 w 79"/>
                <a:gd name="T11" fmla="*/ 206614 h 797"/>
                <a:gd name="T12" fmla="*/ 33820 w 79"/>
                <a:gd name="T13" fmla="*/ 206614 h 797"/>
                <a:gd name="T14" fmla="*/ 33820 w 79"/>
                <a:gd name="T15" fmla="*/ 604816 h 797"/>
                <a:gd name="T16" fmla="*/ 33820 w 79"/>
                <a:gd name="T17" fmla="*/ 608572 h 797"/>
                <a:gd name="T18" fmla="*/ 33820 w 79"/>
                <a:gd name="T19" fmla="*/ 608572 h 797"/>
                <a:gd name="T20" fmla="*/ 33820 w 79"/>
                <a:gd name="T21" fmla="*/ 608572 h 797"/>
                <a:gd name="T22" fmla="*/ 33820 w 79"/>
                <a:gd name="T23" fmla="*/ 2994025 h 797"/>
                <a:gd name="T24" fmla="*/ 199161 w 79"/>
                <a:gd name="T25" fmla="*/ 2994025 h 797"/>
                <a:gd name="T26" fmla="*/ 296863 w 79"/>
                <a:gd name="T27" fmla="*/ 2892596 h 797"/>
                <a:gd name="T28" fmla="*/ 296863 w 79"/>
                <a:gd name="T29" fmla="*/ 97672 h 797"/>
                <a:gd name="T30" fmla="*/ 199161 w 79"/>
                <a:gd name="T31" fmla="*/ 0 h 7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9" h="797">
                  <a:moveTo>
                    <a:pt x="53" y="0"/>
                  </a:moveTo>
                  <a:cubicBezTo>
                    <a:pt x="0" y="0"/>
                    <a:pt x="0" y="0"/>
                    <a:pt x="0" y="0"/>
                  </a:cubicBezTo>
                  <a:cubicBezTo>
                    <a:pt x="0" y="45"/>
                    <a:pt x="0" y="45"/>
                    <a:pt x="0" y="45"/>
                  </a:cubicBezTo>
                  <a:cubicBezTo>
                    <a:pt x="2" y="45"/>
                    <a:pt x="4" y="46"/>
                    <a:pt x="6" y="48"/>
                  </a:cubicBezTo>
                  <a:cubicBezTo>
                    <a:pt x="8" y="49"/>
                    <a:pt x="9" y="52"/>
                    <a:pt x="9" y="55"/>
                  </a:cubicBezTo>
                  <a:cubicBezTo>
                    <a:pt x="9" y="55"/>
                    <a:pt x="9" y="55"/>
                    <a:pt x="9" y="55"/>
                  </a:cubicBezTo>
                  <a:cubicBezTo>
                    <a:pt x="9" y="55"/>
                    <a:pt x="9" y="55"/>
                    <a:pt x="9" y="55"/>
                  </a:cubicBezTo>
                  <a:cubicBezTo>
                    <a:pt x="9" y="161"/>
                    <a:pt x="9" y="161"/>
                    <a:pt x="9" y="161"/>
                  </a:cubicBezTo>
                  <a:cubicBezTo>
                    <a:pt x="9" y="161"/>
                    <a:pt x="9" y="161"/>
                    <a:pt x="9" y="162"/>
                  </a:cubicBezTo>
                  <a:cubicBezTo>
                    <a:pt x="9" y="162"/>
                    <a:pt x="9" y="162"/>
                    <a:pt x="9" y="162"/>
                  </a:cubicBezTo>
                  <a:cubicBezTo>
                    <a:pt x="9" y="162"/>
                    <a:pt x="9" y="162"/>
                    <a:pt x="9" y="162"/>
                  </a:cubicBezTo>
                  <a:cubicBezTo>
                    <a:pt x="9" y="797"/>
                    <a:pt x="9" y="797"/>
                    <a:pt x="9" y="797"/>
                  </a:cubicBezTo>
                  <a:cubicBezTo>
                    <a:pt x="53" y="797"/>
                    <a:pt x="53" y="797"/>
                    <a:pt x="53" y="797"/>
                  </a:cubicBezTo>
                  <a:cubicBezTo>
                    <a:pt x="67" y="797"/>
                    <a:pt x="79" y="785"/>
                    <a:pt x="79" y="770"/>
                  </a:cubicBezTo>
                  <a:cubicBezTo>
                    <a:pt x="79" y="26"/>
                    <a:pt x="79" y="26"/>
                    <a:pt x="79" y="26"/>
                  </a:cubicBezTo>
                  <a:cubicBezTo>
                    <a:pt x="79" y="12"/>
                    <a:pt x="67" y="0"/>
                    <a:pt x="53" y="0"/>
                  </a:cubicBezTo>
                </a:path>
              </a:pathLst>
            </a:custGeom>
            <a:solidFill>
              <a:schemeClr val="bg2">
                <a:lumMod val="95000"/>
              </a:schemeClr>
            </a:solidFill>
            <a:ln>
              <a:noFill/>
            </a:ln>
          </p:spPr>
          <p:txBody>
            <a:bodyPr/>
            <a:lstStyle/>
            <a:p>
              <a:endParaRPr lang="ru-RU"/>
            </a:p>
          </p:txBody>
        </p:sp>
        <p:grpSp>
          <p:nvGrpSpPr>
            <p:cNvPr id="83" name="Group 124">
              <a:extLst>
                <a:ext uri="{FF2B5EF4-FFF2-40B4-BE49-F238E27FC236}">
                  <a16:creationId xmlns:a16="http://schemas.microsoft.com/office/drawing/2014/main" id="{C5E3DB64-9903-CBFA-A460-EB7AA4BAE896}"/>
                </a:ext>
              </a:extLst>
            </p:cNvPr>
            <p:cNvGrpSpPr/>
            <p:nvPr/>
          </p:nvGrpSpPr>
          <p:grpSpPr>
            <a:xfrm>
              <a:off x="5780088" y="1865313"/>
              <a:ext cx="547687" cy="2360612"/>
              <a:chOff x="5780088" y="1865313"/>
              <a:chExt cx="547687" cy="2360612"/>
            </a:xfrm>
            <a:solidFill>
              <a:schemeClr val="bg2">
                <a:lumMod val="50000"/>
              </a:schemeClr>
            </a:solidFill>
          </p:grpSpPr>
          <p:sp>
            <p:nvSpPr>
              <p:cNvPr id="86" name="Rectangle 817">
                <a:extLst>
                  <a:ext uri="{FF2B5EF4-FFF2-40B4-BE49-F238E27FC236}">
                    <a16:creationId xmlns:a16="http://schemas.microsoft.com/office/drawing/2014/main" id="{CBF38195-814F-5096-3974-100FD0FD5238}"/>
                  </a:ext>
                </a:extLst>
              </p:cNvPr>
              <p:cNvSpPr>
                <a:spLocks noChangeArrowheads="1"/>
              </p:cNvSpPr>
              <p:nvPr/>
            </p:nvSpPr>
            <p:spPr bwMode="auto">
              <a:xfrm>
                <a:off x="6115050" y="4046538"/>
                <a:ext cx="71438"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87" name="Rectangle 819">
                <a:extLst>
                  <a:ext uri="{FF2B5EF4-FFF2-40B4-BE49-F238E27FC236}">
                    <a16:creationId xmlns:a16="http://schemas.microsoft.com/office/drawing/2014/main" id="{9A1BA163-1AD7-A3B1-2E07-C41982DD21DF}"/>
                  </a:ext>
                </a:extLst>
              </p:cNvPr>
              <p:cNvSpPr>
                <a:spLocks noChangeArrowheads="1"/>
              </p:cNvSpPr>
              <p:nvPr/>
            </p:nvSpPr>
            <p:spPr bwMode="auto">
              <a:xfrm>
                <a:off x="5922963" y="3711575"/>
                <a:ext cx="71437"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88" name="Rectangle 827">
                <a:extLst>
                  <a:ext uri="{FF2B5EF4-FFF2-40B4-BE49-F238E27FC236}">
                    <a16:creationId xmlns:a16="http://schemas.microsoft.com/office/drawing/2014/main" id="{E47BBFC8-08B0-7088-687E-1BAAB3BA5858}"/>
                  </a:ext>
                </a:extLst>
              </p:cNvPr>
              <p:cNvSpPr>
                <a:spLocks noChangeArrowheads="1"/>
              </p:cNvSpPr>
              <p:nvPr/>
            </p:nvSpPr>
            <p:spPr bwMode="auto">
              <a:xfrm>
                <a:off x="5922963" y="3038475"/>
                <a:ext cx="71437"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89" name="Rectangle 831">
                <a:extLst>
                  <a:ext uri="{FF2B5EF4-FFF2-40B4-BE49-F238E27FC236}">
                    <a16:creationId xmlns:a16="http://schemas.microsoft.com/office/drawing/2014/main" id="{81144741-97F2-2121-8074-1E15DA2B22D8}"/>
                  </a:ext>
                </a:extLst>
              </p:cNvPr>
              <p:cNvSpPr>
                <a:spLocks noChangeArrowheads="1"/>
              </p:cNvSpPr>
              <p:nvPr/>
            </p:nvSpPr>
            <p:spPr bwMode="auto">
              <a:xfrm>
                <a:off x="5922963" y="2703513"/>
                <a:ext cx="71437"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90" name="Rectangle 833">
                <a:extLst>
                  <a:ext uri="{FF2B5EF4-FFF2-40B4-BE49-F238E27FC236}">
                    <a16:creationId xmlns:a16="http://schemas.microsoft.com/office/drawing/2014/main" id="{B6A5EDEF-8361-75FE-E1F4-7C5D55BEECE4}"/>
                  </a:ext>
                </a:extLst>
              </p:cNvPr>
              <p:cNvSpPr>
                <a:spLocks noChangeArrowheads="1"/>
              </p:cNvSpPr>
              <p:nvPr/>
            </p:nvSpPr>
            <p:spPr bwMode="auto">
              <a:xfrm>
                <a:off x="6115050" y="2703513"/>
                <a:ext cx="7143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91" name="Rectangle 843">
                <a:extLst>
                  <a:ext uri="{FF2B5EF4-FFF2-40B4-BE49-F238E27FC236}">
                    <a16:creationId xmlns:a16="http://schemas.microsoft.com/office/drawing/2014/main" id="{292B852C-FCCA-E3CF-96E8-D4C424922108}"/>
                  </a:ext>
                </a:extLst>
              </p:cNvPr>
              <p:cNvSpPr>
                <a:spLocks noChangeArrowheads="1"/>
              </p:cNvSpPr>
              <p:nvPr/>
            </p:nvSpPr>
            <p:spPr bwMode="auto">
              <a:xfrm>
                <a:off x="6115050" y="4211638"/>
                <a:ext cx="212725"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92" name="Rectangle 845">
                <a:extLst>
                  <a:ext uri="{FF2B5EF4-FFF2-40B4-BE49-F238E27FC236}">
                    <a16:creationId xmlns:a16="http://schemas.microsoft.com/office/drawing/2014/main" id="{4BB097B6-5EFB-C3E3-8950-AB489FDDF9FB}"/>
                  </a:ext>
                </a:extLst>
              </p:cNvPr>
              <p:cNvSpPr>
                <a:spLocks noChangeArrowheads="1"/>
              </p:cNvSpPr>
              <p:nvPr/>
            </p:nvSpPr>
            <p:spPr bwMode="auto">
              <a:xfrm>
                <a:off x="6115050" y="3876675"/>
                <a:ext cx="2127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93" name="Rectangle 849">
                <a:extLst>
                  <a:ext uri="{FF2B5EF4-FFF2-40B4-BE49-F238E27FC236}">
                    <a16:creationId xmlns:a16="http://schemas.microsoft.com/office/drawing/2014/main" id="{674F3C90-788B-280E-EB8C-C4377357576D}"/>
                  </a:ext>
                </a:extLst>
              </p:cNvPr>
              <p:cNvSpPr>
                <a:spLocks noChangeArrowheads="1"/>
              </p:cNvSpPr>
              <p:nvPr/>
            </p:nvSpPr>
            <p:spPr bwMode="auto">
              <a:xfrm>
                <a:off x="6115050" y="3208338"/>
                <a:ext cx="212725"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94" name="Rectangle 853">
                <a:extLst>
                  <a:ext uri="{FF2B5EF4-FFF2-40B4-BE49-F238E27FC236}">
                    <a16:creationId xmlns:a16="http://schemas.microsoft.com/office/drawing/2014/main" id="{A971240B-B0BF-9DFF-7F1D-D33F1A126EC8}"/>
                  </a:ext>
                </a:extLst>
              </p:cNvPr>
              <p:cNvSpPr>
                <a:spLocks noChangeArrowheads="1"/>
              </p:cNvSpPr>
              <p:nvPr/>
            </p:nvSpPr>
            <p:spPr bwMode="auto">
              <a:xfrm>
                <a:off x="6115050" y="2538413"/>
                <a:ext cx="21272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95" name="Rectangle 869">
                <a:extLst>
                  <a:ext uri="{FF2B5EF4-FFF2-40B4-BE49-F238E27FC236}">
                    <a16:creationId xmlns:a16="http://schemas.microsoft.com/office/drawing/2014/main" id="{2C1ED961-4493-1CD4-3CE6-28005597E50E}"/>
                  </a:ext>
                </a:extLst>
              </p:cNvPr>
              <p:cNvSpPr>
                <a:spLocks noChangeArrowheads="1"/>
              </p:cNvSpPr>
              <p:nvPr/>
            </p:nvSpPr>
            <p:spPr bwMode="auto">
              <a:xfrm>
                <a:off x="5780088" y="2538413"/>
                <a:ext cx="214312"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96" name="Rectangle 871">
                <a:extLst>
                  <a:ext uri="{FF2B5EF4-FFF2-40B4-BE49-F238E27FC236}">
                    <a16:creationId xmlns:a16="http://schemas.microsoft.com/office/drawing/2014/main" id="{1384DB0C-10DE-7784-4F2D-1E1088118A17}"/>
                  </a:ext>
                </a:extLst>
              </p:cNvPr>
              <p:cNvSpPr>
                <a:spLocks noChangeArrowheads="1"/>
              </p:cNvSpPr>
              <p:nvPr/>
            </p:nvSpPr>
            <p:spPr bwMode="auto">
              <a:xfrm>
                <a:off x="5780088" y="2200275"/>
                <a:ext cx="214312"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97" name="Rectangle 815">
                <a:extLst>
                  <a:ext uri="{FF2B5EF4-FFF2-40B4-BE49-F238E27FC236}">
                    <a16:creationId xmlns:a16="http://schemas.microsoft.com/office/drawing/2014/main" id="{FC7D9706-95EC-D024-2EDB-06D27339E28B}"/>
                  </a:ext>
                </a:extLst>
              </p:cNvPr>
              <p:cNvSpPr>
                <a:spLocks noChangeArrowheads="1"/>
              </p:cNvSpPr>
              <p:nvPr/>
            </p:nvSpPr>
            <p:spPr bwMode="auto">
              <a:xfrm>
                <a:off x="5922963" y="4046538"/>
                <a:ext cx="71437"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98" name="Freeform 822">
                <a:extLst>
                  <a:ext uri="{FF2B5EF4-FFF2-40B4-BE49-F238E27FC236}">
                    <a16:creationId xmlns:a16="http://schemas.microsoft.com/office/drawing/2014/main" id="{53168506-6D12-7276-81F3-293A266B0213}"/>
                  </a:ext>
                </a:extLst>
              </p:cNvPr>
              <p:cNvSpPr>
                <a:spLocks/>
              </p:cNvSpPr>
              <p:nvPr/>
            </p:nvSpPr>
            <p:spPr bwMode="auto">
              <a:xfrm>
                <a:off x="6115050" y="3711575"/>
                <a:ext cx="71438" cy="14288"/>
              </a:xfrm>
              <a:custGeom>
                <a:avLst/>
                <a:gdLst>
                  <a:gd name="T0" fmla="*/ 71438 w 45"/>
                  <a:gd name="T1" fmla="*/ 0 h 9"/>
                  <a:gd name="T2" fmla="*/ 0 w 45"/>
                  <a:gd name="T3" fmla="*/ 0 h 9"/>
                  <a:gd name="T4" fmla="*/ 0 w 45"/>
                  <a:gd name="T5" fmla="*/ 14288 h 9"/>
                  <a:gd name="T6" fmla="*/ 71438 w 45"/>
                  <a:gd name="T7" fmla="*/ 1428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a:moveTo>
                      <a:pt x="45" y="0"/>
                    </a:moveTo>
                    <a:lnTo>
                      <a:pt x="0" y="0"/>
                    </a:lnTo>
                    <a:lnTo>
                      <a:pt x="0" y="9"/>
                    </a:lnTo>
                    <a:lnTo>
                      <a:pt x="45" y="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9" name="Freeform 824">
                <a:extLst>
                  <a:ext uri="{FF2B5EF4-FFF2-40B4-BE49-F238E27FC236}">
                    <a16:creationId xmlns:a16="http://schemas.microsoft.com/office/drawing/2014/main" id="{4DECB8B3-57AA-8BEA-81EA-6131ABD7D7DF}"/>
                  </a:ext>
                </a:extLst>
              </p:cNvPr>
              <p:cNvSpPr>
                <a:spLocks/>
              </p:cNvSpPr>
              <p:nvPr/>
            </p:nvSpPr>
            <p:spPr bwMode="auto">
              <a:xfrm>
                <a:off x="5922963" y="3373438"/>
                <a:ext cx="71437" cy="14287"/>
              </a:xfrm>
              <a:custGeom>
                <a:avLst/>
                <a:gdLst>
                  <a:gd name="T0" fmla="*/ 0 w 45"/>
                  <a:gd name="T1" fmla="*/ 14288 h 9"/>
                  <a:gd name="T2" fmla="*/ 71438 w 45"/>
                  <a:gd name="T3" fmla="*/ 14288 h 9"/>
                  <a:gd name="T4" fmla="*/ 71438 w 45"/>
                  <a:gd name="T5" fmla="*/ 0 h 9"/>
                  <a:gd name="T6" fmla="*/ 0 w 4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a:moveTo>
                      <a:pt x="0" y="9"/>
                    </a:moveTo>
                    <a:lnTo>
                      <a:pt x="45" y="9"/>
                    </a:lnTo>
                    <a:lnTo>
                      <a:pt x="45"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0" name="Rectangle 825">
                <a:extLst>
                  <a:ext uri="{FF2B5EF4-FFF2-40B4-BE49-F238E27FC236}">
                    <a16:creationId xmlns:a16="http://schemas.microsoft.com/office/drawing/2014/main" id="{EC722B9C-8C9B-BA31-1ED5-6CEAB016F80C}"/>
                  </a:ext>
                </a:extLst>
              </p:cNvPr>
              <p:cNvSpPr>
                <a:spLocks noChangeArrowheads="1"/>
              </p:cNvSpPr>
              <p:nvPr/>
            </p:nvSpPr>
            <p:spPr bwMode="auto">
              <a:xfrm>
                <a:off x="6115050" y="3373438"/>
                <a:ext cx="71438"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01" name="Rectangle 829">
                <a:extLst>
                  <a:ext uri="{FF2B5EF4-FFF2-40B4-BE49-F238E27FC236}">
                    <a16:creationId xmlns:a16="http://schemas.microsoft.com/office/drawing/2014/main" id="{F95D8EFC-DCFC-1F6D-536C-80A9B7CCE8CA}"/>
                  </a:ext>
                </a:extLst>
              </p:cNvPr>
              <p:cNvSpPr>
                <a:spLocks noChangeArrowheads="1"/>
              </p:cNvSpPr>
              <p:nvPr/>
            </p:nvSpPr>
            <p:spPr bwMode="auto">
              <a:xfrm>
                <a:off x="6115050" y="3038475"/>
                <a:ext cx="7143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02" name="Rectangle 835">
                <a:extLst>
                  <a:ext uri="{FF2B5EF4-FFF2-40B4-BE49-F238E27FC236}">
                    <a16:creationId xmlns:a16="http://schemas.microsoft.com/office/drawing/2014/main" id="{5BAEF159-CA6F-C793-0E72-E71C27688AF5}"/>
                  </a:ext>
                </a:extLst>
              </p:cNvPr>
              <p:cNvSpPr>
                <a:spLocks noChangeArrowheads="1"/>
              </p:cNvSpPr>
              <p:nvPr/>
            </p:nvSpPr>
            <p:spPr bwMode="auto">
              <a:xfrm>
                <a:off x="5922963" y="2370138"/>
                <a:ext cx="71437"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03" name="Rectangle 837">
                <a:extLst>
                  <a:ext uri="{FF2B5EF4-FFF2-40B4-BE49-F238E27FC236}">
                    <a16:creationId xmlns:a16="http://schemas.microsoft.com/office/drawing/2014/main" id="{1E3A217E-67DA-719C-B7AC-02A60FD0B6B2}"/>
                  </a:ext>
                </a:extLst>
              </p:cNvPr>
              <p:cNvSpPr>
                <a:spLocks noChangeArrowheads="1"/>
              </p:cNvSpPr>
              <p:nvPr/>
            </p:nvSpPr>
            <p:spPr bwMode="auto">
              <a:xfrm>
                <a:off x="6115050" y="2370138"/>
                <a:ext cx="71438"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04" name="Rectangle 839">
                <a:extLst>
                  <a:ext uri="{FF2B5EF4-FFF2-40B4-BE49-F238E27FC236}">
                    <a16:creationId xmlns:a16="http://schemas.microsoft.com/office/drawing/2014/main" id="{0A870085-4E4E-1539-FE87-53C0D7AABC73}"/>
                  </a:ext>
                </a:extLst>
              </p:cNvPr>
              <p:cNvSpPr>
                <a:spLocks noChangeArrowheads="1"/>
              </p:cNvSpPr>
              <p:nvPr/>
            </p:nvSpPr>
            <p:spPr bwMode="auto">
              <a:xfrm>
                <a:off x="5922963" y="2035175"/>
                <a:ext cx="71437"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05" name="Rectangle 841">
                <a:extLst>
                  <a:ext uri="{FF2B5EF4-FFF2-40B4-BE49-F238E27FC236}">
                    <a16:creationId xmlns:a16="http://schemas.microsoft.com/office/drawing/2014/main" id="{FC9F16F4-CD4A-881F-5439-CE9091671F2D}"/>
                  </a:ext>
                </a:extLst>
              </p:cNvPr>
              <p:cNvSpPr>
                <a:spLocks noChangeArrowheads="1"/>
              </p:cNvSpPr>
              <p:nvPr/>
            </p:nvSpPr>
            <p:spPr bwMode="auto">
              <a:xfrm>
                <a:off x="6115050" y="2035175"/>
                <a:ext cx="714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06" name="Freeform 848">
                <a:extLst>
                  <a:ext uri="{FF2B5EF4-FFF2-40B4-BE49-F238E27FC236}">
                    <a16:creationId xmlns:a16="http://schemas.microsoft.com/office/drawing/2014/main" id="{C4869F32-D456-5055-4B28-7AFAF466BE44}"/>
                  </a:ext>
                </a:extLst>
              </p:cNvPr>
              <p:cNvSpPr>
                <a:spLocks/>
              </p:cNvSpPr>
              <p:nvPr/>
            </p:nvSpPr>
            <p:spPr bwMode="auto">
              <a:xfrm>
                <a:off x="6115050" y="3541713"/>
                <a:ext cx="212725" cy="15875"/>
              </a:xfrm>
              <a:custGeom>
                <a:avLst/>
                <a:gdLst>
                  <a:gd name="T0" fmla="*/ 212725 w 134"/>
                  <a:gd name="T1" fmla="*/ 0 h 10"/>
                  <a:gd name="T2" fmla="*/ 0 w 134"/>
                  <a:gd name="T3" fmla="*/ 0 h 10"/>
                  <a:gd name="T4" fmla="*/ 0 w 134"/>
                  <a:gd name="T5" fmla="*/ 15875 h 10"/>
                  <a:gd name="T6" fmla="*/ 212725 w 134"/>
                  <a:gd name="T7" fmla="*/ 1587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0">
                    <a:moveTo>
                      <a:pt x="134" y="0"/>
                    </a:moveTo>
                    <a:lnTo>
                      <a:pt x="0" y="0"/>
                    </a:lnTo>
                    <a:lnTo>
                      <a:pt x="0" y="10"/>
                    </a:lnTo>
                    <a:lnTo>
                      <a:pt x="134" y="1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7" name="Freeform 852">
                <a:extLst>
                  <a:ext uri="{FF2B5EF4-FFF2-40B4-BE49-F238E27FC236}">
                    <a16:creationId xmlns:a16="http://schemas.microsoft.com/office/drawing/2014/main" id="{907F83A7-2ED0-CB27-9522-A0E189104F3A}"/>
                  </a:ext>
                </a:extLst>
              </p:cNvPr>
              <p:cNvSpPr>
                <a:spLocks/>
              </p:cNvSpPr>
              <p:nvPr/>
            </p:nvSpPr>
            <p:spPr bwMode="auto">
              <a:xfrm>
                <a:off x="6115050" y="2873375"/>
                <a:ext cx="212725" cy="14288"/>
              </a:xfrm>
              <a:custGeom>
                <a:avLst/>
                <a:gdLst>
                  <a:gd name="T0" fmla="*/ 212725 w 134"/>
                  <a:gd name="T1" fmla="*/ 0 h 9"/>
                  <a:gd name="T2" fmla="*/ 0 w 134"/>
                  <a:gd name="T3" fmla="*/ 0 h 9"/>
                  <a:gd name="T4" fmla="*/ 0 w 134"/>
                  <a:gd name="T5" fmla="*/ 14288 h 9"/>
                  <a:gd name="T6" fmla="*/ 212725 w 134"/>
                  <a:gd name="T7" fmla="*/ 1428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9">
                    <a:moveTo>
                      <a:pt x="134" y="0"/>
                    </a:moveTo>
                    <a:lnTo>
                      <a:pt x="0" y="0"/>
                    </a:lnTo>
                    <a:lnTo>
                      <a:pt x="0" y="9"/>
                    </a:lnTo>
                    <a:lnTo>
                      <a:pt x="134" y="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8" name="Rectangle 855">
                <a:extLst>
                  <a:ext uri="{FF2B5EF4-FFF2-40B4-BE49-F238E27FC236}">
                    <a16:creationId xmlns:a16="http://schemas.microsoft.com/office/drawing/2014/main" id="{2E4D3E48-E32D-89FC-C2B6-42F0701B8948}"/>
                  </a:ext>
                </a:extLst>
              </p:cNvPr>
              <p:cNvSpPr>
                <a:spLocks noChangeArrowheads="1"/>
              </p:cNvSpPr>
              <p:nvPr/>
            </p:nvSpPr>
            <p:spPr bwMode="auto">
              <a:xfrm>
                <a:off x="6115050" y="2200275"/>
                <a:ext cx="21272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09" name="Rectangle 857">
                <a:extLst>
                  <a:ext uri="{FF2B5EF4-FFF2-40B4-BE49-F238E27FC236}">
                    <a16:creationId xmlns:a16="http://schemas.microsoft.com/office/drawing/2014/main" id="{65149FC1-6907-B39E-2C0D-435C3FCE50A1}"/>
                  </a:ext>
                </a:extLst>
              </p:cNvPr>
              <p:cNvSpPr>
                <a:spLocks noChangeArrowheads="1"/>
              </p:cNvSpPr>
              <p:nvPr/>
            </p:nvSpPr>
            <p:spPr bwMode="auto">
              <a:xfrm>
                <a:off x="6115050" y="1865313"/>
                <a:ext cx="21272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10" name="Rectangle 859">
                <a:extLst>
                  <a:ext uri="{FF2B5EF4-FFF2-40B4-BE49-F238E27FC236}">
                    <a16:creationId xmlns:a16="http://schemas.microsoft.com/office/drawing/2014/main" id="{6A06BC60-E892-4BE1-E052-44050F4E6BF1}"/>
                  </a:ext>
                </a:extLst>
              </p:cNvPr>
              <p:cNvSpPr>
                <a:spLocks noChangeArrowheads="1"/>
              </p:cNvSpPr>
              <p:nvPr/>
            </p:nvSpPr>
            <p:spPr bwMode="auto">
              <a:xfrm>
                <a:off x="5780088" y="4211638"/>
                <a:ext cx="214312"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11" name="Freeform 862">
                <a:extLst>
                  <a:ext uri="{FF2B5EF4-FFF2-40B4-BE49-F238E27FC236}">
                    <a16:creationId xmlns:a16="http://schemas.microsoft.com/office/drawing/2014/main" id="{A06DACAF-D6F8-DBA6-C66F-1D5803A57B45}"/>
                  </a:ext>
                </a:extLst>
              </p:cNvPr>
              <p:cNvSpPr>
                <a:spLocks/>
              </p:cNvSpPr>
              <p:nvPr/>
            </p:nvSpPr>
            <p:spPr bwMode="auto">
              <a:xfrm>
                <a:off x="5780088" y="3876675"/>
                <a:ext cx="214312" cy="14288"/>
              </a:xfrm>
              <a:custGeom>
                <a:avLst/>
                <a:gdLst>
                  <a:gd name="T0" fmla="*/ 0 w 135"/>
                  <a:gd name="T1" fmla="*/ 14288 h 9"/>
                  <a:gd name="T2" fmla="*/ 214313 w 135"/>
                  <a:gd name="T3" fmla="*/ 14288 h 9"/>
                  <a:gd name="T4" fmla="*/ 214313 w 135"/>
                  <a:gd name="T5" fmla="*/ 0 h 9"/>
                  <a:gd name="T6" fmla="*/ 0 w 13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9">
                    <a:moveTo>
                      <a:pt x="0" y="9"/>
                    </a:moveTo>
                    <a:lnTo>
                      <a:pt x="135" y="9"/>
                    </a:lnTo>
                    <a:lnTo>
                      <a:pt x="135"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2" name="Rectangle 863">
                <a:extLst>
                  <a:ext uri="{FF2B5EF4-FFF2-40B4-BE49-F238E27FC236}">
                    <a16:creationId xmlns:a16="http://schemas.microsoft.com/office/drawing/2014/main" id="{BDBCE9C5-51A8-EBD1-55C3-6EB288E2DC83}"/>
                  </a:ext>
                </a:extLst>
              </p:cNvPr>
              <p:cNvSpPr>
                <a:spLocks noChangeArrowheads="1"/>
              </p:cNvSpPr>
              <p:nvPr/>
            </p:nvSpPr>
            <p:spPr bwMode="auto">
              <a:xfrm>
                <a:off x="5780088" y="3541713"/>
                <a:ext cx="214312"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13" name="Rectangle 865">
                <a:extLst>
                  <a:ext uri="{FF2B5EF4-FFF2-40B4-BE49-F238E27FC236}">
                    <a16:creationId xmlns:a16="http://schemas.microsoft.com/office/drawing/2014/main" id="{40C3B40F-B733-1F16-F6BE-7826C460B613}"/>
                  </a:ext>
                </a:extLst>
              </p:cNvPr>
              <p:cNvSpPr>
                <a:spLocks noChangeArrowheads="1"/>
              </p:cNvSpPr>
              <p:nvPr/>
            </p:nvSpPr>
            <p:spPr bwMode="auto">
              <a:xfrm>
                <a:off x="5780088" y="3208338"/>
                <a:ext cx="214312"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114" name="Freeform 868">
                <a:extLst>
                  <a:ext uri="{FF2B5EF4-FFF2-40B4-BE49-F238E27FC236}">
                    <a16:creationId xmlns:a16="http://schemas.microsoft.com/office/drawing/2014/main" id="{655BC442-C17A-EC12-4F92-08410E157622}"/>
                  </a:ext>
                </a:extLst>
              </p:cNvPr>
              <p:cNvSpPr>
                <a:spLocks/>
              </p:cNvSpPr>
              <p:nvPr/>
            </p:nvSpPr>
            <p:spPr bwMode="auto">
              <a:xfrm>
                <a:off x="5780088" y="2873375"/>
                <a:ext cx="214312" cy="14288"/>
              </a:xfrm>
              <a:custGeom>
                <a:avLst/>
                <a:gdLst>
                  <a:gd name="T0" fmla="*/ 0 w 135"/>
                  <a:gd name="T1" fmla="*/ 14288 h 9"/>
                  <a:gd name="T2" fmla="*/ 214313 w 135"/>
                  <a:gd name="T3" fmla="*/ 14288 h 9"/>
                  <a:gd name="T4" fmla="*/ 214313 w 135"/>
                  <a:gd name="T5" fmla="*/ 0 h 9"/>
                  <a:gd name="T6" fmla="*/ 0 w 13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9">
                    <a:moveTo>
                      <a:pt x="0" y="9"/>
                    </a:moveTo>
                    <a:lnTo>
                      <a:pt x="135" y="9"/>
                    </a:lnTo>
                    <a:lnTo>
                      <a:pt x="135"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5" name="Freeform 874">
                <a:extLst>
                  <a:ext uri="{FF2B5EF4-FFF2-40B4-BE49-F238E27FC236}">
                    <a16:creationId xmlns:a16="http://schemas.microsoft.com/office/drawing/2014/main" id="{52289EEA-B389-A9C3-14DD-D147C042C918}"/>
                  </a:ext>
                </a:extLst>
              </p:cNvPr>
              <p:cNvSpPr>
                <a:spLocks/>
              </p:cNvSpPr>
              <p:nvPr/>
            </p:nvSpPr>
            <p:spPr bwMode="auto">
              <a:xfrm>
                <a:off x="5780088" y="1865313"/>
                <a:ext cx="214312" cy="15875"/>
              </a:xfrm>
              <a:custGeom>
                <a:avLst/>
                <a:gdLst>
                  <a:gd name="T0" fmla="*/ 0 w 135"/>
                  <a:gd name="T1" fmla="*/ 15875 h 10"/>
                  <a:gd name="T2" fmla="*/ 214313 w 135"/>
                  <a:gd name="T3" fmla="*/ 15875 h 10"/>
                  <a:gd name="T4" fmla="*/ 214313 w 135"/>
                  <a:gd name="T5" fmla="*/ 0 h 10"/>
                  <a:gd name="T6" fmla="*/ 0 w 135"/>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0">
                    <a:moveTo>
                      <a:pt x="0" y="10"/>
                    </a:moveTo>
                    <a:lnTo>
                      <a:pt x="135" y="10"/>
                    </a:lnTo>
                    <a:lnTo>
                      <a:pt x="135"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84" name="Freeform 875">
              <a:extLst>
                <a:ext uri="{FF2B5EF4-FFF2-40B4-BE49-F238E27FC236}">
                  <a16:creationId xmlns:a16="http://schemas.microsoft.com/office/drawing/2014/main" id="{13E4DDDC-20E2-6EF2-B7E3-BD7B58794301}"/>
                </a:ext>
              </a:extLst>
            </p:cNvPr>
            <p:cNvSpPr>
              <a:spLocks/>
            </p:cNvSpPr>
            <p:nvPr/>
          </p:nvSpPr>
          <p:spPr bwMode="auto">
            <a:xfrm>
              <a:off x="6019800" y="1719263"/>
              <a:ext cx="68263" cy="3619500"/>
            </a:xfrm>
            <a:custGeom>
              <a:avLst/>
              <a:gdLst>
                <a:gd name="T0" fmla="*/ 68263 w 18"/>
                <a:gd name="T1" fmla="*/ 37586 h 963"/>
                <a:gd name="T2" fmla="*/ 68263 w 18"/>
                <a:gd name="T3" fmla="*/ 37586 h 963"/>
                <a:gd name="T4" fmla="*/ 68263 w 18"/>
                <a:gd name="T5" fmla="*/ 37586 h 963"/>
                <a:gd name="T6" fmla="*/ 34132 w 18"/>
                <a:gd name="T7" fmla="*/ 0 h 963"/>
                <a:gd name="T8" fmla="*/ 0 w 18"/>
                <a:gd name="T9" fmla="*/ 37586 h 963"/>
                <a:gd name="T10" fmla="*/ 0 w 18"/>
                <a:gd name="T11" fmla="*/ 37586 h 963"/>
                <a:gd name="T12" fmla="*/ 0 w 18"/>
                <a:gd name="T13" fmla="*/ 37586 h 963"/>
                <a:gd name="T14" fmla="*/ 0 w 18"/>
                <a:gd name="T15" fmla="*/ 3619500 h 963"/>
                <a:gd name="T16" fmla="*/ 68263 w 18"/>
                <a:gd name="T17" fmla="*/ 3619500 h 963"/>
                <a:gd name="T18" fmla="*/ 68263 w 18"/>
                <a:gd name="T19" fmla="*/ 37586 h 9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963">
                  <a:moveTo>
                    <a:pt x="18" y="10"/>
                  </a:moveTo>
                  <a:cubicBezTo>
                    <a:pt x="18" y="10"/>
                    <a:pt x="18" y="10"/>
                    <a:pt x="18" y="10"/>
                  </a:cubicBezTo>
                  <a:cubicBezTo>
                    <a:pt x="18" y="10"/>
                    <a:pt x="18" y="10"/>
                    <a:pt x="18" y="10"/>
                  </a:cubicBezTo>
                  <a:cubicBezTo>
                    <a:pt x="18" y="5"/>
                    <a:pt x="14" y="0"/>
                    <a:pt x="9" y="0"/>
                  </a:cubicBezTo>
                  <a:cubicBezTo>
                    <a:pt x="4" y="0"/>
                    <a:pt x="0" y="5"/>
                    <a:pt x="0" y="10"/>
                  </a:cubicBezTo>
                  <a:cubicBezTo>
                    <a:pt x="0" y="10"/>
                    <a:pt x="0" y="10"/>
                    <a:pt x="0" y="10"/>
                  </a:cubicBezTo>
                  <a:cubicBezTo>
                    <a:pt x="0" y="10"/>
                    <a:pt x="0" y="10"/>
                    <a:pt x="0" y="10"/>
                  </a:cubicBezTo>
                  <a:cubicBezTo>
                    <a:pt x="0" y="963"/>
                    <a:pt x="0" y="963"/>
                    <a:pt x="0" y="963"/>
                  </a:cubicBezTo>
                  <a:cubicBezTo>
                    <a:pt x="18" y="963"/>
                    <a:pt x="18" y="963"/>
                    <a:pt x="18" y="963"/>
                  </a:cubicBezTo>
                  <a:cubicBezTo>
                    <a:pt x="18" y="10"/>
                    <a:pt x="18" y="10"/>
                    <a:pt x="18" y="10"/>
                  </a:cubicBezTo>
                </a:path>
              </a:pathLst>
            </a:custGeom>
            <a:solidFill>
              <a:schemeClr val="accent6"/>
            </a:solidFill>
            <a:ln>
              <a:noFill/>
            </a:ln>
          </p:spPr>
          <p:txBody>
            <a:bodyPr/>
            <a:lstStyle/>
            <a:p>
              <a:endParaRPr lang="ru-RU"/>
            </a:p>
          </p:txBody>
        </p:sp>
        <p:sp>
          <p:nvSpPr>
            <p:cNvPr id="85" name="Freeform 878">
              <a:extLst>
                <a:ext uri="{FF2B5EF4-FFF2-40B4-BE49-F238E27FC236}">
                  <a16:creationId xmlns:a16="http://schemas.microsoft.com/office/drawing/2014/main" id="{407ADED2-19A2-8F7D-74FE-4DB0C9134E0C}"/>
                </a:ext>
              </a:extLst>
            </p:cNvPr>
            <p:cNvSpPr>
              <a:spLocks/>
            </p:cNvSpPr>
            <p:nvPr/>
          </p:nvSpPr>
          <p:spPr bwMode="auto">
            <a:xfrm>
              <a:off x="6019800" y="2120900"/>
              <a:ext cx="68263" cy="3217863"/>
            </a:xfrm>
            <a:custGeom>
              <a:avLst/>
              <a:gdLst>
                <a:gd name="T0" fmla="*/ 68263 w 18"/>
                <a:gd name="T1" fmla="*/ 37592 h 856"/>
                <a:gd name="T2" fmla="*/ 68263 w 18"/>
                <a:gd name="T3" fmla="*/ 37592 h 856"/>
                <a:gd name="T4" fmla="*/ 68263 w 18"/>
                <a:gd name="T5" fmla="*/ 37592 h 856"/>
                <a:gd name="T6" fmla="*/ 34132 w 18"/>
                <a:gd name="T7" fmla="*/ 0 h 856"/>
                <a:gd name="T8" fmla="*/ 0 w 18"/>
                <a:gd name="T9" fmla="*/ 37592 h 856"/>
                <a:gd name="T10" fmla="*/ 0 w 18"/>
                <a:gd name="T11" fmla="*/ 37592 h 856"/>
                <a:gd name="T12" fmla="*/ 0 w 18"/>
                <a:gd name="T13" fmla="*/ 37592 h 856"/>
                <a:gd name="T14" fmla="*/ 0 w 18"/>
                <a:gd name="T15" fmla="*/ 3217863 h 856"/>
                <a:gd name="T16" fmla="*/ 68263 w 18"/>
                <a:gd name="T17" fmla="*/ 3217863 h 856"/>
                <a:gd name="T18" fmla="*/ 68263 w 18"/>
                <a:gd name="T19" fmla="*/ 37592 h 8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856">
                  <a:moveTo>
                    <a:pt x="18" y="10"/>
                  </a:moveTo>
                  <a:cubicBezTo>
                    <a:pt x="18" y="10"/>
                    <a:pt x="18" y="10"/>
                    <a:pt x="18" y="10"/>
                  </a:cubicBezTo>
                  <a:cubicBezTo>
                    <a:pt x="18" y="10"/>
                    <a:pt x="18" y="10"/>
                    <a:pt x="18" y="10"/>
                  </a:cubicBezTo>
                  <a:cubicBezTo>
                    <a:pt x="18" y="5"/>
                    <a:pt x="14" y="0"/>
                    <a:pt x="9" y="0"/>
                  </a:cubicBezTo>
                  <a:cubicBezTo>
                    <a:pt x="4" y="0"/>
                    <a:pt x="0" y="5"/>
                    <a:pt x="0" y="10"/>
                  </a:cubicBezTo>
                  <a:cubicBezTo>
                    <a:pt x="0" y="10"/>
                    <a:pt x="0" y="10"/>
                    <a:pt x="0" y="10"/>
                  </a:cubicBezTo>
                  <a:cubicBezTo>
                    <a:pt x="0" y="10"/>
                    <a:pt x="0" y="10"/>
                    <a:pt x="0" y="10"/>
                  </a:cubicBezTo>
                  <a:cubicBezTo>
                    <a:pt x="0" y="856"/>
                    <a:pt x="0" y="856"/>
                    <a:pt x="0" y="856"/>
                  </a:cubicBezTo>
                  <a:cubicBezTo>
                    <a:pt x="18" y="856"/>
                    <a:pt x="18" y="856"/>
                    <a:pt x="18" y="856"/>
                  </a:cubicBezTo>
                  <a:cubicBezTo>
                    <a:pt x="18" y="10"/>
                    <a:pt x="18" y="10"/>
                    <a:pt x="18" y="10"/>
                  </a:cubicBezTo>
                </a:path>
              </a:pathLst>
            </a:custGeom>
            <a:solidFill>
              <a:schemeClr val="accent5"/>
            </a:solidFill>
            <a:ln>
              <a:noFill/>
            </a:ln>
          </p:spPr>
          <p:txBody>
            <a:bodyPr/>
            <a:lstStyle/>
            <a:p>
              <a:endParaRPr lang="ru-RU"/>
            </a:p>
          </p:txBody>
        </p:sp>
      </p:grpSp>
      <p:sp>
        <p:nvSpPr>
          <p:cNvPr id="2" name="Rectángulo 1">
            <a:extLst>
              <a:ext uri="{FF2B5EF4-FFF2-40B4-BE49-F238E27FC236}">
                <a16:creationId xmlns:a16="http://schemas.microsoft.com/office/drawing/2014/main" id="{E8550A91-01FA-0314-FEDE-42D89FECFF8A}"/>
              </a:ext>
            </a:extLst>
          </p:cNvPr>
          <p:cNvSpPr/>
          <p:nvPr/>
        </p:nvSpPr>
        <p:spPr>
          <a:xfrm>
            <a:off x="1436749" y="1952939"/>
            <a:ext cx="1304229" cy="8524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latin typeface="Avenir Next LT Pro" panose="020B0504020202020204" pitchFamily="34" charset="0"/>
              </a:rPr>
              <a:t>PGP </a:t>
            </a:r>
          </a:p>
          <a:p>
            <a:pPr algn="ctr"/>
            <a:r>
              <a:rPr lang="es-CO" sz="2800" b="1" dirty="0">
                <a:solidFill>
                  <a:schemeClr val="bg1"/>
                </a:solidFill>
                <a:latin typeface="Avenir Next LT Pro" panose="020B0504020202020204" pitchFamily="34" charset="0"/>
              </a:rPr>
              <a:t>12</a:t>
            </a:r>
          </a:p>
        </p:txBody>
      </p:sp>
    </p:spTree>
    <p:extLst>
      <p:ext uri="{BB962C8B-B14F-4D97-AF65-F5344CB8AC3E}">
        <p14:creationId xmlns:p14="http://schemas.microsoft.com/office/powerpoint/2010/main" val="16526396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0"/>
                                            </p:tgtEl>
                                            <p:attrNameLst>
                                              <p:attrName>style.visibility</p:attrName>
                                            </p:attrNameLst>
                                          </p:cBhvr>
                                          <p:to>
                                            <p:strVal val="visible"/>
                                          </p:to>
                                        </p:set>
                                        <p:anim calcmode="lin" valueType="num">
                                          <p:cBhvr>
                                            <p:cTn id="13" dur="500" fill="hold"/>
                                            <p:tgtEl>
                                              <p:spTgt spid="250"/>
                                            </p:tgtEl>
                                            <p:attrNameLst>
                                              <p:attrName>ppt_w</p:attrName>
                                            </p:attrNameLst>
                                          </p:cBhvr>
                                          <p:tavLst>
                                            <p:tav tm="0">
                                              <p:val>
                                                <p:fltVal val="0"/>
                                              </p:val>
                                            </p:tav>
                                            <p:tav tm="100000">
                                              <p:val>
                                                <p:strVal val="#ppt_w"/>
                                              </p:val>
                                            </p:tav>
                                          </p:tavLst>
                                        </p:anim>
                                        <p:anim calcmode="lin" valueType="num">
                                          <p:cBhvr>
                                            <p:cTn id="14" dur="500" fill="hold"/>
                                            <p:tgtEl>
                                              <p:spTgt spid="250"/>
                                            </p:tgtEl>
                                            <p:attrNameLst>
                                              <p:attrName>ppt_h</p:attrName>
                                            </p:attrNameLst>
                                          </p:cBhvr>
                                          <p:tavLst>
                                            <p:tav tm="0">
                                              <p:val>
                                                <p:fltVal val="0"/>
                                              </p:val>
                                            </p:tav>
                                            <p:tav tm="100000">
                                              <p:val>
                                                <p:strVal val="#ppt_h"/>
                                              </p:val>
                                            </p:tav>
                                          </p:tavLst>
                                        </p:anim>
                                        <p:animEffect transition="in" filter="fade">
                                          <p:cBhvr>
                                            <p:cTn id="15" dur="500"/>
                                            <p:tgtEl>
                                              <p:spTgt spid="25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1"/>
                                            </p:tgtEl>
                                            <p:attrNameLst>
                                              <p:attrName>style.visibility</p:attrName>
                                            </p:attrNameLst>
                                          </p:cBhvr>
                                          <p:to>
                                            <p:strVal val="visible"/>
                                          </p:to>
                                        </p:set>
                                        <p:anim calcmode="lin" valueType="num">
                                          <p:cBhvr>
                                            <p:cTn id="19" dur="500" fill="hold"/>
                                            <p:tgtEl>
                                              <p:spTgt spid="251"/>
                                            </p:tgtEl>
                                            <p:attrNameLst>
                                              <p:attrName>ppt_w</p:attrName>
                                            </p:attrNameLst>
                                          </p:cBhvr>
                                          <p:tavLst>
                                            <p:tav tm="0">
                                              <p:val>
                                                <p:fltVal val="0"/>
                                              </p:val>
                                            </p:tav>
                                            <p:tav tm="100000">
                                              <p:val>
                                                <p:strVal val="#ppt_w"/>
                                              </p:val>
                                            </p:tav>
                                          </p:tavLst>
                                        </p:anim>
                                        <p:anim calcmode="lin" valueType="num">
                                          <p:cBhvr>
                                            <p:cTn id="20" dur="500" fill="hold"/>
                                            <p:tgtEl>
                                              <p:spTgt spid="251"/>
                                            </p:tgtEl>
                                            <p:attrNameLst>
                                              <p:attrName>ppt_h</p:attrName>
                                            </p:attrNameLst>
                                          </p:cBhvr>
                                          <p:tavLst>
                                            <p:tav tm="0">
                                              <p:val>
                                                <p:fltVal val="0"/>
                                              </p:val>
                                            </p:tav>
                                            <p:tav tm="100000">
                                              <p:val>
                                                <p:strVal val="#ppt_h"/>
                                              </p:val>
                                            </p:tav>
                                          </p:tavLst>
                                        </p:anim>
                                        <p:animEffect transition="in" filter="fade">
                                          <p:cBhvr>
                                            <p:cTn id="21" dur="500"/>
                                            <p:tgtEl>
                                              <p:spTgt spid="25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52"/>
                                            </p:tgtEl>
                                            <p:attrNameLst>
                                              <p:attrName>style.visibility</p:attrName>
                                            </p:attrNameLst>
                                          </p:cBhvr>
                                          <p:to>
                                            <p:strVal val="visible"/>
                                          </p:to>
                                        </p:set>
                                        <p:anim calcmode="lin" valueType="num">
                                          <p:cBhvr>
                                            <p:cTn id="25" dur="500" fill="hold"/>
                                            <p:tgtEl>
                                              <p:spTgt spid="252"/>
                                            </p:tgtEl>
                                            <p:attrNameLst>
                                              <p:attrName>ppt_w</p:attrName>
                                            </p:attrNameLst>
                                          </p:cBhvr>
                                          <p:tavLst>
                                            <p:tav tm="0">
                                              <p:val>
                                                <p:fltVal val="0"/>
                                              </p:val>
                                            </p:tav>
                                            <p:tav tm="100000">
                                              <p:val>
                                                <p:strVal val="#ppt_w"/>
                                              </p:val>
                                            </p:tav>
                                          </p:tavLst>
                                        </p:anim>
                                        <p:anim calcmode="lin" valueType="num">
                                          <p:cBhvr>
                                            <p:cTn id="26" dur="500" fill="hold"/>
                                            <p:tgtEl>
                                              <p:spTgt spid="252"/>
                                            </p:tgtEl>
                                            <p:attrNameLst>
                                              <p:attrName>ppt_h</p:attrName>
                                            </p:attrNameLst>
                                          </p:cBhvr>
                                          <p:tavLst>
                                            <p:tav tm="0">
                                              <p:val>
                                                <p:fltVal val="0"/>
                                              </p:val>
                                            </p:tav>
                                            <p:tav tm="100000">
                                              <p:val>
                                                <p:strVal val="#ppt_h"/>
                                              </p:val>
                                            </p:tav>
                                          </p:tavLst>
                                        </p:anim>
                                        <p:animEffect transition="in" filter="fade">
                                          <p:cBhvr>
                                            <p:cTn id="27" dur="500"/>
                                            <p:tgtEl>
                                              <p:spTgt spid="252"/>
                                            </p:tgtEl>
                                          </p:cBhvr>
                                        </p:animEffect>
                                      </p:childTnLst>
                                    </p:cTn>
                                  </p:par>
                                  <p:par>
                                    <p:cTn id="28" presetID="2" presetClass="entr" presetSubtype="1" fill="hold" nodeType="withEffect" p14:presetBounceEnd="67000">
                                      <p:stCondLst>
                                        <p:cond delay="0"/>
                                      </p:stCondLst>
                                      <p:childTnLst>
                                        <p:set>
                                          <p:cBhvr>
                                            <p:cTn id="29" dur="1" fill="hold">
                                              <p:stCondLst>
                                                <p:cond delay="0"/>
                                              </p:stCondLst>
                                            </p:cTn>
                                            <p:tgtEl>
                                              <p:spTgt spid="76"/>
                                            </p:tgtEl>
                                            <p:attrNameLst>
                                              <p:attrName>style.visibility</p:attrName>
                                            </p:attrNameLst>
                                          </p:cBhvr>
                                          <p:to>
                                            <p:strVal val="visible"/>
                                          </p:to>
                                        </p:set>
                                        <p:anim calcmode="lin" valueType="num" p14:bounceEnd="67000">
                                          <p:cBhvr additive="base">
                                            <p:cTn id="30" dur="1000" fill="hold"/>
                                            <p:tgtEl>
                                              <p:spTgt spid="76"/>
                                            </p:tgtEl>
                                            <p:attrNameLst>
                                              <p:attrName>ppt_x</p:attrName>
                                            </p:attrNameLst>
                                          </p:cBhvr>
                                          <p:tavLst>
                                            <p:tav tm="0">
                                              <p:val>
                                                <p:strVal val="#ppt_x"/>
                                              </p:val>
                                            </p:tav>
                                            <p:tav tm="100000">
                                              <p:val>
                                                <p:strVal val="#ppt_x"/>
                                              </p:val>
                                            </p:tav>
                                          </p:tavLst>
                                        </p:anim>
                                        <p:anim calcmode="lin" valueType="num" p14:bounceEnd="67000">
                                          <p:cBhvr additive="base">
                                            <p:cTn id="31" dur="1000" fill="hold"/>
                                            <p:tgtEl>
                                              <p:spTgt spid="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P spid="250" grpId="0" animBg="1"/>
          <p:bldP spid="251" grpId="0" animBg="1"/>
          <p:bldP spid="25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0"/>
                                            </p:tgtEl>
                                            <p:attrNameLst>
                                              <p:attrName>style.visibility</p:attrName>
                                            </p:attrNameLst>
                                          </p:cBhvr>
                                          <p:to>
                                            <p:strVal val="visible"/>
                                          </p:to>
                                        </p:set>
                                        <p:anim calcmode="lin" valueType="num">
                                          <p:cBhvr>
                                            <p:cTn id="13" dur="500" fill="hold"/>
                                            <p:tgtEl>
                                              <p:spTgt spid="250"/>
                                            </p:tgtEl>
                                            <p:attrNameLst>
                                              <p:attrName>ppt_w</p:attrName>
                                            </p:attrNameLst>
                                          </p:cBhvr>
                                          <p:tavLst>
                                            <p:tav tm="0">
                                              <p:val>
                                                <p:fltVal val="0"/>
                                              </p:val>
                                            </p:tav>
                                            <p:tav tm="100000">
                                              <p:val>
                                                <p:strVal val="#ppt_w"/>
                                              </p:val>
                                            </p:tav>
                                          </p:tavLst>
                                        </p:anim>
                                        <p:anim calcmode="lin" valueType="num">
                                          <p:cBhvr>
                                            <p:cTn id="14" dur="500" fill="hold"/>
                                            <p:tgtEl>
                                              <p:spTgt spid="250"/>
                                            </p:tgtEl>
                                            <p:attrNameLst>
                                              <p:attrName>ppt_h</p:attrName>
                                            </p:attrNameLst>
                                          </p:cBhvr>
                                          <p:tavLst>
                                            <p:tav tm="0">
                                              <p:val>
                                                <p:fltVal val="0"/>
                                              </p:val>
                                            </p:tav>
                                            <p:tav tm="100000">
                                              <p:val>
                                                <p:strVal val="#ppt_h"/>
                                              </p:val>
                                            </p:tav>
                                          </p:tavLst>
                                        </p:anim>
                                        <p:animEffect transition="in" filter="fade">
                                          <p:cBhvr>
                                            <p:cTn id="15" dur="500"/>
                                            <p:tgtEl>
                                              <p:spTgt spid="25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1"/>
                                            </p:tgtEl>
                                            <p:attrNameLst>
                                              <p:attrName>style.visibility</p:attrName>
                                            </p:attrNameLst>
                                          </p:cBhvr>
                                          <p:to>
                                            <p:strVal val="visible"/>
                                          </p:to>
                                        </p:set>
                                        <p:anim calcmode="lin" valueType="num">
                                          <p:cBhvr>
                                            <p:cTn id="19" dur="500" fill="hold"/>
                                            <p:tgtEl>
                                              <p:spTgt spid="251"/>
                                            </p:tgtEl>
                                            <p:attrNameLst>
                                              <p:attrName>ppt_w</p:attrName>
                                            </p:attrNameLst>
                                          </p:cBhvr>
                                          <p:tavLst>
                                            <p:tav tm="0">
                                              <p:val>
                                                <p:fltVal val="0"/>
                                              </p:val>
                                            </p:tav>
                                            <p:tav tm="100000">
                                              <p:val>
                                                <p:strVal val="#ppt_w"/>
                                              </p:val>
                                            </p:tav>
                                          </p:tavLst>
                                        </p:anim>
                                        <p:anim calcmode="lin" valueType="num">
                                          <p:cBhvr>
                                            <p:cTn id="20" dur="500" fill="hold"/>
                                            <p:tgtEl>
                                              <p:spTgt spid="251"/>
                                            </p:tgtEl>
                                            <p:attrNameLst>
                                              <p:attrName>ppt_h</p:attrName>
                                            </p:attrNameLst>
                                          </p:cBhvr>
                                          <p:tavLst>
                                            <p:tav tm="0">
                                              <p:val>
                                                <p:fltVal val="0"/>
                                              </p:val>
                                            </p:tav>
                                            <p:tav tm="100000">
                                              <p:val>
                                                <p:strVal val="#ppt_h"/>
                                              </p:val>
                                            </p:tav>
                                          </p:tavLst>
                                        </p:anim>
                                        <p:animEffect transition="in" filter="fade">
                                          <p:cBhvr>
                                            <p:cTn id="21" dur="500"/>
                                            <p:tgtEl>
                                              <p:spTgt spid="25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52"/>
                                            </p:tgtEl>
                                            <p:attrNameLst>
                                              <p:attrName>style.visibility</p:attrName>
                                            </p:attrNameLst>
                                          </p:cBhvr>
                                          <p:to>
                                            <p:strVal val="visible"/>
                                          </p:to>
                                        </p:set>
                                        <p:anim calcmode="lin" valueType="num">
                                          <p:cBhvr>
                                            <p:cTn id="25" dur="500" fill="hold"/>
                                            <p:tgtEl>
                                              <p:spTgt spid="252"/>
                                            </p:tgtEl>
                                            <p:attrNameLst>
                                              <p:attrName>ppt_w</p:attrName>
                                            </p:attrNameLst>
                                          </p:cBhvr>
                                          <p:tavLst>
                                            <p:tav tm="0">
                                              <p:val>
                                                <p:fltVal val="0"/>
                                              </p:val>
                                            </p:tav>
                                            <p:tav tm="100000">
                                              <p:val>
                                                <p:strVal val="#ppt_w"/>
                                              </p:val>
                                            </p:tav>
                                          </p:tavLst>
                                        </p:anim>
                                        <p:anim calcmode="lin" valueType="num">
                                          <p:cBhvr>
                                            <p:cTn id="26" dur="500" fill="hold"/>
                                            <p:tgtEl>
                                              <p:spTgt spid="252"/>
                                            </p:tgtEl>
                                            <p:attrNameLst>
                                              <p:attrName>ppt_h</p:attrName>
                                            </p:attrNameLst>
                                          </p:cBhvr>
                                          <p:tavLst>
                                            <p:tav tm="0">
                                              <p:val>
                                                <p:fltVal val="0"/>
                                              </p:val>
                                            </p:tav>
                                            <p:tav tm="100000">
                                              <p:val>
                                                <p:strVal val="#ppt_h"/>
                                              </p:val>
                                            </p:tav>
                                          </p:tavLst>
                                        </p:anim>
                                        <p:animEffect transition="in" filter="fade">
                                          <p:cBhvr>
                                            <p:cTn id="27" dur="500"/>
                                            <p:tgtEl>
                                              <p:spTgt spid="252"/>
                                            </p:tgtEl>
                                          </p:cBhvr>
                                        </p:animEffect>
                                      </p:childTnLst>
                                    </p:cTn>
                                  </p:par>
                                  <p:par>
                                    <p:cTn id="28" presetID="2" presetClass="entr" presetSubtype="1"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1000" fill="hold"/>
                                            <p:tgtEl>
                                              <p:spTgt spid="76"/>
                                            </p:tgtEl>
                                            <p:attrNameLst>
                                              <p:attrName>ppt_x</p:attrName>
                                            </p:attrNameLst>
                                          </p:cBhvr>
                                          <p:tavLst>
                                            <p:tav tm="0">
                                              <p:val>
                                                <p:strVal val="#ppt_x"/>
                                              </p:val>
                                            </p:tav>
                                            <p:tav tm="100000">
                                              <p:val>
                                                <p:strVal val="#ppt_x"/>
                                              </p:val>
                                            </p:tav>
                                          </p:tavLst>
                                        </p:anim>
                                        <p:anim calcmode="lin" valueType="num">
                                          <p:cBhvr additive="base">
                                            <p:cTn id="31" dur="1000" fill="hold"/>
                                            <p:tgtEl>
                                              <p:spTgt spid="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p:bldP spid="250" grpId="0" animBg="1"/>
          <p:bldP spid="251" grpId="0" animBg="1"/>
          <p:bldP spid="25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2083484" y="2446902"/>
            <a:ext cx="3935955" cy="1980716"/>
          </a:xfrm>
          <a:custGeom>
            <a:avLst/>
            <a:gdLst>
              <a:gd name="T0" fmla="*/ 778 w 778"/>
              <a:gd name="T1" fmla="*/ 0 h 426"/>
              <a:gd name="T2" fmla="*/ 55 w 778"/>
              <a:gd name="T3" fmla="*/ 0 h 426"/>
              <a:gd name="T4" fmla="*/ 0 w 778"/>
              <a:gd name="T5" fmla="*/ 55 h 426"/>
              <a:gd name="T6" fmla="*/ 0 w 778"/>
              <a:gd name="T7" fmla="*/ 371 h 426"/>
              <a:gd name="T8" fmla="*/ 55 w 778"/>
              <a:gd name="T9" fmla="*/ 426 h 426"/>
              <a:gd name="T10" fmla="*/ 371 w 778"/>
              <a:gd name="T11" fmla="*/ 426 h 426"/>
              <a:gd name="T12" fmla="*/ 426 w 778"/>
              <a:gd name="T13" fmla="*/ 371 h 426"/>
              <a:gd name="T14" fmla="*/ 426 w 778"/>
              <a:gd name="T15" fmla="*/ 71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8" h="426">
                <a:moveTo>
                  <a:pt x="778" y="0"/>
                </a:moveTo>
                <a:cubicBezTo>
                  <a:pt x="55" y="0"/>
                  <a:pt x="55" y="0"/>
                  <a:pt x="55" y="0"/>
                </a:cubicBezTo>
                <a:cubicBezTo>
                  <a:pt x="24" y="0"/>
                  <a:pt x="0" y="25"/>
                  <a:pt x="0" y="55"/>
                </a:cubicBezTo>
                <a:cubicBezTo>
                  <a:pt x="0" y="371"/>
                  <a:pt x="0" y="371"/>
                  <a:pt x="0" y="371"/>
                </a:cubicBezTo>
                <a:cubicBezTo>
                  <a:pt x="0" y="402"/>
                  <a:pt x="24" y="426"/>
                  <a:pt x="55" y="426"/>
                </a:cubicBezTo>
                <a:cubicBezTo>
                  <a:pt x="371" y="426"/>
                  <a:pt x="371" y="426"/>
                  <a:pt x="371" y="426"/>
                </a:cubicBezTo>
                <a:cubicBezTo>
                  <a:pt x="401" y="426"/>
                  <a:pt x="426" y="402"/>
                  <a:pt x="426" y="371"/>
                </a:cubicBezTo>
                <a:cubicBezTo>
                  <a:pt x="426" y="71"/>
                  <a:pt x="426" y="71"/>
                  <a:pt x="426" y="71"/>
                </a:cubicBezTo>
              </a:path>
            </a:pathLst>
          </a:custGeom>
          <a:noFill/>
          <a:ln w="16668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Freeform 7"/>
          <p:cNvSpPr>
            <a:spLocks/>
          </p:cNvSpPr>
          <p:nvPr/>
        </p:nvSpPr>
        <p:spPr bwMode="auto">
          <a:xfrm>
            <a:off x="3758098" y="747911"/>
            <a:ext cx="4309501" cy="3679706"/>
          </a:xfrm>
          <a:custGeom>
            <a:avLst/>
            <a:gdLst>
              <a:gd name="T0" fmla="*/ 0 w 852"/>
              <a:gd name="T1" fmla="*/ 355 h 852"/>
              <a:gd name="T2" fmla="*/ 0 w 852"/>
              <a:gd name="T3" fmla="*/ 55 h 852"/>
              <a:gd name="T4" fmla="*/ 55 w 852"/>
              <a:gd name="T5" fmla="*/ 0 h 852"/>
              <a:gd name="T6" fmla="*/ 371 w 852"/>
              <a:gd name="T7" fmla="*/ 0 h 852"/>
              <a:gd name="T8" fmla="*/ 426 w 852"/>
              <a:gd name="T9" fmla="*/ 55 h 852"/>
              <a:gd name="T10" fmla="*/ 426 w 852"/>
              <a:gd name="T11" fmla="*/ 797 h 852"/>
              <a:gd name="T12" fmla="*/ 481 w 852"/>
              <a:gd name="T13" fmla="*/ 852 h 852"/>
              <a:gd name="T14" fmla="*/ 797 w 852"/>
              <a:gd name="T15" fmla="*/ 852 h 852"/>
              <a:gd name="T16" fmla="*/ 852 w 852"/>
              <a:gd name="T17" fmla="*/ 797 h 852"/>
              <a:gd name="T18" fmla="*/ 852 w 852"/>
              <a:gd name="T19" fmla="*/ 497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2" h="852">
                <a:moveTo>
                  <a:pt x="0" y="355"/>
                </a:moveTo>
                <a:cubicBezTo>
                  <a:pt x="0" y="55"/>
                  <a:pt x="0" y="55"/>
                  <a:pt x="0" y="55"/>
                </a:cubicBezTo>
                <a:cubicBezTo>
                  <a:pt x="0" y="24"/>
                  <a:pt x="24" y="0"/>
                  <a:pt x="55" y="0"/>
                </a:cubicBezTo>
                <a:cubicBezTo>
                  <a:pt x="371" y="0"/>
                  <a:pt x="371" y="0"/>
                  <a:pt x="371" y="0"/>
                </a:cubicBezTo>
                <a:cubicBezTo>
                  <a:pt x="401" y="0"/>
                  <a:pt x="426" y="24"/>
                  <a:pt x="426" y="55"/>
                </a:cubicBezTo>
                <a:cubicBezTo>
                  <a:pt x="426" y="797"/>
                  <a:pt x="426" y="797"/>
                  <a:pt x="426" y="797"/>
                </a:cubicBezTo>
                <a:cubicBezTo>
                  <a:pt x="426" y="828"/>
                  <a:pt x="451" y="852"/>
                  <a:pt x="481" y="852"/>
                </a:cubicBezTo>
                <a:cubicBezTo>
                  <a:pt x="797" y="852"/>
                  <a:pt x="797" y="852"/>
                  <a:pt x="797" y="852"/>
                </a:cubicBezTo>
                <a:cubicBezTo>
                  <a:pt x="827" y="852"/>
                  <a:pt x="852" y="828"/>
                  <a:pt x="852" y="797"/>
                </a:cubicBezTo>
                <a:cubicBezTo>
                  <a:pt x="852" y="497"/>
                  <a:pt x="852" y="497"/>
                  <a:pt x="852" y="497"/>
                </a:cubicBezTo>
              </a:path>
            </a:pathLst>
          </a:custGeom>
          <a:noFill/>
          <a:ln w="166688"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Line 8"/>
          <p:cNvSpPr>
            <a:spLocks noChangeShapeType="1"/>
          </p:cNvSpPr>
          <p:nvPr/>
        </p:nvSpPr>
        <p:spPr bwMode="auto">
          <a:xfrm flipH="1" flipV="1">
            <a:off x="6262125" y="2651178"/>
            <a:ext cx="3610948" cy="1"/>
          </a:xfrm>
          <a:prstGeom prst="line">
            <a:avLst/>
          </a:prstGeom>
          <a:noFill/>
          <a:ln w="166688"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Freeform 9"/>
          <p:cNvSpPr>
            <a:spLocks/>
          </p:cNvSpPr>
          <p:nvPr/>
        </p:nvSpPr>
        <p:spPr bwMode="auto">
          <a:xfrm>
            <a:off x="6840993" y="747910"/>
            <a:ext cx="4309501" cy="3679706"/>
          </a:xfrm>
          <a:custGeom>
            <a:avLst/>
            <a:gdLst>
              <a:gd name="T0" fmla="*/ 0 w 852"/>
              <a:gd name="T1" fmla="*/ 355 h 852"/>
              <a:gd name="T2" fmla="*/ 0 w 852"/>
              <a:gd name="T3" fmla="*/ 55 h 852"/>
              <a:gd name="T4" fmla="*/ 55 w 852"/>
              <a:gd name="T5" fmla="*/ 0 h 852"/>
              <a:gd name="T6" fmla="*/ 371 w 852"/>
              <a:gd name="T7" fmla="*/ 0 h 852"/>
              <a:gd name="T8" fmla="*/ 426 w 852"/>
              <a:gd name="T9" fmla="*/ 55 h 852"/>
              <a:gd name="T10" fmla="*/ 426 w 852"/>
              <a:gd name="T11" fmla="*/ 426 h 852"/>
              <a:gd name="T12" fmla="*/ 426 w 852"/>
              <a:gd name="T13" fmla="*/ 797 h 852"/>
              <a:gd name="T14" fmla="*/ 481 w 852"/>
              <a:gd name="T15" fmla="*/ 852 h 852"/>
              <a:gd name="T16" fmla="*/ 797 w 852"/>
              <a:gd name="T17" fmla="*/ 852 h 852"/>
              <a:gd name="T18" fmla="*/ 852 w 852"/>
              <a:gd name="T19" fmla="*/ 797 h 852"/>
              <a:gd name="T20" fmla="*/ 852 w 852"/>
              <a:gd name="T21" fmla="*/ 481 h 852"/>
              <a:gd name="T22" fmla="*/ 797 w 852"/>
              <a:gd name="T23" fmla="*/ 426 h 852"/>
              <a:gd name="T24" fmla="*/ 498 w 852"/>
              <a:gd name="T25" fmla="*/ 42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852">
                <a:moveTo>
                  <a:pt x="0" y="355"/>
                </a:moveTo>
                <a:cubicBezTo>
                  <a:pt x="0" y="55"/>
                  <a:pt x="0" y="55"/>
                  <a:pt x="0" y="55"/>
                </a:cubicBezTo>
                <a:cubicBezTo>
                  <a:pt x="0" y="24"/>
                  <a:pt x="25" y="0"/>
                  <a:pt x="55" y="0"/>
                </a:cubicBezTo>
                <a:cubicBezTo>
                  <a:pt x="371" y="0"/>
                  <a:pt x="371" y="0"/>
                  <a:pt x="371" y="0"/>
                </a:cubicBezTo>
                <a:cubicBezTo>
                  <a:pt x="402" y="0"/>
                  <a:pt x="426" y="24"/>
                  <a:pt x="426" y="55"/>
                </a:cubicBezTo>
                <a:cubicBezTo>
                  <a:pt x="426" y="426"/>
                  <a:pt x="426" y="426"/>
                  <a:pt x="426" y="426"/>
                </a:cubicBezTo>
                <a:cubicBezTo>
                  <a:pt x="426" y="797"/>
                  <a:pt x="426" y="797"/>
                  <a:pt x="426" y="797"/>
                </a:cubicBezTo>
                <a:cubicBezTo>
                  <a:pt x="426" y="828"/>
                  <a:pt x="451" y="852"/>
                  <a:pt x="481" y="852"/>
                </a:cubicBezTo>
                <a:cubicBezTo>
                  <a:pt x="797" y="852"/>
                  <a:pt x="797" y="852"/>
                  <a:pt x="797" y="852"/>
                </a:cubicBezTo>
                <a:cubicBezTo>
                  <a:pt x="828" y="852"/>
                  <a:pt x="852" y="828"/>
                  <a:pt x="852" y="797"/>
                </a:cubicBezTo>
                <a:cubicBezTo>
                  <a:pt x="852" y="481"/>
                  <a:pt x="852" y="481"/>
                  <a:pt x="852" y="481"/>
                </a:cubicBezTo>
                <a:cubicBezTo>
                  <a:pt x="852" y="451"/>
                  <a:pt x="828" y="426"/>
                  <a:pt x="797" y="426"/>
                </a:cubicBezTo>
                <a:cubicBezTo>
                  <a:pt x="498" y="426"/>
                  <a:pt x="498" y="426"/>
                  <a:pt x="498" y="426"/>
                </a:cubicBezTo>
              </a:path>
            </a:pathLst>
          </a:custGeom>
          <a:noFill/>
          <a:ln w="166688"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Rectángulo 1">
            <a:extLst>
              <a:ext uri="{FF2B5EF4-FFF2-40B4-BE49-F238E27FC236}">
                <a16:creationId xmlns:a16="http://schemas.microsoft.com/office/drawing/2014/main" id="{E20FF8A8-D30F-016C-D209-458F864BA46C}"/>
              </a:ext>
            </a:extLst>
          </p:cNvPr>
          <p:cNvSpPr/>
          <p:nvPr/>
        </p:nvSpPr>
        <p:spPr>
          <a:xfrm>
            <a:off x="3942207" y="890007"/>
            <a:ext cx="1811862" cy="119682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CO" sz="1400" dirty="0">
                <a:solidFill>
                  <a:srgbClr val="002060"/>
                </a:solidFill>
                <a:latin typeface="Avenir Next LT Pro" panose="020B0504020202020204" pitchFamily="34" charset="0"/>
              </a:rPr>
              <a:t>COMPONENTE PRIMARIO </a:t>
            </a:r>
          </a:p>
          <a:p>
            <a:pPr algn="ctr"/>
            <a:r>
              <a:rPr lang="es-CO" sz="3600" dirty="0">
                <a:solidFill>
                  <a:srgbClr val="002060"/>
                </a:solidFill>
                <a:latin typeface="Avenir Next LT Pro" panose="020B0504020202020204" pitchFamily="34" charset="0"/>
              </a:rPr>
              <a:t>90</a:t>
            </a:r>
          </a:p>
          <a:p>
            <a:pPr algn="ctr"/>
            <a:r>
              <a:rPr lang="es-CO" sz="1600" dirty="0">
                <a:solidFill>
                  <a:srgbClr val="002060"/>
                </a:solidFill>
                <a:latin typeface="Avenir Next LT Pro" panose="020B0504020202020204" pitchFamily="34" charset="0"/>
              </a:rPr>
              <a:t>PRESTADORES  </a:t>
            </a:r>
          </a:p>
        </p:txBody>
      </p:sp>
      <p:sp>
        <p:nvSpPr>
          <p:cNvPr id="31" name="Rectángulo 30">
            <a:extLst>
              <a:ext uri="{FF2B5EF4-FFF2-40B4-BE49-F238E27FC236}">
                <a16:creationId xmlns:a16="http://schemas.microsoft.com/office/drawing/2014/main" id="{01EA50C5-7A8C-18F9-579F-A16ED6AD1128}"/>
              </a:ext>
            </a:extLst>
          </p:cNvPr>
          <p:cNvSpPr/>
          <p:nvPr/>
        </p:nvSpPr>
        <p:spPr>
          <a:xfrm>
            <a:off x="6956325" y="876159"/>
            <a:ext cx="1835504" cy="119682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CO" sz="1400" dirty="0">
                <a:solidFill>
                  <a:srgbClr val="002060"/>
                </a:solidFill>
                <a:latin typeface="Avenir Next LT Pro" panose="020B0504020202020204" pitchFamily="34" charset="0"/>
              </a:rPr>
              <a:t>COMPONENTE COMPLEMENTARIO</a:t>
            </a:r>
          </a:p>
          <a:p>
            <a:pPr algn="ctr"/>
            <a:r>
              <a:rPr lang="es-CO" sz="3600" dirty="0">
                <a:solidFill>
                  <a:srgbClr val="002060"/>
                </a:solidFill>
                <a:latin typeface="Avenir Next LT Pro" panose="020B0504020202020204" pitchFamily="34" charset="0"/>
              </a:rPr>
              <a:t>69</a:t>
            </a:r>
          </a:p>
          <a:p>
            <a:pPr algn="ctr"/>
            <a:r>
              <a:rPr lang="es-CO" sz="1400" dirty="0">
                <a:solidFill>
                  <a:srgbClr val="002060"/>
                </a:solidFill>
                <a:latin typeface="Avenir Next LT Pro" panose="020B0504020202020204" pitchFamily="34" charset="0"/>
              </a:rPr>
              <a:t> PRESTADORES</a:t>
            </a:r>
            <a:r>
              <a:rPr lang="es-CO" sz="1600" dirty="0">
                <a:solidFill>
                  <a:srgbClr val="002060"/>
                </a:solidFill>
                <a:latin typeface="Avenir Next LT Pro" panose="020B0504020202020204" pitchFamily="34" charset="0"/>
              </a:rPr>
              <a:t>  </a:t>
            </a:r>
          </a:p>
        </p:txBody>
      </p:sp>
      <p:sp>
        <p:nvSpPr>
          <p:cNvPr id="32" name="Rectángulo 31">
            <a:extLst>
              <a:ext uri="{FF2B5EF4-FFF2-40B4-BE49-F238E27FC236}">
                <a16:creationId xmlns:a16="http://schemas.microsoft.com/office/drawing/2014/main" id="{582A4565-D230-9396-8E76-E610A2A40E63}"/>
              </a:ext>
            </a:extLst>
          </p:cNvPr>
          <p:cNvSpPr/>
          <p:nvPr/>
        </p:nvSpPr>
        <p:spPr>
          <a:xfrm>
            <a:off x="2204886" y="2926917"/>
            <a:ext cx="2019501" cy="119682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CO" sz="1400" dirty="0">
                <a:solidFill>
                  <a:srgbClr val="002060"/>
                </a:solidFill>
                <a:latin typeface="Avenir Next LT Pro" panose="020B0504020202020204" pitchFamily="34" charset="0"/>
              </a:rPr>
              <a:t>RED DE URGENCIAS</a:t>
            </a:r>
          </a:p>
          <a:p>
            <a:pPr algn="ctr"/>
            <a:r>
              <a:rPr lang="es-CO" sz="3600" dirty="0">
                <a:solidFill>
                  <a:srgbClr val="002060"/>
                </a:solidFill>
                <a:latin typeface="Avenir Next LT Pro" panose="020B0504020202020204" pitchFamily="34" charset="0"/>
              </a:rPr>
              <a:t>18</a:t>
            </a:r>
            <a:r>
              <a:rPr lang="es-CO" sz="1600" dirty="0">
                <a:solidFill>
                  <a:srgbClr val="002060"/>
                </a:solidFill>
                <a:latin typeface="Avenir Next LT Pro" panose="020B0504020202020204" pitchFamily="34" charset="0"/>
              </a:rPr>
              <a:t> </a:t>
            </a:r>
          </a:p>
          <a:p>
            <a:pPr algn="ctr"/>
            <a:r>
              <a:rPr lang="es-CO" sz="1600" dirty="0">
                <a:solidFill>
                  <a:srgbClr val="002060"/>
                </a:solidFill>
                <a:latin typeface="Avenir Next LT Pro" panose="020B0504020202020204" pitchFamily="34" charset="0"/>
              </a:rPr>
              <a:t>IPS</a:t>
            </a:r>
          </a:p>
        </p:txBody>
      </p:sp>
      <p:sp>
        <p:nvSpPr>
          <p:cNvPr id="33" name="Rectángulo 32">
            <a:extLst>
              <a:ext uri="{FF2B5EF4-FFF2-40B4-BE49-F238E27FC236}">
                <a16:creationId xmlns:a16="http://schemas.microsoft.com/office/drawing/2014/main" id="{CF3F8AE3-C781-1CFE-E83C-4E2055830AFF}"/>
              </a:ext>
            </a:extLst>
          </p:cNvPr>
          <p:cNvSpPr/>
          <p:nvPr/>
        </p:nvSpPr>
        <p:spPr>
          <a:xfrm>
            <a:off x="6074149" y="2955685"/>
            <a:ext cx="1811862" cy="119682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CO" sz="1400" dirty="0">
                <a:solidFill>
                  <a:srgbClr val="002060"/>
                </a:solidFill>
                <a:latin typeface="Avenir Next LT Pro" panose="020B0504020202020204" pitchFamily="34" charset="0"/>
              </a:rPr>
              <a:t>RED DE SERVICIOS ONCOLÓGICOS</a:t>
            </a:r>
          </a:p>
          <a:p>
            <a:pPr algn="ctr"/>
            <a:r>
              <a:rPr lang="es-CO" sz="3600" dirty="0">
                <a:solidFill>
                  <a:srgbClr val="002060"/>
                </a:solidFill>
                <a:latin typeface="Avenir Next LT Pro" panose="020B0504020202020204" pitchFamily="34" charset="0"/>
              </a:rPr>
              <a:t>9</a:t>
            </a:r>
            <a:r>
              <a:rPr lang="es-CO" sz="1600" dirty="0">
                <a:solidFill>
                  <a:srgbClr val="002060"/>
                </a:solidFill>
                <a:latin typeface="Avenir Next LT Pro" panose="020B0504020202020204" pitchFamily="34" charset="0"/>
              </a:rPr>
              <a:t> IPS</a:t>
            </a:r>
          </a:p>
        </p:txBody>
      </p:sp>
      <p:sp>
        <p:nvSpPr>
          <p:cNvPr id="34" name="Rectángulo 33">
            <a:extLst>
              <a:ext uri="{FF2B5EF4-FFF2-40B4-BE49-F238E27FC236}">
                <a16:creationId xmlns:a16="http://schemas.microsoft.com/office/drawing/2014/main" id="{2ECE6DE2-BA3B-5B7F-59A0-A27DC90BDBA0}"/>
              </a:ext>
            </a:extLst>
          </p:cNvPr>
          <p:cNvSpPr/>
          <p:nvPr/>
        </p:nvSpPr>
        <p:spPr>
          <a:xfrm>
            <a:off x="9202585" y="3041619"/>
            <a:ext cx="1811862" cy="119682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CO" sz="1400" dirty="0">
                <a:solidFill>
                  <a:srgbClr val="002060"/>
                </a:solidFill>
                <a:latin typeface="Avenir Next LT Pro" panose="020B0504020202020204" pitchFamily="34" charset="0"/>
              </a:rPr>
              <a:t>CUIDADOS  PALIATIVOS</a:t>
            </a:r>
          </a:p>
          <a:p>
            <a:pPr algn="ctr"/>
            <a:r>
              <a:rPr lang="es-CO" sz="3600" dirty="0">
                <a:solidFill>
                  <a:srgbClr val="002060"/>
                </a:solidFill>
                <a:latin typeface="Avenir Next LT Pro" panose="020B0504020202020204" pitchFamily="34" charset="0"/>
              </a:rPr>
              <a:t>4</a:t>
            </a:r>
            <a:r>
              <a:rPr lang="es-CO" sz="1600" dirty="0">
                <a:solidFill>
                  <a:srgbClr val="002060"/>
                </a:solidFill>
                <a:latin typeface="Avenir Next LT Pro" panose="020B0504020202020204" pitchFamily="34" charset="0"/>
              </a:rPr>
              <a:t> IPS  </a:t>
            </a:r>
          </a:p>
        </p:txBody>
      </p:sp>
      <p:sp>
        <p:nvSpPr>
          <p:cNvPr id="35" name="CuadroTexto 34">
            <a:extLst>
              <a:ext uri="{FF2B5EF4-FFF2-40B4-BE49-F238E27FC236}">
                <a16:creationId xmlns:a16="http://schemas.microsoft.com/office/drawing/2014/main" id="{59B52B15-5FB9-4FFC-0D9F-944D9DE804EB}"/>
              </a:ext>
            </a:extLst>
          </p:cNvPr>
          <p:cNvSpPr txBox="1"/>
          <p:nvPr/>
        </p:nvSpPr>
        <p:spPr>
          <a:xfrm>
            <a:off x="1358766" y="157963"/>
            <a:ext cx="10195560" cy="430887"/>
          </a:xfrm>
          <a:prstGeom prst="rect">
            <a:avLst/>
          </a:prstGeom>
          <a:noFill/>
        </p:spPr>
        <p:txBody>
          <a:bodyPr wrap="square">
            <a:spAutoFit/>
          </a:bodyPr>
          <a:lstStyle/>
          <a:p>
            <a:pPr algn="ctr"/>
            <a:r>
              <a:rPr lang="es-MX" sz="2200" b="1" dirty="0">
                <a:solidFill>
                  <a:srgbClr val="134163"/>
                </a:solidFill>
                <a:effectLst/>
                <a:latin typeface="Avenir Next LT Pro" panose="020B0504020202020204" pitchFamily="34" charset="0"/>
                <a:ea typeface="Calibri" panose="020F0502020204030204" pitchFamily="34" charset="0"/>
              </a:rPr>
              <a:t>RED DE SERVICIOS CAPRESOCA </a:t>
            </a:r>
            <a:r>
              <a:rPr lang="es-MX" sz="2200" b="1" dirty="0">
                <a:solidFill>
                  <a:srgbClr val="002060"/>
                </a:solidFill>
                <a:effectLst/>
                <a:latin typeface="Avenir Next LT Pro" panose="020B0504020202020204" pitchFamily="34" charset="0"/>
                <a:ea typeface="Calibri" panose="020F0502020204030204" pitchFamily="34" charset="0"/>
              </a:rPr>
              <a:t>EPS </a:t>
            </a:r>
            <a:r>
              <a:rPr lang="es-MX" sz="2200" b="1" dirty="0">
                <a:solidFill>
                  <a:srgbClr val="002060"/>
                </a:solidFill>
                <a:latin typeface="Avenir Next LT Pro" panose="020B0504020202020204" pitchFamily="34" charset="0"/>
                <a:ea typeface="Calibri" panose="020F0502020204030204" pitchFamily="34" charset="0"/>
              </a:rPr>
              <a:t> SEPTIEMBRE</a:t>
            </a:r>
            <a:r>
              <a:rPr lang="es-MX" sz="2200" b="1" dirty="0">
                <a:solidFill>
                  <a:srgbClr val="002060"/>
                </a:solidFill>
                <a:effectLst/>
                <a:latin typeface="Avenir Next LT Pro" panose="020B0504020202020204" pitchFamily="34" charset="0"/>
                <a:ea typeface="Calibri" panose="020F0502020204030204" pitchFamily="34" charset="0"/>
              </a:rPr>
              <a:t> - 2022</a:t>
            </a:r>
            <a:r>
              <a:rPr lang="es-MX" sz="2200" b="1" dirty="0">
                <a:solidFill>
                  <a:srgbClr val="134163"/>
                </a:solidFill>
                <a:effectLst/>
                <a:latin typeface="Avenir Next LT Pro" panose="020B0504020202020204" pitchFamily="34" charset="0"/>
                <a:ea typeface="Calibri" panose="020F0502020204030204" pitchFamily="34" charset="0"/>
              </a:rPr>
              <a:t> </a:t>
            </a:r>
            <a:endParaRPr lang="es-CO" sz="2200" b="1" dirty="0">
              <a:latin typeface="Avenir Next LT Pro" panose="020B0504020202020204" pitchFamily="34" charset="0"/>
            </a:endParaRPr>
          </a:p>
        </p:txBody>
      </p:sp>
      <p:pic>
        <p:nvPicPr>
          <p:cNvPr id="26" name="Imagen 25">
            <a:extLst>
              <a:ext uri="{FF2B5EF4-FFF2-40B4-BE49-F238E27FC236}">
                <a16:creationId xmlns:a16="http://schemas.microsoft.com/office/drawing/2014/main" id="{A275242B-2C72-2972-BCDC-9A7B251783E1}"/>
              </a:ext>
            </a:extLst>
          </p:cNvPr>
          <p:cNvPicPr>
            <a:picLocks noChangeAspect="1"/>
          </p:cNvPicPr>
          <p:nvPr/>
        </p:nvPicPr>
        <p:blipFill>
          <a:blip r:embed="rId3"/>
          <a:stretch>
            <a:fillRect/>
          </a:stretch>
        </p:blipFill>
        <p:spPr>
          <a:xfrm>
            <a:off x="322427" y="1365860"/>
            <a:ext cx="2852976" cy="2389594"/>
          </a:xfrm>
          <a:prstGeom prst="rect">
            <a:avLst/>
          </a:prstGeom>
        </p:spPr>
      </p:pic>
      <p:sp>
        <p:nvSpPr>
          <p:cNvPr id="14" name="CuadroTexto 13">
            <a:extLst>
              <a:ext uri="{FF2B5EF4-FFF2-40B4-BE49-F238E27FC236}">
                <a16:creationId xmlns:a16="http://schemas.microsoft.com/office/drawing/2014/main" id="{E9C6E334-C2FA-46B9-ADD7-3E3BA1927C67}"/>
              </a:ext>
            </a:extLst>
          </p:cNvPr>
          <p:cNvSpPr txBox="1"/>
          <p:nvPr/>
        </p:nvSpPr>
        <p:spPr>
          <a:xfrm>
            <a:off x="483388" y="4662272"/>
            <a:ext cx="10858920" cy="1692771"/>
          </a:xfrm>
          <a:prstGeom prst="rect">
            <a:avLst/>
          </a:prstGeom>
          <a:noFill/>
        </p:spPr>
        <p:txBody>
          <a:bodyPr wrap="square">
            <a:spAutoFit/>
          </a:bodyPr>
          <a:lstStyle/>
          <a:p>
            <a:r>
              <a:rPr lang="es-MX" sz="1600" dirty="0">
                <a:solidFill>
                  <a:srgbClr val="002060"/>
                </a:solidFill>
                <a:latin typeface="Avenir Next LT Pro" panose="020B0504020202020204" pitchFamily="34" charset="0"/>
                <a:cs typeface="Arial" panose="020B0604020202020204" pitchFamily="34" charset="0"/>
              </a:rPr>
              <a:t>La red de prestadores de Capresoca EPS está conformada por </a:t>
            </a:r>
            <a:r>
              <a:rPr lang="es-MX" sz="2800" dirty="0">
                <a:solidFill>
                  <a:srgbClr val="002060"/>
                </a:solidFill>
                <a:latin typeface="Avenir Next LT Pro" panose="020B0504020202020204" pitchFamily="34" charset="0"/>
                <a:cs typeface="Arial" panose="020B0604020202020204" pitchFamily="34" charset="0"/>
              </a:rPr>
              <a:t>190</a:t>
            </a:r>
            <a:r>
              <a:rPr lang="es-MX" sz="1600" dirty="0">
                <a:solidFill>
                  <a:srgbClr val="002060"/>
                </a:solidFill>
                <a:latin typeface="Avenir Next LT Pro" panose="020B0504020202020204" pitchFamily="34" charset="0"/>
                <a:cs typeface="Arial" panose="020B0604020202020204" pitchFamily="34" charset="0"/>
              </a:rPr>
              <a:t>  instituciones de las cuales </a:t>
            </a:r>
            <a:r>
              <a:rPr lang="es-MX" sz="2800" dirty="0">
                <a:solidFill>
                  <a:srgbClr val="002060"/>
                </a:solidFill>
                <a:latin typeface="Avenir Next LT Pro" panose="020B0504020202020204" pitchFamily="34" charset="0"/>
                <a:cs typeface="Arial" panose="020B0604020202020204" pitchFamily="34" charset="0"/>
              </a:rPr>
              <a:t>157</a:t>
            </a:r>
            <a:r>
              <a:rPr lang="es-MX" sz="1600" dirty="0">
                <a:solidFill>
                  <a:srgbClr val="002060"/>
                </a:solidFill>
                <a:latin typeface="Avenir Next LT Pro" panose="020B0504020202020204" pitchFamily="34" charset="0"/>
                <a:cs typeface="Arial" panose="020B0604020202020204" pitchFamily="34" charset="0"/>
              </a:rPr>
              <a:t> se encuentran en el departamento de Casanare y </a:t>
            </a:r>
            <a:r>
              <a:rPr lang="es-MX" sz="2800" dirty="0">
                <a:solidFill>
                  <a:srgbClr val="002060"/>
                </a:solidFill>
                <a:latin typeface="Avenir Next LT Pro" panose="020B0504020202020204" pitchFamily="34" charset="0"/>
                <a:cs typeface="Arial" panose="020B0604020202020204" pitchFamily="34" charset="0"/>
              </a:rPr>
              <a:t>33</a:t>
            </a:r>
            <a:r>
              <a:rPr lang="es-MX" sz="1600" dirty="0">
                <a:solidFill>
                  <a:srgbClr val="002060"/>
                </a:solidFill>
                <a:latin typeface="Avenir Next LT Pro" panose="020B0504020202020204" pitchFamily="34" charset="0"/>
                <a:cs typeface="Arial" panose="020B0604020202020204" pitchFamily="34" charset="0"/>
              </a:rPr>
              <a:t> en los departamentos de Arauca, Meta ,Boyacá, Cundinamarca, Atlántico, Cesar y Magdalena, IPS publicas y Privadas,  Empresas de traslado asistencial terrestre y aéreo, servicio farmacéutica, profesionales de la salud independientes, servicios complementarios como albergue, proveedores de material de osteosíntesis.</a:t>
            </a:r>
            <a:endParaRPr lang="es-CO" sz="1600" dirty="0">
              <a:solidFill>
                <a:srgbClr val="002060"/>
              </a:solidFill>
              <a:latin typeface="Avenir Next LT Pro" panose="020B0504020202020204" pitchFamily="34" charset="0"/>
            </a:endParaRPr>
          </a:p>
        </p:txBody>
      </p:sp>
    </p:spTree>
    <p:extLst>
      <p:ext uri="{BB962C8B-B14F-4D97-AF65-F5344CB8AC3E}">
        <p14:creationId xmlns:p14="http://schemas.microsoft.com/office/powerpoint/2010/main" val="126460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6625AC-F9F8-BB40-B270-1663E1DB2AD5}"/>
              </a:ext>
            </a:extLst>
          </p:cNvPr>
          <p:cNvSpPr txBox="1"/>
          <p:nvPr/>
        </p:nvSpPr>
        <p:spPr>
          <a:xfrm>
            <a:off x="8065064" y="3429000"/>
            <a:ext cx="3388659" cy="830997"/>
          </a:xfrm>
          <a:prstGeom prst="rect">
            <a:avLst/>
          </a:prstGeom>
          <a:noFill/>
        </p:spPr>
        <p:txBody>
          <a:bodyPr wrap="square" rtlCol="0">
            <a:spAutoFit/>
          </a:bodyPr>
          <a:lstStyle/>
          <a:p>
            <a:r>
              <a:rPr lang="es-CO" sz="4800" b="1" i="1" dirty="0">
                <a:solidFill>
                  <a:schemeClr val="bg1"/>
                </a:solidFill>
                <a:latin typeface="Arial" panose="020B0604020202020204" pitchFamily="34" charset="0"/>
                <a:cs typeface="Arial" panose="020B0604020202020204" pitchFamily="34" charset="0"/>
              </a:rPr>
              <a:t>GRACIAS</a:t>
            </a:r>
          </a:p>
        </p:txBody>
      </p:sp>
      <p:pic>
        <p:nvPicPr>
          <p:cNvPr id="4" name="Imagen 3">
            <a:extLst>
              <a:ext uri="{FF2B5EF4-FFF2-40B4-BE49-F238E27FC236}">
                <a16:creationId xmlns:a16="http://schemas.microsoft.com/office/drawing/2014/main" id="{AE44CCFE-F713-438F-80D8-C481DBC2F5DB}"/>
              </a:ext>
            </a:extLst>
          </p:cNvPr>
          <p:cNvPicPr>
            <a:picLocks noChangeAspect="1"/>
          </p:cNvPicPr>
          <p:nvPr/>
        </p:nvPicPr>
        <p:blipFill rotWithShape="1">
          <a:blip r:embed="rId3"/>
          <a:srcRect l="28375" t="25988" r="8625" b="10869"/>
          <a:stretch/>
        </p:blipFill>
        <p:spPr>
          <a:xfrm>
            <a:off x="0" y="0"/>
            <a:ext cx="12192000" cy="6858000"/>
          </a:xfrm>
          <a:prstGeom prst="rect">
            <a:avLst/>
          </a:prstGeom>
        </p:spPr>
      </p:pic>
    </p:spTree>
    <p:extLst>
      <p:ext uri="{BB962C8B-B14F-4D97-AF65-F5344CB8AC3E}">
        <p14:creationId xmlns:p14="http://schemas.microsoft.com/office/powerpoint/2010/main" val="3244302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E57823E-A2E1-E246-220A-2E2F3DE208CC}"/>
              </a:ext>
            </a:extLst>
          </p:cNvPr>
          <p:cNvSpPr/>
          <p:nvPr/>
        </p:nvSpPr>
        <p:spPr>
          <a:xfrm>
            <a:off x="1950720" y="179040"/>
            <a:ext cx="8290560" cy="517718"/>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1600" b="1" dirty="0">
                <a:solidFill>
                  <a:srgbClr val="002060"/>
                </a:solidFill>
                <a:latin typeface="Avenir Next LT Pro" panose="020B0504020202020204" pitchFamily="34" charset="0"/>
              </a:rPr>
              <a:t>PARTICIPACIÓN EN EL MERCADO </a:t>
            </a:r>
          </a:p>
          <a:p>
            <a:pPr algn="ctr"/>
            <a:r>
              <a:rPr lang="es-CO" sz="1600" b="1" dirty="0">
                <a:solidFill>
                  <a:srgbClr val="002060"/>
                </a:solidFill>
                <a:latin typeface="Avenir Next LT Pro" panose="020B0504020202020204" pitchFamily="34" charset="0"/>
              </a:rPr>
              <a:t>DEPARTAMENTO DE CASANARE SEPTIEMBRE -2022</a:t>
            </a:r>
          </a:p>
        </p:txBody>
      </p:sp>
      <p:graphicFrame>
        <p:nvGraphicFramePr>
          <p:cNvPr id="21" name="Gráfico 20">
            <a:extLst>
              <a:ext uri="{FF2B5EF4-FFF2-40B4-BE49-F238E27FC236}">
                <a16:creationId xmlns:a16="http://schemas.microsoft.com/office/drawing/2014/main" id="{8E1049F9-1AC5-4ED0-8A9F-0A57EA0DECF1}"/>
              </a:ext>
            </a:extLst>
          </p:cNvPr>
          <p:cNvGraphicFramePr>
            <a:graphicFrameLocks/>
          </p:cNvGraphicFramePr>
          <p:nvPr>
            <p:extLst>
              <p:ext uri="{D42A27DB-BD31-4B8C-83A1-F6EECF244321}">
                <p14:modId xmlns:p14="http://schemas.microsoft.com/office/powerpoint/2010/main" val="4153766887"/>
              </p:ext>
            </p:extLst>
          </p:nvPr>
        </p:nvGraphicFramePr>
        <p:xfrm>
          <a:off x="5907505" y="787496"/>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a 4">
            <a:extLst>
              <a:ext uri="{FF2B5EF4-FFF2-40B4-BE49-F238E27FC236}">
                <a16:creationId xmlns:a16="http://schemas.microsoft.com/office/drawing/2014/main" id="{88E3FD5E-73A0-4FFB-91A3-00762074DDE8}"/>
              </a:ext>
            </a:extLst>
          </p:cNvPr>
          <p:cNvGraphicFramePr>
            <a:graphicFrameLocks noGrp="1"/>
          </p:cNvGraphicFramePr>
          <p:nvPr>
            <p:extLst>
              <p:ext uri="{D42A27DB-BD31-4B8C-83A1-F6EECF244321}">
                <p14:modId xmlns:p14="http://schemas.microsoft.com/office/powerpoint/2010/main" val="446507526"/>
              </p:ext>
            </p:extLst>
          </p:nvPr>
        </p:nvGraphicFramePr>
        <p:xfrm>
          <a:off x="6301205" y="3621434"/>
          <a:ext cx="3784600" cy="1438275"/>
        </p:xfrm>
        <a:graphic>
          <a:graphicData uri="http://schemas.openxmlformats.org/drawingml/2006/table">
            <a:tbl>
              <a:tblPr>
                <a:tableStyleId>{E8B1032C-EA38-4F05-BA0D-38AFFFC7BED3}</a:tableStyleId>
              </a:tblPr>
              <a:tblGrid>
                <a:gridCol w="1174416">
                  <a:extLst>
                    <a:ext uri="{9D8B030D-6E8A-4147-A177-3AD203B41FA5}">
                      <a16:colId xmlns:a16="http://schemas.microsoft.com/office/drawing/2014/main" val="3920944054"/>
                    </a:ext>
                  </a:extLst>
                </a:gridCol>
                <a:gridCol w="709863">
                  <a:extLst>
                    <a:ext uri="{9D8B030D-6E8A-4147-A177-3AD203B41FA5}">
                      <a16:colId xmlns:a16="http://schemas.microsoft.com/office/drawing/2014/main" val="3032822164"/>
                    </a:ext>
                  </a:extLst>
                </a:gridCol>
                <a:gridCol w="902368">
                  <a:extLst>
                    <a:ext uri="{9D8B030D-6E8A-4147-A177-3AD203B41FA5}">
                      <a16:colId xmlns:a16="http://schemas.microsoft.com/office/drawing/2014/main" val="1987485372"/>
                    </a:ext>
                  </a:extLst>
                </a:gridCol>
                <a:gridCol w="997953">
                  <a:extLst>
                    <a:ext uri="{9D8B030D-6E8A-4147-A177-3AD203B41FA5}">
                      <a16:colId xmlns:a16="http://schemas.microsoft.com/office/drawing/2014/main" val="1960648082"/>
                    </a:ext>
                  </a:extLst>
                </a:gridCol>
              </a:tblGrid>
              <a:tr h="323850">
                <a:tc>
                  <a:txBody>
                    <a:bodyPr/>
                    <a:lstStyle/>
                    <a:p>
                      <a:pPr algn="ctr" fontAlgn="ctr"/>
                      <a:r>
                        <a:rPr lang="es-CO" sz="1000" u="none" strike="noStrike" dirty="0">
                          <a:solidFill>
                            <a:srgbClr val="002060"/>
                          </a:solidFill>
                          <a:effectLst/>
                        </a:rPr>
                        <a:t>EPS DEPARTAMENTO</a:t>
                      </a:r>
                      <a:endParaRPr lang="es-CO" sz="1000" b="1" i="0" u="none" strike="noStrike" dirty="0">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SUBSIDIADO</a:t>
                      </a:r>
                      <a:endParaRPr lang="es-CO" sz="1000" b="1" i="0" u="none" strike="noStrike" dirty="0">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CONTRIBUTIVO</a:t>
                      </a:r>
                      <a:endParaRPr lang="es-CO" sz="1000" b="1" i="0" u="none" strike="noStrike" dirty="0">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TOTAL AFILIADOS</a:t>
                      </a:r>
                      <a:endParaRPr lang="es-CO" sz="1000" b="1" i="0" u="none" strike="noStrike">
                        <a:solidFill>
                          <a:srgbClr val="00206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90048775"/>
                  </a:ext>
                </a:extLst>
              </a:tr>
              <a:tr h="190500">
                <a:tc>
                  <a:txBody>
                    <a:bodyPr/>
                    <a:lstStyle/>
                    <a:p>
                      <a:pPr algn="l" fontAlgn="ctr"/>
                      <a:r>
                        <a:rPr lang="es-CO" sz="1000" u="none" strike="noStrike">
                          <a:solidFill>
                            <a:srgbClr val="002060"/>
                          </a:solidFill>
                          <a:effectLst/>
                        </a:rPr>
                        <a:t>CAPRESOCA</a:t>
                      </a:r>
                      <a:endParaRPr lang="es-CO" sz="1000" b="0"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      158.447 </a:t>
                      </a:r>
                      <a:endParaRPr lang="es-CO" sz="1000" b="0"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        18.172 </a:t>
                      </a:r>
                      <a:endParaRPr lang="es-CO" sz="1000" b="0" i="0" u="none" strike="noStrike" dirty="0">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      176.619 </a:t>
                      </a:r>
                      <a:endParaRPr lang="es-CO" sz="1000" b="1" i="0" u="none" strike="noStrike">
                        <a:solidFill>
                          <a:srgbClr val="00206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517382898"/>
                  </a:ext>
                </a:extLst>
              </a:tr>
              <a:tr h="190500">
                <a:tc>
                  <a:txBody>
                    <a:bodyPr/>
                    <a:lstStyle/>
                    <a:p>
                      <a:pPr algn="l" fontAlgn="ctr"/>
                      <a:r>
                        <a:rPr lang="es-CO" sz="1000" u="none" strike="noStrike">
                          <a:solidFill>
                            <a:srgbClr val="002060"/>
                          </a:solidFill>
                          <a:effectLst/>
                        </a:rPr>
                        <a:t> LA NUEVA EPS</a:t>
                      </a:r>
                      <a:endParaRPr lang="es-CO" sz="1000" b="0"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        67.930 </a:t>
                      </a:r>
                      <a:endParaRPr lang="es-CO" sz="1000" b="0"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        64.854 </a:t>
                      </a:r>
                      <a:endParaRPr lang="es-CO" sz="1000" b="0" i="0" u="none" strike="noStrike" dirty="0">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      132.784 </a:t>
                      </a:r>
                      <a:endParaRPr lang="es-CO" sz="1000" b="1" i="0" u="none" strike="noStrike">
                        <a:solidFill>
                          <a:srgbClr val="00206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59547820"/>
                  </a:ext>
                </a:extLst>
              </a:tr>
              <a:tr h="190500">
                <a:tc>
                  <a:txBody>
                    <a:bodyPr/>
                    <a:lstStyle/>
                    <a:p>
                      <a:pPr algn="l" fontAlgn="ctr"/>
                      <a:r>
                        <a:rPr lang="es-CO" sz="1000" u="none" strike="noStrike">
                          <a:solidFill>
                            <a:srgbClr val="002060"/>
                          </a:solidFill>
                          <a:effectLst/>
                        </a:rPr>
                        <a:t>SANITAS EPS</a:t>
                      </a:r>
                      <a:endParaRPr lang="es-CO" sz="1000" b="0"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        23.905 </a:t>
                      </a:r>
                      <a:endParaRPr lang="es-CO" sz="1000" b="0"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        75.576 </a:t>
                      </a:r>
                      <a:endParaRPr lang="es-CO" sz="1000" b="0" i="0" u="none" strike="noStrike" dirty="0">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        99.481 </a:t>
                      </a:r>
                      <a:endParaRPr lang="es-CO" sz="1000" b="1" i="0" u="none" strike="noStrike">
                        <a:solidFill>
                          <a:srgbClr val="00206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239627866"/>
                  </a:ext>
                </a:extLst>
              </a:tr>
              <a:tr h="70937">
                <a:tc>
                  <a:txBody>
                    <a:bodyPr/>
                    <a:lstStyle/>
                    <a:p>
                      <a:pPr algn="l" fontAlgn="ctr"/>
                      <a:r>
                        <a:rPr lang="es-ES" sz="1000" b="0" i="0" u="none" strike="noStrike" dirty="0">
                          <a:solidFill>
                            <a:srgbClr val="002060"/>
                          </a:solidFill>
                          <a:effectLst/>
                          <a:latin typeface="Arial" panose="020B0604020202020204" pitchFamily="34" charset="0"/>
                        </a:rPr>
                        <a:t>COOSALUD</a:t>
                      </a:r>
                      <a:endParaRPr lang="es-CO" sz="1000" b="0" i="0" u="none" strike="noStrike" dirty="0">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         1.980 </a:t>
                      </a:r>
                      <a:endParaRPr lang="es-CO" sz="1000" b="0" i="0" u="none" strike="noStrike" dirty="0">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         1.984 </a:t>
                      </a:r>
                      <a:endParaRPr lang="es-CO" sz="1000" b="0" i="0" u="none" strike="noStrike" dirty="0">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         3.964 </a:t>
                      </a:r>
                      <a:endParaRPr lang="es-CO" sz="1000" b="1" i="0" u="none" strike="noStrike" dirty="0">
                        <a:solidFill>
                          <a:srgbClr val="00206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260670403"/>
                  </a:ext>
                </a:extLst>
              </a:tr>
              <a:tr h="190500">
                <a:tc>
                  <a:txBody>
                    <a:bodyPr/>
                    <a:lstStyle/>
                    <a:p>
                      <a:pPr algn="l" fontAlgn="ctr"/>
                      <a:r>
                        <a:rPr lang="es-CO" sz="1000" u="none" strike="noStrike">
                          <a:solidFill>
                            <a:srgbClr val="002060"/>
                          </a:solidFill>
                          <a:effectLst/>
                        </a:rPr>
                        <a:t>OTRAS</a:t>
                      </a:r>
                      <a:endParaRPr lang="es-CO" sz="1000" b="0"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              12 </a:t>
                      </a:r>
                      <a:endParaRPr lang="es-CO" sz="1000" b="0"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              42 </a:t>
                      </a:r>
                      <a:endParaRPr lang="es-CO" sz="1000" b="0"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              54 </a:t>
                      </a:r>
                      <a:endParaRPr lang="es-CO" sz="1000" b="1" i="0" u="none" strike="noStrike" dirty="0">
                        <a:solidFill>
                          <a:srgbClr val="00206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968164265"/>
                  </a:ext>
                </a:extLst>
              </a:tr>
              <a:tr h="190500">
                <a:tc>
                  <a:txBody>
                    <a:bodyPr/>
                    <a:lstStyle/>
                    <a:p>
                      <a:pPr algn="l" fontAlgn="ctr"/>
                      <a:r>
                        <a:rPr lang="es-CO" sz="1000" u="none" strike="noStrike">
                          <a:solidFill>
                            <a:srgbClr val="002060"/>
                          </a:solidFill>
                          <a:effectLst/>
                        </a:rPr>
                        <a:t>TOTAL</a:t>
                      </a:r>
                      <a:endParaRPr lang="es-CO" sz="1000" b="1"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252.274</a:t>
                      </a:r>
                      <a:endParaRPr lang="es-CO" sz="1000" b="1"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a:solidFill>
                            <a:srgbClr val="002060"/>
                          </a:solidFill>
                          <a:effectLst/>
                        </a:rPr>
                        <a:t>160.628</a:t>
                      </a:r>
                      <a:endParaRPr lang="es-CO" sz="1000" b="1" i="0" u="none" strike="noStrike">
                        <a:solidFill>
                          <a:srgbClr val="002060"/>
                        </a:solidFill>
                        <a:effectLst/>
                        <a:latin typeface="Arial" panose="020B0604020202020204" pitchFamily="34" charset="0"/>
                      </a:endParaRPr>
                    </a:p>
                  </a:txBody>
                  <a:tcPr marL="9525" marR="9525" marT="9525" marB="0" anchor="ctr"/>
                </a:tc>
                <a:tc>
                  <a:txBody>
                    <a:bodyPr/>
                    <a:lstStyle/>
                    <a:p>
                      <a:pPr algn="ctr" fontAlgn="ctr"/>
                      <a:r>
                        <a:rPr lang="es-CO" sz="1000" u="none" strike="noStrike" dirty="0">
                          <a:solidFill>
                            <a:srgbClr val="002060"/>
                          </a:solidFill>
                          <a:effectLst/>
                        </a:rPr>
                        <a:t>412.902</a:t>
                      </a:r>
                      <a:endParaRPr lang="es-CO" sz="1000" b="1" i="0" u="none" strike="noStrike" dirty="0">
                        <a:solidFill>
                          <a:srgbClr val="00206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5777625"/>
                  </a:ext>
                </a:extLst>
              </a:tr>
            </a:tbl>
          </a:graphicData>
        </a:graphic>
      </p:graphicFrame>
      <p:graphicFrame>
        <p:nvGraphicFramePr>
          <p:cNvPr id="23" name="Gráfico 22">
            <a:extLst>
              <a:ext uri="{FF2B5EF4-FFF2-40B4-BE49-F238E27FC236}">
                <a16:creationId xmlns:a16="http://schemas.microsoft.com/office/drawing/2014/main" id="{416A0209-EC9A-42FE-9B4F-DAB38A23AED0}"/>
              </a:ext>
            </a:extLst>
          </p:cNvPr>
          <p:cNvGraphicFramePr>
            <a:graphicFrameLocks/>
          </p:cNvGraphicFramePr>
          <p:nvPr>
            <p:extLst>
              <p:ext uri="{D42A27DB-BD31-4B8C-83A1-F6EECF244321}">
                <p14:modId xmlns:p14="http://schemas.microsoft.com/office/powerpoint/2010/main" val="1353507345"/>
              </p:ext>
            </p:extLst>
          </p:nvPr>
        </p:nvGraphicFramePr>
        <p:xfrm>
          <a:off x="451318" y="1051188"/>
          <a:ext cx="4985084" cy="36586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0406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adroTexto 31">
            <a:extLst>
              <a:ext uri="{FF2B5EF4-FFF2-40B4-BE49-F238E27FC236}">
                <a16:creationId xmlns:a16="http://schemas.microsoft.com/office/drawing/2014/main" id="{A249A977-0728-5033-16F4-5D57808CE83C}"/>
              </a:ext>
            </a:extLst>
          </p:cNvPr>
          <p:cNvSpPr txBox="1"/>
          <p:nvPr/>
        </p:nvSpPr>
        <p:spPr>
          <a:xfrm>
            <a:off x="1473148" y="130898"/>
            <a:ext cx="9494520" cy="1067087"/>
          </a:xfrm>
          <a:prstGeom prst="rect">
            <a:avLst/>
          </a:prstGeom>
          <a:noFill/>
        </p:spPr>
        <p:txBody>
          <a:bodyPr wrap="square">
            <a:spAutoFit/>
          </a:bodyPr>
          <a:lstStyle/>
          <a:p>
            <a:pPr algn="ctr">
              <a:lnSpc>
                <a:spcPct val="107000"/>
              </a:lnSpc>
              <a:spcAft>
                <a:spcPts val="800"/>
              </a:spcAft>
            </a:pPr>
            <a:r>
              <a:rPr lang="es-ES" b="1" kern="1200" dirty="0">
                <a:solidFill>
                  <a:srgbClr val="002060"/>
                </a:solidFill>
                <a:effectLst/>
                <a:latin typeface="Avenir Next LT Pro" panose="020B0504020202020204" pitchFamily="34" charset="0"/>
                <a:ea typeface="Arial" panose="020B0604020202020204" pitchFamily="34" charset="0"/>
                <a:cs typeface="Times New Roman" panose="02020603050405020304" pitchFamily="18" charset="0"/>
              </a:rPr>
              <a:t>DISTRIBUCIÓN DE POBLACIÓN AFILIADA A CAPRESOCA POR GRUPOS POBLACIONALES EN CASANARE .</a:t>
            </a:r>
          </a:p>
          <a:p>
            <a:pPr algn="ctr">
              <a:lnSpc>
                <a:spcPct val="107000"/>
              </a:lnSpc>
              <a:spcAft>
                <a:spcPts val="800"/>
              </a:spcAft>
            </a:pPr>
            <a:r>
              <a:rPr lang="es-ES" b="1" dirty="0">
                <a:solidFill>
                  <a:srgbClr val="002060"/>
                </a:solidFill>
                <a:latin typeface="Avenir Next LT Pro" panose="020B0504020202020204" pitchFamily="34" charset="0"/>
                <a:ea typeface="Arial" panose="020B0604020202020204" pitchFamily="34" charset="0"/>
                <a:cs typeface="Times New Roman" panose="02020603050405020304" pitchFamily="18" charset="0"/>
              </a:rPr>
              <a:t>  SEPTIEMBRE </a:t>
            </a:r>
            <a:r>
              <a:rPr lang="es-ES" b="1" kern="1200" dirty="0">
                <a:solidFill>
                  <a:srgbClr val="002060"/>
                </a:solidFill>
                <a:effectLst/>
                <a:latin typeface="Avenir Next LT Pro" panose="020B0504020202020204" pitchFamily="34" charset="0"/>
                <a:ea typeface="Arial" panose="020B0604020202020204" pitchFamily="34" charset="0"/>
                <a:cs typeface="Times New Roman" panose="02020603050405020304" pitchFamily="18" charset="0"/>
              </a:rPr>
              <a:t> - 2022</a:t>
            </a:r>
            <a:endParaRPr lang="es-CO" b="1" dirty="0">
              <a:solidFill>
                <a:srgbClr val="002060"/>
              </a:solidFill>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34" name="CuadroTexto 33">
            <a:extLst>
              <a:ext uri="{FF2B5EF4-FFF2-40B4-BE49-F238E27FC236}">
                <a16:creationId xmlns:a16="http://schemas.microsoft.com/office/drawing/2014/main" id="{4AE3568D-BE61-06BC-7089-BC1DB1C6A0BF}"/>
              </a:ext>
            </a:extLst>
          </p:cNvPr>
          <p:cNvSpPr txBox="1"/>
          <p:nvPr/>
        </p:nvSpPr>
        <p:spPr>
          <a:xfrm>
            <a:off x="1818124" y="1974906"/>
            <a:ext cx="1483362" cy="1044581"/>
          </a:xfrm>
          <a:prstGeom prst="rect">
            <a:avLst/>
          </a:prstGeom>
          <a:noFill/>
        </p:spPr>
        <p:txBody>
          <a:bodyPr wrap="square">
            <a:spAutoFit/>
          </a:bodyPr>
          <a:lstStyle/>
          <a:p>
            <a:pPr algn="ctr" fontAlgn="base">
              <a:lnSpc>
                <a:spcPct val="107000"/>
              </a:lnSpc>
              <a:spcAft>
                <a:spcPts val="800"/>
              </a:spcAft>
            </a:pPr>
            <a:r>
              <a:rPr lang="es-ES" b="1" kern="1200" dirty="0">
                <a:solidFill>
                  <a:srgbClr val="002060"/>
                </a:solidFill>
                <a:effectLst/>
                <a:latin typeface="Biome Light" panose="020B0303030204020804" pitchFamily="34" charset="0"/>
                <a:ea typeface="Calibri" panose="020F0502020204030204" pitchFamily="34" charset="0"/>
                <a:cs typeface="Times New Roman" panose="02020603050405020304" pitchFamily="18" charset="0"/>
              </a:rPr>
              <a:t>4,281</a:t>
            </a:r>
            <a:endParaRPr lang="es-CO"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spcAft>
                <a:spcPts val="800"/>
              </a:spcAft>
            </a:pPr>
            <a:r>
              <a:rPr lang="es-MX" sz="1400" b="1" kern="1200" dirty="0">
                <a:solidFill>
                  <a:srgbClr val="002060"/>
                </a:solidFill>
                <a:effectLst/>
                <a:latin typeface="Biome Light" panose="020B0303030204020804" pitchFamily="34" charset="0"/>
                <a:ea typeface="Calibri" panose="020F0502020204030204" pitchFamily="34" charset="0"/>
                <a:cs typeface="Biome Light" panose="020B0303030204020804" pitchFamily="34" charset="0"/>
              </a:rPr>
              <a:t>POBLACIÓN </a:t>
            </a:r>
          </a:p>
          <a:p>
            <a:pPr algn="ctr" fontAlgn="base">
              <a:lnSpc>
                <a:spcPct val="107000"/>
              </a:lnSpc>
              <a:spcAft>
                <a:spcPts val="800"/>
              </a:spcAft>
            </a:pPr>
            <a:r>
              <a:rPr lang="es-MX" sz="1400" b="1" kern="1200" dirty="0">
                <a:solidFill>
                  <a:srgbClr val="002060"/>
                </a:solidFill>
                <a:effectLst/>
                <a:latin typeface="Biome Light" panose="020B0303030204020804" pitchFamily="34" charset="0"/>
                <a:ea typeface="Calibri" panose="020F0502020204030204" pitchFamily="34" charset="0"/>
                <a:cs typeface="Biome Light" panose="020B0303030204020804" pitchFamily="34" charset="0"/>
              </a:rPr>
              <a:t>INDÍGENA  </a:t>
            </a:r>
            <a:endParaRPr lang="es-CO" sz="1400" b="1" dirty="0">
              <a:effectLst/>
              <a:latin typeface="Biome Light" panose="020B0303030204020804" pitchFamily="34" charset="0"/>
              <a:ea typeface="Calibri" panose="020F0502020204030204" pitchFamily="34" charset="0"/>
              <a:cs typeface="Biome Light" panose="020B0303030204020804" pitchFamily="34" charset="0"/>
            </a:endParaRPr>
          </a:p>
        </p:txBody>
      </p:sp>
      <p:sp>
        <p:nvSpPr>
          <p:cNvPr id="58" name="CuadroTexto 57">
            <a:extLst>
              <a:ext uri="{FF2B5EF4-FFF2-40B4-BE49-F238E27FC236}">
                <a16:creationId xmlns:a16="http://schemas.microsoft.com/office/drawing/2014/main" id="{3692BC9B-481C-F106-E8E0-69DF8CE8AE37}"/>
              </a:ext>
            </a:extLst>
          </p:cNvPr>
          <p:cNvSpPr txBox="1"/>
          <p:nvPr/>
        </p:nvSpPr>
        <p:spPr>
          <a:xfrm>
            <a:off x="1446847" y="6199916"/>
            <a:ext cx="6114704" cy="245003"/>
          </a:xfrm>
          <a:prstGeom prst="rect">
            <a:avLst/>
          </a:prstGeom>
          <a:noFill/>
        </p:spPr>
        <p:txBody>
          <a:bodyPr wrap="square" rtlCol="0">
            <a:spAutoFit/>
          </a:bodyPr>
          <a:lstStyle/>
          <a:p>
            <a:pPr marL="0" marR="461010" lvl="0" indent="0" algn="ctr" defTabSz="914400" rtl="0" eaLnBrk="1" fontAlgn="auto" latinLnBrk="0" hangingPunct="1">
              <a:lnSpc>
                <a:spcPct val="107000"/>
              </a:lnSpc>
              <a:spcBef>
                <a:spcPts val="0"/>
              </a:spcBef>
              <a:spcAft>
                <a:spcPts val="800"/>
              </a:spcAft>
              <a:buClrTx/>
              <a:buSzTx/>
              <a:buFontTx/>
              <a:buNone/>
              <a:tabLst/>
              <a:defRPr/>
            </a:pPr>
            <a:r>
              <a:rPr kumimoji="0" lang="es-ES" sz="1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Fuente: Base de Datos Única de Afiliados (BDUA)- Sitio FPT a 30  Septiembre </a:t>
            </a:r>
            <a:r>
              <a:rPr lang="es-ES" sz="1000" b="1" dirty="0">
                <a:solidFill>
                  <a:srgbClr val="002060"/>
                </a:solidFill>
                <a:latin typeface="Arial" panose="020B0604020202020204" pitchFamily="34" charset="0"/>
                <a:cs typeface="Arial" panose="020B0604020202020204" pitchFamily="34" charset="0"/>
              </a:rPr>
              <a:t> </a:t>
            </a:r>
            <a:r>
              <a:rPr kumimoji="0" lang="es-ES" sz="1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 2022</a:t>
            </a:r>
            <a:endParaRPr kumimoji="0" lang="es-CO" sz="1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67" name="Imagen 66">
            <a:extLst>
              <a:ext uri="{FF2B5EF4-FFF2-40B4-BE49-F238E27FC236}">
                <a16:creationId xmlns:a16="http://schemas.microsoft.com/office/drawing/2014/main" id="{CBF84C3B-1D58-FB61-0A3C-9CE294767F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06411" y="1055616"/>
            <a:ext cx="8283172" cy="5119042"/>
          </a:xfrm>
          <a:prstGeom prst="rect">
            <a:avLst/>
          </a:prstGeom>
        </p:spPr>
      </p:pic>
      <p:cxnSp>
        <p:nvCxnSpPr>
          <p:cNvPr id="68" name="Conector recto de flecha 67">
            <a:extLst>
              <a:ext uri="{FF2B5EF4-FFF2-40B4-BE49-F238E27FC236}">
                <a16:creationId xmlns:a16="http://schemas.microsoft.com/office/drawing/2014/main" id="{DE3BF2E6-2EE8-20DE-BF48-DE1EB8E49249}"/>
              </a:ext>
            </a:extLst>
          </p:cNvPr>
          <p:cNvCxnSpPr>
            <a:cxnSpLocks/>
          </p:cNvCxnSpPr>
          <p:nvPr/>
        </p:nvCxnSpPr>
        <p:spPr>
          <a:xfrm>
            <a:off x="6730687" y="2366141"/>
            <a:ext cx="2883790" cy="140054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ector recto de flecha 68">
            <a:extLst>
              <a:ext uri="{FF2B5EF4-FFF2-40B4-BE49-F238E27FC236}">
                <a16:creationId xmlns:a16="http://schemas.microsoft.com/office/drawing/2014/main" id="{146E620A-9EC4-C224-1687-AE8059E7E50D}"/>
              </a:ext>
            </a:extLst>
          </p:cNvPr>
          <p:cNvCxnSpPr>
            <a:cxnSpLocks/>
          </p:cNvCxnSpPr>
          <p:nvPr/>
        </p:nvCxnSpPr>
        <p:spPr>
          <a:xfrm>
            <a:off x="6899917" y="2186509"/>
            <a:ext cx="2875454" cy="167615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CuadroTexto 70">
            <a:extLst>
              <a:ext uri="{FF2B5EF4-FFF2-40B4-BE49-F238E27FC236}">
                <a16:creationId xmlns:a16="http://schemas.microsoft.com/office/drawing/2014/main" id="{75A8930A-7C57-097C-2208-0C75E823F73B}"/>
              </a:ext>
            </a:extLst>
          </p:cNvPr>
          <p:cNvSpPr txBox="1"/>
          <p:nvPr/>
        </p:nvSpPr>
        <p:spPr>
          <a:xfrm>
            <a:off x="9482146" y="3873090"/>
            <a:ext cx="2918442" cy="615553"/>
          </a:xfrm>
          <a:prstGeom prst="rect">
            <a:avLst/>
          </a:prstGeom>
          <a:noFill/>
        </p:spPr>
        <p:txBody>
          <a:bodyPr wrap="square" rtlCol="0">
            <a:spAutoFit/>
          </a:bodyPr>
          <a:lstStyle/>
          <a:p>
            <a:r>
              <a:rPr lang="es-CO" sz="1200" b="1" dirty="0">
                <a:solidFill>
                  <a:srgbClr val="002060"/>
                </a:solidFill>
                <a:latin typeface="Biome Light" panose="020B0303030204020804" pitchFamily="34" charset="0"/>
                <a:cs typeface="Biome Light" panose="020B0303030204020804" pitchFamily="34" charset="0"/>
              </a:rPr>
              <a:t> CHAPARRAL - BARRONEGRO</a:t>
            </a:r>
          </a:p>
          <a:p>
            <a:pPr algn="ctr"/>
            <a:r>
              <a:rPr lang="es-CO" sz="1000" dirty="0">
                <a:solidFill>
                  <a:srgbClr val="002060"/>
                </a:solidFill>
                <a:latin typeface="Biome Light" panose="020B0303030204020804" pitchFamily="34" charset="0"/>
                <a:cs typeface="Biome Light" panose="020B0303030204020804" pitchFamily="34" charset="0"/>
              </a:rPr>
              <a:t>(5 comunidades)</a:t>
            </a:r>
          </a:p>
          <a:p>
            <a:pPr algn="ctr"/>
            <a:r>
              <a:rPr lang="es-CO" sz="1200" b="1" dirty="0">
                <a:solidFill>
                  <a:srgbClr val="002060"/>
                </a:solidFill>
                <a:latin typeface="Biome Light" panose="020B0303030204020804" pitchFamily="34" charset="0"/>
                <a:cs typeface="Biome Light" panose="020B0303030204020804" pitchFamily="34" charset="0"/>
              </a:rPr>
              <a:t>565</a:t>
            </a:r>
          </a:p>
        </p:txBody>
      </p:sp>
      <p:cxnSp>
        <p:nvCxnSpPr>
          <p:cNvPr id="72" name="Conector recto de flecha 71">
            <a:extLst>
              <a:ext uri="{FF2B5EF4-FFF2-40B4-BE49-F238E27FC236}">
                <a16:creationId xmlns:a16="http://schemas.microsoft.com/office/drawing/2014/main" id="{DAF725ED-C378-A952-2D77-C220607032B8}"/>
              </a:ext>
            </a:extLst>
          </p:cNvPr>
          <p:cNvCxnSpPr>
            <a:cxnSpLocks/>
          </p:cNvCxnSpPr>
          <p:nvPr/>
        </p:nvCxnSpPr>
        <p:spPr>
          <a:xfrm>
            <a:off x="10060514" y="2088202"/>
            <a:ext cx="880853" cy="106395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a:extLst>
              <a:ext uri="{FF2B5EF4-FFF2-40B4-BE49-F238E27FC236}">
                <a16:creationId xmlns:a16="http://schemas.microsoft.com/office/drawing/2014/main" id="{637EDF6E-466C-B92C-4EAF-D3857FAEFF5D}"/>
              </a:ext>
            </a:extLst>
          </p:cNvPr>
          <p:cNvCxnSpPr>
            <a:cxnSpLocks/>
          </p:cNvCxnSpPr>
          <p:nvPr/>
        </p:nvCxnSpPr>
        <p:spPr>
          <a:xfrm>
            <a:off x="10412661" y="2149502"/>
            <a:ext cx="503411" cy="81930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CuadroTexto 73">
            <a:extLst>
              <a:ext uri="{FF2B5EF4-FFF2-40B4-BE49-F238E27FC236}">
                <a16:creationId xmlns:a16="http://schemas.microsoft.com/office/drawing/2014/main" id="{F1FAE492-2789-A03D-ED9D-ED563193744A}"/>
              </a:ext>
            </a:extLst>
          </p:cNvPr>
          <p:cNvSpPr txBox="1"/>
          <p:nvPr/>
        </p:nvSpPr>
        <p:spPr>
          <a:xfrm>
            <a:off x="10297512" y="3171996"/>
            <a:ext cx="1810112" cy="646331"/>
          </a:xfrm>
          <a:prstGeom prst="rect">
            <a:avLst/>
          </a:prstGeom>
          <a:noFill/>
        </p:spPr>
        <p:txBody>
          <a:bodyPr wrap="square" rtlCol="0">
            <a:spAutoFit/>
          </a:bodyPr>
          <a:lstStyle/>
          <a:p>
            <a:pPr algn="ctr"/>
            <a:r>
              <a:rPr lang="es-CO" sz="1200" b="1" dirty="0">
                <a:solidFill>
                  <a:srgbClr val="002060"/>
                </a:solidFill>
                <a:latin typeface="Biome Light" panose="020B0303030204020804" pitchFamily="34" charset="0"/>
                <a:cs typeface="Biome Light" panose="020B0303030204020804" pitchFamily="34" charset="0"/>
              </a:rPr>
              <a:t>CAÑO MOCHUELO</a:t>
            </a:r>
          </a:p>
          <a:p>
            <a:pPr algn="ctr"/>
            <a:r>
              <a:rPr lang="es-CO" sz="1200" dirty="0">
                <a:solidFill>
                  <a:srgbClr val="002060"/>
                </a:solidFill>
                <a:latin typeface="Biome Light" panose="020B0303030204020804" pitchFamily="34" charset="0"/>
                <a:cs typeface="Biome Light" panose="020B0303030204020804" pitchFamily="34" charset="0"/>
              </a:rPr>
              <a:t>(14 comunidades</a:t>
            </a:r>
            <a:r>
              <a:rPr lang="es-CO" sz="1200" dirty="0">
                <a:latin typeface="Biome Light" panose="020B0303030204020804" pitchFamily="34" charset="0"/>
                <a:cs typeface="Biome Light" panose="020B0303030204020804" pitchFamily="34" charset="0"/>
              </a:rPr>
              <a:t>)</a:t>
            </a:r>
          </a:p>
          <a:p>
            <a:pPr algn="ctr"/>
            <a:r>
              <a:rPr lang="es-CO" sz="1200" b="1" dirty="0">
                <a:solidFill>
                  <a:srgbClr val="002060"/>
                </a:solidFill>
                <a:latin typeface="Biome Light" panose="020B0303030204020804" pitchFamily="34" charset="0"/>
                <a:cs typeface="Biome Light" panose="020B0303030204020804" pitchFamily="34" charset="0"/>
              </a:rPr>
              <a:t>2.584</a:t>
            </a:r>
          </a:p>
        </p:txBody>
      </p:sp>
      <p:cxnSp>
        <p:nvCxnSpPr>
          <p:cNvPr id="76" name="Conector recto de flecha 75">
            <a:extLst>
              <a:ext uri="{FF2B5EF4-FFF2-40B4-BE49-F238E27FC236}">
                <a16:creationId xmlns:a16="http://schemas.microsoft.com/office/drawing/2014/main" id="{8024FF9E-B06F-75F5-7192-8AD2AB4A0D19}"/>
              </a:ext>
            </a:extLst>
          </p:cNvPr>
          <p:cNvCxnSpPr>
            <a:cxnSpLocks/>
          </p:cNvCxnSpPr>
          <p:nvPr/>
        </p:nvCxnSpPr>
        <p:spPr>
          <a:xfrm>
            <a:off x="7393181" y="5131107"/>
            <a:ext cx="1306021" cy="3251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CuadroTexto 76">
            <a:extLst>
              <a:ext uri="{FF2B5EF4-FFF2-40B4-BE49-F238E27FC236}">
                <a16:creationId xmlns:a16="http://schemas.microsoft.com/office/drawing/2014/main" id="{E3FE56BB-6DC9-129D-0E7D-E365ABD3FDB2}"/>
              </a:ext>
            </a:extLst>
          </p:cNvPr>
          <p:cNvSpPr txBox="1"/>
          <p:nvPr/>
        </p:nvSpPr>
        <p:spPr>
          <a:xfrm>
            <a:off x="8699202" y="5181044"/>
            <a:ext cx="1511952" cy="861774"/>
          </a:xfrm>
          <a:prstGeom prst="rect">
            <a:avLst/>
          </a:prstGeom>
          <a:noFill/>
        </p:spPr>
        <p:txBody>
          <a:bodyPr wrap="square" rtlCol="0">
            <a:spAutoFit/>
          </a:bodyPr>
          <a:lstStyle/>
          <a:p>
            <a:pPr algn="ctr"/>
            <a:r>
              <a:rPr lang="es-CO" sz="1200" b="1" dirty="0">
                <a:solidFill>
                  <a:srgbClr val="002060"/>
                </a:solidFill>
                <a:latin typeface="Biome Light" panose="020B0303030204020804" pitchFamily="34" charset="0"/>
                <a:cs typeface="Biome Light" panose="020B0303030204020804" pitchFamily="34" charset="0"/>
              </a:rPr>
              <a:t>SÁLIBA </a:t>
            </a:r>
          </a:p>
          <a:p>
            <a:pPr algn="ctr"/>
            <a:r>
              <a:rPr lang="es-CO" sz="1200" dirty="0">
                <a:solidFill>
                  <a:srgbClr val="002060"/>
                </a:solidFill>
                <a:latin typeface="Biome Light" panose="020B0303030204020804" pitchFamily="34" charset="0"/>
                <a:cs typeface="Biome Light" panose="020B0303030204020804" pitchFamily="34" charset="0"/>
              </a:rPr>
              <a:t>(8 comunidades</a:t>
            </a:r>
            <a:r>
              <a:rPr lang="es-CO" sz="1200" dirty="0">
                <a:latin typeface="Biome Light" panose="020B0303030204020804" pitchFamily="34" charset="0"/>
                <a:cs typeface="Biome Light" panose="020B0303030204020804" pitchFamily="34" charset="0"/>
              </a:rPr>
              <a:t>)</a:t>
            </a:r>
          </a:p>
          <a:p>
            <a:pPr algn="ctr"/>
            <a:r>
              <a:rPr lang="es-CO" sz="1200" b="1" dirty="0">
                <a:solidFill>
                  <a:srgbClr val="002060"/>
                </a:solidFill>
                <a:latin typeface="Biome Light" panose="020B0303030204020804" pitchFamily="34" charset="0"/>
                <a:cs typeface="Biome Light" panose="020B0303030204020804" pitchFamily="34" charset="0"/>
              </a:rPr>
              <a:t>1.132</a:t>
            </a:r>
          </a:p>
          <a:p>
            <a:pPr algn="ctr"/>
            <a:endParaRPr lang="es-CO" sz="1400" dirty="0"/>
          </a:p>
        </p:txBody>
      </p:sp>
      <p:cxnSp>
        <p:nvCxnSpPr>
          <p:cNvPr id="112" name="Conector recto de flecha 111">
            <a:extLst>
              <a:ext uri="{FF2B5EF4-FFF2-40B4-BE49-F238E27FC236}">
                <a16:creationId xmlns:a16="http://schemas.microsoft.com/office/drawing/2014/main" id="{ECB25B3F-C9A1-94BF-931A-58490F79BB22}"/>
              </a:ext>
            </a:extLst>
          </p:cNvPr>
          <p:cNvCxnSpPr>
            <a:cxnSpLocks/>
          </p:cNvCxnSpPr>
          <p:nvPr/>
        </p:nvCxnSpPr>
        <p:spPr>
          <a:xfrm>
            <a:off x="7712608" y="4860846"/>
            <a:ext cx="1040659" cy="5882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29">
            <a:extLst>
              <a:ext uri="{FF2B5EF4-FFF2-40B4-BE49-F238E27FC236}">
                <a16:creationId xmlns:a16="http://schemas.microsoft.com/office/drawing/2014/main" id="{1ED245A2-2F35-4AA5-97C0-8B710087CDB6}"/>
              </a:ext>
            </a:extLst>
          </p:cNvPr>
          <p:cNvGrpSpPr/>
          <p:nvPr/>
        </p:nvGrpSpPr>
        <p:grpSpPr>
          <a:xfrm>
            <a:off x="1573045" y="1758758"/>
            <a:ext cx="2374901" cy="2760663"/>
            <a:chOff x="1301750" y="1900238"/>
            <a:chExt cx="2374901" cy="2760663"/>
          </a:xfrm>
        </p:grpSpPr>
        <p:sp>
          <p:nvSpPr>
            <p:cNvPr id="60" name="Freeform 17">
              <a:extLst>
                <a:ext uri="{FF2B5EF4-FFF2-40B4-BE49-F238E27FC236}">
                  <a16:creationId xmlns:a16="http://schemas.microsoft.com/office/drawing/2014/main" id="{E2937D3B-455F-44E7-864F-5BEC2A38FD64}"/>
                </a:ext>
              </a:extLst>
            </p:cNvPr>
            <p:cNvSpPr>
              <a:spLocks/>
            </p:cNvSpPr>
            <p:nvPr/>
          </p:nvSpPr>
          <p:spPr bwMode="auto">
            <a:xfrm>
              <a:off x="3500438" y="2763838"/>
              <a:ext cx="176213" cy="163513"/>
            </a:xfrm>
            <a:custGeom>
              <a:avLst/>
              <a:gdLst>
                <a:gd name="T0" fmla="*/ 0 w 111"/>
                <a:gd name="T1" fmla="*/ 0 h 103"/>
                <a:gd name="T2" fmla="*/ 111 w 111"/>
                <a:gd name="T3" fmla="*/ 51 h 103"/>
                <a:gd name="T4" fmla="*/ 0 w 111"/>
                <a:gd name="T5" fmla="*/ 103 h 103"/>
              </a:gdLst>
              <a:ahLst/>
              <a:cxnLst>
                <a:cxn ang="0">
                  <a:pos x="T0" y="T1"/>
                </a:cxn>
                <a:cxn ang="0">
                  <a:pos x="T2" y="T3"/>
                </a:cxn>
                <a:cxn ang="0">
                  <a:pos x="T4" y="T5"/>
                </a:cxn>
              </a:cxnLst>
              <a:rect l="0" t="0" r="r" b="b"/>
              <a:pathLst>
                <a:path w="111" h="103">
                  <a:moveTo>
                    <a:pt x="0" y="0"/>
                  </a:moveTo>
                  <a:lnTo>
                    <a:pt x="111" y="51"/>
                  </a:lnTo>
                  <a:lnTo>
                    <a:pt x="0" y="103"/>
                  </a:lnTo>
                </a:path>
              </a:pathLst>
            </a:custGeom>
            <a:noFill/>
            <a:ln w="38100"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1" name="Freeform 18">
              <a:extLst>
                <a:ext uri="{FF2B5EF4-FFF2-40B4-BE49-F238E27FC236}">
                  <a16:creationId xmlns:a16="http://schemas.microsoft.com/office/drawing/2014/main" id="{4119E06A-A217-41B3-B80B-92D8BDF01F87}"/>
                </a:ext>
              </a:extLst>
            </p:cNvPr>
            <p:cNvSpPr>
              <a:spLocks/>
            </p:cNvSpPr>
            <p:nvPr/>
          </p:nvSpPr>
          <p:spPr bwMode="auto">
            <a:xfrm>
              <a:off x="2244725" y="3111500"/>
              <a:ext cx="1058863" cy="1385888"/>
            </a:xfrm>
            <a:custGeom>
              <a:avLst/>
              <a:gdLst>
                <a:gd name="T0" fmla="*/ 278 w 278"/>
                <a:gd name="T1" fmla="*/ 0 h 364"/>
                <a:gd name="T2" fmla="*/ 0 w 278"/>
                <a:gd name="T3" fmla="*/ 216 h 364"/>
                <a:gd name="T4" fmla="*/ 0 w 278"/>
                <a:gd name="T5" fmla="*/ 364 h 364"/>
              </a:gdLst>
              <a:ahLst/>
              <a:cxnLst>
                <a:cxn ang="0">
                  <a:pos x="T0" y="T1"/>
                </a:cxn>
                <a:cxn ang="0">
                  <a:pos x="T2" y="T3"/>
                </a:cxn>
                <a:cxn ang="0">
                  <a:pos x="T4" y="T5"/>
                </a:cxn>
              </a:cxnLst>
              <a:rect l="0" t="0" r="r" b="b"/>
              <a:pathLst>
                <a:path w="278" h="364">
                  <a:moveTo>
                    <a:pt x="278" y="0"/>
                  </a:moveTo>
                  <a:cubicBezTo>
                    <a:pt x="247" y="124"/>
                    <a:pt x="134" y="216"/>
                    <a:pt x="0" y="216"/>
                  </a:cubicBezTo>
                  <a:cubicBezTo>
                    <a:pt x="0" y="364"/>
                    <a:pt x="0" y="364"/>
                    <a:pt x="0" y="364"/>
                  </a:cubicBezTo>
                </a:path>
              </a:pathLst>
            </a:custGeom>
            <a:noFill/>
            <a:ln w="38100"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2" name="Freeform 19">
              <a:extLst>
                <a:ext uri="{FF2B5EF4-FFF2-40B4-BE49-F238E27FC236}">
                  <a16:creationId xmlns:a16="http://schemas.microsoft.com/office/drawing/2014/main" id="{604F8AB2-A998-4808-BECA-D11490B56B33}"/>
                </a:ext>
              </a:extLst>
            </p:cNvPr>
            <p:cNvSpPr>
              <a:spLocks/>
            </p:cNvSpPr>
            <p:nvPr/>
          </p:nvSpPr>
          <p:spPr bwMode="auto">
            <a:xfrm>
              <a:off x="1301750" y="1900238"/>
              <a:ext cx="2374900" cy="1892300"/>
            </a:xfrm>
            <a:custGeom>
              <a:avLst/>
              <a:gdLst>
                <a:gd name="T0" fmla="*/ 86 w 624"/>
                <a:gd name="T1" fmla="*/ 318 h 497"/>
                <a:gd name="T2" fmla="*/ 487 w 624"/>
                <a:gd name="T3" fmla="*/ 318 h 497"/>
                <a:gd name="T4" fmla="*/ 487 w 624"/>
                <a:gd name="T5" fmla="*/ 318 h 497"/>
                <a:gd name="T6" fmla="*/ 248 w 624"/>
                <a:gd name="T7" fmla="*/ 497 h 497"/>
                <a:gd name="T8" fmla="*/ 0 w 624"/>
                <a:gd name="T9" fmla="*/ 248 h 497"/>
                <a:gd name="T10" fmla="*/ 248 w 624"/>
                <a:gd name="T11" fmla="*/ 0 h 497"/>
                <a:gd name="T12" fmla="*/ 496 w 624"/>
                <a:gd name="T13" fmla="*/ 248 h 497"/>
                <a:gd name="T14" fmla="*/ 624 w 624"/>
                <a:gd name="T15" fmla="*/ 248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4" h="497">
                  <a:moveTo>
                    <a:pt x="86" y="318"/>
                  </a:moveTo>
                  <a:cubicBezTo>
                    <a:pt x="487" y="318"/>
                    <a:pt x="487" y="318"/>
                    <a:pt x="487" y="318"/>
                  </a:cubicBezTo>
                  <a:cubicBezTo>
                    <a:pt x="487" y="318"/>
                    <a:pt x="487" y="318"/>
                    <a:pt x="487" y="318"/>
                  </a:cubicBezTo>
                  <a:cubicBezTo>
                    <a:pt x="457" y="421"/>
                    <a:pt x="361" y="497"/>
                    <a:pt x="248" y="497"/>
                  </a:cubicBezTo>
                  <a:cubicBezTo>
                    <a:pt x="111" y="497"/>
                    <a:pt x="0" y="385"/>
                    <a:pt x="0" y="248"/>
                  </a:cubicBezTo>
                  <a:cubicBezTo>
                    <a:pt x="0" y="111"/>
                    <a:pt x="111" y="0"/>
                    <a:pt x="248" y="0"/>
                  </a:cubicBezTo>
                  <a:cubicBezTo>
                    <a:pt x="385" y="0"/>
                    <a:pt x="496" y="111"/>
                    <a:pt x="496" y="248"/>
                  </a:cubicBezTo>
                  <a:cubicBezTo>
                    <a:pt x="624" y="248"/>
                    <a:pt x="624" y="248"/>
                    <a:pt x="624" y="248"/>
                  </a:cubicBezTo>
                </a:path>
              </a:pathLst>
            </a:custGeom>
            <a:noFill/>
            <a:ln w="38100"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63" name="Oval 20">
              <a:extLst>
                <a:ext uri="{FF2B5EF4-FFF2-40B4-BE49-F238E27FC236}">
                  <a16:creationId xmlns:a16="http://schemas.microsoft.com/office/drawing/2014/main" id="{AD789D56-2922-41B1-9544-15C6FA71F6F0}"/>
                </a:ext>
              </a:extLst>
            </p:cNvPr>
            <p:cNvSpPr>
              <a:spLocks noChangeArrowheads="1"/>
            </p:cNvSpPr>
            <p:nvPr/>
          </p:nvSpPr>
          <p:spPr bwMode="auto">
            <a:xfrm>
              <a:off x="2165350" y="4497388"/>
              <a:ext cx="158750" cy="163513"/>
            </a:xfrm>
            <a:prstGeom prst="ellipse">
              <a:avLst/>
            </a:prstGeom>
            <a:noFill/>
            <a:ln w="38100"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10032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par>
                                <p:cTn id="8" presetID="22" presetClass="entr" presetSubtype="4"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74B0D6B-6279-49F9-9864-E5A0208116B0}"/>
              </a:ext>
            </a:extLst>
          </p:cNvPr>
          <p:cNvSpPr txBox="1"/>
          <p:nvPr/>
        </p:nvSpPr>
        <p:spPr>
          <a:xfrm>
            <a:off x="6986423" y="4391907"/>
            <a:ext cx="2435186"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accent5">
                    <a:lumMod val="50000"/>
                  </a:schemeClr>
                </a:solidFill>
                <a:effectLst/>
                <a:uLnTx/>
                <a:uFillTx/>
                <a:latin typeface="Biome Light" panose="020B0303030204020804" pitchFamily="34" charset="0"/>
                <a:cs typeface="Biome Light" panose="020B0303030204020804" pitchFamily="34" charset="0"/>
              </a:rPr>
              <a:t>Boyacá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accent5">
                    <a:lumMod val="50000"/>
                  </a:schemeClr>
                </a:solidFill>
                <a:effectLst/>
                <a:uLnTx/>
                <a:uFillTx/>
                <a:latin typeface="Biome Light" panose="020B0303030204020804" pitchFamily="34" charset="0"/>
                <a:cs typeface="Biome Light" panose="020B0303030204020804" pitchFamily="34" charset="0"/>
              </a:rPr>
              <a:t>Cesar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accent5">
                    <a:lumMod val="50000"/>
                  </a:schemeClr>
                </a:solidFill>
                <a:effectLst/>
                <a:uLnTx/>
                <a:uFillTx/>
                <a:latin typeface="Biome Light" panose="020B0303030204020804" pitchFamily="34" charset="0"/>
                <a:cs typeface="Biome Light" panose="020B0303030204020804" pitchFamily="34" charset="0"/>
              </a:rPr>
              <a:t>Cundinamarca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accent5">
                    <a:lumMod val="50000"/>
                  </a:schemeClr>
                </a:solidFill>
                <a:effectLst/>
                <a:uLnTx/>
                <a:uFillTx/>
                <a:latin typeface="Biome Light" panose="020B0303030204020804" pitchFamily="34" charset="0"/>
                <a:cs typeface="Biome Light" panose="020B0303030204020804" pitchFamily="34" charset="0"/>
              </a:rPr>
              <a:t>Meta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accent5">
                    <a:lumMod val="50000"/>
                  </a:schemeClr>
                </a:solidFill>
                <a:effectLst/>
                <a:uLnTx/>
                <a:uFillTx/>
                <a:latin typeface="Biome Light" panose="020B0303030204020804" pitchFamily="34" charset="0"/>
                <a:cs typeface="Biome Light" panose="020B0303030204020804" pitchFamily="34" charset="0"/>
              </a:rPr>
              <a:t>Risaralda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accent5">
                    <a:lumMod val="50000"/>
                  </a:schemeClr>
                </a:solidFill>
                <a:effectLst/>
                <a:uLnTx/>
                <a:uFillTx/>
                <a:latin typeface="Biome Light" panose="020B0303030204020804" pitchFamily="34" charset="0"/>
                <a:cs typeface="Biome Light" panose="020B0303030204020804" pitchFamily="34" charset="0"/>
              </a:rPr>
              <a:t>Santander</a:t>
            </a:r>
            <a:endParaRPr lang="es-CO" dirty="0">
              <a:solidFill>
                <a:schemeClr val="accent5">
                  <a:lumMod val="50000"/>
                </a:schemeClr>
              </a:solidFill>
              <a:latin typeface="Biome Light" panose="020B0303030204020804" pitchFamily="34" charset="0"/>
              <a:cs typeface="Biome Light" panose="020B0303030204020804" pitchFamily="34" charset="0"/>
            </a:endParaRPr>
          </a:p>
        </p:txBody>
      </p:sp>
      <p:sp>
        <p:nvSpPr>
          <p:cNvPr id="7" name="CuadroTexto 6">
            <a:extLst>
              <a:ext uri="{FF2B5EF4-FFF2-40B4-BE49-F238E27FC236}">
                <a16:creationId xmlns:a16="http://schemas.microsoft.com/office/drawing/2014/main" id="{CD71060C-D33C-41FF-8660-582B57A909D1}"/>
              </a:ext>
            </a:extLst>
          </p:cNvPr>
          <p:cNvSpPr txBox="1"/>
          <p:nvPr/>
        </p:nvSpPr>
        <p:spPr>
          <a:xfrm>
            <a:off x="881182" y="6161160"/>
            <a:ext cx="6114704" cy="245003"/>
          </a:xfrm>
          <a:prstGeom prst="rect">
            <a:avLst/>
          </a:prstGeom>
          <a:noFill/>
        </p:spPr>
        <p:txBody>
          <a:bodyPr wrap="square" rtlCol="0">
            <a:spAutoFit/>
          </a:bodyPr>
          <a:lstStyle/>
          <a:p>
            <a:pPr marL="0" marR="461010" lvl="0" indent="0" algn="ctr" defTabSz="914400" rtl="0" eaLnBrk="1" fontAlgn="auto" latinLnBrk="0" hangingPunct="1">
              <a:lnSpc>
                <a:spcPct val="107000"/>
              </a:lnSpc>
              <a:spcBef>
                <a:spcPts val="0"/>
              </a:spcBef>
              <a:spcAft>
                <a:spcPts val="800"/>
              </a:spcAft>
              <a:buClrTx/>
              <a:buSzTx/>
              <a:buFontTx/>
              <a:buNone/>
              <a:tabLst/>
              <a:defRPr/>
            </a:pPr>
            <a:r>
              <a:rPr kumimoji="0" lang="es-ES" sz="1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Fuente: Base de Datos Única de Afiliados (BDUA)- Sitio FPT a 30  Septiembre de 2022</a:t>
            </a:r>
            <a:endParaRPr kumimoji="0" lang="es-CO" sz="1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5" name="Título 18">
            <a:extLst>
              <a:ext uri="{FF2B5EF4-FFF2-40B4-BE49-F238E27FC236}">
                <a16:creationId xmlns:a16="http://schemas.microsoft.com/office/drawing/2014/main" id="{BDCBF41E-B776-AF32-A1B4-8E2EADCEE2FC}"/>
              </a:ext>
            </a:extLst>
          </p:cNvPr>
          <p:cNvSpPr txBox="1">
            <a:spLocks/>
          </p:cNvSpPr>
          <p:nvPr/>
        </p:nvSpPr>
        <p:spPr>
          <a:xfrm>
            <a:off x="2909519" y="148362"/>
            <a:ext cx="6114704" cy="7017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200" b="1" dirty="0">
                <a:solidFill>
                  <a:srgbClr val="002060"/>
                </a:solidFill>
                <a:latin typeface="Avenir Next LT Pro" panose="020B0504020202020204" pitchFamily="34" charset="0"/>
                <a:ea typeface="Calibri" panose="020F0502020204030204" pitchFamily="34" charset="0"/>
              </a:rPr>
              <a:t>GESTIÓN DE PORTABILIDADES PARA  NUESTROS AFILIADOS  -2022 </a:t>
            </a:r>
            <a:endParaRPr lang="es-MX" sz="2200" dirty="0">
              <a:latin typeface="Avenir Next LT Pro" panose="020B0504020202020204" pitchFamily="34" charset="0"/>
            </a:endParaRPr>
          </a:p>
        </p:txBody>
      </p:sp>
      <p:sp>
        <p:nvSpPr>
          <p:cNvPr id="28" name="CuadroTexto 27">
            <a:extLst>
              <a:ext uri="{FF2B5EF4-FFF2-40B4-BE49-F238E27FC236}">
                <a16:creationId xmlns:a16="http://schemas.microsoft.com/office/drawing/2014/main" id="{1CD789EA-8270-44A5-2E64-2D2AC624ED64}"/>
              </a:ext>
            </a:extLst>
          </p:cNvPr>
          <p:cNvSpPr txBox="1"/>
          <p:nvPr/>
        </p:nvSpPr>
        <p:spPr>
          <a:xfrm>
            <a:off x="1517405" y="4565744"/>
            <a:ext cx="4267955" cy="1292662"/>
          </a:xfrm>
          <a:prstGeom prst="rect">
            <a:avLst/>
          </a:prstGeom>
          <a:noFill/>
        </p:spPr>
        <p:txBody>
          <a:bodyPr wrap="square">
            <a:spAutoFit/>
          </a:bodyPr>
          <a:lstStyle/>
          <a:p>
            <a:r>
              <a:rPr lang="es-MX" sz="1600" i="0" dirty="0">
                <a:solidFill>
                  <a:srgbClr val="002060"/>
                </a:solidFill>
                <a:effectLst/>
                <a:latin typeface="Avenir Next LT Pro" panose="020B0504020202020204" pitchFamily="34" charset="0"/>
              </a:rPr>
              <a:t>CAPRESOCA EPS, garantiza la portabilidad a los afiliados para la accesibilidad a los servicios de salud en las IPS en el territorio nacional</a:t>
            </a:r>
            <a:r>
              <a:rPr lang="es-MX" sz="1400" b="0" i="0" dirty="0">
                <a:solidFill>
                  <a:srgbClr val="223453"/>
                </a:solidFill>
                <a:effectLst/>
                <a:latin typeface="Avenir Next LT Pro" panose="020B0504020202020204" pitchFamily="34" charset="0"/>
              </a:rPr>
              <a:t>.</a:t>
            </a:r>
            <a:br>
              <a:rPr lang="es-MX" sz="1400" dirty="0">
                <a:latin typeface="Avenir Next LT Pro" panose="020B0504020202020204" pitchFamily="34" charset="0"/>
              </a:rPr>
            </a:br>
            <a:endParaRPr lang="es-CO" sz="1400" dirty="0">
              <a:latin typeface="Avenir Next LT Pro" panose="020B0504020202020204" pitchFamily="34" charset="0"/>
            </a:endParaRPr>
          </a:p>
        </p:txBody>
      </p:sp>
      <p:grpSp>
        <p:nvGrpSpPr>
          <p:cNvPr id="33" name="Group 15">
            <a:extLst>
              <a:ext uri="{FF2B5EF4-FFF2-40B4-BE49-F238E27FC236}">
                <a16:creationId xmlns:a16="http://schemas.microsoft.com/office/drawing/2014/main" id="{B1D2DD92-4F06-AE2B-DF92-76BD88704093}"/>
              </a:ext>
            </a:extLst>
          </p:cNvPr>
          <p:cNvGrpSpPr/>
          <p:nvPr/>
        </p:nvGrpSpPr>
        <p:grpSpPr>
          <a:xfrm>
            <a:off x="4199540" y="1640172"/>
            <a:ext cx="4135903" cy="2344470"/>
            <a:chOff x="3175" y="2071688"/>
            <a:chExt cx="4329113" cy="2308225"/>
          </a:xfrm>
          <a:solidFill>
            <a:schemeClr val="accent1"/>
          </a:solidFill>
        </p:grpSpPr>
        <p:sp>
          <p:nvSpPr>
            <p:cNvPr id="34" name="Freeform 6">
              <a:extLst>
                <a:ext uri="{FF2B5EF4-FFF2-40B4-BE49-F238E27FC236}">
                  <a16:creationId xmlns:a16="http://schemas.microsoft.com/office/drawing/2014/main" id="{0D2F184F-BA0E-DD82-49D4-FEA45C281F2C}"/>
                </a:ext>
              </a:extLst>
            </p:cNvPr>
            <p:cNvSpPr>
              <a:spLocks/>
            </p:cNvSpPr>
            <p:nvPr/>
          </p:nvSpPr>
          <p:spPr bwMode="auto">
            <a:xfrm>
              <a:off x="3175" y="4170363"/>
              <a:ext cx="1979613" cy="209550"/>
            </a:xfrm>
            <a:custGeom>
              <a:avLst/>
              <a:gdLst>
                <a:gd name="T0" fmla="*/ 420 w 520"/>
                <a:gd name="T1" fmla="*/ 0 h 55"/>
                <a:gd name="T2" fmla="*/ 0 w 520"/>
                <a:gd name="T3" fmla="*/ 0 h 55"/>
                <a:gd name="T4" fmla="*/ 0 w 520"/>
                <a:gd name="T5" fmla="*/ 55 h 55"/>
                <a:gd name="T6" fmla="*/ 520 w 520"/>
                <a:gd name="T7" fmla="*/ 55 h 55"/>
                <a:gd name="T8" fmla="*/ 420 w 520"/>
                <a:gd name="T9" fmla="*/ 0 h 55"/>
              </a:gdLst>
              <a:ahLst/>
              <a:cxnLst>
                <a:cxn ang="0">
                  <a:pos x="T0" y="T1"/>
                </a:cxn>
                <a:cxn ang="0">
                  <a:pos x="T2" y="T3"/>
                </a:cxn>
                <a:cxn ang="0">
                  <a:pos x="T4" y="T5"/>
                </a:cxn>
                <a:cxn ang="0">
                  <a:pos x="T6" y="T7"/>
                </a:cxn>
                <a:cxn ang="0">
                  <a:pos x="T8" y="T9"/>
                </a:cxn>
              </a:cxnLst>
              <a:rect l="0" t="0" r="r" b="b"/>
              <a:pathLst>
                <a:path w="520" h="55">
                  <a:moveTo>
                    <a:pt x="420" y="0"/>
                  </a:moveTo>
                  <a:cubicBezTo>
                    <a:pt x="0" y="0"/>
                    <a:pt x="0" y="0"/>
                    <a:pt x="0" y="0"/>
                  </a:cubicBezTo>
                  <a:cubicBezTo>
                    <a:pt x="0" y="55"/>
                    <a:pt x="0" y="55"/>
                    <a:pt x="0" y="55"/>
                  </a:cubicBezTo>
                  <a:cubicBezTo>
                    <a:pt x="520" y="55"/>
                    <a:pt x="520" y="55"/>
                    <a:pt x="520" y="55"/>
                  </a:cubicBezTo>
                  <a:cubicBezTo>
                    <a:pt x="483" y="42"/>
                    <a:pt x="450" y="23"/>
                    <a:pt x="4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 name="Freeform 7">
              <a:extLst>
                <a:ext uri="{FF2B5EF4-FFF2-40B4-BE49-F238E27FC236}">
                  <a16:creationId xmlns:a16="http://schemas.microsoft.com/office/drawing/2014/main" id="{F274CE11-42F2-795F-9426-C59D6D7DD951}"/>
                </a:ext>
              </a:extLst>
            </p:cNvPr>
            <p:cNvSpPr>
              <a:spLocks/>
            </p:cNvSpPr>
            <p:nvPr/>
          </p:nvSpPr>
          <p:spPr bwMode="auto">
            <a:xfrm>
              <a:off x="1217613" y="2071688"/>
              <a:ext cx="3114675" cy="2308225"/>
            </a:xfrm>
            <a:custGeom>
              <a:avLst/>
              <a:gdLst>
                <a:gd name="T0" fmla="*/ 785 w 818"/>
                <a:gd name="T1" fmla="*/ 551 h 606"/>
                <a:gd name="T2" fmla="*/ 302 w 818"/>
                <a:gd name="T3" fmla="*/ 551 h 606"/>
                <a:gd name="T4" fmla="*/ 55 w 818"/>
                <a:gd name="T5" fmla="*/ 303 h 606"/>
                <a:gd name="T6" fmla="*/ 302 w 818"/>
                <a:gd name="T7" fmla="*/ 55 h 606"/>
                <a:gd name="T8" fmla="*/ 550 w 818"/>
                <a:gd name="T9" fmla="*/ 303 h 606"/>
                <a:gd name="T10" fmla="*/ 391 w 818"/>
                <a:gd name="T11" fmla="*/ 534 h 606"/>
                <a:gd name="T12" fmla="*/ 497 w 818"/>
                <a:gd name="T13" fmla="*/ 534 h 606"/>
                <a:gd name="T14" fmla="*/ 605 w 818"/>
                <a:gd name="T15" fmla="*/ 303 h 606"/>
                <a:gd name="T16" fmla="*/ 302 w 818"/>
                <a:gd name="T17" fmla="*/ 0 h 606"/>
                <a:gd name="T18" fmla="*/ 0 w 818"/>
                <a:gd name="T19" fmla="*/ 303 h 606"/>
                <a:gd name="T20" fmla="*/ 302 w 818"/>
                <a:gd name="T21" fmla="*/ 606 h 606"/>
                <a:gd name="T22" fmla="*/ 785 w 818"/>
                <a:gd name="T23" fmla="*/ 606 h 606"/>
                <a:gd name="T24" fmla="*/ 818 w 818"/>
                <a:gd name="T25" fmla="*/ 578 h 606"/>
                <a:gd name="T26" fmla="*/ 785 w 818"/>
                <a:gd name="T27" fmla="*/ 55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8" h="606">
                  <a:moveTo>
                    <a:pt x="785" y="551"/>
                  </a:moveTo>
                  <a:cubicBezTo>
                    <a:pt x="302" y="551"/>
                    <a:pt x="302" y="551"/>
                    <a:pt x="302" y="551"/>
                  </a:cubicBezTo>
                  <a:cubicBezTo>
                    <a:pt x="166" y="551"/>
                    <a:pt x="55" y="439"/>
                    <a:pt x="55" y="303"/>
                  </a:cubicBezTo>
                  <a:cubicBezTo>
                    <a:pt x="55" y="167"/>
                    <a:pt x="166" y="55"/>
                    <a:pt x="302" y="55"/>
                  </a:cubicBezTo>
                  <a:cubicBezTo>
                    <a:pt x="439" y="55"/>
                    <a:pt x="550" y="167"/>
                    <a:pt x="550" y="303"/>
                  </a:cubicBezTo>
                  <a:cubicBezTo>
                    <a:pt x="550" y="408"/>
                    <a:pt x="484" y="498"/>
                    <a:pt x="391" y="534"/>
                  </a:cubicBezTo>
                  <a:cubicBezTo>
                    <a:pt x="497" y="534"/>
                    <a:pt x="497" y="534"/>
                    <a:pt x="497" y="534"/>
                  </a:cubicBezTo>
                  <a:cubicBezTo>
                    <a:pt x="563" y="478"/>
                    <a:pt x="605" y="396"/>
                    <a:pt x="605" y="303"/>
                  </a:cubicBezTo>
                  <a:cubicBezTo>
                    <a:pt x="605" y="136"/>
                    <a:pt x="469" y="0"/>
                    <a:pt x="302" y="0"/>
                  </a:cubicBezTo>
                  <a:cubicBezTo>
                    <a:pt x="135" y="0"/>
                    <a:pt x="0" y="136"/>
                    <a:pt x="0" y="303"/>
                  </a:cubicBezTo>
                  <a:cubicBezTo>
                    <a:pt x="0" y="470"/>
                    <a:pt x="135" y="606"/>
                    <a:pt x="302" y="606"/>
                  </a:cubicBezTo>
                  <a:cubicBezTo>
                    <a:pt x="785" y="606"/>
                    <a:pt x="785" y="606"/>
                    <a:pt x="785" y="606"/>
                  </a:cubicBezTo>
                  <a:cubicBezTo>
                    <a:pt x="818" y="578"/>
                    <a:pt x="818" y="578"/>
                    <a:pt x="818" y="578"/>
                  </a:cubicBezTo>
                  <a:lnTo>
                    <a:pt x="785" y="5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grpSp>
      <p:sp>
        <p:nvSpPr>
          <p:cNvPr id="36" name="CuadroTexto 35">
            <a:extLst>
              <a:ext uri="{FF2B5EF4-FFF2-40B4-BE49-F238E27FC236}">
                <a16:creationId xmlns:a16="http://schemas.microsoft.com/office/drawing/2014/main" id="{038F576A-8306-F483-AACE-7DF8C060A71A}"/>
              </a:ext>
            </a:extLst>
          </p:cNvPr>
          <p:cNvSpPr txBox="1"/>
          <p:nvPr/>
        </p:nvSpPr>
        <p:spPr>
          <a:xfrm>
            <a:off x="9024223" y="1435762"/>
            <a:ext cx="1776738" cy="1415772"/>
          </a:xfrm>
          <a:prstGeom prst="rect">
            <a:avLst/>
          </a:prstGeom>
          <a:noFill/>
        </p:spPr>
        <p:txBody>
          <a:bodyPr wrap="square">
            <a:spAutoFit/>
          </a:bodyPr>
          <a:lstStyle/>
          <a:p>
            <a:pPr algn="ctr"/>
            <a:r>
              <a:rPr lang="es-MX" sz="3200" dirty="0">
                <a:solidFill>
                  <a:srgbClr val="002060"/>
                </a:solidFill>
              </a:rPr>
              <a:t>1.249</a:t>
            </a:r>
          </a:p>
          <a:p>
            <a:pPr algn="ctr"/>
            <a:r>
              <a:rPr lang="es-MX" dirty="0">
                <a:solidFill>
                  <a:srgbClr val="002060"/>
                </a:solidFill>
              </a:rPr>
              <a:t>USUARIOS EN </a:t>
            </a:r>
          </a:p>
          <a:p>
            <a:pPr algn="ctr"/>
            <a:r>
              <a:rPr lang="es-MX" dirty="0">
                <a:solidFill>
                  <a:srgbClr val="002060"/>
                </a:solidFill>
              </a:rPr>
              <a:t>PORTABILIDAD</a:t>
            </a:r>
          </a:p>
          <a:p>
            <a:pPr algn="ctr"/>
            <a:r>
              <a:rPr lang="es-MX" dirty="0">
                <a:solidFill>
                  <a:srgbClr val="002060"/>
                </a:solidFill>
              </a:rPr>
              <a:t>III TRIM</a:t>
            </a:r>
            <a:endParaRPr lang="ru-RU" dirty="0">
              <a:solidFill>
                <a:srgbClr val="002060"/>
              </a:solidFill>
            </a:endParaRPr>
          </a:p>
        </p:txBody>
      </p:sp>
      <p:grpSp>
        <p:nvGrpSpPr>
          <p:cNvPr id="14" name="Group 15">
            <a:extLst>
              <a:ext uri="{FF2B5EF4-FFF2-40B4-BE49-F238E27FC236}">
                <a16:creationId xmlns:a16="http://schemas.microsoft.com/office/drawing/2014/main" id="{10031B61-7382-4644-A84A-C1BB05A43FA3}"/>
              </a:ext>
            </a:extLst>
          </p:cNvPr>
          <p:cNvGrpSpPr/>
          <p:nvPr/>
        </p:nvGrpSpPr>
        <p:grpSpPr>
          <a:xfrm>
            <a:off x="7604419" y="980513"/>
            <a:ext cx="4114800" cy="2344470"/>
            <a:chOff x="3175" y="2071688"/>
            <a:chExt cx="4329113" cy="2308225"/>
          </a:xfrm>
          <a:solidFill>
            <a:srgbClr val="00B050"/>
          </a:solidFill>
        </p:grpSpPr>
        <p:sp>
          <p:nvSpPr>
            <p:cNvPr id="16" name="Freeform 6">
              <a:extLst>
                <a:ext uri="{FF2B5EF4-FFF2-40B4-BE49-F238E27FC236}">
                  <a16:creationId xmlns:a16="http://schemas.microsoft.com/office/drawing/2014/main" id="{F0DC89CF-1519-4459-8BF4-0255EC0889F6}"/>
                </a:ext>
              </a:extLst>
            </p:cNvPr>
            <p:cNvSpPr>
              <a:spLocks/>
            </p:cNvSpPr>
            <p:nvPr/>
          </p:nvSpPr>
          <p:spPr bwMode="auto">
            <a:xfrm>
              <a:off x="3175" y="4170363"/>
              <a:ext cx="1979613" cy="209550"/>
            </a:xfrm>
            <a:custGeom>
              <a:avLst/>
              <a:gdLst>
                <a:gd name="T0" fmla="*/ 420 w 520"/>
                <a:gd name="T1" fmla="*/ 0 h 55"/>
                <a:gd name="T2" fmla="*/ 0 w 520"/>
                <a:gd name="T3" fmla="*/ 0 h 55"/>
                <a:gd name="T4" fmla="*/ 0 w 520"/>
                <a:gd name="T5" fmla="*/ 55 h 55"/>
                <a:gd name="T6" fmla="*/ 520 w 520"/>
                <a:gd name="T7" fmla="*/ 55 h 55"/>
                <a:gd name="T8" fmla="*/ 420 w 520"/>
                <a:gd name="T9" fmla="*/ 0 h 55"/>
              </a:gdLst>
              <a:ahLst/>
              <a:cxnLst>
                <a:cxn ang="0">
                  <a:pos x="T0" y="T1"/>
                </a:cxn>
                <a:cxn ang="0">
                  <a:pos x="T2" y="T3"/>
                </a:cxn>
                <a:cxn ang="0">
                  <a:pos x="T4" y="T5"/>
                </a:cxn>
                <a:cxn ang="0">
                  <a:pos x="T6" y="T7"/>
                </a:cxn>
                <a:cxn ang="0">
                  <a:pos x="T8" y="T9"/>
                </a:cxn>
              </a:cxnLst>
              <a:rect l="0" t="0" r="r" b="b"/>
              <a:pathLst>
                <a:path w="520" h="55">
                  <a:moveTo>
                    <a:pt x="420" y="0"/>
                  </a:moveTo>
                  <a:cubicBezTo>
                    <a:pt x="0" y="0"/>
                    <a:pt x="0" y="0"/>
                    <a:pt x="0" y="0"/>
                  </a:cubicBezTo>
                  <a:cubicBezTo>
                    <a:pt x="0" y="55"/>
                    <a:pt x="0" y="55"/>
                    <a:pt x="0" y="55"/>
                  </a:cubicBezTo>
                  <a:cubicBezTo>
                    <a:pt x="520" y="55"/>
                    <a:pt x="520" y="55"/>
                    <a:pt x="520" y="55"/>
                  </a:cubicBezTo>
                  <a:cubicBezTo>
                    <a:pt x="483" y="42"/>
                    <a:pt x="450" y="23"/>
                    <a:pt x="4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7">
              <a:extLst>
                <a:ext uri="{FF2B5EF4-FFF2-40B4-BE49-F238E27FC236}">
                  <a16:creationId xmlns:a16="http://schemas.microsoft.com/office/drawing/2014/main" id="{ED75C0CE-D195-4B7D-80A7-029CCFECDCB7}"/>
                </a:ext>
              </a:extLst>
            </p:cNvPr>
            <p:cNvSpPr>
              <a:spLocks/>
            </p:cNvSpPr>
            <p:nvPr/>
          </p:nvSpPr>
          <p:spPr bwMode="auto">
            <a:xfrm>
              <a:off x="1217613" y="2071688"/>
              <a:ext cx="3114675" cy="2308225"/>
            </a:xfrm>
            <a:custGeom>
              <a:avLst/>
              <a:gdLst>
                <a:gd name="T0" fmla="*/ 785 w 818"/>
                <a:gd name="T1" fmla="*/ 551 h 606"/>
                <a:gd name="T2" fmla="*/ 302 w 818"/>
                <a:gd name="T3" fmla="*/ 551 h 606"/>
                <a:gd name="T4" fmla="*/ 55 w 818"/>
                <a:gd name="T5" fmla="*/ 303 h 606"/>
                <a:gd name="T6" fmla="*/ 302 w 818"/>
                <a:gd name="T7" fmla="*/ 55 h 606"/>
                <a:gd name="T8" fmla="*/ 550 w 818"/>
                <a:gd name="T9" fmla="*/ 303 h 606"/>
                <a:gd name="T10" fmla="*/ 391 w 818"/>
                <a:gd name="T11" fmla="*/ 534 h 606"/>
                <a:gd name="T12" fmla="*/ 497 w 818"/>
                <a:gd name="T13" fmla="*/ 534 h 606"/>
                <a:gd name="T14" fmla="*/ 605 w 818"/>
                <a:gd name="T15" fmla="*/ 303 h 606"/>
                <a:gd name="T16" fmla="*/ 302 w 818"/>
                <a:gd name="T17" fmla="*/ 0 h 606"/>
                <a:gd name="T18" fmla="*/ 0 w 818"/>
                <a:gd name="T19" fmla="*/ 303 h 606"/>
                <a:gd name="T20" fmla="*/ 302 w 818"/>
                <a:gd name="T21" fmla="*/ 606 h 606"/>
                <a:gd name="T22" fmla="*/ 785 w 818"/>
                <a:gd name="T23" fmla="*/ 606 h 606"/>
                <a:gd name="T24" fmla="*/ 818 w 818"/>
                <a:gd name="T25" fmla="*/ 578 h 606"/>
                <a:gd name="T26" fmla="*/ 785 w 818"/>
                <a:gd name="T27" fmla="*/ 55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8" h="606">
                  <a:moveTo>
                    <a:pt x="785" y="551"/>
                  </a:moveTo>
                  <a:cubicBezTo>
                    <a:pt x="302" y="551"/>
                    <a:pt x="302" y="551"/>
                    <a:pt x="302" y="551"/>
                  </a:cubicBezTo>
                  <a:cubicBezTo>
                    <a:pt x="166" y="551"/>
                    <a:pt x="55" y="439"/>
                    <a:pt x="55" y="303"/>
                  </a:cubicBezTo>
                  <a:cubicBezTo>
                    <a:pt x="55" y="167"/>
                    <a:pt x="166" y="55"/>
                    <a:pt x="302" y="55"/>
                  </a:cubicBezTo>
                  <a:cubicBezTo>
                    <a:pt x="439" y="55"/>
                    <a:pt x="550" y="167"/>
                    <a:pt x="550" y="303"/>
                  </a:cubicBezTo>
                  <a:cubicBezTo>
                    <a:pt x="550" y="408"/>
                    <a:pt x="484" y="498"/>
                    <a:pt x="391" y="534"/>
                  </a:cubicBezTo>
                  <a:cubicBezTo>
                    <a:pt x="497" y="534"/>
                    <a:pt x="497" y="534"/>
                    <a:pt x="497" y="534"/>
                  </a:cubicBezTo>
                  <a:cubicBezTo>
                    <a:pt x="563" y="478"/>
                    <a:pt x="605" y="396"/>
                    <a:pt x="605" y="303"/>
                  </a:cubicBezTo>
                  <a:cubicBezTo>
                    <a:pt x="605" y="136"/>
                    <a:pt x="469" y="0"/>
                    <a:pt x="302" y="0"/>
                  </a:cubicBezTo>
                  <a:cubicBezTo>
                    <a:pt x="135" y="0"/>
                    <a:pt x="0" y="136"/>
                    <a:pt x="0" y="303"/>
                  </a:cubicBezTo>
                  <a:cubicBezTo>
                    <a:pt x="0" y="470"/>
                    <a:pt x="135" y="606"/>
                    <a:pt x="302" y="606"/>
                  </a:cubicBezTo>
                  <a:cubicBezTo>
                    <a:pt x="785" y="606"/>
                    <a:pt x="785" y="606"/>
                    <a:pt x="785" y="606"/>
                  </a:cubicBezTo>
                  <a:cubicBezTo>
                    <a:pt x="818" y="578"/>
                    <a:pt x="818" y="578"/>
                    <a:pt x="818" y="578"/>
                  </a:cubicBezTo>
                  <a:lnTo>
                    <a:pt x="785" y="5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9" name="Group 15">
            <a:extLst>
              <a:ext uri="{FF2B5EF4-FFF2-40B4-BE49-F238E27FC236}">
                <a16:creationId xmlns:a16="http://schemas.microsoft.com/office/drawing/2014/main" id="{4EEAB5C4-77E9-4B2A-9D9D-6425B98EEC33}"/>
              </a:ext>
            </a:extLst>
          </p:cNvPr>
          <p:cNvGrpSpPr/>
          <p:nvPr/>
        </p:nvGrpSpPr>
        <p:grpSpPr>
          <a:xfrm>
            <a:off x="756580" y="999594"/>
            <a:ext cx="4135903" cy="2344470"/>
            <a:chOff x="3175" y="2071688"/>
            <a:chExt cx="4329113" cy="2308225"/>
          </a:xfrm>
          <a:solidFill>
            <a:schemeClr val="accent2"/>
          </a:solidFill>
        </p:grpSpPr>
        <p:sp>
          <p:nvSpPr>
            <p:cNvPr id="20" name="Freeform 6">
              <a:extLst>
                <a:ext uri="{FF2B5EF4-FFF2-40B4-BE49-F238E27FC236}">
                  <a16:creationId xmlns:a16="http://schemas.microsoft.com/office/drawing/2014/main" id="{11B177EA-C7EE-4D63-99C0-29ABC7B0F724}"/>
                </a:ext>
              </a:extLst>
            </p:cNvPr>
            <p:cNvSpPr>
              <a:spLocks/>
            </p:cNvSpPr>
            <p:nvPr/>
          </p:nvSpPr>
          <p:spPr bwMode="auto">
            <a:xfrm>
              <a:off x="3175" y="4170363"/>
              <a:ext cx="1979613" cy="209550"/>
            </a:xfrm>
            <a:custGeom>
              <a:avLst/>
              <a:gdLst>
                <a:gd name="T0" fmla="*/ 420 w 520"/>
                <a:gd name="T1" fmla="*/ 0 h 55"/>
                <a:gd name="T2" fmla="*/ 0 w 520"/>
                <a:gd name="T3" fmla="*/ 0 h 55"/>
                <a:gd name="T4" fmla="*/ 0 w 520"/>
                <a:gd name="T5" fmla="*/ 55 h 55"/>
                <a:gd name="T6" fmla="*/ 520 w 520"/>
                <a:gd name="T7" fmla="*/ 55 h 55"/>
                <a:gd name="T8" fmla="*/ 420 w 520"/>
                <a:gd name="T9" fmla="*/ 0 h 55"/>
              </a:gdLst>
              <a:ahLst/>
              <a:cxnLst>
                <a:cxn ang="0">
                  <a:pos x="T0" y="T1"/>
                </a:cxn>
                <a:cxn ang="0">
                  <a:pos x="T2" y="T3"/>
                </a:cxn>
                <a:cxn ang="0">
                  <a:pos x="T4" y="T5"/>
                </a:cxn>
                <a:cxn ang="0">
                  <a:pos x="T6" y="T7"/>
                </a:cxn>
                <a:cxn ang="0">
                  <a:pos x="T8" y="T9"/>
                </a:cxn>
              </a:cxnLst>
              <a:rect l="0" t="0" r="r" b="b"/>
              <a:pathLst>
                <a:path w="520" h="55">
                  <a:moveTo>
                    <a:pt x="420" y="0"/>
                  </a:moveTo>
                  <a:cubicBezTo>
                    <a:pt x="0" y="0"/>
                    <a:pt x="0" y="0"/>
                    <a:pt x="0" y="0"/>
                  </a:cubicBezTo>
                  <a:cubicBezTo>
                    <a:pt x="0" y="55"/>
                    <a:pt x="0" y="55"/>
                    <a:pt x="0" y="55"/>
                  </a:cubicBezTo>
                  <a:cubicBezTo>
                    <a:pt x="520" y="55"/>
                    <a:pt x="520" y="55"/>
                    <a:pt x="520" y="55"/>
                  </a:cubicBezTo>
                  <a:cubicBezTo>
                    <a:pt x="483" y="42"/>
                    <a:pt x="450" y="23"/>
                    <a:pt x="4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 name="Freeform 7">
              <a:extLst>
                <a:ext uri="{FF2B5EF4-FFF2-40B4-BE49-F238E27FC236}">
                  <a16:creationId xmlns:a16="http://schemas.microsoft.com/office/drawing/2014/main" id="{DFB4B351-C9D3-45F8-9374-32F8402C1B43}"/>
                </a:ext>
              </a:extLst>
            </p:cNvPr>
            <p:cNvSpPr>
              <a:spLocks/>
            </p:cNvSpPr>
            <p:nvPr/>
          </p:nvSpPr>
          <p:spPr bwMode="auto">
            <a:xfrm>
              <a:off x="1217613" y="2071688"/>
              <a:ext cx="3114675" cy="2308225"/>
            </a:xfrm>
            <a:custGeom>
              <a:avLst/>
              <a:gdLst>
                <a:gd name="T0" fmla="*/ 785 w 818"/>
                <a:gd name="T1" fmla="*/ 551 h 606"/>
                <a:gd name="T2" fmla="*/ 302 w 818"/>
                <a:gd name="T3" fmla="*/ 551 h 606"/>
                <a:gd name="T4" fmla="*/ 55 w 818"/>
                <a:gd name="T5" fmla="*/ 303 h 606"/>
                <a:gd name="T6" fmla="*/ 302 w 818"/>
                <a:gd name="T7" fmla="*/ 55 h 606"/>
                <a:gd name="T8" fmla="*/ 550 w 818"/>
                <a:gd name="T9" fmla="*/ 303 h 606"/>
                <a:gd name="T10" fmla="*/ 391 w 818"/>
                <a:gd name="T11" fmla="*/ 534 h 606"/>
                <a:gd name="T12" fmla="*/ 497 w 818"/>
                <a:gd name="T13" fmla="*/ 534 h 606"/>
                <a:gd name="T14" fmla="*/ 605 w 818"/>
                <a:gd name="T15" fmla="*/ 303 h 606"/>
                <a:gd name="T16" fmla="*/ 302 w 818"/>
                <a:gd name="T17" fmla="*/ 0 h 606"/>
                <a:gd name="T18" fmla="*/ 0 w 818"/>
                <a:gd name="T19" fmla="*/ 303 h 606"/>
                <a:gd name="T20" fmla="*/ 302 w 818"/>
                <a:gd name="T21" fmla="*/ 606 h 606"/>
                <a:gd name="T22" fmla="*/ 785 w 818"/>
                <a:gd name="T23" fmla="*/ 606 h 606"/>
                <a:gd name="T24" fmla="*/ 818 w 818"/>
                <a:gd name="T25" fmla="*/ 578 h 606"/>
                <a:gd name="T26" fmla="*/ 785 w 818"/>
                <a:gd name="T27" fmla="*/ 55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8" h="606">
                  <a:moveTo>
                    <a:pt x="785" y="551"/>
                  </a:moveTo>
                  <a:cubicBezTo>
                    <a:pt x="302" y="551"/>
                    <a:pt x="302" y="551"/>
                    <a:pt x="302" y="551"/>
                  </a:cubicBezTo>
                  <a:cubicBezTo>
                    <a:pt x="166" y="551"/>
                    <a:pt x="55" y="439"/>
                    <a:pt x="55" y="303"/>
                  </a:cubicBezTo>
                  <a:cubicBezTo>
                    <a:pt x="55" y="167"/>
                    <a:pt x="166" y="55"/>
                    <a:pt x="302" y="55"/>
                  </a:cubicBezTo>
                  <a:cubicBezTo>
                    <a:pt x="439" y="55"/>
                    <a:pt x="550" y="167"/>
                    <a:pt x="550" y="303"/>
                  </a:cubicBezTo>
                  <a:cubicBezTo>
                    <a:pt x="550" y="408"/>
                    <a:pt x="484" y="498"/>
                    <a:pt x="391" y="534"/>
                  </a:cubicBezTo>
                  <a:cubicBezTo>
                    <a:pt x="497" y="534"/>
                    <a:pt x="497" y="534"/>
                    <a:pt x="497" y="534"/>
                  </a:cubicBezTo>
                  <a:cubicBezTo>
                    <a:pt x="563" y="478"/>
                    <a:pt x="605" y="396"/>
                    <a:pt x="605" y="303"/>
                  </a:cubicBezTo>
                  <a:cubicBezTo>
                    <a:pt x="605" y="136"/>
                    <a:pt x="469" y="0"/>
                    <a:pt x="302" y="0"/>
                  </a:cubicBezTo>
                  <a:cubicBezTo>
                    <a:pt x="135" y="0"/>
                    <a:pt x="0" y="136"/>
                    <a:pt x="0" y="303"/>
                  </a:cubicBezTo>
                  <a:cubicBezTo>
                    <a:pt x="0" y="470"/>
                    <a:pt x="135" y="606"/>
                    <a:pt x="302" y="606"/>
                  </a:cubicBezTo>
                  <a:cubicBezTo>
                    <a:pt x="785" y="606"/>
                    <a:pt x="785" y="606"/>
                    <a:pt x="785" y="606"/>
                  </a:cubicBezTo>
                  <a:cubicBezTo>
                    <a:pt x="818" y="578"/>
                    <a:pt x="818" y="578"/>
                    <a:pt x="818" y="578"/>
                  </a:cubicBezTo>
                  <a:lnTo>
                    <a:pt x="785" y="5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2" name="CuadroTexto 21">
            <a:extLst>
              <a:ext uri="{FF2B5EF4-FFF2-40B4-BE49-F238E27FC236}">
                <a16:creationId xmlns:a16="http://schemas.microsoft.com/office/drawing/2014/main" id="{5BD6727C-55AE-4174-9C70-B441F4F12D5B}"/>
              </a:ext>
            </a:extLst>
          </p:cNvPr>
          <p:cNvSpPr txBox="1"/>
          <p:nvPr/>
        </p:nvSpPr>
        <p:spPr>
          <a:xfrm>
            <a:off x="2021150" y="1451385"/>
            <a:ext cx="1776738" cy="1415772"/>
          </a:xfrm>
          <a:prstGeom prst="rect">
            <a:avLst/>
          </a:prstGeom>
          <a:noFill/>
        </p:spPr>
        <p:txBody>
          <a:bodyPr wrap="square">
            <a:spAutoFit/>
          </a:bodyPr>
          <a:lstStyle/>
          <a:p>
            <a:pPr algn="ctr"/>
            <a:r>
              <a:rPr lang="es-MX" sz="3200" dirty="0">
                <a:solidFill>
                  <a:srgbClr val="002060"/>
                </a:solidFill>
              </a:rPr>
              <a:t>1.375</a:t>
            </a:r>
          </a:p>
          <a:p>
            <a:pPr algn="ctr"/>
            <a:r>
              <a:rPr lang="es-MX" dirty="0">
                <a:solidFill>
                  <a:srgbClr val="002060"/>
                </a:solidFill>
              </a:rPr>
              <a:t>USUARIOS EN </a:t>
            </a:r>
          </a:p>
          <a:p>
            <a:pPr algn="ctr"/>
            <a:r>
              <a:rPr lang="es-MX" dirty="0">
                <a:solidFill>
                  <a:srgbClr val="002060"/>
                </a:solidFill>
              </a:rPr>
              <a:t>PORTABILIDAD</a:t>
            </a:r>
          </a:p>
          <a:p>
            <a:pPr algn="ctr"/>
            <a:r>
              <a:rPr lang="es-MX" dirty="0">
                <a:solidFill>
                  <a:srgbClr val="002060"/>
                </a:solidFill>
              </a:rPr>
              <a:t>I TRIM</a:t>
            </a:r>
            <a:endParaRPr lang="ru-RU" dirty="0">
              <a:solidFill>
                <a:srgbClr val="002060"/>
              </a:solidFill>
            </a:endParaRPr>
          </a:p>
        </p:txBody>
      </p:sp>
      <p:sp>
        <p:nvSpPr>
          <p:cNvPr id="23" name="CuadroTexto 22">
            <a:extLst>
              <a:ext uri="{FF2B5EF4-FFF2-40B4-BE49-F238E27FC236}">
                <a16:creationId xmlns:a16="http://schemas.microsoft.com/office/drawing/2014/main" id="{AF262D42-2849-4589-8C78-1A56B6FBC2B4}"/>
              </a:ext>
            </a:extLst>
          </p:cNvPr>
          <p:cNvSpPr txBox="1"/>
          <p:nvPr/>
        </p:nvSpPr>
        <p:spPr>
          <a:xfrm>
            <a:off x="5565462" y="2081948"/>
            <a:ext cx="1776738" cy="1415772"/>
          </a:xfrm>
          <a:prstGeom prst="rect">
            <a:avLst/>
          </a:prstGeom>
          <a:noFill/>
        </p:spPr>
        <p:txBody>
          <a:bodyPr wrap="square">
            <a:spAutoFit/>
          </a:bodyPr>
          <a:lstStyle/>
          <a:p>
            <a:pPr algn="ctr"/>
            <a:r>
              <a:rPr lang="es-MX" sz="3200" dirty="0">
                <a:solidFill>
                  <a:srgbClr val="002060"/>
                </a:solidFill>
              </a:rPr>
              <a:t>1.561</a:t>
            </a:r>
          </a:p>
          <a:p>
            <a:pPr algn="ctr"/>
            <a:r>
              <a:rPr lang="es-MX" dirty="0">
                <a:solidFill>
                  <a:srgbClr val="002060"/>
                </a:solidFill>
              </a:rPr>
              <a:t>USUARIOS EN </a:t>
            </a:r>
          </a:p>
          <a:p>
            <a:pPr algn="ctr"/>
            <a:r>
              <a:rPr lang="es-MX" dirty="0">
                <a:solidFill>
                  <a:srgbClr val="002060"/>
                </a:solidFill>
              </a:rPr>
              <a:t>PORTABILIDAD</a:t>
            </a:r>
          </a:p>
          <a:p>
            <a:pPr algn="ctr"/>
            <a:r>
              <a:rPr lang="es-MX" dirty="0">
                <a:solidFill>
                  <a:srgbClr val="002060"/>
                </a:solidFill>
              </a:rPr>
              <a:t>II TRIM</a:t>
            </a:r>
            <a:endParaRPr lang="ru-RU" dirty="0">
              <a:solidFill>
                <a:srgbClr val="002060"/>
              </a:solidFill>
            </a:endParaRPr>
          </a:p>
        </p:txBody>
      </p:sp>
      <p:sp>
        <p:nvSpPr>
          <p:cNvPr id="2" name="Flecha: a la derecha 1">
            <a:extLst>
              <a:ext uri="{FF2B5EF4-FFF2-40B4-BE49-F238E27FC236}">
                <a16:creationId xmlns:a16="http://schemas.microsoft.com/office/drawing/2014/main" id="{58237F4B-A1D6-481D-A66E-1D3DA4F57A2C}"/>
              </a:ext>
            </a:extLst>
          </p:cNvPr>
          <p:cNvSpPr/>
          <p:nvPr/>
        </p:nvSpPr>
        <p:spPr>
          <a:xfrm>
            <a:off x="6090802" y="4998787"/>
            <a:ext cx="498235" cy="375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1811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02566F6-D824-32D7-24CE-D27413295B54}"/>
              </a:ext>
            </a:extLst>
          </p:cNvPr>
          <p:cNvSpPr txBox="1"/>
          <p:nvPr/>
        </p:nvSpPr>
        <p:spPr>
          <a:xfrm>
            <a:off x="2608729" y="290791"/>
            <a:ext cx="8121521" cy="430887"/>
          </a:xfrm>
          <a:prstGeom prst="rect">
            <a:avLst/>
          </a:prstGeom>
          <a:noFill/>
        </p:spPr>
        <p:txBody>
          <a:bodyPr wrap="square">
            <a:spAutoFit/>
          </a:bodyPr>
          <a:lstStyle/>
          <a:p>
            <a:r>
              <a:rPr lang="es-MX" sz="2200" b="1" kern="1200" dirty="0">
                <a:solidFill>
                  <a:srgbClr val="134163"/>
                </a:solidFill>
                <a:effectLst/>
                <a:latin typeface="Avenir Next LT Pro" panose="020B0504020202020204" pitchFamily="34" charset="0"/>
                <a:ea typeface="Calibri" panose="020F0502020204030204" pitchFamily="34" charset="0"/>
              </a:rPr>
              <a:t>COMPONENTE DEMOGRÁFICO CAPRESOCA 2022</a:t>
            </a:r>
            <a:endParaRPr lang="es-CO" sz="2200" dirty="0">
              <a:latin typeface="Avenir Next LT Pro" panose="020B0504020202020204" pitchFamily="34" charset="0"/>
            </a:endParaRPr>
          </a:p>
        </p:txBody>
      </p:sp>
      <p:sp>
        <p:nvSpPr>
          <p:cNvPr id="6" name="CuadroTexto 5">
            <a:extLst>
              <a:ext uri="{FF2B5EF4-FFF2-40B4-BE49-F238E27FC236}">
                <a16:creationId xmlns:a16="http://schemas.microsoft.com/office/drawing/2014/main" id="{D82D72DE-80C3-359A-45F6-98299FD4524F}"/>
              </a:ext>
            </a:extLst>
          </p:cNvPr>
          <p:cNvSpPr txBox="1"/>
          <p:nvPr/>
        </p:nvSpPr>
        <p:spPr>
          <a:xfrm>
            <a:off x="2314221" y="6043988"/>
            <a:ext cx="7582311" cy="307777"/>
          </a:xfrm>
          <a:prstGeom prst="rect">
            <a:avLst/>
          </a:prstGeom>
          <a:noFill/>
        </p:spPr>
        <p:txBody>
          <a:bodyPr wrap="square">
            <a:spAutoFit/>
          </a:bodyPr>
          <a:lstStyle/>
          <a:p>
            <a:r>
              <a:rPr lang="es-CO" sz="1400" b="1" dirty="0">
                <a:solidFill>
                  <a:srgbClr val="002060"/>
                </a:solidFill>
                <a:effectLst/>
                <a:latin typeface="Avenir Next LT Pro" panose="020B0504020202020204" pitchFamily="34" charset="0"/>
                <a:ea typeface="Calibri" panose="020F0502020204030204" pitchFamily="34" charset="0"/>
              </a:rPr>
              <a:t>PIRÁMIDE POBLACIONAL POR QUINQUENIOS Y SEXO DE CAPRESOCA EPS, 2022</a:t>
            </a:r>
            <a:endParaRPr lang="es-CO" sz="1400" dirty="0">
              <a:solidFill>
                <a:srgbClr val="002060"/>
              </a:solidFill>
              <a:latin typeface="Avenir Next LT Pro" panose="020B0504020202020204" pitchFamily="34" charset="0"/>
            </a:endParaRPr>
          </a:p>
        </p:txBody>
      </p:sp>
      <p:graphicFrame>
        <p:nvGraphicFramePr>
          <p:cNvPr id="2" name="Chart 1">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114445890"/>
              </p:ext>
            </p:extLst>
          </p:nvPr>
        </p:nvGraphicFramePr>
        <p:xfrm>
          <a:off x="2076903" y="946917"/>
          <a:ext cx="7819630" cy="50379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98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adroTexto 90">
            <a:extLst>
              <a:ext uri="{FF2B5EF4-FFF2-40B4-BE49-F238E27FC236}">
                <a16:creationId xmlns:a16="http://schemas.microsoft.com/office/drawing/2014/main" id="{AD1D031A-C1E5-204A-2E8D-D117F631C109}"/>
              </a:ext>
            </a:extLst>
          </p:cNvPr>
          <p:cNvSpPr txBox="1"/>
          <p:nvPr/>
        </p:nvSpPr>
        <p:spPr>
          <a:xfrm>
            <a:off x="4761340" y="2724996"/>
            <a:ext cx="606583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3600" b="1" dirty="0">
                <a:solidFill>
                  <a:srgbClr val="002060"/>
                </a:solidFill>
                <a:latin typeface="Avenir Next LT Pro" panose="020B0504020202020204" pitchFamily="34" charset="0"/>
              </a:rPr>
              <a:t>RESULTADOS EN SALUD</a:t>
            </a:r>
          </a:p>
        </p:txBody>
      </p:sp>
      <p:sp>
        <p:nvSpPr>
          <p:cNvPr id="99" name="Freeform 8">
            <a:extLst>
              <a:ext uri="{FF2B5EF4-FFF2-40B4-BE49-F238E27FC236}">
                <a16:creationId xmlns:a16="http://schemas.microsoft.com/office/drawing/2014/main" id="{2C534EAB-E800-45F1-876B-28712A11DCF8}"/>
              </a:ext>
            </a:extLst>
          </p:cNvPr>
          <p:cNvSpPr>
            <a:spLocks/>
          </p:cNvSpPr>
          <p:nvPr/>
        </p:nvSpPr>
        <p:spPr bwMode="auto">
          <a:xfrm>
            <a:off x="5645834" y="4930482"/>
            <a:ext cx="1819275" cy="377825"/>
          </a:xfrm>
          <a:custGeom>
            <a:avLst/>
            <a:gdLst>
              <a:gd name="T0" fmla="*/ 0 w 478"/>
              <a:gd name="T1" fmla="*/ 0 h 99"/>
              <a:gd name="T2" fmla="*/ 0 w 478"/>
              <a:gd name="T3" fmla="*/ 59 h 99"/>
              <a:gd name="T4" fmla="*/ 192 w 478"/>
              <a:gd name="T5" fmla="*/ 59 h 99"/>
              <a:gd name="T6" fmla="*/ 231 w 478"/>
              <a:gd name="T7" fmla="*/ 95 h 99"/>
              <a:gd name="T8" fmla="*/ 247 w 478"/>
              <a:gd name="T9" fmla="*/ 95 h 99"/>
              <a:gd name="T10" fmla="*/ 286 w 478"/>
              <a:gd name="T11" fmla="*/ 59 h 99"/>
              <a:gd name="T12" fmla="*/ 478 w 478"/>
              <a:gd name="T13" fmla="*/ 59 h 99"/>
              <a:gd name="T14" fmla="*/ 478 w 478"/>
              <a:gd name="T15" fmla="*/ 0 h 99"/>
              <a:gd name="T16" fmla="*/ 0 w 478"/>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99">
                <a:moveTo>
                  <a:pt x="0" y="0"/>
                </a:moveTo>
                <a:cubicBezTo>
                  <a:pt x="0" y="59"/>
                  <a:pt x="0" y="59"/>
                  <a:pt x="0" y="59"/>
                </a:cubicBezTo>
                <a:cubicBezTo>
                  <a:pt x="192" y="59"/>
                  <a:pt x="192" y="59"/>
                  <a:pt x="192" y="59"/>
                </a:cubicBezTo>
                <a:cubicBezTo>
                  <a:pt x="231" y="95"/>
                  <a:pt x="231" y="95"/>
                  <a:pt x="231" y="95"/>
                </a:cubicBezTo>
                <a:cubicBezTo>
                  <a:pt x="235" y="99"/>
                  <a:pt x="243" y="99"/>
                  <a:pt x="247" y="95"/>
                </a:cubicBezTo>
                <a:cubicBezTo>
                  <a:pt x="286" y="59"/>
                  <a:pt x="286" y="59"/>
                  <a:pt x="286" y="59"/>
                </a:cubicBezTo>
                <a:cubicBezTo>
                  <a:pt x="478" y="59"/>
                  <a:pt x="478" y="59"/>
                  <a:pt x="478" y="59"/>
                </a:cubicBezTo>
                <a:cubicBezTo>
                  <a:pt x="478" y="0"/>
                  <a:pt x="478" y="0"/>
                  <a:pt x="478" y="0"/>
                </a:cubicBez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ru-RU"/>
          </a:p>
        </p:txBody>
      </p:sp>
      <p:sp>
        <p:nvSpPr>
          <p:cNvPr id="100" name="Freeform 10">
            <a:extLst>
              <a:ext uri="{FF2B5EF4-FFF2-40B4-BE49-F238E27FC236}">
                <a16:creationId xmlns:a16="http://schemas.microsoft.com/office/drawing/2014/main" id="{8198EAF6-E862-4040-92FD-96EEB2136427}"/>
              </a:ext>
            </a:extLst>
          </p:cNvPr>
          <p:cNvSpPr>
            <a:spLocks/>
          </p:cNvSpPr>
          <p:nvPr/>
        </p:nvSpPr>
        <p:spPr bwMode="auto">
          <a:xfrm>
            <a:off x="7188627" y="4433838"/>
            <a:ext cx="1819275" cy="377825"/>
          </a:xfrm>
          <a:custGeom>
            <a:avLst/>
            <a:gdLst>
              <a:gd name="T0" fmla="*/ 0 w 478"/>
              <a:gd name="T1" fmla="*/ 0 h 99"/>
              <a:gd name="T2" fmla="*/ 0 w 478"/>
              <a:gd name="T3" fmla="*/ 59 h 99"/>
              <a:gd name="T4" fmla="*/ 192 w 478"/>
              <a:gd name="T5" fmla="*/ 59 h 99"/>
              <a:gd name="T6" fmla="*/ 231 w 478"/>
              <a:gd name="T7" fmla="*/ 95 h 99"/>
              <a:gd name="T8" fmla="*/ 247 w 478"/>
              <a:gd name="T9" fmla="*/ 95 h 99"/>
              <a:gd name="T10" fmla="*/ 286 w 478"/>
              <a:gd name="T11" fmla="*/ 59 h 99"/>
              <a:gd name="T12" fmla="*/ 478 w 478"/>
              <a:gd name="T13" fmla="*/ 59 h 99"/>
              <a:gd name="T14" fmla="*/ 478 w 478"/>
              <a:gd name="T15" fmla="*/ 0 h 99"/>
              <a:gd name="T16" fmla="*/ 0 w 478"/>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99">
                <a:moveTo>
                  <a:pt x="0" y="0"/>
                </a:moveTo>
                <a:cubicBezTo>
                  <a:pt x="0" y="59"/>
                  <a:pt x="0" y="59"/>
                  <a:pt x="0" y="59"/>
                </a:cubicBezTo>
                <a:cubicBezTo>
                  <a:pt x="192" y="59"/>
                  <a:pt x="192" y="59"/>
                  <a:pt x="192" y="59"/>
                </a:cubicBezTo>
                <a:cubicBezTo>
                  <a:pt x="231" y="95"/>
                  <a:pt x="231" y="95"/>
                  <a:pt x="231" y="95"/>
                </a:cubicBezTo>
                <a:cubicBezTo>
                  <a:pt x="235" y="99"/>
                  <a:pt x="243" y="99"/>
                  <a:pt x="247" y="95"/>
                </a:cubicBezTo>
                <a:cubicBezTo>
                  <a:pt x="286" y="59"/>
                  <a:pt x="286" y="59"/>
                  <a:pt x="286" y="59"/>
                </a:cubicBezTo>
                <a:cubicBezTo>
                  <a:pt x="478" y="59"/>
                  <a:pt x="478" y="59"/>
                  <a:pt x="478" y="59"/>
                </a:cubicBezTo>
                <a:cubicBezTo>
                  <a:pt x="478" y="0"/>
                  <a:pt x="478" y="0"/>
                  <a:pt x="478" y="0"/>
                </a:cubicBezTo>
                <a:lnTo>
                  <a:pt x="0" y="0"/>
                </a:ln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ru-RU"/>
          </a:p>
        </p:txBody>
      </p:sp>
      <p:sp>
        <p:nvSpPr>
          <p:cNvPr id="101" name="Freeform 10">
            <a:extLst>
              <a:ext uri="{FF2B5EF4-FFF2-40B4-BE49-F238E27FC236}">
                <a16:creationId xmlns:a16="http://schemas.microsoft.com/office/drawing/2014/main" id="{DD8673D4-3520-4229-AB76-59612BA7E142}"/>
              </a:ext>
            </a:extLst>
          </p:cNvPr>
          <p:cNvSpPr>
            <a:spLocks/>
          </p:cNvSpPr>
          <p:nvPr/>
        </p:nvSpPr>
        <p:spPr bwMode="auto">
          <a:xfrm>
            <a:off x="9007902" y="3908912"/>
            <a:ext cx="1819275" cy="377825"/>
          </a:xfrm>
          <a:custGeom>
            <a:avLst/>
            <a:gdLst>
              <a:gd name="T0" fmla="*/ 0 w 478"/>
              <a:gd name="T1" fmla="*/ 0 h 99"/>
              <a:gd name="T2" fmla="*/ 0 w 478"/>
              <a:gd name="T3" fmla="*/ 59 h 99"/>
              <a:gd name="T4" fmla="*/ 192 w 478"/>
              <a:gd name="T5" fmla="*/ 59 h 99"/>
              <a:gd name="T6" fmla="*/ 231 w 478"/>
              <a:gd name="T7" fmla="*/ 95 h 99"/>
              <a:gd name="T8" fmla="*/ 247 w 478"/>
              <a:gd name="T9" fmla="*/ 95 h 99"/>
              <a:gd name="T10" fmla="*/ 286 w 478"/>
              <a:gd name="T11" fmla="*/ 59 h 99"/>
              <a:gd name="T12" fmla="*/ 478 w 478"/>
              <a:gd name="T13" fmla="*/ 59 h 99"/>
              <a:gd name="T14" fmla="*/ 478 w 478"/>
              <a:gd name="T15" fmla="*/ 0 h 99"/>
              <a:gd name="T16" fmla="*/ 0 w 478"/>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99">
                <a:moveTo>
                  <a:pt x="0" y="0"/>
                </a:moveTo>
                <a:cubicBezTo>
                  <a:pt x="0" y="59"/>
                  <a:pt x="0" y="59"/>
                  <a:pt x="0" y="59"/>
                </a:cubicBezTo>
                <a:cubicBezTo>
                  <a:pt x="192" y="59"/>
                  <a:pt x="192" y="59"/>
                  <a:pt x="192" y="59"/>
                </a:cubicBezTo>
                <a:cubicBezTo>
                  <a:pt x="231" y="95"/>
                  <a:pt x="231" y="95"/>
                  <a:pt x="231" y="95"/>
                </a:cubicBezTo>
                <a:cubicBezTo>
                  <a:pt x="235" y="99"/>
                  <a:pt x="243" y="99"/>
                  <a:pt x="247" y="95"/>
                </a:cubicBezTo>
                <a:cubicBezTo>
                  <a:pt x="286" y="59"/>
                  <a:pt x="286" y="59"/>
                  <a:pt x="286" y="59"/>
                </a:cubicBezTo>
                <a:cubicBezTo>
                  <a:pt x="478" y="59"/>
                  <a:pt x="478" y="59"/>
                  <a:pt x="478" y="59"/>
                </a:cubicBezTo>
                <a:cubicBezTo>
                  <a:pt x="478" y="0"/>
                  <a:pt x="478" y="0"/>
                  <a:pt x="478" y="0"/>
                </a:cubicBezTo>
                <a:lnTo>
                  <a:pt x="0" y="0"/>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ru-RU"/>
          </a:p>
        </p:txBody>
      </p:sp>
      <p:sp>
        <p:nvSpPr>
          <p:cNvPr id="201" name="Rectangle 734">
            <a:extLst>
              <a:ext uri="{FF2B5EF4-FFF2-40B4-BE49-F238E27FC236}">
                <a16:creationId xmlns:a16="http://schemas.microsoft.com/office/drawing/2014/main" id="{E58959C8-569A-41AC-AF9D-6A12DF7E0CD0}"/>
              </a:ext>
            </a:extLst>
          </p:cNvPr>
          <p:cNvSpPr>
            <a:spLocks noChangeArrowheads="1"/>
          </p:cNvSpPr>
          <p:nvPr/>
        </p:nvSpPr>
        <p:spPr bwMode="auto">
          <a:xfrm>
            <a:off x="1307149" y="3798837"/>
            <a:ext cx="696913" cy="357188"/>
          </a:xfrm>
          <a:prstGeom prst="rect">
            <a:avLst/>
          </a:prstGeom>
          <a:solidFill>
            <a:schemeClr val="accent5">
              <a:lumMod val="50000"/>
            </a:schemeClr>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02" name="Rectangle 735">
            <a:extLst>
              <a:ext uri="{FF2B5EF4-FFF2-40B4-BE49-F238E27FC236}">
                <a16:creationId xmlns:a16="http://schemas.microsoft.com/office/drawing/2014/main" id="{34FF9E41-EE10-43E1-B96D-41B6A8E0F9D0}"/>
              </a:ext>
            </a:extLst>
          </p:cNvPr>
          <p:cNvSpPr>
            <a:spLocks noChangeArrowheads="1"/>
          </p:cNvSpPr>
          <p:nvPr/>
        </p:nvSpPr>
        <p:spPr bwMode="auto">
          <a:xfrm>
            <a:off x="3854290" y="1051477"/>
            <a:ext cx="696913" cy="357188"/>
          </a:xfrm>
          <a:prstGeom prst="rect">
            <a:avLst/>
          </a:prstGeom>
          <a:solidFill>
            <a:schemeClr val="accent5">
              <a:lumMod val="75000"/>
            </a:schemeClr>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
        <p:nvSpPr>
          <p:cNvPr id="249" name="Rectangle 736">
            <a:extLst>
              <a:ext uri="{FF2B5EF4-FFF2-40B4-BE49-F238E27FC236}">
                <a16:creationId xmlns:a16="http://schemas.microsoft.com/office/drawing/2014/main" id="{485BB608-32EE-4385-9711-98592B20E1F7}"/>
              </a:ext>
            </a:extLst>
          </p:cNvPr>
          <p:cNvSpPr>
            <a:spLocks noChangeArrowheads="1"/>
          </p:cNvSpPr>
          <p:nvPr/>
        </p:nvSpPr>
        <p:spPr bwMode="auto">
          <a:xfrm>
            <a:off x="2568501" y="2415331"/>
            <a:ext cx="696913" cy="360363"/>
          </a:xfrm>
          <a:prstGeom prst="rect">
            <a:avLst/>
          </a:prstGeom>
          <a:solidFill>
            <a:schemeClr val="accent5"/>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grpSp>
        <p:nvGrpSpPr>
          <p:cNvPr id="24" name="Group 25">
            <a:extLst>
              <a:ext uri="{FF2B5EF4-FFF2-40B4-BE49-F238E27FC236}">
                <a16:creationId xmlns:a16="http://schemas.microsoft.com/office/drawing/2014/main" id="{1B42626F-26A7-4051-81D1-ABED27F32E5D}"/>
              </a:ext>
            </a:extLst>
          </p:cNvPr>
          <p:cNvGrpSpPr/>
          <p:nvPr/>
        </p:nvGrpSpPr>
        <p:grpSpPr>
          <a:xfrm>
            <a:off x="4849654" y="366663"/>
            <a:ext cx="1290638" cy="1352550"/>
            <a:chOff x="7386638" y="782638"/>
            <a:chExt cx="1290638" cy="1352550"/>
          </a:xfrm>
        </p:grpSpPr>
        <p:sp>
          <p:nvSpPr>
            <p:cNvPr id="25" name="Freeform 6">
              <a:extLst>
                <a:ext uri="{FF2B5EF4-FFF2-40B4-BE49-F238E27FC236}">
                  <a16:creationId xmlns:a16="http://schemas.microsoft.com/office/drawing/2014/main" id="{2499DC68-FE2E-41E2-9541-A74A687FCBC9}"/>
                </a:ext>
              </a:extLst>
            </p:cNvPr>
            <p:cNvSpPr>
              <a:spLocks/>
            </p:cNvSpPr>
            <p:nvPr/>
          </p:nvSpPr>
          <p:spPr bwMode="auto">
            <a:xfrm>
              <a:off x="7386638" y="842963"/>
              <a:ext cx="1065213" cy="1139825"/>
            </a:xfrm>
            <a:custGeom>
              <a:avLst/>
              <a:gdLst>
                <a:gd name="T0" fmla="*/ 0 w 671"/>
                <a:gd name="T1" fmla="*/ 718 h 718"/>
                <a:gd name="T2" fmla="*/ 0 w 671"/>
                <a:gd name="T3" fmla="*/ 0 h 718"/>
                <a:gd name="T4" fmla="*/ 671 w 671"/>
                <a:gd name="T5" fmla="*/ 0 h 718"/>
              </a:gdLst>
              <a:ahLst/>
              <a:cxnLst>
                <a:cxn ang="0">
                  <a:pos x="T0" y="T1"/>
                </a:cxn>
                <a:cxn ang="0">
                  <a:pos x="T2" y="T3"/>
                </a:cxn>
                <a:cxn ang="0">
                  <a:pos x="T4" y="T5"/>
                </a:cxn>
              </a:cxnLst>
              <a:rect l="0" t="0" r="r" b="b"/>
              <a:pathLst>
                <a:path w="671" h="718">
                  <a:moveTo>
                    <a:pt x="0" y="718"/>
                  </a:moveTo>
                  <a:lnTo>
                    <a:pt x="0" y="0"/>
                  </a:lnTo>
                  <a:lnTo>
                    <a:pt x="671" y="0"/>
                  </a:lnTo>
                </a:path>
              </a:pathLst>
            </a:cu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Freeform 7">
              <a:extLst>
                <a:ext uri="{FF2B5EF4-FFF2-40B4-BE49-F238E27FC236}">
                  <a16:creationId xmlns:a16="http://schemas.microsoft.com/office/drawing/2014/main" id="{9AC8B941-655D-4B4B-9329-036EAFA7B989}"/>
                </a:ext>
              </a:extLst>
            </p:cNvPr>
            <p:cNvSpPr>
              <a:spLocks/>
            </p:cNvSpPr>
            <p:nvPr/>
          </p:nvSpPr>
          <p:spPr bwMode="auto">
            <a:xfrm>
              <a:off x="8318500" y="782638"/>
              <a:ext cx="133350" cy="122237"/>
            </a:xfrm>
            <a:custGeom>
              <a:avLst/>
              <a:gdLst>
                <a:gd name="T0" fmla="*/ 0 w 84"/>
                <a:gd name="T1" fmla="*/ 0 h 77"/>
                <a:gd name="T2" fmla="*/ 84 w 84"/>
                <a:gd name="T3" fmla="*/ 38 h 77"/>
                <a:gd name="T4" fmla="*/ 0 w 84"/>
                <a:gd name="T5" fmla="*/ 77 h 77"/>
              </a:gdLst>
              <a:ahLst/>
              <a:cxnLst>
                <a:cxn ang="0">
                  <a:pos x="T0" y="T1"/>
                </a:cxn>
                <a:cxn ang="0">
                  <a:pos x="T2" y="T3"/>
                </a:cxn>
                <a:cxn ang="0">
                  <a:pos x="T4" y="T5"/>
                </a:cxn>
              </a:cxnLst>
              <a:rect l="0" t="0" r="r" b="b"/>
              <a:pathLst>
                <a:path w="84" h="77">
                  <a:moveTo>
                    <a:pt x="0" y="0"/>
                  </a:moveTo>
                  <a:lnTo>
                    <a:pt x="84" y="38"/>
                  </a:lnTo>
                  <a:lnTo>
                    <a:pt x="0" y="77"/>
                  </a:lnTo>
                </a:path>
              </a:pathLst>
            </a:cu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 name="Freeform 8">
              <a:extLst>
                <a:ext uri="{FF2B5EF4-FFF2-40B4-BE49-F238E27FC236}">
                  <a16:creationId xmlns:a16="http://schemas.microsoft.com/office/drawing/2014/main" id="{22A0767D-A725-4D6F-B77A-81A3DC0A1483}"/>
                </a:ext>
              </a:extLst>
            </p:cNvPr>
            <p:cNvSpPr>
              <a:spLocks/>
            </p:cNvSpPr>
            <p:nvPr/>
          </p:nvSpPr>
          <p:spPr bwMode="auto">
            <a:xfrm>
              <a:off x="7386638" y="954088"/>
              <a:ext cx="1290638" cy="1181100"/>
            </a:xfrm>
            <a:custGeom>
              <a:avLst/>
              <a:gdLst>
                <a:gd name="T0" fmla="*/ 813 w 813"/>
                <a:gd name="T1" fmla="*/ 0 h 744"/>
                <a:gd name="T2" fmla="*/ 813 w 813"/>
                <a:gd name="T3" fmla="*/ 744 h 744"/>
                <a:gd name="T4" fmla="*/ 0 w 813"/>
                <a:gd name="T5" fmla="*/ 744 h 744"/>
              </a:gdLst>
              <a:ahLst/>
              <a:cxnLst>
                <a:cxn ang="0">
                  <a:pos x="T0" y="T1"/>
                </a:cxn>
                <a:cxn ang="0">
                  <a:pos x="T2" y="T3"/>
                </a:cxn>
                <a:cxn ang="0">
                  <a:pos x="T4" y="T5"/>
                </a:cxn>
              </a:cxnLst>
              <a:rect l="0" t="0" r="r" b="b"/>
              <a:pathLst>
                <a:path w="813" h="744">
                  <a:moveTo>
                    <a:pt x="813" y="0"/>
                  </a:moveTo>
                  <a:lnTo>
                    <a:pt x="813" y="744"/>
                  </a:lnTo>
                  <a:lnTo>
                    <a:pt x="0" y="744"/>
                  </a:lnTo>
                </a:path>
              </a:pathLst>
            </a:cu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28" name="Group 26">
            <a:extLst>
              <a:ext uri="{FF2B5EF4-FFF2-40B4-BE49-F238E27FC236}">
                <a16:creationId xmlns:a16="http://schemas.microsoft.com/office/drawing/2014/main" id="{A189BF86-F8C7-41AA-B70F-E15EE0B6FA34}"/>
              </a:ext>
            </a:extLst>
          </p:cNvPr>
          <p:cNvGrpSpPr/>
          <p:nvPr/>
        </p:nvGrpSpPr>
        <p:grpSpPr>
          <a:xfrm>
            <a:off x="3555841" y="1657300"/>
            <a:ext cx="1293813" cy="1357313"/>
            <a:chOff x="6092825" y="2073275"/>
            <a:chExt cx="1293813" cy="1357313"/>
          </a:xfrm>
        </p:grpSpPr>
        <p:sp>
          <p:nvSpPr>
            <p:cNvPr id="29" name="Freeform 9">
              <a:extLst>
                <a:ext uri="{FF2B5EF4-FFF2-40B4-BE49-F238E27FC236}">
                  <a16:creationId xmlns:a16="http://schemas.microsoft.com/office/drawing/2014/main" id="{773AF11D-5BAC-4341-A5FC-2FDCFF79D269}"/>
                </a:ext>
              </a:extLst>
            </p:cNvPr>
            <p:cNvSpPr>
              <a:spLocks/>
            </p:cNvSpPr>
            <p:nvPr/>
          </p:nvSpPr>
          <p:spPr bwMode="auto">
            <a:xfrm>
              <a:off x="6092825" y="2135188"/>
              <a:ext cx="1065213" cy="1143000"/>
            </a:xfrm>
            <a:custGeom>
              <a:avLst/>
              <a:gdLst>
                <a:gd name="T0" fmla="*/ 0 w 671"/>
                <a:gd name="T1" fmla="*/ 720 h 720"/>
                <a:gd name="T2" fmla="*/ 0 w 671"/>
                <a:gd name="T3" fmla="*/ 0 h 720"/>
                <a:gd name="T4" fmla="*/ 671 w 671"/>
                <a:gd name="T5" fmla="*/ 0 h 720"/>
              </a:gdLst>
              <a:ahLst/>
              <a:cxnLst>
                <a:cxn ang="0">
                  <a:pos x="T0" y="T1"/>
                </a:cxn>
                <a:cxn ang="0">
                  <a:pos x="T2" y="T3"/>
                </a:cxn>
                <a:cxn ang="0">
                  <a:pos x="T4" y="T5"/>
                </a:cxn>
              </a:cxnLst>
              <a:rect l="0" t="0" r="r" b="b"/>
              <a:pathLst>
                <a:path w="671" h="720">
                  <a:moveTo>
                    <a:pt x="0" y="720"/>
                  </a:moveTo>
                  <a:lnTo>
                    <a:pt x="0" y="0"/>
                  </a:lnTo>
                  <a:lnTo>
                    <a:pt x="671" y="0"/>
                  </a:ln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 name="Freeform 10">
              <a:extLst>
                <a:ext uri="{FF2B5EF4-FFF2-40B4-BE49-F238E27FC236}">
                  <a16:creationId xmlns:a16="http://schemas.microsoft.com/office/drawing/2014/main" id="{B69A925F-AD64-47FB-8A16-BD8ACD1186DD}"/>
                </a:ext>
              </a:extLst>
            </p:cNvPr>
            <p:cNvSpPr>
              <a:spLocks/>
            </p:cNvSpPr>
            <p:nvPr/>
          </p:nvSpPr>
          <p:spPr bwMode="auto">
            <a:xfrm>
              <a:off x="7029450" y="2073275"/>
              <a:ext cx="128588" cy="125412"/>
            </a:xfrm>
            <a:custGeom>
              <a:avLst/>
              <a:gdLst>
                <a:gd name="T0" fmla="*/ 0 w 81"/>
                <a:gd name="T1" fmla="*/ 0 h 79"/>
                <a:gd name="T2" fmla="*/ 81 w 81"/>
                <a:gd name="T3" fmla="*/ 39 h 79"/>
                <a:gd name="T4" fmla="*/ 0 w 81"/>
                <a:gd name="T5" fmla="*/ 79 h 79"/>
              </a:gdLst>
              <a:ahLst/>
              <a:cxnLst>
                <a:cxn ang="0">
                  <a:pos x="T0" y="T1"/>
                </a:cxn>
                <a:cxn ang="0">
                  <a:pos x="T2" y="T3"/>
                </a:cxn>
                <a:cxn ang="0">
                  <a:pos x="T4" y="T5"/>
                </a:cxn>
              </a:cxnLst>
              <a:rect l="0" t="0" r="r" b="b"/>
              <a:pathLst>
                <a:path w="81" h="79">
                  <a:moveTo>
                    <a:pt x="0" y="0"/>
                  </a:moveTo>
                  <a:lnTo>
                    <a:pt x="81" y="39"/>
                  </a:lnTo>
                  <a:lnTo>
                    <a:pt x="0" y="79"/>
                  </a:ln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Freeform 11">
              <a:extLst>
                <a:ext uri="{FF2B5EF4-FFF2-40B4-BE49-F238E27FC236}">
                  <a16:creationId xmlns:a16="http://schemas.microsoft.com/office/drawing/2014/main" id="{DC71163D-A61B-4E48-8500-145A03FAD4C4}"/>
                </a:ext>
              </a:extLst>
            </p:cNvPr>
            <p:cNvSpPr>
              <a:spLocks/>
            </p:cNvSpPr>
            <p:nvPr/>
          </p:nvSpPr>
          <p:spPr bwMode="auto">
            <a:xfrm>
              <a:off x="6092825" y="2135188"/>
              <a:ext cx="1293813" cy="1295400"/>
            </a:xfrm>
            <a:custGeom>
              <a:avLst/>
              <a:gdLst>
                <a:gd name="T0" fmla="*/ 815 w 815"/>
                <a:gd name="T1" fmla="*/ 0 h 816"/>
                <a:gd name="T2" fmla="*/ 815 w 815"/>
                <a:gd name="T3" fmla="*/ 816 h 816"/>
                <a:gd name="T4" fmla="*/ 0 w 815"/>
                <a:gd name="T5" fmla="*/ 816 h 816"/>
              </a:gdLst>
              <a:ahLst/>
              <a:cxnLst>
                <a:cxn ang="0">
                  <a:pos x="T0" y="T1"/>
                </a:cxn>
                <a:cxn ang="0">
                  <a:pos x="T2" y="T3"/>
                </a:cxn>
                <a:cxn ang="0">
                  <a:pos x="T4" y="T5"/>
                </a:cxn>
              </a:cxnLst>
              <a:rect l="0" t="0" r="r" b="b"/>
              <a:pathLst>
                <a:path w="815" h="816">
                  <a:moveTo>
                    <a:pt x="815" y="0"/>
                  </a:moveTo>
                  <a:lnTo>
                    <a:pt x="815" y="816"/>
                  </a:lnTo>
                  <a:lnTo>
                    <a:pt x="0" y="816"/>
                  </a:ln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32" name="Group 27">
            <a:extLst>
              <a:ext uri="{FF2B5EF4-FFF2-40B4-BE49-F238E27FC236}">
                <a16:creationId xmlns:a16="http://schemas.microsoft.com/office/drawing/2014/main" id="{66FD6280-118C-4F97-9E8D-5BDDD5D29D66}"/>
              </a:ext>
            </a:extLst>
          </p:cNvPr>
          <p:cNvGrpSpPr/>
          <p:nvPr/>
        </p:nvGrpSpPr>
        <p:grpSpPr>
          <a:xfrm>
            <a:off x="2262029" y="2952700"/>
            <a:ext cx="1293813" cy="1355725"/>
            <a:chOff x="4799013" y="3368675"/>
            <a:chExt cx="1293813" cy="1355725"/>
          </a:xfrm>
        </p:grpSpPr>
        <p:sp>
          <p:nvSpPr>
            <p:cNvPr id="33" name="Freeform 12">
              <a:extLst>
                <a:ext uri="{FF2B5EF4-FFF2-40B4-BE49-F238E27FC236}">
                  <a16:creationId xmlns:a16="http://schemas.microsoft.com/office/drawing/2014/main" id="{E3013EE8-B9AE-4875-A4CB-E9317E522D4F}"/>
                </a:ext>
              </a:extLst>
            </p:cNvPr>
            <p:cNvSpPr>
              <a:spLocks/>
            </p:cNvSpPr>
            <p:nvPr/>
          </p:nvSpPr>
          <p:spPr bwMode="auto">
            <a:xfrm>
              <a:off x="4799013" y="3430588"/>
              <a:ext cx="1068388" cy="1141412"/>
            </a:xfrm>
            <a:custGeom>
              <a:avLst/>
              <a:gdLst>
                <a:gd name="T0" fmla="*/ 0 w 673"/>
                <a:gd name="T1" fmla="*/ 719 h 719"/>
                <a:gd name="T2" fmla="*/ 0 w 673"/>
                <a:gd name="T3" fmla="*/ 0 h 719"/>
                <a:gd name="T4" fmla="*/ 673 w 673"/>
                <a:gd name="T5" fmla="*/ 0 h 719"/>
              </a:gdLst>
              <a:ahLst/>
              <a:cxnLst>
                <a:cxn ang="0">
                  <a:pos x="T0" y="T1"/>
                </a:cxn>
                <a:cxn ang="0">
                  <a:pos x="T2" y="T3"/>
                </a:cxn>
                <a:cxn ang="0">
                  <a:pos x="T4" y="T5"/>
                </a:cxn>
              </a:cxnLst>
              <a:rect l="0" t="0" r="r" b="b"/>
              <a:pathLst>
                <a:path w="673" h="719">
                  <a:moveTo>
                    <a:pt x="0" y="719"/>
                  </a:moveTo>
                  <a:lnTo>
                    <a:pt x="0" y="0"/>
                  </a:lnTo>
                  <a:lnTo>
                    <a:pt x="673" y="0"/>
                  </a:lnTo>
                </a:path>
              </a:pathLst>
            </a:custGeom>
            <a:noFill/>
            <a:ln w="3810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4" name="Freeform 13">
              <a:extLst>
                <a:ext uri="{FF2B5EF4-FFF2-40B4-BE49-F238E27FC236}">
                  <a16:creationId xmlns:a16="http://schemas.microsoft.com/office/drawing/2014/main" id="{E5BF3B09-81D7-4563-AD83-61CE6C7B9131}"/>
                </a:ext>
              </a:extLst>
            </p:cNvPr>
            <p:cNvSpPr>
              <a:spLocks/>
            </p:cNvSpPr>
            <p:nvPr/>
          </p:nvSpPr>
          <p:spPr bwMode="auto">
            <a:xfrm>
              <a:off x="5734050" y="3368675"/>
              <a:ext cx="133350" cy="122237"/>
            </a:xfrm>
            <a:custGeom>
              <a:avLst/>
              <a:gdLst>
                <a:gd name="T0" fmla="*/ 0 w 84"/>
                <a:gd name="T1" fmla="*/ 0 h 77"/>
                <a:gd name="T2" fmla="*/ 84 w 84"/>
                <a:gd name="T3" fmla="*/ 39 h 77"/>
                <a:gd name="T4" fmla="*/ 0 w 84"/>
                <a:gd name="T5" fmla="*/ 77 h 77"/>
              </a:gdLst>
              <a:ahLst/>
              <a:cxnLst>
                <a:cxn ang="0">
                  <a:pos x="T0" y="T1"/>
                </a:cxn>
                <a:cxn ang="0">
                  <a:pos x="T2" y="T3"/>
                </a:cxn>
                <a:cxn ang="0">
                  <a:pos x="T4" y="T5"/>
                </a:cxn>
              </a:cxnLst>
              <a:rect l="0" t="0" r="r" b="b"/>
              <a:pathLst>
                <a:path w="84" h="77">
                  <a:moveTo>
                    <a:pt x="0" y="0"/>
                  </a:moveTo>
                  <a:lnTo>
                    <a:pt x="84" y="39"/>
                  </a:lnTo>
                  <a:lnTo>
                    <a:pt x="0" y="77"/>
                  </a:lnTo>
                </a:path>
              </a:pathLst>
            </a:custGeom>
            <a:noFill/>
            <a:ln w="3810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5" name="Freeform 14">
              <a:extLst>
                <a:ext uri="{FF2B5EF4-FFF2-40B4-BE49-F238E27FC236}">
                  <a16:creationId xmlns:a16="http://schemas.microsoft.com/office/drawing/2014/main" id="{E88F3AC7-AEBD-466D-A6F4-067F0C44A4A5}"/>
                </a:ext>
              </a:extLst>
            </p:cNvPr>
            <p:cNvSpPr>
              <a:spLocks/>
            </p:cNvSpPr>
            <p:nvPr/>
          </p:nvSpPr>
          <p:spPr bwMode="auto">
            <a:xfrm>
              <a:off x="4799013" y="3430588"/>
              <a:ext cx="1293813" cy="1293812"/>
            </a:xfrm>
            <a:custGeom>
              <a:avLst/>
              <a:gdLst>
                <a:gd name="T0" fmla="*/ 815 w 815"/>
                <a:gd name="T1" fmla="*/ 0 h 815"/>
                <a:gd name="T2" fmla="*/ 815 w 815"/>
                <a:gd name="T3" fmla="*/ 815 h 815"/>
                <a:gd name="T4" fmla="*/ 0 w 815"/>
                <a:gd name="T5" fmla="*/ 815 h 815"/>
              </a:gdLst>
              <a:ahLst/>
              <a:cxnLst>
                <a:cxn ang="0">
                  <a:pos x="T0" y="T1"/>
                </a:cxn>
                <a:cxn ang="0">
                  <a:pos x="T2" y="T3"/>
                </a:cxn>
                <a:cxn ang="0">
                  <a:pos x="T4" y="T5"/>
                </a:cxn>
              </a:cxnLst>
              <a:rect l="0" t="0" r="r" b="b"/>
              <a:pathLst>
                <a:path w="815" h="815">
                  <a:moveTo>
                    <a:pt x="815" y="0"/>
                  </a:moveTo>
                  <a:lnTo>
                    <a:pt x="815" y="815"/>
                  </a:lnTo>
                  <a:lnTo>
                    <a:pt x="0" y="815"/>
                  </a:lnTo>
                </a:path>
              </a:pathLst>
            </a:custGeom>
            <a:noFill/>
            <a:ln w="3810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36" name="Group 28">
            <a:extLst>
              <a:ext uri="{FF2B5EF4-FFF2-40B4-BE49-F238E27FC236}">
                <a16:creationId xmlns:a16="http://schemas.microsoft.com/office/drawing/2014/main" id="{57CEA2FC-4B68-483D-8602-20C47CFF050A}"/>
              </a:ext>
            </a:extLst>
          </p:cNvPr>
          <p:cNvGrpSpPr/>
          <p:nvPr/>
        </p:nvGrpSpPr>
        <p:grpSpPr>
          <a:xfrm>
            <a:off x="971391" y="4244925"/>
            <a:ext cx="1290638" cy="1355725"/>
            <a:chOff x="3508375" y="4660900"/>
            <a:chExt cx="1290638" cy="1355725"/>
          </a:xfrm>
        </p:grpSpPr>
        <p:sp>
          <p:nvSpPr>
            <p:cNvPr id="37" name="Freeform 15">
              <a:extLst>
                <a:ext uri="{FF2B5EF4-FFF2-40B4-BE49-F238E27FC236}">
                  <a16:creationId xmlns:a16="http://schemas.microsoft.com/office/drawing/2014/main" id="{8BD1301F-CECE-4D66-B72F-C7F00E042E70}"/>
                </a:ext>
              </a:extLst>
            </p:cNvPr>
            <p:cNvSpPr>
              <a:spLocks/>
            </p:cNvSpPr>
            <p:nvPr/>
          </p:nvSpPr>
          <p:spPr bwMode="auto">
            <a:xfrm>
              <a:off x="3508375" y="4724400"/>
              <a:ext cx="1290638" cy="1292225"/>
            </a:xfrm>
            <a:custGeom>
              <a:avLst/>
              <a:gdLst>
                <a:gd name="T0" fmla="*/ 813 w 813"/>
                <a:gd name="T1" fmla="*/ 0 h 814"/>
                <a:gd name="T2" fmla="*/ 813 w 813"/>
                <a:gd name="T3" fmla="*/ 814 h 814"/>
                <a:gd name="T4" fmla="*/ 0 w 813"/>
                <a:gd name="T5" fmla="*/ 814 h 814"/>
                <a:gd name="T6" fmla="*/ 0 w 813"/>
                <a:gd name="T7" fmla="*/ 0 h 814"/>
                <a:gd name="T8" fmla="*/ 671 w 813"/>
                <a:gd name="T9" fmla="*/ 0 h 814"/>
              </a:gdLst>
              <a:ahLst/>
              <a:cxnLst>
                <a:cxn ang="0">
                  <a:pos x="T0" y="T1"/>
                </a:cxn>
                <a:cxn ang="0">
                  <a:pos x="T2" y="T3"/>
                </a:cxn>
                <a:cxn ang="0">
                  <a:pos x="T4" y="T5"/>
                </a:cxn>
                <a:cxn ang="0">
                  <a:pos x="T6" y="T7"/>
                </a:cxn>
                <a:cxn ang="0">
                  <a:pos x="T8" y="T9"/>
                </a:cxn>
              </a:cxnLst>
              <a:rect l="0" t="0" r="r" b="b"/>
              <a:pathLst>
                <a:path w="813" h="814">
                  <a:moveTo>
                    <a:pt x="813" y="0"/>
                  </a:moveTo>
                  <a:lnTo>
                    <a:pt x="813" y="814"/>
                  </a:lnTo>
                  <a:lnTo>
                    <a:pt x="0" y="814"/>
                  </a:lnTo>
                  <a:lnTo>
                    <a:pt x="0" y="0"/>
                  </a:lnTo>
                  <a:lnTo>
                    <a:pt x="671" y="0"/>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8" name="Freeform 16">
              <a:extLst>
                <a:ext uri="{FF2B5EF4-FFF2-40B4-BE49-F238E27FC236}">
                  <a16:creationId xmlns:a16="http://schemas.microsoft.com/office/drawing/2014/main" id="{25C5C5AB-E2B4-4A52-B0E5-DAE5A2168821}"/>
                </a:ext>
              </a:extLst>
            </p:cNvPr>
            <p:cNvSpPr>
              <a:spLocks/>
            </p:cNvSpPr>
            <p:nvPr/>
          </p:nvSpPr>
          <p:spPr bwMode="auto">
            <a:xfrm>
              <a:off x="4445000" y="4660900"/>
              <a:ext cx="128588" cy="125412"/>
            </a:xfrm>
            <a:custGeom>
              <a:avLst/>
              <a:gdLst>
                <a:gd name="T0" fmla="*/ 0 w 81"/>
                <a:gd name="T1" fmla="*/ 0 h 79"/>
                <a:gd name="T2" fmla="*/ 81 w 81"/>
                <a:gd name="T3" fmla="*/ 40 h 79"/>
                <a:gd name="T4" fmla="*/ 0 w 81"/>
                <a:gd name="T5" fmla="*/ 79 h 79"/>
              </a:gdLst>
              <a:ahLst/>
              <a:cxnLst>
                <a:cxn ang="0">
                  <a:pos x="T0" y="T1"/>
                </a:cxn>
                <a:cxn ang="0">
                  <a:pos x="T2" y="T3"/>
                </a:cxn>
                <a:cxn ang="0">
                  <a:pos x="T4" y="T5"/>
                </a:cxn>
              </a:cxnLst>
              <a:rect l="0" t="0" r="r" b="b"/>
              <a:pathLst>
                <a:path w="81" h="79">
                  <a:moveTo>
                    <a:pt x="0" y="0"/>
                  </a:moveTo>
                  <a:lnTo>
                    <a:pt x="81" y="40"/>
                  </a:lnTo>
                  <a:lnTo>
                    <a:pt x="0" y="79"/>
                  </a:lnTo>
                </a:path>
              </a:pathLst>
            </a:custGeom>
            <a:noFill/>
            <a:ln w="381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39" name="Freeform 21">
            <a:extLst>
              <a:ext uri="{FF2B5EF4-FFF2-40B4-BE49-F238E27FC236}">
                <a16:creationId xmlns:a16="http://schemas.microsoft.com/office/drawing/2014/main" id="{D3E13CC7-7C13-4202-AF52-A8DAD2928AEB}"/>
              </a:ext>
            </a:extLst>
          </p:cNvPr>
          <p:cNvSpPr>
            <a:spLocks noEditPoints="1"/>
          </p:cNvSpPr>
          <p:nvPr/>
        </p:nvSpPr>
        <p:spPr bwMode="auto">
          <a:xfrm>
            <a:off x="2649379" y="3352750"/>
            <a:ext cx="517525" cy="587375"/>
          </a:xfrm>
          <a:custGeom>
            <a:avLst/>
            <a:gdLst>
              <a:gd name="T0" fmla="*/ 44 w 136"/>
              <a:gd name="T1" fmla="*/ 120 h 154"/>
              <a:gd name="T2" fmla="*/ 33 w 136"/>
              <a:gd name="T3" fmla="*/ 92 h 154"/>
              <a:gd name="T4" fmla="*/ 26 w 136"/>
              <a:gd name="T5" fmla="*/ 69 h 154"/>
              <a:gd name="T6" fmla="*/ 68 w 136"/>
              <a:gd name="T7" fmla="*/ 26 h 154"/>
              <a:gd name="T8" fmla="*/ 111 w 136"/>
              <a:gd name="T9" fmla="*/ 69 h 154"/>
              <a:gd name="T10" fmla="*/ 104 w 136"/>
              <a:gd name="T11" fmla="*/ 92 h 154"/>
              <a:gd name="T12" fmla="*/ 93 w 136"/>
              <a:gd name="T13" fmla="*/ 115 h 154"/>
              <a:gd name="T14" fmla="*/ 68 w 136"/>
              <a:gd name="T15" fmla="*/ 43 h 154"/>
              <a:gd name="T16" fmla="*/ 43 w 136"/>
              <a:gd name="T17" fmla="*/ 68 h 154"/>
              <a:gd name="T18" fmla="*/ 68 w 136"/>
              <a:gd name="T19" fmla="*/ 94 h 154"/>
              <a:gd name="T20" fmla="*/ 94 w 136"/>
              <a:gd name="T21" fmla="*/ 68 h 154"/>
              <a:gd name="T22" fmla="*/ 68 w 136"/>
              <a:gd name="T23" fmla="*/ 43 h 154"/>
              <a:gd name="T24" fmla="*/ 58 w 136"/>
              <a:gd name="T25" fmla="*/ 73 h 154"/>
              <a:gd name="T26" fmla="*/ 66 w 136"/>
              <a:gd name="T27" fmla="*/ 81 h 154"/>
              <a:gd name="T28" fmla="*/ 78 w 136"/>
              <a:gd name="T29" fmla="*/ 60 h 154"/>
              <a:gd name="T30" fmla="*/ 68 w 136"/>
              <a:gd name="T31" fmla="*/ 13 h 154"/>
              <a:gd name="T32" fmla="*/ 68 w 136"/>
              <a:gd name="T33" fmla="*/ 0 h 154"/>
              <a:gd name="T34" fmla="*/ 41 w 136"/>
              <a:gd name="T35" fmla="*/ 21 h 154"/>
              <a:gd name="T36" fmla="*/ 34 w 136"/>
              <a:gd name="T37" fmla="*/ 9 h 154"/>
              <a:gd name="T38" fmla="*/ 9 w 136"/>
              <a:gd name="T39" fmla="*/ 34 h 154"/>
              <a:gd name="T40" fmla="*/ 21 w 136"/>
              <a:gd name="T41" fmla="*/ 41 h 154"/>
              <a:gd name="T42" fmla="*/ 0 w 136"/>
              <a:gd name="T43" fmla="*/ 68 h 154"/>
              <a:gd name="T44" fmla="*/ 14 w 136"/>
              <a:gd name="T45" fmla="*/ 68 h 154"/>
              <a:gd name="T46" fmla="*/ 102 w 136"/>
              <a:gd name="T47" fmla="*/ 9 h 154"/>
              <a:gd name="T48" fmla="*/ 96 w 136"/>
              <a:gd name="T49" fmla="*/ 21 h 154"/>
              <a:gd name="T50" fmla="*/ 127 w 136"/>
              <a:gd name="T51" fmla="*/ 34 h 154"/>
              <a:gd name="T52" fmla="*/ 116 w 136"/>
              <a:gd name="T53" fmla="*/ 41 h 154"/>
              <a:gd name="T54" fmla="*/ 123 w 136"/>
              <a:gd name="T55" fmla="*/ 68 h 154"/>
              <a:gd name="T56" fmla="*/ 136 w 136"/>
              <a:gd name="T57" fmla="*/ 68 h 154"/>
              <a:gd name="T58" fmla="*/ 83 w 136"/>
              <a:gd name="T59" fmla="*/ 124 h 154"/>
              <a:gd name="T60" fmla="*/ 50 w 136"/>
              <a:gd name="T61" fmla="*/ 133 h 154"/>
              <a:gd name="T62" fmla="*/ 46 w 136"/>
              <a:gd name="T63" fmla="*/ 138 h 154"/>
              <a:gd name="T64" fmla="*/ 52 w 136"/>
              <a:gd name="T65" fmla="*/ 144 h 154"/>
              <a:gd name="T66" fmla="*/ 54 w 136"/>
              <a:gd name="T67" fmla="*/ 143 h 154"/>
              <a:gd name="T68" fmla="*/ 83 w 136"/>
              <a:gd name="T69" fmla="*/ 135 h 154"/>
              <a:gd name="T70" fmla="*/ 84 w 136"/>
              <a:gd name="T71" fmla="*/ 135 h 154"/>
              <a:gd name="T72" fmla="*/ 85 w 136"/>
              <a:gd name="T73" fmla="*/ 135 h 154"/>
              <a:gd name="T74" fmla="*/ 90 w 136"/>
              <a:gd name="T75" fmla="*/ 141 h 154"/>
              <a:gd name="T76" fmla="*/ 87 w 136"/>
              <a:gd name="T77" fmla="*/ 146 h 154"/>
              <a:gd name="T78" fmla="*/ 58 w 136"/>
              <a:gd name="T7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 h="154">
                <a:moveTo>
                  <a:pt x="44" y="120"/>
                </a:moveTo>
                <a:cubicBezTo>
                  <a:pt x="44" y="113"/>
                  <a:pt x="42" y="106"/>
                  <a:pt x="33" y="92"/>
                </a:cubicBezTo>
                <a:cubicBezTo>
                  <a:pt x="28" y="85"/>
                  <a:pt x="26" y="77"/>
                  <a:pt x="26" y="69"/>
                </a:cubicBezTo>
                <a:cubicBezTo>
                  <a:pt x="26" y="46"/>
                  <a:pt x="45" y="26"/>
                  <a:pt x="68" y="26"/>
                </a:cubicBezTo>
                <a:cubicBezTo>
                  <a:pt x="92" y="26"/>
                  <a:pt x="111" y="46"/>
                  <a:pt x="111" y="69"/>
                </a:cubicBezTo>
                <a:cubicBezTo>
                  <a:pt x="111" y="77"/>
                  <a:pt x="108" y="85"/>
                  <a:pt x="104" y="92"/>
                </a:cubicBezTo>
                <a:cubicBezTo>
                  <a:pt x="97" y="103"/>
                  <a:pt x="94" y="110"/>
                  <a:pt x="93" y="115"/>
                </a:cubicBezTo>
                <a:moveTo>
                  <a:pt x="68" y="43"/>
                </a:moveTo>
                <a:cubicBezTo>
                  <a:pt x="54" y="43"/>
                  <a:pt x="43" y="54"/>
                  <a:pt x="43" y="68"/>
                </a:cubicBezTo>
                <a:cubicBezTo>
                  <a:pt x="43" y="82"/>
                  <a:pt x="54" y="94"/>
                  <a:pt x="68" y="94"/>
                </a:cubicBezTo>
                <a:cubicBezTo>
                  <a:pt x="82" y="94"/>
                  <a:pt x="94" y="82"/>
                  <a:pt x="94" y="68"/>
                </a:cubicBezTo>
                <a:cubicBezTo>
                  <a:pt x="94" y="54"/>
                  <a:pt x="82" y="43"/>
                  <a:pt x="68" y="43"/>
                </a:cubicBezTo>
                <a:close/>
                <a:moveTo>
                  <a:pt x="58" y="73"/>
                </a:moveTo>
                <a:cubicBezTo>
                  <a:pt x="66" y="81"/>
                  <a:pt x="66" y="81"/>
                  <a:pt x="66" y="81"/>
                </a:cubicBezTo>
                <a:cubicBezTo>
                  <a:pt x="78" y="60"/>
                  <a:pt x="78" y="60"/>
                  <a:pt x="78" y="60"/>
                </a:cubicBezTo>
                <a:moveTo>
                  <a:pt x="68" y="13"/>
                </a:moveTo>
                <a:cubicBezTo>
                  <a:pt x="68" y="0"/>
                  <a:pt x="68" y="0"/>
                  <a:pt x="68" y="0"/>
                </a:cubicBezTo>
                <a:moveTo>
                  <a:pt x="41" y="21"/>
                </a:moveTo>
                <a:cubicBezTo>
                  <a:pt x="34" y="9"/>
                  <a:pt x="34" y="9"/>
                  <a:pt x="34" y="9"/>
                </a:cubicBezTo>
                <a:moveTo>
                  <a:pt x="9" y="34"/>
                </a:moveTo>
                <a:cubicBezTo>
                  <a:pt x="21" y="41"/>
                  <a:pt x="21" y="41"/>
                  <a:pt x="21" y="41"/>
                </a:cubicBezTo>
                <a:moveTo>
                  <a:pt x="0" y="68"/>
                </a:moveTo>
                <a:cubicBezTo>
                  <a:pt x="14" y="68"/>
                  <a:pt x="14" y="68"/>
                  <a:pt x="14" y="68"/>
                </a:cubicBezTo>
                <a:moveTo>
                  <a:pt x="102" y="9"/>
                </a:moveTo>
                <a:cubicBezTo>
                  <a:pt x="96" y="21"/>
                  <a:pt x="96" y="21"/>
                  <a:pt x="96" y="21"/>
                </a:cubicBezTo>
                <a:moveTo>
                  <a:pt x="127" y="34"/>
                </a:moveTo>
                <a:cubicBezTo>
                  <a:pt x="116" y="41"/>
                  <a:pt x="116" y="41"/>
                  <a:pt x="116" y="41"/>
                </a:cubicBezTo>
                <a:moveTo>
                  <a:pt x="123" y="68"/>
                </a:moveTo>
                <a:cubicBezTo>
                  <a:pt x="136" y="68"/>
                  <a:pt x="136" y="68"/>
                  <a:pt x="136" y="68"/>
                </a:cubicBezTo>
                <a:moveTo>
                  <a:pt x="83" y="124"/>
                </a:moveTo>
                <a:cubicBezTo>
                  <a:pt x="83" y="124"/>
                  <a:pt x="50" y="133"/>
                  <a:pt x="50" y="133"/>
                </a:cubicBezTo>
                <a:cubicBezTo>
                  <a:pt x="48" y="134"/>
                  <a:pt x="46" y="136"/>
                  <a:pt x="46" y="138"/>
                </a:cubicBezTo>
                <a:cubicBezTo>
                  <a:pt x="46" y="141"/>
                  <a:pt x="49" y="144"/>
                  <a:pt x="52" y="144"/>
                </a:cubicBezTo>
                <a:cubicBezTo>
                  <a:pt x="53" y="144"/>
                  <a:pt x="54" y="143"/>
                  <a:pt x="54" y="143"/>
                </a:cubicBezTo>
                <a:cubicBezTo>
                  <a:pt x="83" y="135"/>
                  <a:pt x="83" y="135"/>
                  <a:pt x="83" y="135"/>
                </a:cubicBezTo>
                <a:cubicBezTo>
                  <a:pt x="84" y="135"/>
                  <a:pt x="84" y="135"/>
                  <a:pt x="84" y="135"/>
                </a:cubicBezTo>
                <a:cubicBezTo>
                  <a:pt x="84" y="135"/>
                  <a:pt x="84" y="135"/>
                  <a:pt x="85" y="135"/>
                </a:cubicBezTo>
                <a:cubicBezTo>
                  <a:pt x="88" y="135"/>
                  <a:pt x="90" y="138"/>
                  <a:pt x="90" y="141"/>
                </a:cubicBezTo>
                <a:cubicBezTo>
                  <a:pt x="90" y="143"/>
                  <a:pt x="89" y="145"/>
                  <a:pt x="87" y="146"/>
                </a:cubicBezTo>
                <a:cubicBezTo>
                  <a:pt x="58" y="154"/>
                  <a:pt x="58" y="154"/>
                  <a:pt x="58" y="154"/>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0" name="Freeform 22">
            <a:extLst>
              <a:ext uri="{FF2B5EF4-FFF2-40B4-BE49-F238E27FC236}">
                <a16:creationId xmlns:a16="http://schemas.microsoft.com/office/drawing/2014/main" id="{7BA26C97-49E1-4AEC-8F11-08DBD01AADA4}"/>
              </a:ext>
            </a:extLst>
          </p:cNvPr>
          <p:cNvSpPr>
            <a:spLocks noEditPoints="1"/>
          </p:cNvSpPr>
          <p:nvPr/>
        </p:nvSpPr>
        <p:spPr bwMode="auto">
          <a:xfrm>
            <a:off x="3886041" y="2024013"/>
            <a:ext cx="552450" cy="571500"/>
          </a:xfrm>
          <a:custGeom>
            <a:avLst/>
            <a:gdLst>
              <a:gd name="T0" fmla="*/ 54 w 145"/>
              <a:gd name="T1" fmla="*/ 15 h 150"/>
              <a:gd name="T2" fmla="*/ 127 w 145"/>
              <a:gd name="T3" fmla="*/ 60 h 150"/>
              <a:gd name="T4" fmla="*/ 145 w 145"/>
              <a:gd name="T5" fmla="*/ 96 h 150"/>
              <a:gd name="T6" fmla="*/ 130 w 145"/>
              <a:gd name="T7" fmla="*/ 96 h 150"/>
              <a:gd name="T8" fmla="*/ 130 w 145"/>
              <a:gd name="T9" fmla="*/ 121 h 150"/>
              <a:gd name="T10" fmla="*/ 122 w 145"/>
              <a:gd name="T11" fmla="*/ 128 h 150"/>
              <a:gd name="T12" fmla="*/ 105 w 145"/>
              <a:gd name="T13" fmla="*/ 128 h 150"/>
              <a:gd name="T14" fmla="*/ 105 w 145"/>
              <a:gd name="T15" fmla="*/ 150 h 150"/>
              <a:gd name="T16" fmla="*/ 39 w 145"/>
              <a:gd name="T17" fmla="*/ 150 h 150"/>
              <a:gd name="T18" fmla="*/ 39 w 145"/>
              <a:gd name="T19" fmla="*/ 128 h 150"/>
              <a:gd name="T20" fmla="*/ 32 w 145"/>
              <a:gd name="T21" fmla="*/ 112 h 150"/>
              <a:gd name="T22" fmla="*/ 81 w 145"/>
              <a:gd name="T23" fmla="*/ 67 h 150"/>
              <a:gd name="T24" fmla="*/ 81 w 145"/>
              <a:gd name="T25" fmla="*/ 57 h 150"/>
              <a:gd name="T26" fmla="*/ 70 w 145"/>
              <a:gd name="T27" fmla="*/ 53 h 150"/>
              <a:gd name="T28" fmla="*/ 68 w 145"/>
              <a:gd name="T29" fmla="*/ 49 h 150"/>
              <a:gd name="T30" fmla="*/ 73 w 145"/>
              <a:gd name="T31" fmla="*/ 37 h 150"/>
              <a:gd name="T32" fmla="*/ 66 w 145"/>
              <a:gd name="T33" fmla="*/ 30 h 150"/>
              <a:gd name="T34" fmla="*/ 54 w 145"/>
              <a:gd name="T35" fmla="*/ 35 h 150"/>
              <a:gd name="T36" fmla="*/ 50 w 145"/>
              <a:gd name="T37" fmla="*/ 33 h 150"/>
              <a:gd name="T38" fmla="*/ 46 w 145"/>
              <a:gd name="T39" fmla="*/ 22 h 150"/>
              <a:gd name="T40" fmla="*/ 36 w 145"/>
              <a:gd name="T41" fmla="*/ 22 h 150"/>
              <a:gd name="T42" fmla="*/ 31 w 145"/>
              <a:gd name="T43" fmla="*/ 33 h 150"/>
              <a:gd name="T44" fmla="*/ 27 w 145"/>
              <a:gd name="T45" fmla="*/ 35 h 150"/>
              <a:gd name="T46" fmla="*/ 16 w 145"/>
              <a:gd name="T47" fmla="*/ 30 h 150"/>
              <a:gd name="T48" fmla="*/ 9 w 145"/>
              <a:gd name="T49" fmla="*/ 37 h 150"/>
              <a:gd name="T50" fmla="*/ 14 w 145"/>
              <a:gd name="T51" fmla="*/ 49 h 150"/>
              <a:gd name="T52" fmla="*/ 12 w 145"/>
              <a:gd name="T53" fmla="*/ 53 h 150"/>
              <a:gd name="T54" fmla="*/ 0 w 145"/>
              <a:gd name="T55" fmla="*/ 57 h 150"/>
              <a:gd name="T56" fmla="*/ 0 w 145"/>
              <a:gd name="T57" fmla="*/ 67 h 150"/>
              <a:gd name="T58" fmla="*/ 12 w 145"/>
              <a:gd name="T59" fmla="*/ 72 h 150"/>
              <a:gd name="T60" fmla="*/ 14 w 145"/>
              <a:gd name="T61" fmla="*/ 76 h 150"/>
              <a:gd name="T62" fmla="*/ 9 w 145"/>
              <a:gd name="T63" fmla="*/ 87 h 150"/>
              <a:gd name="T64" fmla="*/ 16 w 145"/>
              <a:gd name="T65" fmla="*/ 94 h 150"/>
              <a:gd name="T66" fmla="*/ 27 w 145"/>
              <a:gd name="T67" fmla="*/ 89 h 150"/>
              <a:gd name="T68" fmla="*/ 31 w 145"/>
              <a:gd name="T69" fmla="*/ 91 h 150"/>
              <a:gd name="T70" fmla="*/ 36 w 145"/>
              <a:gd name="T71" fmla="*/ 103 h 150"/>
              <a:gd name="T72" fmla="*/ 46 w 145"/>
              <a:gd name="T73" fmla="*/ 103 h 150"/>
              <a:gd name="T74" fmla="*/ 50 w 145"/>
              <a:gd name="T75" fmla="*/ 91 h 150"/>
              <a:gd name="T76" fmla="*/ 54 w 145"/>
              <a:gd name="T77" fmla="*/ 89 h 150"/>
              <a:gd name="T78" fmla="*/ 66 w 145"/>
              <a:gd name="T79" fmla="*/ 94 h 150"/>
              <a:gd name="T80" fmla="*/ 73 w 145"/>
              <a:gd name="T81" fmla="*/ 87 h 150"/>
              <a:gd name="T82" fmla="*/ 68 w 145"/>
              <a:gd name="T83" fmla="*/ 76 h 150"/>
              <a:gd name="T84" fmla="*/ 70 w 145"/>
              <a:gd name="T85" fmla="*/ 72 h 150"/>
              <a:gd name="T86" fmla="*/ 81 w 145"/>
              <a:gd name="T87" fmla="*/ 67 h 150"/>
              <a:gd name="T88" fmla="*/ 41 w 145"/>
              <a:gd name="T89" fmla="*/ 45 h 150"/>
              <a:gd name="T90" fmla="*/ 24 w 145"/>
              <a:gd name="T91" fmla="*/ 62 h 150"/>
              <a:gd name="T92" fmla="*/ 41 w 145"/>
              <a:gd name="T93" fmla="*/ 79 h 150"/>
              <a:gd name="T94" fmla="*/ 58 w 145"/>
              <a:gd name="T95" fmla="*/ 62 h 150"/>
              <a:gd name="T96" fmla="*/ 41 w 145"/>
              <a:gd name="T97" fmla="*/ 45 h 150"/>
              <a:gd name="T98" fmla="*/ 105 w 145"/>
              <a:gd name="T99" fmla="*/ 128 h 150"/>
              <a:gd name="T100" fmla="*/ 96 w 145"/>
              <a:gd name="T101" fmla="*/ 12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 h="150">
                <a:moveTo>
                  <a:pt x="54" y="15"/>
                </a:moveTo>
                <a:cubicBezTo>
                  <a:pt x="134" y="0"/>
                  <a:pt x="127" y="60"/>
                  <a:pt x="127" y="60"/>
                </a:cubicBezTo>
                <a:cubicBezTo>
                  <a:pt x="145" y="96"/>
                  <a:pt x="145" y="96"/>
                  <a:pt x="145" y="96"/>
                </a:cubicBezTo>
                <a:cubicBezTo>
                  <a:pt x="130" y="96"/>
                  <a:pt x="130" y="96"/>
                  <a:pt x="130" y="96"/>
                </a:cubicBezTo>
                <a:cubicBezTo>
                  <a:pt x="130" y="121"/>
                  <a:pt x="130" y="121"/>
                  <a:pt x="130" y="121"/>
                </a:cubicBezTo>
                <a:cubicBezTo>
                  <a:pt x="130" y="125"/>
                  <a:pt x="126" y="128"/>
                  <a:pt x="122" y="128"/>
                </a:cubicBezTo>
                <a:cubicBezTo>
                  <a:pt x="105" y="128"/>
                  <a:pt x="105" y="128"/>
                  <a:pt x="105" y="128"/>
                </a:cubicBezTo>
                <a:cubicBezTo>
                  <a:pt x="105" y="150"/>
                  <a:pt x="105" y="150"/>
                  <a:pt x="105" y="150"/>
                </a:cubicBezTo>
                <a:moveTo>
                  <a:pt x="39" y="150"/>
                </a:moveTo>
                <a:cubicBezTo>
                  <a:pt x="39" y="128"/>
                  <a:pt x="39" y="128"/>
                  <a:pt x="39" y="128"/>
                </a:cubicBezTo>
                <a:cubicBezTo>
                  <a:pt x="32" y="112"/>
                  <a:pt x="32" y="112"/>
                  <a:pt x="32" y="112"/>
                </a:cubicBezTo>
                <a:moveTo>
                  <a:pt x="81" y="67"/>
                </a:moveTo>
                <a:cubicBezTo>
                  <a:pt x="81" y="57"/>
                  <a:pt x="81" y="57"/>
                  <a:pt x="81" y="57"/>
                </a:cubicBezTo>
                <a:cubicBezTo>
                  <a:pt x="70" y="53"/>
                  <a:pt x="70" y="53"/>
                  <a:pt x="70" y="53"/>
                </a:cubicBezTo>
                <a:cubicBezTo>
                  <a:pt x="69" y="51"/>
                  <a:pt x="69" y="50"/>
                  <a:pt x="68" y="49"/>
                </a:cubicBezTo>
                <a:cubicBezTo>
                  <a:pt x="73" y="37"/>
                  <a:pt x="73" y="37"/>
                  <a:pt x="73" y="37"/>
                </a:cubicBezTo>
                <a:cubicBezTo>
                  <a:pt x="66" y="30"/>
                  <a:pt x="66" y="30"/>
                  <a:pt x="66" y="30"/>
                </a:cubicBezTo>
                <a:cubicBezTo>
                  <a:pt x="54" y="35"/>
                  <a:pt x="54" y="35"/>
                  <a:pt x="54" y="35"/>
                </a:cubicBezTo>
                <a:cubicBezTo>
                  <a:pt x="53" y="34"/>
                  <a:pt x="52" y="34"/>
                  <a:pt x="50" y="33"/>
                </a:cubicBezTo>
                <a:cubicBezTo>
                  <a:pt x="46" y="22"/>
                  <a:pt x="46" y="22"/>
                  <a:pt x="46" y="22"/>
                </a:cubicBezTo>
                <a:cubicBezTo>
                  <a:pt x="36" y="22"/>
                  <a:pt x="36" y="22"/>
                  <a:pt x="36" y="22"/>
                </a:cubicBezTo>
                <a:cubicBezTo>
                  <a:pt x="31" y="33"/>
                  <a:pt x="31" y="33"/>
                  <a:pt x="31" y="33"/>
                </a:cubicBezTo>
                <a:cubicBezTo>
                  <a:pt x="30" y="34"/>
                  <a:pt x="28" y="34"/>
                  <a:pt x="27" y="35"/>
                </a:cubicBezTo>
                <a:cubicBezTo>
                  <a:pt x="16" y="30"/>
                  <a:pt x="16" y="30"/>
                  <a:pt x="16" y="30"/>
                </a:cubicBezTo>
                <a:cubicBezTo>
                  <a:pt x="9" y="37"/>
                  <a:pt x="9" y="37"/>
                  <a:pt x="9" y="37"/>
                </a:cubicBezTo>
                <a:cubicBezTo>
                  <a:pt x="14" y="49"/>
                  <a:pt x="14" y="49"/>
                  <a:pt x="14" y="49"/>
                </a:cubicBezTo>
                <a:cubicBezTo>
                  <a:pt x="13" y="50"/>
                  <a:pt x="12" y="51"/>
                  <a:pt x="12" y="53"/>
                </a:cubicBezTo>
                <a:cubicBezTo>
                  <a:pt x="0" y="57"/>
                  <a:pt x="0" y="57"/>
                  <a:pt x="0" y="57"/>
                </a:cubicBezTo>
                <a:cubicBezTo>
                  <a:pt x="0" y="67"/>
                  <a:pt x="0" y="67"/>
                  <a:pt x="0" y="67"/>
                </a:cubicBezTo>
                <a:cubicBezTo>
                  <a:pt x="12" y="72"/>
                  <a:pt x="12" y="72"/>
                  <a:pt x="12" y="72"/>
                </a:cubicBezTo>
                <a:cubicBezTo>
                  <a:pt x="12" y="73"/>
                  <a:pt x="13" y="75"/>
                  <a:pt x="14" y="76"/>
                </a:cubicBezTo>
                <a:cubicBezTo>
                  <a:pt x="9" y="87"/>
                  <a:pt x="9" y="87"/>
                  <a:pt x="9" y="87"/>
                </a:cubicBezTo>
                <a:cubicBezTo>
                  <a:pt x="16" y="94"/>
                  <a:pt x="16" y="94"/>
                  <a:pt x="16" y="94"/>
                </a:cubicBezTo>
                <a:cubicBezTo>
                  <a:pt x="27" y="89"/>
                  <a:pt x="27" y="89"/>
                  <a:pt x="27" y="89"/>
                </a:cubicBezTo>
                <a:cubicBezTo>
                  <a:pt x="28" y="90"/>
                  <a:pt x="30" y="91"/>
                  <a:pt x="31" y="91"/>
                </a:cubicBezTo>
                <a:cubicBezTo>
                  <a:pt x="36" y="103"/>
                  <a:pt x="36" y="103"/>
                  <a:pt x="36" y="103"/>
                </a:cubicBezTo>
                <a:cubicBezTo>
                  <a:pt x="46" y="103"/>
                  <a:pt x="46" y="103"/>
                  <a:pt x="46" y="103"/>
                </a:cubicBezTo>
                <a:cubicBezTo>
                  <a:pt x="50" y="91"/>
                  <a:pt x="50" y="91"/>
                  <a:pt x="50" y="91"/>
                </a:cubicBezTo>
                <a:cubicBezTo>
                  <a:pt x="52" y="91"/>
                  <a:pt x="53" y="90"/>
                  <a:pt x="54" y="89"/>
                </a:cubicBezTo>
                <a:cubicBezTo>
                  <a:pt x="66" y="94"/>
                  <a:pt x="66" y="94"/>
                  <a:pt x="66" y="94"/>
                </a:cubicBezTo>
                <a:cubicBezTo>
                  <a:pt x="73" y="87"/>
                  <a:pt x="73" y="87"/>
                  <a:pt x="73" y="87"/>
                </a:cubicBezTo>
                <a:cubicBezTo>
                  <a:pt x="68" y="76"/>
                  <a:pt x="68" y="76"/>
                  <a:pt x="68" y="76"/>
                </a:cubicBezTo>
                <a:cubicBezTo>
                  <a:pt x="69" y="75"/>
                  <a:pt x="69" y="73"/>
                  <a:pt x="70" y="72"/>
                </a:cubicBezTo>
                <a:lnTo>
                  <a:pt x="81" y="67"/>
                </a:lnTo>
                <a:close/>
                <a:moveTo>
                  <a:pt x="41" y="45"/>
                </a:moveTo>
                <a:cubicBezTo>
                  <a:pt x="31" y="45"/>
                  <a:pt x="24" y="53"/>
                  <a:pt x="24" y="62"/>
                </a:cubicBezTo>
                <a:cubicBezTo>
                  <a:pt x="24" y="72"/>
                  <a:pt x="31" y="79"/>
                  <a:pt x="41" y="79"/>
                </a:cubicBezTo>
                <a:cubicBezTo>
                  <a:pt x="50" y="79"/>
                  <a:pt x="58" y="72"/>
                  <a:pt x="58" y="62"/>
                </a:cubicBezTo>
                <a:cubicBezTo>
                  <a:pt x="58" y="53"/>
                  <a:pt x="50" y="45"/>
                  <a:pt x="41" y="45"/>
                </a:cubicBezTo>
                <a:close/>
                <a:moveTo>
                  <a:pt x="105" y="128"/>
                </a:moveTo>
                <a:cubicBezTo>
                  <a:pt x="96" y="128"/>
                  <a:pt x="96" y="128"/>
                  <a:pt x="96" y="128"/>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1" name="Freeform 23">
            <a:extLst>
              <a:ext uri="{FF2B5EF4-FFF2-40B4-BE49-F238E27FC236}">
                <a16:creationId xmlns:a16="http://schemas.microsoft.com/office/drawing/2014/main" id="{07D7B5A2-F059-48BD-AE62-B83054B9072D}"/>
              </a:ext>
            </a:extLst>
          </p:cNvPr>
          <p:cNvSpPr>
            <a:spLocks noEditPoints="1"/>
          </p:cNvSpPr>
          <p:nvPr/>
        </p:nvSpPr>
        <p:spPr bwMode="auto">
          <a:xfrm>
            <a:off x="5184616" y="834975"/>
            <a:ext cx="596900" cy="479425"/>
          </a:xfrm>
          <a:custGeom>
            <a:avLst/>
            <a:gdLst>
              <a:gd name="T0" fmla="*/ 157 w 157"/>
              <a:gd name="T1" fmla="*/ 126 h 126"/>
              <a:gd name="T2" fmla="*/ 0 w 157"/>
              <a:gd name="T3" fmla="*/ 126 h 126"/>
              <a:gd name="T4" fmla="*/ 38 w 157"/>
              <a:gd name="T5" fmla="*/ 92 h 126"/>
              <a:gd name="T6" fmla="*/ 16 w 157"/>
              <a:gd name="T7" fmla="*/ 92 h 126"/>
              <a:gd name="T8" fmla="*/ 16 w 157"/>
              <a:gd name="T9" fmla="*/ 126 h 126"/>
              <a:gd name="T10" fmla="*/ 38 w 157"/>
              <a:gd name="T11" fmla="*/ 126 h 126"/>
              <a:gd name="T12" fmla="*/ 38 w 157"/>
              <a:gd name="T13" fmla="*/ 92 h 126"/>
              <a:gd name="T14" fmla="*/ 72 w 157"/>
              <a:gd name="T15" fmla="*/ 59 h 126"/>
              <a:gd name="T16" fmla="*/ 50 w 157"/>
              <a:gd name="T17" fmla="*/ 59 h 126"/>
              <a:gd name="T18" fmla="*/ 50 w 157"/>
              <a:gd name="T19" fmla="*/ 126 h 126"/>
              <a:gd name="T20" fmla="*/ 72 w 157"/>
              <a:gd name="T21" fmla="*/ 126 h 126"/>
              <a:gd name="T22" fmla="*/ 72 w 157"/>
              <a:gd name="T23" fmla="*/ 59 h 126"/>
              <a:gd name="T24" fmla="*/ 106 w 157"/>
              <a:gd name="T25" fmla="*/ 73 h 126"/>
              <a:gd name="T26" fmla="*/ 84 w 157"/>
              <a:gd name="T27" fmla="*/ 73 h 126"/>
              <a:gd name="T28" fmla="*/ 84 w 157"/>
              <a:gd name="T29" fmla="*/ 126 h 126"/>
              <a:gd name="T30" fmla="*/ 106 w 157"/>
              <a:gd name="T31" fmla="*/ 126 h 126"/>
              <a:gd name="T32" fmla="*/ 106 w 157"/>
              <a:gd name="T33" fmla="*/ 73 h 126"/>
              <a:gd name="T34" fmla="*/ 140 w 157"/>
              <a:gd name="T35" fmla="*/ 39 h 126"/>
              <a:gd name="T36" fmla="*/ 118 w 157"/>
              <a:gd name="T37" fmla="*/ 39 h 126"/>
              <a:gd name="T38" fmla="*/ 118 w 157"/>
              <a:gd name="T39" fmla="*/ 126 h 126"/>
              <a:gd name="T40" fmla="*/ 140 w 157"/>
              <a:gd name="T41" fmla="*/ 126 h 126"/>
              <a:gd name="T42" fmla="*/ 140 w 157"/>
              <a:gd name="T43" fmla="*/ 39 h 126"/>
              <a:gd name="T44" fmla="*/ 27 w 157"/>
              <a:gd name="T45" fmla="*/ 55 h 126"/>
              <a:gd name="T46" fmla="*/ 21 w 157"/>
              <a:gd name="T47" fmla="*/ 61 h 126"/>
              <a:gd name="T48" fmla="*/ 27 w 157"/>
              <a:gd name="T49" fmla="*/ 67 h 126"/>
              <a:gd name="T50" fmla="*/ 33 w 157"/>
              <a:gd name="T51" fmla="*/ 61 h 126"/>
              <a:gd name="T52" fmla="*/ 27 w 157"/>
              <a:gd name="T53" fmla="*/ 55 h 126"/>
              <a:gd name="T54" fmla="*/ 61 w 157"/>
              <a:gd name="T55" fmla="*/ 22 h 126"/>
              <a:gd name="T56" fmla="*/ 55 w 157"/>
              <a:gd name="T57" fmla="*/ 29 h 126"/>
              <a:gd name="T58" fmla="*/ 61 w 157"/>
              <a:gd name="T59" fmla="*/ 35 h 126"/>
              <a:gd name="T60" fmla="*/ 67 w 157"/>
              <a:gd name="T61" fmla="*/ 29 h 126"/>
              <a:gd name="T62" fmla="*/ 61 w 157"/>
              <a:gd name="T63" fmla="*/ 22 h 126"/>
              <a:gd name="T64" fmla="*/ 95 w 157"/>
              <a:gd name="T65" fmla="*/ 39 h 126"/>
              <a:gd name="T66" fmla="*/ 89 w 157"/>
              <a:gd name="T67" fmla="*/ 45 h 126"/>
              <a:gd name="T68" fmla="*/ 95 w 157"/>
              <a:gd name="T69" fmla="*/ 51 h 126"/>
              <a:gd name="T70" fmla="*/ 101 w 157"/>
              <a:gd name="T71" fmla="*/ 45 h 126"/>
              <a:gd name="T72" fmla="*/ 95 w 157"/>
              <a:gd name="T73" fmla="*/ 39 h 126"/>
              <a:gd name="T74" fmla="*/ 129 w 157"/>
              <a:gd name="T75" fmla="*/ 0 h 126"/>
              <a:gd name="T76" fmla="*/ 123 w 157"/>
              <a:gd name="T77" fmla="*/ 6 h 126"/>
              <a:gd name="T78" fmla="*/ 129 w 157"/>
              <a:gd name="T79" fmla="*/ 12 h 126"/>
              <a:gd name="T80" fmla="*/ 135 w 157"/>
              <a:gd name="T81" fmla="*/ 6 h 126"/>
              <a:gd name="T82" fmla="*/ 129 w 157"/>
              <a:gd name="T83" fmla="*/ 0 h 126"/>
              <a:gd name="T84" fmla="*/ 99 w 157"/>
              <a:gd name="T85" fmla="*/ 40 h 126"/>
              <a:gd name="T86" fmla="*/ 125 w 157"/>
              <a:gd name="T87" fmla="*/ 11 h 126"/>
              <a:gd name="T88" fmla="*/ 67 w 157"/>
              <a:gd name="T89" fmla="*/ 31 h 126"/>
              <a:gd name="T90" fmla="*/ 90 w 157"/>
              <a:gd name="T91" fmla="*/ 42 h 126"/>
              <a:gd name="T92" fmla="*/ 57 w 157"/>
              <a:gd name="T93" fmla="*/ 33 h 126"/>
              <a:gd name="T94" fmla="*/ 32 w 157"/>
              <a:gd name="T95" fmla="*/ 5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7" h="126">
                <a:moveTo>
                  <a:pt x="157" y="126"/>
                </a:moveTo>
                <a:cubicBezTo>
                  <a:pt x="0" y="126"/>
                  <a:pt x="0" y="126"/>
                  <a:pt x="0" y="126"/>
                </a:cubicBezTo>
                <a:moveTo>
                  <a:pt x="38" y="92"/>
                </a:moveTo>
                <a:cubicBezTo>
                  <a:pt x="16" y="92"/>
                  <a:pt x="16" y="92"/>
                  <a:pt x="16" y="92"/>
                </a:cubicBezTo>
                <a:cubicBezTo>
                  <a:pt x="16" y="126"/>
                  <a:pt x="16" y="126"/>
                  <a:pt x="16" y="126"/>
                </a:cubicBezTo>
                <a:cubicBezTo>
                  <a:pt x="38" y="126"/>
                  <a:pt x="38" y="126"/>
                  <a:pt x="38" y="126"/>
                </a:cubicBezTo>
                <a:lnTo>
                  <a:pt x="38" y="92"/>
                </a:lnTo>
                <a:close/>
                <a:moveTo>
                  <a:pt x="72" y="59"/>
                </a:moveTo>
                <a:cubicBezTo>
                  <a:pt x="50" y="59"/>
                  <a:pt x="50" y="59"/>
                  <a:pt x="50" y="59"/>
                </a:cubicBezTo>
                <a:cubicBezTo>
                  <a:pt x="50" y="126"/>
                  <a:pt x="50" y="126"/>
                  <a:pt x="50" y="126"/>
                </a:cubicBezTo>
                <a:cubicBezTo>
                  <a:pt x="72" y="126"/>
                  <a:pt x="72" y="126"/>
                  <a:pt x="72" y="126"/>
                </a:cubicBezTo>
                <a:lnTo>
                  <a:pt x="72" y="59"/>
                </a:lnTo>
                <a:close/>
                <a:moveTo>
                  <a:pt x="106" y="73"/>
                </a:moveTo>
                <a:cubicBezTo>
                  <a:pt x="84" y="73"/>
                  <a:pt x="84" y="73"/>
                  <a:pt x="84" y="73"/>
                </a:cubicBezTo>
                <a:cubicBezTo>
                  <a:pt x="84" y="126"/>
                  <a:pt x="84" y="126"/>
                  <a:pt x="84" y="126"/>
                </a:cubicBezTo>
                <a:cubicBezTo>
                  <a:pt x="106" y="126"/>
                  <a:pt x="106" y="126"/>
                  <a:pt x="106" y="126"/>
                </a:cubicBezTo>
                <a:lnTo>
                  <a:pt x="106" y="73"/>
                </a:lnTo>
                <a:close/>
                <a:moveTo>
                  <a:pt x="140" y="39"/>
                </a:moveTo>
                <a:cubicBezTo>
                  <a:pt x="118" y="39"/>
                  <a:pt x="118" y="39"/>
                  <a:pt x="118" y="39"/>
                </a:cubicBezTo>
                <a:cubicBezTo>
                  <a:pt x="118" y="126"/>
                  <a:pt x="118" y="126"/>
                  <a:pt x="118" y="126"/>
                </a:cubicBezTo>
                <a:cubicBezTo>
                  <a:pt x="140" y="126"/>
                  <a:pt x="140" y="126"/>
                  <a:pt x="140" y="126"/>
                </a:cubicBezTo>
                <a:lnTo>
                  <a:pt x="140" y="39"/>
                </a:lnTo>
                <a:close/>
                <a:moveTo>
                  <a:pt x="27" y="55"/>
                </a:moveTo>
                <a:cubicBezTo>
                  <a:pt x="24" y="55"/>
                  <a:pt x="21" y="58"/>
                  <a:pt x="21" y="61"/>
                </a:cubicBezTo>
                <a:cubicBezTo>
                  <a:pt x="21" y="64"/>
                  <a:pt x="24" y="67"/>
                  <a:pt x="27" y="67"/>
                </a:cubicBezTo>
                <a:cubicBezTo>
                  <a:pt x="31" y="67"/>
                  <a:pt x="33" y="64"/>
                  <a:pt x="33" y="61"/>
                </a:cubicBezTo>
                <a:cubicBezTo>
                  <a:pt x="33" y="58"/>
                  <a:pt x="31" y="55"/>
                  <a:pt x="27" y="55"/>
                </a:cubicBezTo>
                <a:close/>
                <a:moveTo>
                  <a:pt x="61" y="22"/>
                </a:moveTo>
                <a:cubicBezTo>
                  <a:pt x="58" y="22"/>
                  <a:pt x="55" y="25"/>
                  <a:pt x="55" y="29"/>
                </a:cubicBezTo>
                <a:cubicBezTo>
                  <a:pt x="55" y="32"/>
                  <a:pt x="58" y="35"/>
                  <a:pt x="61" y="35"/>
                </a:cubicBezTo>
                <a:cubicBezTo>
                  <a:pt x="65" y="35"/>
                  <a:pt x="67" y="32"/>
                  <a:pt x="67" y="29"/>
                </a:cubicBezTo>
                <a:cubicBezTo>
                  <a:pt x="67" y="25"/>
                  <a:pt x="65" y="22"/>
                  <a:pt x="61" y="22"/>
                </a:cubicBezTo>
                <a:close/>
                <a:moveTo>
                  <a:pt x="95" y="39"/>
                </a:moveTo>
                <a:cubicBezTo>
                  <a:pt x="92" y="39"/>
                  <a:pt x="89" y="42"/>
                  <a:pt x="89" y="45"/>
                </a:cubicBezTo>
                <a:cubicBezTo>
                  <a:pt x="89" y="48"/>
                  <a:pt x="92" y="51"/>
                  <a:pt x="95" y="51"/>
                </a:cubicBezTo>
                <a:cubicBezTo>
                  <a:pt x="99" y="51"/>
                  <a:pt x="101" y="48"/>
                  <a:pt x="101" y="45"/>
                </a:cubicBezTo>
                <a:cubicBezTo>
                  <a:pt x="101" y="42"/>
                  <a:pt x="99" y="39"/>
                  <a:pt x="95" y="39"/>
                </a:cubicBezTo>
                <a:close/>
                <a:moveTo>
                  <a:pt x="129" y="0"/>
                </a:moveTo>
                <a:cubicBezTo>
                  <a:pt x="126" y="0"/>
                  <a:pt x="123" y="3"/>
                  <a:pt x="123" y="6"/>
                </a:cubicBezTo>
                <a:cubicBezTo>
                  <a:pt x="123" y="10"/>
                  <a:pt x="126" y="12"/>
                  <a:pt x="129" y="12"/>
                </a:cubicBezTo>
                <a:cubicBezTo>
                  <a:pt x="133" y="12"/>
                  <a:pt x="135" y="10"/>
                  <a:pt x="135" y="6"/>
                </a:cubicBezTo>
                <a:cubicBezTo>
                  <a:pt x="135" y="3"/>
                  <a:pt x="133" y="0"/>
                  <a:pt x="129" y="0"/>
                </a:cubicBezTo>
                <a:close/>
                <a:moveTo>
                  <a:pt x="99" y="40"/>
                </a:moveTo>
                <a:cubicBezTo>
                  <a:pt x="125" y="11"/>
                  <a:pt x="125" y="11"/>
                  <a:pt x="125" y="11"/>
                </a:cubicBezTo>
                <a:moveTo>
                  <a:pt x="67" y="31"/>
                </a:moveTo>
                <a:cubicBezTo>
                  <a:pt x="90" y="42"/>
                  <a:pt x="90" y="42"/>
                  <a:pt x="90" y="42"/>
                </a:cubicBezTo>
                <a:moveTo>
                  <a:pt x="57" y="33"/>
                </a:moveTo>
                <a:cubicBezTo>
                  <a:pt x="32" y="57"/>
                  <a:pt x="32" y="57"/>
                  <a:pt x="32" y="57"/>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2" name="Freeform 24">
            <a:extLst>
              <a:ext uri="{FF2B5EF4-FFF2-40B4-BE49-F238E27FC236}">
                <a16:creationId xmlns:a16="http://schemas.microsoft.com/office/drawing/2014/main" id="{86070664-8227-493C-B565-22B27981ECE0}"/>
              </a:ext>
            </a:extLst>
          </p:cNvPr>
          <p:cNvSpPr>
            <a:spLocks noEditPoints="1"/>
          </p:cNvSpPr>
          <p:nvPr/>
        </p:nvSpPr>
        <p:spPr bwMode="auto">
          <a:xfrm>
            <a:off x="1260316" y="4811663"/>
            <a:ext cx="715963" cy="403225"/>
          </a:xfrm>
          <a:custGeom>
            <a:avLst/>
            <a:gdLst>
              <a:gd name="T0" fmla="*/ 44 w 188"/>
              <a:gd name="T1" fmla="*/ 86 h 106"/>
              <a:gd name="T2" fmla="*/ 44 w 188"/>
              <a:gd name="T3" fmla="*/ 78 h 106"/>
              <a:gd name="T4" fmla="*/ 54 w 188"/>
              <a:gd name="T5" fmla="*/ 68 h 106"/>
              <a:gd name="T6" fmla="*/ 61 w 188"/>
              <a:gd name="T7" fmla="*/ 74 h 106"/>
              <a:gd name="T8" fmla="*/ 52 w 188"/>
              <a:gd name="T9" fmla="*/ 86 h 106"/>
              <a:gd name="T10" fmla="*/ 114 w 188"/>
              <a:gd name="T11" fmla="*/ 77 h 106"/>
              <a:gd name="T12" fmla="*/ 137 w 188"/>
              <a:gd name="T13" fmla="*/ 87 h 106"/>
              <a:gd name="T14" fmla="*/ 138 w 188"/>
              <a:gd name="T15" fmla="*/ 77 h 106"/>
              <a:gd name="T16" fmla="*/ 115 w 188"/>
              <a:gd name="T17" fmla="*/ 94 h 106"/>
              <a:gd name="T18" fmla="*/ 125 w 188"/>
              <a:gd name="T19" fmla="*/ 95 h 106"/>
              <a:gd name="T20" fmla="*/ 127 w 188"/>
              <a:gd name="T21" fmla="*/ 87 h 106"/>
              <a:gd name="T22" fmla="*/ 102 w 188"/>
              <a:gd name="T23" fmla="*/ 102 h 106"/>
              <a:gd name="T24" fmla="*/ 112 w 188"/>
              <a:gd name="T25" fmla="*/ 102 h 106"/>
              <a:gd name="T26" fmla="*/ 115 w 188"/>
              <a:gd name="T27" fmla="*/ 94 h 106"/>
              <a:gd name="T28" fmla="*/ 88 w 188"/>
              <a:gd name="T29" fmla="*/ 104 h 106"/>
              <a:gd name="T30" fmla="*/ 100 w 188"/>
              <a:gd name="T31" fmla="*/ 103 h 106"/>
              <a:gd name="T32" fmla="*/ 59 w 188"/>
              <a:gd name="T33" fmla="*/ 94 h 106"/>
              <a:gd name="T34" fmla="*/ 72 w 188"/>
              <a:gd name="T35" fmla="*/ 72 h 106"/>
              <a:gd name="T36" fmla="*/ 64 w 188"/>
              <a:gd name="T37" fmla="*/ 73 h 106"/>
              <a:gd name="T38" fmla="*/ 51 w 188"/>
              <a:gd name="T39" fmla="*/ 95 h 106"/>
              <a:gd name="T40" fmla="*/ 59 w 188"/>
              <a:gd name="T41" fmla="*/ 94 h 106"/>
              <a:gd name="T42" fmla="*/ 82 w 188"/>
              <a:gd name="T43" fmla="*/ 86 h 106"/>
              <a:gd name="T44" fmla="*/ 77 w 188"/>
              <a:gd name="T45" fmla="*/ 77 h 106"/>
              <a:gd name="T46" fmla="*/ 62 w 188"/>
              <a:gd name="T47" fmla="*/ 92 h 106"/>
              <a:gd name="T48" fmla="*/ 67 w 188"/>
              <a:gd name="T49" fmla="*/ 101 h 106"/>
              <a:gd name="T50" fmla="*/ 86 w 188"/>
              <a:gd name="T51" fmla="*/ 98 h 106"/>
              <a:gd name="T52" fmla="*/ 88 w 188"/>
              <a:gd name="T53" fmla="*/ 88 h 106"/>
              <a:gd name="T54" fmla="*/ 80 w 188"/>
              <a:gd name="T55" fmla="*/ 89 h 106"/>
              <a:gd name="T56" fmla="*/ 73 w 188"/>
              <a:gd name="T57" fmla="*/ 104 h 106"/>
              <a:gd name="T58" fmla="*/ 81 w 188"/>
              <a:gd name="T59" fmla="*/ 104 h 106"/>
              <a:gd name="T60" fmla="*/ 161 w 188"/>
              <a:gd name="T61" fmla="*/ 0 h 106"/>
              <a:gd name="T62" fmla="*/ 158 w 188"/>
              <a:gd name="T63" fmla="*/ 66 h 106"/>
              <a:gd name="T64" fmla="*/ 133 w 188"/>
              <a:gd name="T65" fmla="*/ 24 h 106"/>
              <a:gd name="T66" fmla="*/ 93 w 188"/>
              <a:gd name="T67" fmla="*/ 28 h 106"/>
              <a:gd name="T68" fmla="*/ 90 w 188"/>
              <a:gd name="T69" fmla="*/ 28 h 106"/>
              <a:gd name="T70" fmla="*/ 68 w 188"/>
              <a:gd name="T71" fmla="*/ 55 h 106"/>
              <a:gd name="T72" fmla="*/ 101 w 188"/>
              <a:gd name="T73" fmla="*/ 49 h 106"/>
              <a:gd name="T74" fmla="*/ 154 w 188"/>
              <a:gd name="T75" fmla="*/ 61 h 106"/>
              <a:gd name="T76" fmla="*/ 143 w 188"/>
              <a:gd name="T77" fmla="*/ 70 h 106"/>
              <a:gd name="T78" fmla="*/ 47 w 188"/>
              <a:gd name="T79" fmla="*/ 75 h 106"/>
              <a:gd name="T80" fmla="*/ 0 w 188"/>
              <a:gd name="T81" fmla="*/ 48 h 106"/>
              <a:gd name="T82" fmla="*/ 65 w 188"/>
              <a:gd name="T83" fmla="*/ 22 h 106"/>
              <a:gd name="T84" fmla="*/ 30 w 188"/>
              <a:gd name="T85" fmla="*/ 67 h 106"/>
              <a:gd name="T86" fmla="*/ 80 w 188"/>
              <a:gd name="T87" fmla="*/ 3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8" h="106">
                <a:moveTo>
                  <a:pt x="49" y="88"/>
                </a:moveTo>
                <a:cubicBezTo>
                  <a:pt x="47" y="88"/>
                  <a:pt x="45" y="87"/>
                  <a:pt x="44" y="86"/>
                </a:cubicBezTo>
                <a:cubicBezTo>
                  <a:pt x="43" y="85"/>
                  <a:pt x="42" y="84"/>
                  <a:pt x="42" y="82"/>
                </a:cubicBezTo>
                <a:cubicBezTo>
                  <a:pt x="42" y="81"/>
                  <a:pt x="43" y="79"/>
                  <a:pt x="44" y="78"/>
                </a:cubicBezTo>
                <a:cubicBezTo>
                  <a:pt x="51" y="70"/>
                  <a:pt x="51" y="70"/>
                  <a:pt x="51" y="70"/>
                </a:cubicBezTo>
                <a:cubicBezTo>
                  <a:pt x="52" y="69"/>
                  <a:pt x="53" y="69"/>
                  <a:pt x="54" y="68"/>
                </a:cubicBezTo>
                <a:cubicBezTo>
                  <a:pt x="56" y="68"/>
                  <a:pt x="58" y="69"/>
                  <a:pt x="59" y="70"/>
                </a:cubicBezTo>
                <a:cubicBezTo>
                  <a:pt x="60" y="71"/>
                  <a:pt x="61" y="72"/>
                  <a:pt x="61" y="74"/>
                </a:cubicBezTo>
                <a:cubicBezTo>
                  <a:pt x="61" y="75"/>
                  <a:pt x="60" y="77"/>
                  <a:pt x="59" y="78"/>
                </a:cubicBezTo>
                <a:cubicBezTo>
                  <a:pt x="52" y="86"/>
                  <a:pt x="52" y="86"/>
                  <a:pt x="52" y="86"/>
                </a:cubicBezTo>
                <a:cubicBezTo>
                  <a:pt x="51" y="87"/>
                  <a:pt x="50" y="88"/>
                  <a:pt x="49" y="88"/>
                </a:cubicBezTo>
                <a:close/>
                <a:moveTo>
                  <a:pt x="114" y="77"/>
                </a:moveTo>
                <a:cubicBezTo>
                  <a:pt x="114" y="77"/>
                  <a:pt x="128" y="88"/>
                  <a:pt x="131" y="89"/>
                </a:cubicBezTo>
                <a:cubicBezTo>
                  <a:pt x="134" y="89"/>
                  <a:pt x="135" y="88"/>
                  <a:pt x="137" y="87"/>
                </a:cubicBezTo>
                <a:cubicBezTo>
                  <a:pt x="138" y="85"/>
                  <a:pt x="139" y="83"/>
                  <a:pt x="139" y="81"/>
                </a:cubicBezTo>
                <a:cubicBezTo>
                  <a:pt x="139" y="79"/>
                  <a:pt x="139" y="78"/>
                  <a:pt x="138" y="77"/>
                </a:cubicBezTo>
                <a:moveTo>
                  <a:pt x="103" y="84"/>
                </a:moveTo>
                <a:cubicBezTo>
                  <a:pt x="115" y="94"/>
                  <a:pt x="115" y="94"/>
                  <a:pt x="115" y="94"/>
                </a:cubicBezTo>
                <a:cubicBezTo>
                  <a:pt x="116" y="96"/>
                  <a:pt x="118" y="97"/>
                  <a:pt x="120" y="97"/>
                </a:cubicBezTo>
                <a:cubicBezTo>
                  <a:pt x="122" y="97"/>
                  <a:pt x="124" y="96"/>
                  <a:pt x="125" y="95"/>
                </a:cubicBezTo>
                <a:cubicBezTo>
                  <a:pt x="127" y="93"/>
                  <a:pt x="128" y="91"/>
                  <a:pt x="128" y="89"/>
                </a:cubicBezTo>
                <a:cubicBezTo>
                  <a:pt x="128" y="88"/>
                  <a:pt x="127" y="87"/>
                  <a:pt x="127" y="87"/>
                </a:cubicBezTo>
                <a:moveTo>
                  <a:pt x="96" y="96"/>
                </a:moveTo>
                <a:cubicBezTo>
                  <a:pt x="102" y="102"/>
                  <a:pt x="102" y="102"/>
                  <a:pt x="102" y="102"/>
                </a:cubicBezTo>
                <a:cubicBezTo>
                  <a:pt x="103" y="103"/>
                  <a:pt x="105" y="104"/>
                  <a:pt x="107" y="104"/>
                </a:cubicBezTo>
                <a:cubicBezTo>
                  <a:pt x="109" y="104"/>
                  <a:pt x="111" y="103"/>
                  <a:pt x="112" y="102"/>
                </a:cubicBezTo>
                <a:cubicBezTo>
                  <a:pt x="114" y="101"/>
                  <a:pt x="115" y="99"/>
                  <a:pt x="115" y="96"/>
                </a:cubicBezTo>
                <a:cubicBezTo>
                  <a:pt x="115" y="96"/>
                  <a:pt x="115" y="95"/>
                  <a:pt x="115" y="94"/>
                </a:cubicBezTo>
                <a:moveTo>
                  <a:pt x="83" y="101"/>
                </a:moveTo>
                <a:cubicBezTo>
                  <a:pt x="88" y="104"/>
                  <a:pt x="88" y="104"/>
                  <a:pt x="88" y="104"/>
                </a:cubicBezTo>
                <a:cubicBezTo>
                  <a:pt x="88" y="104"/>
                  <a:pt x="91" y="105"/>
                  <a:pt x="94" y="104"/>
                </a:cubicBezTo>
                <a:cubicBezTo>
                  <a:pt x="96" y="104"/>
                  <a:pt x="98" y="104"/>
                  <a:pt x="100" y="103"/>
                </a:cubicBezTo>
                <a:cubicBezTo>
                  <a:pt x="100" y="102"/>
                  <a:pt x="101" y="101"/>
                  <a:pt x="101" y="101"/>
                </a:cubicBezTo>
                <a:moveTo>
                  <a:pt x="59" y="94"/>
                </a:moveTo>
                <a:cubicBezTo>
                  <a:pt x="72" y="80"/>
                  <a:pt x="72" y="80"/>
                  <a:pt x="72" y="80"/>
                </a:cubicBezTo>
                <a:cubicBezTo>
                  <a:pt x="74" y="78"/>
                  <a:pt x="74" y="74"/>
                  <a:pt x="72" y="72"/>
                </a:cubicBezTo>
                <a:cubicBezTo>
                  <a:pt x="71" y="71"/>
                  <a:pt x="69" y="70"/>
                  <a:pt x="67" y="71"/>
                </a:cubicBezTo>
                <a:cubicBezTo>
                  <a:pt x="66" y="71"/>
                  <a:pt x="65" y="72"/>
                  <a:pt x="64" y="73"/>
                </a:cubicBezTo>
                <a:cubicBezTo>
                  <a:pt x="51" y="87"/>
                  <a:pt x="51" y="87"/>
                  <a:pt x="51" y="87"/>
                </a:cubicBezTo>
                <a:cubicBezTo>
                  <a:pt x="49" y="89"/>
                  <a:pt x="49" y="93"/>
                  <a:pt x="51" y="95"/>
                </a:cubicBezTo>
                <a:cubicBezTo>
                  <a:pt x="53" y="96"/>
                  <a:pt x="54" y="96"/>
                  <a:pt x="56" y="96"/>
                </a:cubicBezTo>
                <a:cubicBezTo>
                  <a:pt x="57" y="96"/>
                  <a:pt x="59" y="95"/>
                  <a:pt x="59" y="94"/>
                </a:cubicBezTo>
                <a:close/>
                <a:moveTo>
                  <a:pt x="70" y="99"/>
                </a:moveTo>
                <a:cubicBezTo>
                  <a:pt x="82" y="86"/>
                  <a:pt x="82" y="86"/>
                  <a:pt x="82" y="86"/>
                </a:cubicBezTo>
                <a:cubicBezTo>
                  <a:pt x="84" y="84"/>
                  <a:pt x="84" y="80"/>
                  <a:pt x="81" y="78"/>
                </a:cubicBezTo>
                <a:cubicBezTo>
                  <a:pt x="80" y="77"/>
                  <a:pt x="79" y="77"/>
                  <a:pt x="77" y="77"/>
                </a:cubicBezTo>
                <a:cubicBezTo>
                  <a:pt x="76" y="77"/>
                  <a:pt x="74" y="78"/>
                  <a:pt x="74" y="79"/>
                </a:cubicBezTo>
                <a:cubicBezTo>
                  <a:pt x="62" y="92"/>
                  <a:pt x="62" y="92"/>
                  <a:pt x="62" y="92"/>
                </a:cubicBezTo>
                <a:cubicBezTo>
                  <a:pt x="60" y="94"/>
                  <a:pt x="60" y="98"/>
                  <a:pt x="62" y="100"/>
                </a:cubicBezTo>
                <a:cubicBezTo>
                  <a:pt x="63" y="101"/>
                  <a:pt x="65" y="102"/>
                  <a:pt x="67" y="101"/>
                </a:cubicBezTo>
                <a:cubicBezTo>
                  <a:pt x="68" y="101"/>
                  <a:pt x="69" y="100"/>
                  <a:pt x="70" y="99"/>
                </a:cubicBezTo>
                <a:close/>
                <a:moveTo>
                  <a:pt x="86" y="98"/>
                </a:moveTo>
                <a:cubicBezTo>
                  <a:pt x="88" y="96"/>
                  <a:pt x="88" y="96"/>
                  <a:pt x="88" y="96"/>
                </a:cubicBezTo>
                <a:cubicBezTo>
                  <a:pt x="90" y="94"/>
                  <a:pt x="90" y="90"/>
                  <a:pt x="88" y="88"/>
                </a:cubicBezTo>
                <a:cubicBezTo>
                  <a:pt x="86" y="87"/>
                  <a:pt x="85" y="87"/>
                  <a:pt x="83" y="87"/>
                </a:cubicBezTo>
                <a:cubicBezTo>
                  <a:pt x="82" y="87"/>
                  <a:pt x="81" y="88"/>
                  <a:pt x="80" y="89"/>
                </a:cubicBezTo>
                <a:cubicBezTo>
                  <a:pt x="73" y="96"/>
                  <a:pt x="73" y="96"/>
                  <a:pt x="73" y="96"/>
                </a:cubicBezTo>
                <a:cubicBezTo>
                  <a:pt x="71" y="99"/>
                  <a:pt x="71" y="102"/>
                  <a:pt x="73" y="104"/>
                </a:cubicBezTo>
                <a:cubicBezTo>
                  <a:pt x="74" y="105"/>
                  <a:pt x="76" y="106"/>
                  <a:pt x="78" y="106"/>
                </a:cubicBezTo>
                <a:cubicBezTo>
                  <a:pt x="79" y="106"/>
                  <a:pt x="80" y="105"/>
                  <a:pt x="81" y="104"/>
                </a:cubicBezTo>
                <a:lnTo>
                  <a:pt x="86" y="98"/>
                </a:lnTo>
                <a:close/>
                <a:moveTo>
                  <a:pt x="161" y="0"/>
                </a:moveTo>
                <a:cubicBezTo>
                  <a:pt x="149" y="7"/>
                  <a:pt x="132" y="16"/>
                  <a:pt x="129" y="18"/>
                </a:cubicBezTo>
                <a:cubicBezTo>
                  <a:pt x="131" y="22"/>
                  <a:pt x="158" y="66"/>
                  <a:pt x="158" y="66"/>
                </a:cubicBezTo>
                <a:cubicBezTo>
                  <a:pt x="188" y="50"/>
                  <a:pt x="188" y="50"/>
                  <a:pt x="188" y="50"/>
                </a:cubicBezTo>
                <a:moveTo>
                  <a:pt x="133" y="24"/>
                </a:moveTo>
                <a:cubicBezTo>
                  <a:pt x="118" y="18"/>
                  <a:pt x="110" y="27"/>
                  <a:pt x="101" y="27"/>
                </a:cubicBezTo>
                <a:cubicBezTo>
                  <a:pt x="97" y="27"/>
                  <a:pt x="94" y="27"/>
                  <a:pt x="93" y="28"/>
                </a:cubicBezTo>
                <a:cubicBezTo>
                  <a:pt x="92" y="28"/>
                  <a:pt x="92" y="28"/>
                  <a:pt x="92" y="28"/>
                </a:cubicBezTo>
                <a:cubicBezTo>
                  <a:pt x="91" y="28"/>
                  <a:pt x="90" y="28"/>
                  <a:pt x="90" y="28"/>
                </a:cubicBezTo>
                <a:cubicBezTo>
                  <a:pt x="64" y="41"/>
                  <a:pt x="64" y="41"/>
                  <a:pt x="64" y="41"/>
                </a:cubicBezTo>
                <a:cubicBezTo>
                  <a:pt x="53" y="47"/>
                  <a:pt x="64" y="56"/>
                  <a:pt x="68" y="55"/>
                </a:cubicBezTo>
                <a:cubicBezTo>
                  <a:pt x="72" y="54"/>
                  <a:pt x="82" y="50"/>
                  <a:pt x="89" y="47"/>
                </a:cubicBezTo>
                <a:cubicBezTo>
                  <a:pt x="93" y="46"/>
                  <a:pt x="98" y="46"/>
                  <a:pt x="101" y="49"/>
                </a:cubicBezTo>
                <a:cubicBezTo>
                  <a:pt x="112" y="57"/>
                  <a:pt x="136" y="75"/>
                  <a:pt x="138" y="77"/>
                </a:cubicBezTo>
                <a:moveTo>
                  <a:pt x="154" y="61"/>
                </a:moveTo>
                <a:cubicBezTo>
                  <a:pt x="152" y="62"/>
                  <a:pt x="147" y="65"/>
                  <a:pt x="146" y="66"/>
                </a:cubicBezTo>
                <a:cubicBezTo>
                  <a:pt x="145" y="67"/>
                  <a:pt x="144" y="68"/>
                  <a:pt x="143" y="70"/>
                </a:cubicBezTo>
                <a:cubicBezTo>
                  <a:pt x="142" y="72"/>
                  <a:pt x="140" y="76"/>
                  <a:pt x="138" y="77"/>
                </a:cubicBezTo>
                <a:moveTo>
                  <a:pt x="47" y="75"/>
                </a:moveTo>
                <a:cubicBezTo>
                  <a:pt x="47" y="75"/>
                  <a:pt x="47" y="75"/>
                  <a:pt x="47" y="75"/>
                </a:cubicBezTo>
                <a:moveTo>
                  <a:pt x="0" y="48"/>
                </a:moveTo>
                <a:cubicBezTo>
                  <a:pt x="27" y="70"/>
                  <a:pt x="27" y="70"/>
                  <a:pt x="27" y="70"/>
                </a:cubicBezTo>
                <a:cubicBezTo>
                  <a:pt x="65" y="22"/>
                  <a:pt x="65" y="22"/>
                  <a:pt x="65" y="22"/>
                </a:cubicBezTo>
                <a:cubicBezTo>
                  <a:pt x="38" y="0"/>
                  <a:pt x="38" y="0"/>
                  <a:pt x="38" y="0"/>
                </a:cubicBezTo>
                <a:moveTo>
                  <a:pt x="30" y="67"/>
                </a:moveTo>
                <a:cubicBezTo>
                  <a:pt x="37" y="72"/>
                  <a:pt x="45" y="77"/>
                  <a:pt x="45" y="77"/>
                </a:cubicBezTo>
                <a:moveTo>
                  <a:pt x="80" y="33"/>
                </a:moveTo>
                <a:cubicBezTo>
                  <a:pt x="77" y="31"/>
                  <a:pt x="69" y="28"/>
                  <a:pt x="62" y="26"/>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6566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750"/>
                                            <p:tgtEl>
                                              <p:spTgt spid="99"/>
                                            </p:tgtEl>
                                          </p:cBhvr>
                                        </p:animEffect>
                                        <p:anim calcmode="lin" valueType="num">
                                          <p:cBhvr>
                                            <p:cTn id="8" dur="750" fill="hold"/>
                                            <p:tgtEl>
                                              <p:spTgt spid="99"/>
                                            </p:tgtEl>
                                            <p:attrNameLst>
                                              <p:attrName>ppt_x</p:attrName>
                                            </p:attrNameLst>
                                          </p:cBhvr>
                                          <p:tavLst>
                                            <p:tav tm="0">
                                              <p:val>
                                                <p:strVal val="#ppt_x"/>
                                              </p:val>
                                            </p:tav>
                                            <p:tav tm="100000">
                                              <p:val>
                                                <p:strVal val="#ppt_x"/>
                                              </p:val>
                                            </p:tav>
                                          </p:tavLst>
                                        </p:anim>
                                        <p:anim calcmode="lin" valueType="num">
                                          <p:cBhvr>
                                            <p:cTn id="9" dur="750" fill="hold"/>
                                            <p:tgtEl>
                                              <p:spTgt spid="9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80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750"/>
                                            <p:tgtEl>
                                              <p:spTgt spid="100"/>
                                            </p:tgtEl>
                                          </p:cBhvr>
                                        </p:animEffect>
                                        <p:anim calcmode="lin" valueType="num">
                                          <p:cBhvr>
                                            <p:cTn id="13" dur="750" fill="hold"/>
                                            <p:tgtEl>
                                              <p:spTgt spid="100"/>
                                            </p:tgtEl>
                                            <p:attrNameLst>
                                              <p:attrName>ppt_x</p:attrName>
                                            </p:attrNameLst>
                                          </p:cBhvr>
                                          <p:tavLst>
                                            <p:tav tm="0">
                                              <p:val>
                                                <p:strVal val="#ppt_x"/>
                                              </p:val>
                                            </p:tav>
                                            <p:tav tm="100000">
                                              <p:val>
                                                <p:strVal val="#ppt_x"/>
                                              </p:val>
                                            </p:tav>
                                          </p:tavLst>
                                        </p:anim>
                                        <p:anim calcmode="lin" valueType="num">
                                          <p:cBhvr>
                                            <p:cTn id="14" dur="750" fill="hold"/>
                                            <p:tgtEl>
                                              <p:spTgt spid="10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80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750"/>
                                            <p:tgtEl>
                                              <p:spTgt spid="101"/>
                                            </p:tgtEl>
                                          </p:cBhvr>
                                        </p:animEffect>
                                        <p:anim calcmode="lin" valueType="num">
                                          <p:cBhvr>
                                            <p:cTn id="18" dur="750" fill="hold"/>
                                            <p:tgtEl>
                                              <p:spTgt spid="101"/>
                                            </p:tgtEl>
                                            <p:attrNameLst>
                                              <p:attrName>ppt_x</p:attrName>
                                            </p:attrNameLst>
                                          </p:cBhvr>
                                          <p:tavLst>
                                            <p:tav tm="0">
                                              <p:val>
                                                <p:strVal val="#ppt_x"/>
                                              </p:val>
                                            </p:tav>
                                            <p:tav tm="100000">
                                              <p:val>
                                                <p:strVal val="#ppt_x"/>
                                              </p:val>
                                            </p:tav>
                                          </p:tavLst>
                                        </p:anim>
                                        <p:anim calcmode="lin" valueType="num">
                                          <p:cBhvr>
                                            <p:cTn id="19" dur="750" fill="hold"/>
                                            <p:tgtEl>
                                              <p:spTgt spid="101"/>
                                            </p:tgtEl>
                                            <p:attrNameLst>
                                              <p:attrName>ppt_y</p:attrName>
                                            </p:attrNameLst>
                                          </p:cBhvr>
                                          <p:tavLst>
                                            <p:tav tm="0">
                                              <p:val>
                                                <p:strVal val="#ppt_y-.1"/>
                                              </p:val>
                                            </p:tav>
                                            <p:tav tm="100000">
                                              <p:val>
                                                <p:strVal val="#ppt_y"/>
                                              </p:val>
                                            </p:tav>
                                          </p:tavLst>
                                        </p:anim>
                                      </p:childTnLst>
                                    </p:cTn>
                                  </p:par>
                                  <p:par>
                                    <p:cTn id="20" presetID="2" presetClass="entr" presetSubtype="1" fill="hold" grpId="0" nodeType="withEffect" p14:presetBounceEnd="67000">
                                      <p:stCondLst>
                                        <p:cond delay="100"/>
                                      </p:stCondLst>
                                      <p:childTnLst>
                                        <p:set>
                                          <p:cBhvr>
                                            <p:cTn id="21" dur="1" fill="hold">
                                              <p:stCondLst>
                                                <p:cond delay="0"/>
                                              </p:stCondLst>
                                            </p:cTn>
                                            <p:tgtEl>
                                              <p:spTgt spid="201"/>
                                            </p:tgtEl>
                                            <p:attrNameLst>
                                              <p:attrName>style.visibility</p:attrName>
                                            </p:attrNameLst>
                                          </p:cBhvr>
                                          <p:to>
                                            <p:strVal val="visible"/>
                                          </p:to>
                                        </p:set>
                                        <p:anim calcmode="lin" valueType="num" p14:bounceEnd="67000">
                                          <p:cBhvr additive="base">
                                            <p:cTn id="22" dur="1000" fill="hold"/>
                                            <p:tgtEl>
                                              <p:spTgt spid="201"/>
                                            </p:tgtEl>
                                            <p:attrNameLst>
                                              <p:attrName>ppt_x</p:attrName>
                                            </p:attrNameLst>
                                          </p:cBhvr>
                                          <p:tavLst>
                                            <p:tav tm="0">
                                              <p:val>
                                                <p:strVal val="#ppt_x"/>
                                              </p:val>
                                            </p:tav>
                                            <p:tav tm="100000">
                                              <p:val>
                                                <p:strVal val="#ppt_x"/>
                                              </p:val>
                                            </p:tav>
                                          </p:tavLst>
                                        </p:anim>
                                        <p:anim calcmode="lin" valueType="num" p14:bounceEnd="67000">
                                          <p:cBhvr additive="base">
                                            <p:cTn id="23" dur="1000" fill="hold"/>
                                            <p:tgtEl>
                                              <p:spTgt spid="20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14:presetBounceEnd="67000">
                                      <p:stCondLst>
                                        <p:cond delay="200"/>
                                      </p:stCondLst>
                                      <p:childTnLst>
                                        <p:set>
                                          <p:cBhvr>
                                            <p:cTn id="25" dur="1" fill="hold">
                                              <p:stCondLst>
                                                <p:cond delay="0"/>
                                              </p:stCondLst>
                                            </p:cTn>
                                            <p:tgtEl>
                                              <p:spTgt spid="202"/>
                                            </p:tgtEl>
                                            <p:attrNameLst>
                                              <p:attrName>style.visibility</p:attrName>
                                            </p:attrNameLst>
                                          </p:cBhvr>
                                          <p:to>
                                            <p:strVal val="visible"/>
                                          </p:to>
                                        </p:set>
                                        <p:anim calcmode="lin" valueType="num" p14:bounceEnd="67000">
                                          <p:cBhvr additive="base">
                                            <p:cTn id="26" dur="1000" fill="hold"/>
                                            <p:tgtEl>
                                              <p:spTgt spid="202"/>
                                            </p:tgtEl>
                                            <p:attrNameLst>
                                              <p:attrName>ppt_x</p:attrName>
                                            </p:attrNameLst>
                                          </p:cBhvr>
                                          <p:tavLst>
                                            <p:tav tm="0">
                                              <p:val>
                                                <p:strVal val="#ppt_x"/>
                                              </p:val>
                                            </p:tav>
                                            <p:tav tm="100000">
                                              <p:val>
                                                <p:strVal val="#ppt_x"/>
                                              </p:val>
                                            </p:tav>
                                          </p:tavLst>
                                        </p:anim>
                                        <p:anim calcmode="lin" valueType="num" p14:bounceEnd="67000">
                                          <p:cBhvr additive="base">
                                            <p:cTn id="27" dur="1000" fill="hold"/>
                                            <p:tgtEl>
                                              <p:spTgt spid="20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14:presetBounceEnd="67000">
                                      <p:stCondLst>
                                        <p:cond delay="300"/>
                                      </p:stCondLst>
                                      <p:childTnLst>
                                        <p:set>
                                          <p:cBhvr>
                                            <p:cTn id="29" dur="1" fill="hold">
                                              <p:stCondLst>
                                                <p:cond delay="0"/>
                                              </p:stCondLst>
                                            </p:cTn>
                                            <p:tgtEl>
                                              <p:spTgt spid="249"/>
                                            </p:tgtEl>
                                            <p:attrNameLst>
                                              <p:attrName>style.visibility</p:attrName>
                                            </p:attrNameLst>
                                          </p:cBhvr>
                                          <p:to>
                                            <p:strVal val="visible"/>
                                          </p:to>
                                        </p:set>
                                        <p:anim calcmode="lin" valueType="num" p14:bounceEnd="67000">
                                          <p:cBhvr additive="base">
                                            <p:cTn id="30" dur="1000" fill="hold"/>
                                            <p:tgtEl>
                                              <p:spTgt spid="249"/>
                                            </p:tgtEl>
                                            <p:attrNameLst>
                                              <p:attrName>ppt_x</p:attrName>
                                            </p:attrNameLst>
                                          </p:cBhvr>
                                          <p:tavLst>
                                            <p:tav tm="0">
                                              <p:val>
                                                <p:strVal val="#ppt_x"/>
                                              </p:val>
                                            </p:tav>
                                            <p:tav tm="100000">
                                              <p:val>
                                                <p:strVal val="#ppt_x"/>
                                              </p:val>
                                            </p:tav>
                                          </p:tavLst>
                                        </p:anim>
                                        <p:anim calcmode="lin" valueType="num" p14:bounceEnd="67000">
                                          <p:cBhvr additive="base">
                                            <p:cTn id="31" dur="1000" fill="hold"/>
                                            <p:tgtEl>
                                              <p:spTgt spid="249"/>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350" fill="hold"/>
                                            <p:tgtEl>
                                              <p:spTgt spid="36"/>
                                            </p:tgtEl>
                                            <p:attrNameLst>
                                              <p:attrName>ppt_x</p:attrName>
                                            </p:attrNameLst>
                                          </p:cBhvr>
                                          <p:tavLst>
                                            <p:tav tm="0">
                                              <p:val>
                                                <p:strVal val="0-#ppt_w/2"/>
                                              </p:val>
                                            </p:tav>
                                            <p:tav tm="100000">
                                              <p:val>
                                                <p:strVal val="#ppt_x"/>
                                              </p:val>
                                            </p:tav>
                                          </p:tavLst>
                                        </p:anim>
                                        <p:anim calcmode="lin" valueType="num">
                                          <p:cBhvr additive="base">
                                            <p:cTn id="37" dur="350" fill="hold"/>
                                            <p:tgtEl>
                                              <p:spTgt spid="36"/>
                                            </p:tgtEl>
                                            <p:attrNameLst>
                                              <p:attrName>ppt_y</p:attrName>
                                            </p:attrNameLst>
                                          </p:cBhvr>
                                          <p:tavLst>
                                            <p:tav tm="0">
                                              <p:val>
                                                <p:strVal val="1+#ppt_h/2"/>
                                              </p:val>
                                            </p:tav>
                                            <p:tav tm="100000">
                                              <p:val>
                                                <p:strVal val="#ppt_y"/>
                                              </p:val>
                                            </p:tav>
                                          </p:tavLst>
                                        </p:anim>
                                      </p:childTnLst>
                                    </p:cTn>
                                  </p:par>
                                </p:childTnLst>
                              </p:cTn>
                            </p:par>
                            <p:par>
                              <p:cTn id="38" fill="hold">
                                <p:stCondLst>
                                  <p:cond delay="350"/>
                                </p:stCondLst>
                                <p:childTnLst>
                                  <p:par>
                                    <p:cTn id="39" presetID="2" presetClass="entr" presetSubtype="12"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350" fill="hold"/>
                                            <p:tgtEl>
                                              <p:spTgt spid="32"/>
                                            </p:tgtEl>
                                            <p:attrNameLst>
                                              <p:attrName>ppt_x</p:attrName>
                                            </p:attrNameLst>
                                          </p:cBhvr>
                                          <p:tavLst>
                                            <p:tav tm="0">
                                              <p:val>
                                                <p:strVal val="0-#ppt_w/2"/>
                                              </p:val>
                                            </p:tav>
                                            <p:tav tm="100000">
                                              <p:val>
                                                <p:strVal val="#ppt_x"/>
                                              </p:val>
                                            </p:tav>
                                          </p:tavLst>
                                        </p:anim>
                                        <p:anim calcmode="lin" valueType="num">
                                          <p:cBhvr additive="base">
                                            <p:cTn id="42" dur="350" fill="hold"/>
                                            <p:tgtEl>
                                              <p:spTgt spid="32"/>
                                            </p:tgtEl>
                                            <p:attrNameLst>
                                              <p:attrName>ppt_y</p:attrName>
                                            </p:attrNameLst>
                                          </p:cBhvr>
                                          <p:tavLst>
                                            <p:tav tm="0">
                                              <p:val>
                                                <p:strVal val="1+#ppt_h/2"/>
                                              </p:val>
                                            </p:tav>
                                            <p:tav tm="100000">
                                              <p:val>
                                                <p:strVal val="#ppt_y"/>
                                              </p:val>
                                            </p:tav>
                                          </p:tavLst>
                                        </p:anim>
                                      </p:childTnLst>
                                    </p:cTn>
                                  </p:par>
                                </p:childTnLst>
                              </p:cTn>
                            </p:par>
                            <p:par>
                              <p:cTn id="43" fill="hold">
                                <p:stCondLst>
                                  <p:cond delay="700"/>
                                </p:stCondLst>
                                <p:childTnLst>
                                  <p:par>
                                    <p:cTn id="44" presetID="2" presetClass="entr" presetSubtype="12"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350" fill="hold"/>
                                            <p:tgtEl>
                                              <p:spTgt spid="28"/>
                                            </p:tgtEl>
                                            <p:attrNameLst>
                                              <p:attrName>ppt_x</p:attrName>
                                            </p:attrNameLst>
                                          </p:cBhvr>
                                          <p:tavLst>
                                            <p:tav tm="0">
                                              <p:val>
                                                <p:strVal val="0-#ppt_w/2"/>
                                              </p:val>
                                            </p:tav>
                                            <p:tav tm="100000">
                                              <p:val>
                                                <p:strVal val="#ppt_x"/>
                                              </p:val>
                                            </p:tav>
                                          </p:tavLst>
                                        </p:anim>
                                        <p:anim calcmode="lin" valueType="num">
                                          <p:cBhvr additive="base">
                                            <p:cTn id="47" dur="350" fill="hold"/>
                                            <p:tgtEl>
                                              <p:spTgt spid="28"/>
                                            </p:tgtEl>
                                            <p:attrNameLst>
                                              <p:attrName>ppt_y</p:attrName>
                                            </p:attrNameLst>
                                          </p:cBhvr>
                                          <p:tavLst>
                                            <p:tav tm="0">
                                              <p:val>
                                                <p:strVal val="1+#ppt_h/2"/>
                                              </p:val>
                                            </p:tav>
                                            <p:tav tm="100000">
                                              <p:val>
                                                <p:strVal val="#ppt_y"/>
                                              </p:val>
                                            </p:tav>
                                          </p:tavLst>
                                        </p:anim>
                                      </p:childTnLst>
                                    </p:cTn>
                                  </p:par>
                                </p:childTnLst>
                              </p:cTn>
                            </p:par>
                            <p:par>
                              <p:cTn id="48" fill="hold">
                                <p:stCondLst>
                                  <p:cond delay="1050"/>
                                </p:stCondLst>
                                <p:childTnLst>
                                  <p:par>
                                    <p:cTn id="49" presetID="2" presetClass="entr" presetSubtype="12"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350" fill="hold"/>
                                            <p:tgtEl>
                                              <p:spTgt spid="24"/>
                                            </p:tgtEl>
                                            <p:attrNameLst>
                                              <p:attrName>ppt_x</p:attrName>
                                            </p:attrNameLst>
                                          </p:cBhvr>
                                          <p:tavLst>
                                            <p:tav tm="0">
                                              <p:val>
                                                <p:strVal val="0-#ppt_w/2"/>
                                              </p:val>
                                            </p:tav>
                                            <p:tav tm="100000">
                                              <p:val>
                                                <p:strVal val="#ppt_x"/>
                                              </p:val>
                                            </p:tav>
                                          </p:tavLst>
                                        </p:anim>
                                        <p:anim calcmode="lin" valueType="num">
                                          <p:cBhvr additive="base">
                                            <p:cTn id="52" dur="350" fill="hold"/>
                                            <p:tgtEl>
                                              <p:spTgt spid="24"/>
                                            </p:tgtEl>
                                            <p:attrNameLst>
                                              <p:attrName>ppt_y</p:attrName>
                                            </p:attrNameLst>
                                          </p:cBhvr>
                                          <p:tavLst>
                                            <p:tav tm="0">
                                              <p:val>
                                                <p:strVal val="1+#ppt_h/2"/>
                                              </p:val>
                                            </p:tav>
                                            <p:tav tm="100000">
                                              <p:val>
                                                <p:strVal val="#ppt_y"/>
                                              </p:val>
                                            </p:tav>
                                          </p:tavLst>
                                        </p:anim>
                                      </p:childTnLst>
                                    </p:cTn>
                                  </p:par>
                                </p:childTnLst>
                              </p:cTn>
                            </p:par>
                            <p:par>
                              <p:cTn id="53" fill="hold">
                                <p:stCondLst>
                                  <p:cond delay="1400"/>
                                </p:stCondLst>
                                <p:childTnLst>
                                  <p:par>
                                    <p:cTn id="54" presetID="53" presetClass="entr" presetSubtype="16"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p:cTn id="56" dur="350" fill="hold"/>
                                            <p:tgtEl>
                                              <p:spTgt spid="42"/>
                                            </p:tgtEl>
                                            <p:attrNameLst>
                                              <p:attrName>ppt_w</p:attrName>
                                            </p:attrNameLst>
                                          </p:cBhvr>
                                          <p:tavLst>
                                            <p:tav tm="0">
                                              <p:val>
                                                <p:fltVal val="0"/>
                                              </p:val>
                                            </p:tav>
                                            <p:tav tm="100000">
                                              <p:val>
                                                <p:strVal val="#ppt_w"/>
                                              </p:val>
                                            </p:tav>
                                          </p:tavLst>
                                        </p:anim>
                                        <p:anim calcmode="lin" valueType="num">
                                          <p:cBhvr>
                                            <p:cTn id="57" dur="350" fill="hold"/>
                                            <p:tgtEl>
                                              <p:spTgt spid="42"/>
                                            </p:tgtEl>
                                            <p:attrNameLst>
                                              <p:attrName>ppt_h</p:attrName>
                                            </p:attrNameLst>
                                          </p:cBhvr>
                                          <p:tavLst>
                                            <p:tav tm="0">
                                              <p:val>
                                                <p:fltVal val="0"/>
                                              </p:val>
                                            </p:tav>
                                            <p:tav tm="100000">
                                              <p:val>
                                                <p:strVal val="#ppt_h"/>
                                              </p:val>
                                            </p:tav>
                                          </p:tavLst>
                                        </p:anim>
                                        <p:animEffect transition="in" filter="fade">
                                          <p:cBhvr>
                                            <p:cTn id="58" dur="350"/>
                                            <p:tgtEl>
                                              <p:spTgt spid="4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350" fill="hold"/>
                                            <p:tgtEl>
                                              <p:spTgt spid="39"/>
                                            </p:tgtEl>
                                            <p:attrNameLst>
                                              <p:attrName>ppt_w</p:attrName>
                                            </p:attrNameLst>
                                          </p:cBhvr>
                                          <p:tavLst>
                                            <p:tav tm="0">
                                              <p:val>
                                                <p:fltVal val="0"/>
                                              </p:val>
                                            </p:tav>
                                            <p:tav tm="100000">
                                              <p:val>
                                                <p:strVal val="#ppt_w"/>
                                              </p:val>
                                            </p:tav>
                                          </p:tavLst>
                                        </p:anim>
                                        <p:anim calcmode="lin" valueType="num">
                                          <p:cBhvr>
                                            <p:cTn id="62" dur="350" fill="hold"/>
                                            <p:tgtEl>
                                              <p:spTgt spid="39"/>
                                            </p:tgtEl>
                                            <p:attrNameLst>
                                              <p:attrName>ppt_h</p:attrName>
                                            </p:attrNameLst>
                                          </p:cBhvr>
                                          <p:tavLst>
                                            <p:tav tm="0">
                                              <p:val>
                                                <p:fltVal val="0"/>
                                              </p:val>
                                            </p:tav>
                                            <p:tav tm="100000">
                                              <p:val>
                                                <p:strVal val="#ppt_h"/>
                                              </p:val>
                                            </p:tav>
                                          </p:tavLst>
                                        </p:anim>
                                        <p:animEffect transition="in" filter="fade">
                                          <p:cBhvr>
                                            <p:cTn id="63" dur="350"/>
                                            <p:tgtEl>
                                              <p:spTgt spid="3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p:cTn id="66" dur="350" fill="hold"/>
                                            <p:tgtEl>
                                              <p:spTgt spid="40"/>
                                            </p:tgtEl>
                                            <p:attrNameLst>
                                              <p:attrName>ppt_w</p:attrName>
                                            </p:attrNameLst>
                                          </p:cBhvr>
                                          <p:tavLst>
                                            <p:tav tm="0">
                                              <p:val>
                                                <p:fltVal val="0"/>
                                              </p:val>
                                            </p:tav>
                                            <p:tav tm="100000">
                                              <p:val>
                                                <p:strVal val="#ppt_w"/>
                                              </p:val>
                                            </p:tav>
                                          </p:tavLst>
                                        </p:anim>
                                        <p:anim calcmode="lin" valueType="num">
                                          <p:cBhvr>
                                            <p:cTn id="67" dur="350" fill="hold"/>
                                            <p:tgtEl>
                                              <p:spTgt spid="40"/>
                                            </p:tgtEl>
                                            <p:attrNameLst>
                                              <p:attrName>ppt_h</p:attrName>
                                            </p:attrNameLst>
                                          </p:cBhvr>
                                          <p:tavLst>
                                            <p:tav tm="0">
                                              <p:val>
                                                <p:fltVal val="0"/>
                                              </p:val>
                                            </p:tav>
                                            <p:tav tm="100000">
                                              <p:val>
                                                <p:strVal val="#ppt_h"/>
                                              </p:val>
                                            </p:tav>
                                          </p:tavLst>
                                        </p:anim>
                                        <p:animEffect transition="in" filter="fade">
                                          <p:cBhvr>
                                            <p:cTn id="68" dur="350"/>
                                            <p:tgtEl>
                                              <p:spTgt spid="4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p:cTn id="71" dur="350" fill="hold"/>
                                            <p:tgtEl>
                                              <p:spTgt spid="41"/>
                                            </p:tgtEl>
                                            <p:attrNameLst>
                                              <p:attrName>ppt_w</p:attrName>
                                            </p:attrNameLst>
                                          </p:cBhvr>
                                          <p:tavLst>
                                            <p:tav tm="0">
                                              <p:val>
                                                <p:fltVal val="0"/>
                                              </p:val>
                                            </p:tav>
                                            <p:tav tm="100000">
                                              <p:val>
                                                <p:strVal val="#ppt_w"/>
                                              </p:val>
                                            </p:tav>
                                          </p:tavLst>
                                        </p:anim>
                                        <p:anim calcmode="lin" valueType="num">
                                          <p:cBhvr>
                                            <p:cTn id="72" dur="350" fill="hold"/>
                                            <p:tgtEl>
                                              <p:spTgt spid="41"/>
                                            </p:tgtEl>
                                            <p:attrNameLst>
                                              <p:attrName>ppt_h</p:attrName>
                                            </p:attrNameLst>
                                          </p:cBhvr>
                                          <p:tavLst>
                                            <p:tav tm="0">
                                              <p:val>
                                                <p:fltVal val="0"/>
                                              </p:val>
                                            </p:tav>
                                            <p:tav tm="100000">
                                              <p:val>
                                                <p:strVal val="#ppt_h"/>
                                              </p:val>
                                            </p:tav>
                                          </p:tavLst>
                                        </p:anim>
                                        <p:animEffect transition="in" filter="fade">
                                          <p:cBhvr>
                                            <p:cTn id="73" dur="3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201" grpId="0" animBg="1"/>
          <p:bldP spid="202" grpId="0" animBg="1"/>
          <p:bldP spid="249" grpId="0" animBg="1"/>
          <p:bldP spid="39"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750"/>
                                            <p:tgtEl>
                                              <p:spTgt spid="99"/>
                                            </p:tgtEl>
                                          </p:cBhvr>
                                        </p:animEffect>
                                        <p:anim calcmode="lin" valueType="num">
                                          <p:cBhvr>
                                            <p:cTn id="8" dur="750" fill="hold"/>
                                            <p:tgtEl>
                                              <p:spTgt spid="99"/>
                                            </p:tgtEl>
                                            <p:attrNameLst>
                                              <p:attrName>ppt_x</p:attrName>
                                            </p:attrNameLst>
                                          </p:cBhvr>
                                          <p:tavLst>
                                            <p:tav tm="0">
                                              <p:val>
                                                <p:strVal val="#ppt_x"/>
                                              </p:val>
                                            </p:tav>
                                            <p:tav tm="100000">
                                              <p:val>
                                                <p:strVal val="#ppt_x"/>
                                              </p:val>
                                            </p:tav>
                                          </p:tavLst>
                                        </p:anim>
                                        <p:anim calcmode="lin" valueType="num">
                                          <p:cBhvr>
                                            <p:cTn id="9" dur="750" fill="hold"/>
                                            <p:tgtEl>
                                              <p:spTgt spid="9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80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750"/>
                                            <p:tgtEl>
                                              <p:spTgt spid="100"/>
                                            </p:tgtEl>
                                          </p:cBhvr>
                                        </p:animEffect>
                                        <p:anim calcmode="lin" valueType="num">
                                          <p:cBhvr>
                                            <p:cTn id="13" dur="750" fill="hold"/>
                                            <p:tgtEl>
                                              <p:spTgt spid="100"/>
                                            </p:tgtEl>
                                            <p:attrNameLst>
                                              <p:attrName>ppt_x</p:attrName>
                                            </p:attrNameLst>
                                          </p:cBhvr>
                                          <p:tavLst>
                                            <p:tav tm="0">
                                              <p:val>
                                                <p:strVal val="#ppt_x"/>
                                              </p:val>
                                            </p:tav>
                                            <p:tav tm="100000">
                                              <p:val>
                                                <p:strVal val="#ppt_x"/>
                                              </p:val>
                                            </p:tav>
                                          </p:tavLst>
                                        </p:anim>
                                        <p:anim calcmode="lin" valueType="num">
                                          <p:cBhvr>
                                            <p:cTn id="14" dur="750" fill="hold"/>
                                            <p:tgtEl>
                                              <p:spTgt spid="10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80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750"/>
                                            <p:tgtEl>
                                              <p:spTgt spid="101"/>
                                            </p:tgtEl>
                                          </p:cBhvr>
                                        </p:animEffect>
                                        <p:anim calcmode="lin" valueType="num">
                                          <p:cBhvr>
                                            <p:cTn id="18" dur="750" fill="hold"/>
                                            <p:tgtEl>
                                              <p:spTgt spid="101"/>
                                            </p:tgtEl>
                                            <p:attrNameLst>
                                              <p:attrName>ppt_x</p:attrName>
                                            </p:attrNameLst>
                                          </p:cBhvr>
                                          <p:tavLst>
                                            <p:tav tm="0">
                                              <p:val>
                                                <p:strVal val="#ppt_x"/>
                                              </p:val>
                                            </p:tav>
                                            <p:tav tm="100000">
                                              <p:val>
                                                <p:strVal val="#ppt_x"/>
                                              </p:val>
                                            </p:tav>
                                          </p:tavLst>
                                        </p:anim>
                                        <p:anim calcmode="lin" valueType="num">
                                          <p:cBhvr>
                                            <p:cTn id="19" dur="750" fill="hold"/>
                                            <p:tgtEl>
                                              <p:spTgt spid="101"/>
                                            </p:tgtEl>
                                            <p:attrNameLst>
                                              <p:attrName>ppt_y</p:attrName>
                                            </p:attrNameLst>
                                          </p:cBhvr>
                                          <p:tavLst>
                                            <p:tav tm="0">
                                              <p:val>
                                                <p:strVal val="#ppt_y-.1"/>
                                              </p:val>
                                            </p:tav>
                                            <p:tav tm="100000">
                                              <p:val>
                                                <p:strVal val="#ppt_y"/>
                                              </p:val>
                                            </p:tav>
                                          </p:tavLst>
                                        </p:anim>
                                      </p:childTnLst>
                                    </p:cTn>
                                  </p:par>
                                  <p:par>
                                    <p:cTn id="20" presetID="2" presetClass="entr" presetSubtype="1" fill="hold" grpId="0" nodeType="withEffect">
                                      <p:stCondLst>
                                        <p:cond delay="10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1000" fill="hold"/>
                                            <p:tgtEl>
                                              <p:spTgt spid="201"/>
                                            </p:tgtEl>
                                            <p:attrNameLst>
                                              <p:attrName>ppt_x</p:attrName>
                                            </p:attrNameLst>
                                          </p:cBhvr>
                                          <p:tavLst>
                                            <p:tav tm="0">
                                              <p:val>
                                                <p:strVal val="#ppt_x"/>
                                              </p:val>
                                            </p:tav>
                                            <p:tav tm="100000">
                                              <p:val>
                                                <p:strVal val="#ppt_x"/>
                                              </p:val>
                                            </p:tav>
                                          </p:tavLst>
                                        </p:anim>
                                        <p:anim calcmode="lin" valueType="num">
                                          <p:cBhvr additive="base">
                                            <p:cTn id="23" dur="1000" fill="hold"/>
                                            <p:tgtEl>
                                              <p:spTgt spid="20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00"/>
                                      </p:stCondLst>
                                      <p:childTnLst>
                                        <p:set>
                                          <p:cBhvr>
                                            <p:cTn id="25" dur="1" fill="hold">
                                              <p:stCondLst>
                                                <p:cond delay="0"/>
                                              </p:stCondLst>
                                            </p:cTn>
                                            <p:tgtEl>
                                              <p:spTgt spid="202"/>
                                            </p:tgtEl>
                                            <p:attrNameLst>
                                              <p:attrName>style.visibility</p:attrName>
                                            </p:attrNameLst>
                                          </p:cBhvr>
                                          <p:to>
                                            <p:strVal val="visible"/>
                                          </p:to>
                                        </p:set>
                                        <p:anim calcmode="lin" valueType="num">
                                          <p:cBhvr additive="base">
                                            <p:cTn id="26" dur="1000" fill="hold"/>
                                            <p:tgtEl>
                                              <p:spTgt spid="202"/>
                                            </p:tgtEl>
                                            <p:attrNameLst>
                                              <p:attrName>ppt_x</p:attrName>
                                            </p:attrNameLst>
                                          </p:cBhvr>
                                          <p:tavLst>
                                            <p:tav tm="0">
                                              <p:val>
                                                <p:strVal val="#ppt_x"/>
                                              </p:val>
                                            </p:tav>
                                            <p:tav tm="100000">
                                              <p:val>
                                                <p:strVal val="#ppt_x"/>
                                              </p:val>
                                            </p:tav>
                                          </p:tavLst>
                                        </p:anim>
                                        <p:anim calcmode="lin" valueType="num">
                                          <p:cBhvr additive="base">
                                            <p:cTn id="27" dur="1000" fill="hold"/>
                                            <p:tgtEl>
                                              <p:spTgt spid="20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300"/>
                                      </p:stCondLst>
                                      <p:childTnLst>
                                        <p:set>
                                          <p:cBhvr>
                                            <p:cTn id="29" dur="1" fill="hold">
                                              <p:stCondLst>
                                                <p:cond delay="0"/>
                                              </p:stCondLst>
                                            </p:cTn>
                                            <p:tgtEl>
                                              <p:spTgt spid="249"/>
                                            </p:tgtEl>
                                            <p:attrNameLst>
                                              <p:attrName>style.visibility</p:attrName>
                                            </p:attrNameLst>
                                          </p:cBhvr>
                                          <p:to>
                                            <p:strVal val="visible"/>
                                          </p:to>
                                        </p:set>
                                        <p:anim calcmode="lin" valueType="num">
                                          <p:cBhvr additive="base">
                                            <p:cTn id="30" dur="1000" fill="hold"/>
                                            <p:tgtEl>
                                              <p:spTgt spid="249"/>
                                            </p:tgtEl>
                                            <p:attrNameLst>
                                              <p:attrName>ppt_x</p:attrName>
                                            </p:attrNameLst>
                                          </p:cBhvr>
                                          <p:tavLst>
                                            <p:tav tm="0">
                                              <p:val>
                                                <p:strVal val="#ppt_x"/>
                                              </p:val>
                                            </p:tav>
                                            <p:tav tm="100000">
                                              <p:val>
                                                <p:strVal val="#ppt_x"/>
                                              </p:val>
                                            </p:tav>
                                          </p:tavLst>
                                        </p:anim>
                                        <p:anim calcmode="lin" valueType="num">
                                          <p:cBhvr additive="base">
                                            <p:cTn id="31" dur="1000" fill="hold"/>
                                            <p:tgtEl>
                                              <p:spTgt spid="249"/>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350" fill="hold"/>
                                            <p:tgtEl>
                                              <p:spTgt spid="36"/>
                                            </p:tgtEl>
                                            <p:attrNameLst>
                                              <p:attrName>ppt_x</p:attrName>
                                            </p:attrNameLst>
                                          </p:cBhvr>
                                          <p:tavLst>
                                            <p:tav tm="0">
                                              <p:val>
                                                <p:strVal val="0-#ppt_w/2"/>
                                              </p:val>
                                            </p:tav>
                                            <p:tav tm="100000">
                                              <p:val>
                                                <p:strVal val="#ppt_x"/>
                                              </p:val>
                                            </p:tav>
                                          </p:tavLst>
                                        </p:anim>
                                        <p:anim calcmode="lin" valueType="num">
                                          <p:cBhvr additive="base">
                                            <p:cTn id="37" dur="350" fill="hold"/>
                                            <p:tgtEl>
                                              <p:spTgt spid="36"/>
                                            </p:tgtEl>
                                            <p:attrNameLst>
                                              <p:attrName>ppt_y</p:attrName>
                                            </p:attrNameLst>
                                          </p:cBhvr>
                                          <p:tavLst>
                                            <p:tav tm="0">
                                              <p:val>
                                                <p:strVal val="1+#ppt_h/2"/>
                                              </p:val>
                                            </p:tav>
                                            <p:tav tm="100000">
                                              <p:val>
                                                <p:strVal val="#ppt_y"/>
                                              </p:val>
                                            </p:tav>
                                          </p:tavLst>
                                        </p:anim>
                                      </p:childTnLst>
                                    </p:cTn>
                                  </p:par>
                                </p:childTnLst>
                              </p:cTn>
                            </p:par>
                            <p:par>
                              <p:cTn id="38" fill="hold">
                                <p:stCondLst>
                                  <p:cond delay="350"/>
                                </p:stCondLst>
                                <p:childTnLst>
                                  <p:par>
                                    <p:cTn id="39" presetID="2" presetClass="entr" presetSubtype="12"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350" fill="hold"/>
                                            <p:tgtEl>
                                              <p:spTgt spid="32"/>
                                            </p:tgtEl>
                                            <p:attrNameLst>
                                              <p:attrName>ppt_x</p:attrName>
                                            </p:attrNameLst>
                                          </p:cBhvr>
                                          <p:tavLst>
                                            <p:tav tm="0">
                                              <p:val>
                                                <p:strVal val="0-#ppt_w/2"/>
                                              </p:val>
                                            </p:tav>
                                            <p:tav tm="100000">
                                              <p:val>
                                                <p:strVal val="#ppt_x"/>
                                              </p:val>
                                            </p:tav>
                                          </p:tavLst>
                                        </p:anim>
                                        <p:anim calcmode="lin" valueType="num">
                                          <p:cBhvr additive="base">
                                            <p:cTn id="42" dur="350" fill="hold"/>
                                            <p:tgtEl>
                                              <p:spTgt spid="32"/>
                                            </p:tgtEl>
                                            <p:attrNameLst>
                                              <p:attrName>ppt_y</p:attrName>
                                            </p:attrNameLst>
                                          </p:cBhvr>
                                          <p:tavLst>
                                            <p:tav tm="0">
                                              <p:val>
                                                <p:strVal val="1+#ppt_h/2"/>
                                              </p:val>
                                            </p:tav>
                                            <p:tav tm="100000">
                                              <p:val>
                                                <p:strVal val="#ppt_y"/>
                                              </p:val>
                                            </p:tav>
                                          </p:tavLst>
                                        </p:anim>
                                      </p:childTnLst>
                                    </p:cTn>
                                  </p:par>
                                </p:childTnLst>
                              </p:cTn>
                            </p:par>
                            <p:par>
                              <p:cTn id="43" fill="hold">
                                <p:stCondLst>
                                  <p:cond delay="700"/>
                                </p:stCondLst>
                                <p:childTnLst>
                                  <p:par>
                                    <p:cTn id="44" presetID="2" presetClass="entr" presetSubtype="12"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350" fill="hold"/>
                                            <p:tgtEl>
                                              <p:spTgt spid="28"/>
                                            </p:tgtEl>
                                            <p:attrNameLst>
                                              <p:attrName>ppt_x</p:attrName>
                                            </p:attrNameLst>
                                          </p:cBhvr>
                                          <p:tavLst>
                                            <p:tav tm="0">
                                              <p:val>
                                                <p:strVal val="0-#ppt_w/2"/>
                                              </p:val>
                                            </p:tav>
                                            <p:tav tm="100000">
                                              <p:val>
                                                <p:strVal val="#ppt_x"/>
                                              </p:val>
                                            </p:tav>
                                          </p:tavLst>
                                        </p:anim>
                                        <p:anim calcmode="lin" valueType="num">
                                          <p:cBhvr additive="base">
                                            <p:cTn id="47" dur="350" fill="hold"/>
                                            <p:tgtEl>
                                              <p:spTgt spid="28"/>
                                            </p:tgtEl>
                                            <p:attrNameLst>
                                              <p:attrName>ppt_y</p:attrName>
                                            </p:attrNameLst>
                                          </p:cBhvr>
                                          <p:tavLst>
                                            <p:tav tm="0">
                                              <p:val>
                                                <p:strVal val="1+#ppt_h/2"/>
                                              </p:val>
                                            </p:tav>
                                            <p:tav tm="100000">
                                              <p:val>
                                                <p:strVal val="#ppt_y"/>
                                              </p:val>
                                            </p:tav>
                                          </p:tavLst>
                                        </p:anim>
                                      </p:childTnLst>
                                    </p:cTn>
                                  </p:par>
                                </p:childTnLst>
                              </p:cTn>
                            </p:par>
                            <p:par>
                              <p:cTn id="48" fill="hold">
                                <p:stCondLst>
                                  <p:cond delay="1050"/>
                                </p:stCondLst>
                                <p:childTnLst>
                                  <p:par>
                                    <p:cTn id="49" presetID="2" presetClass="entr" presetSubtype="12"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350" fill="hold"/>
                                            <p:tgtEl>
                                              <p:spTgt spid="24"/>
                                            </p:tgtEl>
                                            <p:attrNameLst>
                                              <p:attrName>ppt_x</p:attrName>
                                            </p:attrNameLst>
                                          </p:cBhvr>
                                          <p:tavLst>
                                            <p:tav tm="0">
                                              <p:val>
                                                <p:strVal val="0-#ppt_w/2"/>
                                              </p:val>
                                            </p:tav>
                                            <p:tav tm="100000">
                                              <p:val>
                                                <p:strVal val="#ppt_x"/>
                                              </p:val>
                                            </p:tav>
                                          </p:tavLst>
                                        </p:anim>
                                        <p:anim calcmode="lin" valueType="num">
                                          <p:cBhvr additive="base">
                                            <p:cTn id="52" dur="350" fill="hold"/>
                                            <p:tgtEl>
                                              <p:spTgt spid="24"/>
                                            </p:tgtEl>
                                            <p:attrNameLst>
                                              <p:attrName>ppt_y</p:attrName>
                                            </p:attrNameLst>
                                          </p:cBhvr>
                                          <p:tavLst>
                                            <p:tav tm="0">
                                              <p:val>
                                                <p:strVal val="1+#ppt_h/2"/>
                                              </p:val>
                                            </p:tav>
                                            <p:tav tm="100000">
                                              <p:val>
                                                <p:strVal val="#ppt_y"/>
                                              </p:val>
                                            </p:tav>
                                          </p:tavLst>
                                        </p:anim>
                                      </p:childTnLst>
                                    </p:cTn>
                                  </p:par>
                                </p:childTnLst>
                              </p:cTn>
                            </p:par>
                            <p:par>
                              <p:cTn id="53" fill="hold">
                                <p:stCondLst>
                                  <p:cond delay="1400"/>
                                </p:stCondLst>
                                <p:childTnLst>
                                  <p:par>
                                    <p:cTn id="54" presetID="53" presetClass="entr" presetSubtype="16"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p:cTn id="56" dur="350" fill="hold"/>
                                            <p:tgtEl>
                                              <p:spTgt spid="42"/>
                                            </p:tgtEl>
                                            <p:attrNameLst>
                                              <p:attrName>ppt_w</p:attrName>
                                            </p:attrNameLst>
                                          </p:cBhvr>
                                          <p:tavLst>
                                            <p:tav tm="0">
                                              <p:val>
                                                <p:fltVal val="0"/>
                                              </p:val>
                                            </p:tav>
                                            <p:tav tm="100000">
                                              <p:val>
                                                <p:strVal val="#ppt_w"/>
                                              </p:val>
                                            </p:tav>
                                          </p:tavLst>
                                        </p:anim>
                                        <p:anim calcmode="lin" valueType="num">
                                          <p:cBhvr>
                                            <p:cTn id="57" dur="350" fill="hold"/>
                                            <p:tgtEl>
                                              <p:spTgt spid="42"/>
                                            </p:tgtEl>
                                            <p:attrNameLst>
                                              <p:attrName>ppt_h</p:attrName>
                                            </p:attrNameLst>
                                          </p:cBhvr>
                                          <p:tavLst>
                                            <p:tav tm="0">
                                              <p:val>
                                                <p:fltVal val="0"/>
                                              </p:val>
                                            </p:tav>
                                            <p:tav tm="100000">
                                              <p:val>
                                                <p:strVal val="#ppt_h"/>
                                              </p:val>
                                            </p:tav>
                                          </p:tavLst>
                                        </p:anim>
                                        <p:animEffect transition="in" filter="fade">
                                          <p:cBhvr>
                                            <p:cTn id="58" dur="350"/>
                                            <p:tgtEl>
                                              <p:spTgt spid="4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350" fill="hold"/>
                                            <p:tgtEl>
                                              <p:spTgt spid="39"/>
                                            </p:tgtEl>
                                            <p:attrNameLst>
                                              <p:attrName>ppt_w</p:attrName>
                                            </p:attrNameLst>
                                          </p:cBhvr>
                                          <p:tavLst>
                                            <p:tav tm="0">
                                              <p:val>
                                                <p:fltVal val="0"/>
                                              </p:val>
                                            </p:tav>
                                            <p:tav tm="100000">
                                              <p:val>
                                                <p:strVal val="#ppt_w"/>
                                              </p:val>
                                            </p:tav>
                                          </p:tavLst>
                                        </p:anim>
                                        <p:anim calcmode="lin" valueType="num">
                                          <p:cBhvr>
                                            <p:cTn id="62" dur="350" fill="hold"/>
                                            <p:tgtEl>
                                              <p:spTgt spid="39"/>
                                            </p:tgtEl>
                                            <p:attrNameLst>
                                              <p:attrName>ppt_h</p:attrName>
                                            </p:attrNameLst>
                                          </p:cBhvr>
                                          <p:tavLst>
                                            <p:tav tm="0">
                                              <p:val>
                                                <p:fltVal val="0"/>
                                              </p:val>
                                            </p:tav>
                                            <p:tav tm="100000">
                                              <p:val>
                                                <p:strVal val="#ppt_h"/>
                                              </p:val>
                                            </p:tav>
                                          </p:tavLst>
                                        </p:anim>
                                        <p:animEffect transition="in" filter="fade">
                                          <p:cBhvr>
                                            <p:cTn id="63" dur="350"/>
                                            <p:tgtEl>
                                              <p:spTgt spid="3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p:cTn id="66" dur="350" fill="hold"/>
                                            <p:tgtEl>
                                              <p:spTgt spid="40"/>
                                            </p:tgtEl>
                                            <p:attrNameLst>
                                              <p:attrName>ppt_w</p:attrName>
                                            </p:attrNameLst>
                                          </p:cBhvr>
                                          <p:tavLst>
                                            <p:tav tm="0">
                                              <p:val>
                                                <p:fltVal val="0"/>
                                              </p:val>
                                            </p:tav>
                                            <p:tav tm="100000">
                                              <p:val>
                                                <p:strVal val="#ppt_w"/>
                                              </p:val>
                                            </p:tav>
                                          </p:tavLst>
                                        </p:anim>
                                        <p:anim calcmode="lin" valueType="num">
                                          <p:cBhvr>
                                            <p:cTn id="67" dur="350" fill="hold"/>
                                            <p:tgtEl>
                                              <p:spTgt spid="40"/>
                                            </p:tgtEl>
                                            <p:attrNameLst>
                                              <p:attrName>ppt_h</p:attrName>
                                            </p:attrNameLst>
                                          </p:cBhvr>
                                          <p:tavLst>
                                            <p:tav tm="0">
                                              <p:val>
                                                <p:fltVal val="0"/>
                                              </p:val>
                                            </p:tav>
                                            <p:tav tm="100000">
                                              <p:val>
                                                <p:strVal val="#ppt_h"/>
                                              </p:val>
                                            </p:tav>
                                          </p:tavLst>
                                        </p:anim>
                                        <p:animEffect transition="in" filter="fade">
                                          <p:cBhvr>
                                            <p:cTn id="68" dur="350"/>
                                            <p:tgtEl>
                                              <p:spTgt spid="4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p:cTn id="71" dur="350" fill="hold"/>
                                            <p:tgtEl>
                                              <p:spTgt spid="41"/>
                                            </p:tgtEl>
                                            <p:attrNameLst>
                                              <p:attrName>ppt_w</p:attrName>
                                            </p:attrNameLst>
                                          </p:cBhvr>
                                          <p:tavLst>
                                            <p:tav tm="0">
                                              <p:val>
                                                <p:fltVal val="0"/>
                                              </p:val>
                                            </p:tav>
                                            <p:tav tm="100000">
                                              <p:val>
                                                <p:strVal val="#ppt_w"/>
                                              </p:val>
                                            </p:tav>
                                          </p:tavLst>
                                        </p:anim>
                                        <p:anim calcmode="lin" valueType="num">
                                          <p:cBhvr>
                                            <p:cTn id="72" dur="350" fill="hold"/>
                                            <p:tgtEl>
                                              <p:spTgt spid="41"/>
                                            </p:tgtEl>
                                            <p:attrNameLst>
                                              <p:attrName>ppt_h</p:attrName>
                                            </p:attrNameLst>
                                          </p:cBhvr>
                                          <p:tavLst>
                                            <p:tav tm="0">
                                              <p:val>
                                                <p:fltVal val="0"/>
                                              </p:val>
                                            </p:tav>
                                            <p:tav tm="100000">
                                              <p:val>
                                                <p:strVal val="#ppt_h"/>
                                              </p:val>
                                            </p:tav>
                                          </p:tavLst>
                                        </p:anim>
                                        <p:animEffect transition="in" filter="fade">
                                          <p:cBhvr>
                                            <p:cTn id="73" dur="3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201" grpId="0" animBg="1"/>
          <p:bldP spid="202" grpId="0" animBg="1"/>
          <p:bldP spid="249" grpId="0" animBg="1"/>
          <p:bldP spid="39" grpId="0" animBg="1"/>
          <p:bldP spid="40" grpId="0" animBg="1"/>
          <p:bldP spid="41" grpId="0" animBg="1"/>
          <p:bldP spid="4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BD079-4369-4530-8EB9-BB648C597F79}"/>
              </a:ext>
            </a:extLst>
          </p:cNvPr>
          <p:cNvSpPr>
            <a:spLocks noGrp="1"/>
          </p:cNvSpPr>
          <p:nvPr>
            <p:ph type="title"/>
          </p:nvPr>
        </p:nvSpPr>
        <p:spPr>
          <a:xfrm>
            <a:off x="838200" y="316139"/>
            <a:ext cx="10515600" cy="1325563"/>
          </a:xfrm>
        </p:spPr>
        <p:txBody>
          <a:bodyPr>
            <a:normAutofit/>
          </a:bodyPr>
          <a:lstStyle/>
          <a:p>
            <a:pPr algn="ctr"/>
            <a:r>
              <a:rPr lang="es-MX" sz="3200" b="1" dirty="0">
                <a:solidFill>
                  <a:schemeClr val="tx2"/>
                </a:solidFill>
                <a:latin typeface="Avenir Next LT Pro" panose="020B0504020202020204" pitchFamily="34" charset="0"/>
              </a:rPr>
              <a:t>INDICADORES DE SEGUIMIENTO MEDIDA VIGILANCIA ESPECIAL</a:t>
            </a:r>
            <a:endParaRPr lang="es-CO" sz="3200" b="1" dirty="0">
              <a:solidFill>
                <a:schemeClr val="tx2"/>
              </a:solidFill>
              <a:latin typeface="Avenir Next LT Pro" panose="020B0504020202020204" pitchFamily="34" charset="0"/>
            </a:endParaRPr>
          </a:p>
        </p:txBody>
      </p:sp>
      <p:graphicFrame>
        <p:nvGraphicFramePr>
          <p:cNvPr id="7" name="Gráfico 6">
            <a:extLst>
              <a:ext uri="{FF2B5EF4-FFF2-40B4-BE49-F238E27FC236}">
                <a16:creationId xmlns:a16="http://schemas.microsoft.com/office/drawing/2014/main" id="{288B69E7-E673-498A-B60E-A2537AAC2FC6}"/>
              </a:ext>
            </a:extLst>
          </p:cNvPr>
          <p:cNvGraphicFramePr/>
          <p:nvPr>
            <p:extLst>
              <p:ext uri="{D42A27DB-BD31-4B8C-83A1-F6EECF244321}">
                <p14:modId xmlns:p14="http://schemas.microsoft.com/office/powerpoint/2010/main" val="783428612"/>
              </p:ext>
            </p:extLst>
          </p:nvPr>
        </p:nvGraphicFramePr>
        <p:xfrm>
          <a:off x="2032000" y="1861457"/>
          <a:ext cx="8128000" cy="33636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2148857"/>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Sheets">
    <a:dk1>
      <a:srgbClr val="000000"/>
    </a:dk1>
    <a:lt1>
      <a:srgbClr val="FFFFFF"/>
    </a:lt1>
    <a:dk2>
      <a:srgbClr val="000000"/>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16159</TotalTime>
  <Words>1742</Words>
  <Application>Microsoft Office PowerPoint</Application>
  <PresentationFormat>Panorámica</PresentationFormat>
  <Paragraphs>546</Paragraphs>
  <Slides>35</Slides>
  <Notes>5</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35</vt:i4>
      </vt:variant>
    </vt:vector>
  </HeadingPairs>
  <TitlesOfParts>
    <vt:vector size="49" baseType="lpstr">
      <vt:lpstr>Arial</vt:lpstr>
      <vt:lpstr>Avenir Next LT Pro</vt:lpstr>
      <vt:lpstr>Biome Light</vt:lpstr>
      <vt:lpstr>Calibri</vt:lpstr>
      <vt:lpstr>Calibri Light</vt:lpstr>
      <vt:lpstr>Montserrat SemiBold</vt:lpstr>
      <vt:lpstr>Open Sans</vt:lpstr>
      <vt:lpstr>Open Sans Semibold</vt:lpstr>
      <vt:lpstr>Papyrus</vt:lpstr>
      <vt:lpstr>Symbol</vt:lpstr>
      <vt:lpstr>Times New Roman</vt:lpstr>
      <vt:lpstr>Wingdings</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INDICADORES DE SEGUIMIENTO MEDIDA VIGILANCIA ESPECIAL</vt:lpstr>
      <vt:lpstr>SEGUIMIENTO INDICADORES MEDIDA  DE VIGILANCIA ESPECIAL  BINOMIO MADRE E HIJO</vt:lpstr>
      <vt:lpstr>SEGUIMIENTO INDICADORES MEDIDA  DE VIGILANCIA ESPECIAL  MORTALIDAD INFANTIL</vt:lpstr>
      <vt:lpstr>SEGUIMIENTO INDICADORES MEDIDA  DE VIGILANCIA ESPECIAL  TAMIZACION CANCER EN MUJERES</vt:lpstr>
      <vt:lpstr>SEGUIMIENTO INDICADORES MEDIDA  DE VIGILANCIA ESPECIAL  RIESGO CARDIOVASCULAR</vt:lpstr>
      <vt:lpstr>EVALUACION POR PARTE DE LA  SNS AL MODELO DE ATENCION EN SALUD Y LA ESTIMACION DEL NIVEL DE RIESGO</vt:lpstr>
      <vt:lpstr>PROGRAMA DEMANDA INDUCIDA Y CARACTERIZACION DE RIESGOS INDIVIDUALES </vt:lpstr>
      <vt:lpstr>PROGRAMA DEMANDA INDUCIDA </vt:lpstr>
      <vt:lpstr>Presentación de PowerPoint</vt:lpstr>
      <vt:lpstr>Presentación de PowerPoint</vt:lpstr>
      <vt:lpstr>Presentación de PowerPoint</vt:lpstr>
      <vt:lpstr>Presentación de PowerPoint</vt:lpstr>
      <vt:lpstr>Presentación de PowerPoint</vt:lpstr>
      <vt:lpstr>Presentación de PowerPoint</vt:lpstr>
      <vt:lpstr>USUARIOS DX CON PATOLOGIA MENTAL</vt:lpstr>
      <vt:lpstr>PROGRAMAS DE ALTO IMPACTO ARTRITIS</vt:lpstr>
      <vt:lpstr>PROGRAMAS DE ALTO IMPACTO HEMOFILIA</vt:lpstr>
      <vt:lpstr>PROGRAMAS DE ALTO IMPACTO VIH</vt:lpstr>
      <vt:lpstr>PROGRAMAS DE ALTO IMPACTO ENFERMEDAD RENAL CRONICA</vt:lpstr>
      <vt:lpstr>PROGRAMA ALTO IMPACTO CANCER  </vt:lpstr>
      <vt:lpstr>ENFERMEDADES CRONICAS RESPIRATORIAS</vt:lpstr>
      <vt:lpstr>SEGUIMIENTO RED SALUD CASANARE  </vt:lpstr>
      <vt:lpstr>SEGUIMIENTO RED SALUD CASANARE</vt:lpstr>
      <vt:lpstr>INDICADORES DE IMPACTO RED SALUD CASANARE</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MONITOREO INDICADORES SEGUIMIENTO A LA MEDIDA 2016-2021</dc:title>
  <dc:creator>HP</dc:creator>
  <cp:lastModifiedBy>Gerencia02</cp:lastModifiedBy>
  <cp:revision>878</cp:revision>
  <cp:lastPrinted>2022-06-22T20:17:36Z</cp:lastPrinted>
  <dcterms:created xsi:type="dcterms:W3CDTF">2022-02-05T14:07:13Z</dcterms:created>
  <dcterms:modified xsi:type="dcterms:W3CDTF">2022-12-12T21:49:11Z</dcterms:modified>
</cp:coreProperties>
</file>