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5"/>
  </p:notesMasterIdLst>
  <p:sldIdLst>
    <p:sldId id="256" r:id="rId2"/>
    <p:sldId id="260" r:id="rId3"/>
    <p:sldId id="282" r:id="rId4"/>
    <p:sldId id="281" r:id="rId5"/>
    <p:sldId id="284" r:id="rId6"/>
    <p:sldId id="285" r:id="rId7"/>
    <p:sldId id="286" r:id="rId8"/>
    <p:sldId id="293" r:id="rId9"/>
    <p:sldId id="292" r:id="rId10"/>
    <p:sldId id="291" r:id="rId11"/>
    <p:sldId id="295" r:id="rId12"/>
    <p:sldId id="287" r:id="rId13"/>
    <p:sldId id="294" r:id="rId14"/>
    <p:sldId id="290" r:id="rId15"/>
    <p:sldId id="296" r:id="rId16"/>
    <p:sldId id="288" r:id="rId17"/>
    <p:sldId id="302" r:id="rId18"/>
    <p:sldId id="299" r:id="rId19"/>
    <p:sldId id="289" r:id="rId20"/>
    <p:sldId id="300" r:id="rId21"/>
    <p:sldId id="297" r:id="rId22"/>
    <p:sldId id="301" r:id="rId23"/>
    <p:sldId id="28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p:restoredTop sz="94674"/>
  </p:normalViewPr>
  <p:slideViewPr>
    <p:cSldViewPr snapToGrid="0">
      <p:cViewPr varScale="1">
        <p:scale>
          <a:sx n="124" d="100"/>
          <a:sy n="124" d="100"/>
        </p:scale>
        <p:origin x="6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9844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extLst>
      <p:ext uri="{BB962C8B-B14F-4D97-AF65-F5344CB8AC3E}">
        <p14:creationId xmlns:p14="http://schemas.microsoft.com/office/powerpoint/2010/main" val="193567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extLst>
      <p:ext uri="{BB962C8B-B14F-4D97-AF65-F5344CB8AC3E}">
        <p14:creationId xmlns:p14="http://schemas.microsoft.com/office/powerpoint/2010/main" val="4241656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extLst>
      <p:ext uri="{BB962C8B-B14F-4D97-AF65-F5344CB8AC3E}">
        <p14:creationId xmlns:p14="http://schemas.microsoft.com/office/powerpoint/2010/main" val="427930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extLst>
      <p:ext uri="{BB962C8B-B14F-4D97-AF65-F5344CB8AC3E}">
        <p14:creationId xmlns:p14="http://schemas.microsoft.com/office/powerpoint/2010/main" val="395480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extLst>
      <p:ext uri="{BB962C8B-B14F-4D97-AF65-F5344CB8AC3E}">
        <p14:creationId xmlns:p14="http://schemas.microsoft.com/office/powerpoint/2010/main" val="251913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extLst>
      <p:ext uri="{BB962C8B-B14F-4D97-AF65-F5344CB8AC3E}">
        <p14:creationId xmlns:p14="http://schemas.microsoft.com/office/powerpoint/2010/main" val="581369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extLst>
      <p:ext uri="{BB962C8B-B14F-4D97-AF65-F5344CB8AC3E}">
        <p14:creationId xmlns:p14="http://schemas.microsoft.com/office/powerpoint/2010/main" val="71132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extLst>
      <p:ext uri="{BB962C8B-B14F-4D97-AF65-F5344CB8AC3E}">
        <p14:creationId xmlns:p14="http://schemas.microsoft.com/office/powerpoint/2010/main" val="46661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extLst>
      <p:ext uri="{BB962C8B-B14F-4D97-AF65-F5344CB8AC3E}">
        <p14:creationId xmlns:p14="http://schemas.microsoft.com/office/powerpoint/2010/main" val="23657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extLst>
      <p:ext uri="{BB962C8B-B14F-4D97-AF65-F5344CB8AC3E}">
        <p14:creationId xmlns:p14="http://schemas.microsoft.com/office/powerpoint/2010/main" val="296467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extLst>
      <p:ext uri="{BB962C8B-B14F-4D97-AF65-F5344CB8AC3E}">
        <p14:creationId xmlns:p14="http://schemas.microsoft.com/office/powerpoint/2010/main" val="3749712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extLst>
      <p:ext uri="{BB962C8B-B14F-4D97-AF65-F5344CB8AC3E}">
        <p14:creationId xmlns:p14="http://schemas.microsoft.com/office/powerpoint/2010/main" val="351660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extLst>
      <p:ext uri="{BB962C8B-B14F-4D97-AF65-F5344CB8AC3E}">
        <p14:creationId xmlns:p14="http://schemas.microsoft.com/office/powerpoint/2010/main" val="329104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extLst>
      <p:ext uri="{BB962C8B-B14F-4D97-AF65-F5344CB8AC3E}">
        <p14:creationId xmlns:p14="http://schemas.microsoft.com/office/powerpoint/2010/main" val="43055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extLst>
      <p:ext uri="{BB962C8B-B14F-4D97-AF65-F5344CB8AC3E}">
        <p14:creationId xmlns:p14="http://schemas.microsoft.com/office/powerpoint/2010/main" val="2221821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extLst>
      <p:ext uri="{BB962C8B-B14F-4D97-AF65-F5344CB8AC3E}">
        <p14:creationId xmlns:p14="http://schemas.microsoft.com/office/powerpoint/2010/main" val="52527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extLst>
      <p:ext uri="{BB962C8B-B14F-4D97-AF65-F5344CB8AC3E}">
        <p14:creationId xmlns:p14="http://schemas.microsoft.com/office/powerpoint/2010/main" val="409055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extLst>
      <p:ext uri="{BB962C8B-B14F-4D97-AF65-F5344CB8AC3E}">
        <p14:creationId xmlns:p14="http://schemas.microsoft.com/office/powerpoint/2010/main" val="340403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extLst>
      <p:ext uri="{BB962C8B-B14F-4D97-AF65-F5344CB8AC3E}">
        <p14:creationId xmlns:p14="http://schemas.microsoft.com/office/powerpoint/2010/main" val="21670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extLst>
      <p:ext uri="{BB962C8B-B14F-4D97-AF65-F5344CB8AC3E}">
        <p14:creationId xmlns:p14="http://schemas.microsoft.com/office/powerpoint/2010/main" val="3888317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extLst>
      <p:ext uri="{BB962C8B-B14F-4D97-AF65-F5344CB8AC3E}">
        <p14:creationId xmlns:p14="http://schemas.microsoft.com/office/powerpoint/2010/main" val="66872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34903" y="1614052"/>
            <a:ext cx="10515600" cy="2852737"/>
          </a:xfrm>
          <a:prstGeom prst="rect">
            <a:avLst/>
          </a:prstGeom>
          <a:noFill/>
          <a:ln>
            <a:noFill/>
          </a:ln>
        </p:spPr>
        <p:txBody>
          <a:bodyPr spcFirstLastPara="1" wrap="square" lIns="91425" tIns="45700" rIns="91425" bIns="45700" anchor="ctr" anchorCtr="0">
            <a:noAutofit/>
          </a:bodyPr>
          <a:lstStyle/>
          <a:p>
            <a:pPr lvl="0" algn="just">
              <a:buClr>
                <a:srgbClr val="FFFFFF"/>
              </a:buClr>
              <a:buSzPts val="4000"/>
            </a:pPr>
            <a:r>
              <a:rPr lang="en-US" sz="4000" b="1" dirty="0">
                <a:solidFill>
                  <a:schemeClr val="bg2">
                    <a:lumMod val="75000"/>
                  </a:schemeClr>
                </a:solidFill>
              </a:rPr>
              <a:t>Sexto Informe de </a:t>
            </a:r>
            <a:r>
              <a:rPr lang="en-US" sz="4000" b="1" dirty="0" err="1">
                <a:solidFill>
                  <a:schemeClr val="bg2">
                    <a:lumMod val="75000"/>
                  </a:schemeClr>
                </a:solidFill>
              </a:rPr>
              <a:t>Evaluación</a:t>
            </a:r>
            <a:r>
              <a:rPr lang="en-US" sz="4000" b="1" dirty="0">
                <a:solidFill>
                  <a:schemeClr val="bg2">
                    <a:lumMod val="75000"/>
                  </a:schemeClr>
                </a:solidFill>
              </a:rPr>
              <a:t> del Grupo </a:t>
            </a:r>
            <a:r>
              <a:rPr lang="en-US" sz="4000" b="1" dirty="0" err="1">
                <a:solidFill>
                  <a:schemeClr val="bg2">
                    <a:lumMod val="75000"/>
                  </a:schemeClr>
                </a:solidFill>
              </a:rPr>
              <a:t>Intergubernamental</a:t>
            </a:r>
            <a:r>
              <a:rPr lang="en-US" sz="4000" b="1" dirty="0">
                <a:solidFill>
                  <a:schemeClr val="bg2">
                    <a:lumMod val="75000"/>
                  </a:schemeClr>
                </a:solidFill>
              </a:rPr>
              <a:t> de </a:t>
            </a:r>
            <a:r>
              <a:rPr lang="en-US" sz="4000" b="1" dirty="0" err="1">
                <a:solidFill>
                  <a:schemeClr val="bg2">
                    <a:lumMod val="75000"/>
                  </a:schemeClr>
                </a:solidFill>
              </a:rPr>
              <a:t>Expertos</a:t>
            </a:r>
            <a:r>
              <a:rPr lang="en-US" sz="4000" b="1" dirty="0">
                <a:solidFill>
                  <a:schemeClr val="bg2">
                    <a:lumMod val="75000"/>
                  </a:schemeClr>
                </a:solidFill>
              </a:rPr>
              <a:t> </a:t>
            </a:r>
            <a:r>
              <a:rPr lang="en-US" sz="4000" b="1" dirty="0" err="1">
                <a:solidFill>
                  <a:schemeClr val="bg2">
                    <a:lumMod val="75000"/>
                  </a:schemeClr>
                </a:solidFill>
              </a:rPr>
              <a:t>sobre</a:t>
            </a:r>
            <a:r>
              <a:rPr lang="en-US" sz="4000" b="1" dirty="0">
                <a:solidFill>
                  <a:schemeClr val="bg2">
                    <a:lumMod val="75000"/>
                  </a:schemeClr>
                </a:solidFill>
              </a:rPr>
              <a:t> el Cambio </a:t>
            </a:r>
            <a:r>
              <a:rPr lang="en-US" sz="4000" b="1" dirty="0" err="1">
                <a:solidFill>
                  <a:schemeClr val="bg2">
                    <a:lumMod val="75000"/>
                  </a:schemeClr>
                </a:solidFill>
              </a:rPr>
              <a:t>Climático</a:t>
            </a:r>
            <a:r>
              <a:rPr lang="en-US" sz="4000" b="1" dirty="0">
                <a:solidFill>
                  <a:schemeClr val="bg2">
                    <a:lumMod val="75000"/>
                  </a:schemeClr>
                </a:solidFill>
              </a:rPr>
              <a:t> (IPCC)</a:t>
            </a:r>
            <a:endParaRPr sz="4000" b="1" dirty="0">
              <a:solidFill>
                <a:schemeClr val="bg2">
                  <a:lumMod val="75000"/>
                </a:schemeClr>
              </a:solidFill>
              <a:sym typeface="Calibri"/>
            </a:endParaRPr>
          </a:p>
        </p:txBody>
      </p:sp>
      <p:sp>
        <p:nvSpPr>
          <p:cNvPr id="89" name="Google Shape;89;p13"/>
          <p:cNvSpPr txBox="1">
            <a:spLocks noGrp="1"/>
          </p:cNvSpPr>
          <p:nvPr>
            <p:ph type="body" idx="1"/>
          </p:nvPr>
        </p:nvSpPr>
        <p:spPr>
          <a:xfrm>
            <a:off x="831850" y="4755690"/>
            <a:ext cx="10515600" cy="7869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1600"/>
              <a:buNone/>
            </a:pPr>
            <a:r>
              <a:rPr lang="es-CO" sz="1800" dirty="0">
                <a:solidFill>
                  <a:srgbClr val="FFFFFF"/>
                </a:solidFill>
                <a:latin typeface="Calibri"/>
                <a:ea typeface="Calibri"/>
                <a:cs typeface="Calibri"/>
                <a:sym typeface="Calibri"/>
              </a:rPr>
              <a:t>Mauricio Bedoya-Gaitán</a:t>
            </a:r>
            <a:endParaRPr sz="1800" dirty="0">
              <a:solidFill>
                <a:srgbClr val="FFFFFF"/>
              </a:solidFill>
            </a:endParaRPr>
          </a:p>
          <a:p>
            <a:pPr marL="0" lvl="0" indent="0" algn="l" rtl="0">
              <a:lnSpc>
                <a:spcPct val="90000"/>
              </a:lnSpc>
              <a:spcBef>
                <a:spcPts val="0"/>
              </a:spcBef>
              <a:spcAft>
                <a:spcPts val="0"/>
              </a:spcAft>
              <a:buClr>
                <a:srgbClr val="FFFFFF"/>
              </a:buClr>
              <a:buSzPts val="1600"/>
              <a:buNone/>
            </a:pPr>
            <a:r>
              <a:rPr lang="es-ES" sz="1800" dirty="0">
                <a:solidFill>
                  <a:srgbClr val="FFFFFF"/>
                </a:solidFill>
              </a:rPr>
              <a:t>Gerente del Portafolio de Proyectos-Colombia</a:t>
            </a:r>
          </a:p>
          <a:p>
            <a:pPr marL="0" lvl="0" indent="0" algn="l" rtl="0">
              <a:lnSpc>
                <a:spcPct val="90000"/>
              </a:lnSpc>
              <a:spcBef>
                <a:spcPts val="0"/>
              </a:spcBef>
              <a:spcAft>
                <a:spcPts val="0"/>
              </a:spcAft>
              <a:buClr>
                <a:srgbClr val="FFFFFF"/>
              </a:buClr>
              <a:buSzPts val="1600"/>
              <a:buNone/>
            </a:pPr>
            <a:r>
              <a:rPr lang="es-ES" sz="1800" dirty="0">
                <a:solidFill>
                  <a:srgbClr val="FFFFFF"/>
                </a:solidFill>
              </a:rPr>
              <a:t>PNUMA</a:t>
            </a:r>
            <a:endParaRPr sz="1800" dirty="0">
              <a:solidFill>
                <a:srgbClr val="FFFFFF"/>
              </a:solidFill>
            </a:endParaRPr>
          </a:p>
        </p:txBody>
      </p:sp>
      <p:cxnSp>
        <p:nvCxnSpPr>
          <p:cNvPr id="90" name="Google Shape;90;p13"/>
          <p:cNvCxnSpPr/>
          <p:nvPr/>
        </p:nvCxnSpPr>
        <p:spPr>
          <a:xfrm>
            <a:off x="409875" y="4466789"/>
            <a:ext cx="7679263" cy="0"/>
          </a:xfrm>
          <a:prstGeom prst="straightConnector1">
            <a:avLst/>
          </a:prstGeom>
          <a:noFill/>
          <a:ln w="12700" cap="flat" cmpd="sng">
            <a:solidFill>
              <a:schemeClr val="lt1"/>
            </a:solidFill>
            <a:prstDash val="solid"/>
            <a:round/>
            <a:headEnd type="none" w="sm" len="sm"/>
            <a:tailEnd type="none" w="sm" len="sm"/>
          </a:ln>
        </p:spPr>
      </p:cxnSp>
      <p:cxnSp>
        <p:nvCxnSpPr>
          <p:cNvPr id="91" name="Google Shape;91;p13"/>
          <p:cNvCxnSpPr/>
          <p:nvPr/>
        </p:nvCxnSpPr>
        <p:spPr>
          <a:xfrm>
            <a:off x="409875" y="5642322"/>
            <a:ext cx="7679263" cy="0"/>
          </a:xfrm>
          <a:prstGeom prst="straightConnector1">
            <a:avLst/>
          </a:prstGeom>
          <a:noFill/>
          <a:ln w="12700" cap="flat" cmpd="sng">
            <a:solidFill>
              <a:schemeClr val="lt1"/>
            </a:solidFill>
            <a:prstDash val="solid"/>
            <a:round/>
            <a:headEnd type="none" w="sm" len="sm"/>
            <a:tailEnd type="none" w="sm" len="sm"/>
          </a:ln>
        </p:spPr>
      </p:cxnSp>
      <p:pic>
        <p:nvPicPr>
          <p:cNvPr id="93" name="Google Shape;93;p13" descr="Imagen que contiene dibujo&#10;&#10;Descripción generada automá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05779" y="-340027"/>
            <a:ext cx="2852738" cy="2852738"/>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lvl="0">
              <a:buClr>
                <a:srgbClr val="00AEEF"/>
              </a:buClr>
              <a:buSzPts val="2800"/>
            </a:pPr>
            <a:r>
              <a:rPr lang="es-ES" sz="2800" b="1" dirty="0">
                <a:solidFill>
                  <a:srgbClr val="00AEEF"/>
                </a:solidFill>
                <a:latin typeface="Roboto"/>
                <a:ea typeface="Roboto"/>
                <a:cs typeface="Roboto"/>
                <a:sym typeface="Roboto"/>
              </a:rPr>
              <a:t>Informe de las bases físico-científicas del cambio climático: Mensajes clave</a:t>
            </a: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7" y="2221818"/>
            <a:ext cx="11503200" cy="31298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839510"/>
          </a:xfrm>
        </p:spPr>
        <p:txBody>
          <a:bodyPr/>
          <a:lstStyle/>
          <a:p>
            <a:pPr marL="571500" indent="-457200" algn="just">
              <a:lnSpc>
                <a:spcPct val="100000"/>
              </a:lnSpc>
              <a:buSzPct val="90000"/>
              <a:buAutoNum type="arabicPeriod"/>
            </a:pPr>
            <a:r>
              <a:rPr lang="en-US" dirty="0"/>
              <a:t>Estado Actual del </a:t>
            </a:r>
            <a:r>
              <a:rPr lang="en-US" dirty="0" err="1"/>
              <a:t>Clima</a:t>
            </a:r>
            <a:endParaRPr lang="en-US" sz="1600" dirty="0"/>
          </a:p>
          <a:p>
            <a:pPr marL="114300" indent="0" algn="just">
              <a:lnSpc>
                <a:spcPct val="100000"/>
              </a:lnSpc>
              <a:buNone/>
            </a:pPr>
            <a:endParaRPr lang="en-US" sz="2400" dirty="0"/>
          </a:p>
          <a:p>
            <a:pPr algn="just"/>
            <a:r>
              <a:rPr lang="en-US" dirty="0"/>
              <a:t>El </a:t>
            </a:r>
            <a:r>
              <a:rPr lang="en-US" dirty="0" err="1"/>
              <a:t>cambio</a:t>
            </a:r>
            <a:r>
              <a:rPr lang="en-US" dirty="0"/>
              <a:t> </a:t>
            </a:r>
            <a:r>
              <a:rPr lang="en-US" dirty="0" err="1"/>
              <a:t>climático</a:t>
            </a:r>
            <a:r>
              <a:rPr lang="en-US" dirty="0"/>
              <a:t> </a:t>
            </a:r>
            <a:r>
              <a:rPr lang="en-US" dirty="0" err="1"/>
              <a:t>inducido</a:t>
            </a:r>
            <a:r>
              <a:rPr lang="en-US" dirty="0"/>
              <a:t> por el hombre </a:t>
            </a:r>
            <a:r>
              <a:rPr lang="en-US" dirty="0" err="1"/>
              <a:t>está</a:t>
            </a:r>
            <a:r>
              <a:rPr lang="en-US" dirty="0"/>
              <a:t> </a:t>
            </a:r>
            <a:r>
              <a:rPr lang="en-US" dirty="0" err="1"/>
              <a:t>afectando</a:t>
            </a:r>
            <a:r>
              <a:rPr lang="en-US" dirty="0"/>
              <a:t> </a:t>
            </a:r>
            <a:r>
              <a:rPr lang="en-US" dirty="0" err="1"/>
              <a:t>muchos</a:t>
            </a:r>
            <a:r>
              <a:rPr lang="en-US" dirty="0"/>
              <a:t> </a:t>
            </a:r>
            <a:r>
              <a:rPr lang="en-US" dirty="0" err="1"/>
              <a:t>fenómenos</a:t>
            </a:r>
            <a:r>
              <a:rPr lang="en-US" dirty="0"/>
              <a:t> </a:t>
            </a:r>
            <a:r>
              <a:rPr lang="en-US" dirty="0" err="1"/>
              <a:t>meteorológicos</a:t>
            </a:r>
            <a:r>
              <a:rPr lang="en-US" dirty="0"/>
              <a:t> y </a:t>
            </a:r>
            <a:r>
              <a:rPr lang="en-US" dirty="0" err="1"/>
              <a:t>climáticos</a:t>
            </a:r>
            <a:r>
              <a:rPr lang="en-US" dirty="0"/>
              <a:t> </a:t>
            </a:r>
            <a:r>
              <a:rPr lang="en-US" dirty="0" err="1"/>
              <a:t>extremos</a:t>
            </a:r>
            <a:r>
              <a:rPr lang="en-US" dirty="0"/>
              <a:t> </a:t>
            </a:r>
            <a:r>
              <a:rPr lang="en-US" dirty="0" err="1"/>
              <a:t>en</a:t>
            </a:r>
            <a:r>
              <a:rPr lang="en-US" dirty="0"/>
              <a:t> </a:t>
            </a:r>
            <a:r>
              <a:rPr lang="en-US" dirty="0" err="1"/>
              <a:t>todas</a:t>
            </a:r>
            <a:r>
              <a:rPr lang="en-US" dirty="0"/>
              <a:t> las </a:t>
            </a:r>
            <a:r>
              <a:rPr lang="en-US" dirty="0" err="1"/>
              <a:t>regiones</a:t>
            </a:r>
            <a:r>
              <a:rPr lang="en-US" dirty="0"/>
              <a:t> del </a:t>
            </a:r>
            <a:r>
              <a:rPr lang="en-US" dirty="0" err="1"/>
              <a:t>mundo</a:t>
            </a:r>
            <a:r>
              <a:rPr lang="en-US" dirty="0"/>
              <a:t>.</a:t>
            </a:r>
          </a:p>
          <a:p>
            <a:pPr marL="114300" indent="0" algn="just">
              <a:buNone/>
            </a:pPr>
            <a:r>
              <a:rPr lang="en-US" dirty="0"/>
              <a:t> </a:t>
            </a:r>
          </a:p>
          <a:p>
            <a:pPr algn="just"/>
            <a:r>
              <a:rPr lang="en-US" dirty="0"/>
              <a:t>Las </a:t>
            </a:r>
            <a:r>
              <a:rPr lang="en-US" dirty="0" err="1"/>
              <a:t>pruebas</a:t>
            </a:r>
            <a:r>
              <a:rPr lang="en-US" dirty="0"/>
              <a:t> de los </a:t>
            </a:r>
            <a:r>
              <a:rPr lang="en-US" dirty="0" err="1"/>
              <a:t>cambios</a:t>
            </a:r>
            <a:r>
              <a:rPr lang="en-US" dirty="0"/>
              <a:t> </a:t>
            </a:r>
            <a:r>
              <a:rPr lang="en-US" dirty="0" err="1"/>
              <a:t>observados</a:t>
            </a:r>
            <a:r>
              <a:rPr lang="en-US" dirty="0"/>
              <a:t> </a:t>
            </a:r>
            <a:r>
              <a:rPr lang="en-US" dirty="0" err="1"/>
              <a:t>en</a:t>
            </a:r>
            <a:r>
              <a:rPr lang="en-US" dirty="0"/>
              <a:t> </a:t>
            </a:r>
            <a:r>
              <a:rPr lang="en-US" dirty="0" err="1"/>
              <a:t>fenómenos</a:t>
            </a:r>
            <a:r>
              <a:rPr lang="en-US" dirty="0"/>
              <a:t> </a:t>
            </a:r>
            <a:r>
              <a:rPr lang="en-US" dirty="0" err="1"/>
              <a:t>extremos</a:t>
            </a:r>
            <a:r>
              <a:rPr lang="en-US" dirty="0"/>
              <a:t> </a:t>
            </a:r>
            <a:r>
              <a:rPr lang="en-US" dirty="0" err="1"/>
              <a:t>como</a:t>
            </a:r>
            <a:r>
              <a:rPr lang="en-US" dirty="0"/>
              <a:t> olas de </a:t>
            </a:r>
            <a:r>
              <a:rPr lang="en-US" dirty="0" err="1"/>
              <a:t>calor</a:t>
            </a:r>
            <a:r>
              <a:rPr lang="en-US" dirty="0"/>
              <a:t>, </a:t>
            </a:r>
            <a:r>
              <a:rPr lang="en-US" dirty="0" err="1"/>
              <a:t>fuertes</a:t>
            </a:r>
            <a:r>
              <a:rPr lang="en-US" dirty="0"/>
              <a:t> </a:t>
            </a:r>
            <a:r>
              <a:rPr lang="en-US" dirty="0" err="1"/>
              <a:t>precipitaciones</a:t>
            </a:r>
            <a:r>
              <a:rPr lang="en-US" dirty="0"/>
              <a:t>, </a:t>
            </a:r>
            <a:r>
              <a:rPr lang="en-US" dirty="0" err="1"/>
              <a:t>sequías</a:t>
            </a:r>
            <a:r>
              <a:rPr lang="en-US" dirty="0"/>
              <a:t> y </a:t>
            </a:r>
            <a:r>
              <a:rPr lang="en-US" dirty="0" err="1"/>
              <a:t>ciclones</a:t>
            </a:r>
            <a:r>
              <a:rPr lang="en-US" dirty="0"/>
              <a:t> </a:t>
            </a:r>
            <a:r>
              <a:rPr lang="en-US" dirty="0" err="1"/>
              <a:t>tropicales</a:t>
            </a:r>
            <a:r>
              <a:rPr lang="en-US" dirty="0"/>
              <a:t>, y, </a:t>
            </a:r>
            <a:r>
              <a:rPr lang="en-US" dirty="0" err="1"/>
              <a:t>en</a:t>
            </a:r>
            <a:r>
              <a:rPr lang="en-US" dirty="0"/>
              <a:t> particular, </a:t>
            </a:r>
            <a:r>
              <a:rPr lang="en-US" dirty="0" err="1"/>
              <a:t>su</a:t>
            </a:r>
            <a:r>
              <a:rPr lang="en-US" dirty="0"/>
              <a:t> </a:t>
            </a:r>
            <a:r>
              <a:rPr lang="en-US" dirty="0" err="1"/>
              <a:t>atribución</a:t>
            </a:r>
            <a:r>
              <a:rPr lang="en-US" dirty="0"/>
              <a:t> a la </a:t>
            </a:r>
            <a:r>
              <a:rPr lang="en-US" dirty="0" err="1"/>
              <a:t>influencia</a:t>
            </a:r>
            <a:r>
              <a:rPr lang="en-US" dirty="0"/>
              <a:t> </a:t>
            </a:r>
            <a:r>
              <a:rPr lang="en-US" dirty="0" err="1"/>
              <a:t>humana</a:t>
            </a:r>
            <a:r>
              <a:rPr lang="en-US" dirty="0"/>
              <a:t>, se ha </a:t>
            </a:r>
            <a:r>
              <a:rPr lang="en-US" dirty="0" err="1"/>
              <a:t>reforzado</a:t>
            </a:r>
            <a:r>
              <a:rPr lang="en-US" dirty="0"/>
              <a:t> </a:t>
            </a:r>
            <a:r>
              <a:rPr lang="en-US" dirty="0" err="1"/>
              <a:t>desde</a:t>
            </a:r>
            <a:r>
              <a:rPr lang="en-US" dirty="0"/>
              <a:t> el Quinto Informe.</a:t>
            </a:r>
          </a:p>
          <a:p>
            <a:pPr marL="114300" indent="0" algn="just">
              <a:buNone/>
            </a:pPr>
            <a:endParaRPr lang="en-US" dirty="0"/>
          </a:p>
          <a:p>
            <a:pPr marL="114300" indent="0" algn="just">
              <a:buNone/>
            </a:pPr>
            <a:r>
              <a:rPr lang="en-US" dirty="0"/>
              <a:t> </a:t>
            </a:r>
          </a:p>
        </p:txBody>
      </p:sp>
    </p:spTree>
    <p:extLst>
      <p:ext uri="{BB962C8B-B14F-4D97-AF65-F5344CB8AC3E}">
        <p14:creationId xmlns:p14="http://schemas.microsoft.com/office/powerpoint/2010/main" val="304629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lvl="0">
              <a:buClr>
                <a:srgbClr val="00AEEF"/>
              </a:buClr>
              <a:buSzPts val="2800"/>
            </a:pPr>
            <a:r>
              <a:rPr lang="es-ES" sz="2800" b="1" dirty="0">
                <a:solidFill>
                  <a:srgbClr val="00AEEF"/>
                </a:solidFill>
                <a:latin typeface="Roboto"/>
                <a:ea typeface="Roboto"/>
                <a:cs typeface="Roboto"/>
                <a:sym typeface="Roboto"/>
              </a:rPr>
              <a:t>Informe de las bases físico-científicas del cambio climático: Mensajes clave</a:t>
            </a: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7" y="2221818"/>
            <a:ext cx="11503200" cy="31298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53067" y="1241087"/>
            <a:ext cx="11467777" cy="703216"/>
          </a:xfrm>
        </p:spPr>
        <p:txBody>
          <a:bodyPr/>
          <a:lstStyle/>
          <a:p>
            <a:pPr marL="571500" indent="-457200" algn="just">
              <a:lnSpc>
                <a:spcPct val="100000"/>
              </a:lnSpc>
              <a:buSzPct val="90000"/>
              <a:buAutoNum type="arabicPeriod"/>
            </a:pPr>
            <a:r>
              <a:rPr lang="en-US" dirty="0"/>
              <a:t>Estado Actual del </a:t>
            </a:r>
            <a:r>
              <a:rPr lang="en-US" dirty="0" err="1"/>
              <a:t>Clima</a:t>
            </a:r>
            <a:endParaRPr lang="en-US" sz="1600" dirty="0"/>
          </a:p>
          <a:p>
            <a:pPr marL="114300" indent="0" algn="just">
              <a:lnSpc>
                <a:spcPct val="100000"/>
              </a:lnSpc>
              <a:buNone/>
            </a:pPr>
            <a:endParaRPr lang="en-US" sz="2400" dirty="0"/>
          </a:p>
          <a:p>
            <a:pPr marL="114300" indent="0" algn="just">
              <a:buNone/>
            </a:pPr>
            <a:endParaRPr lang="en-US" dirty="0"/>
          </a:p>
          <a:p>
            <a:pPr marL="114300" indent="0" algn="just">
              <a:buNone/>
            </a:pPr>
            <a:r>
              <a:rPr lang="en-US" dirty="0"/>
              <a:t> </a:t>
            </a:r>
          </a:p>
        </p:txBody>
      </p:sp>
      <p:pic>
        <p:nvPicPr>
          <p:cNvPr id="3" name="Imagen 2">
            <a:extLst>
              <a:ext uri="{FF2B5EF4-FFF2-40B4-BE49-F238E27FC236}">
                <a16:creationId xmlns:a16="http://schemas.microsoft.com/office/drawing/2014/main" id="{685A19D6-6EF5-914A-9D2B-B4317BE16014}"/>
              </a:ext>
            </a:extLst>
          </p:cNvPr>
          <p:cNvPicPr>
            <a:picLocks noChangeAspect="1"/>
          </p:cNvPicPr>
          <p:nvPr/>
        </p:nvPicPr>
        <p:blipFill>
          <a:blip r:embed="rId4"/>
          <a:stretch>
            <a:fillRect/>
          </a:stretch>
        </p:blipFill>
        <p:spPr>
          <a:xfrm>
            <a:off x="462455" y="1998005"/>
            <a:ext cx="11049000" cy="4572000"/>
          </a:xfrm>
          <a:prstGeom prst="rect">
            <a:avLst/>
          </a:prstGeom>
        </p:spPr>
      </p:pic>
    </p:spTree>
    <p:extLst>
      <p:ext uri="{BB962C8B-B14F-4D97-AF65-F5344CB8AC3E}">
        <p14:creationId xmlns:p14="http://schemas.microsoft.com/office/powerpoint/2010/main" val="232303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172726"/>
          </a:xfrm>
        </p:spPr>
        <p:txBody>
          <a:bodyPr/>
          <a:lstStyle/>
          <a:p>
            <a:pPr marL="628650" indent="-514350" algn="just">
              <a:lnSpc>
                <a:spcPct val="100000"/>
              </a:lnSpc>
              <a:buSzPct val="90000"/>
              <a:buFont typeface="+mj-lt"/>
              <a:buAutoNum type="arabicPeriod" startAt="2"/>
            </a:pPr>
            <a:r>
              <a:rPr lang="en-US" dirty="0" err="1"/>
              <a:t>Posibles</a:t>
            </a:r>
            <a:r>
              <a:rPr lang="en-US" dirty="0"/>
              <a:t> </a:t>
            </a:r>
            <a:r>
              <a:rPr lang="en-US" dirty="0" err="1"/>
              <a:t>climas</a:t>
            </a:r>
            <a:r>
              <a:rPr lang="en-US" dirty="0"/>
              <a:t> </a:t>
            </a:r>
            <a:r>
              <a:rPr lang="en-US" dirty="0" err="1"/>
              <a:t>futuros</a:t>
            </a:r>
            <a:endParaRPr lang="en-US" dirty="0"/>
          </a:p>
          <a:p>
            <a:pPr marL="114300" indent="0" algn="just">
              <a:lnSpc>
                <a:spcPct val="150000"/>
              </a:lnSpc>
              <a:buNone/>
            </a:pPr>
            <a:r>
              <a:rPr lang="en-US" dirty="0"/>
              <a:t>La </a:t>
            </a:r>
            <a:r>
              <a:rPr lang="en-US" dirty="0" err="1"/>
              <a:t>temperatura</a:t>
            </a:r>
            <a:r>
              <a:rPr lang="en-US" dirty="0"/>
              <a:t> global de la </a:t>
            </a:r>
            <a:r>
              <a:rPr lang="en-US" dirty="0" err="1"/>
              <a:t>superficie</a:t>
            </a:r>
            <a:r>
              <a:rPr lang="en-US" dirty="0"/>
              <a:t> </a:t>
            </a:r>
            <a:r>
              <a:rPr lang="en-US" dirty="0" err="1"/>
              <a:t>seguirá</a:t>
            </a:r>
            <a:r>
              <a:rPr lang="en-US" dirty="0"/>
              <a:t> </a:t>
            </a:r>
            <a:r>
              <a:rPr lang="en-US" dirty="0" err="1"/>
              <a:t>aumentando</a:t>
            </a:r>
            <a:r>
              <a:rPr lang="en-US" dirty="0"/>
              <a:t> hasta al </a:t>
            </a:r>
            <a:r>
              <a:rPr lang="en-US" dirty="0" err="1"/>
              <a:t>menos</a:t>
            </a:r>
            <a:r>
              <a:rPr lang="en-US" dirty="0"/>
              <a:t> </a:t>
            </a:r>
            <a:r>
              <a:rPr lang="en-US" dirty="0" err="1"/>
              <a:t>mediados</a:t>
            </a:r>
            <a:r>
              <a:rPr lang="en-US" dirty="0"/>
              <a:t> de </a:t>
            </a:r>
            <a:r>
              <a:rPr lang="en-US" dirty="0" err="1"/>
              <a:t>siglo</a:t>
            </a:r>
            <a:r>
              <a:rPr lang="en-US" dirty="0"/>
              <a:t> </a:t>
            </a:r>
            <a:r>
              <a:rPr lang="en-US" dirty="0" err="1"/>
              <a:t>en</a:t>
            </a:r>
            <a:r>
              <a:rPr lang="en-US" dirty="0"/>
              <a:t> </a:t>
            </a:r>
            <a:r>
              <a:rPr lang="en-US" dirty="0" err="1"/>
              <a:t>todos</a:t>
            </a:r>
            <a:r>
              <a:rPr lang="en-US" dirty="0"/>
              <a:t> los los </a:t>
            </a:r>
            <a:r>
              <a:rPr lang="en-US" dirty="0" err="1"/>
              <a:t>escenarios</a:t>
            </a:r>
            <a:r>
              <a:rPr lang="en-US" dirty="0"/>
              <a:t> de </a:t>
            </a:r>
            <a:r>
              <a:rPr lang="en-US" dirty="0" err="1"/>
              <a:t>emisiones</a:t>
            </a:r>
            <a:r>
              <a:rPr lang="en-US" dirty="0"/>
              <a:t> </a:t>
            </a:r>
            <a:r>
              <a:rPr lang="en-US" dirty="0" err="1"/>
              <a:t>considerados</a:t>
            </a:r>
            <a:r>
              <a:rPr lang="en-US" dirty="0"/>
              <a:t>. El </a:t>
            </a:r>
            <a:r>
              <a:rPr lang="en-US" dirty="0" err="1"/>
              <a:t>calentamiento</a:t>
            </a:r>
            <a:r>
              <a:rPr lang="en-US" dirty="0"/>
              <a:t> global de 1,5°C y 2°C se </a:t>
            </a:r>
            <a:r>
              <a:rPr lang="en-US" dirty="0" err="1"/>
              <a:t>superará</a:t>
            </a:r>
            <a:r>
              <a:rPr lang="en-US" dirty="0"/>
              <a:t> </a:t>
            </a:r>
            <a:r>
              <a:rPr lang="en-US" dirty="0" err="1"/>
              <a:t>durante</a:t>
            </a:r>
            <a:r>
              <a:rPr lang="en-US" dirty="0"/>
              <a:t> el </a:t>
            </a:r>
            <a:r>
              <a:rPr lang="en-US" dirty="0" err="1"/>
              <a:t>siglo</a:t>
            </a:r>
            <a:r>
              <a:rPr lang="en-US" dirty="0"/>
              <a:t> XXI a </a:t>
            </a:r>
            <a:r>
              <a:rPr lang="en-US" dirty="0" err="1"/>
              <a:t>menos</a:t>
            </a:r>
            <a:r>
              <a:rPr lang="en-US" dirty="0"/>
              <a:t> que se </a:t>
            </a:r>
            <a:r>
              <a:rPr lang="en-US" dirty="0" err="1"/>
              <a:t>produzcan</a:t>
            </a:r>
            <a:r>
              <a:rPr lang="en-US" dirty="0"/>
              <a:t> </a:t>
            </a:r>
            <a:r>
              <a:rPr lang="en-US" dirty="0" err="1"/>
              <a:t>en</a:t>
            </a:r>
            <a:r>
              <a:rPr lang="en-US" dirty="0"/>
              <a:t> las </a:t>
            </a:r>
            <a:r>
              <a:rPr lang="en-US" dirty="0" err="1"/>
              <a:t>próximas</a:t>
            </a:r>
            <a:r>
              <a:rPr lang="en-US" dirty="0"/>
              <a:t> </a:t>
            </a:r>
            <a:r>
              <a:rPr lang="en-US" dirty="0" err="1"/>
              <a:t>décadas</a:t>
            </a:r>
            <a:r>
              <a:rPr lang="en-US" dirty="0"/>
              <a:t> </a:t>
            </a:r>
            <a:r>
              <a:rPr lang="en-US" dirty="0" err="1"/>
              <a:t>profundas</a:t>
            </a:r>
            <a:r>
              <a:rPr lang="en-US" dirty="0"/>
              <a:t> </a:t>
            </a:r>
            <a:r>
              <a:rPr lang="en-US" dirty="0" err="1"/>
              <a:t>reducciones</a:t>
            </a:r>
            <a:r>
              <a:rPr lang="en-US" dirty="0"/>
              <a:t> de las </a:t>
            </a:r>
            <a:r>
              <a:rPr lang="en-US" dirty="0" err="1"/>
              <a:t>emisiones</a:t>
            </a:r>
            <a:r>
              <a:rPr lang="en-US" dirty="0"/>
              <a:t> de </a:t>
            </a:r>
            <a:r>
              <a:rPr lang="en-US" dirty="0" err="1"/>
              <a:t>dióxido</a:t>
            </a:r>
            <a:r>
              <a:rPr lang="en-US" dirty="0"/>
              <a:t> de </a:t>
            </a:r>
            <a:r>
              <a:rPr lang="en-US" dirty="0" err="1"/>
              <a:t>carbono</a:t>
            </a:r>
            <a:r>
              <a:rPr lang="en-US" dirty="0"/>
              <a:t> (CO2) y de </a:t>
            </a:r>
            <a:r>
              <a:rPr lang="en-US" dirty="0" err="1"/>
              <a:t>otros</a:t>
            </a:r>
            <a:r>
              <a:rPr lang="en-US" dirty="0"/>
              <a:t> gases de </a:t>
            </a:r>
            <a:r>
              <a:rPr lang="en-US" dirty="0" err="1"/>
              <a:t>efecto</a:t>
            </a:r>
            <a:r>
              <a:rPr lang="en-US" dirty="0"/>
              <a:t> </a:t>
            </a:r>
            <a:r>
              <a:rPr lang="en-US" dirty="0" err="1"/>
              <a:t>invernadero</a:t>
            </a:r>
            <a:r>
              <a:rPr lang="en-US" sz="2400" dirty="0"/>
              <a:t>.</a:t>
            </a:r>
          </a:p>
          <a:p>
            <a:pPr marL="114300" indent="0" algn="just">
              <a:buNone/>
            </a:pPr>
            <a:endParaRPr lang="en-US" dirty="0"/>
          </a:p>
          <a:p>
            <a:pPr marL="114300" indent="0" algn="just">
              <a:buNone/>
            </a:pPr>
            <a:r>
              <a:rPr lang="en-US" dirty="0"/>
              <a:t> </a:t>
            </a:r>
          </a:p>
        </p:txBody>
      </p:sp>
    </p:spTree>
    <p:extLst>
      <p:ext uri="{BB962C8B-B14F-4D97-AF65-F5344CB8AC3E}">
        <p14:creationId xmlns:p14="http://schemas.microsoft.com/office/powerpoint/2010/main" val="194098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pic>
        <p:nvPicPr>
          <p:cNvPr id="5" name="Imagen 4">
            <a:extLst>
              <a:ext uri="{FF2B5EF4-FFF2-40B4-BE49-F238E27FC236}">
                <a16:creationId xmlns:a16="http://schemas.microsoft.com/office/drawing/2014/main" id="{C2B86D56-1416-5940-BD9E-B31D7A33A52B}"/>
              </a:ext>
            </a:extLst>
          </p:cNvPr>
          <p:cNvPicPr>
            <a:picLocks noChangeAspect="1"/>
          </p:cNvPicPr>
          <p:nvPr/>
        </p:nvPicPr>
        <p:blipFill>
          <a:blip r:embed="rId4"/>
          <a:stretch>
            <a:fillRect/>
          </a:stretch>
        </p:blipFill>
        <p:spPr>
          <a:xfrm>
            <a:off x="1402722" y="1276306"/>
            <a:ext cx="9203891" cy="4551924"/>
          </a:xfrm>
          <a:prstGeom prst="rect">
            <a:avLst/>
          </a:prstGeom>
        </p:spPr>
      </p:pic>
    </p:spTree>
    <p:extLst>
      <p:ext uri="{BB962C8B-B14F-4D97-AF65-F5344CB8AC3E}">
        <p14:creationId xmlns:p14="http://schemas.microsoft.com/office/powerpoint/2010/main" val="130772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a:t>
            </a:r>
            <a:r>
              <a:rPr lang="es-ES" sz="2800" b="1" dirty="0">
                <a:solidFill>
                  <a:srgbClr val="00AEEF"/>
                </a:solidFill>
                <a:latin typeface="Roboto"/>
                <a:ea typeface="Roboto"/>
                <a:sym typeface="Roboto"/>
              </a:rPr>
              <a:t>clave</a:t>
            </a:r>
            <a:endParaRPr sz="2800" b="1" dirty="0">
              <a:solidFill>
                <a:srgbClr val="00AEEF"/>
              </a:solidFill>
              <a:latin typeface="Roboto"/>
              <a:ea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53067" y="2224788"/>
            <a:ext cx="11467777" cy="3524959"/>
          </a:xfrm>
        </p:spPr>
        <p:txBody>
          <a:bodyPr/>
          <a:lstStyle/>
          <a:p>
            <a:pPr marL="114300" indent="0" algn="just">
              <a:lnSpc>
                <a:spcPct val="150000"/>
              </a:lnSpc>
              <a:buNone/>
            </a:pPr>
            <a:r>
              <a:rPr lang="en-US" sz="2450" dirty="0" err="1"/>
              <a:t>Muchos</a:t>
            </a:r>
            <a:r>
              <a:rPr lang="en-US" sz="2450" dirty="0"/>
              <a:t> </a:t>
            </a:r>
            <a:r>
              <a:rPr lang="en-US" sz="2450" dirty="0" err="1"/>
              <a:t>cambios</a:t>
            </a:r>
            <a:r>
              <a:rPr lang="en-US" sz="2450" dirty="0"/>
              <a:t> </a:t>
            </a:r>
            <a:r>
              <a:rPr lang="en-US" sz="2450" dirty="0" err="1"/>
              <a:t>en</a:t>
            </a:r>
            <a:r>
              <a:rPr lang="en-US" sz="2450" dirty="0"/>
              <a:t> el </a:t>
            </a:r>
            <a:r>
              <a:rPr lang="en-US" sz="2450" dirty="0" err="1"/>
              <a:t>sistema</a:t>
            </a:r>
            <a:r>
              <a:rPr lang="en-US" sz="2450" dirty="0"/>
              <a:t> </a:t>
            </a:r>
            <a:r>
              <a:rPr lang="en-US" sz="2450" dirty="0" err="1"/>
              <a:t>climático</a:t>
            </a:r>
            <a:r>
              <a:rPr lang="en-US" sz="2450" dirty="0"/>
              <a:t> se </a:t>
            </a:r>
            <a:r>
              <a:rPr lang="en-US" sz="2450" dirty="0" err="1"/>
              <a:t>vuelven</a:t>
            </a:r>
            <a:r>
              <a:rPr lang="en-US" sz="2450" dirty="0"/>
              <a:t> </a:t>
            </a:r>
            <a:r>
              <a:rPr lang="en-US" sz="2450" dirty="0" err="1"/>
              <a:t>mayores</a:t>
            </a:r>
            <a:r>
              <a:rPr lang="en-US" sz="2450" dirty="0"/>
              <a:t> </a:t>
            </a:r>
            <a:r>
              <a:rPr lang="en-US" sz="2450" dirty="0" err="1"/>
              <a:t>en</a:t>
            </a:r>
            <a:r>
              <a:rPr lang="en-US" sz="2450" dirty="0"/>
              <a:t> </a:t>
            </a:r>
            <a:r>
              <a:rPr lang="en-US" sz="2450" dirty="0" err="1"/>
              <a:t>relación</a:t>
            </a:r>
            <a:r>
              <a:rPr lang="en-US" sz="2450" dirty="0"/>
              <a:t> </a:t>
            </a:r>
            <a:r>
              <a:rPr lang="en-US" sz="2450" dirty="0" err="1"/>
              <a:t>directa</a:t>
            </a:r>
            <a:r>
              <a:rPr lang="en-US" sz="2450" dirty="0"/>
              <a:t> con el </a:t>
            </a:r>
            <a:r>
              <a:rPr lang="en-US" sz="2450" dirty="0" err="1"/>
              <a:t>aumento</a:t>
            </a:r>
            <a:r>
              <a:rPr lang="en-US" sz="2450" dirty="0"/>
              <a:t> del </a:t>
            </a:r>
            <a:r>
              <a:rPr lang="en-US" sz="2450" dirty="0" err="1"/>
              <a:t>calentamiento</a:t>
            </a:r>
            <a:r>
              <a:rPr lang="en-US" sz="2450" dirty="0"/>
              <a:t> global. Entre </a:t>
            </a:r>
            <a:r>
              <a:rPr lang="en-US" sz="2450" dirty="0" err="1"/>
              <a:t>ellos</a:t>
            </a:r>
            <a:r>
              <a:rPr lang="en-US" sz="2450" dirty="0"/>
              <a:t> se </a:t>
            </a:r>
            <a:r>
              <a:rPr lang="en-US" sz="2450" dirty="0" err="1"/>
              <a:t>encuentran</a:t>
            </a:r>
            <a:r>
              <a:rPr lang="en-US" sz="2450" dirty="0"/>
              <a:t> el </a:t>
            </a:r>
            <a:r>
              <a:rPr lang="en-US" sz="2450" dirty="0" err="1"/>
              <a:t>aumento</a:t>
            </a:r>
            <a:r>
              <a:rPr lang="en-US" sz="2450" dirty="0"/>
              <a:t> de la </a:t>
            </a:r>
            <a:r>
              <a:rPr lang="en-US" sz="2450" dirty="0" err="1"/>
              <a:t>frecuencia</a:t>
            </a:r>
            <a:r>
              <a:rPr lang="en-US" sz="2450" dirty="0"/>
              <a:t> e </a:t>
            </a:r>
            <a:r>
              <a:rPr lang="en-US" sz="2450" dirty="0" err="1"/>
              <a:t>intensidad</a:t>
            </a:r>
            <a:r>
              <a:rPr lang="en-US" sz="2450" dirty="0"/>
              <a:t> de los </a:t>
            </a:r>
            <a:r>
              <a:rPr lang="en-US" sz="2450" dirty="0" err="1"/>
              <a:t>calores</a:t>
            </a:r>
            <a:r>
              <a:rPr lang="en-US" sz="2450" dirty="0"/>
              <a:t> </a:t>
            </a:r>
            <a:r>
              <a:rPr lang="en-US" sz="2450" dirty="0" err="1"/>
              <a:t>extremos</a:t>
            </a:r>
            <a:r>
              <a:rPr lang="en-US" sz="2450" dirty="0"/>
              <a:t>, olas de </a:t>
            </a:r>
            <a:r>
              <a:rPr lang="en-US" sz="2450" dirty="0" err="1"/>
              <a:t>calor</a:t>
            </a:r>
            <a:r>
              <a:rPr lang="en-US" sz="2450" dirty="0"/>
              <a:t> marinas, olas de </a:t>
            </a:r>
            <a:r>
              <a:rPr lang="en-US" sz="2450" dirty="0" err="1"/>
              <a:t>calor</a:t>
            </a:r>
            <a:r>
              <a:rPr lang="en-US" sz="2450" dirty="0"/>
              <a:t> y </a:t>
            </a:r>
            <a:r>
              <a:rPr lang="en-US" sz="2450" dirty="0" err="1"/>
              <a:t>precipitaciones</a:t>
            </a:r>
            <a:r>
              <a:rPr lang="en-US" sz="2450" dirty="0"/>
              <a:t> </a:t>
            </a:r>
            <a:r>
              <a:rPr lang="en-US" sz="2450" dirty="0" err="1"/>
              <a:t>intensas</a:t>
            </a:r>
            <a:r>
              <a:rPr lang="en-US" sz="2450" dirty="0"/>
              <a:t>, </a:t>
            </a:r>
            <a:r>
              <a:rPr lang="en-US" sz="2450" dirty="0" err="1"/>
              <a:t>sequías</a:t>
            </a:r>
            <a:r>
              <a:rPr lang="en-US" sz="2450" dirty="0"/>
              <a:t> </a:t>
            </a:r>
            <a:r>
              <a:rPr lang="en-US" sz="2450" dirty="0" err="1"/>
              <a:t>agrícolas</a:t>
            </a:r>
            <a:r>
              <a:rPr lang="en-US" sz="2450" dirty="0"/>
              <a:t> y </a:t>
            </a:r>
            <a:r>
              <a:rPr lang="en-US" sz="2450" dirty="0" err="1"/>
              <a:t>ecológicas</a:t>
            </a:r>
            <a:r>
              <a:rPr lang="en-US" sz="2450" dirty="0"/>
              <a:t> </a:t>
            </a:r>
            <a:r>
              <a:rPr lang="en-US" sz="2450" dirty="0" err="1"/>
              <a:t>en</a:t>
            </a:r>
            <a:r>
              <a:rPr lang="en-US" sz="2450" dirty="0"/>
              <a:t> </a:t>
            </a:r>
            <a:r>
              <a:rPr lang="en-US" sz="2450" dirty="0" err="1"/>
              <a:t>algunas</a:t>
            </a:r>
            <a:r>
              <a:rPr lang="en-US" sz="2450" dirty="0"/>
              <a:t> </a:t>
            </a:r>
            <a:r>
              <a:rPr lang="en-US" sz="2450" dirty="0" err="1"/>
              <a:t>regiones</a:t>
            </a:r>
            <a:r>
              <a:rPr lang="en-US" sz="2450" dirty="0"/>
              <a:t> y la </a:t>
            </a:r>
            <a:r>
              <a:rPr lang="en-US" sz="2450" dirty="0" err="1"/>
              <a:t>proporción</a:t>
            </a:r>
            <a:r>
              <a:rPr lang="en-US" sz="2450" dirty="0"/>
              <a:t> de </a:t>
            </a:r>
            <a:r>
              <a:rPr lang="en-US" sz="2450" dirty="0" err="1"/>
              <a:t>ciclones</a:t>
            </a:r>
            <a:r>
              <a:rPr lang="en-US" sz="2450" dirty="0"/>
              <a:t> </a:t>
            </a:r>
            <a:r>
              <a:rPr lang="en-US" sz="2450" dirty="0" err="1"/>
              <a:t>tropicales</a:t>
            </a:r>
            <a:r>
              <a:rPr lang="en-US" sz="2450" dirty="0"/>
              <a:t> </a:t>
            </a:r>
            <a:r>
              <a:rPr lang="en-US" sz="2450" dirty="0" err="1"/>
              <a:t>intensos</a:t>
            </a:r>
            <a:r>
              <a:rPr lang="en-US" sz="2450" dirty="0"/>
              <a:t>, </a:t>
            </a:r>
            <a:r>
              <a:rPr lang="en-US" sz="2450" dirty="0" err="1"/>
              <a:t>así</a:t>
            </a:r>
            <a:r>
              <a:rPr lang="en-US" sz="2450" dirty="0"/>
              <a:t> </a:t>
            </a:r>
            <a:r>
              <a:rPr lang="en-US" sz="2450" dirty="0" err="1"/>
              <a:t>como</a:t>
            </a:r>
            <a:r>
              <a:rPr lang="en-US" sz="2450" dirty="0"/>
              <a:t> la </a:t>
            </a:r>
            <a:r>
              <a:rPr lang="en-US" sz="2450" dirty="0" err="1"/>
              <a:t>reducción</a:t>
            </a:r>
            <a:r>
              <a:rPr lang="en-US" sz="2450" dirty="0"/>
              <a:t> del </a:t>
            </a:r>
            <a:r>
              <a:rPr lang="en-US" sz="2450" dirty="0" err="1"/>
              <a:t>hielo</a:t>
            </a:r>
            <a:r>
              <a:rPr lang="en-US" sz="2450" dirty="0"/>
              <a:t> </a:t>
            </a:r>
            <a:r>
              <a:rPr lang="en-US" sz="2450" dirty="0" err="1"/>
              <a:t>marino</a:t>
            </a:r>
            <a:r>
              <a:rPr lang="en-US" sz="2450" dirty="0"/>
              <a:t> del </a:t>
            </a:r>
            <a:r>
              <a:rPr lang="en-US" sz="2450" dirty="0" err="1"/>
              <a:t>Ártico</a:t>
            </a:r>
            <a:r>
              <a:rPr lang="en-US" sz="2450" dirty="0"/>
              <a:t>, la </a:t>
            </a:r>
            <a:r>
              <a:rPr lang="en-US" sz="2450" dirty="0" err="1"/>
              <a:t>capa</a:t>
            </a:r>
            <a:r>
              <a:rPr lang="en-US" sz="2450" dirty="0"/>
              <a:t> de </a:t>
            </a:r>
            <a:r>
              <a:rPr lang="en-US" sz="2450" dirty="0" err="1"/>
              <a:t>nieve</a:t>
            </a:r>
            <a:r>
              <a:rPr lang="en-US" sz="2450" dirty="0"/>
              <a:t> y el permafrost.</a:t>
            </a:r>
          </a:p>
          <a:p>
            <a:pPr marL="114300" indent="0" algn="just">
              <a:buNone/>
            </a:pPr>
            <a:endParaRPr lang="en-US" dirty="0"/>
          </a:p>
          <a:p>
            <a:pPr marL="114300" indent="0" algn="just">
              <a:buNone/>
            </a:pPr>
            <a:r>
              <a:rPr lang="en-US" dirty="0"/>
              <a:t> </a:t>
            </a:r>
          </a:p>
          <a:p>
            <a:pPr marL="114300" indent="0" algn="just">
              <a:buNone/>
            </a:pPr>
            <a:endParaRPr lang="en-US" dirty="0"/>
          </a:p>
        </p:txBody>
      </p:sp>
      <p:sp>
        <p:nvSpPr>
          <p:cNvPr id="3" name="CuadroTexto 2">
            <a:extLst>
              <a:ext uri="{FF2B5EF4-FFF2-40B4-BE49-F238E27FC236}">
                <a16:creationId xmlns:a16="http://schemas.microsoft.com/office/drawing/2014/main" id="{15CD5ABC-4AE7-664D-B4DB-6EED2F69AACC}"/>
              </a:ext>
            </a:extLst>
          </p:cNvPr>
          <p:cNvSpPr txBox="1"/>
          <p:nvPr/>
        </p:nvSpPr>
        <p:spPr>
          <a:xfrm>
            <a:off x="344384" y="1413796"/>
            <a:ext cx="3869970" cy="523220"/>
          </a:xfrm>
          <a:prstGeom prst="rect">
            <a:avLst/>
          </a:prstGeom>
          <a:noFill/>
        </p:spPr>
        <p:txBody>
          <a:bodyPr wrap="none" rtlCol="0">
            <a:spAutoFit/>
          </a:bodyPr>
          <a:lstStyle/>
          <a:p>
            <a:r>
              <a:rPr lang="es-CO" sz="2800" dirty="0">
                <a:solidFill>
                  <a:schemeClr val="dk1"/>
                </a:solidFill>
                <a:latin typeface="Calibri"/>
                <a:cs typeface="Calibri"/>
                <a:sym typeface="Calibri"/>
              </a:rPr>
              <a:t>2. </a:t>
            </a:r>
            <a:r>
              <a:rPr lang="es-CO" sz="2800" dirty="0">
                <a:latin typeface="Calibri" panose="020F0502020204030204" pitchFamily="34" charset="0"/>
                <a:cs typeface="Calibri" panose="020F0502020204030204" pitchFamily="34" charset="0"/>
              </a:rPr>
              <a:t>Posibles climas futuros</a:t>
            </a:r>
          </a:p>
        </p:txBody>
      </p:sp>
    </p:spTree>
    <p:extLst>
      <p:ext uri="{BB962C8B-B14F-4D97-AF65-F5344CB8AC3E}">
        <p14:creationId xmlns:p14="http://schemas.microsoft.com/office/powerpoint/2010/main" val="361762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pic>
        <p:nvPicPr>
          <p:cNvPr id="5" name="Imagen 4">
            <a:extLst>
              <a:ext uri="{FF2B5EF4-FFF2-40B4-BE49-F238E27FC236}">
                <a16:creationId xmlns:a16="http://schemas.microsoft.com/office/drawing/2014/main" id="{E3F9FBB4-F29C-0348-A0EE-4BB3AAC255A3}"/>
              </a:ext>
            </a:extLst>
          </p:cNvPr>
          <p:cNvPicPr>
            <a:picLocks noChangeAspect="1"/>
          </p:cNvPicPr>
          <p:nvPr/>
        </p:nvPicPr>
        <p:blipFill>
          <a:blip r:embed="rId4"/>
          <a:stretch>
            <a:fillRect/>
          </a:stretch>
        </p:blipFill>
        <p:spPr>
          <a:xfrm>
            <a:off x="2079325" y="0"/>
            <a:ext cx="8033349" cy="6858000"/>
          </a:xfrm>
          <a:prstGeom prst="rect">
            <a:avLst/>
          </a:prstGeom>
        </p:spPr>
      </p:pic>
    </p:spTree>
    <p:extLst>
      <p:ext uri="{BB962C8B-B14F-4D97-AF65-F5344CB8AC3E}">
        <p14:creationId xmlns:p14="http://schemas.microsoft.com/office/powerpoint/2010/main" val="2115611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804974"/>
          </a:xfrm>
        </p:spPr>
        <p:txBody>
          <a:bodyPr/>
          <a:lstStyle/>
          <a:p>
            <a:pPr marL="628650" indent="-514350" algn="just">
              <a:lnSpc>
                <a:spcPct val="100000"/>
              </a:lnSpc>
              <a:buSzPct val="90000"/>
              <a:buFont typeface="+mj-lt"/>
              <a:buAutoNum type="arabicPeriod" startAt="3"/>
            </a:pPr>
            <a:r>
              <a:rPr lang="en-US" dirty="0" err="1"/>
              <a:t>Información</a:t>
            </a:r>
            <a:r>
              <a:rPr lang="en-US" dirty="0"/>
              <a:t> </a:t>
            </a:r>
            <a:r>
              <a:rPr lang="en-US" dirty="0" err="1"/>
              <a:t>climática</a:t>
            </a:r>
            <a:r>
              <a:rPr lang="en-US" dirty="0"/>
              <a:t> para </a:t>
            </a:r>
            <a:r>
              <a:rPr lang="en-US" dirty="0" err="1"/>
              <a:t>evaluación</a:t>
            </a:r>
            <a:r>
              <a:rPr lang="en-US" dirty="0"/>
              <a:t> del </a:t>
            </a:r>
            <a:r>
              <a:rPr lang="en-US" dirty="0" err="1"/>
              <a:t>riesgo</a:t>
            </a:r>
            <a:r>
              <a:rPr lang="en-US" dirty="0"/>
              <a:t> y </a:t>
            </a:r>
            <a:r>
              <a:rPr lang="en-US" dirty="0" err="1"/>
              <a:t>adaptación</a:t>
            </a:r>
            <a:r>
              <a:rPr lang="en-US" dirty="0"/>
              <a:t> regional</a:t>
            </a:r>
          </a:p>
          <a:p>
            <a:pPr marL="114300" indent="0" algn="just">
              <a:lnSpc>
                <a:spcPct val="150000"/>
              </a:lnSpc>
              <a:buNone/>
            </a:pPr>
            <a:r>
              <a:rPr lang="en-US" sz="2400" dirty="0"/>
              <a:t>Con un mayor </a:t>
            </a:r>
            <a:r>
              <a:rPr lang="en-US" sz="2400" dirty="0" err="1"/>
              <a:t>calentamiento</a:t>
            </a:r>
            <a:r>
              <a:rPr lang="en-US" sz="2400" dirty="0"/>
              <a:t> global, se </a:t>
            </a:r>
            <a:r>
              <a:rPr lang="en-US" sz="2400" dirty="0" err="1"/>
              <a:t>prevé</a:t>
            </a:r>
            <a:r>
              <a:rPr lang="en-US" sz="2400" dirty="0"/>
              <a:t> que </a:t>
            </a:r>
            <a:r>
              <a:rPr lang="en-US" sz="2400" dirty="0" err="1"/>
              <a:t>cada</a:t>
            </a:r>
            <a:r>
              <a:rPr lang="en-US" sz="2400" dirty="0"/>
              <a:t> </a:t>
            </a:r>
            <a:r>
              <a:rPr lang="en-US" sz="2400" dirty="0" err="1"/>
              <a:t>región</a:t>
            </a:r>
            <a:r>
              <a:rPr lang="en-US" sz="2400" dirty="0"/>
              <a:t> </a:t>
            </a:r>
            <a:r>
              <a:rPr lang="en-US" sz="2400" dirty="0" err="1"/>
              <a:t>experimente</a:t>
            </a:r>
            <a:r>
              <a:rPr lang="en-US" sz="2400" dirty="0"/>
              <a:t> </a:t>
            </a:r>
            <a:r>
              <a:rPr lang="en-US" sz="2400" dirty="0" err="1"/>
              <a:t>cada</a:t>
            </a:r>
            <a:r>
              <a:rPr lang="en-US" sz="2400" dirty="0"/>
              <a:t> </a:t>
            </a:r>
            <a:r>
              <a:rPr lang="en-US" sz="2400" dirty="0" err="1"/>
              <a:t>vez</a:t>
            </a:r>
            <a:r>
              <a:rPr lang="en-US" sz="2400" dirty="0"/>
              <a:t> </a:t>
            </a:r>
            <a:r>
              <a:rPr lang="en-US" sz="2400" dirty="0" err="1"/>
              <a:t>más</a:t>
            </a:r>
            <a:r>
              <a:rPr lang="en-US" sz="2400" dirty="0"/>
              <a:t> </a:t>
            </a:r>
            <a:r>
              <a:rPr lang="en-US" sz="2400" dirty="0" err="1"/>
              <a:t>cambios</a:t>
            </a:r>
            <a:r>
              <a:rPr lang="en-US" sz="2400" dirty="0"/>
              <a:t> </a:t>
            </a:r>
            <a:r>
              <a:rPr lang="en-US" sz="2400" dirty="0" err="1"/>
              <a:t>simultáneos</a:t>
            </a:r>
            <a:r>
              <a:rPr lang="en-US" sz="2400" dirty="0"/>
              <a:t> y </a:t>
            </a:r>
            <a:r>
              <a:rPr lang="en-US" sz="2400" dirty="0" err="1"/>
              <a:t>múltiples</a:t>
            </a:r>
            <a:r>
              <a:rPr lang="en-US" sz="2400" dirty="0"/>
              <a:t> </a:t>
            </a:r>
            <a:r>
              <a:rPr lang="en-US" sz="2400" dirty="0" err="1"/>
              <a:t>en</a:t>
            </a:r>
            <a:r>
              <a:rPr lang="en-US" sz="2400" dirty="0"/>
              <a:t> los </a:t>
            </a:r>
            <a:r>
              <a:rPr lang="en-US" sz="2400" dirty="0" err="1"/>
              <a:t>impulsores</a:t>
            </a:r>
            <a:r>
              <a:rPr lang="en-US" sz="2400" dirty="0"/>
              <a:t> del </a:t>
            </a:r>
            <a:r>
              <a:rPr lang="en-US" sz="2400" dirty="0" err="1"/>
              <a:t>impacto</a:t>
            </a:r>
            <a:r>
              <a:rPr lang="en-US" sz="2400" dirty="0"/>
              <a:t> </a:t>
            </a:r>
            <a:r>
              <a:rPr lang="en-US" sz="2400" dirty="0" err="1"/>
              <a:t>climático</a:t>
            </a:r>
            <a:r>
              <a:rPr lang="en-US" sz="2400" dirty="0"/>
              <a:t>. Los </a:t>
            </a:r>
            <a:r>
              <a:rPr lang="en-US" sz="2400" dirty="0" err="1"/>
              <a:t>cambios</a:t>
            </a:r>
            <a:r>
              <a:rPr lang="en-US" sz="2400" dirty="0"/>
              <a:t> </a:t>
            </a:r>
            <a:r>
              <a:rPr lang="en-US" sz="2400" dirty="0" err="1"/>
              <a:t>en</a:t>
            </a:r>
            <a:r>
              <a:rPr lang="en-US" sz="2400" dirty="0"/>
              <a:t> </a:t>
            </a:r>
            <a:r>
              <a:rPr lang="en-US" sz="2400" dirty="0" err="1"/>
              <a:t>varios</a:t>
            </a:r>
            <a:r>
              <a:rPr lang="en-US" sz="2400" dirty="0"/>
              <a:t> </a:t>
            </a:r>
            <a:r>
              <a:rPr lang="en-US" sz="2400" dirty="0" err="1"/>
              <a:t>impulsores</a:t>
            </a:r>
            <a:r>
              <a:rPr lang="en-US" sz="2400" dirty="0"/>
              <a:t> del </a:t>
            </a:r>
            <a:r>
              <a:rPr lang="en-US" sz="2400" dirty="0" err="1"/>
              <a:t>impacto</a:t>
            </a:r>
            <a:r>
              <a:rPr lang="en-US" sz="2400" dirty="0"/>
              <a:t> </a:t>
            </a:r>
            <a:r>
              <a:rPr lang="en-US" sz="2400" dirty="0" err="1"/>
              <a:t>climático</a:t>
            </a:r>
            <a:r>
              <a:rPr lang="en-US" sz="2400" dirty="0"/>
              <a:t> </a:t>
            </a:r>
            <a:r>
              <a:rPr lang="en-US" sz="2400" dirty="0" err="1"/>
              <a:t>serían</a:t>
            </a:r>
            <a:r>
              <a:rPr lang="en-US" sz="2400" dirty="0"/>
              <a:t> </a:t>
            </a:r>
            <a:r>
              <a:rPr lang="en-US" sz="2400" dirty="0" err="1"/>
              <a:t>más</a:t>
            </a:r>
            <a:r>
              <a:rPr lang="en-US" sz="2400" dirty="0"/>
              <a:t> </a:t>
            </a:r>
            <a:r>
              <a:rPr lang="en-US" sz="2400" dirty="0" err="1"/>
              <a:t>generalizados</a:t>
            </a:r>
            <a:r>
              <a:rPr lang="en-US" sz="2400" dirty="0"/>
              <a:t> a 2°C </a:t>
            </a:r>
            <a:r>
              <a:rPr lang="en-US" sz="2400" dirty="0" err="1"/>
              <a:t>en</a:t>
            </a:r>
            <a:r>
              <a:rPr lang="en-US" sz="2400" dirty="0"/>
              <a:t> </a:t>
            </a:r>
            <a:r>
              <a:rPr lang="en-US" sz="2400" dirty="0" err="1"/>
              <a:t>comparación</a:t>
            </a:r>
            <a:r>
              <a:rPr lang="en-US" sz="2400" dirty="0"/>
              <a:t> con el </a:t>
            </a:r>
            <a:r>
              <a:rPr lang="en-US" sz="2400" dirty="0" err="1"/>
              <a:t>calentamiento</a:t>
            </a:r>
            <a:r>
              <a:rPr lang="en-US" sz="2400" dirty="0"/>
              <a:t> global de 1,5°C y </a:t>
            </a:r>
            <a:r>
              <a:rPr lang="en-US" sz="2400" dirty="0" err="1"/>
              <a:t>aún</a:t>
            </a:r>
            <a:r>
              <a:rPr lang="en-US" sz="2400" dirty="0"/>
              <a:t> </a:t>
            </a:r>
            <a:r>
              <a:rPr lang="en-US" sz="2400" dirty="0" err="1"/>
              <a:t>más</a:t>
            </a:r>
            <a:r>
              <a:rPr lang="en-US" sz="2400" dirty="0"/>
              <a:t> </a:t>
            </a:r>
            <a:r>
              <a:rPr lang="en-US" sz="2400" dirty="0" err="1"/>
              <a:t>generalizados</a:t>
            </a:r>
            <a:r>
              <a:rPr lang="en-US" sz="2400" dirty="0"/>
              <a:t> o </a:t>
            </a:r>
            <a:r>
              <a:rPr lang="en-US" sz="2400" dirty="0" err="1"/>
              <a:t>pronunciados</a:t>
            </a:r>
            <a:r>
              <a:rPr lang="en-US" sz="2400" dirty="0"/>
              <a:t> para </a:t>
            </a:r>
            <a:r>
              <a:rPr lang="en-US" sz="2400" dirty="0" err="1"/>
              <a:t>niveles</a:t>
            </a:r>
            <a:r>
              <a:rPr lang="en-US" sz="2400" dirty="0"/>
              <a:t> de </a:t>
            </a:r>
            <a:r>
              <a:rPr lang="en-US" sz="2400" dirty="0" err="1"/>
              <a:t>calentamiento</a:t>
            </a:r>
            <a:r>
              <a:rPr lang="en-US" sz="2400" dirty="0"/>
              <a:t> </a:t>
            </a:r>
            <a:r>
              <a:rPr lang="en-US" sz="2400" dirty="0" err="1"/>
              <a:t>más</a:t>
            </a:r>
            <a:r>
              <a:rPr lang="en-US" sz="2400" dirty="0"/>
              <a:t> </a:t>
            </a:r>
            <a:r>
              <a:rPr lang="en-US" sz="2400" dirty="0" err="1"/>
              <a:t>elevados</a:t>
            </a:r>
            <a:r>
              <a:rPr lang="en-US" sz="2400" dirty="0"/>
              <a:t>. </a:t>
            </a:r>
          </a:p>
        </p:txBody>
      </p:sp>
    </p:spTree>
    <p:extLst>
      <p:ext uri="{BB962C8B-B14F-4D97-AF65-F5344CB8AC3E}">
        <p14:creationId xmlns:p14="http://schemas.microsoft.com/office/powerpoint/2010/main" val="65233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a:cxnSpLocks/>
          </p:cNvCxnSpPr>
          <p:nvPr/>
        </p:nvCxnSpPr>
        <p:spPr>
          <a:xfrm flipV="1">
            <a:off x="0" y="6083035"/>
            <a:ext cx="12192000"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804974"/>
          </a:xfrm>
        </p:spPr>
        <p:txBody>
          <a:bodyPr/>
          <a:lstStyle/>
          <a:p>
            <a:pPr marL="628650" indent="-514350" algn="just">
              <a:lnSpc>
                <a:spcPct val="100000"/>
              </a:lnSpc>
              <a:buSzPct val="90000"/>
              <a:buFont typeface="+mj-lt"/>
              <a:buAutoNum type="arabicPeriod" startAt="3"/>
            </a:pPr>
            <a:r>
              <a:rPr lang="en-US" dirty="0" err="1"/>
              <a:t>Información</a:t>
            </a:r>
            <a:r>
              <a:rPr lang="en-US" dirty="0"/>
              <a:t> </a:t>
            </a:r>
            <a:r>
              <a:rPr lang="en-US" dirty="0" err="1"/>
              <a:t>climática</a:t>
            </a:r>
            <a:r>
              <a:rPr lang="en-US" dirty="0"/>
              <a:t> para </a:t>
            </a:r>
            <a:r>
              <a:rPr lang="en-US" dirty="0" err="1"/>
              <a:t>evaluación</a:t>
            </a:r>
            <a:r>
              <a:rPr lang="en-US" dirty="0"/>
              <a:t> del </a:t>
            </a:r>
            <a:r>
              <a:rPr lang="en-US" dirty="0" err="1"/>
              <a:t>riesgo</a:t>
            </a:r>
            <a:r>
              <a:rPr lang="en-US" dirty="0"/>
              <a:t> y </a:t>
            </a:r>
            <a:r>
              <a:rPr lang="en-US" dirty="0" err="1"/>
              <a:t>adaptación</a:t>
            </a:r>
            <a:r>
              <a:rPr lang="en-US" dirty="0"/>
              <a:t> regional</a:t>
            </a:r>
          </a:p>
          <a:p>
            <a:pPr marL="114300" indent="0" algn="just">
              <a:lnSpc>
                <a:spcPct val="100000"/>
              </a:lnSpc>
              <a:buSzPct val="90000"/>
              <a:buNone/>
            </a:pPr>
            <a:endParaRPr lang="en-US" dirty="0"/>
          </a:p>
          <a:p>
            <a:pPr algn="just">
              <a:lnSpc>
                <a:spcPct val="100000"/>
              </a:lnSpc>
              <a:buSzPct val="90000"/>
            </a:pPr>
            <a:r>
              <a:rPr lang="en-US" sz="2400" dirty="0" err="1"/>
              <a:t>Temperatura</a:t>
            </a:r>
            <a:r>
              <a:rPr lang="en-US" sz="2400" dirty="0"/>
              <a:t> media de la </a:t>
            </a:r>
            <a:r>
              <a:rPr lang="en-US" sz="2400" dirty="0" err="1"/>
              <a:t>superficie</a:t>
            </a:r>
            <a:r>
              <a:rPr lang="en-US" sz="2400" dirty="0"/>
              <a:t> de la tierra</a:t>
            </a:r>
          </a:p>
          <a:p>
            <a:pPr algn="just">
              <a:lnSpc>
                <a:spcPct val="100000"/>
              </a:lnSpc>
              <a:buSzPct val="90000"/>
            </a:pPr>
            <a:r>
              <a:rPr lang="en-US" sz="2400" dirty="0" err="1"/>
              <a:t>Extremos</a:t>
            </a:r>
            <a:r>
              <a:rPr lang="en-US" sz="2400" dirty="0"/>
              <a:t> de </a:t>
            </a:r>
            <a:r>
              <a:rPr lang="en-US" sz="2400" dirty="0" err="1"/>
              <a:t>calor</a:t>
            </a:r>
            <a:endParaRPr lang="en-US" sz="2400" dirty="0"/>
          </a:p>
          <a:p>
            <a:pPr algn="just">
              <a:lnSpc>
                <a:spcPct val="100000"/>
              </a:lnSpc>
              <a:buSzPct val="90000"/>
            </a:pPr>
            <a:r>
              <a:rPr lang="en-US" sz="2400" dirty="0" err="1"/>
              <a:t>Precipitación</a:t>
            </a:r>
            <a:r>
              <a:rPr lang="en-US" sz="2400" dirty="0"/>
              <a:t> media</a:t>
            </a:r>
          </a:p>
          <a:p>
            <a:pPr algn="just">
              <a:lnSpc>
                <a:spcPct val="100000"/>
              </a:lnSpc>
              <a:buSzPct val="90000"/>
            </a:pPr>
            <a:r>
              <a:rPr lang="en-US" sz="2400" dirty="0" err="1"/>
              <a:t>Aridez</a:t>
            </a:r>
            <a:endParaRPr lang="en-US" sz="2400" dirty="0"/>
          </a:p>
          <a:p>
            <a:pPr algn="just">
              <a:lnSpc>
                <a:spcPct val="100000"/>
              </a:lnSpc>
              <a:buSzPct val="90000"/>
            </a:pPr>
            <a:r>
              <a:rPr lang="en-US" sz="2400" dirty="0" err="1"/>
              <a:t>Ciclones</a:t>
            </a:r>
            <a:r>
              <a:rPr lang="en-US" sz="2400" dirty="0"/>
              <a:t> </a:t>
            </a:r>
            <a:r>
              <a:rPr lang="en-US" sz="2400" dirty="0" err="1"/>
              <a:t>tropicales</a:t>
            </a:r>
            <a:endParaRPr lang="en-US" sz="2400" dirty="0"/>
          </a:p>
          <a:p>
            <a:pPr algn="just">
              <a:lnSpc>
                <a:spcPct val="100000"/>
              </a:lnSpc>
              <a:buSzPct val="90000"/>
            </a:pPr>
            <a:r>
              <a:rPr lang="en-US" sz="2400" dirty="0" err="1"/>
              <a:t>Tormentas</a:t>
            </a:r>
            <a:r>
              <a:rPr lang="en-US" sz="2400" dirty="0"/>
              <a:t> de arena</a:t>
            </a:r>
          </a:p>
          <a:p>
            <a:pPr marL="114300" indent="0" algn="just">
              <a:lnSpc>
                <a:spcPct val="100000"/>
              </a:lnSpc>
              <a:buSzPct val="90000"/>
              <a:buNone/>
            </a:pPr>
            <a:endParaRPr lang="en-US" dirty="0"/>
          </a:p>
        </p:txBody>
      </p:sp>
    </p:spTree>
    <p:extLst>
      <p:ext uri="{BB962C8B-B14F-4D97-AF65-F5344CB8AC3E}">
        <p14:creationId xmlns:p14="http://schemas.microsoft.com/office/powerpoint/2010/main" val="361597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114300" algn="just">
              <a:spcBef>
                <a:spcPts val="1000"/>
              </a:spcBef>
              <a:buClr>
                <a:schemeClr val="dk1"/>
              </a:buClr>
              <a:buSzPct val="90000"/>
            </a:pPr>
            <a:r>
              <a:rPr lang="es-CO" sz="2800" dirty="0">
                <a:solidFill>
                  <a:schemeClr val="dk1"/>
                </a:solidFill>
                <a:latin typeface="Calibri"/>
                <a:cs typeface="Calibri"/>
                <a:sym typeface="Roboto"/>
              </a:rPr>
              <a:t>Ejemplo:</a:t>
            </a:r>
          </a:p>
          <a:p>
            <a:pPr marL="571500" indent="-457200" algn="just">
              <a:lnSpc>
                <a:spcPct val="150000"/>
              </a:lnSpc>
              <a:spcBef>
                <a:spcPts val="1000"/>
              </a:spcBef>
              <a:buClr>
                <a:schemeClr val="dk1"/>
              </a:buClr>
              <a:buSzPct val="90000"/>
              <a:buFont typeface="Arial" panose="020B0604020202020204" pitchFamily="34" charset="0"/>
              <a:buChar char="•"/>
            </a:pPr>
            <a:r>
              <a:rPr lang="es-CO" sz="2800" dirty="0">
                <a:solidFill>
                  <a:schemeClr val="dk1"/>
                </a:solidFill>
                <a:latin typeface="Calibri"/>
                <a:cs typeface="Calibri"/>
                <a:sym typeface="Roboto"/>
              </a:rPr>
              <a:t>Se prevé que los umbrales de calor extremo relevantes para la agricultura y la salud humana se superen con mayor frecuencia con niveles de calentamiento global más elevados.</a:t>
            </a:r>
          </a:p>
          <a:p>
            <a:pPr marL="571500" indent="-457200" algn="just">
              <a:lnSpc>
                <a:spcPct val="150000"/>
              </a:lnSpc>
              <a:spcBef>
                <a:spcPts val="1000"/>
              </a:spcBef>
              <a:buClr>
                <a:schemeClr val="dk1"/>
              </a:buClr>
              <a:buSzPct val="90000"/>
              <a:buFont typeface="Arial" panose="020B0604020202020204" pitchFamily="34" charset="0"/>
              <a:buChar char="•"/>
            </a:pPr>
            <a:r>
              <a:rPr lang="es-CO" sz="2800" dirty="0">
                <a:solidFill>
                  <a:schemeClr val="dk1"/>
                </a:solidFill>
                <a:latin typeface="Calibri"/>
                <a:cs typeface="Calibri"/>
                <a:sym typeface="Roboto"/>
              </a:rPr>
              <a:t>A partir de 2°C de calentamiento global, el nivel de confianza y la magnitud del cambio en las sequías y las precipitaciones fuertes y medias aumentan en comparación con las de 1,5°C.</a:t>
            </a:r>
            <a:endParaRPr sz="2800" dirty="0">
              <a:solidFill>
                <a:schemeClr val="dk1"/>
              </a:solidFill>
              <a:latin typeface="Calibri"/>
              <a:cs typeface="Calibri"/>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Tree>
    <p:extLst>
      <p:ext uri="{BB962C8B-B14F-4D97-AF65-F5344CB8AC3E}">
        <p14:creationId xmlns:p14="http://schemas.microsoft.com/office/powerpoint/2010/main" val="70001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804974"/>
          </a:xfrm>
        </p:spPr>
        <p:txBody>
          <a:bodyPr/>
          <a:lstStyle/>
          <a:p>
            <a:pPr marL="628650" indent="-514350" algn="just">
              <a:lnSpc>
                <a:spcPct val="100000"/>
              </a:lnSpc>
              <a:buSzPct val="90000"/>
              <a:buFont typeface="+mj-lt"/>
              <a:buAutoNum type="arabicPeriod" startAt="4"/>
            </a:pPr>
            <a:r>
              <a:rPr lang="en-US" dirty="0" err="1"/>
              <a:t>Limitar</a:t>
            </a:r>
            <a:r>
              <a:rPr lang="en-US" dirty="0"/>
              <a:t> el </a:t>
            </a:r>
            <a:r>
              <a:rPr lang="en-US" dirty="0" err="1"/>
              <a:t>cambio</a:t>
            </a:r>
            <a:r>
              <a:rPr lang="en-US" dirty="0"/>
              <a:t> </a:t>
            </a:r>
            <a:r>
              <a:rPr lang="en-US" dirty="0" err="1"/>
              <a:t>climático</a:t>
            </a:r>
            <a:r>
              <a:rPr lang="en-US" dirty="0"/>
              <a:t> </a:t>
            </a:r>
            <a:r>
              <a:rPr lang="en-US" dirty="0" err="1"/>
              <a:t>futuro</a:t>
            </a:r>
            <a:endParaRPr lang="en-US" dirty="0"/>
          </a:p>
          <a:p>
            <a:pPr marL="114300" indent="0" algn="just">
              <a:buNone/>
            </a:pPr>
            <a:endParaRPr lang="en-US" dirty="0"/>
          </a:p>
          <a:p>
            <a:pPr marL="114300" indent="0" algn="just">
              <a:buNone/>
            </a:pPr>
            <a:endParaRPr lang="en-US" dirty="0"/>
          </a:p>
          <a:p>
            <a:pPr marL="114300" indent="0" algn="just">
              <a:buNone/>
            </a:pPr>
            <a:r>
              <a:rPr lang="en-US" dirty="0"/>
              <a:t> </a:t>
            </a:r>
          </a:p>
        </p:txBody>
      </p:sp>
      <p:sp>
        <p:nvSpPr>
          <p:cNvPr id="2" name="Rectángulo 1">
            <a:extLst>
              <a:ext uri="{FF2B5EF4-FFF2-40B4-BE49-F238E27FC236}">
                <a16:creationId xmlns:a16="http://schemas.microsoft.com/office/drawing/2014/main" id="{68ED0D5F-C2E2-D24D-9370-CFB8DD94D0AD}"/>
              </a:ext>
            </a:extLst>
          </p:cNvPr>
          <p:cNvSpPr/>
          <p:nvPr/>
        </p:nvSpPr>
        <p:spPr>
          <a:xfrm>
            <a:off x="288491" y="2305616"/>
            <a:ext cx="11789589" cy="3359061"/>
          </a:xfrm>
          <a:prstGeom prst="rect">
            <a:avLst/>
          </a:prstGeom>
        </p:spPr>
        <p:txBody>
          <a:bodyPr wrap="square">
            <a:spAutoFit/>
          </a:bodyPr>
          <a:lstStyle/>
          <a:p>
            <a:pPr marL="114300" algn="just">
              <a:lnSpc>
                <a:spcPct val="150000"/>
              </a:lnSpc>
              <a:spcBef>
                <a:spcPts val="1000"/>
              </a:spcBef>
              <a:buClr>
                <a:schemeClr val="dk1"/>
              </a:buClr>
              <a:buSzPts val="1800"/>
            </a:pPr>
            <a:r>
              <a:rPr lang="es-CO" sz="2400" dirty="0">
                <a:solidFill>
                  <a:schemeClr val="dk1"/>
                </a:solidFill>
                <a:latin typeface="Calibri"/>
                <a:cs typeface="Calibri"/>
                <a:sym typeface="Calibri"/>
              </a:rPr>
              <a:t>Desde la perspectiva de la ciencia física, limitar el calentamiento global inducido por el hombre a un nivel específico requiere limitar las emisiones acumuladas de CO2, alcanzando al menos cero emisiones netas de CO2 junto con fuertes reducciones de las emisiones de otros gases de efecto invernadero. Reducciones fuertes, rápidas y sostenidas de las emisiones de CH4 también limitarían el efecto de calentamiento resultante de la disminución de la contaminación por aerosoles y mejoraría la calidad del aire.</a:t>
            </a:r>
          </a:p>
        </p:txBody>
      </p:sp>
    </p:spTree>
    <p:extLst>
      <p:ext uri="{BB962C8B-B14F-4D97-AF65-F5344CB8AC3E}">
        <p14:creationId xmlns:p14="http://schemas.microsoft.com/office/powerpoint/2010/main" val="197343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8" y="367209"/>
            <a:ext cx="9449732" cy="52493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AEEF"/>
              </a:buClr>
              <a:buSzPts val="2800"/>
              <a:buFont typeface="Roboto"/>
              <a:buNone/>
            </a:pPr>
            <a:r>
              <a:rPr lang="es-ES" sz="3200" b="1" i="0" u="none" strike="noStrike" cap="none" dirty="0">
                <a:solidFill>
                  <a:srgbClr val="00AEEF"/>
                </a:solidFill>
                <a:latin typeface="Roboto"/>
                <a:ea typeface="Roboto"/>
                <a:cs typeface="Roboto"/>
                <a:sym typeface="Roboto"/>
              </a:rPr>
              <a:t>Qué es el IPCC?</a:t>
            </a:r>
            <a:endParaRPr sz="32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72292"/>
            <a:ext cx="12192000" cy="17"/>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106784"/>
            <a:ext cx="12297508" cy="1"/>
          </a:xfrm>
          <a:prstGeom prst="straightConnector1">
            <a:avLst/>
          </a:prstGeom>
          <a:noFill/>
          <a:ln w="19050" cap="flat" cmpd="sng">
            <a:solidFill>
              <a:srgbClr val="00AEEF"/>
            </a:solidFill>
            <a:prstDash val="solid"/>
            <a:round/>
            <a:headEnd type="none" w="sm" len="sm"/>
            <a:tailEnd type="none" w="sm" len="sm"/>
          </a:ln>
        </p:spPr>
      </p:cxnSp>
      <p:sp>
        <p:nvSpPr>
          <p:cNvPr id="6" name="Text Placeholder 5"/>
          <p:cNvSpPr>
            <a:spLocks noGrp="1"/>
          </p:cNvSpPr>
          <p:nvPr>
            <p:ph type="body" idx="1"/>
          </p:nvPr>
        </p:nvSpPr>
        <p:spPr>
          <a:xfrm>
            <a:off x="549743" y="1330215"/>
            <a:ext cx="11301831" cy="4409214"/>
          </a:xfrm>
        </p:spPr>
        <p:txBody>
          <a:bodyPr/>
          <a:lstStyle/>
          <a:p>
            <a:pPr algn="just">
              <a:lnSpc>
                <a:spcPct val="100000"/>
              </a:lnSpc>
            </a:pPr>
            <a:r>
              <a:rPr lang="en-US" sz="2400" dirty="0" err="1"/>
              <a:t>Organismo</a:t>
            </a:r>
            <a:r>
              <a:rPr lang="en-US" sz="2400" dirty="0"/>
              <a:t> de las </a:t>
            </a:r>
            <a:r>
              <a:rPr lang="en-US" sz="2400" dirty="0" err="1"/>
              <a:t>Naciones</a:t>
            </a:r>
            <a:r>
              <a:rPr lang="en-US" sz="2400" dirty="0"/>
              <a:t> </a:t>
            </a:r>
            <a:r>
              <a:rPr lang="en-US" sz="2400" dirty="0" err="1"/>
              <a:t>Unidas</a:t>
            </a:r>
            <a:r>
              <a:rPr lang="en-US" sz="2400" dirty="0"/>
              <a:t> </a:t>
            </a:r>
            <a:r>
              <a:rPr lang="en-US" sz="2400" dirty="0" err="1"/>
              <a:t>encargado</a:t>
            </a:r>
            <a:r>
              <a:rPr lang="en-US" sz="2400" dirty="0"/>
              <a:t> de </a:t>
            </a:r>
            <a:r>
              <a:rPr lang="en-US" sz="2400" dirty="0" err="1"/>
              <a:t>evaluar</a:t>
            </a:r>
            <a:r>
              <a:rPr lang="en-US" sz="2400" dirty="0"/>
              <a:t> la </a:t>
            </a:r>
            <a:r>
              <a:rPr lang="en-US" sz="2400" dirty="0" err="1"/>
              <a:t>ciencia</a:t>
            </a:r>
            <a:r>
              <a:rPr lang="en-US" sz="2400" dirty="0"/>
              <a:t> </a:t>
            </a:r>
            <a:r>
              <a:rPr lang="en-US" sz="2400" dirty="0" err="1"/>
              <a:t>relacionada</a:t>
            </a:r>
            <a:r>
              <a:rPr lang="en-US" sz="2400" dirty="0"/>
              <a:t> con el </a:t>
            </a:r>
            <a:r>
              <a:rPr lang="en-US" sz="2400" dirty="0" err="1"/>
              <a:t>cambio</a:t>
            </a:r>
            <a:r>
              <a:rPr lang="en-US" sz="2400" dirty="0"/>
              <a:t> </a:t>
            </a:r>
            <a:r>
              <a:rPr lang="en-US" sz="2400" dirty="0" err="1"/>
              <a:t>climático</a:t>
            </a:r>
            <a:r>
              <a:rPr lang="en-US" sz="2400" dirty="0"/>
              <a:t>.</a:t>
            </a:r>
          </a:p>
          <a:p>
            <a:pPr algn="just">
              <a:lnSpc>
                <a:spcPct val="100000"/>
              </a:lnSpc>
            </a:pPr>
            <a:r>
              <a:rPr lang="en-US" sz="2400" dirty="0" err="1"/>
              <a:t>Proporciona</a:t>
            </a:r>
            <a:r>
              <a:rPr lang="en-US" sz="2400" dirty="0"/>
              <a:t> </a:t>
            </a:r>
            <a:r>
              <a:rPr lang="en-US" sz="2400" dirty="0" err="1"/>
              <a:t>evaluaciones</a:t>
            </a:r>
            <a:r>
              <a:rPr lang="en-US" sz="2400" dirty="0"/>
              <a:t> </a:t>
            </a:r>
            <a:r>
              <a:rPr lang="en-US" sz="2400" dirty="0" err="1"/>
              <a:t>científicas</a:t>
            </a:r>
            <a:r>
              <a:rPr lang="en-US" sz="2400" dirty="0"/>
              <a:t> </a:t>
            </a:r>
            <a:r>
              <a:rPr lang="en-US" sz="2400" dirty="0" err="1"/>
              <a:t>periódicas</a:t>
            </a:r>
            <a:r>
              <a:rPr lang="en-US" sz="2400" dirty="0"/>
              <a:t> </a:t>
            </a:r>
            <a:r>
              <a:rPr lang="en-US" sz="2400" dirty="0" err="1"/>
              <a:t>sobre</a:t>
            </a:r>
            <a:r>
              <a:rPr lang="en-US" sz="2400" dirty="0"/>
              <a:t> el </a:t>
            </a:r>
            <a:r>
              <a:rPr lang="en-US" sz="2400" dirty="0" err="1"/>
              <a:t>cambio</a:t>
            </a:r>
            <a:r>
              <a:rPr lang="en-US" sz="2400" dirty="0"/>
              <a:t> </a:t>
            </a:r>
            <a:r>
              <a:rPr lang="en-US" sz="2400" dirty="0" err="1"/>
              <a:t>climático</a:t>
            </a:r>
            <a:r>
              <a:rPr lang="en-US" sz="2400" dirty="0"/>
              <a:t>, sus </a:t>
            </a:r>
            <a:r>
              <a:rPr lang="en-US" sz="2400" dirty="0" err="1"/>
              <a:t>implicaciones</a:t>
            </a:r>
            <a:r>
              <a:rPr lang="en-US" sz="2400" dirty="0"/>
              <a:t> y </a:t>
            </a:r>
            <a:r>
              <a:rPr lang="en-US" sz="2400" dirty="0" err="1"/>
              <a:t>posibles</a:t>
            </a:r>
            <a:r>
              <a:rPr lang="en-US" sz="2400" dirty="0"/>
              <a:t> </a:t>
            </a:r>
            <a:r>
              <a:rPr lang="en-US" sz="2400" dirty="0" err="1"/>
              <a:t>riesgos</a:t>
            </a:r>
            <a:r>
              <a:rPr lang="en-US" sz="2400" dirty="0"/>
              <a:t> </a:t>
            </a:r>
            <a:r>
              <a:rPr lang="en-US" sz="2400" dirty="0" err="1"/>
              <a:t>futuros</a:t>
            </a:r>
            <a:r>
              <a:rPr lang="en-US" sz="2400" dirty="0"/>
              <a:t> y propone </a:t>
            </a:r>
            <a:r>
              <a:rPr lang="en-US" sz="2400" dirty="0" err="1"/>
              <a:t>opciones</a:t>
            </a:r>
            <a:r>
              <a:rPr lang="en-US" sz="2400" dirty="0"/>
              <a:t> de </a:t>
            </a:r>
            <a:r>
              <a:rPr lang="en-US" sz="2400" dirty="0" err="1"/>
              <a:t>adaptación</a:t>
            </a:r>
            <a:r>
              <a:rPr lang="en-US" sz="2400" dirty="0"/>
              <a:t> y </a:t>
            </a:r>
            <a:r>
              <a:rPr lang="en-US" sz="2400" dirty="0" err="1"/>
              <a:t>mitigación</a:t>
            </a:r>
            <a:r>
              <a:rPr lang="en-US" sz="2400" dirty="0"/>
              <a:t>.</a:t>
            </a:r>
          </a:p>
          <a:p>
            <a:pPr algn="just">
              <a:lnSpc>
                <a:spcPct val="100000"/>
              </a:lnSpc>
            </a:pPr>
            <a:r>
              <a:rPr lang="en-US" sz="2400" dirty="0" err="1"/>
              <a:t>Evaluaciones</a:t>
            </a:r>
            <a:r>
              <a:rPr lang="en-US" sz="2400" dirty="0"/>
              <a:t> </a:t>
            </a:r>
            <a:r>
              <a:rPr lang="en-US" sz="2400" dirty="0" err="1"/>
              <a:t>desde</a:t>
            </a:r>
            <a:r>
              <a:rPr lang="en-US" sz="2400" dirty="0"/>
              <a:t> 1990 hasta 2021 (Agosto).</a:t>
            </a:r>
          </a:p>
          <a:p>
            <a:pPr algn="just">
              <a:lnSpc>
                <a:spcPct val="100000"/>
              </a:lnSpc>
            </a:pPr>
            <a:r>
              <a:rPr lang="en-US" sz="2400" dirty="0"/>
              <a:t>Grupo de </a:t>
            </a:r>
            <a:r>
              <a:rPr lang="en-US" sz="2400" dirty="0" err="1"/>
              <a:t>Trabajo</a:t>
            </a:r>
            <a:r>
              <a:rPr lang="en-US" sz="2400" dirty="0"/>
              <a:t> I: </a:t>
            </a:r>
            <a:r>
              <a:rPr lang="en-US" sz="2400" dirty="0" err="1"/>
              <a:t>evalúa</a:t>
            </a:r>
            <a:r>
              <a:rPr lang="en-US" sz="2400" dirty="0"/>
              <a:t> la base </a:t>
            </a:r>
            <a:r>
              <a:rPr lang="en-US" sz="2400" dirty="0" err="1"/>
              <a:t>científica</a:t>
            </a:r>
            <a:r>
              <a:rPr lang="en-US" sz="2400" dirty="0"/>
              <a:t> </a:t>
            </a:r>
            <a:r>
              <a:rPr lang="en-US" sz="2400" dirty="0" err="1"/>
              <a:t>física</a:t>
            </a:r>
            <a:r>
              <a:rPr lang="en-US" sz="2400" dirty="0"/>
              <a:t> del </a:t>
            </a:r>
            <a:r>
              <a:rPr lang="en-US" sz="2400" dirty="0" err="1"/>
              <a:t>sistema</a:t>
            </a:r>
            <a:r>
              <a:rPr lang="en-US" sz="2400" dirty="0"/>
              <a:t> </a:t>
            </a:r>
            <a:r>
              <a:rPr lang="en-US" sz="2400" dirty="0" err="1"/>
              <a:t>climático</a:t>
            </a:r>
            <a:r>
              <a:rPr lang="en-US" sz="2400" dirty="0"/>
              <a:t> y del </a:t>
            </a:r>
            <a:r>
              <a:rPr lang="en-US" sz="2400" dirty="0" err="1"/>
              <a:t>cambio</a:t>
            </a:r>
            <a:r>
              <a:rPr lang="en-US" sz="2400" dirty="0"/>
              <a:t> </a:t>
            </a:r>
            <a:r>
              <a:rPr lang="en-US" sz="2400" dirty="0" err="1"/>
              <a:t>climático</a:t>
            </a:r>
            <a:r>
              <a:rPr lang="en-US" sz="2400" dirty="0"/>
              <a:t>.</a:t>
            </a:r>
          </a:p>
          <a:p>
            <a:pPr algn="just">
              <a:lnSpc>
                <a:spcPct val="100000"/>
              </a:lnSpc>
            </a:pPr>
            <a:r>
              <a:rPr lang="en-US" sz="2400" dirty="0"/>
              <a:t>Grupo de </a:t>
            </a:r>
            <a:r>
              <a:rPr lang="en-US" sz="2400" dirty="0" err="1"/>
              <a:t>Trabajo</a:t>
            </a:r>
            <a:r>
              <a:rPr lang="en-US" sz="2400" dirty="0"/>
              <a:t> II: </a:t>
            </a:r>
            <a:r>
              <a:rPr lang="en-US" sz="2400" dirty="0" err="1"/>
              <a:t>evalúa</a:t>
            </a:r>
            <a:r>
              <a:rPr lang="en-US" sz="2400" dirty="0"/>
              <a:t> la </a:t>
            </a:r>
            <a:r>
              <a:rPr lang="en-US" sz="2400" dirty="0" err="1"/>
              <a:t>vulnerabilidad</a:t>
            </a:r>
            <a:r>
              <a:rPr lang="en-US" sz="2400" dirty="0"/>
              <a:t> de los </a:t>
            </a:r>
            <a:r>
              <a:rPr lang="en-US" sz="2400" dirty="0" err="1"/>
              <a:t>sistemas</a:t>
            </a:r>
            <a:r>
              <a:rPr lang="en-US" sz="2400" dirty="0"/>
              <a:t> </a:t>
            </a:r>
            <a:r>
              <a:rPr lang="en-US" sz="2400" dirty="0" err="1"/>
              <a:t>socioeconómicos</a:t>
            </a:r>
            <a:r>
              <a:rPr lang="en-US" sz="2400" dirty="0"/>
              <a:t> y naturales al </a:t>
            </a:r>
            <a:r>
              <a:rPr lang="en-US" sz="2400" dirty="0" err="1"/>
              <a:t>cambio</a:t>
            </a:r>
            <a:r>
              <a:rPr lang="en-US" sz="2400" dirty="0"/>
              <a:t> </a:t>
            </a:r>
            <a:r>
              <a:rPr lang="en-US" sz="2400" dirty="0" err="1"/>
              <a:t>climático</a:t>
            </a:r>
            <a:r>
              <a:rPr lang="en-US" sz="2400"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804974"/>
          </a:xfrm>
        </p:spPr>
        <p:txBody>
          <a:bodyPr/>
          <a:lstStyle/>
          <a:p>
            <a:pPr marL="628650" indent="-514350" algn="just">
              <a:lnSpc>
                <a:spcPct val="100000"/>
              </a:lnSpc>
              <a:buSzPct val="90000"/>
              <a:buFont typeface="+mj-lt"/>
              <a:buAutoNum type="arabicPeriod" startAt="4"/>
            </a:pPr>
            <a:r>
              <a:rPr lang="en-US" dirty="0" err="1"/>
              <a:t>Limitar</a:t>
            </a:r>
            <a:r>
              <a:rPr lang="en-US" dirty="0"/>
              <a:t> el </a:t>
            </a:r>
            <a:r>
              <a:rPr lang="en-US" dirty="0" err="1"/>
              <a:t>cambio</a:t>
            </a:r>
            <a:r>
              <a:rPr lang="en-US" dirty="0"/>
              <a:t> </a:t>
            </a:r>
            <a:r>
              <a:rPr lang="en-US" dirty="0" err="1"/>
              <a:t>climático</a:t>
            </a:r>
            <a:r>
              <a:rPr lang="en-US" dirty="0"/>
              <a:t> </a:t>
            </a:r>
            <a:r>
              <a:rPr lang="en-US" dirty="0" err="1"/>
              <a:t>futuro</a:t>
            </a:r>
            <a:endParaRPr lang="en-US" dirty="0"/>
          </a:p>
          <a:p>
            <a:pPr marL="114300" indent="0" algn="just">
              <a:buNone/>
            </a:pPr>
            <a:endParaRPr lang="en-US" dirty="0"/>
          </a:p>
          <a:p>
            <a:pPr marL="114300" indent="0" algn="just">
              <a:buNone/>
            </a:pPr>
            <a:endParaRPr lang="en-US" dirty="0"/>
          </a:p>
          <a:p>
            <a:pPr marL="114300" indent="0" algn="just">
              <a:buNone/>
            </a:pPr>
            <a:r>
              <a:rPr lang="en-US" dirty="0"/>
              <a:t> </a:t>
            </a:r>
          </a:p>
        </p:txBody>
      </p:sp>
      <p:sp>
        <p:nvSpPr>
          <p:cNvPr id="2" name="Rectángulo 1">
            <a:extLst>
              <a:ext uri="{FF2B5EF4-FFF2-40B4-BE49-F238E27FC236}">
                <a16:creationId xmlns:a16="http://schemas.microsoft.com/office/drawing/2014/main" id="{68ED0D5F-C2E2-D24D-9370-CFB8DD94D0AD}"/>
              </a:ext>
            </a:extLst>
          </p:cNvPr>
          <p:cNvSpPr/>
          <p:nvPr/>
        </p:nvSpPr>
        <p:spPr>
          <a:xfrm>
            <a:off x="288491" y="2305616"/>
            <a:ext cx="11789589" cy="2376933"/>
          </a:xfrm>
          <a:prstGeom prst="rect">
            <a:avLst/>
          </a:prstGeom>
        </p:spPr>
        <p:txBody>
          <a:bodyPr wrap="square">
            <a:spAutoFit/>
          </a:bodyPr>
          <a:lstStyle/>
          <a:p>
            <a:pPr marL="114300" algn="just">
              <a:lnSpc>
                <a:spcPct val="150000"/>
              </a:lnSpc>
              <a:spcBef>
                <a:spcPts val="1000"/>
              </a:spcBef>
              <a:buClr>
                <a:schemeClr val="dk1"/>
              </a:buClr>
              <a:buSzPts val="1800"/>
            </a:pPr>
            <a:r>
              <a:rPr lang="es-CO" sz="2400" dirty="0"/>
              <a:t>Ejemplos:</a:t>
            </a:r>
          </a:p>
          <a:p>
            <a:pPr marL="114300" algn="just">
              <a:lnSpc>
                <a:spcPct val="150000"/>
              </a:lnSpc>
              <a:spcBef>
                <a:spcPts val="1000"/>
              </a:spcBef>
              <a:buClr>
                <a:schemeClr val="dk1"/>
              </a:buClr>
              <a:buSzPts val="1800"/>
            </a:pPr>
            <a:r>
              <a:rPr lang="es-CO" sz="2400" dirty="0"/>
              <a:t>Este informe reafirma con alta confianza la conclusión del IE5 de que existe una relación casi lineal entre las emisiones antropogénicas de CO2 acumuladas y el calentamiento global que provocan.</a:t>
            </a:r>
            <a:endParaRPr lang="es-CO" sz="2400" dirty="0">
              <a:solidFill>
                <a:schemeClr val="dk1"/>
              </a:solidFill>
              <a:latin typeface="Calibri"/>
              <a:cs typeface="Calibri"/>
              <a:sym typeface="Calibri"/>
            </a:endParaRPr>
          </a:p>
        </p:txBody>
      </p:sp>
    </p:spTree>
    <p:extLst>
      <p:ext uri="{BB962C8B-B14F-4D97-AF65-F5344CB8AC3E}">
        <p14:creationId xmlns:p14="http://schemas.microsoft.com/office/powerpoint/2010/main" val="218796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6" name="Imagen 5">
            <a:extLst>
              <a:ext uri="{FF2B5EF4-FFF2-40B4-BE49-F238E27FC236}">
                <a16:creationId xmlns:a16="http://schemas.microsoft.com/office/drawing/2014/main" id="{5EF86781-EE40-B748-8768-0D9C574032E3}"/>
              </a:ext>
            </a:extLst>
          </p:cNvPr>
          <p:cNvPicPr>
            <a:picLocks noChangeAspect="1"/>
          </p:cNvPicPr>
          <p:nvPr/>
        </p:nvPicPr>
        <p:blipFill>
          <a:blip r:embed="rId3"/>
          <a:stretch>
            <a:fillRect/>
          </a:stretch>
        </p:blipFill>
        <p:spPr>
          <a:xfrm>
            <a:off x="2216150" y="571500"/>
            <a:ext cx="7759700" cy="5715000"/>
          </a:xfrm>
          <a:prstGeom prst="rect">
            <a:avLst/>
          </a:prstGeom>
        </p:spPr>
      </p:pic>
    </p:spTree>
    <p:extLst>
      <p:ext uri="{BB962C8B-B14F-4D97-AF65-F5344CB8AC3E}">
        <p14:creationId xmlns:p14="http://schemas.microsoft.com/office/powerpoint/2010/main" val="29832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Conclusiones</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509352" y="1260948"/>
            <a:ext cx="11576821" cy="958337"/>
          </a:xfrm>
        </p:spPr>
        <p:txBody>
          <a:bodyPr/>
          <a:lstStyle/>
          <a:p>
            <a:pPr algn="just"/>
            <a:r>
              <a:rPr lang="en-US" sz="2400" dirty="0"/>
              <a:t>La </a:t>
            </a:r>
            <a:r>
              <a:rPr lang="en-US" sz="2400" dirty="0" err="1"/>
              <a:t>influencia</a:t>
            </a:r>
            <a:r>
              <a:rPr lang="en-US" sz="2400" dirty="0"/>
              <a:t> </a:t>
            </a:r>
            <a:r>
              <a:rPr lang="en-US" sz="2400" dirty="0" err="1"/>
              <a:t>humana</a:t>
            </a:r>
            <a:r>
              <a:rPr lang="en-US" sz="2400" dirty="0"/>
              <a:t> ha </a:t>
            </a:r>
            <a:r>
              <a:rPr lang="en-US" sz="2400" dirty="0" err="1"/>
              <a:t>calentado</a:t>
            </a:r>
            <a:r>
              <a:rPr lang="en-US" sz="2400" dirty="0"/>
              <a:t> el </a:t>
            </a:r>
            <a:r>
              <a:rPr lang="en-US" sz="2400" dirty="0" err="1"/>
              <a:t>clima</a:t>
            </a:r>
            <a:r>
              <a:rPr lang="en-US" sz="2400" dirty="0"/>
              <a:t> a un </a:t>
            </a:r>
            <a:r>
              <a:rPr lang="en-US" sz="2400" dirty="0" err="1"/>
              <a:t>ritmo</a:t>
            </a:r>
            <a:r>
              <a:rPr lang="en-US" sz="2400" dirty="0"/>
              <a:t> que no </a:t>
            </a:r>
            <a:r>
              <a:rPr lang="en-US" sz="2400" dirty="0" err="1"/>
              <a:t>tiene</a:t>
            </a:r>
            <a:r>
              <a:rPr lang="en-US" sz="2400" dirty="0"/>
              <a:t> </a:t>
            </a:r>
            <a:r>
              <a:rPr lang="en-US" sz="2400" dirty="0" err="1"/>
              <a:t>precedentes</a:t>
            </a:r>
            <a:r>
              <a:rPr lang="en-US" sz="2400" dirty="0"/>
              <a:t> </a:t>
            </a:r>
            <a:r>
              <a:rPr lang="en-US" sz="2400" dirty="0" err="1"/>
              <a:t>en</a:t>
            </a:r>
            <a:r>
              <a:rPr lang="en-US" sz="2400" dirty="0"/>
              <a:t> al </a:t>
            </a:r>
            <a:r>
              <a:rPr lang="en-US" sz="2400" dirty="0" err="1"/>
              <a:t>menos</a:t>
            </a:r>
            <a:r>
              <a:rPr lang="en-US" sz="2400" dirty="0"/>
              <a:t> los </a:t>
            </a:r>
            <a:r>
              <a:rPr lang="en-US" sz="2400" dirty="0" err="1"/>
              <a:t>últimos</a:t>
            </a:r>
            <a:r>
              <a:rPr lang="en-US" sz="2400" dirty="0"/>
              <a:t> 2000 </a:t>
            </a:r>
            <a:r>
              <a:rPr lang="en-US" sz="2400" dirty="0" err="1"/>
              <a:t>años</a:t>
            </a:r>
            <a:r>
              <a:rPr lang="en-US" sz="2400" dirty="0"/>
              <a:t>.</a:t>
            </a:r>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endParaRPr lang="en-US" sz="2400" dirty="0"/>
          </a:p>
          <a:p>
            <a:pPr marL="114300" indent="0" algn="just">
              <a:buNone/>
            </a:pPr>
            <a:r>
              <a:rPr lang="en-US" sz="2400" dirty="0"/>
              <a:t> </a:t>
            </a:r>
          </a:p>
        </p:txBody>
      </p:sp>
      <p:sp>
        <p:nvSpPr>
          <p:cNvPr id="2" name="Rectángulo 1">
            <a:extLst>
              <a:ext uri="{FF2B5EF4-FFF2-40B4-BE49-F238E27FC236}">
                <a16:creationId xmlns:a16="http://schemas.microsoft.com/office/drawing/2014/main" id="{68ED0D5F-C2E2-D24D-9370-CFB8DD94D0AD}"/>
              </a:ext>
            </a:extLst>
          </p:cNvPr>
          <p:cNvSpPr/>
          <p:nvPr/>
        </p:nvSpPr>
        <p:spPr>
          <a:xfrm>
            <a:off x="435732" y="2119610"/>
            <a:ext cx="11789589" cy="1255728"/>
          </a:xfrm>
          <a:prstGeom prst="rect">
            <a:avLst/>
          </a:prstGeom>
          <a:noFill/>
          <a:ln>
            <a:noFill/>
          </a:ln>
        </p:spPr>
        <p:txBody>
          <a:bodyPr spcFirstLastPara="1" wrap="square" lIns="91425" tIns="45700" rIns="91425" bIns="45700" anchor="t" anchorCtr="0">
            <a:noAutofit/>
          </a:bodyPr>
          <a:lstStyle/>
          <a:p>
            <a:pPr marL="457200" indent="-342900" algn="just">
              <a:lnSpc>
                <a:spcPct val="90000"/>
              </a:lnSpc>
              <a:spcBef>
                <a:spcPts val="1000"/>
              </a:spcBef>
              <a:buClr>
                <a:schemeClr val="dk1"/>
              </a:buClr>
              <a:buSzPts val="1800"/>
              <a:buChar char="•"/>
            </a:pPr>
            <a:r>
              <a:rPr lang="es-CO" sz="2400" dirty="0">
                <a:solidFill>
                  <a:schemeClr val="dk1"/>
                </a:solidFill>
                <a:latin typeface="Calibri"/>
                <a:cs typeface="Calibri"/>
                <a:sym typeface="Calibri"/>
              </a:rPr>
              <a:t>El informe reafirma con alta confianza la conclusión del IE5 de que existe una relación casi lineal entre las emisiones antropogénicas de CO2 acumuladas y el calentamiento global que provocan.</a:t>
            </a:r>
          </a:p>
          <a:p>
            <a:pPr marL="457200" indent="-342900" algn="just">
              <a:lnSpc>
                <a:spcPct val="90000"/>
              </a:lnSpc>
              <a:spcBef>
                <a:spcPts val="1000"/>
              </a:spcBef>
              <a:buClr>
                <a:schemeClr val="dk1"/>
              </a:buClr>
              <a:buSzPts val="1800"/>
              <a:buChar char="•"/>
            </a:pPr>
            <a:r>
              <a:rPr lang="es-CO" sz="2400" dirty="0">
                <a:solidFill>
                  <a:schemeClr val="dk1"/>
                </a:solidFill>
                <a:latin typeface="Calibri"/>
                <a:cs typeface="Calibri"/>
                <a:sym typeface="Calibri"/>
              </a:rPr>
              <a:t>A no ser que haya una disminución inmediata rápida y a gran escala de las emisiones de gases de efecto invernadero, limitar el calentamiento a 1,5°C será inalcanzable.</a:t>
            </a:r>
          </a:p>
          <a:p>
            <a:pPr marL="457200" indent="-342900" algn="just">
              <a:lnSpc>
                <a:spcPct val="90000"/>
              </a:lnSpc>
              <a:spcBef>
                <a:spcPts val="1000"/>
              </a:spcBef>
              <a:buClr>
                <a:schemeClr val="dk1"/>
              </a:buClr>
              <a:buSzPts val="1800"/>
              <a:buChar char="•"/>
            </a:pPr>
            <a:r>
              <a:rPr lang="es-CO" sz="2400" dirty="0">
                <a:solidFill>
                  <a:schemeClr val="dk1"/>
                </a:solidFill>
                <a:latin typeface="Calibri"/>
                <a:cs typeface="Calibri"/>
                <a:sym typeface="Calibri"/>
              </a:rPr>
              <a:t>Es indiscutible que las actividades humanas están causando cambio climático, haciendo que los eventos climáticos extremos, como las olas de calor, las fuertes lluvias y las sequías, sean más frecuentes y graves.</a:t>
            </a:r>
          </a:p>
        </p:txBody>
      </p:sp>
    </p:spTree>
    <p:extLst>
      <p:ext uri="{BB962C8B-B14F-4D97-AF65-F5344CB8AC3E}">
        <p14:creationId xmlns:p14="http://schemas.microsoft.com/office/powerpoint/2010/main" val="380309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1167468" y="2904066"/>
            <a:ext cx="9449732" cy="52493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AEEF"/>
              </a:buClr>
              <a:buSzPts val="2800"/>
              <a:buFont typeface="Roboto"/>
              <a:buNone/>
            </a:pPr>
            <a:r>
              <a:rPr lang="es-ES" sz="4800" b="1" i="0" u="none" strike="noStrike" cap="none" dirty="0">
                <a:solidFill>
                  <a:srgbClr val="00AEEF"/>
                </a:solidFill>
                <a:latin typeface="Roboto"/>
                <a:ea typeface="Roboto"/>
                <a:cs typeface="Roboto"/>
                <a:sym typeface="Roboto"/>
              </a:rPr>
              <a:t>Gracias!</a:t>
            </a:r>
            <a:endParaRPr sz="4800" b="1" i="0" u="none" strike="noStrike" cap="none" dirty="0">
              <a:solidFill>
                <a:srgbClr val="00AEEF"/>
              </a:solidFill>
              <a:latin typeface="Roboto"/>
              <a:ea typeface="Roboto"/>
              <a:cs typeface="Roboto"/>
              <a:sym typeface="Roboto"/>
            </a:endParaRPr>
          </a:p>
        </p:txBody>
      </p: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06753" y="-80467"/>
            <a:ext cx="2498401" cy="2377440"/>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Tree>
    <p:extLst>
      <p:ext uri="{BB962C8B-B14F-4D97-AF65-F5344CB8AC3E}">
        <p14:creationId xmlns:p14="http://schemas.microsoft.com/office/powerpoint/2010/main" val="53303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367209"/>
            <a:ext cx="10600979" cy="52493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AEEF"/>
              </a:buClr>
              <a:buSzPts val="2800"/>
              <a:buFont typeface="Roboto"/>
              <a:buNone/>
            </a:pPr>
            <a:r>
              <a:rPr lang="es-ES" sz="3200" b="1" dirty="0">
                <a:solidFill>
                  <a:srgbClr val="00AEEF"/>
                </a:solidFill>
                <a:latin typeface="Roboto"/>
                <a:ea typeface="Roboto"/>
                <a:cs typeface="Roboto"/>
                <a:sym typeface="Roboto"/>
              </a:rPr>
              <a:t>De qué se compone el Sexto Informe?</a:t>
            </a:r>
            <a:endParaRPr sz="32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06192"/>
            <a:ext cx="12192000" cy="45568"/>
          </a:xfrm>
          <a:prstGeom prst="straightConnector1">
            <a:avLst/>
          </a:prstGeom>
          <a:noFill/>
          <a:ln w="19050" cap="flat" cmpd="sng">
            <a:solidFill>
              <a:srgbClr val="00AEEF"/>
            </a:solidFill>
            <a:prstDash val="solid"/>
            <a:round/>
            <a:headEnd type="none" w="sm" len="sm"/>
            <a:tailEnd type="none" w="sm" len="sm"/>
          </a:ln>
        </p:spPr>
      </p:cxn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pic>
        <p:nvPicPr>
          <p:cNvPr id="5" name="Imagen 4">
            <a:extLst>
              <a:ext uri="{FF2B5EF4-FFF2-40B4-BE49-F238E27FC236}">
                <a16:creationId xmlns:a16="http://schemas.microsoft.com/office/drawing/2014/main" id="{82711399-C637-2148-8658-DACA745E5956}"/>
              </a:ext>
            </a:extLst>
          </p:cNvPr>
          <p:cNvPicPr>
            <a:picLocks noChangeAspect="1"/>
          </p:cNvPicPr>
          <p:nvPr/>
        </p:nvPicPr>
        <p:blipFill>
          <a:blip r:embed="rId4"/>
          <a:stretch>
            <a:fillRect/>
          </a:stretch>
        </p:blipFill>
        <p:spPr>
          <a:xfrm>
            <a:off x="7957759" y="1108253"/>
            <a:ext cx="4234241" cy="4974778"/>
          </a:xfrm>
          <a:prstGeom prst="rect">
            <a:avLst/>
          </a:prstGeom>
        </p:spPr>
      </p:pic>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549743" y="1503676"/>
            <a:ext cx="7302508" cy="4006471"/>
          </a:xfrm>
        </p:spPr>
        <p:txBody>
          <a:bodyPr/>
          <a:lstStyle/>
          <a:p>
            <a:pPr algn="just">
              <a:lnSpc>
                <a:spcPct val="100000"/>
              </a:lnSpc>
              <a:spcBef>
                <a:spcPts val="1600"/>
              </a:spcBef>
            </a:pPr>
            <a:r>
              <a:rPr lang="en-US" sz="2600" dirty="0"/>
              <a:t>Informe </a:t>
            </a:r>
            <a:r>
              <a:rPr lang="en-US" sz="2600" dirty="0" err="1"/>
              <a:t>sobre</a:t>
            </a:r>
            <a:r>
              <a:rPr lang="en-US" sz="2600" dirty="0"/>
              <a:t> </a:t>
            </a:r>
            <a:r>
              <a:rPr lang="en-US" sz="2600" dirty="0" err="1"/>
              <a:t>impactos</a:t>
            </a:r>
            <a:r>
              <a:rPr lang="en-US" sz="2600" dirty="0"/>
              <a:t>, </a:t>
            </a:r>
            <a:r>
              <a:rPr lang="en-US" sz="2600" dirty="0" err="1"/>
              <a:t>adaptación</a:t>
            </a:r>
            <a:r>
              <a:rPr lang="en-US" sz="2600" dirty="0"/>
              <a:t> y </a:t>
            </a:r>
            <a:r>
              <a:rPr lang="en-US" sz="2600" dirty="0" err="1"/>
              <a:t>vulnerabilidad</a:t>
            </a:r>
            <a:r>
              <a:rPr lang="en-US" sz="2600" dirty="0"/>
              <a:t> (2022).</a:t>
            </a:r>
          </a:p>
          <a:p>
            <a:pPr algn="just">
              <a:lnSpc>
                <a:spcPct val="100000"/>
              </a:lnSpc>
              <a:spcBef>
                <a:spcPts val="1600"/>
              </a:spcBef>
            </a:pPr>
            <a:r>
              <a:rPr lang="en-US" sz="2600" dirty="0"/>
              <a:t>Informe </a:t>
            </a:r>
            <a:r>
              <a:rPr lang="en-US" sz="2600" dirty="0" err="1"/>
              <a:t>sobre</a:t>
            </a:r>
            <a:r>
              <a:rPr lang="en-US" sz="2600" dirty="0"/>
              <a:t> </a:t>
            </a:r>
            <a:r>
              <a:rPr lang="en-US" sz="2600" dirty="0" err="1"/>
              <a:t>mitigación</a:t>
            </a:r>
            <a:r>
              <a:rPr lang="en-US" sz="2600" dirty="0"/>
              <a:t> del </a:t>
            </a:r>
            <a:r>
              <a:rPr lang="en-US" sz="2600" dirty="0" err="1"/>
              <a:t>cambio</a:t>
            </a:r>
            <a:r>
              <a:rPr lang="en-US" sz="2600" dirty="0"/>
              <a:t> </a:t>
            </a:r>
            <a:r>
              <a:rPr lang="en-US" sz="2600" dirty="0" err="1"/>
              <a:t>climático</a:t>
            </a:r>
            <a:r>
              <a:rPr lang="en-US" sz="2600" dirty="0"/>
              <a:t> (2022).</a:t>
            </a:r>
          </a:p>
          <a:p>
            <a:pPr algn="just">
              <a:lnSpc>
                <a:spcPct val="100000"/>
              </a:lnSpc>
              <a:spcBef>
                <a:spcPts val="1600"/>
              </a:spcBef>
            </a:pPr>
            <a:r>
              <a:rPr lang="en-US" sz="2600" dirty="0"/>
              <a:t>Informe de las bases </a:t>
            </a:r>
            <a:r>
              <a:rPr lang="en-US" sz="2600" dirty="0" err="1"/>
              <a:t>físico-científicas</a:t>
            </a:r>
            <a:r>
              <a:rPr lang="en-US" sz="2600" dirty="0"/>
              <a:t> del </a:t>
            </a:r>
            <a:r>
              <a:rPr lang="en-US" sz="2600" dirty="0" err="1"/>
              <a:t>cambio</a:t>
            </a:r>
            <a:r>
              <a:rPr lang="en-US" sz="2600" dirty="0"/>
              <a:t> </a:t>
            </a:r>
            <a:r>
              <a:rPr lang="en-US" sz="2600" dirty="0" err="1"/>
              <a:t>climático</a:t>
            </a:r>
            <a:r>
              <a:rPr lang="en-US" sz="2600" dirty="0"/>
              <a:t> (2021). </a:t>
            </a:r>
          </a:p>
          <a:p>
            <a:pPr algn="just"/>
            <a:r>
              <a:rPr lang="en-US" sz="2600" dirty="0"/>
              <a:t>Informe de </a:t>
            </a:r>
            <a:r>
              <a:rPr lang="en-US" sz="2600" dirty="0" err="1"/>
              <a:t>Síntesis</a:t>
            </a:r>
            <a:r>
              <a:rPr lang="en-US" sz="2600" dirty="0"/>
              <a:t> (2022).</a:t>
            </a:r>
          </a:p>
          <a:p>
            <a:pPr marL="114300" indent="0" algn="just">
              <a:buNone/>
            </a:pPr>
            <a:endParaRPr lang="en-US" sz="2600" dirty="0"/>
          </a:p>
          <a:p>
            <a:pPr marL="114300" indent="0" algn="just">
              <a:buNone/>
            </a:pPr>
            <a:endParaRPr lang="en-US" sz="2600" dirty="0"/>
          </a:p>
          <a:p>
            <a:pPr marL="114300" indent="0" algn="just">
              <a:buNone/>
            </a:pPr>
            <a:r>
              <a:rPr lang="en-US" sz="2600" dirty="0"/>
              <a:t> </a:t>
            </a:r>
          </a:p>
        </p:txBody>
      </p:sp>
      <p:sp>
        <p:nvSpPr>
          <p:cNvPr id="3" name="Rectángulo redondeado 2">
            <a:extLst>
              <a:ext uri="{FF2B5EF4-FFF2-40B4-BE49-F238E27FC236}">
                <a16:creationId xmlns:a16="http://schemas.microsoft.com/office/drawing/2014/main" id="{123C87D8-C496-0B4D-9492-D5151232CB7A}"/>
              </a:ext>
            </a:extLst>
          </p:cNvPr>
          <p:cNvSpPr/>
          <p:nvPr/>
        </p:nvSpPr>
        <p:spPr>
          <a:xfrm>
            <a:off x="973777" y="3712408"/>
            <a:ext cx="6878474" cy="902524"/>
          </a:xfrm>
          <a:prstGeom prst="roundRect">
            <a:avLst/>
          </a:prstGeom>
          <a:solidFill>
            <a:srgbClr val="4C80D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0069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8" y="367209"/>
            <a:ext cx="9449732" cy="52493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AEEF"/>
              </a:buClr>
              <a:buSzPts val="2800"/>
              <a:buFont typeface="Roboto"/>
              <a:buNone/>
            </a:pPr>
            <a:r>
              <a:rPr lang="es-ES" sz="3200" b="1" i="0" u="none" strike="noStrike" cap="none" dirty="0">
                <a:solidFill>
                  <a:srgbClr val="00AEEF"/>
                </a:solidFill>
                <a:latin typeface="Roboto"/>
                <a:ea typeface="Roboto"/>
                <a:cs typeface="Roboto"/>
                <a:sym typeface="Roboto"/>
              </a:rPr>
              <a:t>Quién produjo el Informe?</a:t>
            </a:r>
            <a:endParaRPr sz="32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06192"/>
            <a:ext cx="12192000" cy="45568"/>
          </a:xfrm>
          <a:prstGeom prst="straightConnector1">
            <a:avLst/>
          </a:prstGeom>
          <a:noFill/>
          <a:ln w="19050" cap="flat" cmpd="sng">
            <a:solidFill>
              <a:srgbClr val="00AEEF"/>
            </a:solidFill>
            <a:prstDash val="solid"/>
            <a:round/>
            <a:headEnd type="none" w="sm" len="sm"/>
            <a:tailEnd type="none" w="sm" len="sm"/>
          </a:ln>
        </p:spPr>
      </p:cxn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pic>
        <p:nvPicPr>
          <p:cNvPr id="11" name="Imagen 10">
            <a:extLst>
              <a:ext uri="{FF2B5EF4-FFF2-40B4-BE49-F238E27FC236}">
                <a16:creationId xmlns:a16="http://schemas.microsoft.com/office/drawing/2014/main" id="{9A4D85FB-3D33-FA4F-BBE8-1702576226B6}"/>
              </a:ext>
            </a:extLst>
          </p:cNvPr>
          <p:cNvPicPr>
            <a:picLocks noChangeAspect="1"/>
          </p:cNvPicPr>
          <p:nvPr/>
        </p:nvPicPr>
        <p:blipFill>
          <a:blip r:embed="rId4"/>
          <a:stretch>
            <a:fillRect/>
          </a:stretch>
        </p:blipFill>
        <p:spPr>
          <a:xfrm>
            <a:off x="1638798" y="1520049"/>
            <a:ext cx="8728362" cy="4137907"/>
          </a:xfrm>
          <a:prstGeom prst="rect">
            <a:avLst/>
          </a:prstGeom>
        </p:spPr>
      </p:pic>
    </p:spTree>
    <p:extLst>
      <p:ext uri="{BB962C8B-B14F-4D97-AF65-F5344CB8AC3E}">
        <p14:creationId xmlns:p14="http://schemas.microsoft.com/office/powerpoint/2010/main" val="354344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Algunas consideraciones</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1" y="1278048"/>
            <a:ext cx="11467777" cy="4683364"/>
          </a:xfrm>
        </p:spPr>
        <p:txBody>
          <a:bodyPr/>
          <a:lstStyle/>
          <a:p>
            <a:pPr algn="just">
              <a:lnSpc>
                <a:spcPct val="100000"/>
              </a:lnSpc>
            </a:pPr>
            <a:r>
              <a:rPr lang="en-US" sz="2400" dirty="0" err="1"/>
              <a:t>Representa</a:t>
            </a:r>
            <a:r>
              <a:rPr lang="en-US" sz="2400" dirty="0"/>
              <a:t> </a:t>
            </a:r>
            <a:r>
              <a:rPr lang="en-US" sz="2400" dirty="0" err="1"/>
              <a:t>más</a:t>
            </a:r>
            <a:r>
              <a:rPr lang="en-US" sz="2400" dirty="0"/>
              <a:t> de 30 </a:t>
            </a:r>
            <a:r>
              <a:rPr lang="en-US" sz="2400" dirty="0" err="1"/>
              <a:t>años</a:t>
            </a:r>
            <a:r>
              <a:rPr lang="en-US" sz="2400" dirty="0"/>
              <a:t> de </a:t>
            </a:r>
            <a:r>
              <a:rPr lang="en-US" sz="2400" dirty="0" err="1"/>
              <a:t>colaboración</a:t>
            </a:r>
            <a:r>
              <a:rPr lang="en-US" sz="2400" dirty="0"/>
              <a:t> </a:t>
            </a:r>
            <a:r>
              <a:rPr lang="en-US" sz="2400" dirty="0" err="1"/>
              <a:t>mundial</a:t>
            </a:r>
            <a:r>
              <a:rPr lang="en-US" sz="2400" dirty="0"/>
              <a:t> para </a:t>
            </a:r>
            <a:r>
              <a:rPr lang="en-US" sz="2400" dirty="0" err="1"/>
              <a:t>describir</a:t>
            </a:r>
            <a:r>
              <a:rPr lang="en-US" sz="2400" dirty="0"/>
              <a:t> y </a:t>
            </a:r>
            <a:r>
              <a:rPr lang="en-US" sz="2400" dirty="0" err="1"/>
              <a:t>comprender</a:t>
            </a:r>
            <a:r>
              <a:rPr lang="en-US" sz="2400" dirty="0"/>
              <a:t>, uno de los </a:t>
            </a:r>
            <a:r>
              <a:rPr lang="en-US" sz="2400" dirty="0" err="1"/>
              <a:t>retos</a:t>
            </a:r>
            <a:r>
              <a:rPr lang="en-US" sz="2400" dirty="0"/>
              <a:t> del </a:t>
            </a:r>
            <a:r>
              <a:rPr lang="en-US" sz="2400" dirty="0" err="1"/>
              <a:t>siglo</a:t>
            </a:r>
            <a:r>
              <a:rPr lang="en-US" sz="2400" dirty="0"/>
              <a:t> XXI: el </a:t>
            </a:r>
            <a:r>
              <a:rPr lang="en-US" sz="2400" dirty="0" err="1"/>
              <a:t>cambio</a:t>
            </a:r>
            <a:r>
              <a:rPr lang="en-US" sz="2400" dirty="0"/>
              <a:t> </a:t>
            </a:r>
            <a:r>
              <a:rPr lang="en-US" sz="2400" dirty="0" err="1"/>
              <a:t>climático</a:t>
            </a:r>
            <a:r>
              <a:rPr lang="en-US" sz="2400" dirty="0"/>
              <a:t> </a:t>
            </a:r>
            <a:r>
              <a:rPr lang="en-US" sz="2400" dirty="0" err="1"/>
              <a:t>inducido</a:t>
            </a:r>
            <a:r>
              <a:rPr lang="en-US" sz="2400" dirty="0"/>
              <a:t> por el hombre.</a:t>
            </a:r>
          </a:p>
          <a:p>
            <a:pPr algn="just">
              <a:lnSpc>
                <a:spcPct val="100000"/>
              </a:lnSpc>
            </a:pPr>
            <a:r>
              <a:rPr lang="en-US" sz="2400" dirty="0" err="1"/>
              <a:t>Desde</a:t>
            </a:r>
            <a:r>
              <a:rPr lang="en-US" sz="2400" dirty="0"/>
              <a:t> 1988, </a:t>
            </a:r>
            <a:r>
              <a:rPr lang="en-US" sz="2400" dirty="0" err="1"/>
              <a:t>nuestra</a:t>
            </a:r>
            <a:r>
              <a:rPr lang="en-US" sz="2400" dirty="0"/>
              <a:t> </a:t>
            </a:r>
            <a:r>
              <a:rPr lang="en-US" sz="2400" dirty="0" err="1"/>
              <a:t>comprensión</a:t>
            </a:r>
            <a:r>
              <a:rPr lang="en-US" sz="2400" dirty="0"/>
              <a:t> de las bases </a:t>
            </a:r>
            <a:r>
              <a:rPr lang="en-US" sz="2400" dirty="0" err="1"/>
              <a:t>científicas</a:t>
            </a:r>
            <a:r>
              <a:rPr lang="en-US" sz="2400" dirty="0"/>
              <a:t> del </a:t>
            </a:r>
            <a:r>
              <a:rPr lang="en-US" sz="2400" dirty="0" err="1"/>
              <a:t>cambio</a:t>
            </a:r>
            <a:r>
              <a:rPr lang="en-US" sz="2400" dirty="0"/>
              <a:t> </a:t>
            </a:r>
            <a:r>
              <a:rPr lang="en-US" sz="2400" dirty="0" err="1"/>
              <a:t>climático</a:t>
            </a:r>
            <a:r>
              <a:rPr lang="en-US" sz="2400" dirty="0"/>
              <a:t> ha </a:t>
            </a:r>
            <a:r>
              <a:rPr lang="en-US" sz="2400" dirty="0" err="1"/>
              <a:t>avanzado</a:t>
            </a:r>
            <a:r>
              <a:rPr lang="en-US" sz="2400" dirty="0"/>
              <a:t> </a:t>
            </a:r>
            <a:r>
              <a:rPr lang="en-US" sz="2400" dirty="0" err="1"/>
              <a:t>notablemente</a:t>
            </a:r>
            <a:r>
              <a:rPr lang="en-US" sz="2400" dirty="0"/>
              <a:t>. </a:t>
            </a:r>
          </a:p>
          <a:p>
            <a:pPr algn="just">
              <a:lnSpc>
                <a:spcPct val="100000"/>
              </a:lnSpc>
            </a:pPr>
            <a:r>
              <a:rPr lang="en-US" sz="2400" dirty="0"/>
              <a:t>La </a:t>
            </a:r>
            <a:r>
              <a:rPr lang="en-US" sz="2400" dirty="0" err="1"/>
              <a:t>cantidad</a:t>
            </a:r>
            <a:r>
              <a:rPr lang="en-US" sz="2400" dirty="0"/>
              <a:t> y la </a:t>
            </a:r>
            <a:r>
              <a:rPr lang="en-US" sz="2400" dirty="0" err="1"/>
              <a:t>calidad</a:t>
            </a:r>
            <a:r>
              <a:rPr lang="en-US" sz="2400" dirty="0"/>
              <a:t> de las </a:t>
            </a:r>
            <a:r>
              <a:rPr lang="en-US" sz="2400" dirty="0" err="1"/>
              <a:t>observaciones</a:t>
            </a:r>
            <a:r>
              <a:rPr lang="en-US" sz="2400" dirty="0"/>
              <a:t> </a:t>
            </a:r>
            <a:r>
              <a:rPr lang="en-US" sz="2400" dirty="0" err="1"/>
              <a:t>instrumentales</a:t>
            </a:r>
            <a:r>
              <a:rPr lang="en-US" sz="2400" dirty="0"/>
              <a:t> y la </a:t>
            </a:r>
            <a:r>
              <a:rPr lang="en-US" sz="2400" dirty="0" err="1"/>
              <a:t>información</a:t>
            </a:r>
            <a:r>
              <a:rPr lang="en-US" sz="2400" dirty="0"/>
              <a:t> </a:t>
            </a:r>
            <a:r>
              <a:rPr lang="en-US" sz="2400" dirty="0" err="1"/>
              <a:t>procedente</a:t>
            </a:r>
            <a:r>
              <a:rPr lang="en-US" sz="2400" dirty="0"/>
              <a:t> de los </a:t>
            </a:r>
            <a:r>
              <a:rPr lang="en-US" sz="2400" dirty="0" err="1"/>
              <a:t>archivos</a:t>
            </a:r>
            <a:r>
              <a:rPr lang="en-US" sz="2400" dirty="0"/>
              <a:t> </a:t>
            </a:r>
            <a:r>
              <a:rPr lang="en-US" sz="2400" dirty="0" err="1"/>
              <a:t>paleoclimáticos</a:t>
            </a:r>
            <a:r>
              <a:rPr lang="en-US" sz="2400" dirty="0"/>
              <a:t> </a:t>
            </a:r>
            <a:r>
              <a:rPr lang="en-US" sz="2400" dirty="0" err="1"/>
              <a:t>han</a:t>
            </a:r>
            <a:r>
              <a:rPr lang="en-US" sz="2400" dirty="0"/>
              <a:t> </a:t>
            </a:r>
            <a:r>
              <a:rPr lang="en-US" sz="2400" dirty="0" err="1"/>
              <a:t>aumentado</a:t>
            </a:r>
            <a:r>
              <a:rPr lang="en-US" sz="2400" dirty="0"/>
              <a:t> </a:t>
            </a:r>
            <a:r>
              <a:rPr lang="en-US" sz="2400" dirty="0" err="1"/>
              <a:t>considerablemente</a:t>
            </a:r>
            <a:r>
              <a:rPr lang="en-US" sz="2400" dirty="0"/>
              <a:t>.</a:t>
            </a:r>
          </a:p>
          <a:p>
            <a:pPr algn="just">
              <a:lnSpc>
                <a:spcPct val="100000"/>
              </a:lnSpc>
            </a:pPr>
            <a:r>
              <a:rPr lang="en-US" sz="2400" dirty="0"/>
              <a:t>La </a:t>
            </a:r>
            <a:r>
              <a:rPr lang="en-US" sz="2400" dirty="0" err="1"/>
              <a:t>comprensión</a:t>
            </a:r>
            <a:r>
              <a:rPr lang="en-US" sz="2400" dirty="0"/>
              <a:t> de los </a:t>
            </a:r>
            <a:r>
              <a:rPr lang="en-US" sz="2400" dirty="0" err="1"/>
              <a:t>distintos</a:t>
            </a:r>
            <a:r>
              <a:rPr lang="en-US" sz="2400" dirty="0"/>
              <a:t> </a:t>
            </a:r>
            <a:r>
              <a:rPr lang="en-US" sz="2400" dirty="0" err="1"/>
              <a:t>procesos</a:t>
            </a:r>
            <a:r>
              <a:rPr lang="en-US" sz="2400" dirty="0"/>
              <a:t> </a:t>
            </a:r>
            <a:r>
              <a:rPr lang="en-US" sz="2400" dirty="0" err="1"/>
              <a:t>físicos</a:t>
            </a:r>
            <a:r>
              <a:rPr lang="en-US" sz="2400" dirty="0"/>
              <a:t>, </a:t>
            </a:r>
            <a:r>
              <a:rPr lang="en-US" sz="2400" dirty="0" err="1"/>
              <a:t>químicos</a:t>
            </a:r>
            <a:r>
              <a:rPr lang="en-US" sz="2400" dirty="0"/>
              <a:t> y </a:t>
            </a:r>
            <a:r>
              <a:rPr lang="en-US" sz="2400" dirty="0" err="1"/>
              <a:t>biológicos</a:t>
            </a:r>
            <a:r>
              <a:rPr lang="en-US" sz="2400" dirty="0"/>
              <a:t> ha </a:t>
            </a:r>
            <a:r>
              <a:rPr lang="en-US" sz="2400" dirty="0" err="1"/>
              <a:t>mejorado</a:t>
            </a:r>
            <a:r>
              <a:rPr lang="en-US" sz="2400" dirty="0"/>
              <a:t>. </a:t>
            </a:r>
          </a:p>
          <a:p>
            <a:pPr algn="just">
              <a:lnSpc>
                <a:spcPct val="100000"/>
              </a:lnSpc>
            </a:pPr>
            <a:r>
              <a:rPr lang="en-US" sz="2400" dirty="0"/>
              <a:t>Las </a:t>
            </a:r>
            <a:r>
              <a:rPr lang="en-US" sz="2400" dirty="0" err="1"/>
              <a:t>capacidades</a:t>
            </a:r>
            <a:r>
              <a:rPr lang="en-US" sz="2400" dirty="0"/>
              <a:t> de los </a:t>
            </a:r>
            <a:r>
              <a:rPr lang="en-US" sz="2400" dirty="0" err="1"/>
              <a:t>modelos</a:t>
            </a:r>
            <a:r>
              <a:rPr lang="en-US" sz="2400" dirty="0"/>
              <a:t> </a:t>
            </a:r>
            <a:r>
              <a:rPr lang="en-US" sz="2400" dirty="0" err="1"/>
              <a:t>climáticos</a:t>
            </a:r>
            <a:r>
              <a:rPr lang="en-US" sz="2400" dirty="0"/>
              <a:t> se </a:t>
            </a:r>
            <a:r>
              <a:rPr lang="en-US" sz="2400" dirty="0" err="1"/>
              <a:t>han</a:t>
            </a:r>
            <a:r>
              <a:rPr lang="en-US" sz="2400" dirty="0"/>
              <a:t> </a:t>
            </a:r>
            <a:r>
              <a:rPr lang="en-US" sz="2400" dirty="0" err="1"/>
              <a:t>mejorado</a:t>
            </a:r>
            <a:r>
              <a:rPr lang="en-US" sz="2400" dirty="0"/>
              <a:t>, gracias a la </a:t>
            </a:r>
            <a:r>
              <a:rPr lang="en-US" sz="2400" dirty="0" err="1"/>
              <a:t>posibilidad</a:t>
            </a:r>
            <a:r>
              <a:rPr lang="en-US" sz="2400" dirty="0"/>
              <a:t> de un </a:t>
            </a:r>
            <a:r>
              <a:rPr lang="en-US" sz="2400" dirty="0" err="1"/>
              <a:t>tratamiento</a:t>
            </a:r>
            <a:r>
              <a:rPr lang="en-US" sz="2400" dirty="0"/>
              <a:t> </a:t>
            </a:r>
            <a:r>
              <a:rPr lang="en-US" sz="2400" dirty="0" err="1"/>
              <a:t>más</a:t>
            </a:r>
            <a:r>
              <a:rPr lang="en-US" sz="2400" dirty="0"/>
              <a:t> </a:t>
            </a:r>
            <a:r>
              <a:rPr lang="en-US" sz="2400" dirty="0" err="1"/>
              <a:t>realista</a:t>
            </a:r>
            <a:r>
              <a:rPr lang="en-US" sz="2400" dirty="0"/>
              <a:t> de las </a:t>
            </a:r>
            <a:r>
              <a:rPr lang="en-US" sz="2400" dirty="0" err="1"/>
              <a:t>interacciones</a:t>
            </a:r>
            <a:r>
              <a:rPr lang="en-US" sz="2400" dirty="0"/>
              <a:t> entre los </a:t>
            </a:r>
            <a:r>
              <a:rPr lang="en-US" sz="2400" dirty="0" err="1"/>
              <a:t>componentes</a:t>
            </a:r>
            <a:r>
              <a:rPr lang="en-US" sz="2400" dirty="0"/>
              <a:t> del </a:t>
            </a:r>
            <a:r>
              <a:rPr lang="en-US" sz="2400" dirty="0" err="1"/>
              <a:t>sistema</a:t>
            </a:r>
            <a:r>
              <a:rPr lang="en-US" sz="2400" dirty="0"/>
              <a:t> </a:t>
            </a:r>
            <a:r>
              <a:rPr lang="en-US" sz="2400" dirty="0" err="1"/>
              <a:t>climático</a:t>
            </a:r>
            <a:r>
              <a:rPr lang="en-US" sz="2400" dirty="0"/>
              <a:t> y una </a:t>
            </a:r>
            <a:r>
              <a:rPr lang="en-US" sz="2400" dirty="0" err="1"/>
              <a:t>mejor</a:t>
            </a:r>
            <a:r>
              <a:rPr lang="en-US" sz="2400" dirty="0"/>
              <a:t> </a:t>
            </a:r>
            <a:r>
              <a:rPr lang="en-US" sz="2400" dirty="0" err="1"/>
              <a:t>representación</a:t>
            </a:r>
            <a:r>
              <a:rPr lang="en-US" sz="2400" dirty="0"/>
              <a:t> de los </a:t>
            </a:r>
            <a:r>
              <a:rPr lang="en-US" sz="2400" dirty="0" err="1"/>
              <a:t>procesos</a:t>
            </a:r>
            <a:r>
              <a:rPr lang="en-US" sz="2400" dirty="0"/>
              <a:t> </a:t>
            </a:r>
            <a:r>
              <a:rPr lang="en-US" sz="2400" dirty="0" err="1"/>
              <a:t>físicos</a:t>
            </a:r>
            <a:r>
              <a:rPr lang="en-US" sz="2400" dirty="0"/>
              <a:t>, </a:t>
            </a:r>
            <a:r>
              <a:rPr lang="en-US" sz="2400" dirty="0" err="1"/>
              <a:t>en</a:t>
            </a:r>
            <a:r>
              <a:rPr lang="en-US" sz="2400" dirty="0"/>
              <a:t> </a:t>
            </a:r>
            <a:r>
              <a:rPr lang="en-US" sz="2400" dirty="0" err="1"/>
              <a:t>consonancia</a:t>
            </a:r>
            <a:r>
              <a:rPr lang="en-US" sz="2400" dirty="0"/>
              <a:t> con el </a:t>
            </a:r>
            <a:r>
              <a:rPr lang="en-US" sz="2400" dirty="0" err="1"/>
              <a:t>aumento</a:t>
            </a:r>
            <a:r>
              <a:rPr lang="en-US" sz="2400" dirty="0"/>
              <a:t> de las </a:t>
            </a:r>
            <a:r>
              <a:rPr lang="en-US" sz="2400" dirty="0" err="1"/>
              <a:t>capacidades</a:t>
            </a:r>
            <a:r>
              <a:rPr lang="en-US" sz="2400" dirty="0"/>
              <a:t> </a:t>
            </a:r>
            <a:r>
              <a:rPr lang="en-US" sz="2400" dirty="0" err="1"/>
              <a:t>computacionales</a:t>
            </a:r>
            <a:r>
              <a:rPr lang="en-US" sz="2400" dirty="0"/>
              <a:t> de los </a:t>
            </a:r>
            <a:r>
              <a:rPr lang="en-US" sz="2400" dirty="0" err="1"/>
              <a:t>superordenadores</a:t>
            </a:r>
            <a:r>
              <a:rPr lang="en-US" sz="2400" dirty="0"/>
              <a:t> del </a:t>
            </a:r>
            <a:r>
              <a:rPr lang="en-US" sz="2400" dirty="0" err="1"/>
              <a:t>mundo</a:t>
            </a:r>
            <a:r>
              <a:rPr lang="en-US" sz="2400" dirty="0"/>
              <a:t>. </a:t>
            </a:r>
          </a:p>
          <a:p>
            <a:pPr marL="114300" indent="0" algn="just">
              <a:buNone/>
            </a:pPr>
            <a:endParaRPr lang="en-US" sz="2400" dirty="0"/>
          </a:p>
          <a:p>
            <a:pPr marL="114300" indent="0" algn="just">
              <a:buNone/>
            </a:pPr>
            <a:endParaRPr lang="en-US" sz="2400" dirty="0"/>
          </a:p>
          <a:p>
            <a:pPr marL="114300" indent="0" algn="just">
              <a:buNone/>
            </a:pPr>
            <a:r>
              <a:rPr lang="en-US" sz="2400" dirty="0"/>
              <a:t> </a:t>
            </a:r>
          </a:p>
        </p:txBody>
      </p:sp>
    </p:spTree>
    <p:extLst>
      <p:ext uri="{BB962C8B-B14F-4D97-AF65-F5344CB8AC3E}">
        <p14:creationId xmlns:p14="http://schemas.microsoft.com/office/powerpoint/2010/main" val="65320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AEEF"/>
              </a:buClr>
              <a:buSzPts val="2800"/>
              <a:buFont typeface="Roboto"/>
              <a:buNone/>
            </a:pPr>
            <a:r>
              <a:rPr lang="es-ES" sz="2800" b="1" i="0" u="none" strike="noStrike" cap="none" dirty="0">
                <a:solidFill>
                  <a:srgbClr val="00AEEF"/>
                </a:solidFill>
                <a:latin typeface="Roboto"/>
                <a:ea typeface="Roboto"/>
                <a:cs typeface="Roboto"/>
                <a:sym typeface="Roboto"/>
              </a:rPr>
              <a:t>Informe de las bases físico-científicas del cambio climático: Mensajes clave</a:t>
            </a:r>
            <a:endParaRPr sz="2800" b="1" i="0" u="none" strike="noStrike" cap="none" dirty="0">
              <a:solidFill>
                <a:srgbClr val="00AEEF"/>
              </a:solidFill>
              <a:latin typeface="Roboto"/>
              <a:ea typeface="Roboto"/>
              <a:cs typeface="Roboto"/>
              <a:sym typeface="Roboto"/>
            </a:endParaRP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a:cxnSpLocks/>
          </p:cNvCxnSpPr>
          <p:nvPr/>
        </p:nvCxnSpPr>
        <p:spPr>
          <a:xfrm flipV="1">
            <a:off x="0" y="6083035"/>
            <a:ext cx="12192000"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2" y="1278048"/>
            <a:ext cx="4791095" cy="3890718"/>
          </a:xfrm>
        </p:spPr>
        <p:txBody>
          <a:bodyPr/>
          <a:lstStyle/>
          <a:p>
            <a:pPr marL="114300" indent="0" algn="just">
              <a:lnSpc>
                <a:spcPct val="100000"/>
              </a:lnSpc>
              <a:buNone/>
            </a:pPr>
            <a:r>
              <a:rPr lang="en-US" sz="2400" dirty="0"/>
              <a:t>Cuatro </a:t>
            </a:r>
            <a:r>
              <a:rPr lang="en-US" sz="2400" dirty="0" err="1"/>
              <a:t>temáticas</a:t>
            </a:r>
            <a:r>
              <a:rPr lang="en-US" sz="2400" dirty="0"/>
              <a:t>: </a:t>
            </a:r>
          </a:p>
          <a:p>
            <a:pPr marL="114300" indent="0" algn="just">
              <a:lnSpc>
                <a:spcPct val="100000"/>
              </a:lnSpc>
              <a:buNone/>
            </a:pPr>
            <a:endParaRPr lang="en-US" sz="1400" dirty="0"/>
          </a:p>
          <a:p>
            <a:pPr marL="571500" indent="-457200" algn="just">
              <a:lnSpc>
                <a:spcPct val="100000"/>
              </a:lnSpc>
              <a:buAutoNum type="arabicPeriod"/>
            </a:pPr>
            <a:r>
              <a:rPr lang="en-US" sz="2400" dirty="0"/>
              <a:t>Estado Actual del </a:t>
            </a:r>
            <a:r>
              <a:rPr lang="en-US" sz="2400" dirty="0" err="1"/>
              <a:t>Clima</a:t>
            </a:r>
            <a:r>
              <a:rPr lang="en-US" sz="2400" dirty="0"/>
              <a:t> </a:t>
            </a:r>
          </a:p>
          <a:p>
            <a:pPr marL="571500" indent="-457200" algn="just">
              <a:lnSpc>
                <a:spcPct val="100000"/>
              </a:lnSpc>
              <a:buAutoNum type="arabicPeriod"/>
            </a:pPr>
            <a:r>
              <a:rPr lang="en-US" sz="2400" dirty="0" err="1"/>
              <a:t>Posibles</a:t>
            </a:r>
            <a:r>
              <a:rPr lang="en-US" sz="2400" dirty="0"/>
              <a:t> </a:t>
            </a:r>
            <a:r>
              <a:rPr lang="en-US" sz="2400" dirty="0" err="1"/>
              <a:t>climas</a:t>
            </a:r>
            <a:r>
              <a:rPr lang="en-US" sz="2400" dirty="0"/>
              <a:t> </a:t>
            </a:r>
            <a:r>
              <a:rPr lang="en-US" sz="2400" dirty="0" err="1"/>
              <a:t>futuros</a:t>
            </a:r>
            <a:endParaRPr lang="en-US" sz="2400" dirty="0"/>
          </a:p>
          <a:p>
            <a:pPr marL="571500" indent="-457200" algn="just">
              <a:lnSpc>
                <a:spcPct val="100000"/>
              </a:lnSpc>
              <a:buAutoNum type="arabicPeriod"/>
            </a:pPr>
            <a:r>
              <a:rPr lang="en-US" sz="2400" dirty="0" err="1"/>
              <a:t>Información</a:t>
            </a:r>
            <a:r>
              <a:rPr lang="en-US" sz="2400" dirty="0"/>
              <a:t> </a:t>
            </a:r>
            <a:r>
              <a:rPr lang="en-US" sz="2400" dirty="0" err="1"/>
              <a:t>climática</a:t>
            </a:r>
            <a:r>
              <a:rPr lang="en-US" sz="2400" dirty="0"/>
              <a:t> para </a:t>
            </a:r>
            <a:r>
              <a:rPr lang="en-US" sz="2400" dirty="0" err="1"/>
              <a:t>evaluación</a:t>
            </a:r>
            <a:r>
              <a:rPr lang="en-US" sz="2400" dirty="0"/>
              <a:t> del </a:t>
            </a:r>
            <a:r>
              <a:rPr lang="en-US" sz="2400" dirty="0" err="1"/>
              <a:t>riesgo</a:t>
            </a:r>
            <a:r>
              <a:rPr lang="en-US" sz="2400" dirty="0"/>
              <a:t> y </a:t>
            </a:r>
            <a:r>
              <a:rPr lang="en-US" sz="2400" dirty="0" err="1"/>
              <a:t>adaptación</a:t>
            </a:r>
            <a:r>
              <a:rPr lang="en-US" sz="2400" dirty="0"/>
              <a:t> regional</a:t>
            </a:r>
          </a:p>
          <a:p>
            <a:pPr marL="571500" indent="-457200" algn="just">
              <a:lnSpc>
                <a:spcPct val="100000"/>
              </a:lnSpc>
              <a:buAutoNum type="arabicPeriod"/>
            </a:pPr>
            <a:r>
              <a:rPr lang="en-US" sz="2400" dirty="0" err="1"/>
              <a:t>Limitar</a:t>
            </a:r>
            <a:r>
              <a:rPr lang="en-US" sz="2400" dirty="0"/>
              <a:t> el </a:t>
            </a:r>
            <a:r>
              <a:rPr lang="en-US" sz="2400" dirty="0" err="1"/>
              <a:t>cambio</a:t>
            </a:r>
            <a:r>
              <a:rPr lang="en-US" sz="2400" dirty="0"/>
              <a:t> </a:t>
            </a:r>
            <a:r>
              <a:rPr lang="en-US" sz="2400" dirty="0" err="1"/>
              <a:t>climático</a:t>
            </a:r>
            <a:r>
              <a:rPr lang="en-US" sz="2400" dirty="0"/>
              <a:t> </a:t>
            </a:r>
            <a:r>
              <a:rPr lang="en-US" sz="2400" dirty="0" err="1"/>
              <a:t>futuro</a:t>
            </a:r>
            <a:endParaRPr lang="en-US" sz="2400" dirty="0"/>
          </a:p>
          <a:p>
            <a:pPr marL="114300" indent="0" algn="just">
              <a:buNone/>
            </a:pPr>
            <a:endParaRPr lang="en-US" sz="2400" dirty="0"/>
          </a:p>
          <a:p>
            <a:pPr marL="114300" indent="0" algn="just">
              <a:buNone/>
            </a:pPr>
            <a:endParaRPr lang="en-US" sz="2400" dirty="0"/>
          </a:p>
          <a:p>
            <a:pPr marL="114300" indent="0" algn="just">
              <a:buNone/>
            </a:pPr>
            <a:r>
              <a:rPr lang="en-US" sz="2400" dirty="0"/>
              <a:t> </a:t>
            </a:r>
          </a:p>
        </p:txBody>
      </p:sp>
      <p:pic>
        <p:nvPicPr>
          <p:cNvPr id="3" name="Imagen 2">
            <a:extLst>
              <a:ext uri="{FF2B5EF4-FFF2-40B4-BE49-F238E27FC236}">
                <a16:creationId xmlns:a16="http://schemas.microsoft.com/office/drawing/2014/main" id="{FAE5F7AB-7780-634B-A151-B592234BEA65}"/>
              </a:ext>
            </a:extLst>
          </p:cNvPr>
          <p:cNvPicPr>
            <a:picLocks noChangeAspect="1"/>
          </p:cNvPicPr>
          <p:nvPr/>
        </p:nvPicPr>
        <p:blipFill>
          <a:blip r:embed="rId4"/>
          <a:stretch>
            <a:fillRect/>
          </a:stretch>
        </p:blipFill>
        <p:spPr>
          <a:xfrm>
            <a:off x="5515319" y="2089533"/>
            <a:ext cx="6676681" cy="2877601"/>
          </a:xfrm>
          <a:prstGeom prst="rect">
            <a:avLst/>
          </a:prstGeom>
        </p:spPr>
      </p:pic>
    </p:spTree>
    <p:extLst>
      <p:ext uri="{BB962C8B-B14F-4D97-AF65-F5344CB8AC3E}">
        <p14:creationId xmlns:p14="http://schemas.microsoft.com/office/powerpoint/2010/main" val="3538709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lvl="0">
              <a:buClr>
                <a:srgbClr val="00AEEF"/>
              </a:buClr>
              <a:buSzPts val="2800"/>
            </a:pPr>
            <a:r>
              <a:rPr lang="es-ES" sz="2800" b="1" dirty="0">
                <a:solidFill>
                  <a:srgbClr val="00AEEF"/>
                </a:solidFill>
                <a:latin typeface="Roboto"/>
                <a:ea typeface="Roboto"/>
                <a:cs typeface="Roboto"/>
                <a:sym typeface="Roboto"/>
              </a:rPr>
              <a:t>Informe de las bases físico-científicas del cambio climático: Mensajes clave</a:t>
            </a: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0" y="1501322"/>
            <a:ext cx="11467777" cy="2150952"/>
          </a:xfrm>
          <a:noFill/>
          <a:ln>
            <a:noFill/>
          </a:ln>
        </p:spPr>
        <p:txBody>
          <a:bodyPr spcFirstLastPara="1" wrap="square" lIns="91425" tIns="45700" rIns="91425" bIns="45700" anchor="t" anchorCtr="0">
            <a:noAutofit/>
          </a:bodyPr>
          <a:lstStyle/>
          <a:p>
            <a:pPr marL="628650" indent="-514350" algn="just">
              <a:lnSpc>
                <a:spcPct val="100000"/>
              </a:lnSpc>
              <a:buSzPct val="90000"/>
              <a:buFont typeface="+mj-lt"/>
              <a:buAutoNum type="arabicPeriod"/>
            </a:pPr>
            <a:r>
              <a:rPr lang="en-US" dirty="0">
                <a:sym typeface="Arial"/>
              </a:rPr>
              <a:t>Estado Actual del </a:t>
            </a:r>
            <a:r>
              <a:rPr lang="en-US" dirty="0" err="1">
                <a:sym typeface="Arial"/>
              </a:rPr>
              <a:t>Clima</a:t>
            </a:r>
            <a:endParaRPr lang="en-US" dirty="0">
              <a:sym typeface="Arial"/>
            </a:endParaRPr>
          </a:p>
          <a:p>
            <a:pPr marL="571500" indent="-457200" algn="just">
              <a:lnSpc>
                <a:spcPct val="100000"/>
              </a:lnSpc>
              <a:buSzPct val="90000"/>
              <a:buFont typeface="Arial" panose="020B0604020202020204" pitchFamily="34" charset="0"/>
            </a:pPr>
            <a:r>
              <a:rPr lang="en-US" dirty="0">
                <a:sym typeface="Arial"/>
              </a:rPr>
              <a:t>Es </a:t>
            </a:r>
            <a:r>
              <a:rPr lang="en-US" dirty="0" err="1">
                <a:sym typeface="Arial"/>
              </a:rPr>
              <a:t>inequívoco</a:t>
            </a:r>
            <a:r>
              <a:rPr lang="en-US" dirty="0">
                <a:sym typeface="Arial"/>
              </a:rPr>
              <a:t> que la </a:t>
            </a:r>
            <a:r>
              <a:rPr lang="en-US" dirty="0" err="1">
                <a:sym typeface="Arial"/>
              </a:rPr>
              <a:t>influencia</a:t>
            </a:r>
            <a:r>
              <a:rPr lang="en-US" dirty="0">
                <a:sym typeface="Arial"/>
              </a:rPr>
              <a:t> </a:t>
            </a:r>
            <a:r>
              <a:rPr lang="en-US" dirty="0" err="1">
                <a:sym typeface="Arial"/>
              </a:rPr>
              <a:t>humana</a:t>
            </a:r>
            <a:r>
              <a:rPr lang="en-US" dirty="0">
                <a:sym typeface="Arial"/>
              </a:rPr>
              <a:t> ha </a:t>
            </a:r>
            <a:r>
              <a:rPr lang="en-US" dirty="0" err="1">
                <a:sym typeface="Arial"/>
              </a:rPr>
              <a:t>causado</a:t>
            </a:r>
            <a:r>
              <a:rPr lang="en-US" dirty="0">
                <a:sym typeface="Arial"/>
              </a:rPr>
              <a:t> el </a:t>
            </a:r>
            <a:r>
              <a:rPr lang="en-US" dirty="0" err="1">
                <a:sym typeface="Arial"/>
              </a:rPr>
              <a:t>calentamiento</a:t>
            </a:r>
            <a:r>
              <a:rPr lang="en-US" dirty="0">
                <a:sym typeface="Arial"/>
              </a:rPr>
              <a:t> de la </a:t>
            </a:r>
            <a:r>
              <a:rPr lang="en-US" dirty="0" err="1">
                <a:sym typeface="Arial"/>
              </a:rPr>
              <a:t>atmósfera</a:t>
            </a:r>
            <a:r>
              <a:rPr lang="en-US" dirty="0">
                <a:sym typeface="Arial"/>
              </a:rPr>
              <a:t>, el </a:t>
            </a:r>
            <a:r>
              <a:rPr lang="en-US" dirty="0" err="1">
                <a:sym typeface="Arial"/>
              </a:rPr>
              <a:t>océano</a:t>
            </a:r>
            <a:r>
              <a:rPr lang="en-US" dirty="0">
                <a:sym typeface="Arial"/>
              </a:rPr>
              <a:t> y la tierra. Se </a:t>
            </a:r>
            <a:r>
              <a:rPr lang="en-US" dirty="0" err="1">
                <a:sym typeface="Arial"/>
              </a:rPr>
              <a:t>han</a:t>
            </a:r>
            <a:r>
              <a:rPr lang="en-US" dirty="0">
                <a:sym typeface="Arial"/>
              </a:rPr>
              <a:t> </a:t>
            </a:r>
            <a:r>
              <a:rPr lang="en-US" dirty="0" err="1">
                <a:sym typeface="Arial"/>
              </a:rPr>
              <a:t>producido</a:t>
            </a:r>
            <a:r>
              <a:rPr lang="en-US" dirty="0">
                <a:sym typeface="Arial"/>
              </a:rPr>
              <a:t> </a:t>
            </a:r>
            <a:r>
              <a:rPr lang="en-US" dirty="0" err="1">
                <a:sym typeface="Arial"/>
              </a:rPr>
              <a:t>cambios</a:t>
            </a:r>
            <a:r>
              <a:rPr lang="en-US" dirty="0">
                <a:sym typeface="Arial"/>
              </a:rPr>
              <a:t> </a:t>
            </a:r>
            <a:r>
              <a:rPr lang="en-US" dirty="0" err="1">
                <a:sym typeface="Arial"/>
              </a:rPr>
              <a:t>rápidos</a:t>
            </a:r>
            <a:r>
              <a:rPr lang="en-US" dirty="0">
                <a:sym typeface="Arial"/>
              </a:rPr>
              <a:t> y </a:t>
            </a:r>
            <a:r>
              <a:rPr lang="en-US" dirty="0" err="1">
                <a:sym typeface="Arial"/>
              </a:rPr>
              <a:t>generalizados</a:t>
            </a:r>
            <a:r>
              <a:rPr lang="en-US" dirty="0">
                <a:sym typeface="Arial"/>
              </a:rPr>
              <a:t> </a:t>
            </a:r>
            <a:r>
              <a:rPr lang="en-US" dirty="0" err="1">
                <a:sym typeface="Arial"/>
              </a:rPr>
              <a:t>en</a:t>
            </a:r>
            <a:r>
              <a:rPr lang="en-US" dirty="0">
                <a:sym typeface="Arial"/>
              </a:rPr>
              <a:t> la </a:t>
            </a:r>
            <a:r>
              <a:rPr lang="en-US" dirty="0" err="1">
                <a:sym typeface="Arial"/>
              </a:rPr>
              <a:t>atmósfera</a:t>
            </a:r>
            <a:r>
              <a:rPr lang="en-US" dirty="0">
                <a:sym typeface="Arial"/>
              </a:rPr>
              <a:t>, el </a:t>
            </a:r>
            <a:r>
              <a:rPr lang="en-US" dirty="0" err="1">
                <a:sym typeface="Arial"/>
              </a:rPr>
              <a:t>océano</a:t>
            </a:r>
            <a:r>
              <a:rPr lang="en-US" dirty="0">
                <a:sym typeface="Arial"/>
              </a:rPr>
              <a:t>, la </a:t>
            </a:r>
            <a:r>
              <a:rPr lang="en-US" dirty="0" err="1">
                <a:sym typeface="Arial"/>
              </a:rPr>
              <a:t>criosfera</a:t>
            </a:r>
            <a:r>
              <a:rPr lang="en-US" dirty="0">
                <a:sym typeface="Arial"/>
              </a:rPr>
              <a:t> y la </a:t>
            </a:r>
            <a:r>
              <a:rPr lang="en-US" dirty="0" err="1">
                <a:sym typeface="Arial"/>
              </a:rPr>
              <a:t>biosfera</a:t>
            </a:r>
            <a:r>
              <a:rPr lang="en-US" dirty="0">
                <a:sym typeface="Arial"/>
              </a:rPr>
              <a:t>. </a:t>
            </a:r>
          </a:p>
          <a:p>
            <a:pPr marL="571500" indent="-457200" algn="just">
              <a:lnSpc>
                <a:spcPct val="100000"/>
              </a:lnSpc>
              <a:buSzPct val="90000"/>
              <a:buFont typeface="Arial" panose="020B0604020202020204" pitchFamily="34" charset="0"/>
            </a:pPr>
            <a:endParaRPr lang="en-US" dirty="0">
              <a:sym typeface="Arial"/>
            </a:endParaRPr>
          </a:p>
          <a:p>
            <a:pPr marL="571500" indent="-457200" algn="just">
              <a:lnSpc>
                <a:spcPct val="100000"/>
              </a:lnSpc>
              <a:buSzPct val="90000"/>
              <a:buFont typeface="Arial" panose="020B0604020202020204" pitchFamily="34" charset="0"/>
            </a:pPr>
            <a:endParaRPr lang="en-US" dirty="0">
              <a:sym typeface="Arial"/>
            </a:endParaRPr>
          </a:p>
          <a:p>
            <a:pPr marL="571500" indent="-457200" algn="just">
              <a:lnSpc>
                <a:spcPct val="100000"/>
              </a:lnSpc>
              <a:buSzPct val="90000"/>
              <a:buFont typeface="Arial" panose="020B0604020202020204" pitchFamily="34" charset="0"/>
            </a:pPr>
            <a:endParaRPr lang="en-US" dirty="0">
              <a:sym typeface="Arial"/>
            </a:endParaRPr>
          </a:p>
        </p:txBody>
      </p:sp>
      <p:sp>
        <p:nvSpPr>
          <p:cNvPr id="4" name="CuadroTexto 3">
            <a:extLst>
              <a:ext uri="{FF2B5EF4-FFF2-40B4-BE49-F238E27FC236}">
                <a16:creationId xmlns:a16="http://schemas.microsoft.com/office/drawing/2014/main" id="{3155A6D8-BB0C-3D41-B0C1-FE6D2E03DAB7}"/>
              </a:ext>
            </a:extLst>
          </p:cNvPr>
          <p:cNvSpPr txBox="1"/>
          <p:nvPr/>
        </p:nvSpPr>
        <p:spPr>
          <a:xfrm>
            <a:off x="253067" y="3759150"/>
            <a:ext cx="11503200" cy="1428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571500" indent="-457200" algn="just">
              <a:spcBef>
                <a:spcPts val="1000"/>
              </a:spcBef>
              <a:buClr>
                <a:schemeClr val="dk1"/>
              </a:buClr>
              <a:buSzPct val="90000"/>
              <a:buAutoNum type="arabicPeriod"/>
              <a:defRPr sz="2800">
                <a:solidFill>
                  <a:schemeClr val="dk1"/>
                </a:solidFill>
                <a:latin typeface="Calibri"/>
                <a:ea typeface="Calibri"/>
                <a:cs typeface="Calibri"/>
                <a:sym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sym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sym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9pPr>
          </a:lstStyle>
          <a:p>
            <a:pPr>
              <a:buFont typeface="Arial" panose="020B0604020202020204" pitchFamily="34" charset="0"/>
              <a:buChar char="•"/>
            </a:pPr>
            <a:r>
              <a:rPr lang="en-US" dirty="0"/>
              <a:t>La </a:t>
            </a:r>
            <a:r>
              <a:rPr lang="en-US" dirty="0" err="1"/>
              <a:t>escala</a:t>
            </a:r>
            <a:r>
              <a:rPr lang="en-US" dirty="0"/>
              <a:t> de los </a:t>
            </a:r>
            <a:r>
              <a:rPr lang="en-US" dirty="0" err="1"/>
              <a:t>cambios</a:t>
            </a:r>
            <a:r>
              <a:rPr lang="en-US" dirty="0"/>
              <a:t> </a:t>
            </a:r>
            <a:r>
              <a:rPr lang="en-US" dirty="0" err="1"/>
              <a:t>recientes</a:t>
            </a:r>
            <a:r>
              <a:rPr lang="en-US" dirty="0"/>
              <a:t> </a:t>
            </a:r>
            <a:r>
              <a:rPr lang="en-US" dirty="0" err="1"/>
              <a:t>en</a:t>
            </a:r>
            <a:r>
              <a:rPr lang="en-US" dirty="0"/>
              <a:t> el </a:t>
            </a:r>
            <a:r>
              <a:rPr lang="en-US" dirty="0" err="1"/>
              <a:t>sistema</a:t>
            </a:r>
            <a:r>
              <a:rPr lang="en-US" dirty="0"/>
              <a:t> </a:t>
            </a:r>
            <a:r>
              <a:rPr lang="en-US" dirty="0" err="1"/>
              <a:t>climático</a:t>
            </a:r>
            <a:r>
              <a:rPr lang="en-US" dirty="0"/>
              <a:t> </a:t>
            </a:r>
            <a:r>
              <a:rPr lang="en-US" dirty="0" err="1"/>
              <a:t>en</a:t>
            </a:r>
            <a:r>
              <a:rPr lang="en-US" dirty="0"/>
              <a:t> </a:t>
            </a:r>
            <a:r>
              <a:rPr lang="en-US" dirty="0" err="1"/>
              <a:t>su</a:t>
            </a:r>
            <a:r>
              <a:rPr lang="en-US" dirty="0"/>
              <a:t> conjunto y el </a:t>
            </a:r>
            <a:r>
              <a:rPr lang="en-US" dirty="0" err="1"/>
              <a:t>estado</a:t>
            </a:r>
            <a:r>
              <a:rPr lang="en-US" dirty="0"/>
              <a:t> actual de </a:t>
            </a:r>
            <a:r>
              <a:rPr lang="en-US" dirty="0" err="1"/>
              <a:t>muchos</a:t>
            </a:r>
            <a:r>
              <a:rPr lang="en-US" dirty="0"/>
              <a:t> </a:t>
            </a:r>
            <a:r>
              <a:rPr lang="en-US" dirty="0" err="1"/>
              <a:t>aspectos</a:t>
            </a:r>
            <a:r>
              <a:rPr lang="en-US" dirty="0"/>
              <a:t> del </a:t>
            </a:r>
            <a:r>
              <a:rPr lang="en-US" dirty="0" err="1"/>
              <a:t>sistema</a:t>
            </a:r>
            <a:r>
              <a:rPr lang="en-US" dirty="0"/>
              <a:t> </a:t>
            </a:r>
            <a:r>
              <a:rPr lang="en-US" dirty="0" err="1"/>
              <a:t>climático</a:t>
            </a:r>
            <a:r>
              <a:rPr lang="en-US" dirty="0"/>
              <a:t> no </a:t>
            </a:r>
            <a:r>
              <a:rPr lang="en-US" dirty="0" err="1"/>
              <a:t>tienen</a:t>
            </a:r>
            <a:r>
              <a:rPr lang="en-US" dirty="0"/>
              <a:t> </a:t>
            </a:r>
            <a:r>
              <a:rPr lang="en-US" dirty="0" err="1"/>
              <a:t>precedentes</a:t>
            </a:r>
            <a:r>
              <a:rPr lang="en-US" dirty="0"/>
              <a:t> </a:t>
            </a:r>
            <a:r>
              <a:rPr lang="en-US" dirty="0" err="1"/>
              <a:t>desde</a:t>
            </a:r>
            <a:r>
              <a:rPr lang="en-US" dirty="0"/>
              <a:t> </a:t>
            </a:r>
            <a:r>
              <a:rPr lang="en-US" dirty="0" err="1"/>
              <a:t>hace</a:t>
            </a:r>
            <a:r>
              <a:rPr lang="en-US" dirty="0"/>
              <a:t> </a:t>
            </a:r>
            <a:r>
              <a:rPr lang="en-US" dirty="0" err="1"/>
              <a:t>muchos</a:t>
            </a:r>
            <a:r>
              <a:rPr lang="en-US" dirty="0"/>
              <a:t> siglos hasta </a:t>
            </a:r>
            <a:r>
              <a:rPr lang="en-US" dirty="0" err="1"/>
              <a:t>muchos</a:t>
            </a:r>
            <a:r>
              <a:rPr lang="en-US" dirty="0"/>
              <a:t> miles de </a:t>
            </a:r>
            <a:r>
              <a:rPr lang="en-US" dirty="0" err="1"/>
              <a:t>años</a:t>
            </a:r>
            <a:r>
              <a:rPr lang="en-US" dirty="0"/>
              <a:t>.</a:t>
            </a:r>
          </a:p>
        </p:txBody>
      </p:sp>
    </p:spTree>
    <p:extLst>
      <p:ext uri="{BB962C8B-B14F-4D97-AF65-F5344CB8AC3E}">
        <p14:creationId xmlns:p14="http://schemas.microsoft.com/office/powerpoint/2010/main" val="421573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p:nvPr/>
        </p:nvSpPr>
        <p:spPr>
          <a:xfrm>
            <a:off x="253067" y="195797"/>
            <a:ext cx="10741441" cy="884712"/>
          </a:xfrm>
          <a:prstGeom prst="rect">
            <a:avLst/>
          </a:prstGeom>
          <a:noFill/>
          <a:ln>
            <a:noFill/>
          </a:ln>
        </p:spPr>
        <p:txBody>
          <a:bodyPr spcFirstLastPara="1" wrap="square" lIns="91425" tIns="45700" rIns="91425" bIns="45700" anchor="ctr" anchorCtr="0">
            <a:noAutofit/>
          </a:bodyPr>
          <a:lstStyle/>
          <a:p>
            <a:pPr lvl="0">
              <a:buClr>
                <a:srgbClr val="00AEEF"/>
              </a:buClr>
              <a:buSzPts val="2800"/>
            </a:pPr>
            <a:r>
              <a:rPr lang="es-ES" sz="2800" b="1" dirty="0">
                <a:solidFill>
                  <a:srgbClr val="00AEEF"/>
                </a:solidFill>
                <a:latin typeface="Roboto"/>
                <a:ea typeface="Roboto"/>
                <a:cs typeface="Roboto"/>
                <a:sym typeface="Roboto"/>
              </a:rPr>
              <a:t>Informe de las bases físico-científicas del cambio climático: Mensajes clave</a:t>
            </a:r>
          </a:p>
        </p:txBody>
      </p:sp>
      <p:cxnSp>
        <p:nvCxnSpPr>
          <p:cNvPr id="124" name="Google Shape;124;p17"/>
          <p:cNvCxnSpPr>
            <a:cxnSpLocks/>
          </p:cNvCxnSpPr>
          <p:nvPr/>
        </p:nvCxnSpPr>
        <p:spPr>
          <a:xfrm flipV="1">
            <a:off x="0" y="1141817"/>
            <a:ext cx="12192000" cy="45568"/>
          </a:xfrm>
          <a:prstGeom prst="straightConnector1">
            <a:avLst/>
          </a:prstGeom>
          <a:noFill/>
          <a:ln w="19050" cap="flat" cmpd="sng">
            <a:solidFill>
              <a:srgbClr val="00AEEF"/>
            </a:solidFill>
            <a:prstDash val="solid"/>
            <a:round/>
            <a:headEnd type="none" w="sm" len="sm"/>
            <a:tailEnd type="none" w="sm" len="sm"/>
          </a:ln>
        </p:spPr>
      </p:cxnSp>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126" name="Google Shape;126;p17" descr="A picture containing draw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94509" y="0"/>
            <a:ext cx="1083571" cy="1083571"/>
          </a:xfrm>
          <a:prstGeom prst="rect">
            <a:avLst/>
          </a:prstGeom>
          <a:noFill/>
          <a:ln>
            <a:noFill/>
          </a:ln>
        </p:spPr>
      </p:pic>
      <p:cxnSp>
        <p:nvCxnSpPr>
          <p:cNvPr id="127" name="Google Shape;127;p17"/>
          <p:cNvCxnSpPr/>
          <p:nvPr/>
        </p:nvCxnSpPr>
        <p:spPr>
          <a:xfrm rot="10800000" flipH="1">
            <a:off x="0" y="6083034"/>
            <a:ext cx="12297508" cy="1"/>
          </a:xfrm>
          <a:prstGeom prst="straightConnector1">
            <a:avLst/>
          </a:prstGeom>
          <a:noFill/>
          <a:ln w="19050" cap="flat" cmpd="sng">
            <a:solidFill>
              <a:srgbClr val="00AEEF"/>
            </a:solidFill>
            <a:prstDash val="solid"/>
            <a:round/>
            <a:headEnd type="none" w="sm" len="sm"/>
            <a:tailEnd type="none" w="sm" len="sm"/>
          </a:ln>
        </p:spPr>
      </p:cxnSp>
      <p:sp>
        <p:nvSpPr>
          <p:cNvPr id="17" name="Text Placeholder 5">
            <a:extLst>
              <a:ext uri="{FF2B5EF4-FFF2-40B4-BE49-F238E27FC236}">
                <a16:creationId xmlns:a16="http://schemas.microsoft.com/office/drawing/2014/main" id="{82DD22A4-47DE-A843-B6BB-ED346D73E55C}"/>
              </a:ext>
            </a:extLst>
          </p:cNvPr>
          <p:cNvSpPr>
            <a:spLocks noGrp="1"/>
          </p:cNvSpPr>
          <p:nvPr>
            <p:ph type="body" idx="1"/>
          </p:nvPr>
        </p:nvSpPr>
        <p:spPr>
          <a:xfrm>
            <a:off x="288490" y="1501322"/>
            <a:ext cx="11467777" cy="972371"/>
          </a:xfrm>
          <a:noFill/>
          <a:ln>
            <a:noFill/>
          </a:ln>
        </p:spPr>
        <p:txBody>
          <a:bodyPr spcFirstLastPara="1" wrap="square" lIns="91425" tIns="45700" rIns="91425" bIns="45700" anchor="t" anchorCtr="0">
            <a:noAutofit/>
          </a:bodyPr>
          <a:lstStyle/>
          <a:p>
            <a:pPr marL="628650" indent="-514350" algn="just">
              <a:lnSpc>
                <a:spcPct val="100000"/>
              </a:lnSpc>
              <a:buSzPct val="90000"/>
              <a:buFont typeface="+mj-lt"/>
              <a:buAutoNum type="arabicPeriod"/>
            </a:pPr>
            <a:r>
              <a:rPr lang="en-US" dirty="0">
                <a:sym typeface="Arial"/>
              </a:rPr>
              <a:t>Estado Actual del </a:t>
            </a:r>
            <a:r>
              <a:rPr lang="en-US" dirty="0" err="1">
                <a:sym typeface="Arial"/>
              </a:rPr>
              <a:t>Clima</a:t>
            </a:r>
            <a:endParaRPr lang="en-US" dirty="0">
              <a:sym typeface="Arial"/>
            </a:endParaRPr>
          </a:p>
          <a:p>
            <a:pPr marL="571500" indent="-457200" algn="just">
              <a:lnSpc>
                <a:spcPct val="100000"/>
              </a:lnSpc>
              <a:buSzPct val="90000"/>
              <a:buFont typeface="Arial" panose="020B0604020202020204" pitchFamily="34" charset="0"/>
            </a:pPr>
            <a:endParaRPr lang="en-US" dirty="0">
              <a:sym typeface="Arial"/>
            </a:endParaRPr>
          </a:p>
          <a:p>
            <a:pPr marL="571500" indent="-457200" algn="just">
              <a:lnSpc>
                <a:spcPct val="100000"/>
              </a:lnSpc>
              <a:buSzPct val="90000"/>
              <a:buFont typeface="Arial" panose="020B0604020202020204" pitchFamily="34" charset="0"/>
            </a:pPr>
            <a:endParaRPr lang="en-US" dirty="0">
              <a:sym typeface="Arial"/>
            </a:endParaRPr>
          </a:p>
          <a:p>
            <a:pPr marL="571500" indent="-457200" algn="just">
              <a:lnSpc>
                <a:spcPct val="100000"/>
              </a:lnSpc>
              <a:buSzPct val="90000"/>
              <a:buFont typeface="Arial" panose="020B0604020202020204" pitchFamily="34" charset="0"/>
            </a:pPr>
            <a:endParaRPr lang="en-US" dirty="0">
              <a:sym typeface="Arial"/>
            </a:endParaRPr>
          </a:p>
        </p:txBody>
      </p:sp>
      <p:sp>
        <p:nvSpPr>
          <p:cNvPr id="4" name="CuadroTexto 3">
            <a:extLst>
              <a:ext uri="{FF2B5EF4-FFF2-40B4-BE49-F238E27FC236}">
                <a16:creationId xmlns:a16="http://schemas.microsoft.com/office/drawing/2014/main" id="{3155A6D8-BB0C-3D41-B0C1-FE6D2E03DAB7}"/>
              </a:ext>
            </a:extLst>
          </p:cNvPr>
          <p:cNvSpPr txBox="1"/>
          <p:nvPr/>
        </p:nvSpPr>
        <p:spPr>
          <a:xfrm>
            <a:off x="270778" y="2528185"/>
            <a:ext cx="11503200" cy="27560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571500" indent="-457200" algn="just">
              <a:spcBef>
                <a:spcPts val="1000"/>
              </a:spcBef>
              <a:buClr>
                <a:schemeClr val="dk1"/>
              </a:buClr>
              <a:buSzPct val="90000"/>
              <a:buAutoNum type="arabicPeriod"/>
              <a:defRPr sz="2800">
                <a:solidFill>
                  <a:schemeClr val="dk1"/>
                </a:solidFill>
                <a:latin typeface="Calibri"/>
                <a:ea typeface="Calibri"/>
                <a:cs typeface="Calibri"/>
                <a:sym typeface="Calibri"/>
              </a:defRPr>
            </a:lvl1pPr>
            <a:lvl2pPr marL="914400" indent="-342900">
              <a:lnSpc>
                <a:spcPct val="90000"/>
              </a:lnSpc>
              <a:spcBef>
                <a:spcPts val="500"/>
              </a:spcBef>
              <a:buClr>
                <a:schemeClr val="dk1"/>
              </a:buClr>
              <a:buSzPts val="1800"/>
              <a:buChar char="•"/>
              <a:defRPr sz="2400">
                <a:solidFill>
                  <a:schemeClr val="dk1"/>
                </a:solidFill>
                <a:latin typeface="Calibri"/>
                <a:ea typeface="Calibri"/>
                <a:cs typeface="Calibri"/>
                <a:sym typeface="Calibri"/>
              </a:defRPr>
            </a:lvl2pPr>
            <a:lvl3pPr marL="1371600" indent="-342900">
              <a:lnSpc>
                <a:spcPct val="90000"/>
              </a:lnSpc>
              <a:spcBef>
                <a:spcPts val="500"/>
              </a:spcBef>
              <a:buClr>
                <a:schemeClr val="dk1"/>
              </a:buClr>
              <a:buSzPts val="1800"/>
              <a:buChar char="•"/>
              <a:defRPr sz="2000">
                <a:solidFill>
                  <a:schemeClr val="dk1"/>
                </a:solidFill>
                <a:latin typeface="Calibri"/>
                <a:ea typeface="Calibri"/>
                <a:cs typeface="Calibri"/>
                <a:sym typeface="Calibri"/>
              </a:defRPr>
            </a:lvl3pPr>
            <a:lvl4pPr marL="1828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4pPr>
            <a:lvl5pPr marL="22860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sym typeface="Calibri"/>
              </a:defRPr>
            </a:lvl9pPr>
          </a:lstStyle>
          <a:p>
            <a:pPr marL="114300" indent="0">
              <a:buNone/>
            </a:pPr>
            <a:r>
              <a:rPr lang="en-US" dirty="0" err="1"/>
              <a:t>Ejemplo</a:t>
            </a:r>
            <a:r>
              <a:rPr lang="en-US" dirty="0"/>
              <a:t>: </a:t>
            </a:r>
          </a:p>
          <a:p>
            <a:pPr marL="114300" indent="0">
              <a:buNone/>
            </a:pPr>
            <a:r>
              <a:rPr lang="en-US" dirty="0" err="1"/>
              <a:t>Cada</a:t>
            </a:r>
            <a:r>
              <a:rPr lang="en-US" dirty="0"/>
              <a:t> una de las </a:t>
            </a:r>
            <a:r>
              <a:rPr lang="en-US" dirty="0" err="1"/>
              <a:t>últimas</a:t>
            </a:r>
            <a:r>
              <a:rPr lang="en-US" dirty="0"/>
              <a:t> </a:t>
            </a:r>
            <a:r>
              <a:rPr lang="en-US" dirty="0" err="1"/>
              <a:t>cuatro</a:t>
            </a:r>
            <a:r>
              <a:rPr lang="en-US" dirty="0"/>
              <a:t> </a:t>
            </a:r>
            <a:r>
              <a:rPr lang="en-US" dirty="0" err="1"/>
              <a:t>décadas</a:t>
            </a:r>
            <a:r>
              <a:rPr lang="en-US" dirty="0"/>
              <a:t> ha </a:t>
            </a:r>
            <a:r>
              <a:rPr lang="en-US" dirty="0" err="1"/>
              <a:t>sido</a:t>
            </a:r>
            <a:r>
              <a:rPr lang="en-US" dirty="0"/>
              <a:t> </a:t>
            </a:r>
            <a:r>
              <a:rPr lang="en-US" dirty="0" err="1"/>
              <a:t>sucesivamente</a:t>
            </a:r>
            <a:r>
              <a:rPr lang="en-US" dirty="0"/>
              <a:t> </a:t>
            </a:r>
            <a:r>
              <a:rPr lang="en-US" dirty="0" err="1"/>
              <a:t>más</a:t>
            </a:r>
            <a:r>
              <a:rPr lang="en-US" dirty="0"/>
              <a:t> </a:t>
            </a:r>
            <a:r>
              <a:rPr lang="en-US" dirty="0" err="1"/>
              <a:t>cálida</a:t>
            </a:r>
            <a:r>
              <a:rPr lang="en-US" dirty="0"/>
              <a:t> que </a:t>
            </a:r>
            <a:r>
              <a:rPr lang="en-US" dirty="0" err="1"/>
              <a:t>cualquier</a:t>
            </a:r>
            <a:r>
              <a:rPr lang="en-US" dirty="0"/>
              <a:t> </a:t>
            </a:r>
            <a:r>
              <a:rPr lang="en-US" dirty="0" err="1"/>
              <a:t>década</a:t>
            </a:r>
            <a:r>
              <a:rPr lang="en-US" dirty="0"/>
              <a:t> que la </a:t>
            </a:r>
            <a:r>
              <a:rPr lang="en-US" dirty="0" err="1"/>
              <a:t>haya</a:t>
            </a:r>
            <a:r>
              <a:rPr lang="en-US" dirty="0"/>
              <a:t> </a:t>
            </a:r>
            <a:r>
              <a:rPr lang="en-US" dirty="0" err="1"/>
              <a:t>precedido</a:t>
            </a:r>
            <a:r>
              <a:rPr lang="en-US" dirty="0"/>
              <a:t> </a:t>
            </a:r>
            <a:r>
              <a:rPr lang="en-US" dirty="0" err="1"/>
              <a:t>desde</a:t>
            </a:r>
            <a:r>
              <a:rPr lang="en-US" dirty="0"/>
              <a:t> 1850. La </a:t>
            </a:r>
            <a:r>
              <a:rPr lang="en-US" dirty="0" err="1"/>
              <a:t>temperatura</a:t>
            </a:r>
            <a:r>
              <a:rPr lang="en-US" dirty="0"/>
              <a:t> global </a:t>
            </a:r>
            <a:r>
              <a:rPr lang="en-US" dirty="0" err="1"/>
              <a:t>en</a:t>
            </a:r>
            <a:r>
              <a:rPr lang="en-US" dirty="0"/>
              <a:t> </a:t>
            </a:r>
            <a:r>
              <a:rPr lang="en-US" dirty="0" err="1"/>
              <a:t>superficie</a:t>
            </a:r>
            <a:r>
              <a:rPr lang="en-US" dirty="0"/>
              <a:t> </a:t>
            </a:r>
            <a:r>
              <a:rPr lang="en-US" dirty="0" err="1"/>
              <a:t>en</a:t>
            </a:r>
            <a:r>
              <a:rPr lang="en-US" dirty="0"/>
              <a:t> las dos </a:t>
            </a:r>
            <a:r>
              <a:rPr lang="en-US" dirty="0" err="1"/>
              <a:t>primeras</a:t>
            </a:r>
            <a:r>
              <a:rPr lang="en-US" dirty="0"/>
              <a:t> </a:t>
            </a:r>
            <a:r>
              <a:rPr lang="en-US" dirty="0" err="1"/>
              <a:t>décadas</a:t>
            </a:r>
            <a:r>
              <a:rPr lang="en-US" dirty="0"/>
              <a:t> del </a:t>
            </a:r>
            <a:r>
              <a:rPr lang="en-US" dirty="0" err="1"/>
              <a:t>siglo</a:t>
            </a:r>
            <a:r>
              <a:rPr lang="en-US" dirty="0"/>
              <a:t> XXI (2001-2020) </a:t>
            </a:r>
            <a:r>
              <a:rPr lang="en-US" dirty="0" err="1"/>
              <a:t>fue</a:t>
            </a:r>
            <a:r>
              <a:rPr lang="en-US" dirty="0"/>
              <a:t> de 0,99°C </a:t>
            </a:r>
            <a:r>
              <a:rPr lang="en-US" dirty="0" err="1"/>
              <a:t>más</a:t>
            </a:r>
            <a:r>
              <a:rPr lang="en-US" dirty="0"/>
              <a:t> </a:t>
            </a:r>
            <a:r>
              <a:rPr lang="en-US" dirty="0" err="1"/>
              <a:t>alta</a:t>
            </a:r>
            <a:r>
              <a:rPr lang="en-US" dirty="0"/>
              <a:t> que la de 1850-1900.</a:t>
            </a:r>
          </a:p>
        </p:txBody>
      </p:sp>
    </p:spTree>
    <p:extLst>
      <p:ext uri="{BB962C8B-B14F-4D97-AF65-F5344CB8AC3E}">
        <p14:creationId xmlns:p14="http://schemas.microsoft.com/office/powerpoint/2010/main" val="112132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5" name="Google Shape;125;p17"/>
          <p:cNvSpPr/>
          <p:nvPr/>
        </p:nvSpPr>
        <p:spPr>
          <a:xfrm>
            <a:off x="253068" y="1225447"/>
            <a:ext cx="11503200" cy="4524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800" b="1" i="0" u="none" strike="noStrike" cap="none" dirty="0">
              <a:solidFill>
                <a:srgbClr val="3A3838"/>
              </a:solidFill>
              <a:latin typeface="Roboto"/>
              <a:ea typeface="Roboto"/>
              <a:cs typeface="Roboto"/>
              <a:sym typeface="Roboto"/>
            </a:endParaRPr>
          </a:p>
        </p:txBody>
      </p:sp>
      <p:pic>
        <p:nvPicPr>
          <p:cNvPr id="3" name="Imagen 2">
            <a:extLst>
              <a:ext uri="{FF2B5EF4-FFF2-40B4-BE49-F238E27FC236}">
                <a16:creationId xmlns:a16="http://schemas.microsoft.com/office/drawing/2014/main" id="{6E66B577-7337-824F-BAB6-89801B0DCFFD}"/>
              </a:ext>
            </a:extLst>
          </p:cNvPr>
          <p:cNvPicPr>
            <a:picLocks noChangeAspect="1"/>
          </p:cNvPicPr>
          <p:nvPr/>
        </p:nvPicPr>
        <p:blipFill>
          <a:blip r:embed="rId3"/>
          <a:stretch>
            <a:fillRect/>
          </a:stretch>
        </p:blipFill>
        <p:spPr>
          <a:xfrm>
            <a:off x="253068" y="530737"/>
            <a:ext cx="11830163" cy="5553950"/>
          </a:xfrm>
          <a:prstGeom prst="rect">
            <a:avLst/>
          </a:prstGeom>
        </p:spPr>
      </p:pic>
    </p:spTree>
    <p:extLst>
      <p:ext uri="{BB962C8B-B14F-4D97-AF65-F5344CB8AC3E}">
        <p14:creationId xmlns:p14="http://schemas.microsoft.com/office/powerpoint/2010/main" val="203983535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1299</Words>
  <Application>Microsoft Macintosh PowerPoint</Application>
  <PresentationFormat>Panorámica</PresentationFormat>
  <Paragraphs>140</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Calibri</vt:lpstr>
      <vt:lpstr>Arial</vt:lpstr>
      <vt:lpstr>Roboto</vt:lpstr>
      <vt:lpstr>Tema de Office</vt:lpstr>
      <vt:lpstr>Sexto Informe de Evaluación del Grupo Intergubernamental de Expertos sobre el Cambio Climático (IPCC)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Regional de Cooperación sobre Biodiversidad – Términos de Referencia</dc:title>
  <dc:creator>Juan Carlos Duque</dc:creator>
  <cp:lastModifiedBy>Microsoft Office User</cp:lastModifiedBy>
  <cp:revision>70</cp:revision>
  <dcterms:modified xsi:type="dcterms:W3CDTF">2021-09-08T12:10:16Z</dcterms:modified>
</cp:coreProperties>
</file>