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0" r:id="rId4"/>
    <p:sldId id="257" r:id="rId5"/>
    <p:sldId id="263" r:id="rId6"/>
    <p:sldId id="264" r:id="rId7"/>
    <p:sldId id="262" r:id="rId8"/>
    <p:sldId id="261" r:id="rId9"/>
    <p:sldId id="277" r:id="rId10"/>
    <p:sldId id="265" r:id="rId11"/>
    <p:sldId id="269" r:id="rId12"/>
    <p:sldId id="278" r:id="rId13"/>
    <p:sldId id="279" r:id="rId14"/>
    <p:sldId id="280" r:id="rId15"/>
    <p:sldId id="281" r:id="rId16"/>
    <p:sldId id="270" r:id="rId17"/>
    <p:sldId id="271" r:id="rId18"/>
    <p:sldId id="274" r:id="rId19"/>
    <p:sldId id="275" r:id="rId20"/>
    <p:sldId id="306" r:id="rId21"/>
    <p:sldId id="276" r:id="rId22"/>
    <p:sldId id="282" r:id="rId23"/>
    <p:sldId id="283" r:id="rId24"/>
    <p:sldId id="284" r:id="rId25"/>
    <p:sldId id="285" r:id="rId26"/>
    <p:sldId id="286" r:id="rId27"/>
    <p:sldId id="305" r:id="rId28"/>
    <p:sldId id="287" r:id="rId29"/>
    <p:sldId id="288" r:id="rId30"/>
    <p:sldId id="289" r:id="rId31"/>
    <p:sldId id="290" r:id="rId32"/>
    <p:sldId id="302" r:id="rId33"/>
    <p:sldId id="303" r:id="rId34"/>
    <p:sldId id="294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671"/>
    <a:srgbClr val="00C27F"/>
    <a:srgbClr val="00817D"/>
    <a:srgbClr val="813462"/>
    <a:srgbClr val="CB5F36"/>
    <a:srgbClr val="3366B9"/>
    <a:srgbClr val="00AC7E"/>
    <a:srgbClr val="6686FF"/>
    <a:srgbClr val="783F8B"/>
    <a:srgbClr val="805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42A49-91A8-46B6-8751-BE089BD855AC}" v="74" dt="2021-08-24T13:39:19.547"/>
    <p1510:client id="{E63F1DFA-57AD-4A4C-A708-16D56E2F887C}" v="100" dt="2021-08-24T00:09:45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12-%20MFMP/2021/Cap&#237;tulos/Cap&#237;tulo%201/Gr&#225;ficas%20Cap%201/1.%20Contexto%20internac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garcia\Downloads\Deciles%20base%20pobreza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1%20-%20Sector%20Real/3%20-%20Mercado%20Laboral/2.%20Informes/Informes%20Mensuales/Empleo/Mercado_Labor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1%20-%20Sector%20Real/3%20-%20Mercado%20Laboral/2.%20Informes/Informes%20Mensuales/Empleo/Mercado_Labo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600" b="1" i="0" u="none" strike="noStrike" kern="1200" spc="0" baseline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6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Crecimiento económico en 2020 </a:t>
            </a:r>
            <a:r>
              <a:rPr lang="es-CO" sz="1100" b="1" kern="12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CO" sz="1100" b="1" kern="12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es-CO" sz="16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s-CO" sz="1600" b="0" i="0" u="none" strike="noStrike" kern="1200" spc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var</a:t>
            </a:r>
            <a:r>
              <a:rPr lang="es-CO" sz="16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anual, %)</a:t>
            </a:r>
          </a:p>
        </c:rich>
      </c:tx>
      <c:layout>
        <c:manualLayout>
          <c:xMode val="edge"/>
          <c:yMode val="edge"/>
          <c:x val="0.113982690766760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600" b="1" i="0" u="none" strike="noStrike" kern="1200" spc="0" baseline="0">
              <a:solidFill>
                <a:srgbClr val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6. PIB LATAM y Muertes'!$K$2</c:f>
              <c:strCache>
                <c:ptCount val="1"/>
                <c:pt idx="0">
                  <c:v>Crecimiento en LATAM (2020)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16-489A-8BBB-77D089292D45}"/>
              </c:ext>
            </c:extLst>
          </c:dPt>
          <c:dPt>
            <c:idx val="1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16-489A-8BBB-77D089292D45}"/>
              </c:ext>
            </c:extLst>
          </c:dPt>
          <c:dPt>
            <c:idx val="2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16-489A-8BBB-77D089292D45}"/>
              </c:ext>
            </c:extLst>
          </c:dPt>
          <c:dPt>
            <c:idx val="3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16-489A-8BBB-77D089292D45}"/>
              </c:ext>
            </c:extLst>
          </c:dPt>
          <c:dPt>
            <c:idx val="4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16-489A-8BBB-77D089292D45}"/>
              </c:ext>
            </c:extLst>
          </c:dPt>
          <c:dPt>
            <c:idx val="5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16-489A-8BBB-77D089292D45}"/>
              </c:ext>
            </c:extLst>
          </c:dPt>
          <c:dPt>
            <c:idx val="6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16-489A-8BBB-77D089292D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686FF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6. PIB LATAM y Muertes'!$J$3:$J$9</c:f>
              <c:strCache>
                <c:ptCount val="7"/>
                <c:pt idx="0">
                  <c:v>Brasil</c:v>
                </c:pt>
                <c:pt idx="1">
                  <c:v>Chile</c:v>
                </c:pt>
                <c:pt idx="2">
                  <c:v>Colombia</c:v>
                </c:pt>
                <c:pt idx="3">
                  <c:v>LAC</c:v>
                </c:pt>
                <c:pt idx="4">
                  <c:v>México</c:v>
                </c:pt>
                <c:pt idx="5">
                  <c:v>Argentina</c:v>
                </c:pt>
                <c:pt idx="6">
                  <c:v>Perú</c:v>
                </c:pt>
              </c:strCache>
            </c:strRef>
          </c:cat>
          <c:val>
            <c:numRef>
              <c:f>'Graf 6. PIB LATAM y Muertes'!$K$3:$K$9</c:f>
              <c:numCache>
                <c:formatCode>General</c:formatCode>
                <c:ptCount val="7"/>
                <c:pt idx="0">
                  <c:v>-4.0999999999999996</c:v>
                </c:pt>
                <c:pt idx="1">
                  <c:v>-5.8</c:v>
                </c:pt>
                <c:pt idx="2">
                  <c:v>-6.8</c:v>
                </c:pt>
                <c:pt idx="3" formatCode="0.0">
                  <c:v>-7</c:v>
                </c:pt>
                <c:pt idx="4">
                  <c:v>-8.5</c:v>
                </c:pt>
                <c:pt idx="5" formatCode="0.0">
                  <c:v>-10</c:v>
                </c:pt>
                <c:pt idx="6">
                  <c:v>-11.1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6-489A-8BBB-77D089292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589360"/>
        <c:axId val="1837593104"/>
      </c:barChart>
      <c:catAx>
        <c:axId val="183758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837593104"/>
        <c:crosses val="autoZero"/>
        <c:auto val="1"/>
        <c:lblAlgn val="ctr"/>
        <c:lblOffset val="100"/>
        <c:noMultiLvlLbl val="0"/>
      </c:catAx>
      <c:valAx>
        <c:axId val="1837593104"/>
        <c:scaling>
          <c:orientation val="minMax"/>
          <c:max val="0"/>
          <c:min val="-13"/>
        </c:scaling>
        <c:delete val="1"/>
        <c:axPos val="l"/>
        <c:numFmt formatCode="General" sourceLinked="1"/>
        <c:majorTickMark val="none"/>
        <c:minorTickMark val="none"/>
        <c:tickLblPos val="nextTo"/>
        <c:crossAx val="18375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612942061762171E-2"/>
          <c:w val="1"/>
          <c:h val="0.942774115876475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6A2671"/>
            </a:solidFill>
            <a:ln>
              <a:solidFill>
                <a:srgbClr val="81346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269140829531849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A976D44A-DB96-4A7A-928E-1BDC5A33579A}" type="CELLRAN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43E70A9A-5C0F-484B-8369-FADCBC2E9A71}" type="CATEGORYNAM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CC4-42E9-9E9F-B95A88F07EB8}"/>
                </c:ext>
              </c:extLst>
            </c:dLbl>
            <c:dLbl>
              <c:idx val="1"/>
              <c:layout>
                <c:manualLayout>
                  <c:x val="-7.1577554987701283E-2"/>
                  <c:y val="0"/>
                </c:manualLayout>
              </c:layout>
              <c:tx>
                <c:rich>
                  <a:bodyPr/>
                  <a:lstStyle/>
                  <a:p>
                    <a:fld id="{D6E009C6-6469-4077-A230-0CDB4D8B8A4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3143247-029E-4095-956E-60F9E7C7DC35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CC4-42E9-9E9F-B95A88F07EB8}"/>
                </c:ext>
              </c:extLst>
            </c:dLbl>
            <c:dLbl>
              <c:idx val="2"/>
              <c:layout>
                <c:manualLayout>
                  <c:x val="-9.4630885019151526E-2"/>
                  <c:y val="0"/>
                </c:manualLayout>
              </c:layout>
              <c:tx>
                <c:rich>
                  <a:bodyPr/>
                  <a:lstStyle/>
                  <a:p>
                    <a:fld id="{32829190-F47A-4901-8477-D8710A9CA41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0E90362-8E57-47DC-9A59-2A5D3C56369A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CC4-42E9-9E9F-B95A88F07EB8}"/>
                </c:ext>
              </c:extLst>
            </c:dLbl>
            <c:dLbl>
              <c:idx val="3"/>
              <c:layout>
                <c:manualLayout>
                  <c:x val="-9.6395303693911416E-2"/>
                  <c:y val="8.4961741652091203E-17"/>
                </c:manualLayout>
              </c:layout>
              <c:tx>
                <c:rich>
                  <a:bodyPr/>
                  <a:lstStyle/>
                  <a:p>
                    <a:fld id="{91B3A119-774D-4362-8208-13928739900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F3F5F33-D477-4698-952F-D5ABC8125BC5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CC4-42E9-9E9F-B95A88F07EB8}"/>
                </c:ext>
              </c:extLst>
            </c:dLbl>
            <c:dLbl>
              <c:idx val="4"/>
              <c:layout>
                <c:manualLayout>
                  <c:x val="-0.12533493374785057"/>
                  <c:y val="2.048170512652982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F70CB6AA-12AB-4EBB-BC1C-659FB7C11D10}" type="CELLRANGE">
                      <a:rPr lang="en-US" baseline="0"/>
                      <a:pPr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EF44449A-D6D6-45E5-9189-8FC952C45E6C}" type="CATEGORYNAME">
                      <a:rPr lang="en-US" baseline="0"/>
                      <a:pPr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8764848078052"/>
                      <c:h val="6.000914303316848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CC4-42E9-9E9F-B95A88F07EB8}"/>
                </c:ext>
              </c:extLst>
            </c:dLbl>
            <c:dLbl>
              <c:idx val="5"/>
              <c:layout>
                <c:manualLayout>
                  <c:x val="-7.1242847677344165E-2"/>
                  <c:y val="8.4961741652091203E-17"/>
                </c:manualLayout>
              </c:layout>
              <c:tx>
                <c:rich>
                  <a:bodyPr/>
                  <a:lstStyle/>
                  <a:p>
                    <a:fld id="{35009DD7-BCDC-4C53-A2D8-802B462102A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5F9C16D-27F2-42B2-9F0B-BFE7DFD51BE6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CC4-42E9-9E9F-B95A88F07EB8}"/>
                </c:ext>
              </c:extLst>
            </c:dLbl>
            <c:dLbl>
              <c:idx val="6"/>
              <c:layout>
                <c:manualLayout>
                  <c:x val="-0.10573224796131032"/>
                  <c:y val="-2.3166856668617891E-3"/>
                </c:manualLayout>
              </c:layout>
              <c:tx>
                <c:rich>
                  <a:bodyPr/>
                  <a:lstStyle/>
                  <a:p>
                    <a:fld id="{881F73FA-6D06-4874-BB16-E26909F8BF8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2966DA4-96BD-4469-889C-083541501417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CC4-42E9-9E9F-B95A88F07EB8}"/>
                </c:ext>
              </c:extLst>
            </c:dLbl>
            <c:dLbl>
              <c:idx val="7"/>
              <c:layout>
                <c:manualLayout>
                  <c:x val="-0.22312086399253667"/>
                  <c:y val="-2.5998452402360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8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34587C0-C51F-4288-BF7C-780840056CED}" type="CELLRANGE">
                      <a:rPr lang="en-US" sz="880" baseline="0"/>
                      <a:pPr>
                        <a:defRPr sz="88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880" baseline="0"/>
                      <a:t>; </a:t>
                    </a:r>
                    <a:fld id="{53DCCBC8-88ED-407D-A3E6-277E76F2ED2E}" type="CATEGORYNAME">
                      <a:rPr lang="en-US" sz="880" baseline="0"/>
                      <a:pPr>
                        <a:defRPr sz="88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88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8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424776626951853"/>
                      <c:h val="7.325670990900796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CC4-42E9-9E9F-B95A88F07EB8}"/>
                </c:ext>
              </c:extLst>
            </c:dLbl>
            <c:dLbl>
              <c:idx val="8"/>
              <c:layout>
                <c:manualLayout>
                  <c:x val="-0.17673542394021782"/>
                  <c:y val="0"/>
                </c:manualLayout>
              </c:layout>
              <c:tx>
                <c:rich>
                  <a:bodyPr/>
                  <a:lstStyle/>
                  <a:p>
                    <a:fld id="{866B5E89-D853-448B-9071-12F21F22585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46D79F2-AC14-4666-AE82-E6B297F3E9F0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78461091814398"/>
                      <c:h val="5.80913309742037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CC4-42E9-9E9F-B95A88F07EB8}"/>
                </c:ext>
              </c:extLst>
            </c:dLbl>
            <c:dLbl>
              <c:idx val="9"/>
              <c:layout>
                <c:manualLayout>
                  <c:x val="-0.21008070610270588"/>
                  <c:y val="1.8245395094594721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E1CEA62E-1185-4A04-8FB5-24534030E680}" type="CELLRANGE">
                      <a:rPr lang="en-US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73787475-47EE-430C-879A-EA23C3C36930}" type="CATEGORYNAME">
                      <a:rPr lang="en-US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44292788365698"/>
                      <c:h val="5.80913309742037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CC4-42E9-9E9F-B95A88F07EB8}"/>
                </c:ext>
              </c:extLst>
            </c:dLbl>
            <c:dLbl>
              <c:idx val="10"/>
              <c:layout>
                <c:manualLayout>
                  <c:x val="-0.14230711581393493"/>
                  <c:y val="0"/>
                </c:manualLayout>
              </c:layout>
              <c:tx>
                <c:rich>
                  <a:bodyPr/>
                  <a:lstStyle/>
                  <a:p>
                    <a:fld id="{4A94B22F-0B3F-454D-BF72-4721E64BA8B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62DB6CA-C3DC-4645-ADF8-1E2EF58D38B6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CC4-42E9-9E9F-B95A88F07EB8}"/>
                </c:ext>
              </c:extLst>
            </c:dLbl>
            <c:dLbl>
              <c:idx val="11"/>
              <c:layout>
                <c:manualLayout>
                  <c:x val="-9.622659433855589E-2"/>
                  <c:y val="1.8245395090346636E-7"/>
                </c:manualLayout>
              </c:layout>
              <c:tx>
                <c:rich>
                  <a:bodyPr/>
                  <a:lstStyle/>
                  <a:p>
                    <a:fld id="{33C8B727-4FCE-4704-9BCC-D61A854CCE9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21D63B2-F1AB-4A3B-B1D3-5A4D2CBFBC8E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CC4-42E9-9E9F-B95A88F07EB8}"/>
                </c:ext>
              </c:extLst>
            </c:dLbl>
            <c:dLbl>
              <c:idx val="12"/>
              <c:layout>
                <c:manualLayout>
                  <c:x val="-0.10369362706349526"/>
                  <c:y val="0"/>
                </c:manualLayout>
              </c:layout>
              <c:tx>
                <c:rich>
                  <a:bodyPr/>
                  <a:lstStyle/>
                  <a:p>
                    <a:fld id="{48001639-4527-495B-8F3F-316F9AAC53C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A95FD86-BCB9-4077-8E7C-E1ED598789FE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CC4-42E9-9E9F-B95A88F07EB8}"/>
                </c:ext>
              </c:extLst>
            </c:dLbl>
            <c:dLbl>
              <c:idx val="13"/>
              <c:layout>
                <c:manualLayout>
                  <c:x val="-0.11591708497548799"/>
                  <c:y val="1.824539509247068E-7"/>
                </c:manualLayout>
              </c:layout>
              <c:tx>
                <c:rich>
                  <a:bodyPr/>
                  <a:lstStyle/>
                  <a:p>
                    <a:fld id="{88C26B1B-C2A3-4D72-8CC5-8DEE12C643B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34AB8E3-8E8F-4992-A132-A42A96E4FE4E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CC4-42E9-9E9F-B95A88F07EB8}"/>
                </c:ext>
              </c:extLst>
            </c:dLbl>
            <c:dLbl>
              <c:idx val="14"/>
              <c:layout>
                <c:manualLayout>
                  <c:x val="-4.1056225003650346E-2"/>
                  <c:y val="3.6490790180693273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FF1DABF9-5D92-40C2-B86A-292803B87270}" type="CELLRANGE">
                      <a:rPr lang="en-US" sz="900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>
                        <a:solidFill>
                          <a:schemeClr val="bg1"/>
                        </a:solidFill>
                      </a:rPr>
                      <a:t>; </a:t>
                    </a:r>
                    <a:fld id="{72F0EC7C-7D18-4F75-A49F-3448792FFF28}" type="CATEGORYNAME">
                      <a:rPr lang="en-US" sz="900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CC4-42E9-9E9F-B95A88F07EB8}"/>
                </c:ext>
              </c:extLst>
            </c:dLbl>
            <c:dLbl>
              <c:idx val="15"/>
              <c:layout>
                <c:manualLayout>
                  <c:x val="-9.3700038429237395E-3"/>
                  <c:y val="-2.88382408181540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C639C495-6678-4A88-B425-EC752B9DD87F}" type="CELLRANGE">
                      <a:rPr lang="en-US" sz="900" baseline="0"/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/>
                      <a:t>; </a:t>
                    </a:r>
                    <a:fld id="{0B4D27F5-D0C1-46C9-B3B2-D0C6EBB06682}" type="CATEGORYNAME">
                      <a:rPr lang="en-US" sz="900" baseline="0"/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69076301875359"/>
                      <c:h val="5.416345957300560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CC4-42E9-9E9F-B95A88F07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'Grafica piramiede INV princ'!$A$18:$A$33</c:f>
              <c:strCache>
                <c:ptCount val="16"/>
                <c:pt idx="0">
                  <c:v>RESTO DE SECTORES</c:v>
                </c:pt>
                <c:pt idx="1">
                  <c:v>RAMA JUDICIAL</c:v>
                </c:pt>
                <c:pt idx="2">
                  <c:v>JUSTICIA Y DEL DERECHO</c:v>
                </c:pt>
                <c:pt idx="3">
                  <c:v>DEPORTE Y RECREACIÓN</c:v>
                </c:pt>
                <c:pt idx="4">
                  <c:v>SALUD Y PROTECCIÓN SOCIAL</c:v>
                </c:pt>
                <c:pt idx="5">
                  <c:v>PLANEACIÓN</c:v>
                </c:pt>
                <c:pt idx="6">
                  <c:v>DEFENSA Y POLICÍA</c:v>
                </c:pt>
                <c:pt idx="7">
                  <c:v>TECNOLOGÍAS DE LA INFORMACIÓN Y LAS COMUNICACIONES</c:v>
                </c:pt>
                <c:pt idx="8">
                  <c:v>AGRICULTURA Y DESARROLLO RURAL</c:v>
                </c:pt>
                <c:pt idx="9">
                  <c:v>VIVIENDA, CIUDAD Y TERRITORIO</c:v>
                </c:pt>
                <c:pt idx="10">
                  <c:v>MINAS Y ENERGÍA</c:v>
                </c:pt>
                <c:pt idx="11">
                  <c:v>HACIENDA</c:v>
                </c:pt>
                <c:pt idx="12">
                  <c:v>TRABAJO</c:v>
                </c:pt>
                <c:pt idx="13">
                  <c:v>EDUCACIÓN</c:v>
                </c:pt>
                <c:pt idx="14">
                  <c:v>TRANSPORTE</c:v>
                </c:pt>
                <c:pt idx="15">
                  <c:v>INCLUSIÓN SOCIAL Y RECONCILIACIÓN</c:v>
                </c:pt>
              </c:strCache>
            </c:strRef>
          </c:cat>
          <c:val>
            <c:numRef>
              <c:f>'Grafica piramiede INV princ'!$C$18:$C$33</c:f>
              <c:numCache>
                <c:formatCode>#,###,,,</c:formatCode>
                <c:ptCount val="16"/>
                <c:pt idx="0">
                  <c:v>-9655439744092</c:v>
                </c:pt>
                <c:pt idx="1">
                  <c:v>-480260662865</c:v>
                </c:pt>
                <c:pt idx="2">
                  <c:v>-512625614849.00006</c:v>
                </c:pt>
                <c:pt idx="3">
                  <c:v>-715339792982</c:v>
                </c:pt>
                <c:pt idx="4">
                  <c:v>-879746749153</c:v>
                </c:pt>
                <c:pt idx="5">
                  <c:v>-936399392511</c:v>
                </c:pt>
                <c:pt idx="6">
                  <c:v>-2049406329999.9998</c:v>
                </c:pt>
                <c:pt idx="7">
                  <c:v>-1606674211183</c:v>
                </c:pt>
                <c:pt idx="8">
                  <c:v>-1716351425860</c:v>
                </c:pt>
                <c:pt idx="9">
                  <c:v>-2917762733485</c:v>
                </c:pt>
                <c:pt idx="10">
                  <c:v>-4791943965988</c:v>
                </c:pt>
                <c:pt idx="11">
                  <c:v>-3555647011389</c:v>
                </c:pt>
                <c:pt idx="12">
                  <c:v>-4129555840003.0005</c:v>
                </c:pt>
                <c:pt idx="13">
                  <c:v>-4527243434535</c:v>
                </c:pt>
                <c:pt idx="14">
                  <c:v>-9977385785481</c:v>
                </c:pt>
                <c:pt idx="15">
                  <c:v>-14303286157607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piramiede INV princ'!$B$18:$B$33</c15:f>
                <c15:dlblRangeCache>
                  <c:ptCount val="16"/>
                  <c:pt idx="0">
                    <c:v>5,525</c:v>
                  </c:pt>
                  <c:pt idx="1">
                    <c:v>480</c:v>
                  </c:pt>
                  <c:pt idx="2">
                    <c:v>513</c:v>
                  </c:pt>
                  <c:pt idx="3">
                    <c:v>715</c:v>
                  </c:pt>
                  <c:pt idx="4">
                    <c:v>880</c:v>
                  </c:pt>
                  <c:pt idx="5">
                    <c:v>936</c:v>
                  </c:pt>
                  <c:pt idx="6">
                    <c:v>2,049</c:v>
                  </c:pt>
                  <c:pt idx="7">
                    <c:v>1,607</c:v>
                  </c:pt>
                  <c:pt idx="8">
                    <c:v>1,716</c:v>
                  </c:pt>
                  <c:pt idx="9">
                    <c:v>2,918</c:v>
                  </c:pt>
                  <c:pt idx="10">
                    <c:v>4,792</c:v>
                  </c:pt>
                  <c:pt idx="11">
                    <c:v>3,556</c:v>
                  </c:pt>
                  <c:pt idx="12">
                    <c:v>4,130</c:v>
                  </c:pt>
                  <c:pt idx="13">
                    <c:v>4,527</c:v>
                  </c:pt>
                  <c:pt idx="14">
                    <c:v>9,977</c:v>
                  </c:pt>
                  <c:pt idx="15">
                    <c:v>14,303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6CC4-42E9-9E9F-B95A88F07EB8}"/>
            </c:ext>
          </c:extLst>
        </c:ser>
        <c:ser>
          <c:idx val="1"/>
          <c:order val="1"/>
          <c:spPr>
            <a:solidFill>
              <a:srgbClr val="00C27F"/>
            </a:solidFill>
            <a:ln>
              <a:solidFill>
                <a:srgbClr val="00C27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965092748624341"/>
                  <c:y val="-1.9075074350954805E-16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CC4-42E9-9E9F-B95A88F07EB8}"/>
                </c:ext>
              </c:extLst>
            </c:dLbl>
            <c:dLbl>
              <c:idx val="1"/>
              <c:layout>
                <c:manualLayout>
                  <c:x val="6.9812634201764645E-2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CC4-42E9-9E9F-B95A88F07EB8}"/>
                </c:ext>
              </c:extLst>
            </c:dLbl>
            <c:dLbl>
              <c:idx val="2"/>
              <c:layout>
                <c:manualLayout>
                  <c:x val="0.10852291647439249"/>
                  <c:y val="9.5375371754774027E-17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CC4-42E9-9E9F-B95A88F07EB8}"/>
                </c:ext>
              </c:extLst>
            </c:dLbl>
            <c:dLbl>
              <c:idx val="3"/>
              <c:layout>
                <c:manualLayout>
                  <c:x val="0.10793310550546505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CC4-42E9-9E9F-B95A88F07EB8}"/>
                </c:ext>
              </c:extLst>
            </c:dLbl>
            <c:dLbl>
              <c:idx val="4"/>
              <c:layout>
                <c:manualLayout>
                  <c:x val="0.1443455653641299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3537646388001"/>
                      <c:h val="5.8091330974203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CC4-42E9-9E9F-B95A88F07EB8}"/>
                </c:ext>
              </c:extLst>
            </c:dLbl>
            <c:dLbl>
              <c:idx val="5"/>
              <c:layout>
                <c:manualLayout>
                  <c:x val="8.2189352887158118E-2"/>
                  <c:y val="5.2023531021384815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CC4-42E9-9E9F-B95A88F07EB8}"/>
                </c:ext>
              </c:extLst>
            </c:dLbl>
            <c:dLbl>
              <c:idx val="6"/>
              <c:layout>
                <c:manualLayout>
                  <c:x val="0.10329287923551905"/>
                  <c:y val="-2.6011765510692885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CC4-42E9-9E9F-B95A88F07EB8}"/>
                </c:ext>
              </c:extLst>
            </c:dLbl>
            <c:dLbl>
              <c:idx val="7"/>
              <c:layout>
                <c:manualLayout>
                  <c:x val="0.23727518470238262"/>
                  <c:y val="4.63445967478104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22989654457727"/>
                      <c:h val="8.3661416113285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6CC4-42E9-9E9F-B95A88F07EB8}"/>
                </c:ext>
              </c:extLst>
            </c:dLbl>
            <c:dLbl>
              <c:idx val="8"/>
              <c:layout>
                <c:manualLayout>
                  <c:x val="0.2119799271116227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279313809270283"/>
                      <c:h val="5.8091330974203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6CC4-42E9-9E9F-B95A88F07EB8}"/>
                </c:ext>
              </c:extLst>
            </c:dLbl>
            <c:dLbl>
              <c:idx val="9"/>
              <c:layout>
                <c:manualLayout>
                  <c:x val="0.1858966661870967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90164149654238"/>
                      <c:h val="5.8091330974203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6CC4-42E9-9E9F-B95A88F07EB8}"/>
                </c:ext>
              </c:extLst>
            </c:dLbl>
            <c:dLbl>
              <c:idx val="10"/>
              <c:layout>
                <c:manualLayout>
                  <c:x val="0.11905779038545468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CC4-42E9-9E9F-B95A88F07EB8}"/>
                </c:ext>
              </c:extLst>
            </c:dLbl>
            <c:dLbl>
              <c:idx val="11"/>
              <c:layout>
                <c:manualLayout>
                  <c:x val="9.8653297655321465E-2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6CC4-42E9-9E9F-B95A88F07EB8}"/>
                </c:ext>
              </c:extLst>
            </c:dLbl>
            <c:dLbl>
              <c:idx val="12"/>
              <c:layout>
                <c:manualLayout>
                  <c:x val="9.764355207907166E-2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6CC4-42E9-9E9F-B95A88F07EB8}"/>
                </c:ext>
              </c:extLst>
            </c:dLbl>
            <c:dLbl>
              <c:idx val="13"/>
              <c:layout>
                <c:manualLayout>
                  <c:x val="0.11788064094290845"/>
                  <c:y val="2.1240435413022801E-17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6CC4-42E9-9E9F-B95A88F07EB8}"/>
                </c:ext>
              </c:extLst>
            </c:dLbl>
            <c:dLbl>
              <c:idx val="14"/>
              <c:layout>
                <c:manualLayout>
                  <c:x val="4.09856281722127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6CC4-42E9-9E9F-B95A88F07EB8}"/>
                </c:ext>
              </c:extLst>
            </c:dLbl>
            <c:dLbl>
              <c:idx val="15"/>
              <c:layout>
                <c:manualLayout>
                  <c:x val="7.034738260490056E-2"/>
                  <c:y val="1.15849136126155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06803967963698"/>
                      <c:h val="6.74411836882518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6CC4-42E9-9E9F-B95A88F07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piramiede INV princ'!$A$18:$A$33</c:f>
              <c:strCache>
                <c:ptCount val="16"/>
                <c:pt idx="0">
                  <c:v>RESTO DE SECTORES</c:v>
                </c:pt>
                <c:pt idx="1">
                  <c:v>RAMA JUDICIAL</c:v>
                </c:pt>
                <c:pt idx="2">
                  <c:v>JUSTICIA Y DEL DERECHO</c:v>
                </c:pt>
                <c:pt idx="3">
                  <c:v>DEPORTE Y RECREACIÓN</c:v>
                </c:pt>
                <c:pt idx="4">
                  <c:v>SALUD Y PROTECCIÓN SOCIAL</c:v>
                </c:pt>
                <c:pt idx="5">
                  <c:v>PLANEACIÓN</c:v>
                </c:pt>
                <c:pt idx="6">
                  <c:v>DEFENSA Y POLICÍA</c:v>
                </c:pt>
                <c:pt idx="7">
                  <c:v>TECNOLOGÍAS DE LA INFORMACIÓN Y LAS COMUNICACIONES</c:v>
                </c:pt>
                <c:pt idx="8">
                  <c:v>AGRICULTURA Y DESARROLLO RURAL</c:v>
                </c:pt>
                <c:pt idx="9">
                  <c:v>VIVIENDA, CIUDAD Y TERRITORIO</c:v>
                </c:pt>
                <c:pt idx="10">
                  <c:v>MINAS Y ENERGÍA</c:v>
                </c:pt>
                <c:pt idx="11">
                  <c:v>HACIENDA</c:v>
                </c:pt>
                <c:pt idx="12">
                  <c:v>TRABAJO</c:v>
                </c:pt>
                <c:pt idx="13">
                  <c:v>EDUCACIÓN</c:v>
                </c:pt>
                <c:pt idx="14">
                  <c:v>TRANSPORTE</c:v>
                </c:pt>
                <c:pt idx="15">
                  <c:v>INCLUSIÓN SOCIAL Y RECONCILIACIÓN</c:v>
                </c:pt>
              </c:strCache>
            </c:strRef>
          </c:cat>
          <c:val>
            <c:numRef>
              <c:f>'Grafica piramiede INV princ'!$D$18:$D$33</c:f>
              <c:numCache>
                <c:formatCode>#,###,,,</c:formatCode>
                <c:ptCount val="16"/>
                <c:pt idx="0">
                  <c:v>4105246209507</c:v>
                </c:pt>
                <c:pt idx="1">
                  <c:v>525601019537.99994</c:v>
                </c:pt>
                <c:pt idx="2">
                  <c:v>536874662685.99994</c:v>
                </c:pt>
                <c:pt idx="3">
                  <c:v>603298752890</c:v>
                </c:pt>
                <c:pt idx="4">
                  <c:v>1069950441452</c:v>
                </c:pt>
                <c:pt idx="5">
                  <c:v>1164198365443</c:v>
                </c:pt>
                <c:pt idx="6">
                  <c:v>1352138388576</c:v>
                </c:pt>
                <c:pt idx="7">
                  <c:v>1590842767000</c:v>
                </c:pt>
                <c:pt idx="8">
                  <c:v>1655904330600</c:v>
                </c:pt>
                <c:pt idx="9">
                  <c:v>2309457886881</c:v>
                </c:pt>
                <c:pt idx="10">
                  <c:v>3668217586079</c:v>
                </c:pt>
                <c:pt idx="11">
                  <c:v>3881741670496</c:v>
                </c:pt>
                <c:pt idx="12">
                  <c:v>4191564139948</c:v>
                </c:pt>
                <c:pt idx="13">
                  <c:v>5260033284332</c:v>
                </c:pt>
                <c:pt idx="14">
                  <c:v>10329918326783</c:v>
                </c:pt>
                <c:pt idx="15">
                  <c:v>20003621605872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6CC4-42E9-9E9F-B95A88F07E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065808224"/>
        <c:axId val="2065791584"/>
      </c:barChart>
      <c:valAx>
        <c:axId val="2065791584"/>
        <c:scaling>
          <c:orientation val="minMax"/>
        </c:scaling>
        <c:delete val="1"/>
        <c:axPos val="t"/>
        <c:numFmt formatCode="#,###,,," sourceLinked="1"/>
        <c:majorTickMark val="out"/>
        <c:minorTickMark val="none"/>
        <c:tickLblPos val="nextTo"/>
        <c:crossAx val="2065808224"/>
        <c:crosses val="max"/>
        <c:crossBetween val="between"/>
      </c:valAx>
      <c:catAx>
        <c:axId val="206580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579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 cmpd="sng" algn="ctr">
              <a:solidFill>
                <a:srgbClr val="783F8B"/>
              </a:solidFill>
              <a:round/>
            </a:ln>
            <a:effectLst>
              <a:glow>
                <a:srgbClr val="0A73BB">
                  <a:alpha val="89000"/>
                </a:srgbClr>
              </a:glow>
              <a:softEdge rad="0"/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3.5896991428626041E-2"/>
                  <c:y val="-7.3799305892450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FF-47F9-AB3A-C7CE696835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FF-47F9-AB3A-C7CE696835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FF-47F9-AB3A-C7CE696835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FF-47F9-AB3A-C7CE6968355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FF-47F9-AB3A-C7CE6968355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FF-47F9-AB3A-C7CE6968355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FF-47F9-AB3A-C7CE6968355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FF-47F9-AB3A-C7CE6968355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FF-47F9-AB3A-C7CE6968355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FF-47F9-AB3A-C7CE6968355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FF-47F9-AB3A-C7CE6968355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FF-47F9-AB3A-C7CE6968355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FF-47F9-AB3A-C7CE6968355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FF-47F9-AB3A-C7CE69683556}"/>
                </c:ext>
              </c:extLst>
            </c:dLbl>
            <c:dLbl>
              <c:idx val="20"/>
              <c:layout>
                <c:manualLayout>
                  <c:x val="-4.3016619142179954E-2"/>
                  <c:y val="-0.105647647124678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FFF-47F9-AB3A-C7CE69683556}"/>
                </c:ext>
              </c:extLst>
            </c:dLbl>
            <c:dLbl>
              <c:idx val="21"/>
              <c:layout>
                <c:manualLayout>
                  <c:x val="-5.4698863326839452E-2"/>
                  <c:y val="-5.825428219576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FFF-47F9-AB3A-C7CE69683556}"/>
                </c:ext>
              </c:extLst>
            </c:dLbl>
            <c:dLbl>
              <c:idx val="22"/>
              <c:layout>
                <c:manualLayout>
                  <c:x val="-4.7112252466481519E-3"/>
                  <c:y val="-8.3530743491186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FFF-47F9-AB3A-C7CE69683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83F8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'Grafica inversión'!$B$1:$X$1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'Grafica inversión'!$B$2:$X$2</c:f>
              <c:numCache>
                <c:formatCode>_(* #,##0_);_(* \(#,##0\);_(* "-"??_);_(@_)</c:formatCode>
                <c:ptCount val="23"/>
                <c:pt idx="0">
                  <c:v>7620.8328149910003</c:v>
                </c:pt>
                <c:pt idx="1">
                  <c:v>11466.40575979717</c:v>
                </c:pt>
                <c:pt idx="2">
                  <c:v>10632.660553130168</c:v>
                </c:pt>
                <c:pt idx="3">
                  <c:v>8962.8546656788803</c:v>
                </c:pt>
                <c:pt idx="4">
                  <c:v>11175.57457430955</c:v>
                </c:pt>
                <c:pt idx="5">
                  <c:v>12598.451246417839</c:v>
                </c:pt>
                <c:pt idx="6">
                  <c:v>14981.811998555408</c:v>
                </c:pt>
                <c:pt idx="7">
                  <c:v>20992.218870548997</c:v>
                </c:pt>
                <c:pt idx="8">
                  <c:v>22090.148700844944</c:v>
                </c:pt>
                <c:pt idx="9">
                  <c:v>31189.933565960997</c:v>
                </c:pt>
                <c:pt idx="10">
                  <c:v>25684.611083310436</c:v>
                </c:pt>
                <c:pt idx="11">
                  <c:v>32860.724673777004</c:v>
                </c:pt>
                <c:pt idx="12">
                  <c:v>38080.336370912999</c:v>
                </c:pt>
                <c:pt idx="13">
                  <c:v>43645.577196724087</c:v>
                </c:pt>
                <c:pt idx="14">
                  <c:v>44484.787084583993</c:v>
                </c:pt>
                <c:pt idx="15">
                  <c:v>46088.679177236314</c:v>
                </c:pt>
                <c:pt idx="16">
                  <c:v>41141.051917831181</c:v>
                </c:pt>
                <c:pt idx="17">
                  <c:v>40418.517539096989</c:v>
                </c:pt>
                <c:pt idx="18">
                  <c:v>38621.701515496898</c:v>
                </c:pt>
                <c:pt idx="19">
                  <c:v>41797.831084842001</c:v>
                </c:pt>
                <c:pt idx="20">
                  <c:v>43764.039284271996</c:v>
                </c:pt>
                <c:pt idx="21">
                  <c:v>58624.967972826991</c:v>
                </c:pt>
                <c:pt idx="22">
                  <c:v>62248.609438082996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9FFF-47F9-AB3A-C7CE69683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9050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87439584"/>
        <c:axId val="1987441664"/>
      </c:lineChart>
      <c:catAx>
        <c:axId val="19874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987441664"/>
        <c:crosses val="autoZero"/>
        <c:auto val="1"/>
        <c:lblAlgn val="ctr"/>
        <c:lblOffset val="100"/>
        <c:noMultiLvlLbl val="0"/>
      </c:catAx>
      <c:valAx>
        <c:axId val="198744166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874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tx1"/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27665747918689E-2"/>
          <c:y val="4.0041977057944829E-2"/>
          <c:w val="0.86759550889472148"/>
          <c:h val="0.70094605631192652"/>
        </c:manualLayout>
      </c:layou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Variación anual ISE</c:v>
                </c:pt>
              </c:strCache>
            </c:strRef>
          </c:tx>
          <c:spPr>
            <a:ln w="28575" cap="rnd">
              <a:solidFill>
                <a:srgbClr val="6686FF"/>
              </a:solidFill>
              <a:round/>
            </a:ln>
            <a:effectLst/>
          </c:spPr>
          <c:marker>
            <c:symbol val="none"/>
          </c:marker>
          <c:cat>
            <c:numRef>
              <c:f>Sheet1!$A$62:$A$247</c:f>
              <c:numCache>
                <c:formatCode>mmm\-yy</c:formatCode>
                <c:ptCount val="18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Sheet1!$D$62:$D$247</c:f>
              <c:numCache>
                <c:formatCode>0.0</c:formatCode>
                <c:ptCount val="186"/>
                <c:pt idx="0">
                  <c:v>4.4490878867263106</c:v>
                </c:pt>
                <c:pt idx="1">
                  <c:v>4.639997840285881</c:v>
                </c:pt>
                <c:pt idx="2">
                  <c:v>4.8944361310948592</c:v>
                </c:pt>
                <c:pt idx="3">
                  <c:v>4.178266049893109</c:v>
                </c:pt>
                <c:pt idx="4">
                  <c:v>6.4155959984035116</c:v>
                </c:pt>
                <c:pt idx="5">
                  <c:v>5.0017801257562944</c:v>
                </c:pt>
                <c:pt idx="6">
                  <c:v>7.2046698551645472</c:v>
                </c:pt>
                <c:pt idx="7">
                  <c:v>7.173268518015985</c:v>
                </c:pt>
                <c:pt idx="8">
                  <c:v>8.207428941843208</c:v>
                </c:pt>
                <c:pt idx="9">
                  <c:v>7.7104345495305093</c:v>
                </c:pt>
                <c:pt idx="10">
                  <c:v>8.3142697504579708</c:v>
                </c:pt>
                <c:pt idx="11">
                  <c:v>6.1210928391750796</c:v>
                </c:pt>
                <c:pt idx="12">
                  <c:v>6.198789790469994</c:v>
                </c:pt>
                <c:pt idx="13">
                  <c:v>6.6595116270925514</c:v>
                </c:pt>
                <c:pt idx="14">
                  <c:v>6.6181475135340895</c:v>
                </c:pt>
                <c:pt idx="15">
                  <c:v>5.8603928293610608</c:v>
                </c:pt>
                <c:pt idx="16">
                  <c:v>6.0782096647354455</c:v>
                </c:pt>
                <c:pt idx="17">
                  <c:v>7.6845543890226464</c:v>
                </c:pt>
                <c:pt idx="18">
                  <c:v>6.177298031911338</c:v>
                </c:pt>
                <c:pt idx="19">
                  <c:v>5.9845550765986966</c:v>
                </c:pt>
                <c:pt idx="20">
                  <c:v>6.4293307033264746</c:v>
                </c:pt>
                <c:pt idx="21">
                  <c:v>5.7451271512101165</c:v>
                </c:pt>
                <c:pt idx="22">
                  <c:v>5.9831202154124963</c:v>
                </c:pt>
                <c:pt idx="23">
                  <c:v>6.3207659083719392</c:v>
                </c:pt>
                <c:pt idx="24">
                  <c:v>6.427915068256862</c:v>
                </c:pt>
                <c:pt idx="25">
                  <c:v>4.8611143399382772</c:v>
                </c:pt>
                <c:pt idx="26">
                  <c:v>3.944875188024155</c:v>
                </c:pt>
                <c:pt idx="27">
                  <c:v>5.1962957080225136</c:v>
                </c:pt>
                <c:pt idx="28">
                  <c:v>3.4656177673135558</c:v>
                </c:pt>
                <c:pt idx="29">
                  <c:v>3.4049775628784751</c:v>
                </c:pt>
                <c:pt idx="30">
                  <c:v>3.3661179615254166</c:v>
                </c:pt>
                <c:pt idx="31">
                  <c:v>3.648509261374655</c:v>
                </c:pt>
                <c:pt idx="32">
                  <c:v>2.1640026880851204</c:v>
                </c:pt>
                <c:pt idx="33">
                  <c:v>1.6405757258305842</c:v>
                </c:pt>
                <c:pt idx="34">
                  <c:v>-0.54096043873816946</c:v>
                </c:pt>
                <c:pt idx="35">
                  <c:v>-4.4133481131936048E-2</c:v>
                </c:pt>
                <c:pt idx="36">
                  <c:v>-1.1763000461152751</c:v>
                </c:pt>
                <c:pt idx="37">
                  <c:v>0.84725275403019218</c:v>
                </c:pt>
                <c:pt idx="38">
                  <c:v>1.2038882213668334</c:v>
                </c:pt>
                <c:pt idx="39">
                  <c:v>0.70359919024549633</c:v>
                </c:pt>
                <c:pt idx="40">
                  <c:v>2.2049550781272131</c:v>
                </c:pt>
                <c:pt idx="41">
                  <c:v>0.47078041930728176</c:v>
                </c:pt>
                <c:pt idx="42">
                  <c:v>2.1054182156846846</c:v>
                </c:pt>
                <c:pt idx="43">
                  <c:v>0.11104167371325246</c:v>
                </c:pt>
                <c:pt idx="44">
                  <c:v>0.86418850212357512</c:v>
                </c:pt>
                <c:pt idx="45">
                  <c:v>1.8996588175203888</c:v>
                </c:pt>
                <c:pt idx="46">
                  <c:v>3.8184327708460364</c:v>
                </c:pt>
                <c:pt idx="47">
                  <c:v>3.9930294668286681</c:v>
                </c:pt>
                <c:pt idx="48">
                  <c:v>4.1622800050481024</c:v>
                </c:pt>
                <c:pt idx="49">
                  <c:v>3.2135306151537479</c:v>
                </c:pt>
                <c:pt idx="50">
                  <c:v>3.4085807701758286</c:v>
                </c:pt>
                <c:pt idx="51">
                  <c:v>4.5903389734715194</c:v>
                </c:pt>
                <c:pt idx="52">
                  <c:v>4.1158321799653619</c:v>
                </c:pt>
                <c:pt idx="53">
                  <c:v>4.7145504453690368</c:v>
                </c:pt>
                <c:pt idx="54">
                  <c:v>2.3350464248501623</c:v>
                </c:pt>
                <c:pt idx="55">
                  <c:v>4.5253993803939574</c:v>
                </c:pt>
                <c:pt idx="56">
                  <c:v>4.6477944973668528</c:v>
                </c:pt>
                <c:pt idx="57">
                  <c:v>5.8096001749865289</c:v>
                </c:pt>
                <c:pt idx="58">
                  <c:v>4.8658320223446738</c:v>
                </c:pt>
                <c:pt idx="59">
                  <c:v>5.578677624748174</c:v>
                </c:pt>
                <c:pt idx="60">
                  <c:v>7.2780582462022014</c:v>
                </c:pt>
                <c:pt idx="61">
                  <c:v>6.1356210602931949</c:v>
                </c:pt>
                <c:pt idx="62">
                  <c:v>6.9008648222631086</c:v>
                </c:pt>
                <c:pt idx="63">
                  <c:v>5.6208183326190264</c:v>
                </c:pt>
                <c:pt idx="64">
                  <c:v>5.8044863815266634</c:v>
                </c:pt>
                <c:pt idx="65">
                  <c:v>6.4541289777212407</c:v>
                </c:pt>
                <c:pt idx="66">
                  <c:v>7.7212593439945243</c:v>
                </c:pt>
                <c:pt idx="67">
                  <c:v>7.9728133919244826</c:v>
                </c:pt>
                <c:pt idx="68">
                  <c:v>6.942769473014665</c:v>
                </c:pt>
                <c:pt idx="69">
                  <c:v>6.5298637465756704</c:v>
                </c:pt>
                <c:pt idx="70">
                  <c:v>7.0607427072511442</c:v>
                </c:pt>
                <c:pt idx="71">
                  <c:v>5.0369502895717844</c:v>
                </c:pt>
                <c:pt idx="72">
                  <c:v>4.9374446359097046</c:v>
                </c:pt>
                <c:pt idx="73">
                  <c:v>4.7881267363120372</c:v>
                </c:pt>
                <c:pt idx="74">
                  <c:v>5.3363186741524737</c:v>
                </c:pt>
                <c:pt idx="75">
                  <c:v>4.989470151080555</c:v>
                </c:pt>
                <c:pt idx="76">
                  <c:v>5.0644524763787668</c:v>
                </c:pt>
                <c:pt idx="77">
                  <c:v>5.166031935284221</c:v>
                </c:pt>
                <c:pt idx="78">
                  <c:v>3.7898938417470163</c:v>
                </c:pt>
                <c:pt idx="79">
                  <c:v>0.85257612253362147</c:v>
                </c:pt>
                <c:pt idx="80">
                  <c:v>3.6171839206213363</c:v>
                </c:pt>
                <c:pt idx="81">
                  <c:v>1.904266582178149</c:v>
                </c:pt>
                <c:pt idx="82">
                  <c:v>2.5631890149785841</c:v>
                </c:pt>
                <c:pt idx="83">
                  <c:v>3.4664293130130419</c:v>
                </c:pt>
                <c:pt idx="84">
                  <c:v>4.3890690761294149</c:v>
                </c:pt>
                <c:pt idx="85">
                  <c:v>4.3204887401752989</c:v>
                </c:pt>
                <c:pt idx="86">
                  <c:v>3.2607931149903457</c:v>
                </c:pt>
                <c:pt idx="87">
                  <c:v>4.80454211303043</c:v>
                </c:pt>
                <c:pt idx="88">
                  <c:v>5.0594189041204496</c:v>
                </c:pt>
                <c:pt idx="89">
                  <c:v>4.8167582012233146</c:v>
                </c:pt>
                <c:pt idx="90">
                  <c:v>5.8349110153889328</c:v>
                </c:pt>
                <c:pt idx="91">
                  <c:v>6.5741398429231879</c:v>
                </c:pt>
                <c:pt idx="92">
                  <c:v>5.6839682653881729</c:v>
                </c:pt>
                <c:pt idx="93">
                  <c:v>6.2490812406659879</c:v>
                </c:pt>
                <c:pt idx="94">
                  <c:v>6.1977159071597399</c:v>
                </c:pt>
                <c:pt idx="95">
                  <c:v>6.5369880854234896</c:v>
                </c:pt>
                <c:pt idx="96">
                  <c:v>4.7247507934335964</c:v>
                </c:pt>
                <c:pt idx="97">
                  <c:v>6.8897762675111496</c:v>
                </c:pt>
                <c:pt idx="98">
                  <c:v>5.9814862594625762</c:v>
                </c:pt>
                <c:pt idx="99">
                  <c:v>4.4001698132404954</c:v>
                </c:pt>
                <c:pt idx="100">
                  <c:v>3.52481858139162</c:v>
                </c:pt>
                <c:pt idx="101">
                  <c:v>3.6378461769612569</c:v>
                </c:pt>
                <c:pt idx="102">
                  <c:v>2.4885764713065139</c:v>
                </c:pt>
                <c:pt idx="103">
                  <c:v>4.8015271705299956</c:v>
                </c:pt>
                <c:pt idx="104">
                  <c:v>4.131501412618177</c:v>
                </c:pt>
                <c:pt idx="105">
                  <c:v>4.7513125893392072</c:v>
                </c:pt>
                <c:pt idx="106">
                  <c:v>3.8632020798053723</c:v>
                </c:pt>
                <c:pt idx="107">
                  <c:v>3.8120206634674192</c:v>
                </c:pt>
                <c:pt idx="108">
                  <c:v>3.5029834888628431</c:v>
                </c:pt>
                <c:pt idx="109">
                  <c:v>2.2039045775468002</c:v>
                </c:pt>
                <c:pt idx="110">
                  <c:v>2.4477354353152014</c:v>
                </c:pt>
                <c:pt idx="111">
                  <c:v>3.8949912184213398</c:v>
                </c:pt>
                <c:pt idx="112">
                  <c:v>4.2906293895641934</c:v>
                </c:pt>
                <c:pt idx="113">
                  <c:v>3.4345929089925953</c:v>
                </c:pt>
                <c:pt idx="114">
                  <c:v>4.9568029602434116</c:v>
                </c:pt>
                <c:pt idx="115">
                  <c:v>3.8795100793826087</c:v>
                </c:pt>
                <c:pt idx="116">
                  <c:v>2.9228292061243</c:v>
                </c:pt>
                <c:pt idx="117">
                  <c:v>2.2282681885494648</c:v>
                </c:pt>
                <c:pt idx="118">
                  <c:v>1.831918025874768</c:v>
                </c:pt>
                <c:pt idx="119">
                  <c:v>1.4433498409109013</c:v>
                </c:pt>
                <c:pt idx="120">
                  <c:v>2.5804268032361799</c:v>
                </c:pt>
                <c:pt idx="121">
                  <c:v>2.8570431332852753</c:v>
                </c:pt>
                <c:pt idx="122">
                  <c:v>3.1471009564934871</c:v>
                </c:pt>
                <c:pt idx="123">
                  <c:v>1.2730874365848299</c:v>
                </c:pt>
                <c:pt idx="124">
                  <c:v>1.7679777533424756</c:v>
                </c:pt>
                <c:pt idx="125">
                  <c:v>2.1873595885287811</c:v>
                </c:pt>
                <c:pt idx="126">
                  <c:v>-0.77041164324491707</c:v>
                </c:pt>
                <c:pt idx="127">
                  <c:v>2.1517415477642965</c:v>
                </c:pt>
                <c:pt idx="128">
                  <c:v>2.591437676638142</c:v>
                </c:pt>
                <c:pt idx="129">
                  <c:v>2.5127446484810134</c:v>
                </c:pt>
                <c:pt idx="130">
                  <c:v>3.118163237489302</c:v>
                </c:pt>
                <c:pt idx="131">
                  <c:v>2.8864067103599567</c:v>
                </c:pt>
                <c:pt idx="132">
                  <c:v>1.1209566344476896</c:v>
                </c:pt>
                <c:pt idx="133">
                  <c:v>1.0208550706953812</c:v>
                </c:pt>
                <c:pt idx="134">
                  <c:v>0.20716198557892973</c:v>
                </c:pt>
                <c:pt idx="135">
                  <c:v>1.754838729128072</c:v>
                </c:pt>
                <c:pt idx="136">
                  <c:v>1.0600414356411791</c:v>
                </c:pt>
                <c:pt idx="137">
                  <c:v>2.4661037978227052</c:v>
                </c:pt>
                <c:pt idx="138">
                  <c:v>3.4374846290283312</c:v>
                </c:pt>
                <c:pt idx="139">
                  <c:v>1.0394859710915805</c:v>
                </c:pt>
                <c:pt idx="140">
                  <c:v>0.53387585320829878</c:v>
                </c:pt>
                <c:pt idx="141">
                  <c:v>0.78859347188000584</c:v>
                </c:pt>
                <c:pt idx="142">
                  <c:v>0.61807330068182065</c:v>
                </c:pt>
                <c:pt idx="143">
                  <c:v>2.6285143302649416</c:v>
                </c:pt>
                <c:pt idx="144">
                  <c:v>1.6589301061860295</c:v>
                </c:pt>
                <c:pt idx="145">
                  <c:v>1.2570214914425337</c:v>
                </c:pt>
                <c:pt idx="146">
                  <c:v>3.7993801484385026</c:v>
                </c:pt>
                <c:pt idx="147">
                  <c:v>1.8375977047295988</c:v>
                </c:pt>
                <c:pt idx="148">
                  <c:v>2.2355467184862698</c:v>
                </c:pt>
                <c:pt idx="149">
                  <c:v>1.8267434768324042</c:v>
                </c:pt>
                <c:pt idx="150">
                  <c:v>2.9839076953434684</c:v>
                </c:pt>
                <c:pt idx="151">
                  <c:v>2.9105411726602526</c:v>
                </c:pt>
                <c:pt idx="152">
                  <c:v>3.4841696535533595</c:v>
                </c:pt>
                <c:pt idx="153">
                  <c:v>3.1343681323824812</c:v>
                </c:pt>
                <c:pt idx="154">
                  <c:v>3.3958623936945598</c:v>
                </c:pt>
                <c:pt idx="155">
                  <c:v>1.6670418451514957</c:v>
                </c:pt>
                <c:pt idx="156">
                  <c:v>3.6236067066741651</c:v>
                </c:pt>
                <c:pt idx="157">
                  <c:v>3.5718762217383349</c:v>
                </c:pt>
                <c:pt idx="158">
                  <c:v>1.7475684168015704</c:v>
                </c:pt>
                <c:pt idx="159">
                  <c:v>4.1426806684381923</c:v>
                </c:pt>
                <c:pt idx="160">
                  <c:v>4.0949159835548032</c:v>
                </c:pt>
                <c:pt idx="161">
                  <c:v>2.876561284253154</c:v>
                </c:pt>
                <c:pt idx="162">
                  <c:v>3.7218727883538971</c:v>
                </c:pt>
                <c:pt idx="163">
                  <c:v>2.9438486425138244</c:v>
                </c:pt>
                <c:pt idx="164">
                  <c:v>2.3214719440447062</c:v>
                </c:pt>
                <c:pt idx="165">
                  <c:v>3.1145822679637281</c:v>
                </c:pt>
                <c:pt idx="166">
                  <c:v>2.8694512356975732</c:v>
                </c:pt>
                <c:pt idx="167">
                  <c:v>2.991736476940754</c:v>
                </c:pt>
                <c:pt idx="168">
                  <c:v>4.1672241853883296</c:v>
                </c:pt>
                <c:pt idx="169">
                  <c:v>3.4089984106183469</c:v>
                </c:pt>
                <c:pt idx="170">
                  <c:v>-7.2585423967740814</c:v>
                </c:pt>
                <c:pt idx="171">
                  <c:v>-20.691899730725094</c:v>
                </c:pt>
                <c:pt idx="172">
                  <c:v>-15.569429466547502</c:v>
                </c:pt>
                <c:pt idx="173">
                  <c:v>-11.165572274891101</c:v>
                </c:pt>
                <c:pt idx="174">
                  <c:v>-9.1417309233209458</c:v>
                </c:pt>
                <c:pt idx="175">
                  <c:v>-9.0330167434350415</c:v>
                </c:pt>
                <c:pt idx="176">
                  <c:v>-6.4967238835064833</c:v>
                </c:pt>
                <c:pt idx="177">
                  <c:v>-4.3371364310243798</c:v>
                </c:pt>
                <c:pt idx="178">
                  <c:v>-3.1794398473486196</c:v>
                </c:pt>
                <c:pt idx="179">
                  <c:v>-3.0048696614183856</c:v>
                </c:pt>
                <c:pt idx="180">
                  <c:v>-3.7315038157704095</c:v>
                </c:pt>
                <c:pt idx="181">
                  <c:v>-2.1289501804545585</c:v>
                </c:pt>
                <c:pt idx="182">
                  <c:v>11.321075775362655</c:v>
                </c:pt>
                <c:pt idx="183">
                  <c:v>26.469356542704723</c:v>
                </c:pt>
                <c:pt idx="184">
                  <c:v>11.963591878021052</c:v>
                </c:pt>
                <c:pt idx="185">
                  <c:v>14.385750902995476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59-4785-B552-0CC38FC1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6591"/>
        <c:axId val="6605743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Tasa de desempleo</c:v>
                </c:pt>
              </c:strCache>
            </c:strRef>
          </c:tx>
          <c:spPr>
            <a:ln w="28575" cap="rnd">
              <a:solidFill>
                <a:srgbClr val="783F8B"/>
              </a:solidFill>
              <a:round/>
            </a:ln>
            <a:effectLst/>
          </c:spPr>
          <c:marker>
            <c:symbol val="none"/>
          </c:marker>
          <c:cat>
            <c:numRef>
              <c:f>Sheet1!$A$62:$A$247</c:f>
              <c:numCache>
                <c:formatCode>mmm\-yy</c:formatCode>
                <c:ptCount val="18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Sheet1!$B$62:$B$247</c:f>
              <c:numCache>
                <c:formatCode>0.0</c:formatCode>
                <c:ptCount val="186"/>
                <c:pt idx="0">
                  <c:v>11.561407267744515</c:v>
                </c:pt>
                <c:pt idx="1">
                  <c:v>11.702370427544897</c:v>
                </c:pt>
                <c:pt idx="2">
                  <c:v>11.393357675054631</c:v>
                </c:pt>
                <c:pt idx="3">
                  <c:v>11.802765523127587</c:v>
                </c:pt>
                <c:pt idx="4">
                  <c:v>11.875350654951864</c:v>
                </c:pt>
                <c:pt idx="5">
                  <c:v>10.949715716138558</c:v>
                </c:pt>
                <c:pt idx="6">
                  <c:v>12.02516101341072</c:v>
                </c:pt>
                <c:pt idx="7">
                  <c:v>12.980691253249285</c:v>
                </c:pt>
                <c:pt idx="8">
                  <c:v>13.079266966537423</c:v>
                </c:pt>
                <c:pt idx="9">
                  <c:v>12.342821398975198</c:v>
                </c:pt>
                <c:pt idx="10">
                  <c:v>12.180979374396227</c:v>
                </c:pt>
                <c:pt idx="11">
                  <c:v>12.622571305830421</c:v>
                </c:pt>
                <c:pt idx="12">
                  <c:v>11.822961974841945</c:v>
                </c:pt>
                <c:pt idx="13">
                  <c:v>11.617451724130055</c:v>
                </c:pt>
                <c:pt idx="14">
                  <c:v>11.886656812466459</c:v>
                </c:pt>
                <c:pt idx="15">
                  <c:v>10.74321245025169</c:v>
                </c:pt>
                <c:pt idx="16">
                  <c:v>11.45345622583692</c:v>
                </c:pt>
                <c:pt idx="17">
                  <c:v>11.55112161927847</c:v>
                </c:pt>
                <c:pt idx="18">
                  <c:v>10.653646856282567</c:v>
                </c:pt>
                <c:pt idx="19">
                  <c:v>10.983528741619528</c:v>
                </c:pt>
                <c:pt idx="20">
                  <c:v>11.077528089503097</c:v>
                </c:pt>
                <c:pt idx="21">
                  <c:v>11.07527673778641</c:v>
                </c:pt>
                <c:pt idx="22">
                  <c:v>10.57662430761771</c:v>
                </c:pt>
                <c:pt idx="23">
                  <c:v>10.722854385878327</c:v>
                </c:pt>
                <c:pt idx="24">
                  <c:v>10.941107897069106</c:v>
                </c:pt>
                <c:pt idx="25">
                  <c:v>10.869660078711689</c:v>
                </c:pt>
                <c:pt idx="26">
                  <c:v>11.171290946697859</c:v>
                </c:pt>
                <c:pt idx="27">
                  <c:v>10.972900696416946</c:v>
                </c:pt>
                <c:pt idx="28">
                  <c:v>10.762945057533683</c:v>
                </c:pt>
                <c:pt idx="29">
                  <c:v>11.541646805281164</c:v>
                </c:pt>
                <c:pt idx="30">
                  <c:v>11.44446670582975</c:v>
                </c:pt>
                <c:pt idx="31">
                  <c:v>11.582859602045689</c:v>
                </c:pt>
                <c:pt idx="32">
                  <c:v>11.277192560663368</c:v>
                </c:pt>
                <c:pt idx="33">
                  <c:v>11.170730323742211</c:v>
                </c:pt>
                <c:pt idx="34">
                  <c:v>12.002019856592828</c:v>
                </c:pt>
                <c:pt idx="35">
                  <c:v>11.420390917955283</c:v>
                </c:pt>
                <c:pt idx="36">
                  <c:v>12.06953431443068</c:v>
                </c:pt>
                <c:pt idx="37">
                  <c:v>11.36364781749551</c:v>
                </c:pt>
                <c:pt idx="38">
                  <c:v>11.963608957061373</c:v>
                </c:pt>
                <c:pt idx="39">
                  <c:v>11.949578042634752</c:v>
                </c:pt>
                <c:pt idx="40">
                  <c:v>11.557259098185245</c:v>
                </c:pt>
                <c:pt idx="41">
                  <c:v>11.593389034587053</c:v>
                </c:pt>
                <c:pt idx="42">
                  <c:v>11.997258079243876</c:v>
                </c:pt>
                <c:pt idx="43">
                  <c:v>12.137934632434911</c:v>
                </c:pt>
                <c:pt idx="44">
                  <c:v>12.565287914700232</c:v>
                </c:pt>
                <c:pt idx="45">
                  <c:v>12.708593702670518</c:v>
                </c:pt>
                <c:pt idx="46">
                  <c:v>12.155166635849092</c:v>
                </c:pt>
                <c:pt idx="47">
                  <c:v>12.045303450373037</c:v>
                </c:pt>
                <c:pt idx="48">
                  <c:v>12.47882662164649</c:v>
                </c:pt>
                <c:pt idx="49">
                  <c:v>11.401324419039378</c:v>
                </c:pt>
                <c:pt idx="50">
                  <c:v>11.825796110350488</c:v>
                </c:pt>
                <c:pt idx="51">
                  <c:v>11.995274864142091</c:v>
                </c:pt>
                <c:pt idx="52">
                  <c:v>11.933635523545815</c:v>
                </c:pt>
                <c:pt idx="53">
                  <c:v>11.887652222997158</c:v>
                </c:pt>
                <c:pt idx="54">
                  <c:v>12.054963610411255</c:v>
                </c:pt>
                <c:pt idx="55">
                  <c:v>11.593664733489312</c:v>
                </c:pt>
                <c:pt idx="56">
                  <c:v>11.027889856559797</c:v>
                </c:pt>
                <c:pt idx="57">
                  <c:v>11.381468330511261</c:v>
                </c:pt>
                <c:pt idx="58">
                  <c:v>11.900876760194587</c:v>
                </c:pt>
                <c:pt idx="59">
                  <c:v>11.82138798679776</c:v>
                </c:pt>
                <c:pt idx="60">
                  <c:v>11.440801019035204</c:v>
                </c:pt>
                <c:pt idx="61">
                  <c:v>11.567342041920073</c:v>
                </c:pt>
                <c:pt idx="62">
                  <c:v>10.84357324211935</c:v>
                </c:pt>
                <c:pt idx="63">
                  <c:v>10.976452449375161</c:v>
                </c:pt>
                <c:pt idx="64">
                  <c:v>11.172964097205043</c:v>
                </c:pt>
                <c:pt idx="65">
                  <c:v>11.204678119258451</c:v>
                </c:pt>
                <c:pt idx="66">
                  <c:v>10.955084681653474</c:v>
                </c:pt>
                <c:pt idx="67">
                  <c:v>10.510940470088398</c:v>
                </c:pt>
                <c:pt idx="68">
                  <c:v>10.244524365343635</c:v>
                </c:pt>
                <c:pt idx="69">
                  <c:v>10.178034414547319</c:v>
                </c:pt>
                <c:pt idx="70">
                  <c:v>10.246442883903867</c:v>
                </c:pt>
                <c:pt idx="71">
                  <c:v>10.44615171523046</c:v>
                </c:pt>
                <c:pt idx="72">
                  <c:v>10.463927950730591</c:v>
                </c:pt>
                <c:pt idx="73">
                  <c:v>10.509653386924066</c:v>
                </c:pt>
                <c:pt idx="74">
                  <c:v>10.318414226852701</c:v>
                </c:pt>
                <c:pt idx="75">
                  <c:v>10.713226575169868</c:v>
                </c:pt>
                <c:pt idx="76">
                  <c:v>10.656730795794482</c:v>
                </c:pt>
                <c:pt idx="77">
                  <c:v>10.288206953879865</c:v>
                </c:pt>
                <c:pt idx="78">
                  <c:v>10.380804796765373</c:v>
                </c:pt>
                <c:pt idx="79">
                  <c:v>10.114838427968913</c:v>
                </c:pt>
                <c:pt idx="80">
                  <c:v>10.436579317138142</c:v>
                </c:pt>
                <c:pt idx="81">
                  <c:v>10.073156687298157</c:v>
                </c:pt>
                <c:pt idx="82">
                  <c:v>10.355878435368504</c:v>
                </c:pt>
                <c:pt idx="83">
                  <c:v>10.114735370994191</c:v>
                </c:pt>
                <c:pt idx="84">
                  <c:v>10.082403021308425</c:v>
                </c:pt>
                <c:pt idx="85">
                  <c:v>10.40294900968464</c:v>
                </c:pt>
                <c:pt idx="86">
                  <c:v>10.061080169722498</c:v>
                </c:pt>
                <c:pt idx="87">
                  <c:v>10.097347866442007</c:v>
                </c:pt>
                <c:pt idx="88">
                  <c:v>9.388009575611088</c:v>
                </c:pt>
                <c:pt idx="89">
                  <c:v>9.5164866810627711</c:v>
                </c:pt>
                <c:pt idx="90">
                  <c:v>9.4732112676767937</c:v>
                </c:pt>
                <c:pt idx="91">
                  <c:v>9.5586142592952594</c:v>
                </c:pt>
                <c:pt idx="92">
                  <c:v>9.4588144846386903</c:v>
                </c:pt>
                <c:pt idx="93">
                  <c:v>8.9489248904385335</c:v>
                </c:pt>
                <c:pt idx="94">
                  <c:v>9.6629141231509816</c:v>
                </c:pt>
                <c:pt idx="95">
                  <c:v>8.9538040615475865</c:v>
                </c:pt>
                <c:pt idx="96">
                  <c:v>9.0472425799883371</c:v>
                </c:pt>
                <c:pt idx="97">
                  <c:v>9.2913456452855474</c:v>
                </c:pt>
                <c:pt idx="98">
                  <c:v>9.5066178711235079</c:v>
                </c:pt>
                <c:pt idx="99">
                  <c:v>8.9504501762022031</c:v>
                </c:pt>
                <c:pt idx="100">
                  <c:v>8.7880122661223741</c:v>
                </c:pt>
                <c:pt idx="101">
                  <c:v>9.5653652822571882</c:v>
                </c:pt>
                <c:pt idx="102">
                  <c:v>8.9539949179665452</c:v>
                </c:pt>
                <c:pt idx="103">
                  <c:v>9.1146797344760682</c:v>
                </c:pt>
                <c:pt idx="104">
                  <c:v>8.7799247717232376</c:v>
                </c:pt>
                <c:pt idx="105">
                  <c:v>8.9315774874070719</c:v>
                </c:pt>
                <c:pt idx="106">
                  <c:v>8.9698428229288343</c:v>
                </c:pt>
                <c:pt idx="107">
                  <c:v>9.239443535691187</c:v>
                </c:pt>
                <c:pt idx="108">
                  <c:v>8.6690671079502</c:v>
                </c:pt>
                <c:pt idx="109">
                  <c:v>8.5528281960649633</c:v>
                </c:pt>
                <c:pt idx="110">
                  <c:v>8.5670940760700329</c:v>
                </c:pt>
                <c:pt idx="111">
                  <c:v>9.5509510097311434</c:v>
                </c:pt>
                <c:pt idx="112">
                  <c:v>8.9486755009830592</c:v>
                </c:pt>
                <c:pt idx="113">
                  <c:v>8.625289316617426</c:v>
                </c:pt>
                <c:pt idx="114">
                  <c:v>8.5063541665036162</c:v>
                </c:pt>
                <c:pt idx="115">
                  <c:v>9.2734896954290562</c:v>
                </c:pt>
                <c:pt idx="116">
                  <c:v>9.3965301747888912</c:v>
                </c:pt>
                <c:pt idx="117">
                  <c:v>9.1969383979056172</c:v>
                </c:pt>
                <c:pt idx="118">
                  <c:v>8.603561925510169</c:v>
                </c:pt>
                <c:pt idx="119">
                  <c:v>9.1252589772310326</c:v>
                </c:pt>
                <c:pt idx="120">
                  <c:v>9.7524363232575748</c:v>
                </c:pt>
                <c:pt idx="121">
                  <c:v>8.7729184575313575</c:v>
                </c:pt>
                <c:pt idx="122">
                  <c:v>9.8277949590131009</c:v>
                </c:pt>
                <c:pt idx="123">
                  <c:v>9.0932519841978241</c:v>
                </c:pt>
                <c:pt idx="124">
                  <c:v>8.8200207720242698</c:v>
                </c:pt>
                <c:pt idx="125">
                  <c:v>9.3278802240204399</c:v>
                </c:pt>
                <c:pt idx="126">
                  <c:v>9.5191347902664525</c:v>
                </c:pt>
                <c:pt idx="127">
                  <c:v>9.1843675135347738</c:v>
                </c:pt>
                <c:pt idx="128">
                  <c:v>8.867984724363172</c:v>
                </c:pt>
                <c:pt idx="129">
                  <c:v>9.1849509054480993</c:v>
                </c:pt>
                <c:pt idx="130">
                  <c:v>8.8720651644109498</c:v>
                </c:pt>
                <c:pt idx="131">
                  <c:v>9.3549268099209542</c:v>
                </c:pt>
                <c:pt idx="132">
                  <c:v>9.5053632712721665</c:v>
                </c:pt>
                <c:pt idx="133">
                  <c:v>9.2597182796559618</c:v>
                </c:pt>
                <c:pt idx="134">
                  <c:v>9.4310748862285649</c:v>
                </c:pt>
                <c:pt idx="135">
                  <c:v>9.0275689198961064</c:v>
                </c:pt>
                <c:pt idx="136">
                  <c:v>9.3338764578052924</c:v>
                </c:pt>
                <c:pt idx="137">
                  <c:v>9.1550714115347525</c:v>
                </c:pt>
                <c:pt idx="138">
                  <c:v>9.3433088803771476</c:v>
                </c:pt>
                <c:pt idx="139">
                  <c:v>9.3228464969297118</c:v>
                </c:pt>
                <c:pt idx="140">
                  <c:v>9.5528320923914904</c:v>
                </c:pt>
                <c:pt idx="141">
                  <c:v>9.3696640095694583</c:v>
                </c:pt>
                <c:pt idx="142">
                  <c:v>9.7965913942254659</c:v>
                </c:pt>
                <c:pt idx="143">
                  <c:v>9.3424995907747572</c:v>
                </c:pt>
                <c:pt idx="144">
                  <c:v>9.4984132152136027</c:v>
                </c:pt>
                <c:pt idx="145">
                  <c:v>9.5861278482668997</c:v>
                </c:pt>
                <c:pt idx="146">
                  <c:v>9.171599646466893</c:v>
                </c:pt>
                <c:pt idx="147">
                  <c:v>9.5718043818543563</c:v>
                </c:pt>
                <c:pt idx="148">
                  <c:v>9.5653335518441374</c:v>
                </c:pt>
                <c:pt idx="149">
                  <c:v>9.6060813024692262</c:v>
                </c:pt>
                <c:pt idx="150">
                  <c:v>9.3506039406979706</c:v>
                </c:pt>
                <c:pt idx="151">
                  <c:v>9.369947926402638</c:v>
                </c:pt>
                <c:pt idx="152">
                  <c:v>9.7660038978570594</c:v>
                </c:pt>
                <c:pt idx="153">
                  <c:v>9.8485681186564626</c:v>
                </c:pt>
                <c:pt idx="154">
                  <c:v>10.211259558105649</c:v>
                </c:pt>
                <c:pt idx="155">
                  <c:v>10.570572077261088</c:v>
                </c:pt>
                <c:pt idx="156">
                  <c:v>10.535175592348917</c:v>
                </c:pt>
                <c:pt idx="157">
                  <c:v>10.506641430376014</c:v>
                </c:pt>
                <c:pt idx="158">
                  <c:v>10.605532736131737</c:v>
                </c:pt>
                <c:pt idx="159">
                  <c:v>10.438429495717847</c:v>
                </c:pt>
                <c:pt idx="160">
                  <c:v>10.29737968017429</c:v>
                </c:pt>
                <c:pt idx="161">
                  <c:v>9.9868461679426908</c:v>
                </c:pt>
                <c:pt idx="162">
                  <c:v>10.310290320919689</c:v>
                </c:pt>
                <c:pt idx="163">
                  <c:v>10.981384822341852</c:v>
                </c:pt>
                <c:pt idx="164">
                  <c:v>10.533621920772168</c:v>
                </c:pt>
                <c:pt idx="165">
                  <c:v>10.641113650722081</c:v>
                </c:pt>
                <c:pt idx="166">
                  <c:v>10.700560836181278</c:v>
                </c:pt>
                <c:pt idx="167">
                  <c:v>10.477646845049943</c:v>
                </c:pt>
                <c:pt idx="168">
                  <c:v>10.687648281168725</c:v>
                </c:pt>
                <c:pt idx="169">
                  <c:v>10.870783833874</c:v>
                </c:pt>
                <c:pt idx="170">
                  <c:v>12.420136043308755</c:v>
                </c:pt>
                <c:pt idx="171">
                  <c:v>19.874658868126893</c:v>
                </c:pt>
                <c:pt idx="172">
                  <c:v>20.937081458971139</c:v>
                </c:pt>
                <c:pt idx="173">
                  <c:v>20.646885898365227</c:v>
                </c:pt>
                <c:pt idx="174">
                  <c:v>19.681666659126002</c:v>
                </c:pt>
                <c:pt idx="175">
                  <c:v>16.876617901096186</c:v>
                </c:pt>
                <c:pt idx="176">
                  <c:v>16.037891152914916</c:v>
                </c:pt>
                <c:pt idx="177">
                  <c:v>15.547294824117419</c:v>
                </c:pt>
                <c:pt idx="178">
                  <c:v>14.875716307606815</c:v>
                </c:pt>
                <c:pt idx="179">
                  <c:v>14.43186169156691</c:v>
                </c:pt>
                <c:pt idx="180">
                  <c:v>14.915842132596493</c:v>
                </c:pt>
                <c:pt idx="181">
                  <c:v>14.56534287570471</c:v>
                </c:pt>
                <c:pt idx="182">
                  <c:v>13.948557858480411</c:v>
                </c:pt>
                <c:pt idx="183">
                  <c:v>15.120392939562796</c:v>
                </c:pt>
                <c:pt idx="184">
                  <c:v>15.190223586687335</c:v>
                </c:pt>
                <c:pt idx="185">
                  <c:v>15.091644811613952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9-4785-B552-0CC38FC1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7407"/>
        <c:axId val="6609903"/>
      </c:lineChart>
      <c:dateAx>
        <c:axId val="6596591"/>
        <c:scaling>
          <c:orientation val="minMax"/>
          <c:min val="42156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605743"/>
        <c:crosses val="autoZero"/>
        <c:auto val="1"/>
        <c:lblOffset val="100"/>
        <c:baseTimeUnit val="months"/>
        <c:majorUnit val="12"/>
        <c:majorTimeUnit val="months"/>
      </c:dateAx>
      <c:valAx>
        <c:axId val="6605743"/>
        <c:scaling>
          <c:orientation val="minMax"/>
          <c:min val="-2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6686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596591"/>
        <c:crosses val="autoZero"/>
        <c:crossBetween val="between"/>
      </c:valAx>
      <c:valAx>
        <c:axId val="6609903"/>
        <c:scaling>
          <c:orientation val="minMax"/>
          <c:max val="23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783F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607407"/>
        <c:crosses val="max"/>
        <c:crossBetween val="between"/>
      </c:valAx>
      <c:dateAx>
        <c:axId val="660740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60990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051945802845472E-2"/>
          <c:y val="0.9217068735292876"/>
          <c:w val="0.80389610839430903"/>
          <c:h val="7.829312647071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Hoja1!$D$3</c:f>
              <c:strCache>
                <c:ptCount val="1"/>
                <c:pt idx="0">
                  <c:v>Pobreza extrema</c:v>
                </c:pt>
              </c:strCache>
            </c:strRef>
          </c:tx>
          <c:spPr>
            <a:ln w="28575" cap="rnd">
              <a:solidFill>
                <a:srgbClr val="CB5F36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4396666388619081E-2"/>
                  <c:y val="-3.5337405254249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2C-43DD-8720-9B531E91AB47}"/>
                </c:ext>
              </c:extLst>
            </c:dLbl>
            <c:dLbl>
              <c:idx val="5"/>
              <c:layout>
                <c:manualLayout>
                  <c:x val="-3.4396666388619268E-2"/>
                  <c:y val="-4.364477804760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C-43DD-8720-9B531E91AB47}"/>
                </c:ext>
              </c:extLst>
            </c:dLbl>
            <c:dLbl>
              <c:idx val="6"/>
              <c:layout>
                <c:manualLayout>
                  <c:x val="-3.9615193227256158E-2"/>
                  <c:y val="-3.5337405254249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2C-43DD-8720-9B531E91AB47}"/>
                </c:ext>
              </c:extLst>
            </c:dLbl>
            <c:dLbl>
              <c:idx val="7"/>
              <c:layout>
                <c:manualLayout>
                  <c:x val="-5.7880037162485708E-2"/>
                  <c:y val="-2.2876346064218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C-43DD-8720-9B531E91AB47}"/>
                </c:ext>
              </c:extLst>
            </c:dLbl>
            <c:dLbl>
              <c:idx val="8"/>
              <c:layout>
                <c:manualLayout>
                  <c:x val="-9.0346259528434197E-3"/>
                  <c:y val="3.5275263489260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2C-43DD-8720-9B531E91A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CB5F3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Hoja1!$B$4:$B$12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Hoja1!$D$4:$D$12</c:f>
              <c:numCache>
                <c:formatCode>General</c:formatCode>
                <c:ptCount val="9"/>
                <c:pt idx="0">
                  <c:v>11.7</c:v>
                </c:pt>
                <c:pt idx="1">
                  <c:v>10</c:v>
                </c:pt>
                <c:pt idx="2">
                  <c:v>9.4</c:v>
                </c:pt>
                <c:pt idx="3">
                  <c:v>9.1</c:v>
                </c:pt>
                <c:pt idx="4">
                  <c:v>9.9</c:v>
                </c:pt>
                <c:pt idx="5">
                  <c:v>8.4</c:v>
                </c:pt>
                <c:pt idx="6">
                  <c:v>8.1999999999999993</c:v>
                </c:pt>
                <c:pt idx="7">
                  <c:v>9.6</c:v>
                </c:pt>
                <c:pt idx="8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2C-43DD-8720-9B531E91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813456"/>
        <c:axId val="2052815120"/>
      </c:lineChart>
      <c:lineChart>
        <c:grouping val="standar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Pobreza</c:v>
                </c:pt>
              </c:strCache>
            </c:strRef>
          </c:tx>
          <c:spPr>
            <a:ln w="28575" cap="rnd">
              <a:solidFill>
                <a:srgbClr val="81346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299469888072921E-2"/>
                  <c:y val="-3.9428949885937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C-43DD-8720-9B531E91AB47}"/>
                </c:ext>
              </c:extLst>
            </c:dLbl>
            <c:dLbl>
              <c:idx val="4"/>
              <c:layout>
                <c:manualLayout>
                  <c:x val="-5.3392104081257802E-2"/>
                  <c:y val="3.9491091650926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C-43DD-8720-9B531E91AB47}"/>
                </c:ext>
              </c:extLst>
            </c:dLbl>
            <c:dLbl>
              <c:idx val="5"/>
              <c:layout>
                <c:manualLayout>
                  <c:x val="-5.8610630919894789E-2"/>
                  <c:y val="2.703003246089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2C-43DD-8720-9B531E91AB47}"/>
                </c:ext>
              </c:extLst>
            </c:dLbl>
            <c:dLbl>
              <c:idx val="6"/>
              <c:layout>
                <c:manualLayout>
                  <c:x val="-4.2955050403983924E-2"/>
                  <c:y val="3.533740525424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2C-43DD-8720-9B531E91AB47}"/>
                </c:ext>
              </c:extLst>
            </c:dLbl>
            <c:dLbl>
              <c:idx val="7"/>
              <c:layout>
                <c:manualLayout>
                  <c:x val="-2.2080943049435982E-2"/>
                  <c:y val="3.5337405254249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2C-43DD-8720-9B531E91A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81346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Hoja1!$B$4:$B$12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Hoja1!$C$4:$C$12</c:f>
              <c:numCache>
                <c:formatCode>General</c:formatCode>
                <c:ptCount val="9"/>
                <c:pt idx="0">
                  <c:v>40.799999999999997</c:v>
                </c:pt>
                <c:pt idx="1">
                  <c:v>38.299999999999997</c:v>
                </c:pt>
                <c:pt idx="2">
                  <c:v>36.299999999999997</c:v>
                </c:pt>
                <c:pt idx="3">
                  <c:v>36.1</c:v>
                </c:pt>
                <c:pt idx="4">
                  <c:v>36.200000000000003</c:v>
                </c:pt>
                <c:pt idx="5">
                  <c:v>35.200000000000003</c:v>
                </c:pt>
                <c:pt idx="6">
                  <c:v>34.700000000000003</c:v>
                </c:pt>
                <c:pt idx="7">
                  <c:v>35.700000000000003</c:v>
                </c:pt>
                <c:pt idx="8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22C-43DD-8720-9B531E91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503584"/>
        <c:axId val="2055579952"/>
      </c:lineChart>
      <c:catAx>
        <c:axId val="20528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2052815120"/>
        <c:crosses val="autoZero"/>
        <c:auto val="1"/>
        <c:lblAlgn val="ctr"/>
        <c:lblOffset val="100"/>
        <c:noMultiLvlLbl val="0"/>
      </c:catAx>
      <c:valAx>
        <c:axId val="2052815120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2052813456"/>
        <c:crosses val="autoZero"/>
        <c:crossBetween val="between"/>
        <c:majorUnit val="2"/>
      </c:valAx>
      <c:valAx>
        <c:axId val="2055579952"/>
        <c:scaling>
          <c:orientation val="minMax"/>
          <c:min val="3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2055503584"/>
        <c:crosses val="max"/>
        <c:crossBetween val="between"/>
        <c:majorUnit val="2"/>
      </c:valAx>
      <c:catAx>
        <c:axId val="205550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5579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8690909078785889E-2"/>
          <c:w val="0.93888888888888888"/>
          <c:h val="0.76647044566293998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gradFill>
              <a:gsLst>
                <a:gs pos="0">
                  <a:srgbClr val="813462"/>
                </a:gs>
                <a:gs pos="100000">
                  <a:srgbClr val="CB5F36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50" b="1">
                    <a:solidFill>
                      <a:srgbClr val="CB5F36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Resumen!$A$3:$A$12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Resumen!$M$3:$M$12</c:f>
              <c:numCache>
                <c:formatCode>0.0</c:formatCode>
                <c:ptCount val="10"/>
                <c:pt idx="0">
                  <c:v>-37.11039333539189</c:v>
                </c:pt>
                <c:pt idx="1">
                  <c:v>-22.480722704013743</c:v>
                </c:pt>
                <c:pt idx="2">
                  <c:v>-19.177284905417793</c:v>
                </c:pt>
                <c:pt idx="3">
                  <c:v>-14.519780938269356</c:v>
                </c:pt>
                <c:pt idx="4">
                  <c:v>-15.932739292248787</c:v>
                </c:pt>
                <c:pt idx="5">
                  <c:v>-15.953397491702281</c:v>
                </c:pt>
                <c:pt idx="6">
                  <c:v>-15.387725752903492</c:v>
                </c:pt>
                <c:pt idx="7">
                  <c:v>-11.57101002621771</c:v>
                </c:pt>
                <c:pt idx="8">
                  <c:v>-8.3443750968242743</c:v>
                </c:pt>
                <c:pt idx="9">
                  <c:v>-9.8743280826158024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D-4942-B13A-1E4DC68DA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5"/>
        <c:axId val="1896199456"/>
        <c:axId val="1"/>
      </c:barChart>
      <c:catAx>
        <c:axId val="18961994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s-CO" sz="1200" b="0"/>
                  <a:t>Deciles</a:t>
                </a:r>
              </a:p>
            </c:rich>
          </c:tx>
          <c:layout>
            <c:manualLayout>
              <c:xMode val="edge"/>
              <c:yMode val="edge"/>
              <c:x val="0.4506803454547435"/>
              <c:y val="0.921096762904636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aseline="0"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9619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7600244158925E-2"/>
          <c:y val="4.3759241253836345E-2"/>
          <c:w val="0.88661031236095578"/>
          <c:h val="0.68741770603770502"/>
        </c:manualLayout>
      </c:layout>
      <c:lineChart>
        <c:grouping val="standard"/>
        <c:varyColors val="0"/>
        <c:ser>
          <c:idx val="0"/>
          <c:order val="0"/>
          <c:tx>
            <c:v>TD Hombres</c:v>
          </c:tx>
          <c:spPr>
            <a:ln w="28575" cap="rnd">
              <a:solidFill>
                <a:srgbClr val="00817D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5-4C69-89F5-C6CCF9817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817D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'Sexo Trim Móvil'!$HJ$13:$IJ$13</c:f>
              <c:numCache>
                <c:formatCode>mmm\-yy</c:formatCode>
                <c:ptCount val="27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</c:numCache>
            </c:numRef>
          </c:cat>
          <c:val>
            <c:numRef>
              <c:f>'Sexo Trim Móvil'!$HJ$57:$IJ$57</c:f>
              <c:numCache>
                <c:formatCode>0.0</c:formatCode>
                <c:ptCount val="27"/>
                <c:pt idx="0">
                  <c:v>9.1404825372710921</c:v>
                </c:pt>
                <c:pt idx="1">
                  <c:v>8.6707540661000788</c:v>
                </c:pt>
                <c:pt idx="2">
                  <c:v>8.373384863027491</c:v>
                </c:pt>
                <c:pt idx="3">
                  <c:v>7.976526577009853</c:v>
                </c:pt>
                <c:pt idx="4">
                  <c:v>8.0519039113976572</c:v>
                </c:pt>
                <c:pt idx="5">
                  <c:v>7.99014315458927</c:v>
                </c:pt>
                <c:pt idx="6">
                  <c:v>8.2673169194498222</c:v>
                </c:pt>
                <c:pt idx="7">
                  <c:v>8.0154311197721242</c:v>
                </c:pt>
                <c:pt idx="8">
                  <c:v>7.636742367451375</c:v>
                </c:pt>
                <c:pt idx="9">
                  <c:v>7.248959398930789</c:v>
                </c:pt>
                <c:pt idx="10">
                  <c:v>8.118386277773503</c:v>
                </c:pt>
                <c:pt idx="11">
                  <c:v>8.7658780052902525</c:v>
                </c:pt>
                <c:pt idx="12">
                  <c:v>9.8308454294125038</c:v>
                </c:pt>
                <c:pt idx="13">
                  <c:v>11.874506449900069</c:v>
                </c:pt>
                <c:pt idx="14">
                  <c:v>15.225960368529604</c:v>
                </c:pt>
                <c:pt idx="15">
                  <c:v>17.371056163279306</c:v>
                </c:pt>
                <c:pt idx="16">
                  <c:v>17.009726354933509</c:v>
                </c:pt>
                <c:pt idx="17">
                  <c:v>15.253847903600388</c:v>
                </c:pt>
                <c:pt idx="18">
                  <c:v>13.933631884884118</c:v>
                </c:pt>
                <c:pt idx="19">
                  <c:v>12.097211268976146</c:v>
                </c:pt>
                <c:pt idx="20">
                  <c:v>10.905286796214632</c:v>
                </c:pt>
                <c:pt idx="21">
                  <c:v>10.202165103073019</c:v>
                </c:pt>
                <c:pt idx="22">
                  <c:v>11.100515160638837</c:v>
                </c:pt>
                <c:pt idx="23">
                  <c:v>11.730101835529689</c:v>
                </c:pt>
                <c:pt idx="24">
                  <c:v>11.986583833054825</c:v>
                </c:pt>
                <c:pt idx="25">
                  <c:v>11.559684300287024</c:v>
                </c:pt>
                <c:pt idx="26">
                  <c:v>12.004117770948437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C35-4C69-89F5-C6CCF9817393}"/>
            </c:ext>
          </c:extLst>
        </c:ser>
        <c:ser>
          <c:idx val="1"/>
          <c:order val="1"/>
          <c:tx>
            <c:v>TD Mujeres</c:v>
          </c:tx>
          <c:spPr>
            <a:ln w="28575" cap="rnd">
              <a:solidFill>
                <a:srgbClr val="6A2671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35-4C69-89F5-C6CCF9817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6A267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'Sexo Trim Móvil'!$HJ$13:$IJ$13</c:f>
              <c:numCache>
                <c:formatCode>mmm\-yy</c:formatCode>
                <c:ptCount val="27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</c:numCache>
            </c:numRef>
          </c:cat>
          <c:val>
            <c:numRef>
              <c:f>'Sexo Trim Móvil'!$HJ$95:$IK$95</c:f>
              <c:numCache>
                <c:formatCode>0.0</c:formatCode>
                <c:ptCount val="28"/>
                <c:pt idx="0">
                  <c:v>15.332267864064283</c:v>
                </c:pt>
                <c:pt idx="1">
                  <c:v>14.048251177395613</c:v>
                </c:pt>
                <c:pt idx="2">
                  <c:v>13.469310670562566</c:v>
                </c:pt>
                <c:pt idx="3">
                  <c:v>12.922407981176873</c:v>
                </c:pt>
                <c:pt idx="4">
                  <c:v>13.111298200954241</c:v>
                </c:pt>
                <c:pt idx="5">
                  <c:v>13.417732745855682</c:v>
                </c:pt>
                <c:pt idx="6">
                  <c:v>13.65416235957416</c:v>
                </c:pt>
                <c:pt idx="7">
                  <c:v>13.283796067116993</c:v>
                </c:pt>
                <c:pt idx="8">
                  <c:v>12.582827916718992</c:v>
                </c:pt>
                <c:pt idx="9">
                  <c:v>12.601811895941999</c:v>
                </c:pt>
                <c:pt idx="10">
                  <c:v>13.916640035047934</c:v>
                </c:pt>
                <c:pt idx="11">
                  <c:v>15.350003132472153</c:v>
                </c:pt>
                <c:pt idx="12">
                  <c:v>16.361229774735346</c:v>
                </c:pt>
                <c:pt idx="13">
                  <c:v>18.385458680736026</c:v>
                </c:pt>
                <c:pt idx="14">
                  <c:v>21.409989514053368</c:v>
                </c:pt>
                <c:pt idx="15">
                  <c:v>24.620615502224602</c:v>
                </c:pt>
                <c:pt idx="16">
                  <c:v>25.493424077320181</c:v>
                </c:pt>
                <c:pt idx="17">
                  <c:v>24.221221125616768</c:v>
                </c:pt>
                <c:pt idx="18">
                  <c:v>22.752287924762928</c:v>
                </c:pt>
                <c:pt idx="19">
                  <c:v>20.782116235050626</c:v>
                </c:pt>
                <c:pt idx="20">
                  <c:v>19.627370096846089</c:v>
                </c:pt>
                <c:pt idx="21">
                  <c:v>18.720770996350002</c:v>
                </c:pt>
                <c:pt idx="22">
                  <c:v>19.550132565628818</c:v>
                </c:pt>
                <c:pt idx="23">
                  <c:v>20.732559776036606</c:v>
                </c:pt>
                <c:pt idx="24">
                  <c:v>21.035357693895591</c:v>
                </c:pt>
                <c:pt idx="25">
                  <c:v>19.876331401728393</c:v>
                </c:pt>
                <c:pt idx="26">
                  <c:v>19.095339368645821</c:v>
                </c:pt>
                <c:pt idx="27">
                  <c:v>19.178906627375085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C35-4C69-89F5-C6CCF9817393}"/>
            </c:ext>
          </c:extLst>
        </c:ser>
        <c:ser>
          <c:idx val="2"/>
          <c:order val="2"/>
          <c:tx>
            <c:v>TD Total Nacional</c:v>
          </c:tx>
          <c:spPr>
            <a:ln w="28575" cap="rnd">
              <a:solidFill>
                <a:srgbClr val="CB5F36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35-4C69-89F5-C6CCF9817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B5F3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'Sexo Trim Móvil'!$HJ$13:$IJ$13</c:f>
              <c:numCache>
                <c:formatCode>mmm\-yy</c:formatCode>
                <c:ptCount val="27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</c:numCache>
            </c:numRef>
          </c:cat>
          <c:val>
            <c:numRef>
              <c:f>'Sexo Trim Móvil'!$HJ$19:$IK$19</c:f>
              <c:numCache>
                <c:formatCode>0.0</c:formatCode>
                <c:ptCount val="28"/>
                <c:pt idx="0">
                  <c:v>11.79380873177425</c:v>
                </c:pt>
                <c:pt idx="1">
                  <c:v>10.97868800805789</c:v>
                </c:pt>
                <c:pt idx="2">
                  <c:v>10.564021245484296</c:v>
                </c:pt>
                <c:pt idx="3">
                  <c:v>10.100121963814257</c:v>
                </c:pt>
                <c:pt idx="4">
                  <c:v>10.228287993175652</c:v>
                </c:pt>
                <c:pt idx="5">
                  <c:v>10.314373789738218</c:v>
                </c:pt>
                <c:pt idx="6">
                  <c:v>10.578864828210385</c:v>
                </c:pt>
                <c:pt idx="7">
                  <c:v>10.284207272261851</c:v>
                </c:pt>
                <c:pt idx="8">
                  <c:v>9.7695135051717443</c:v>
                </c:pt>
                <c:pt idx="9">
                  <c:v>9.5418327896313428</c:v>
                </c:pt>
                <c:pt idx="10">
                  <c:v>10.576682083863892</c:v>
                </c:pt>
                <c:pt idx="11">
                  <c:v>11.549886310398657</c:v>
                </c:pt>
                <c:pt idx="12">
                  <c:v>12.590009709168401</c:v>
                </c:pt>
                <c:pt idx="13">
                  <c:v>14.599226287597524</c:v>
                </c:pt>
                <c:pt idx="14">
                  <c:v>17.779082054336094</c:v>
                </c:pt>
                <c:pt idx="15">
                  <c:v>20.337721385373506</c:v>
                </c:pt>
                <c:pt idx="16">
                  <c:v>20.460570722835818</c:v>
                </c:pt>
                <c:pt idx="17">
                  <c:v>18.900355710543</c:v>
                </c:pt>
                <c:pt idx="18">
                  <c:v>17.532615489513613</c:v>
                </c:pt>
                <c:pt idx="19">
                  <c:v>15.707839748050596</c:v>
                </c:pt>
                <c:pt idx="20">
                  <c:v>14.568828751394655</c:v>
                </c:pt>
                <c:pt idx="21">
                  <c:v>13.781189872315366</c:v>
                </c:pt>
                <c:pt idx="22">
                  <c:v>14.631620598755452</c:v>
                </c:pt>
                <c:pt idx="23">
                  <c:v>15.494268829794075</c:v>
                </c:pt>
                <c:pt idx="24">
                  <c:v>15.776164227160603</c:v>
                </c:pt>
                <c:pt idx="25">
                  <c:v>15.045403477421088</c:v>
                </c:pt>
                <c:pt idx="26">
                  <c:v>14.955168103699808</c:v>
                </c:pt>
                <c:pt idx="27">
                  <c:v>15.030176534996805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C35-4C69-89F5-C6CCF9817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838776"/>
        <c:axId val="700840416"/>
      </c:lineChart>
      <c:dateAx>
        <c:axId val="700838776"/>
        <c:scaling>
          <c:orientation val="minMax"/>
          <c:max val="44348"/>
          <c:min val="43709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700840416"/>
        <c:crosses val="autoZero"/>
        <c:auto val="1"/>
        <c:lblOffset val="100"/>
        <c:baseTimeUnit val="months"/>
      </c:dateAx>
      <c:valAx>
        <c:axId val="70084041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70083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38513531986124E-2"/>
          <c:y val="4.357610601568792E-2"/>
          <c:w val="0.87432150796104335"/>
          <c:h val="0.67239058973025767"/>
        </c:manualLayout>
      </c:layout>
      <c:lineChart>
        <c:grouping val="standard"/>
        <c:varyColors val="0"/>
        <c:ser>
          <c:idx val="0"/>
          <c:order val="0"/>
          <c:tx>
            <c:strRef>
              <c:f>'Juventud tnal trim móvil'!$A$20</c:f>
              <c:strCache>
                <c:ptCount val="1"/>
                <c:pt idx="0">
                  <c:v>TD (jóvenes)</c:v>
                </c:pt>
              </c:strCache>
            </c:strRef>
          </c:tx>
          <c:spPr>
            <a:ln w="28575" cap="rnd">
              <a:solidFill>
                <a:srgbClr val="6A2671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B-4A98-B3DE-07FDB0B5B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6A2671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'Juventud tnal trim móvil'!$HJ$14:$IK$14</c:f>
              <c:numCache>
                <c:formatCode>mmm\-yy</c:formatCode>
                <c:ptCount val="28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</c:numCache>
            </c:numRef>
          </c:cat>
          <c:val>
            <c:numRef>
              <c:f>'Juventud tnal trim móvil'!$HJ$20:$IK$20</c:f>
              <c:numCache>
                <c:formatCode>0.0</c:formatCode>
                <c:ptCount val="28"/>
                <c:pt idx="0">
                  <c:v>19.485038955956895</c:v>
                </c:pt>
                <c:pt idx="1">
                  <c:v>18.509521324611647</c:v>
                </c:pt>
                <c:pt idx="2">
                  <c:v>18.102877747815061</c:v>
                </c:pt>
                <c:pt idx="3">
                  <c:v>17.247695446553323</c:v>
                </c:pt>
                <c:pt idx="4">
                  <c:v>17.531113947881003</c:v>
                </c:pt>
                <c:pt idx="5">
                  <c:v>17.743902394510595</c:v>
                </c:pt>
                <c:pt idx="6">
                  <c:v>18.090731542670721</c:v>
                </c:pt>
                <c:pt idx="7">
                  <c:v>17.462361633325941</c:v>
                </c:pt>
                <c:pt idx="8">
                  <c:v>16.668710561111617</c:v>
                </c:pt>
                <c:pt idx="9">
                  <c:v>16.047811302160707</c:v>
                </c:pt>
                <c:pt idx="10">
                  <c:v>17.556848101148717</c:v>
                </c:pt>
                <c:pt idx="11">
                  <c:v>18.701567066893745</c:v>
                </c:pt>
                <c:pt idx="12">
                  <c:v>20.49795924598526</c:v>
                </c:pt>
                <c:pt idx="13">
                  <c:v>22.814563859662719</c:v>
                </c:pt>
                <c:pt idx="14">
                  <c:v>26.568216444923188</c:v>
                </c:pt>
                <c:pt idx="15">
                  <c:v>29.528845978941792</c:v>
                </c:pt>
                <c:pt idx="16">
                  <c:v>29.690872669412215</c:v>
                </c:pt>
                <c:pt idx="17">
                  <c:v>27.934102710958982</c:v>
                </c:pt>
                <c:pt idx="18">
                  <c:v>25.856123620859449</c:v>
                </c:pt>
                <c:pt idx="19">
                  <c:v>23.533746699309251</c:v>
                </c:pt>
                <c:pt idx="20">
                  <c:v>22.382168105710885</c:v>
                </c:pt>
                <c:pt idx="21">
                  <c:v>21.615974663208174</c:v>
                </c:pt>
                <c:pt idx="22">
                  <c:v>22.503474092918417</c:v>
                </c:pt>
                <c:pt idx="23">
                  <c:v>23.497773383797281</c:v>
                </c:pt>
                <c:pt idx="24">
                  <c:v>23.91627761240796</c:v>
                </c:pt>
                <c:pt idx="25">
                  <c:v>23.094567324666233</c:v>
                </c:pt>
                <c:pt idx="26">
                  <c:v>23.139173439534773</c:v>
                </c:pt>
                <c:pt idx="27">
                  <c:v>23.34765670767861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0FB-4A98-B3DE-07FDB0B5B06B}"/>
            </c:ext>
          </c:extLst>
        </c:ser>
        <c:ser>
          <c:idx val="1"/>
          <c:order val="1"/>
          <c:tx>
            <c:strRef>
              <c:f>'Juventud tnal trim móvil'!$A$33</c:f>
              <c:strCache>
                <c:ptCount val="1"/>
                <c:pt idx="0">
                  <c:v>TD (total nacional)</c:v>
                </c:pt>
              </c:strCache>
            </c:strRef>
          </c:tx>
          <c:spPr>
            <a:ln w="28575" cap="rnd">
              <a:solidFill>
                <a:srgbClr val="CB5F36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B-4A98-B3DE-07FDB0B5B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B5F36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'Juventud tnal trim móvil'!$HJ$14:$IK$14</c:f>
              <c:numCache>
                <c:formatCode>mmm\-yy</c:formatCode>
                <c:ptCount val="28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</c:numCache>
            </c:numRef>
          </c:cat>
          <c:val>
            <c:numRef>
              <c:f>'Juventud tnal trim móvil'!$HJ$33:$IK$33</c:f>
              <c:numCache>
                <c:formatCode>0.0</c:formatCode>
                <c:ptCount val="28"/>
                <c:pt idx="0">
                  <c:v>11.79380873177425</c:v>
                </c:pt>
                <c:pt idx="1">
                  <c:v>10.97868800805789</c:v>
                </c:pt>
                <c:pt idx="2">
                  <c:v>10.564021245484296</c:v>
                </c:pt>
                <c:pt idx="3">
                  <c:v>10.100121963814257</c:v>
                </c:pt>
                <c:pt idx="4">
                  <c:v>10.228287993175652</c:v>
                </c:pt>
                <c:pt idx="5">
                  <c:v>10.314373789738218</c:v>
                </c:pt>
                <c:pt idx="6">
                  <c:v>10.578864828210385</c:v>
                </c:pt>
                <c:pt idx="7">
                  <c:v>10.284207272261851</c:v>
                </c:pt>
                <c:pt idx="8">
                  <c:v>9.7695135051717443</c:v>
                </c:pt>
                <c:pt idx="9">
                  <c:v>9.5418327896313428</c:v>
                </c:pt>
                <c:pt idx="10">
                  <c:v>10.576682083863892</c:v>
                </c:pt>
                <c:pt idx="11">
                  <c:v>11.549886310398657</c:v>
                </c:pt>
                <c:pt idx="12">
                  <c:v>12.590009709168401</c:v>
                </c:pt>
                <c:pt idx="13">
                  <c:v>14.599226287597524</c:v>
                </c:pt>
                <c:pt idx="14">
                  <c:v>17.779082054336094</c:v>
                </c:pt>
                <c:pt idx="15">
                  <c:v>20.337721385373506</c:v>
                </c:pt>
                <c:pt idx="16">
                  <c:v>20.460570722835818</c:v>
                </c:pt>
                <c:pt idx="17">
                  <c:v>18.900355710543</c:v>
                </c:pt>
                <c:pt idx="18">
                  <c:v>17.532615489513613</c:v>
                </c:pt>
                <c:pt idx="19">
                  <c:v>15.707839748050596</c:v>
                </c:pt>
                <c:pt idx="20">
                  <c:v>14.568828751394655</c:v>
                </c:pt>
                <c:pt idx="21">
                  <c:v>13.781189872315366</c:v>
                </c:pt>
                <c:pt idx="22">
                  <c:v>14.631620598755452</c:v>
                </c:pt>
                <c:pt idx="23">
                  <c:v>15.494268829794075</c:v>
                </c:pt>
                <c:pt idx="24">
                  <c:v>15.776164227160603</c:v>
                </c:pt>
                <c:pt idx="25">
                  <c:v>15.045403477421088</c:v>
                </c:pt>
                <c:pt idx="26">
                  <c:v>14.955168103699808</c:v>
                </c:pt>
                <c:pt idx="27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0FB-4A98-B3DE-07FDB0B5B06B}"/>
            </c:ext>
          </c:extLst>
        </c:ser>
        <c:ser>
          <c:idx val="2"/>
          <c:order val="2"/>
          <c:tx>
            <c:v>TD Resto Población</c:v>
          </c:tx>
          <c:spPr>
            <a:ln w="28575" cap="rnd">
              <a:solidFill>
                <a:srgbClr val="00817D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FB-4A98-B3DE-07FDB0B5B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817D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'Juventud tnal trim móvil'!$HJ$14:$IK$14</c:f>
              <c:numCache>
                <c:formatCode>mmm\-yy</c:formatCode>
                <c:ptCount val="28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</c:numCache>
            </c:numRef>
          </c:cat>
          <c:val>
            <c:numRef>
              <c:f>'Juventud tnal trim móvil'!$HJ$41:$IK$41</c:f>
              <c:numCache>
                <c:formatCode>#,##0.0</c:formatCode>
                <c:ptCount val="28"/>
                <c:pt idx="0">
                  <c:v>8.7363281154550751</c:v>
                </c:pt>
                <c:pt idx="1">
                  <c:v>8.0429295354786206</c:v>
                </c:pt>
                <c:pt idx="2">
                  <c:v>7.6494490918270239</c:v>
                </c:pt>
                <c:pt idx="3">
                  <c:v>7.3522101802429267</c:v>
                </c:pt>
                <c:pt idx="4">
                  <c:v>7.4207085012449658</c:v>
                </c:pt>
                <c:pt idx="5">
                  <c:v>7.4883392976065375</c:v>
                </c:pt>
                <c:pt idx="6">
                  <c:v>7.6856222595678414</c:v>
                </c:pt>
                <c:pt idx="7">
                  <c:v>7.4823398403521324</c:v>
                </c:pt>
                <c:pt idx="8">
                  <c:v>7.0555483052282844</c:v>
                </c:pt>
                <c:pt idx="9">
                  <c:v>6.9690551637161109</c:v>
                </c:pt>
                <c:pt idx="10">
                  <c:v>7.8351202633306611</c:v>
                </c:pt>
                <c:pt idx="11">
                  <c:v>8.7389850302826471</c:v>
                </c:pt>
                <c:pt idx="12">
                  <c:v>9.533403389101947</c:v>
                </c:pt>
                <c:pt idx="13">
                  <c:v>11.52308139351511</c:v>
                </c:pt>
                <c:pt idx="14">
                  <c:v>14.556434251455242</c:v>
                </c:pt>
                <c:pt idx="15">
                  <c:v>16.929570782891513</c:v>
                </c:pt>
                <c:pt idx="16">
                  <c:v>17.016133742809775</c:v>
                </c:pt>
                <c:pt idx="17">
                  <c:v>15.454036653841285</c:v>
                </c:pt>
                <c:pt idx="18">
                  <c:v>14.330979478878673</c:v>
                </c:pt>
                <c:pt idx="19">
                  <c:v>12.591244063184226</c:v>
                </c:pt>
                <c:pt idx="20">
                  <c:v>11.449905654266788</c:v>
                </c:pt>
                <c:pt idx="21">
                  <c:v>10.673048317379207</c:v>
                </c:pt>
                <c:pt idx="22">
                  <c:v>11.515472203003212</c:v>
                </c:pt>
                <c:pt idx="23">
                  <c:v>12.31700550006118</c:v>
                </c:pt>
                <c:pt idx="24">
                  <c:v>12.55218912327924</c:v>
                </c:pt>
                <c:pt idx="25">
                  <c:v>11.910541596085762</c:v>
                </c:pt>
                <c:pt idx="26">
                  <c:v>11.767747785088959</c:v>
                </c:pt>
                <c:pt idx="27">
                  <c:v>11.79149648210937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FB-4A98-B3DE-07FDB0B5B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314304"/>
        <c:axId val="1120308896"/>
      </c:lineChart>
      <c:dateAx>
        <c:axId val="1120314304"/>
        <c:scaling>
          <c:orientation val="minMax"/>
          <c:max val="44348"/>
          <c:min val="4361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20308896"/>
        <c:crosses val="autoZero"/>
        <c:auto val="1"/>
        <c:lblOffset val="100"/>
        <c:baseTimeUnit val="months"/>
      </c:dateAx>
      <c:valAx>
        <c:axId val="112030889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2031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609272251050462E-2"/>
          <c:y val="0.88942006552440267"/>
          <c:w val="0.91323593564310634"/>
          <c:h val="8.4877476517836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aseline="0">
          <a:solidFill>
            <a:sysClr val="windowText" lastClr="000000"/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963884465346012E-2"/>
          <c:y val="8.2818623866758492E-2"/>
          <c:w val="0.92776616304137749"/>
          <c:h val="0.7517334934197055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Resultados!$E$16</c:f>
              <c:strCache>
                <c:ptCount val="1"/>
                <c:pt idx="0">
                  <c:v>Balance primario</c:v>
                </c:pt>
              </c:strCache>
            </c:strRef>
          </c:tx>
          <c:spPr>
            <a:solidFill>
              <a:srgbClr val="00817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817D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Resultados!$J$2:$AJ$2</c:f>
              <c:numCache>
                <c:formatCode>yyyy</c:formatCode>
                <c:ptCount val="27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  <c:pt idx="12">
                  <c:v>46387</c:v>
                </c:pt>
                <c:pt idx="13">
                  <c:v>46752</c:v>
                </c:pt>
                <c:pt idx="14">
                  <c:v>47118</c:v>
                </c:pt>
                <c:pt idx="15">
                  <c:v>47483</c:v>
                </c:pt>
                <c:pt idx="16">
                  <c:v>47848</c:v>
                </c:pt>
                <c:pt idx="17">
                  <c:v>48213</c:v>
                </c:pt>
                <c:pt idx="18">
                  <c:v>48579</c:v>
                </c:pt>
                <c:pt idx="19">
                  <c:v>48944</c:v>
                </c:pt>
                <c:pt idx="20">
                  <c:v>49309</c:v>
                </c:pt>
                <c:pt idx="21">
                  <c:v>49674</c:v>
                </c:pt>
                <c:pt idx="22">
                  <c:v>50040</c:v>
                </c:pt>
                <c:pt idx="23">
                  <c:v>50405</c:v>
                </c:pt>
                <c:pt idx="24">
                  <c:v>50770</c:v>
                </c:pt>
                <c:pt idx="25">
                  <c:v>51135</c:v>
                </c:pt>
                <c:pt idx="26">
                  <c:v>51501</c:v>
                </c:pt>
              </c:numCache>
            </c:numRef>
          </c:cat>
          <c:val>
            <c:numRef>
              <c:f>Resultados!$J$16:$AJ$16</c:f>
              <c:numCache>
                <c:formatCode>0.0</c:formatCode>
                <c:ptCount val="27"/>
                <c:pt idx="0">
                  <c:v>-0.18196970470980986</c:v>
                </c:pt>
                <c:pt idx="1">
                  <c:v>-0.45244732727972892</c:v>
                </c:pt>
                <c:pt idx="2">
                  <c:v>-1.1158643556715448</c:v>
                </c:pt>
                <c:pt idx="3">
                  <c:v>-0.77253012323012704</c:v>
                </c:pt>
                <c:pt idx="4">
                  <c:v>-0.3146914905860872</c:v>
                </c:pt>
                <c:pt idx="5">
                  <c:v>0.43140438129205988</c:v>
                </c:pt>
                <c:pt idx="6">
                  <c:v>-4.928285515376813</c:v>
                </c:pt>
                <c:pt idx="7">
                  <c:v>-5.3169028696443696</c:v>
                </c:pt>
                <c:pt idx="8">
                  <c:v>-3.5281125206934325</c:v>
                </c:pt>
                <c:pt idx="9">
                  <c:v>-1.2710385875560331</c:v>
                </c:pt>
                <c:pt idx="10">
                  <c:v>-0.28420057527094283</c:v>
                </c:pt>
                <c:pt idx="11">
                  <c:v>0.32178251359672189</c:v>
                </c:pt>
                <c:pt idx="12">
                  <c:v>0.76567501053110731</c:v>
                </c:pt>
                <c:pt idx="13">
                  <c:v>0.92334305071201761</c:v>
                </c:pt>
                <c:pt idx="14">
                  <c:v>0.83854926891265968</c:v>
                </c:pt>
                <c:pt idx="15">
                  <c:v>0.71328046606835183</c:v>
                </c:pt>
                <c:pt idx="16">
                  <c:v>0.67175876070299034</c:v>
                </c:pt>
                <c:pt idx="17">
                  <c:v>0.68605477506157553</c:v>
                </c:pt>
                <c:pt idx="18">
                  <c:v>0.68649461393627997</c:v>
                </c:pt>
                <c:pt idx="19">
                  <c:v>0.54059002751388452</c:v>
                </c:pt>
                <c:pt idx="20">
                  <c:v>0.49512284793698913</c:v>
                </c:pt>
                <c:pt idx="21">
                  <c:v>0.47191307286782697</c:v>
                </c:pt>
                <c:pt idx="22">
                  <c:v>0.44089027960905935</c:v>
                </c:pt>
                <c:pt idx="23">
                  <c:v>0.41603708103118786</c:v>
                </c:pt>
                <c:pt idx="24">
                  <c:v>0.39062969951459658</c:v>
                </c:pt>
                <c:pt idx="25">
                  <c:v>0.36769030239755351</c:v>
                </c:pt>
                <c:pt idx="26">
                  <c:v>0.34566637142228351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2-4ECF-9169-C3191D106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0879808"/>
        <c:axId val="1396139296"/>
      </c:barChart>
      <c:lineChart>
        <c:grouping val="standard"/>
        <c:varyColors val="0"/>
        <c:ser>
          <c:idx val="0"/>
          <c:order val="0"/>
          <c:tx>
            <c:v>Deuda bruta</c:v>
          </c:tx>
          <c:spPr>
            <a:ln w="28575" cap="rnd">
              <a:solidFill>
                <a:srgbClr val="1D597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B5F3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E6D2-4ECF-9169-C3191D106592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6D2-4ECF-9169-C3191D106592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6D2-4ECF-9169-C3191D10659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6D2-4ECF-9169-C3191D106592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6D2-4ECF-9169-C3191D106592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6D2-4ECF-9169-C3191D106592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CB5F36"/>
                </a:solidFill>
                <a:ln w="9525">
                  <a:solidFill>
                    <a:srgbClr val="CB5F3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5F3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6D2-4ECF-9169-C3191D106592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CB5F3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6D2-4ECF-9169-C3191D10659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B5F36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Resultados!$J$2:$AJ$2</c:f>
              <c:numCache>
                <c:formatCode>yyyy</c:formatCode>
                <c:ptCount val="27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  <c:pt idx="12">
                  <c:v>46387</c:v>
                </c:pt>
                <c:pt idx="13">
                  <c:v>46752</c:v>
                </c:pt>
                <c:pt idx="14">
                  <c:v>47118</c:v>
                </c:pt>
                <c:pt idx="15">
                  <c:v>47483</c:v>
                </c:pt>
                <c:pt idx="16">
                  <c:v>47848</c:v>
                </c:pt>
                <c:pt idx="17">
                  <c:v>48213</c:v>
                </c:pt>
                <c:pt idx="18">
                  <c:v>48579</c:v>
                </c:pt>
                <c:pt idx="19">
                  <c:v>48944</c:v>
                </c:pt>
                <c:pt idx="20">
                  <c:v>49309</c:v>
                </c:pt>
                <c:pt idx="21">
                  <c:v>49674</c:v>
                </c:pt>
                <c:pt idx="22">
                  <c:v>50040</c:v>
                </c:pt>
                <c:pt idx="23">
                  <c:v>50405</c:v>
                </c:pt>
                <c:pt idx="24">
                  <c:v>50770</c:v>
                </c:pt>
                <c:pt idx="25">
                  <c:v>51135</c:v>
                </c:pt>
                <c:pt idx="26">
                  <c:v>51501</c:v>
                </c:pt>
              </c:numCache>
            </c:numRef>
          </c:cat>
          <c:val>
            <c:numRef>
              <c:f>Resultados!$J$3:$AJ$3</c:f>
              <c:numCache>
                <c:formatCode>0.0</c:formatCode>
                <c:ptCount val="27"/>
                <c:pt idx="0">
                  <c:v>39.899222986321675</c:v>
                </c:pt>
                <c:pt idx="1">
                  <c:v>44.612536988629337</c:v>
                </c:pt>
                <c:pt idx="2">
                  <c:v>45.627006873621099</c:v>
                </c:pt>
                <c:pt idx="3">
                  <c:v>46.379638750023283</c:v>
                </c:pt>
                <c:pt idx="4">
                  <c:v>49.329171793973885</c:v>
                </c:pt>
                <c:pt idx="5">
                  <c:v>50.294353146270169</c:v>
                </c:pt>
                <c:pt idx="6">
                  <c:v>64.746067616044485</c:v>
                </c:pt>
                <c:pt idx="7">
                  <c:v>66.752872051600534</c:v>
                </c:pt>
                <c:pt idx="8">
                  <c:v>68.612953447600347</c:v>
                </c:pt>
                <c:pt idx="9">
                  <c:v>69.138789993281364</c:v>
                </c:pt>
                <c:pt idx="10">
                  <c:v>68.96289994977576</c:v>
                </c:pt>
                <c:pt idx="11">
                  <c:v>68.242802184655432</c:v>
                </c:pt>
                <c:pt idx="12">
                  <c:v>67.232654618105613</c:v>
                </c:pt>
                <c:pt idx="13">
                  <c:v>66.182846732932319</c:v>
                </c:pt>
                <c:pt idx="14">
                  <c:v>65.282862602054209</c:v>
                </c:pt>
                <c:pt idx="15">
                  <c:v>64.47030723739762</c:v>
                </c:pt>
                <c:pt idx="16">
                  <c:v>63.787890673729549</c:v>
                </c:pt>
                <c:pt idx="17">
                  <c:v>63.180906563128744</c:v>
                </c:pt>
                <c:pt idx="18">
                  <c:v>62.772152153680004</c:v>
                </c:pt>
                <c:pt idx="19">
                  <c:v>62.3745518230565</c:v>
                </c:pt>
                <c:pt idx="20">
                  <c:v>62.221699178501297</c:v>
                </c:pt>
                <c:pt idx="21">
                  <c:v>61.848370335191774</c:v>
                </c:pt>
                <c:pt idx="22">
                  <c:v>61.511222198375492</c:v>
                </c:pt>
                <c:pt idx="23">
                  <c:v>61.156339774771581</c:v>
                </c:pt>
                <c:pt idx="24">
                  <c:v>60.746208202539343</c:v>
                </c:pt>
                <c:pt idx="25">
                  <c:v>60.375039643708448</c:v>
                </c:pt>
                <c:pt idx="26">
                  <c:v>60.062830594826366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6D2-4ECF-9169-C3191D106592}"/>
            </c:ext>
          </c:extLst>
        </c:ser>
        <c:ser>
          <c:idx val="1"/>
          <c:order val="1"/>
          <c:tx>
            <c:v>Deuda neta</c:v>
          </c:tx>
          <c:spPr>
            <a:ln w="28575" cap="rnd">
              <a:solidFill>
                <a:srgbClr val="3EB28E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6A2671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7"/>
              <c:spPr>
                <a:solidFill>
                  <a:srgbClr val="6A2671"/>
                </a:solidFill>
                <a:ln w="9525">
                  <a:solidFill>
                    <a:srgbClr val="6A267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6A267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E6D2-4ECF-9169-C3191D106592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6A2671"/>
                </a:solidFill>
                <a:ln w="9525">
                  <a:solidFill>
                    <a:srgbClr val="6A267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6A267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E6D2-4ECF-9169-C3191D10659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6A2671"/>
                </a:solidFill>
                <a:ln w="9525">
                  <a:solidFill>
                    <a:srgbClr val="6A267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6A267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E6D2-4ECF-9169-C3191D106592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6A2671"/>
                </a:solidFill>
                <a:ln w="9525">
                  <a:solidFill>
                    <a:srgbClr val="6A267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6A267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E6D2-4ECF-9169-C3191D106592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6A2671"/>
                </a:solidFill>
                <a:ln w="9525">
                  <a:solidFill>
                    <a:srgbClr val="6A267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6A267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E6D2-4ECF-9169-C3191D106592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6A2671"/>
                </a:solidFill>
                <a:ln w="9525">
                  <a:solidFill>
                    <a:srgbClr val="6A267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6A267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E6D2-4ECF-9169-C3191D106592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6A267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E6D2-4ECF-9169-C3191D10659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A2671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Resultados!$J$2:$AJ$2</c:f>
              <c:numCache>
                <c:formatCode>yyyy</c:formatCode>
                <c:ptCount val="27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  <c:pt idx="12">
                  <c:v>46387</c:v>
                </c:pt>
                <c:pt idx="13">
                  <c:v>46752</c:v>
                </c:pt>
                <c:pt idx="14">
                  <c:v>47118</c:v>
                </c:pt>
                <c:pt idx="15">
                  <c:v>47483</c:v>
                </c:pt>
                <c:pt idx="16">
                  <c:v>47848</c:v>
                </c:pt>
                <c:pt idx="17">
                  <c:v>48213</c:v>
                </c:pt>
                <c:pt idx="18">
                  <c:v>48579</c:v>
                </c:pt>
                <c:pt idx="19">
                  <c:v>48944</c:v>
                </c:pt>
                <c:pt idx="20">
                  <c:v>49309</c:v>
                </c:pt>
                <c:pt idx="21">
                  <c:v>49674</c:v>
                </c:pt>
                <c:pt idx="22">
                  <c:v>50040</c:v>
                </c:pt>
                <c:pt idx="23">
                  <c:v>50405</c:v>
                </c:pt>
                <c:pt idx="24">
                  <c:v>50770</c:v>
                </c:pt>
                <c:pt idx="25">
                  <c:v>51135</c:v>
                </c:pt>
                <c:pt idx="26">
                  <c:v>51501</c:v>
                </c:pt>
              </c:numCache>
            </c:numRef>
          </c:cat>
          <c:val>
            <c:numRef>
              <c:f>Resultados!$J$11:$AJ$11</c:f>
              <c:numCache>
                <c:formatCode>0.0</c:formatCode>
                <c:ptCount val="27"/>
                <c:pt idx="0">
                  <c:v>36.708884959593661</c:v>
                </c:pt>
                <c:pt idx="1">
                  <c:v>41.772369287938957</c:v>
                </c:pt>
                <c:pt idx="2">
                  <c:v>43.167005002586315</c:v>
                </c:pt>
                <c:pt idx="3">
                  <c:v>43.785541567145621</c:v>
                </c:pt>
                <c:pt idx="4">
                  <c:v>46.343712836609328</c:v>
                </c:pt>
                <c:pt idx="5">
                  <c:v>48.341348594816793</c:v>
                </c:pt>
                <c:pt idx="6">
                  <c:v>60.387886264236066</c:v>
                </c:pt>
                <c:pt idx="7">
                  <c:v>65.114041001651216</c:v>
                </c:pt>
                <c:pt idx="8">
                  <c:v>66.97412239765103</c:v>
                </c:pt>
                <c:pt idx="9">
                  <c:v>67.499958943332032</c:v>
                </c:pt>
                <c:pt idx="10">
                  <c:v>67.324068899826443</c:v>
                </c:pt>
                <c:pt idx="11">
                  <c:v>66.603971134706114</c:v>
                </c:pt>
                <c:pt idx="12">
                  <c:v>65.593823568156296</c:v>
                </c:pt>
                <c:pt idx="13">
                  <c:v>64.544015682983002</c:v>
                </c:pt>
                <c:pt idx="14">
                  <c:v>63.644031552104884</c:v>
                </c:pt>
                <c:pt idx="15">
                  <c:v>62.83147618744831</c:v>
                </c:pt>
                <c:pt idx="16">
                  <c:v>62.149059623780246</c:v>
                </c:pt>
                <c:pt idx="17">
                  <c:v>61.542075513179427</c:v>
                </c:pt>
                <c:pt idx="18">
                  <c:v>61.133321103730687</c:v>
                </c:pt>
                <c:pt idx="19">
                  <c:v>60.735720773107197</c:v>
                </c:pt>
                <c:pt idx="20">
                  <c:v>60.582868128551993</c:v>
                </c:pt>
                <c:pt idx="21">
                  <c:v>60.20953928524245</c:v>
                </c:pt>
                <c:pt idx="22">
                  <c:v>59.872391148426175</c:v>
                </c:pt>
                <c:pt idx="23">
                  <c:v>59.517508724822278</c:v>
                </c:pt>
                <c:pt idx="24">
                  <c:v>59.107377152590026</c:v>
                </c:pt>
                <c:pt idx="25">
                  <c:v>58.736208593759144</c:v>
                </c:pt>
                <c:pt idx="26">
                  <c:v>58.42399954487707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E6D2-4ECF-9169-C3191D106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039391"/>
        <c:axId val="374549455"/>
      </c:lineChart>
      <c:dateAx>
        <c:axId val="358039391"/>
        <c:scaling>
          <c:orientation val="minMax"/>
          <c:max val="43831"/>
          <c:min val="41640"/>
        </c:scaling>
        <c:delete val="0"/>
        <c:axPos val="b"/>
        <c:numFmt formatCode="yyyy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74549455"/>
        <c:crosses val="autoZero"/>
        <c:auto val="1"/>
        <c:lblOffset val="100"/>
        <c:baseTimeUnit val="years"/>
      </c:dateAx>
      <c:valAx>
        <c:axId val="374549455"/>
        <c:scaling>
          <c:orientation val="minMax"/>
          <c:min val="-10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58039391"/>
        <c:crosses val="autoZero"/>
        <c:crossBetween val="between"/>
      </c:valAx>
      <c:valAx>
        <c:axId val="1396139296"/>
        <c:scaling>
          <c:orientation val="minMax"/>
          <c:max val="2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860879808"/>
        <c:crosses val="max"/>
        <c:crossBetween val="between"/>
      </c:valAx>
      <c:dateAx>
        <c:axId val="1860879808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1396139296"/>
        <c:crosses val="autoZero"/>
        <c:auto val="1"/>
        <c:lblOffset val="100"/>
        <c:baseTimeUnit val="years"/>
      </c:date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061376633986929E-2"/>
          <c:y val="0.91222883712014535"/>
          <c:w val="0.8754266748366013"/>
          <c:h val="6.9782753364505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57972551389573E-2"/>
          <c:y val="2.548881694121425E-2"/>
          <c:w val="0.97194202744861047"/>
          <c:h val="0.9490223661175715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6A267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639391987550858"/>
                  <c:y val="1.8245395090346636E-7"/>
                </c:manualLayout>
              </c:layout>
              <c:tx>
                <c:rich>
                  <a:bodyPr/>
                  <a:lstStyle/>
                  <a:p>
                    <a:fld id="{0E982055-7911-46DB-835C-342A2438588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9EFA430-7FEF-4EDA-B6E8-C894FFE7E887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0E8-4166-915F-24A1E83BDF54}"/>
                </c:ext>
              </c:extLst>
            </c:dLbl>
            <c:dLbl>
              <c:idx val="1"/>
              <c:layout>
                <c:manualLayout>
                  <c:x val="-0.20056715465847702"/>
                  <c:y val="2.3173476304249262E-3"/>
                </c:manualLayout>
              </c:layout>
              <c:tx>
                <c:rich>
                  <a:bodyPr/>
                  <a:lstStyle/>
                  <a:p>
                    <a:fld id="{D0E5E355-E4CF-472C-8693-BA75A150B38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D7238BA-C07C-48A8-A0FD-4A19BB68F4BD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81045564179145"/>
                      <c:h val="6.3745214004800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0E8-4166-915F-24A1E83BDF54}"/>
                </c:ext>
              </c:extLst>
            </c:dLbl>
            <c:dLbl>
              <c:idx val="2"/>
              <c:layout>
                <c:manualLayout>
                  <c:x val="-0.24247611507343778"/>
                  <c:y val="6.9518604373238748E-3"/>
                </c:manualLayout>
              </c:layout>
              <c:tx>
                <c:rich>
                  <a:bodyPr/>
                  <a:lstStyle/>
                  <a:p>
                    <a:fld id="{AB272292-FED1-4C73-B858-2100D9AACA5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51922FA-A555-4F24-B08D-4C3607736652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911127928488121"/>
                      <c:h val="9.214216446946496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0E8-4166-915F-24A1E83BDF54}"/>
                </c:ext>
              </c:extLst>
            </c:dLbl>
            <c:dLbl>
              <c:idx val="3"/>
              <c:layout>
                <c:manualLayout>
                  <c:x val="-0.13434923479260905"/>
                  <c:y val="0"/>
                </c:manualLayout>
              </c:layout>
              <c:tx>
                <c:rich>
                  <a:bodyPr/>
                  <a:lstStyle/>
                  <a:p>
                    <a:fld id="{F1145E1D-863C-4603-B492-2AB4D1F68AF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E970BFF-6066-4688-AD51-34C18BB68B95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67421580778536"/>
                      <c:h val="6.3745214004800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0E8-4166-915F-24A1E83BDF54}"/>
                </c:ext>
              </c:extLst>
            </c:dLbl>
            <c:dLbl>
              <c:idx val="4"/>
              <c:layout>
                <c:manualLayout>
                  <c:x val="-0.12450358778520165"/>
                  <c:y val="8.4961741652091203E-17"/>
                </c:manualLayout>
              </c:layout>
              <c:tx>
                <c:rich>
                  <a:bodyPr/>
                  <a:lstStyle/>
                  <a:p>
                    <a:fld id="{A40CDBB4-4BEF-48A6-8708-23A352F3FA2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D274AFD-A7E7-408B-99A8-327F732DFA53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0E8-4166-915F-24A1E83BDF54}"/>
                </c:ext>
              </c:extLst>
            </c:dLbl>
            <c:dLbl>
              <c:idx val="5"/>
              <c:layout>
                <c:manualLayout>
                  <c:x val="-0.11867729053578677"/>
                  <c:y val="0"/>
                </c:manualLayout>
              </c:layout>
              <c:tx>
                <c:rich>
                  <a:bodyPr/>
                  <a:lstStyle/>
                  <a:p>
                    <a:fld id="{7C7CF787-D308-466F-8541-92EE9F9B71E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08C5E1C-B3F2-4C7A-876F-FA1FF558ECDC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0E8-4166-915F-24A1E83BDF54}"/>
                </c:ext>
              </c:extLst>
            </c:dLbl>
            <c:dLbl>
              <c:idx val="6"/>
              <c:layout>
                <c:manualLayout>
                  <c:x val="-8.9370467065824966E-2"/>
                  <c:y val="2.3171651764740228E-3"/>
                </c:manualLayout>
              </c:layout>
              <c:tx>
                <c:rich>
                  <a:bodyPr/>
                  <a:lstStyle/>
                  <a:p>
                    <a:fld id="{0B1E4090-AFB2-4F96-BFA0-C9A1A67E4DA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05E26D7-6BEF-4733-9ECF-B53E49B67E81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0E8-4166-915F-24A1E83BDF54}"/>
                </c:ext>
              </c:extLst>
            </c:dLbl>
            <c:dLbl>
              <c:idx val="7"/>
              <c:layout>
                <c:manualLayout>
                  <c:x val="-0.18649804969976766"/>
                  <c:y val="-2.31680026857221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54614565-B823-4DB4-BE8D-11A0BF2431B7}" type="CELLRANGE">
                      <a:rPr lang="en-US" baseline="0"/>
                      <a:pPr algn="r">
                        <a:defRPr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2FE2D27D-746E-494F-83BE-A411565AE52A}" type="CATEGORYNAME">
                      <a:rPr lang="en-US" baseline="0"/>
                      <a:pPr algn="r">
                        <a:defRPr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9837358156103"/>
                      <c:h val="6.3745214004800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0E8-4166-915F-24A1E83BDF54}"/>
                </c:ext>
              </c:extLst>
            </c:dLbl>
            <c:dLbl>
              <c:idx val="8"/>
              <c:layout>
                <c:manualLayout>
                  <c:x val="-0.10595489796397939"/>
                  <c:y val="0"/>
                </c:manualLayout>
              </c:layout>
              <c:tx>
                <c:rich>
                  <a:bodyPr/>
                  <a:lstStyle/>
                  <a:p>
                    <a:fld id="{CA9FCCC9-F1F2-4915-918E-F4B5DCF0375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1BF8899-3AE5-4B59-A984-985913E88648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0E8-4166-915F-24A1E83BDF54}"/>
                </c:ext>
              </c:extLst>
            </c:dLbl>
            <c:dLbl>
              <c:idx val="9"/>
              <c:layout>
                <c:manualLayout>
                  <c:x val="-0.11950858579985407"/>
                  <c:y val="0"/>
                </c:manualLayout>
              </c:layout>
              <c:tx>
                <c:rich>
                  <a:bodyPr/>
                  <a:lstStyle/>
                  <a:p>
                    <a:fld id="{31011566-ABEF-4037-94D2-812F19D14D7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87BF8A6-6A00-4A41-ADF2-5183EEBEFDDA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0E8-4166-915F-24A1E83BDF54}"/>
                </c:ext>
              </c:extLst>
            </c:dLbl>
            <c:dLbl>
              <c:idx val="10"/>
              <c:layout>
                <c:manualLayout>
                  <c:x val="-0.26486208913999804"/>
                  <c:y val="-2.316716769561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E9232DA3-19B3-4161-A1A0-29E038DE6985}" type="CELLRANGE">
                      <a:rPr lang="en-US" baseline="0"/>
                      <a:pPr algn="r">
                        <a:defRPr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70D915C5-864B-456D-84F6-DCAEDBB59364}" type="CATEGORYNAME">
                      <a:rPr lang="en-US" baseline="0"/>
                      <a:pPr algn="r">
                        <a:defRPr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6967798806863"/>
                      <c:h val="6.3745214004800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0E8-4166-915F-24A1E83BDF54}"/>
                </c:ext>
              </c:extLst>
            </c:dLbl>
            <c:dLbl>
              <c:idx val="11"/>
              <c:layout>
                <c:manualLayout>
                  <c:x val="-4.9446603187763269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69F89029-D1FB-42AE-B52C-5A956A230B0E}" type="CELLRAN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99DE57DC-150F-42EF-A2CE-BB5CD5EB2B93}" type="CATEGORYNAM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0E8-4166-915F-24A1E83BDF54}"/>
                </c:ext>
              </c:extLst>
            </c:dLbl>
            <c:dLbl>
              <c:idx val="12"/>
              <c:layout>
                <c:manualLayout>
                  <c:x val="-5.412637977640788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4F0E1E7D-05B7-4155-9008-F665381B6D10}" type="CELLRAN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D2C6E4C1-B7C4-438D-BEEB-848902CF6480}" type="CATEGORYNAM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0E8-4166-915F-24A1E83BDF54}"/>
                </c:ext>
              </c:extLst>
            </c:dLbl>
            <c:dLbl>
              <c:idx val="13"/>
              <c:layout>
                <c:manualLayout>
                  <c:x val="-1.634728378942097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EB60E3A1-C7E5-420F-9C8B-0E90EAB8B077}" type="CELLRAN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745B86CB-1BDF-4477-915B-8CC6AC15A8FA}" type="CATEGORYNAM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4378383350633"/>
                      <c:h val="6.3745214004800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0E8-4166-915F-24A1E83BDF54}"/>
                </c:ext>
              </c:extLst>
            </c:dLbl>
            <c:dLbl>
              <c:idx val="14"/>
              <c:layout>
                <c:manualLayout>
                  <c:x val="-6.207560308071319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FA97F4D-9584-48AA-82E0-835034B34C49}" type="CELLRAN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C34C149B-4550-4AF1-80F5-BA1FE8135006}" type="CATEGORYNAM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0E8-4166-915F-24A1E83BDF54}"/>
                </c:ext>
              </c:extLst>
            </c:dLbl>
            <c:dLbl>
              <c:idx val="15"/>
              <c:layout>
                <c:manualLayout>
                  <c:x val="-0.11928755645989128"/>
                  <c:y val="5.3101088532557002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74F89021-9B44-4015-AC64-53CC7C174BE7}" type="CELLRANGE">
                      <a:rPr lang="en-US" sz="1000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1000" baseline="0">
                        <a:solidFill>
                          <a:schemeClr val="bg1"/>
                        </a:solidFill>
                      </a:rPr>
                      <a:t>; </a:t>
                    </a:r>
                    <a:fld id="{51FC59F3-E450-4A8A-96DD-4C47381FE53D}" type="CATEGORYNAME">
                      <a:rPr lang="en-US" sz="1000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1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0E8-4166-915F-24A1E83BD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'Grafica total sin deuda'!$A$18:$A$33</c:f>
              <c:strCache>
                <c:ptCount val="16"/>
                <c:pt idx="0">
                  <c:v>RESTO SECTORES</c:v>
                </c:pt>
                <c:pt idx="1">
                  <c:v>AGRICULTURA Y DESARROLLO RURAL</c:v>
                </c:pt>
                <c:pt idx="2">
                  <c:v>TECNOLOGÍAS DE LA INFORMACIÓN Y LAS COMUNICACIONES</c:v>
                </c:pt>
                <c:pt idx="3">
                  <c:v>ORGANISMOS DE CONTROL</c:v>
                </c:pt>
                <c:pt idx="4">
                  <c:v>JUSTICIA Y DEL DERECHO</c:v>
                </c:pt>
                <c:pt idx="5">
                  <c:v>MINAS Y ENERGÍA</c:v>
                </c:pt>
                <c:pt idx="6">
                  <c:v>FISCALÍA</c:v>
                </c:pt>
                <c:pt idx="7">
                  <c:v>VIVIENDA, CIUDAD Y TERRITORIO</c:v>
                </c:pt>
                <c:pt idx="8">
                  <c:v>RAMA JUDICIAL</c:v>
                </c:pt>
                <c:pt idx="9">
                  <c:v>TRANSPORTE</c:v>
                </c:pt>
                <c:pt idx="10">
                  <c:v>INCLUSIÓN SOCIAL Y RECONCILIACIÓN</c:v>
                </c:pt>
                <c:pt idx="11">
                  <c:v>HACIENDA</c:v>
                </c:pt>
                <c:pt idx="12">
                  <c:v>TRABAJO</c:v>
                </c:pt>
                <c:pt idx="13">
                  <c:v>SALUD Y PROTECCIÓN SOCIAL</c:v>
                </c:pt>
                <c:pt idx="14">
                  <c:v>DEFENSA Y POLICÍA</c:v>
                </c:pt>
                <c:pt idx="15">
                  <c:v>EDUCACIÓN</c:v>
                </c:pt>
              </c:strCache>
            </c:strRef>
          </c:cat>
          <c:val>
            <c:numRef>
              <c:f>'Grafica total sin deuda'!$C$18:$C$33</c:f>
              <c:numCache>
                <c:formatCode>#,###,,,</c:formatCode>
                <c:ptCount val="16"/>
                <c:pt idx="0">
                  <c:v>-18905460622080.027</c:v>
                </c:pt>
                <c:pt idx="1">
                  <c:v>-2358077024784.8989</c:v>
                </c:pt>
                <c:pt idx="2">
                  <c:v>-2461979637962</c:v>
                </c:pt>
                <c:pt idx="3">
                  <c:v>-2850956169255</c:v>
                </c:pt>
                <c:pt idx="4">
                  <c:v>-3519376941649</c:v>
                </c:pt>
                <c:pt idx="5">
                  <c:v>-6057929539034.5</c:v>
                </c:pt>
                <c:pt idx="6">
                  <c:v>-4604304353256</c:v>
                </c:pt>
                <c:pt idx="7">
                  <c:v>-5656343348853.6504</c:v>
                </c:pt>
                <c:pt idx="8">
                  <c:v>-5421149641793</c:v>
                </c:pt>
                <c:pt idx="9">
                  <c:v>-11050454374831.477</c:v>
                </c:pt>
                <c:pt idx="10">
                  <c:v>-19750842024121.555</c:v>
                </c:pt>
                <c:pt idx="11">
                  <c:v>-28444440372749.027</c:v>
                </c:pt>
                <c:pt idx="12">
                  <c:v>-27289644608303</c:v>
                </c:pt>
                <c:pt idx="13">
                  <c:v>-37059239411861</c:v>
                </c:pt>
                <c:pt idx="14">
                  <c:v>-39403028816239</c:v>
                </c:pt>
                <c:pt idx="15">
                  <c:v>-47533760814635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total sin deuda'!$B$18:$B$33</c15:f>
                <c15:dlblRangeCache>
                  <c:ptCount val="16"/>
                  <c:pt idx="0">
                    <c:v>18,905</c:v>
                  </c:pt>
                  <c:pt idx="1">
                    <c:v>2,358</c:v>
                  </c:pt>
                  <c:pt idx="2">
                    <c:v>2,462</c:v>
                  </c:pt>
                  <c:pt idx="3">
                    <c:v>2,851</c:v>
                  </c:pt>
                  <c:pt idx="4">
                    <c:v>3,519</c:v>
                  </c:pt>
                  <c:pt idx="5">
                    <c:v>6,058</c:v>
                  </c:pt>
                  <c:pt idx="6">
                    <c:v>4,604</c:v>
                  </c:pt>
                  <c:pt idx="7">
                    <c:v>5,656</c:v>
                  </c:pt>
                  <c:pt idx="8">
                    <c:v>5,421</c:v>
                  </c:pt>
                  <c:pt idx="9">
                    <c:v>11,050</c:v>
                  </c:pt>
                  <c:pt idx="10">
                    <c:v>19,751</c:v>
                  </c:pt>
                  <c:pt idx="11">
                    <c:v>28,444</c:v>
                  </c:pt>
                  <c:pt idx="12">
                    <c:v>27,290</c:v>
                  </c:pt>
                  <c:pt idx="13">
                    <c:v>37,059</c:v>
                  </c:pt>
                  <c:pt idx="14">
                    <c:v>39,403</c:v>
                  </c:pt>
                  <c:pt idx="15">
                    <c:v>47,534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0E8-4166-915F-24A1E83BDF54}"/>
            </c:ext>
          </c:extLst>
        </c:ser>
        <c:ser>
          <c:idx val="1"/>
          <c:order val="1"/>
          <c:spPr>
            <a:solidFill>
              <a:srgbClr val="00C2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931716495175616"/>
                  <c:y val="-1.6992348330418241E-16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0E8-4166-915F-24A1E83BDF54}"/>
                </c:ext>
              </c:extLst>
            </c:dLbl>
            <c:dLbl>
              <c:idx val="1"/>
              <c:layout>
                <c:manualLayout>
                  <c:x val="0.17383801933610057"/>
                  <c:y val="-2.3171651764740228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16634501424697"/>
                      <c:h val="6.3745214004800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E0E8-4166-915F-24A1E83BDF54}"/>
                </c:ext>
              </c:extLst>
            </c:dLbl>
            <c:dLbl>
              <c:idx val="2"/>
              <c:layout>
                <c:manualLayout>
                  <c:x val="0.24517496264794958"/>
                  <c:y val="4.6343303529480457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900693254859389"/>
                      <c:h val="9.2142164469464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0E8-4166-915F-24A1E83BDF54}"/>
                </c:ext>
              </c:extLst>
            </c:dLbl>
            <c:dLbl>
              <c:idx val="3"/>
              <c:layout>
                <c:manualLayout>
                  <c:x val="0.15393041582638362"/>
                  <c:y val="-2.6437508287741542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3735681044519"/>
                      <c:h val="7.2729585299579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E0E8-4166-915F-24A1E83BDF54}"/>
                </c:ext>
              </c:extLst>
            </c:dLbl>
            <c:dLbl>
              <c:idx val="4"/>
              <c:layout>
                <c:manualLayout>
                  <c:x val="0.11965218959637693"/>
                  <c:y val="2.3171651764740228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0E8-4166-915F-24A1E83BDF54}"/>
                </c:ext>
              </c:extLst>
            </c:dLbl>
            <c:dLbl>
              <c:idx val="5"/>
              <c:layout>
                <c:manualLayout>
                  <c:x val="0.10536260761999895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0E8-4166-915F-24A1E83BDF54}"/>
                </c:ext>
              </c:extLst>
            </c:dLbl>
            <c:dLbl>
              <c:idx val="6"/>
              <c:layout>
                <c:manualLayout>
                  <c:x val="7.3181800197108765E-2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0E8-4166-915F-24A1E83BDF54}"/>
                </c:ext>
              </c:extLst>
            </c:dLbl>
            <c:dLbl>
              <c:idx val="7"/>
              <c:layout>
                <c:manualLayout>
                  <c:x val="0.19135135591106367"/>
                  <c:y val="-8.496174165209120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71706979164601"/>
                      <c:h val="6.3745214004800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E0E8-4166-915F-24A1E83BDF54}"/>
                </c:ext>
              </c:extLst>
            </c:dLbl>
            <c:dLbl>
              <c:idx val="8"/>
              <c:layout>
                <c:manualLayout>
                  <c:x val="9.8298706742368971E-2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0E8-4166-915F-24A1E83BDF54}"/>
                </c:ext>
              </c:extLst>
            </c:dLbl>
            <c:dLbl>
              <c:idx val="9"/>
              <c:layout>
                <c:manualLayout>
                  <c:x val="0.11523853193135859"/>
                  <c:y val="-2.3171651764740228E-3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E0E8-4166-915F-24A1E83BDF54}"/>
                </c:ext>
              </c:extLst>
            </c:dLbl>
            <c:dLbl>
              <c:idx val="10"/>
              <c:layout>
                <c:manualLayout>
                  <c:x val="0.24734217490862068"/>
                  <c:y val="0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65909724025637"/>
                      <c:h val="6.3745214004800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E0E8-4166-915F-24A1E83BDF54}"/>
                </c:ext>
              </c:extLst>
            </c:dLbl>
            <c:dLbl>
              <c:idx val="11"/>
              <c:layout>
                <c:manualLayout>
                  <c:x val="2.186714258772434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E0E8-4166-915F-24A1E83BDF54}"/>
                </c:ext>
              </c:extLst>
            </c:dLbl>
            <c:dLbl>
              <c:idx val="12"/>
              <c:layout>
                <c:manualLayout>
                  <c:x val="7.6076671974986021E-2"/>
                  <c:y val="-2.31716517647402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E0E8-4166-915F-24A1E83BDF54}"/>
                </c:ext>
              </c:extLst>
            </c:dLbl>
            <c:dLbl>
              <c:idx val="13"/>
              <c:layout>
                <c:manualLayout>
                  <c:x val="1.3768189730540939E-2"/>
                  <c:y val="-4.63433035294804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9097973338698"/>
                      <c:h val="6.37452140048003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E0E8-4166-915F-24A1E83BDF54}"/>
                </c:ext>
              </c:extLst>
            </c:dLbl>
            <c:dLbl>
              <c:idx val="14"/>
              <c:layout>
                <c:manualLayout>
                  <c:x val="6.839848828383822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E0E8-4166-915F-24A1E83BDF54}"/>
                </c:ext>
              </c:extLst>
            </c:dLbl>
            <c:dLbl>
              <c:idx val="15"/>
              <c:layout>
                <c:manualLayout>
                  <c:x val="0.11732349838129399"/>
                  <c:y val="-5.3101088532557002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E0E8-4166-915F-24A1E83BD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'Grafica total sin deuda'!$A$18:$A$33</c:f>
              <c:strCache>
                <c:ptCount val="16"/>
                <c:pt idx="0">
                  <c:v>RESTO SECTORES</c:v>
                </c:pt>
                <c:pt idx="1">
                  <c:v>AGRICULTURA Y DESARROLLO RURAL</c:v>
                </c:pt>
                <c:pt idx="2">
                  <c:v>TECNOLOGÍAS DE LA INFORMACIÓN Y LAS COMUNICACIONES</c:v>
                </c:pt>
                <c:pt idx="3">
                  <c:v>ORGANISMOS DE CONTROL</c:v>
                </c:pt>
                <c:pt idx="4">
                  <c:v>JUSTICIA Y DEL DERECHO</c:v>
                </c:pt>
                <c:pt idx="5">
                  <c:v>MINAS Y ENERGÍA</c:v>
                </c:pt>
                <c:pt idx="6">
                  <c:v>FISCALÍA</c:v>
                </c:pt>
                <c:pt idx="7">
                  <c:v>VIVIENDA, CIUDAD Y TERRITORIO</c:v>
                </c:pt>
                <c:pt idx="8">
                  <c:v>RAMA JUDICIAL</c:v>
                </c:pt>
                <c:pt idx="9">
                  <c:v>TRANSPORTE</c:v>
                </c:pt>
                <c:pt idx="10">
                  <c:v>INCLUSIÓN SOCIAL Y RECONCILIACIÓN</c:v>
                </c:pt>
                <c:pt idx="11">
                  <c:v>HACIENDA</c:v>
                </c:pt>
                <c:pt idx="12">
                  <c:v>TRABAJO</c:v>
                </c:pt>
                <c:pt idx="13">
                  <c:v>SALUD Y PROTECCIÓN SOCIAL</c:v>
                </c:pt>
                <c:pt idx="14">
                  <c:v>DEFENSA Y POLICÍA</c:v>
                </c:pt>
                <c:pt idx="15">
                  <c:v>EDUCACIÓN</c:v>
                </c:pt>
              </c:strCache>
            </c:strRef>
          </c:cat>
          <c:val>
            <c:numRef>
              <c:f>'Grafica total sin deuda'!$D$18:$D$33</c:f>
              <c:numCache>
                <c:formatCode>#,###,,,</c:formatCode>
                <c:ptCount val="16"/>
                <c:pt idx="0">
                  <c:v>14984313013085</c:v>
                </c:pt>
                <c:pt idx="1">
                  <c:v>2358060236600</c:v>
                </c:pt>
                <c:pt idx="2">
                  <c:v>2518431931000</c:v>
                </c:pt>
                <c:pt idx="3">
                  <c:v>3085314383588</c:v>
                </c:pt>
                <c:pt idx="4">
                  <c:v>3772585694452</c:v>
                </c:pt>
                <c:pt idx="5">
                  <c:v>4621862574334</c:v>
                </c:pt>
                <c:pt idx="6">
                  <c:v>4822669088948</c:v>
                </c:pt>
                <c:pt idx="7">
                  <c:v>4961822104299</c:v>
                </c:pt>
                <c:pt idx="8">
                  <c:v>5737066219538</c:v>
                </c:pt>
                <c:pt idx="9">
                  <c:v>11475024778153</c:v>
                </c:pt>
                <c:pt idx="10">
                  <c:v>21683632214999</c:v>
                </c:pt>
                <c:pt idx="11">
                  <c:v>23917363472175</c:v>
                </c:pt>
                <c:pt idx="12">
                  <c:v>36041043003948</c:v>
                </c:pt>
                <c:pt idx="13">
                  <c:v>41190995702228</c:v>
                </c:pt>
                <c:pt idx="14">
                  <c:v>41935746388576</c:v>
                </c:pt>
                <c:pt idx="15">
                  <c:v>49278461543263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E0E8-4166-915F-24A1E83BDF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065808224"/>
        <c:axId val="2065791584"/>
      </c:barChart>
      <c:valAx>
        <c:axId val="2065791584"/>
        <c:scaling>
          <c:orientation val="minMax"/>
        </c:scaling>
        <c:delete val="1"/>
        <c:axPos val="t"/>
        <c:numFmt formatCode="#,###,,," sourceLinked="1"/>
        <c:majorTickMark val="out"/>
        <c:minorTickMark val="none"/>
        <c:tickLblPos val="nextTo"/>
        <c:crossAx val="2065808224"/>
        <c:crosses val="max"/>
        <c:crossBetween val="between"/>
      </c:valAx>
      <c:catAx>
        <c:axId val="206580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579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6A267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557606083096784"/>
                  <c:y val="3.6837487005576457E-7"/>
                </c:manualLayout>
              </c:layout>
              <c:tx>
                <c:rich>
                  <a:bodyPr/>
                  <a:lstStyle/>
                  <a:p>
                    <a:fld id="{218A882A-D5EF-4AE1-9C08-FC7B5F76272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16DD97F-8880-4B07-967C-6D86AC5C6B1A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9B2-4570-8305-022FDD04321C}"/>
                </c:ext>
              </c:extLst>
            </c:dLbl>
            <c:dLbl>
              <c:idx val="1"/>
              <c:layout>
                <c:manualLayout>
                  <c:x val="-7.3394485313947863E-2"/>
                  <c:y val="0"/>
                </c:manualLayout>
              </c:layout>
              <c:tx>
                <c:rich>
                  <a:bodyPr/>
                  <a:lstStyle/>
                  <a:p>
                    <a:fld id="{47F4980D-DA98-4C3C-84AA-48FD559DFEC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2AA5E17-3027-4E64-9D30-826222C1B81D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9B2-4570-8305-022FDD04321C}"/>
                </c:ext>
              </c:extLst>
            </c:dLbl>
            <c:dLbl>
              <c:idx val="2"/>
              <c:layout>
                <c:manualLayout>
                  <c:x val="-0.13018769944751871"/>
                  <c:y val="3.683748700557645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46C965E-0BC0-421B-A14A-5AA074F5D89C}" type="CELLRANG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/>
                      <a:t>; </a:t>
                    </a:r>
                    <a:fld id="{E83E3CF2-88EB-4FC8-892D-5376FFAC166E}" type="CATEGORYNAM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7506623941738"/>
                      <c:h val="5.291226121019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9B2-4570-8305-022FDD04321C}"/>
                </c:ext>
              </c:extLst>
            </c:dLbl>
            <c:dLbl>
              <c:idx val="3"/>
              <c:layout>
                <c:manualLayout>
                  <c:x val="-0.23316387153425069"/>
                  <c:y val="4.67965016175331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97208BFF-81C2-4B56-9A3B-F72346E9D802}" type="CELLRANG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/>
                      <a:t>; </a:t>
                    </a:r>
                    <a:fld id="{C426F1F4-B1E7-4D74-BA12-43E2F3192AE3}" type="CATEGORYNAM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36735549789908"/>
                      <c:h val="5.291226121019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9B2-4570-8305-022FDD04321C}"/>
                </c:ext>
              </c:extLst>
            </c:dLbl>
            <c:dLbl>
              <c:idx val="4"/>
              <c:layout>
                <c:manualLayout>
                  <c:x val="-6.1958574200742376E-2"/>
                  <c:y val="7.2576983464932125E-3"/>
                </c:manualLayout>
              </c:layout>
              <c:tx>
                <c:rich>
                  <a:bodyPr/>
                  <a:lstStyle/>
                  <a:p>
                    <a:fld id="{DD395588-A794-44AB-A641-BB89B145A52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DFDDD70-EEB7-4DC8-9739-D6D4A567B436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9B2-4570-8305-022FDD04321C}"/>
                </c:ext>
              </c:extLst>
            </c:dLbl>
            <c:dLbl>
              <c:idx val="5"/>
              <c:layout>
                <c:manualLayout>
                  <c:x val="-7.6118430451553601E-2"/>
                  <c:y val="2.3397329871592746E-3"/>
                </c:manualLayout>
              </c:layout>
              <c:tx>
                <c:rich>
                  <a:bodyPr/>
                  <a:lstStyle/>
                  <a:p>
                    <a:fld id="{451EEFDB-9BAA-4C93-858C-3C1C42E5A0D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0C735F9-0D69-4D38-B471-A76787660061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9B2-4570-8305-022FDD04321C}"/>
                </c:ext>
              </c:extLst>
            </c:dLbl>
            <c:dLbl>
              <c:idx val="6"/>
              <c:layout>
                <c:manualLayout>
                  <c:x val="-0.17649633110131907"/>
                  <c:y val="4.67854503714323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C8F91FFA-D6B8-4081-9763-00D05523C2EE}" type="CELLRANG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/>
                      <a:t>; </a:t>
                    </a:r>
                    <a:fld id="{DF2009F7-F515-4BA8-9B1F-18CDD503A1AD}" type="CATEGORYNAM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6019657723565"/>
                      <c:h val="5.291226121019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9B2-4570-8305-022FDD04321C}"/>
                </c:ext>
              </c:extLst>
            </c:dLbl>
            <c:dLbl>
              <c:idx val="7"/>
              <c:layout>
                <c:manualLayout>
                  <c:x val="-0.13729927160674898"/>
                  <c:y val="-7.01680452482220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2011C318-4131-44E4-9EC8-87D768252CD2}" type="CELLRANG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/>
                      <a:t>; </a:t>
                    </a:r>
                    <a:fld id="{1D0EC97A-66A5-422D-801D-5BEE20C74F48}" type="CATEGORYNAM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2320839850867"/>
                      <c:h val="5.291226121019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9B2-4570-8305-022FDD04321C}"/>
                </c:ext>
              </c:extLst>
            </c:dLbl>
            <c:dLbl>
              <c:idx val="8"/>
              <c:layout>
                <c:manualLayout>
                  <c:x val="-0.13805146310131466"/>
                  <c:y val="2.33954879972416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C197F1F9-ADD0-4BFA-9A7E-85A5F8F709A8}" type="CELLRANG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/>
                      <a:t>; </a:t>
                    </a:r>
                    <a:fld id="{D86FFAA6-F21E-4A27-8A82-2CE2E9832F10}" type="CATEGORYNAME">
                      <a:rPr lang="en-US" sz="900" baseline="0"/>
                      <a:pPr algn="r">
                        <a:defRPr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9210300655952"/>
                      <c:h val="5.291226121019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89B2-4570-8305-022FDD04321C}"/>
                </c:ext>
              </c:extLst>
            </c:dLbl>
            <c:dLbl>
              <c:idx val="9"/>
              <c:layout>
                <c:manualLayout>
                  <c:x val="-7.3679506758357063E-2"/>
                  <c:y val="2.3393646122891331E-3"/>
                </c:manualLayout>
              </c:layout>
              <c:tx>
                <c:rich>
                  <a:bodyPr/>
                  <a:lstStyle/>
                  <a:p>
                    <a:fld id="{94C31573-337D-4E9C-B118-433C16BC54B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F4C0DF2-A936-4E27-AA18-0346F520F473}" type="CATEGORYNAME">
                      <a:rPr lang="en-US" baseline="0"/>
                      <a:pPr/>
                      <a:t>[NOMBRE DE CATEGORÍA]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9B2-4570-8305-022FDD04321C}"/>
                </c:ext>
              </c:extLst>
            </c:dLbl>
            <c:dLbl>
              <c:idx val="10"/>
              <c:layout>
                <c:manualLayout>
                  <c:x val="-9.5868770742545559E-2"/>
                  <c:y val="2.3395487997241609E-3"/>
                </c:manualLayout>
              </c:layout>
              <c:tx>
                <c:rich>
                  <a:bodyPr/>
                  <a:lstStyle/>
                  <a:p>
                    <a:fld id="{BC9CB768-271F-4208-B76E-A2B3C165BF7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410B7BF1-6052-44C5-B1E2-5A64DF360EE0}" type="CATEGORYNAME">
                      <a:rPr lang="en-US" baseline="0" dirty="0"/>
                      <a:pPr/>
                      <a:t>[NOMBRE DE CATEGORÍA]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9B2-4570-8305-022FDD04321C}"/>
                </c:ext>
              </c:extLst>
            </c:dLbl>
            <c:dLbl>
              <c:idx val="11"/>
              <c:layout>
                <c:manualLayout>
                  <c:x val="-2.6212316183552811E-2"/>
                  <c:y val="4.288447905049712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240380F9-D965-4639-AD6C-9CC19F3506DF}" type="CELLRANG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B8C48F23-727A-47AD-8658-D874E7C8F6F3}" type="CATEGORYNAM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9B2-4570-8305-022FDD04321C}"/>
                </c:ext>
              </c:extLst>
            </c:dLbl>
            <c:dLbl>
              <c:idx val="12"/>
              <c:layout>
                <c:manualLayout>
                  <c:x val="-2.096985294684231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715849E3-2FE7-4C97-81B0-BCAAB377CEDD}" type="CELLRANG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06D2846D-101A-4B6B-B38F-6C85AD5F82E1}" type="CATEGORYNAM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9B2-4570-8305-022FDD04321C}"/>
                </c:ext>
              </c:extLst>
            </c:dLbl>
            <c:dLbl>
              <c:idx val="13"/>
              <c:layout>
                <c:manualLayout>
                  <c:x val="-1.2232414218991312E-2"/>
                  <c:y val="2.1442239525248562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33490CB-38D6-451A-81AF-B3DFD77BAEC9}" type="CELLRANG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561E2BCE-61E7-4AD7-A0F1-BDC5CBFB5410}" type="CATEGORYNAM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090939812668"/>
                      <c:h val="5.29122612101998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9B2-4570-8305-022FDD04321C}"/>
                </c:ext>
              </c:extLst>
            </c:dLbl>
            <c:dLbl>
              <c:idx val="14"/>
              <c:layout>
                <c:manualLayout>
                  <c:x val="-4.5434681384824906E-2"/>
                  <c:y val="2.3391804248541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EB6C7E15-7038-4C0B-B51A-2B42C869B2B0}" type="CELLRANG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ED97CA85-64EB-4777-93EC-1D50159AEE31}" type="CATEGORYNAM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89B2-4570-8305-022FDD04321C}"/>
                </c:ext>
              </c:extLst>
            </c:dLbl>
            <c:dLbl>
              <c:idx val="15"/>
              <c:layout>
                <c:manualLayout>
                  <c:x val="-8.9121875024079589E-2"/>
                  <c:y val="5.3605598813121406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CD1549F0-9C82-49A6-9429-758770AF3B8A}" type="CELLRANG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[CELLRANGE]</a:t>
                    </a:fld>
                    <a:r>
                      <a:rPr lang="en-US" sz="9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1E75CBCC-DC91-4C87-9C66-870BF77E3D30}" type="CATEGORYNAME">
                      <a:rPr lang="en-US" sz="900" baseline="0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defRPr>
                      </a:pPr>
                      <a:t>[NOMBRE DE CATEGORÍA]</a:t>
                    </a:fld>
                    <a:endParaRPr lang="en-US" sz="9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9B2-4570-8305-022FDD043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'Grafica piramiede fto princ'!$A$17:$A$32</c:f>
              <c:strCache>
                <c:ptCount val="16"/>
                <c:pt idx="0">
                  <c:v>RESTO SECTORES</c:v>
                </c:pt>
                <c:pt idx="1">
                  <c:v>TRANSPORTE</c:v>
                </c:pt>
                <c:pt idx="2">
                  <c:v>RELACIONES EXTERIORES</c:v>
                </c:pt>
                <c:pt idx="3">
                  <c:v>INCLUSIÓN SOCIAL Y RECONCILIACIÓN</c:v>
                </c:pt>
                <c:pt idx="4">
                  <c:v>INTERIOR</c:v>
                </c:pt>
                <c:pt idx="5">
                  <c:v>REGISTRADURÍA</c:v>
                </c:pt>
                <c:pt idx="6">
                  <c:v>VIVIENDA, CIUDAD Y TERRITORIO</c:v>
                </c:pt>
                <c:pt idx="7">
                  <c:v>ORGANISMOS DE CONTROL</c:v>
                </c:pt>
                <c:pt idx="8">
                  <c:v>JUSTICIA Y DEL DERECHO</c:v>
                </c:pt>
                <c:pt idx="9">
                  <c:v>FISCALÍA</c:v>
                </c:pt>
                <c:pt idx="10">
                  <c:v>RAMA JUDICIAL</c:v>
                </c:pt>
                <c:pt idx="11">
                  <c:v>HACIENDA</c:v>
                </c:pt>
                <c:pt idx="12">
                  <c:v>TRABAJO</c:v>
                </c:pt>
                <c:pt idx="13">
                  <c:v>SALUD Y PROTECCIÓN SOCIAL</c:v>
                </c:pt>
                <c:pt idx="14">
                  <c:v>DEFENSA Y POLICÍA</c:v>
                </c:pt>
                <c:pt idx="15">
                  <c:v>EDUCACIÓN</c:v>
                </c:pt>
              </c:strCache>
            </c:strRef>
          </c:cat>
          <c:val>
            <c:numRef>
              <c:f>'Grafica piramiede fto princ'!$C$17:$C$32</c:f>
              <c:numCache>
                <c:formatCode>#,###,,,</c:formatCode>
                <c:ptCount val="16"/>
                <c:pt idx="0">
                  <c:v>-11047593951162.543</c:v>
                </c:pt>
                <c:pt idx="1">
                  <c:v>-1073068589350.4762</c:v>
                </c:pt>
                <c:pt idx="2">
                  <c:v>-1116632000000</c:v>
                </c:pt>
                <c:pt idx="3">
                  <c:v>-5447555866514.5566</c:v>
                </c:pt>
                <c:pt idx="4">
                  <c:v>-1823026620627</c:v>
                </c:pt>
                <c:pt idx="5">
                  <c:v>-1047158984851.8838</c:v>
                </c:pt>
                <c:pt idx="6">
                  <c:v>-2738580615368.6499</c:v>
                </c:pt>
                <c:pt idx="7">
                  <c:v>-2511482665853</c:v>
                </c:pt>
                <c:pt idx="8">
                  <c:v>-3006751326800</c:v>
                </c:pt>
                <c:pt idx="9">
                  <c:v>-4400765470418</c:v>
                </c:pt>
                <c:pt idx="10">
                  <c:v>-4940888978928</c:v>
                </c:pt>
                <c:pt idx="11">
                  <c:v>-24888793361360.023</c:v>
                </c:pt>
                <c:pt idx="12">
                  <c:v>-23160088768300</c:v>
                </c:pt>
                <c:pt idx="13">
                  <c:v>-36179492662708</c:v>
                </c:pt>
                <c:pt idx="14">
                  <c:v>-37353622486239</c:v>
                </c:pt>
                <c:pt idx="15">
                  <c:v>-43006517380100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piramiede fto princ'!$B$17:$B$32</c15:f>
                <c15:dlblRangeCache>
                  <c:ptCount val="16"/>
                  <c:pt idx="0">
                    <c:v>11,048</c:v>
                  </c:pt>
                  <c:pt idx="1">
                    <c:v>1,073</c:v>
                  </c:pt>
                  <c:pt idx="2">
                    <c:v>1,117</c:v>
                  </c:pt>
                  <c:pt idx="3">
                    <c:v>5,448</c:v>
                  </c:pt>
                  <c:pt idx="4">
                    <c:v>1,823</c:v>
                  </c:pt>
                  <c:pt idx="5">
                    <c:v>1,047</c:v>
                  </c:pt>
                  <c:pt idx="6">
                    <c:v>2,739</c:v>
                  </c:pt>
                  <c:pt idx="7">
                    <c:v>2,511</c:v>
                  </c:pt>
                  <c:pt idx="8">
                    <c:v>3,007</c:v>
                  </c:pt>
                  <c:pt idx="9">
                    <c:v>4,401</c:v>
                  </c:pt>
                  <c:pt idx="10">
                    <c:v>4,941</c:v>
                  </c:pt>
                  <c:pt idx="11">
                    <c:v>24,889</c:v>
                  </c:pt>
                  <c:pt idx="12">
                    <c:v>23,160</c:v>
                  </c:pt>
                  <c:pt idx="13">
                    <c:v>36,179</c:v>
                  </c:pt>
                  <c:pt idx="14">
                    <c:v>37,354</c:v>
                  </c:pt>
                  <c:pt idx="15">
                    <c:v>43,007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89B2-4570-8305-022FDD04321C}"/>
            </c:ext>
          </c:extLst>
        </c:ser>
        <c:ser>
          <c:idx val="1"/>
          <c:order val="1"/>
          <c:spPr>
            <a:solidFill>
              <a:srgbClr val="00C27F"/>
            </a:solidFill>
            <a:ln>
              <a:solidFill>
                <a:srgbClr val="00C27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0956372113149239"/>
                  <c:y val="-2.33918042485410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9B2-4570-8305-022FDD04321C}"/>
                </c:ext>
              </c:extLst>
            </c:dLbl>
            <c:dLbl>
              <c:idx val="1"/>
              <c:layout>
                <c:manualLayout>
                  <c:x val="6.9102908367404667E-2"/>
                  <c:y val="-8.5094594982881616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9B2-4570-8305-022FDD04321C}"/>
                </c:ext>
              </c:extLst>
            </c:dLbl>
            <c:dLbl>
              <c:idx val="2"/>
              <c:layout>
                <c:manualLayout>
                  <c:x val="0.1402407521151575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4006992152541"/>
                      <c:h val="5.28888694059513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89B2-4570-8305-022FDD04321C}"/>
                </c:ext>
              </c:extLst>
            </c:dLbl>
            <c:dLbl>
              <c:idx val="3"/>
              <c:layout>
                <c:manualLayout>
                  <c:x val="0.15780763764974726"/>
                  <c:y val="-4.4443914056987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5561271048282"/>
                      <c:h val="4.8872708614570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89B2-4570-8305-022FDD04321C}"/>
                </c:ext>
              </c:extLst>
            </c:dLbl>
            <c:dLbl>
              <c:idx val="4"/>
              <c:layout>
                <c:manualLayout>
                  <c:x val="6.6054611767644253E-2"/>
                  <c:y val="-9.588666123540003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B2-4570-8305-022FDD04321C}"/>
                </c:ext>
              </c:extLst>
            </c:dLbl>
            <c:dLbl>
              <c:idx val="5"/>
              <c:layout>
                <c:manualLayout>
                  <c:x val="7.8774870068552258E-2"/>
                  <c:y val="-2.33918042485419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B2-4570-8305-022FDD04321C}"/>
                </c:ext>
              </c:extLst>
            </c:dLbl>
            <c:dLbl>
              <c:idx val="6"/>
              <c:layout>
                <c:manualLayout>
                  <c:x val="0.1429227571889169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8637752119825"/>
                      <c:h val="4.8872708614570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89B2-4570-8305-022FDD04321C}"/>
                </c:ext>
              </c:extLst>
            </c:dLbl>
            <c:dLbl>
              <c:idx val="7"/>
              <c:layout>
                <c:manualLayout>
                  <c:x val="0.1721867098465842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70719480608116"/>
                      <c:h val="4.8896951029558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89B2-4570-8305-022FDD04321C}"/>
                </c:ext>
              </c:extLst>
            </c:dLbl>
            <c:dLbl>
              <c:idx val="8"/>
              <c:layout>
                <c:manualLayout>
                  <c:x val="0.1611073623447487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3747251465532"/>
                      <c:h val="4.8896951029558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89B2-4570-8305-022FDD04321C}"/>
                </c:ext>
              </c:extLst>
            </c:dLbl>
            <c:dLbl>
              <c:idx val="9"/>
              <c:layout>
                <c:manualLayout>
                  <c:x val="7.1906435208605693E-2"/>
                  <c:y val="-2.33918042485419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9B2-4570-8305-022FDD04321C}"/>
                </c:ext>
              </c:extLst>
            </c:dLbl>
            <c:dLbl>
              <c:idx val="10"/>
              <c:layout>
                <c:manualLayout>
                  <c:x val="9.1730405932622966E-2"/>
                  <c:y val="4.91799883197776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9B2-4570-8305-022FDD04321C}"/>
                </c:ext>
              </c:extLst>
            </c:dLbl>
            <c:dLbl>
              <c:idx val="11"/>
              <c:layout>
                <c:manualLayout>
                  <c:x val="1.0987432398367828E-2"/>
                  <c:y val="-4.288447905049712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9B2-4570-8305-022FDD04321C}"/>
                </c:ext>
              </c:extLst>
            </c:dLbl>
            <c:dLbl>
              <c:idx val="12"/>
              <c:layout>
                <c:manualLayout>
                  <c:x val="4.418969956420132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9B2-4570-8305-022FDD04321C}"/>
                </c:ext>
              </c:extLst>
            </c:dLbl>
            <c:dLbl>
              <c:idx val="13"/>
              <c:layout>
                <c:manualLayout>
                  <c:x val="1.8736921361400215E-2"/>
                  <c:y val="-1.111097851424679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03551115254933"/>
                      <c:h val="4.8896951029558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89B2-4570-8305-022FDD04321C}"/>
                </c:ext>
              </c:extLst>
            </c:dLbl>
            <c:dLbl>
              <c:idx val="14"/>
              <c:layout>
                <c:manualLayout>
                  <c:x val="6.9416680334681055E-2"/>
                  <c:y val="-1.111097851424679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9B2-4570-8305-022FDD04321C}"/>
                </c:ext>
              </c:extLst>
            </c:dLbl>
            <c:dLbl>
              <c:idx val="15"/>
              <c:layout>
                <c:manualLayout>
                  <c:x val="0.10330033012382671"/>
                  <c:y val="-5.5554892571233959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89B2-4570-8305-022FDD043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piramiede fto princ'!$A$17:$A$32</c:f>
              <c:strCache>
                <c:ptCount val="16"/>
                <c:pt idx="0">
                  <c:v>RESTO SECTORES</c:v>
                </c:pt>
                <c:pt idx="1">
                  <c:v>TRANSPORTE</c:v>
                </c:pt>
                <c:pt idx="2">
                  <c:v>RELACIONES EXTERIORES</c:v>
                </c:pt>
                <c:pt idx="3">
                  <c:v>INCLUSIÓN SOCIAL Y RECONCILIACIÓN</c:v>
                </c:pt>
                <c:pt idx="4">
                  <c:v>INTERIOR</c:v>
                </c:pt>
                <c:pt idx="5">
                  <c:v>REGISTRADURÍA</c:v>
                </c:pt>
                <c:pt idx="6">
                  <c:v>VIVIENDA, CIUDAD Y TERRITORIO</c:v>
                </c:pt>
                <c:pt idx="7">
                  <c:v>ORGANISMOS DE CONTROL</c:v>
                </c:pt>
                <c:pt idx="8">
                  <c:v>JUSTICIA Y DEL DERECHO</c:v>
                </c:pt>
                <c:pt idx="9">
                  <c:v>FISCALÍA</c:v>
                </c:pt>
                <c:pt idx="10">
                  <c:v>RAMA JUDICIAL</c:v>
                </c:pt>
                <c:pt idx="11">
                  <c:v>HACIENDA</c:v>
                </c:pt>
                <c:pt idx="12">
                  <c:v>TRABAJO</c:v>
                </c:pt>
                <c:pt idx="13">
                  <c:v>SALUD Y PROTECCIÓN SOCIAL</c:v>
                </c:pt>
                <c:pt idx="14">
                  <c:v>DEFENSA Y POLICÍA</c:v>
                </c:pt>
                <c:pt idx="15">
                  <c:v>EDUCACIÓN</c:v>
                </c:pt>
              </c:strCache>
            </c:strRef>
          </c:cat>
          <c:val>
            <c:numRef>
              <c:f>'Grafica piramiede fto princ'!$D$17:$D$32</c:f>
              <c:numCache>
                <c:formatCode>#,###,,,</c:formatCode>
                <c:ptCount val="16"/>
                <c:pt idx="0">
                  <c:v>6854443489561</c:v>
                </c:pt>
                <c:pt idx="1">
                  <c:v>1145106451370</c:v>
                </c:pt>
                <c:pt idx="2">
                  <c:v>1292096000000</c:v>
                </c:pt>
                <c:pt idx="3">
                  <c:v>1680010609127</c:v>
                </c:pt>
                <c:pt idx="4">
                  <c:v>1844591500000</c:v>
                </c:pt>
                <c:pt idx="5">
                  <c:v>2213049562695</c:v>
                </c:pt>
                <c:pt idx="6">
                  <c:v>2652364217418</c:v>
                </c:pt>
                <c:pt idx="7">
                  <c:v>2731400163780</c:v>
                </c:pt>
                <c:pt idx="8">
                  <c:v>3235711031766</c:v>
                </c:pt>
                <c:pt idx="9">
                  <c:v>4667362500000</c:v>
                </c:pt>
                <c:pt idx="10">
                  <c:v>5211465200000</c:v>
                </c:pt>
                <c:pt idx="11">
                  <c:v>20035621801679</c:v>
                </c:pt>
                <c:pt idx="12">
                  <c:v>31849478864000</c:v>
                </c:pt>
                <c:pt idx="13">
                  <c:v>40121045260776</c:v>
                </c:pt>
                <c:pt idx="14">
                  <c:v>40583608000000</c:v>
                </c:pt>
                <c:pt idx="15">
                  <c:v>44018428258931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9B2-4570-8305-022FDD0432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65808224"/>
        <c:axId val="2065791584"/>
      </c:barChart>
      <c:valAx>
        <c:axId val="2065791584"/>
        <c:scaling>
          <c:orientation val="minMax"/>
        </c:scaling>
        <c:delete val="1"/>
        <c:axPos val="t"/>
        <c:numFmt formatCode="#,###,,," sourceLinked="1"/>
        <c:majorTickMark val="out"/>
        <c:minorTickMark val="none"/>
        <c:tickLblPos val="nextTo"/>
        <c:crossAx val="2065808224"/>
        <c:crosses val="max"/>
        <c:crossBetween val="between"/>
      </c:valAx>
      <c:catAx>
        <c:axId val="206580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579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60217-E45B-4E08-9484-FFBA33F264A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E51D25-0098-4035-A1D8-10555CB344AB}">
      <dgm:prSet phldrT="[Texto]" custT="1"/>
      <dgm:spPr>
        <a:xfrm>
          <a:off x="2854037" y="-16461"/>
          <a:ext cx="1793617" cy="889334"/>
        </a:xfrm>
        <a:prstGeom prst="roundRect">
          <a:avLst>
            <a:gd name="adj" fmla="val 10000"/>
          </a:avLst>
        </a:prstGeom>
        <a:solidFill>
          <a:srgbClr val="3366B9">
            <a:alpha val="90000"/>
          </a:srgbClr>
        </a:solidFill>
        <a:ln>
          <a:noFill/>
        </a:ln>
      </dgm:spPr>
      <dgm:t>
        <a:bodyPr/>
        <a:lstStyle/>
        <a:p>
          <a:r>
            <a:rPr lang="es-ES" sz="24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INGRESOS</a:t>
          </a:r>
        </a:p>
      </dgm:t>
    </dgm:pt>
    <dgm:pt modelId="{70FE8E21-930B-437C-86D6-014FD165F92C}" type="parTrans" cxnId="{03AFD1A1-A56B-48CF-969B-7CD790FDBF22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992104CF-E61A-47D7-AB1D-08FD8F209EBD}" type="sibTrans" cxnId="{03AFD1A1-A56B-48CF-969B-7CD790FDBF22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1E77B4C0-0D3E-49BE-A5FB-D2629E786CF9}">
      <dgm:prSet phldrT="[Texto]" custT="1"/>
      <dgm:spPr>
        <a:xfrm rot="240000">
          <a:off x="3049704" y="2061204"/>
          <a:ext cx="1525806" cy="1082024"/>
        </a:xfrm>
        <a:prstGeom prst="roundRect">
          <a:avLst/>
        </a:prstGeom>
        <a:solidFill>
          <a:srgbClr val="00817D"/>
        </a:solidFill>
        <a:ln>
          <a:noFill/>
        </a:ln>
      </dgm:spPr>
      <dgm:t>
        <a:bodyPr/>
        <a:lstStyle/>
        <a:p>
          <a:r>
            <a:rPr lang="es-ES" sz="2800" b="1">
              <a:latin typeface="Century Gothic" panose="020B0502020202020204" pitchFamily="34" charset="0"/>
              <a:ea typeface="+mn-ea"/>
              <a:cs typeface="+mn-cs"/>
            </a:rPr>
            <a:t>348,3</a:t>
          </a:r>
          <a:endParaRPr lang="es-ES" sz="28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FBEAF5F6-A0EE-4F2C-885B-ED09509EB82C}" type="parTrans" cxnId="{BFFB9071-CAB1-4E7C-B321-68774C08850B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AFFDB1CF-4D5F-44A3-8612-A5396DD54B7D}" type="sibTrans" cxnId="{BFFB9071-CAB1-4E7C-B321-68774C08850B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F5F5A638-7EFB-4D4F-B0BB-B9F59C4DC7C2}">
      <dgm:prSet phldrT="[Texto]" custT="1"/>
      <dgm:spPr>
        <a:xfrm>
          <a:off x="4995108" y="-16461"/>
          <a:ext cx="1793617" cy="889334"/>
        </a:xfrm>
        <a:prstGeom prst="roundRect">
          <a:avLst>
            <a:gd name="adj" fmla="val 10000"/>
          </a:avLst>
        </a:prstGeom>
        <a:solidFill>
          <a:srgbClr val="3366B9">
            <a:alpha val="90000"/>
          </a:srgbClr>
        </a:solidFill>
        <a:ln>
          <a:noFill/>
        </a:ln>
      </dgm:spPr>
      <dgm:t>
        <a:bodyPr/>
        <a:lstStyle/>
        <a:p>
          <a:r>
            <a:rPr lang="es-ES" sz="24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GASTOS</a:t>
          </a:r>
        </a:p>
      </dgm:t>
    </dgm:pt>
    <dgm:pt modelId="{1DDB07C7-83CD-4DCE-A8EF-940AFE6BE8E0}" type="parTrans" cxnId="{A4359D43-5DCC-4F32-9113-5FA1232C1FDB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98F35C3B-D4BF-4AE3-BDE1-0BF812830F0D}" type="sibTrans" cxnId="{A4359D43-5DCC-4F32-9113-5FA1232C1FDB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28DAFFA8-8266-4921-8773-1A6716F96D50}">
      <dgm:prSet phldrT="[Texto]"/>
      <dgm:spPr>
        <a:xfrm rot="240000">
          <a:off x="5170188" y="2209431"/>
          <a:ext cx="1525806" cy="1082024"/>
        </a:xfrm>
        <a:prstGeom prst="roundRect">
          <a:avLst/>
        </a:prstGeom>
      </dgm:spPr>
      <dgm:t>
        <a:bodyPr/>
        <a:lstStyle/>
        <a:p>
          <a:endParaRPr lang="es-ES" b="1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B560FF35-9F96-48A4-8B17-8C8E49F27C02}" type="parTrans" cxnId="{863D2196-AD00-467A-B150-F85D76C96C80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9EDFB81F-4544-487C-9E7D-C5B6DDE24B0C}" type="sibTrans" cxnId="{863D2196-AD00-467A-B150-F85D76C96C80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348E072F-55CA-4D4A-842C-8A3B55A0886E}">
      <dgm:prSet phldrT="[Texto]"/>
      <dgm:spPr>
        <a:xfrm rot="240000">
          <a:off x="5252537" y="1089487"/>
          <a:ext cx="1525806" cy="1082024"/>
        </a:xfrm>
        <a:prstGeom prst="roundRect">
          <a:avLst/>
        </a:prstGeom>
      </dgm:spPr>
      <dgm:t>
        <a:bodyPr/>
        <a:lstStyle/>
        <a:p>
          <a:endParaRPr lang="es-ES" b="1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4E78A8D-8570-4B15-8B48-C4A94FE2BD64}" type="parTrans" cxnId="{063E6A47-7A49-40C5-ACAC-A35A743B6B9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410E896F-171F-4230-8192-C4FFC9CA4A48}" type="sibTrans" cxnId="{063E6A47-7A49-40C5-ACAC-A35A743B6B9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674B2876-8CF7-444F-BD43-A7CCF161E290}" type="pres">
      <dgm:prSet presAssocID="{13E60217-E45B-4E08-9484-FFBA33F264A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618FE1-69AE-45E3-AFC4-95F5FD0A096B}" type="pres">
      <dgm:prSet presAssocID="{13E60217-E45B-4E08-9484-FFBA33F264A0}" presName="dummyMaxCanvas" presStyleCnt="0"/>
      <dgm:spPr/>
    </dgm:pt>
    <dgm:pt modelId="{C7A8FA19-462A-4230-B0D3-1E977495E764}" type="pres">
      <dgm:prSet presAssocID="{13E60217-E45B-4E08-9484-FFBA33F264A0}" presName="parentComposite" presStyleCnt="0"/>
      <dgm:spPr/>
    </dgm:pt>
    <dgm:pt modelId="{6DA0BDB7-1BB8-4291-AB76-44D9F3BA4B85}" type="pres">
      <dgm:prSet presAssocID="{13E60217-E45B-4E08-9484-FFBA33F264A0}" presName="parent1" presStyleLbl="alignAccFollowNode1" presStyleIdx="0" presStyleCnt="4" custScaleX="121004" custScaleY="107996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06969AAE-4CBF-4C2E-AFC8-43442DFD9A4D}" type="pres">
      <dgm:prSet presAssocID="{13E60217-E45B-4E08-9484-FFBA33F264A0}" presName="parent2" presStyleLbl="alignAccFollowNode1" presStyleIdx="1" presStyleCnt="4" custScaleX="121004" custScaleY="107996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3D0E926-93AA-471E-BE76-9A62E61CC096}" type="pres">
      <dgm:prSet presAssocID="{13E60217-E45B-4E08-9484-FFBA33F264A0}" presName="childrenComposite" presStyleCnt="0"/>
      <dgm:spPr/>
    </dgm:pt>
    <dgm:pt modelId="{7996B086-5AA5-4E6A-A182-E47069D64C5C}" type="pres">
      <dgm:prSet presAssocID="{13E60217-E45B-4E08-9484-FFBA33F264A0}" presName="dummyMaxCanvas_ChildArea" presStyleCnt="0"/>
      <dgm:spPr/>
    </dgm:pt>
    <dgm:pt modelId="{26BFEC79-6493-482C-BFF8-1017EC84A7CD}" type="pres">
      <dgm:prSet presAssocID="{13E60217-E45B-4E08-9484-FFBA33F264A0}" presName="fulcrum" presStyleLbl="alignAccFollowNode1" presStyleIdx="2" presStyleCnt="4"/>
      <dgm:spPr>
        <a:xfrm>
          <a:off x="4512573" y="3516288"/>
          <a:ext cx="617616" cy="617616"/>
        </a:xfrm>
        <a:prstGeom prst="triangle">
          <a:avLst/>
        </a:prstGeom>
        <a:solidFill>
          <a:srgbClr val="00C27F">
            <a:alpha val="50000"/>
          </a:srgbClr>
        </a:solidFill>
        <a:ln>
          <a:noFill/>
        </a:ln>
      </dgm:spPr>
    </dgm:pt>
    <dgm:pt modelId="{F6FCD7BD-9722-4FB5-8EBC-BFE2FABED6B4}" type="pres">
      <dgm:prSet presAssocID="{13E60217-E45B-4E08-9484-FFBA33F264A0}" presName="balance_12" presStyleLbl="alignAccFollowNode1" presStyleIdx="3" presStyleCnt="4" custScaleY="109617">
        <dgm:presLayoutVars>
          <dgm:bulletEnabled val="1"/>
        </dgm:presLayoutVars>
      </dgm:prSet>
      <dgm:spPr>
        <a:xfrm rot="240000">
          <a:off x="2789723" y="3239169"/>
          <a:ext cx="4063317" cy="284134"/>
        </a:xfrm>
        <a:prstGeom prst="rect">
          <a:avLst/>
        </a:prstGeom>
        <a:solidFill>
          <a:srgbClr val="00C27F">
            <a:alpha val="50000"/>
          </a:srgbClr>
        </a:solidFill>
        <a:ln>
          <a:noFill/>
        </a:ln>
      </dgm:spPr>
    </dgm:pt>
    <dgm:pt modelId="{1AE30A59-2A3A-4395-B5E3-C7054B82F15C}" type="pres">
      <dgm:prSet presAssocID="{13E60217-E45B-4E08-9484-FFBA33F264A0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46AEF-2AAE-4576-BC57-8AFB073F8D8D}" type="pres">
      <dgm:prSet presAssocID="{13E60217-E45B-4E08-9484-FFBA33F264A0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7F815-B296-470D-98CA-B2672385184B}" type="pres">
      <dgm:prSet presAssocID="{13E60217-E45B-4E08-9484-FFBA33F264A0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1B6531-EA8B-42B6-B572-58839ACBE6AC}" type="presOf" srcId="{28DAFFA8-8266-4921-8773-1A6716F96D50}" destId="{1AE30A59-2A3A-4395-B5E3-C7054B82F15C}" srcOrd="0" destOrd="0" presId="urn:microsoft.com/office/officeart/2005/8/layout/balance1"/>
    <dgm:cxn modelId="{063E6A47-7A49-40C5-ACAC-A35A743B6B9C}" srcId="{F5F5A638-7EFB-4D4F-B0BB-B9F59C4DC7C2}" destId="{348E072F-55CA-4D4A-842C-8A3B55A0886E}" srcOrd="1" destOrd="0" parTransId="{44E78A8D-8570-4B15-8B48-C4A94FE2BD64}" sibTransId="{410E896F-171F-4230-8192-C4FFC9CA4A48}"/>
    <dgm:cxn modelId="{0F0BBE5F-6E03-47C1-926D-C32B361BA001}" type="presOf" srcId="{F5F5A638-7EFB-4D4F-B0BB-B9F59C4DC7C2}" destId="{06969AAE-4CBF-4C2E-AFC8-43442DFD9A4D}" srcOrd="0" destOrd="0" presId="urn:microsoft.com/office/officeart/2005/8/layout/balance1"/>
    <dgm:cxn modelId="{A4359D43-5DCC-4F32-9113-5FA1232C1FDB}" srcId="{13E60217-E45B-4E08-9484-FFBA33F264A0}" destId="{F5F5A638-7EFB-4D4F-B0BB-B9F59C4DC7C2}" srcOrd="1" destOrd="0" parTransId="{1DDB07C7-83CD-4DCE-A8EF-940AFE6BE8E0}" sibTransId="{98F35C3B-D4BF-4AE3-BDE1-0BF812830F0D}"/>
    <dgm:cxn modelId="{863D2196-AD00-467A-B150-F85D76C96C80}" srcId="{F5F5A638-7EFB-4D4F-B0BB-B9F59C4DC7C2}" destId="{28DAFFA8-8266-4921-8773-1A6716F96D50}" srcOrd="0" destOrd="0" parTransId="{B560FF35-9F96-48A4-8B17-8C8E49F27C02}" sibTransId="{9EDFB81F-4544-487C-9E7D-C5B6DDE24B0C}"/>
    <dgm:cxn modelId="{5CA216F8-6FB3-4599-AD9A-65C8EF0EAF34}" type="presOf" srcId="{13E60217-E45B-4E08-9484-FFBA33F264A0}" destId="{674B2876-8CF7-444F-BD43-A7CCF161E290}" srcOrd="0" destOrd="0" presId="urn:microsoft.com/office/officeart/2005/8/layout/balance1"/>
    <dgm:cxn modelId="{BA89C851-D4DE-4B85-83EF-7D71F31A0A16}" type="presOf" srcId="{39E51D25-0098-4035-A1D8-10555CB344AB}" destId="{6DA0BDB7-1BB8-4291-AB76-44D9F3BA4B85}" srcOrd="0" destOrd="0" presId="urn:microsoft.com/office/officeart/2005/8/layout/balance1"/>
    <dgm:cxn modelId="{BFFB9071-CAB1-4E7C-B321-68774C08850B}" srcId="{39E51D25-0098-4035-A1D8-10555CB344AB}" destId="{1E77B4C0-0D3E-49BE-A5FB-D2629E786CF9}" srcOrd="0" destOrd="0" parTransId="{FBEAF5F6-A0EE-4F2C-885B-ED09509EB82C}" sibTransId="{AFFDB1CF-4D5F-44A3-8612-A5396DD54B7D}"/>
    <dgm:cxn modelId="{03AFD1A1-A56B-48CF-969B-7CD790FDBF22}" srcId="{13E60217-E45B-4E08-9484-FFBA33F264A0}" destId="{39E51D25-0098-4035-A1D8-10555CB344AB}" srcOrd="0" destOrd="0" parTransId="{70FE8E21-930B-437C-86D6-014FD165F92C}" sibTransId="{992104CF-E61A-47D7-AB1D-08FD8F209EBD}"/>
    <dgm:cxn modelId="{3F400A5E-C1FB-49DB-A481-915FAA3EE849}" type="presOf" srcId="{348E072F-55CA-4D4A-842C-8A3B55A0886E}" destId="{A4046AEF-2AAE-4576-BC57-8AFB073F8D8D}" srcOrd="0" destOrd="0" presId="urn:microsoft.com/office/officeart/2005/8/layout/balance1"/>
    <dgm:cxn modelId="{2C8C761A-4831-446F-90BD-DEF4D3157EBB}" type="presOf" srcId="{1E77B4C0-0D3E-49BE-A5FB-D2629E786CF9}" destId="{DC37F815-B296-470D-98CA-B2672385184B}" srcOrd="0" destOrd="0" presId="urn:microsoft.com/office/officeart/2005/8/layout/balance1"/>
    <dgm:cxn modelId="{A136BCB7-FBA0-4EFA-B803-D917B3CAEBF1}" type="presParOf" srcId="{674B2876-8CF7-444F-BD43-A7CCF161E290}" destId="{11618FE1-69AE-45E3-AFC4-95F5FD0A096B}" srcOrd="0" destOrd="0" presId="urn:microsoft.com/office/officeart/2005/8/layout/balance1"/>
    <dgm:cxn modelId="{09AC815B-2056-4AF2-8682-72160A9C4690}" type="presParOf" srcId="{674B2876-8CF7-444F-BD43-A7CCF161E290}" destId="{C7A8FA19-462A-4230-B0D3-1E977495E764}" srcOrd="1" destOrd="0" presId="urn:microsoft.com/office/officeart/2005/8/layout/balance1"/>
    <dgm:cxn modelId="{611A27A3-7F6A-41C3-B6E9-4F271925B0C8}" type="presParOf" srcId="{C7A8FA19-462A-4230-B0D3-1E977495E764}" destId="{6DA0BDB7-1BB8-4291-AB76-44D9F3BA4B85}" srcOrd="0" destOrd="0" presId="urn:microsoft.com/office/officeart/2005/8/layout/balance1"/>
    <dgm:cxn modelId="{3C44DC8B-19D9-4546-8405-BA7E37E254A6}" type="presParOf" srcId="{C7A8FA19-462A-4230-B0D3-1E977495E764}" destId="{06969AAE-4CBF-4C2E-AFC8-43442DFD9A4D}" srcOrd="1" destOrd="0" presId="urn:microsoft.com/office/officeart/2005/8/layout/balance1"/>
    <dgm:cxn modelId="{807E0A09-C766-4212-9BFD-A36DE36E5A35}" type="presParOf" srcId="{674B2876-8CF7-444F-BD43-A7CCF161E290}" destId="{A3D0E926-93AA-471E-BE76-9A62E61CC096}" srcOrd="2" destOrd="0" presId="urn:microsoft.com/office/officeart/2005/8/layout/balance1"/>
    <dgm:cxn modelId="{DA324295-D02E-4CC4-86DE-722AE6D099F1}" type="presParOf" srcId="{A3D0E926-93AA-471E-BE76-9A62E61CC096}" destId="{7996B086-5AA5-4E6A-A182-E47069D64C5C}" srcOrd="0" destOrd="0" presId="urn:microsoft.com/office/officeart/2005/8/layout/balance1"/>
    <dgm:cxn modelId="{D025AD55-C9C7-4B6F-A469-F1D3665D3D3E}" type="presParOf" srcId="{A3D0E926-93AA-471E-BE76-9A62E61CC096}" destId="{26BFEC79-6493-482C-BFF8-1017EC84A7CD}" srcOrd="1" destOrd="0" presId="urn:microsoft.com/office/officeart/2005/8/layout/balance1"/>
    <dgm:cxn modelId="{3894D51F-1963-412C-8C02-BE6E12AD0116}" type="presParOf" srcId="{A3D0E926-93AA-471E-BE76-9A62E61CC096}" destId="{F6FCD7BD-9722-4FB5-8EBC-BFE2FABED6B4}" srcOrd="2" destOrd="0" presId="urn:microsoft.com/office/officeart/2005/8/layout/balance1"/>
    <dgm:cxn modelId="{E19C4539-C268-4050-920E-88221D209C04}" type="presParOf" srcId="{A3D0E926-93AA-471E-BE76-9A62E61CC096}" destId="{1AE30A59-2A3A-4395-B5E3-C7054B82F15C}" srcOrd="3" destOrd="0" presId="urn:microsoft.com/office/officeart/2005/8/layout/balance1"/>
    <dgm:cxn modelId="{070F8314-FB2E-47E4-91E2-5C07223270F1}" type="presParOf" srcId="{A3D0E926-93AA-471E-BE76-9A62E61CC096}" destId="{A4046AEF-2AAE-4576-BC57-8AFB073F8D8D}" srcOrd="4" destOrd="0" presId="urn:microsoft.com/office/officeart/2005/8/layout/balance1"/>
    <dgm:cxn modelId="{2AC8E9C0-8AE2-4225-9EE2-3DBB3C97505B}" type="presParOf" srcId="{A3D0E926-93AA-471E-BE76-9A62E61CC096}" destId="{DC37F815-B296-470D-98CA-B2672385184B}" srcOrd="5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BDB7-1BB8-4291-AB76-44D9F3BA4B85}">
      <dsp:nvSpPr>
        <dsp:cNvPr id="0" name=""/>
        <dsp:cNvSpPr/>
      </dsp:nvSpPr>
      <dsp:spPr>
        <a:xfrm>
          <a:off x="2657784" y="-15879"/>
          <a:ext cx="1730148" cy="857864"/>
        </a:xfrm>
        <a:prstGeom prst="roundRect">
          <a:avLst>
            <a:gd name="adj" fmla="val 10000"/>
          </a:avLst>
        </a:prstGeom>
        <a:solidFill>
          <a:srgbClr val="3366B9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INGRESOS</a:t>
          </a:r>
        </a:p>
      </dsp:txBody>
      <dsp:txXfrm>
        <a:off x="2682910" y="9247"/>
        <a:ext cx="1679896" cy="807612"/>
      </dsp:txXfrm>
    </dsp:sp>
    <dsp:sp modelId="{06969AAE-4CBF-4C2E-AFC8-43442DFD9A4D}">
      <dsp:nvSpPr>
        <dsp:cNvPr id="0" name=""/>
        <dsp:cNvSpPr/>
      </dsp:nvSpPr>
      <dsp:spPr>
        <a:xfrm>
          <a:off x="4723090" y="-15879"/>
          <a:ext cx="1730148" cy="857864"/>
        </a:xfrm>
        <a:prstGeom prst="roundRect">
          <a:avLst>
            <a:gd name="adj" fmla="val 10000"/>
          </a:avLst>
        </a:prstGeom>
        <a:solidFill>
          <a:srgbClr val="3366B9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rPr>
            <a:t>GASTOS</a:t>
          </a:r>
        </a:p>
      </dsp:txBody>
      <dsp:txXfrm>
        <a:off x="4748216" y="9247"/>
        <a:ext cx="1679896" cy="807612"/>
      </dsp:txXfrm>
    </dsp:sp>
    <dsp:sp modelId="{26BFEC79-6493-482C-BFF8-1017EC84A7CD}">
      <dsp:nvSpPr>
        <dsp:cNvPr id="0" name=""/>
        <dsp:cNvSpPr/>
      </dsp:nvSpPr>
      <dsp:spPr>
        <a:xfrm>
          <a:off x="4257630" y="3391859"/>
          <a:ext cx="595761" cy="595761"/>
        </a:xfrm>
        <a:prstGeom prst="triangle">
          <a:avLst/>
        </a:prstGeom>
        <a:solidFill>
          <a:srgbClr val="00C27F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CD7BD-9722-4FB5-8EBC-BFE2FABED6B4}">
      <dsp:nvSpPr>
        <dsp:cNvPr id="0" name=""/>
        <dsp:cNvSpPr/>
      </dsp:nvSpPr>
      <dsp:spPr>
        <a:xfrm rot="240000">
          <a:off x="2595746" y="3124546"/>
          <a:ext cx="3919530" cy="274080"/>
        </a:xfrm>
        <a:prstGeom prst="rect">
          <a:avLst/>
        </a:prstGeom>
        <a:solidFill>
          <a:srgbClr val="00C27F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30A59-2A3A-4395-B5E3-C7054B82F15C}">
      <dsp:nvSpPr>
        <dsp:cNvPr id="0" name=""/>
        <dsp:cNvSpPr/>
      </dsp:nvSpPr>
      <dsp:spPr>
        <a:xfrm rot="240000">
          <a:off x="4891974" y="2131247"/>
          <a:ext cx="1471813" cy="1043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b="1" kern="120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942925" y="2182198"/>
        <a:ext cx="1369911" cy="941833"/>
      </dsp:txXfrm>
    </dsp:sp>
    <dsp:sp modelId="{A4046AEF-2AAE-4576-BC57-8AFB073F8D8D}">
      <dsp:nvSpPr>
        <dsp:cNvPr id="0" name=""/>
        <dsp:cNvSpPr/>
      </dsp:nvSpPr>
      <dsp:spPr>
        <a:xfrm rot="240000">
          <a:off x="4971409" y="1050934"/>
          <a:ext cx="1471813" cy="1043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b="1" kern="120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022360" y="1101885"/>
        <a:ext cx="1369911" cy="941833"/>
      </dsp:txXfrm>
    </dsp:sp>
    <dsp:sp modelId="{DC37F815-B296-470D-98CA-B2672385184B}">
      <dsp:nvSpPr>
        <dsp:cNvPr id="0" name=""/>
        <dsp:cNvSpPr/>
      </dsp:nvSpPr>
      <dsp:spPr>
        <a:xfrm rot="240000">
          <a:off x="2846527" y="1988265"/>
          <a:ext cx="1471813" cy="1043735"/>
        </a:xfrm>
        <a:prstGeom prst="roundRect">
          <a:avLst/>
        </a:prstGeom>
        <a:solidFill>
          <a:srgbClr val="00817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>
              <a:latin typeface="Century Gothic" panose="020B0502020202020204" pitchFamily="34" charset="0"/>
              <a:ea typeface="+mn-ea"/>
              <a:cs typeface="+mn-cs"/>
            </a:rPr>
            <a:t>348,3</a:t>
          </a:r>
          <a:endParaRPr lang="es-ES" sz="28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897478" y="2039216"/>
        <a:ext cx="1369911" cy="94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0.67157</cdr:x>
      <cdr:y>0.94715</cdr:y>
    </cdr:from>
    <cdr:to>
      <cdr:x>0.73039</cdr:x>
      <cdr:y>0.9472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A686BE6A-FB7D-482A-BE05-36B8BEE9C59B}"/>
            </a:ext>
          </a:extLst>
        </cdr:cNvPr>
        <cdr:cNvCxnSpPr/>
      </cdr:nvCxnSpPr>
      <cdr:spPr>
        <a:xfrm xmlns:a="http://schemas.openxmlformats.org/drawingml/2006/main" flipV="1">
          <a:off x="3287988" y="3375643"/>
          <a:ext cx="288000" cy="17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6A267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C3BD-34ED-4451-9926-20329AF9F59F}" type="datetimeFigureOut">
              <a:rPr lang="es-CO" smtClean="0"/>
              <a:t>24/08/21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BD19-BEB6-47EE-8A18-D75B87C710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99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Son gastos</a:t>
            </a:r>
            <a:r>
              <a:rPr lang="es-CO" baseline="0" dirty="0"/>
              <a:t> PGN, en línea con el mensaje presidencial radicado con  el proyecto PGN 2022.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38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387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49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Son ingresos</a:t>
            </a:r>
            <a:r>
              <a:rPr lang="es-CO" baseline="0" dirty="0"/>
              <a:t> PGN, en línea con el mensaje presidencial radicado con  el proyecto PGN 2022.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443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Son ingresos</a:t>
            </a:r>
            <a:r>
              <a:rPr lang="es-CO" baseline="0" dirty="0"/>
              <a:t> PGN, en línea con el mensaje presidencial radicado con  el proyecto PGN 2022.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43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666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63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(APP y 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325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spcBef>
                <a:spcPct val="50000"/>
              </a:spcBef>
              <a:defRPr/>
            </a:pPr>
            <a:r>
              <a:rPr lang="es-ES" sz="1400" kern="0" dirty="0">
                <a:latin typeface="Century Gothic" panose="020B0502020202020204" pitchFamily="34" charset="0"/>
              </a:rPr>
              <a:t>Los sectores más representativos corresponden a: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400" kern="0" dirty="0">
                <a:latin typeface="Century Gothic" panose="020B0502020202020204" pitchFamily="34" charset="0"/>
              </a:rPr>
              <a:t>Transporte: Corredores arteriales de competitividad, rehabilitación de la red vial primaria, sistemas integrados y estratégicos de transporte público. El 59,6% del sector está autorizado a través de Asociaciones Público – Privadas (APP).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400" kern="0" dirty="0">
                <a:latin typeface="Century Gothic" panose="020B0502020202020204" pitchFamily="34" charset="0"/>
              </a:rPr>
              <a:t>Vivienda, Ciudad y Territorio: Subsidio familiar de vivienda, programas de cobertura condicionada para créditos de vivienda segunda generación, apoyo financiero para el sector de agua potable, adquisiciones diferentes de activos, los más representativos.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300" kern="0" dirty="0">
                <a:latin typeface="Century Gothic" panose="020B0502020202020204" pitchFamily="34" charset="0"/>
              </a:rPr>
              <a:t>Vivienda, Ciudad y Territorio: Subsidios de vivienda y apoyo financiero al sector de agua potable.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300" kern="0" dirty="0">
                <a:latin typeface="Century Gothic" panose="020B0502020202020204" pitchFamily="34" charset="0"/>
              </a:rPr>
              <a:t>Tecnologías de la información y las comunicaciones: Acceso a internet a nivel nacional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300" kern="0" dirty="0">
                <a:latin typeface="Century Gothic" panose="020B0502020202020204" pitchFamily="34" charset="0"/>
              </a:rPr>
              <a:t>Inclusión Social y Reconciliación: Infraestructura social y hábitat para la inclusión social, subsidio adulto mayor, desarrollo integral de la primera infancia, fortalecimiento de familias como agentes de transformación y desarrollo social y atención a hogares rurales víctimas de desplazamiento forzado en condiciones de vulnerabilidad.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300" kern="0" dirty="0">
                <a:latin typeface="Century Gothic" panose="020B0502020202020204" pitchFamily="34" charset="0"/>
              </a:rPr>
              <a:t>Educación: Apoyo para fomentar el acceso con calidad a la educación superior.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300" kern="0" dirty="0">
                <a:latin typeface="Century Gothic" panose="020B0502020202020204" pitchFamily="34" charset="0"/>
              </a:rPr>
              <a:t>Trabajo: Mejoramiento de la formación profesional del SENA.</a:t>
            </a:r>
          </a:p>
          <a:p>
            <a:pPr marL="285750" lvl="1" indent="-285750" algn="just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s-ES" sz="1300" kern="0" dirty="0">
                <a:latin typeface="Century Gothic" panose="020B0502020202020204" pitchFamily="34" charset="0"/>
              </a:rPr>
              <a:t> Salud y Protección Social: Servicios médicos y convencionales del fondo pasivo social de los ferrocarriles nacionales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43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Deuda: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Century Gothic" panose="020B0502020202020204" pitchFamily="34" charset="0"/>
              </a:rPr>
              <a:t>-Incorpora los acuerdos marco de retribución y</a:t>
            </a:r>
            <a:r>
              <a:rPr lang="es-CO" sz="1200" baseline="0" dirty="0">
                <a:latin typeface="Century Gothic" panose="020B0502020202020204" pitchFamily="34" charset="0"/>
              </a:rPr>
              <a:t> fondo de contingencias (pasivos judiciales).</a:t>
            </a:r>
            <a:endParaRPr lang="es-CO" sz="12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FBD19-BEB6-47EE-8A18-D75B87C71008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60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3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8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7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6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8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7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28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38BB-758C-44EE-9B2B-759960A8DA09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0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318953" y="1041955"/>
            <a:ext cx="4777047" cy="2387600"/>
          </a:xfrm>
        </p:spPr>
        <p:txBody>
          <a:bodyPr>
            <a:normAutofit/>
          </a:bodyPr>
          <a:lstStyle/>
          <a:p>
            <a:pPr algn="l"/>
            <a:r>
              <a:rPr lang="es-CO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PRESUPUESTO</a:t>
            </a:r>
            <a:br>
              <a:rPr lang="es-CO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GENERAL</a:t>
            </a:r>
            <a:b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NACION </a:t>
            </a:r>
            <a:r>
              <a:rPr lang="es-CO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2022</a:t>
            </a:r>
            <a:endParaRPr lang="es-E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18953" y="3967184"/>
            <a:ext cx="5616633" cy="720580"/>
          </a:xfrm>
        </p:spPr>
        <p:txBody>
          <a:bodyPr/>
          <a:lstStyle/>
          <a:p>
            <a:pPr algn="l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JOSÉ MANUEL RESTREPO</a:t>
            </a:r>
          </a:p>
          <a:p>
            <a:pPr algn="l">
              <a:spcBef>
                <a:spcPts val="0"/>
              </a:spcBef>
            </a:pPr>
            <a:r>
              <a:rPr 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MINISTRO DE HACIENDA Y CRÉDITO PÚBLICO</a:t>
            </a: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ubtítulo 5"/>
          <p:cNvSpPr txBox="1">
            <a:spLocks/>
          </p:cNvSpPr>
          <p:nvPr/>
        </p:nvSpPr>
        <p:spPr>
          <a:xfrm>
            <a:off x="4588626" y="1812077"/>
            <a:ext cx="618067" cy="86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O" b="1" dirty="0">
                <a:solidFill>
                  <a:schemeClr val="bg1"/>
                </a:solidFill>
              </a:rPr>
              <a:t>DE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O" b="1" dirty="0">
                <a:solidFill>
                  <a:schemeClr val="bg1"/>
                </a:solidFill>
              </a:rPr>
              <a:t>LA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55" y="5225393"/>
            <a:ext cx="3059080" cy="5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198925" y="1917388"/>
            <a:ext cx="2470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4400" b="1" dirty="0">
                <a:solidFill>
                  <a:srgbClr val="6A2671"/>
                </a:solidFill>
                <a:latin typeface="Century Gothic" panose="020B0502020202020204" pitchFamily="34" charset="0"/>
              </a:rPr>
              <a:t>1. Social</a:t>
            </a:r>
            <a:endParaRPr lang="es-ES" sz="4400" b="1" dirty="0">
              <a:solidFill>
                <a:srgbClr val="6A267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DD37A6-8945-4C82-BF68-95CDDD5ADF37}"/>
              </a:ext>
            </a:extLst>
          </p:cNvPr>
          <p:cNvSpPr txBox="1"/>
          <p:nvPr/>
        </p:nvSpPr>
        <p:spPr>
          <a:xfrm>
            <a:off x="4198925" y="2758431"/>
            <a:ext cx="548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Inclusión social y reconciliación</a:t>
            </a:r>
          </a:p>
          <a:p>
            <a:pPr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respecto a prom 18-20: </a:t>
            </a:r>
            <a:r>
              <a:rPr lang="es-CO" dirty="0">
                <a:solidFill>
                  <a:srgbClr val="6A267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97,5%</a:t>
            </a:r>
          </a:p>
          <a:p>
            <a:pPr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respecto a 2021: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dirty="0">
                <a:solidFill>
                  <a:srgbClr val="6686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39,9%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Educación</a:t>
            </a:r>
          </a:p>
          <a:p>
            <a:pPr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respecto a prom 18-20: </a:t>
            </a:r>
            <a:r>
              <a:rPr lang="es-CO" dirty="0">
                <a:solidFill>
                  <a:srgbClr val="6A267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37,4%</a:t>
            </a:r>
          </a:p>
          <a:p>
            <a:pPr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respecto a 2021: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dirty="0">
                <a:solidFill>
                  <a:srgbClr val="6686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16,2%</a:t>
            </a:r>
          </a:p>
          <a:p>
            <a:pPr lvl="1"/>
            <a:endParaRPr lang="es-CO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Salud y Protección Social</a:t>
            </a:r>
          </a:p>
          <a:p>
            <a:pPr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respecto a prom 18-20: </a:t>
            </a:r>
            <a:r>
              <a:rPr lang="es-CO" dirty="0">
                <a:solidFill>
                  <a:srgbClr val="6A267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70,9%</a:t>
            </a:r>
          </a:p>
          <a:p>
            <a:pPr lvl="1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respecto a 2021: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dirty="0">
                <a:solidFill>
                  <a:srgbClr val="6686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21,6%</a:t>
            </a:r>
          </a:p>
        </p:txBody>
      </p:sp>
      <p:grpSp>
        <p:nvGrpSpPr>
          <p:cNvPr id="20" name="Google Shape;6435;p99"/>
          <p:cNvGrpSpPr/>
          <p:nvPr/>
        </p:nvGrpSpPr>
        <p:grpSpPr>
          <a:xfrm>
            <a:off x="3396984" y="4142928"/>
            <a:ext cx="539641" cy="530189"/>
            <a:chOff x="-40748275" y="3238700"/>
            <a:chExt cx="322600" cy="316950"/>
          </a:xfrm>
          <a:solidFill>
            <a:srgbClr val="6A2671"/>
          </a:solidFill>
        </p:grpSpPr>
        <p:sp>
          <p:nvSpPr>
            <p:cNvPr id="21" name="Google Shape;6436;p9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37;p9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38;p9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39;p9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40;p9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41;p9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9002;p104"/>
          <p:cNvGrpSpPr/>
          <p:nvPr/>
        </p:nvGrpSpPr>
        <p:grpSpPr>
          <a:xfrm>
            <a:off x="3370957" y="2965568"/>
            <a:ext cx="612159" cy="603244"/>
            <a:chOff x="-5254775" y="3631325"/>
            <a:chExt cx="296950" cy="292625"/>
          </a:xfrm>
          <a:solidFill>
            <a:srgbClr val="6A2671"/>
          </a:solidFill>
        </p:grpSpPr>
        <p:sp>
          <p:nvSpPr>
            <p:cNvPr id="28" name="Google Shape;9003;p104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04;p104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05;p104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06;p104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007;p104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08;p104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09;p104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2965335" y="1103619"/>
            <a:ext cx="5607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Apuestas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PGN 2022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1569976" y="6251250"/>
            <a:ext cx="940041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* Crecimiento porcentual del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presupuesto de inversión. </a:t>
            </a:r>
          </a:p>
          <a:p>
            <a:pPr algn="ctr"/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Para 2021 apropiación a 30 de junio más FOME y estimaciones de cierre</a:t>
            </a:r>
          </a:p>
        </p:txBody>
      </p:sp>
      <p:grpSp>
        <p:nvGrpSpPr>
          <p:cNvPr id="47" name="Google Shape;6602;p99"/>
          <p:cNvGrpSpPr/>
          <p:nvPr/>
        </p:nvGrpSpPr>
        <p:grpSpPr>
          <a:xfrm>
            <a:off x="3450530" y="5169242"/>
            <a:ext cx="444772" cy="505201"/>
            <a:chOff x="-28069875" y="3175300"/>
            <a:chExt cx="260725" cy="296150"/>
          </a:xfrm>
          <a:solidFill>
            <a:srgbClr val="6A2671"/>
          </a:solidFill>
        </p:grpSpPr>
        <p:sp>
          <p:nvSpPr>
            <p:cNvPr id="48" name="Google Shape;6603;p9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04;p9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05;p9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06;p9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07;p9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08;p9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09;p9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10;p9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11;p9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114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4275" y="2514620"/>
            <a:ext cx="3926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44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2. Económica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DD37A6-8945-4C82-BF68-95CDDD5ADF37}"/>
              </a:ext>
            </a:extLst>
          </p:cNvPr>
          <p:cNvSpPr txBox="1"/>
          <p:nvPr/>
        </p:nvSpPr>
        <p:spPr>
          <a:xfrm>
            <a:off x="1684276" y="3487337"/>
            <a:ext cx="458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CB5F36"/>
                </a:solidFill>
                <a:latin typeface="Century Gothic" panose="020B0502020202020204" pitchFamily="34" charset="0"/>
              </a:rPr>
              <a:t>Transporte</a:t>
            </a:r>
          </a:p>
          <a:p>
            <a:pPr lvl="1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respecto a prom 18-20: </a:t>
            </a:r>
            <a:r>
              <a:rPr lang="es-CO" dirty="0">
                <a:solidFill>
                  <a:srgbClr val="CB5F36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</a:t>
            </a:r>
            <a:r>
              <a:rPr lang="es-419" dirty="0">
                <a:solidFill>
                  <a:srgbClr val="CB5F36"/>
                </a:solidFill>
                <a:latin typeface="Century Gothic" panose="020B0502020202020204" pitchFamily="34" charset="0"/>
              </a:rPr>
              <a:t>70,5%</a:t>
            </a:r>
          </a:p>
          <a:p>
            <a:pPr lvl="1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respecto a 2021: </a:t>
            </a:r>
            <a:r>
              <a:rPr lang="es-CO" dirty="0">
                <a:solidFill>
                  <a:srgbClr val="6686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</a:t>
            </a:r>
            <a:r>
              <a:rPr lang="es-419" dirty="0">
                <a:solidFill>
                  <a:srgbClr val="6686FF"/>
                </a:solidFill>
                <a:latin typeface="Century Gothic" panose="020B0502020202020204" pitchFamily="34" charset="0"/>
              </a:rPr>
              <a:t>3,5%</a:t>
            </a:r>
          </a:p>
          <a:p>
            <a:endParaRPr lang="es-419" b="1" dirty="0">
              <a:solidFill>
                <a:srgbClr val="CB5F36"/>
              </a:solidFill>
              <a:latin typeface="Century Gothic" panose="020B0502020202020204" pitchFamily="34" charset="0"/>
            </a:endParaRPr>
          </a:p>
          <a:p>
            <a:endParaRPr lang="es-419" b="1" dirty="0">
              <a:solidFill>
                <a:srgbClr val="CB5F36"/>
              </a:solidFill>
              <a:latin typeface="Century Gothic" panose="020B0502020202020204" pitchFamily="34" charset="0"/>
            </a:endParaRPr>
          </a:p>
          <a:p>
            <a:endParaRPr lang="es-419" b="1" dirty="0">
              <a:solidFill>
                <a:srgbClr val="CB5F36"/>
              </a:solidFill>
              <a:latin typeface="Century Gothic" panose="020B0502020202020204" pitchFamily="34" charset="0"/>
            </a:endParaRPr>
          </a:p>
          <a:p>
            <a:r>
              <a:rPr lang="es-419" b="1" dirty="0">
                <a:solidFill>
                  <a:srgbClr val="CB5F36"/>
                </a:solidFill>
                <a:latin typeface="Century Gothic" panose="020B0502020202020204" pitchFamily="34" charset="0"/>
              </a:rPr>
              <a:t>Vivienda</a:t>
            </a:r>
          </a:p>
          <a:p>
            <a:pPr lvl="1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respecto a prom 18-20: </a:t>
            </a:r>
            <a:r>
              <a:rPr lang="es-CO" dirty="0">
                <a:solidFill>
                  <a:srgbClr val="CB5F36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</a:t>
            </a:r>
            <a:r>
              <a:rPr lang="es-419" dirty="0">
                <a:solidFill>
                  <a:srgbClr val="CB5F36"/>
                </a:solidFill>
                <a:latin typeface="Century Gothic" panose="020B0502020202020204" pitchFamily="34" charset="0"/>
              </a:rPr>
              <a:t>19,6%</a:t>
            </a:r>
          </a:p>
        </p:txBody>
      </p:sp>
      <p:sp>
        <p:nvSpPr>
          <p:cNvPr id="33" name="Google Shape;6434;p99"/>
          <p:cNvSpPr/>
          <p:nvPr/>
        </p:nvSpPr>
        <p:spPr>
          <a:xfrm>
            <a:off x="828885" y="3630009"/>
            <a:ext cx="621266" cy="618240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CB5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922;p100"/>
          <p:cNvSpPr/>
          <p:nvPr/>
        </p:nvSpPr>
        <p:spPr>
          <a:xfrm>
            <a:off x="817439" y="5114893"/>
            <a:ext cx="612159" cy="613755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CB5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ángulo 34"/>
          <p:cNvSpPr/>
          <p:nvPr/>
        </p:nvSpPr>
        <p:spPr>
          <a:xfrm>
            <a:off x="2965335" y="1389044"/>
            <a:ext cx="5607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Apuestas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PGN 2022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791450" y="2514620"/>
            <a:ext cx="2335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4400" b="1" dirty="0">
                <a:solidFill>
                  <a:srgbClr val="00817D"/>
                </a:solidFill>
                <a:latin typeface="Century Gothic" panose="020B0502020202020204" pitchFamily="34" charset="0"/>
              </a:rPr>
              <a:t>3. Fiscal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FDD37A6-8945-4C82-BF68-95CDDD5ADF37}"/>
              </a:ext>
            </a:extLst>
          </p:cNvPr>
          <p:cNvSpPr txBox="1"/>
          <p:nvPr/>
        </p:nvSpPr>
        <p:spPr>
          <a:xfrm>
            <a:off x="6791450" y="3485146"/>
            <a:ext cx="3825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</a:t>
            </a:r>
            <a:r>
              <a:rPr lang="es-CO" b="1" dirty="0">
                <a:solidFill>
                  <a:srgbClr val="00817D"/>
                </a:solidFill>
                <a:latin typeface="Century Gothic" panose="020B0502020202020204" pitchFamily="34" charset="0"/>
              </a:rPr>
              <a:t>gastos de funcionamiento aumentaron 3,1%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respecto a 2021.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lvl="1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Recorte en adquisición de bienes y servicios (eficiencia en el gasto público)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A88C289-E612-43EF-86ED-EA91A7C49CEC}"/>
              </a:ext>
            </a:extLst>
          </p:cNvPr>
          <p:cNvSpPr/>
          <p:nvPr/>
        </p:nvSpPr>
        <p:spPr>
          <a:xfrm>
            <a:off x="1569976" y="6251250"/>
            <a:ext cx="940041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* Crecimiento porcentual del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presupuesto de inversión. </a:t>
            </a:r>
          </a:p>
          <a:p>
            <a:pPr algn="ctr"/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Para 2021 apropiación a 30 de junio más FOME y estimaciones de cierre</a:t>
            </a:r>
          </a:p>
        </p:txBody>
      </p:sp>
    </p:spTree>
    <p:extLst>
      <p:ext uri="{BB962C8B-B14F-4D97-AF65-F5344CB8AC3E}">
        <p14:creationId xmlns:p14="http://schemas.microsoft.com/office/powerpoint/2010/main" val="170939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>
          <a:xfrm>
            <a:off x="3015894" y="2819400"/>
            <a:ext cx="7614006" cy="226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Modernización de la Información de  Gestión Financiera Pública</a:t>
            </a:r>
            <a:r>
              <a:rPr lang="es-E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419" sz="3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para seguir avanzando hacia estándares internacionales</a:t>
            </a:r>
            <a:endParaRPr lang="es-E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2802917" y="1466561"/>
            <a:ext cx="6784571" cy="641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Para el 2022, tendremos retos en materia de </a:t>
            </a:r>
            <a:r>
              <a:rPr lang="es-419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Eficiencia y Presupuesto Programático: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80733" y="3018445"/>
            <a:ext cx="142218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15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1.</a:t>
            </a:r>
            <a:endParaRPr lang="es-ES" sz="11500" dirty="0"/>
          </a:p>
        </p:txBody>
      </p:sp>
      <p:sp>
        <p:nvSpPr>
          <p:cNvPr id="5" name="Rectángulo 4"/>
          <p:cNvSpPr/>
          <p:nvPr/>
        </p:nvSpPr>
        <p:spPr>
          <a:xfrm>
            <a:off x="3015894" y="5452645"/>
            <a:ext cx="5052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(CONPES 4008 de 2020)</a:t>
            </a:r>
          </a:p>
        </p:txBody>
      </p:sp>
    </p:spTree>
    <p:extLst>
      <p:ext uri="{BB962C8B-B14F-4D97-AF65-F5344CB8AC3E}">
        <p14:creationId xmlns:p14="http://schemas.microsoft.com/office/powerpoint/2010/main" val="127950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>
          <a:xfrm>
            <a:off x="3015894" y="1932340"/>
            <a:ext cx="8337906" cy="3022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Adopción de un clasificador programático como eje de la conexión entre la planeación y el presupuesto </a:t>
            </a:r>
            <a:r>
              <a:rPr lang="es-419" sz="3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(funcionamiento e inversión) para la presupuestación orientada a resultados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80733" y="2408845"/>
            <a:ext cx="142218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15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2.</a:t>
            </a:r>
            <a:endParaRPr lang="es-ES" sz="11500" dirty="0"/>
          </a:p>
        </p:txBody>
      </p:sp>
      <p:sp>
        <p:nvSpPr>
          <p:cNvPr id="5" name="Rectángulo 4"/>
          <p:cNvSpPr/>
          <p:nvPr/>
        </p:nvSpPr>
        <p:spPr>
          <a:xfrm>
            <a:off x="3015894" y="5287545"/>
            <a:ext cx="5052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(PND 2018-2022)</a:t>
            </a:r>
          </a:p>
        </p:txBody>
      </p:sp>
    </p:spTree>
    <p:extLst>
      <p:ext uri="{BB962C8B-B14F-4D97-AF65-F5344CB8AC3E}">
        <p14:creationId xmlns:p14="http://schemas.microsoft.com/office/powerpoint/2010/main" val="238796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>
          <a:xfrm>
            <a:off x="3015894" y="1424340"/>
            <a:ext cx="8337906" cy="3022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Formulación de una Política Nacional de Eficiencia del Gasto, </a:t>
            </a:r>
            <a:r>
              <a:rPr lang="es-419" sz="3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desde la perspectiva del proceso presupuestal. Por eso el PGN 2022 se construyó con: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80733" y="1900845"/>
            <a:ext cx="142218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15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3.</a:t>
            </a:r>
            <a:endParaRPr lang="es-ES" sz="11500" dirty="0"/>
          </a:p>
        </p:txBody>
      </p:sp>
      <p:sp>
        <p:nvSpPr>
          <p:cNvPr id="5" name="Rectángulo 4"/>
          <p:cNvSpPr/>
          <p:nvPr/>
        </p:nvSpPr>
        <p:spPr>
          <a:xfrm>
            <a:off x="3587394" y="4652545"/>
            <a:ext cx="505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Racionalización de gastos operacionales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En línea con las políticas de austeridad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Garantía de cubrimiento de los principales programas estatales</a:t>
            </a:r>
          </a:p>
        </p:txBody>
      </p:sp>
    </p:spTree>
    <p:extLst>
      <p:ext uri="{BB962C8B-B14F-4D97-AF65-F5344CB8AC3E}">
        <p14:creationId xmlns:p14="http://schemas.microsoft.com/office/powerpoint/2010/main" val="289549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625150" y="1877395"/>
            <a:ext cx="4565975" cy="319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03|</a:t>
            </a:r>
          </a:p>
          <a:p>
            <a:pPr>
              <a:lnSpc>
                <a:spcPct val="100000"/>
              </a:lnSpc>
            </a:pPr>
            <a:r>
              <a:rPr lang="es-419" sz="4600" dirty="0">
                <a:solidFill>
                  <a:schemeClr val="bg1"/>
                </a:solidFill>
                <a:latin typeface="Century Gothic" panose="020B0502020202020204" pitchFamily="34" charset="0"/>
              </a:rPr>
              <a:t>Presupuesto: Metas Sociales y Estratégicas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4" y="1206147"/>
            <a:ext cx="6810375" cy="45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98500" y="11500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Nuestra propuesta de Presupuesto General de la Nación (PGN) 2022</a:t>
            </a:r>
          </a:p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Billones de pesos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572242" y="2311400"/>
            <a:ext cx="9111023" cy="3971742"/>
            <a:chOff x="1496289" y="2352629"/>
            <a:chExt cx="9642764" cy="4117444"/>
          </a:xfrm>
        </p:grpSpPr>
        <p:grpSp>
          <p:nvGrpSpPr>
            <p:cNvPr id="10" name="Grupo 9"/>
            <p:cNvGrpSpPr/>
            <p:nvPr/>
          </p:nvGrpSpPr>
          <p:grpSpPr>
            <a:xfrm>
              <a:off x="1496289" y="2352629"/>
              <a:ext cx="9642764" cy="4117444"/>
              <a:chOff x="720436" y="2130956"/>
              <a:chExt cx="9642764" cy="4117444"/>
            </a:xfrm>
          </p:grpSpPr>
          <p:graphicFrame>
            <p:nvGraphicFramePr>
              <p:cNvPr id="12" name="Diagrama 11"/>
              <p:cNvGraphicFramePr/>
              <p:nvPr>
                <p:extLst>
                  <p:ext uri="{D42A27DB-BD31-4B8C-83A1-F6EECF244321}">
                    <p14:modId xmlns:p14="http://schemas.microsoft.com/office/powerpoint/2010/main" val="2096706093"/>
                  </p:ext>
                </p:extLst>
              </p:nvPr>
            </p:nvGraphicFramePr>
            <p:xfrm>
              <a:off x="720436" y="2130956"/>
              <a:ext cx="9642764" cy="41174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3" name="Rectángulo redondeado 12"/>
              <p:cNvSpPr/>
              <p:nvPr/>
            </p:nvSpPr>
            <p:spPr>
              <a:xfrm rot="192350">
                <a:off x="5917924" y="3191832"/>
                <a:ext cx="1597833" cy="2244436"/>
              </a:xfrm>
              <a:prstGeom prst="roundRect">
                <a:avLst/>
              </a:prstGeom>
              <a:solidFill>
                <a:srgbClr val="00817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350,4</a:t>
                </a:r>
                <a:endParaRPr kumimoji="0" lang="es-CO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ángulo redondeado 10"/>
            <p:cNvSpPr/>
            <p:nvPr/>
          </p:nvSpPr>
          <p:spPr>
            <a:xfrm rot="213298">
              <a:off x="4642619" y="3463636"/>
              <a:ext cx="1507453" cy="831273"/>
            </a:xfrm>
            <a:prstGeom prst="roundRect">
              <a:avLst/>
            </a:prstGeom>
            <a:noFill/>
            <a:ln w="38100" cap="flat" cmpd="sng" algn="ctr">
              <a:solidFill>
                <a:srgbClr val="00C27F"/>
              </a:solidFill>
              <a:prstDash val="sysDash"/>
              <a:miter lim="800000"/>
            </a:ln>
            <a:effectLst/>
          </p:spPr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2,1</a:t>
              </a:r>
              <a:endPara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Flecha derecha 13"/>
          <p:cNvSpPr/>
          <p:nvPr/>
        </p:nvSpPr>
        <p:spPr>
          <a:xfrm rot="10800000">
            <a:off x="5294680" y="3742416"/>
            <a:ext cx="458420" cy="674825"/>
          </a:xfrm>
          <a:prstGeom prst="rightArrow">
            <a:avLst/>
          </a:prstGeom>
          <a:solidFill>
            <a:srgbClr val="0081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8500" y="2831873"/>
            <a:ext cx="415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Financiamiento sujeto a aprobación PROYECTO DE LEY “INVERSIÓN SOCIAL”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97950"/>
              </p:ext>
            </p:extLst>
          </p:nvPr>
        </p:nvGraphicFramePr>
        <p:xfrm>
          <a:off x="848463" y="4188200"/>
          <a:ext cx="4002937" cy="1339570"/>
        </p:xfrm>
        <a:graphic>
          <a:graphicData uri="http://schemas.openxmlformats.org/drawingml/2006/table">
            <a:tbl>
              <a:tblPr/>
              <a:tblGrid>
                <a:gridCol w="2936137">
                  <a:extLst>
                    <a:ext uri="{9D8B030D-6E8A-4147-A177-3AD203B41FA5}">
                      <a16:colId xmlns:a16="http://schemas.microsoft.com/office/drawing/2014/main" val="2480482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99597964"/>
                    </a:ext>
                  </a:extLst>
                </a:gridCol>
              </a:tblGrid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MM$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008805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Impuesto de renta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3.000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339596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-1.310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663057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Normalización tributaria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053940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Ingresos Ley Inversión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2.050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45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5472" y="264329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Gastos sin deuda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E5336C-4969-448D-830E-284020A568C3}"/>
              </a:ext>
            </a:extLst>
          </p:cNvPr>
          <p:cNvSpPr txBox="1"/>
          <p:nvPr/>
        </p:nvSpPr>
        <p:spPr>
          <a:xfrm>
            <a:off x="1666211" y="3142211"/>
            <a:ext cx="2553452" cy="584775"/>
          </a:xfrm>
          <a:prstGeom prst="rect">
            <a:avLst/>
          </a:prstGeom>
          <a:noFill/>
          <a:ln w="12700">
            <a:solidFill>
              <a:srgbClr val="783F8B"/>
            </a:solidFill>
          </a:ln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Prom 18-20: </a:t>
            </a:r>
            <a:r>
              <a:rPr lang="es-CO" sz="1600" b="1" dirty="0">
                <a:solidFill>
                  <a:srgbClr val="00AC7E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27,8%</a:t>
            </a: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2021: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3,8%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75060" y="4833257"/>
            <a:ext cx="655506" cy="1114196"/>
          </a:xfrm>
          <a:prstGeom prst="rect">
            <a:avLst/>
          </a:prstGeom>
          <a:gradFill>
            <a:gsLst>
              <a:gs pos="0">
                <a:srgbClr val="903160"/>
              </a:gs>
              <a:gs pos="100000">
                <a:srgbClr val="F35C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80823" y="5424476"/>
            <a:ext cx="657226" cy="522977"/>
          </a:xfrm>
          <a:prstGeom prst="rect">
            <a:avLst/>
          </a:prstGeom>
          <a:gradFill>
            <a:gsLst>
              <a:gs pos="0">
                <a:srgbClr val="00857D"/>
              </a:gs>
              <a:gs pos="100000">
                <a:srgbClr val="00C2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593889" y="4482305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CB5F3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</a:t>
            </a:r>
            <a:r>
              <a:rPr lang="es-ES" sz="1400" b="1" dirty="0" smtClean="0">
                <a:solidFill>
                  <a:srgbClr val="CB5F3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262,4*</a:t>
            </a:r>
            <a:endParaRPr lang="es-ES" sz="1400" b="1" dirty="0">
              <a:solidFill>
                <a:srgbClr val="CB5F3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639787" y="5086892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81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$213,1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751886" y="6059291"/>
            <a:ext cx="4860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768633" y="6059291"/>
            <a:ext cx="4860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738369" y="6059291"/>
            <a:ext cx="54213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Prom</a:t>
            </a:r>
          </a:p>
          <a:p>
            <a:pPr algn="ctr"/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18-20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653241" y="4048106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6A26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</a:t>
            </a:r>
            <a:r>
              <a:rPr lang="es-ES" sz="1400" b="1" dirty="0" smtClean="0">
                <a:solidFill>
                  <a:srgbClr val="6A26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272,4</a:t>
            </a:r>
            <a:endParaRPr lang="es-ES" sz="1400" b="1" dirty="0">
              <a:solidFill>
                <a:srgbClr val="6A26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3702099" y="4411802"/>
            <a:ext cx="657226" cy="1535651"/>
          </a:xfrm>
          <a:prstGeom prst="rect">
            <a:avLst/>
          </a:prstGeom>
          <a:gradFill>
            <a:gsLst>
              <a:gs pos="0">
                <a:srgbClr val="692471"/>
              </a:gs>
              <a:gs pos="100000">
                <a:srgbClr val="8052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Rectángulo 40"/>
          <p:cNvSpPr/>
          <p:nvPr/>
        </p:nvSpPr>
        <p:spPr>
          <a:xfrm>
            <a:off x="3471968" y="11500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Nuestra propuesta de Presupuesto General de la Nación (PGN) 2022</a:t>
            </a:r>
          </a:p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Billones de pesos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78F5923-75ED-4DD1-AD5C-A2A350C72AC2}"/>
              </a:ext>
            </a:extLst>
          </p:cNvPr>
          <p:cNvSpPr txBox="1"/>
          <p:nvPr/>
        </p:nvSpPr>
        <p:spPr>
          <a:xfrm>
            <a:off x="2632377" y="6425045"/>
            <a:ext cx="7585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*Vigente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D72B00F-60AD-40BF-8004-18BE22988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04174"/>
              </p:ext>
            </p:extLst>
          </p:nvPr>
        </p:nvGraphicFramePr>
        <p:xfrm>
          <a:off x="6169531" y="4560149"/>
          <a:ext cx="4756615" cy="1607484"/>
        </p:xfrm>
        <a:graphic>
          <a:graphicData uri="http://schemas.openxmlformats.org/drawingml/2006/table">
            <a:tbl>
              <a:tblPr/>
              <a:tblGrid>
                <a:gridCol w="3338363">
                  <a:extLst>
                    <a:ext uri="{9D8B030D-6E8A-4147-A177-3AD203B41FA5}">
                      <a16:colId xmlns:a16="http://schemas.microsoft.com/office/drawing/2014/main" val="3404320591"/>
                    </a:ext>
                  </a:extLst>
                </a:gridCol>
                <a:gridCol w="1418252">
                  <a:extLst>
                    <a:ext uri="{9D8B030D-6E8A-4147-A177-3AD203B41FA5}">
                      <a16:colId xmlns:a16="http://schemas.microsoft.com/office/drawing/2014/main" val="4077417673"/>
                    </a:ext>
                  </a:extLst>
                </a:gridCol>
              </a:tblGrid>
              <a:tr h="2679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CO" sz="1400" b="1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VIGENCIA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MM$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247387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*Empleo</a:t>
                      </a:r>
                      <a:endParaRPr lang="es-CO" sz="1400" b="0" i="0" u="none" strike="noStrike" dirty="0">
                        <a:solidFill>
                          <a:srgbClr val="31313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897</a:t>
                      </a:r>
                      <a:endParaRPr lang="es-CO" sz="1400" b="0" i="0" u="none" strike="noStrike" dirty="0">
                        <a:solidFill>
                          <a:srgbClr val="31313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380721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**Programa Ingreso Solidario (PIS)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7.237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887413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**Matricula cero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913640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** Ley Turismo (Sobretasa</a:t>
                      </a:r>
                      <a:r>
                        <a:rPr lang="es-ES" sz="1400" b="0" i="0" u="none" strike="noStrike" baseline="0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 Energía)</a:t>
                      </a:r>
                      <a:endParaRPr lang="es-CO" sz="1400" b="0" i="0" u="none" strike="noStrike" dirty="0">
                        <a:solidFill>
                          <a:srgbClr val="31313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146</a:t>
                      </a:r>
                      <a:endParaRPr lang="es-CO" sz="1400" b="0" i="0" u="none" strike="noStrike" dirty="0">
                        <a:solidFill>
                          <a:srgbClr val="31313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530182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Gasto Ley Inversión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313131"/>
                          </a:solidFill>
                          <a:effectLst/>
                          <a:latin typeface="Century Gothic" panose="020B0502020202020204" pitchFamily="34" charset="0"/>
                        </a:rPr>
                        <a:t>8.980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98234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BA19BBD6-A3E9-4369-8E48-644F52E666FE}"/>
              </a:ext>
            </a:extLst>
          </p:cNvPr>
          <p:cNvSpPr txBox="1"/>
          <p:nvPr/>
        </p:nvSpPr>
        <p:spPr>
          <a:xfrm>
            <a:off x="6169532" y="2660134"/>
            <a:ext cx="48872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Frente al año anterior, el gasto: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Por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Funcionamiento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aumentó  </a:t>
            </a:r>
            <a:r>
              <a:rPr lang="es-CO" b="1" dirty="0">
                <a:solidFill>
                  <a:schemeClr val="bg1"/>
                </a:solidFill>
                <a:highlight>
                  <a:srgbClr val="37A07F"/>
                </a:highlight>
                <a:latin typeface="Century Gothic" panose="020B0502020202020204" pitchFamily="34" charset="0"/>
              </a:rPr>
              <a:t>3,1%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Por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Inversión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aumentó </a:t>
            </a:r>
            <a:r>
              <a:rPr lang="es-CO" b="1" dirty="0">
                <a:solidFill>
                  <a:schemeClr val="bg1"/>
                </a:solidFill>
                <a:highlight>
                  <a:srgbClr val="37A07F"/>
                </a:highlight>
                <a:latin typeface="Century Gothic" panose="020B0502020202020204" pitchFamily="34" charset="0"/>
              </a:rPr>
              <a:t>6,2%</a:t>
            </a:r>
          </a:p>
        </p:txBody>
      </p:sp>
    </p:spTree>
    <p:extLst>
      <p:ext uri="{BB962C8B-B14F-4D97-AF65-F5344CB8AC3E}">
        <p14:creationId xmlns:p14="http://schemas.microsoft.com/office/powerpoint/2010/main" val="261788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7042" y="191825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CB5F36"/>
                </a:solidFill>
                <a:latin typeface="Century Gothic" panose="020B0502020202020204" pitchFamily="34" charset="0"/>
              </a:rPr>
              <a:t>Ingresos PGN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00CC0F-D818-4938-812F-844946DD25F7}"/>
              </a:ext>
            </a:extLst>
          </p:cNvPr>
          <p:cNvSpPr txBox="1"/>
          <p:nvPr/>
        </p:nvSpPr>
        <p:spPr>
          <a:xfrm>
            <a:off x="2376448" y="5597247"/>
            <a:ext cx="588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1DBA4C-0B64-458A-8C36-5DF7829AC60D}"/>
              </a:ext>
            </a:extLst>
          </p:cNvPr>
          <p:cNvSpPr txBox="1"/>
          <p:nvPr/>
        </p:nvSpPr>
        <p:spPr>
          <a:xfrm>
            <a:off x="3398081" y="5597247"/>
            <a:ext cx="588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AFF6F-F4CB-401D-BACE-FE97836436A6}"/>
              </a:ext>
            </a:extLst>
          </p:cNvPr>
          <p:cNvSpPr txBox="1"/>
          <p:nvPr/>
        </p:nvSpPr>
        <p:spPr>
          <a:xfrm>
            <a:off x="3133246" y="2333692"/>
            <a:ext cx="111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6A26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$348,3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D558DD-F19B-4208-9A06-6C3DE21AF8F7}"/>
              </a:ext>
            </a:extLst>
          </p:cNvPr>
          <p:cNvSpPr txBox="1"/>
          <p:nvPr/>
        </p:nvSpPr>
        <p:spPr>
          <a:xfrm>
            <a:off x="2197042" y="2785924"/>
            <a:ext cx="94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$332,9*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8F5923-75ED-4DD1-AD5C-A2A350C72AC2}"/>
              </a:ext>
            </a:extLst>
          </p:cNvPr>
          <p:cNvSpPr txBox="1"/>
          <p:nvPr/>
        </p:nvSpPr>
        <p:spPr>
          <a:xfrm>
            <a:off x="2775725" y="5951126"/>
            <a:ext cx="7585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*Vigente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42976" y="3187011"/>
            <a:ext cx="655506" cy="2364133"/>
          </a:xfrm>
          <a:prstGeom prst="rect">
            <a:avLst/>
          </a:prstGeom>
          <a:gradFill>
            <a:gsLst>
              <a:gs pos="0">
                <a:srgbClr val="903160"/>
              </a:gs>
              <a:gs pos="100000">
                <a:srgbClr val="F35C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70015" y="2734779"/>
            <a:ext cx="657226" cy="2816366"/>
          </a:xfrm>
          <a:prstGeom prst="rect">
            <a:avLst/>
          </a:prstGeom>
          <a:gradFill>
            <a:gsLst>
              <a:gs pos="0">
                <a:srgbClr val="692471"/>
              </a:gs>
              <a:gs pos="100000">
                <a:srgbClr val="8052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ACA0BE-8702-4100-8659-142AD97A55AF}"/>
              </a:ext>
            </a:extLst>
          </p:cNvPr>
          <p:cNvSpPr txBox="1"/>
          <p:nvPr/>
        </p:nvSpPr>
        <p:spPr>
          <a:xfrm>
            <a:off x="4928560" y="3520424"/>
            <a:ext cx="503653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CO" b="1" dirty="0">
                <a:solidFill>
                  <a:srgbClr val="CB5F36"/>
                </a:solidFill>
                <a:latin typeface="Century Gothic" panose="020B0502020202020204" pitchFamily="34" charset="0"/>
              </a:rPr>
              <a:t>Frente al año anterior, los ingresos por: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Ingresos Corrientes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aumentaron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chemeClr val="bg1"/>
                </a:solidFill>
                <a:highlight>
                  <a:srgbClr val="37A07F"/>
                </a:highlight>
                <a:latin typeface="Century Gothic" panose="020B0502020202020204" pitchFamily="34" charset="0"/>
              </a:rPr>
              <a:t>9,5%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Recursos de Capital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aumentaron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chemeClr val="bg1"/>
                </a:solidFill>
                <a:highlight>
                  <a:srgbClr val="37A07F"/>
                </a:highlight>
                <a:latin typeface="Century Gothic" panose="020B0502020202020204" pitchFamily="34" charset="0"/>
              </a:rPr>
              <a:t>17,0%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Fondos Especiales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redujeron en un </a:t>
            </a:r>
            <a:r>
              <a:rPr lang="es-CO" b="1" dirty="0">
                <a:highlight>
                  <a:srgbClr val="F1C5CC"/>
                </a:highlight>
                <a:latin typeface="Century Gothic" panose="020B0502020202020204" pitchFamily="34" charset="0"/>
              </a:rPr>
              <a:t>-64,7%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Rentas Parafiscales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aumentaron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chemeClr val="bg1"/>
                </a:solidFill>
                <a:highlight>
                  <a:srgbClr val="37A07F"/>
                </a:highlight>
                <a:latin typeface="Century Gothic" panose="020B0502020202020204" pitchFamily="34" charset="0"/>
              </a:rPr>
              <a:t>1,8%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28560" y="1918257"/>
            <a:ext cx="4645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Nuestra propuesta de Presupuesto General de la Nación (PGN) 2022</a:t>
            </a:r>
          </a:p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2862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24939" y="875683"/>
            <a:ext cx="5726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Presupuesto Total sin deuda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(Sectorial $ mm)</a:t>
            </a:r>
          </a:p>
        </p:txBody>
      </p:sp>
      <p:sp>
        <p:nvSpPr>
          <p:cNvPr id="4" name="Rectángulo redondeado 16">
            <a:extLst>
              <a:ext uri="{FF2B5EF4-FFF2-40B4-BE49-F238E27FC236}">
                <a16:creationId xmlns:a16="http://schemas.microsoft.com/office/drawing/2014/main" id="{4DBCCCCE-F1AE-4060-AC46-CD14B9F2D14D}"/>
              </a:ext>
            </a:extLst>
          </p:cNvPr>
          <p:cNvSpPr/>
          <p:nvPr/>
        </p:nvSpPr>
        <p:spPr>
          <a:xfrm>
            <a:off x="6245711" y="6507306"/>
            <a:ext cx="308610" cy="132184"/>
          </a:xfrm>
          <a:prstGeom prst="roundRect">
            <a:avLst/>
          </a:prstGeom>
          <a:solidFill>
            <a:srgbClr val="6A2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266CA"/>
                </a:solidFill>
              </a:ln>
              <a:solidFill>
                <a:srgbClr val="3266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EF232C-A329-4B3B-8CA8-36B441ECA8E1}"/>
              </a:ext>
            </a:extLst>
          </p:cNvPr>
          <p:cNvSpPr txBox="1"/>
          <p:nvPr/>
        </p:nvSpPr>
        <p:spPr>
          <a:xfrm>
            <a:off x="6584392" y="6417462"/>
            <a:ext cx="1617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2021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 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262,4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F3BA8AD-EA04-409D-8E42-67C556E6F5A1}"/>
              </a:ext>
            </a:extLst>
          </p:cNvPr>
          <p:cNvSpPr/>
          <p:nvPr/>
        </p:nvSpPr>
        <p:spPr>
          <a:xfrm>
            <a:off x="8227397" y="6507306"/>
            <a:ext cx="308610" cy="132184"/>
          </a:xfrm>
          <a:prstGeom prst="roundRect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D37883-9060-4FD5-8263-D7909F19AF16}"/>
              </a:ext>
            </a:extLst>
          </p:cNvPr>
          <p:cNvSpPr txBox="1"/>
          <p:nvPr/>
        </p:nvSpPr>
        <p:spPr>
          <a:xfrm>
            <a:off x="8561471" y="6406132"/>
            <a:ext cx="148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2022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 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272,4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22BCD73-4BE4-4C05-A4E3-BCE4C0F5747C}"/>
              </a:ext>
            </a:extLst>
          </p:cNvPr>
          <p:cNvSpPr/>
          <p:nvPr/>
        </p:nvSpPr>
        <p:spPr>
          <a:xfrm>
            <a:off x="3549674" y="6507306"/>
            <a:ext cx="308610" cy="132184"/>
          </a:xfrm>
          <a:prstGeom prst="roundRect">
            <a:avLst/>
          </a:prstGeom>
          <a:solidFill>
            <a:srgbClr val="336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266CA"/>
                </a:solidFill>
              </a:ln>
              <a:solidFill>
                <a:srgbClr val="3266CA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512573-5EA4-4422-8B0A-E18BCCA27206}"/>
              </a:ext>
            </a:extLst>
          </p:cNvPr>
          <p:cNvSpPr txBox="1"/>
          <p:nvPr/>
        </p:nvSpPr>
        <p:spPr>
          <a:xfrm>
            <a:off x="3822496" y="6417462"/>
            <a:ext cx="219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Prom 18-20 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213,1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F0461D-50D4-4697-88CB-E72C69D1667A}"/>
              </a:ext>
            </a:extLst>
          </p:cNvPr>
          <p:cNvSpPr txBox="1"/>
          <p:nvPr/>
        </p:nvSpPr>
        <p:spPr>
          <a:xfrm>
            <a:off x="1219201" y="6398426"/>
            <a:ext cx="206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Total sin deuda: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944389" y="6384572"/>
            <a:ext cx="9876011" cy="3289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4D6267-EE61-4A92-AAF9-969CBDFDF523}"/>
              </a:ext>
            </a:extLst>
          </p:cNvPr>
          <p:cNvSpPr txBox="1"/>
          <p:nvPr/>
        </p:nvSpPr>
        <p:spPr>
          <a:xfrm>
            <a:off x="944389" y="156101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41.439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741760-5F18-4928-8789-EECB1A4872A7}"/>
              </a:ext>
            </a:extLst>
          </p:cNvPr>
          <p:cNvSpPr txBox="1"/>
          <p:nvPr/>
        </p:nvSpPr>
        <p:spPr>
          <a:xfrm>
            <a:off x="944389" y="185034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33.470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8AADC7-70B0-4238-8F7A-4FDA27219207}"/>
              </a:ext>
            </a:extLst>
          </p:cNvPr>
          <p:cNvSpPr txBox="1"/>
          <p:nvPr/>
        </p:nvSpPr>
        <p:spPr>
          <a:xfrm>
            <a:off x="944389" y="213967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29.884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87A279-AB23-4091-800E-0AC25C791FCF}"/>
              </a:ext>
            </a:extLst>
          </p:cNvPr>
          <p:cNvSpPr txBox="1"/>
          <p:nvPr/>
        </p:nvSpPr>
        <p:spPr>
          <a:xfrm>
            <a:off x="944389" y="242900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28.856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549D445-4158-46D7-B031-C1EF19C12D8F}"/>
              </a:ext>
            </a:extLst>
          </p:cNvPr>
          <p:cNvSpPr txBox="1"/>
          <p:nvPr/>
        </p:nvSpPr>
        <p:spPr>
          <a:xfrm>
            <a:off x="944389" y="271833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21.467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6D7B3B-E424-446A-B6B2-400514344D20}"/>
              </a:ext>
            </a:extLst>
          </p:cNvPr>
          <p:cNvSpPr txBox="1"/>
          <p:nvPr/>
        </p:nvSpPr>
        <p:spPr>
          <a:xfrm>
            <a:off x="944389" y="300765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13.613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B05BFE-280D-4FB5-8DD3-9288D4FEF766}"/>
              </a:ext>
            </a:extLst>
          </p:cNvPr>
          <p:cNvSpPr txBox="1"/>
          <p:nvPr/>
        </p:nvSpPr>
        <p:spPr>
          <a:xfrm>
            <a:off x="944389" y="329698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6.994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84AB8C-0927-42DC-83D0-6ACAD092FDCE}"/>
              </a:ext>
            </a:extLst>
          </p:cNvPr>
          <p:cNvSpPr txBox="1"/>
          <p:nvPr/>
        </p:nvSpPr>
        <p:spPr>
          <a:xfrm>
            <a:off x="944389" y="358631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4.582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8114821-414F-4819-ACDC-5406E222954C}"/>
              </a:ext>
            </a:extLst>
          </p:cNvPr>
          <p:cNvSpPr txBox="1"/>
          <p:nvPr/>
        </p:nvSpPr>
        <p:spPr>
          <a:xfrm>
            <a:off x="944389" y="387564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3.873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58D0D7-8EEF-4860-A2D0-B967363F56C6}"/>
              </a:ext>
            </a:extLst>
          </p:cNvPr>
          <p:cNvSpPr txBox="1"/>
          <p:nvPr/>
        </p:nvSpPr>
        <p:spPr>
          <a:xfrm>
            <a:off x="944389" y="416497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3.873</a:t>
            </a:r>
            <a:endParaRPr lang="es-CO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95AE88-F3C4-4438-87A5-19569CF7375E}"/>
              </a:ext>
            </a:extLst>
          </p:cNvPr>
          <p:cNvSpPr txBox="1"/>
          <p:nvPr/>
        </p:nvSpPr>
        <p:spPr>
          <a:xfrm>
            <a:off x="944389" y="445429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4.189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581E026-03E2-49C7-8402-BCD0A12DE33C}"/>
              </a:ext>
            </a:extLst>
          </p:cNvPr>
          <p:cNvSpPr txBox="1"/>
          <p:nvPr/>
        </p:nvSpPr>
        <p:spPr>
          <a:xfrm>
            <a:off x="944389" y="474362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2.750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E7C1EEE-EFC2-4587-AB3E-FABD74A6CA20}"/>
              </a:ext>
            </a:extLst>
          </p:cNvPr>
          <p:cNvSpPr txBox="1"/>
          <p:nvPr/>
        </p:nvSpPr>
        <p:spPr>
          <a:xfrm>
            <a:off x="944389" y="503295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2.051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F20B346-FB0D-4182-8B48-D3C037B784AE}"/>
              </a:ext>
            </a:extLst>
          </p:cNvPr>
          <p:cNvSpPr txBox="1"/>
          <p:nvPr/>
        </p:nvSpPr>
        <p:spPr>
          <a:xfrm>
            <a:off x="944389" y="532228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1.539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957F430-739F-4C11-9E2F-EB3A81F96E93}"/>
              </a:ext>
            </a:extLst>
          </p:cNvPr>
          <p:cNvSpPr txBox="1"/>
          <p:nvPr/>
        </p:nvSpPr>
        <p:spPr>
          <a:xfrm>
            <a:off x="944389" y="561161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2.145</a:t>
            </a:r>
            <a:endParaRPr lang="es-CO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8592C68-D475-463D-95F6-FE206CF3455A}"/>
              </a:ext>
            </a:extLst>
          </p:cNvPr>
          <p:cNvSpPr txBox="1"/>
          <p:nvPr/>
        </p:nvSpPr>
        <p:spPr>
          <a:xfrm>
            <a:off x="944389" y="5900934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12.180</a:t>
            </a:r>
            <a:endParaRPr lang="es-CO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4CA5650-78E1-423E-A648-3B87D991C79F}"/>
              </a:ext>
            </a:extLst>
          </p:cNvPr>
          <p:cNvSpPr txBox="1"/>
          <p:nvPr/>
        </p:nvSpPr>
        <p:spPr>
          <a:xfrm>
            <a:off x="482936" y="1304044"/>
            <a:ext cx="14408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dirty="0">
                <a:solidFill>
                  <a:srgbClr val="313131"/>
                </a:solidFill>
                <a:latin typeface="Century Gothic" panose="020B0502020202020204" pitchFamily="34" charset="0"/>
              </a:rPr>
              <a:t>Prom 18-20 </a:t>
            </a:r>
            <a:endParaRPr lang="es-CO" sz="11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B82711F-42E4-4066-85D5-30232C288233}"/>
              </a:ext>
            </a:extLst>
          </p:cNvPr>
          <p:cNvSpPr txBox="1"/>
          <p:nvPr/>
        </p:nvSpPr>
        <p:spPr>
          <a:xfrm>
            <a:off x="9646577" y="3895026"/>
            <a:ext cx="2347645" cy="584775"/>
          </a:xfrm>
          <a:prstGeom prst="rect">
            <a:avLst/>
          </a:prstGeom>
          <a:noFill/>
          <a:ln>
            <a:solidFill>
              <a:srgbClr val="6A2671"/>
            </a:solidFill>
          </a:ln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Prom 18-20: </a:t>
            </a:r>
            <a:r>
              <a:rPr lang="es-CO" sz="1600" b="1" dirty="0">
                <a:solidFill>
                  <a:srgbClr val="3366B9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27,8%</a:t>
            </a:r>
          </a:p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2021: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6A267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3,8%</a:t>
            </a:r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505173"/>
              </p:ext>
            </p:extLst>
          </p:nvPr>
        </p:nvGraphicFramePr>
        <p:xfrm>
          <a:off x="1203340" y="1473752"/>
          <a:ext cx="9957954" cy="480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883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2636" y="1679171"/>
            <a:ext cx="3771901" cy="842152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CONTENIDO</a:t>
            </a:r>
            <a:endParaRPr lang="es-ES" dirty="0">
              <a:solidFill>
                <a:srgbClr val="00817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hlinkClick r:id="" action="ppaction://noaction"/>
            <a:extLst>
              <a:ext uri="{FF2B5EF4-FFF2-40B4-BE49-F238E27FC236}">
                <a16:creationId xmlns:a16="http://schemas.microsoft.com/office/drawing/2014/main" id="{FBE307A7-0D66-2045-96EC-AE0ABE19BD31}"/>
              </a:ext>
            </a:extLst>
          </p:cNvPr>
          <p:cNvSpPr txBox="1"/>
          <p:nvPr/>
        </p:nvSpPr>
        <p:spPr>
          <a:xfrm>
            <a:off x="2825099" y="3193974"/>
            <a:ext cx="619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Contexto Fiscal y Macroeconómico</a:t>
            </a:r>
          </a:p>
        </p:txBody>
      </p:sp>
      <p:sp>
        <p:nvSpPr>
          <p:cNvPr id="7" name="CuadroTexto 6">
            <a:hlinkClick r:id="" action="ppaction://noaction"/>
            <a:extLst>
              <a:ext uri="{FF2B5EF4-FFF2-40B4-BE49-F238E27FC236}">
                <a16:creationId xmlns:a16="http://schemas.microsoft.com/office/drawing/2014/main" id="{F272F55B-2C8C-444E-8FD1-96AE80DCBCF2}"/>
              </a:ext>
            </a:extLst>
          </p:cNvPr>
          <p:cNvSpPr txBox="1"/>
          <p:nvPr/>
        </p:nvSpPr>
        <p:spPr>
          <a:xfrm>
            <a:off x="2825099" y="3887564"/>
            <a:ext cx="619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Apuestas y desafíos del PGN 2022</a:t>
            </a:r>
          </a:p>
        </p:txBody>
      </p:sp>
      <p:sp>
        <p:nvSpPr>
          <p:cNvPr id="8" name="CuadroTexto 7">
            <a:hlinkClick r:id="" action="ppaction://noaction"/>
            <a:extLst>
              <a:ext uri="{FF2B5EF4-FFF2-40B4-BE49-F238E27FC236}">
                <a16:creationId xmlns:a16="http://schemas.microsoft.com/office/drawing/2014/main" id="{88E33BF1-05A3-1F41-976C-B605C6E44F43}"/>
              </a:ext>
            </a:extLst>
          </p:cNvPr>
          <p:cNvSpPr txBox="1"/>
          <p:nvPr/>
        </p:nvSpPr>
        <p:spPr>
          <a:xfrm>
            <a:off x="2825098" y="4586466"/>
            <a:ext cx="751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Presupuesto: Metas Sociales y Estratégicas</a:t>
            </a:r>
          </a:p>
        </p:txBody>
      </p:sp>
      <p:sp>
        <p:nvSpPr>
          <p:cNvPr id="9" name="CuadroTexto 8">
            <a:hlinkClick r:id="" action="ppaction://noaction"/>
            <a:extLst>
              <a:ext uri="{FF2B5EF4-FFF2-40B4-BE49-F238E27FC236}">
                <a16:creationId xmlns:a16="http://schemas.microsoft.com/office/drawing/2014/main" id="{88BAFEB0-7F28-4A43-9190-16E415EE631B}"/>
              </a:ext>
            </a:extLst>
          </p:cNvPr>
          <p:cNvSpPr txBox="1"/>
          <p:nvPr/>
        </p:nvSpPr>
        <p:spPr>
          <a:xfrm>
            <a:off x="2825099" y="5327312"/>
            <a:ext cx="695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Conclusiones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E902F0-06FF-EB47-9115-35D7A0066412}"/>
              </a:ext>
            </a:extLst>
          </p:cNvPr>
          <p:cNvSpPr txBox="1"/>
          <p:nvPr/>
        </p:nvSpPr>
        <p:spPr>
          <a:xfrm>
            <a:off x="1986099" y="3070078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01|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E902F0-06FF-EB47-9115-35D7A0066412}"/>
              </a:ext>
            </a:extLst>
          </p:cNvPr>
          <p:cNvSpPr txBox="1"/>
          <p:nvPr/>
        </p:nvSpPr>
        <p:spPr>
          <a:xfrm>
            <a:off x="1986099" y="3795230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02|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E902F0-06FF-EB47-9115-35D7A0066412}"/>
              </a:ext>
            </a:extLst>
          </p:cNvPr>
          <p:cNvSpPr txBox="1"/>
          <p:nvPr/>
        </p:nvSpPr>
        <p:spPr>
          <a:xfrm>
            <a:off x="1986099" y="4520382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03|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E902F0-06FF-EB47-9115-35D7A0066412}"/>
              </a:ext>
            </a:extLst>
          </p:cNvPr>
          <p:cNvSpPr txBox="1"/>
          <p:nvPr/>
        </p:nvSpPr>
        <p:spPr>
          <a:xfrm>
            <a:off x="1986099" y="5245534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04|</a:t>
            </a:r>
          </a:p>
        </p:txBody>
      </p:sp>
    </p:spTree>
    <p:extLst>
      <p:ext uri="{BB962C8B-B14F-4D97-AF65-F5344CB8AC3E}">
        <p14:creationId xmlns:p14="http://schemas.microsoft.com/office/powerpoint/2010/main" val="392361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220A1EE-2A13-4D83-B71D-5A792C6A6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94830"/>
              </p:ext>
            </p:extLst>
          </p:nvPr>
        </p:nvGraphicFramePr>
        <p:xfrm>
          <a:off x="1671739" y="1391036"/>
          <a:ext cx="9032632" cy="492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5A98838F-E1E0-4FEE-8958-AF26FA247639}"/>
              </a:ext>
            </a:extLst>
          </p:cNvPr>
          <p:cNvSpPr/>
          <p:nvPr/>
        </p:nvSpPr>
        <p:spPr>
          <a:xfrm>
            <a:off x="2951431" y="875683"/>
            <a:ext cx="6473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1.Presupuesto de Funcionamiento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(Sectorial $ mm)</a:t>
            </a:r>
          </a:p>
        </p:txBody>
      </p:sp>
      <p:sp>
        <p:nvSpPr>
          <p:cNvPr id="15" name="Rectángulo redondeado 16">
            <a:extLst>
              <a:ext uri="{FF2B5EF4-FFF2-40B4-BE49-F238E27FC236}">
                <a16:creationId xmlns:a16="http://schemas.microsoft.com/office/drawing/2014/main" id="{29751FEE-957D-41B9-9E43-FDE352D8830F}"/>
              </a:ext>
            </a:extLst>
          </p:cNvPr>
          <p:cNvSpPr/>
          <p:nvPr/>
        </p:nvSpPr>
        <p:spPr>
          <a:xfrm>
            <a:off x="6245711" y="6507306"/>
            <a:ext cx="308610" cy="132184"/>
          </a:xfrm>
          <a:prstGeom prst="roundRect">
            <a:avLst/>
          </a:prstGeom>
          <a:solidFill>
            <a:srgbClr val="6A2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266CA"/>
                </a:solidFill>
              </a:ln>
              <a:solidFill>
                <a:srgbClr val="3266CA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F4F729-B7C2-4B01-A54B-C400334FC10E}"/>
              </a:ext>
            </a:extLst>
          </p:cNvPr>
          <p:cNvSpPr txBox="1"/>
          <p:nvPr/>
        </p:nvSpPr>
        <p:spPr>
          <a:xfrm>
            <a:off x="6584392" y="6417462"/>
            <a:ext cx="143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2021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 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203,7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redondeado 5">
            <a:extLst>
              <a:ext uri="{FF2B5EF4-FFF2-40B4-BE49-F238E27FC236}">
                <a16:creationId xmlns:a16="http://schemas.microsoft.com/office/drawing/2014/main" id="{013A2C56-C88B-4BF5-84BD-B434DB0A9A09}"/>
              </a:ext>
            </a:extLst>
          </p:cNvPr>
          <p:cNvSpPr/>
          <p:nvPr/>
        </p:nvSpPr>
        <p:spPr>
          <a:xfrm>
            <a:off x="8227397" y="6507306"/>
            <a:ext cx="308610" cy="132184"/>
          </a:xfrm>
          <a:prstGeom prst="roundRect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8262C4B-420B-440F-8003-3409F75C9B6B}"/>
              </a:ext>
            </a:extLst>
          </p:cNvPr>
          <p:cNvSpPr txBox="1"/>
          <p:nvPr/>
        </p:nvSpPr>
        <p:spPr>
          <a:xfrm>
            <a:off x="8561471" y="6406132"/>
            <a:ext cx="148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2022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 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210,1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redondeado 7">
            <a:extLst>
              <a:ext uri="{FF2B5EF4-FFF2-40B4-BE49-F238E27FC236}">
                <a16:creationId xmlns:a16="http://schemas.microsoft.com/office/drawing/2014/main" id="{6431276D-D264-49E8-A836-ADBD078C5626}"/>
              </a:ext>
            </a:extLst>
          </p:cNvPr>
          <p:cNvSpPr/>
          <p:nvPr/>
        </p:nvSpPr>
        <p:spPr>
          <a:xfrm>
            <a:off x="3549674" y="6507306"/>
            <a:ext cx="308610" cy="132184"/>
          </a:xfrm>
          <a:prstGeom prst="roundRect">
            <a:avLst/>
          </a:prstGeom>
          <a:solidFill>
            <a:srgbClr val="336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266CA"/>
                </a:solidFill>
              </a:ln>
              <a:solidFill>
                <a:srgbClr val="3266CA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F5FB2EF-0AF6-4254-8226-FDEB76C03C44}"/>
              </a:ext>
            </a:extLst>
          </p:cNvPr>
          <p:cNvSpPr txBox="1"/>
          <p:nvPr/>
        </p:nvSpPr>
        <p:spPr>
          <a:xfrm>
            <a:off x="3822496" y="6417462"/>
            <a:ext cx="219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Prom 18-20 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171,7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E3A485C-1AD5-47A7-A870-D794CCCD78C2}"/>
              </a:ext>
            </a:extLst>
          </p:cNvPr>
          <p:cNvSpPr txBox="1"/>
          <p:nvPr/>
        </p:nvSpPr>
        <p:spPr>
          <a:xfrm>
            <a:off x="2492871" y="6384571"/>
            <a:ext cx="79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Total: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169FAD9-D79D-43EE-8092-82B536B1EDF0}"/>
              </a:ext>
            </a:extLst>
          </p:cNvPr>
          <p:cNvCxnSpPr/>
          <p:nvPr/>
        </p:nvCxnSpPr>
        <p:spPr>
          <a:xfrm>
            <a:off x="1921848" y="6296938"/>
            <a:ext cx="7848000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360F6D-1697-4BEB-AA81-CA491AA0038F}"/>
              </a:ext>
            </a:extLst>
          </p:cNvPr>
          <p:cNvSpPr txBox="1"/>
          <p:nvPr/>
        </p:nvSpPr>
        <p:spPr>
          <a:xfrm>
            <a:off x="2080469" y="156101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37.611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EBED09-33D1-426D-AD58-9DA7C7D8D547}"/>
              </a:ext>
            </a:extLst>
          </p:cNvPr>
          <p:cNvSpPr txBox="1"/>
          <p:nvPr/>
        </p:nvSpPr>
        <p:spPr>
          <a:xfrm>
            <a:off x="2080469" y="185034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32.350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5387F1D-DE40-4A5A-86A8-72D400825C03}"/>
              </a:ext>
            </a:extLst>
          </p:cNvPr>
          <p:cNvSpPr txBox="1"/>
          <p:nvPr/>
        </p:nvSpPr>
        <p:spPr>
          <a:xfrm>
            <a:off x="2080469" y="213967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29.258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CA5A56-6696-4B3C-AEFE-CD525FD52CA9}"/>
              </a:ext>
            </a:extLst>
          </p:cNvPr>
          <p:cNvSpPr txBox="1"/>
          <p:nvPr/>
        </p:nvSpPr>
        <p:spPr>
          <a:xfrm>
            <a:off x="2080469" y="242900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23.586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93534AC-31AD-44BE-B49D-9181013C7996}"/>
              </a:ext>
            </a:extLst>
          </p:cNvPr>
          <p:cNvSpPr txBox="1"/>
          <p:nvPr/>
        </p:nvSpPr>
        <p:spPr>
          <a:xfrm>
            <a:off x="2080469" y="271833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19.701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B9FA2-AE9A-408C-A8BC-CE9B89EC85D7}"/>
              </a:ext>
            </a:extLst>
          </p:cNvPr>
          <p:cNvSpPr txBox="1"/>
          <p:nvPr/>
        </p:nvSpPr>
        <p:spPr>
          <a:xfrm>
            <a:off x="2080469" y="300765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4.302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0AF2836-CC39-4044-A554-425411D7F136}"/>
              </a:ext>
            </a:extLst>
          </p:cNvPr>
          <p:cNvSpPr txBox="1"/>
          <p:nvPr/>
        </p:nvSpPr>
        <p:spPr>
          <a:xfrm>
            <a:off x="2080469" y="329698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3.710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993E8CC-AC8D-40D4-A9D4-3490211376DD}"/>
              </a:ext>
            </a:extLst>
          </p:cNvPr>
          <p:cNvSpPr txBox="1"/>
          <p:nvPr/>
        </p:nvSpPr>
        <p:spPr>
          <a:xfrm>
            <a:off x="2080469" y="358631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2.344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6A977C2-78CB-43AF-A63E-6F50930B02AC}"/>
              </a:ext>
            </a:extLst>
          </p:cNvPr>
          <p:cNvSpPr txBox="1"/>
          <p:nvPr/>
        </p:nvSpPr>
        <p:spPr>
          <a:xfrm>
            <a:off x="2080469" y="387564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1.848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669F183-1F26-434A-A970-AEF074B3FE1F}"/>
              </a:ext>
            </a:extLst>
          </p:cNvPr>
          <p:cNvSpPr txBox="1"/>
          <p:nvPr/>
        </p:nvSpPr>
        <p:spPr>
          <a:xfrm>
            <a:off x="2080469" y="416497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2.177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3F65156-7D01-4723-A265-81F34BFC5357}"/>
              </a:ext>
            </a:extLst>
          </p:cNvPr>
          <p:cNvSpPr txBox="1"/>
          <p:nvPr/>
        </p:nvSpPr>
        <p:spPr>
          <a:xfrm>
            <a:off x="2080469" y="445429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1.278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2ECC04D-5692-4E89-A479-0FDC84BAC037}"/>
              </a:ext>
            </a:extLst>
          </p:cNvPr>
          <p:cNvSpPr txBox="1"/>
          <p:nvPr/>
        </p:nvSpPr>
        <p:spPr>
          <a:xfrm>
            <a:off x="2080469" y="474362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1.362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5F352BE-3BD7-4BC3-B206-15C9EF58724D}"/>
              </a:ext>
            </a:extLst>
          </p:cNvPr>
          <p:cNvSpPr txBox="1"/>
          <p:nvPr/>
        </p:nvSpPr>
        <p:spPr>
          <a:xfrm>
            <a:off x="2080469" y="503295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3.483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F3EA573-B53C-4DC6-BCA4-027490D7A119}"/>
              </a:ext>
            </a:extLst>
          </p:cNvPr>
          <p:cNvSpPr txBox="1"/>
          <p:nvPr/>
        </p:nvSpPr>
        <p:spPr>
          <a:xfrm>
            <a:off x="2080469" y="532228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906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B1EF7E5-022B-4BB7-89F2-2D71641AE067}"/>
              </a:ext>
            </a:extLst>
          </p:cNvPr>
          <p:cNvSpPr txBox="1"/>
          <p:nvPr/>
        </p:nvSpPr>
        <p:spPr>
          <a:xfrm>
            <a:off x="2080469" y="561161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935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EA9BCF4-04C5-4069-AE75-7C32792FB288}"/>
              </a:ext>
            </a:extLst>
          </p:cNvPr>
          <p:cNvSpPr txBox="1"/>
          <p:nvPr/>
        </p:nvSpPr>
        <p:spPr>
          <a:xfrm>
            <a:off x="2080469" y="5900934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6.892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0F96EEC-13C7-46B1-A537-1322AC667D2A}"/>
              </a:ext>
            </a:extLst>
          </p:cNvPr>
          <p:cNvSpPr txBox="1"/>
          <p:nvPr/>
        </p:nvSpPr>
        <p:spPr>
          <a:xfrm>
            <a:off x="1619023" y="1304044"/>
            <a:ext cx="14408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dirty="0">
                <a:solidFill>
                  <a:srgbClr val="313131"/>
                </a:solidFill>
                <a:latin typeface="Century Gothic" panose="020B0502020202020204" pitchFamily="34" charset="0"/>
              </a:rPr>
              <a:t>Prom 18-20 </a:t>
            </a:r>
            <a:endParaRPr lang="es-CO" sz="11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378653B-1E4D-4BCD-83B1-2922F3B3C3F4}"/>
              </a:ext>
            </a:extLst>
          </p:cNvPr>
          <p:cNvSpPr txBox="1"/>
          <p:nvPr/>
        </p:nvSpPr>
        <p:spPr>
          <a:xfrm>
            <a:off x="9303617" y="3466256"/>
            <a:ext cx="2347645" cy="584775"/>
          </a:xfrm>
          <a:prstGeom prst="rect">
            <a:avLst/>
          </a:prstGeom>
          <a:noFill/>
          <a:ln>
            <a:solidFill>
              <a:srgbClr val="6A2671"/>
            </a:solidFill>
          </a:ln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Prom 18-20: </a:t>
            </a:r>
            <a:r>
              <a:rPr lang="es-CO" sz="1600" b="1" dirty="0">
                <a:solidFill>
                  <a:srgbClr val="3366B9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22,4%</a:t>
            </a:r>
          </a:p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2021: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6A267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3,1%</a:t>
            </a:r>
          </a:p>
        </p:txBody>
      </p:sp>
    </p:spTree>
    <p:extLst>
      <p:ext uri="{BB962C8B-B14F-4D97-AF65-F5344CB8AC3E}">
        <p14:creationId xmlns:p14="http://schemas.microsoft.com/office/powerpoint/2010/main" val="182564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88197" y="909239"/>
            <a:ext cx="5649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Presupuesto de Inversión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(Sectorial $ mm)</a:t>
            </a:r>
          </a:p>
        </p:txBody>
      </p:sp>
      <p:sp>
        <p:nvSpPr>
          <p:cNvPr id="5" name="Rectángulo redondeado 16">
            <a:extLst>
              <a:ext uri="{FF2B5EF4-FFF2-40B4-BE49-F238E27FC236}">
                <a16:creationId xmlns:a16="http://schemas.microsoft.com/office/drawing/2014/main" id="{4DBCCCCE-F1AE-4060-AC46-CD14B9F2D14D}"/>
              </a:ext>
            </a:extLst>
          </p:cNvPr>
          <p:cNvSpPr/>
          <p:nvPr/>
        </p:nvSpPr>
        <p:spPr>
          <a:xfrm>
            <a:off x="7470505" y="6507306"/>
            <a:ext cx="308610" cy="132184"/>
          </a:xfrm>
          <a:prstGeom prst="roundRect">
            <a:avLst/>
          </a:prstGeom>
          <a:solidFill>
            <a:srgbClr val="6A2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266CA"/>
                </a:solidFill>
              </a:ln>
              <a:solidFill>
                <a:srgbClr val="3266CA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EF232C-A329-4B3B-8CA8-36B441ECA8E1}"/>
              </a:ext>
            </a:extLst>
          </p:cNvPr>
          <p:cNvSpPr txBox="1"/>
          <p:nvPr/>
        </p:nvSpPr>
        <p:spPr>
          <a:xfrm>
            <a:off x="7809186" y="6417462"/>
            <a:ext cx="1459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2021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 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58,6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F3BA8AD-EA04-409D-8E42-67C556E6F5A1}"/>
              </a:ext>
            </a:extLst>
          </p:cNvPr>
          <p:cNvSpPr/>
          <p:nvPr/>
        </p:nvSpPr>
        <p:spPr>
          <a:xfrm>
            <a:off x="9452191" y="6507306"/>
            <a:ext cx="308610" cy="132184"/>
          </a:xfrm>
          <a:prstGeom prst="roundRect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37883-9060-4FD5-8263-D7909F19AF16}"/>
              </a:ext>
            </a:extLst>
          </p:cNvPr>
          <p:cNvSpPr txBox="1"/>
          <p:nvPr/>
        </p:nvSpPr>
        <p:spPr>
          <a:xfrm>
            <a:off x="9786265" y="6406132"/>
            <a:ext cx="148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2022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 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62,2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22BCD73-4BE4-4C05-A4E3-BCE4C0F5747C}"/>
              </a:ext>
            </a:extLst>
          </p:cNvPr>
          <p:cNvSpPr/>
          <p:nvPr/>
        </p:nvSpPr>
        <p:spPr>
          <a:xfrm>
            <a:off x="4917081" y="6507306"/>
            <a:ext cx="308610" cy="132184"/>
          </a:xfrm>
          <a:prstGeom prst="roundRect">
            <a:avLst/>
          </a:prstGeom>
          <a:solidFill>
            <a:srgbClr val="336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266CA"/>
                </a:solidFill>
              </a:ln>
              <a:solidFill>
                <a:srgbClr val="3266CA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512573-5EA4-4422-8B0A-E18BCCA27206}"/>
              </a:ext>
            </a:extLst>
          </p:cNvPr>
          <p:cNvSpPr txBox="1"/>
          <p:nvPr/>
        </p:nvSpPr>
        <p:spPr>
          <a:xfrm>
            <a:off x="5255083" y="6417462"/>
            <a:ext cx="213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13131"/>
                </a:solidFill>
                <a:latin typeface="Century Gothic" panose="020B0502020202020204" pitchFamily="34" charset="0"/>
              </a:rPr>
              <a:t>Prom 18-20 </a:t>
            </a:r>
            <a:r>
              <a:rPr lang="es-CO" sz="1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$</a:t>
            </a:r>
            <a:r>
              <a:rPr lang="es-CO" sz="1400" b="1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41,4 </a:t>
            </a:r>
            <a:r>
              <a:rPr lang="es-CO" sz="1400" dirty="0" smtClean="0">
                <a:solidFill>
                  <a:srgbClr val="313131"/>
                </a:solidFill>
                <a:latin typeface="Century Gothic" panose="020B0502020202020204" pitchFamily="34" charset="0"/>
              </a:rPr>
              <a:t>bll</a:t>
            </a:r>
            <a:endParaRPr lang="es-CO" sz="1400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F0461D-50D4-4697-88CB-E72C69D1667A}"/>
              </a:ext>
            </a:extLst>
          </p:cNvPr>
          <p:cNvSpPr txBox="1"/>
          <p:nvPr/>
        </p:nvSpPr>
        <p:spPr>
          <a:xfrm>
            <a:off x="3658942" y="6401349"/>
            <a:ext cx="79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Total: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D507604-CDEC-4F3A-8723-89B8540EE1D4}"/>
              </a:ext>
            </a:extLst>
          </p:cNvPr>
          <p:cNvCxnSpPr/>
          <p:nvPr/>
        </p:nvCxnSpPr>
        <p:spPr>
          <a:xfrm>
            <a:off x="2205318" y="6296166"/>
            <a:ext cx="8856436" cy="772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008FD-FC6E-4025-9DB1-DD7628D97C35}"/>
              </a:ext>
            </a:extLst>
          </p:cNvPr>
          <p:cNvSpPr txBox="1"/>
          <p:nvPr/>
        </p:nvSpPr>
        <p:spPr>
          <a:xfrm>
            <a:off x="2377297" y="158791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10.130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289671-7B8F-4512-83F2-EEDE9FC889E5}"/>
              </a:ext>
            </a:extLst>
          </p:cNvPr>
          <p:cNvSpPr txBox="1"/>
          <p:nvPr/>
        </p:nvSpPr>
        <p:spPr>
          <a:xfrm>
            <a:off x="2377297" y="187724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6.058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AD56F2-B19E-4C79-9144-D5C1DB3B9E40}"/>
              </a:ext>
            </a:extLst>
          </p:cNvPr>
          <p:cNvSpPr txBox="1"/>
          <p:nvPr/>
        </p:nvSpPr>
        <p:spPr>
          <a:xfrm>
            <a:off x="2377297" y="216656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3.828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F06866-3D38-4B1E-8037-E54EFBA4B0AB}"/>
              </a:ext>
            </a:extLst>
          </p:cNvPr>
          <p:cNvSpPr txBox="1"/>
          <p:nvPr/>
        </p:nvSpPr>
        <p:spPr>
          <a:xfrm>
            <a:off x="2377297" y="245589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5.269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CEBAD1-165D-4B87-84E8-47F341B08C2A}"/>
              </a:ext>
            </a:extLst>
          </p:cNvPr>
          <p:cNvSpPr txBox="1"/>
          <p:nvPr/>
        </p:nvSpPr>
        <p:spPr>
          <a:xfrm>
            <a:off x="2377297" y="274522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1.766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D2E839-D56E-4D8F-98E4-EC2C1C10CB66}"/>
              </a:ext>
            </a:extLst>
          </p:cNvPr>
          <p:cNvSpPr txBox="1"/>
          <p:nvPr/>
        </p:nvSpPr>
        <p:spPr>
          <a:xfrm>
            <a:off x="2377297" y="303455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3.338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B89A7A-F361-4BD2-9827-06519504D93F}"/>
              </a:ext>
            </a:extLst>
          </p:cNvPr>
          <p:cNvSpPr txBox="1"/>
          <p:nvPr/>
        </p:nvSpPr>
        <p:spPr>
          <a:xfrm>
            <a:off x="2377297" y="332388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1.931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D43BB9-837A-4F59-8371-29F6872D6B88}"/>
              </a:ext>
            </a:extLst>
          </p:cNvPr>
          <p:cNvSpPr txBox="1"/>
          <p:nvPr/>
        </p:nvSpPr>
        <p:spPr>
          <a:xfrm>
            <a:off x="2377297" y="361320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1.443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F73F3E-C633-40AF-9707-8A80CF3D2383}"/>
              </a:ext>
            </a:extLst>
          </p:cNvPr>
          <p:cNvSpPr txBox="1"/>
          <p:nvPr/>
        </p:nvSpPr>
        <p:spPr>
          <a:xfrm>
            <a:off x="2377297" y="390253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1.148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C0D189E-9AE5-40ED-9C95-BC0D8259CF57}"/>
              </a:ext>
            </a:extLst>
          </p:cNvPr>
          <p:cNvSpPr txBox="1"/>
          <p:nvPr/>
        </p:nvSpPr>
        <p:spPr>
          <a:xfrm>
            <a:off x="2377297" y="419186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1.121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4FD192-567B-44B5-8360-BE16A8AFAA9C}"/>
              </a:ext>
            </a:extLst>
          </p:cNvPr>
          <p:cNvSpPr txBox="1"/>
          <p:nvPr/>
        </p:nvSpPr>
        <p:spPr>
          <a:xfrm>
            <a:off x="2377297" y="4481193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279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B9BB6C1-5B43-4FAB-B769-FF8C8B6A24E4}"/>
              </a:ext>
            </a:extLst>
          </p:cNvPr>
          <p:cNvSpPr txBox="1"/>
          <p:nvPr/>
        </p:nvSpPr>
        <p:spPr>
          <a:xfrm>
            <a:off x="2377297" y="4770521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626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508011-C245-4B3C-B3D1-4215187703E7}"/>
              </a:ext>
            </a:extLst>
          </p:cNvPr>
          <p:cNvSpPr txBox="1"/>
          <p:nvPr/>
        </p:nvSpPr>
        <p:spPr>
          <a:xfrm>
            <a:off x="2377297" y="5059849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472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2B05773-EAA7-4B45-9D92-75BFC92331D6}"/>
              </a:ext>
            </a:extLst>
          </p:cNvPr>
          <p:cNvSpPr txBox="1"/>
          <p:nvPr/>
        </p:nvSpPr>
        <p:spPr>
          <a:xfrm>
            <a:off x="2377297" y="5349177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406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8493624-9DDF-49A7-9FFC-E42BFD670F98}"/>
              </a:ext>
            </a:extLst>
          </p:cNvPr>
          <p:cNvSpPr txBox="1"/>
          <p:nvPr/>
        </p:nvSpPr>
        <p:spPr>
          <a:xfrm>
            <a:off x="2377297" y="5638505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281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D50572E-350D-428B-AF1E-9D745FF3A2D7}"/>
              </a:ext>
            </a:extLst>
          </p:cNvPr>
          <p:cNvSpPr txBox="1"/>
          <p:nvPr/>
        </p:nvSpPr>
        <p:spPr>
          <a:xfrm>
            <a:off x="2377297" y="5927828"/>
            <a:ext cx="553249" cy="230832"/>
          </a:xfrm>
          <a:prstGeom prst="rect">
            <a:avLst/>
          </a:prstGeom>
          <a:solidFill>
            <a:srgbClr val="3366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3.300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0A469FB-E047-423F-A0A5-6292B0CCAEF8}"/>
              </a:ext>
            </a:extLst>
          </p:cNvPr>
          <p:cNvSpPr txBox="1"/>
          <p:nvPr/>
        </p:nvSpPr>
        <p:spPr>
          <a:xfrm>
            <a:off x="1969639" y="1317491"/>
            <a:ext cx="14408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00" dirty="0">
                <a:solidFill>
                  <a:srgbClr val="313131"/>
                </a:solidFill>
                <a:latin typeface="Century Gothic" panose="020B0502020202020204" pitchFamily="34" charset="0"/>
              </a:rPr>
              <a:t>Prom 18-20 </a:t>
            </a:r>
            <a:endParaRPr lang="es-CO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82711F-42E4-4066-85D5-30232C288233}"/>
              </a:ext>
            </a:extLst>
          </p:cNvPr>
          <p:cNvSpPr txBox="1"/>
          <p:nvPr/>
        </p:nvSpPr>
        <p:spPr>
          <a:xfrm>
            <a:off x="9760801" y="2439690"/>
            <a:ext cx="2347645" cy="584775"/>
          </a:xfrm>
          <a:prstGeom prst="rect">
            <a:avLst/>
          </a:prstGeom>
          <a:noFill/>
          <a:ln>
            <a:solidFill>
              <a:srgbClr val="6A2671"/>
            </a:solidFill>
          </a:ln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 Prom 18-20: </a:t>
            </a:r>
            <a:r>
              <a:rPr lang="es-CO" sz="1600" b="1" dirty="0">
                <a:solidFill>
                  <a:srgbClr val="3366B9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50,4%</a:t>
            </a:r>
          </a:p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 2021: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6A267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6,2%</a:t>
            </a: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859231"/>
              </p:ext>
            </p:extLst>
          </p:nvPr>
        </p:nvGraphicFramePr>
        <p:xfrm>
          <a:off x="2930546" y="1413759"/>
          <a:ext cx="9338414" cy="488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603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826675" y="1228922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Presupuesto de Inversión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656796"/>
              </p:ext>
            </p:extLst>
          </p:nvPr>
        </p:nvGraphicFramePr>
        <p:xfrm>
          <a:off x="373224" y="2225301"/>
          <a:ext cx="9784079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9451909" y="2134397"/>
            <a:ext cx="757646" cy="539757"/>
          </a:xfrm>
          <a:prstGeom prst="ellipse">
            <a:avLst/>
          </a:prstGeom>
          <a:noFill/>
          <a:ln w="38100">
            <a:solidFill>
              <a:srgbClr val="CB5F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434726" y="2381766"/>
            <a:ext cx="471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mayor incremento anual de la inversión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nivel más alto de inversión pública</a:t>
            </a:r>
          </a:p>
        </p:txBody>
      </p:sp>
    </p:spTree>
    <p:extLst>
      <p:ext uri="{BB962C8B-B14F-4D97-AF65-F5344CB8AC3E}">
        <p14:creationId xmlns:p14="http://schemas.microsoft.com/office/powerpoint/2010/main" val="177517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990475" y="1467558"/>
            <a:ext cx="7046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enfoca principalmente en lo social: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29377" y="3344808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817D"/>
                </a:solidFill>
                <a:latin typeface="Century Gothic" panose="020B0502020202020204" pitchFamily="34" charset="0"/>
              </a:rPr>
              <a:t>Inclusión social</a:t>
            </a:r>
          </a:p>
        </p:txBody>
      </p:sp>
      <p:sp>
        <p:nvSpPr>
          <p:cNvPr id="17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8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9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0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$13,6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$19,8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2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$21,7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grpSp>
        <p:nvGrpSpPr>
          <p:cNvPr id="23" name="Google Shape;9002;p104"/>
          <p:cNvGrpSpPr/>
          <p:nvPr/>
        </p:nvGrpSpPr>
        <p:grpSpPr>
          <a:xfrm>
            <a:off x="2227356" y="2354514"/>
            <a:ext cx="899026" cy="885932"/>
            <a:chOff x="-5254775" y="3631325"/>
            <a:chExt cx="296950" cy="292625"/>
          </a:xfrm>
          <a:solidFill>
            <a:srgbClr val="00817D"/>
          </a:solidFill>
        </p:grpSpPr>
        <p:sp>
          <p:nvSpPr>
            <p:cNvPr id="24" name="Google Shape;9003;p104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04;p104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05;p104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06;p104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07;p104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08;p104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09;p104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" name="Conector recto 31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654316" y="5649818"/>
            <a:ext cx="8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59,3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6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55486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7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901814" y="4906593"/>
            <a:ext cx="74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9,8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8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189042" y="4747299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47" name="Grupo 46"/>
          <p:cNvGrpSpPr/>
          <p:nvPr/>
        </p:nvGrpSpPr>
        <p:grpSpPr>
          <a:xfrm>
            <a:off x="4785755" y="6084498"/>
            <a:ext cx="6787299" cy="523220"/>
            <a:chOff x="2671026" y="5738838"/>
            <a:chExt cx="6787299" cy="523220"/>
          </a:xfrm>
        </p:grpSpPr>
        <p:sp>
          <p:nvSpPr>
            <p:cNvPr id="41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$1.680 mm</a:t>
              </a:r>
            </a:p>
          </p:txBody>
        </p: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$3 mm</a:t>
              </a:r>
            </a:p>
          </p:txBody>
        </p:sp>
        <p:sp>
          <p:nvSpPr>
            <p:cNvPr id="44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$20.004 mm</a:t>
              </a:r>
            </a:p>
          </p:txBody>
        </p:sp>
        <p:sp>
          <p:nvSpPr>
            <p:cNvPr id="46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$ 21.687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4785754" y="5981047"/>
            <a:ext cx="6889977" cy="737680"/>
          </a:xfrm>
          <a:prstGeom prst="rect">
            <a:avLst/>
          </a:prstGeom>
          <a:noFill/>
          <a:ln>
            <a:solidFill>
              <a:srgbClr val="008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brir corchete 2">
            <a:extLst>
              <a:ext uri="{FF2B5EF4-FFF2-40B4-BE49-F238E27FC236}">
                <a16:creationId xmlns:a16="http://schemas.microsoft.com/office/drawing/2014/main" id="{A2815F50-DB16-4E42-819E-755B16953125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B3DF2D6B-5C3B-4436-AABC-C282082F1AD6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4992172" y="2226408"/>
            <a:ext cx="608919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Incluye nuevos programas como:</a:t>
            </a:r>
            <a:endParaRPr lang="es-ES" b="1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Ingreso Solidario, </a:t>
            </a:r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para +4 millones de hogares</a:t>
            </a:r>
            <a:endParaRPr lang="es-CO" b="1" dirty="0">
              <a:solidFill>
                <a:srgbClr val="00817D"/>
              </a:solidFill>
              <a:latin typeface="Century Gothic" panose="020B0502020202020204" pitchFamily="34" charset="0"/>
            </a:endParaRPr>
          </a:p>
          <a:p>
            <a:pPr fontAlgn="ctr">
              <a:spcBef>
                <a:spcPts val="1200"/>
              </a:spcBef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  <a:endParaRPr lang="es-ES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Familias en Acción, </a:t>
            </a:r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para +2 millones de hogares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Asistencia Primera Infancia, </a:t>
            </a:r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para +1,7 millones de niños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Colombia Mayor, </a:t>
            </a:r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para +1,7 millones de adultos mayores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Compensación IVA, </a:t>
            </a:r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2 millones de beneficiarios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Prevención, asistencia y reparación víctimas, </a:t>
            </a:r>
            <a:r>
              <a:rPr lang="es-ES" b="1" dirty="0">
                <a:solidFill>
                  <a:srgbClr val="00817D"/>
                </a:solidFill>
                <a:latin typeface="Century Gothic" panose="020B0502020202020204" pitchFamily="34" charset="0"/>
              </a:rPr>
              <a:t>+440 mil beneficiarios colectivos e individuales </a:t>
            </a:r>
          </a:p>
        </p:txBody>
      </p:sp>
    </p:spTree>
    <p:extLst>
      <p:ext uri="{BB962C8B-B14F-4D97-AF65-F5344CB8AC3E}">
        <p14:creationId xmlns:p14="http://schemas.microsoft.com/office/powerpoint/2010/main" val="275373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132900" y="1467558"/>
            <a:ext cx="7046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enfoca principalmente en lo social: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985056" y="334480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Educación</a:t>
            </a:r>
          </a:p>
        </p:txBody>
      </p:sp>
      <p:sp>
        <p:nvSpPr>
          <p:cNvPr id="16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7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8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9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$41,4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0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$47,5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$49,3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bll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558584" y="5627553"/>
            <a:ext cx="10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18,9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3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33221"/>
            <a:ext cx="167106" cy="191464"/>
          </a:xfrm>
          <a:prstGeom prst="rightArrow">
            <a:avLst/>
          </a:prstGeom>
          <a:solidFill>
            <a:srgbClr val="783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4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918592" y="4939050"/>
            <a:ext cx="74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3,7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5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205820" y="4779756"/>
            <a:ext cx="167106" cy="191464"/>
          </a:xfrm>
          <a:prstGeom prst="rightArrow">
            <a:avLst/>
          </a:prstGeom>
          <a:solidFill>
            <a:srgbClr val="783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37" name="Grupo 36"/>
          <p:cNvGrpSpPr/>
          <p:nvPr/>
        </p:nvGrpSpPr>
        <p:grpSpPr>
          <a:xfrm>
            <a:off x="4828090" y="6070253"/>
            <a:ext cx="6787299" cy="523220"/>
            <a:chOff x="2671026" y="5738838"/>
            <a:chExt cx="6787299" cy="523220"/>
          </a:xfrm>
        </p:grpSpPr>
        <p:sp>
          <p:nvSpPr>
            <p:cNvPr id="38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$44.018 mm</a:t>
              </a:r>
            </a:p>
          </p:txBody>
        </p:sp>
        <p:sp>
          <p:nvSpPr>
            <p:cNvPr id="39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$0.003 mm</a:t>
              </a:r>
            </a:p>
          </p:txBody>
        </p:sp>
        <p:sp>
          <p:nvSpPr>
            <p:cNvPr id="41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$5.260 mm</a:t>
              </a:r>
            </a:p>
          </p:txBody>
        </p:sp>
        <p:sp>
          <p:nvSpPr>
            <p:cNvPr id="43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$ 49.278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4828090" y="5966802"/>
            <a:ext cx="6889977" cy="737680"/>
          </a:xfrm>
          <a:prstGeom prst="rect">
            <a:avLst/>
          </a:prstGeom>
          <a:noFill/>
          <a:ln>
            <a:solidFill>
              <a:srgbClr val="783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7911532" y="556788"/>
            <a:ext cx="59799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s-ES" sz="800" dirty="0">
              <a:latin typeface="Century Gothic" panose="020B0502020202020204" pitchFamily="34" charset="0"/>
            </a:endParaRPr>
          </a:p>
          <a:p>
            <a:pPr fontAlgn="ctr"/>
            <a:endParaRPr lang="es-ES" dirty="0">
              <a:latin typeface="Century Gothic" panose="020B0502020202020204" pitchFamily="34" charset="0"/>
            </a:endParaRPr>
          </a:p>
        </p:txBody>
      </p:sp>
      <p:grpSp>
        <p:nvGrpSpPr>
          <p:cNvPr id="53" name="Google Shape;6435;p99"/>
          <p:cNvGrpSpPr/>
          <p:nvPr/>
        </p:nvGrpSpPr>
        <p:grpSpPr>
          <a:xfrm>
            <a:off x="2228381" y="2375371"/>
            <a:ext cx="840782" cy="826052"/>
            <a:chOff x="-40748275" y="3238700"/>
            <a:chExt cx="322600" cy="316950"/>
          </a:xfrm>
          <a:solidFill>
            <a:srgbClr val="6A2671"/>
          </a:solidFill>
        </p:grpSpPr>
        <p:sp>
          <p:nvSpPr>
            <p:cNvPr id="54" name="Google Shape;6436;p9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437;p9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438;p9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439;p9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40;p9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441;p9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7AD23C4E-FFBD-4C75-A95D-1BE715F647C9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Abrir corchete 46">
            <a:extLst>
              <a:ext uri="{FF2B5EF4-FFF2-40B4-BE49-F238E27FC236}">
                <a16:creationId xmlns:a16="http://schemas.microsoft.com/office/drawing/2014/main" id="{43BFF5B2-5E21-4760-8DFB-5017B4C3F8DB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4847428" y="2226617"/>
            <a:ext cx="65963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Incluye la nueva estrategia Matrícula Cero y nuevas cohortes del programa Generación E: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Gratuidad Matrícula + Sostenimiento + Matrícula Cero Gratuidad Matrícula Estratos 1,2 y 3 </a:t>
            </a:r>
            <a:r>
              <a:rPr lang="es-ES" b="1" dirty="0">
                <a:solidFill>
                  <a:srgbClr val="6A2671"/>
                </a:solidFill>
                <a:latin typeface="Century Gothic" panose="020B0502020202020204" pitchFamily="34" charset="0"/>
              </a:rPr>
              <a:t>para +700 mil jóvenes</a:t>
            </a:r>
          </a:p>
          <a:p>
            <a:pPr fontAlgn="ctr">
              <a:spcBef>
                <a:spcPts val="1200"/>
              </a:spcBef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  <a:endParaRPr lang="es-ES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Gratuidad matrícula educación preescolar, básica y media, </a:t>
            </a:r>
            <a:r>
              <a:rPr lang="es-419" b="1" dirty="0">
                <a:solidFill>
                  <a:srgbClr val="6A2671"/>
                </a:solidFill>
                <a:latin typeface="Century Gothic" panose="020B0502020202020204" pitchFamily="34" charset="0"/>
              </a:rPr>
              <a:t>para +7 millones de niños y jóvenes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Programa de Alimentación Escolar – PAE, </a:t>
            </a:r>
            <a:r>
              <a:rPr lang="es-419" b="1" dirty="0">
                <a:solidFill>
                  <a:srgbClr val="6A2671"/>
                </a:solidFill>
                <a:latin typeface="Century Gothic" panose="020B0502020202020204" pitchFamily="34" charset="0"/>
              </a:rPr>
              <a:t>+7 millones de niños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Acuerdos IES públicas – fortalecimiento, </a:t>
            </a:r>
            <a:r>
              <a:rPr lang="es-419" b="1" dirty="0">
                <a:solidFill>
                  <a:srgbClr val="6A2671"/>
                </a:solidFill>
                <a:latin typeface="Century Gothic" panose="020B0502020202020204" pitchFamily="34" charset="0"/>
              </a:rPr>
              <a:t>63 IESP</a:t>
            </a:r>
          </a:p>
        </p:txBody>
      </p:sp>
    </p:spTree>
    <p:extLst>
      <p:ext uri="{BB962C8B-B14F-4D97-AF65-F5344CB8AC3E}">
        <p14:creationId xmlns:p14="http://schemas.microsoft.com/office/powerpoint/2010/main" val="224325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90475" y="1467558"/>
            <a:ext cx="7046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fortalece el régimen subsidiado de salud: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75200" y="3344808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813462"/>
                </a:solidFill>
                <a:latin typeface="Century Gothic" panose="020B0502020202020204" pitchFamily="34" charset="0"/>
              </a:rPr>
              <a:t>Salud</a:t>
            </a:r>
          </a:p>
        </p:txBody>
      </p:sp>
      <p:sp>
        <p:nvSpPr>
          <p:cNvPr id="8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9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0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2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$29,9 </a:t>
            </a:r>
            <a:r>
              <a:rPr lang="es-CO" sz="1600" dirty="0">
                <a:solidFill>
                  <a:srgbClr val="CB5F36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16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$37,1 </a:t>
            </a:r>
            <a:r>
              <a:rPr lang="es-CO" sz="1600" dirty="0">
                <a:solidFill>
                  <a:srgbClr val="CB5F36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17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$41,2 </a:t>
            </a:r>
            <a:r>
              <a:rPr lang="es-CO" sz="1600" dirty="0">
                <a:solidFill>
                  <a:srgbClr val="CB5F36"/>
                </a:solidFill>
                <a:latin typeface="Century Gothic" panose="020B0502020202020204" pitchFamily="34" charset="0"/>
              </a:rPr>
              <a:t>bll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654316" y="5666596"/>
            <a:ext cx="8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37,9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29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72264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0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797321" y="4923371"/>
            <a:ext cx="984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11,2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1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205820" y="4764077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33" name="Grupo 32"/>
          <p:cNvGrpSpPr/>
          <p:nvPr/>
        </p:nvGrpSpPr>
        <p:grpSpPr>
          <a:xfrm>
            <a:off x="4844477" y="5899335"/>
            <a:ext cx="6787299" cy="523220"/>
            <a:chOff x="2671026" y="5738838"/>
            <a:chExt cx="6787299" cy="523220"/>
          </a:xfrm>
        </p:grpSpPr>
        <p:sp>
          <p:nvSpPr>
            <p:cNvPr id="34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$40.121 mm</a:t>
              </a:r>
            </a:p>
          </p:txBody>
        </p:sp>
        <p:sp>
          <p:nvSpPr>
            <p:cNvPr id="35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$14 mm</a:t>
              </a:r>
            </a:p>
          </p:txBody>
        </p:sp>
        <p:sp>
          <p:nvSpPr>
            <p:cNvPr id="37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$1.070 mm</a:t>
              </a:r>
            </a:p>
          </p:txBody>
        </p:sp>
        <p:sp>
          <p:nvSpPr>
            <p:cNvPr id="39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$ 41.205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4844476" y="5795884"/>
            <a:ext cx="6889977" cy="737680"/>
          </a:xfrm>
          <a:prstGeom prst="rect">
            <a:avLst/>
          </a:prstGeom>
          <a:noFill/>
          <a:ln>
            <a:solidFill>
              <a:srgbClr val="CB5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9" name="Google Shape;6602;p99"/>
          <p:cNvGrpSpPr/>
          <p:nvPr/>
        </p:nvGrpSpPr>
        <p:grpSpPr>
          <a:xfrm>
            <a:off x="2337564" y="2492822"/>
            <a:ext cx="678610" cy="770810"/>
            <a:chOff x="-28069875" y="3175300"/>
            <a:chExt cx="260725" cy="296150"/>
          </a:xfrm>
          <a:solidFill>
            <a:srgbClr val="813462"/>
          </a:solidFill>
        </p:grpSpPr>
        <p:sp>
          <p:nvSpPr>
            <p:cNvPr id="50" name="Google Shape;6603;p9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04;p9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05;p9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06;p9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07;p9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08;p9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09;p9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10;p9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11;p9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Abrir corchete 40">
            <a:extLst>
              <a:ext uri="{FF2B5EF4-FFF2-40B4-BE49-F238E27FC236}">
                <a16:creationId xmlns:a16="http://schemas.microsoft.com/office/drawing/2014/main" id="{10919836-EF21-4A78-806C-FAA0570039E5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C700DC8C-8873-4DB1-B3A6-6DCF0F306280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631666"/>
            <a:ext cx="591470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Incluye nuevos programas como:</a:t>
            </a:r>
            <a:endParaRPr lang="es-ES" b="1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Aseguramiento población migrante,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para 1 </a:t>
            </a:r>
            <a:r>
              <a:rPr lang="es-CO" b="1" dirty="0">
                <a:solidFill>
                  <a:srgbClr val="813462"/>
                </a:solidFill>
                <a:latin typeface="Century Gothic" panose="020B0502020202020204" pitchFamily="34" charset="0"/>
              </a:rPr>
              <a:t>millón de beneficiarios</a:t>
            </a:r>
          </a:p>
          <a:p>
            <a:pPr fontAlgn="ctr">
              <a:spcBef>
                <a:spcPts val="1200"/>
              </a:spcBef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  <a:endParaRPr lang="es-ES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PAI – Plan Ampliado de Inmunizaciones,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para +4,7 millones de niños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Aseguramiento en Salud,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para +23 millones de afiliados RC y 25,6 millones de afiliados RS</a:t>
            </a:r>
          </a:p>
        </p:txBody>
      </p:sp>
    </p:spTree>
    <p:extLst>
      <p:ext uri="{BB962C8B-B14F-4D97-AF65-F5344CB8AC3E}">
        <p14:creationId xmlns:p14="http://schemas.microsoft.com/office/powerpoint/2010/main" val="118578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990475" y="1467558"/>
            <a:ext cx="7791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 una apuesta por la reactivación económica: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09101" y="3344808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817D"/>
                </a:solidFill>
                <a:latin typeface="Century Gothic" panose="020B0502020202020204" pitchFamily="34" charset="0"/>
              </a:rPr>
              <a:t>Transporte</a:t>
            </a:r>
          </a:p>
        </p:txBody>
      </p:sp>
      <p:sp>
        <p:nvSpPr>
          <p:cNvPr id="17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8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9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0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$7,7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$12,0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2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$12,8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cxnSp>
        <p:nvCxnSpPr>
          <p:cNvPr id="32" name="Conector recto 31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654316" y="5641429"/>
            <a:ext cx="8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65,2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6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47097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7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918592" y="4940149"/>
            <a:ext cx="74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6,2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8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205820" y="4780855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396154"/>
            <a:ext cx="591470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Incluye nuevos programas como:</a:t>
            </a:r>
            <a:endParaRPr lang="es-ES" b="1" dirty="0">
              <a:latin typeface="Century Gothic" panose="020B0502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Concluir para la Reactivación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Vías para la Legalidad Conexión Nacional y Territorial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Vías para la conexión de territorios, el crecimiento sostenible y la reactivación 2.0</a:t>
            </a:r>
          </a:p>
          <a:p>
            <a:pPr fontAlgn="ctr">
              <a:spcBef>
                <a:spcPts val="1200"/>
              </a:spcBef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  <a:endParaRPr lang="es-ES" dirty="0">
              <a:latin typeface="Century Gothic" panose="020B0502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Construcción, mejoramiento y mantenimiento de la infraestructura aérea, férrea, fluvial, marítima y vial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concesionada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4961923" y="5924502"/>
            <a:ext cx="6787299" cy="523220"/>
            <a:chOff x="2671026" y="5738838"/>
            <a:chExt cx="6787299" cy="523220"/>
          </a:xfrm>
        </p:grpSpPr>
        <p:sp>
          <p:nvSpPr>
            <p:cNvPr id="41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$1.145 mm</a:t>
              </a:r>
            </a:p>
          </p:txBody>
        </p: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$1.298 mm</a:t>
              </a:r>
            </a:p>
          </p:txBody>
        </p:sp>
        <p:sp>
          <p:nvSpPr>
            <p:cNvPr id="44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$10.330 mm</a:t>
              </a:r>
            </a:p>
          </p:txBody>
        </p:sp>
        <p:sp>
          <p:nvSpPr>
            <p:cNvPr id="46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$ 12.773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4961922" y="5821051"/>
            <a:ext cx="6889977" cy="737680"/>
          </a:xfrm>
          <a:prstGeom prst="rect">
            <a:avLst/>
          </a:prstGeom>
          <a:noFill/>
          <a:ln>
            <a:solidFill>
              <a:srgbClr val="008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Google Shape;6434;p99"/>
          <p:cNvSpPr/>
          <p:nvPr/>
        </p:nvSpPr>
        <p:spPr>
          <a:xfrm>
            <a:off x="2260734" y="2391541"/>
            <a:ext cx="832270" cy="828216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008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Abrir corchete 26">
            <a:extLst>
              <a:ext uri="{FF2B5EF4-FFF2-40B4-BE49-F238E27FC236}">
                <a16:creationId xmlns:a16="http://schemas.microsoft.com/office/drawing/2014/main" id="{79BC7DE3-58D8-4D52-BFD9-7F73A2B6A8D5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Abrir corchete 27">
            <a:extLst>
              <a:ext uri="{FF2B5EF4-FFF2-40B4-BE49-F238E27FC236}">
                <a16:creationId xmlns:a16="http://schemas.microsoft.com/office/drawing/2014/main" id="{5039956F-26A9-4689-A54C-4DB9E613CFEB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504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16290" y="3711057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1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Transporte</a:t>
            </a:r>
          </a:p>
        </p:txBody>
      </p:sp>
      <p:sp>
        <p:nvSpPr>
          <p:cNvPr id="19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642195" y="4291779"/>
            <a:ext cx="1445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$93.619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2518392" y="2743178"/>
            <a:ext cx="11996" cy="1880174"/>
          </a:xfrm>
          <a:prstGeom prst="line">
            <a:avLst/>
          </a:prstGeom>
          <a:ln w="15875">
            <a:solidFill>
              <a:srgbClr val="6A267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7911532" y="556788"/>
            <a:ext cx="59799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15" name="Conector recto 114"/>
          <p:cNvCxnSpPr/>
          <p:nvPr/>
        </p:nvCxnSpPr>
        <p:spPr>
          <a:xfrm>
            <a:off x="4646005" y="2709869"/>
            <a:ext cx="10446" cy="1913483"/>
          </a:xfrm>
          <a:prstGeom prst="line">
            <a:avLst/>
          </a:prstGeom>
          <a:ln w="15875">
            <a:solidFill>
              <a:srgbClr val="6A267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ángulo 70"/>
          <p:cNvSpPr/>
          <p:nvPr/>
        </p:nvSpPr>
        <p:spPr>
          <a:xfrm>
            <a:off x="4259416" y="959010"/>
            <a:ext cx="77964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compromiso del Gobierno con lo social y lo económico </a:t>
            </a:r>
            <a:r>
              <a:rPr lang="es-CO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ha mantenido para cada vigencia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4814245" y="3734279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1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Inclusión social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2937551" y="4291779"/>
            <a:ext cx="140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$10.841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</a:t>
            </a:r>
          </a:p>
        </p:txBody>
      </p:sp>
      <p:sp>
        <p:nvSpPr>
          <p:cNvPr id="77" name="Rectángulo 76"/>
          <p:cNvSpPr/>
          <p:nvPr/>
        </p:nvSpPr>
        <p:spPr>
          <a:xfrm>
            <a:off x="3031203" y="3711057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6A26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Vivienda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5178532" y="4284798"/>
            <a:ext cx="14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1.811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</a:t>
            </a:r>
          </a:p>
        </p:txBody>
      </p:sp>
      <p:cxnSp>
        <p:nvCxnSpPr>
          <p:cNvPr id="108" name="Conector recto 107"/>
          <p:cNvCxnSpPr/>
          <p:nvPr/>
        </p:nvCxnSpPr>
        <p:spPr>
          <a:xfrm>
            <a:off x="6914588" y="2709869"/>
            <a:ext cx="4536" cy="1913483"/>
          </a:xfrm>
          <a:prstGeom prst="line">
            <a:avLst/>
          </a:prstGeom>
          <a:ln w="15875">
            <a:solidFill>
              <a:srgbClr val="6A267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ángulo 109"/>
          <p:cNvSpPr/>
          <p:nvPr/>
        </p:nvSpPr>
        <p:spPr>
          <a:xfrm>
            <a:off x="7417662" y="3744157"/>
            <a:ext cx="138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6A267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Educación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7473423" y="4313584"/>
            <a:ext cx="130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1.607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</a:t>
            </a:r>
          </a:p>
        </p:txBody>
      </p:sp>
      <p:sp>
        <p:nvSpPr>
          <p:cNvPr id="119" name="Rectángulo 118"/>
          <p:cNvSpPr/>
          <p:nvPr/>
        </p:nvSpPr>
        <p:spPr>
          <a:xfrm>
            <a:off x="9972320" y="3744157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Salud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759238" y="4300521"/>
            <a:ext cx="1136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284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</a:t>
            </a:r>
          </a:p>
        </p:txBody>
      </p:sp>
      <p:cxnSp>
        <p:nvCxnSpPr>
          <p:cNvPr id="124" name="Conector recto 123"/>
          <p:cNvCxnSpPr/>
          <p:nvPr/>
        </p:nvCxnSpPr>
        <p:spPr>
          <a:xfrm flipH="1">
            <a:off x="9248503" y="2709869"/>
            <a:ext cx="13046" cy="1942269"/>
          </a:xfrm>
          <a:prstGeom prst="line">
            <a:avLst/>
          </a:prstGeom>
          <a:ln w="15875">
            <a:solidFill>
              <a:srgbClr val="6A267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oogle Shape;9002;p104"/>
          <p:cNvGrpSpPr/>
          <p:nvPr/>
        </p:nvGrpSpPr>
        <p:grpSpPr>
          <a:xfrm>
            <a:off x="5369972" y="2826822"/>
            <a:ext cx="899026" cy="885932"/>
            <a:chOff x="-5254775" y="3631325"/>
            <a:chExt cx="296950" cy="292625"/>
          </a:xfrm>
          <a:solidFill>
            <a:srgbClr val="00817D"/>
          </a:solidFill>
        </p:grpSpPr>
        <p:sp>
          <p:nvSpPr>
            <p:cNvPr id="126" name="Google Shape;9003;p104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004;p104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005;p104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006;p104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007;p104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008;p104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009;p104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6435;p99"/>
          <p:cNvGrpSpPr/>
          <p:nvPr/>
        </p:nvGrpSpPr>
        <p:grpSpPr>
          <a:xfrm>
            <a:off x="7602130" y="2803217"/>
            <a:ext cx="840782" cy="826052"/>
            <a:chOff x="-40748275" y="3238700"/>
            <a:chExt cx="322600" cy="316950"/>
          </a:xfrm>
          <a:solidFill>
            <a:srgbClr val="6A2671"/>
          </a:solidFill>
        </p:grpSpPr>
        <p:sp>
          <p:nvSpPr>
            <p:cNvPr id="150" name="Google Shape;6436;p9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37;p9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438;p9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439;p9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440;p9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441;p9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6602;p99"/>
          <p:cNvGrpSpPr/>
          <p:nvPr/>
        </p:nvGrpSpPr>
        <p:grpSpPr>
          <a:xfrm>
            <a:off x="10028611" y="2873753"/>
            <a:ext cx="678610" cy="770810"/>
            <a:chOff x="-28069875" y="3175300"/>
            <a:chExt cx="260725" cy="296150"/>
          </a:xfrm>
          <a:solidFill>
            <a:srgbClr val="813462"/>
          </a:solidFill>
        </p:grpSpPr>
        <p:sp>
          <p:nvSpPr>
            <p:cNvPr id="157" name="Google Shape;6603;p9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604;p9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605;p9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606;p9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607;p9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608;p9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609;p9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610;p9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611;p9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6922;p100"/>
          <p:cNvSpPr/>
          <p:nvPr/>
        </p:nvSpPr>
        <p:spPr>
          <a:xfrm>
            <a:off x="3198370" y="2843375"/>
            <a:ext cx="831413" cy="833578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6A26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6434;p99"/>
          <p:cNvSpPr/>
          <p:nvPr/>
        </p:nvSpPr>
        <p:spPr>
          <a:xfrm>
            <a:off x="981537" y="2848737"/>
            <a:ext cx="832270" cy="828216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008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Rectángulo 167"/>
          <p:cNvSpPr/>
          <p:nvPr/>
        </p:nvSpPr>
        <p:spPr>
          <a:xfrm>
            <a:off x="1590824" y="5496931"/>
            <a:ext cx="8993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Vigencias futuras autorizadas 2022 – 2048*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errar llave 25"/>
          <p:cNvSpPr/>
          <p:nvPr/>
        </p:nvSpPr>
        <p:spPr>
          <a:xfrm rot="5400000">
            <a:off x="5692398" y="-275472"/>
            <a:ext cx="227472" cy="10179689"/>
          </a:xfrm>
          <a:prstGeom prst="rightBrace">
            <a:avLst/>
          </a:prstGeom>
          <a:ln>
            <a:solidFill>
              <a:srgbClr val="813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4398544" y="5010444"/>
            <a:ext cx="307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$108.161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83F8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B39BB0CC-16EB-4260-841F-95FCCA7B5C17}"/>
              </a:ext>
            </a:extLst>
          </p:cNvPr>
          <p:cNvSpPr txBox="1"/>
          <p:nvPr/>
        </p:nvSpPr>
        <p:spPr>
          <a:xfrm>
            <a:off x="-24497" y="6505052"/>
            <a:ext cx="206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Century Gothic" panose="020B0502020202020204" pitchFamily="34" charset="0"/>
              </a:rPr>
              <a:t>*Precios constantes 2021</a:t>
            </a:r>
          </a:p>
          <a:p>
            <a:r>
              <a:rPr lang="es-CO" sz="800" dirty="0">
                <a:latin typeface="Century Gothic" panose="020B0502020202020204" pitchFamily="34" charset="0"/>
              </a:rPr>
              <a:t>Fuente: SIIF NACIÓN – DGPPN MHCP</a:t>
            </a:r>
          </a:p>
        </p:txBody>
      </p:sp>
    </p:spTree>
    <p:extLst>
      <p:ext uri="{BB962C8B-B14F-4D97-AF65-F5344CB8AC3E}">
        <p14:creationId xmlns:p14="http://schemas.microsoft.com/office/powerpoint/2010/main" val="3812514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132900" y="1467558"/>
            <a:ext cx="7601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 una apuesta por la reactivación económica: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087648" y="334480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Vivienda</a:t>
            </a:r>
          </a:p>
        </p:txBody>
      </p:sp>
      <p:sp>
        <p:nvSpPr>
          <p:cNvPr id="16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7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8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9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$4,1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0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$5,7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$5,0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bll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558584" y="5678828"/>
            <a:ext cx="10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20,8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3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84496"/>
            <a:ext cx="167106" cy="191464"/>
          </a:xfrm>
          <a:prstGeom prst="rightArrow">
            <a:avLst/>
          </a:prstGeom>
          <a:solidFill>
            <a:srgbClr val="783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4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873830" y="4930504"/>
            <a:ext cx="91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12,3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446784"/>
            <a:ext cx="5914707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 Casa Ya, </a:t>
            </a:r>
            <a:r>
              <a:rPr lang="es-ES" b="1" dirty="0">
                <a:solidFill>
                  <a:srgbClr val="6A2671"/>
                </a:solidFill>
                <a:latin typeface="Century Gothic" panose="020B0502020202020204" pitchFamily="34" charset="0"/>
              </a:rPr>
              <a:t>para +30 mil hogares</a:t>
            </a:r>
            <a:endParaRPr lang="es-ES" sz="800" b="1" dirty="0">
              <a:solidFill>
                <a:srgbClr val="00857D"/>
              </a:solidFill>
              <a:latin typeface="Century Gothic" panose="020B0502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Vivienda Rural, </a:t>
            </a:r>
            <a:r>
              <a:rPr lang="es-ES" b="1" dirty="0">
                <a:solidFill>
                  <a:srgbClr val="6A2671"/>
                </a:solidFill>
                <a:latin typeface="Century Gothic" panose="020B0502020202020204" pitchFamily="34" charset="0"/>
              </a:rPr>
              <a:t>para +10 mil hogares</a:t>
            </a:r>
            <a:endParaRPr lang="es-ES" sz="800" b="1" dirty="0">
              <a:solidFill>
                <a:srgbClr val="00857D"/>
              </a:solidFill>
              <a:latin typeface="Century Gothic" panose="020B0502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Servicios Públicos en Acueducto, alcantarillado, </a:t>
            </a:r>
            <a:r>
              <a:rPr lang="es-ES" b="1" dirty="0">
                <a:solidFill>
                  <a:srgbClr val="6A2671"/>
                </a:solidFill>
                <a:latin typeface="Century Gothic" panose="020B0502020202020204" pitchFamily="34" charset="0"/>
              </a:rPr>
              <a:t>para +8 millones de hogares</a:t>
            </a:r>
          </a:p>
          <a:p>
            <a:pPr fontAlgn="ctr">
              <a:spcBef>
                <a:spcPts val="1200"/>
              </a:spcBef>
            </a:pP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 reducción frente a 2021 se explica por: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se incluye FRECH no VIS porque cambia al sector Hacienda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4836637" y="5933519"/>
            <a:ext cx="6787299" cy="523220"/>
            <a:chOff x="2671026" y="5738838"/>
            <a:chExt cx="6787299" cy="523220"/>
          </a:xfrm>
        </p:grpSpPr>
        <p:sp>
          <p:nvSpPr>
            <p:cNvPr id="38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$2.652 mm</a:t>
              </a:r>
            </a:p>
          </p:txBody>
        </p:sp>
        <p:sp>
          <p:nvSpPr>
            <p:cNvPr id="39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$0,2 mm</a:t>
              </a:r>
            </a:p>
          </p:txBody>
        </p:sp>
        <p:sp>
          <p:nvSpPr>
            <p:cNvPr id="41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$2.309 mm</a:t>
              </a:r>
            </a:p>
          </p:txBody>
        </p:sp>
        <p:sp>
          <p:nvSpPr>
            <p:cNvPr id="43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$ 4.962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4836637" y="5830068"/>
            <a:ext cx="6889977" cy="737680"/>
          </a:xfrm>
          <a:prstGeom prst="rect">
            <a:avLst/>
          </a:prstGeom>
          <a:noFill/>
          <a:ln>
            <a:solidFill>
              <a:srgbClr val="783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7911532" y="556788"/>
            <a:ext cx="59799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s-ES" sz="800" dirty="0">
              <a:latin typeface="Century Gothic" panose="020B0502020202020204" pitchFamily="34" charset="0"/>
            </a:endParaRPr>
          </a:p>
          <a:p>
            <a:pPr fontAlgn="ctr"/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61" name="Google Shape;6922;p100"/>
          <p:cNvSpPr/>
          <p:nvPr/>
        </p:nvSpPr>
        <p:spPr>
          <a:xfrm>
            <a:off x="2261162" y="2374622"/>
            <a:ext cx="831413" cy="833578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6A26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Abrir corchete 27">
            <a:extLst>
              <a:ext uri="{FF2B5EF4-FFF2-40B4-BE49-F238E27FC236}">
                <a16:creationId xmlns:a16="http://schemas.microsoft.com/office/drawing/2014/main" id="{B04A7FE1-306D-4A4C-B410-2CC96ECF4291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49508B9A-0FFE-42B3-A6F3-421B7346CA6B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5400000">
            <a:off x="3218520" y="4767762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643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90475" y="1467558"/>
            <a:ext cx="8115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 una apuesta por la reactivación económica: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67799" y="3344808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813462"/>
                </a:solidFill>
                <a:latin typeface="Century Gothic" panose="020B0502020202020204" pitchFamily="34" charset="0"/>
              </a:rPr>
              <a:t>Trabajo</a:t>
            </a:r>
          </a:p>
        </p:txBody>
      </p:sp>
      <p:sp>
        <p:nvSpPr>
          <p:cNvPr id="8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9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0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2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$28,9 </a:t>
            </a:r>
            <a:r>
              <a:rPr lang="es-CO" sz="1600" dirty="0">
                <a:solidFill>
                  <a:srgbClr val="CB5F36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16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$27,3 </a:t>
            </a:r>
            <a:r>
              <a:rPr lang="es-CO" sz="1600" dirty="0">
                <a:solidFill>
                  <a:srgbClr val="CB5F36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17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CB5F36"/>
                </a:solidFill>
                <a:latin typeface="Century Gothic" panose="020B0502020202020204" pitchFamily="34" charset="0"/>
              </a:rPr>
              <a:t>$36,0 </a:t>
            </a:r>
            <a:r>
              <a:rPr lang="es-CO" sz="1600" dirty="0">
                <a:solidFill>
                  <a:srgbClr val="CB5F36"/>
                </a:solidFill>
                <a:latin typeface="Century Gothic" panose="020B0502020202020204" pitchFamily="34" charset="0"/>
              </a:rPr>
              <a:t>bll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654316" y="5616262"/>
            <a:ext cx="8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24,9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29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21930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0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797321" y="4906593"/>
            <a:ext cx="984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32,1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1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205820" y="4747299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2" name="Grupo 1"/>
          <p:cNvGrpSpPr/>
          <p:nvPr/>
        </p:nvGrpSpPr>
        <p:grpSpPr>
          <a:xfrm>
            <a:off x="1961929" y="2311485"/>
            <a:ext cx="1420306" cy="896612"/>
            <a:chOff x="1924581" y="2311485"/>
            <a:chExt cx="1420306" cy="896612"/>
          </a:xfrm>
        </p:grpSpPr>
        <p:grpSp>
          <p:nvGrpSpPr>
            <p:cNvPr id="69" name="Google Shape;6332;p98"/>
            <p:cNvGrpSpPr/>
            <p:nvPr/>
          </p:nvGrpSpPr>
          <p:grpSpPr>
            <a:xfrm>
              <a:off x="1924581" y="2311485"/>
              <a:ext cx="726909" cy="896612"/>
              <a:chOff x="3330525" y="4399275"/>
              <a:chExt cx="390650" cy="481850"/>
            </a:xfrm>
            <a:solidFill>
              <a:srgbClr val="813462"/>
            </a:solidFill>
          </p:grpSpPr>
          <p:sp>
            <p:nvSpPr>
              <p:cNvPr id="70" name="Google Shape;6333;p98"/>
              <p:cNvSpPr/>
              <p:nvPr/>
            </p:nvSpPr>
            <p:spPr>
              <a:xfrm>
                <a:off x="3543950" y="4648550"/>
                <a:ext cx="784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3831" extrusionOk="0">
                    <a:moveTo>
                      <a:pt x="2677" y="0"/>
                    </a:moveTo>
                    <a:cubicBezTo>
                      <a:pt x="2298" y="356"/>
                      <a:pt x="1861" y="648"/>
                      <a:pt x="1388" y="858"/>
                    </a:cubicBezTo>
                    <a:lnTo>
                      <a:pt x="0" y="2948"/>
                    </a:lnTo>
                    <a:lnTo>
                      <a:pt x="880" y="3831"/>
                    </a:lnTo>
                    <a:lnTo>
                      <a:pt x="3138" y="443"/>
                    </a:lnTo>
                    <a:lnTo>
                      <a:pt x="26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1" name="Google Shape;6334;p98"/>
              <p:cNvSpPr/>
              <p:nvPr/>
            </p:nvSpPr>
            <p:spPr>
              <a:xfrm>
                <a:off x="3427250" y="4456050"/>
                <a:ext cx="197650" cy="1971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7887" extrusionOk="0">
                    <a:moveTo>
                      <a:pt x="7520" y="0"/>
                    </a:moveTo>
                    <a:cubicBezTo>
                      <a:pt x="6863" y="1374"/>
                      <a:pt x="5475" y="2247"/>
                      <a:pt x="3952" y="2247"/>
                    </a:cubicBezTo>
                    <a:lnTo>
                      <a:pt x="1" y="2247"/>
                    </a:lnTo>
                    <a:lnTo>
                      <a:pt x="1" y="3942"/>
                    </a:lnTo>
                    <a:cubicBezTo>
                      <a:pt x="1" y="5698"/>
                      <a:pt x="1154" y="7137"/>
                      <a:pt x="2587" y="7643"/>
                    </a:cubicBezTo>
                    <a:lnTo>
                      <a:pt x="2597" y="7643"/>
                    </a:lnTo>
                    <a:cubicBezTo>
                      <a:pt x="3006" y="7806"/>
                      <a:pt x="3480" y="7887"/>
                      <a:pt x="3953" y="7887"/>
                    </a:cubicBezTo>
                    <a:cubicBezTo>
                      <a:pt x="4426" y="7887"/>
                      <a:pt x="4899" y="7806"/>
                      <a:pt x="5307" y="7643"/>
                    </a:cubicBezTo>
                    <a:lnTo>
                      <a:pt x="5319" y="7643"/>
                    </a:lnTo>
                    <a:cubicBezTo>
                      <a:pt x="6451" y="7306"/>
                      <a:pt x="7905" y="5848"/>
                      <a:pt x="7905" y="3942"/>
                    </a:cubicBezTo>
                    <a:lnTo>
                      <a:pt x="7905" y="1684"/>
                    </a:lnTo>
                    <a:cubicBezTo>
                      <a:pt x="7905" y="1100"/>
                      <a:pt x="7776" y="524"/>
                      <a:pt x="7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2" name="Google Shape;6335;p98"/>
              <p:cNvSpPr/>
              <p:nvPr/>
            </p:nvSpPr>
            <p:spPr>
              <a:xfrm>
                <a:off x="3428150" y="4399275"/>
                <a:ext cx="1669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3389" extrusionOk="0">
                    <a:moveTo>
                      <a:pt x="3921" y="1"/>
                    </a:moveTo>
                    <a:cubicBezTo>
                      <a:pt x="3917" y="1"/>
                      <a:pt x="3913" y="1"/>
                      <a:pt x="3910" y="1"/>
                    </a:cubicBezTo>
                    <a:cubicBezTo>
                      <a:pt x="1946" y="4"/>
                      <a:pt x="284" y="1446"/>
                      <a:pt x="1" y="3389"/>
                    </a:cubicBezTo>
                    <a:lnTo>
                      <a:pt x="3910" y="3389"/>
                    </a:lnTo>
                    <a:cubicBezTo>
                      <a:pt x="5247" y="3389"/>
                      <a:pt x="6403" y="2452"/>
                      <a:pt x="6677" y="1142"/>
                    </a:cubicBezTo>
                    <a:cubicBezTo>
                      <a:pt x="5945" y="410"/>
                      <a:pt x="4953" y="1"/>
                      <a:pt x="39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3" name="Google Shape;6336;p98"/>
              <p:cNvSpPr/>
              <p:nvPr/>
            </p:nvSpPr>
            <p:spPr>
              <a:xfrm>
                <a:off x="3330525" y="4674000"/>
                <a:ext cx="181225" cy="2071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8285" extrusionOk="0">
                    <a:moveTo>
                      <a:pt x="2972" y="0"/>
                    </a:moveTo>
                    <a:lnTo>
                      <a:pt x="1455" y="440"/>
                    </a:lnTo>
                    <a:cubicBezTo>
                      <a:pt x="542" y="744"/>
                      <a:pt x="0" y="1716"/>
                      <a:pt x="235" y="2620"/>
                    </a:cubicBezTo>
                    <a:lnTo>
                      <a:pt x="1229" y="7832"/>
                    </a:lnTo>
                    <a:cubicBezTo>
                      <a:pt x="1289" y="8091"/>
                      <a:pt x="1518" y="8278"/>
                      <a:pt x="1783" y="8284"/>
                    </a:cubicBezTo>
                    <a:cubicBezTo>
                      <a:pt x="1787" y="8284"/>
                      <a:pt x="1792" y="8285"/>
                      <a:pt x="1796" y="8285"/>
                    </a:cubicBezTo>
                    <a:cubicBezTo>
                      <a:pt x="1816" y="8285"/>
                      <a:pt x="1835" y="8279"/>
                      <a:pt x="1852" y="8272"/>
                    </a:cubicBezTo>
                    <a:cubicBezTo>
                      <a:pt x="1861" y="8284"/>
                      <a:pt x="1861" y="8284"/>
                      <a:pt x="1873" y="8284"/>
                    </a:cubicBezTo>
                    <a:lnTo>
                      <a:pt x="7248" y="8284"/>
                    </a:lnTo>
                    <a:lnTo>
                      <a:pt x="7248" y="3364"/>
                    </a:lnTo>
                    <a:lnTo>
                      <a:pt x="6514" y="4086"/>
                    </a:lnTo>
                    <a:cubicBezTo>
                      <a:pt x="6410" y="4202"/>
                      <a:pt x="6270" y="4259"/>
                      <a:pt x="6126" y="4259"/>
                    </a:cubicBezTo>
                    <a:cubicBezTo>
                      <a:pt x="5952" y="4259"/>
                      <a:pt x="5772" y="4175"/>
                      <a:pt x="5646" y="4008"/>
                    </a:cubicBezTo>
                    <a:lnTo>
                      <a:pt x="29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4" name="Google Shape;6337;p98"/>
              <p:cNvSpPr/>
              <p:nvPr/>
            </p:nvSpPr>
            <p:spPr>
              <a:xfrm>
                <a:off x="3540175" y="4674000"/>
                <a:ext cx="181000" cy="2071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8284" extrusionOk="0">
                    <a:moveTo>
                      <a:pt x="3951" y="4821"/>
                    </a:moveTo>
                    <a:cubicBezTo>
                      <a:pt x="4701" y="4821"/>
                      <a:pt x="4701" y="5950"/>
                      <a:pt x="3951" y="5950"/>
                    </a:cubicBezTo>
                    <a:lnTo>
                      <a:pt x="2822" y="5950"/>
                    </a:lnTo>
                    <a:cubicBezTo>
                      <a:pt x="2075" y="5950"/>
                      <a:pt x="2075" y="4821"/>
                      <a:pt x="2822" y="4821"/>
                    </a:cubicBezTo>
                    <a:close/>
                    <a:moveTo>
                      <a:pt x="4280" y="0"/>
                    </a:moveTo>
                    <a:lnTo>
                      <a:pt x="1603" y="4008"/>
                    </a:lnTo>
                    <a:cubicBezTo>
                      <a:pt x="1476" y="4178"/>
                      <a:pt x="1297" y="4257"/>
                      <a:pt x="1126" y="4257"/>
                    </a:cubicBezTo>
                    <a:cubicBezTo>
                      <a:pt x="977" y="4257"/>
                      <a:pt x="834" y="4197"/>
                      <a:pt x="735" y="4086"/>
                    </a:cubicBezTo>
                    <a:lnTo>
                      <a:pt x="1" y="3364"/>
                    </a:lnTo>
                    <a:lnTo>
                      <a:pt x="1" y="8284"/>
                    </a:lnTo>
                    <a:lnTo>
                      <a:pt x="5454" y="8284"/>
                    </a:lnTo>
                    <a:cubicBezTo>
                      <a:pt x="5722" y="8284"/>
                      <a:pt x="5954" y="8094"/>
                      <a:pt x="6008" y="7832"/>
                    </a:cubicBezTo>
                    <a:lnTo>
                      <a:pt x="7002" y="2653"/>
                    </a:lnTo>
                    <a:cubicBezTo>
                      <a:pt x="7240" y="1716"/>
                      <a:pt x="6707" y="744"/>
                      <a:pt x="5770" y="428"/>
                    </a:cubicBezTo>
                    <a:lnTo>
                      <a:pt x="42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" name="Google Shape;6338;p98"/>
              <p:cNvSpPr/>
              <p:nvPr/>
            </p:nvSpPr>
            <p:spPr>
              <a:xfrm>
                <a:off x="3429975" y="4648850"/>
                <a:ext cx="7822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816" extrusionOk="0">
                    <a:moveTo>
                      <a:pt x="452" y="0"/>
                    </a:moveTo>
                    <a:lnTo>
                      <a:pt x="0" y="440"/>
                    </a:lnTo>
                    <a:lnTo>
                      <a:pt x="2247" y="3816"/>
                    </a:lnTo>
                    <a:lnTo>
                      <a:pt x="3129" y="2936"/>
                    </a:lnTo>
                    <a:lnTo>
                      <a:pt x="1741" y="846"/>
                    </a:lnTo>
                    <a:cubicBezTo>
                      <a:pt x="1268" y="636"/>
                      <a:pt x="834" y="350"/>
                      <a:pt x="4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" name="Google Shape;6339;p98"/>
              <p:cNvSpPr/>
              <p:nvPr/>
            </p:nvSpPr>
            <p:spPr>
              <a:xfrm>
                <a:off x="3514200" y="4681000"/>
                <a:ext cx="231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702" extrusionOk="0">
                    <a:moveTo>
                      <a:pt x="1" y="0"/>
                    </a:moveTo>
                    <a:lnTo>
                      <a:pt x="465" y="702"/>
                    </a:lnTo>
                    <a:lnTo>
                      <a:pt x="925" y="0"/>
                    </a:lnTo>
                    <a:lnTo>
                      <a:pt x="916" y="0"/>
                    </a:lnTo>
                    <a:cubicBezTo>
                      <a:pt x="769" y="12"/>
                      <a:pt x="609" y="24"/>
                      <a:pt x="465" y="24"/>
                    </a:cubicBezTo>
                    <a:cubicBezTo>
                      <a:pt x="317" y="24"/>
                      <a:pt x="157" y="1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77" name="Google Shape;6340;p98"/>
            <p:cNvGrpSpPr/>
            <p:nvPr/>
          </p:nvGrpSpPr>
          <p:grpSpPr>
            <a:xfrm>
              <a:off x="2675568" y="2311501"/>
              <a:ext cx="669319" cy="896565"/>
              <a:chOff x="3938800" y="4399275"/>
              <a:chExt cx="359700" cy="481825"/>
            </a:xfrm>
            <a:solidFill>
              <a:srgbClr val="813462"/>
            </a:solidFill>
          </p:grpSpPr>
          <p:sp>
            <p:nvSpPr>
              <p:cNvPr id="78" name="Google Shape;6341;p98"/>
              <p:cNvSpPr/>
              <p:nvPr/>
            </p:nvSpPr>
            <p:spPr>
              <a:xfrm>
                <a:off x="4022650" y="4427525"/>
                <a:ext cx="1666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3388" extrusionOk="0">
                    <a:moveTo>
                      <a:pt x="3909" y="0"/>
                    </a:moveTo>
                    <a:cubicBezTo>
                      <a:pt x="1946" y="3"/>
                      <a:pt x="284" y="1446"/>
                      <a:pt x="1" y="3388"/>
                    </a:cubicBezTo>
                    <a:lnTo>
                      <a:pt x="3909" y="3388"/>
                    </a:lnTo>
                    <a:cubicBezTo>
                      <a:pt x="4807" y="3385"/>
                      <a:pt x="5647" y="2957"/>
                      <a:pt x="6180" y="2235"/>
                    </a:cubicBezTo>
                    <a:cubicBezTo>
                      <a:pt x="6421" y="1909"/>
                      <a:pt x="6589" y="1530"/>
                      <a:pt x="6665" y="1129"/>
                    </a:cubicBezTo>
                    <a:cubicBezTo>
                      <a:pt x="6135" y="602"/>
                      <a:pt x="5463" y="241"/>
                      <a:pt x="4734" y="91"/>
                    </a:cubicBezTo>
                    <a:cubicBezTo>
                      <a:pt x="4463" y="30"/>
                      <a:pt x="4186" y="0"/>
                      <a:pt x="3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9" name="Google Shape;6342;p98"/>
              <p:cNvSpPr/>
              <p:nvPr/>
            </p:nvSpPr>
            <p:spPr>
              <a:xfrm>
                <a:off x="4021450" y="4484275"/>
                <a:ext cx="197650" cy="19922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7969" extrusionOk="0">
                    <a:moveTo>
                      <a:pt x="7526" y="1"/>
                    </a:moveTo>
                    <a:cubicBezTo>
                      <a:pt x="7420" y="223"/>
                      <a:pt x="7291" y="434"/>
                      <a:pt x="7140" y="633"/>
                    </a:cubicBezTo>
                    <a:cubicBezTo>
                      <a:pt x="6396" y="1648"/>
                      <a:pt x="5216" y="2247"/>
                      <a:pt x="3957" y="2247"/>
                    </a:cubicBezTo>
                    <a:lnTo>
                      <a:pt x="4" y="2247"/>
                    </a:lnTo>
                    <a:lnTo>
                      <a:pt x="4" y="4018"/>
                    </a:lnTo>
                    <a:cubicBezTo>
                      <a:pt x="1" y="4635"/>
                      <a:pt x="148" y="5243"/>
                      <a:pt x="434" y="5788"/>
                    </a:cubicBezTo>
                    <a:lnTo>
                      <a:pt x="434" y="5800"/>
                    </a:lnTo>
                    <a:cubicBezTo>
                      <a:pt x="615" y="6159"/>
                      <a:pt x="850" y="6487"/>
                      <a:pt x="1133" y="6773"/>
                    </a:cubicBezTo>
                    <a:lnTo>
                      <a:pt x="1202" y="6839"/>
                    </a:lnTo>
                    <a:cubicBezTo>
                      <a:pt x="1967" y="7592"/>
                      <a:pt x="2962" y="7968"/>
                      <a:pt x="3958" y="7968"/>
                    </a:cubicBezTo>
                    <a:cubicBezTo>
                      <a:pt x="4959" y="7968"/>
                      <a:pt x="5959" y="7588"/>
                      <a:pt x="6725" y="6827"/>
                    </a:cubicBezTo>
                    <a:lnTo>
                      <a:pt x="6758" y="6794"/>
                    </a:lnTo>
                    <a:cubicBezTo>
                      <a:pt x="6972" y="6583"/>
                      <a:pt x="7158" y="6342"/>
                      <a:pt x="7312" y="6083"/>
                    </a:cubicBezTo>
                    <a:lnTo>
                      <a:pt x="7321" y="6083"/>
                    </a:lnTo>
                    <a:cubicBezTo>
                      <a:pt x="7703" y="5463"/>
                      <a:pt x="7905" y="4746"/>
                      <a:pt x="7902" y="4018"/>
                    </a:cubicBezTo>
                    <a:lnTo>
                      <a:pt x="7902" y="1684"/>
                    </a:lnTo>
                    <a:cubicBezTo>
                      <a:pt x="7902" y="1407"/>
                      <a:pt x="7875" y="1130"/>
                      <a:pt x="7818" y="859"/>
                    </a:cubicBezTo>
                    <a:cubicBezTo>
                      <a:pt x="7764" y="561"/>
                      <a:pt x="7664" y="272"/>
                      <a:pt x="75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" name="Google Shape;6343;p98"/>
              <p:cNvSpPr/>
              <p:nvPr/>
            </p:nvSpPr>
            <p:spPr>
              <a:xfrm>
                <a:off x="4054050" y="4692500"/>
                <a:ext cx="1329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1898" extrusionOk="0">
                    <a:moveTo>
                      <a:pt x="5318" y="1"/>
                    </a:moveTo>
                    <a:lnTo>
                      <a:pt x="5318" y="1"/>
                    </a:lnTo>
                    <a:cubicBezTo>
                      <a:pt x="4550" y="498"/>
                      <a:pt x="3635" y="769"/>
                      <a:pt x="2653" y="769"/>
                    </a:cubicBezTo>
                    <a:cubicBezTo>
                      <a:pt x="2648" y="769"/>
                      <a:pt x="2643" y="769"/>
                      <a:pt x="2637" y="769"/>
                    </a:cubicBezTo>
                    <a:cubicBezTo>
                      <a:pt x="1703" y="769"/>
                      <a:pt x="791" y="507"/>
                      <a:pt x="0" y="13"/>
                    </a:cubicBezTo>
                    <a:lnTo>
                      <a:pt x="0" y="13"/>
                    </a:lnTo>
                    <a:cubicBezTo>
                      <a:pt x="82" y="272"/>
                      <a:pt x="202" y="516"/>
                      <a:pt x="362" y="736"/>
                    </a:cubicBezTo>
                    <a:cubicBezTo>
                      <a:pt x="898" y="1464"/>
                      <a:pt x="1747" y="1895"/>
                      <a:pt x="2653" y="1898"/>
                    </a:cubicBezTo>
                    <a:cubicBezTo>
                      <a:pt x="2660" y="1898"/>
                      <a:pt x="2667" y="1898"/>
                      <a:pt x="2674" y="1898"/>
                    </a:cubicBezTo>
                    <a:cubicBezTo>
                      <a:pt x="3870" y="1898"/>
                      <a:pt x="4935" y="1135"/>
                      <a:pt x="53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1" name="Google Shape;6344;p98"/>
              <p:cNvSpPr/>
              <p:nvPr/>
            </p:nvSpPr>
            <p:spPr>
              <a:xfrm>
                <a:off x="4163275" y="4399275"/>
                <a:ext cx="842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68" extrusionOk="0">
                    <a:moveTo>
                      <a:pt x="1090" y="1"/>
                    </a:moveTo>
                    <a:cubicBezTo>
                      <a:pt x="707" y="1"/>
                      <a:pt x="330" y="106"/>
                      <a:pt x="1" y="305"/>
                    </a:cubicBezTo>
                    <a:cubicBezTo>
                      <a:pt x="338" y="420"/>
                      <a:pt x="660" y="573"/>
                      <a:pt x="961" y="769"/>
                    </a:cubicBezTo>
                    <a:lnTo>
                      <a:pt x="961" y="781"/>
                    </a:lnTo>
                    <a:cubicBezTo>
                      <a:pt x="1443" y="1070"/>
                      <a:pt x="1874" y="1446"/>
                      <a:pt x="2226" y="1886"/>
                    </a:cubicBezTo>
                    <a:cubicBezTo>
                      <a:pt x="2587" y="2329"/>
                      <a:pt x="2871" y="2829"/>
                      <a:pt x="3060" y="3368"/>
                    </a:cubicBezTo>
                    <a:cubicBezTo>
                      <a:pt x="3262" y="3033"/>
                      <a:pt x="3370" y="2651"/>
                      <a:pt x="3364" y="2259"/>
                    </a:cubicBezTo>
                    <a:cubicBezTo>
                      <a:pt x="3361" y="1236"/>
                      <a:pt x="2672" y="341"/>
                      <a:pt x="1684" y="79"/>
                    </a:cubicBezTo>
                    <a:cubicBezTo>
                      <a:pt x="1615" y="58"/>
                      <a:pt x="1543" y="46"/>
                      <a:pt x="1467" y="46"/>
                    </a:cubicBezTo>
                    <a:cubicBezTo>
                      <a:pt x="1344" y="34"/>
                      <a:pt x="1232" y="1"/>
                      <a:pt x="1106" y="1"/>
                    </a:cubicBezTo>
                    <a:cubicBezTo>
                      <a:pt x="1101" y="1"/>
                      <a:pt x="1095" y="1"/>
                      <a:pt x="10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" name="Google Shape;6345;p98"/>
              <p:cNvSpPr/>
              <p:nvPr/>
            </p:nvSpPr>
            <p:spPr>
              <a:xfrm>
                <a:off x="3938800" y="4692800"/>
                <a:ext cx="359700" cy="188300"/>
              </a:xfrm>
              <a:custGeom>
                <a:avLst/>
                <a:gdLst/>
                <a:ahLst/>
                <a:cxnLst/>
                <a:rect l="l" t="t" r="r" b="b"/>
                <a:pathLst>
                  <a:path w="14388" h="7532" extrusionOk="0">
                    <a:moveTo>
                      <a:pt x="11160" y="4144"/>
                    </a:moveTo>
                    <a:cubicBezTo>
                      <a:pt x="11470" y="4144"/>
                      <a:pt x="11723" y="4397"/>
                      <a:pt x="11723" y="4710"/>
                    </a:cubicBezTo>
                    <a:cubicBezTo>
                      <a:pt x="11723" y="5021"/>
                      <a:pt x="11470" y="5274"/>
                      <a:pt x="11160" y="5274"/>
                    </a:cubicBezTo>
                    <a:lnTo>
                      <a:pt x="10031" y="5274"/>
                    </a:lnTo>
                    <a:cubicBezTo>
                      <a:pt x="9718" y="5274"/>
                      <a:pt x="9465" y="5021"/>
                      <a:pt x="9465" y="4710"/>
                    </a:cubicBezTo>
                    <a:cubicBezTo>
                      <a:pt x="9465" y="4397"/>
                      <a:pt x="9718" y="4144"/>
                      <a:pt x="10031" y="4144"/>
                    </a:cubicBezTo>
                    <a:close/>
                    <a:moveTo>
                      <a:pt x="3379" y="1"/>
                    </a:moveTo>
                    <a:lnTo>
                      <a:pt x="2385" y="248"/>
                    </a:lnTo>
                    <a:cubicBezTo>
                      <a:pt x="922" y="615"/>
                      <a:pt x="0" y="2067"/>
                      <a:pt x="295" y="3545"/>
                    </a:cubicBezTo>
                    <a:lnTo>
                      <a:pt x="1006" y="7080"/>
                    </a:lnTo>
                    <a:cubicBezTo>
                      <a:pt x="1060" y="7342"/>
                      <a:pt x="1292" y="7532"/>
                      <a:pt x="1560" y="7532"/>
                    </a:cubicBezTo>
                    <a:lnTo>
                      <a:pt x="12831" y="7532"/>
                    </a:lnTo>
                    <a:cubicBezTo>
                      <a:pt x="12833" y="7532"/>
                      <a:pt x="12835" y="7532"/>
                      <a:pt x="12837" y="7532"/>
                    </a:cubicBezTo>
                    <a:cubicBezTo>
                      <a:pt x="13103" y="7532"/>
                      <a:pt x="13331" y="7343"/>
                      <a:pt x="13382" y="7080"/>
                    </a:cubicBezTo>
                    <a:lnTo>
                      <a:pt x="14096" y="3545"/>
                    </a:lnTo>
                    <a:cubicBezTo>
                      <a:pt x="14388" y="2070"/>
                      <a:pt x="13476" y="621"/>
                      <a:pt x="12018" y="248"/>
                    </a:cubicBezTo>
                    <a:lnTo>
                      <a:pt x="11046" y="13"/>
                    </a:lnTo>
                    <a:cubicBezTo>
                      <a:pt x="10678" y="1506"/>
                      <a:pt x="9474" y="2648"/>
                      <a:pt x="7965" y="2943"/>
                    </a:cubicBezTo>
                    <a:cubicBezTo>
                      <a:pt x="7714" y="2991"/>
                      <a:pt x="7463" y="3015"/>
                      <a:pt x="7214" y="3015"/>
                    </a:cubicBezTo>
                    <a:cubicBezTo>
                      <a:pt x="5960" y="3015"/>
                      <a:pt x="4762" y="2417"/>
                      <a:pt x="4011" y="1377"/>
                    </a:cubicBezTo>
                    <a:cubicBezTo>
                      <a:pt x="3707" y="967"/>
                      <a:pt x="3493" y="498"/>
                      <a:pt x="3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47C0075E-EB91-4034-B6E8-1E8A106CFAE0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D31F98FF-BF2B-4332-B8C2-889B7FCF7354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566351"/>
            <a:ext cx="59147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Incluye nuevos programas como:</a:t>
            </a:r>
            <a:endParaRPr lang="es-ES" b="1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Fomento al empleo,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jóvenes de 18 a 28 años</a:t>
            </a:r>
            <a:endParaRPr lang="es-CO" b="1" dirty="0">
              <a:solidFill>
                <a:srgbClr val="813462"/>
              </a:solidFill>
              <a:latin typeface="Century Gothic" panose="020B0502020202020204" pitchFamily="34" charset="0"/>
            </a:endParaRPr>
          </a:p>
          <a:p>
            <a:pPr fontAlgn="ctr">
              <a:spcBef>
                <a:spcPts val="1200"/>
              </a:spcBef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  <a:endParaRPr lang="es-ES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Financiación Régimen de Prima Media,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para + 1,5 millones de pensionados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Subsidio Aporte Pensión PSAP,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+ 143 mil beneficiarios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Formación para el trabajo (Formación titulada, virtual y otros), </a:t>
            </a:r>
            <a:r>
              <a:rPr lang="es-ES" b="1" dirty="0">
                <a:solidFill>
                  <a:srgbClr val="813462"/>
                </a:solidFill>
                <a:latin typeface="Century Gothic" panose="020B0502020202020204" pitchFamily="34" charset="0"/>
              </a:rPr>
              <a:t>+ 14 millones de cupos 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4970312" y="6041948"/>
            <a:ext cx="6787299" cy="523220"/>
            <a:chOff x="2671026" y="5738838"/>
            <a:chExt cx="6787299" cy="523220"/>
          </a:xfrm>
        </p:grpSpPr>
        <p:sp>
          <p:nvSpPr>
            <p:cNvPr id="46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$31.849 mm</a:t>
              </a:r>
            </a:p>
          </p:txBody>
        </p:sp>
        <p:sp>
          <p:nvSpPr>
            <p:cNvPr id="47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$1 mm</a:t>
              </a:r>
            </a:p>
          </p:txBody>
        </p:sp>
        <p:sp>
          <p:nvSpPr>
            <p:cNvPr id="49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$4.192 mm</a:t>
              </a:r>
            </a:p>
          </p:txBody>
        </p:sp>
        <p:sp>
          <p:nvSpPr>
            <p:cNvPr id="51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$ 36.042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2" name="Rectángulo 51"/>
          <p:cNvSpPr/>
          <p:nvPr/>
        </p:nvSpPr>
        <p:spPr>
          <a:xfrm>
            <a:off x="4970311" y="5938497"/>
            <a:ext cx="6889977" cy="737680"/>
          </a:xfrm>
          <a:prstGeom prst="rect">
            <a:avLst/>
          </a:prstGeom>
          <a:noFill/>
          <a:ln>
            <a:solidFill>
              <a:srgbClr val="CB5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61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625150" y="2282926"/>
            <a:ext cx="491204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01|</a:t>
            </a:r>
          </a:p>
          <a:p>
            <a:pPr>
              <a:lnSpc>
                <a:spcPct val="120000"/>
              </a:lnSpc>
            </a:pPr>
            <a:r>
              <a:rPr lang="es-CO" sz="4500" dirty="0">
                <a:solidFill>
                  <a:schemeClr val="bg1"/>
                </a:solidFill>
                <a:latin typeface="Century Gothic" panose="020B0502020202020204" pitchFamily="34" charset="0"/>
              </a:rPr>
              <a:t>Contexto Fiscal y Macroeconómico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01" y="1374000"/>
            <a:ext cx="6305099" cy="42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1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990475" y="1467558"/>
            <a:ext cx="7724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 una apuesta por la reactivación económica: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70629" y="3344808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817D"/>
                </a:solidFill>
                <a:latin typeface="Century Gothic" panose="020B0502020202020204" pitchFamily="34" charset="0"/>
              </a:rPr>
              <a:t>Agricultura</a:t>
            </a:r>
          </a:p>
        </p:txBody>
      </p:sp>
      <p:sp>
        <p:nvSpPr>
          <p:cNvPr id="17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8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73944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9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0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$2,1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$2,4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sp>
        <p:nvSpPr>
          <p:cNvPr id="22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00C27F"/>
                </a:solidFill>
                <a:latin typeface="Century Gothic" panose="020B0502020202020204" pitchFamily="34" charset="0"/>
              </a:rPr>
              <a:t>$2,4 </a:t>
            </a:r>
            <a:r>
              <a:rPr lang="es-CO" sz="1600" dirty="0">
                <a:solidFill>
                  <a:srgbClr val="00C27F"/>
                </a:solidFill>
                <a:latin typeface="Century Gothic" panose="020B0502020202020204" pitchFamily="34" charset="0"/>
              </a:rPr>
              <a:t>bll</a:t>
            </a:r>
          </a:p>
        </p:txBody>
      </p:sp>
      <p:cxnSp>
        <p:nvCxnSpPr>
          <p:cNvPr id="32" name="Conector recto 31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654316" y="5624651"/>
            <a:ext cx="8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10,2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6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430319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7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918592" y="4931760"/>
            <a:ext cx="74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0,2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8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205820" y="4772466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396154"/>
            <a:ext cx="591470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Bef>
                <a:spcPts val="1200"/>
              </a:spcBef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Continuará financiando programas como:</a:t>
            </a:r>
            <a:endParaRPr lang="es-ES" sz="1600" dirty="0"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instrumentos financieros para los actores del sector agropecuario, como Incentivo a la </a:t>
            </a:r>
            <a:r>
              <a:rPr lang="es-ES" sz="1600" b="1" dirty="0">
                <a:solidFill>
                  <a:srgbClr val="00817D"/>
                </a:solidFill>
                <a:latin typeface="Century Gothic" panose="020B0502020202020204" pitchFamily="34" charset="0"/>
              </a:rPr>
              <a:t>Capitalización Rural – ICR y Línea Especial de Crédito – LEC (+ de 1300 proyectos), así como la gestión de riegos para mas de 215 mil hectáreas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es-ES" sz="1600" b="1" dirty="0">
              <a:solidFill>
                <a:srgbClr val="00817D"/>
              </a:solidFill>
              <a:latin typeface="Century Gothic" panose="020B050202020202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programas de  inclusión productiva, como lo son los Fondos de Fomento, de Comercialización y las alianzas productivas con los campesinos, beneficiará a mas de </a:t>
            </a:r>
            <a:r>
              <a:rPr lang="es-ES" sz="1600" b="1" dirty="0">
                <a:solidFill>
                  <a:srgbClr val="00817D"/>
                </a:solidFill>
                <a:latin typeface="Century Gothic" panose="020B0502020202020204" pitchFamily="34" charset="0"/>
              </a:rPr>
              <a:t>300 mil pequeños productores rurales.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4936756" y="5966447"/>
            <a:ext cx="6787299" cy="523220"/>
            <a:chOff x="2671026" y="5738838"/>
            <a:chExt cx="6787299" cy="523220"/>
          </a:xfrm>
        </p:grpSpPr>
        <p:sp>
          <p:nvSpPr>
            <p:cNvPr id="41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2671026" y="5738838"/>
              <a:ext cx="1723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Funcionamiento</a:t>
              </a:r>
            </a:p>
            <a:p>
              <a:pPr algn="ctr"/>
              <a:r>
                <a:rPr lang="es-CO" sz="1400" b="1" dirty="0">
                  <a:solidFill>
                    <a:srgbClr val="00817D"/>
                  </a:solidFill>
                  <a:latin typeface="Century Gothic" panose="020B0502020202020204" pitchFamily="34" charset="0"/>
                </a:rPr>
                <a:t>$702 mm</a:t>
              </a:r>
            </a:p>
          </p:txBody>
        </p: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4323159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4715531" y="5738838"/>
              <a:ext cx="120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Deuda</a:t>
              </a:r>
            </a:p>
            <a:p>
              <a:pPr algn="ctr"/>
              <a:r>
                <a:rPr lang="es-CO" sz="1400" b="1" dirty="0">
                  <a:solidFill>
                    <a:srgbClr val="783F8B"/>
                  </a:solidFill>
                  <a:latin typeface="Century Gothic" panose="020B0502020202020204" pitchFamily="34" charset="0"/>
                </a:rPr>
                <a:t>$5 mm</a:t>
              </a:r>
            </a:p>
          </p:txBody>
        </p:sp>
        <p:sp>
          <p:nvSpPr>
            <p:cNvPr id="44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5850650" y="5799432"/>
              <a:ext cx="414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+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CuadroTexto 71">
              <a:extLst>
                <a:ext uri="{FF2B5EF4-FFF2-40B4-BE49-F238E27FC236}">
                  <a16:creationId xmlns:a16="http://schemas.microsoft.com/office/drawing/2014/main" id="{2BC2299E-E7C6-4741-91EC-32788BFE5F07}"/>
                </a:ext>
              </a:extLst>
            </p:cNvPr>
            <p:cNvSpPr txBox="1"/>
            <p:nvPr/>
          </p:nvSpPr>
          <p:spPr>
            <a:xfrm>
              <a:off x="6193703" y="5738838"/>
              <a:ext cx="1295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Inversión</a:t>
              </a:r>
            </a:p>
            <a:p>
              <a:pPr algn="ctr"/>
              <a:r>
                <a:rPr lang="es-CO" sz="1400" b="1" dirty="0">
                  <a:solidFill>
                    <a:srgbClr val="CB5F36"/>
                  </a:solidFill>
                  <a:latin typeface="Century Gothic" panose="020B0502020202020204" pitchFamily="34" charset="0"/>
                </a:rPr>
                <a:t>$1.656 mm</a:t>
              </a:r>
            </a:p>
          </p:txBody>
        </p:sp>
        <p:sp>
          <p:nvSpPr>
            <p:cNvPr id="46" name="CuadroTexto 73">
              <a:extLst>
                <a:ext uri="{FF2B5EF4-FFF2-40B4-BE49-F238E27FC236}">
                  <a16:creationId xmlns:a16="http://schemas.microsoft.com/office/drawing/2014/main" id="{11294A91-3412-3F4B-8EB9-839D7C7E9B64}"/>
                </a:ext>
              </a:extLst>
            </p:cNvPr>
            <p:cNvSpPr txBox="1"/>
            <p:nvPr/>
          </p:nvSpPr>
          <p:spPr>
            <a:xfrm>
              <a:off x="7488866" y="5799432"/>
              <a:ext cx="196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= $ 2.363 mm</a:t>
              </a:r>
              <a:endPara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4936755" y="5862996"/>
            <a:ext cx="6889977" cy="737680"/>
          </a:xfrm>
          <a:prstGeom prst="rect">
            <a:avLst/>
          </a:prstGeom>
          <a:noFill/>
          <a:ln>
            <a:solidFill>
              <a:srgbClr val="008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Google Shape;8796;p103"/>
          <p:cNvSpPr/>
          <p:nvPr/>
        </p:nvSpPr>
        <p:spPr>
          <a:xfrm>
            <a:off x="2260734" y="2390575"/>
            <a:ext cx="832270" cy="830148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008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Abrir corchete 27">
            <a:extLst>
              <a:ext uri="{FF2B5EF4-FFF2-40B4-BE49-F238E27FC236}">
                <a16:creationId xmlns:a16="http://schemas.microsoft.com/office/drawing/2014/main" id="{F5FB5AA3-90CD-4A5F-9B52-55A034E5BE48}"/>
              </a:ext>
            </a:extLst>
          </p:cNvPr>
          <p:cNvSpPr/>
          <p:nvPr/>
        </p:nvSpPr>
        <p:spPr>
          <a:xfrm rot="16200000">
            <a:off x="3212158" y="407517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310766E3-8812-4744-B47F-ABEA8EFB20D1}"/>
              </a:ext>
            </a:extLst>
          </p:cNvPr>
          <p:cNvSpPr/>
          <p:nvPr/>
        </p:nvSpPr>
        <p:spPr>
          <a:xfrm rot="16200000">
            <a:off x="2666251" y="414003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44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657548" y="3782958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Cultura</a:t>
            </a:r>
          </a:p>
        </p:txBody>
      </p:sp>
      <p:sp>
        <p:nvSpPr>
          <p:cNvPr id="16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1674388" y="439304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7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577455" y="417759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18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2871158" y="439303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9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330501" y="4700817"/>
            <a:ext cx="1136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$389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sp>
        <p:nvSpPr>
          <p:cNvPr id="20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1607929" y="470156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$575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2778198" y="470081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$555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1575442" y="430017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098998" y="2724150"/>
            <a:ext cx="0" cy="3438525"/>
          </a:xfrm>
          <a:prstGeom prst="line">
            <a:avLst/>
          </a:prstGeom>
          <a:ln w="15875">
            <a:solidFill>
              <a:srgbClr val="6A267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034709" y="6245165"/>
            <a:ext cx="10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42,6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3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1493635" y="6050833"/>
            <a:ext cx="167106" cy="191464"/>
          </a:xfrm>
          <a:prstGeom prst="rightArrow">
            <a:avLst/>
          </a:prstGeom>
          <a:solidFill>
            <a:srgbClr val="783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4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394717" y="5437022"/>
            <a:ext cx="74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3,5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5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5400000">
            <a:off x="2681945" y="5277728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7911532" y="556788"/>
            <a:ext cx="59799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s-ES" sz="800" dirty="0">
              <a:latin typeface="Century Gothic" panose="020B0502020202020204" pitchFamily="34" charset="0"/>
            </a:endParaRPr>
          </a:p>
          <a:p>
            <a:pPr fontAlgn="ctr"/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3132900" y="1467558"/>
            <a:ext cx="7601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PGN 2022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 una apuesta por la reactivación económica:</a:t>
            </a:r>
          </a:p>
        </p:txBody>
      </p:sp>
      <p:sp>
        <p:nvSpPr>
          <p:cNvPr id="81" name="Rectángulo 80"/>
          <p:cNvSpPr/>
          <p:nvPr/>
        </p:nvSpPr>
        <p:spPr>
          <a:xfrm>
            <a:off x="4725001" y="3782958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Deporte y Recreación</a:t>
            </a:r>
          </a:p>
        </p:txBody>
      </p:sp>
      <p:sp>
        <p:nvSpPr>
          <p:cNvPr id="82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5565784" y="439304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83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4468851" y="417759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84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6762554" y="439303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85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4326333" y="4700817"/>
            <a:ext cx="112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$510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sp>
        <p:nvSpPr>
          <p:cNvPr id="86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5499325" y="470156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$755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sp>
        <p:nvSpPr>
          <p:cNvPr id="87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6669594" y="470081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$646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cxnSp>
        <p:nvCxnSpPr>
          <p:cNvPr id="88" name="Conector recto 87"/>
          <p:cNvCxnSpPr/>
          <p:nvPr/>
        </p:nvCxnSpPr>
        <p:spPr>
          <a:xfrm>
            <a:off x="5466838" y="430017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6656894" y="430017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4917559" y="6185345"/>
            <a:ext cx="10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26,7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1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5376485" y="5991013"/>
            <a:ext cx="167106" cy="191464"/>
          </a:xfrm>
          <a:prstGeom prst="rightArrow">
            <a:avLst/>
          </a:prstGeom>
          <a:solidFill>
            <a:srgbClr val="783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92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6198713" y="5437022"/>
            <a:ext cx="916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14,4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3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5400000">
            <a:off x="6573341" y="5277728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95" name="Rectángulo 94"/>
          <p:cNvSpPr/>
          <p:nvPr/>
        </p:nvSpPr>
        <p:spPr>
          <a:xfrm>
            <a:off x="9315640" y="3782958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6A2671"/>
                </a:solidFill>
                <a:latin typeface="Century Gothic" panose="020B0502020202020204" pitchFamily="34" charset="0"/>
              </a:rPr>
              <a:t>Ambiente</a:t>
            </a:r>
          </a:p>
        </p:txBody>
      </p:sp>
      <p:sp>
        <p:nvSpPr>
          <p:cNvPr id="96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9478353" y="439304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97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8381420" y="4177597"/>
            <a:ext cx="7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 18-20</a:t>
            </a:r>
          </a:p>
        </p:txBody>
      </p:sp>
      <p:sp>
        <p:nvSpPr>
          <p:cNvPr id="98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10675123" y="439303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99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8173587" y="4700817"/>
            <a:ext cx="131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$685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sp>
        <p:nvSpPr>
          <p:cNvPr id="100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9325404" y="4701566"/>
            <a:ext cx="128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$1,107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sp>
        <p:nvSpPr>
          <p:cNvPr id="101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10582163" y="470081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srgbClr val="783F8B"/>
                </a:solidFill>
                <a:latin typeface="Century Gothic" panose="020B0502020202020204" pitchFamily="34" charset="0"/>
              </a:rPr>
              <a:t>$930 </a:t>
            </a:r>
            <a:r>
              <a:rPr lang="es-CO" sz="1600" dirty="0">
                <a:solidFill>
                  <a:srgbClr val="783F8B"/>
                </a:solidFill>
                <a:latin typeface="Century Gothic" panose="020B0502020202020204" pitchFamily="34" charset="0"/>
              </a:rPr>
              <a:t>mm</a:t>
            </a:r>
          </a:p>
        </p:txBody>
      </p:sp>
      <p:cxnSp>
        <p:nvCxnSpPr>
          <p:cNvPr id="102" name="Conector recto 101"/>
          <p:cNvCxnSpPr/>
          <p:nvPr/>
        </p:nvCxnSpPr>
        <p:spPr>
          <a:xfrm>
            <a:off x="9379407" y="430017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10569463" y="430017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8838674" y="6176797"/>
            <a:ext cx="10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35,7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05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9297600" y="5982465"/>
            <a:ext cx="167106" cy="191464"/>
          </a:xfrm>
          <a:prstGeom prst="rightArrow">
            <a:avLst/>
          </a:prstGeom>
          <a:solidFill>
            <a:srgbClr val="783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06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10150994" y="5437022"/>
            <a:ext cx="95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16,0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07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5400000">
            <a:off x="10485910" y="5277728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112" name="Google Shape;8421;p102"/>
          <p:cNvGrpSpPr/>
          <p:nvPr/>
        </p:nvGrpSpPr>
        <p:grpSpPr>
          <a:xfrm>
            <a:off x="1739408" y="2838450"/>
            <a:ext cx="801640" cy="798828"/>
            <a:chOff x="-13947000" y="3212800"/>
            <a:chExt cx="353675" cy="352400"/>
          </a:xfrm>
          <a:solidFill>
            <a:srgbClr val="6A2671"/>
          </a:solidFill>
        </p:grpSpPr>
        <p:sp>
          <p:nvSpPr>
            <p:cNvPr id="113" name="Google Shape;8422;p10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23;p10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" name="Conector recto 114"/>
          <p:cNvCxnSpPr/>
          <p:nvPr/>
        </p:nvCxnSpPr>
        <p:spPr>
          <a:xfrm>
            <a:off x="8042348" y="2724150"/>
            <a:ext cx="0" cy="3438525"/>
          </a:xfrm>
          <a:prstGeom prst="line">
            <a:avLst/>
          </a:prstGeom>
          <a:ln w="15875">
            <a:solidFill>
              <a:srgbClr val="6A267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oogle Shape;6518;p99"/>
          <p:cNvGrpSpPr/>
          <p:nvPr/>
        </p:nvGrpSpPr>
        <p:grpSpPr>
          <a:xfrm>
            <a:off x="5649032" y="2838450"/>
            <a:ext cx="790714" cy="786860"/>
            <a:chOff x="-38172725" y="3588000"/>
            <a:chExt cx="318200" cy="316650"/>
          </a:xfrm>
          <a:solidFill>
            <a:srgbClr val="6A2671"/>
          </a:solidFill>
        </p:grpSpPr>
        <p:sp>
          <p:nvSpPr>
            <p:cNvPr id="134" name="Google Shape;6519;p99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520;p99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521;p99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522;p99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523;p99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524;p99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525;p99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526;p99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8613;p103"/>
          <p:cNvGrpSpPr/>
          <p:nvPr/>
        </p:nvGrpSpPr>
        <p:grpSpPr>
          <a:xfrm>
            <a:off x="9549318" y="2837059"/>
            <a:ext cx="815281" cy="808998"/>
            <a:chOff x="-15688425" y="3707725"/>
            <a:chExt cx="304825" cy="302475"/>
          </a:xfrm>
          <a:solidFill>
            <a:srgbClr val="6A2671"/>
          </a:solidFill>
        </p:grpSpPr>
        <p:sp>
          <p:nvSpPr>
            <p:cNvPr id="143" name="Google Shape;8614;p103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615;p103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616;p103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17;p103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18;p103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19;p103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Abrir corchete 63">
            <a:extLst>
              <a:ext uri="{FF2B5EF4-FFF2-40B4-BE49-F238E27FC236}">
                <a16:creationId xmlns:a16="http://schemas.microsoft.com/office/drawing/2014/main" id="{DECCACBC-F4A7-417C-BD9C-54CFACE45A6B}"/>
              </a:ext>
            </a:extLst>
          </p:cNvPr>
          <p:cNvSpPr/>
          <p:nvPr/>
        </p:nvSpPr>
        <p:spPr>
          <a:xfrm rot="16200000">
            <a:off x="2780241" y="4574794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Abrir corchete 64">
            <a:extLst>
              <a:ext uri="{FF2B5EF4-FFF2-40B4-BE49-F238E27FC236}">
                <a16:creationId xmlns:a16="http://schemas.microsoft.com/office/drawing/2014/main" id="{CA10662E-BBAB-40A3-88AA-E7F9A5E07EEF}"/>
              </a:ext>
            </a:extLst>
          </p:cNvPr>
          <p:cNvSpPr/>
          <p:nvPr/>
        </p:nvSpPr>
        <p:spPr>
          <a:xfrm rot="16200000">
            <a:off x="2234334" y="4639654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D9E1EB51-0F68-445A-B0BF-7E709C478517}"/>
              </a:ext>
            </a:extLst>
          </p:cNvPr>
          <p:cNvCxnSpPr/>
          <p:nvPr/>
        </p:nvCxnSpPr>
        <p:spPr>
          <a:xfrm>
            <a:off x="2761883" y="4298751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brir corchete 66">
            <a:extLst>
              <a:ext uri="{FF2B5EF4-FFF2-40B4-BE49-F238E27FC236}">
                <a16:creationId xmlns:a16="http://schemas.microsoft.com/office/drawing/2014/main" id="{3B1C8B59-DB6A-47CB-A338-E36361D1A462}"/>
              </a:ext>
            </a:extLst>
          </p:cNvPr>
          <p:cNvSpPr/>
          <p:nvPr/>
        </p:nvSpPr>
        <p:spPr>
          <a:xfrm rot="16200000">
            <a:off x="6728012" y="4561283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Abrir corchete 67">
            <a:extLst>
              <a:ext uri="{FF2B5EF4-FFF2-40B4-BE49-F238E27FC236}">
                <a16:creationId xmlns:a16="http://schemas.microsoft.com/office/drawing/2014/main" id="{65800AE6-DA2E-4B00-ADA6-EAF9AF78E334}"/>
              </a:ext>
            </a:extLst>
          </p:cNvPr>
          <p:cNvSpPr/>
          <p:nvPr/>
        </p:nvSpPr>
        <p:spPr>
          <a:xfrm rot="16200000">
            <a:off x="6182105" y="4626143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Abrir corchete 68">
            <a:extLst>
              <a:ext uri="{FF2B5EF4-FFF2-40B4-BE49-F238E27FC236}">
                <a16:creationId xmlns:a16="http://schemas.microsoft.com/office/drawing/2014/main" id="{70878B96-AC10-462E-84C6-E74AB8856DC7}"/>
              </a:ext>
            </a:extLst>
          </p:cNvPr>
          <p:cNvSpPr/>
          <p:nvPr/>
        </p:nvSpPr>
        <p:spPr>
          <a:xfrm rot="16200000">
            <a:off x="10542602" y="4574794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Abrir corchete 69">
            <a:extLst>
              <a:ext uri="{FF2B5EF4-FFF2-40B4-BE49-F238E27FC236}">
                <a16:creationId xmlns:a16="http://schemas.microsoft.com/office/drawing/2014/main" id="{F6418DE2-4302-4A4D-8963-895990859DF2}"/>
              </a:ext>
            </a:extLst>
          </p:cNvPr>
          <p:cNvSpPr/>
          <p:nvPr/>
        </p:nvSpPr>
        <p:spPr>
          <a:xfrm rot="16200000">
            <a:off x="9996695" y="4639654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53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90475" y="1467558"/>
            <a:ext cx="8115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PGN 2022 </a:t>
            </a: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da continuidad a compromisos fundamentales: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71482" y="3344808"/>
            <a:ext cx="221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Paz con legalidad</a:t>
            </a:r>
          </a:p>
        </p:txBody>
      </p:sp>
      <p:sp>
        <p:nvSpPr>
          <p:cNvPr id="8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2198263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9" name="CuadroTexto 71">
            <a:extLst>
              <a:ext uri="{FF2B5EF4-FFF2-40B4-BE49-F238E27FC236}">
                <a16:creationId xmlns:a16="http://schemas.microsoft.com/office/drawing/2014/main" id="{2BC2299E-E7C6-4741-91EC-32788BFE5F07}"/>
              </a:ext>
            </a:extLst>
          </p:cNvPr>
          <p:cNvSpPr txBox="1"/>
          <p:nvPr/>
        </p:nvSpPr>
        <p:spPr>
          <a:xfrm>
            <a:off x="1101330" y="3922329"/>
            <a:ext cx="746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10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3395033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12" name="CuadroTexto 72">
            <a:extLst>
              <a:ext uri="{FF2B5EF4-FFF2-40B4-BE49-F238E27FC236}">
                <a16:creationId xmlns:a16="http://schemas.microsoft.com/office/drawing/2014/main" id="{C67C50FA-F20E-EC4D-9D6D-781F9647D6B2}"/>
              </a:ext>
            </a:extLst>
          </p:cNvPr>
          <p:cNvSpPr txBox="1"/>
          <p:nvPr/>
        </p:nvSpPr>
        <p:spPr>
          <a:xfrm>
            <a:off x="958813" y="4262667"/>
            <a:ext cx="103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CB5F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$9,7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CB5F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bll</a:t>
            </a:r>
          </a:p>
        </p:txBody>
      </p:sp>
      <p:sp>
        <p:nvSpPr>
          <p:cNvPr id="16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2131804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CB5F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$10,6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CB5F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bll</a:t>
            </a:r>
          </a:p>
        </p:txBody>
      </p:sp>
      <p:sp>
        <p:nvSpPr>
          <p:cNvPr id="17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3302073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CB5F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$10,9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CB5F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bll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2099317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289373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73">
            <a:extLst>
              <a:ext uri="{FF2B5EF4-FFF2-40B4-BE49-F238E27FC236}">
                <a16:creationId xmlns:a16="http://schemas.microsoft.com/office/drawing/2014/main" id="{C693B9BB-F1C6-0847-91BC-A701C4712213}"/>
              </a:ext>
            </a:extLst>
          </p:cNvPr>
          <p:cNvSpPr txBox="1"/>
          <p:nvPr/>
        </p:nvSpPr>
        <p:spPr>
          <a:xfrm>
            <a:off x="1654316" y="5725319"/>
            <a:ext cx="893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12,2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9" name="Flecha derecha 56">
            <a:extLst>
              <a:ext uri="{FF2B5EF4-FFF2-40B4-BE49-F238E27FC236}">
                <a16:creationId xmlns:a16="http://schemas.microsoft.com/office/drawing/2014/main" id="{DEA32227-95CD-164C-A19A-52DC8C545E5A}"/>
              </a:ext>
            </a:extLst>
          </p:cNvPr>
          <p:cNvSpPr/>
          <p:nvPr/>
        </p:nvSpPr>
        <p:spPr>
          <a:xfrm rot="16200000">
            <a:off x="2017510" y="5530987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797321" y="4998872"/>
            <a:ext cx="984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2,9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1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3205820" y="4839578"/>
            <a:ext cx="167106" cy="191464"/>
          </a:xfrm>
          <a:prstGeom prst="rightArrow">
            <a:avLst/>
          </a:prstGeom>
          <a:solidFill>
            <a:srgbClr val="CB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631666"/>
            <a:ext cx="591470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Continuará financiando recursos para contribuir al cumplimiento del AFP, recursos que se discriminan por los puntos: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Reforma rural integral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Participación política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 del conflicto 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Solución al problema de las drogas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Víctimas del conflicto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81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Implementación, verificación y refrendación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81346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7" name="Google Shape;7373;p101"/>
          <p:cNvGrpSpPr/>
          <p:nvPr/>
        </p:nvGrpSpPr>
        <p:grpSpPr>
          <a:xfrm>
            <a:off x="2227356" y="2311501"/>
            <a:ext cx="899026" cy="898949"/>
            <a:chOff x="-30354000" y="3569100"/>
            <a:chExt cx="292250" cy="292225"/>
          </a:xfrm>
          <a:solidFill>
            <a:srgbClr val="813462"/>
          </a:solidFill>
        </p:grpSpPr>
        <p:sp>
          <p:nvSpPr>
            <p:cNvPr id="48" name="Google Shape;7374;p101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7375;p101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7376;p101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7377;p101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7378;p101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7379;p101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Abrir corchete 32">
            <a:extLst>
              <a:ext uri="{FF2B5EF4-FFF2-40B4-BE49-F238E27FC236}">
                <a16:creationId xmlns:a16="http://schemas.microsoft.com/office/drawing/2014/main" id="{744ECB93-5705-4264-BAC0-55D33BF22170}"/>
              </a:ext>
            </a:extLst>
          </p:cNvPr>
          <p:cNvSpPr/>
          <p:nvPr/>
        </p:nvSpPr>
        <p:spPr>
          <a:xfrm rot="16200000">
            <a:off x="3282530" y="4136644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C8C302CD-6DA9-468B-B3E4-8B0ED596C6F2}"/>
              </a:ext>
            </a:extLst>
          </p:cNvPr>
          <p:cNvSpPr/>
          <p:nvPr/>
        </p:nvSpPr>
        <p:spPr>
          <a:xfrm rot="16200000">
            <a:off x="2736623" y="4201504"/>
            <a:ext cx="45719" cy="2376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916" y="6284767"/>
            <a:ext cx="1208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Nota: Las cifras corresponden a los Anexos entregados con el PGN para cada vigencia. Reglamentado en la Ley 1955/19, Art. 220. Las entidades del PGN, a través del Trazador de Paz con Legalidad deberán focalizar todos los recursos asignados a esta política, los cuales inicialmente no están identificados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389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990475" y="1467558"/>
            <a:ext cx="8544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PGN 2022 </a:t>
            </a: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da continuidad a compromisos fundamentales: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71192" y="3344808"/>
            <a:ext cx="81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1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Mujer</a:t>
            </a:r>
          </a:p>
        </p:txBody>
      </p:sp>
      <p:sp>
        <p:nvSpPr>
          <p:cNvPr id="17" name="CuadroTexto 67">
            <a:extLst>
              <a:ext uri="{FF2B5EF4-FFF2-40B4-BE49-F238E27FC236}">
                <a16:creationId xmlns:a16="http://schemas.microsoft.com/office/drawing/2014/main" id="{80809E2B-4109-4D48-855F-70A599D387A7}"/>
              </a:ext>
            </a:extLst>
          </p:cNvPr>
          <p:cNvSpPr txBox="1"/>
          <p:nvPr/>
        </p:nvSpPr>
        <p:spPr>
          <a:xfrm>
            <a:off x="1558182" y="3954890"/>
            <a:ext cx="95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19" name="CuadroTexto 67">
            <a:extLst>
              <a:ext uri="{FF2B5EF4-FFF2-40B4-BE49-F238E27FC236}">
                <a16:creationId xmlns:a16="http://schemas.microsoft.com/office/drawing/2014/main" id="{3B34F1F4-4E3B-5549-AF5F-7431018B5C55}"/>
              </a:ext>
            </a:extLst>
          </p:cNvPr>
          <p:cNvSpPr txBox="1"/>
          <p:nvPr/>
        </p:nvSpPr>
        <p:spPr>
          <a:xfrm>
            <a:off x="2754952" y="3954889"/>
            <a:ext cx="90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21" name="CuadroTexto 68">
            <a:extLst>
              <a:ext uri="{FF2B5EF4-FFF2-40B4-BE49-F238E27FC236}">
                <a16:creationId xmlns:a16="http://schemas.microsoft.com/office/drawing/2014/main" id="{48170B67-2586-4849-B09E-BE17452B8F11}"/>
              </a:ext>
            </a:extLst>
          </p:cNvPr>
          <p:cNvSpPr txBox="1"/>
          <p:nvPr/>
        </p:nvSpPr>
        <p:spPr>
          <a:xfrm>
            <a:off x="1491723" y="4263416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C2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$1,8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C2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bll</a:t>
            </a:r>
          </a:p>
        </p:txBody>
      </p:sp>
      <p:sp>
        <p:nvSpPr>
          <p:cNvPr id="22" name="CuadroTexto 68">
            <a:extLst>
              <a:ext uri="{FF2B5EF4-FFF2-40B4-BE49-F238E27FC236}">
                <a16:creationId xmlns:a16="http://schemas.microsoft.com/office/drawing/2014/main" id="{7762D5A2-1506-CD47-B8BA-BD578DF638C2}"/>
              </a:ext>
            </a:extLst>
          </p:cNvPr>
          <p:cNvSpPr txBox="1"/>
          <p:nvPr/>
        </p:nvSpPr>
        <p:spPr>
          <a:xfrm>
            <a:off x="2661992" y="4262667"/>
            <a:ext cx="109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C2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$2,7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C2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bll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2636229" y="3862023"/>
            <a:ext cx="0" cy="6794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73">
            <a:extLst>
              <a:ext uri="{FF2B5EF4-FFF2-40B4-BE49-F238E27FC236}">
                <a16:creationId xmlns:a16="http://schemas.microsoft.com/office/drawing/2014/main" id="{11294A91-3412-3F4B-8EB9-839D7C7E9B64}"/>
              </a:ext>
            </a:extLst>
          </p:cNvPr>
          <p:cNvSpPr txBox="1"/>
          <p:nvPr/>
        </p:nvSpPr>
        <p:spPr>
          <a:xfrm>
            <a:off x="2196795" y="5012254"/>
            <a:ext cx="98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49,4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8" name="Flecha derecha 56">
            <a:extLst>
              <a:ext uri="{FF2B5EF4-FFF2-40B4-BE49-F238E27FC236}">
                <a16:creationId xmlns:a16="http://schemas.microsoft.com/office/drawing/2014/main" id="{0EE471B6-470E-2B41-BA4D-E6540FB144B6}"/>
              </a:ext>
            </a:extLst>
          </p:cNvPr>
          <p:cNvSpPr/>
          <p:nvPr/>
        </p:nvSpPr>
        <p:spPr>
          <a:xfrm rot="16200000">
            <a:off x="2565739" y="4839578"/>
            <a:ext cx="167106" cy="191464"/>
          </a:xfrm>
          <a:prstGeom prst="rightArrow">
            <a:avLst/>
          </a:prstGeom>
          <a:solidFill>
            <a:srgbClr val="00C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5079548" y="2500658"/>
            <a:ext cx="591470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Continuará financiando recursos para contribuir al cumplimiento del Trazador, recursos que se discriminan por las categorías: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5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Autonomía económica y acceso a activos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5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Participación en los escenarios de poder y tomas de decisiones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5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Salud y derechos sexuales y reproductivos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5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Educación y acceso a nuevas tecnologías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857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Vida libre de violencias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857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1724076" y="2526301"/>
            <a:ext cx="1905586" cy="671753"/>
            <a:chOff x="6940307" y="5576511"/>
            <a:chExt cx="1905586" cy="671753"/>
          </a:xfrm>
          <a:solidFill>
            <a:srgbClr val="00817D"/>
          </a:solidFill>
        </p:grpSpPr>
        <p:grpSp>
          <p:nvGrpSpPr>
            <p:cNvPr id="64" name="Google Shape;7625;p101"/>
            <p:cNvGrpSpPr/>
            <p:nvPr/>
          </p:nvGrpSpPr>
          <p:grpSpPr>
            <a:xfrm>
              <a:off x="8179749" y="5581650"/>
              <a:ext cx="666144" cy="666614"/>
              <a:chOff x="-55595775" y="3982375"/>
              <a:chExt cx="319025" cy="319250"/>
            </a:xfrm>
            <a:grpFill/>
          </p:grpSpPr>
          <p:sp>
            <p:nvSpPr>
              <p:cNvPr id="79" name="Google Shape;7626;p101"/>
              <p:cNvSpPr/>
              <p:nvPr/>
            </p:nvSpPr>
            <p:spPr>
              <a:xfrm>
                <a:off x="-55441400" y="3982375"/>
                <a:ext cx="125250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807" extrusionOk="0">
                    <a:moveTo>
                      <a:pt x="2038" y="1"/>
                    </a:moveTo>
                    <a:cubicBezTo>
                      <a:pt x="1277" y="1"/>
                      <a:pt x="574" y="302"/>
                      <a:pt x="1" y="797"/>
                    </a:cubicBezTo>
                    <a:cubicBezTo>
                      <a:pt x="2332" y="1081"/>
                      <a:pt x="4160" y="3003"/>
                      <a:pt x="4254" y="5365"/>
                    </a:cubicBezTo>
                    <a:cubicBezTo>
                      <a:pt x="4538" y="5491"/>
                      <a:pt x="4821" y="5586"/>
                      <a:pt x="5010" y="5807"/>
                    </a:cubicBezTo>
                    <a:lnTo>
                      <a:pt x="5010" y="3066"/>
                    </a:lnTo>
                    <a:cubicBezTo>
                      <a:pt x="5010" y="1585"/>
                      <a:pt x="3939" y="293"/>
                      <a:pt x="2521" y="41"/>
                    </a:cubicBezTo>
                    <a:cubicBezTo>
                      <a:pt x="2358" y="14"/>
                      <a:pt x="2197" y="1"/>
                      <a:pt x="20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7627;p101"/>
              <p:cNvSpPr/>
              <p:nvPr/>
            </p:nvSpPr>
            <p:spPr>
              <a:xfrm>
                <a:off x="-55343725" y="4203125"/>
                <a:ext cx="669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640" extrusionOk="0">
                    <a:moveTo>
                      <a:pt x="1418" y="1"/>
                    </a:moveTo>
                    <a:cubicBezTo>
                      <a:pt x="1135" y="379"/>
                      <a:pt x="757" y="663"/>
                      <a:pt x="284" y="789"/>
                    </a:cubicBezTo>
                    <a:cubicBezTo>
                      <a:pt x="190" y="1072"/>
                      <a:pt x="127" y="1387"/>
                      <a:pt x="1" y="1639"/>
                    </a:cubicBezTo>
                    <a:lnTo>
                      <a:pt x="2300" y="1639"/>
                    </a:lnTo>
                    <a:cubicBezTo>
                      <a:pt x="2458" y="1639"/>
                      <a:pt x="2615" y="1545"/>
                      <a:pt x="2647" y="1387"/>
                    </a:cubicBezTo>
                    <a:cubicBezTo>
                      <a:pt x="2678" y="1167"/>
                      <a:pt x="2615" y="1009"/>
                      <a:pt x="2458" y="946"/>
                    </a:cubicBezTo>
                    <a:cubicBezTo>
                      <a:pt x="2017" y="757"/>
                      <a:pt x="1670" y="379"/>
                      <a:pt x="1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7628;p101"/>
              <p:cNvSpPr/>
              <p:nvPr/>
            </p:nvSpPr>
            <p:spPr>
              <a:xfrm>
                <a:off x="-55557950" y="4019625"/>
                <a:ext cx="1473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3781" extrusionOk="0">
                    <a:moveTo>
                      <a:pt x="4064" y="0"/>
                    </a:moveTo>
                    <a:cubicBezTo>
                      <a:pt x="1922" y="63"/>
                      <a:pt x="189" y="1702"/>
                      <a:pt x="0" y="3781"/>
                    </a:cubicBezTo>
                    <a:lnTo>
                      <a:pt x="2584" y="3749"/>
                    </a:lnTo>
                    <a:cubicBezTo>
                      <a:pt x="3938" y="3749"/>
                      <a:pt x="5135" y="2930"/>
                      <a:pt x="5671" y="1670"/>
                    </a:cubicBezTo>
                    <a:cubicBezTo>
                      <a:pt x="5829" y="1261"/>
                      <a:pt x="5892" y="882"/>
                      <a:pt x="5892" y="441"/>
                    </a:cubicBezTo>
                    <a:cubicBezTo>
                      <a:pt x="5356" y="158"/>
                      <a:pt x="4726" y="0"/>
                      <a:pt x="40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7629;p101"/>
              <p:cNvSpPr/>
              <p:nvPr/>
            </p:nvSpPr>
            <p:spPr>
              <a:xfrm>
                <a:off x="-55557950" y="4042450"/>
                <a:ext cx="206375" cy="259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367" extrusionOk="0">
                    <a:moveTo>
                      <a:pt x="2584" y="4349"/>
                    </a:moveTo>
                    <a:cubicBezTo>
                      <a:pt x="2773" y="4349"/>
                      <a:pt x="2993" y="4475"/>
                      <a:pt x="2993" y="4695"/>
                    </a:cubicBezTo>
                    <a:cubicBezTo>
                      <a:pt x="2993" y="4884"/>
                      <a:pt x="2836" y="5073"/>
                      <a:pt x="2615" y="5073"/>
                    </a:cubicBezTo>
                    <a:cubicBezTo>
                      <a:pt x="2395" y="5073"/>
                      <a:pt x="2237" y="4916"/>
                      <a:pt x="2237" y="4727"/>
                    </a:cubicBezTo>
                    <a:cubicBezTo>
                      <a:pt x="2237" y="4538"/>
                      <a:pt x="2395" y="4349"/>
                      <a:pt x="2584" y="4349"/>
                    </a:cubicBezTo>
                    <a:close/>
                    <a:moveTo>
                      <a:pt x="5545" y="4349"/>
                    </a:moveTo>
                    <a:cubicBezTo>
                      <a:pt x="5734" y="4349"/>
                      <a:pt x="5923" y="4506"/>
                      <a:pt x="5923" y="4695"/>
                    </a:cubicBezTo>
                    <a:cubicBezTo>
                      <a:pt x="5986" y="4884"/>
                      <a:pt x="5829" y="5042"/>
                      <a:pt x="5577" y="5073"/>
                    </a:cubicBezTo>
                    <a:cubicBezTo>
                      <a:pt x="5388" y="5073"/>
                      <a:pt x="5198" y="4916"/>
                      <a:pt x="5198" y="4727"/>
                    </a:cubicBezTo>
                    <a:cubicBezTo>
                      <a:pt x="5198" y="4538"/>
                      <a:pt x="5356" y="4349"/>
                      <a:pt x="5545" y="4349"/>
                    </a:cubicBezTo>
                    <a:close/>
                    <a:moveTo>
                      <a:pt x="5191" y="6908"/>
                    </a:moveTo>
                    <a:cubicBezTo>
                      <a:pt x="5285" y="6908"/>
                      <a:pt x="5372" y="6948"/>
                      <a:pt x="5419" y="7027"/>
                    </a:cubicBezTo>
                    <a:cubicBezTo>
                      <a:pt x="5577" y="7121"/>
                      <a:pt x="5577" y="7373"/>
                      <a:pt x="5451" y="7531"/>
                    </a:cubicBezTo>
                    <a:cubicBezTo>
                      <a:pt x="5104" y="7877"/>
                      <a:pt x="4631" y="8066"/>
                      <a:pt x="4159" y="8066"/>
                    </a:cubicBezTo>
                    <a:cubicBezTo>
                      <a:pt x="3655" y="8066"/>
                      <a:pt x="3182" y="7877"/>
                      <a:pt x="2836" y="7531"/>
                    </a:cubicBezTo>
                    <a:cubicBezTo>
                      <a:pt x="2678" y="7373"/>
                      <a:pt x="2678" y="7121"/>
                      <a:pt x="2836" y="7027"/>
                    </a:cubicBezTo>
                    <a:cubicBezTo>
                      <a:pt x="2914" y="6948"/>
                      <a:pt x="3009" y="6908"/>
                      <a:pt x="3099" y="6908"/>
                    </a:cubicBezTo>
                    <a:cubicBezTo>
                      <a:pt x="3190" y="6908"/>
                      <a:pt x="3277" y="6948"/>
                      <a:pt x="3340" y="7027"/>
                    </a:cubicBezTo>
                    <a:cubicBezTo>
                      <a:pt x="3556" y="7227"/>
                      <a:pt x="3848" y="7322"/>
                      <a:pt x="4133" y="7322"/>
                    </a:cubicBezTo>
                    <a:cubicBezTo>
                      <a:pt x="4431" y="7322"/>
                      <a:pt x="4722" y="7219"/>
                      <a:pt x="4915" y="7027"/>
                    </a:cubicBezTo>
                    <a:cubicBezTo>
                      <a:pt x="4994" y="6948"/>
                      <a:pt x="5096" y="6908"/>
                      <a:pt x="5191" y="6908"/>
                    </a:cubicBezTo>
                    <a:close/>
                    <a:moveTo>
                      <a:pt x="6616" y="1"/>
                    </a:moveTo>
                    <a:cubicBezTo>
                      <a:pt x="6553" y="348"/>
                      <a:pt x="6490" y="726"/>
                      <a:pt x="6333" y="1072"/>
                    </a:cubicBezTo>
                    <a:cubicBezTo>
                      <a:pt x="5703" y="2584"/>
                      <a:pt x="4253" y="3624"/>
                      <a:pt x="2584" y="3624"/>
                    </a:cubicBezTo>
                    <a:lnTo>
                      <a:pt x="0" y="3656"/>
                    </a:lnTo>
                    <a:lnTo>
                      <a:pt x="32" y="6302"/>
                    </a:lnTo>
                    <a:cubicBezTo>
                      <a:pt x="63" y="8520"/>
                      <a:pt x="1891" y="10366"/>
                      <a:pt x="4103" y="10366"/>
                    </a:cubicBezTo>
                    <a:cubicBezTo>
                      <a:pt x="4121" y="10366"/>
                      <a:pt x="4140" y="10366"/>
                      <a:pt x="4159" y="10366"/>
                    </a:cubicBezTo>
                    <a:cubicBezTo>
                      <a:pt x="6396" y="10335"/>
                      <a:pt x="8254" y="8476"/>
                      <a:pt x="8223" y="6239"/>
                    </a:cubicBezTo>
                    <a:lnTo>
                      <a:pt x="8191" y="3246"/>
                    </a:lnTo>
                    <a:cubicBezTo>
                      <a:pt x="8191" y="1891"/>
                      <a:pt x="7561" y="757"/>
                      <a:pt x="66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7630;p101"/>
              <p:cNvSpPr/>
              <p:nvPr/>
            </p:nvSpPr>
            <p:spPr>
              <a:xfrm>
                <a:off x="-55335050" y="4136200"/>
                <a:ext cx="189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84" extrusionOk="0">
                    <a:moveTo>
                      <a:pt x="0" y="0"/>
                    </a:moveTo>
                    <a:lnTo>
                      <a:pt x="0" y="2426"/>
                    </a:lnTo>
                    <a:lnTo>
                      <a:pt x="0" y="2583"/>
                    </a:lnTo>
                    <a:cubicBezTo>
                      <a:pt x="441" y="2331"/>
                      <a:pt x="756" y="1859"/>
                      <a:pt x="756" y="1292"/>
                    </a:cubicBezTo>
                    <a:cubicBezTo>
                      <a:pt x="756" y="756"/>
                      <a:pt x="441" y="28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7631;p101"/>
              <p:cNvSpPr/>
              <p:nvPr/>
            </p:nvSpPr>
            <p:spPr>
              <a:xfrm>
                <a:off x="-55595775" y="4136975"/>
                <a:ext cx="189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616" extrusionOk="0">
                    <a:moveTo>
                      <a:pt x="757" y="1"/>
                    </a:moveTo>
                    <a:cubicBezTo>
                      <a:pt x="284" y="284"/>
                      <a:pt x="1" y="757"/>
                      <a:pt x="1" y="1292"/>
                    </a:cubicBezTo>
                    <a:cubicBezTo>
                      <a:pt x="1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oogle Shape;7696;p101"/>
            <p:cNvGrpSpPr/>
            <p:nvPr/>
          </p:nvGrpSpPr>
          <p:grpSpPr>
            <a:xfrm>
              <a:off x="6940307" y="5577245"/>
              <a:ext cx="583874" cy="666144"/>
              <a:chOff x="-53224225" y="3976300"/>
              <a:chExt cx="279625" cy="319025"/>
            </a:xfrm>
            <a:grpFill/>
          </p:grpSpPr>
          <p:sp>
            <p:nvSpPr>
              <p:cNvPr id="72" name="Google Shape;7697;p101"/>
              <p:cNvSpPr/>
              <p:nvPr/>
            </p:nvSpPr>
            <p:spPr>
              <a:xfrm>
                <a:off x="-53224225" y="4132250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756" y="1"/>
                    </a:moveTo>
                    <a:cubicBezTo>
                      <a:pt x="315" y="284"/>
                      <a:pt x="0" y="757"/>
                      <a:pt x="0" y="1292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2395"/>
                    </a:lnTo>
                    <a:lnTo>
                      <a:pt x="75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698;p101"/>
              <p:cNvSpPr/>
              <p:nvPr/>
            </p:nvSpPr>
            <p:spPr>
              <a:xfrm>
                <a:off x="-53185625" y="4014900"/>
                <a:ext cx="2048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695" extrusionOk="0">
                    <a:moveTo>
                      <a:pt x="4096" y="0"/>
                    </a:moveTo>
                    <a:cubicBezTo>
                      <a:pt x="1859" y="0"/>
                      <a:pt x="0" y="1859"/>
                      <a:pt x="0" y="4096"/>
                    </a:cubicBezTo>
                    <a:lnTo>
                      <a:pt x="0" y="4695"/>
                    </a:lnTo>
                    <a:lnTo>
                      <a:pt x="1638" y="3088"/>
                    </a:lnTo>
                    <a:cubicBezTo>
                      <a:pt x="1675" y="3014"/>
                      <a:pt x="1755" y="2983"/>
                      <a:pt x="1847" y="2983"/>
                    </a:cubicBezTo>
                    <a:cubicBezTo>
                      <a:pt x="1912" y="2983"/>
                      <a:pt x="1983" y="2999"/>
                      <a:pt x="2048" y="3025"/>
                    </a:cubicBezTo>
                    <a:cubicBezTo>
                      <a:pt x="2662" y="3450"/>
                      <a:pt x="3371" y="3663"/>
                      <a:pt x="4080" y="3663"/>
                    </a:cubicBezTo>
                    <a:cubicBezTo>
                      <a:pt x="4789" y="3663"/>
                      <a:pt x="5498" y="3450"/>
                      <a:pt x="6112" y="3025"/>
                    </a:cubicBezTo>
                    <a:cubicBezTo>
                      <a:pt x="6174" y="2987"/>
                      <a:pt x="6241" y="2970"/>
                      <a:pt x="6307" y="2970"/>
                    </a:cubicBezTo>
                    <a:cubicBezTo>
                      <a:pt x="6409" y="2970"/>
                      <a:pt x="6508" y="3011"/>
                      <a:pt x="6585" y="3088"/>
                    </a:cubicBezTo>
                    <a:lnTo>
                      <a:pt x="8191" y="4695"/>
                    </a:lnTo>
                    <a:lnTo>
                      <a:pt x="8191" y="4096"/>
                    </a:lnTo>
                    <a:cubicBezTo>
                      <a:pt x="8191" y="1859"/>
                      <a:pt x="6333" y="0"/>
                      <a:pt x="40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699;p101"/>
              <p:cNvSpPr/>
              <p:nvPr/>
            </p:nvSpPr>
            <p:spPr>
              <a:xfrm>
                <a:off x="-53187228" y="4110200"/>
                <a:ext cx="205575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7405" extrusionOk="0">
                    <a:moveTo>
                      <a:pt x="2615" y="1418"/>
                    </a:moveTo>
                    <a:cubicBezTo>
                      <a:pt x="2836" y="1418"/>
                      <a:pt x="2993" y="1576"/>
                      <a:pt x="2993" y="1796"/>
                    </a:cubicBezTo>
                    <a:cubicBezTo>
                      <a:pt x="2993" y="1985"/>
                      <a:pt x="2836" y="2143"/>
                      <a:pt x="2615" y="2143"/>
                    </a:cubicBezTo>
                    <a:cubicBezTo>
                      <a:pt x="2426" y="2143"/>
                      <a:pt x="2268" y="1985"/>
                      <a:pt x="2268" y="1796"/>
                    </a:cubicBezTo>
                    <a:cubicBezTo>
                      <a:pt x="2268" y="1576"/>
                      <a:pt x="2426" y="1418"/>
                      <a:pt x="2615" y="1418"/>
                    </a:cubicBezTo>
                    <a:close/>
                    <a:moveTo>
                      <a:pt x="5608" y="1418"/>
                    </a:moveTo>
                    <a:cubicBezTo>
                      <a:pt x="5829" y="1418"/>
                      <a:pt x="5986" y="1576"/>
                      <a:pt x="5986" y="1796"/>
                    </a:cubicBezTo>
                    <a:cubicBezTo>
                      <a:pt x="5986" y="1985"/>
                      <a:pt x="5829" y="2143"/>
                      <a:pt x="5608" y="2143"/>
                    </a:cubicBezTo>
                    <a:cubicBezTo>
                      <a:pt x="5419" y="2143"/>
                      <a:pt x="5261" y="1985"/>
                      <a:pt x="5261" y="1796"/>
                    </a:cubicBezTo>
                    <a:cubicBezTo>
                      <a:pt x="5261" y="1576"/>
                      <a:pt x="5419" y="1418"/>
                      <a:pt x="5608" y="1418"/>
                    </a:cubicBezTo>
                    <a:close/>
                    <a:moveTo>
                      <a:pt x="5179" y="3978"/>
                    </a:moveTo>
                    <a:cubicBezTo>
                      <a:pt x="5269" y="3978"/>
                      <a:pt x="5356" y="4017"/>
                      <a:pt x="5419" y="4096"/>
                    </a:cubicBezTo>
                    <a:cubicBezTo>
                      <a:pt x="5576" y="4222"/>
                      <a:pt x="5576" y="4474"/>
                      <a:pt x="5450" y="4632"/>
                    </a:cubicBezTo>
                    <a:cubicBezTo>
                      <a:pt x="5104" y="4978"/>
                      <a:pt x="4631" y="5167"/>
                      <a:pt x="4159" y="5167"/>
                    </a:cubicBezTo>
                    <a:cubicBezTo>
                      <a:pt x="3655" y="5167"/>
                      <a:pt x="3182" y="4978"/>
                      <a:pt x="2836" y="4632"/>
                    </a:cubicBezTo>
                    <a:cubicBezTo>
                      <a:pt x="2678" y="4474"/>
                      <a:pt x="2678" y="4222"/>
                      <a:pt x="2836" y="4096"/>
                    </a:cubicBezTo>
                    <a:cubicBezTo>
                      <a:pt x="2914" y="4017"/>
                      <a:pt x="3009" y="3978"/>
                      <a:pt x="3099" y="3978"/>
                    </a:cubicBezTo>
                    <a:cubicBezTo>
                      <a:pt x="3190" y="3978"/>
                      <a:pt x="3277" y="4017"/>
                      <a:pt x="3340" y="4096"/>
                    </a:cubicBezTo>
                    <a:cubicBezTo>
                      <a:pt x="3560" y="4317"/>
                      <a:pt x="3844" y="4427"/>
                      <a:pt x="4127" y="4427"/>
                    </a:cubicBezTo>
                    <a:cubicBezTo>
                      <a:pt x="4411" y="4427"/>
                      <a:pt x="4694" y="4317"/>
                      <a:pt x="4915" y="4096"/>
                    </a:cubicBezTo>
                    <a:cubicBezTo>
                      <a:pt x="4994" y="4017"/>
                      <a:pt x="5088" y="3978"/>
                      <a:pt x="5179" y="3978"/>
                    </a:cubicBezTo>
                    <a:close/>
                    <a:moveTo>
                      <a:pt x="1922" y="0"/>
                    </a:moveTo>
                    <a:lnTo>
                      <a:pt x="0" y="1954"/>
                    </a:lnTo>
                    <a:lnTo>
                      <a:pt x="0" y="3277"/>
                    </a:lnTo>
                    <a:cubicBezTo>
                      <a:pt x="0" y="5514"/>
                      <a:pt x="1827" y="7404"/>
                      <a:pt x="4096" y="7404"/>
                    </a:cubicBezTo>
                    <a:cubicBezTo>
                      <a:pt x="6396" y="7404"/>
                      <a:pt x="8223" y="5514"/>
                      <a:pt x="8223" y="3277"/>
                    </a:cubicBezTo>
                    <a:lnTo>
                      <a:pt x="8223" y="1954"/>
                    </a:lnTo>
                    <a:lnTo>
                      <a:pt x="6301" y="0"/>
                    </a:lnTo>
                    <a:cubicBezTo>
                      <a:pt x="5624" y="394"/>
                      <a:pt x="4875" y="591"/>
                      <a:pt x="4123" y="591"/>
                    </a:cubicBezTo>
                    <a:cubicBezTo>
                      <a:pt x="3371" y="591"/>
                      <a:pt x="2615" y="394"/>
                      <a:pt x="19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700;p101"/>
              <p:cNvSpPr/>
              <p:nvPr/>
            </p:nvSpPr>
            <p:spPr>
              <a:xfrm>
                <a:off x="-53020225" y="4211800"/>
                <a:ext cx="74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341" extrusionOk="0">
                    <a:moveTo>
                      <a:pt x="2174" y="1"/>
                    </a:moveTo>
                    <a:cubicBezTo>
                      <a:pt x="2016" y="1387"/>
                      <a:pt x="1197" y="2615"/>
                      <a:pt x="0" y="3340"/>
                    </a:cubicBezTo>
                    <a:lnTo>
                      <a:pt x="2647" y="3340"/>
                    </a:lnTo>
                    <a:cubicBezTo>
                      <a:pt x="2836" y="3340"/>
                      <a:pt x="2993" y="3183"/>
                      <a:pt x="2993" y="2993"/>
                    </a:cubicBezTo>
                    <a:lnTo>
                      <a:pt x="2993" y="2867"/>
                    </a:lnTo>
                    <a:cubicBezTo>
                      <a:pt x="2993" y="1859"/>
                      <a:pt x="2710" y="883"/>
                      <a:pt x="21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701;p101"/>
              <p:cNvSpPr/>
              <p:nvPr/>
            </p:nvSpPr>
            <p:spPr>
              <a:xfrm>
                <a:off x="-53224225" y="4211025"/>
                <a:ext cx="7485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3340" extrusionOk="0">
                    <a:moveTo>
                      <a:pt x="851" y="0"/>
                    </a:moveTo>
                    <a:cubicBezTo>
                      <a:pt x="315" y="851"/>
                      <a:pt x="0" y="1796"/>
                      <a:pt x="0" y="2867"/>
                    </a:cubicBezTo>
                    <a:lnTo>
                      <a:pt x="0" y="2993"/>
                    </a:lnTo>
                    <a:cubicBezTo>
                      <a:pt x="0" y="3182"/>
                      <a:pt x="158" y="3340"/>
                      <a:pt x="378" y="3340"/>
                    </a:cubicBezTo>
                    <a:lnTo>
                      <a:pt x="2993" y="3340"/>
                    </a:lnTo>
                    <a:cubicBezTo>
                      <a:pt x="1859" y="2646"/>
                      <a:pt x="1040" y="1418"/>
                      <a:pt x="8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02;p101"/>
              <p:cNvSpPr/>
              <p:nvPr/>
            </p:nvSpPr>
            <p:spPr>
              <a:xfrm>
                <a:off x="-52962725" y="4131475"/>
                <a:ext cx="1812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552" extrusionOk="0">
                    <a:moveTo>
                      <a:pt x="0" y="0"/>
                    </a:moveTo>
                    <a:lnTo>
                      <a:pt x="0" y="2394"/>
                    </a:lnTo>
                    <a:lnTo>
                      <a:pt x="0" y="2552"/>
                    </a:lnTo>
                    <a:cubicBezTo>
                      <a:pt x="410" y="2300"/>
                      <a:pt x="725" y="1827"/>
                      <a:pt x="725" y="1292"/>
                    </a:cubicBezTo>
                    <a:cubicBezTo>
                      <a:pt x="725" y="725"/>
                      <a:pt x="410" y="25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7703;p101"/>
              <p:cNvSpPr/>
              <p:nvPr/>
            </p:nvSpPr>
            <p:spPr>
              <a:xfrm>
                <a:off x="-53125775" y="3976300"/>
                <a:ext cx="82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072" extrusionOk="0">
                    <a:moveTo>
                      <a:pt x="1670" y="1"/>
                    </a:moveTo>
                    <a:cubicBezTo>
                      <a:pt x="914" y="1"/>
                      <a:pt x="284" y="442"/>
                      <a:pt x="0" y="1072"/>
                    </a:cubicBezTo>
                    <a:cubicBezTo>
                      <a:pt x="536" y="883"/>
                      <a:pt x="1072" y="757"/>
                      <a:pt x="1670" y="757"/>
                    </a:cubicBezTo>
                    <a:cubicBezTo>
                      <a:pt x="2269" y="757"/>
                      <a:pt x="2804" y="883"/>
                      <a:pt x="3308" y="1072"/>
                    </a:cubicBezTo>
                    <a:cubicBezTo>
                      <a:pt x="2993" y="442"/>
                      <a:pt x="2363" y="1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oogle Shape;7778;p101"/>
            <p:cNvGrpSpPr/>
            <p:nvPr/>
          </p:nvGrpSpPr>
          <p:grpSpPr>
            <a:xfrm>
              <a:off x="7556463" y="5576511"/>
              <a:ext cx="583874" cy="666144"/>
              <a:chOff x="-52832000" y="3976300"/>
              <a:chExt cx="279625" cy="319025"/>
            </a:xfrm>
            <a:grpFill/>
          </p:grpSpPr>
          <p:sp>
            <p:nvSpPr>
              <p:cNvPr id="67" name="Google Shape;7779;p101"/>
              <p:cNvSpPr/>
              <p:nvPr/>
            </p:nvSpPr>
            <p:spPr>
              <a:xfrm>
                <a:off x="-52794975" y="3976300"/>
                <a:ext cx="204800" cy="1126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506" extrusionOk="0">
                    <a:moveTo>
                      <a:pt x="4096" y="1"/>
                    </a:moveTo>
                    <a:cubicBezTo>
                      <a:pt x="1859" y="1"/>
                      <a:pt x="1" y="1859"/>
                      <a:pt x="1" y="4096"/>
                    </a:cubicBezTo>
                    <a:lnTo>
                      <a:pt x="1" y="4506"/>
                    </a:lnTo>
                    <a:cubicBezTo>
                      <a:pt x="883" y="3120"/>
                      <a:pt x="2363" y="2206"/>
                      <a:pt x="4096" y="2206"/>
                    </a:cubicBezTo>
                    <a:cubicBezTo>
                      <a:pt x="5829" y="2206"/>
                      <a:pt x="7341" y="3120"/>
                      <a:pt x="8192" y="4506"/>
                    </a:cubicBezTo>
                    <a:lnTo>
                      <a:pt x="8192" y="4096"/>
                    </a:lnTo>
                    <a:cubicBezTo>
                      <a:pt x="8192" y="1859"/>
                      <a:pt x="6365" y="1"/>
                      <a:pt x="4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Google Shape;7780;p101"/>
              <p:cNvSpPr/>
              <p:nvPr/>
            </p:nvSpPr>
            <p:spPr>
              <a:xfrm>
                <a:off x="-52757175" y="4051125"/>
                <a:ext cx="1670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3782" extrusionOk="0">
                    <a:moveTo>
                      <a:pt x="2584" y="1"/>
                    </a:moveTo>
                    <a:cubicBezTo>
                      <a:pt x="1608" y="1"/>
                      <a:pt x="694" y="379"/>
                      <a:pt x="1" y="946"/>
                    </a:cubicBezTo>
                    <a:cubicBezTo>
                      <a:pt x="473" y="820"/>
                      <a:pt x="977" y="757"/>
                      <a:pt x="1482" y="757"/>
                    </a:cubicBezTo>
                    <a:cubicBezTo>
                      <a:pt x="3750" y="757"/>
                      <a:pt x="5672" y="1985"/>
                      <a:pt x="6680" y="3781"/>
                    </a:cubicBezTo>
                    <a:cubicBezTo>
                      <a:pt x="6522" y="1670"/>
                      <a:pt x="4758" y="1"/>
                      <a:pt x="25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Google Shape;7781;p101"/>
              <p:cNvSpPr/>
              <p:nvPr/>
            </p:nvSpPr>
            <p:spPr>
              <a:xfrm>
                <a:off x="-52794975" y="4088925"/>
                <a:ext cx="20402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61" h="8256" extrusionOk="0">
                    <a:moveTo>
                      <a:pt x="2615" y="2238"/>
                    </a:moveTo>
                    <a:cubicBezTo>
                      <a:pt x="2804" y="2238"/>
                      <a:pt x="2962" y="2395"/>
                      <a:pt x="2962" y="2584"/>
                    </a:cubicBezTo>
                    <a:cubicBezTo>
                      <a:pt x="2962" y="2805"/>
                      <a:pt x="2804" y="2962"/>
                      <a:pt x="2615" y="2962"/>
                    </a:cubicBezTo>
                    <a:cubicBezTo>
                      <a:pt x="2602" y="2965"/>
                      <a:pt x="2588" y="2966"/>
                      <a:pt x="2574" y="2966"/>
                    </a:cubicBezTo>
                    <a:cubicBezTo>
                      <a:pt x="2404" y="2966"/>
                      <a:pt x="2269" y="2788"/>
                      <a:pt x="2269" y="2584"/>
                    </a:cubicBezTo>
                    <a:cubicBezTo>
                      <a:pt x="2269" y="2395"/>
                      <a:pt x="2426" y="2238"/>
                      <a:pt x="2615" y="2238"/>
                    </a:cubicBezTo>
                    <a:close/>
                    <a:moveTo>
                      <a:pt x="5608" y="2269"/>
                    </a:moveTo>
                    <a:cubicBezTo>
                      <a:pt x="5797" y="2269"/>
                      <a:pt x="5955" y="2427"/>
                      <a:pt x="5955" y="2647"/>
                    </a:cubicBezTo>
                    <a:cubicBezTo>
                      <a:pt x="5955" y="2805"/>
                      <a:pt x="5797" y="2994"/>
                      <a:pt x="5608" y="2994"/>
                    </a:cubicBezTo>
                    <a:cubicBezTo>
                      <a:pt x="5419" y="2994"/>
                      <a:pt x="5262" y="2836"/>
                      <a:pt x="5262" y="2647"/>
                    </a:cubicBezTo>
                    <a:cubicBezTo>
                      <a:pt x="5262" y="2427"/>
                      <a:pt x="5419" y="2269"/>
                      <a:pt x="5608" y="2269"/>
                    </a:cubicBezTo>
                    <a:close/>
                    <a:moveTo>
                      <a:pt x="5132" y="4797"/>
                    </a:moveTo>
                    <a:cubicBezTo>
                      <a:pt x="5230" y="4797"/>
                      <a:pt x="5325" y="4837"/>
                      <a:pt x="5388" y="4916"/>
                    </a:cubicBezTo>
                    <a:cubicBezTo>
                      <a:pt x="5577" y="5042"/>
                      <a:pt x="5577" y="5262"/>
                      <a:pt x="5419" y="5420"/>
                    </a:cubicBezTo>
                    <a:cubicBezTo>
                      <a:pt x="5073" y="5766"/>
                      <a:pt x="4569" y="5987"/>
                      <a:pt x="4096" y="5987"/>
                    </a:cubicBezTo>
                    <a:cubicBezTo>
                      <a:pt x="3592" y="5987"/>
                      <a:pt x="3120" y="5766"/>
                      <a:pt x="2773" y="5420"/>
                    </a:cubicBezTo>
                    <a:cubicBezTo>
                      <a:pt x="2615" y="5262"/>
                      <a:pt x="2615" y="5042"/>
                      <a:pt x="2773" y="4916"/>
                    </a:cubicBezTo>
                    <a:cubicBezTo>
                      <a:pt x="2852" y="4837"/>
                      <a:pt x="2946" y="4797"/>
                      <a:pt x="3037" y="4797"/>
                    </a:cubicBezTo>
                    <a:cubicBezTo>
                      <a:pt x="3127" y="4797"/>
                      <a:pt x="3214" y="4837"/>
                      <a:pt x="3277" y="4916"/>
                    </a:cubicBezTo>
                    <a:cubicBezTo>
                      <a:pt x="3498" y="5136"/>
                      <a:pt x="3781" y="5246"/>
                      <a:pt x="4065" y="5246"/>
                    </a:cubicBezTo>
                    <a:cubicBezTo>
                      <a:pt x="4348" y="5246"/>
                      <a:pt x="4632" y="5136"/>
                      <a:pt x="4852" y="4916"/>
                    </a:cubicBezTo>
                    <a:cubicBezTo>
                      <a:pt x="4931" y="4837"/>
                      <a:pt x="5033" y="4797"/>
                      <a:pt x="5132" y="4797"/>
                    </a:cubicBezTo>
                    <a:close/>
                    <a:moveTo>
                      <a:pt x="2994" y="1"/>
                    </a:moveTo>
                    <a:cubicBezTo>
                      <a:pt x="2174" y="1"/>
                      <a:pt x="1387" y="190"/>
                      <a:pt x="631" y="536"/>
                    </a:cubicBezTo>
                    <a:cubicBezTo>
                      <a:pt x="599" y="536"/>
                      <a:pt x="599" y="536"/>
                      <a:pt x="568" y="599"/>
                    </a:cubicBezTo>
                    <a:cubicBezTo>
                      <a:pt x="221" y="1166"/>
                      <a:pt x="1" y="1891"/>
                      <a:pt x="1" y="2584"/>
                    </a:cubicBezTo>
                    <a:lnTo>
                      <a:pt x="1" y="4128"/>
                    </a:lnTo>
                    <a:cubicBezTo>
                      <a:pt x="1" y="6365"/>
                      <a:pt x="1859" y="8255"/>
                      <a:pt x="4096" y="8255"/>
                    </a:cubicBezTo>
                    <a:cubicBezTo>
                      <a:pt x="6207" y="8255"/>
                      <a:pt x="7940" y="6680"/>
                      <a:pt x="8160" y="4695"/>
                    </a:cubicBezTo>
                    <a:cubicBezTo>
                      <a:pt x="7877" y="2017"/>
                      <a:pt x="5671" y="1"/>
                      <a:pt x="29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Google Shape;7782;p101"/>
              <p:cNvSpPr/>
              <p:nvPr/>
            </p:nvSpPr>
            <p:spPr>
              <a:xfrm>
                <a:off x="-52832000" y="4132250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757" y="1"/>
                    </a:moveTo>
                    <a:cubicBezTo>
                      <a:pt x="316" y="221"/>
                      <a:pt x="1" y="694"/>
                      <a:pt x="1" y="1261"/>
                    </a:cubicBezTo>
                    <a:cubicBezTo>
                      <a:pt x="1" y="1796"/>
                      <a:pt x="316" y="2269"/>
                      <a:pt x="757" y="2552"/>
                    </a:cubicBezTo>
                    <a:lnTo>
                      <a:pt x="75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783;p101"/>
              <p:cNvSpPr/>
              <p:nvPr/>
            </p:nvSpPr>
            <p:spPr>
              <a:xfrm>
                <a:off x="-52571300" y="4132250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269"/>
                      <a:pt x="757" y="1796"/>
                      <a:pt x="757" y="1261"/>
                    </a:cubicBezTo>
                    <a:cubicBezTo>
                      <a:pt x="757" y="694"/>
                      <a:pt x="442" y="22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Abrir corchete 40">
            <a:extLst>
              <a:ext uri="{FF2B5EF4-FFF2-40B4-BE49-F238E27FC236}">
                <a16:creationId xmlns:a16="http://schemas.microsoft.com/office/drawing/2014/main" id="{D50412D0-B785-488A-9C26-9EEADFC4A1F4}"/>
              </a:ext>
            </a:extLst>
          </p:cNvPr>
          <p:cNvSpPr/>
          <p:nvPr/>
        </p:nvSpPr>
        <p:spPr>
          <a:xfrm rot="16200000">
            <a:off x="2642449" y="4136644"/>
            <a:ext cx="45719" cy="1188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132804" y="6273703"/>
            <a:ext cx="1192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Nota: Las cifras corresponden a los Anexos entregados con el PGN para cada vigencia. Reglamentado en la Ley 1955/19, Art. 221. Las entidades del PGN, a través del Trazador de la Mujer deberán focalizar todos los recursos asignados a esta política, los cuales inicialmente no están identificados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723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6670350" y="2406751"/>
            <a:ext cx="491204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04|</a:t>
            </a:r>
          </a:p>
          <a:p>
            <a:pPr>
              <a:lnSpc>
                <a:spcPct val="120000"/>
              </a:lnSpc>
            </a:pPr>
            <a:r>
              <a:rPr lang="es-419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Conclusiones</a:t>
            </a:r>
            <a:endParaRPr lang="es-419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/>
          <a:stretch/>
        </p:blipFill>
        <p:spPr>
          <a:xfrm>
            <a:off x="0" y="1568420"/>
            <a:ext cx="6279471" cy="44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6925" y="1688664"/>
            <a:ext cx="77152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32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Conclusiones:</a:t>
            </a:r>
          </a:p>
          <a:p>
            <a:pPr lvl="0">
              <a:defRPr/>
            </a:pPr>
            <a:endParaRPr lang="es-CO" sz="2400" dirty="0">
              <a:solidFill>
                <a:srgbClr val="313131"/>
              </a:solidFill>
              <a:latin typeface="Century Gothic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s-CO" sz="2400" dirty="0">
                <a:solidFill>
                  <a:srgbClr val="313131"/>
                </a:solidFill>
                <a:latin typeface="Century Gothic"/>
              </a:rPr>
              <a:t>El Presupuesto General de la Nación 2022 se presenta ante el Congreso de la República después de un año atípico para el país.</a:t>
            </a:r>
            <a:endParaRPr lang="es-ES" sz="2400" dirty="0">
              <a:solidFill>
                <a:srgbClr val="313131"/>
              </a:solidFill>
              <a:latin typeface="Century Gothic"/>
            </a:endParaRPr>
          </a:p>
          <a:p>
            <a:pPr marL="457200" lvl="0" indent="-457200">
              <a:buFont typeface="+mj-lt"/>
              <a:buAutoNum type="arabicPeriod"/>
              <a:defRPr/>
            </a:pPr>
            <a:endParaRPr lang="es-ES" sz="2400" dirty="0">
              <a:solidFill>
                <a:srgbClr val="313131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s-ES" sz="2400" dirty="0">
                <a:solidFill>
                  <a:srgbClr val="313131"/>
                </a:solidFill>
                <a:latin typeface="Century Gothic"/>
              </a:rPr>
              <a:t>El Gobierno respondió de forma </a:t>
            </a:r>
            <a:r>
              <a:rPr lang="es-ES" sz="2400" b="1" dirty="0">
                <a:solidFill>
                  <a:srgbClr val="313131"/>
                </a:solidFill>
                <a:latin typeface="Century Gothic"/>
              </a:rPr>
              <a:t>rápida y contundente. </a:t>
            </a:r>
            <a:r>
              <a:rPr lang="es-ES" sz="2400" b="1" dirty="0">
                <a:solidFill>
                  <a:srgbClr val="313131"/>
                </a:solidFill>
                <a:latin typeface="Century Gothic" panose="020B0502020202020204" pitchFamily="34" charset="0"/>
              </a:rPr>
              <a:t/>
            </a:r>
            <a:br>
              <a:rPr lang="es-ES" sz="2400" b="1" dirty="0">
                <a:solidFill>
                  <a:srgbClr val="313131"/>
                </a:solidFill>
                <a:latin typeface="Century Gothic" panose="020B0502020202020204" pitchFamily="34" charset="0"/>
              </a:rPr>
            </a:br>
            <a:r>
              <a:rPr lang="es-ES" sz="2400" dirty="0">
                <a:solidFill>
                  <a:srgbClr val="313131"/>
                </a:solidFill>
                <a:latin typeface="Century Gothic"/>
              </a:rPr>
              <a:t>Sin la política contra-cíclica llevada a cabo por el Gobierno nacional, la crisis ocasionada por la pandemia hubiese sido más profunda</a:t>
            </a:r>
          </a:p>
        </p:txBody>
      </p:sp>
    </p:spTree>
    <p:extLst>
      <p:ext uri="{BB962C8B-B14F-4D97-AF65-F5344CB8AC3E}">
        <p14:creationId xmlns:p14="http://schemas.microsoft.com/office/powerpoint/2010/main" val="419975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/>
        </p:nvSpPr>
        <p:spPr>
          <a:xfrm>
            <a:off x="2066925" y="1688664"/>
            <a:ext cx="77152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32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Conclusiones:</a:t>
            </a:r>
          </a:p>
          <a:p>
            <a:pPr lvl="0">
              <a:defRPr/>
            </a:pPr>
            <a:endParaRPr lang="es-CO" sz="2400" dirty="0">
              <a:solidFill>
                <a:srgbClr val="313131"/>
              </a:solidFill>
              <a:latin typeface="Century Gothic"/>
            </a:endParaRPr>
          </a:p>
          <a:p>
            <a:pPr marL="457200" lvl="0" indent="-457200">
              <a:buFont typeface="+mj-lt"/>
              <a:buAutoNum type="arabicPeriod" startAt="3"/>
              <a:defRPr/>
            </a:pPr>
            <a:r>
              <a:rPr lang="es-CO" sz="2400" dirty="0">
                <a:solidFill>
                  <a:srgbClr val="313131"/>
                </a:solidFill>
                <a:latin typeface="Century Gothic"/>
              </a:rPr>
              <a:t>Por segundo año consecutivo, el Gobierno nacional presentó el </a:t>
            </a:r>
            <a:r>
              <a:rPr lang="es-CO" sz="2400" b="1" dirty="0">
                <a:solidFill>
                  <a:srgbClr val="313131"/>
                </a:solidFill>
                <a:latin typeface="Century Gothic"/>
              </a:rPr>
              <a:t>presupuesto de inversión pública más alto de la historia</a:t>
            </a:r>
            <a:r>
              <a:rPr lang="es-CO" sz="2400" dirty="0">
                <a:solidFill>
                  <a:srgbClr val="313131"/>
                </a:solidFill>
                <a:latin typeface="Century Gothic"/>
              </a:rPr>
              <a:t>.</a:t>
            </a:r>
            <a:endParaRPr lang="es-ES" sz="2400" dirty="0">
              <a:solidFill>
                <a:srgbClr val="313131"/>
              </a:solidFill>
              <a:latin typeface="Century Gothic"/>
            </a:endParaRPr>
          </a:p>
          <a:p>
            <a:pPr marL="457200" lvl="0" indent="-457200">
              <a:buFont typeface="+mj-lt"/>
              <a:buAutoNum type="arabicPeriod" startAt="3"/>
              <a:defRPr/>
            </a:pPr>
            <a:endParaRPr lang="es-ES" sz="2400" dirty="0">
              <a:solidFill>
                <a:srgbClr val="313131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+mj-lt"/>
              <a:buAutoNum type="arabicPeriod" startAt="3"/>
              <a:defRPr/>
            </a:pPr>
            <a:r>
              <a:rPr lang="es-ES" sz="2400" dirty="0">
                <a:solidFill>
                  <a:srgbClr val="313131"/>
                </a:solidFill>
                <a:latin typeface="Century Gothic"/>
              </a:rPr>
              <a:t>E</a:t>
            </a:r>
            <a:r>
              <a:rPr lang="es-MX" sz="2400" dirty="0">
                <a:solidFill>
                  <a:srgbClr val="313131"/>
                </a:solidFill>
                <a:latin typeface="Century Gothic"/>
              </a:rPr>
              <a:t>l crecimiento de la inversión pública busca impulsar un círculo virtuoso de mayor capacidad productiva, mayor generación de empleo y mayor protección a los sectores más vulnerables de la población.</a:t>
            </a:r>
            <a:endParaRPr lang="es-CO" sz="2400" b="1" dirty="0">
              <a:solidFill>
                <a:srgbClr val="31313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09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>
            <a:extLst>
              <a:ext uri="{FF2B5EF4-FFF2-40B4-BE49-F238E27FC236}">
                <a16:creationId xmlns:a16="http://schemas.microsoft.com/office/drawing/2014/main" id="{DF4BED89-78F3-9742-913F-5292AB15C85E}"/>
              </a:ext>
            </a:extLst>
          </p:cNvPr>
          <p:cNvSpPr txBox="1"/>
          <p:nvPr/>
        </p:nvSpPr>
        <p:spPr>
          <a:xfrm>
            <a:off x="7911532" y="556788"/>
            <a:ext cx="59799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s-ES" sz="800" dirty="0">
              <a:latin typeface="Century Gothic" panose="020B0502020202020204" pitchFamily="34" charset="0"/>
            </a:endParaRPr>
          </a:p>
          <a:p>
            <a:pPr fontAlgn="ctr"/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343150" y="1717239"/>
            <a:ext cx="90773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3200" b="1" dirty="0">
                <a:solidFill>
                  <a:srgbClr val="313131"/>
                </a:solidFill>
                <a:latin typeface="Century Gothic" panose="020B0502020202020204" pitchFamily="34" charset="0"/>
              </a:rPr>
              <a:t>Conclusiones:</a:t>
            </a:r>
          </a:p>
          <a:p>
            <a:pPr lvl="0">
              <a:defRPr/>
            </a:pPr>
            <a:endParaRPr lang="es-CO" sz="2400" dirty="0">
              <a:solidFill>
                <a:srgbClr val="313131"/>
              </a:solidFill>
              <a:latin typeface="Century Gothic"/>
            </a:endParaRPr>
          </a:p>
          <a:p>
            <a:pPr marL="457200" lvl="0" indent="-457200">
              <a:buFont typeface="+mj-lt"/>
              <a:buAutoNum type="arabicPeriod" startAt="5"/>
              <a:defRPr/>
            </a:pPr>
            <a:r>
              <a:rPr lang="es-CO" sz="2400" dirty="0">
                <a:solidFill>
                  <a:srgbClr val="313131"/>
                </a:solidFill>
                <a:latin typeface="Century Gothic"/>
              </a:rPr>
              <a:t>Por primera vez se incluyen en un presupuesto las políticas de Estado, que impulsarán la lucha contra la pobreza y la desigualdad del país, como el programa de matrícula cero.</a:t>
            </a:r>
          </a:p>
          <a:p>
            <a:pPr marL="457200" lvl="0" indent="-457200">
              <a:buFont typeface="+mj-lt"/>
              <a:buAutoNum type="arabicPeriod" startAt="5"/>
              <a:defRPr/>
            </a:pPr>
            <a:endParaRPr lang="es-ES" sz="2400" dirty="0">
              <a:solidFill>
                <a:srgbClr val="313131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+mj-lt"/>
              <a:buAutoNum type="arabicPeriod" startAt="5"/>
              <a:defRPr/>
            </a:pPr>
            <a:r>
              <a:rPr lang="es-MX" sz="2400" dirty="0">
                <a:solidFill>
                  <a:srgbClr val="313131"/>
                </a:solidFill>
                <a:latin typeface="Century Gothic"/>
              </a:rPr>
              <a:t>Este presupuesto es el instrumento para garantizar la continuidad de los programas de gasto más importantes para los colombianos, como Familias en Acción, subsidios de vivienda, régimen subsidiado de salud y los programas de inclusión social y reconciliación.</a:t>
            </a:r>
          </a:p>
        </p:txBody>
      </p:sp>
    </p:spTree>
    <p:extLst>
      <p:ext uri="{BB962C8B-B14F-4D97-AF65-F5344CB8AC3E}">
        <p14:creationId xmlns:p14="http://schemas.microsoft.com/office/powerpoint/2010/main" val="34323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73679" y="1454419"/>
            <a:ext cx="9030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2020 tuvimos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peor caída del PIB de la que se tenga registro,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así como una fuerte afectación en el mercado laboral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CECD69-D58A-455E-A34C-D8B0B9093857}"/>
              </a:ext>
            </a:extLst>
          </p:cNvPr>
          <p:cNvSpPr txBox="1"/>
          <p:nvPr/>
        </p:nvSpPr>
        <p:spPr>
          <a:xfrm>
            <a:off x="1202732" y="2534345"/>
            <a:ext cx="425873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20" rIns="45719" bIns="45720" anchor="t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Calibri"/>
              </a:rPr>
              <a:t>Crecimiento de la economía</a:t>
            </a:r>
            <a:endParaRPr lang="es-MX" sz="16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sym typeface="Calibri"/>
            </a:endParaRPr>
          </a:p>
          <a:p>
            <a:pPr algn="ctr"/>
            <a:r>
              <a:rPr lang="es-MX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Calibri"/>
              </a:rPr>
              <a:t>(variación anual, %)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Calibri"/>
              </a:rPr>
              <a:t>y Tasa de desempleo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8841BB31-A302-4A73-A6FA-460362903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27695"/>
              </p:ext>
            </p:extLst>
          </p:nvPr>
        </p:nvGraphicFramePr>
        <p:xfrm>
          <a:off x="7231224" y="2534346"/>
          <a:ext cx="4299352" cy="396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1">
            <a:extLst>
              <a:ext uri="{FF2B5EF4-FFF2-40B4-BE49-F238E27FC236}">
                <a16:creationId xmlns:a16="http://schemas.microsoft.com/office/drawing/2014/main" id="{40935E6D-B708-4802-BE16-FC50BEC56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498646"/>
              </p:ext>
            </p:extLst>
          </p:nvPr>
        </p:nvGraphicFramePr>
        <p:xfrm>
          <a:off x="695923" y="3077352"/>
          <a:ext cx="5196878" cy="326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62AF521-250C-4226-AE9E-81F2E4857A91}"/>
              </a:ext>
            </a:extLst>
          </p:cNvPr>
          <p:cNvSpPr/>
          <p:nvPr/>
        </p:nvSpPr>
        <p:spPr>
          <a:xfrm>
            <a:off x="2753989" y="6497414"/>
            <a:ext cx="10807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hangingPunct="0"/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Fuente: DANE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70964B-E3D6-47C1-9473-D7005A4AF395}"/>
              </a:ext>
            </a:extLst>
          </p:cNvPr>
          <p:cNvSpPr/>
          <p:nvPr/>
        </p:nvSpPr>
        <p:spPr>
          <a:xfrm>
            <a:off x="8386076" y="6497414"/>
            <a:ext cx="19896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hangingPunct="0"/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Fuente: </a:t>
            </a:r>
            <a:r>
              <a:rPr lang="es-CO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WEO-IMF</a:t>
            </a:r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, Abril 2020</a:t>
            </a:r>
          </a:p>
        </p:txBody>
      </p:sp>
    </p:spTree>
    <p:extLst>
      <p:ext uri="{BB962C8B-B14F-4D97-AF65-F5344CB8AC3E}">
        <p14:creationId xmlns:p14="http://schemas.microsoft.com/office/powerpoint/2010/main" val="206219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2669" y="1118525"/>
            <a:ext cx="7030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esfuerzos en la disminución de la pobreza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también se vieron comprometidos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7B17E27-F78A-4DC3-BF46-C2CBC008F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67011"/>
              </p:ext>
            </p:extLst>
          </p:nvPr>
        </p:nvGraphicFramePr>
        <p:xfrm>
          <a:off x="722669" y="3028200"/>
          <a:ext cx="4867274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0E820DD-88A3-4D9F-96AC-87C922BDA907}"/>
              </a:ext>
            </a:extLst>
          </p:cNvPr>
          <p:cNvSpPr txBox="1"/>
          <p:nvPr/>
        </p:nvSpPr>
        <p:spPr>
          <a:xfrm>
            <a:off x="1421804" y="2152653"/>
            <a:ext cx="346900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Incidencia de la pobreza y la pobreza extrema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(%)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7A19A09-FE64-4060-872F-5BB085967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35022"/>
              </p:ext>
            </p:extLst>
          </p:nvPr>
        </p:nvGraphicFramePr>
        <p:xfrm>
          <a:off x="6280943" y="2852818"/>
          <a:ext cx="4576330" cy="299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70DC2254-9930-465D-9A4D-A59D09F46E54}"/>
              </a:ext>
            </a:extLst>
          </p:cNvPr>
          <p:cNvSpPr txBox="1"/>
          <p:nvPr/>
        </p:nvSpPr>
        <p:spPr>
          <a:xfrm>
            <a:off x="6821690" y="2029543"/>
            <a:ext cx="349483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Caída del ingreso promedio reportado de la Unidad de Gasto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(2020 vs 2019, %)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ECBFD2E-54B6-44FF-A50A-9657FB276BC1}"/>
              </a:ext>
            </a:extLst>
          </p:cNvPr>
          <p:cNvSpPr/>
          <p:nvPr/>
        </p:nvSpPr>
        <p:spPr>
          <a:xfrm>
            <a:off x="2615933" y="6197959"/>
            <a:ext cx="10807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hangingPunct="0"/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Fuente: DANE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89A9A9-09DE-453A-8D7B-A2EBADE8E3B1}"/>
              </a:ext>
            </a:extLst>
          </p:cNvPr>
          <p:cNvSpPr/>
          <p:nvPr/>
        </p:nvSpPr>
        <p:spPr>
          <a:xfrm>
            <a:off x="7500545" y="6197959"/>
            <a:ext cx="21371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hangingPunct="0"/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Fuente: DANE, cálculos MHCP</a:t>
            </a:r>
          </a:p>
        </p:txBody>
      </p:sp>
    </p:spTree>
    <p:extLst>
      <p:ext uri="{BB962C8B-B14F-4D97-AF65-F5344CB8AC3E}">
        <p14:creationId xmlns:p14="http://schemas.microsoft.com/office/powerpoint/2010/main" val="266310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39">
            <a:extLst>
              <a:ext uri="{FF2B5EF4-FFF2-40B4-BE49-F238E27FC236}">
                <a16:creationId xmlns:a16="http://schemas.microsoft.com/office/drawing/2014/main" id="{A6CC9D07-70F2-4EE6-A0AD-A93BDB5DB7DB}"/>
              </a:ext>
            </a:extLst>
          </p:cNvPr>
          <p:cNvSpPr txBox="1"/>
          <p:nvPr/>
        </p:nvSpPr>
        <p:spPr>
          <a:xfrm>
            <a:off x="566513" y="1182365"/>
            <a:ext cx="78625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deterioro del mercado laboral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 afectado principalmente a jóvenes y mujeres</a:t>
            </a:r>
          </a:p>
        </p:txBody>
      </p:sp>
      <p:graphicFrame>
        <p:nvGraphicFramePr>
          <p:cNvPr id="16" name="Gráfico 4">
            <a:extLst>
              <a:ext uri="{FF2B5EF4-FFF2-40B4-BE49-F238E27FC236}">
                <a16:creationId xmlns:a16="http://schemas.microsoft.com/office/drawing/2014/main" id="{E3646EB3-C0DC-43D6-B4BA-66ED3EEA3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570017"/>
              </p:ext>
            </p:extLst>
          </p:nvPr>
        </p:nvGraphicFramePr>
        <p:xfrm>
          <a:off x="6348369" y="3054784"/>
          <a:ext cx="504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3">
            <a:extLst>
              <a:ext uri="{FF2B5EF4-FFF2-40B4-BE49-F238E27FC236}">
                <a16:creationId xmlns:a16="http://schemas.microsoft.com/office/drawing/2014/main" id="{016D3C63-81E4-4AEE-8886-D247189A5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892342"/>
              </p:ext>
            </p:extLst>
          </p:nvPr>
        </p:nvGraphicFramePr>
        <p:xfrm>
          <a:off x="566513" y="3054784"/>
          <a:ext cx="504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28">
            <a:extLst>
              <a:ext uri="{FF2B5EF4-FFF2-40B4-BE49-F238E27FC236}">
                <a16:creationId xmlns:a16="http://schemas.microsoft.com/office/drawing/2014/main" id="{E4455CE0-2C2F-41D6-B372-EA883DF1CBFF}"/>
              </a:ext>
            </a:extLst>
          </p:cNvPr>
          <p:cNvSpPr txBox="1"/>
          <p:nvPr/>
        </p:nvSpPr>
        <p:spPr>
          <a:xfrm>
            <a:off x="911185" y="2226565"/>
            <a:ext cx="435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Tasa de desempleo juvenil (14 – 28 años) y total nacional - Trimestre móvil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B6575C3-ACB2-492F-8442-A7E33686EFFA}"/>
              </a:ext>
            </a:extLst>
          </p:cNvPr>
          <p:cNvSpPr txBox="1"/>
          <p:nvPr/>
        </p:nvSpPr>
        <p:spPr>
          <a:xfrm>
            <a:off x="7362520" y="2226566"/>
            <a:ext cx="301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Tasa de desempleo por género - Trimestre móvil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FED2EC-6981-496A-B323-525B8E45365F}"/>
              </a:ext>
            </a:extLst>
          </p:cNvPr>
          <p:cNvSpPr txBox="1"/>
          <p:nvPr/>
        </p:nvSpPr>
        <p:spPr>
          <a:xfrm>
            <a:off x="5420859" y="6229976"/>
            <a:ext cx="1568421" cy="256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Fuente: GEIH-DANE</a:t>
            </a:r>
          </a:p>
        </p:txBody>
      </p:sp>
    </p:spTree>
    <p:extLst>
      <p:ext uri="{BB962C8B-B14F-4D97-AF65-F5344CB8AC3E}">
        <p14:creationId xmlns:p14="http://schemas.microsoft.com/office/powerpoint/2010/main" val="98070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9">
            <a:extLst>
              <a:ext uri="{FF2B5EF4-FFF2-40B4-BE49-F238E27FC236}">
                <a16:creationId xmlns:a16="http://schemas.microsoft.com/office/drawing/2014/main" id="{2C279BC8-7EF9-4E06-B79C-4989A63CBFDB}"/>
              </a:ext>
            </a:extLst>
          </p:cNvPr>
          <p:cNvSpPr txBox="1"/>
          <p:nvPr/>
        </p:nvSpPr>
        <p:spPr>
          <a:xfrm>
            <a:off x="2768139" y="1415122"/>
            <a:ext cx="83127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respuesta del Gobierno para enfrentar la pandemia llevó a un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deterioro del balance fiscal y a aumentar la deuda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506694" y="3442636"/>
            <a:ext cx="5163856" cy="2464450"/>
            <a:chOff x="303494" y="3442636"/>
            <a:chExt cx="5163856" cy="2464450"/>
          </a:xfrm>
        </p:grpSpPr>
        <p:sp>
          <p:nvSpPr>
            <p:cNvPr id="7" name="Rectángulo 6"/>
            <p:cNvSpPr/>
            <p:nvPr/>
          </p:nvSpPr>
          <p:spPr>
            <a:xfrm>
              <a:off x="4810124" y="3582295"/>
              <a:ext cx="657226" cy="1658836"/>
            </a:xfrm>
            <a:prstGeom prst="rect">
              <a:avLst/>
            </a:prstGeom>
            <a:gradFill>
              <a:gsLst>
                <a:gs pos="0">
                  <a:srgbClr val="692471"/>
                </a:gs>
                <a:gs pos="100000">
                  <a:srgbClr val="80528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816350" y="4869655"/>
              <a:ext cx="655506" cy="381001"/>
            </a:xfrm>
            <a:prstGeom prst="rect">
              <a:avLst/>
            </a:prstGeom>
            <a:gradFill>
              <a:gsLst>
                <a:gs pos="0">
                  <a:srgbClr val="903160"/>
                </a:gs>
                <a:gs pos="100000">
                  <a:srgbClr val="F35C3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23369" y="4312445"/>
              <a:ext cx="655506" cy="550066"/>
            </a:xfrm>
            <a:prstGeom prst="rect">
              <a:avLst/>
            </a:prstGeom>
            <a:gradFill>
              <a:gsLst>
                <a:gs pos="0">
                  <a:srgbClr val="903160"/>
                </a:gs>
                <a:gs pos="100000">
                  <a:srgbClr val="F35C3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829992" y="4110037"/>
              <a:ext cx="655506" cy="195259"/>
            </a:xfrm>
            <a:prstGeom prst="rect">
              <a:avLst/>
            </a:prstGeom>
            <a:gradFill>
              <a:gsLst>
                <a:gs pos="0">
                  <a:srgbClr val="903160"/>
                </a:gs>
                <a:gs pos="100000">
                  <a:srgbClr val="F35C3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35755" y="3582294"/>
              <a:ext cx="657226" cy="522977"/>
            </a:xfrm>
            <a:prstGeom prst="rect">
              <a:avLst/>
            </a:prstGeom>
            <a:gradFill>
              <a:gsLst>
                <a:gs pos="0">
                  <a:srgbClr val="692471"/>
                </a:gs>
                <a:gs pos="100000">
                  <a:srgbClr val="80528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4914156" y="5250656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6A267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-7.8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919522" y="5250656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CB5F3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-1.8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924888" y="4860128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CB5F3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-2.6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933164" y="4305296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CB5F3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-0.9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939787" y="4105271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>
                  <a:solidFill>
                    <a:srgbClr val="6A267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-2.5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4889309" y="5491588"/>
              <a:ext cx="49885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577281" y="5491588"/>
              <a:ext cx="11336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Emergencia**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2712052" y="5491588"/>
              <a:ext cx="87556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Presiones</a:t>
              </a:r>
            </a:p>
            <a:p>
              <a:pPr algn="ct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Indirectas*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752844" y="5491588"/>
              <a:ext cx="82747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Tributarios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921353" y="5491588"/>
              <a:ext cx="48603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48378" y="3442636"/>
              <a:ext cx="37221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0.0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303494" y="3659471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-1.0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303494" y="3876306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-2.0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303494" y="4080708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-3.0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303494" y="4312445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-4.0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03494" y="4526101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-5.0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303494" y="4733170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-6.0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303494" y="4959012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-7.0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303494" y="5168918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-8.0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303494" y="5382934"/>
              <a:ext cx="4171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-9.0</a:t>
              </a: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75E0A54-732E-4792-B249-E9D9BCFAE934}"/>
              </a:ext>
            </a:extLst>
          </p:cNvPr>
          <p:cNvSpPr txBox="1"/>
          <p:nvPr/>
        </p:nvSpPr>
        <p:spPr>
          <a:xfrm>
            <a:off x="1445976" y="2460616"/>
            <a:ext cx="38133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Contribución por rubros en el cambio del déficit total del GNC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(pp. del PIB)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0CB8B4B-27D2-4148-B07A-674512A206BD}"/>
              </a:ext>
            </a:extLst>
          </p:cNvPr>
          <p:cNvSpPr txBox="1"/>
          <p:nvPr/>
        </p:nvSpPr>
        <p:spPr>
          <a:xfrm>
            <a:off x="7469217" y="2565700"/>
            <a:ext cx="303181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20" rIns="45719" bIns="45720" anchor="t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Calibri"/>
              </a:rPr>
              <a:t>Deuda bruta y neta del GNC </a:t>
            </a:r>
            <a:r>
              <a:rPr lang="es-MX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Calibri"/>
              </a:rPr>
              <a:t>(% del PIB)</a:t>
            </a:r>
            <a:endParaRPr lang="es-CO" sz="16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927CFF6-9D6C-40C0-9A7C-8B20D922D804}"/>
              </a:ext>
            </a:extLst>
          </p:cNvPr>
          <p:cNvSpPr/>
          <p:nvPr/>
        </p:nvSpPr>
        <p:spPr>
          <a:xfrm>
            <a:off x="506694" y="5995263"/>
            <a:ext cx="15792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hangingPunct="0"/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  <a:sym typeface="Calibri"/>
              </a:rPr>
              <a:t>Fuente: DGPM-MHCP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7ADA94E-08F6-493A-903A-6A54FD1F0A4E}"/>
              </a:ext>
            </a:extLst>
          </p:cNvPr>
          <p:cNvSpPr/>
          <p:nvPr/>
        </p:nvSpPr>
        <p:spPr>
          <a:xfrm>
            <a:off x="506694" y="6275781"/>
            <a:ext cx="112662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/>
            <a:r>
              <a:rPr lang="es-MX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*Efectos indirectos sobre gasto: Efecto PIB (1,7pp), Pensiones (0,6pp), Inversión (0,1pp), SGP (0,1pp), Demás (0,1pp). Efecto PIB es calculado como el cambio del gasto corriente (funcionamiento más inversión), debido a la desaceleración del PIB de PF 2020 vs observado 2020</a:t>
            </a:r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FCCBBE28-7DDE-454B-929B-BFD9F803A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08171"/>
              </p:ext>
            </p:extLst>
          </p:nvPr>
        </p:nvGraphicFramePr>
        <p:xfrm>
          <a:off x="6520146" y="2491703"/>
          <a:ext cx="4896000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922371-0DD5-47B7-BE09-1E0FD643C694}"/>
              </a:ext>
            </a:extLst>
          </p:cNvPr>
          <p:cNvCxnSpPr/>
          <p:nvPr/>
        </p:nvCxnSpPr>
        <p:spPr>
          <a:xfrm flipV="1">
            <a:off x="8479167" y="5861719"/>
            <a:ext cx="288000" cy="178"/>
          </a:xfrm>
          <a:prstGeom prst="line">
            <a:avLst/>
          </a:prstGeom>
          <a:ln w="28575">
            <a:solidFill>
              <a:srgbClr val="CB5F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6670350" y="2282926"/>
            <a:ext cx="491204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0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02|</a:t>
            </a:r>
          </a:p>
          <a:p>
            <a:pPr>
              <a:lnSpc>
                <a:spcPct val="120000"/>
              </a:lnSpc>
            </a:pPr>
            <a:r>
              <a:rPr lang="es-419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Apuestas y desafíos del PGN 2022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946"/>
            <a:ext cx="6269946" cy="41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5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939357" y="1193136"/>
            <a:ext cx="5092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Las tres grandes apuestas, en sintonía con el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Proyecto de Inversión Social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son:</a:t>
            </a:r>
          </a:p>
        </p:txBody>
      </p:sp>
      <p:sp>
        <p:nvSpPr>
          <p:cNvPr id="6" name="Google Shape;534;p49"/>
          <p:cNvSpPr txBox="1"/>
          <p:nvPr/>
        </p:nvSpPr>
        <p:spPr>
          <a:xfrm>
            <a:off x="271069" y="3597570"/>
            <a:ext cx="256505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Impulso a la generación de empleo, con énfasis en jóvenes y mujeres</a:t>
            </a:r>
          </a:p>
          <a:p>
            <a:pPr marL="285750" lvl="0" indent="-285750" algn="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Fomentar competitividad y diversificación exportadora</a:t>
            </a:r>
          </a:p>
        </p:txBody>
      </p:sp>
      <p:sp>
        <p:nvSpPr>
          <p:cNvPr id="7" name="Google Shape;535;p49"/>
          <p:cNvSpPr txBox="1"/>
          <p:nvPr/>
        </p:nvSpPr>
        <p:spPr>
          <a:xfrm>
            <a:off x="8052826" y="4117846"/>
            <a:ext cx="241951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Austeridad y eficiencia del gasto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Reducción gradual del déficit</a:t>
            </a:r>
          </a:p>
        </p:txBody>
      </p:sp>
      <p:sp>
        <p:nvSpPr>
          <p:cNvPr id="8" name="Google Shape;536;p49"/>
          <p:cNvSpPr txBox="1"/>
          <p:nvPr/>
        </p:nvSpPr>
        <p:spPr>
          <a:xfrm>
            <a:off x="7455886" y="2354904"/>
            <a:ext cx="306120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Continuidad programas sociales Ingreso Solidario, PAEF, devolución IVA, y tradicionales</a:t>
            </a:r>
          </a:p>
        </p:txBody>
      </p:sp>
      <p:sp>
        <p:nvSpPr>
          <p:cNvPr id="9" name="Google Shape;537;p49"/>
          <p:cNvSpPr/>
          <p:nvPr/>
        </p:nvSpPr>
        <p:spPr>
          <a:xfrm>
            <a:off x="4412625" y="2196747"/>
            <a:ext cx="2165280" cy="2165280"/>
          </a:xfrm>
          <a:prstGeom prst="ellipse">
            <a:avLst/>
          </a:prstGeom>
          <a:gradFill>
            <a:gsLst>
              <a:gs pos="0">
                <a:srgbClr val="00C27F"/>
              </a:gs>
              <a:gs pos="100000">
                <a:srgbClr val="00817D"/>
              </a:gs>
            </a:gsLst>
            <a:lin ang="5400000" scaled="1"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0" anchor="t" anchorCtr="0">
            <a:noAutofit/>
          </a:bodyPr>
          <a:lstStyle/>
          <a:p>
            <a:pPr lvl="0" algn="ctr"/>
            <a:r>
              <a:rPr lang="es-ES" sz="1500" b="1" dirty="0">
                <a:solidFill>
                  <a:schemeClr val="bg1"/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1. Social</a:t>
            </a:r>
          </a:p>
        </p:txBody>
      </p:sp>
      <p:sp>
        <p:nvSpPr>
          <p:cNvPr id="10" name="Google Shape;538;p49"/>
          <p:cNvSpPr/>
          <p:nvPr/>
        </p:nvSpPr>
        <p:spPr>
          <a:xfrm>
            <a:off x="5293323" y="3673453"/>
            <a:ext cx="2064186" cy="2064186"/>
          </a:xfrm>
          <a:prstGeom prst="ellipse">
            <a:avLst/>
          </a:prstGeom>
          <a:gradFill>
            <a:gsLst>
              <a:gs pos="0">
                <a:srgbClr val="00C27F"/>
              </a:gs>
              <a:gs pos="100000">
                <a:srgbClr val="00817D"/>
              </a:gs>
            </a:gsLst>
            <a:lin ang="5400000" scaled="1"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/>
            <a:r>
              <a:rPr lang="es-ES" sz="1500" b="1" dirty="0">
                <a:solidFill>
                  <a:schemeClr val="bg1"/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3. Fiscal</a:t>
            </a:r>
          </a:p>
        </p:txBody>
      </p:sp>
      <p:sp>
        <p:nvSpPr>
          <p:cNvPr id="11" name="Google Shape;539;p49"/>
          <p:cNvSpPr/>
          <p:nvPr/>
        </p:nvSpPr>
        <p:spPr>
          <a:xfrm>
            <a:off x="3593476" y="3673453"/>
            <a:ext cx="2064186" cy="2064186"/>
          </a:xfrm>
          <a:prstGeom prst="ellipse">
            <a:avLst/>
          </a:prstGeom>
          <a:gradFill>
            <a:gsLst>
              <a:gs pos="0">
                <a:srgbClr val="00C27F"/>
              </a:gs>
              <a:gs pos="100000">
                <a:srgbClr val="00817D"/>
              </a:gs>
            </a:gsLst>
            <a:lin ang="5400000" scaled="1"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Bef>
                <a:spcPts val="1800"/>
              </a:spcBef>
            </a:pPr>
            <a:r>
              <a:rPr lang="es-ES" sz="1500" b="1" dirty="0">
                <a:solidFill>
                  <a:schemeClr val="bg1"/>
                </a:solidFill>
                <a:latin typeface="Century Gothic" panose="020B0502020202020204" pitchFamily="34" charset="0"/>
                <a:ea typeface="Saira"/>
                <a:cs typeface="Saira"/>
                <a:sym typeface="Saira"/>
              </a:rPr>
              <a:t>2. Económico</a:t>
            </a:r>
          </a:p>
          <a:p>
            <a:pPr marL="0" lvl="0" indent="0" rtl="0">
              <a:spcAft>
                <a:spcPts val="0"/>
              </a:spcAft>
              <a:buNone/>
            </a:pPr>
            <a:endParaRPr sz="1500" b="1" dirty="0">
              <a:solidFill>
                <a:schemeClr val="bg1"/>
              </a:solidFill>
              <a:latin typeface="Century Gothic" panose="020B0502020202020204" pitchFamily="34" charset="0"/>
              <a:ea typeface="Saira"/>
              <a:cs typeface="Saira"/>
              <a:sym typeface="Saira"/>
            </a:endParaRPr>
          </a:p>
        </p:txBody>
      </p:sp>
      <p:cxnSp>
        <p:nvCxnSpPr>
          <p:cNvPr id="12" name="Google Shape;540;p49"/>
          <p:cNvCxnSpPr>
            <a:cxnSpLocks/>
            <a:endCxn id="8" idx="1"/>
          </p:cNvCxnSpPr>
          <p:nvPr/>
        </p:nvCxnSpPr>
        <p:spPr>
          <a:xfrm>
            <a:off x="6510793" y="2893493"/>
            <a:ext cx="94509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3" name="Google Shape;541;p49"/>
          <p:cNvCxnSpPr>
            <a:stCxn id="11" idx="2"/>
            <a:endCxn id="6" idx="3"/>
          </p:cNvCxnSpPr>
          <p:nvPr/>
        </p:nvCxnSpPr>
        <p:spPr>
          <a:xfrm flipH="1">
            <a:off x="2836122" y="4705546"/>
            <a:ext cx="75735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4" name="Google Shape;542;p49"/>
          <p:cNvCxnSpPr>
            <a:cxnSpLocks/>
            <a:stCxn id="10" idx="6"/>
            <a:endCxn id="7" idx="1"/>
          </p:cNvCxnSpPr>
          <p:nvPr/>
        </p:nvCxnSpPr>
        <p:spPr>
          <a:xfrm>
            <a:off x="7357509" y="4705546"/>
            <a:ext cx="69531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5" name="Google Shape;543;p49"/>
          <p:cNvSpPr/>
          <p:nvPr/>
        </p:nvSpPr>
        <p:spPr>
          <a:xfrm>
            <a:off x="4826857" y="3132882"/>
            <a:ext cx="1311758" cy="131175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0" anchor="ctr" anchorCtr="0">
            <a:noAutofit/>
          </a:bodyPr>
          <a:lstStyle/>
          <a:p>
            <a:pPr lvl="0" algn="ctr"/>
            <a:r>
              <a:rPr lang="es-ES" sz="1600" b="1" dirty="0">
                <a:solidFill>
                  <a:schemeClr val="lt1"/>
                </a:solidFill>
                <a:latin typeface="Century Gothic" panose="020B0502020202020204" pitchFamily="34" charset="0"/>
                <a:ea typeface="Oxanium"/>
                <a:cs typeface="Oxanium"/>
                <a:sym typeface="Oxanium"/>
              </a:rPr>
              <a:t>Apuestas</a:t>
            </a:r>
          </a:p>
          <a:p>
            <a:pPr lvl="0" algn="ctr"/>
            <a:r>
              <a:rPr lang="es-ES" sz="1600" b="1" dirty="0">
                <a:solidFill>
                  <a:schemeClr val="lt1"/>
                </a:solidFill>
                <a:latin typeface="Century Gothic" panose="020B0502020202020204" pitchFamily="34" charset="0"/>
                <a:ea typeface="Oxanium"/>
                <a:cs typeface="Oxanium"/>
                <a:sym typeface="Oxanium"/>
              </a:rPr>
              <a:t>PGN 2022</a:t>
            </a:r>
          </a:p>
        </p:txBody>
      </p:sp>
    </p:spTree>
    <p:extLst>
      <p:ext uri="{BB962C8B-B14F-4D97-AF65-F5344CB8AC3E}">
        <p14:creationId xmlns:p14="http://schemas.microsoft.com/office/powerpoint/2010/main" val="1664204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GN 2022">
    <a:dk1>
      <a:srgbClr val="313131"/>
    </a:dk1>
    <a:lt1>
      <a:sysClr val="window" lastClr="FFFFFF"/>
    </a:lt1>
    <a:dk2>
      <a:srgbClr val="1F497D"/>
    </a:dk2>
    <a:lt2>
      <a:srgbClr val="EEECE1"/>
    </a:lt2>
    <a:accent1>
      <a:srgbClr val="0A73BB"/>
    </a:accent1>
    <a:accent2>
      <a:srgbClr val="84A851"/>
    </a:accent2>
    <a:accent3>
      <a:srgbClr val="692471"/>
    </a:accent3>
    <a:accent4>
      <a:srgbClr val="D15C7D"/>
    </a:accent4>
    <a:accent5>
      <a:srgbClr val="903160"/>
    </a:accent5>
    <a:accent6>
      <a:srgbClr val="F35C31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GN 2022">
    <a:dk1>
      <a:srgbClr val="313131"/>
    </a:dk1>
    <a:lt1>
      <a:sysClr val="window" lastClr="FFFFFF"/>
    </a:lt1>
    <a:dk2>
      <a:srgbClr val="1F497D"/>
    </a:dk2>
    <a:lt2>
      <a:srgbClr val="EEECE1"/>
    </a:lt2>
    <a:accent1>
      <a:srgbClr val="0A73BB"/>
    </a:accent1>
    <a:accent2>
      <a:srgbClr val="84A851"/>
    </a:accent2>
    <a:accent3>
      <a:srgbClr val="692471"/>
    </a:accent3>
    <a:accent4>
      <a:srgbClr val="D15C7D"/>
    </a:accent4>
    <a:accent5>
      <a:srgbClr val="903160"/>
    </a:accent5>
    <a:accent6>
      <a:srgbClr val="F35C31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GN 2022">
    <a:dk1>
      <a:srgbClr val="313131"/>
    </a:dk1>
    <a:lt1>
      <a:sysClr val="window" lastClr="FFFFFF"/>
    </a:lt1>
    <a:dk2>
      <a:srgbClr val="1F497D"/>
    </a:dk2>
    <a:lt2>
      <a:srgbClr val="EEECE1"/>
    </a:lt2>
    <a:accent1>
      <a:srgbClr val="0A73BB"/>
    </a:accent1>
    <a:accent2>
      <a:srgbClr val="84A851"/>
    </a:accent2>
    <a:accent3>
      <a:srgbClr val="692471"/>
    </a:accent3>
    <a:accent4>
      <a:srgbClr val="D15C7D"/>
    </a:accent4>
    <a:accent5>
      <a:srgbClr val="903160"/>
    </a:accent5>
    <a:accent6>
      <a:srgbClr val="F35C31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GN 2022">
    <a:dk1>
      <a:srgbClr val="313131"/>
    </a:dk1>
    <a:lt1>
      <a:sysClr val="window" lastClr="FFFFFF"/>
    </a:lt1>
    <a:dk2>
      <a:srgbClr val="1F497D"/>
    </a:dk2>
    <a:lt2>
      <a:srgbClr val="EEECE1"/>
    </a:lt2>
    <a:accent1>
      <a:srgbClr val="0A73BB"/>
    </a:accent1>
    <a:accent2>
      <a:srgbClr val="84A851"/>
    </a:accent2>
    <a:accent3>
      <a:srgbClr val="692471"/>
    </a:accent3>
    <a:accent4>
      <a:srgbClr val="D15C7D"/>
    </a:accent4>
    <a:accent5>
      <a:srgbClr val="903160"/>
    </a:accent5>
    <a:accent6>
      <a:srgbClr val="F35C31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3119</Words>
  <Application>Microsoft Office PowerPoint</Application>
  <PresentationFormat>Panorámica</PresentationFormat>
  <Paragraphs>662</Paragraphs>
  <Slides>37</Slides>
  <Notes>11</Notes>
  <HiddenSlides>2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Oxanium</vt:lpstr>
      <vt:lpstr>Saira</vt:lpstr>
      <vt:lpstr>Symbol</vt:lpstr>
      <vt:lpstr>Wingdings</vt:lpstr>
      <vt:lpstr>Tema de Office</vt:lpstr>
      <vt:lpstr>PRESUPUESTO GENERAL NACION 2022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GENERAL NACION 2022</dc:title>
  <dc:creator>Carlos Martinez</dc:creator>
  <cp:lastModifiedBy>Jose Sebastian Cubillos Fonseca</cp:lastModifiedBy>
  <cp:revision>97</cp:revision>
  <dcterms:created xsi:type="dcterms:W3CDTF">2021-08-13T10:01:27Z</dcterms:created>
  <dcterms:modified xsi:type="dcterms:W3CDTF">2021-08-24T14:18:28Z</dcterms:modified>
</cp:coreProperties>
</file>