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1" r:id="rId3"/>
    <p:sldId id="281" r:id="rId4"/>
    <p:sldId id="296" r:id="rId5"/>
    <p:sldId id="328" r:id="rId6"/>
    <p:sldId id="320" r:id="rId7"/>
    <p:sldId id="297" r:id="rId8"/>
    <p:sldId id="317" r:id="rId9"/>
    <p:sldId id="318" r:id="rId10"/>
    <p:sldId id="331" r:id="rId11"/>
    <p:sldId id="298" r:id="rId12"/>
    <p:sldId id="265" r:id="rId13"/>
    <p:sldId id="284" r:id="rId14"/>
    <p:sldId id="302" r:id="rId15"/>
    <p:sldId id="327" r:id="rId16"/>
    <p:sldId id="299" r:id="rId17"/>
    <p:sldId id="322" r:id="rId18"/>
    <p:sldId id="303" r:id="rId19"/>
    <p:sldId id="273" r:id="rId20"/>
    <p:sldId id="332" r:id="rId21"/>
    <p:sldId id="278" r:id="rId22"/>
    <p:sldId id="339" r:id="rId23"/>
    <p:sldId id="1176" r:id="rId24"/>
    <p:sldId id="1177" r:id="rId25"/>
    <p:sldId id="1181" r:id="rId26"/>
    <p:sldId id="293" r:id="rId2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os David Castillo" initials="CDC" lastIdx="1" clrIdx="0">
    <p:extLst>
      <p:ext uri="{19B8F6BF-5375-455C-9EA6-DF929625EA0E}">
        <p15:presenceInfo xmlns:p15="http://schemas.microsoft.com/office/powerpoint/2012/main" userId="a6980258f2561e68" providerId="Windows Live"/>
      </p:ext>
    </p:extLst>
  </p:cmAuthor>
  <p:cmAuthor id="2" name="Alejandro Jose Ovalle Gont (CGR)" initials="AJOG(" lastIdx="12" clrIdx="1">
    <p:extLst>
      <p:ext uri="{19B8F6BF-5375-455C-9EA6-DF929625EA0E}">
        <p15:presenceInfo xmlns:p15="http://schemas.microsoft.com/office/powerpoint/2012/main" userId="S::alejandro.ovalle@contraloria.gov.co::a6395723-5301-4740-9894-d7b951fcbc9f" providerId="AD"/>
      </p:ext>
    </p:extLst>
  </p:cmAuthor>
  <p:cmAuthor id="3" name="Miguel Montoya" initials="MM" lastIdx="1" clrIdx="2">
    <p:extLst>
      <p:ext uri="{19B8F6BF-5375-455C-9EA6-DF929625EA0E}">
        <p15:presenceInfo xmlns:p15="http://schemas.microsoft.com/office/powerpoint/2012/main" userId="b72589166913655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230" autoAdjust="0"/>
  </p:normalViewPr>
  <p:slideViewPr>
    <p:cSldViewPr>
      <p:cViewPr varScale="1">
        <p:scale>
          <a:sx n="69" d="100"/>
          <a:sy n="69" d="100"/>
        </p:scale>
        <p:origin x="1766"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Bases_CGR\2021\Proyecto%20presupuesto%202022\Cuadros_presu%2020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Inversión:</a:t>
            </a:r>
            <a:r>
              <a:rPr lang="en-US" b="1" baseline="0"/>
              <a:t> Variación absoluta 2022 - 2021</a:t>
            </a:r>
          </a:p>
          <a:p>
            <a:pPr>
              <a:defRPr/>
            </a:pPr>
            <a:r>
              <a:rPr lang="en-US" b="1" baseline="0"/>
              <a:t>(Miles de millones de pesos)</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rgbClr val="FF0000"/>
            </a:solidFill>
            <a:ln>
              <a:noFill/>
            </a:ln>
            <a:effectLst/>
          </c:spPr>
          <c:invertIfNegative val="0"/>
          <c:dPt>
            <c:idx val="20"/>
            <c:invertIfNegative val="0"/>
            <c:bubble3D val="0"/>
            <c:spPr>
              <a:solidFill>
                <a:schemeClr val="accent1"/>
              </a:solidFill>
              <a:ln>
                <a:noFill/>
              </a:ln>
              <a:effectLst/>
            </c:spPr>
            <c:extLst>
              <c:ext xmlns:c16="http://schemas.microsoft.com/office/drawing/2014/chart" uri="{C3380CC4-5D6E-409C-BE32-E72D297353CC}">
                <c16:uniqueId val="{00000001-8F45-409D-A885-41845D946419}"/>
              </c:ext>
            </c:extLst>
          </c:dPt>
          <c:dPt>
            <c:idx val="21"/>
            <c:invertIfNegative val="0"/>
            <c:bubble3D val="0"/>
            <c:spPr>
              <a:solidFill>
                <a:schemeClr val="tx2"/>
              </a:solidFill>
              <a:ln>
                <a:noFill/>
              </a:ln>
              <a:effectLst/>
            </c:spPr>
            <c:extLst>
              <c:ext xmlns:c16="http://schemas.microsoft.com/office/drawing/2014/chart" uri="{C3380CC4-5D6E-409C-BE32-E72D297353CC}">
                <c16:uniqueId val="{00000003-8F45-409D-A885-41845D946419}"/>
              </c:ext>
            </c:extLst>
          </c:dPt>
          <c:dPt>
            <c:idx val="22"/>
            <c:invertIfNegative val="0"/>
            <c:bubble3D val="0"/>
            <c:spPr>
              <a:solidFill>
                <a:schemeClr val="tx2"/>
              </a:solidFill>
              <a:ln>
                <a:noFill/>
              </a:ln>
              <a:effectLst/>
            </c:spPr>
            <c:extLst>
              <c:ext xmlns:c16="http://schemas.microsoft.com/office/drawing/2014/chart" uri="{C3380CC4-5D6E-409C-BE32-E72D297353CC}">
                <c16:uniqueId val="{00000005-8F45-409D-A885-41845D946419}"/>
              </c:ext>
            </c:extLst>
          </c:dPt>
          <c:dPt>
            <c:idx val="23"/>
            <c:invertIfNegative val="0"/>
            <c:bubble3D val="0"/>
            <c:spPr>
              <a:solidFill>
                <a:schemeClr val="tx2"/>
              </a:solidFill>
              <a:ln>
                <a:noFill/>
              </a:ln>
              <a:effectLst/>
            </c:spPr>
            <c:extLst>
              <c:ext xmlns:c16="http://schemas.microsoft.com/office/drawing/2014/chart" uri="{C3380CC4-5D6E-409C-BE32-E72D297353CC}">
                <c16:uniqueId val="{00000007-8F45-409D-A885-41845D946419}"/>
              </c:ext>
            </c:extLst>
          </c:dPt>
          <c:dPt>
            <c:idx val="24"/>
            <c:invertIfNegative val="0"/>
            <c:bubble3D val="0"/>
            <c:spPr>
              <a:solidFill>
                <a:schemeClr val="accent1">
                  <a:lumMod val="75000"/>
                </a:schemeClr>
              </a:solidFill>
              <a:ln>
                <a:noFill/>
              </a:ln>
              <a:effectLst/>
            </c:spPr>
            <c:extLst>
              <c:ext xmlns:c16="http://schemas.microsoft.com/office/drawing/2014/chart" uri="{C3380CC4-5D6E-409C-BE32-E72D297353CC}">
                <c16:uniqueId val="{00000009-8F45-409D-A885-41845D946419}"/>
              </c:ext>
            </c:extLst>
          </c:dPt>
          <c:dPt>
            <c:idx val="25"/>
            <c:invertIfNegative val="0"/>
            <c:bubble3D val="0"/>
            <c:spPr>
              <a:solidFill>
                <a:schemeClr val="tx2"/>
              </a:solidFill>
              <a:ln>
                <a:noFill/>
              </a:ln>
              <a:effectLst/>
            </c:spPr>
            <c:extLst>
              <c:ext xmlns:c16="http://schemas.microsoft.com/office/drawing/2014/chart" uri="{C3380CC4-5D6E-409C-BE32-E72D297353CC}">
                <c16:uniqueId val="{0000000B-8F45-409D-A885-41845D946419}"/>
              </c:ext>
            </c:extLst>
          </c:dPt>
          <c:dPt>
            <c:idx val="26"/>
            <c:invertIfNegative val="0"/>
            <c:bubble3D val="0"/>
            <c:spPr>
              <a:solidFill>
                <a:schemeClr val="tx2"/>
              </a:solidFill>
              <a:ln>
                <a:noFill/>
              </a:ln>
              <a:effectLst/>
            </c:spPr>
            <c:extLst>
              <c:ext xmlns:c16="http://schemas.microsoft.com/office/drawing/2014/chart" uri="{C3380CC4-5D6E-409C-BE32-E72D297353CC}">
                <c16:uniqueId val="{0000000D-8F45-409D-A885-41845D946419}"/>
              </c:ext>
            </c:extLst>
          </c:dPt>
          <c:dPt>
            <c:idx val="27"/>
            <c:invertIfNegative val="0"/>
            <c:bubble3D val="0"/>
            <c:spPr>
              <a:solidFill>
                <a:schemeClr val="tx2"/>
              </a:solidFill>
              <a:ln>
                <a:noFill/>
              </a:ln>
              <a:effectLst/>
            </c:spPr>
            <c:extLst>
              <c:ext xmlns:c16="http://schemas.microsoft.com/office/drawing/2014/chart" uri="{C3380CC4-5D6E-409C-BE32-E72D297353CC}">
                <c16:uniqueId val="{0000000F-8F45-409D-A885-41845D946419}"/>
              </c:ext>
            </c:extLst>
          </c:dPt>
          <c:dPt>
            <c:idx val="28"/>
            <c:invertIfNegative val="0"/>
            <c:bubble3D val="0"/>
            <c:spPr>
              <a:solidFill>
                <a:schemeClr val="tx2"/>
              </a:solidFill>
              <a:ln>
                <a:noFill/>
              </a:ln>
              <a:effectLst/>
            </c:spPr>
            <c:extLst>
              <c:ext xmlns:c16="http://schemas.microsoft.com/office/drawing/2014/chart" uri="{C3380CC4-5D6E-409C-BE32-E72D297353CC}">
                <c16:uniqueId val="{00000011-8F45-409D-A885-41845D946419}"/>
              </c:ext>
            </c:extLst>
          </c:dPt>
          <c:dPt>
            <c:idx val="29"/>
            <c:invertIfNegative val="0"/>
            <c:bubble3D val="0"/>
            <c:spPr>
              <a:solidFill>
                <a:schemeClr val="accent1">
                  <a:lumMod val="75000"/>
                </a:schemeClr>
              </a:solidFill>
              <a:ln>
                <a:noFill/>
              </a:ln>
              <a:effectLst/>
            </c:spPr>
            <c:extLst>
              <c:ext xmlns:c16="http://schemas.microsoft.com/office/drawing/2014/chart" uri="{C3380CC4-5D6E-409C-BE32-E72D297353CC}">
                <c16:uniqueId val="{00000013-8F45-409D-A885-41845D946419}"/>
              </c:ext>
            </c:extLst>
          </c:dPt>
          <c:cat>
            <c:strRef>
              <c:f>Invers!$B$4:$B$33</c:f>
              <c:strCache>
                <c:ptCount val="30"/>
                <c:pt idx="0">
                  <c:v>PRESIDENCIA DE LA REPUBLICA</c:v>
                </c:pt>
                <c:pt idx="1">
                  <c:v>MINAS Y ENERGIA</c:v>
                </c:pt>
                <c:pt idx="2">
                  <c:v>DEFENSA Y POLICIA</c:v>
                </c:pt>
                <c:pt idx="3">
                  <c:v>VIVIENDA, CIUDAD Y TERRITORIO</c:v>
                </c:pt>
                <c:pt idx="4">
                  <c:v>AMBIENTE Y DESARROLLO SOSTENIBLE</c:v>
                </c:pt>
                <c:pt idx="5">
                  <c:v>DEPORTE Y RECREACION</c:v>
                </c:pt>
                <c:pt idx="6">
                  <c:v>CIENCIA Y TECNOLOGIA</c:v>
                </c:pt>
                <c:pt idx="7">
                  <c:v>AGROPECUARIO</c:v>
                </c:pt>
                <c:pt idx="8">
                  <c:v>INFORMACION ESTADISTICA</c:v>
                </c:pt>
                <c:pt idx="9">
                  <c:v>FISCALIA</c:v>
                </c:pt>
                <c:pt idx="10">
                  <c:v>COMERCIO, INDUSTRIA Y TURISMO</c:v>
                </c:pt>
                <c:pt idx="11">
                  <c:v>SISTEMA INTEGRAL DE VERDAD, JUSTICIA Y REPARACION Y NO REPETICION</c:v>
                </c:pt>
                <c:pt idx="12">
                  <c:v>CONGRESO DE LA REPUBLICA</c:v>
                </c:pt>
                <c:pt idx="13">
                  <c:v>COMUNICACIONES</c:v>
                </c:pt>
                <c:pt idx="14">
                  <c:v>EMPLEO PUBLICO</c:v>
                </c:pt>
                <c:pt idx="15">
                  <c:v>CULTURA</c:v>
                </c:pt>
                <c:pt idx="16">
                  <c:v>ORGANISMOS DE CONTROL</c:v>
                </c:pt>
                <c:pt idx="17">
                  <c:v>INTELIGENCIA</c:v>
                </c:pt>
                <c:pt idx="18">
                  <c:v>RELACIONES EXTERIORES</c:v>
                </c:pt>
                <c:pt idx="19">
                  <c:v>REGISTRADURIA</c:v>
                </c:pt>
                <c:pt idx="20">
                  <c:v>JUSTICIA Y DEL DERECHO</c:v>
                </c:pt>
                <c:pt idx="21">
                  <c:v>RAMA JUDICIAL</c:v>
                </c:pt>
                <c:pt idx="22">
                  <c:v>TRABAJO</c:v>
                </c:pt>
                <c:pt idx="23">
                  <c:v>INTERIOR</c:v>
                </c:pt>
                <c:pt idx="24">
                  <c:v>SALUD Y PROTECCION SOCIAL</c:v>
                </c:pt>
                <c:pt idx="25">
                  <c:v>PLANEACION</c:v>
                </c:pt>
                <c:pt idx="26">
                  <c:v>TRANSPORTE</c:v>
                </c:pt>
                <c:pt idx="27">
                  <c:v>HACIENDA</c:v>
                </c:pt>
                <c:pt idx="28">
                  <c:v>EDUCACION</c:v>
                </c:pt>
                <c:pt idx="29">
                  <c:v>INCLUSION SOCIAL Y RECONCILIACION</c:v>
                </c:pt>
              </c:strCache>
            </c:strRef>
          </c:cat>
          <c:val>
            <c:numRef>
              <c:f>Invers!$E$4:$E$33</c:f>
              <c:numCache>
                <c:formatCode>#,##0_ ;[Red]\-#,##0\ </c:formatCode>
                <c:ptCount val="30"/>
                <c:pt idx="0">
                  <c:v>-1316.4399371710001</c:v>
                </c:pt>
                <c:pt idx="1">
                  <c:v>-1124.2763799090003</c:v>
                </c:pt>
                <c:pt idx="2">
                  <c:v>-710.92385842399995</c:v>
                </c:pt>
                <c:pt idx="3">
                  <c:v>-608.30484660399998</c:v>
                </c:pt>
                <c:pt idx="4">
                  <c:v>-233.98354283899994</c:v>
                </c:pt>
                <c:pt idx="5">
                  <c:v>-112.041040092</c:v>
                </c:pt>
                <c:pt idx="6">
                  <c:v>-83.563729254999998</c:v>
                </c:pt>
                <c:pt idx="7">
                  <c:v>-60.447095259999969</c:v>
                </c:pt>
                <c:pt idx="8">
                  <c:v>-52.03470256899999</c:v>
                </c:pt>
                <c:pt idx="9">
                  <c:v>-48.232293889999994</c:v>
                </c:pt>
                <c:pt idx="10">
                  <c:v>-42.132361513999967</c:v>
                </c:pt>
                <c:pt idx="11">
                  <c:v>-23.852204304999987</c:v>
                </c:pt>
                <c:pt idx="12">
                  <c:v>-21.380017203999998</c:v>
                </c:pt>
                <c:pt idx="13">
                  <c:v>-15.831444182999803</c:v>
                </c:pt>
                <c:pt idx="14">
                  <c:v>-11.048024913999996</c:v>
                </c:pt>
                <c:pt idx="15">
                  <c:v>-9.4351939170000492</c:v>
                </c:pt>
                <c:pt idx="16">
                  <c:v>-2.7393794000033722E-2</c:v>
                </c:pt>
                <c:pt idx="17">
                  <c:v>0.15394905900000033</c:v>
                </c:pt>
                <c:pt idx="18">
                  <c:v>7.2161740949999995</c:v>
                </c:pt>
                <c:pt idx="19">
                  <c:v>8.3285288239999886</c:v>
                </c:pt>
                <c:pt idx="20">
                  <c:v>20.549047836999989</c:v>
                </c:pt>
                <c:pt idx="21">
                  <c:v>45.340356672999974</c:v>
                </c:pt>
                <c:pt idx="22">
                  <c:v>62.008299944999635</c:v>
                </c:pt>
                <c:pt idx="23">
                  <c:v>86.807382217999987</c:v>
                </c:pt>
                <c:pt idx="24">
                  <c:v>190.20369229899995</c:v>
                </c:pt>
                <c:pt idx="25">
                  <c:v>269.62300013200002</c:v>
                </c:pt>
                <c:pt idx="26">
                  <c:v>352.53254130200003</c:v>
                </c:pt>
                <c:pt idx="27">
                  <c:v>621.15726065400031</c:v>
                </c:pt>
                <c:pt idx="28">
                  <c:v>732.78984979699999</c:v>
                </c:pt>
                <c:pt idx="29">
                  <c:v>5700.3354482649975</c:v>
                </c:pt>
              </c:numCache>
            </c:numRef>
          </c:val>
          <c:extLst>
            <c:ext xmlns:c16="http://schemas.microsoft.com/office/drawing/2014/chart" uri="{C3380CC4-5D6E-409C-BE32-E72D297353CC}">
              <c16:uniqueId val="{00000014-8F45-409D-A885-41845D946419}"/>
            </c:ext>
          </c:extLst>
        </c:ser>
        <c:dLbls>
          <c:showLegendKey val="0"/>
          <c:showVal val="0"/>
          <c:showCatName val="0"/>
          <c:showSerName val="0"/>
          <c:showPercent val="0"/>
          <c:showBubbleSize val="0"/>
        </c:dLbls>
        <c:gapWidth val="182"/>
        <c:axId val="235737343"/>
        <c:axId val="235740671"/>
      </c:barChart>
      <c:catAx>
        <c:axId val="235737343"/>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s-CO"/>
          </a:p>
        </c:txPr>
        <c:crossAx val="235740671"/>
        <c:crosses val="autoZero"/>
        <c:auto val="1"/>
        <c:lblAlgn val="ctr"/>
        <c:lblOffset val="100"/>
        <c:noMultiLvlLbl val="0"/>
      </c:catAx>
      <c:valAx>
        <c:axId val="23574067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Fuente: Minhacienda, cálculos CGR.</a:t>
                </a:r>
              </a:p>
            </c:rich>
          </c:tx>
          <c:layout>
            <c:manualLayout>
              <c:xMode val="edge"/>
              <c:yMode val="edge"/>
              <c:x val="2.4046592716056518E-2"/>
              <c:y val="0.9560521166501821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357373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CFD649-0654-4CDD-8BF8-120F1AEA7039}" type="datetimeFigureOut">
              <a:rPr lang="es-CO" smtClean="0"/>
              <a:t>23/08/2021</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8EC566-617F-4656-8E09-5A92BAA8B914}" type="slidenum">
              <a:rPr lang="es-CO" smtClean="0"/>
              <a:t>‹Nº›</a:t>
            </a:fld>
            <a:endParaRPr lang="es-CO"/>
          </a:p>
        </p:txBody>
      </p:sp>
    </p:spTree>
    <p:extLst>
      <p:ext uri="{BB962C8B-B14F-4D97-AF65-F5344CB8AC3E}">
        <p14:creationId xmlns:p14="http://schemas.microsoft.com/office/powerpoint/2010/main" val="960283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1</a:t>
            </a:fld>
            <a:endParaRPr lang="es-CO"/>
          </a:p>
        </p:txBody>
      </p:sp>
    </p:spTree>
    <p:extLst>
      <p:ext uri="{BB962C8B-B14F-4D97-AF65-F5344CB8AC3E}">
        <p14:creationId xmlns:p14="http://schemas.microsoft.com/office/powerpoint/2010/main" val="3962003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El hecho de que el Ministerio de Hacienda presupueste unos rubros de ingresos que después no se obtienen, o se ejecute muy poco,  ello se traduce o implica que para cubrirlos deba sustituirlos por mayor deuda, gestionar una Ley de financiamiento, o tener que hacer recortes en el gasto. Es por ello que es muy importante, identificar y precisar muy bien las fuentes de los ingresos que se presupuestan cada año para evitar llegara los recorte del gasto aprobado inicialmente. </a:t>
            </a:r>
          </a:p>
        </p:txBody>
      </p:sp>
      <p:sp>
        <p:nvSpPr>
          <p:cNvPr id="4" name="Marcador de número de diapositiva 3"/>
          <p:cNvSpPr>
            <a:spLocks noGrp="1"/>
          </p:cNvSpPr>
          <p:nvPr>
            <p:ph type="sldNum" sz="quarter" idx="5"/>
          </p:nvPr>
        </p:nvSpPr>
        <p:spPr/>
        <p:txBody>
          <a:bodyPr/>
          <a:lstStyle/>
          <a:p>
            <a:fld id="{778EC566-617F-4656-8E09-5A92BAA8B914}" type="slidenum">
              <a:rPr lang="es-CO" smtClean="0"/>
              <a:t>15</a:t>
            </a:fld>
            <a:endParaRPr lang="es-CO"/>
          </a:p>
        </p:txBody>
      </p:sp>
    </p:spTree>
    <p:extLst>
      <p:ext uri="{BB962C8B-B14F-4D97-AF65-F5344CB8AC3E}">
        <p14:creationId xmlns:p14="http://schemas.microsoft.com/office/powerpoint/2010/main" val="1287303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sz="1800" dirty="0">
              <a:effectLst/>
              <a:latin typeface="Verdana" panose="020B0604030504040204" pitchFamily="34" charset="0"/>
              <a:ea typeface="Calibri" panose="020F0502020204030204" pitchFamily="34" charset="0"/>
              <a:cs typeface="Times New Roman" panose="02020603050405020304" pitchFamily="18" charset="0"/>
            </a:endParaRPr>
          </a:p>
          <a:p>
            <a:pPr algn="l"/>
            <a:r>
              <a:rPr lang="es-CO" sz="1800" dirty="0">
                <a:effectLst/>
                <a:latin typeface="Verdana" panose="020B0604030504040204" pitchFamily="34" charset="0"/>
                <a:ea typeface="Calibri" panose="020F0502020204030204" pitchFamily="34" charset="0"/>
                <a:cs typeface="Times New Roman" panose="02020603050405020304" pitchFamily="18" charset="0"/>
              </a:rPr>
              <a:t>En el artículo 16 del Decreto 642 de 2020, se establece que se incorporarán al presupuesto los acuerdo marco de retribución con las entidades estatales y </a:t>
            </a:r>
            <a:endParaRPr lang="en-US" sz="1800" b="0" i="0" u="none" strike="noStrike" baseline="0" dirty="0">
              <a:solidFill>
                <a:srgbClr val="000000"/>
              </a:solidFill>
              <a:latin typeface="Arial" panose="020B0604020202020204" pitchFamily="34" charset="0"/>
            </a:endParaRPr>
          </a:p>
          <a:p>
            <a:pPr algn="just"/>
            <a:r>
              <a:rPr lang="es-ES" sz="1800" b="0" i="0" u="none" strike="noStrike" baseline="0" dirty="0">
                <a:latin typeface="Arial" panose="020B0604020202020204" pitchFamily="34" charset="0"/>
              </a:rPr>
              <a:t>las contraprestaciones con cargo a su espacio de gasto previsto en el Marco de Gasto de Mediano Plazo, por concepto del reconocimiento como deuda pública y el pago de las obligaciones originadas en Providencias y los intereses derivados de las mismas.  </a:t>
            </a:r>
            <a:r>
              <a:rPr lang="es-CO" sz="1800" dirty="0">
                <a:effectLst/>
                <a:latin typeface="Verdana" panose="020B0604030504040204" pitchFamily="34" charset="0"/>
                <a:ea typeface="Calibri" panose="020F0502020204030204" pitchFamily="34" charset="0"/>
                <a:cs typeface="Times New Roman" panose="02020603050405020304" pitchFamily="18" charset="0"/>
              </a:rPr>
              <a:t>Es importante que el </a:t>
            </a:r>
            <a:r>
              <a:rPr lang="es-CO" sz="1800" dirty="0" err="1">
                <a:effectLst/>
                <a:latin typeface="Verdana" panose="020B0604030504040204" pitchFamily="34" charset="0"/>
                <a:ea typeface="Calibri" panose="020F0502020204030204" pitchFamily="34" charset="0"/>
                <a:cs typeface="Times New Roman" panose="02020603050405020304" pitchFamily="18" charset="0"/>
              </a:rPr>
              <a:t>Minhacienda</a:t>
            </a:r>
            <a:r>
              <a:rPr lang="es-CO" sz="1800" dirty="0">
                <a:effectLst/>
                <a:latin typeface="Verdana" panose="020B0604030504040204" pitchFamily="34" charset="0"/>
                <a:ea typeface="Calibri" panose="020F0502020204030204" pitchFamily="34" charset="0"/>
                <a:cs typeface="Times New Roman" panose="02020603050405020304" pitchFamily="18" charset="0"/>
              </a:rPr>
              <a:t> detalle como esto ha afectado el crecimiento de la deuda en el presupuesto 2022.</a:t>
            </a:r>
          </a:p>
          <a:p>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17</a:t>
            </a:fld>
            <a:endParaRPr lang="es-CO"/>
          </a:p>
        </p:txBody>
      </p:sp>
    </p:spTree>
    <p:extLst>
      <p:ext uri="{BB962C8B-B14F-4D97-AF65-F5344CB8AC3E}">
        <p14:creationId xmlns:p14="http://schemas.microsoft.com/office/powerpoint/2010/main" val="1589927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De los $62,2 billones destinados para inversión, el 64% de estos recursos se distribuye entre 4 sectores de los 30 que clasifica el </a:t>
            </a:r>
            <a:r>
              <a:rPr lang="es-CO" dirty="0" err="1"/>
              <a:t>Minhacienda</a:t>
            </a:r>
            <a:r>
              <a:rPr lang="es-CO" dirty="0"/>
              <a:t>. Así, $20 billones se destinarán para el sector Inclusión Social y Reconciliación, $10,3 billones para Transporte, $5,2 billones para Educación, y $4 billones para trabajo. El 36% restante de los recursos distribuye entre los otros 26 sectores.</a:t>
            </a:r>
            <a:endParaRPr lang="es-CO" dirty="0">
              <a:highlight>
                <a:srgbClr val="FFFF00"/>
              </a:highlight>
            </a:endParaRPr>
          </a:p>
        </p:txBody>
      </p:sp>
      <p:sp>
        <p:nvSpPr>
          <p:cNvPr id="4" name="Marcador de número de diapositiva 3"/>
          <p:cNvSpPr>
            <a:spLocks noGrp="1"/>
          </p:cNvSpPr>
          <p:nvPr>
            <p:ph type="sldNum" sz="quarter" idx="10"/>
          </p:nvPr>
        </p:nvSpPr>
        <p:spPr/>
        <p:txBody>
          <a:bodyPr/>
          <a:lstStyle/>
          <a:p>
            <a:fld id="{778EC566-617F-4656-8E09-5A92BAA8B914}" type="slidenum">
              <a:rPr lang="es-CO" smtClean="0"/>
              <a:t>18</a:t>
            </a:fld>
            <a:endParaRPr lang="es-CO"/>
          </a:p>
        </p:txBody>
      </p:sp>
    </p:spTree>
    <p:extLst>
      <p:ext uri="{BB962C8B-B14F-4D97-AF65-F5344CB8AC3E}">
        <p14:creationId xmlns:p14="http://schemas.microsoft.com/office/powerpoint/2010/main" val="347938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200" dirty="0">
                <a:effectLst/>
                <a:latin typeface="Verdana" panose="020B0604030504040204" pitchFamily="34" charset="0"/>
                <a:ea typeface="Calibri" panose="020F0502020204030204" pitchFamily="34" charset="0"/>
                <a:cs typeface="Times New Roman" panose="02020603050405020304" pitchFamily="18" charset="0"/>
              </a:rPr>
              <a:t>Los principales aumentos de gastos de inversión se presentarían en: Inclusión Social y reconciliación al pasar de $14,3 billones a $20 billones; en Educación al aumentar de $4,5 billones a $5,3 billones, y en Hacienda al pasar de $3,3 billones a $3,9 billones.</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CO" sz="1200" dirty="0">
                <a:effectLst/>
                <a:latin typeface="Verdana" panose="020B0604030504040204" pitchFamily="34" charset="0"/>
                <a:ea typeface="Calibri" panose="020F0502020204030204" pitchFamily="34" charset="0"/>
                <a:cs typeface="Times New Roman" panose="02020603050405020304" pitchFamily="18" charset="0"/>
              </a:rPr>
              <a:t>Las mayores reducciones de inversión estarían en los sectores de Presidencia al bajar de $1,7 billones a $398 mil millones, Minas y Energía se reduce de $4,8 billones a $3,7 billones, y Defensa y Policía  pasa de $2 billones a $1,4 billones.</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5"/>
          </p:nvPr>
        </p:nvSpPr>
        <p:spPr/>
        <p:txBody>
          <a:bodyPr/>
          <a:lstStyle/>
          <a:p>
            <a:fld id="{778EC566-617F-4656-8E09-5A92BAA8B914}" type="slidenum">
              <a:rPr lang="es-CO" smtClean="0"/>
              <a:t>19</a:t>
            </a:fld>
            <a:endParaRPr lang="es-CO"/>
          </a:p>
        </p:txBody>
      </p:sp>
    </p:spTree>
    <p:extLst>
      <p:ext uri="{BB962C8B-B14F-4D97-AF65-F5344CB8AC3E}">
        <p14:creationId xmlns:p14="http://schemas.microsoft.com/office/powerpoint/2010/main" val="3674448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MEDIO AMBIENTE:</a:t>
            </a:r>
          </a:p>
          <a:p>
            <a:endParaRPr lang="es-CO" dirty="0"/>
          </a:p>
          <a:p>
            <a:pPr algn="just">
              <a:lnSpc>
                <a:spcPct val="150000"/>
              </a:lnSpc>
              <a:spcAft>
                <a:spcPts val="800"/>
              </a:spcAft>
            </a:pPr>
            <a:r>
              <a:rPr lang="es-CO" sz="1200" dirty="0">
                <a:latin typeface="Verdana" panose="020B0604030504040204" pitchFamily="34" charset="0"/>
                <a:cs typeface="Times New Roman" panose="02020603050405020304" pitchFamily="18" charset="0"/>
              </a:rPr>
              <a:t>Los programas de las líneas estratégicas del PND orientadas a temas de cambio climático y activos estratégicos de la nación presentaron las mayores reducciones:  la </a:t>
            </a:r>
            <a:r>
              <a:rPr lang="es-MX" sz="1200" dirty="0">
                <a:latin typeface="Verdana" panose="020B0604030504040204" pitchFamily="34" charset="0"/>
                <a:cs typeface="Times New Roman" panose="02020603050405020304" pitchFamily="18" charset="0"/>
              </a:rPr>
              <a:t>Conservación de la Biodiversidad y sus Servicios Ecosistémicos de $172.909 millones a $118,588 millones (-31%); Fortalecimiento del Desempeño Ambiental de los Sectores Productivos de $311.856 millones a $157.232 millones (-50%) y Gestión Integral del Recurso hídrico de $24.133 millones a $5.043 millones (-79%). </a:t>
            </a:r>
          </a:p>
          <a:p>
            <a:pPr algn="just">
              <a:lnSpc>
                <a:spcPct val="150000"/>
              </a:lnSpc>
              <a:spcAft>
                <a:spcPts val="800"/>
              </a:spcAft>
            </a:pPr>
            <a:endParaRPr lang="es-ES_tradnl" sz="1200" dirty="0">
              <a:effectLst/>
              <a:latin typeface="Verdana" panose="020B060403050404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ES_tradnl" sz="1200" dirty="0">
                <a:effectLst/>
                <a:latin typeface="Verdana" panose="020B0604030504040204" pitchFamily="34" charset="0"/>
                <a:ea typeface="Calibri" panose="020F0502020204030204" pitchFamily="34" charset="0"/>
                <a:cs typeface="Times New Roman" panose="02020603050405020304" pitchFamily="18" charset="0"/>
              </a:rPr>
              <a:t>Teniendo en cuenta que la vigencia fiscal 2022 corresponde a la cuarta anualidad del PPI que financia el PND 2018-2022, con las asignaciones proyectadas para el 2022, se confirma </a:t>
            </a:r>
            <a:r>
              <a:rPr lang="es-MX" sz="1200" dirty="0">
                <a:latin typeface="Verdana" panose="020B0604030504040204" pitchFamily="34" charset="0"/>
                <a:cs typeface="Times New Roman" panose="02020603050405020304" pitchFamily="18" charset="0"/>
              </a:rPr>
              <a:t>el desfinanciamiento del pacto por la sostenibilidad que en las cuatro vigencias alcanzaría solamente una apropiación total de inversión para el sector ambiente de $1,84 billones, es decir el 19% de los $9.5 billones proyectados para el cuatrienio. </a:t>
            </a:r>
            <a:r>
              <a:rPr lang="es-CO" sz="1200" dirty="0">
                <a:effectLst/>
                <a:latin typeface="Verdana" panose="020B0604030504040204" pitchFamily="34" charset="0"/>
                <a:ea typeface="Calibri" panose="020F0502020204030204" pitchFamily="34" charset="0"/>
                <a:cs typeface="Times New Roman" panose="02020603050405020304" pitchFamily="18" charset="0"/>
              </a:rPr>
              <a:t>   </a:t>
            </a:r>
          </a:p>
          <a:p>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21</a:t>
            </a:fld>
            <a:endParaRPr lang="es-CO"/>
          </a:p>
        </p:txBody>
      </p:sp>
    </p:spTree>
    <p:extLst>
      <p:ext uri="{BB962C8B-B14F-4D97-AF65-F5344CB8AC3E}">
        <p14:creationId xmlns:p14="http://schemas.microsoft.com/office/powerpoint/2010/main" val="2563753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AGRO:</a:t>
            </a:r>
          </a:p>
          <a:p>
            <a:endParaRPr lang="es-CO"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Verdana" panose="020B0604030504040204" pitchFamily="34" charset="0"/>
                <a:ea typeface="Verdana" panose="020B0604030504040204" pitchFamily="34" charset="0"/>
                <a:cs typeface="Verdana" panose="020B0604030504040204" pitchFamily="34" charset="0"/>
              </a:rPr>
              <a:t>Por proyecto de inversión, los recursos del fondo de fomento agropecuario se incrementan el $86 mil millones para un total de $190 mil millones, en tanto que, para el subsidio de vivienda de interés social rural se disminuye en $46 mil millones, la construcción de capacidades empresariales rurales en $44 mil millones, la optimización de la generación de ingresos sostenibles de productores rurales en $39 Mil millones y mejoramiento y fortalecimiento de la capacidad de gestión del ICA en $28 Mil millones. </a:t>
            </a:r>
            <a:endParaRPr lang="es-CO" sz="1200" dirty="0">
              <a:latin typeface="Verdana" panose="020B0604030504040204" pitchFamily="34" charset="0"/>
              <a:ea typeface="Verdana" panose="020B0604030504040204" pitchFamily="34" charset="0"/>
              <a:cs typeface="Verdana" panose="020B0604030504040204" pitchFamily="34" charset="0"/>
            </a:endParaRPr>
          </a:p>
          <a:p>
            <a:endParaRPr lang="es-CO" dirty="0"/>
          </a:p>
          <a:p>
            <a:r>
              <a:rPr lang="es-CO" dirty="0"/>
              <a:t>JUSTICIA:</a:t>
            </a:r>
          </a:p>
          <a:p>
            <a:endParaRPr lang="es-CO" dirty="0"/>
          </a:p>
          <a:p>
            <a:pPr marL="285750" indent="-285750" algn="just">
              <a:lnSpc>
                <a:spcPct val="107000"/>
              </a:lnSpc>
              <a:spcAft>
                <a:spcPts val="800"/>
              </a:spcAft>
              <a:buFont typeface="Arial" panose="020B0604020202020204" pitchFamily="34" charset="0"/>
              <a:buChar char="•"/>
            </a:pPr>
            <a:r>
              <a:rPr lang="es-CO" sz="1200" dirty="0">
                <a:latin typeface="Verdana" panose="020B0604030504040204" pitchFamily="34" charset="0"/>
                <a:ea typeface="Calibri" panose="020F0502020204030204" pitchFamily="34" charset="0"/>
                <a:cs typeface="Times New Roman" panose="02020603050405020304" pitchFamily="18" charset="0"/>
              </a:rPr>
              <a:t>El aumento en el presupuesto se concentra en tres entidades, especialmente, sus gastos de funcionamiento: Fiscalía ($679 mil millones adicionales), Rama Judicial ($375 mil millones) y </a:t>
            </a:r>
            <a:r>
              <a:rPr lang="es-CO" sz="1200" dirty="0" err="1">
                <a:latin typeface="Verdana" panose="020B0604030504040204" pitchFamily="34" charset="0"/>
                <a:ea typeface="Calibri" panose="020F0502020204030204" pitchFamily="34" charset="0"/>
                <a:cs typeface="Times New Roman" panose="02020603050405020304" pitchFamily="18" charset="0"/>
              </a:rPr>
              <a:t>Uspec</a:t>
            </a:r>
            <a:r>
              <a:rPr lang="es-CO" sz="1200" dirty="0">
                <a:latin typeface="Verdana" panose="020B0604030504040204" pitchFamily="34" charset="0"/>
                <a:ea typeface="Calibri" panose="020F0502020204030204" pitchFamily="34" charset="0"/>
                <a:cs typeface="Times New Roman" panose="02020603050405020304" pitchFamily="18" charset="0"/>
              </a:rPr>
              <a:t> ($158 mil millones). En contraste, otras 6 entidades disminuyeron su presupuesto destacándose la ARN (-$73 mil millones) y la Comisión de la Verdad que no se le asignó presupuesto (-116 mil millones), porque de acuerdo con el acto Legislativo 04 de 2017 y el decreto 588 que lo reglamenta, su vigencia sería de apenas tres años a partir del 2018.</a:t>
            </a:r>
          </a:p>
          <a:p>
            <a:pPr marL="285750" indent="-285750" algn="just">
              <a:lnSpc>
                <a:spcPct val="107000"/>
              </a:lnSpc>
              <a:spcAft>
                <a:spcPts val="800"/>
              </a:spcAft>
              <a:buFont typeface="Arial" panose="020B0604020202020204" pitchFamily="34" charset="0"/>
              <a:buChar char="•"/>
            </a:pPr>
            <a:r>
              <a:rPr lang="es-CO" sz="1200" dirty="0">
                <a:latin typeface="Verdana" panose="020B0604030504040204" pitchFamily="34" charset="0"/>
                <a:ea typeface="Calibri" panose="020F0502020204030204" pitchFamily="34" charset="0"/>
                <a:cs typeface="Times New Roman" panose="02020603050405020304" pitchFamily="18" charset="0"/>
              </a:rPr>
              <a:t>La reducción de la Inversión es preocupante: en el caso del Fondo Especial de la Fiscalía al cuál no se le destinan recursos para la continuación de las obras de construcción de la sede de la FGN en Cúcuta (-$19 mil millones), cuya ejecución a agosto de 2021 era apenas del 1,41% y en la Defensoría en la cual se reduce en 30 mil millones lo destinado para la adecuación de las defensorías regionales. </a:t>
            </a:r>
          </a:p>
          <a:p>
            <a:pPr marL="285750" indent="-285750" algn="just">
              <a:lnSpc>
                <a:spcPct val="107000"/>
              </a:lnSpc>
              <a:spcAft>
                <a:spcPts val="800"/>
              </a:spcAft>
              <a:buFont typeface="Arial" panose="020B0604020202020204" pitchFamily="34" charset="0"/>
              <a:buChar char="•"/>
            </a:pPr>
            <a:r>
              <a:rPr lang="es-CO" sz="1200" dirty="0">
                <a:latin typeface="Verdana" panose="020B0604030504040204" pitchFamily="34" charset="0"/>
                <a:ea typeface="Calibri" panose="020F0502020204030204" pitchFamily="34" charset="0"/>
                <a:cs typeface="Times New Roman" panose="02020603050405020304" pitchFamily="18" charset="0"/>
              </a:rPr>
              <a:t>El 88,3% de la Deuda es asignada a la Fiscalía y el 10,3% a la Rama Judicial, especialmente destinada para aportes al Fondo de Contingencias y Otras Cuentas por Pagar.</a:t>
            </a:r>
          </a:p>
          <a:p>
            <a:pPr marL="285750" indent="-285750" algn="just">
              <a:lnSpc>
                <a:spcPct val="107000"/>
              </a:lnSpc>
              <a:spcAft>
                <a:spcPts val="800"/>
              </a:spcAft>
              <a:buFont typeface="Arial" panose="020B0604020202020204" pitchFamily="34" charset="0"/>
              <a:buChar char="•"/>
            </a:pPr>
            <a:r>
              <a:rPr lang="es-CO" sz="1200" dirty="0">
                <a:latin typeface="Verdana" panose="020B0604030504040204" pitchFamily="34" charset="0"/>
                <a:ea typeface="Calibri" panose="020F0502020204030204" pitchFamily="34" charset="0"/>
                <a:cs typeface="Times New Roman" panose="02020603050405020304" pitchFamily="18" charset="0"/>
              </a:rPr>
              <a:t>Finalmente, la Reforma a la Justicia aprobada pide que se adicione </a:t>
            </a:r>
            <a:r>
              <a:rPr lang="es-MX" sz="1200" dirty="0">
                <a:latin typeface="Verdana" panose="020B0604030504040204" pitchFamily="34" charset="0"/>
                <a:ea typeface="Calibri" panose="020F0502020204030204" pitchFamily="34" charset="0"/>
                <a:cs typeface="Times New Roman" panose="02020603050405020304" pitchFamily="18" charset="0"/>
              </a:rPr>
              <a:t>el artículo 192C a la Ley 270 de 1996, el cual establece que el presupuesto de la Rama Judicial, debe ser “equivalente al 3% del presupuesto de rentas y de recursos de capital”. De sancionarse la Reforma con esta inclusión, el presupuesto de la Rama se incrementaría en $4,86 billones para 2022 y el sector Justicia pasaría de $16,4 billones a $21,3 billones (crecimiento de 30%).</a:t>
            </a:r>
            <a:endParaRPr lang="es-CO" sz="1200" dirty="0">
              <a:latin typeface="Verdana" panose="020B0604030504040204" pitchFamily="34" charset="0"/>
              <a:ea typeface="Calibri" panose="020F0502020204030204" pitchFamily="34" charset="0"/>
              <a:cs typeface="Times New Roman" panose="02020603050405020304" pitchFamily="18" charset="0"/>
            </a:endParaRPr>
          </a:p>
          <a:p>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22</a:t>
            </a:fld>
            <a:endParaRPr lang="es-CO"/>
          </a:p>
        </p:txBody>
      </p:sp>
    </p:spTree>
    <p:extLst>
      <p:ext uri="{BB962C8B-B14F-4D97-AF65-F5344CB8AC3E}">
        <p14:creationId xmlns:p14="http://schemas.microsoft.com/office/powerpoint/2010/main" val="2851470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MINAS:</a:t>
            </a:r>
          </a:p>
          <a:p>
            <a:endParaRPr lang="es-CO" dirty="0"/>
          </a:p>
          <a:p>
            <a:pPr algn="just"/>
            <a:r>
              <a:rPr lang="es-CO" sz="1200" dirty="0"/>
              <a:t>Representado principalmente en los rubros presupuestales “Distribución de recursos para pagos por menores tarifas sector eléctrico” (-58,82%) y “Transferencias de excedentes financieros a  la Nación” (22,26%) respectivamente, lo que significa que posiblemente habrá población de estratos 1, 2 y 3 que se vea afectada ya que no se les asignarán subsidios en el servicio de energía eléctrica. Por otra parte en lo referente a excedentes financieros, como consecuencia de la disminución del presupuesto asignado a la  ANH, se espera que se reduzcan  las  transferencias a la Nación.</a:t>
            </a:r>
          </a:p>
          <a:p>
            <a:pPr algn="just"/>
            <a:endParaRPr lang="es-CO" sz="1200" dirty="0"/>
          </a:p>
          <a:p>
            <a:pPr algn="just"/>
            <a:r>
              <a:rPr lang="es-ES" sz="1200" dirty="0"/>
              <a:t>Así  el rubro más importante de inversión de la ANH (y de todo el subsector hidrocarburos) es el denominado “Identificación de recursos exploratorios de hidrocarburos  nacional” el cual tiene un peso de 76,9% de la inversión de esa entidad y el  que tuvo un aumento en su presupuesto de 17,5% lo cual es coherente con las necesidades de aumentar los proyectos petroleros del país.</a:t>
            </a:r>
          </a:p>
          <a:p>
            <a:pPr algn="just"/>
            <a:endParaRPr lang="es-CO" sz="1200" dirty="0"/>
          </a:p>
          <a:p>
            <a:pPr algn="just"/>
            <a:r>
              <a:rPr lang="es-CO" sz="1200" dirty="0"/>
              <a:t>En cuanto al subsector minero tendría una disminución del -37,40%, reflejado principalmente en el proyecto “</a:t>
            </a:r>
            <a:r>
              <a:rPr lang="es-ES" sz="1200" dirty="0"/>
              <a:t>fortalecimiento de la infraestructura física de la agencia nacional de minería a nivel  nacional” ,  posiblemente para no realizar gastos que no son urgentes.</a:t>
            </a:r>
          </a:p>
          <a:p>
            <a:pPr algn="just"/>
            <a:endParaRPr lang="es-ES" sz="1200" dirty="0"/>
          </a:p>
          <a:p>
            <a:pPr algn="just"/>
            <a:r>
              <a:rPr lang="es-CO" sz="1200" dirty="0"/>
              <a:t>A diferencia del PGN2021, para el 2022 se pretende que el sector de minas y energía, a excepción de la ANM, tenga una deuda por $15.241 millones para pagar aportes al fondo de contingencias y otras cuentas por pagar.</a:t>
            </a:r>
          </a:p>
          <a:p>
            <a:endParaRPr lang="es-CO" dirty="0"/>
          </a:p>
          <a:p>
            <a:endParaRPr lang="es-CO" dirty="0"/>
          </a:p>
          <a:p>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23</a:t>
            </a:fld>
            <a:endParaRPr lang="es-CO"/>
          </a:p>
        </p:txBody>
      </p:sp>
    </p:spTree>
    <p:extLst>
      <p:ext uri="{BB962C8B-B14F-4D97-AF65-F5344CB8AC3E}">
        <p14:creationId xmlns:p14="http://schemas.microsoft.com/office/powerpoint/2010/main" val="28184842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TRANSPORTE:</a:t>
            </a:r>
          </a:p>
          <a:p>
            <a:endParaRPr lang="es-CO" dirty="0"/>
          </a:p>
          <a:p>
            <a:pPr marL="342900" indent="-342900" algn="just">
              <a:lnSpc>
                <a:spcPct val="107000"/>
              </a:lnSpc>
              <a:buFont typeface="Symbol" panose="05050102010706020507" pitchFamily="18"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El programa Infraestructura Red Vial Regional del Invias presenta una disminución de recursos de $384 mil millones equivalente al 38,6% respecto del 2021 ($1,383 billones) afectando la política </a:t>
            </a:r>
            <a:r>
              <a:rPr lang="es-ES" sz="1200" dirty="0">
                <a:latin typeface="Calibri" panose="020F0502020204030204" pitchFamily="34" charset="0"/>
                <a:ea typeface="Calibri" panose="020F0502020204030204" pitchFamily="34" charset="0"/>
                <a:cs typeface="Times New Roman" panose="02020603050405020304" pitchFamily="18" charset="0"/>
              </a:rPr>
              <a:t> de </a:t>
            </a:r>
            <a:r>
              <a:rPr lang="es-ES" sz="1200" dirty="0">
                <a:effectLst/>
                <a:latin typeface="Calibri" panose="020F0502020204030204" pitchFamily="34" charset="0"/>
                <a:ea typeface="Calibri" panose="020F0502020204030204" pitchFamily="34" charset="0"/>
                <a:cs typeface="Times New Roman" panose="02020603050405020304" pitchFamily="18" charset="0"/>
              </a:rPr>
              <a:t>reactivación: proyectos de vías terciarias, infraestructura para conectar territorios y los proyectos de corredores rurales productivos a nivel nacional</a:t>
            </a:r>
            <a:r>
              <a:rPr lang="es-CO"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Symbol" panose="05050102010706020507" pitchFamily="18" charset="2"/>
              <a:buChar char=""/>
            </a:pPr>
            <a:r>
              <a:rPr lang="es-ES" sz="1200" dirty="0">
                <a:effectLst/>
                <a:latin typeface="Calibri" panose="020F0502020204030204" pitchFamily="34" charset="0"/>
                <a:ea typeface="Calibri" panose="020F0502020204030204" pitchFamily="34" charset="0"/>
                <a:cs typeface="Times New Roman" panose="02020603050405020304" pitchFamily="18" charset="0"/>
              </a:rPr>
              <a:t>El artículo 71 del proyecto modifica la destinación de los recursos de peajes de las vías no concesionadas de una inversión exclusiva en el departamento o zona de influencia de origen a su posible asignación a </a:t>
            </a:r>
            <a:r>
              <a:rPr lang="es-ES" sz="1200" dirty="0">
                <a:latin typeface="Calibri" panose="020F0502020204030204" pitchFamily="34" charset="0"/>
                <a:ea typeface="Calibri" panose="020F0502020204030204" pitchFamily="34" charset="0"/>
                <a:cs typeface="Times New Roman" panose="02020603050405020304" pitchFamily="18" charset="0"/>
              </a:rPr>
              <a:t>nivel </a:t>
            </a:r>
            <a:r>
              <a:rPr lang="es-ES" sz="1200" dirty="0">
                <a:effectLst/>
                <a:latin typeface="Calibri" panose="020F0502020204030204" pitchFamily="34" charset="0"/>
                <a:ea typeface="Calibri" panose="020F0502020204030204" pitchFamily="34" charset="0"/>
                <a:cs typeface="Times New Roman" panose="02020603050405020304" pitchFamily="18" charset="0"/>
              </a:rPr>
              <a:t>nacional.</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a:p>
            <a:r>
              <a:rPr lang="es-CO" dirty="0"/>
              <a:t>SALUD:</a:t>
            </a:r>
          </a:p>
          <a:p>
            <a:endParaRPr lang="es-CO" dirty="0"/>
          </a:p>
          <a:p>
            <a:pPr marL="342900" indent="-342900" algn="just">
              <a:buFont typeface="+mj-lt"/>
              <a:buAutoNum type="arabicPeriod"/>
            </a:pPr>
            <a:r>
              <a:rPr lang="es-CO" sz="1200" b="0" dirty="0"/>
              <a:t>El </a:t>
            </a:r>
            <a:r>
              <a:rPr lang="es-MX" sz="1200" b="0" dirty="0"/>
              <a:t>97,4% del total apropiado se destina a funcionamiento, del cual el Ministerio de Salud y Protección Social participa con 96,4%. Cabe resaltar el fortalecimiento del control mediante el incremento del 32% de los recursos a la Superintendencia Nacional de Salud para la siguiente vigencia</a:t>
            </a:r>
            <a:r>
              <a:rPr lang="es-CO" sz="1200" b="0" dirty="0"/>
              <a:t>.</a:t>
            </a:r>
          </a:p>
          <a:p>
            <a:pPr marL="342900" indent="-342900" algn="just">
              <a:buFont typeface="+mj-lt"/>
              <a:buAutoNum type="arabicPeriod"/>
            </a:pPr>
            <a:endParaRPr lang="es-CO" sz="1200" b="0" dirty="0"/>
          </a:p>
          <a:p>
            <a:pPr marL="342900" indent="-342900" algn="just">
              <a:buFont typeface="+mj-lt"/>
              <a:buAutoNum type="arabicPeriod"/>
            </a:pPr>
            <a:r>
              <a:rPr lang="es-MX" sz="1200" b="0" dirty="0"/>
              <a:t>En cuanto a funcionamiento, destina 98,6% del total de los recursos a transferencias corrientes, las cuales se incrementan en 10,7%, respecto de 2021, es seguida esta por los gastos de personal con 0,8% de la asignación, los cuales se incrementan 9,3% para 2022</a:t>
            </a:r>
            <a:r>
              <a:rPr lang="es-CO" sz="1200" b="0" dirty="0"/>
              <a:t>.</a:t>
            </a:r>
          </a:p>
          <a:p>
            <a:pPr marL="342900" indent="-342900" algn="just">
              <a:buFont typeface="+mj-lt"/>
              <a:buAutoNum type="arabicPeriod"/>
            </a:pPr>
            <a:endParaRPr lang="es-CO" sz="1200" b="0" dirty="0"/>
          </a:p>
          <a:p>
            <a:pPr marL="342900" indent="-342900" algn="just">
              <a:buFont typeface="+mj-lt"/>
              <a:buAutoNum type="arabicPeriod"/>
            </a:pPr>
            <a:r>
              <a:rPr lang="es-MX" sz="1200" b="0" dirty="0"/>
              <a:t>Se apropian $1,06 billones para inversión en el sector salud (lo que significaría un crecimiento de 21,6%). Se destaca el </a:t>
            </a:r>
            <a:r>
              <a:rPr lang="es-MX" sz="1200" b="0" i="1" dirty="0"/>
              <a:t>Programa de Salud Pública y Prestación de Servicios</a:t>
            </a:r>
            <a:r>
              <a:rPr lang="es-MX" sz="1200" b="0" dirty="0"/>
              <a:t>, al cual se le asigna el 87,8% del total, porcentaje significativo para el sector en el cual se aprecia un incremento del 31,7%.</a:t>
            </a:r>
          </a:p>
          <a:p>
            <a:endParaRPr lang="es-CO" b="0" dirty="0"/>
          </a:p>
          <a:p>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24</a:t>
            </a:fld>
            <a:endParaRPr lang="es-CO"/>
          </a:p>
        </p:txBody>
      </p:sp>
    </p:spTree>
    <p:extLst>
      <p:ext uri="{BB962C8B-B14F-4D97-AF65-F5344CB8AC3E}">
        <p14:creationId xmlns:p14="http://schemas.microsoft.com/office/powerpoint/2010/main" val="2239525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b="1" dirty="0"/>
              <a:t>POSCONFLICTO:</a:t>
            </a:r>
          </a:p>
          <a:p>
            <a:endParaRPr lang="es-CO" dirty="0"/>
          </a:p>
          <a:p>
            <a:pPr marL="285750" indent="-285750" algn="just">
              <a:spcAft>
                <a:spcPts val="200"/>
              </a:spcAf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El trazador programa en </a:t>
            </a:r>
            <a:r>
              <a:rPr lang="es-CO" sz="1200" b="1" dirty="0">
                <a:latin typeface="Verdana" panose="020B0604030504040204" pitchFamily="34" charset="0"/>
                <a:ea typeface="Verdana" panose="020B0604030504040204" pitchFamily="34" charset="0"/>
                <a:cs typeface="Verdana" panose="020B0604030504040204" pitchFamily="34" charset="0"/>
              </a:rPr>
              <a:t>42</a:t>
            </a:r>
            <a:r>
              <a:rPr lang="es-CO" sz="1200" dirty="0">
                <a:latin typeface="Verdana" panose="020B0604030504040204" pitchFamily="34" charset="0"/>
                <a:ea typeface="Verdana" panose="020B0604030504040204" pitchFamily="34" charset="0"/>
                <a:cs typeface="Verdana" panose="020B0604030504040204" pitchFamily="34" charset="0"/>
              </a:rPr>
              <a:t> entidades del nivel Nacional $</a:t>
            </a:r>
            <a:r>
              <a:rPr lang="es-CO" sz="1200" b="1" dirty="0">
                <a:latin typeface="Verdana" panose="020B0604030504040204" pitchFamily="34" charset="0"/>
                <a:ea typeface="Verdana" panose="020B0604030504040204" pitchFamily="34" charset="0"/>
                <a:cs typeface="Verdana" panose="020B0604030504040204" pitchFamily="34" charset="0"/>
              </a:rPr>
              <a:t> 6,8 billones </a:t>
            </a:r>
            <a:r>
              <a:rPr lang="es-CO" sz="1200" dirty="0">
                <a:latin typeface="Verdana" panose="020B0604030504040204" pitchFamily="34" charset="0"/>
                <a:ea typeface="Verdana" panose="020B0604030504040204" pitchFamily="34" charset="0"/>
                <a:cs typeface="Verdana" panose="020B0604030504040204" pitchFamily="34" charset="0"/>
              </a:rPr>
              <a:t>del</a:t>
            </a:r>
            <a:r>
              <a:rPr lang="es-CO" sz="1200" b="1" dirty="0">
                <a:latin typeface="Verdana" panose="020B0604030504040204" pitchFamily="34" charset="0"/>
                <a:ea typeface="Verdana" panose="020B0604030504040204" pitchFamily="34" charset="0"/>
                <a:cs typeface="Verdana" panose="020B0604030504040204" pitchFamily="34" charset="0"/>
              </a:rPr>
              <a:t> PGN en 2021, </a:t>
            </a:r>
            <a:r>
              <a:rPr lang="es-CO" sz="1200" dirty="0">
                <a:latin typeface="Verdana" panose="020B0604030504040204" pitchFamily="34" charset="0"/>
                <a:ea typeface="Verdana" panose="020B0604030504040204" pitchFamily="34" charset="0"/>
                <a:cs typeface="Verdana" panose="020B0604030504040204" pitchFamily="34" charset="0"/>
              </a:rPr>
              <a:t>de los cuales  $ </a:t>
            </a:r>
            <a:r>
              <a:rPr lang="es-CO" sz="1200" b="1" dirty="0">
                <a:latin typeface="Verdana" panose="020B0604030504040204" pitchFamily="34" charset="0"/>
                <a:ea typeface="Verdana" panose="020B0604030504040204" pitchFamily="34" charset="0"/>
                <a:cs typeface="Verdana" panose="020B0604030504040204" pitchFamily="34" charset="0"/>
              </a:rPr>
              <a:t>5,4 </a:t>
            </a:r>
            <a:r>
              <a:rPr lang="es-CO" sz="1200" dirty="0">
                <a:latin typeface="Verdana" panose="020B0604030504040204" pitchFamily="34" charset="0"/>
                <a:ea typeface="Verdana" panose="020B0604030504040204" pitchFamily="34" charset="0"/>
                <a:cs typeface="Verdana" panose="020B0604030504040204" pitchFamily="34" charset="0"/>
              </a:rPr>
              <a:t>billones se asocian  a</a:t>
            </a:r>
            <a:r>
              <a:rPr lang="es-CO" sz="1200" b="1" dirty="0">
                <a:latin typeface="Verdana" panose="020B0604030504040204" pitchFamily="34" charset="0"/>
                <a:ea typeface="Verdana" panose="020B0604030504040204" pitchFamily="34" charset="0"/>
                <a:cs typeface="Verdana" panose="020B0604030504040204" pitchFamily="34" charset="0"/>
              </a:rPr>
              <a:t> inversión </a:t>
            </a:r>
            <a:r>
              <a:rPr lang="es-CO" sz="1200" dirty="0">
                <a:latin typeface="Verdana" panose="020B0604030504040204" pitchFamily="34" charset="0"/>
                <a:ea typeface="Verdana" panose="020B0604030504040204" pitchFamily="34" charset="0"/>
                <a:cs typeface="Verdana" panose="020B0604030504040204" pitchFamily="34" charset="0"/>
              </a:rPr>
              <a:t>y  $</a:t>
            </a:r>
            <a:r>
              <a:rPr lang="es-CO" sz="1200" b="1" dirty="0">
                <a:latin typeface="Verdana" panose="020B0604030504040204" pitchFamily="34" charset="0"/>
                <a:ea typeface="Verdana" panose="020B0604030504040204" pitchFamily="34" charset="0"/>
                <a:cs typeface="Verdana" panose="020B0604030504040204" pitchFamily="34" charset="0"/>
              </a:rPr>
              <a:t>1,4</a:t>
            </a:r>
            <a:r>
              <a:rPr lang="es-CO" sz="1200" dirty="0">
                <a:latin typeface="Verdana" panose="020B0604030504040204" pitchFamily="34" charset="0"/>
                <a:ea typeface="Verdana" panose="020B0604030504040204" pitchFamily="34" charset="0"/>
                <a:cs typeface="Verdana" panose="020B0604030504040204" pitchFamily="34" charset="0"/>
              </a:rPr>
              <a:t> billones a </a:t>
            </a:r>
            <a:r>
              <a:rPr lang="es-CO" sz="1200" b="1" dirty="0">
                <a:latin typeface="Verdana" panose="020B0604030504040204" pitchFamily="34" charset="0"/>
                <a:ea typeface="Verdana" panose="020B0604030504040204" pitchFamily="34" charset="0"/>
                <a:cs typeface="Verdana" panose="020B0604030504040204" pitchFamily="34" charset="0"/>
              </a:rPr>
              <a:t>funcionamiento. </a:t>
            </a:r>
            <a:r>
              <a:rPr lang="es-CO" sz="1200" dirty="0">
                <a:latin typeface="Verdana" panose="020B0604030504040204" pitchFamily="34" charset="0"/>
                <a:ea typeface="Verdana" panose="020B0604030504040204" pitchFamily="34" charset="0"/>
                <a:cs typeface="Verdana" panose="020B0604030504040204" pitchFamily="34" charset="0"/>
              </a:rPr>
              <a:t> Los recursos de inversión decrecen en un</a:t>
            </a:r>
            <a:r>
              <a:rPr lang="es-CO" sz="1200" b="1" dirty="0">
                <a:latin typeface="Verdana" panose="020B0604030504040204" pitchFamily="34" charset="0"/>
                <a:ea typeface="Verdana" panose="020B0604030504040204" pitchFamily="34" charset="0"/>
                <a:cs typeface="Verdana" panose="020B0604030504040204" pitchFamily="34" charset="0"/>
              </a:rPr>
              <a:t> 5% </a:t>
            </a:r>
            <a:r>
              <a:rPr lang="es-CO" sz="1200" dirty="0">
                <a:latin typeface="Verdana" panose="020B0604030504040204" pitchFamily="34" charset="0"/>
                <a:ea typeface="Verdana" panose="020B0604030504040204" pitchFamily="34" charset="0"/>
                <a:cs typeface="Verdana" panose="020B0604030504040204" pitchFamily="34" charset="0"/>
              </a:rPr>
              <a:t>frente a lo planeado en 2021.</a:t>
            </a:r>
            <a:endParaRPr lang="es-CO" sz="1200" b="1" dirty="0">
              <a:latin typeface="Verdana" panose="020B0604030504040204" pitchFamily="34" charset="0"/>
              <a:ea typeface="Verdana" panose="020B0604030504040204" pitchFamily="34" charset="0"/>
              <a:cs typeface="Verdana" panose="020B0604030504040204" pitchFamily="34" charset="0"/>
            </a:endParaRPr>
          </a:p>
          <a:p>
            <a:pPr marL="285750" indent="-285750" algn="just">
              <a:spcAft>
                <a:spcPts val="200"/>
              </a:spcAf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Se asocial al trazador de paz </a:t>
            </a:r>
            <a:r>
              <a:rPr lang="es-CO" sz="1200" b="1" dirty="0">
                <a:latin typeface="Verdana" panose="020B0604030504040204" pitchFamily="34" charset="0"/>
                <a:ea typeface="Verdana" panose="020B0604030504040204" pitchFamily="34" charset="0"/>
                <a:cs typeface="Verdana" panose="020B0604030504040204" pitchFamily="34" charset="0"/>
              </a:rPr>
              <a:t>107</a:t>
            </a:r>
            <a:r>
              <a:rPr lang="es-CO" sz="1200" dirty="0">
                <a:latin typeface="Verdana" panose="020B0604030504040204" pitchFamily="34" charset="0"/>
                <a:ea typeface="Verdana" panose="020B0604030504040204" pitchFamily="34" charset="0"/>
                <a:cs typeface="Verdana" panose="020B0604030504040204" pitchFamily="34" charset="0"/>
              </a:rPr>
              <a:t> </a:t>
            </a:r>
            <a:r>
              <a:rPr lang="es-CO" sz="1200" b="1" dirty="0">
                <a:latin typeface="Verdana" panose="020B0604030504040204" pitchFamily="34" charset="0"/>
                <a:ea typeface="Verdana" panose="020B0604030504040204" pitchFamily="34" charset="0"/>
                <a:cs typeface="Verdana" panose="020B0604030504040204" pitchFamily="34" charset="0"/>
              </a:rPr>
              <a:t>proyectos </a:t>
            </a:r>
            <a:r>
              <a:rPr lang="es-CO" sz="1200" dirty="0">
                <a:latin typeface="Verdana" panose="020B0604030504040204" pitchFamily="34" charset="0"/>
                <a:ea typeface="Verdana" panose="020B0604030504040204" pitchFamily="34" charset="0"/>
                <a:cs typeface="Verdana" panose="020B0604030504040204" pitchFamily="34" charset="0"/>
              </a:rPr>
              <a:t>de inversión de los cuales </a:t>
            </a:r>
            <a:r>
              <a:rPr lang="es-CO" sz="1200" b="1" dirty="0">
                <a:latin typeface="Verdana" panose="020B0604030504040204" pitchFamily="34" charset="0"/>
                <a:ea typeface="Verdana" panose="020B0604030504040204" pitchFamily="34" charset="0"/>
                <a:cs typeface="Verdana" panose="020B0604030504040204" pitchFamily="34" charset="0"/>
              </a:rPr>
              <a:t>51</a:t>
            </a:r>
            <a:r>
              <a:rPr lang="es-CO" sz="1200" dirty="0">
                <a:latin typeface="Verdana" panose="020B0604030504040204" pitchFamily="34" charset="0"/>
                <a:ea typeface="Verdana" panose="020B0604030504040204" pitchFamily="34" charset="0"/>
                <a:cs typeface="Verdana" panose="020B0604030504040204" pitchFamily="34" charset="0"/>
              </a:rPr>
              <a:t> Proyectos aportarían a territorios </a:t>
            </a:r>
            <a:r>
              <a:rPr lang="es-CO" sz="1200" b="1" dirty="0">
                <a:latin typeface="Verdana" panose="020B0604030504040204" pitchFamily="34" charset="0"/>
                <a:ea typeface="Verdana" panose="020B0604030504040204" pitchFamily="34" charset="0"/>
                <a:cs typeface="Verdana" panose="020B0604030504040204" pitchFamily="34" charset="0"/>
              </a:rPr>
              <a:t>PDET, sin embargo éstos en su mayoría no son exclusivos para el Posconflicto. No</a:t>
            </a:r>
            <a:r>
              <a:rPr lang="es-CO" sz="1200" dirty="0">
                <a:latin typeface="Verdana" panose="020B0604030504040204" pitchFamily="34" charset="0"/>
                <a:ea typeface="Verdana" panose="020B0604030504040204" pitchFamily="34" charset="0"/>
                <a:cs typeface="Verdana" panose="020B0604030504040204" pitchFamily="34" charset="0"/>
              </a:rPr>
              <a:t> se específica el monto asignado para los proyectos de inversión.</a:t>
            </a:r>
          </a:p>
          <a:p>
            <a:pPr marL="285750" lvl="0" indent="-285750" algn="just">
              <a:spcAft>
                <a:spcPts val="200"/>
              </a:spcAft>
              <a:buFont typeface="Arial" panose="020B0604020202020204" pitchFamily="34" charset="0"/>
              <a:buChar char="•"/>
            </a:pPr>
            <a:r>
              <a:rPr lang="es-CO" sz="1200" b="1" dirty="0">
                <a:latin typeface="Verdana" panose="020B0604030504040204" pitchFamily="34" charset="0"/>
                <a:ea typeface="Verdana" panose="020B0604030504040204" pitchFamily="34" charset="0"/>
                <a:cs typeface="Verdana" panose="020B0604030504040204" pitchFamily="34" charset="0"/>
              </a:rPr>
              <a:t>Prevalece falta </a:t>
            </a:r>
            <a:r>
              <a:rPr lang="es-CO" sz="1200" dirty="0">
                <a:latin typeface="Verdana" panose="020B0604030504040204" pitchFamily="34" charset="0"/>
                <a:ea typeface="Verdana" panose="020B0604030504040204" pitchFamily="34" charset="0"/>
                <a:cs typeface="Verdana" panose="020B0604030504040204" pitchFamily="34" charset="0"/>
              </a:rPr>
              <a:t>de</a:t>
            </a:r>
            <a:r>
              <a:rPr lang="es-CO" sz="1200" b="1" dirty="0">
                <a:latin typeface="Verdana" panose="020B0604030504040204" pitchFamily="34" charset="0"/>
                <a:ea typeface="Verdana" panose="020B0604030504040204" pitchFamily="34" charset="0"/>
                <a:cs typeface="Verdana" panose="020B0604030504040204" pitchFamily="34" charset="0"/>
              </a:rPr>
              <a:t>  especificación </a:t>
            </a:r>
            <a:r>
              <a:rPr lang="es-CO" sz="1200" dirty="0">
                <a:latin typeface="Verdana" panose="020B0604030504040204" pitchFamily="34" charset="0"/>
                <a:ea typeface="Verdana" panose="020B0604030504040204" pitchFamily="34" charset="0"/>
                <a:cs typeface="Verdana" panose="020B0604030504040204" pitchFamily="34" charset="0"/>
              </a:rPr>
              <a:t>de</a:t>
            </a:r>
            <a:r>
              <a:rPr lang="es-CO" sz="1200" b="1" dirty="0">
                <a:latin typeface="Verdana" panose="020B0604030504040204" pitchFamily="34" charset="0"/>
                <a:ea typeface="Verdana" panose="020B0604030504040204" pitchFamily="34" charset="0"/>
                <a:cs typeface="Verdana" panose="020B0604030504040204" pitchFamily="34" charset="0"/>
              </a:rPr>
              <a:t> </a:t>
            </a:r>
            <a:r>
              <a:rPr lang="es-CO" sz="1200" dirty="0">
                <a:latin typeface="Verdana" panose="020B0604030504040204" pitchFamily="34" charset="0"/>
                <a:ea typeface="Verdana" panose="020B0604030504040204" pitchFamily="34" charset="0"/>
                <a:cs typeface="Verdana" panose="020B0604030504040204" pitchFamily="34" charset="0"/>
              </a:rPr>
              <a:t>los recursos a nivel de </a:t>
            </a:r>
            <a:r>
              <a:rPr lang="es-CO" sz="1200" b="1" dirty="0">
                <a:latin typeface="Verdana" panose="020B0604030504040204" pitchFamily="34" charset="0"/>
                <a:ea typeface="Verdana" panose="020B0604030504040204" pitchFamily="34" charset="0"/>
                <a:cs typeface="Verdana" panose="020B0604030504040204" pitchFamily="34" charset="0"/>
              </a:rPr>
              <a:t>pilar</a:t>
            </a:r>
            <a:r>
              <a:rPr lang="es-CO" sz="1200" dirty="0">
                <a:latin typeface="Verdana" panose="020B0604030504040204" pitchFamily="34" charset="0"/>
                <a:ea typeface="Verdana" panose="020B0604030504040204" pitchFamily="34" charset="0"/>
                <a:cs typeface="Verdana" panose="020B0604030504040204" pitchFamily="34" charset="0"/>
              </a:rPr>
              <a:t> o de los principales </a:t>
            </a:r>
            <a:r>
              <a:rPr lang="es-CO" sz="1200" b="1" dirty="0">
                <a:latin typeface="Verdana" panose="020B0604030504040204" pitchFamily="34" charset="0"/>
                <a:ea typeface="Verdana" panose="020B0604030504040204" pitchFamily="34" charset="0"/>
                <a:cs typeface="Verdana" panose="020B0604030504040204" pitchFamily="34" charset="0"/>
              </a:rPr>
              <a:t>programas</a:t>
            </a:r>
            <a:r>
              <a:rPr lang="es-CO" sz="1200" dirty="0">
                <a:latin typeface="Verdana" panose="020B0604030504040204" pitchFamily="34" charset="0"/>
                <a:ea typeface="Verdana" panose="020B0604030504040204" pitchFamily="34" charset="0"/>
                <a:cs typeface="Verdana" panose="020B0604030504040204" pitchFamily="34" charset="0"/>
              </a:rPr>
              <a:t> del Acuerdo Final</a:t>
            </a:r>
            <a:r>
              <a:rPr lang="es-CO" sz="1200" b="1" dirty="0">
                <a:latin typeface="Verdana" panose="020B0604030504040204" pitchFamily="34" charset="0"/>
                <a:ea typeface="Verdana" panose="020B0604030504040204" pitchFamily="34" charset="0"/>
                <a:cs typeface="Verdana" panose="020B0604030504040204" pitchFamily="34" charset="0"/>
              </a:rPr>
              <a:t>. </a:t>
            </a:r>
            <a:r>
              <a:rPr lang="es-CO" sz="1200" dirty="0">
                <a:latin typeface="Verdana" panose="020B0604030504040204" pitchFamily="34" charset="0"/>
                <a:ea typeface="Verdana" panose="020B0604030504040204" pitchFamily="34" charset="0"/>
                <a:cs typeface="Verdana" panose="020B0604030504040204" pitchFamily="34" charset="0"/>
              </a:rPr>
              <a:t>Así mismo, se observan </a:t>
            </a:r>
            <a:r>
              <a:rPr lang="es-CO" sz="1200" b="1" dirty="0">
                <a:latin typeface="Verdana" panose="020B0604030504040204" pitchFamily="34" charset="0"/>
                <a:ea typeface="Verdana" panose="020B0604030504040204" pitchFamily="34" charset="0"/>
                <a:cs typeface="Verdana" panose="020B0604030504040204" pitchFamily="34" charset="0"/>
              </a:rPr>
              <a:t>$ 2,5 billones </a:t>
            </a:r>
            <a:r>
              <a:rPr lang="es-CO" sz="1200" dirty="0">
                <a:latin typeface="Verdana" panose="020B0604030504040204" pitchFamily="34" charset="0"/>
                <a:ea typeface="Verdana" panose="020B0604030504040204" pitchFamily="34" charset="0"/>
                <a:cs typeface="Verdana" panose="020B0604030504040204" pitchFamily="34" charset="0"/>
              </a:rPr>
              <a:t>con cargo al </a:t>
            </a:r>
            <a:r>
              <a:rPr lang="es-CO" sz="1200" b="1" dirty="0">
                <a:latin typeface="Verdana" panose="020B0604030504040204" pitchFamily="34" charset="0"/>
                <a:ea typeface="Verdana" panose="020B0604030504040204" pitchFamily="34" charset="0"/>
                <a:cs typeface="Verdana" panose="020B0604030504040204" pitchFamily="34" charset="0"/>
              </a:rPr>
              <a:t>Ministerio de Hacienda</a:t>
            </a:r>
            <a:r>
              <a:rPr lang="es-CO" sz="1200" dirty="0">
                <a:latin typeface="Verdana" panose="020B0604030504040204" pitchFamily="34" charset="0"/>
                <a:ea typeface="Verdana" panose="020B0604030504040204" pitchFamily="34" charset="0"/>
                <a:cs typeface="Verdana" panose="020B0604030504040204" pitchFamily="34" charset="0"/>
              </a:rPr>
              <a:t>, sin distribuir.</a:t>
            </a:r>
            <a:endParaRPr lang="es-CO" sz="1200" b="1" dirty="0">
              <a:latin typeface="Verdana" panose="020B0604030504040204" pitchFamily="34" charset="0"/>
              <a:ea typeface="Verdana" panose="020B0604030504040204" pitchFamily="34" charset="0"/>
              <a:cs typeface="Verdana" panose="020B0604030504040204" pitchFamily="34" charset="0"/>
            </a:endParaRPr>
          </a:p>
          <a:p>
            <a:pPr marL="285750" indent="-285750" algn="just">
              <a:spcAft>
                <a:spcPts val="200"/>
              </a:spcAf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El </a:t>
            </a:r>
            <a:r>
              <a:rPr lang="es-CO" sz="1200" b="1" dirty="0">
                <a:latin typeface="Verdana" panose="020B0604030504040204" pitchFamily="34" charset="0"/>
                <a:ea typeface="Verdana" panose="020B0604030504040204" pitchFamily="34" charset="0"/>
                <a:cs typeface="Verdana" panose="020B0604030504040204" pitchFamily="34" charset="0"/>
              </a:rPr>
              <a:t>SGP proyecta $ 4,2 billones </a:t>
            </a:r>
            <a:r>
              <a:rPr lang="es-CO" sz="1200" dirty="0">
                <a:latin typeface="Verdana" panose="020B0604030504040204" pitchFamily="34" charset="0"/>
                <a:ea typeface="Verdana" panose="020B0604030504040204" pitchFamily="34" charset="0"/>
                <a:cs typeface="Verdana" panose="020B0604030504040204" pitchFamily="34" charset="0"/>
              </a:rPr>
              <a:t>para </a:t>
            </a:r>
            <a:r>
              <a:rPr lang="es-CO" sz="1200" b="1" dirty="0">
                <a:latin typeface="Verdana" panose="020B0604030504040204" pitchFamily="34" charset="0"/>
                <a:ea typeface="Verdana" panose="020B0604030504040204" pitchFamily="34" charset="0"/>
                <a:cs typeface="Verdana" panose="020B0604030504040204" pitchFamily="34" charset="0"/>
              </a:rPr>
              <a:t>2022 (</a:t>
            </a:r>
            <a:r>
              <a:rPr lang="es-CO" sz="1200" dirty="0">
                <a:latin typeface="Verdana" panose="020B0604030504040204" pitchFamily="34" charset="0"/>
                <a:ea typeface="Verdana" panose="020B0604030504040204" pitchFamily="34" charset="0"/>
                <a:cs typeface="Verdana" panose="020B0604030504040204" pitchFamily="34" charset="0"/>
              </a:rPr>
              <a:t>38% del </a:t>
            </a:r>
            <a:r>
              <a:rPr lang="es-CO" sz="1200" b="1" dirty="0">
                <a:latin typeface="Verdana" panose="020B0604030504040204" pitchFamily="34" charset="0"/>
                <a:ea typeface="Verdana" panose="020B0604030504040204" pitchFamily="34" charset="0"/>
                <a:cs typeface="Verdana" panose="020B0604030504040204" pitchFamily="34" charset="0"/>
              </a:rPr>
              <a:t>total</a:t>
            </a:r>
            <a:r>
              <a:rPr lang="es-CO" sz="1200" dirty="0">
                <a:latin typeface="Verdana" panose="020B0604030504040204" pitchFamily="34" charset="0"/>
                <a:ea typeface="Verdana" panose="020B0604030504040204" pitchFamily="34" charset="0"/>
                <a:cs typeface="Verdana" panose="020B0604030504040204" pitchFamily="34" charset="0"/>
              </a:rPr>
              <a:t> de recursos del </a:t>
            </a:r>
            <a:r>
              <a:rPr lang="es-CO" sz="1200" b="1" dirty="0">
                <a:latin typeface="Verdana" panose="020B0604030504040204" pitchFamily="34" charset="0"/>
                <a:ea typeface="Verdana" panose="020B0604030504040204" pitchFamily="34" charset="0"/>
                <a:cs typeface="Verdana" panose="020B0604030504040204" pitchFamily="34" charset="0"/>
              </a:rPr>
              <a:t>trazador de paz  </a:t>
            </a:r>
            <a:r>
              <a:rPr lang="es-CO" sz="1200" dirty="0">
                <a:latin typeface="Verdana" panose="020B0604030504040204" pitchFamily="34" charset="0"/>
                <a:ea typeface="Verdana" panose="020B0604030504040204" pitchFamily="34" charset="0"/>
                <a:cs typeface="Verdana" panose="020B0604030504040204" pitchFamily="34" charset="0"/>
              </a:rPr>
              <a:t>2022 de </a:t>
            </a:r>
            <a:r>
              <a:rPr lang="es-CO" sz="1200" b="1" dirty="0">
                <a:latin typeface="Verdana" panose="020B0604030504040204" pitchFamily="34" charset="0"/>
                <a:ea typeface="Verdana" panose="020B0604030504040204" pitchFamily="34" charset="0"/>
                <a:cs typeface="Verdana" panose="020B0604030504040204" pitchFamily="34" charset="0"/>
              </a:rPr>
              <a:t>$ 10,9 billones),</a:t>
            </a:r>
            <a:r>
              <a:rPr lang="es-CO" sz="1200" dirty="0">
                <a:latin typeface="Verdana" panose="020B0604030504040204" pitchFamily="34" charset="0"/>
                <a:ea typeface="Verdana" panose="020B0604030504040204" pitchFamily="34" charset="0"/>
                <a:cs typeface="Verdana" panose="020B0604030504040204" pitchFamily="34" charset="0"/>
              </a:rPr>
              <a:t> la mayoría de éstos recursos asociados a la </a:t>
            </a:r>
            <a:r>
              <a:rPr lang="es-CO" sz="1200" b="1" dirty="0">
                <a:latin typeface="Verdana" panose="020B0604030504040204" pitchFamily="34" charset="0"/>
                <a:ea typeface="Verdana" panose="020B0604030504040204" pitchFamily="34" charset="0"/>
                <a:cs typeface="Verdana" panose="020B0604030504040204" pitchFamily="34" charset="0"/>
              </a:rPr>
              <a:t>RRI, </a:t>
            </a:r>
            <a:r>
              <a:rPr lang="es-CO" sz="1200" dirty="0">
                <a:latin typeface="Verdana" panose="020B0604030504040204" pitchFamily="34" charset="0"/>
                <a:ea typeface="Verdana" panose="020B0604030504040204" pitchFamily="34" charset="0"/>
                <a:cs typeface="Verdana" panose="020B0604030504040204" pitchFamily="34" charset="0"/>
              </a:rPr>
              <a:t>con un  incremento de </a:t>
            </a:r>
            <a:r>
              <a:rPr lang="es-CO" sz="1200" b="1" dirty="0">
                <a:latin typeface="Verdana" panose="020B0604030504040204" pitchFamily="34" charset="0"/>
                <a:ea typeface="Verdana" panose="020B0604030504040204" pitchFamily="34" charset="0"/>
                <a:cs typeface="Verdana" panose="020B0604030504040204" pitchFamily="34" charset="0"/>
              </a:rPr>
              <a:t>6% </a:t>
            </a:r>
            <a:r>
              <a:rPr lang="es-CO" sz="1200" dirty="0">
                <a:latin typeface="Verdana" panose="020B0604030504040204" pitchFamily="34" charset="0"/>
                <a:ea typeface="Verdana" panose="020B0604030504040204" pitchFamily="34" charset="0"/>
                <a:cs typeface="Verdana" panose="020B0604030504040204" pitchFamily="34" charset="0"/>
              </a:rPr>
              <a:t>frente a lo planeado en </a:t>
            </a:r>
            <a:r>
              <a:rPr lang="es-CO" sz="1200" b="1" dirty="0">
                <a:latin typeface="Verdana" panose="020B0604030504040204" pitchFamily="34" charset="0"/>
                <a:ea typeface="Verdana" panose="020B0604030504040204" pitchFamily="34" charset="0"/>
                <a:cs typeface="Verdana" panose="020B0604030504040204" pitchFamily="34" charset="0"/>
              </a:rPr>
              <a:t>2021</a:t>
            </a:r>
            <a:r>
              <a:rPr lang="es-CO" sz="1200" b="1" i="1" dirty="0">
                <a:latin typeface="Verdana" panose="020B0604030504040204" pitchFamily="34" charset="0"/>
                <a:ea typeface="Verdana" panose="020B0604030504040204" pitchFamily="34" charset="0"/>
                <a:cs typeface="Verdana" panose="020B0604030504040204" pitchFamily="34" charset="0"/>
              </a:rPr>
              <a:t>.  </a:t>
            </a:r>
            <a:r>
              <a:rPr lang="es-CO" sz="1200" i="1" dirty="0">
                <a:latin typeface="Verdana" panose="020B0604030504040204" pitchFamily="34" charset="0"/>
                <a:ea typeface="Verdana" panose="020B0604030504040204" pitchFamily="34" charset="0"/>
                <a:cs typeface="Verdana" panose="020B0604030504040204" pitchFamily="34" charset="0"/>
              </a:rPr>
              <a:t>Lo anterior a pesar de la falta de lineamientos y nuevos recursos de esta fuente de financiación para la implementación del Acuerdo de Paz</a:t>
            </a:r>
            <a:r>
              <a:rPr lang="es-CO" sz="1200" dirty="0">
                <a:latin typeface="Verdana" panose="020B0604030504040204" pitchFamily="34" charset="0"/>
                <a:ea typeface="Verdana" panose="020B0604030504040204" pitchFamily="34" charset="0"/>
                <a:cs typeface="Verdana" panose="020B0604030504040204" pitchFamily="34" charset="0"/>
              </a:rPr>
              <a:t>.</a:t>
            </a:r>
          </a:p>
          <a:p>
            <a:pPr marL="285750" indent="-285750" algn="just">
              <a:spcAft>
                <a:spcPts val="200"/>
              </a:spcAft>
              <a:buFont typeface="Arial" panose="020B0604020202020204" pitchFamily="34" charset="0"/>
              <a:buChar char="•"/>
            </a:pPr>
            <a:endParaRPr lang="es-CO" sz="1200" dirty="0">
              <a:latin typeface="Verdana" panose="020B0604030504040204" pitchFamily="34" charset="0"/>
              <a:ea typeface="Verdana" panose="020B0604030504040204" pitchFamily="34" charset="0"/>
              <a:cs typeface="Verdana" panose="020B0604030504040204" pitchFamily="34" charset="0"/>
            </a:endParaRPr>
          </a:p>
          <a:p>
            <a:pPr marL="171450" indent="-171450" algn="just">
              <a:lnSpc>
                <a:spcPct val="107000"/>
              </a:lnSpc>
              <a:spcAft>
                <a:spcPts val="800"/>
              </a:spcAf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El proyecto  2022 contempla </a:t>
            </a:r>
            <a:r>
              <a:rPr lang="es-CO" sz="1200" b="1" dirty="0">
                <a:latin typeface="Verdana" panose="020B0604030504040204" pitchFamily="34" charset="0"/>
                <a:ea typeface="Verdana" panose="020B0604030504040204" pitchFamily="34" charset="0"/>
                <a:cs typeface="Verdana" panose="020B0604030504040204" pitchFamily="34" charset="0"/>
              </a:rPr>
              <a:t>$ 8,9 </a:t>
            </a:r>
            <a:r>
              <a:rPr lang="es-CO" sz="1200" dirty="0">
                <a:latin typeface="Verdana" panose="020B0604030504040204" pitchFamily="34" charset="0"/>
                <a:ea typeface="Verdana" panose="020B0604030504040204" pitchFamily="34" charset="0"/>
                <a:cs typeface="Verdana" panose="020B0604030504040204" pitchFamily="34" charset="0"/>
              </a:rPr>
              <a:t>billones para la </a:t>
            </a:r>
            <a:r>
              <a:rPr lang="es-CO" sz="1200" b="1" dirty="0">
                <a:latin typeface="Verdana" panose="020B0604030504040204" pitchFamily="34" charset="0"/>
                <a:ea typeface="Verdana" panose="020B0604030504040204" pitchFamily="34" charset="0"/>
                <a:cs typeface="Verdana" panose="020B0604030504040204" pitchFamily="34" charset="0"/>
              </a:rPr>
              <a:t>RRI</a:t>
            </a:r>
            <a:r>
              <a:rPr lang="es-CO" sz="1200" dirty="0">
                <a:latin typeface="Verdana" panose="020B0604030504040204" pitchFamily="34" charset="0"/>
                <a:ea typeface="Verdana" panose="020B0604030504040204" pitchFamily="34" charset="0"/>
                <a:cs typeface="Verdana" panose="020B0604030504040204" pitchFamily="34" charset="0"/>
              </a:rPr>
              <a:t>, de los cuales </a:t>
            </a:r>
            <a:r>
              <a:rPr lang="es-CO" sz="1200" b="1" dirty="0">
                <a:latin typeface="Verdana" panose="020B0604030504040204" pitchFamily="34" charset="0"/>
                <a:ea typeface="Verdana" panose="020B0604030504040204" pitchFamily="34" charset="0"/>
                <a:cs typeface="Verdana" panose="020B0604030504040204" pitchFamily="34" charset="0"/>
              </a:rPr>
              <a:t>$ 4,8 </a:t>
            </a:r>
            <a:r>
              <a:rPr lang="es-CO" sz="1200" dirty="0">
                <a:latin typeface="Verdana" panose="020B0604030504040204" pitchFamily="34" charset="0"/>
                <a:ea typeface="Verdana" panose="020B0604030504040204" pitchFamily="34" charset="0"/>
                <a:cs typeface="Verdana" panose="020B0604030504040204" pitchFamily="34" charset="0"/>
              </a:rPr>
              <a:t>billones</a:t>
            </a:r>
            <a:r>
              <a:rPr lang="es-CO" sz="1200" b="1" dirty="0">
                <a:latin typeface="Verdana" panose="020B0604030504040204" pitchFamily="34" charset="0"/>
                <a:ea typeface="Verdana" panose="020B0604030504040204" pitchFamily="34" charset="0"/>
                <a:cs typeface="Verdana" panose="020B0604030504040204" pitchFamily="34" charset="0"/>
              </a:rPr>
              <a:t> </a:t>
            </a:r>
            <a:r>
              <a:rPr lang="es-CO" sz="1200" dirty="0">
                <a:latin typeface="Verdana" panose="020B0604030504040204" pitchFamily="34" charset="0"/>
                <a:ea typeface="Verdana" panose="020B0604030504040204" pitchFamily="34" charset="0"/>
                <a:cs typeface="Verdana" panose="020B0604030504040204" pitchFamily="34" charset="0"/>
              </a:rPr>
              <a:t>corresponden a recursos del </a:t>
            </a:r>
            <a:r>
              <a:rPr lang="es-CO" sz="1200" b="1" dirty="0">
                <a:latin typeface="Verdana" panose="020B0604030504040204" pitchFamily="34" charset="0"/>
                <a:ea typeface="Verdana" panose="020B0604030504040204" pitchFamily="34" charset="0"/>
                <a:cs typeface="Verdana" panose="020B0604030504040204" pitchFamily="34" charset="0"/>
              </a:rPr>
              <a:t>PGN</a:t>
            </a:r>
            <a:r>
              <a:rPr lang="es-CO" sz="1200" dirty="0">
                <a:latin typeface="Verdana" panose="020B0604030504040204" pitchFamily="34" charset="0"/>
                <a:ea typeface="Verdana" panose="020B0604030504040204" pitchFamily="34" charset="0"/>
                <a:cs typeface="Verdana" panose="020B0604030504040204" pitchFamily="34" charset="0"/>
              </a:rPr>
              <a:t> y </a:t>
            </a:r>
            <a:r>
              <a:rPr lang="es-CO" sz="1200" b="1" dirty="0">
                <a:latin typeface="Verdana" panose="020B0604030504040204" pitchFamily="34" charset="0"/>
                <a:ea typeface="Verdana" panose="020B0604030504040204" pitchFamily="34" charset="0"/>
                <a:cs typeface="Verdana" panose="020B0604030504040204" pitchFamily="34" charset="0"/>
              </a:rPr>
              <a:t>$ 4,18 billones </a:t>
            </a:r>
            <a:r>
              <a:rPr lang="es-CO" sz="1200" dirty="0">
                <a:latin typeface="Verdana" panose="020B0604030504040204" pitchFamily="34" charset="0"/>
                <a:ea typeface="Verdana" panose="020B0604030504040204" pitchFamily="34" charset="0"/>
                <a:cs typeface="Verdana" panose="020B0604030504040204" pitchFamily="34" charset="0"/>
              </a:rPr>
              <a:t>a recursos  de funcionamiento provenientes del </a:t>
            </a:r>
            <a:r>
              <a:rPr lang="es-CO" sz="1200" b="1" dirty="0">
                <a:latin typeface="Verdana" panose="020B0604030504040204" pitchFamily="34" charset="0"/>
                <a:ea typeface="Verdana" panose="020B0604030504040204" pitchFamily="34" charset="0"/>
                <a:cs typeface="Verdana" panose="020B0604030504040204" pitchFamily="34" charset="0"/>
              </a:rPr>
              <a:t>SGP, </a:t>
            </a:r>
            <a:r>
              <a:rPr lang="es-CO" sz="1200" dirty="0">
                <a:latin typeface="Verdana" panose="020B0604030504040204" pitchFamily="34" charset="0"/>
                <a:ea typeface="Verdana" panose="020B0604030504040204" pitchFamily="34" charset="0"/>
                <a:cs typeface="Verdana" panose="020B0604030504040204" pitchFamily="34" charset="0"/>
              </a:rPr>
              <a:t>sin especificar destinación.</a:t>
            </a:r>
          </a:p>
          <a:p>
            <a:pPr marL="171450" indent="-171450" algn="just">
              <a:lnSpc>
                <a:spcPct val="107000"/>
              </a:lnSpc>
              <a:spcAft>
                <a:spcPts val="800"/>
              </a:spcAf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Del total del presupuesto destinado a </a:t>
            </a:r>
            <a:r>
              <a:rPr lang="es-CO" sz="1200" b="1" dirty="0">
                <a:latin typeface="Verdana" panose="020B0604030504040204" pitchFamily="34" charset="0"/>
                <a:ea typeface="Verdana" panose="020B0604030504040204" pitchFamily="34" charset="0"/>
                <a:cs typeface="Verdana" panose="020B0604030504040204" pitchFamily="34" charset="0"/>
              </a:rPr>
              <a:t>funcionamiento </a:t>
            </a:r>
            <a:r>
              <a:rPr lang="es-CO" sz="1200" dirty="0">
                <a:latin typeface="Verdana" panose="020B0604030504040204" pitchFamily="34" charset="0"/>
                <a:ea typeface="Verdana" panose="020B0604030504040204" pitchFamily="34" charset="0"/>
                <a:cs typeface="Verdana" panose="020B0604030504040204" pitchFamily="34" charset="0"/>
              </a:rPr>
              <a:t>el </a:t>
            </a:r>
            <a:r>
              <a:rPr lang="es-CO" sz="1200" b="1" dirty="0">
                <a:latin typeface="Verdana" panose="020B0604030504040204" pitchFamily="34" charset="0"/>
                <a:ea typeface="Verdana" panose="020B0604030504040204" pitchFamily="34" charset="0"/>
                <a:cs typeface="Verdana" panose="020B0604030504040204" pitchFamily="34" charset="0"/>
              </a:rPr>
              <a:t>53,9% </a:t>
            </a:r>
            <a:r>
              <a:rPr lang="es-CO" sz="1200" dirty="0">
                <a:latin typeface="Verdana" panose="020B0604030504040204" pitchFamily="34" charset="0"/>
                <a:ea typeface="Verdana" panose="020B0604030504040204" pitchFamily="34" charset="0"/>
                <a:cs typeface="Verdana" panose="020B0604030504040204" pitchFamily="34" charset="0"/>
              </a:rPr>
              <a:t>corresponde al </a:t>
            </a:r>
            <a:r>
              <a:rPr lang="es-CO" sz="1200" b="1" dirty="0">
                <a:latin typeface="Verdana" panose="020B0604030504040204" pitchFamily="34" charset="0"/>
                <a:ea typeface="Verdana" panose="020B0604030504040204" pitchFamily="34" charset="0"/>
                <a:cs typeface="Verdana" panose="020B0604030504040204" pitchFamily="34" charset="0"/>
              </a:rPr>
              <a:t>Ministerio de Educación</a:t>
            </a:r>
            <a:r>
              <a:rPr lang="es-CO" sz="1200" dirty="0">
                <a:latin typeface="Verdana" panose="020B0604030504040204" pitchFamily="34" charset="0"/>
                <a:ea typeface="Verdana" panose="020B0604030504040204" pitchFamily="34" charset="0"/>
                <a:cs typeface="Verdana" panose="020B0604030504040204" pitchFamily="34" charset="0"/>
              </a:rPr>
              <a:t>; </a:t>
            </a:r>
          </a:p>
          <a:p>
            <a:pPr marL="171450" indent="-171450" algn="just">
              <a:lnSpc>
                <a:spcPct val="107000"/>
              </a:lnSpc>
              <a:spcAft>
                <a:spcPts val="800"/>
              </a:spcAf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Del total del presupuesto de </a:t>
            </a:r>
            <a:r>
              <a:rPr lang="es-CO" sz="1200" b="1" dirty="0">
                <a:latin typeface="Verdana" panose="020B0604030504040204" pitchFamily="34" charset="0"/>
                <a:ea typeface="Verdana" panose="020B0604030504040204" pitchFamily="34" charset="0"/>
                <a:cs typeface="Verdana" panose="020B0604030504040204" pitchFamily="34" charset="0"/>
              </a:rPr>
              <a:t>inversión</a:t>
            </a:r>
            <a:r>
              <a:rPr lang="es-CO" sz="1200" dirty="0">
                <a:latin typeface="Verdana" panose="020B0604030504040204" pitchFamily="34" charset="0"/>
                <a:ea typeface="Verdana" panose="020B0604030504040204" pitchFamily="34" charset="0"/>
                <a:cs typeface="Verdana" panose="020B0604030504040204" pitchFamily="34" charset="0"/>
              </a:rPr>
              <a:t>, el </a:t>
            </a:r>
            <a:r>
              <a:rPr lang="es-CO" sz="1200" b="1" dirty="0">
                <a:latin typeface="Verdana" panose="020B0604030504040204" pitchFamily="34" charset="0"/>
                <a:ea typeface="Verdana" panose="020B0604030504040204" pitchFamily="34" charset="0"/>
                <a:cs typeface="Verdana" panose="020B0604030504040204" pitchFamily="34" charset="0"/>
              </a:rPr>
              <a:t>62,6</a:t>
            </a:r>
            <a:r>
              <a:rPr lang="es-CO" sz="1200" dirty="0">
                <a:latin typeface="Verdana" panose="020B0604030504040204" pitchFamily="34" charset="0"/>
                <a:ea typeface="Verdana" panose="020B0604030504040204" pitchFamily="34" charset="0"/>
                <a:cs typeface="Verdana" panose="020B0604030504040204" pitchFamily="34" charset="0"/>
              </a:rPr>
              <a:t>% se concentra en </a:t>
            </a:r>
            <a:r>
              <a:rPr lang="es-CO" sz="1200" b="1" dirty="0">
                <a:latin typeface="Verdana" panose="020B0604030504040204" pitchFamily="34" charset="0"/>
                <a:ea typeface="Verdana" panose="020B0604030504040204" pitchFamily="34" charset="0"/>
                <a:cs typeface="Verdana" panose="020B0604030504040204" pitchFamily="34" charset="0"/>
              </a:rPr>
              <a:t>4 entidades </a:t>
            </a:r>
            <a:r>
              <a:rPr lang="es-CO" sz="1200" dirty="0">
                <a:latin typeface="Verdana" panose="020B0604030504040204" pitchFamily="34" charset="0"/>
                <a:ea typeface="Verdana" panose="020B0604030504040204" pitchFamily="34" charset="0"/>
                <a:cs typeface="Verdana" panose="020B0604030504040204" pitchFamily="34" charset="0"/>
              </a:rPr>
              <a:t>así: ICBF (21,4%), Ministerio de Hacienda (18,5%), DPS (11,9%) e </a:t>
            </a:r>
            <a:r>
              <a:rPr lang="es-CO" sz="1200" b="1" dirty="0">
                <a:latin typeface="Verdana" panose="020B0604030504040204" pitchFamily="34" charset="0"/>
                <a:ea typeface="Verdana" panose="020B0604030504040204" pitchFamily="34" charset="0"/>
                <a:cs typeface="Verdana" panose="020B0604030504040204" pitchFamily="34" charset="0"/>
              </a:rPr>
              <a:t>INVIAS</a:t>
            </a:r>
            <a:r>
              <a:rPr lang="es-CO" sz="1200" dirty="0">
                <a:latin typeface="Verdana" panose="020B0604030504040204" pitchFamily="34" charset="0"/>
                <a:ea typeface="Verdana" panose="020B0604030504040204" pitchFamily="34" charset="0"/>
                <a:cs typeface="Verdana" panose="020B0604030504040204" pitchFamily="34" charset="0"/>
              </a:rPr>
              <a:t> (10,8%), </a:t>
            </a:r>
            <a:r>
              <a:rPr lang="es-CO" sz="1200" b="1" dirty="0">
                <a:latin typeface="Verdana" panose="020B0604030504040204" pitchFamily="34" charset="0"/>
                <a:ea typeface="Verdana" panose="020B0604030504040204" pitchFamily="34" charset="0"/>
                <a:cs typeface="Verdana" panose="020B0604030504040204" pitchFamily="34" charset="0"/>
              </a:rPr>
              <a:t>destacando incremento de recursos en esta última entidad.</a:t>
            </a:r>
          </a:p>
          <a:p>
            <a:pPr marL="171450" indent="-171450" algn="just">
              <a:buFont typeface="Arial" panose="020B0604020202020204" pitchFamily="34" charset="0"/>
              <a:buChar char="•"/>
            </a:pPr>
            <a:r>
              <a:rPr lang="es-MX" sz="1200" dirty="0">
                <a:latin typeface="Verdana" panose="020B0604030504040204" pitchFamily="34" charset="0"/>
                <a:ea typeface="Verdana" panose="020B0604030504040204" pitchFamily="34" charset="0"/>
                <a:cs typeface="Verdana" panose="020B0604030504040204" pitchFamily="34" charset="0"/>
              </a:rPr>
              <a:t>El  $ </a:t>
            </a:r>
            <a:r>
              <a:rPr lang="es-MX" sz="1200" b="1" dirty="0">
                <a:latin typeface="Verdana" panose="020B0604030504040204" pitchFamily="34" charset="0"/>
                <a:ea typeface="Verdana" panose="020B0604030504040204" pitchFamily="34" charset="0"/>
                <a:cs typeface="Verdana" panose="020B0604030504040204" pitchFamily="34" charset="0"/>
              </a:rPr>
              <a:t>1,3 billones </a:t>
            </a:r>
            <a:r>
              <a:rPr lang="es-MX" sz="1200" dirty="0">
                <a:latin typeface="Verdana" panose="020B0604030504040204" pitchFamily="34" charset="0"/>
                <a:ea typeface="Verdana" panose="020B0604030504040204" pitchFamily="34" charset="0"/>
                <a:cs typeface="Verdana" panose="020B0604030504040204" pitchFamily="34" charset="0"/>
              </a:rPr>
              <a:t>con cargo al </a:t>
            </a:r>
            <a:r>
              <a:rPr lang="es-MX" sz="1200" b="1" dirty="0">
                <a:latin typeface="Verdana" panose="020B0604030504040204" pitchFamily="34" charset="0"/>
                <a:ea typeface="Verdana" panose="020B0604030504040204" pitchFamily="34" charset="0"/>
                <a:cs typeface="Verdana" panose="020B0604030504040204" pitchFamily="34" charset="0"/>
              </a:rPr>
              <a:t>Ministerio de Hacienda,</a:t>
            </a:r>
            <a:r>
              <a:rPr lang="es-MX" sz="1200" dirty="0">
                <a:latin typeface="Verdana" panose="020B0604030504040204" pitchFamily="34" charset="0"/>
                <a:ea typeface="Verdana" panose="020B0604030504040204" pitchFamily="34" charset="0"/>
                <a:cs typeface="Verdana" panose="020B0604030504040204" pitchFamily="34" charset="0"/>
              </a:rPr>
              <a:t>  se observan sin </a:t>
            </a:r>
            <a:r>
              <a:rPr lang="es-MX" sz="1200" b="1" dirty="0">
                <a:latin typeface="Verdana" panose="020B0604030504040204" pitchFamily="34" charset="0"/>
                <a:ea typeface="Verdana" panose="020B0604030504040204" pitchFamily="34" charset="0"/>
                <a:cs typeface="Verdana" panose="020B0604030504040204" pitchFamily="34" charset="0"/>
              </a:rPr>
              <a:t>distribuir</a:t>
            </a:r>
            <a:r>
              <a:rPr lang="es-MX" sz="1200" dirty="0">
                <a:latin typeface="Verdana" panose="020B0604030504040204" pitchFamily="34" charset="0"/>
                <a:ea typeface="Verdana" panose="020B0604030504040204" pitchFamily="34" charset="0"/>
                <a:cs typeface="Verdana" panose="020B0604030504040204" pitchFamily="34" charset="0"/>
              </a:rPr>
              <a:t>. </a:t>
            </a:r>
          </a:p>
          <a:p>
            <a:endParaRPr lang="es-CO" dirty="0"/>
          </a:p>
          <a:p>
            <a:endParaRPr lang="es-CO" dirty="0"/>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El </a:t>
            </a:r>
            <a:r>
              <a:rPr lang="es-CO" sz="1200" b="1" dirty="0">
                <a:latin typeface="Verdana" panose="020B0604030504040204" pitchFamily="34" charset="0"/>
                <a:ea typeface="Verdana" panose="020B0604030504040204" pitchFamily="34" charset="0"/>
                <a:cs typeface="Verdana" panose="020B0604030504040204" pitchFamily="34" charset="0"/>
              </a:rPr>
              <a:t>punto 2. Participación Política</a:t>
            </a:r>
            <a:r>
              <a:rPr lang="es-CO" sz="1200" dirty="0">
                <a:latin typeface="Verdana" panose="020B0604030504040204" pitchFamily="34" charset="0"/>
                <a:ea typeface="Verdana" panose="020B0604030504040204" pitchFamily="34" charset="0"/>
                <a:cs typeface="Verdana" panose="020B0604030504040204" pitchFamily="34" charset="0"/>
              </a:rPr>
              <a:t> tiene una programación de </a:t>
            </a:r>
            <a:r>
              <a:rPr lang="es-CO" sz="1200" b="1" dirty="0">
                <a:latin typeface="Verdana" panose="020B0604030504040204" pitchFamily="34" charset="0"/>
                <a:ea typeface="Verdana" panose="020B0604030504040204" pitchFamily="34" charset="0"/>
                <a:cs typeface="Verdana" panose="020B0604030504040204" pitchFamily="34" charset="0"/>
              </a:rPr>
              <a:t>$ </a:t>
            </a:r>
            <a:r>
              <a:rPr lang="en-US" sz="1200" b="1" dirty="0">
                <a:latin typeface="Verdana" panose="020B0604030504040204" pitchFamily="34" charset="0"/>
                <a:ea typeface="Verdana" panose="020B0604030504040204" pitchFamily="34" charset="0"/>
              </a:rPr>
              <a:t>105.036 </a:t>
            </a:r>
            <a:r>
              <a:rPr lang="es-CO" sz="1200" b="1" dirty="0">
                <a:latin typeface="Verdana" panose="020B0604030504040204" pitchFamily="34" charset="0"/>
                <a:ea typeface="Verdana" panose="020B0604030504040204" pitchFamily="34" charset="0"/>
              </a:rPr>
              <a:t>millones</a:t>
            </a:r>
            <a:r>
              <a:rPr lang="en-US" sz="1200" b="1" dirty="0">
                <a:latin typeface="Verdana" panose="020B0604030504040204" pitchFamily="34" charset="0"/>
                <a:ea typeface="Verdana" panose="020B0604030504040204" pitchFamily="34" charset="0"/>
              </a:rPr>
              <a:t> para 2022</a:t>
            </a:r>
            <a:r>
              <a:rPr lang="en-US" sz="1200" dirty="0">
                <a:latin typeface="Verdana" panose="020B0604030504040204" pitchFamily="34" charset="0"/>
                <a:ea typeface="Verdana" panose="020B0604030504040204" pitchFamily="34" charset="0"/>
              </a:rPr>
              <a:t>. </a:t>
            </a:r>
            <a:endParaRPr lang="es-CO" sz="1200" dirty="0">
              <a:latin typeface="Verdana" panose="020B0604030504040204" pitchFamily="34" charset="0"/>
              <a:ea typeface="Verdana" panose="020B0604030504040204" pitchFamily="34" charset="0"/>
              <a:cs typeface="Verdana" panose="020B0604030504040204" pitchFamily="34" charset="0"/>
            </a:endParaRPr>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La programación de recursos para el </a:t>
            </a:r>
            <a:r>
              <a:rPr lang="es-CO" sz="1200" b="1" dirty="0">
                <a:latin typeface="Verdana" panose="020B0604030504040204" pitchFamily="34" charset="0"/>
                <a:ea typeface="Verdana" panose="020B0604030504040204" pitchFamily="34" charset="0"/>
                <a:cs typeface="Verdana" panose="020B0604030504040204" pitchFamily="34" charset="0"/>
              </a:rPr>
              <a:t>Departamento Administrativo de la Función Pública</a:t>
            </a:r>
            <a:r>
              <a:rPr lang="es-CO" sz="1200" dirty="0">
                <a:latin typeface="Verdana" panose="020B0604030504040204" pitchFamily="34" charset="0"/>
                <a:ea typeface="Verdana" panose="020B0604030504040204" pitchFamily="34" charset="0"/>
                <a:cs typeface="Verdana" panose="020B0604030504040204" pitchFamily="34" charset="0"/>
              </a:rPr>
              <a:t>, responsable del plan de formación de veedores y de la rendición de cuentas de paz, </a:t>
            </a:r>
            <a:r>
              <a:rPr lang="es-CO" sz="1200" b="1" dirty="0">
                <a:latin typeface="Verdana" panose="020B0604030504040204" pitchFamily="34" charset="0"/>
                <a:ea typeface="Verdana" panose="020B0604030504040204" pitchFamily="34" charset="0"/>
                <a:cs typeface="Verdana" panose="020B0604030504040204" pitchFamily="34" charset="0"/>
              </a:rPr>
              <a:t>baja a $ 237 millones.  </a:t>
            </a:r>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Mientras en 2020 el </a:t>
            </a:r>
            <a:r>
              <a:rPr lang="es-CO" sz="1200" b="1" dirty="0">
                <a:latin typeface="Verdana" panose="020B0604030504040204" pitchFamily="34" charset="0"/>
                <a:ea typeface="Verdana" panose="020B0604030504040204" pitchFamily="34" charset="0"/>
                <a:cs typeface="Verdana" panose="020B0604030504040204" pitchFamily="34" charset="0"/>
              </a:rPr>
              <a:t>Departamento Nacional de Planeación </a:t>
            </a:r>
            <a:r>
              <a:rPr lang="es-CO" sz="1200" dirty="0">
                <a:latin typeface="Verdana" panose="020B0604030504040204" pitchFamily="34" charset="0"/>
                <a:ea typeface="Verdana" panose="020B0604030504040204" pitchFamily="34" charset="0"/>
                <a:cs typeface="Verdana" panose="020B0604030504040204" pitchFamily="34" charset="0"/>
              </a:rPr>
              <a:t>ejecutó 285 millones para los indicadores de planeación participativa, </a:t>
            </a:r>
            <a:r>
              <a:rPr lang="es-CO" sz="1200" b="1" dirty="0">
                <a:latin typeface="Verdana" panose="020B0604030504040204" pitchFamily="34" charset="0"/>
                <a:ea typeface="Verdana" panose="020B0604030504040204" pitchFamily="34" charset="0"/>
                <a:cs typeface="Verdana" panose="020B0604030504040204" pitchFamily="34" charset="0"/>
              </a:rPr>
              <a:t>No se evidencia programación de recursos para 2021 y 2022</a:t>
            </a:r>
            <a:r>
              <a:rPr lang="es-CO" sz="1200" dirty="0">
                <a:latin typeface="Verdana" panose="020B0604030504040204" pitchFamily="34" charset="0"/>
                <a:ea typeface="Verdana" panose="020B0604030504040204" pitchFamily="34" charset="0"/>
                <a:cs typeface="Verdana" panose="020B0604030504040204" pitchFamily="34" charset="0"/>
              </a:rPr>
              <a:t>. </a:t>
            </a:r>
          </a:p>
          <a:p>
            <a:pPr marL="171450" indent="-171450" algn="just">
              <a:buFont typeface="Arial" panose="020B0604020202020204" pitchFamily="34" charset="0"/>
              <a:buChar char="•"/>
            </a:pPr>
            <a:r>
              <a:rPr lang="es-ES" sz="1200" dirty="0">
                <a:latin typeface="Verdana" panose="020B0604030504040204" pitchFamily="34" charset="0"/>
                <a:ea typeface="Verdana" panose="020B0604030504040204" pitchFamily="34" charset="0"/>
                <a:cs typeface="Verdana" panose="020B0604030504040204" pitchFamily="34" charset="0"/>
              </a:rPr>
              <a:t>Para la </a:t>
            </a:r>
            <a:r>
              <a:rPr lang="es-ES" sz="1200" b="1" dirty="0">
                <a:latin typeface="Verdana" panose="020B0604030504040204" pitchFamily="34" charset="0"/>
                <a:ea typeface="Verdana" panose="020B0604030504040204" pitchFamily="34" charset="0"/>
                <a:cs typeface="Verdana" panose="020B0604030504040204" pitchFamily="34" charset="0"/>
              </a:rPr>
              <a:t>Registraduría Nacional</a:t>
            </a:r>
            <a:r>
              <a:rPr lang="es-ES" sz="1200" dirty="0">
                <a:latin typeface="Verdana" panose="020B0604030504040204" pitchFamily="34" charset="0"/>
                <a:ea typeface="Verdana" panose="020B0604030504040204" pitchFamily="34" charset="0"/>
                <a:cs typeface="Verdana" panose="020B0604030504040204" pitchFamily="34" charset="0"/>
              </a:rPr>
              <a:t> </a:t>
            </a:r>
            <a:r>
              <a:rPr lang="es-ES" sz="1200" b="1" dirty="0">
                <a:latin typeface="Verdana" panose="020B0604030504040204" pitchFamily="34" charset="0"/>
                <a:ea typeface="Verdana" panose="020B0604030504040204" pitchFamily="34" charset="0"/>
                <a:cs typeface="Verdana" panose="020B0604030504040204" pitchFamily="34" charset="0"/>
              </a:rPr>
              <a:t>del Estado Civil </a:t>
            </a:r>
            <a:r>
              <a:rPr lang="es-ES" sz="1200" dirty="0">
                <a:latin typeface="Verdana" panose="020B0604030504040204" pitchFamily="34" charset="0"/>
                <a:ea typeface="Verdana" panose="020B0604030504040204" pitchFamily="34" charset="0"/>
                <a:cs typeface="Verdana" panose="020B0604030504040204" pitchFamily="34" charset="0"/>
              </a:rPr>
              <a:t>se programan </a:t>
            </a:r>
            <a:r>
              <a:rPr lang="es-ES" sz="1200" b="1" dirty="0">
                <a:latin typeface="Verdana" panose="020B0604030504040204" pitchFamily="34" charset="0"/>
                <a:ea typeface="Verdana" panose="020B0604030504040204" pitchFamily="34" charset="0"/>
                <a:cs typeface="Verdana" panose="020B0604030504040204" pitchFamily="34" charset="0"/>
              </a:rPr>
              <a:t>$ 85.182 millones </a:t>
            </a:r>
            <a:r>
              <a:rPr lang="es-ES" sz="1200" dirty="0">
                <a:latin typeface="Verdana" panose="020B0604030504040204" pitchFamily="34" charset="0"/>
                <a:ea typeface="Verdana" panose="020B0604030504040204" pitchFamily="34" charset="0"/>
                <a:cs typeface="Verdana" panose="020B0604030504040204" pitchFamily="34" charset="0"/>
              </a:rPr>
              <a:t>de funcionamiento, lo cual representa </a:t>
            </a:r>
            <a:r>
              <a:rPr lang="es-ES" sz="1200" b="1" dirty="0">
                <a:latin typeface="Verdana" panose="020B0604030504040204" pitchFamily="34" charset="0"/>
                <a:ea typeface="Verdana" panose="020B0604030504040204" pitchFamily="34" charset="0"/>
                <a:cs typeface="Verdana" panose="020B0604030504040204" pitchFamily="34" charset="0"/>
              </a:rPr>
              <a:t>un incremento significativo </a:t>
            </a:r>
            <a:r>
              <a:rPr lang="es-ES" sz="1200" dirty="0">
                <a:latin typeface="Verdana" panose="020B0604030504040204" pitchFamily="34" charset="0"/>
                <a:ea typeface="Verdana" panose="020B0604030504040204" pitchFamily="34" charset="0"/>
                <a:cs typeface="Verdana" panose="020B0604030504040204" pitchFamily="34" charset="0"/>
              </a:rPr>
              <a:t>frente a </a:t>
            </a:r>
            <a:r>
              <a:rPr lang="es-ES" sz="1200" b="1" dirty="0">
                <a:latin typeface="Verdana" panose="020B0604030504040204" pitchFamily="34" charset="0"/>
                <a:ea typeface="Verdana" panose="020B0604030504040204" pitchFamily="34" charset="0"/>
                <a:cs typeface="Verdana" panose="020B0604030504040204" pitchFamily="34" charset="0"/>
              </a:rPr>
              <a:t>$ 0 en 2021 </a:t>
            </a:r>
            <a:r>
              <a:rPr lang="es-ES" sz="1200" dirty="0">
                <a:latin typeface="Verdana" panose="020B0604030504040204" pitchFamily="34" charset="0"/>
                <a:ea typeface="Verdana" panose="020B0604030504040204" pitchFamily="34" charset="0"/>
                <a:cs typeface="Verdana" panose="020B0604030504040204" pitchFamily="34" charset="0"/>
              </a:rPr>
              <a:t>y </a:t>
            </a:r>
            <a:r>
              <a:rPr lang="es-ES" sz="1200" b="1" dirty="0">
                <a:latin typeface="Verdana" panose="020B0604030504040204" pitchFamily="34" charset="0"/>
                <a:ea typeface="Verdana" panose="020B0604030504040204" pitchFamily="34" charset="0"/>
                <a:cs typeface="Verdana" panose="020B0604030504040204" pitchFamily="34" charset="0"/>
              </a:rPr>
              <a:t>$ 10.846 millones en 2020</a:t>
            </a:r>
            <a:r>
              <a:rPr lang="es-ES" sz="1200" dirty="0">
                <a:latin typeface="Verdana" panose="020B0604030504040204" pitchFamily="34" charset="0"/>
                <a:ea typeface="Verdana" panose="020B0604030504040204" pitchFamily="34" charset="0"/>
                <a:cs typeface="Verdana" panose="020B0604030504040204" pitchFamily="34" charset="0"/>
              </a:rPr>
              <a:t>.</a:t>
            </a:r>
          </a:p>
          <a:p>
            <a:pPr marL="171450" indent="-171450" algn="just">
              <a:buFont typeface="Arial" panose="020B0604020202020204" pitchFamily="34" charset="0"/>
              <a:buChar char="•"/>
            </a:pPr>
            <a:r>
              <a:rPr lang="es-ES" sz="1200" dirty="0">
                <a:latin typeface="Verdana" panose="020B0604030504040204" pitchFamily="34" charset="0"/>
                <a:ea typeface="Verdana" panose="020B0604030504040204" pitchFamily="34" charset="0"/>
                <a:cs typeface="Verdana" panose="020B0604030504040204" pitchFamily="34" charset="0"/>
              </a:rPr>
              <a:t>No se programan recursos con cargo a </a:t>
            </a:r>
            <a:r>
              <a:rPr lang="es-ES" sz="1200" b="1" dirty="0">
                <a:latin typeface="Verdana" panose="020B0604030504040204" pitchFamily="34" charset="0"/>
                <a:ea typeface="Verdana" panose="020B0604030504040204" pitchFamily="34" charset="0"/>
                <a:cs typeface="Verdana" panose="020B0604030504040204" pitchFamily="34" charset="0"/>
              </a:rPr>
              <a:t>MINTIC ni en el Fondo Único de las Tecnologías de la Información y las Comunicaciones </a:t>
            </a:r>
            <a:r>
              <a:rPr lang="es-ES" sz="1200" dirty="0">
                <a:latin typeface="Verdana" panose="020B0604030504040204" pitchFamily="34" charset="0"/>
                <a:ea typeface="Verdana" panose="020B0604030504040204" pitchFamily="34" charset="0"/>
                <a:cs typeface="Verdana" panose="020B0604030504040204" pitchFamily="34" charset="0"/>
              </a:rPr>
              <a:t>para dar continuidad a la divulgación del trabajo de las organizaciones sociales y de contenidos de paz en radiodifusión sonora y canales públicos de televisión. </a:t>
            </a:r>
          </a:p>
          <a:p>
            <a:pPr marL="171450" indent="-171450" algn="just">
              <a:buFont typeface="Arial" panose="020B0604020202020204" pitchFamily="34" charset="0"/>
              <a:buChar char="•"/>
            </a:pPr>
            <a:r>
              <a:rPr lang="es-ES" sz="1200" dirty="0">
                <a:latin typeface="Verdana" panose="020B0604030504040204" pitchFamily="34" charset="0"/>
                <a:ea typeface="Verdana" panose="020B0604030504040204" pitchFamily="34" charset="0"/>
                <a:cs typeface="Verdana" panose="020B0604030504040204" pitchFamily="34" charset="0"/>
              </a:rPr>
              <a:t>Se programan </a:t>
            </a:r>
            <a:r>
              <a:rPr lang="es-ES" sz="1200" b="1" dirty="0">
                <a:latin typeface="Verdana" panose="020B0604030504040204" pitchFamily="34" charset="0"/>
                <a:ea typeface="Verdana" panose="020B0604030504040204" pitchFamily="34" charset="0"/>
                <a:cs typeface="Verdana" panose="020B0604030504040204" pitchFamily="34" charset="0"/>
              </a:rPr>
              <a:t>$15.897 millones del SGP </a:t>
            </a:r>
            <a:r>
              <a:rPr lang="es-ES" sz="1200" dirty="0">
                <a:latin typeface="Verdana" panose="020B0604030504040204" pitchFamily="34" charset="0"/>
                <a:ea typeface="Verdana" panose="020B0604030504040204" pitchFamily="34" charset="0"/>
                <a:cs typeface="Verdana" panose="020B0604030504040204" pitchFamily="34" charset="0"/>
              </a:rPr>
              <a:t>en Ministerio de Hacienda, sin especificar su destinación.</a:t>
            </a:r>
          </a:p>
          <a:p>
            <a:pPr marL="171450" indent="-171450" algn="just">
              <a:buFont typeface="Arial" panose="020B0604020202020204" pitchFamily="34" charset="0"/>
              <a:buChar char="•"/>
            </a:pPr>
            <a:r>
              <a:rPr lang="es-ES" sz="1200" b="1" dirty="0">
                <a:latin typeface="Verdana" panose="020B0604030504040204" pitchFamily="34" charset="0"/>
                <a:ea typeface="Verdana" panose="020B0604030504040204" pitchFamily="34" charset="0"/>
                <a:cs typeface="Verdana" panose="020B0604030504040204" pitchFamily="34" charset="0"/>
              </a:rPr>
              <a:t>No se registra programación presupuestal para el Sistema Integral de Seguridad (SISEP)</a:t>
            </a:r>
            <a:r>
              <a:rPr lang="es-ES" sz="1200" dirty="0">
                <a:latin typeface="Verdana" panose="020B0604030504040204" pitchFamily="34" charset="0"/>
                <a:ea typeface="Verdana" panose="020B0604030504040204" pitchFamily="34" charset="0"/>
                <a:cs typeface="Verdana" panose="020B0604030504040204" pitchFamily="34" charset="0"/>
              </a:rPr>
              <a:t>, fundamental para el ejercicio de la política y la participación ciudadana en condiciones de seguridad.</a:t>
            </a:r>
          </a:p>
          <a:p>
            <a:pPr marL="171450" indent="-171450" algn="just">
              <a:buFont typeface="Arial" panose="020B0604020202020204" pitchFamily="34" charset="0"/>
              <a:buChar char="•"/>
            </a:pPr>
            <a:endParaRPr lang="es-CO" sz="1600" b="1" dirty="0">
              <a:latin typeface="Verdana" panose="020B0604030504040204" pitchFamily="34" charset="0"/>
              <a:ea typeface="Verdana" panose="020B0604030504040204" pitchFamily="34" charset="0"/>
              <a:cs typeface="Verdana" panose="020B0604030504040204" pitchFamily="34" charset="0"/>
            </a:endParaRPr>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Para el </a:t>
            </a:r>
            <a:r>
              <a:rPr lang="es-CO" sz="1200" b="1" dirty="0">
                <a:latin typeface="Verdana" panose="020B0604030504040204" pitchFamily="34" charset="0"/>
                <a:ea typeface="Verdana" panose="020B0604030504040204" pitchFamily="34" charset="0"/>
                <a:cs typeface="Verdana" panose="020B0604030504040204" pitchFamily="34" charset="0"/>
              </a:rPr>
              <a:t>punto 3. Fin del Conflicto </a:t>
            </a:r>
            <a:r>
              <a:rPr lang="es-CO" sz="1200" dirty="0">
                <a:latin typeface="Verdana" panose="020B0604030504040204" pitchFamily="34" charset="0"/>
                <a:ea typeface="Verdana" panose="020B0604030504040204" pitchFamily="34" charset="0"/>
                <a:cs typeface="Verdana" panose="020B0604030504040204" pitchFamily="34" charset="0"/>
              </a:rPr>
              <a:t>se programan  </a:t>
            </a:r>
            <a:r>
              <a:rPr lang="es-CO" sz="1200" b="1" dirty="0">
                <a:latin typeface="Verdana" panose="020B0604030504040204" pitchFamily="34" charset="0"/>
                <a:ea typeface="Verdana" panose="020B0604030504040204" pitchFamily="34" charset="0"/>
                <a:cs typeface="Verdana" panose="020B0604030504040204" pitchFamily="34" charset="0"/>
              </a:rPr>
              <a:t>$ 629.640</a:t>
            </a:r>
            <a:r>
              <a:rPr lang="es-CO" sz="1200" b="1" dirty="0">
                <a:latin typeface="Verdana" panose="020B0604030504040204" pitchFamily="34" charset="0"/>
                <a:ea typeface="Verdana" panose="020B0604030504040204" pitchFamily="34" charset="0"/>
              </a:rPr>
              <a:t> millones </a:t>
            </a:r>
            <a:r>
              <a:rPr lang="es-CO" sz="1200" dirty="0">
                <a:latin typeface="Verdana" panose="020B0604030504040204" pitchFamily="34" charset="0"/>
                <a:ea typeface="Verdana" panose="020B0604030504040204" pitchFamily="34" charset="0"/>
              </a:rPr>
              <a:t>para la vigencia 2022, de los cuales </a:t>
            </a:r>
            <a:r>
              <a:rPr lang="es-CO" sz="1200" b="1" dirty="0">
                <a:latin typeface="Verdana" panose="020B0604030504040204" pitchFamily="34" charset="0"/>
                <a:ea typeface="Verdana" panose="020B0604030504040204" pitchFamily="34" charset="0"/>
              </a:rPr>
              <a:t>$582.000 millones (92%) </a:t>
            </a:r>
            <a:r>
              <a:rPr lang="es-CO" sz="1200" dirty="0">
                <a:latin typeface="Verdana" panose="020B0604030504040204" pitchFamily="34" charset="0"/>
                <a:ea typeface="Verdana" panose="020B0604030504040204" pitchFamily="34" charset="0"/>
              </a:rPr>
              <a:t>se encuentran  asignados al Ministerio de Hacienda, sin distribución. Se programan por el </a:t>
            </a:r>
            <a:r>
              <a:rPr lang="es-CO" sz="1200" b="1" dirty="0">
                <a:latin typeface="Verdana" panose="020B0604030504040204" pitchFamily="34" charset="0"/>
                <a:ea typeface="Verdana" panose="020B0604030504040204" pitchFamily="34" charset="0"/>
              </a:rPr>
              <a:t>SGP $ 88 millones</a:t>
            </a:r>
            <a:r>
              <a:rPr lang="es-CO" sz="1200" dirty="0">
                <a:latin typeface="Verdana" panose="020B0604030504040204" pitchFamily="34" charset="0"/>
                <a:ea typeface="Verdana" panose="020B0604030504040204" pitchFamily="34" charset="0"/>
              </a:rPr>
              <a:t>, sin especificar su destinación, el resto corresponde al PGN.</a:t>
            </a:r>
          </a:p>
          <a:p>
            <a:pPr marL="171450" indent="-171450" algn="just">
              <a:buFont typeface="Arial" panose="020B0604020202020204" pitchFamily="34" charset="0"/>
              <a:buChar char="•"/>
            </a:pPr>
            <a:r>
              <a:rPr lang="es-CO" sz="1200" b="1" dirty="0">
                <a:latin typeface="Verdana" panose="020B0604030504040204" pitchFamily="34" charset="0"/>
                <a:ea typeface="Verdana" panose="020B0604030504040204" pitchFamily="34" charset="0"/>
              </a:rPr>
              <a:t>La Agencia Nacional para la Reincorporación </a:t>
            </a:r>
            <a:r>
              <a:rPr lang="es-CO" sz="1200" dirty="0">
                <a:latin typeface="Verdana" panose="020B0604030504040204" pitchFamily="34" charset="0"/>
                <a:ea typeface="Verdana" panose="020B0604030504040204" pitchFamily="34" charset="0"/>
              </a:rPr>
              <a:t>registra una asignación de </a:t>
            </a:r>
            <a:r>
              <a:rPr lang="es-CO" sz="1200" b="1" dirty="0">
                <a:latin typeface="Verdana" panose="020B0604030504040204" pitchFamily="34" charset="0"/>
                <a:ea typeface="Verdana" panose="020B0604030504040204" pitchFamily="34" charset="0"/>
              </a:rPr>
              <a:t>$ 8.133 millones en 2021 y $11.700 millones en 2022, </a:t>
            </a:r>
            <a:r>
              <a:rPr lang="es-CO" sz="1200" dirty="0">
                <a:latin typeface="Verdana" panose="020B0604030504040204" pitchFamily="34" charset="0"/>
                <a:ea typeface="Verdana" panose="020B0604030504040204" pitchFamily="34" charset="0"/>
              </a:rPr>
              <a:t>mientras que </a:t>
            </a:r>
            <a:r>
              <a:rPr lang="es-CO" sz="1200" b="1" dirty="0">
                <a:latin typeface="Verdana" panose="020B0604030504040204" pitchFamily="34" charset="0"/>
                <a:ea typeface="Verdana" panose="020B0604030504040204" pitchFamily="34" charset="0"/>
              </a:rPr>
              <a:t>en 2020 ejecutó $87.882 millones.</a:t>
            </a:r>
            <a:endParaRPr lang="es-CO" sz="1200" dirty="0">
              <a:latin typeface="Verdana" panose="020B0604030504040204" pitchFamily="34" charset="0"/>
              <a:ea typeface="Verdana" panose="020B0604030504040204" pitchFamily="34" charset="0"/>
            </a:endParaRPr>
          </a:p>
          <a:p>
            <a:pPr marL="171450" indent="-171450" algn="just">
              <a:buFont typeface="Arial" panose="020B0604020202020204" pitchFamily="34" charset="0"/>
              <a:buChar char="•"/>
            </a:pPr>
            <a:r>
              <a:rPr lang="es-CO" sz="1200" b="1" dirty="0">
                <a:latin typeface="Verdana" panose="020B0604030504040204" pitchFamily="34" charset="0"/>
                <a:ea typeface="Verdana" panose="020B0604030504040204" pitchFamily="34" charset="0"/>
                <a:cs typeface="Verdana" panose="020B0604030504040204" pitchFamily="34" charset="0"/>
              </a:rPr>
              <a:t>La Defensoría del Pueblo </a:t>
            </a:r>
            <a:r>
              <a:rPr lang="es-CO" sz="1200" dirty="0">
                <a:latin typeface="Verdana" panose="020B0604030504040204" pitchFamily="34" charset="0"/>
                <a:ea typeface="Verdana" panose="020B0604030504040204" pitchFamily="34" charset="0"/>
                <a:cs typeface="Verdana" panose="020B0604030504040204" pitchFamily="34" charset="0"/>
              </a:rPr>
              <a:t>registra un notable incremento con la programación de</a:t>
            </a:r>
            <a:r>
              <a:rPr lang="es-CO" sz="1200" b="1" dirty="0">
                <a:latin typeface="Verdana" panose="020B0604030504040204" pitchFamily="34" charset="0"/>
                <a:ea typeface="Verdana" panose="020B0604030504040204" pitchFamily="34" charset="0"/>
                <a:cs typeface="Verdana" panose="020B0604030504040204" pitchFamily="34" charset="0"/>
              </a:rPr>
              <a:t> $2.996 millones </a:t>
            </a:r>
            <a:r>
              <a:rPr lang="es-CO" sz="1200" dirty="0">
                <a:latin typeface="Verdana" panose="020B0604030504040204" pitchFamily="34" charset="0"/>
                <a:ea typeface="Verdana" panose="020B0604030504040204" pitchFamily="34" charset="0"/>
                <a:cs typeface="Verdana" panose="020B0604030504040204" pitchFamily="34" charset="0"/>
              </a:rPr>
              <a:t>respecto de $ 1.468 millones programados en 2021. </a:t>
            </a:r>
            <a:endParaRPr lang="es-CO" sz="1200" b="1" dirty="0">
              <a:latin typeface="Verdana" panose="020B0604030504040204" pitchFamily="34" charset="0"/>
              <a:ea typeface="Verdana" panose="020B0604030504040204" pitchFamily="34" charset="0"/>
              <a:cs typeface="Verdana" panose="020B0604030504040204" pitchFamily="34" charset="0"/>
            </a:endParaRPr>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La </a:t>
            </a:r>
            <a:r>
              <a:rPr lang="es-CO" sz="1200" b="1" dirty="0">
                <a:latin typeface="Verdana" panose="020B0604030504040204" pitchFamily="34" charset="0"/>
                <a:ea typeface="Verdana" panose="020B0604030504040204" pitchFamily="34" charset="0"/>
                <a:cs typeface="Verdana" panose="020B0604030504040204" pitchFamily="34" charset="0"/>
              </a:rPr>
              <a:t>Fiscalía General de la Nación </a:t>
            </a:r>
            <a:r>
              <a:rPr lang="es-CO" sz="1200" dirty="0">
                <a:latin typeface="Verdana" panose="020B0604030504040204" pitchFamily="34" charset="0"/>
                <a:ea typeface="Verdana" panose="020B0604030504040204" pitchFamily="34" charset="0"/>
                <a:cs typeface="Verdana" panose="020B0604030504040204" pitchFamily="34" charset="0"/>
              </a:rPr>
              <a:t>tiene apropiados </a:t>
            </a:r>
            <a:r>
              <a:rPr lang="es-CO" sz="1200" b="1" dirty="0">
                <a:latin typeface="Verdana" panose="020B0604030504040204" pitchFamily="34" charset="0"/>
                <a:ea typeface="Verdana" panose="020B0604030504040204" pitchFamily="34" charset="0"/>
                <a:cs typeface="Verdana" panose="020B0604030504040204" pitchFamily="34" charset="0"/>
              </a:rPr>
              <a:t>$ 7.760 millones</a:t>
            </a:r>
            <a:r>
              <a:rPr lang="es-CO" sz="1200" dirty="0">
                <a:latin typeface="Verdana" panose="020B0604030504040204" pitchFamily="34" charset="0"/>
                <a:ea typeface="Verdana" panose="020B0604030504040204" pitchFamily="34" charset="0"/>
                <a:cs typeface="Verdana" panose="020B0604030504040204" pitchFamily="34" charset="0"/>
              </a:rPr>
              <a:t>, un </a:t>
            </a:r>
            <a:r>
              <a:rPr lang="es-CO" sz="1200" b="1" dirty="0">
                <a:latin typeface="Verdana" panose="020B0604030504040204" pitchFamily="34" charset="0"/>
                <a:ea typeface="Verdana" panose="020B0604030504040204" pitchFamily="34" charset="0"/>
                <a:cs typeface="Verdana" panose="020B0604030504040204" pitchFamily="34" charset="0"/>
              </a:rPr>
              <a:t>51% menos </a:t>
            </a:r>
            <a:r>
              <a:rPr lang="es-CO" sz="1200" dirty="0">
                <a:latin typeface="Verdana" panose="020B0604030504040204" pitchFamily="34" charset="0"/>
                <a:ea typeface="Verdana" panose="020B0604030504040204" pitchFamily="34" charset="0"/>
                <a:cs typeface="Verdana" panose="020B0604030504040204" pitchFamily="34" charset="0"/>
              </a:rPr>
              <a:t>respecto de 2021, </a:t>
            </a:r>
            <a:r>
              <a:rPr lang="es-CO" sz="1200" dirty="0">
                <a:latin typeface="Verdana" panose="020B0604030504040204" pitchFamily="34" charset="0"/>
                <a:ea typeface="Verdana" panose="020B0604030504040204" pitchFamily="34" charset="0"/>
              </a:rPr>
              <a:t> para la ejecución de indicadores relacionados con el esclarecimiento y judicialización de conductas criminales (UEI). </a:t>
            </a:r>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rPr>
              <a:t>El </a:t>
            </a:r>
            <a:r>
              <a:rPr lang="es-CO" sz="1200" b="1" dirty="0">
                <a:latin typeface="Verdana" panose="020B0604030504040204" pitchFamily="34" charset="0"/>
                <a:ea typeface="Verdana" panose="020B0604030504040204" pitchFamily="34" charset="0"/>
              </a:rPr>
              <a:t>Ministerio de Defensa Nacional </a:t>
            </a:r>
            <a:r>
              <a:rPr lang="es-CO" sz="1200" dirty="0">
                <a:latin typeface="Verdana" panose="020B0604030504040204" pitchFamily="34" charset="0"/>
                <a:ea typeface="Verdana" panose="020B0604030504040204" pitchFamily="34" charset="0"/>
              </a:rPr>
              <a:t>tiene una programación de </a:t>
            </a:r>
            <a:r>
              <a:rPr lang="es-CO" sz="1200" b="1" dirty="0">
                <a:latin typeface="Verdana" panose="020B0604030504040204" pitchFamily="34" charset="0"/>
                <a:ea typeface="Verdana" panose="020B0604030504040204" pitchFamily="34" charset="0"/>
              </a:rPr>
              <a:t>$2.641 millones, </a:t>
            </a:r>
            <a:r>
              <a:rPr lang="es-CO" sz="1200" dirty="0">
                <a:latin typeface="Verdana" panose="020B0604030504040204" pitchFamily="34" charset="0"/>
                <a:ea typeface="Verdana" panose="020B0604030504040204" pitchFamily="34" charset="0"/>
              </a:rPr>
              <a:t>sin especificar su destinación.</a:t>
            </a:r>
            <a:r>
              <a:rPr lang="es-CO" sz="1200" b="1" dirty="0">
                <a:latin typeface="Verdana" panose="020B0604030504040204" pitchFamily="34" charset="0"/>
                <a:ea typeface="Verdana" panose="020B0604030504040204" pitchFamily="34" charset="0"/>
              </a:rPr>
              <a:t> </a:t>
            </a:r>
            <a:r>
              <a:rPr lang="es-CO" sz="1200" dirty="0">
                <a:latin typeface="Verdana" panose="020B0604030504040204" pitchFamily="34" charset="0"/>
                <a:ea typeface="Verdana" panose="020B0604030504040204" pitchFamily="34" charset="0"/>
              </a:rPr>
              <a:t>Mientras que la </a:t>
            </a:r>
            <a:r>
              <a:rPr lang="es-CO" sz="1200" b="1" dirty="0">
                <a:latin typeface="Verdana" panose="020B0604030504040204" pitchFamily="34" charset="0"/>
                <a:ea typeface="Verdana" panose="020B0604030504040204" pitchFamily="34" charset="0"/>
              </a:rPr>
              <a:t>Policía Nacional  </a:t>
            </a:r>
            <a:r>
              <a:rPr lang="es-CO" sz="1200" dirty="0">
                <a:latin typeface="Verdana" panose="020B0604030504040204" pitchFamily="34" charset="0"/>
                <a:ea typeface="Verdana" panose="020B0604030504040204" pitchFamily="34" charset="0"/>
              </a:rPr>
              <a:t>ejecutó en 2020 </a:t>
            </a:r>
            <a:r>
              <a:rPr lang="es-CO" sz="1200" b="1" dirty="0">
                <a:latin typeface="Verdana" panose="020B0604030504040204" pitchFamily="34" charset="0"/>
                <a:ea typeface="Verdana" panose="020B0604030504040204" pitchFamily="34" charset="0"/>
              </a:rPr>
              <a:t>$166.506 millones, </a:t>
            </a:r>
            <a:r>
              <a:rPr lang="es-CO" sz="1200" dirty="0">
                <a:latin typeface="Verdana" panose="020B0604030504040204" pitchFamily="34" charset="0"/>
                <a:ea typeface="Verdana" panose="020B0604030504040204" pitchFamily="34" charset="0"/>
              </a:rPr>
              <a:t>no registra asignación en 2021 y 2022. </a:t>
            </a:r>
          </a:p>
          <a:p>
            <a:pPr marL="171450" indent="-171450" algn="just">
              <a:buFont typeface="Arial" panose="020B0604020202020204" pitchFamily="34" charset="0"/>
              <a:buChar char="•"/>
            </a:pPr>
            <a:r>
              <a:rPr lang="es-CO" sz="1200" b="1" dirty="0">
                <a:latin typeface="Verdana" panose="020B0604030504040204" pitchFamily="34" charset="0"/>
                <a:ea typeface="Verdana" panose="020B0604030504040204" pitchFamily="34" charset="0"/>
                <a:cs typeface="Verdana" panose="020B0604030504040204" pitchFamily="34" charset="0"/>
              </a:rPr>
              <a:t>Presidencia de la República no tiene asignación en 2022 </a:t>
            </a:r>
            <a:r>
              <a:rPr lang="es-CO" sz="1200" dirty="0">
                <a:latin typeface="Verdana" panose="020B0604030504040204" pitchFamily="34" charset="0"/>
                <a:ea typeface="Verdana" panose="020B0604030504040204" pitchFamily="34" charset="0"/>
                <a:cs typeface="Verdana" panose="020B0604030504040204" pitchFamily="34" charset="0"/>
              </a:rPr>
              <a:t>para las acciones de garantías de seguridad y desmantelamiento de organizaciones criminales.</a:t>
            </a:r>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Para </a:t>
            </a:r>
            <a:r>
              <a:rPr lang="es-CO" sz="1200" b="1" dirty="0">
                <a:latin typeface="Verdana" panose="020B0604030504040204" pitchFamily="34" charset="0"/>
                <a:ea typeface="Verdana" panose="020B0604030504040204" pitchFamily="34" charset="0"/>
                <a:cs typeface="Verdana" panose="020B0604030504040204" pitchFamily="34" charset="0"/>
              </a:rPr>
              <a:t>la Unidad Nacional de Protección </a:t>
            </a:r>
            <a:r>
              <a:rPr lang="es-CO" sz="1200" dirty="0">
                <a:latin typeface="Verdana" panose="020B0604030504040204" pitchFamily="34" charset="0"/>
                <a:ea typeface="Verdana" panose="020B0604030504040204" pitchFamily="34" charset="0"/>
                <a:cs typeface="Verdana" panose="020B0604030504040204" pitchFamily="34" charset="0"/>
              </a:rPr>
              <a:t>fueron programados </a:t>
            </a:r>
            <a:r>
              <a:rPr lang="es-CO" sz="1200" b="1" dirty="0">
                <a:latin typeface="Verdana" panose="020B0604030504040204" pitchFamily="34" charset="0"/>
                <a:ea typeface="Verdana" panose="020B0604030504040204" pitchFamily="34" charset="0"/>
                <a:cs typeface="Verdana" panose="020B0604030504040204" pitchFamily="34" charset="0"/>
              </a:rPr>
              <a:t>$</a:t>
            </a:r>
            <a:r>
              <a:rPr lang="es-CO" sz="1200" b="1" dirty="0">
                <a:latin typeface="Verdana" panose="020B0604030504040204" pitchFamily="34" charset="0"/>
                <a:ea typeface="Verdana" panose="020B0604030504040204" pitchFamily="34" charset="0"/>
              </a:rPr>
              <a:t>19.392  millones</a:t>
            </a:r>
            <a:r>
              <a:rPr lang="es-CO" sz="1200" dirty="0">
                <a:latin typeface="Verdana" panose="020B0604030504040204" pitchFamily="34" charset="0"/>
                <a:ea typeface="Verdana" panose="020B0604030504040204" pitchFamily="34" charset="0"/>
              </a:rPr>
              <a:t>, representando una reducción significativa; en 2020 ejecutó  192.140 millones y en 2021 fueron programados $ 174.571 millones, para los programas de protección de exintegrantes de las FARC, líderes sociales y defensores de derechos humanos.</a:t>
            </a:r>
          </a:p>
          <a:p>
            <a:endParaRPr lang="es-CO" dirty="0"/>
          </a:p>
          <a:p>
            <a:pPr marL="171450" indent="-171450" algn="just">
              <a:buFont typeface="Arial" panose="020B0604020202020204" pitchFamily="34" charset="0"/>
              <a:buChar char="•"/>
            </a:pPr>
            <a:r>
              <a:rPr lang="es-CO" sz="1200" dirty="0">
                <a:latin typeface="Verdana" panose="020B0604030504040204" pitchFamily="34" charset="0"/>
                <a:ea typeface="Verdana" panose="020B0604030504040204" pitchFamily="34" charset="0"/>
                <a:cs typeface="Verdana" panose="020B0604030504040204" pitchFamily="34" charset="0"/>
              </a:rPr>
              <a:t>Para el </a:t>
            </a:r>
            <a:r>
              <a:rPr lang="es-CO" sz="1200" b="1" dirty="0">
                <a:latin typeface="Verdana" panose="020B0604030504040204" pitchFamily="34" charset="0"/>
                <a:ea typeface="Verdana" panose="020B0604030504040204" pitchFamily="34" charset="0"/>
                <a:cs typeface="Verdana" panose="020B0604030504040204" pitchFamily="34" charset="0"/>
              </a:rPr>
              <a:t>punto 4. Solución al Problema a las Drogas Ilícitas, </a:t>
            </a:r>
            <a:r>
              <a:rPr lang="es-CO" sz="1200" dirty="0">
                <a:latin typeface="Verdana" panose="020B0604030504040204" pitchFamily="34" charset="0"/>
                <a:ea typeface="Verdana" panose="020B0604030504040204" pitchFamily="34" charset="0"/>
                <a:cs typeface="Verdana" panose="020B0604030504040204" pitchFamily="34" charset="0"/>
              </a:rPr>
              <a:t> se programan </a:t>
            </a:r>
            <a:r>
              <a:rPr lang="es-CO" sz="1200" b="1" dirty="0">
                <a:latin typeface="Verdana" panose="020B0604030504040204" pitchFamily="34" charset="0"/>
                <a:ea typeface="Verdana" panose="020B0604030504040204" pitchFamily="34" charset="0"/>
                <a:cs typeface="Verdana" panose="020B0604030504040204" pitchFamily="34" charset="0"/>
              </a:rPr>
              <a:t>$495 mil millones de pesos, </a:t>
            </a:r>
            <a:r>
              <a:rPr lang="es-CO" sz="1200" dirty="0">
                <a:latin typeface="Verdana" panose="020B0604030504040204" pitchFamily="34" charset="0"/>
                <a:ea typeface="Verdana" panose="020B0604030504040204" pitchFamily="34" charset="0"/>
                <a:cs typeface="Verdana" panose="020B0604030504040204" pitchFamily="34" charset="0"/>
              </a:rPr>
              <a:t>para la vigencia 2022</a:t>
            </a:r>
            <a:r>
              <a:rPr lang="es-CO" sz="1200" b="1" dirty="0">
                <a:latin typeface="Verdana" panose="020B0604030504040204" pitchFamily="34" charset="0"/>
                <a:ea typeface="Verdana" panose="020B0604030504040204" pitchFamily="34" charset="0"/>
                <a:cs typeface="Verdana" panose="020B0604030504040204" pitchFamily="34" charset="0"/>
              </a:rPr>
              <a:t> </a:t>
            </a:r>
            <a:r>
              <a:rPr lang="es-CO" sz="1200" dirty="0">
                <a:latin typeface="Verdana" panose="020B0604030504040204" pitchFamily="34" charset="0"/>
                <a:ea typeface="Verdana" panose="020B0604030504040204" pitchFamily="34" charset="0"/>
                <a:cs typeface="Verdana" panose="020B0604030504040204" pitchFamily="34" charset="0"/>
              </a:rPr>
              <a:t>de los cuales</a:t>
            </a:r>
            <a:r>
              <a:rPr lang="es-CO" sz="1200" b="1" dirty="0">
                <a:latin typeface="Verdana" panose="020B0604030504040204" pitchFamily="34" charset="0"/>
                <a:ea typeface="Verdana" panose="020B0604030504040204" pitchFamily="34" charset="0"/>
                <a:cs typeface="Verdana" panose="020B0604030504040204" pitchFamily="34" charset="0"/>
              </a:rPr>
              <a:t> el 98% </a:t>
            </a:r>
            <a:r>
              <a:rPr lang="es-CO" sz="1200" dirty="0">
                <a:latin typeface="Verdana" panose="020B0604030504040204" pitchFamily="34" charset="0"/>
                <a:ea typeface="Verdana" panose="020B0604030504040204" pitchFamily="34" charset="0"/>
                <a:cs typeface="Verdana" panose="020B0604030504040204" pitchFamily="34" charset="0"/>
              </a:rPr>
              <a:t>de estos recursos están asignados al </a:t>
            </a:r>
            <a:r>
              <a:rPr lang="es-CO" sz="1200" b="1" dirty="0">
                <a:latin typeface="Verdana" panose="020B0604030504040204" pitchFamily="34" charset="0"/>
                <a:ea typeface="Verdana" panose="020B0604030504040204" pitchFamily="34" charset="0"/>
                <a:cs typeface="Verdana" panose="020B0604030504040204" pitchFamily="34" charset="0"/>
              </a:rPr>
              <a:t>Ministerio de Hacienda y Crédito Público </a:t>
            </a:r>
            <a:r>
              <a:rPr lang="es-CO" sz="1200" dirty="0">
                <a:latin typeface="Verdana" panose="020B0604030504040204" pitchFamily="34" charset="0"/>
                <a:ea typeface="Verdana" panose="020B0604030504040204" pitchFamily="34" charset="0"/>
                <a:cs typeface="Verdana" panose="020B0604030504040204" pitchFamily="34" charset="0"/>
              </a:rPr>
              <a:t>encontrándose </a:t>
            </a:r>
            <a:r>
              <a:rPr lang="es-CO" sz="1200" b="1" dirty="0">
                <a:latin typeface="Verdana" panose="020B0604030504040204" pitchFamily="34" charset="0"/>
                <a:ea typeface="Verdana" panose="020B0604030504040204" pitchFamily="34" charset="0"/>
                <a:cs typeface="Verdana" panose="020B0604030504040204" pitchFamily="34" charset="0"/>
              </a:rPr>
              <a:t>sin distribuir.</a:t>
            </a:r>
          </a:p>
          <a:p>
            <a:pPr marL="171450" indent="-171450" algn="just">
              <a:buFont typeface="Arial" panose="020B0604020202020204" pitchFamily="34" charset="0"/>
              <a:buChar char="•"/>
            </a:pPr>
            <a:r>
              <a:rPr lang="es-ES" sz="1200" dirty="0">
                <a:latin typeface="Verdana" panose="020B0604030504040204" pitchFamily="34" charset="0"/>
                <a:ea typeface="Verdana" panose="020B0604030504040204" pitchFamily="34" charset="0"/>
                <a:cs typeface="Verdana" panose="020B0604030504040204" pitchFamily="34" charset="0"/>
              </a:rPr>
              <a:t>Si se compara la asignación del POAI entre las vigencias 2021 y 2022 se evidencia una </a:t>
            </a:r>
            <a:r>
              <a:rPr lang="es-ES" sz="1200" b="1" dirty="0">
                <a:latin typeface="Verdana" panose="020B0604030504040204" pitchFamily="34" charset="0"/>
                <a:ea typeface="Verdana" panose="020B0604030504040204" pitchFamily="34" charset="0"/>
                <a:cs typeface="Verdana" panose="020B0604030504040204" pitchFamily="34" charset="0"/>
              </a:rPr>
              <a:t>disminución de recursos </a:t>
            </a:r>
            <a:r>
              <a:rPr lang="es-ES" sz="1200" dirty="0">
                <a:latin typeface="Verdana" panose="020B0604030504040204" pitchFamily="34" charset="0"/>
                <a:ea typeface="Verdana" panose="020B0604030504040204" pitchFamily="34" charset="0"/>
                <a:cs typeface="Verdana" panose="020B0604030504040204" pitchFamily="34" charset="0"/>
              </a:rPr>
              <a:t>del </a:t>
            </a:r>
            <a:r>
              <a:rPr lang="es-ES" sz="1200" i="1" dirty="0">
                <a:latin typeface="Verdana" panose="020B0604030504040204" pitchFamily="34" charset="0"/>
                <a:ea typeface="Verdana" panose="020B0604030504040204" pitchFamily="34" charset="0"/>
                <a:cs typeface="Verdana" panose="020B0604030504040204" pitchFamily="34" charset="0"/>
              </a:rPr>
              <a:t>57%</a:t>
            </a:r>
            <a:r>
              <a:rPr lang="es-ES" sz="1200" dirty="0">
                <a:latin typeface="Verdana" panose="020B0604030504040204" pitchFamily="34" charset="0"/>
                <a:ea typeface="Verdana" panose="020B0604030504040204" pitchFamily="34" charset="0"/>
                <a:cs typeface="Verdana" panose="020B0604030504040204" pitchFamily="34" charset="0"/>
              </a:rPr>
              <a:t> pasando de 1.1 billones de pesos en 2021 a 495 mil millones de pesos en 2022.</a:t>
            </a:r>
          </a:p>
          <a:p>
            <a:pPr marL="171450" indent="-171450" algn="just">
              <a:buFont typeface="Arial" panose="020B0604020202020204" pitchFamily="34" charset="0"/>
              <a:buChar char="•"/>
            </a:pPr>
            <a:r>
              <a:rPr lang="es-CO" sz="1200" b="1" dirty="0">
                <a:latin typeface="Verdana" panose="020B0604030504040204" pitchFamily="34" charset="0"/>
                <a:ea typeface="Verdana" panose="020B0604030504040204" pitchFamily="34" charset="0"/>
                <a:cs typeface="Verdana" panose="020B0604030504040204" pitchFamily="34" charset="0"/>
              </a:rPr>
              <a:t>No se especifican </a:t>
            </a:r>
            <a:r>
              <a:rPr lang="es-CO" sz="1200" dirty="0">
                <a:latin typeface="Verdana" panose="020B0604030504040204" pitchFamily="34" charset="0"/>
                <a:ea typeface="Verdana" panose="020B0604030504040204" pitchFamily="34" charset="0"/>
                <a:cs typeface="Verdana" panose="020B0604030504040204" pitchFamily="34" charset="0"/>
              </a:rPr>
              <a:t>cuáles recursos serán orientados al </a:t>
            </a:r>
            <a:r>
              <a:rPr lang="es-CO" sz="1200" b="1" dirty="0">
                <a:latin typeface="Verdana" panose="020B0604030504040204" pitchFamily="34" charset="0"/>
                <a:ea typeface="Verdana" panose="020B0604030504040204" pitchFamily="34" charset="0"/>
                <a:cs typeface="Verdana" panose="020B0604030504040204" pitchFamily="34" charset="0"/>
              </a:rPr>
              <a:t>Programa Nacional de Sustitución de Cultivos Ilícitos -PNIS.</a:t>
            </a:r>
          </a:p>
          <a:p>
            <a:pPr marL="171450" indent="-171450" algn="just">
              <a:buFont typeface="Arial" panose="020B0604020202020204" pitchFamily="34" charset="0"/>
              <a:buChar char="•"/>
            </a:pPr>
            <a:r>
              <a:rPr lang="es-CO" sz="1200" b="1" dirty="0">
                <a:latin typeface="Verdana" panose="020B0604030504040204" pitchFamily="34" charset="0"/>
                <a:ea typeface="Verdana" panose="020B0604030504040204" pitchFamily="34" charset="0"/>
                <a:cs typeface="Verdana" panose="020B0604030504040204" pitchFamily="34" charset="0"/>
              </a:rPr>
              <a:t>Ministerio de Salud  </a:t>
            </a:r>
            <a:r>
              <a:rPr lang="es-CO" sz="1200" dirty="0">
                <a:latin typeface="Verdana" panose="020B0604030504040204" pitchFamily="34" charset="0"/>
                <a:ea typeface="Verdana" panose="020B0604030504040204" pitchFamily="34" charset="0"/>
                <a:cs typeface="Verdana" panose="020B0604030504040204" pitchFamily="34" charset="0"/>
              </a:rPr>
              <a:t>sólo Programa </a:t>
            </a:r>
            <a:r>
              <a:rPr lang="es-CO" sz="1200" b="1" dirty="0">
                <a:latin typeface="Verdana" panose="020B0604030504040204" pitchFamily="34" charset="0"/>
                <a:ea typeface="Verdana" panose="020B0604030504040204" pitchFamily="34" charset="0"/>
                <a:cs typeface="Verdana" panose="020B0604030504040204" pitchFamily="34" charset="0"/>
              </a:rPr>
              <a:t>$ 803 millones de pesos</a:t>
            </a:r>
            <a:r>
              <a:rPr lang="es-CO" sz="1200" dirty="0">
                <a:latin typeface="Verdana" panose="020B0604030504040204" pitchFamily="34" charset="0"/>
                <a:ea typeface="Verdana" panose="020B0604030504040204" pitchFamily="34" charset="0"/>
                <a:cs typeface="Verdana" panose="020B0604030504040204" pitchFamily="34" charset="0"/>
              </a:rPr>
              <a:t>. No se programan recursos para el </a:t>
            </a:r>
            <a:r>
              <a:rPr lang="es-CO" sz="1200" b="1" dirty="0">
                <a:latin typeface="Verdana" panose="020B0604030504040204" pitchFamily="34" charset="0"/>
                <a:ea typeface="Verdana" panose="020B0604030504040204" pitchFamily="34" charset="0"/>
                <a:cs typeface="Verdana" panose="020B0604030504040204" pitchFamily="34" charset="0"/>
              </a:rPr>
              <a:t>Programa de Reducción del Consumo </a:t>
            </a:r>
            <a:r>
              <a:rPr lang="es-CO" sz="1200" dirty="0">
                <a:latin typeface="Verdana" panose="020B0604030504040204" pitchFamily="34" charset="0"/>
                <a:ea typeface="Verdana" panose="020B0604030504040204" pitchFamily="34" charset="0"/>
                <a:cs typeface="Verdana" panose="020B0604030504040204" pitchFamily="34" charset="0"/>
              </a:rPr>
              <a:t>ni para  el pilar de solución al fenómeno de</a:t>
            </a:r>
            <a:r>
              <a:rPr lang="es-CO" sz="1200" b="1" dirty="0">
                <a:latin typeface="Verdana" panose="020B0604030504040204" pitchFamily="34" charset="0"/>
                <a:ea typeface="Verdana" panose="020B0604030504040204" pitchFamily="34" charset="0"/>
                <a:cs typeface="Verdana" panose="020B0604030504040204" pitchFamily="34" charset="0"/>
              </a:rPr>
              <a:t> producción y comercialización de narcóticos.</a:t>
            </a:r>
          </a:p>
          <a:p>
            <a:endParaRPr lang="es-CO" dirty="0"/>
          </a:p>
          <a:p>
            <a:endParaRPr lang="es-CO" dirty="0"/>
          </a:p>
          <a:p>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25</a:t>
            </a:fld>
            <a:endParaRPr lang="es-CO"/>
          </a:p>
        </p:txBody>
      </p:sp>
    </p:spTree>
    <p:extLst>
      <p:ext uri="{BB962C8B-B14F-4D97-AF65-F5344CB8AC3E}">
        <p14:creationId xmlns:p14="http://schemas.microsoft.com/office/powerpoint/2010/main" val="3638267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800" dirty="0">
                <a:effectLst/>
                <a:latin typeface="Verdana" panose="020B0604030504040204" pitchFamily="34" charset="0"/>
                <a:ea typeface="Calibri" panose="020F0502020204030204" pitchFamily="34" charset="0"/>
                <a:cs typeface="Times New Roman" panose="02020603050405020304" pitchFamily="18" charset="0"/>
              </a:rPr>
              <a:t>El monto del proyecto de presupuesto para el año 2022 por $350,4 billones significarían un aumento de 5,3% anual.  Este es el presupuesto que ha tenido menor crecimiento en los últimos tres años. En 2020 creció 23% y en 2021 creció 8%.</a:t>
            </a:r>
          </a:p>
          <a:p>
            <a:r>
              <a:rPr lang="es-CO" sz="1800" dirty="0">
                <a:effectLst/>
                <a:latin typeface="Verdana" panose="020B0604030504040204" pitchFamily="34" charset="0"/>
                <a:cs typeface="Times New Roman" panose="02020603050405020304" pitchFamily="18" charset="0"/>
              </a:rPr>
              <a:t>Dado que el presupuesto crecería menos que lo esperado para la economía en términos nominales, ello hace que sea menor en términos de PIB respecto al 2021.</a:t>
            </a:r>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5</a:t>
            </a:fld>
            <a:endParaRPr lang="es-CO"/>
          </a:p>
        </p:txBody>
      </p:sp>
    </p:spTree>
    <p:extLst>
      <p:ext uri="{BB962C8B-B14F-4D97-AF65-F5344CB8AC3E}">
        <p14:creationId xmlns:p14="http://schemas.microsoft.com/office/powerpoint/2010/main" val="3905989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800" dirty="0">
                <a:effectLst/>
                <a:latin typeface="Verdana" panose="020B0604030504040204" pitchFamily="34" charset="0"/>
                <a:ea typeface="Calibri" panose="020F0502020204030204" pitchFamily="34" charset="0"/>
                <a:cs typeface="Times New Roman" panose="02020603050405020304" pitchFamily="18" charset="0"/>
              </a:rPr>
              <a:t>Hay una desfinanciación de $2, 05 billones, que se aprecia en la diferencia de fuentes y usos, la cual tendría que ser cubierta con una Ley de Financiamiento.  Se debería aclarar si estos recursos están contemplados con la Ley de inversión Social o se buscarán a través de otra iniciativa.</a:t>
            </a:r>
            <a:r>
              <a:rPr lang="es-CO" sz="1800" dirty="0">
                <a:effectLst/>
                <a:latin typeface="Verdana" panose="020B0604030504040204" pitchFamily="34" charset="0"/>
                <a:cs typeface="Times New Roman" panose="02020603050405020304" pitchFamily="18" charset="0"/>
              </a:rPr>
              <a:t> </a:t>
            </a:r>
            <a:endParaRPr lang="es-CO" dirty="0"/>
          </a:p>
        </p:txBody>
      </p:sp>
      <p:sp>
        <p:nvSpPr>
          <p:cNvPr id="4" name="Marcador de número de diapositiva 3"/>
          <p:cNvSpPr>
            <a:spLocks noGrp="1"/>
          </p:cNvSpPr>
          <p:nvPr>
            <p:ph type="sldNum" sz="quarter" idx="5"/>
          </p:nvPr>
        </p:nvSpPr>
        <p:spPr/>
        <p:txBody>
          <a:bodyPr/>
          <a:lstStyle/>
          <a:p>
            <a:fld id="{778EC566-617F-4656-8E09-5A92BAA8B914}" type="slidenum">
              <a:rPr lang="es-CO" smtClean="0"/>
              <a:t>6</a:t>
            </a:fld>
            <a:endParaRPr lang="es-CO"/>
          </a:p>
        </p:txBody>
      </p:sp>
    </p:spTree>
    <p:extLst>
      <p:ext uri="{BB962C8B-B14F-4D97-AF65-F5344CB8AC3E}">
        <p14:creationId xmlns:p14="http://schemas.microsoft.com/office/powerpoint/2010/main" val="1597046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a:p>
            <a:endParaRPr lang="es-CO" dirty="0"/>
          </a:p>
          <a:p>
            <a:r>
              <a:rPr lang="es-CO" dirty="0"/>
              <a:t>El proyecto de </a:t>
            </a:r>
            <a:r>
              <a:rPr lang="es-CO" b="1" dirty="0"/>
              <a:t>PGN</a:t>
            </a:r>
            <a:r>
              <a:rPr lang="es-CO" dirty="0"/>
              <a:t> estima para el </a:t>
            </a:r>
            <a:r>
              <a:rPr lang="es-CO" b="1" dirty="0"/>
              <a:t>2022</a:t>
            </a:r>
            <a:r>
              <a:rPr lang="es-CO" dirty="0"/>
              <a:t>:</a:t>
            </a:r>
          </a:p>
          <a:p>
            <a:endParaRPr lang="es-CO" dirty="0"/>
          </a:p>
          <a:p>
            <a:pPr marL="0" marR="0">
              <a:lnSpc>
                <a:spcPct val="107000"/>
              </a:lnSpc>
              <a:spcBef>
                <a:spcPts val="0"/>
              </a:spcBef>
              <a:spcAft>
                <a:spcPts val="800"/>
              </a:spcAft>
            </a:pPr>
            <a:r>
              <a:rPr lang="es-CO" b="1" dirty="0"/>
              <a:t>Un crecimiento económico </a:t>
            </a:r>
            <a:r>
              <a:rPr lang="es-CO" dirty="0"/>
              <a:t>del </a:t>
            </a:r>
            <a:r>
              <a:rPr lang="es-CO" b="1" dirty="0"/>
              <a:t>4,3%</a:t>
            </a:r>
            <a:r>
              <a:rPr lang="es-CO" dirty="0"/>
              <a:t> </a:t>
            </a:r>
            <a:r>
              <a:rPr lang="en-US" sz="1800" dirty="0">
                <a:solidFill>
                  <a:srgbClr val="000000"/>
                </a:solidFill>
                <a:effectLst/>
                <a:latin typeface="Arial" panose="020B0604020202020204" pitchFamily="34" charset="0"/>
                <a:ea typeface="Calibri" panose="020F0502020204030204" pitchFamily="34" charset="0"/>
              </a:rPr>
              <a:t>impulsado por la recuperación simultánea de la </a:t>
            </a:r>
            <a:r>
              <a:rPr lang="en-US" sz="1800" dirty="0" err="1">
                <a:solidFill>
                  <a:srgbClr val="000000"/>
                </a:solidFill>
                <a:effectLst/>
                <a:latin typeface="Arial" panose="020B0604020202020204" pitchFamily="34" charset="0"/>
                <a:ea typeface="Calibri" panose="020F0502020204030204" pitchFamily="34" charset="0"/>
              </a:rPr>
              <a:t>oferta</a:t>
            </a:r>
            <a:r>
              <a:rPr lang="en-US" sz="1800" dirty="0">
                <a:solidFill>
                  <a:srgbClr val="000000"/>
                </a:solidFill>
                <a:effectLst/>
                <a:latin typeface="Arial" panose="020B0604020202020204" pitchFamily="34" charset="0"/>
                <a:ea typeface="Calibri" panose="020F0502020204030204" pitchFamily="34" charset="0"/>
              </a:rPr>
              <a:t> y la </a:t>
            </a:r>
            <a:r>
              <a:rPr lang="en-US" sz="1800" dirty="0" err="1">
                <a:solidFill>
                  <a:srgbClr val="000000"/>
                </a:solidFill>
                <a:effectLst/>
                <a:latin typeface="Arial" panose="020B0604020202020204" pitchFamily="34" charset="0"/>
                <a:ea typeface="Calibri" panose="020F0502020204030204" pitchFamily="34" charset="0"/>
              </a:rPr>
              <a:t>demanda</a:t>
            </a:r>
            <a:r>
              <a:rPr lang="en-US" sz="1800" dirty="0">
                <a:solidFill>
                  <a:srgbClr val="000000"/>
                </a:solidFill>
                <a:effectLst/>
                <a:latin typeface="Arial" panose="020B0604020202020204" pitchFamily="34" charset="0"/>
                <a:ea typeface="Calibri" panose="020F0502020204030204" pitchFamily="34" charset="0"/>
              </a:rPr>
              <a:t>, </a:t>
            </a:r>
            <a:r>
              <a:rPr lang="en-US" sz="1800" dirty="0" err="1">
                <a:solidFill>
                  <a:srgbClr val="000000"/>
                </a:solidFill>
                <a:effectLst/>
                <a:latin typeface="Arial" panose="020B0604020202020204" pitchFamily="34" charset="0"/>
                <a:ea typeface="Calibri" panose="020F0502020204030204" pitchFamily="34" charset="0"/>
              </a:rPr>
              <a:t>el</a:t>
            </a:r>
            <a:r>
              <a:rPr lang="en-US" sz="1800" dirty="0">
                <a:solidFill>
                  <a:srgbClr val="000000"/>
                </a:solidFill>
                <a:effectLst/>
                <a:latin typeface="Arial" panose="020B0604020202020204" pitchFamily="34" charset="0"/>
                <a:ea typeface="Calibri" panose="020F0502020204030204" pitchFamily="34" charset="0"/>
              </a:rPr>
              <a:t> plan de </a:t>
            </a:r>
            <a:r>
              <a:rPr lang="en-US" sz="1800" dirty="0" err="1">
                <a:solidFill>
                  <a:srgbClr val="000000"/>
                </a:solidFill>
                <a:effectLst/>
                <a:latin typeface="Arial" panose="020B0604020202020204" pitchFamily="34" charset="0"/>
                <a:ea typeface="Calibri" panose="020F0502020204030204" pitchFamily="34" charset="0"/>
              </a:rPr>
              <a:t>nacional</a:t>
            </a:r>
            <a:r>
              <a:rPr lang="en-US" sz="1800" dirty="0">
                <a:solidFill>
                  <a:srgbClr val="000000"/>
                </a:solidFill>
                <a:effectLst/>
                <a:latin typeface="Arial" panose="020B0604020202020204" pitchFamily="34" charset="0"/>
                <a:ea typeface="Calibri" panose="020F0502020204030204" pitchFamily="34" charset="0"/>
              </a:rPr>
              <a:t> de </a:t>
            </a:r>
            <a:r>
              <a:rPr lang="en-US" sz="1800" dirty="0" err="1">
                <a:solidFill>
                  <a:srgbClr val="000000"/>
                </a:solidFill>
                <a:effectLst/>
                <a:latin typeface="Arial" panose="020B0604020202020204" pitchFamily="34" charset="0"/>
                <a:ea typeface="Calibri" panose="020F0502020204030204" pitchFamily="34" charset="0"/>
              </a:rPr>
              <a:t>vacunación</a:t>
            </a:r>
            <a:r>
              <a:rPr lang="en-US" sz="1800" dirty="0">
                <a:solidFill>
                  <a:srgbClr val="000000"/>
                </a:solidFill>
                <a:effectLst/>
                <a:latin typeface="Arial" panose="020B0604020202020204" pitchFamily="34" charset="0"/>
                <a:ea typeface="Calibri" panose="020F0502020204030204" pitchFamily="34" charset="0"/>
              </a:rPr>
              <a:t> y los </a:t>
            </a:r>
            <a:r>
              <a:rPr lang="en-US" sz="1800" dirty="0" err="1">
                <a:solidFill>
                  <a:srgbClr val="000000"/>
                </a:solidFill>
                <a:effectLst/>
                <a:latin typeface="Arial" panose="020B0604020202020204" pitchFamily="34" charset="0"/>
                <a:ea typeface="Calibri" panose="020F0502020204030204" pitchFamily="34" charset="0"/>
              </a:rPr>
              <a:t>programas</a:t>
            </a:r>
            <a:r>
              <a:rPr lang="en-US" sz="1800" dirty="0">
                <a:solidFill>
                  <a:srgbClr val="000000"/>
                </a:solidFill>
                <a:effectLst/>
                <a:latin typeface="Arial" panose="020B0604020202020204" pitchFamily="34" charset="0"/>
                <a:ea typeface="Calibri" panose="020F0502020204030204" pitchFamily="34" charset="0"/>
              </a:rPr>
              <a:t> de reactivación. Se espera un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crecimiento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positivo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del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consumo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privado (3,7%) y la inversion (7,5%),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así</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como un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crecimiento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moderado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del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consumo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del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gobierno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(3,5%).</a:t>
            </a:r>
          </a:p>
          <a:p>
            <a:pPr marL="0" marR="0">
              <a:lnSpc>
                <a:spcPct val="107000"/>
              </a:lnSpc>
              <a:spcBef>
                <a:spcPts val="0"/>
              </a:spcBef>
              <a:spcAft>
                <a:spcPts val="800"/>
              </a:spcAft>
            </a:pPr>
            <a:endPar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 inversion </a:t>
            </a:r>
            <a:r>
              <a:rPr lang="en-US" sz="1800" b="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será</a:t>
            </a:r>
            <a:r>
              <a:rPr lang="en-US" sz="1800" b="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impulsada</a:t>
            </a:r>
            <a:r>
              <a:rPr lang="en-US" sz="1800" b="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por </a:t>
            </a:r>
            <a:r>
              <a:rPr lang="en-US" sz="1800" b="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a:t>
            </a:r>
            <a:r>
              <a:rPr lang="en-US" sz="1800" b="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sector privado, </a:t>
            </a:r>
            <a:r>
              <a:rPr lang="en-US" sz="1800" b="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especialmente</a:t>
            </a:r>
            <a:r>
              <a:rPr lang="en-US" sz="1800" b="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a:t>
            </a:r>
            <a:r>
              <a:rPr lang="en-US" sz="1800" b="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sector de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edificaciones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residenciales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y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obras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civiles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línea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con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programa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Nuevo </a:t>
            </a:r>
            <a:r>
              <a:rPr lang="en-US" sz="18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Compromiso</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por Colombia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suministro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subsidios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la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compra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vivienda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VIS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programa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Mi Casa </a:t>
            </a:r>
            <a:r>
              <a:rPr lang="en-US" sz="18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y No VIS (FRECH) y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tasas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crédito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hipotecario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niveles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bajos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respecto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promedio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histórico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La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adquisición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maquinaria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y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equipo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continuaría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con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buen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dinamismo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estimulado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por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descuento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IVA a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compras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bienes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capital, y la recuperación las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importaciones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 </a:t>
            </a:r>
            <a:r>
              <a:rPr lang="en-US"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tasa</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en-US"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cambio</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tanto la de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cierre</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como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promedio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mantendrán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niveles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cercanos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los de 2021</a:t>
            </a:r>
          </a:p>
          <a:p>
            <a:pPr marL="0" marR="0">
              <a:lnSpc>
                <a:spcPct val="107000"/>
              </a:lnSpc>
              <a:spcBef>
                <a:spcPts val="0"/>
              </a:spcBef>
              <a:spcAft>
                <a:spcPts val="0"/>
              </a:spcAft>
            </a:pPr>
            <a:endPar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 </a:t>
            </a:r>
            <a:r>
              <a:rPr lang="en-US"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inflación</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retornaría</a:t>
            </a:r>
            <a:r>
              <a:rPr lang="en-US"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al </a:t>
            </a:r>
            <a:r>
              <a:rPr lang="en-US" sz="180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rango</a:t>
            </a:r>
            <a:r>
              <a:rPr lang="en-US"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meta </a:t>
            </a:r>
          </a:p>
          <a:p>
            <a:pPr marL="0" marR="0">
              <a:lnSpc>
                <a:spcPct val="107000"/>
              </a:lnSpc>
              <a:spcBef>
                <a:spcPts val="0"/>
              </a:spcBef>
              <a:spcAft>
                <a:spcPts val="0"/>
              </a:spcAft>
            </a:pPr>
            <a:endParaRPr lang="en-US" sz="18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 </a:t>
            </a:r>
            <a:r>
              <a:rPr lang="en-US"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precio</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del </a:t>
            </a:r>
            <a:r>
              <a:rPr lang="en-US"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petróleo</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mantendría</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un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nivel</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similar al de 2021.</a:t>
            </a:r>
          </a:p>
          <a:p>
            <a:pPr marL="0" marR="0">
              <a:lnSpc>
                <a:spcPct val="107000"/>
              </a:lnSpc>
              <a:spcBef>
                <a:spcPts val="0"/>
              </a:spcBef>
              <a:spcAft>
                <a:spcPts val="0"/>
              </a:spcAft>
            </a:pPr>
            <a:endPar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Las </a:t>
            </a:r>
            <a:r>
              <a:rPr lang="en-US" sz="1800" b="1"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importaciones</a:t>
            </a:r>
            <a:r>
              <a:rPr lang="en-US" sz="18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1"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totales</a:t>
            </a:r>
            <a:r>
              <a:rPr lang="en-US" sz="18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tendrían</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un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crecimiento</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positivo</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la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medida</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que se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recupera</a:t>
            </a:r>
            <a:r>
              <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la </a:t>
            </a:r>
            <a:r>
              <a:rPr lang="en-US" sz="1800" b="0"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economía</a:t>
            </a:r>
            <a:endParaRPr lang="en-US" sz="1800" b="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 </a:t>
            </a:r>
            <a:r>
              <a:rPr lang="en-US"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tasa</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en-US" sz="18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desempleo</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disminuiría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niveles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cercanos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los que se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tenían</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antes de la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pandemia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gracias a la recuperación de la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economía</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y los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programas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estímulos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al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empleo</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formal.</a:t>
            </a:r>
          </a:p>
          <a:p>
            <a:pPr marL="0" marR="0">
              <a:lnSpc>
                <a:spcPct val="107000"/>
              </a:lnSpc>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Arial" panose="020B0604020202020204" pitchFamily="34" charset="0"/>
              <a:ea typeface="Calibri" panose="020F0502020204030204" pitchFamily="34" charset="0"/>
            </a:endParaRPr>
          </a:p>
          <a:p>
            <a:endParaRPr lang="es-CO" dirty="0"/>
          </a:p>
        </p:txBody>
      </p:sp>
      <p:sp>
        <p:nvSpPr>
          <p:cNvPr id="4" name="Marcador de número de diapositiva 3"/>
          <p:cNvSpPr>
            <a:spLocks noGrp="1"/>
          </p:cNvSpPr>
          <p:nvPr>
            <p:ph type="sldNum" sz="quarter" idx="10"/>
          </p:nvPr>
        </p:nvSpPr>
        <p:spPr/>
        <p:txBody>
          <a:bodyPr/>
          <a:lstStyle/>
          <a:p>
            <a:fld id="{778EC566-617F-4656-8E09-5A92BAA8B914}" type="slidenum">
              <a:rPr lang="es-CO" smtClean="0"/>
              <a:t>8</a:t>
            </a:fld>
            <a:endParaRPr lang="es-CO"/>
          </a:p>
        </p:txBody>
      </p:sp>
    </p:spTree>
    <p:extLst>
      <p:ext uri="{BB962C8B-B14F-4D97-AF65-F5344CB8AC3E}">
        <p14:creationId xmlns:p14="http://schemas.microsoft.com/office/powerpoint/2010/main" val="1568928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b="1" i="1" dirty="0"/>
          </a:p>
        </p:txBody>
      </p:sp>
      <p:sp>
        <p:nvSpPr>
          <p:cNvPr id="4" name="Marcador de número de diapositiva 3"/>
          <p:cNvSpPr>
            <a:spLocks noGrp="1"/>
          </p:cNvSpPr>
          <p:nvPr>
            <p:ph type="sldNum" sz="quarter" idx="10"/>
          </p:nvPr>
        </p:nvSpPr>
        <p:spPr/>
        <p:txBody>
          <a:bodyPr/>
          <a:lstStyle/>
          <a:p>
            <a:fld id="{778EC566-617F-4656-8E09-5A92BAA8B914}" type="slidenum">
              <a:rPr lang="es-CO" smtClean="0"/>
              <a:t>9</a:t>
            </a:fld>
            <a:endParaRPr lang="es-CO"/>
          </a:p>
        </p:txBody>
      </p:sp>
    </p:spTree>
    <p:extLst>
      <p:ext uri="{BB962C8B-B14F-4D97-AF65-F5344CB8AC3E}">
        <p14:creationId xmlns:p14="http://schemas.microsoft.com/office/powerpoint/2010/main" val="2059866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778EC566-617F-4656-8E09-5A92BAA8B914}" type="slidenum">
              <a:rPr lang="es-CO" smtClean="0"/>
              <a:t>10</a:t>
            </a:fld>
            <a:endParaRPr lang="es-CO"/>
          </a:p>
        </p:txBody>
      </p:sp>
    </p:spTree>
    <p:extLst>
      <p:ext uri="{BB962C8B-B14F-4D97-AF65-F5344CB8AC3E}">
        <p14:creationId xmlns:p14="http://schemas.microsoft.com/office/powerpoint/2010/main" val="2860836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Aunque en el agregado los ingresos aumentan. No queda claro, por que el </a:t>
            </a:r>
            <a:r>
              <a:rPr lang="es-CO" dirty="0" err="1"/>
              <a:t>Minhacienda</a:t>
            </a:r>
            <a:r>
              <a:rPr lang="es-CO" dirty="0"/>
              <a:t> proyecta una caída en el recaudo del IVA interno de 3,4%, si se espera que el consumo se siga recuperando. Al parecer es un error, ya que en el anexo al mensaje presidencial se refieren a un crecimiento del 10,5%..  Aclarar.</a:t>
            </a:r>
          </a:p>
          <a:p>
            <a:r>
              <a:rPr lang="es-CO" baseline="0" dirty="0"/>
              <a:t>En recursos de capital, explicar la parte correspondiente a “disposición de activos”, tanto para 2021 como para 2022, de donde saldrán esos recursos. Que empresas se van a vender?</a:t>
            </a:r>
            <a:endParaRPr lang="es-CO" dirty="0"/>
          </a:p>
        </p:txBody>
      </p:sp>
      <p:sp>
        <p:nvSpPr>
          <p:cNvPr id="4" name="Marcador de número de diapositiva 3"/>
          <p:cNvSpPr>
            <a:spLocks noGrp="1"/>
          </p:cNvSpPr>
          <p:nvPr>
            <p:ph type="sldNum" sz="quarter" idx="10"/>
          </p:nvPr>
        </p:nvSpPr>
        <p:spPr/>
        <p:txBody>
          <a:bodyPr/>
          <a:lstStyle/>
          <a:p>
            <a:fld id="{778EC566-617F-4656-8E09-5A92BAA8B914}" type="slidenum">
              <a:rPr lang="es-CO" smtClean="0"/>
              <a:t>12</a:t>
            </a:fld>
            <a:endParaRPr lang="es-CO"/>
          </a:p>
        </p:txBody>
      </p:sp>
    </p:spTree>
    <p:extLst>
      <p:ext uri="{BB962C8B-B14F-4D97-AF65-F5344CB8AC3E}">
        <p14:creationId xmlns:p14="http://schemas.microsoft.com/office/powerpoint/2010/main" val="242393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800" dirty="0">
                <a:effectLst/>
                <a:latin typeface="Verdana" panose="020B0604030504040204" pitchFamily="34" charset="0"/>
                <a:ea typeface="Calibri" panose="020F0502020204030204" pitchFamily="34" charset="0"/>
                <a:cs typeface="Times New Roman" panose="02020603050405020304" pitchFamily="18" charset="0"/>
              </a:rPr>
              <a:t>La relación entre el recaudo tributario y la dinámica de la economía es muy estrecha, y muestra de ello es que su elasticidad es cercana a la unidad</a:t>
            </a:r>
            <a:r>
              <a:rPr lang="es-CO" baseline="0" dirty="0"/>
              <a:t>. Es por ello que se considera que se debe explicar la caída del recaudo del IVA para 2022.</a:t>
            </a:r>
            <a:r>
              <a:rPr lang="es-CO" sz="1800" dirty="0">
                <a:effectLst/>
                <a:latin typeface="Verdana" panose="020B0604030504040204" pitchFamily="34" charset="0"/>
                <a:ea typeface="Calibri" panose="020F0502020204030204" pitchFamily="34" charset="0"/>
                <a:cs typeface="Times New Roman" panose="02020603050405020304" pitchFamily="18" charset="0"/>
              </a:rPr>
              <a:t>  El recaudo por el Impuesto a las Ventas (IVA) va a caer 3,4% anual, mientras la economía va a crecer a una tasa nominal de 7,9% .</a:t>
            </a:r>
            <a:r>
              <a:rPr lang="es-CO" sz="1200" dirty="0">
                <a:solidFill>
                  <a:schemeClr val="bg1"/>
                </a:solidFill>
                <a:latin typeface="Verdana" panose="020B0604030504040204" pitchFamily="34" charset="0"/>
                <a:ea typeface="Calibri" panose="020F0502020204030204" pitchFamily="34" charset="0"/>
                <a:cs typeface="Times New Roman" panose="02020603050405020304" pitchFamily="18" charset="0"/>
              </a:rPr>
              <a:t> Es importante que el Ministerio aclare la dinámica que espera de este impuesto.</a:t>
            </a:r>
            <a:endParaRPr lang="es-CO" dirty="0"/>
          </a:p>
        </p:txBody>
      </p:sp>
      <p:sp>
        <p:nvSpPr>
          <p:cNvPr id="4" name="Marcador de número de diapositiva 3"/>
          <p:cNvSpPr>
            <a:spLocks noGrp="1"/>
          </p:cNvSpPr>
          <p:nvPr>
            <p:ph type="sldNum" sz="quarter" idx="10"/>
          </p:nvPr>
        </p:nvSpPr>
        <p:spPr/>
        <p:txBody>
          <a:bodyPr/>
          <a:lstStyle/>
          <a:p>
            <a:fld id="{778EC566-617F-4656-8E09-5A92BAA8B914}" type="slidenum">
              <a:rPr lang="es-CO" smtClean="0"/>
              <a:t>13</a:t>
            </a:fld>
            <a:endParaRPr lang="es-CO"/>
          </a:p>
        </p:txBody>
      </p:sp>
    </p:spTree>
    <p:extLst>
      <p:ext uri="{BB962C8B-B14F-4D97-AF65-F5344CB8AC3E}">
        <p14:creationId xmlns:p14="http://schemas.microsoft.com/office/powerpoint/2010/main" val="337531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dirty="0">
                <a:solidFill>
                  <a:schemeClr val="bg1"/>
                </a:solidFill>
                <a:latin typeface="Verdana" panose="020B0604030504040204" pitchFamily="34" charset="0"/>
                <a:ea typeface="Calibri" panose="020F0502020204030204" pitchFamily="34" charset="0"/>
                <a:cs typeface="Times New Roman" panose="02020603050405020304" pitchFamily="18" charset="0"/>
              </a:rPr>
              <a:t>Aún es incierto y no está claro cuál será el origen de estos recursos que contempla el Presupuesto General de la Nación. ¿Qué empresas se privatizarán y cuando?.</a:t>
            </a:r>
          </a:p>
          <a:p>
            <a:pPr marL="0" marR="0" lvl="0" indent="0" algn="l" defTabSz="914400" rtl="0" eaLnBrk="1" fontAlgn="auto" latinLnBrk="0" hangingPunct="1">
              <a:lnSpc>
                <a:spcPct val="100000"/>
              </a:lnSpc>
              <a:spcBef>
                <a:spcPts val="0"/>
              </a:spcBef>
              <a:spcAft>
                <a:spcPts val="0"/>
              </a:spcAft>
              <a:buClrTx/>
              <a:buSzTx/>
              <a:buFontTx/>
              <a:buNone/>
              <a:tabLst/>
              <a:defRPr/>
            </a:pPr>
            <a:r>
              <a:rPr lang="es-CO" dirty="0">
                <a:solidFill>
                  <a:schemeClr val="bg1"/>
                </a:solidFill>
                <a:latin typeface="Verdana" panose="020B0604030504040204" pitchFamily="34" charset="0"/>
                <a:ea typeface="Calibri" panose="020F0502020204030204" pitchFamily="34" charset="0"/>
                <a:cs typeface="Times New Roman" panose="02020603050405020304" pitchFamily="18" charset="0"/>
              </a:rPr>
              <a:t>Otros recursos de capital por $26 billones, de que operaciones financieras van a salir? Y la diferencia de fuentes y usos por $2 billones, será a través de una Ley de financiamiento? ¿ Quiere decir que el mismo gobierno no sabe de donde va a obtener estos ingresos, y por tanto el presupuesto estaría desfinanciado en esa cuantía. El Ministerio de Hacienda debe hacer más claridad sobre estos rubros.</a:t>
            </a:r>
            <a:endParaRPr lang="es-CO" dirty="0"/>
          </a:p>
        </p:txBody>
      </p:sp>
      <p:sp>
        <p:nvSpPr>
          <p:cNvPr id="4" name="Marcador de número de diapositiva 3"/>
          <p:cNvSpPr>
            <a:spLocks noGrp="1"/>
          </p:cNvSpPr>
          <p:nvPr>
            <p:ph type="sldNum" sz="quarter" idx="10"/>
          </p:nvPr>
        </p:nvSpPr>
        <p:spPr/>
        <p:txBody>
          <a:bodyPr/>
          <a:lstStyle/>
          <a:p>
            <a:fld id="{778EC566-617F-4656-8E09-5A92BAA8B914}" type="slidenum">
              <a:rPr lang="es-CO" smtClean="0"/>
              <a:t>14</a:t>
            </a:fld>
            <a:endParaRPr lang="es-CO"/>
          </a:p>
        </p:txBody>
      </p:sp>
    </p:spTree>
    <p:extLst>
      <p:ext uri="{BB962C8B-B14F-4D97-AF65-F5344CB8AC3E}">
        <p14:creationId xmlns:p14="http://schemas.microsoft.com/office/powerpoint/2010/main" val="3018903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0488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Rectángulo"/>
          <p:cNvSpPr/>
          <p:nvPr userDrawn="1"/>
        </p:nvSpPr>
        <p:spPr>
          <a:xfrm>
            <a:off x="0" y="0"/>
            <a:ext cx="9144000" cy="1052736"/>
          </a:xfrm>
          <a:prstGeom prst="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8" name="7 Image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63562" y="165468"/>
            <a:ext cx="2360566" cy="74325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64397370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8 Grupo"/>
          <p:cNvGrpSpPr/>
          <p:nvPr/>
        </p:nvGrpSpPr>
        <p:grpSpPr>
          <a:xfrm>
            <a:off x="0" y="0"/>
            <a:ext cx="9144000" cy="6858000"/>
            <a:chOff x="0" y="0"/>
            <a:chExt cx="9144000" cy="6858000"/>
          </a:xfrm>
        </p:grpSpPr>
        <p:sp>
          <p:nvSpPr>
            <p:cNvPr id="2" name="1 Rectángulo"/>
            <p:cNvSpPr/>
            <p:nvPr/>
          </p:nvSpPr>
          <p:spPr>
            <a:xfrm>
              <a:off x="0" y="0"/>
              <a:ext cx="9144000" cy="6858000"/>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 name="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35696" y="1268760"/>
              <a:ext cx="5760640" cy="4517432"/>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2386110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redondeado 6"/>
          <p:cNvSpPr/>
          <p:nvPr/>
        </p:nvSpPr>
        <p:spPr>
          <a:xfrm>
            <a:off x="5868143" y="2428037"/>
            <a:ext cx="3098037" cy="2304255"/>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s-CO" sz="2000" dirty="0">
                <a:solidFill>
                  <a:schemeClr val="bg1"/>
                </a:solidFill>
              </a:rPr>
              <a:t>La inflación anualizada a julio de 2021 se ubicó en 3,97% superior a la proyección del Gobierno (3%), presionada por los alimentos y bienes y servicios regulados</a:t>
            </a:r>
          </a:p>
        </p:txBody>
      </p:sp>
      <p:sp>
        <p:nvSpPr>
          <p:cNvPr id="5" name="Rectangle 4">
            <a:extLst>
              <a:ext uri="{FF2B5EF4-FFF2-40B4-BE49-F238E27FC236}">
                <a16:creationId xmlns:a16="http://schemas.microsoft.com/office/drawing/2014/main" id="{BAFFF53F-C356-4B82-AC8A-627A8D765AF1}"/>
              </a:ext>
            </a:extLst>
          </p:cNvPr>
          <p:cNvSpPr/>
          <p:nvPr/>
        </p:nvSpPr>
        <p:spPr>
          <a:xfrm>
            <a:off x="3839523" y="3244334"/>
            <a:ext cx="1464953" cy="369332"/>
          </a:xfrm>
          <a:prstGeom prst="rect">
            <a:avLst/>
          </a:prstGeom>
        </p:spPr>
        <p:txBody>
          <a:bodyPr wrap="none">
            <a:spAutoFit/>
          </a:bodyPr>
          <a:lstStyle/>
          <a:p>
            <a:r>
              <a:rPr lang="es-CO" b="1" dirty="0">
                <a:solidFill>
                  <a:schemeClr val="bg1"/>
                </a:solidFill>
              </a:rPr>
              <a:t>mantiene las </a:t>
            </a:r>
            <a:endParaRPr lang="en-US" dirty="0"/>
          </a:p>
        </p:txBody>
      </p:sp>
      <p:sp>
        <p:nvSpPr>
          <p:cNvPr id="11" name="CuadroTexto 4">
            <a:extLst>
              <a:ext uri="{FF2B5EF4-FFF2-40B4-BE49-F238E27FC236}">
                <a16:creationId xmlns:a16="http://schemas.microsoft.com/office/drawing/2014/main" id="{045066A7-51D7-4212-96EC-10AEC77948BE}"/>
              </a:ext>
            </a:extLst>
          </p:cNvPr>
          <p:cNvSpPr txBox="1"/>
          <p:nvPr/>
        </p:nvSpPr>
        <p:spPr>
          <a:xfrm>
            <a:off x="179326" y="1232415"/>
            <a:ext cx="8834152" cy="830997"/>
          </a:xfrm>
          <a:prstGeom prst="rect">
            <a:avLst/>
          </a:prstGeom>
          <a:noFill/>
        </p:spPr>
        <p:txBody>
          <a:bodyPr wrap="square" rtlCol="0">
            <a:spAutoFit/>
          </a:bodyPr>
          <a:lstStyle/>
          <a:p>
            <a:pPr algn="just"/>
            <a:r>
              <a:rPr lang="es-CO" sz="2400" b="1" dirty="0"/>
              <a:t>La aceleración en el nivel de precios podría conducir a un aumento de tasas de interés por parte del Banco de la República.</a:t>
            </a:r>
          </a:p>
        </p:txBody>
      </p:sp>
      <p:sp>
        <p:nvSpPr>
          <p:cNvPr id="13" name="TextBox 12">
            <a:extLst>
              <a:ext uri="{FF2B5EF4-FFF2-40B4-BE49-F238E27FC236}">
                <a16:creationId xmlns:a16="http://schemas.microsoft.com/office/drawing/2014/main" id="{E80A73E5-C909-4225-ACC6-A23F8DAE76F8}"/>
              </a:ext>
            </a:extLst>
          </p:cNvPr>
          <p:cNvSpPr txBox="1"/>
          <p:nvPr/>
        </p:nvSpPr>
        <p:spPr>
          <a:xfrm>
            <a:off x="436115" y="5949280"/>
            <a:ext cx="3278380" cy="276999"/>
          </a:xfrm>
          <a:prstGeom prst="rect">
            <a:avLst/>
          </a:prstGeom>
          <a:noFill/>
        </p:spPr>
        <p:txBody>
          <a:bodyPr wrap="square" rtlCol="0">
            <a:spAutoFit/>
          </a:bodyPr>
          <a:lstStyle/>
          <a:p>
            <a:r>
              <a:rPr lang="en-US" sz="1200" dirty="0">
                <a:solidFill>
                  <a:schemeClr val="accent1"/>
                </a:solidFill>
              </a:rPr>
              <a:t>Fuente; Dane y Banco de la República</a:t>
            </a:r>
          </a:p>
        </p:txBody>
      </p:sp>
      <p:sp>
        <p:nvSpPr>
          <p:cNvPr id="15" name="Rectángulo redondeado 6">
            <a:extLst>
              <a:ext uri="{FF2B5EF4-FFF2-40B4-BE49-F238E27FC236}">
                <a16:creationId xmlns:a16="http://schemas.microsoft.com/office/drawing/2014/main" id="{0DB7AA25-52BD-4857-9D54-CEA5BA95B1BD}"/>
              </a:ext>
            </a:extLst>
          </p:cNvPr>
          <p:cNvSpPr/>
          <p:nvPr/>
        </p:nvSpPr>
        <p:spPr>
          <a:xfrm>
            <a:off x="5903410" y="4906697"/>
            <a:ext cx="3098037" cy="186897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s-ES" sz="2000" dirty="0">
                <a:solidFill>
                  <a:schemeClr val="bg1"/>
                </a:solidFill>
              </a:rPr>
              <a:t>Una eventual elevación de la tasas de intervención del BR para controlar la inflación podría frenar la reactivación económica</a:t>
            </a:r>
            <a:endParaRPr lang="es-CO" sz="2000" dirty="0">
              <a:solidFill>
                <a:schemeClr val="bg1"/>
              </a:solidFill>
            </a:endParaRPr>
          </a:p>
        </p:txBody>
      </p:sp>
      <p:pic>
        <p:nvPicPr>
          <p:cNvPr id="3" name="Imagen 2">
            <a:extLst>
              <a:ext uri="{FF2B5EF4-FFF2-40B4-BE49-F238E27FC236}">
                <a16:creationId xmlns:a16="http://schemas.microsoft.com/office/drawing/2014/main" id="{2B622A21-5654-40BD-B812-4E4DF04C6EAE}"/>
              </a:ext>
            </a:extLst>
          </p:cNvPr>
          <p:cNvPicPr>
            <a:picLocks noChangeAspect="1"/>
          </p:cNvPicPr>
          <p:nvPr/>
        </p:nvPicPr>
        <p:blipFill>
          <a:blip r:embed="rId3"/>
          <a:stretch>
            <a:fillRect/>
          </a:stretch>
        </p:blipFill>
        <p:spPr>
          <a:xfrm>
            <a:off x="255262" y="3085555"/>
            <a:ext cx="4584589" cy="2755631"/>
          </a:xfrm>
          <a:prstGeom prst="rect">
            <a:avLst/>
          </a:prstGeom>
        </p:spPr>
      </p:pic>
      <p:sp>
        <p:nvSpPr>
          <p:cNvPr id="16" name="CuadroTexto 15">
            <a:extLst>
              <a:ext uri="{FF2B5EF4-FFF2-40B4-BE49-F238E27FC236}">
                <a16:creationId xmlns:a16="http://schemas.microsoft.com/office/drawing/2014/main" id="{81544357-0674-4CCF-9091-59F2E2868FB4}"/>
              </a:ext>
            </a:extLst>
          </p:cNvPr>
          <p:cNvSpPr txBox="1"/>
          <p:nvPr/>
        </p:nvSpPr>
        <p:spPr>
          <a:xfrm>
            <a:off x="237990" y="2754671"/>
            <a:ext cx="4792716" cy="369332"/>
          </a:xfrm>
          <a:prstGeom prst="rect">
            <a:avLst/>
          </a:prstGeom>
          <a:noFill/>
        </p:spPr>
        <p:txBody>
          <a:bodyPr wrap="square">
            <a:spAutoFit/>
          </a:bodyPr>
          <a:lstStyle/>
          <a:p>
            <a:pPr marR="0" algn="ctr" rtl="0"/>
            <a:r>
              <a:rPr lang="es-ES" sz="1800" b="1" i="0" u="none" strike="noStrike" baseline="0" dirty="0">
                <a:solidFill>
                  <a:schemeClr val="tx2">
                    <a:lumMod val="60000"/>
                    <a:lumOff val="40000"/>
                  </a:schemeClr>
                </a:solidFill>
                <a:latin typeface="Verdana" panose="020B0604030504040204" pitchFamily="34" charset="0"/>
              </a:rPr>
              <a:t>Inflación anualizada (%)</a:t>
            </a:r>
          </a:p>
        </p:txBody>
      </p:sp>
    </p:spTree>
    <p:extLst>
      <p:ext uri="{BB962C8B-B14F-4D97-AF65-F5344CB8AC3E}">
        <p14:creationId xmlns:p14="http://schemas.microsoft.com/office/powerpoint/2010/main" val="231428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3648" y="2348880"/>
            <a:ext cx="6624736" cy="3046988"/>
          </a:xfrm>
          <a:prstGeom prst="rect">
            <a:avLst/>
          </a:prstGeom>
          <a:noFill/>
        </p:spPr>
        <p:txBody>
          <a:bodyPr wrap="square" rtlCol="0">
            <a:spAutoFit/>
          </a:bodyPr>
          <a:lstStyle/>
          <a:p>
            <a:pPr algn="ctr"/>
            <a:r>
              <a:rPr lang="es-CO" sz="2400" b="1" dirty="0">
                <a:solidFill>
                  <a:schemeClr val="bg1">
                    <a:lumMod val="85000"/>
                  </a:schemeClr>
                </a:solidFill>
              </a:rPr>
              <a:t>Índice</a:t>
            </a:r>
          </a:p>
          <a:p>
            <a:pPr algn="just"/>
            <a:endParaRPr lang="es-CO" sz="2400" b="1" dirty="0">
              <a:solidFill>
                <a:schemeClr val="bg1">
                  <a:lumMod val="85000"/>
                </a:schemeClr>
              </a:solidFill>
            </a:endParaRPr>
          </a:p>
          <a:p>
            <a:pPr marL="457200" indent="-457200" algn="just">
              <a:buAutoNum type="arabicPeriod"/>
            </a:pPr>
            <a:r>
              <a:rPr lang="es-CO" sz="2400" b="1" dirty="0">
                <a:solidFill>
                  <a:schemeClr val="bg1">
                    <a:lumMod val="85000"/>
                  </a:schemeClr>
                </a:solidFill>
              </a:rPr>
              <a:t>Aspectos generales</a:t>
            </a:r>
          </a:p>
          <a:p>
            <a:pPr marL="457200" indent="-457200" algn="just">
              <a:buAutoNum type="arabicPeriod"/>
            </a:pPr>
            <a:r>
              <a:rPr lang="es-CO" sz="2400" b="1" dirty="0">
                <a:solidFill>
                  <a:schemeClr val="bg1">
                    <a:lumMod val="85000"/>
                  </a:schemeClr>
                </a:solidFill>
              </a:rPr>
              <a:t>Los supuestos del proyecto de presupuesto</a:t>
            </a:r>
          </a:p>
          <a:p>
            <a:pPr marL="457200" indent="-457200" algn="just">
              <a:buAutoNum type="arabicPeriod"/>
            </a:pPr>
            <a:r>
              <a:rPr lang="es-CO" sz="2400" b="1" dirty="0">
                <a:solidFill>
                  <a:schemeClr val="tx2">
                    <a:lumMod val="60000"/>
                    <a:lumOff val="40000"/>
                  </a:schemeClr>
                </a:solidFill>
              </a:rPr>
              <a:t>Los ingresos</a:t>
            </a:r>
          </a:p>
          <a:p>
            <a:pPr marL="457200" indent="-457200" algn="just">
              <a:buAutoNum type="arabicPeriod"/>
            </a:pPr>
            <a:r>
              <a:rPr lang="es-CO" sz="2400" b="1" dirty="0">
                <a:solidFill>
                  <a:schemeClr val="bg1">
                    <a:lumMod val="85000"/>
                  </a:schemeClr>
                </a:solidFill>
              </a:rPr>
              <a:t>Los gastos</a:t>
            </a:r>
          </a:p>
          <a:p>
            <a:pPr marL="457200" indent="-457200" algn="just">
              <a:buAutoNum type="arabicPeriod"/>
            </a:pPr>
            <a:r>
              <a:rPr lang="es-CO" sz="2400" b="1" dirty="0">
                <a:solidFill>
                  <a:schemeClr val="bg1">
                    <a:lumMod val="85000"/>
                  </a:schemeClr>
                </a:solidFill>
              </a:rPr>
              <a:t>Comentarios sectoriales</a:t>
            </a:r>
          </a:p>
          <a:p>
            <a:pPr algn="ctr"/>
            <a:endParaRPr lang="es-CO" sz="2400" b="1" dirty="0">
              <a:solidFill>
                <a:schemeClr val="tx2">
                  <a:lumMod val="60000"/>
                  <a:lumOff val="40000"/>
                </a:schemeClr>
              </a:solidFill>
            </a:endParaRPr>
          </a:p>
        </p:txBody>
      </p:sp>
    </p:spTree>
    <p:extLst>
      <p:ext uri="{BB962C8B-B14F-4D97-AF65-F5344CB8AC3E}">
        <p14:creationId xmlns:p14="http://schemas.microsoft.com/office/powerpoint/2010/main" val="310565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38318" y="1146424"/>
            <a:ext cx="8267364" cy="129614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CO" sz="2400" b="1" dirty="0">
                <a:solidFill>
                  <a:schemeClr val="bg1"/>
                </a:solidFill>
              </a:rPr>
              <a:t>La recuperación económica soportaría la dinámica de los ingresos</a:t>
            </a:r>
          </a:p>
        </p:txBody>
      </p:sp>
      <p:sp>
        <p:nvSpPr>
          <p:cNvPr id="2" name="Rectángulo redondeado 7">
            <a:extLst>
              <a:ext uri="{FF2B5EF4-FFF2-40B4-BE49-F238E27FC236}">
                <a16:creationId xmlns:a16="http://schemas.microsoft.com/office/drawing/2014/main" id="{082071F3-BA11-41B0-B628-0526C2419E59}"/>
              </a:ext>
            </a:extLst>
          </p:cNvPr>
          <p:cNvSpPr/>
          <p:nvPr/>
        </p:nvSpPr>
        <p:spPr>
          <a:xfrm>
            <a:off x="3023830" y="5495554"/>
            <a:ext cx="5688632" cy="129614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s-CO" sz="1600" dirty="0"/>
              <a:t>Nuevamente como en años anteriores el petróleo soportaría el crecimiento de los ingresos corrientes y de capital.</a:t>
            </a:r>
          </a:p>
        </p:txBody>
      </p:sp>
      <p:sp>
        <p:nvSpPr>
          <p:cNvPr id="8" name="Elipse 7">
            <a:extLst>
              <a:ext uri="{FF2B5EF4-FFF2-40B4-BE49-F238E27FC236}">
                <a16:creationId xmlns:a16="http://schemas.microsoft.com/office/drawing/2014/main" id="{E6AC28C3-3198-43D8-A392-E7AE6C5A4CE0}"/>
              </a:ext>
            </a:extLst>
          </p:cNvPr>
          <p:cNvSpPr/>
          <p:nvPr/>
        </p:nvSpPr>
        <p:spPr>
          <a:xfrm>
            <a:off x="2627784" y="4869160"/>
            <a:ext cx="648072" cy="28803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5" name="Imagen 4">
            <a:extLst>
              <a:ext uri="{FF2B5EF4-FFF2-40B4-BE49-F238E27FC236}">
                <a16:creationId xmlns:a16="http://schemas.microsoft.com/office/drawing/2014/main" id="{0FADCFB9-0DF0-4C64-A62B-3D0357526F73}"/>
              </a:ext>
            </a:extLst>
          </p:cNvPr>
          <p:cNvPicPr>
            <a:picLocks noChangeAspect="1"/>
          </p:cNvPicPr>
          <p:nvPr/>
        </p:nvPicPr>
        <p:blipFill>
          <a:blip r:embed="rId3"/>
          <a:stretch>
            <a:fillRect/>
          </a:stretch>
        </p:blipFill>
        <p:spPr>
          <a:xfrm>
            <a:off x="192174" y="2636912"/>
            <a:ext cx="7296150" cy="2714625"/>
          </a:xfrm>
          <a:prstGeom prst="rect">
            <a:avLst/>
          </a:prstGeom>
        </p:spPr>
      </p:pic>
    </p:spTree>
    <p:extLst>
      <p:ext uri="{BB962C8B-B14F-4D97-AF65-F5344CB8AC3E}">
        <p14:creationId xmlns:p14="http://schemas.microsoft.com/office/powerpoint/2010/main" val="1987132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99592" y="1192243"/>
            <a:ext cx="7344816" cy="372794"/>
          </a:xfrm>
          <a:prstGeom prst="rect">
            <a:avLst/>
          </a:prstGeom>
        </p:spPr>
        <p:txBody>
          <a:bodyPr wrap="square">
            <a:spAutoFit/>
          </a:bodyPr>
          <a:lstStyle/>
          <a:p>
            <a:pPr algn="ct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Se estima una caída por recaudo de IVA</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redondeado 5"/>
          <p:cNvSpPr/>
          <p:nvPr/>
        </p:nvSpPr>
        <p:spPr>
          <a:xfrm>
            <a:off x="330306" y="4798565"/>
            <a:ext cx="4241694" cy="136119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lnSpc>
                <a:spcPct val="107000"/>
              </a:lnSpc>
              <a:spcAft>
                <a:spcPts val="800"/>
              </a:spcAft>
            </a:pPr>
            <a:r>
              <a:rPr lang="es-CO" sz="1600" dirty="0">
                <a:solidFill>
                  <a:schemeClr val="bg1"/>
                </a:solidFill>
                <a:latin typeface="Verdana" panose="020B0604030504040204" pitchFamily="34" charset="0"/>
                <a:ea typeface="Calibri" panose="020F0502020204030204" pitchFamily="34" charset="0"/>
                <a:cs typeface="Times New Roman" panose="02020603050405020304" pitchFamily="18" charset="0"/>
              </a:rPr>
              <a:t>En el Impuesto IVA, el presupuesto estima una caída de 3,4% para 2022, la cual desconcierta frente a la dinámica que se espera de la economía.</a:t>
            </a:r>
          </a:p>
        </p:txBody>
      </p:sp>
      <p:sp>
        <p:nvSpPr>
          <p:cNvPr id="2" name="CuadroTexto 1">
            <a:extLst>
              <a:ext uri="{FF2B5EF4-FFF2-40B4-BE49-F238E27FC236}">
                <a16:creationId xmlns:a16="http://schemas.microsoft.com/office/drawing/2014/main" id="{0E98ECB0-BFF0-4E81-8E32-9BEC0FE8CDB1}"/>
              </a:ext>
            </a:extLst>
          </p:cNvPr>
          <p:cNvSpPr txBox="1"/>
          <p:nvPr/>
        </p:nvSpPr>
        <p:spPr>
          <a:xfrm>
            <a:off x="2051720" y="3834171"/>
            <a:ext cx="3456384" cy="369332"/>
          </a:xfrm>
          <a:prstGeom prst="rect">
            <a:avLst/>
          </a:prstGeom>
          <a:noFill/>
        </p:spPr>
        <p:txBody>
          <a:bodyPr wrap="square" rtlCol="0">
            <a:spAutoFit/>
          </a:bodyPr>
          <a:lstStyle/>
          <a:p>
            <a:endParaRPr lang="es-CO" dirty="0"/>
          </a:p>
        </p:txBody>
      </p:sp>
      <p:pic>
        <p:nvPicPr>
          <p:cNvPr id="3" name="Imagen 2">
            <a:extLst>
              <a:ext uri="{FF2B5EF4-FFF2-40B4-BE49-F238E27FC236}">
                <a16:creationId xmlns:a16="http://schemas.microsoft.com/office/drawing/2014/main" id="{A357ADE1-4E0A-4D19-A809-4B1512CE124F}"/>
              </a:ext>
            </a:extLst>
          </p:cNvPr>
          <p:cNvPicPr>
            <a:picLocks noChangeAspect="1"/>
          </p:cNvPicPr>
          <p:nvPr/>
        </p:nvPicPr>
        <p:blipFill>
          <a:blip r:embed="rId3"/>
          <a:stretch>
            <a:fillRect/>
          </a:stretch>
        </p:blipFill>
        <p:spPr>
          <a:xfrm>
            <a:off x="948258" y="1798963"/>
            <a:ext cx="7296150" cy="2495550"/>
          </a:xfrm>
          <a:prstGeom prst="rect">
            <a:avLst/>
          </a:prstGeom>
        </p:spPr>
      </p:pic>
      <p:sp>
        <p:nvSpPr>
          <p:cNvPr id="10" name="Elipse 9">
            <a:extLst>
              <a:ext uri="{FF2B5EF4-FFF2-40B4-BE49-F238E27FC236}">
                <a16:creationId xmlns:a16="http://schemas.microsoft.com/office/drawing/2014/main" id="{AFFC7196-6D9D-4310-99D9-CC58582F09E9}"/>
              </a:ext>
            </a:extLst>
          </p:cNvPr>
          <p:cNvSpPr/>
          <p:nvPr/>
        </p:nvSpPr>
        <p:spPr>
          <a:xfrm>
            <a:off x="4920646" y="3456229"/>
            <a:ext cx="2183027" cy="28803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Elipse 11">
            <a:extLst>
              <a:ext uri="{FF2B5EF4-FFF2-40B4-BE49-F238E27FC236}">
                <a16:creationId xmlns:a16="http://schemas.microsoft.com/office/drawing/2014/main" id="{EB11003A-211C-4797-BAD2-C2ED8065A33F}"/>
              </a:ext>
            </a:extLst>
          </p:cNvPr>
          <p:cNvSpPr/>
          <p:nvPr/>
        </p:nvSpPr>
        <p:spPr>
          <a:xfrm>
            <a:off x="5527241" y="2905977"/>
            <a:ext cx="504056" cy="26917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078394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redondeado 4"/>
          <p:cNvSpPr/>
          <p:nvPr/>
        </p:nvSpPr>
        <p:spPr>
          <a:xfrm>
            <a:off x="438318" y="1340768"/>
            <a:ext cx="8267364" cy="115212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CO" sz="2000" b="1" dirty="0">
                <a:solidFill>
                  <a:schemeClr val="bg1"/>
                </a:solidFill>
                <a:latin typeface="Verdana" panose="020B0604030504040204" pitchFamily="34" charset="0"/>
                <a:ea typeface="Calibri" panose="020F0502020204030204" pitchFamily="34" charset="0"/>
                <a:cs typeface="Times New Roman" panose="02020603050405020304" pitchFamily="18" charset="0"/>
              </a:rPr>
              <a:t>Hay cerca de $34 billones (2,9% del PIB) de fuentes de ingresos que no está definidas con claridad de donde se van a obtener, y cuando</a:t>
            </a:r>
          </a:p>
        </p:txBody>
      </p:sp>
      <p:pic>
        <p:nvPicPr>
          <p:cNvPr id="2" name="Imagen 1">
            <a:extLst>
              <a:ext uri="{FF2B5EF4-FFF2-40B4-BE49-F238E27FC236}">
                <a16:creationId xmlns:a16="http://schemas.microsoft.com/office/drawing/2014/main" id="{3723431E-2BED-4917-A2BE-4CCF3CD9B2B0}"/>
              </a:ext>
            </a:extLst>
          </p:cNvPr>
          <p:cNvPicPr>
            <a:picLocks noChangeAspect="1"/>
          </p:cNvPicPr>
          <p:nvPr/>
        </p:nvPicPr>
        <p:blipFill>
          <a:blip r:embed="rId3"/>
          <a:stretch>
            <a:fillRect/>
          </a:stretch>
        </p:blipFill>
        <p:spPr>
          <a:xfrm>
            <a:off x="164703" y="3140968"/>
            <a:ext cx="8814594" cy="2642926"/>
          </a:xfrm>
          <a:prstGeom prst="rect">
            <a:avLst/>
          </a:prstGeom>
        </p:spPr>
      </p:pic>
    </p:spTree>
    <p:extLst>
      <p:ext uri="{BB962C8B-B14F-4D97-AF65-F5344CB8AC3E}">
        <p14:creationId xmlns:p14="http://schemas.microsoft.com/office/powerpoint/2010/main" val="100515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redondeado 4">
            <a:extLst>
              <a:ext uri="{FF2B5EF4-FFF2-40B4-BE49-F238E27FC236}">
                <a16:creationId xmlns:a16="http://schemas.microsoft.com/office/drawing/2014/main" id="{72416F4C-D9EE-4704-84E1-5358650FBDB4}"/>
              </a:ext>
            </a:extLst>
          </p:cNvPr>
          <p:cNvSpPr/>
          <p:nvPr/>
        </p:nvSpPr>
        <p:spPr>
          <a:xfrm>
            <a:off x="5213980" y="1772816"/>
            <a:ext cx="3456384" cy="234507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lnSpc>
                <a:spcPct val="107000"/>
              </a:lnSpc>
              <a:spcAft>
                <a:spcPts val="800"/>
              </a:spcAft>
            </a:pPr>
            <a:r>
              <a:rPr lang="es-CO" dirty="0">
                <a:solidFill>
                  <a:schemeClr val="bg1"/>
                </a:solidFill>
                <a:latin typeface="Verdana" panose="020B0604030504040204" pitchFamily="34" charset="0"/>
                <a:cs typeface="Times New Roman" panose="02020603050405020304" pitchFamily="18" charset="0"/>
              </a:rPr>
              <a:t>En 2019 y 2020 la ejecución de los ingresos por disposición de Activos fue baja y nula, de 14% y 0% respectivamente.</a:t>
            </a:r>
          </a:p>
        </p:txBody>
      </p:sp>
      <p:pic>
        <p:nvPicPr>
          <p:cNvPr id="2" name="Imagen 1">
            <a:extLst>
              <a:ext uri="{FF2B5EF4-FFF2-40B4-BE49-F238E27FC236}">
                <a16:creationId xmlns:a16="http://schemas.microsoft.com/office/drawing/2014/main" id="{553EC14D-32EF-410B-9517-28CD55D50CF1}"/>
              </a:ext>
            </a:extLst>
          </p:cNvPr>
          <p:cNvPicPr>
            <a:picLocks noChangeAspect="1"/>
          </p:cNvPicPr>
          <p:nvPr/>
        </p:nvPicPr>
        <p:blipFill>
          <a:blip r:embed="rId3"/>
          <a:stretch>
            <a:fillRect/>
          </a:stretch>
        </p:blipFill>
        <p:spPr>
          <a:xfrm>
            <a:off x="158941" y="1259978"/>
            <a:ext cx="4582668" cy="2753868"/>
          </a:xfrm>
          <a:prstGeom prst="rect">
            <a:avLst/>
          </a:prstGeom>
        </p:spPr>
      </p:pic>
      <p:pic>
        <p:nvPicPr>
          <p:cNvPr id="4" name="Imagen 3">
            <a:extLst>
              <a:ext uri="{FF2B5EF4-FFF2-40B4-BE49-F238E27FC236}">
                <a16:creationId xmlns:a16="http://schemas.microsoft.com/office/drawing/2014/main" id="{A6A4976A-C9A9-4989-A33B-B4E66D7C0E74}"/>
              </a:ext>
            </a:extLst>
          </p:cNvPr>
          <p:cNvPicPr>
            <a:picLocks noChangeAspect="1"/>
          </p:cNvPicPr>
          <p:nvPr/>
        </p:nvPicPr>
        <p:blipFill>
          <a:blip r:embed="rId4"/>
          <a:stretch>
            <a:fillRect/>
          </a:stretch>
        </p:blipFill>
        <p:spPr>
          <a:xfrm>
            <a:off x="164438" y="4013846"/>
            <a:ext cx="4582668" cy="2753868"/>
          </a:xfrm>
          <a:prstGeom prst="rect">
            <a:avLst/>
          </a:prstGeom>
        </p:spPr>
      </p:pic>
      <p:sp>
        <p:nvSpPr>
          <p:cNvPr id="7" name="Rectángulo redondeado 4">
            <a:extLst>
              <a:ext uri="{FF2B5EF4-FFF2-40B4-BE49-F238E27FC236}">
                <a16:creationId xmlns:a16="http://schemas.microsoft.com/office/drawing/2014/main" id="{32F58661-11FA-4BE0-8D53-694FCAD23E2F}"/>
              </a:ext>
            </a:extLst>
          </p:cNvPr>
          <p:cNvSpPr/>
          <p:nvPr/>
        </p:nvSpPr>
        <p:spPr>
          <a:xfrm>
            <a:off x="5213980" y="4797152"/>
            <a:ext cx="3456384" cy="179533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lnSpc>
                <a:spcPct val="107000"/>
              </a:lnSpc>
              <a:spcAft>
                <a:spcPts val="800"/>
              </a:spcAft>
            </a:pPr>
            <a:r>
              <a:rPr lang="es-CO" dirty="0">
                <a:solidFill>
                  <a:schemeClr val="bg1"/>
                </a:solidFill>
                <a:latin typeface="Verdana" panose="020B0604030504040204" pitchFamily="34" charset="0"/>
                <a:cs typeface="Times New Roman" panose="02020603050405020304" pitchFamily="18" charset="0"/>
              </a:rPr>
              <a:t>En Otros Recursos de Capital ha sido casi nula en 2018 y 2019, y sólo fue superior al aforo inicial en 2020.</a:t>
            </a:r>
          </a:p>
        </p:txBody>
      </p:sp>
    </p:spTree>
    <p:extLst>
      <p:ext uri="{BB962C8B-B14F-4D97-AF65-F5344CB8AC3E}">
        <p14:creationId xmlns:p14="http://schemas.microsoft.com/office/powerpoint/2010/main" val="2120204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3648" y="2348880"/>
            <a:ext cx="6624736" cy="2677656"/>
          </a:xfrm>
          <a:prstGeom prst="rect">
            <a:avLst/>
          </a:prstGeom>
          <a:noFill/>
        </p:spPr>
        <p:txBody>
          <a:bodyPr wrap="square" rtlCol="0">
            <a:spAutoFit/>
          </a:bodyPr>
          <a:lstStyle/>
          <a:p>
            <a:pPr algn="ctr"/>
            <a:r>
              <a:rPr lang="es-CO" sz="2400" b="1" dirty="0">
                <a:solidFill>
                  <a:schemeClr val="bg1">
                    <a:lumMod val="85000"/>
                  </a:schemeClr>
                </a:solidFill>
              </a:rPr>
              <a:t>Índice</a:t>
            </a:r>
          </a:p>
          <a:p>
            <a:pPr algn="just"/>
            <a:endParaRPr lang="es-CO" sz="2400" b="1" dirty="0">
              <a:solidFill>
                <a:schemeClr val="bg1">
                  <a:lumMod val="85000"/>
                </a:schemeClr>
              </a:solidFill>
            </a:endParaRPr>
          </a:p>
          <a:p>
            <a:pPr marL="457200" indent="-457200" algn="just">
              <a:buAutoNum type="arabicPeriod"/>
            </a:pPr>
            <a:r>
              <a:rPr lang="es-CO" sz="2400" b="1" dirty="0">
                <a:solidFill>
                  <a:schemeClr val="bg1">
                    <a:lumMod val="85000"/>
                  </a:schemeClr>
                </a:solidFill>
              </a:rPr>
              <a:t>Aspectos generales</a:t>
            </a:r>
          </a:p>
          <a:p>
            <a:pPr marL="457200" indent="-457200" algn="just">
              <a:buAutoNum type="arabicPeriod"/>
            </a:pPr>
            <a:r>
              <a:rPr lang="es-CO" sz="2400" b="1" dirty="0">
                <a:solidFill>
                  <a:schemeClr val="bg1">
                    <a:lumMod val="85000"/>
                  </a:schemeClr>
                </a:solidFill>
              </a:rPr>
              <a:t>Los supuestos del proyecto de presupuesto</a:t>
            </a:r>
          </a:p>
          <a:p>
            <a:pPr marL="457200" indent="-457200" algn="just">
              <a:buAutoNum type="arabicPeriod"/>
            </a:pPr>
            <a:r>
              <a:rPr lang="es-CO" sz="2400" b="1" dirty="0">
                <a:solidFill>
                  <a:schemeClr val="bg1">
                    <a:lumMod val="85000"/>
                  </a:schemeClr>
                </a:solidFill>
              </a:rPr>
              <a:t>Los ingresos</a:t>
            </a:r>
          </a:p>
          <a:p>
            <a:pPr marL="457200" indent="-457200" algn="just">
              <a:buAutoNum type="arabicPeriod"/>
            </a:pPr>
            <a:r>
              <a:rPr lang="es-CO" sz="2400" b="1" dirty="0">
                <a:solidFill>
                  <a:schemeClr val="tx2">
                    <a:lumMod val="60000"/>
                    <a:lumOff val="40000"/>
                  </a:schemeClr>
                </a:solidFill>
              </a:rPr>
              <a:t>Los gastos</a:t>
            </a:r>
          </a:p>
          <a:p>
            <a:pPr marL="457200" indent="-457200" algn="just">
              <a:buAutoNum type="arabicPeriod"/>
            </a:pPr>
            <a:r>
              <a:rPr lang="es-CO" sz="2400" b="1" dirty="0">
                <a:solidFill>
                  <a:schemeClr val="bg1">
                    <a:lumMod val="85000"/>
                  </a:schemeClr>
                </a:solidFill>
              </a:rPr>
              <a:t>Comentarios sectoriales</a:t>
            </a:r>
          </a:p>
        </p:txBody>
      </p:sp>
    </p:spTree>
    <p:extLst>
      <p:ext uri="{BB962C8B-B14F-4D97-AF65-F5344CB8AC3E}">
        <p14:creationId xmlns:p14="http://schemas.microsoft.com/office/powerpoint/2010/main" val="4293576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redondeado 7">
            <a:extLst>
              <a:ext uri="{FF2B5EF4-FFF2-40B4-BE49-F238E27FC236}">
                <a16:creationId xmlns:a16="http://schemas.microsoft.com/office/drawing/2014/main" id="{453862B7-35B2-4F73-9C9E-A0DFB8330AA6}"/>
              </a:ext>
            </a:extLst>
          </p:cNvPr>
          <p:cNvSpPr/>
          <p:nvPr/>
        </p:nvSpPr>
        <p:spPr>
          <a:xfrm>
            <a:off x="3875565" y="4293096"/>
            <a:ext cx="4417206" cy="206084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s-CO" dirty="0"/>
              <a:t>Los gastos de deuda tendrían una variación de 10,6% anual. </a:t>
            </a:r>
          </a:p>
        </p:txBody>
      </p:sp>
      <p:pic>
        <p:nvPicPr>
          <p:cNvPr id="8" name="Imagen 7">
            <a:extLst>
              <a:ext uri="{FF2B5EF4-FFF2-40B4-BE49-F238E27FC236}">
                <a16:creationId xmlns:a16="http://schemas.microsoft.com/office/drawing/2014/main" id="{5153246D-09F4-4D09-8FD6-70BFB2C9173C}"/>
              </a:ext>
            </a:extLst>
          </p:cNvPr>
          <p:cNvPicPr>
            <a:picLocks noChangeAspect="1"/>
          </p:cNvPicPr>
          <p:nvPr/>
        </p:nvPicPr>
        <p:blipFill>
          <a:blip r:embed="rId3"/>
          <a:stretch>
            <a:fillRect/>
          </a:stretch>
        </p:blipFill>
        <p:spPr>
          <a:xfrm>
            <a:off x="671244" y="1197716"/>
            <a:ext cx="7704953" cy="2908565"/>
          </a:xfrm>
          <a:prstGeom prst="rect">
            <a:avLst/>
          </a:prstGeom>
        </p:spPr>
      </p:pic>
      <p:sp>
        <p:nvSpPr>
          <p:cNvPr id="9" name="Elipse 8">
            <a:extLst>
              <a:ext uri="{FF2B5EF4-FFF2-40B4-BE49-F238E27FC236}">
                <a16:creationId xmlns:a16="http://schemas.microsoft.com/office/drawing/2014/main" id="{7E266DCE-857C-4EDC-AEAF-E2E04F12AF71}"/>
              </a:ext>
            </a:extLst>
          </p:cNvPr>
          <p:cNvSpPr/>
          <p:nvPr/>
        </p:nvSpPr>
        <p:spPr>
          <a:xfrm>
            <a:off x="5724128" y="2543986"/>
            <a:ext cx="360040" cy="21602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997864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redondeado 4"/>
          <p:cNvSpPr/>
          <p:nvPr/>
        </p:nvSpPr>
        <p:spPr>
          <a:xfrm>
            <a:off x="1115616" y="1327172"/>
            <a:ext cx="3456384" cy="28579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lnSpc>
                <a:spcPct val="107000"/>
              </a:lnSpc>
              <a:spcAft>
                <a:spcPts val="800"/>
              </a:spcAft>
            </a:pPr>
            <a:r>
              <a:rPr lang="es-CO" dirty="0">
                <a:solidFill>
                  <a:schemeClr val="bg1"/>
                </a:solidFill>
                <a:latin typeface="Verdana" panose="020B0604030504040204" pitchFamily="34" charset="0"/>
                <a:cs typeface="Times New Roman" panose="02020603050405020304" pitchFamily="18" charset="0"/>
              </a:rPr>
              <a:t>Los gastos de inversión crecerán en 6,2%, y con ello reducirá levemente su participación en el PIB a 5,2%</a:t>
            </a:r>
          </a:p>
        </p:txBody>
      </p:sp>
      <p:sp>
        <p:nvSpPr>
          <p:cNvPr id="4" name="Rectángulo redondeado 4">
            <a:extLst>
              <a:ext uri="{FF2B5EF4-FFF2-40B4-BE49-F238E27FC236}">
                <a16:creationId xmlns:a16="http://schemas.microsoft.com/office/drawing/2014/main" id="{B78E59AF-C127-4E70-9E02-2D0916FE4D2D}"/>
              </a:ext>
            </a:extLst>
          </p:cNvPr>
          <p:cNvSpPr/>
          <p:nvPr/>
        </p:nvSpPr>
        <p:spPr>
          <a:xfrm>
            <a:off x="4788024" y="4185084"/>
            <a:ext cx="3600400" cy="223224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lnSpc>
                <a:spcPct val="107000"/>
              </a:lnSpc>
              <a:spcAft>
                <a:spcPts val="800"/>
              </a:spcAft>
            </a:pPr>
            <a:r>
              <a:rPr lang="es-CO" sz="1800" dirty="0">
                <a:effectLst/>
                <a:latin typeface="Verdana" panose="020B0604030504040204" pitchFamily="34" charset="0"/>
                <a:ea typeface="Calibri" panose="020F0502020204030204" pitchFamily="34" charset="0"/>
                <a:cs typeface="Times New Roman" panose="02020603050405020304" pitchFamily="18" charset="0"/>
              </a:rPr>
              <a:t>La inversión aumentaría de $58 billones en 2021 a $62 billones en 2022</a:t>
            </a:r>
            <a:endParaRPr lang="es-CO" dirty="0">
              <a:solidFill>
                <a:schemeClr val="bg1"/>
              </a:solidFill>
              <a:latin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43619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áfico 3">
            <a:extLst>
              <a:ext uri="{FF2B5EF4-FFF2-40B4-BE49-F238E27FC236}">
                <a16:creationId xmlns:a16="http://schemas.microsoft.com/office/drawing/2014/main" id="{F3CB5CAB-661F-4944-8B00-5FAEA52210CA}"/>
              </a:ext>
            </a:extLst>
          </p:cNvPr>
          <p:cNvGraphicFramePr>
            <a:graphicFrameLocks/>
          </p:cNvGraphicFramePr>
          <p:nvPr>
            <p:extLst>
              <p:ext uri="{D42A27DB-BD31-4B8C-83A1-F6EECF244321}">
                <p14:modId xmlns:p14="http://schemas.microsoft.com/office/powerpoint/2010/main" val="1160101070"/>
              </p:ext>
            </p:extLst>
          </p:nvPr>
        </p:nvGraphicFramePr>
        <p:xfrm>
          <a:off x="1309687" y="1019175"/>
          <a:ext cx="6524625" cy="58388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6971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31640" y="2924944"/>
            <a:ext cx="6624736" cy="830997"/>
          </a:xfrm>
          <a:prstGeom prst="rect">
            <a:avLst/>
          </a:prstGeom>
          <a:noFill/>
        </p:spPr>
        <p:txBody>
          <a:bodyPr wrap="square" rtlCol="0">
            <a:spAutoFit/>
          </a:bodyPr>
          <a:lstStyle/>
          <a:p>
            <a:pPr algn="ctr"/>
            <a:r>
              <a:rPr lang="es-CO" sz="2400" b="1" dirty="0">
                <a:solidFill>
                  <a:schemeClr val="tx2">
                    <a:lumMod val="60000"/>
                    <a:lumOff val="40000"/>
                  </a:schemeClr>
                </a:solidFill>
              </a:rPr>
              <a:t>COMENTARIOS AL PROYECTO DE LEY DE PRESUPUESTO GENERAL DE LA NACIÓN 2022</a:t>
            </a:r>
          </a:p>
        </p:txBody>
      </p:sp>
    </p:spTree>
    <p:extLst>
      <p:ext uri="{BB962C8B-B14F-4D97-AF65-F5344CB8AC3E}">
        <p14:creationId xmlns:p14="http://schemas.microsoft.com/office/powerpoint/2010/main" val="3587317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3648" y="2348880"/>
            <a:ext cx="6624736" cy="2677656"/>
          </a:xfrm>
          <a:prstGeom prst="rect">
            <a:avLst/>
          </a:prstGeom>
          <a:noFill/>
        </p:spPr>
        <p:txBody>
          <a:bodyPr wrap="square" rtlCol="0">
            <a:spAutoFit/>
          </a:bodyPr>
          <a:lstStyle/>
          <a:p>
            <a:pPr algn="ctr"/>
            <a:r>
              <a:rPr lang="es-CO" sz="2400" b="1" dirty="0">
                <a:solidFill>
                  <a:schemeClr val="bg1">
                    <a:lumMod val="85000"/>
                  </a:schemeClr>
                </a:solidFill>
              </a:rPr>
              <a:t>Índice</a:t>
            </a:r>
          </a:p>
          <a:p>
            <a:pPr algn="just"/>
            <a:endParaRPr lang="es-CO" sz="2400" b="1" dirty="0">
              <a:solidFill>
                <a:schemeClr val="bg1">
                  <a:lumMod val="85000"/>
                </a:schemeClr>
              </a:solidFill>
            </a:endParaRPr>
          </a:p>
          <a:p>
            <a:pPr marL="457200" indent="-457200" algn="just">
              <a:buAutoNum type="arabicPeriod"/>
            </a:pPr>
            <a:r>
              <a:rPr lang="es-CO" sz="2400" b="1" dirty="0">
                <a:solidFill>
                  <a:schemeClr val="bg1">
                    <a:lumMod val="85000"/>
                  </a:schemeClr>
                </a:solidFill>
              </a:rPr>
              <a:t>Aspectos generales</a:t>
            </a:r>
          </a:p>
          <a:p>
            <a:pPr marL="457200" indent="-457200" algn="just">
              <a:buAutoNum type="arabicPeriod"/>
            </a:pPr>
            <a:r>
              <a:rPr lang="es-CO" sz="2400" b="1" dirty="0">
                <a:solidFill>
                  <a:schemeClr val="bg1">
                    <a:lumMod val="85000"/>
                  </a:schemeClr>
                </a:solidFill>
              </a:rPr>
              <a:t>Los supuestos del proyecto de presupuesto</a:t>
            </a:r>
          </a:p>
          <a:p>
            <a:pPr marL="457200" indent="-457200" algn="just">
              <a:buAutoNum type="arabicPeriod"/>
            </a:pPr>
            <a:r>
              <a:rPr lang="es-CO" sz="2400" b="1" dirty="0">
                <a:solidFill>
                  <a:schemeClr val="bg1">
                    <a:lumMod val="85000"/>
                  </a:schemeClr>
                </a:solidFill>
              </a:rPr>
              <a:t>Los ingresos</a:t>
            </a:r>
          </a:p>
          <a:p>
            <a:pPr marL="457200" indent="-457200" algn="just">
              <a:buAutoNum type="arabicPeriod"/>
            </a:pPr>
            <a:r>
              <a:rPr lang="es-CO" sz="2400" b="1" dirty="0">
                <a:solidFill>
                  <a:schemeClr val="bg1">
                    <a:lumMod val="85000"/>
                  </a:schemeClr>
                </a:solidFill>
              </a:rPr>
              <a:t>Los gastos</a:t>
            </a:r>
          </a:p>
          <a:p>
            <a:pPr marL="457200" indent="-457200" algn="just">
              <a:buAutoNum type="arabicPeriod"/>
            </a:pPr>
            <a:r>
              <a:rPr lang="es-CO" sz="2400" b="1" dirty="0">
                <a:solidFill>
                  <a:schemeClr val="tx2">
                    <a:lumMod val="60000"/>
                    <a:lumOff val="40000"/>
                  </a:schemeClr>
                </a:solidFill>
              </a:rPr>
              <a:t>Comentarios sectoriales</a:t>
            </a:r>
          </a:p>
        </p:txBody>
      </p:sp>
    </p:spTree>
    <p:extLst>
      <p:ext uri="{BB962C8B-B14F-4D97-AF65-F5344CB8AC3E}">
        <p14:creationId xmlns:p14="http://schemas.microsoft.com/office/powerpoint/2010/main" val="238433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8560" y="2353898"/>
            <a:ext cx="8928992" cy="302519"/>
          </a:xfrm>
          <a:prstGeom prst="rect">
            <a:avLst/>
          </a:prstGeom>
        </p:spPr>
        <p:txBody>
          <a:bodyPr wrap="square">
            <a:spAutoFit/>
          </a:bodyPr>
          <a:lstStyle/>
          <a:p>
            <a:pPr algn="just">
              <a:lnSpc>
                <a:spcPct val="107000"/>
              </a:lnSpc>
              <a:spcAft>
                <a:spcPts val="800"/>
              </a:spcAft>
            </a:pPr>
            <a:r>
              <a:rPr lang="es-CO" sz="1400" b="1" i="1" dirty="0">
                <a:latin typeface="Verdana" panose="020B0604030504040204" pitchFamily="34" charset="0"/>
                <a:ea typeface="Calibri" panose="020F0502020204030204" pitchFamily="34" charset="0"/>
                <a:cs typeface="Times New Roman" panose="02020603050405020304" pitchFamily="18" charset="0"/>
              </a:rPr>
              <a:t>	</a:t>
            </a:r>
          </a:p>
        </p:txBody>
      </p:sp>
      <p:sp>
        <p:nvSpPr>
          <p:cNvPr id="4" name="Rectángulo 3"/>
          <p:cNvSpPr/>
          <p:nvPr/>
        </p:nvSpPr>
        <p:spPr>
          <a:xfrm>
            <a:off x="179513" y="1256006"/>
            <a:ext cx="8856983" cy="372794"/>
          </a:xfrm>
          <a:prstGeom prst="rect">
            <a:avLst/>
          </a:prstGeom>
        </p:spPr>
        <p:txBody>
          <a:bodyPr wrap="square">
            <a:spAutoFit/>
          </a:bodyPr>
          <a:lstStyle/>
          <a:p>
            <a:pPr algn="ct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DELEGADA COMERCIO Y DESARROLLO REGIONAL</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a:extLst>
              <a:ext uri="{FF2B5EF4-FFF2-40B4-BE49-F238E27FC236}">
                <a16:creationId xmlns:a16="http://schemas.microsoft.com/office/drawing/2014/main" id="{4703BD93-01AF-47A6-9014-6136C2AD5FD5}"/>
              </a:ext>
            </a:extLst>
          </p:cNvPr>
          <p:cNvSpPr/>
          <p:nvPr/>
        </p:nvSpPr>
        <p:spPr>
          <a:xfrm>
            <a:off x="323528" y="1597462"/>
            <a:ext cx="8280920" cy="954107"/>
          </a:xfrm>
          <a:prstGeom prst="rect">
            <a:avLst/>
          </a:prstGeom>
        </p:spPr>
        <p:txBody>
          <a:bodyPr wrap="square">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rPr>
              <a:t>El presupuesto de inversión del sector Comercio, Industria y Turismo asignado en el proyecto de PGN 2022 disminuyó en 11,72% respecto a 2021, lo cual podría poner en riesgo el cumplimiento de las metas de los programas a cargo del MinCIT – Gestión General y de la ART – Gestión General.</a:t>
            </a:r>
          </a:p>
        </p:txBody>
      </p:sp>
      <p:sp>
        <p:nvSpPr>
          <p:cNvPr id="7" name="Rectángulo 6">
            <a:extLst>
              <a:ext uri="{FF2B5EF4-FFF2-40B4-BE49-F238E27FC236}">
                <a16:creationId xmlns:a16="http://schemas.microsoft.com/office/drawing/2014/main" id="{93180DC5-7EC6-477C-9523-C9A6DF458B95}"/>
              </a:ext>
            </a:extLst>
          </p:cNvPr>
          <p:cNvSpPr/>
          <p:nvPr/>
        </p:nvSpPr>
        <p:spPr>
          <a:xfrm>
            <a:off x="0" y="2706628"/>
            <a:ext cx="7801099" cy="372794"/>
          </a:xfrm>
          <a:prstGeom prst="rect">
            <a:avLst/>
          </a:prstGeom>
        </p:spPr>
        <p:txBody>
          <a:bodyPr wrap="square">
            <a:spAutoFit/>
          </a:bodyPr>
          <a:lstStyle/>
          <a:p>
            <a:pPr algn="ct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DELEGADA PARA EL MEDIO AMBIENTE</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uadroTexto 9">
            <a:extLst>
              <a:ext uri="{FF2B5EF4-FFF2-40B4-BE49-F238E27FC236}">
                <a16:creationId xmlns:a16="http://schemas.microsoft.com/office/drawing/2014/main" id="{F343EC02-A6E6-4AFE-ADE0-29553DE84D58}"/>
              </a:ext>
            </a:extLst>
          </p:cNvPr>
          <p:cNvSpPr txBox="1"/>
          <p:nvPr/>
        </p:nvSpPr>
        <p:spPr>
          <a:xfrm>
            <a:off x="338682" y="3227829"/>
            <a:ext cx="8121750" cy="954107"/>
          </a:xfrm>
          <a:prstGeom prst="rect">
            <a:avLst/>
          </a:prstGeom>
          <a:noFill/>
        </p:spPr>
        <p:txBody>
          <a:bodyPr wrap="square">
            <a:spAutoFit/>
          </a:bodyPr>
          <a:lstStyle/>
          <a:p>
            <a:pPr marL="285750" indent="-285750" algn="just">
              <a:spcAft>
                <a:spcPts val="800"/>
              </a:spcAft>
              <a:buFont typeface="Arial" panose="020B0604020202020204" pitchFamily="34" charset="0"/>
              <a:buChar char="•"/>
            </a:pPr>
            <a:r>
              <a:rPr lang="es-CO" sz="1400" dirty="0">
                <a:effectLst/>
                <a:latin typeface="Verdana" panose="020B0604030504040204" pitchFamily="34" charset="0"/>
                <a:ea typeface="Calibri" panose="020F0502020204030204" pitchFamily="34" charset="0"/>
                <a:cs typeface="Times New Roman" panose="02020603050405020304" pitchFamily="18" charset="0"/>
              </a:rPr>
              <a:t>L</a:t>
            </a:r>
            <a:r>
              <a:rPr lang="es-CO" sz="1400" dirty="0">
                <a:latin typeface="Verdana" panose="020B0604030504040204" pitchFamily="34" charset="0"/>
                <a:ea typeface="Calibri" panose="020F0502020204030204" pitchFamily="34" charset="0"/>
                <a:cs typeface="Times New Roman" panose="02020603050405020304" pitchFamily="18" charset="0"/>
              </a:rPr>
              <a:t>a reducción </a:t>
            </a:r>
            <a:r>
              <a:rPr lang="es-CO" sz="1400" dirty="0">
                <a:effectLst/>
                <a:latin typeface="Verdana" panose="020B0604030504040204" pitchFamily="34" charset="0"/>
                <a:ea typeface="Calibri" panose="020F0502020204030204" pitchFamily="34" charset="0"/>
                <a:cs typeface="Times New Roman" panose="02020603050405020304" pitchFamily="18" charset="0"/>
              </a:rPr>
              <a:t>en el presupuesto total </a:t>
            </a:r>
            <a:r>
              <a:rPr lang="es-CO" sz="1400" dirty="0">
                <a:latin typeface="Verdana" panose="020B0604030504040204" pitchFamily="34" charset="0"/>
                <a:ea typeface="Calibri" panose="020F0502020204030204" pitchFamily="34" charset="0"/>
                <a:cs typeface="Times New Roman" panose="02020603050405020304" pitchFamily="18" charset="0"/>
              </a:rPr>
              <a:t>es del </a:t>
            </a:r>
            <a:r>
              <a:rPr lang="es-CO" sz="1400" dirty="0">
                <a:effectLst/>
                <a:latin typeface="Verdana" panose="020B0604030504040204" pitchFamily="34" charset="0"/>
                <a:ea typeface="Calibri" panose="020F0502020204030204" pitchFamily="34" charset="0"/>
                <a:cs typeface="Times New Roman" panose="02020603050405020304" pitchFamily="18" charset="0"/>
              </a:rPr>
              <a:t>16%.</a:t>
            </a:r>
            <a:r>
              <a:rPr lang="es-CO" sz="1400" dirty="0">
                <a:latin typeface="Verdana" panose="020B0604030504040204" pitchFamily="34" charset="0"/>
                <a:ea typeface="Calibri" panose="020F0502020204030204" pitchFamily="34" charset="0"/>
                <a:cs typeface="Times New Roman" panose="02020603050405020304" pitchFamily="18" charset="0"/>
              </a:rPr>
              <a:t> </a:t>
            </a:r>
            <a:r>
              <a:rPr lang="es-CO" sz="1400" dirty="0">
                <a:effectLst/>
                <a:latin typeface="Verdana" panose="020B0604030504040204" pitchFamily="34" charset="0"/>
                <a:ea typeface="Calibri" panose="020F0502020204030204" pitchFamily="34" charset="0"/>
                <a:cs typeface="Times New Roman" panose="02020603050405020304" pitchFamily="18" charset="0"/>
              </a:rPr>
              <a:t>Estos recortes podrían poner en riesgo la conservación y preservación del capital natural y los servicios ecosistémicos que son la base de un desarrollo económico sostenible, además de arriesgar el cumplimiento de los compromisos del Acuerdo de París sobre cambio climático.</a:t>
            </a:r>
            <a:endParaRPr lang="es-MX" sz="1400" dirty="0">
              <a:latin typeface="Verdana" panose="020B0604030504040204" pitchFamily="34" charset="0"/>
              <a:cs typeface="Times New Roman" panose="02020603050405020304" pitchFamily="18" charset="0"/>
            </a:endParaRPr>
          </a:p>
        </p:txBody>
      </p:sp>
      <p:sp>
        <p:nvSpPr>
          <p:cNvPr id="9" name="Rectángulo 8">
            <a:extLst>
              <a:ext uri="{FF2B5EF4-FFF2-40B4-BE49-F238E27FC236}">
                <a16:creationId xmlns:a16="http://schemas.microsoft.com/office/drawing/2014/main" id="{C55CDA97-F006-45BB-9202-866522320167}"/>
              </a:ext>
            </a:extLst>
          </p:cNvPr>
          <p:cNvSpPr/>
          <p:nvPr/>
        </p:nvSpPr>
        <p:spPr>
          <a:xfrm>
            <a:off x="179513" y="4380554"/>
            <a:ext cx="7272808" cy="372794"/>
          </a:xfrm>
          <a:prstGeom prst="rect">
            <a:avLst/>
          </a:prstGeom>
        </p:spPr>
        <p:txBody>
          <a:bodyPr wrap="square">
            <a:spAutoFit/>
          </a:bodyPr>
          <a:lstStyle/>
          <a:p>
            <a:pPr algn="ct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DELEGADA SECTOR AGROPECUARIO</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F94D06BC-21AA-4CC3-A203-42AB52DD3D46}"/>
              </a:ext>
            </a:extLst>
          </p:cNvPr>
          <p:cNvSpPr txBox="1"/>
          <p:nvPr/>
        </p:nvSpPr>
        <p:spPr>
          <a:xfrm>
            <a:off x="395536" y="4779729"/>
            <a:ext cx="7992888" cy="954107"/>
          </a:xfrm>
          <a:prstGeom prst="rect">
            <a:avLst/>
          </a:prstGeom>
          <a:noFill/>
        </p:spPr>
        <p:txBody>
          <a:bodyPr wrap="square">
            <a:spAutoFit/>
          </a:bodyPr>
          <a:lstStyle/>
          <a:p>
            <a:pPr marL="285750" indent="-285750" algn="just">
              <a:buFont typeface="Arial" panose="020B0604020202020204" pitchFamily="34" charset="0"/>
              <a:buChar char="•"/>
            </a:pPr>
            <a:r>
              <a:rPr lang="es-ES" sz="1400" dirty="0">
                <a:latin typeface="Verdana" panose="020B0604030504040204" pitchFamily="34" charset="0"/>
                <a:ea typeface="Verdana" panose="020B0604030504040204" pitchFamily="34" charset="0"/>
                <a:cs typeface="Verdana" panose="020B0604030504040204" pitchFamily="34" charset="0"/>
              </a:rPr>
              <a:t>El presupuesto previsto en el PPGN 2022 para el sector agropecuario se incrementa el 1,8% respecto a 2021. Los recursos asignados al sector agropecuario en el período 2019 – 2022 representan el 70% de los programados en el plan plurianual de inversiones, lo cual viene incidiendo en el cumplimiento de las metas del PND.</a:t>
            </a:r>
          </a:p>
        </p:txBody>
      </p:sp>
    </p:spTree>
    <p:extLst>
      <p:ext uri="{BB962C8B-B14F-4D97-AF65-F5344CB8AC3E}">
        <p14:creationId xmlns:p14="http://schemas.microsoft.com/office/powerpoint/2010/main" val="3351280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11A5F7A3-1326-40A8-B8FE-9F48E4CF33A1}"/>
              </a:ext>
            </a:extLst>
          </p:cNvPr>
          <p:cNvSpPr/>
          <p:nvPr/>
        </p:nvSpPr>
        <p:spPr>
          <a:xfrm>
            <a:off x="306580" y="1340768"/>
            <a:ext cx="7289756" cy="372794"/>
          </a:xfrm>
          <a:prstGeom prst="rect">
            <a:avLst/>
          </a:prstGeom>
        </p:spPr>
        <p:txBody>
          <a:bodyPr wrap="square">
            <a:spAutoFit/>
          </a:bodyPr>
          <a:lstStyle/>
          <a:p>
            <a:pPr algn="ctr">
              <a:lnSpc>
                <a:spcPct val="107000"/>
              </a:lnSpc>
              <a:spcAft>
                <a:spcPts val="800"/>
              </a:spcAft>
            </a:pPr>
            <a:r>
              <a:rPr lang="es-CO" b="1" dirty="0">
                <a:solidFill>
                  <a:schemeClr val="tx2">
                    <a:lumMod val="60000"/>
                    <a:lumOff val="40000"/>
                  </a:schemeClr>
                </a:solidFill>
                <a:latin typeface="Verdana" panose="020B0604030504040204" pitchFamily="34" charset="0"/>
                <a:cs typeface="Times New Roman" panose="02020603050405020304" pitchFamily="18" charset="0"/>
              </a:rPr>
              <a:t>CONTRALORIA DELEGADA PARA EL SECTOR JUSTICIA</a:t>
            </a:r>
          </a:p>
        </p:txBody>
      </p:sp>
      <p:sp>
        <p:nvSpPr>
          <p:cNvPr id="6" name="Rectángulo 5">
            <a:extLst>
              <a:ext uri="{FF2B5EF4-FFF2-40B4-BE49-F238E27FC236}">
                <a16:creationId xmlns:a16="http://schemas.microsoft.com/office/drawing/2014/main" id="{E51E1140-5AF7-4223-AB7C-C3474624B83B}"/>
              </a:ext>
            </a:extLst>
          </p:cNvPr>
          <p:cNvSpPr/>
          <p:nvPr/>
        </p:nvSpPr>
        <p:spPr>
          <a:xfrm>
            <a:off x="469892" y="1799624"/>
            <a:ext cx="7594089" cy="523220"/>
          </a:xfrm>
          <a:prstGeom prst="rect">
            <a:avLst/>
          </a:prstGeom>
        </p:spPr>
        <p:txBody>
          <a:bodyPr wrap="square">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El Presupuesto General Proyectado para el Sector sube, en términos netos, en $1,1 billones (7,3%) frente  lo asignado hasta agosto de 2021. </a:t>
            </a:r>
          </a:p>
        </p:txBody>
      </p:sp>
      <p:sp>
        <p:nvSpPr>
          <p:cNvPr id="7" name="Rectángulo 6">
            <a:extLst>
              <a:ext uri="{FF2B5EF4-FFF2-40B4-BE49-F238E27FC236}">
                <a16:creationId xmlns:a16="http://schemas.microsoft.com/office/drawing/2014/main" id="{EA7EB611-E7EB-4209-BC64-84DBB87106B8}"/>
              </a:ext>
            </a:extLst>
          </p:cNvPr>
          <p:cNvSpPr/>
          <p:nvPr/>
        </p:nvSpPr>
        <p:spPr>
          <a:xfrm>
            <a:off x="395536" y="2513723"/>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TIC´S</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8505B298-797A-415F-9CD5-43F00DECA058}"/>
              </a:ext>
            </a:extLst>
          </p:cNvPr>
          <p:cNvSpPr txBox="1"/>
          <p:nvPr/>
        </p:nvSpPr>
        <p:spPr>
          <a:xfrm>
            <a:off x="467544" y="2852936"/>
            <a:ext cx="7846152" cy="954107"/>
          </a:xfrm>
          <a:prstGeom prst="rect">
            <a:avLst/>
          </a:prstGeom>
          <a:noFill/>
        </p:spPr>
        <p:txBody>
          <a:bodyPr wrap="square">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En el PGN del año 2022, el sector TIC paso de ser del 0,94% a 0,92% en el total del presupuesto. </a:t>
            </a:r>
            <a:r>
              <a:rPr lang="es-ES" sz="1400" dirty="0">
                <a:latin typeface="Verdana" panose="020B0604030504040204" pitchFamily="34" charset="0"/>
                <a:ea typeface="Verdana" panose="020B0604030504040204" pitchFamily="34" charset="0"/>
                <a:cs typeface="Verdana" panose="020B0604030504040204" pitchFamily="34" charset="0"/>
              </a:rPr>
              <a:t>Lo anterior permite continuar desarrollando los objetivos del pacto VII por la transformación digital para Colombia del PND, y cumplir los retos propuestos para el cuatrienio del PND.</a:t>
            </a:r>
          </a:p>
        </p:txBody>
      </p:sp>
      <p:sp>
        <p:nvSpPr>
          <p:cNvPr id="9" name="Rectángulo 8">
            <a:extLst>
              <a:ext uri="{FF2B5EF4-FFF2-40B4-BE49-F238E27FC236}">
                <a16:creationId xmlns:a16="http://schemas.microsoft.com/office/drawing/2014/main" id="{C6E7D340-A0B5-438D-A5D4-E135D62F23FF}"/>
              </a:ext>
            </a:extLst>
          </p:cNvPr>
          <p:cNvSpPr/>
          <p:nvPr/>
        </p:nvSpPr>
        <p:spPr>
          <a:xfrm>
            <a:off x="395536" y="3986480"/>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DEFENSA Y SEGURIDAD</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FF553BE2-25BA-4D23-A222-3914537246D7}"/>
              </a:ext>
            </a:extLst>
          </p:cNvPr>
          <p:cNvSpPr txBox="1"/>
          <p:nvPr/>
        </p:nvSpPr>
        <p:spPr>
          <a:xfrm>
            <a:off x="542272" y="4346520"/>
            <a:ext cx="7846152" cy="738664"/>
          </a:xfrm>
          <a:prstGeom prst="rect">
            <a:avLst/>
          </a:prstGeom>
          <a:noFill/>
        </p:spPr>
        <p:txBody>
          <a:bodyPr wrap="square">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El Presupuesto Total aumentaría 3,6 billones frente al año 2021 (8,9% más). Los Gastos de Funcionamiento aumentarían 3,3 billones (8,6% más) y la Inversión disminuiría $595.281 millones (25,7% menos).</a:t>
            </a:r>
          </a:p>
        </p:txBody>
      </p:sp>
      <p:sp>
        <p:nvSpPr>
          <p:cNvPr id="12" name="Rectángulo 11">
            <a:extLst>
              <a:ext uri="{FF2B5EF4-FFF2-40B4-BE49-F238E27FC236}">
                <a16:creationId xmlns:a16="http://schemas.microsoft.com/office/drawing/2014/main" id="{7E14B7C3-471D-4AE4-99DC-078BD5A30EAD}"/>
              </a:ext>
            </a:extLst>
          </p:cNvPr>
          <p:cNvSpPr/>
          <p:nvPr/>
        </p:nvSpPr>
        <p:spPr>
          <a:xfrm>
            <a:off x="395536" y="5328697"/>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GESTIÓN PÚBLICA </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8D9D5834-6A4E-4CC6-9756-7EDC4BB28EC4}"/>
              </a:ext>
            </a:extLst>
          </p:cNvPr>
          <p:cNvSpPr txBox="1"/>
          <p:nvPr/>
        </p:nvSpPr>
        <p:spPr>
          <a:xfrm>
            <a:off x="490972" y="5787261"/>
            <a:ext cx="7648196" cy="954107"/>
          </a:xfrm>
          <a:prstGeom prst="rect">
            <a:avLst/>
          </a:prstGeom>
          <a:noFill/>
        </p:spPr>
        <p:txBody>
          <a:bodyPr wrap="square">
            <a:spAutoFit/>
          </a:bodyPr>
          <a:lstStyle/>
          <a:p>
            <a:pPr marL="285750" indent="-285750" algn="just">
              <a:buFont typeface="Arial" panose="020B0604020202020204" pitchFamily="34" charset="0"/>
              <a:buChar char="•"/>
            </a:pPr>
            <a:r>
              <a:rPr lang="es-CO" sz="1400" dirty="0">
                <a:latin typeface="Verdana" panose="020B0604030504040204" pitchFamily="34" charset="0"/>
                <a:cs typeface="Times New Roman" panose="02020603050405020304" pitchFamily="18" charset="0"/>
              </a:rPr>
              <a:t>Las variaciones más notorias entre el 2021 y el PGN 2022 se presentan en Hacienda: -$2,4 billones (-8,69%); Presidencia de la República: -$5.6 billones (-85,0%); Planeación: -$168.7 mil millones en funcionamiento (-17,2%) y $367 mil millones en inversión (46.08%).</a:t>
            </a:r>
          </a:p>
        </p:txBody>
      </p:sp>
    </p:spTree>
    <p:extLst>
      <p:ext uri="{BB962C8B-B14F-4D97-AF65-F5344CB8AC3E}">
        <p14:creationId xmlns:p14="http://schemas.microsoft.com/office/powerpoint/2010/main" val="284497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75556" y="1196752"/>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MINAS Y ENERGIA</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uadroTexto 9">
            <a:extLst>
              <a:ext uri="{FF2B5EF4-FFF2-40B4-BE49-F238E27FC236}">
                <a16:creationId xmlns:a16="http://schemas.microsoft.com/office/drawing/2014/main" id="{21B5F19D-84F4-4FCF-B9E1-E663C79DEC8F}"/>
              </a:ext>
            </a:extLst>
          </p:cNvPr>
          <p:cNvSpPr txBox="1"/>
          <p:nvPr/>
        </p:nvSpPr>
        <p:spPr>
          <a:xfrm>
            <a:off x="648924" y="1669778"/>
            <a:ext cx="7846152" cy="523220"/>
          </a:xfrm>
          <a:prstGeom prst="rect">
            <a:avLst/>
          </a:prstGeom>
          <a:noFill/>
        </p:spPr>
        <p:txBody>
          <a:bodyPr wrap="square">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El sector de minas y energía tendría una disminución del -23,5%  en el PGN 2022 con respecto al PGN 2021, pasando de $6,01 billones a $4,6 billones.</a:t>
            </a:r>
            <a:endParaRPr lang="es-ES" sz="1400" dirty="0">
              <a:latin typeface="Verdana" panose="020B0604030504040204" pitchFamily="34" charset="0"/>
              <a:ea typeface="Verdana" panose="020B0604030504040204" pitchFamily="34" charset="0"/>
              <a:cs typeface="Verdana" panose="020B0604030504040204" pitchFamily="34" charset="0"/>
            </a:endParaRPr>
          </a:p>
        </p:txBody>
      </p:sp>
      <p:sp>
        <p:nvSpPr>
          <p:cNvPr id="7" name="Rectángulo 6">
            <a:extLst>
              <a:ext uri="{FF2B5EF4-FFF2-40B4-BE49-F238E27FC236}">
                <a16:creationId xmlns:a16="http://schemas.microsoft.com/office/drawing/2014/main" id="{61033A14-C35A-4987-8D3B-BC980CA47713}"/>
              </a:ext>
            </a:extLst>
          </p:cNvPr>
          <p:cNvSpPr/>
          <p:nvPr/>
        </p:nvSpPr>
        <p:spPr>
          <a:xfrm>
            <a:off x="539552" y="2348880"/>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INFRAESTRUCTURA</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00C71F15-CEA1-4C70-A7E9-7286F4F5CD12}"/>
              </a:ext>
            </a:extLst>
          </p:cNvPr>
          <p:cNvSpPr txBox="1"/>
          <p:nvPr/>
        </p:nvSpPr>
        <p:spPr>
          <a:xfrm>
            <a:off x="683568" y="2780928"/>
            <a:ext cx="8208912" cy="3784049"/>
          </a:xfrm>
          <a:prstGeom prst="rect">
            <a:avLst/>
          </a:prstGeom>
          <a:noFill/>
        </p:spPr>
        <p:txBody>
          <a:bodyPr wrap="square" rtlCol="0">
            <a:spAutoFit/>
          </a:bodyPr>
          <a:lstStyle/>
          <a:p>
            <a:pPr lvl="0" algn="just">
              <a:lnSpc>
                <a:spcPct val="115000"/>
              </a:lnSpc>
            </a:pPr>
            <a:r>
              <a:rPr lang="es-CO" sz="1400" b="1" dirty="0">
                <a:effectLst/>
                <a:latin typeface="Verdana" panose="020B0604030504040204" pitchFamily="34" charset="0"/>
                <a:ea typeface="Times New Roman" panose="02020603050405020304" pitchFamily="18" charset="0"/>
              </a:rPr>
              <a:t>Registraduría</a:t>
            </a:r>
            <a:r>
              <a:rPr lang="es-CO" sz="1400" dirty="0">
                <a:effectLst/>
                <a:latin typeface="Verdana" panose="020B0604030504040204" pitchFamily="34" charset="0"/>
                <a:ea typeface="Times New Roman" panose="02020603050405020304" pitchFamily="18" charset="0"/>
              </a:rPr>
              <a:t> </a:t>
            </a:r>
          </a:p>
          <a:p>
            <a:pPr lvl="0" algn="just">
              <a:lnSpc>
                <a:spcPct val="115000"/>
              </a:lnSpc>
            </a:pPr>
            <a:endParaRPr lang="es-CO" sz="1400" dirty="0">
              <a:effectLst/>
              <a:latin typeface="Verdana" panose="020B0604030504040204" pitchFamily="34" charset="0"/>
              <a:ea typeface="Times New Roman" panose="02020603050405020304" pitchFamily="18" charset="0"/>
            </a:endParaRPr>
          </a:p>
          <a:p>
            <a:pPr marL="285750" lvl="0" indent="-285750" algn="just">
              <a:lnSpc>
                <a:spcPct val="115000"/>
              </a:lnSpc>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Recursos asignados al sector Registraduría: $2.3 billones aumentando 61.4% para 2022. En funcionamiento RNEC aumentó 68.0% para proceso electorales (Congreso, Presidencia y atípicas).</a:t>
            </a:r>
          </a:p>
          <a:p>
            <a:pPr marL="342900" lvl="0" indent="-342900" algn="just">
              <a:lnSpc>
                <a:spcPct val="115000"/>
              </a:lnSpc>
              <a:buFont typeface="Symbol" panose="05050102010706020507" pitchFamily="18" charset="2"/>
              <a:buChar char=""/>
            </a:pPr>
            <a:endParaRPr lang="es-CO" sz="1400" dirty="0">
              <a:latin typeface="Verdana" panose="020B0604030504040204" pitchFamily="34" charset="0"/>
              <a:ea typeface="Verdana" panose="020B0604030504040204" pitchFamily="34" charset="0"/>
              <a:cs typeface="Verdana" panose="020B0604030504040204" pitchFamily="34" charset="0"/>
            </a:endParaRPr>
          </a:p>
          <a:p>
            <a:pPr lvl="0" algn="just">
              <a:lnSpc>
                <a:spcPct val="115000"/>
              </a:lnSpc>
            </a:pPr>
            <a:r>
              <a:rPr lang="es-CO" sz="1400" b="1" dirty="0">
                <a:latin typeface="Verdana" panose="020B0604030504040204" pitchFamily="34" charset="0"/>
                <a:ea typeface="Verdana" panose="020B0604030504040204" pitchFamily="34" charset="0"/>
                <a:cs typeface="Verdana" panose="020B0604030504040204" pitchFamily="34" charset="0"/>
              </a:rPr>
              <a:t>Transporte </a:t>
            </a:r>
          </a:p>
          <a:p>
            <a:pPr marL="285750" lvl="0" indent="-285750" algn="just">
              <a:lnSpc>
                <a:spcPct val="115000"/>
              </a:lnSpc>
              <a:buFont typeface="Arial" panose="020B0604020202020204" pitchFamily="34" charset="0"/>
              <a:buChar char="•"/>
            </a:pPr>
            <a:endParaRPr lang="es-CO"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lgn="just">
              <a:lnSpc>
                <a:spcPct val="115000"/>
              </a:lnSpc>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$12.8 billones para 2022 con un crecimiento del 6.2% frente al definitivo de 2021. </a:t>
            </a:r>
          </a:p>
          <a:p>
            <a:pPr marL="285750" lvl="0" indent="-285750" algn="just">
              <a:lnSpc>
                <a:spcPct val="115000"/>
              </a:lnSpc>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El servicio de la deuda crece 33% concentrado en la ANI (20%) y el Invias (4.510%) destinados para Fondo de contingencias (vigencias futuras y sentencias y conciliaciones) y al financiamiento de los proyectos de reactivación económica y vías para la paz.</a:t>
            </a:r>
          </a:p>
          <a:p>
            <a:pPr marL="285750" lvl="0" indent="-285750" algn="just">
              <a:lnSpc>
                <a:spcPct val="115000"/>
              </a:lnSpc>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La inversión crece en 4%. Reducciones en Rehabilitación, Construcción y Mantenimiento de la Red Férrea (-56.8%) en la ANI -Concesión Férrea del Pacifico.</a:t>
            </a:r>
          </a:p>
        </p:txBody>
      </p:sp>
    </p:spTree>
    <p:extLst>
      <p:ext uri="{BB962C8B-B14F-4D97-AF65-F5344CB8AC3E}">
        <p14:creationId xmlns:p14="http://schemas.microsoft.com/office/powerpoint/2010/main" val="2933206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B8C5624C-6353-430A-AA18-567EC68DF8F4}"/>
              </a:ext>
            </a:extLst>
          </p:cNvPr>
          <p:cNvSpPr/>
          <p:nvPr/>
        </p:nvSpPr>
        <p:spPr>
          <a:xfrm>
            <a:off x="464772" y="1170638"/>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SALUD </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6A991D82-97A5-446C-BE71-A3165DAD8C03}"/>
              </a:ext>
            </a:extLst>
          </p:cNvPr>
          <p:cNvSpPr txBox="1"/>
          <p:nvPr/>
        </p:nvSpPr>
        <p:spPr>
          <a:xfrm>
            <a:off x="617104" y="1543432"/>
            <a:ext cx="7560840" cy="1169551"/>
          </a:xfrm>
          <a:prstGeom prst="rect">
            <a:avLst/>
          </a:prstGeom>
          <a:noFill/>
        </p:spPr>
        <p:txBody>
          <a:bodyPr wrap="square">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A</a:t>
            </a:r>
            <a:r>
              <a:rPr lang="es-MX" sz="1400" dirty="0" err="1">
                <a:latin typeface="Verdana" panose="020B0604030504040204" pitchFamily="34" charset="0"/>
                <a:ea typeface="Verdana" panose="020B0604030504040204" pitchFamily="34" charset="0"/>
                <a:cs typeface="Verdana" panose="020B0604030504040204" pitchFamily="34" charset="0"/>
              </a:rPr>
              <a:t>propiación</a:t>
            </a:r>
            <a:r>
              <a:rPr lang="es-MX" sz="1400" dirty="0">
                <a:latin typeface="Verdana" panose="020B0604030504040204" pitchFamily="34" charset="0"/>
                <a:ea typeface="Verdana" panose="020B0604030504040204" pitchFamily="34" charset="0"/>
                <a:cs typeface="Verdana" panose="020B0604030504040204" pitchFamily="34" charset="0"/>
              </a:rPr>
              <a:t> inicial de $41,2 billones, con un incremento de 11,2%. A pesar del incremento, este monto es bajo con respecto a la necesidad de los territorios y con mayor razón en el contexto de la pandemia</a:t>
            </a:r>
            <a:r>
              <a:rPr lang="es-CO" sz="1400" dirty="0">
                <a:latin typeface="Verdana" panose="020B0604030504040204" pitchFamily="34" charset="0"/>
                <a:ea typeface="Verdana" panose="020B0604030504040204" pitchFamily="34" charset="0"/>
                <a:cs typeface="Verdana" panose="020B0604030504040204" pitchFamily="34" charset="0"/>
              </a:rPr>
              <a:t>.</a:t>
            </a:r>
          </a:p>
          <a:p>
            <a:pPr marL="285750" indent="-285750" algn="just">
              <a:buFont typeface="Arial" panose="020B0604020202020204" pitchFamily="34" charset="0"/>
              <a:buChar char="•"/>
            </a:pPr>
            <a:r>
              <a:rPr lang="es-MX" sz="1400" dirty="0">
                <a:latin typeface="Verdana" panose="020B0604030504040204" pitchFamily="34" charset="0"/>
                <a:ea typeface="Verdana" panose="020B0604030504040204" pitchFamily="34" charset="0"/>
                <a:cs typeface="Verdana" panose="020B0604030504040204" pitchFamily="34" charset="0"/>
              </a:rPr>
              <a:t>El PGN 2022 no prevé los recursos para la eventual adquisición de los biológicos de la tercera dosis. </a:t>
            </a:r>
          </a:p>
        </p:txBody>
      </p:sp>
      <p:sp>
        <p:nvSpPr>
          <p:cNvPr id="12" name="Rectángulo 11">
            <a:extLst>
              <a:ext uri="{FF2B5EF4-FFF2-40B4-BE49-F238E27FC236}">
                <a16:creationId xmlns:a16="http://schemas.microsoft.com/office/drawing/2014/main" id="{6EBFD9C9-A64F-47EB-B3F2-F12A1953DD5C}"/>
              </a:ext>
            </a:extLst>
          </p:cNvPr>
          <p:cNvSpPr/>
          <p:nvPr/>
        </p:nvSpPr>
        <p:spPr>
          <a:xfrm>
            <a:off x="539552" y="2833333"/>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VIVIENDA</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FE493750-77B6-4657-A2E5-C842FBF0B267}"/>
              </a:ext>
            </a:extLst>
          </p:cNvPr>
          <p:cNvSpPr txBox="1"/>
          <p:nvPr/>
        </p:nvSpPr>
        <p:spPr>
          <a:xfrm>
            <a:off x="617104" y="3211208"/>
            <a:ext cx="7710400" cy="1058688"/>
          </a:xfrm>
          <a:prstGeom prst="rect">
            <a:avLst/>
          </a:prstGeom>
          <a:noFill/>
        </p:spPr>
        <p:txBody>
          <a:bodyPr wrap="square" rtlCol="0">
            <a:spAutoFit/>
          </a:bodyPr>
          <a:lstStyle/>
          <a:p>
            <a:pPr marL="285750" lvl="0" indent="-285750" algn="just">
              <a:lnSpc>
                <a:spcPct val="115000"/>
              </a:lnSpc>
              <a:buFont typeface="Arial" panose="020B0604020202020204" pitchFamily="34" charset="0"/>
              <a:buChar char="•"/>
            </a:pPr>
            <a:r>
              <a:rPr lang="es-ES" sz="1400" dirty="0">
                <a:latin typeface="Verdana" panose="020B0604030504040204" pitchFamily="34" charset="0"/>
                <a:cs typeface="Times New Roman" panose="02020603050405020304" pitchFamily="18" charset="0"/>
              </a:rPr>
              <a:t>El presupuesto asignado para el Sector Vivienda, Ciudad y Territorio presenta una disminución de alrededor de $0,7 billones de pesos. </a:t>
            </a:r>
            <a:r>
              <a:rPr lang="es-ES" sz="1400" dirty="0">
                <a:latin typeface="Verdana" panose="020B0604030504040204" pitchFamily="34" charset="0"/>
                <a:ea typeface="Calibri" panose="020F0502020204030204" pitchFamily="34" charset="0"/>
                <a:cs typeface="Times New Roman" panose="02020603050405020304" pitchFamily="18" charset="0"/>
              </a:rPr>
              <a:t>El rubro de </a:t>
            </a:r>
            <a:r>
              <a:rPr lang="es-ES" sz="1400" dirty="0">
                <a:effectLst/>
                <a:latin typeface="Verdana" panose="020B0604030504040204" pitchFamily="34" charset="0"/>
                <a:ea typeface="Calibri" panose="020F0502020204030204" pitchFamily="34" charset="0"/>
                <a:cs typeface="Times New Roman" panose="02020603050405020304" pitchFamily="18" charset="0"/>
              </a:rPr>
              <a:t> inversión se redujo en 20,85%</a:t>
            </a:r>
            <a:r>
              <a:rPr lang="es-ES" sz="1400" dirty="0">
                <a:latin typeface="Verdana" panose="020B0604030504040204" pitchFamily="34" charset="0"/>
                <a:ea typeface="Calibri" panose="020F0502020204030204" pitchFamily="34" charset="0"/>
                <a:cs typeface="Times New Roman" panose="02020603050405020304" pitchFamily="18" charset="0"/>
              </a:rPr>
              <a:t>, </a:t>
            </a:r>
            <a:r>
              <a:rPr lang="es-ES" sz="1400" dirty="0">
                <a:effectLst/>
                <a:latin typeface="Verdana" panose="020B0604030504040204" pitchFamily="34" charset="0"/>
                <a:ea typeface="Calibri" panose="020F0502020204030204" pitchFamily="34" charset="0"/>
                <a:cs typeface="Times New Roman" panose="02020603050405020304" pitchFamily="18" charset="0"/>
              </a:rPr>
              <a:t>lo que podría ser un impedimento  para que los objetivos trazados por el Plan </a:t>
            </a:r>
            <a:r>
              <a:rPr lang="es-ES" sz="1400" dirty="0">
                <a:latin typeface="Verdana" panose="020B0604030504040204" pitchFamily="34" charset="0"/>
                <a:ea typeface="Calibri" panose="020F0502020204030204" pitchFamily="34" charset="0"/>
                <a:cs typeface="Times New Roman" panose="02020603050405020304" pitchFamily="18" charset="0"/>
              </a:rPr>
              <a:t>N</a:t>
            </a:r>
            <a:r>
              <a:rPr lang="es-ES" sz="1400" dirty="0">
                <a:effectLst/>
                <a:latin typeface="Verdana" panose="020B0604030504040204" pitchFamily="34" charset="0"/>
                <a:ea typeface="Calibri" panose="020F0502020204030204" pitchFamily="34" charset="0"/>
                <a:cs typeface="Times New Roman" panose="02020603050405020304" pitchFamily="18" charset="0"/>
              </a:rPr>
              <a:t>acional de Desarrollo (PND) para el 2022 se cumplan.</a:t>
            </a:r>
            <a:endParaRPr lang="es-ES" sz="1400" dirty="0">
              <a:latin typeface="Verdana" panose="020B0604030504040204" pitchFamily="34" charset="0"/>
              <a:cs typeface="Times New Roman" panose="02020603050405020304" pitchFamily="18" charset="0"/>
            </a:endParaRPr>
          </a:p>
        </p:txBody>
      </p:sp>
      <p:sp>
        <p:nvSpPr>
          <p:cNvPr id="16" name="Rectángulo 15">
            <a:extLst>
              <a:ext uri="{FF2B5EF4-FFF2-40B4-BE49-F238E27FC236}">
                <a16:creationId xmlns:a16="http://schemas.microsoft.com/office/drawing/2014/main" id="{A3DE9A2B-33F6-4BDD-BDE8-4CDD09510DE8}"/>
              </a:ext>
            </a:extLst>
          </p:cNvPr>
          <p:cNvSpPr/>
          <p:nvPr/>
        </p:nvSpPr>
        <p:spPr>
          <a:xfrm>
            <a:off x="459228" y="4365104"/>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INCLUSIÓN SOCIAL</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CuadroTexto 16">
            <a:extLst>
              <a:ext uri="{FF2B5EF4-FFF2-40B4-BE49-F238E27FC236}">
                <a16:creationId xmlns:a16="http://schemas.microsoft.com/office/drawing/2014/main" id="{0A5D92A9-BE0C-45F7-87A1-72239FCD95FD}"/>
              </a:ext>
            </a:extLst>
          </p:cNvPr>
          <p:cNvSpPr txBox="1"/>
          <p:nvPr/>
        </p:nvSpPr>
        <p:spPr>
          <a:xfrm>
            <a:off x="606016" y="4768367"/>
            <a:ext cx="7710400" cy="2254400"/>
          </a:xfrm>
          <a:prstGeom prst="rect">
            <a:avLst/>
          </a:prstGeom>
          <a:noFill/>
        </p:spPr>
        <p:txBody>
          <a:bodyPr wrap="square" rtlCol="0">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El incremento del 7,44% ($833.321 millones) en el presupuesto de Prosperidad Social evidencia un esfuerzo por mantener los programas sociales para 2022. No obstante, es necesario ser más eficientes en la ejecución de estos recursos para que no se queden estáticos en los canales financieros.</a:t>
            </a:r>
          </a:p>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Para el componente de medidas de prevención y asistencia se observa una disminución en el presupuesto para el año 2022 del 7,9%. Esta cifra contrasta con el incremento de víctimas que se viene dando en los últimos dos años, lo que significa que con menos recursos se tendrían que atender un mayor número de hogares.</a:t>
            </a:r>
            <a:endParaRPr lang="es-MX"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lgn="just">
              <a:lnSpc>
                <a:spcPct val="115000"/>
              </a:lnSpc>
              <a:buFont typeface="Arial" panose="020B0604020202020204" pitchFamily="34" charset="0"/>
              <a:buChar char="•"/>
            </a:pPr>
            <a:endParaRPr lang="es-CO" sz="14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49932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EC6968DF-D160-4C34-B40C-578B326F8E3A}"/>
              </a:ext>
            </a:extLst>
          </p:cNvPr>
          <p:cNvSpPr/>
          <p:nvPr/>
        </p:nvSpPr>
        <p:spPr>
          <a:xfrm>
            <a:off x="395536" y="1268760"/>
            <a:ext cx="7272808" cy="372794"/>
          </a:xfrm>
          <a:prstGeom prst="rect">
            <a:avLst/>
          </a:prstGeom>
        </p:spPr>
        <p:txBody>
          <a:bodyPr wrap="square">
            <a:spAutoFit/>
          </a:bodyPr>
          <a:lstStyle/>
          <a:p>
            <a:pP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CONTRALORIA POSCONFLICTO</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D780D51C-9D12-473A-8F86-1A1499EF8429}"/>
              </a:ext>
            </a:extLst>
          </p:cNvPr>
          <p:cNvSpPr txBox="1"/>
          <p:nvPr/>
        </p:nvSpPr>
        <p:spPr>
          <a:xfrm>
            <a:off x="542324" y="1672023"/>
            <a:ext cx="7710400" cy="961738"/>
          </a:xfrm>
          <a:prstGeom prst="rect">
            <a:avLst/>
          </a:prstGeom>
          <a:noFill/>
        </p:spPr>
        <p:txBody>
          <a:bodyPr wrap="square" rtlCol="0">
            <a:spAutoFit/>
          </a:bodyPr>
          <a:lstStyle/>
          <a:p>
            <a:pPr marL="285750" indent="-285750" algn="just">
              <a:buFont typeface="Arial" panose="020B0604020202020204" pitchFamily="34" charset="0"/>
              <a:buChar char="•"/>
            </a:pPr>
            <a:endParaRPr lang="es-CO" sz="1400" dirty="0">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pPr>
            <a:endParaRPr lang="es-CO" sz="1400" dirty="0">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pPr>
            <a:endParaRPr lang="es-MX"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lgn="just">
              <a:lnSpc>
                <a:spcPct val="115000"/>
              </a:lnSpc>
              <a:buFont typeface="Arial" panose="020B0604020202020204" pitchFamily="34" charset="0"/>
              <a:buChar char="•"/>
            </a:pPr>
            <a:endParaRPr lang="es-CO" sz="14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8" name="CuadroTexto 7">
            <a:extLst>
              <a:ext uri="{FF2B5EF4-FFF2-40B4-BE49-F238E27FC236}">
                <a16:creationId xmlns:a16="http://schemas.microsoft.com/office/drawing/2014/main" id="{F8859AA1-B8EF-4980-A6FF-8408905B33CB}"/>
              </a:ext>
            </a:extLst>
          </p:cNvPr>
          <p:cNvSpPr txBox="1"/>
          <p:nvPr/>
        </p:nvSpPr>
        <p:spPr>
          <a:xfrm>
            <a:off x="542324" y="1700808"/>
            <a:ext cx="8208912" cy="5130572"/>
          </a:xfrm>
          <a:prstGeom prst="rect">
            <a:avLst/>
          </a:prstGeom>
          <a:noFill/>
        </p:spPr>
        <p:txBody>
          <a:bodyPr wrap="square" rtlCol="0">
            <a:spAutoFit/>
          </a:bodyPr>
          <a:lstStyle/>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El trazador para la paz  programa en 2022 un 5% menos de recursos del PGN  Inversión frente a lo planeado en 2021. Existe falta de especificación de recursos hacia los pilares del AF,  observándose  adicionalmente que más de la tercera  parte de recursos se encuentran sin distribuir.</a:t>
            </a:r>
          </a:p>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No se especifican los recursos para la implementación del Programa Nacional de Sustitución de Cultivos Ilícitos (PNIS). No se registra programación de recursos con destino al pilar de prevención del consumo ni solución al fenómeno de producción y comercialización de narcóticos.</a:t>
            </a:r>
          </a:p>
          <a:p>
            <a:pPr marL="285750" indent="-285750" algn="just">
              <a:buFont typeface="Arial" panose="020B0604020202020204" pitchFamily="34" charset="0"/>
              <a:buChar char="•"/>
            </a:pPr>
            <a:r>
              <a:rPr lang="es-CO" sz="1400" dirty="0">
                <a:latin typeface="Verdana" panose="020B0604030504040204" pitchFamily="34" charset="0"/>
                <a:ea typeface="Verdana" panose="020B0604030504040204" pitchFamily="34" charset="0"/>
                <a:cs typeface="Verdana" panose="020B0604030504040204" pitchFamily="34" charset="0"/>
              </a:rPr>
              <a:t>El 69% de los recursos del punto 5 se orientan a financiar entidades del pilar Justicia y Verdad como lo son la JEP y la Unidad de Búsqueda de Personas Desaparecidas. Sin embargo no se programan recursos con cargo a la Comisión de Esclarecimiento de la Verdad en 2022.</a:t>
            </a:r>
          </a:p>
          <a:p>
            <a:pPr lvl="0" algn="just">
              <a:lnSpc>
                <a:spcPct val="115000"/>
              </a:lnSpc>
            </a:pPr>
            <a:endParaRPr lang="es-CO" sz="1400" b="1" dirty="0">
              <a:effectLst/>
              <a:latin typeface="Verdana" panose="020B0604030504040204" pitchFamily="34" charset="0"/>
              <a:ea typeface="Times New Roman" panose="02020603050405020304" pitchFamily="18" charset="0"/>
            </a:endParaRPr>
          </a:p>
          <a:p>
            <a:pPr lvl="0" algn="just">
              <a:lnSpc>
                <a:spcPct val="115000"/>
              </a:lnSpc>
            </a:pPr>
            <a:r>
              <a:rPr lang="es-CO" sz="1400" b="1" dirty="0">
                <a:effectLst/>
                <a:latin typeface="Verdana" panose="020B0604030504040204" pitchFamily="34" charset="0"/>
                <a:ea typeface="Times New Roman" panose="02020603050405020304" pitchFamily="18" charset="0"/>
              </a:rPr>
              <a:t>Política pública de víctimas</a:t>
            </a:r>
          </a:p>
          <a:p>
            <a:pPr marL="285750" lvl="0" indent="-285750" algn="just">
              <a:lnSpc>
                <a:spcPct val="115000"/>
              </a:lnSpc>
              <a:buFont typeface="Arial" panose="020B0604020202020204" pitchFamily="34" charset="0"/>
              <a:buChar char="•"/>
            </a:pPr>
            <a:endParaRPr lang="es-CO" sz="1400" dirty="0">
              <a:effectLst/>
              <a:latin typeface="Verdana" panose="020B0604030504040204" pitchFamily="34" charset="0"/>
              <a:ea typeface="Times New Roman" panose="02020603050405020304" pitchFamily="18" charset="0"/>
            </a:endParaRPr>
          </a:p>
          <a:p>
            <a:pPr marL="285750" lvl="0" indent="-285750" algn="just">
              <a:lnSpc>
                <a:spcPct val="115000"/>
              </a:lnSpc>
              <a:buFont typeface="Arial" panose="020B0604020202020204" pitchFamily="34" charset="0"/>
              <a:buChar char="•"/>
            </a:pPr>
            <a:r>
              <a:rPr lang="es-CO" sz="1400" dirty="0">
                <a:effectLst/>
                <a:latin typeface="Verdana" panose="020B0604030504040204" pitchFamily="34" charset="0"/>
                <a:ea typeface="Times New Roman" panose="02020603050405020304" pitchFamily="18" charset="0"/>
              </a:rPr>
              <a:t>El presupuesto destinado al Fondo de Reparación para las víctimas asignado en el proyecto de PGN 2022 disminuyó en 44% lo cual pone en riesgo el cumplimiento de las metas de indemnización administrativa para la población víctima. </a:t>
            </a:r>
          </a:p>
          <a:p>
            <a:pPr marL="285750" lvl="0" indent="-285750" algn="just">
              <a:lnSpc>
                <a:spcPct val="115000"/>
              </a:lnSpc>
              <a:buFont typeface="Arial" panose="020B0604020202020204" pitchFamily="34" charset="0"/>
              <a:buChar char="•"/>
            </a:pPr>
            <a:r>
              <a:rPr lang="es-CO" sz="1400" dirty="0">
                <a:effectLst/>
                <a:latin typeface="Verdana" panose="020B0604030504040204" pitchFamily="34" charset="0"/>
                <a:ea typeface="Times New Roman" panose="02020603050405020304" pitchFamily="18" charset="0"/>
              </a:rPr>
              <a:t>Se estima que los recursos para la atención y reparación de la población víctima son insuficientes, el valor anual requerido para los próximos diez años, supera los $30 billones por año. </a:t>
            </a:r>
          </a:p>
          <a:p>
            <a:pPr lvl="0" algn="just">
              <a:lnSpc>
                <a:spcPct val="115000"/>
              </a:lnSpc>
            </a:pPr>
            <a:endParaRPr lang="es-CO" sz="1400" dirty="0">
              <a:effectLst/>
              <a:latin typeface="Verdana" panose="020B0604030504040204" pitchFamily="34" charset="0"/>
              <a:ea typeface="Times New Roman" panose="02020603050405020304" pitchFamily="18" charset="0"/>
            </a:endParaRPr>
          </a:p>
        </p:txBody>
      </p:sp>
    </p:spTree>
    <p:extLst>
      <p:ext uri="{BB962C8B-B14F-4D97-AF65-F5344CB8AC3E}">
        <p14:creationId xmlns:p14="http://schemas.microsoft.com/office/powerpoint/2010/main" val="4150030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915816" y="4869160"/>
            <a:ext cx="5968280" cy="372794"/>
          </a:xfrm>
          <a:prstGeom prst="rect">
            <a:avLst/>
          </a:prstGeom>
        </p:spPr>
        <p:txBody>
          <a:bodyPr wrap="square">
            <a:spAutoFit/>
          </a:bodyPr>
          <a:lstStyle/>
          <a:p>
            <a:pPr algn="ctr">
              <a:lnSpc>
                <a:spcPct val="107000"/>
              </a:lnSpc>
              <a:spcAft>
                <a:spcPts val="800"/>
              </a:spcAft>
            </a:pPr>
            <a:r>
              <a:rPr lang="es-CO" b="1" dirty="0">
                <a:solidFill>
                  <a:schemeClr val="tx2">
                    <a:lumMod val="60000"/>
                    <a:lumOff val="40000"/>
                  </a:schemeClr>
                </a:solidFill>
                <a:latin typeface="Verdana" panose="020B0604030504040204" pitchFamily="34" charset="0"/>
                <a:ea typeface="Calibri" panose="020F0502020204030204" pitchFamily="34" charset="0"/>
                <a:cs typeface="Times New Roman" panose="02020603050405020304" pitchFamily="18" charset="0"/>
              </a:rPr>
              <a:t>Muchas gracias</a:t>
            </a:r>
            <a:endParaRPr lang="es-CO" sz="1600" b="1"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862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3648" y="2348880"/>
            <a:ext cx="6624736" cy="3416320"/>
          </a:xfrm>
          <a:prstGeom prst="rect">
            <a:avLst/>
          </a:prstGeom>
          <a:noFill/>
        </p:spPr>
        <p:txBody>
          <a:bodyPr wrap="square" rtlCol="0">
            <a:spAutoFit/>
          </a:bodyPr>
          <a:lstStyle/>
          <a:p>
            <a:pPr algn="ctr"/>
            <a:r>
              <a:rPr lang="es-CO" sz="2400" b="1" dirty="0">
                <a:solidFill>
                  <a:schemeClr val="tx2">
                    <a:lumMod val="60000"/>
                    <a:lumOff val="40000"/>
                  </a:schemeClr>
                </a:solidFill>
              </a:rPr>
              <a:t>Índice</a:t>
            </a:r>
          </a:p>
          <a:p>
            <a:pPr algn="just"/>
            <a:endParaRPr lang="es-CO" sz="2400" b="1" dirty="0">
              <a:solidFill>
                <a:schemeClr val="tx2">
                  <a:lumMod val="60000"/>
                  <a:lumOff val="40000"/>
                </a:schemeClr>
              </a:solidFill>
            </a:endParaRPr>
          </a:p>
          <a:p>
            <a:pPr marL="457200" indent="-457200" algn="just">
              <a:buAutoNum type="arabicPeriod"/>
            </a:pPr>
            <a:r>
              <a:rPr lang="es-CO" sz="2400" b="1" dirty="0">
                <a:solidFill>
                  <a:schemeClr val="tx2">
                    <a:lumMod val="60000"/>
                    <a:lumOff val="40000"/>
                  </a:schemeClr>
                </a:solidFill>
              </a:rPr>
              <a:t>Aspectos generales</a:t>
            </a:r>
          </a:p>
          <a:p>
            <a:pPr marL="457200" indent="-457200" algn="just">
              <a:buAutoNum type="arabicPeriod"/>
            </a:pPr>
            <a:r>
              <a:rPr lang="es-CO" sz="2400" b="1" dirty="0">
                <a:solidFill>
                  <a:schemeClr val="tx2">
                    <a:lumMod val="60000"/>
                    <a:lumOff val="40000"/>
                  </a:schemeClr>
                </a:solidFill>
              </a:rPr>
              <a:t>Los supuestos macroeconómicos</a:t>
            </a:r>
          </a:p>
          <a:p>
            <a:pPr marL="457200" indent="-457200" algn="just">
              <a:buAutoNum type="arabicPeriod"/>
            </a:pPr>
            <a:r>
              <a:rPr lang="es-CO" sz="2400" b="1" dirty="0">
                <a:solidFill>
                  <a:schemeClr val="tx2">
                    <a:lumMod val="60000"/>
                    <a:lumOff val="40000"/>
                  </a:schemeClr>
                </a:solidFill>
              </a:rPr>
              <a:t>Los ingresos</a:t>
            </a:r>
          </a:p>
          <a:p>
            <a:pPr marL="457200" indent="-457200" algn="just">
              <a:buAutoNum type="arabicPeriod"/>
            </a:pPr>
            <a:r>
              <a:rPr lang="es-CO" sz="2400" b="1" dirty="0">
                <a:solidFill>
                  <a:schemeClr val="tx2">
                    <a:lumMod val="60000"/>
                    <a:lumOff val="40000"/>
                  </a:schemeClr>
                </a:solidFill>
              </a:rPr>
              <a:t>Los gastos</a:t>
            </a:r>
          </a:p>
          <a:p>
            <a:pPr marL="457200" indent="-457200" algn="just">
              <a:buAutoNum type="arabicPeriod"/>
            </a:pPr>
            <a:r>
              <a:rPr lang="es-CO" sz="2400" b="1" dirty="0">
                <a:solidFill>
                  <a:schemeClr val="tx2">
                    <a:lumMod val="60000"/>
                    <a:lumOff val="40000"/>
                  </a:schemeClr>
                </a:solidFill>
              </a:rPr>
              <a:t>Comentarios sectoriales</a:t>
            </a:r>
          </a:p>
          <a:p>
            <a:pPr algn="just"/>
            <a:endParaRPr lang="es-CO" sz="2400" b="1" dirty="0">
              <a:solidFill>
                <a:schemeClr val="tx2">
                  <a:lumMod val="60000"/>
                  <a:lumOff val="40000"/>
                </a:schemeClr>
              </a:solidFill>
            </a:endParaRPr>
          </a:p>
          <a:p>
            <a:pPr algn="ctr"/>
            <a:endParaRPr lang="es-CO" sz="2400" b="1" dirty="0">
              <a:solidFill>
                <a:schemeClr val="tx2">
                  <a:lumMod val="60000"/>
                  <a:lumOff val="40000"/>
                </a:schemeClr>
              </a:solidFill>
            </a:endParaRPr>
          </a:p>
        </p:txBody>
      </p:sp>
    </p:spTree>
    <p:extLst>
      <p:ext uri="{BB962C8B-B14F-4D97-AF65-F5344CB8AC3E}">
        <p14:creationId xmlns:p14="http://schemas.microsoft.com/office/powerpoint/2010/main" val="572117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3648" y="2348880"/>
            <a:ext cx="6624736" cy="3046988"/>
          </a:xfrm>
          <a:prstGeom prst="rect">
            <a:avLst/>
          </a:prstGeom>
          <a:noFill/>
        </p:spPr>
        <p:txBody>
          <a:bodyPr wrap="square" rtlCol="0">
            <a:spAutoFit/>
          </a:bodyPr>
          <a:lstStyle/>
          <a:p>
            <a:pPr algn="ctr"/>
            <a:r>
              <a:rPr lang="es-CO" sz="2400" b="1" dirty="0">
                <a:solidFill>
                  <a:schemeClr val="bg1">
                    <a:lumMod val="85000"/>
                  </a:schemeClr>
                </a:solidFill>
              </a:rPr>
              <a:t>Índice</a:t>
            </a:r>
          </a:p>
          <a:p>
            <a:pPr algn="just"/>
            <a:endParaRPr lang="es-CO" sz="2400" b="1" dirty="0">
              <a:solidFill>
                <a:schemeClr val="tx2">
                  <a:lumMod val="60000"/>
                  <a:lumOff val="40000"/>
                </a:schemeClr>
              </a:solidFill>
            </a:endParaRPr>
          </a:p>
          <a:p>
            <a:pPr marL="457200" indent="-457200" algn="just">
              <a:buAutoNum type="arabicPeriod"/>
            </a:pPr>
            <a:r>
              <a:rPr lang="es-CO" sz="2400" b="1" dirty="0">
                <a:solidFill>
                  <a:schemeClr val="tx2">
                    <a:lumMod val="60000"/>
                    <a:lumOff val="40000"/>
                  </a:schemeClr>
                </a:solidFill>
              </a:rPr>
              <a:t>Aspectos generales</a:t>
            </a:r>
          </a:p>
          <a:p>
            <a:pPr marL="457200" indent="-457200" algn="just">
              <a:buAutoNum type="arabicPeriod"/>
            </a:pPr>
            <a:r>
              <a:rPr lang="es-CO" sz="2400" b="1" dirty="0">
                <a:solidFill>
                  <a:schemeClr val="bg1">
                    <a:lumMod val="85000"/>
                  </a:schemeClr>
                </a:solidFill>
              </a:rPr>
              <a:t>Los supuestos macroeconómicos</a:t>
            </a:r>
          </a:p>
          <a:p>
            <a:pPr marL="457200" indent="-457200" algn="just">
              <a:buAutoNum type="arabicPeriod"/>
            </a:pPr>
            <a:r>
              <a:rPr lang="es-CO" sz="2400" b="1" dirty="0">
                <a:solidFill>
                  <a:schemeClr val="bg1">
                    <a:lumMod val="85000"/>
                  </a:schemeClr>
                </a:solidFill>
              </a:rPr>
              <a:t>Los ingresos</a:t>
            </a:r>
          </a:p>
          <a:p>
            <a:pPr marL="457200" indent="-457200" algn="just">
              <a:buAutoNum type="arabicPeriod"/>
            </a:pPr>
            <a:r>
              <a:rPr lang="es-CO" sz="2400" b="1" dirty="0">
                <a:solidFill>
                  <a:schemeClr val="bg1">
                    <a:lumMod val="85000"/>
                  </a:schemeClr>
                </a:solidFill>
              </a:rPr>
              <a:t>Los gastos</a:t>
            </a:r>
          </a:p>
          <a:p>
            <a:pPr marL="457200" indent="-457200" algn="just">
              <a:buAutoNum type="arabicPeriod"/>
            </a:pPr>
            <a:r>
              <a:rPr lang="es-CO" sz="2400" b="1" dirty="0">
                <a:solidFill>
                  <a:schemeClr val="bg1">
                    <a:lumMod val="85000"/>
                  </a:schemeClr>
                </a:solidFill>
              </a:rPr>
              <a:t>Comentarios sectoriales</a:t>
            </a:r>
          </a:p>
          <a:p>
            <a:pPr algn="ctr"/>
            <a:endParaRPr lang="es-CO" sz="2400" b="1" dirty="0">
              <a:solidFill>
                <a:schemeClr val="tx2">
                  <a:lumMod val="60000"/>
                  <a:lumOff val="40000"/>
                </a:schemeClr>
              </a:solidFill>
            </a:endParaRPr>
          </a:p>
        </p:txBody>
      </p:sp>
    </p:spTree>
    <p:extLst>
      <p:ext uri="{BB962C8B-B14F-4D97-AF65-F5344CB8AC3E}">
        <p14:creationId xmlns:p14="http://schemas.microsoft.com/office/powerpoint/2010/main" val="4231639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redondeado 6">
            <a:extLst>
              <a:ext uri="{FF2B5EF4-FFF2-40B4-BE49-F238E27FC236}">
                <a16:creationId xmlns:a16="http://schemas.microsoft.com/office/drawing/2014/main" id="{27F7928B-24E6-4460-ACCF-467FA9403819}"/>
              </a:ext>
            </a:extLst>
          </p:cNvPr>
          <p:cNvSpPr/>
          <p:nvPr/>
        </p:nvSpPr>
        <p:spPr>
          <a:xfrm>
            <a:off x="1403648" y="5148164"/>
            <a:ext cx="6686550" cy="157429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s-CO" sz="1600" dirty="0"/>
              <a:t>El Presupuesto de 2022 por $350,4 billones tendría una variación anual de 5,3%, y ello es equivalente a 22,8% del PIB. Los gastos que más crecerían serían los de deuda.</a:t>
            </a:r>
          </a:p>
        </p:txBody>
      </p:sp>
      <p:sp>
        <p:nvSpPr>
          <p:cNvPr id="11" name="Rectángulo redondeado 7">
            <a:extLst>
              <a:ext uri="{FF2B5EF4-FFF2-40B4-BE49-F238E27FC236}">
                <a16:creationId xmlns:a16="http://schemas.microsoft.com/office/drawing/2014/main" id="{9D172FE2-ECD9-4B14-B430-023FDC99A190}"/>
              </a:ext>
            </a:extLst>
          </p:cNvPr>
          <p:cNvSpPr/>
          <p:nvPr/>
        </p:nvSpPr>
        <p:spPr>
          <a:xfrm>
            <a:off x="349926" y="828231"/>
            <a:ext cx="8433434" cy="9098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s-CO" sz="2000" dirty="0"/>
              <a:t>El monto del presupuesto para 2022 significaría un aumento de 5,3% anual</a:t>
            </a:r>
          </a:p>
        </p:txBody>
      </p:sp>
      <p:pic>
        <p:nvPicPr>
          <p:cNvPr id="2" name="Imagen 1">
            <a:extLst>
              <a:ext uri="{FF2B5EF4-FFF2-40B4-BE49-F238E27FC236}">
                <a16:creationId xmlns:a16="http://schemas.microsoft.com/office/drawing/2014/main" id="{73336F7B-E245-4648-8330-D5506EC39BB7}"/>
              </a:ext>
            </a:extLst>
          </p:cNvPr>
          <p:cNvPicPr>
            <a:picLocks noChangeAspect="1"/>
          </p:cNvPicPr>
          <p:nvPr/>
        </p:nvPicPr>
        <p:blipFill>
          <a:blip r:embed="rId3"/>
          <a:stretch>
            <a:fillRect/>
          </a:stretch>
        </p:blipFill>
        <p:spPr>
          <a:xfrm>
            <a:off x="714166" y="1988840"/>
            <a:ext cx="7704953" cy="2908565"/>
          </a:xfrm>
          <a:prstGeom prst="rect">
            <a:avLst/>
          </a:prstGeom>
        </p:spPr>
      </p:pic>
    </p:spTree>
    <p:extLst>
      <p:ext uri="{BB962C8B-B14F-4D97-AF65-F5344CB8AC3E}">
        <p14:creationId xmlns:p14="http://schemas.microsoft.com/office/powerpoint/2010/main" val="3681889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redondeado 6">
            <a:extLst>
              <a:ext uri="{FF2B5EF4-FFF2-40B4-BE49-F238E27FC236}">
                <a16:creationId xmlns:a16="http://schemas.microsoft.com/office/drawing/2014/main" id="{27F7928B-24E6-4460-ACCF-467FA9403819}"/>
              </a:ext>
            </a:extLst>
          </p:cNvPr>
          <p:cNvSpPr/>
          <p:nvPr/>
        </p:nvSpPr>
        <p:spPr>
          <a:xfrm>
            <a:off x="611560" y="5119918"/>
            <a:ext cx="7560840" cy="161317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s-CO" sz="1600" dirty="0">
                <a:effectLst/>
                <a:latin typeface="Verdana" panose="020B0604030504040204" pitchFamily="34" charset="0"/>
                <a:ea typeface="Calibri" panose="020F0502020204030204" pitchFamily="34" charset="0"/>
                <a:cs typeface="Times New Roman" panose="02020603050405020304" pitchFamily="18" charset="0"/>
              </a:rPr>
              <a:t>Hay una desfinanciación de $2,05 billones, que se aprecia en la diferencia de fuentes y usos</a:t>
            </a:r>
            <a:endParaRPr lang="es-CO" sz="1600" dirty="0"/>
          </a:p>
        </p:txBody>
      </p:sp>
      <p:sp>
        <p:nvSpPr>
          <p:cNvPr id="11" name="Rectángulo redondeado 7">
            <a:extLst>
              <a:ext uri="{FF2B5EF4-FFF2-40B4-BE49-F238E27FC236}">
                <a16:creationId xmlns:a16="http://schemas.microsoft.com/office/drawing/2014/main" id="{9D172FE2-ECD9-4B14-B430-023FDC99A190}"/>
              </a:ext>
            </a:extLst>
          </p:cNvPr>
          <p:cNvSpPr/>
          <p:nvPr/>
        </p:nvSpPr>
        <p:spPr>
          <a:xfrm>
            <a:off x="349926" y="828231"/>
            <a:ext cx="8433434" cy="9098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s-CO" sz="2000" dirty="0"/>
              <a:t>Las fuentes del presupuesto están por $348,4 billones</a:t>
            </a:r>
          </a:p>
        </p:txBody>
      </p:sp>
      <p:sp>
        <p:nvSpPr>
          <p:cNvPr id="9" name="Elipse 8">
            <a:extLst>
              <a:ext uri="{FF2B5EF4-FFF2-40B4-BE49-F238E27FC236}">
                <a16:creationId xmlns:a16="http://schemas.microsoft.com/office/drawing/2014/main" id="{90B8681C-CE69-48CB-9DEA-11DD0EBFEE0B}"/>
              </a:ext>
            </a:extLst>
          </p:cNvPr>
          <p:cNvSpPr/>
          <p:nvPr/>
        </p:nvSpPr>
        <p:spPr>
          <a:xfrm>
            <a:off x="5148064" y="2868212"/>
            <a:ext cx="610960" cy="304577"/>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 name="Imagen 2">
            <a:extLst>
              <a:ext uri="{FF2B5EF4-FFF2-40B4-BE49-F238E27FC236}">
                <a16:creationId xmlns:a16="http://schemas.microsoft.com/office/drawing/2014/main" id="{5C5D36EF-F286-42AE-B57F-7966CCB97AF8}"/>
              </a:ext>
            </a:extLst>
          </p:cNvPr>
          <p:cNvPicPr>
            <a:picLocks noChangeAspect="1"/>
          </p:cNvPicPr>
          <p:nvPr/>
        </p:nvPicPr>
        <p:blipFill>
          <a:blip r:embed="rId3"/>
          <a:stretch>
            <a:fillRect/>
          </a:stretch>
        </p:blipFill>
        <p:spPr>
          <a:xfrm>
            <a:off x="849533" y="1916832"/>
            <a:ext cx="7322867" cy="2974671"/>
          </a:xfrm>
          <a:prstGeom prst="rect">
            <a:avLst/>
          </a:prstGeom>
        </p:spPr>
      </p:pic>
      <p:sp>
        <p:nvSpPr>
          <p:cNvPr id="12" name="Elipse 11">
            <a:extLst>
              <a:ext uri="{FF2B5EF4-FFF2-40B4-BE49-F238E27FC236}">
                <a16:creationId xmlns:a16="http://schemas.microsoft.com/office/drawing/2014/main" id="{809D6923-EAB4-42E0-8562-CA6490A8DD36}"/>
              </a:ext>
            </a:extLst>
          </p:cNvPr>
          <p:cNvSpPr/>
          <p:nvPr/>
        </p:nvSpPr>
        <p:spPr>
          <a:xfrm>
            <a:off x="4497984" y="4437112"/>
            <a:ext cx="650080" cy="304577"/>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735075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03648" y="2348880"/>
            <a:ext cx="6624736" cy="3046988"/>
          </a:xfrm>
          <a:prstGeom prst="rect">
            <a:avLst/>
          </a:prstGeom>
          <a:noFill/>
        </p:spPr>
        <p:txBody>
          <a:bodyPr wrap="square" rtlCol="0">
            <a:spAutoFit/>
          </a:bodyPr>
          <a:lstStyle/>
          <a:p>
            <a:pPr algn="ctr"/>
            <a:r>
              <a:rPr lang="es-CO" sz="2400" b="1" dirty="0">
                <a:solidFill>
                  <a:schemeClr val="bg1">
                    <a:lumMod val="85000"/>
                  </a:schemeClr>
                </a:solidFill>
              </a:rPr>
              <a:t>Índice</a:t>
            </a:r>
          </a:p>
          <a:p>
            <a:pPr algn="just"/>
            <a:endParaRPr lang="es-CO" sz="2400" b="1" dirty="0">
              <a:solidFill>
                <a:schemeClr val="tx2">
                  <a:lumMod val="60000"/>
                  <a:lumOff val="40000"/>
                </a:schemeClr>
              </a:solidFill>
            </a:endParaRPr>
          </a:p>
          <a:p>
            <a:pPr marL="457200" indent="-457200" algn="just">
              <a:buAutoNum type="arabicPeriod"/>
            </a:pPr>
            <a:r>
              <a:rPr lang="es-CO" sz="2400" b="1" dirty="0">
                <a:solidFill>
                  <a:schemeClr val="bg1">
                    <a:lumMod val="85000"/>
                  </a:schemeClr>
                </a:solidFill>
              </a:rPr>
              <a:t>Aspectos generales</a:t>
            </a:r>
          </a:p>
          <a:p>
            <a:pPr marL="457200" indent="-457200" algn="just">
              <a:buAutoNum type="arabicPeriod"/>
            </a:pPr>
            <a:r>
              <a:rPr lang="es-CO" sz="2400" b="1" dirty="0">
                <a:solidFill>
                  <a:schemeClr val="tx2">
                    <a:lumMod val="60000"/>
                    <a:lumOff val="40000"/>
                  </a:schemeClr>
                </a:solidFill>
              </a:rPr>
              <a:t>Los supuestos macroeconómicos</a:t>
            </a:r>
          </a:p>
          <a:p>
            <a:pPr marL="457200" indent="-457200" algn="just">
              <a:buAutoNum type="arabicPeriod"/>
            </a:pPr>
            <a:r>
              <a:rPr lang="es-CO" sz="2400" b="1" dirty="0">
                <a:solidFill>
                  <a:schemeClr val="bg1">
                    <a:lumMod val="85000"/>
                  </a:schemeClr>
                </a:solidFill>
              </a:rPr>
              <a:t>Los ingresos</a:t>
            </a:r>
          </a:p>
          <a:p>
            <a:pPr marL="457200" indent="-457200" algn="just">
              <a:buAutoNum type="arabicPeriod"/>
            </a:pPr>
            <a:r>
              <a:rPr lang="es-CO" sz="2400" b="1" dirty="0">
                <a:solidFill>
                  <a:schemeClr val="bg1">
                    <a:lumMod val="85000"/>
                  </a:schemeClr>
                </a:solidFill>
              </a:rPr>
              <a:t>Los gastos</a:t>
            </a:r>
          </a:p>
          <a:p>
            <a:pPr marL="457200" indent="-457200" algn="just">
              <a:buAutoNum type="arabicPeriod"/>
            </a:pPr>
            <a:r>
              <a:rPr lang="es-CO" sz="2400" b="1" dirty="0">
                <a:solidFill>
                  <a:schemeClr val="bg1">
                    <a:lumMod val="85000"/>
                  </a:schemeClr>
                </a:solidFill>
              </a:rPr>
              <a:t>Comentarios sectoriales</a:t>
            </a:r>
          </a:p>
          <a:p>
            <a:pPr algn="ctr"/>
            <a:endParaRPr lang="es-CO" sz="2400" b="1" dirty="0">
              <a:solidFill>
                <a:schemeClr val="tx2">
                  <a:lumMod val="60000"/>
                  <a:lumOff val="40000"/>
                </a:schemeClr>
              </a:solidFill>
            </a:endParaRPr>
          </a:p>
        </p:txBody>
      </p:sp>
    </p:spTree>
    <p:extLst>
      <p:ext uri="{BB962C8B-B14F-4D97-AF65-F5344CB8AC3E}">
        <p14:creationId xmlns:p14="http://schemas.microsoft.com/office/powerpoint/2010/main" val="2811080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763688" y="1196752"/>
            <a:ext cx="6624736" cy="461665"/>
          </a:xfrm>
          <a:prstGeom prst="rect">
            <a:avLst/>
          </a:prstGeom>
          <a:noFill/>
        </p:spPr>
        <p:txBody>
          <a:bodyPr wrap="square" rtlCol="0">
            <a:spAutoFit/>
          </a:bodyPr>
          <a:lstStyle/>
          <a:p>
            <a:pPr algn="just"/>
            <a:r>
              <a:rPr lang="es-CO" sz="2400" b="1" dirty="0">
                <a:solidFill>
                  <a:schemeClr val="tx2">
                    <a:lumMod val="60000"/>
                    <a:lumOff val="40000"/>
                  </a:schemeClr>
                </a:solidFill>
              </a:rPr>
              <a:t>Supuestos macroeconómicos del presupuesto </a:t>
            </a:r>
          </a:p>
        </p:txBody>
      </p:sp>
      <p:sp>
        <p:nvSpPr>
          <p:cNvPr id="7" name="Rectángulo redondeado 6"/>
          <p:cNvSpPr/>
          <p:nvPr/>
        </p:nvSpPr>
        <p:spPr>
          <a:xfrm>
            <a:off x="899592" y="1729448"/>
            <a:ext cx="7344816" cy="74758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endParaRPr lang="es-CO" sz="1400" dirty="0">
              <a:solidFill>
                <a:schemeClr val="bg1"/>
              </a:solidFill>
              <a:latin typeface="Verdana" panose="020B0604030504040204" pitchFamily="34" charset="0"/>
              <a:ea typeface="Calibri" panose="020F0502020204030204" pitchFamily="34" charset="0"/>
              <a:cs typeface="Times New Roman" panose="02020603050405020304" pitchFamily="18" charset="0"/>
            </a:endParaRPr>
          </a:p>
          <a:p>
            <a:pPr algn="just"/>
            <a:r>
              <a:rPr lang="en-US"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El Proyecto de PGN 2022 conserva las proyecciones del MFMP 2021. Se </a:t>
            </a:r>
            <a:r>
              <a:rPr lang="en-US" sz="1400" dirty="0" err="1">
                <a:solidFill>
                  <a:schemeClr val="bg1"/>
                </a:solidFill>
                <a:latin typeface="Verdana" panose="020B0604030504040204" pitchFamily="34" charset="0"/>
                <a:ea typeface="Calibri" panose="020F0502020204030204" pitchFamily="34" charset="0"/>
                <a:cs typeface="Times New Roman" panose="02020603050405020304" pitchFamily="18" charset="0"/>
              </a:rPr>
              <a:t>prevé</a:t>
            </a:r>
            <a:r>
              <a:rPr lang="en-US"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 recuperación </a:t>
            </a:r>
            <a:r>
              <a:rPr lang="en-US" sz="1400" dirty="0" err="1">
                <a:solidFill>
                  <a:schemeClr val="bg1"/>
                </a:solidFill>
                <a:latin typeface="Verdana" panose="020B0604030504040204" pitchFamily="34" charset="0"/>
                <a:ea typeface="Calibri" panose="020F0502020204030204" pitchFamily="34" charset="0"/>
                <a:cs typeface="Times New Roman" panose="02020603050405020304" pitchFamily="18" charset="0"/>
              </a:rPr>
              <a:t>económica</a:t>
            </a:r>
            <a:r>
              <a:rPr lang="en-US"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 </a:t>
            </a:r>
            <a:r>
              <a:rPr lang="en-US" sz="1400" dirty="0" err="1">
                <a:solidFill>
                  <a:schemeClr val="bg1"/>
                </a:solidFill>
                <a:latin typeface="Verdana" panose="020B0604030504040204" pitchFamily="34" charset="0"/>
                <a:ea typeface="Calibri" panose="020F0502020204030204" pitchFamily="34" charset="0"/>
                <a:cs typeface="Times New Roman" panose="02020603050405020304" pitchFamily="18" charset="0"/>
              </a:rPr>
              <a:t>estabilidad</a:t>
            </a:r>
            <a:r>
              <a:rPr lang="en-US"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 de las variables macro y </a:t>
            </a:r>
            <a:r>
              <a:rPr lang="en-US" sz="1400" dirty="0" err="1">
                <a:solidFill>
                  <a:schemeClr val="bg1"/>
                </a:solidFill>
                <a:latin typeface="Verdana" panose="020B0604030504040204" pitchFamily="34" charset="0"/>
                <a:ea typeface="Calibri" panose="020F0502020204030204" pitchFamily="34" charset="0"/>
                <a:cs typeface="Times New Roman" panose="02020603050405020304" pitchFamily="18" charset="0"/>
              </a:rPr>
              <a:t>reducción</a:t>
            </a:r>
            <a:r>
              <a:rPr lang="en-US"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 de la </a:t>
            </a:r>
            <a:r>
              <a:rPr lang="en-US" sz="1400" dirty="0" err="1">
                <a:solidFill>
                  <a:schemeClr val="bg1"/>
                </a:solidFill>
                <a:latin typeface="Verdana" panose="020B0604030504040204" pitchFamily="34" charset="0"/>
                <a:ea typeface="Calibri" panose="020F0502020204030204" pitchFamily="34" charset="0"/>
                <a:cs typeface="Times New Roman" panose="02020603050405020304" pitchFamily="18" charset="0"/>
              </a:rPr>
              <a:t>tasa</a:t>
            </a:r>
            <a:r>
              <a:rPr lang="en-US"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 de </a:t>
            </a:r>
            <a:r>
              <a:rPr lang="en-US" sz="1400" dirty="0" err="1">
                <a:solidFill>
                  <a:schemeClr val="bg1"/>
                </a:solidFill>
                <a:latin typeface="Verdana" panose="020B0604030504040204" pitchFamily="34" charset="0"/>
                <a:ea typeface="Calibri" panose="020F0502020204030204" pitchFamily="34" charset="0"/>
                <a:cs typeface="Times New Roman" panose="02020603050405020304" pitchFamily="18" charset="0"/>
              </a:rPr>
              <a:t>desempleo</a:t>
            </a:r>
            <a:endParaRPr lang="es-CO" sz="1400" dirty="0">
              <a:solidFill>
                <a:schemeClr val="bg1"/>
              </a:solidFill>
              <a:latin typeface="Verdana" panose="020B0604030504040204" pitchFamily="34" charset="0"/>
              <a:ea typeface="Calibri" panose="020F0502020204030204" pitchFamily="34" charset="0"/>
              <a:cs typeface="Times New Roman" panose="02020603050405020304" pitchFamily="18" charset="0"/>
            </a:endParaRPr>
          </a:p>
          <a:p>
            <a:pPr algn="just"/>
            <a:r>
              <a:rPr lang="es-CO"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a:t>
            </a:r>
          </a:p>
        </p:txBody>
      </p:sp>
      <p:sp>
        <p:nvSpPr>
          <p:cNvPr id="6" name="TextBox 5">
            <a:extLst>
              <a:ext uri="{FF2B5EF4-FFF2-40B4-BE49-F238E27FC236}">
                <a16:creationId xmlns:a16="http://schemas.microsoft.com/office/drawing/2014/main" id="{101A2B89-CE9E-43BD-9201-FD64C41101AC}"/>
              </a:ext>
            </a:extLst>
          </p:cNvPr>
          <p:cNvSpPr txBox="1"/>
          <p:nvPr/>
        </p:nvSpPr>
        <p:spPr>
          <a:xfrm>
            <a:off x="853873" y="6284534"/>
            <a:ext cx="3718127" cy="369332"/>
          </a:xfrm>
          <a:prstGeom prst="rect">
            <a:avLst/>
          </a:prstGeom>
          <a:noFill/>
        </p:spPr>
        <p:txBody>
          <a:bodyPr wrap="square" rtlCol="0">
            <a:spAutoFit/>
          </a:bodyPr>
          <a:lstStyle/>
          <a:p>
            <a:r>
              <a:rPr lang="en-US" dirty="0"/>
              <a:t>Fuente: PGN 2022 y MFMP 2021</a:t>
            </a:r>
          </a:p>
        </p:txBody>
      </p:sp>
      <p:pic>
        <p:nvPicPr>
          <p:cNvPr id="3" name="Picture 2">
            <a:extLst>
              <a:ext uri="{FF2B5EF4-FFF2-40B4-BE49-F238E27FC236}">
                <a16:creationId xmlns:a16="http://schemas.microsoft.com/office/drawing/2014/main" id="{473F55A7-52B3-458F-B6CE-D1116FE9533D}"/>
              </a:ext>
            </a:extLst>
          </p:cNvPr>
          <p:cNvPicPr>
            <a:picLocks noChangeAspect="1"/>
          </p:cNvPicPr>
          <p:nvPr/>
        </p:nvPicPr>
        <p:blipFill>
          <a:blip r:embed="rId3"/>
          <a:stretch>
            <a:fillRect/>
          </a:stretch>
        </p:blipFill>
        <p:spPr>
          <a:xfrm>
            <a:off x="903328" y="2703506"/>
            <a:ext cx="7344816" cy="3647622"/>
          </a:xfrm>
          <a:prstGeom prst="rect">
            <a:avLst/>
          </a:prstGeom>
        </p:spPr>
      </p:pic>
      <p:sp>
        <p:nvSpPr>
          <p:cNvPr id="8" name="Oval 7">
            <a:extLst>
              <a:ext uri="{FF2B5EF4-FFF2-40B4-BE49-F238E27FC236}">
                <a16:creationId xmlns:a16="http://schemas.microsoft.com/office/drawing/2014/main" id="{C311111E-FDBB-4246-A5C3-FD77949710EE}"/>
              </a:ext>
            </a:extLst>
          </p:cNvPr>
          <p:cNvSpPr/>
          <p:nvPr/>
        </p:nvSpPr>
        <p:spPr>
          <a:xfrm>
            <a:off x="7164288" y="2452246"/>
            <a:ext cx="1368152" cy="401695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273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79512" y="1196752"/>
            <a:ext cx="8964488" cy="1292662"/>
          </a:xfrm>
          <a:prstGeom prst="rect">
            <a:avLst/>
          </a:prstGeom>
          <a:noFill/>
        </p:spPr>
        <p:txBody>
          <a:bodyPr wrap="square" rtlCol="0">
            <a:spAutoFit/>
          </a:bodyPr>
          <a:lstStyle/>
          <a:p>
            <a:pPr algn="just"/>
            <a:r>
              <a:rPr lang="es-CO" sz="1800" b="1" dirty="0">
                <a:effectLst/>
                <a:latin typeface="Verdana" panose="020B0604030504040204" pitchFamily="34" charset="0"/>
                <a:ea typeface="Calibri" panose="020F0502020204030204" pitchFamily="34" charset="0"/>
                <a:cs typeface="Times New Roman" panose="02020603050405020304" pitchFamily="18" charset="0"/>
              </a:rPr>
              <a:t>Los mejores precios del petróleo y la mayor devaluación del peso impulsarán la renta petrolera para el Gobierno. Sin embargo, existen riesgos de aumento del monto de pago de la deuda.</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CO" sz="2400" b="1" dirty="0">
              <a:solidFill>
                <a:schemeClr val="tx2">
                  <a:lumMod val="60000"/>
                  <a:lumOff val="40000"/>
                </a:schemeClr>
              </a:solidFill>
            </a:endParaRPr>
          </a:p>
        </p:txBody>
      </p:sp>
      <p:sp>
        <p:nvSpPr>
          <p:cNvPr id="8" name="Rectángulo redondeado 6">
            <a:extLst>
              <a:ext uri="{FF2B5EF4-FFF2-40B4-BE49-F238E27FC236}">
                <a16:creationId xmlns:a16="http://schemas.microsoft.com/office/drawing/2014/main" id="{875CEEAE-BFD6-44DD-A883-C871D36C5CE2}"/>
              </a:ext>
            </a:extLst>
          </p:cNvPr>
          <p:cNvSpPr/>
          <p:nvPr/>
        </p:nvSpPr>
        <p:spPr>
          <a:xfrm>
            <a:off x="5796135" y="2213818"/>
            <a:ext cx="3067265" cy="157522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s-CO"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La mayor devaluación del peso frente al dólar afectaría los montos de los pagos de capital e intereses de la deuda pública </a:t>
            </a:r>
          </a:p>
        </p:txBody>
      </p:sp>
      <p:sp>
        <p:nvSpPr>
          <p:cNvPr id="9" name="Rectángulo redondeado 6">
            <a:extLst>
              <a:ext uri="{FF2B5EF4-FFF2-40B4-BE49-F238E27FC236}">
                <a16:creationId xmlns:a16="http://schemas.microsoft.com/office/drawing/2014/main" id="{2CDABA71-C346-4997-9307-5E46480E385D}"/>
              </a:ext>
            </a:extLst>
          </p:cNvPr>
          <p:cNvSpPr/>
          <p:nvPr/>
        </p:nvSpPr>
        <p:spPr>
          <a:xfrm>
            <a:off x="5796134" y="3857974"/>
            <a:ext cx="3067266" cy="2811385"/>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endParaRPr lang="es-CO" sz="1400" dirty="0">
              <a:solidFill>
                <a:schemeClr val="bg1"/>
              </a:solidFill>
              <a:latin typeface="Verdana" panose="020B0604030504040204" pitchFamily="34" charset="0"/>
              <a:ea typeface="Calibri" panose="020F0502020204030204" pitchFamily="34" charset="0"/>
              <a:cs typeface="Times New Roman" panose="02020603050405020304" pitchFamily="18" charset="0"/>
            </a:endParaRPr>
          </a:p>
          <a:p>
            <a:pPr algn="just"/>
            <a:r>
              <a:rPr lang="es-CO" sz="1400" dirty="0">
                <a:solidFill>
                  <a:schemeClr val="bg1"/>
                </a:solidFill>
                <a:latin typeface="Verdana" panose="020B0604030504040204" pitchFamily="34" charset="0"/>
                <a:ea typeface="Calibri" panose="020F0502020204030204" pitchFamily="34" charset="0"/>
                <a:cs typeface="Times New Roman" panose="02020603050405020304" pitchFamily="18" charset="0"/>
              </a:rPr>
              <a:t>La aceleración de la  devaluación del peso se ha originado en la expansión de nuevas variedades de Covid en Europa, Asia y E.U., las incertidumbres fiscales que han propiciado la baja de calificación de la deuda colombiana y la futura respuesta de la FED ante la mayor inflación en E.U.</a:t>
            </a:r>
          </a:p>
        </p:txBody>
      </p:sp>
      <p:sp>
        <p:nvSpPr>
          <p:cNvPr id="10" name="TextBox 12">
            <a:extLst>
              <a:ext uri="{FF2B5EF4-FFF2-40B4-BE49-F238E27FC236}">
                <a16:creationId xmlns:a16="http://schemas.microsoft.com/office/drawing/2014/main" id="{47C75E43-5E9B-402A-81D6-B3C0FAB02FD1}"/>
              </a:ext>
            </a:extLst>
          </p:cNvPr>
          <p:cNvSpPr txBox="1"/>
          <p:nvPr/>
        </p:nvSpPr>
        <p:spPr>
          <a:xfrm>
            <a:off x="280600" y="6427004"/>
            <a:ext cx="3278380" cy="276999"/>
          </a:xfrm>
          <a:prstGeom prst="rect">
            <a:avLst/>
          </a:prstGeom>
          <a:noFill/>
        </p:spPr>
        <p:txBody>
          <a:bodyPr wrap="square" rtlCol="0">
            <a:spAutoFit/>
          </a:bodyPr>
          <a:lstStyle/>
          <a:p>
            <a:r>
              <a:rPr lang="en-US" sz="1200" dirty="0">
                <a:solidFill>
                  <a:schemeClr val="accent1"/>
                </a:solidFill>
              </a:rPr>
              <a:t>Fuente:  Banco de la República y Datosmacro.com</a:t>
            </a:r>
          </a:p>
        </p:txBody>
      </p:sp>
      <p:sp>
        <p:nvSpPr>
          <p:cNvPr id="11" name="CuadroTexto 10">
            <a:extLst>
              <a:ext uri="{FF2B5EF4-FFF2-40B4-BE49-F238E27FC236}">
                <a16:creationId xmlns:a16="http://schemas.microsoft.com/office/drawing/2014/main" id="{B4B3BB51-8E90-43E6-B3ED-02495BEE2A43}"/>
              </a:ext>
            </a:extLst>
          </p:cNvPr>
          <p:cNvSpPr txBox="1"/>
          <p:nvPr/>
        </p:nvSpPr>
        <p:spPr>
          <a:xfrm>
            <a:off x="280600" y="2359821"/>
            <a:ext cx="4627178" cy="646331"/>
          </a:xfrm>
          <a:prstGeom prst="rect">
            <a:avLst/>
          </a:prstGeom>
          <a:noFill/>
        </p:spPr>
        <p:txBody>
          <a:bodyPr wrap="square">
            <a:spAutoFit/>
          </a:bodyPr>
          <a:lstStyle/>
          <a:p>
            <a:pPr marR="0" algn="ctr" rtl="0"/>
            <a:r>
              <a:rPr lang="es-ES" sz="1800" b="1" i="0" u="none" strike="noStrike" baseline="0" dirty="0">
                <a:solidFill>
                  <a:schemeClr val="tx2">
                    <a:lumMod val="60000"/>
                    <a:lumOff val="40000"/>
                  </a:schemeClr>
                </a:solidFill>
                <a:latin typeface="Verdana" panose="020B0604030504040204" pitchFamily="34" charset="0"/>
              </a:rPr>
              <a:t>Tasa Representativa del mercado y precios del petróleo (%)</a:t>
            </a:r>
          </a:p>
        </p:txBody>
      </p:sp>
      <p:pic>
        <p:nvPicPr>
          <p:cNvPr id="7" name="Imagen 6">
            <a:extLst>
              <a:ext uri="{FF2B5EF4-FFF2-40B4-BE49-F238E27FC236}">
                <a16:creationId xmlns:a16="http://schemas.microsoft.com/office/drawing/2014/main" id="{CDBDE334-36DA-44C2-996E-73A7C57E7EB2}"/>
              </a:ext>
            </a:extLst>
          </p:cNvPr>
          <p:cNvPicPr>
            <a:picLocks noChangeAspect="1"/>
          </p:cNvPicPr>
          <p:nvPr/>
        </p:nvPicPr>
        <p:blipFill>
          <a:blip r:embed="rId3"/>
          <a:stretch>
            <a:fillRect/>
          </a:stretch>
        </p:blipFill>
        <p:spPr>
          <a:xfrm>
            <a:off x="280600" y="3067732"/>
            <a:ext cx="5358848" cy="3346994"/>
          </a:xfrm>
          <a:prstGeom prst="rect">
            <a:avLst/>
          </a:prstGeom>
        </p:spPr>
      </p:pic>
    </p:spTree>
    <p:extLst>
      <p:ext uri="{BB962C8B-B14F-4D97-AF65-F5344CB8AC3E}">
        <p14:creationId xmlns:p14="http://schemas.microsoft.com/office/powerpoint/2010/main" val="6011758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oyecto presup 2020.potx" id="{E0BB66A0-37AB-44A2-9B0A-8F799224745F}" vid="{F5111282-E013-43A3-959D-2C72DC93BCF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6108</TotalTime>
  <Words>4729</Words>
  <Application>Microsoft Office PowerPoint</Application>
  <PresentationFormat>Presentación en pantalla (4:3)</PresentationFormat>
  <Paragraphs>246</Paragraphs>
  <Slides>26</Slides>
  <Notes>18</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26</vt:i4>
      </vt:variant>
    </vt:vector>
  </HeadingPairs>
  <TitlesOfParts>
    <vt:vector size="31" baseType="lpstr">
      <vt:lpstr>Arial</vt:lpstr>
      <vt:lpstr>Calibri</vt:lpstr>
      <vt:lpstr>Symbol</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Humberto Barrera Gallo (CGR)</dc:creator>
  <cp:lastModifiedBy>Carlos David Castillo</cp:lastModifiedBy>
  <cp:revision>142</cp:revision>
  <dcterms:created xsi:type="dcterms:W3CDTF">2019-08-09T16:17:05Z</dcterms:created>
  <dcterms:modified xsi:type="dcterms:W3CDTF">2021-08-24T03:35:53Z</dcterms:modified>
</cp:coreProperties>
</file>