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33" r:id="rId2"/>
    <p:sldId id="496" r:id="rId3"/>
    <p:sldId id="501" r:id="rId4"/>
    <p:sldId id="483" r:id="rId5"/>
    <p:sldId id="484" r:id="rId6"/>
    <p:sldId id="499" r:id="rId7"/>
    <p:sldId id="500" r:id="rId8"/>
    <p:sldId id="456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Juliana Rodriguez" initials="CJR" lastIdx="2" clrIdx="0">
    <p:extLst>
      <p:ext uri="{19B8F6BF-5375-455C-9EA6-DF929625EA0E}">
        <p15:presenceInfo xmlns:p15="http://schemas.microsoft.com/office/powerpoint/2012/main" userId="S-1-5-21-2053067395-844441496-945767274-187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649D3-8026-EE40-9AA0-8ECFA621427B}" v="858" dt="2020-08-29T02:21:07.316"/>
    <p1510:client id="{A5DDDC20-8300-4420-894A-2234FE80C37D}" v="176" dt="2020-08-29T02:19:06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5" autoAdjust="0"/>
    <p:restoredTop sz="92191" autoAdjust="0"/>
  </p:normalViewPr>
  <p:slideViewPr>
    <p:cSldViewPr snapToGrid="0">
      <p:cViewPr varScale="1">
        <p:scale>
          <a:sx n="91" d="100"/>
          <a:sy n="91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CED4-252C-4976-A9BC-D24EC71B8A83}" type="datetimeFigureOut">
              <a:rPr lang="es-CO" smtClean="0"/>
              <a:t>8/02/2021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72929-10AA-40C7-8AC1-D50A202A2C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80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3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6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4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62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comple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1477530" y="1690542"/>
            <a:ext cx="10400400" cy="49644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43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3814762" y="1306800"/>
            <a:ext cx="4986000" cy="55512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8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8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9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81" r:id="rId4"/>
    <p:sldLayoutId id="2147483683" r:id="rId5"/>
    <p:sldLayoutId id="2147483685" r:id="rId6"/>
    <p:sldLayoutId id="2147483686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929663-9EC5-5541-B560-093586610163}"/>
              </a:ext>
            </a:extLst>
          </p:cNvPr>
          <p:cNvSpPr txBox="1"/>
          <p:nvPr/>
        </p:nvSpPr>
        <p:spPr>
          <a:xfrm>
            <a:off x="596766" y="4088078"/>
            <a:ext cx="549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</a:rPr>
              <a:t>Informe de Homicidios dolosos consumados (3 o más y 4 o más víctimas)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577515" y="5181965"/>
            <a:ext cx="720631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2800" b="1" dirty="0">
                <a:solidFill>
                  <a:srgbClr val="B7DDEB"/>
                </a:solidFill>
                <a:latin typeface="Century Gothic"/>
              </a:rPr>
              <a:t>Semana 52:</a:t>
            </a:r>
            <a:endParaRPr lang="es-CO" sz="2800" b="1" dirty="0">
              <a:solidFill>
                <a:srgbClr val="B7DDEB"/>
              </a:solidFill>
              <a:latin typeface="Century Gothic" panose="020B0502020202020204" pitchFamily="34" charset="0"/>
            </a:endParaRPr>
          </a:p>
          <a:p>
            <a:r>
              <a:rPr lang="es-ES" sz="2800" b="1" dirty="0">
                <a:solidFill>
                  <a:srgbClr val="B7DDEB"/>
                </a:solidFill>
                <a:latin typeface="Century Gothic"/>
              </a:rPr>
              <a:t>25 de diciembre al 31 de diciembre</a:t>
            </a:r>
            <a:endParaRPr lang="es-CO" sz="2800" b="1" dirty="0">
              <a:solidFill>
                <a:srgbClr val="B7DDEB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767010" y="6017754"/>
            <a:ext cx="38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Dirección de</a:t>
            </a:r>
          </a:p>
          <a:p>
            <a:r>
              <a:rPr lang="es-CO" sz="1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Políticas y Estrategia</a:t>
            </a:r>
          </a:p>
        </p:txBody>
      </p:sp>
    </p:spTree>
    <p:extLst>
      <p:ext uri="{BB962C8B-B14F-4D97-AF65-F5344CB8AC3E}">
        <p14:creationId xmlns:p14="http://schemas.microsoft.com/office/powerpoint/2010/main" val="209350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/>
          <p:cNvSpPr/>
          <p:nvPr/>
        </p:nvSpPr>
        <p:spPr>
          <a:xfrm>
            <a:off x="9927668" y="5725704"/>
            <a:ext cx="2002972" cy="8387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597793" y="580553"/>
            <a:ext cx="1051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Noticias criminales por homicidios dolosos consumados de 3 o más víctimas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432EE4BB-09C6-4964-85F4-38914550B4FD}"/>
              </a:ext>
            </a:extLst>
          </p:cNvPr>
          <p:cNvSpPr txBox="1">
            <a:spLocks/>
          </p:cNvSpPr>
          <p:nvPr/>
        </p:nvSpPr>
        <p:spPr>
          <a:xfrm>
            <a:off x="11171994" y="4270779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1D1E9C-F0C2-4668-B622-6E7BBFDFD962}"/>
              </a:ext>
            </a:extLst>
          </p:cNvPr>
          <p:cNvSpPr txBox="1"/>
          <p:nvPr/>
        </p:nvSpPr>
        <p:spPr>
          <a:xfrm>
            <a:off x="2593979" y="4905137"/>
            <a:ext cx="1913158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</a:rPr>
              <a:t>256</a:t>
            </a:r>
          </a:p>
          <a:p>
            <a:pPr algn="ctr" hangingPunct="0">
              <a:defRPr/>
            </a:pPr>
            <a:r>
              <a:rPr lang="es-CO" sz="1400" b="1" kern="0" dirty="0">
                <a:solidFill>
                  <a:srgbClr val="002060"/>
                </a:solidFill>
                <a:latin typeface="Century Gothic"/>
                <a:sym typeface="Calibri"/>
              </a:rPr>
              <a:t>Víctimas con avance de esclarecimiento</a:t>
            </a:r>
            <a:endParaRPr lang="es-CO" sz="1400" b="1" kern="0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03EF3CB-AF39-B449-B261-498BAFDD0BA4}"/>
              </a:ext>
            </a:extLst>
          </p:cNvPr>
          <p:cNvSpPr txBox="1"/>
          <p:nvPr/>
        </p:nvSpPr>
        <p:spPr>
          <a:xfrm>
            <a:off x="2315767" y="2126180"/>
            <a:ext cx="265350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defRPr/>
            </a:pPr>
            <a:r>
              <a:rPr lang="es-CO" sz="20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Avance de esclarecimiento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C8565BD-5EE3-BC4E-9D43-4EA337BB94A2}"/>
              </a:ext>
            </a:extLst>
          </p:cNvPr>
          <p:cNvSpPr txBox="1"/>
          <p:nvPr/>
        </p:nvSpPr>
        <p:spPr>
          <a:xfrm>
            <a:off x="5501267" y="2413023"/>
            <a:ext cx="266483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defRPr/>
            </a:pPr>
            <a:r>
              <a:rPr lang="es-CO" sz="20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Esclarecimiento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F553268-C188-624B-B1FD-3D54EDB87CB0}"/>
              </a:ext>
            </a:extLst>
          </p:cNvPr>
          <p:cNvSpPr txBox="1"/>
          <p:nvPr/>
        </p:nvSpPr>
        <p:spPr>
          <a:xfrm>
            <a:off x="8763375" y="2198879"/>
            <a:ext cx="251938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defRPr/>
            </a:pPr>
            <a:r>
              <a:rPr lang="es-CO" sz="20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Esclarecimiento judicial</a:t>
            </a:r>
          </a:p>
        </p:txBody>
      </p:sp>
      <p:pic>
        <p:nvPicPr>
          <p:cNvPr id="25" name="Imagen 24">
            <a:hlinkClick r:id="" action="ppaction://noaction"/>
            <a:extLst>
              <a:ext uri="{FF2B5EF4-FFF2-40B4-BE49-F238E27FC236}">
                <a16:creationId xmlns:a16="http://schemas.microsoft.com/office/drawing/2014/main" id="{7C7B3C49-35E1-144B-86B4-8DF6E18F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005" y="3017572"/>
            <a:ext cx="917248" cy="86669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39F03CF-8D2C-444A-998B-550898888DCF}"/>
              </a:ext>
            </a:extLst>
          </p:cNvPr>
          <p:cNvSpPr txBox="1"/>
          <p:nvPr/>
        </p:nvSpPr>
        <p:spPr>
          <a:xfrm>
            <a:off x="484366" y="4124253"/>
            <a:ext cx="10812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>
                <a:solidFill>
                  <a:srgbClr val="002060"/>
                </a:solidFill>
                <a:latin typeface="Century Gothic"/>
                <a:sym typeface="Calibri"/>
              </a:rPr>
              <a:t>2020</a:t>
            </a:r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2F50427-57B5-6B42-ABF5-29D1BA871870}"/>
              </a:ext>
            </a:extLst>
          </p:cNvPr>
          <p:cNvSpPr/>
          <p:nvPr/>
        </p:nvSpPr>
        <p:spPr>
          <a:xfrm>
            <a:off x="2936448" y="4105882"/>
            <a:ext cx="1228221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62,90%</a:t>
            </a:r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5AF391F-C7E3-D341-B0FA-3216FD628EF2}"/>
              </a:ext>
            </a:extLst>
          </p:cNvPr>
          <p:cNvSpPr/>
          <p:nvPr/>
        </p:nvSpPr>
        <p:spPr>
          <a:xfrm>
            <a:off x="6123096" y="4105882"/>
            <a:ext cx="1228221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61,43%</a:t>
            </a:r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6DAC22A-462B-2F4A-9BB0-2CAB938BEAA1}"/>
              </a:ext>
            </a:extLst>
          </p:cNvPr>
          <p:cNvSpPr/>
          <p:nvPr/>
        </p:nvSpPr>
        <p:spPr>
          <a:xfrm>
            <a:off x="9338484" y="4105881"/>
            <a:ext cx="117836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1,47%</a:t>
            </a:r>
            <a:endParaRPr lang="es-ES" dirty="0"/>
          </a:p>
        </p:txBody>
      </p:sp>
      <p:pic>
        <p:nvPicPr>
          <p:cNvPr id="30" name="Imagen 29">
            <a:hlinkClick r:id="" action="ppaction://noaction"/>
            <a:extLst>
              <a:ext uri="{FF2B5EF4-FFF2-40B4-BE49-F238E27FC236}">
                <a16:creationId xmlns:a16="http://schemas.microsoft.com/office/drawing/2014/main" id="{BBD736A3-2D77-8C45-A55D-FB71F77B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933" y="2896902"/>
            <a:ext cx="917248" cy="866690"/>
          </a:xfrm>
          <a:prstGeom prst="rect">
            <a:avLst/>
          </a:prstGeom>
        </p:spPr>
      </p:pic>
      <p:pic>
        <p:nvPicPr>
          <p:cNvPr id="31" name="Imagen 30">
            <a:hlinkClick r:id="" action="ppaction://noaction"/>
            <a:extLst>
              <a:ext uri="{FF2B5EF4-FFF2-40B4-BE49-F238E27FC236}">
                <a16:creationId xmlns:a16="http://schemas.microsoft.com/office/drawing/2014/main" id="{348D86FB-7A66-1748-B9BF-D59B979CB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894" y="2896902"/>
            <a:ext cx="917248" cy="86669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D09C17-B20B-324A-B1E9-E62009CE1B64}"/>
              </a:ext>
            </a:extLst>
          </p:cNvPr>
          <p:cNvSpPr txBox="1"/>
          <p:nvPr/>
        </p:nvSpPr>
        <p:spPr>
          <a:xfrm>
            <a:off x="5780628" y="5031201"/>
            <a:ext cx="1913158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250</a:t>
            </a:r>
            <a:endParaRPr lang="es-ES" sz="2400" dirty="0"/>
          </a:p>
          <a:p>
            <a:pPr algn="ctr" hangingPunct="0">
              <a:defRPr/>
            </a:pPr>
            <a:r>
              <a:rPr lang="es-CO" sz="1400" b="1" kern="0" dirty="0">
                <a:solidFill>
                  <a:srgbClr val="002060"/>
                </a:solidFill>
                <a:latin typeface="Century Gothic"/>
                <a:sym typeface="Calibri"/>
              </a:rPr>
              <a:t>Víctimas con esclarecimiento</a:t>
            </a:r>
            <a:endParaRPr lang="es-CO" sz="1400" b="1" kern="0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547EF25-4663-1C49-B396-737A76BFCCC0}"/>
              </a:ext>
            </a:extLst>
          </p:cNvPr>
          <p:cNvSpPr txBox="1"/>
          <p:nvPr/>
        </p:nvSpPr>
        <p:spPr>
          <a:xfrm>
            <a:off x="9031100" y="4923480"/>
            <a:ext cx="1913158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6</a:t>
            </a:r>
            <a:endParaRPr lang="es-ES" sz="2400" dirty="0"/>
          </a:p>
          <a:p>
            <a:pPr algn="ctr" hangingPunct="0">
              <a:defRPr/>
            </a:pPr>
            <a:r>
              <a:rPr lang="es-CO" sz="1400" b="1" kern="0" dirty="0">
                <a:solidFill>
                  <a:srgbClr val="002060"/>
                </a:solidFill>
                <a:latin typeface="Century Gothic" panose="020B0502020202020204" pitchFamily="34" charset="0"/>
                <a:sym typeface="Calibri"/>
              </a:rPr>
              <a:t>Víctimas con esclarecimiento judicial</a:t>
            </a:r>
          </a:p>
        </p:txBody>
      </p:sp>
      <p:sp>
        <p:nvSpPr>
          <p:cNvPr id="34" name="CuadroTexto 2">
            <a:extLst>
              <a:ext uri="{FF2B5EF4-FFF2-40B4-BE49-F238E27FC236}">
                <a16:creationId xmlns:a16="http://schemas.microsoft.com/office/drawing/2014/main" id="{0DCCF098-179F-BD4A-AE5C-625A152E26C0}"/>
              </a:ext>
            </a:extLst>
          </p:cNvPr>
          <p:cNvSpPr txBox="1"/>
          <p:nvPr/>
        </p:nvSpPr>
        <p:spPr>
          <a:xfrm>
            <a:off x="1597793" y="1338342"/>
            <a:ext cx="629314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Desde el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1 de enero al 31 de diciembre </a:t>
            </a:r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 2020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1D0A949-734B-114E-BD98-7CE9DFE3C2F5}"/>
              </a:ext>
            </a:extLst>
          </p:cNvPr>
          <p:cNvSpPr/>
          <p:nvPr/>
        </p:nvSpPr>
        <p:spPr>
          <a:xfrm>
            <a:off x="180097" y="4704775"/>
            <a:ext cx="1686733" cy="1657889"/>
          </a:xfrm>
          <a:prstGeom prst="ellipse">
            <a:avLst/>
          </a:prstGeom>
          <a:solidFill>
            <a:srgbClr val="2F308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dirty="0">
                <a:latin typeface="Century Gothic"/>
              </a:rPr>
              <a:t>411</a:t>
            </a:r>
            <a:endParaRPr lang="es-ES" dirty="0"/>
          </a:p>
          <a:p>
            <a:pPr algn="ctr"/>
            <a:r>
              <a:rPr lang="es-CO" dirty="0">
                <a:latin typeface="Century Gothic"/>
              </a:rPr>
              <a:t>víctimas</a:t>
            </a:r>
            <a:endParaRPr lang="es-CO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1670E0C-B8CA-134E-B187-77A9861A65AE}"/>
              </a:ext>
            </a:extLst>
          </p:cNvPr>
          <p:cNvSpPr/>
          <p:nvPr/>
        </p:nvSpPr>
        <p:spPr>
          <a:xfrm>
            <a:off x="121607" y="2169339"/>
            <a:ext cx="1803715" cy="1724105"/>
          </a:xfrm>
          <a:prstGeom prst="ellipse">
            <a:avLst/>
          </a:prstGeom>
          <a:solidFill>
            <a:srgbClr val="2F308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dirty="0">
                <a:latin typeface="Century Gothic"/>
              </a:rPr>
              <a:t>106 Noticias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4A5ED63-D5ED-E44F-A4F7-DCCFF4D2F814}"/>
              </a:ext>
            </a:extLst>
          </p:cNvPr>
          <p:cNvSpPr txBox="1"/>
          <p:nvPr/>
        </p:nvSpPr>
        <p:spPr>
          <a:xfrm>
            <a:off x="640080" y="6564495"/>
            <a:ext cx="928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Century Gothic" panose="020B0502020202020204" pitchFamily="34" charset="0"/>
              </a:rPr>
              <a:t>* Los niveles de esclarecimiento se calculan respecto de las víctimas que son jurisdicción de FGN</a:t>
            </a:r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5B417110-D969-2141-A737-EA892F423181}"/>
              </a:ext>
            </a:extLst>
          </p:cNvPr>
          <p:cNvSpPr/>
          <p:nvPr/>
        </p:nvSpPr>
        <p:spPr>
          <a:xfrm>
            <a:off x="1947233" y="5680717"/>
            <a:ext cx="850297" cy="84845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18261B2-6CB1-3E42-9658-AE4402D2858C}"/>
              </a:ext>
            </a:extLst>
          </p:cNvPr>
          <p:cNvSpPr txBox="1"/>
          <p:nvPr/>
        </p:nvSpPr>
        <p:spPr>
          <a:xfrm>
            <a:off x="1906682" y="5755265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CO" sz="1050" dirty="0">
                <a:latin typeface="Century Gothic"/>
              </a:rPr>
              <a:t>407</a:t>
            </a:r>
            <a:endParaRPr lang="es-ES" sz="1050" dirty="0"/>
          </a:p>
          <a:p>
            <a:pPr lvl="0" algn="ctr">
              <a:defRPr/>
            </a:pPr>
            <a:r>
              <a:rPr lang="es-CO" sz="1050" dirty="0">
                <a:latin typeface="Century Gothic"/>
              </a:rPr>
              <a:t>Víctimas</a:t>
            </a:r>
          </a:p>
          <a:p>
            <a:pPr lvl="0" algn="ctr">
              <a:defRPr/>
            </a:pPr>
            <a:r>
              <a:rPr lang="es-CO" sz="1050" dirty="0">
                <a:latin typeface="Century Gothic"/>
              </a:rPr>
              <a:t> jurisdicción</a:t>
            </a:r>
          </a:p>
          <a:p>
            <a:pPr lvl="0" algn="ctr">
              <a:defRPr/>
            </a:pPr>
            <a:r>
              <a:rPr lang="es-CO" sz="1050" dirty="0">
                <a:latin typeface="Century Gothic"/>
              </a:rPr>
              <a:t>FGN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180977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/>
          <p:cNvSpPr/>
          <p:nvPr/>
        </p:nvSpPr>
        <p:spPr>
          <a:xfrm>
            <a:off x="9927668" y="5725704"/>
            <a:ext cx="2002972" cy="8387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601508" y="539392"/>
            <a:ext cx="1051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Noticias criminales por homicidios dolosos consumados de 4 o más víctimas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432EE4BB-09C6-4964-85F4-38914550B4FD}"/>
              </a:ext>
            </a:extLst>
          </p:cNvPr>
          <p:cNvSpPr txBox="1">
            <a:spLocks/>
          </p:cNvSpPr>
          <p:nvPr/>
        </p:nvSpPr>
        <p:spPr>
          <a:xfrm>
            <a:off x="11171994" y="4270779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1D1E9C-F0C2-4668-B622-6E7BBFDFD962}"/>
              </a:ext>
            </a:extLst>
          </p:cNvPr>
          <p:cNvSpPr txBox="1"/>
          <p:nvPr/>
        </p:nvSpPr>
        <p:spPr>
          <a:xfrm>
            <a:off x="2593979" y="4905137"/>
            <a:ext cx="1913158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</a:rPr>
              <a:t>139</a:t>
            </a:r>
          </a:p>
          <a:p>
            <a:pPr algn="ctr" hangingPunct="0">
              <a:defRPr/>
            </a:pPr>
            <a:r>
              <a:rPr lang="es-CO" sz="1400" b="1" kern="0" dirty="0">
                <a:solidFill>
                  <a:srgbClr val="002060"/>
                </a:solidFill>
                <a:latin typeface="Century Gothic"/>
                <a:sym typeface="Calibri"/>
              </a:rPr>
              <a:t>Víctimas con avance de esclarecimiento</a:t>
            </a:r>
            <a:endParaRPr lang="es-CO" sz="1400" b="1" kern="0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03EF3CB-AF39-B449-B261-498BAFDD0BA4}"/>
              </a:ext>
            </a:extLst>
          </p:cNvPr>
          <p:cNvSpPr txBox="1"/>
          <p:nvPr/>
        </p:nvSpPr>
        <p:spPr>
          <a:xfrm>
            <a:off x="2315767" y="2126180"/>
            <a:ext cx="265350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defRPr/>
            </a:pPr>
            <a:r>
              <a:rPr lang="es-CO" sz="20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Avance de esclarecimiento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C8565BD-5EE3-BC4E-9D43-4EA337BB94A2}"/>
              </a:ext>
            </a:extLst>
          </p:cNvPr>
          <p:cNvSpPr txBox="1"/>
          <p:nvPr/>
        </p:nvSpPr>
        <p:spPr>
          <a:xfrm>
            <a:off x="5501267" y="2413023"/>
            <a:ext cx="266483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defRPr/>
            </a:pPr>
            <a:r>
              <a:rPr lang="es-CO" sz="20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Esclarecimiento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F553268-C188-624B-B1FD-3D54EDB87CB0}"/>
              </a:ext>
            </a:extLst>
          </p:cNvPr>
          <p:cNvSpPr txBox="1"/>
          <p:nvPr/>
        </p:nvSpPr>
        <p:spPr>
          <a:xfrm>
            <a:off x="8763375" y="2198879"/>
            <a:ext cx="251938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defRPr/>
            </a:pPr>
            <a:r>
              <a:rPr lang="es-CO" sz="20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Esclarecimiento judicial</a:t>
            </a:r>
          </a:p>
        </p:txBody>
      </p:sp>
      <p:pic>
        <p:nvPicPr>
          <p:cNvPr id="25" name="Imagen 24">
            <a:hlinkClick r:id="" action="ppaction://noaction"/>
            <a:extLst>
              <a:ext uri="{FF2B5EF4-FFF2-40B4-BE49-F238E27FC236}">
                <a16:creationId xmlns:a16="http://schemas.microsoft.com/office/drawing/2014/main" id="{7C7B3C49-35E1-144B-86B4-8DF6E18F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005" y="3017572"/>
            <a:ext cx="917248" cy="86669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39F03CF-8D2C-444A-998B-550898888DCF}"/>
              </a:ext>
            </a:extLst>
          </p:cNvPr>
          <p:cNvSpPr txBox="1"/>
          <p:nvPr/>
        </p:nvSpPr>
        <p:spPr>
          <a:xfrm>
            <a:off x="415291" y="4154398"/>
            <a:ext cx="10812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>
                <a:solidFill>
                  <a:srgbClr val="002060"/>
                </a:solidFill>
                <a:latin typeface="Century Gothic"/>
                <a:sym typeface="Calibri"/>
              </a:rPr>
              <a:t>2020</a:t>
            </a:r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2F50427-57B5-6B42-ABF5-29D1BA871870}"/>
              </a:ext>
            </a:extLst>
          </p:cNvPr>
          <p:cNvSpPr/>
          <p:nvPr/>
        </p:nvSpPr>
        <p:spPr>
          <a:xfrm>
            <a:off x="2936448" y="4105882"/>
            <a:ext cx="1228221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68,47%</a:t>
            </a:r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5AF391F-C7E3-D341-B0FA-3216FD628EF2}"/>
              </a:ext>
            </a:extLst>
          </p:cNvPr>
          <p:cNvSpPr/>
          <p:nvPr/>
        </p:nvSpPr>
        <p:spPr>
          <a:xfrm>
            <a:off x="6123098" y="4105882"/>
            <a:ext cx="1228221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68,47%</a:t>
            </a:r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6DAC22A-462B-2F4A-9BB0-2CAB938BEAA1}"/>
              </a:ext>
            </a:extLst>
          </p:cNvPr>
          <p:cNvSpPr/>
          <p:nvPr/>
        </p:nvSpPr>
        <p:spPr>
          <a:xfrm>
            <a:off x="9338484" y="4105881"/>
            <a:ext cx="117836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0,00%</a:t>
            </a:r>
            <a:endParaRPr lang="es-ES" dirty="0"/>
          </a:p>
        </p:txBody>
      </p:sp>
      <p:pic>
        <p:nvPicPr>
          <p:cNvPr id="30" name="Imagen 29">
            <a:hlinkClick r:id="" action="ppaction://noaction"/>
            <a:extLst>
              <a:ext uri="{FF2B5EF4-FFF2-40B4-BE49-F238E27FC236}">
                <a16:creationId xmlns:a16="http://schemas.microsoft.com/office/drawing/2014/main" id="{BBD736A3-2D77-8C45-A55D-FB71F77B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933" y="2896902"/>
            <a:ext cx="917248" cy="866690"/>
          </a:xfrm>
          <a:prstGeom prst="rect">
            <a:avLst/>
          </a:prstGeom>
        </p:spPr>
      </p:pic>
      <p:pic>
        <p:nvPicPr>
          <p:cNvPr id="31" name="Imagen 30">
            <a:hlinkClick r:id="" action="ppaction://noaction"/>
            <a:extLst>
              <a:ext uri="{FF2B5EF4-FFF2-40B4-BE49-F238E27FC236}">
                <a16:creationId xmlns:a16="http://schemas.microsoft.com/office/drawing/2014/main" id="{348D86FB-7A66-1748-B9BF-D59B979CB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894" y="2896902"/>
            <a:ext cx="917248" cy="86669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D09C17-B20B-324A-B1E9-E62009CE1B64}"/>
              </a:ext>
            </a:extLst>
          </p:cNvPr>
          <p:cNvSpPr txBox="1"/>
          <p:nvPr/>
        </p:nvSpPr>
        <p:spPr>
          <a:xfrm>
            <a:off x="5780628" y="5031201"/>
            <a:ext cx="1913158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139</a:t>
            </a:r>
            <a:endParaRPr lang="es-ES" sz="2400" dirty="0"/>
          </a:p>
          <a:p>
            <a:pPr algn="ctr" hangingPunct="0">
              <a:defRPr/>
            </a:pPr>
            <a:r>
              <a:rPr lang="es-CO" sz="1400" b="1" kern="0" dirty="0">
                <a:solidFill>
                  <a:srgbClr val="002060"/>
                </a:solidFill>
                <a:latin typeface="Century Gothic"/>
                <a:sym typeface="Calibri"/>
              </a:rPr>
              <a:t>Víctimas con esclarecimiento</a:t>
            </a:r>
            <a:endParaRPr lang="es-CO" sz="1400" b="1" kern="0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547EF25-4663-1C49-B396-737A76BFCCC0}"/>
              </a:ext>
            </a:extLst>
          </p:cNvPr>
          <p:cNvSpPr txBox="1"/>
          <p:nvPr/>
        </p:nvSpPr>
        <p:spPr>
          <a:xfrm>
            <a:off x="9031100" y="4923480"/>
            <a:ext cx="1913158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b="1" kern="0" dirty="0">
                <a:solidFill>
                  <a:srgbClr val="002060"/>
                </a:solidFill>
                <a:latin typeface="Century Gothic"/>
                <a:sym typeface="Calibri"/>
              </a:rPr>
              <a:t>0</a:t>
            </a:r>
            <a:endParaRPr lang="es-ES" sz="2400" dirty="0"/>
          </a:p>
          <a:p>
            <a:pPr algn="ctr" hangingPunct="0">
              <a:defRPr/>
            </a:pPr>
            <a:r>
              <a:rPr lang="es-CO" sz="1400" b="1" kern="0" dirty="0">
                <a:solidFill>
                  <a:srgbClr val="002060"/>
                </a:solidFill>
                <a:latin typeface="Century Gothic" panose="020B0502020202020204" pitchFamily="34" charset="0"/>
                <a:sym typeface="Calibri"/>
              </a:rPr>
              <a:t>Víctimas con esclarecimiento judicial</a:t>
            </a:r>
          </a:p>
        </p:txBody>
      </p:sp>
      <p:sp>
        <p:nvSpPr>
          <p:cNvPr id="34" name="CuadroTexto 2">
            <a:extLst>
              <a:ext uri="{FF2B5EF4-FFF2-40B4-BE49-F238E27FC236}">
                <a16:creationId xmlns:a16="http://schemas.microsoft.com/office/drawing/2014/main" id="{0DCCF098-179F-BD4A-AE5C-625A152E26C0}"/>
              </a:ext>
            </a:extLst>
          </p:cNvPr>
          <p:cNvSpPr txBox="1"/>
          <p:nvPr/>
        </p:nvSpPr>
        <p:spPr>
          <a:xfrm>
            <a:off x="1597793" y="1338342"/>
            <a:ext cx="629314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Desde el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1 de enero al 31 de diciembre </a:t>
            </a:r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 2020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1D0A949-734B-114E-BD98-7CE9DFE3C2F5}"/>
              </a:ext>
            </a:extLst>
          </p:cNvPr>
          <p:cNvSpPr/>
          <p:nvPr/>
        </p:nvSpPr>
        <p:spPr>
          <a:xfrm>
            <a:off x="111022" y="4734920"/>
            <a:ext cx="1686733" cy="1657889"/>
          </a:xfrm>
          <a:prstGeom prst="ellipse">
            <a:avLst/>
          </a:prstGeom>
          <a:solidFill>
            <a:srgbClr val="2F308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dirty="0">
                <a:latin typeface="Century Gothic"/>
              </a:rPr>
              <a:t>207</a:t>
            </a:r>
            <a:endParaRPr lang="es-ES" dirty="0"/>
          </a:p>
          <a:p>
            <a:pPr algn="ctr"/>
            <a:r>
              <a:rPr lang="es-CO" dirty="0">
                <a:latin typeface="Century Gothic"/>
              </a:rPr>
              <a:t>víctimas</a:t>
            </a:r>
            <a:endParaRPr lang="es-CO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1670E0C-B8CA-134E-B187-77A9861A65AE}"/>
              </a:ext>
            </a:extLst>
          </p:cNvPr>
          <p:cNvSpPr/>
          <p:nvPr/>
        </p:nvSpPr>
        <p:spPr>
          <a:xfrm>
            <a:off x="52532" y="2199484"/>
            <a:ext cx="1803715" cy="1724105"/>
          </a:xfrm>
          <a:prstGeom prst="ellipse">
            <a:avLst/>
          </a:prstGeom>
          <a:solidFill>
            <a:srgbClr val="2F308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latin typeface="Century Gothic"/>
              </a:rPr>
              <a:t>38</a:t>
            </a:r>
            <a:endParaRPr lang="es-CO" dirty="0">
              <a:latin typeface="Century Gothic"/>
            </a:endParaRPr>
          </a:p>
          <a:p>
            <a:pPr algn="ctr"/>
            <a:r>
              <a:rPr lang="es-CO" dirty="0">
                <a:latin typeface="Century Gothic"/>
              </a:rPr>
              <a:t>Noticias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A562F31-A037-F245-B09E-1F25A3143177}"/>
              </a:ext>
            </a:extLst>
          </p:cNvPr>
          <p:cNvSpPr txBox="1"/>
          <p:nvPr/>
        </p:nvSpPr>
        <p:spPr>
          <a:xfrm>
            <a:off x="640080" y="6564495"/>
            <a:ext cx="928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Century Gothic" panose="020B0502020202020204" pitchFamily="34" charset="0"/>
              </a:rPr>
              <a:t>* Los niveles de esclarecimiento se calculan respecto de las víctimas que son jurisdicción de FGN</a:t>
            </a:r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BB873FC9-AAE6-D945-AD57-92165DD89370}"/>
              </a:ext>
            </a:extLst>
          </p:cNvPr>
          <p:cNvSpPr/>
          <p:nvPr/>
        </p:nvSpPr>
        <p:spPr>
          <a:xfrm>
            <a:off x="1947233" y="5680717"/>
            <a:ext cx="850297" cy="84845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2434B94-325C-4B4E-AF3B-A12EA7502611}"/>
              </a:ext>
            </a:extLst>
          </p:cNvPr>
          <p:cNvSpPr txBox="1"/>
          <p:nvPr/>
        </p:nvSpPr>
        <p:spPr>
          <a:xfrm>
            <a:off x="1906682" y="5755265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CO" sz="1050" dirty="0">
                <a:latin typeface="Century Gothic"/>
              </a:rPr>
              <a:t>203</a:t>
            </a:r>
            <a:endParaRPr lang="es-ES" sz="1050" dirty="0"/>
          </a:p>
          <a:p>
            <a:pPr lvl="0" algn="ctr">
              <a:defRPr/>
            </a:pPr>
            <a:r>
              <a:rPr lang="es-CO" sz="1050" dirty="0">
                <a:latin typeface="Century Gothic"/>
              </a:rPr>
              <a:t>Víctimas</a:t>
            </a:r>
          </a:p>
          <a:p>
            <a:pPr lvl="0" algn="ctr">
              <a:defRPr/>
            </a:pPr>
            <a:r>
              <a:rPr lang="es-CO" sz="1050" dirty="0">
                <a:latin typeface="Century Gothic"/>
              </a:rPr>
              <a:t> jurisdicción</a:t>
            </a:r>
          </a:p>
          <a:p>
            <a:pPr lvl="0" algn="ctr">
              <a:defRPr/>
            </a:pPr>
            <a:r>
              <a:rPr lang="es-CO" sz="1050" dirty="0">
                <a:latin typeface="Century Gothic"/>
              </a:rPr>
              <a:t>FGN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43251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444662" y="3086449"/>
            <a:ext cx="11747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</a:rPr>
              <a:t>Anexo 1: Noticias criminales por homicidios </a:t>
            </a:r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dolosos</a:t>
            </a:r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</a:rPr>
              <a:t> consumados con 3 o más víctimas</a:t>
            </a:r>
          </a:p>
        </p:txBody>
      </p:sp>
    </p:spTree>
    <p:extLst>
      <p:ext uri="{BB962C8B-B14F-4D97-AF65-F5344CB8AC3E}">
        <p14:creationId xmlns:p14="http://schemas.microsoft.com/office/powerpoint/2010/main" val="137227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529942" y="401529"/>
            <a:ext cx="1048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Noticias criminales por homicidios dolosos consumados con 3 o más víctimas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F308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304AC13-1B95-9D4A-B148-09555162EC34}"/>
              </a:ext>
            </a:extLst>
          </p:cNvPr>
          <p:cNvSpPr/>
          <p:nvPr/>
        </p:nvSpPr>
        <p:spPr>
          <a:xfrm>
            <a:off x="9902499" y="5783757"/>
            <a:ext cx="1955546" cy="79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1F14C551-8841-4EA2-B833-0A44647BC660}"/>
              </a:ext>
            </a:extLst>
          </p:cNvPr>
          <p:cNvSpPr txBox="1"/>
          <p:nvPr/>
        </p:nvSpPr>
        <p:spPr>
          <a:xfrm>
            <a:off x="1529942" y="1150222"/>
            <a:ext cx="629314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Desde el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1 de enero al 31 de diciembre </a:t>
            </a:r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 2020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FA9B57-9D1A-5243-8846-93020F455997}"/>
              </a:ext>
            </a:extLst>
          </p:cNvPr>
          <p:cNvSpPr txBox="1"/>
          <p:nvPr/>
        </p:nvSpPr>
        <p:spPr>
          <a:xfrm>
            <a:off x="640080" y="6644505"/>
            <a:ext cx="928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Century Gothic" panose="020B0502020202020204" pitchFamily="34" charset="0"/>
              </a:rPr>
              <a:t>* Los niveles de esclarecimiento se calculan respecto de las víctimas que son jurisdicción de FGN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C1DD3AEB-9ACA-4513-9C38-E96F3079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42" y="1433290"/>
            <a:ext cx="9543280" cy="51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9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444662" y="3086449"/>
            <a:ext cx="11747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</a:rPr>
              <a:t>Anexo 2: Noticias criminales por homicidios </a:t>
            </a:r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dolosos</a:t>
            </a:r>
            <a:r>
              <a:rPr lang="es-CO" sz="3200" b="1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</a:rPr>
              <a:t> consumados con 4 o más víctimas</a:t>
            </a:r>
          </a:p>
        </p:txBody>
      </p:sp>
    </p:spTree>
    <p:extLst>
      <p:ext uri="{BB962C8B-B14F-4D97-AF65-F5344CB8AC3E}">
        <p14:creationId xmlns:p14="http://schemas.microsoft.com/office/powerpoint/2010/main" val="212084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529942" y="413104"/>
            <a:ext cx="1048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Noticias criminales por homicidios </a:t>
            </a:r>
            <a:r>
              <a:rPr lang="es-CO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dolosos consumados </a:t>
            </a:r>
            <a:r>
              <a:rPr lang="es-CO" sz="24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con 4 o más víctimas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F308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CuadroTexto 2">
            <a:extLst>
              <a:ext uri="{FF2B5EF4-FFF2-40B4-BE49-F238E27FC236}">
                <a16:creationId xmlns:a16="http://schemas.microsoft.com/office/drawing/2014/main" id="{C912DEEF-423B-804C-9716-FB4B3B3B5976}"/>
              </a:ext>
            </a:extLst>
          </p:cNvPr>
          <p:cNvSpPr txBox="1"/>
          <p:nvPr/>
        </p:nvSpPr>
        <p:spPr>
          <a:xfrm>
            <a:off x="1529942" y="1150222"/>
            <a:ext cx="629314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Desde el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1 de enero al 31 de diciembre </a:t>
            </a:r>
            <a:r>
              <a:rPr lang="es-CO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de 2020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304AC13-1B95-9D4A-B148-09555162EC34}"/>
              </a:ext>
            </a:extLst>
          </p:cNvPr>
          <p:cNvSpPr/>
          <p:nvPr/>
        </p:nvSpPr>
        <p:spPr>
          <a:xfrm>
            <a:off x="9902499" y="5783757"/>
            <a:ext cx="1955546" cy="79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94106-C200-6744-A504-753FAA825EA4}"/>
              </a:ext>
            </a:extLst>
          </p:cNvPr>
          <p:cNvSpPr txBox="1"/>
          <p:nvPr/>
        </p:nvSpPr>
        <p:spPr>
          <a:xfrm>
            <a:off x="640080" y="6644505"/>
            <a:ext cx="928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Century Gothic" panose="020B0502020202020204" pitchFamily="34" charset="0"/>
              </a:rPr>
              <a:t>* Los niveles de esclarecimiento se calculan respecto de las víctimas que son jurisdicción de FGN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3A56B34E-C689-4B37-A8E5-DC3A0A73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6" y="2038295"/>
            <a:ext cx="11680569" cy="3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Dirección de Políticas y Estrategia</a:t>
            </a:r>
          </a:p>
        </p:txBody>
      </p:sp>
    </p:spTree>
    <p:extLst>
      <p:ext uri="{BB962C8B-B14F-4D97-AF65-F5344CB8AC3E}">
        <p14:creationId xmlns:p14="http://schemas.microsoft.com/office/powerpoint/2010/main" val="2333489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7032</TotalTime>
  <Words>285</Words>
  <Application>Microsoft Office PowerPoint</Application>
  <PresentationFormat>Panorámica</PresentationFormat>
  <Paragraphs>61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janeth castaneda</cp:lastModifiedBy>
  <cp:revision>436</cp:revision>
  <dcterms:created xsi:type="dcterms:W3CDTF">2020-02-19T16:39:42Z</dcterms:created>
  <dcterms:modified xsi:type="dcterms:W3CDTF">2021-02-08T20:58:36Z</dcterms:modified>
</cp:coreProperties>
</file>