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1.xml" ContentType="application/vnd.openxmlformats-officedocument.drawingml.chartshapes+xml"/>
  <Override PartName="/ppt/charts/chart8.xml" ContentType="application/vnd.openxmlformats-officedocument.drawingml.chart+xml"/>
  <Override PartName="/ppt/drawings/drawing2.xml" ContentType="application/vnd.openxmlformats-officedocument.drawingml.chartshapes+xml"/>
  <Override PartName="/ppt/notesSlides/notesSlide7.xml" ContentType="application/vnd.openxmlformats-officedocument.presentationml.notesSl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9"/>
  </p:notesMasterIdLst>
  <p:sldIdLst>
    <p:sldId id="257" r:id="rId5"/>
    <p:sldId id="443" r:id="rId6"/>
    <p:sldId id="3571" r:id="rId7"/>
    <p:sldId id="3586" r:id="rId8"/>
    <p:sldId id="3588" r:id="rId9"/>
    <p:sldId id="3589" r:id="rId10"/>
    <p:sldId id="3584" r:id="rId11"/>
    <p:sldId id="3585" r:id="rId12"/>
    <p:sldId id="2086" r:id="rId13"/>
    <p:sldId id="3590" r:id="rId14"/>
    <p:sldId id="3591" r:id="rId15"/>
    <p:sldId id="3592" r:id="rId16"/>
    <p:sldId id="3593" r:id="rId17"/>
    <p:sldId id="3572" r:id="rId18"/>
    <p:sldId id="3581" r:id="rId19"/>
    <p:sldId id="3579" r:id="rId20"/>
    <p:sldId id="3582" r:id="rId21"/>
    <p:sldId id="469" r:id="rId22"/>
    <p:sldId id="444" r:id="rId23"/>
    <p:sldId id="463" r:id="rId24"/>
    <p:sldId id="467" r:id="rId25"/>
    <p:sldId id="3583" r:id="rId26"/>
    <p:sldId id="3574" r:id="rId27"/>
    <p:sldId id="3575" r:id="rId28"/>
  </p:sldIdLst>
  <p:sldSz cx="9144000" cy="5143500" type="screen16x9"/>
  <p:notesSz cx="7010400" cy="92964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86">
          <p15:clr>
            <a:srgbClr val="A4A3A4"/>
          </p15:clr>
        </p15:guide>
        <p15:guide id="2" pos="3080">
          <p15:clr>
            <a:srgbClr val="A4A3A4"/>
          </p15:clr>
        </p15:guide>
        <p15:guide id="3" pos="2880">
          <p15:clr>
            <a:srgbClr val="A4A3A4"/>
          </p15:clr>
        </p15:guide>
        <p15:guide id="4" pos="5560">
          <p15:clr>
            <a:srgbClr val="A4A3A4"/>
          </p15:clr>
        </p15:guide>
        <p15:guide id="5" pos="2680">
          <p15:clr>
            <a:srgbClr val="A4A3A4"/>
          </p15:clr>
        </p15:guide>
        <p15:guide id="6" pos="20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el Antonio Carrero Ruiz" initials="NAC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36" autoAdjust="0"/>
    <p:restoredTop sz="90495" autoAdjust="0"/>
  </p:normalViewPr>
  <p:slideViewPr>
    <p:cSldViewPr snapToGrid="0" snapToObjects="1" showGuides="1">
      <p:cViewPr varScale="1">
        <p:scale>
          <a:sx n="92" d="100"/>
          <a:sy n="92" d="100"/>
        </p:scale>
        <p:origin x="1170" y="84"/>
      </p:cViewPr>
      <p:guideLst>
        <p:guide orient="horz" pos="1786"/>
        <p:guide pos="3080"/>
        <p:guide pos="2880"/>
        <p:guide pos="5560"/>
        <p:guide pos="2680"/>
        <p:guide pos="20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3" Type="http://schemas.openxmlformats.org/officeDocument/2006/relationships/oleObject" Target="file:///\\Users\catalinacorreala\Documents\UNIV\MinHacienda\datos%20varios\slide%20presidenci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Valeria\Downloads\Tr&#225;fico%20vs%20TGP%20e%20ISE%20vs%20Tr&#225;fico.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Valeria\Documents\MINISTERIO%20DE%20HACIENDA\Tr&#225;fico%20vs%20TGP%20e%20ISE%20vs%20Tr&#225;fico.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Hoja_de_c_lculo_de_Microsoft_Excel.xlsx"/><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1.xm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Hoja_de_c_lculo_de_Microsoft_Excel1.xlsx"/></Relationships>
</file>

<file path=ppt/charts/_rels/chart9.xml.rels><?xml version="1.0" encoding="UTF-8" standalone="yes"?>
<Relationships xmlns="http://schemas.openxmlformats.org/package/2006/relationships"><Relationship Id="rId3" Type="http://schemas.openxmlformats.org/officeDocument/2006/relationships/oleObject" Target="file:///\\var\folders\f2\xp45s0h11yl3ttcjywt5gvs00000gn\T\com.microsoft.Outlook\Outlook%20Temp\GIROS%20DPTOS%202019%20VS%202020%20ENERO-JULIO.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863205009678316E-2"/>
          <c:y val="6.3983323852717724E-2"/>
          <c:w val="0.93151038716084267"/>
          <c:h val="0.82811680410516741"/>
        </c:manualLayout>
      </c:layout>
      <c:barChart>
        <c:barDir val="col"/>
        <c:grouping val="clustered"/>
        <c:varyColors val="0"/>
        <c:ser>
          <c:idx val="0"/>
          <c:order val="0"/>
          <c:tx>
            <c:strRef>
              <c:f>'1S y 2T'!$G$16</c:f>
              <c:strCache>
                <c:ptCount val="1"/>
                <c:pt idx="0">
                  <c:v>Variación semestral</c:v>
                </c:pt>
              </c:strCache>
            </c:strRef>
          </c:tx>
          <c:spPr>
            <a:solidFill>
              <a:schemeClr val="accent1"/>
            </a:solidFill>
            <a:ln>
              <a:noFill/>
            </a:ln>
            <a:effectLst/>
          </c:spPr>
          <c:invertIfNegative val="0"/>
          <c:dLbls>
            <c:numFmt formatCode="0.0%" sourceLinked="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'1S y 2T'!$F$17:$F$25</c:f>
              <c:strCache>
                <c:ptCount val="9"/>
                <c:pt idx="0">
                  <c:v>Brasil</c:v>
                </c:pt>
                <c:pt idx="1">
                  <c:v>Chile</c:v>
                </c:pt>
                <c:pt idx="2">
                  <c:v>Colombia</c:v>
                </c:pt>
                <c:pt idx="3">
                  <c:v>Italia</c:v>
                </c:pt>
                <c:pt idx="4">
                  <c:v>Mexico</c:v>
                </c:pt>
                <c:pt idx="5">
                  <c:v>Francia</c:v>
                </c:pt>
                <c:pt idx="6">
                  <c:v>Reino Unido</c:v>
                </c:pt>
                <c:pt idx="7">
                  <c:v>España</c:v>
                </c:pt>
                <c:pt idx="8">
                  <c:v>Perú</c:v>
                </c:pt>
              </c:strCache>
            </c:strRef>
          </c:cat>
          <c:val>
            <c:numRef>
              <c:f>'1S y 2T'!$G$17:$G$25</c:f>
              <c:numCache>
                <c:formatCode>#,#00%</c:formatCode>
                <c:ptCount val="9"/>
                <c:pt idx="0">
                  <c:v>-6.4193979899514364E-2</c:v>
                </c:pt>
                <c:pt idx="1">
                  <c:v>-6.6744343221375568E-2</c:v>
                </c:pt>
                <c:pt idx="2">
                  <c:v>-7.3010579865529945E-2</c:v>
                </c:pt>
                <c:pt idx="3">
                  <c:v>-0.11378758157839552</c:v>
                </c:pt>
                <c:pt idx="4">
                  <c:v>-0.10395285438423374</c:v>
                </c:pt>
                <c:pt idx="5">
                  <c:v>-0.12353335191582437</c:v>
                </c:pt>
                <c:pt idx="6">
                  <c:v>-0.11727402246022467</c:v>
                </c:pt>
                <c:pt idx="7">
                  <c:v>-0.13102402010763581</c:v>
                </c:pt>
                <c:pt idx="8">
                  <c:v>-0.1736162243191095</c:v>
                </c:pt>
              </c:numCache>
            </c:numRef>
          </c:val>
          <c:extLst>
            <c:ext xmlns:c16="http://schemas.microsoft.com/office/drawing/2014/chart" uri="{C3380CC4-5D6E-409C-BE32-E72D297353CC}">
              <c16:uniqueId val="{00000000-AF14-9C41-AA5F-738A4F356790}"/>
            </c:ext>
          </c:extLst>
        </c:ser>
        <c:ser>
          <c:idx val="1"/>
          <c:order val="1"/>
          <c:tx>
            <c:strRef>
              <c:f>'1S y 2T'!$H$16</c:f>
              <c:strCache>
                <c:ptCount val="1"/>
                <c:pt idx="0">
                  <c:v>Variación trimestral</c:v>
                </c:pt>
              </c:strCache>
            </c:strRef>
          </c:tx>
          <c:spPr>
            <a:solidFill>
              <a:schemeClr val="accent2"/>
            </a:solidFill>
            <a:ln>
              <a:noFill/>
            </a:ln>
            <a:effectLst/>
          </c:spPr>
          <c:invertIfNegative val="0"/>
          <c:dLbls>
            <c:numFmt formatCode="0.0%" sourceLinked="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'1S y 2T'!$F$17:$F$25</c:f>
              <c:strCache>
                <c:ptCount val="9"/>
                <c:pt idx="0">
                  <c:v>Brasil</c:v>
                </c:pt>
                <c:pt idx="1">
                  <c:v>Chile</c:v>
                </c:pt>
                <c:pt idx="2">
                  <c:v>Colombia</c:v>
                </c:pt>
                <c:pt idx="3">
                  <c:v>Italia</c:v>
                </c:pt>
                <c:pt idx="4">
                  <c:v>Mexico</c:v>
                </c:pt>
                <c:pt idx="5">
                  <c:v>Francia</c:v>
                </c:pt>
                <c:pt idx="6">
                  <c:v>Reino Unido</c:v>
                </c:pt>
                <c:pt idx="7">
                  <c:v>España</c:v>
                </c:pt>
                <c:pt idx="8">
                  <c:v>Perú</c:v>
                </c:pt>
              </c:strCache>
            </c:strRef>
          </c:cat>
          <c:val>
            <c:numRef>
              <c:f>'1S y 2T'!$H$17:$H$25</c:f>
              <c:numCache>
                <c:formatCode>#,#00%</c:formatCode>
                <c:ptCount val="9"/>
                <c:pt idx="0">
                  <c:v>-0.11387469974509654</c:v>
                </c:pt>
                <c:pt idx="1">
                  <c:v>-0.13682772837002335</c:v>
                </c:pt>
                <c:pt idx="2">
                  <c:v>-0.15449990317523488</c:v>
                </c:pt>
                <c:pt idx="3">
                  <c:v>-0.17258835053356572</c:v>
                </c:pt>
                <c:pt idx="4">
                  <c:v>-0.18679111846295379</c:v>
                </c:pt>
                <c:pt idx="5">
                  <c:v>-0.18956956060499189</c:v>
                </c:pt>
                <c:pt idx="6">
                  <c:v>-0.21717942038479232</c:v>
                </c:pt>
                <c:pt idx="7">
                  <c:v>-0.22099220340599274</c:v>
                </c:pt>
                <c:pt idx="8">
                  <c:v>-0.30235300969742857</c:v>
                </c:pt>
              </c:numCache>
            </c:numRef>
          </c:val>
          <c:extLst>
            <c:ext xmlns:c16="http://schemas.microsoft.com/office/drawing/2014/chart" uri="{C3380CC4-5D6E-409C-BE32-E72D297353CC}">
              <c16:uniqueId val="{00000001-AF14-9C41-AA5F-738A4F356790}"/>
            </c:ext>
          </c:extLst>
        </c:ser>
        <c:dLbls>
          <c:dLblPos val="outEnd"/>
          <c:showLegendKey val="0"/>
          <c:showVal val="1"/>
          <c:showCatName val="0"/>
          <c:showSerName val="0"/>
          <c:showPercent val="0"/>
          <c:showBubbleSize val="0"/>
        </c:dLbls>
        <c:gapWidth val="219"/>
        <c:overlap val="-27"/>
        <c:axId val="91026448"/>
        <c:axId val="90991504"/>
      </c:barChart>
      <c:catAx>
        <c:axId val="91026448"/>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crossAx val="90991504"/>
        <c:crosses val="autoZero"/>
        <c:auto val="1"/>
        <c:lblAlgn val="ctr"/>
        <c:lblOffset val="100"/>
        <c:noMultiLvlLbl val="0"/>
      </c:catAx>
      <c:valAx>
        <c:axId val="90991504"/>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crossAx val="910264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050">
          <a:solidFill>
            <a:schemeClr val="tx1"/>
          </a:solidFill>
          <a:latin typeface="Arial" panose="020B0604020202020204" pitchFamily="34" charset="0"/>
          <a:cs typeface="Arial" panose="020B0604020202020204" pitchFamily="34" charset="0"/>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'2T'!$C$4</c:f>
              <c:strCache>
                <c:ptCount val="1"/>
                <c:pt idx="0">
                  <c:v>Crecimiento</c:v>
                </c:pt>
              </c:strCache>
            </c:strRef>
          </c:tx>
          <c:spPr>
            <a:solidFill>
              <a:schemeClr val="accent1"/>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0-C01A-FC44-AC87-48F519AEAC7E}"/>
              </c:ext>
            </c:extLst>
          </c:dPt>
          <c:dLbls>
            <c:dLbl>
              <c:idx val="1"/>
              <c:numFmt formatCode="0.0%" sourceLinked="0"/>
              <c:spPr>
                <a:noFill/>
                <a:ln>
                  <a:noFill/>
                </a:ln>
                <a:effectLst/>
              </c:spPr>
              <c:txPr>
                <a:bodyPr rot="0" spcFirstLastPara="1" vertOverflow="ellipsis" vert="horz" wrap="square" anchor="ctr" anchorCtr="1"/>
                <a:lstStyle/>
                <a:p>
                  <a:pPr>
                    <a:defRPr sz="1200" b="1" i="0" u="none" strike="noStrike" kern="1200" baseline="0">
                      <a:solidFill>
                        <a:srgbClr val="C00000"/>
                      </a:solidFill>
                      <a:latin typeface="+mn-lt"/>
                      <a:ea typeface="+mn-ea"/>
                      <a:cs typeface="+mn-cs"/>
                    </a:defRPr>
                  </a:pPr>
                  <a:endParaRPr lang="es-CO"/>
                </a:p>
              </c:txPr>
              <c:dLblPos val="outEnd"/>
              <c:showLegendKey val="0"/>
              <c:showVal val="1"/>
              <c:showCatName val="0"/>
              <c:showSerName val="0"/>
              <c:showPercent val="0"/>
              <c:showBubbleSize val="0"/>
              <c:extLst>
                <c:ext xmlns:c16="http://schemas.microsoft.com/office/drawing/2014/chart" uri="{C3380CC4-5D6E-409C-BE32-E72D297353CC}">
                  <c16:uniqueId val="{00000000-C01A-FC44-AC87-48F519AEAC7E}"/>
                </c:ext>
              </c:extLst>
            </c:dLbl>
            <c:numFmt formatCode="0.0%" sourceLinked="0"/>
            <c:spPr>
              <a:noFill/>
              <a:ln>
                <a:noFill/>
              </a:ln>
              <a:effectLst/>
            </c:spPr>
            <c:txPr>
              <a:bodyPr rot="0" spcFirstLastPara="1" vertOverflow="ellipsis" vert="horz" wrap="square" anchor="ctr" anchorCtr="1"/>
              <a:lstStyle/>
              <a:p>
                <a:pPr>
                  <a:defRPr sz="1200" b="1" i="0" u="none" strike="noStrike" kern="1200" baseline="0">
                    <a:solidFill>
                      <a:schemeClr val="accent1">
                        <a:lumMod val="7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'2T'!$B$5:$B$12</c:f>
              <c:strCache>
                <c:ptCount val="8"/>
                <c:pt idx="0">
                  <c:v>Chile</c:v>
                </c:pt>
                <c:pt idx="1">
                  <c:v>Colombia</c:v>
                </c:pt>
                <c:pt idx="2">
                  <c:v>Brasil</c:v>
                </c:pt>
                <c:pt idx="3">
                  <c:v>América Latina y el Caribe</c:v>
                </c:pt>
                <c:pt idx="4">
                  <c:v>América del Sur</c:v>
                </c:pt>
                <c:pt idx="5">
                  <c:v>Argentina</c:v>
                </c:pt>
                <c:pt idx="6">
                  <c:v>México</c:v>
                </c:pt>
                <c:pt idx="7">
                  <c:v>Perú</c:v>
                </c:pt>
              </c:strCache>
            </c:strRef>
          </c:cat>
          <c:val>
            <c:numRef>
              <c:f>'2T'!$C$5:$C$12</c:f>
              <c:numCache>
                <c:formatCode>0.00%</c:formatCode>
                <c:ptCount val="8"/>
                <c:pt idx="0">
                  <c:v>-7.4999999999999997E-2</c:v>
                </c:pt>
                <c:pt idx="1">
                  <c:v>-7.8E-2</c:v>
                </c:pt>
                <c:pt idx="2">
                  <c:v>-9.0999999999999998E-2</c:v>
                </c:pt>
                <c:pt idx="3">
                  <c:v>-9.4E-2</c:v>
                </c:pt>
                <c:pt idx="4">
                  <c:v>-9.5000000000000001E-2</c:v>
                </c:pt>
                <c:pt idx="5">
                  <c:v>-9.9000000000000005E-2</c:v>
                </c:pt>
                <c:pt idx="6">
                  <c:v>-0.105</c:v>
                </c:pt>
                <c:pt idx="7">
                  <c:v>-0.13900000000000001</c:v>
                </c:pt>
              </c:numCache>
            </c:numRef>
          </c:val>
          <c:extLst>
            <c:ext xmlns:c16="http://schemas.microsoft.com/office/drawing/2014/chart" uri="{C3380CC4-5D6E-409C-BE32-E72D297353CC}">
              <c16:uniqueId val="{00000000-DF26-D04B-9873-D1D6AA32B03D}"/>
            </c:ext>
          </c:extLst>
        </c:ser>
        <c:dLbls>
          <c:dLblPos val="outEnd"/>
          <c:showLegendKey val="0"/>
          <c:showVal val="1"/>
          <c:showCatName val="0"/>
          <c:showSerName val="0"/>
          <c:showPercent val="0"/>
          <c:showBubbleSize val="0"/>
        </c:dLbls>
        <c:gapWidth val="219"/>
        <c:overlap val="-27"/>
        <c:axId val="27715552"/>
        <c:axId val="114641312"/>
      </c:barChart>
      <c:catAx>
        <c:axId val="27715552"/>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s-CO"/>
          </a:p>
        </c:txPr>
        <c:crossAx val="114641312"/>
        <c:crosses val="autoZero"/>
        <c:auto val="1"/>
        <c:lblAlgn val="ctr"/>
        <c:lblOffset val="100"/>
        <c:noMultiLvlLbl val="0"/>
      </c:catAx>
      <c:valAx>
        <c:axId val="114641312"/>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s-CO"/>
          </a:p>
        </c:txPr>
        <c:crossAx val="2771555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200"/>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'Traffic, TGP e ISE'!$C$2</c:f>
              <c:strCache>
                <c:ptCount val="1"/>
                <c:pt idx="0">
                  <c:v>Var Tráfico</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rgbClr val="C00000"/>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'Traffic, TGP e ISE'!$B$3:$B$6</c:f>
              <c:strCache>
                <c:ptCount val="4"/>
                <c:pt idx="0">
                  <c:v>Perú</c:v>
                </c:pt>
                <c:pt idx="1">
                  <c:v>Chile </c:v>
                </c:pt>
                <c:pt idx="2">
                  <c:v>Colombia</c:v>
                </c:pt>
                <c:pt idx="3">
                  <c:v>Brasil</c:v>
                </c:pt>
              </c:strCache>
            </c:strRef>
          </c:cat>
          <c:val>
            <c:numRef>
              <c:f>'Traffic, TGP e ISE'!$C$3:$C$6</c:f>
              <c:numCache>
                <c:formatCode>0.00</c:formatCode>
                <c:ptCount val="4"/>
                <c:pt idx="0">
                  <c:v>-67.120051186286673</c:v>
                </c:pt>
                <c:pt idx="1">
                  <c:v>-64.065805259004307</c:v>
                </c:pt>
                <c:pt idx="2">
                  <c:v>-55.223138459375186</c:v>
                </c:pt>
                <c:pt idx="3">
                  <c:v>-18.245204842680163</c:v>
                </c:pt>
              </c:numCache>
            </c:numRef>
          </c:val>
          <c:extLst>
            <c:ext xmlns:c16="http://schemas.microsoft.com/office/drawing/2014/chart" uri="{C3380CC4-5D6E-409C-BE32-E72D297353CC}">
              <c16:uniqueId val="{00000000-5D01-4827-AF1B-CAE2281C91FC}"/>
            </c:ext>
          </c:extLst>
        </c:ser>
        <c:ser>
          <c:idx val="1"/>
          <c:order val="1"/>
          <c:tx>
            <c:strRef>
              <c:f>'Traffic, TGP e ISE'!$D$2</c:f>
              <c:strCache>
                <c:ptCount val="1"/>
                <c:pt idx="0">
                  <c:v>TGP(Var.Abs)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00" b="1" i="0" u="none" strike="noStrike" kern="1200" baseline="0">
                    <a:solidFill>
                      <a:schemeClr val="accent1"/>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'Traffic, TGP e ISE'!$B$3:$B$6</c:f>
              <c:strCache>
                <c:ptCount val="4"/>
                <c:pt idx="0">
                  <c:v>Perú</c:v>
                </c:pt>
                <c:pt idx="1">
                  <c:v>Chile </c:v>
                </c:pt>
                <c:pt idx="2">
                  <c:v>Colombia</c:v>
                </c:pt>
                <c:pt idx="3">
                  <c:v>Brasil</c:v>
                </c:pt>
              </c:strCache>
            </c:strRef>
          </c:cat>
          <c:val>
            <c:numRef>
              <c:f>'Traffic, TGP e ISE'!$D$3:$D$6</c:f>
              <c:numCache>
                <c:formatCode>0.00</c:formatCode>
                <c:ptCount val="4"/>
                <c:pt idx="0">
                  <c:v>-33.803654274753377</c:v>
                </c:pt>
                <c:pt idx="1">
                  <c:v>-10.75924460170453</c:v>
                </c:pt>
                <c:pt idx="2">
                  <c:v>-8.1026964811753004</c:v>
                </c:pt>
                <c:pt idx="3">
                  <c:v>-6.8008521397134629</c:v>
                </c:pt>
              </c:numCache>
            </c:numRef>
          </c:val>
          <c:extLst>
            <c:ext xmlns:c16="http://schemas.microsoft.com/office/drawing/2014/chart" uri="{C3380CC4-5D6E-409C-BE32-E72D297353CC}">
              <c16:uniqueId val="{00000001-5D01-4827-AF1B-CAE2281C91FC}"/>
            </c:ext>
          </c:extLst>
        </c:ser>
        <c:dLbls>
          <c:showLegendKey val="0"/>
          <c:showVal val="0"/>
          <c:showCatName val="0"/>
          <c:showSerName val="0"/>
          <c:showPercent val="0"/>
          <c:showBubbleSize val="0"/>
        </c:dLbls>
        <c:gapWidth val="219"/>
        <c:overlap val="-27"/>
        <c:axId val="1999267887"/>
        <c:axId val="2002959455"/>
      </c:barChart>
      <c:catAx>
        <c:axId val="1999267887"/>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crossAx val="2002959455"/>
        <c:crosses val="autoZero"/>
        <c:auto val="1"/>
        <c:lblAlgn val="ctr"/>
        <c:lblOffset val="100"/>
        <c:noMultiLvlLbl val="0"/>
      </c:catAx>
      <c:valAx>
        <c:axId val="2002959455"/>
        <c:scaling>
          <c:orientation val="minMax"/>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crossAx val="1999267887"/>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legend>
    <c:plotVisOnly val="1"/>
    <c:dispBlanksAs val="gap"/>
    <c:showDLblsOverMax val="0"/>
  </c:chart>
  <c:spPr>
    <a:noFill/>
    <a:ln w="9525" cap="flat" cmpd="sng" algn="ctr">
      <a:noFill/>
      <a:round/>
    </a:ln>
    <a:effectLst/>
  </c:spPr>
  <c:txPr>
    <a:bodyPr/>
    <a:lstStyle/>
    <a:p>
      <a:pPr>
        <a:defRPr sz="1200">
          <a:solidFill>
            <a:schemeClr val="tx1"/>
          </a:solidFill>
          <a:latin typeface="Arial" panose="020B0604020202020204" pitchFamily="34" charset="0"/>
          <a:cs typeface="Arial" panose="020B0604020202020204" pitchFamily="34" charset="0"/>
        </a:defRPr>
      </a:pPr>
      <a:endParaRPr lang="es-C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Var Tráfico</c:v>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C00000"/>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'Traffic, TGP e ISE'!$B$11:$B$14</c:f>
              <c:strCache>
                <c:ptCount val="4"/>
                <c:pt idx="0">
                  <c:v>Perú</c:v>
                </c:pt>
                <c:pt idx="1">
                  <c:v>Chile </c:v>
                </c:pt>
                <c:pt idx="2">
                  <c:v>Colombia</c:v>
                </c:pt>
                <c:pt idx="3">
                  <c:v>Brasil</c:v>
                </c:pt>
              </c:strCache>
            </c:strRef>
          </c:cat>
          <c:val>
            <c:numRef>
              <c:f>'Traffic, TGP e ISE'!$C$11:$C$14</c:f>
              <c:numCache>
                <c:formatCode>0.00</c:formatCode>
                <c:ptCount val="4"/>
                <c:pt idx="0">
                  <c:v>-67.120051186286673</c:v>
                </c:pt>
                <c:pt idx="1">
                  <c:v>-64.065805259004307</c:v>
                </c:pt>
                <c:pt idx="2">
                  <c:v>-55.223138459375186</c:v>
                </c:pt>
                <c:pt idx="3">
                  <c:v>-18.245204842680163</c:v>
                </c:pt>
              </c:numCache>
            </c:numRef>
          </c:val>
          <c:extLst>
            <c:ext xmlns:c16="http://schemas.microsoft.com/office/drawing/2014/chart" uri="{C3380CC4-5D6E-409C-BE32-E72D297353CC}">
              <c16:uniqueId val="{00000000-F1F2-4056-9005-77B17BFF49DD}"/>
            </c:ext>
          </c:extLst>
        </c:ser>
        <c:ser>
          <c:idx val="1"/>
          <c:order val="1"/>
          <c:tx>
            <c:v>Tasa de Ocupación</c:v>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1"/>
                    </a:solidFill>
                    <a:latin typeface="Arial" panose="020B0604020202020204" pitchFamily="34" charset="0"/>
                    <a:ea typeface="+mn-ea"/>
                    <a:cs typeface="Arial" panose="020B0604020202020204" pitchFamily="34" charset="0"/>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'Traffic, TGP e ISE'!$B$11:$B$14</c:f>
              <c:strCache>
                <c:ptCount val="4"/>
                <c:pt idx="0">
                  <c:v>Perú</c:v>
                </c:pt>
                <c:pt idx="1">
                  <c:v>Chile </c:v>
                </c:pt>
                <c:pt idx="2">
                  <c:v>Colombia</c:v>
                </c:pt>
                <c:pt idx="3">
                  <c:v>Brasil</c:v>
                </c:pt>
              </c:strCache>
            </c:strRef>
          </c:cat>
          <c:val>
            <c:numRef>
              <c:f>'Traffic, TGP e ISE'!$D$11:$D$14</c:f>
              <c:numCache>
                <c:formatCode>0.00</c:formatCode>
                <c:ptCount val="4"/>
                <c:pt idx="0">
                  <c:v>-34.983771558170403</c:v>
                </c:pt>
                <c:pt idx="1">
                  <c:v>-12.57134188988443</c:v>
                </c:pt>
                <c:pt idx="2">
                  <c:v>-12.896374338302387</c:v>
                </c:pt>
                <c:pt idx="3">
                  <c:v>-6.6843128663732543</c:v>
                </c:pt>
              </c:numCache>
            </c:numRef>
          </c:val>
          <c:extLst>
            <c:ext xmlns:c16="http://schemas.microsoft.com/office/drawing/2014/chart" uri="{C3380CC4-5D6E-409C-BE32-E72D297353CC}">
              <c16:uniqueId val="{00000001-F1F2-4056-9005-77B17BFF49DD}"/>
            </c:ext>
          </c:extLst>
        </c:ser>
        <c:dLbls>
          <c:showLegendKey val="0"/>
          <c:showVal val="0"/>
          <c:showCatName val="0"/>
          <c:showSerName val="0"/>
          <c:showPercent val="0"/>
          <c:showBubbleSize val="0"/>
        </c:dLbls>
        <c:gapWidth val="219"/>
        <c:overlap val="-27"/>
        <c:axId val="439382160"/>
        <c:axId val="200017312"/>
      </c:barChart>
      <c:catAx>
        <c:axId val="439382160"/>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200017312"/>
        <c:crosses val="autoZero"/>
        <c:auto val="1"/>
        <c:lblAlgn val="ctr"/>
        <c:lblOffset val="100"/>
        <c:noMultiLvlLbl val="0"/>
      </c:catAx>
      <c:valAx>
        <c:axId val="200017312"/>
        <c:scaling>
          <c:orientation val="minMax"/>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4393821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5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pPr>
      <a:endParaRPr lang="es-C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v>ICI</c:v>
          </c:tx>
          <c:spPr>
            <a:ln w="28575" cap="rnd">
              <a:solidFill>
                <a:schemeClr val="accent1"/>
              </a:solidFill>
              <a:round/>
            </a:ln>
            <a:effectLst/>
          </c:spPr>
          <c:marker>
            <c:symbol val="none"/>
          </c:marker>
          <c:dLbls>
            <c:dLbl>
              <c:idx val="55"/>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5899-43B3-B122-C0E6F9F56394}"/>
                </c:ext>
              </c:extLst>
            </c:dLbl>
            <c:dLbl>
              <c:idx val="57"/>
              <c:layout>
                <c:manualLayout>
                  <c:x val="-5.2097331583552058E-2"/>
                  <c:y val="2.697907553222530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5899-43B3-B122-C0E6F9F56394}"/>
                </c:ext>
              </c:extLst>
            </c:dLbl>
            <c:dLbl>
              <c:idx val="60"/>
              <c:layout>
                <c:manualLayout>
                  <c:x val="-2.7777777777777779E-3"/>
                  <c:y val="-4.166666666666666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5899-43B3-B122-C0E6F9F5639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70C0"/>
                    </a:solidFill>
                    <a:latin typeface="Arial" panose="020B0604020202020204" pitchFamily="34" charset="0"/>
                    <a:ea typeface="+mn-ea"/>
                    <a:cs typeface="Arial" panose="020B0604020202020204" pitchFamily="34" charset="0"/>
                  </a:defRPr>
                </a:pPr>
                <a:endParaRPr lang="es-CO"/>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Hoja1!$A$2:$A$62</c:f>
              <c:numCache>
                <c:formatCode>mmm\-yy</c:formatCode>
                <c:ptCount val="61"/>
                <c:pt idx="0">
                  <c:v>42186</c:v>
                </c:pt>
                <c:pt idx="1">
                  <c:v>42217</c:v>
                </c:pt>
                <c:pt idx="2">
                  <c:v>42248</c:v>
                </c:pt>
                <c:pt idx="3">
                  <c:v>42278</c:v>
                </c:pt>
                <c:pt idx="4">
                  <c:v>42309</c:v>
                </c:pt>
                <c:pt idx="5">
                  <c:v>42339</c:v>
                </c:pt>
                <c:pt idx="6">
                  <c:v>42370</c:v>
                </c:pt>
                <c:pt idx="7">
                  <c:v>42401</c:v>
                </c:pt>
                <c:pt idx="8">
                  <c:v>42430</c:v>
                </c:pt>
                <c:pt idx="9">
                  <c:v>42461</c:v>
                </c:pt>
                <c:pt idx="10">
                  <c:v>42491</c:v>
                </c:pt>
                <c:pt idx="11">
                  <c:v>42522</c:v>
                </c:pt>
                <c:pt idx="12">
                  <c:v>42552</c:v>
                </c:pt>
                <c:pt idx="13">
                  <c:v>42583</c:v>
                </c:pt>
                <c:pt idx="14">
                  <c:v>42614</c:v>
                </c:pt>
                <c:pt idx="15">
                  <c:v>42644</c:v>
                </c:pt>
                <c:pt idx="16">
                  <c:v>42675</c:v>
                </c:pt>
                <c:pt idx="17">
                  <c:v>42705</c:v>
                </c:pt>
                <c:pt idx="18">
                  <c:v>42736</c:v>
                </c:pt>
                <c:pt idx="19">
                  <c:v>42767</c:v>
                </c:pt>
                <c:pt idx="20">
                  <c:v>42795</c:v>
                </c:pt>
                <c:pt idx="21">
                  <c:v>42826</c:v>
                </c:pt>
                <c:pt idx="22">
                  <c:v>42856</c:v>
                </c:pt>
                <c:pt idx="23">
                  <c:v>42887</c:v>
                </c:pt>
                <c:pt idx="24">
                  <c:v>42917</c:v>
                </c:pt>
                <c:pt idx="25">
                  <c:v>42948</c:v>
                </c:pt>
                <c:pt idx="26">
                  <c:v>42979</c:v>
                </c:pt>
                <c:pt idx="27">
                  <c:v>43009</c:v>
                </c:pt>
                <c:pt idx="28">
                  <c:v>43040</c:v>
                </c:pt>
                <c:pt idx="29">
                  <c:v>43070</c:v>
                </c:pt>
                <c:pt idx="30">
                  <c:v>43101</c:v>
                </c:pt>
                <c:pt idx="31">
                  <c:v>43132</c:v>
                </c:pt>
                <c:pt idx="32">
                  <c:v>43160</c:v>
                </c:pt>
                <c:pt idx="33">
                  <c:v>43191</c:v>
                </c:pt>
                <c:pt idx="34">
                  <c:v>43221</c:v>
                </c:pt>
                <c:pt idx="35">
                  <c:v>43252</c:v>
                </c:pt>
                <c:pt idx="36">
                  <c:v>43282</c:v>
                </c:pt>
                <c:pt idx="37">
                  <c:v>43313</c:v>
                </c:pt>
                <c:pt idx="38">
                  <c:v>43344</c:v>
                </c:pt>
                <c:pt idx="39">
                  <c:v>43374</c:v>
                </c:pt>
                <c:pt idx="40">
                  <c:v>43405</c:v>
                </c:pt>
                <c:pt idx="41">
                  <c:v>43435</c:v>
                </c:pt>
                <c:pt idx="42">
                  <c:v>43466</c:v>
                </c:pt>
                <c:pt idx="43">
                  <c:v>43497</c:v>
                </c:pt>
                <c:pt idx="44">
                  <c:v>43525</c:v>
                </c:pt>
                <c:pt idx="45">
                  <c:v>43556</c:v>
                </c:pt>
                <c:pt idx="46">
                  <c:v>43586</c:v>
                </c:pt>
                <c:pt idx="47">
                  <c:v>43617</c:v>
                </c:pt>
                <c:pt idx="48">
                  <c:v>43647</c:v>
                </c:pt>
                <c:pt idx="49">
                  <c:v>43678</c:v>
                </c:pt>
                <c:pt idx="50">
                  <c:v>43709</c:v>
                </c:pt>
                <c:pt idx="51">
                  <c:v>43739</c:v>
                </c:pt>
                <c:pt idx="52">
                  <c:v>43770</c:v>
                </c:pt>
                <c:pt idx="53">
                  <c:v>43800</c:v>
                </c:pt>
                <c:pt idx="54">
                  <c:v>43831</c:v>
                </c:pt>
                <c:pt idx="55">
                  <c:v>43862</c:v>
                </c:pt>
                <c:pt idx="56">
                  <c:v>43891</c:v>
                </c:pt>
                <c:pt idx="57">
                  <c:v>43922</c:v>
                </c:pt>
                <c:pt idx="58">
                  <c:v>43952</c:v>
                </c:pt>
                <c:pt idx="59">
                  <c:v>43983</c:v>
                </c:pt>
                <c:pt idx="60">
                  <c:v>44013</c:v>
                </c:pt>
              </c:numCache>
            </c:numRef>
          </c:cat>
          <c:val>
            <c:numRef>
              <c:f>Hoja1!$C$2:$C$62</c:f>
              <c:numCache>
                <c:formatCode>0.00</c:formatCode>
                <c:ptCount val="61"/>
                <c:pt idx="0">
                  <c:v>5.2701140535515258E-2</c:v>
                </c:pt>
                <c:pt idx="1">
                  <c:v>2.9251605106870779</c:v>
                </c:pt>
                <c:pt idx="2">
                  <c:v>6.2554542244426621</c:v>
                </c:pt>
                <c:pt idx="3">
                  <c:v>2.0822884942660305</c:v>
                </c:pt>
                <c:pt idx="4">
                  <c:v>-3.3129594400995814</c:v>
                </c:pt>
                <c:pt idx="5">
                  <c:v>1.2613499314965899</c:v>
                </c:pt>
                <c:pt idx="6">
                  <c:v>5.3261056616761335</c:v>
                </c:pt>
                <c:pt idx="7">
                  <c:v>10.415743612464924</c:v>
                </c:pt>
                <c:pt idx="8">
                  <c:v>4.1414931492070357</c:v>
                </c:pt>
                <c:pt idx="9">
                  <c:v>5.9106022722288003</c:v>
                </c:pt>
                <c:pt idx="10">
                  <c:v>5.1549891625101161</c:v>
                </c:pt>
                <c:pt idx="11">
                  <c:v>3.7294423531074483</c:v>
                </c:pt>
                <c:pt idx="12">
                  <c:v>5.5272222292951403</c:v>
                </c:pt>
                <c:pt idx="13">
                  <c:v>7.9241100558930002</c:v>
                </c:pt>
                <c:pt idx="14">
                  <c:v>2.4560920490523617</c:v>
                </c:pt>
                <c:pt idx="15">
                  <c:v>-5.511168384879725</c:v>
                </c:pt>
                <c:pt idx="16">
                  <c:v>-4.0050445234022023</c:v>
                </c:pt>
                <c:pt idx="17">
                  <c:v>-1.1633558313814578</c:v>
                </c:pt>
                <c:pt idx="18">
                  <c:v>1.8813252370299363</c:v>
                </c:pt>
                <c:pt idx="19">
                  <c:v>-6.5133080720473899E-2</c:v>
                </c:pt>
                <c:pt idx="20">
                  <c:v>-0.87085372101658776</c:v>
                </c:pt>
                <c:pt idx="21">
                  <c:v>-8.5177196795140357</c:v>
                </c:pt>
                <c:pt idx="22">
                  <c:v>-8.8184894890697567</c:v>
                </c:pt>
                <c:pt idx="23">
                  <c:v>-5.3696799852502579</c:v>
                </c:pt>
                <c:pt idx="24">
                  <c:v>-5.8928099483861898</c:v>
                </c:pt>
                <c:pt idx="25">
                  <c:v>-1.894559070970314</c:v>
                </c:pt>
                <c:pt idx="26">
                  <c:v>-3.3849920667397861</c:v>
                </c:pt>
                <c:pt idx="27">
                  <c:v>-8.71029131898697</c:v>
                </c:pt>
                <c:pt idx="28">
                  <c:v>-10.07287695012581</c:v>
                </c:pt>
                <c:pt idx="29">
                  <c:v>-4.766147233285758</c:v>
                </c:pt>
                <c:pt idx="30">
                  <c:v>-4.2634751462882058E-2</c:v>
                </c:pt>
                <c:pt idx="31">
                  <c:v>1.8548041368695696</c:v>
                </c:pt>
                <c:pt idx="32">
                  <c:v>0.16702416382307086</c:v>
                </c:pt>
                <c:pt idx="33">
                  <c:v>1.9888139949910972</c:v>
                </c:pt>
                <c:pt idx="34">
                  <c:v>0.50855897914721615</c:v>
                </c:pt>
                <c:pt idx="35">
                  <c:v>2.3791578432916745</c:v>
                </c:pt>
                <c:pt idx="36">
                  <c:v>5.0450925020817499</c:v>
                </c:pt>
                <c:pt idx="37">
                  <c:v>5.3398956002982843</c:v>
                </c:pt>
                <c:pt idx="38">
                  <c:v>3.8393463866369579</c:v>
                </c:pt>
                <c:pt idx="39">
                  <c:v>1.3152827287341857</c:v>
                </c:pt>
                <c:pt idx="40">
                  <c:v>-4.2551745522042568</c:v>
                </c:pt>
                <c:pt idx="41">
                  <c:v>-1.0702631765623885</c:v>
                </c:pt>
                <c:pt idx="42">
                  <c:v>6.3396186649927211</c:v>
                </c:pt>
                <c:pt idx="43">
                  <c:v>5.1262265729682923</c:v>
                </c:pt>
                <c:pt idx="44">
                  <c:v>2.9904009034443821</c:v>
                </c:pt>
                <c:pt idx="45">
                  <c:v>4.4282253406116636</c:v>
                </c:pt>
                <c:pt idx="46">
                  <c:v>7.054785736483475</c:v>
                </c:pt>
                <c:pt idx="47">
                  <c:v>8.3794503661260151</c:v>
                </c:pt>
                <c:pt idx="48">
                  <c:v>9.2607372473144292</c:v>
                </c:pt>
                <c:pt idx="49">
                  <c:v>10.535241123476418</c:v>
                </c:pt>
                <c:pt idx="50">
                  <c:v>11.508006902743745</c:v>
                </c:pt>
                <c:pt idx="51">
                  <c:v>5.6778742363694832</c:v>
                </c:pt>
                <c:pt idx="52">
                  <c:v>1.3346231865785112</c:v>
                </c:pt>
                <c:pt idx="53">
                  <c:v>8.4813547663010045</c:v>
                </c:pt>
                <c:pt idx="54">
                  <c:v>12.187996505927826</c:v>
                </c:pt>
                <c:pt idx="55">
                  <c:v>9.7809094529524625</c:v>
                </c:pt>
                <c:pt idx="56">
                  <c:v>-34.983798866091945</c:v>
                </c:pt>
                <c:pt idx="57">
                  <c:v>-35.775396840165989</c:v>
                </c:pt>
                <c:pt idx="58">
                  <c:v>-21.332886747763411</c:v>
                </c:pt>
                <c:pt idx="59">
                  <c:v>-20.822548564484048</c:v>
                </c:pt>
                <c:pt idx="60">
                  <c:v>-8.5352264581059973</c:v>
                </c:pt>
              </c:numCache>
            </c:numRef>
          </c:val>
          <c:smooth val="0"/>
          <c:extLst>
            <c:ext xmlns:c16="http://schemas.microsoft.com/office/drawing/2014/chart" uri="{C3380CC4-5D6E-409C-BE32-E72D297353CC}">
              <c16:uniqueId val="{00000003-5899-43B3-B122-C0E6F9F56394}"/>
            </c:ext>
          </c:extLst>
        </c:ser>
        <c:dLbls>
          <c:showLegendKey val="0"/>
          <c:showVal val="0"/>
          <c:showCatName val="0"/>
          <c:showSerName val="0"/>
          <c:showPercent val="0"/>
          <c:showBubbleSize val="0"/>
        </c:dLbls>
        <c:smooth val="0"/>
        <c:axId val="675913504"/>
        <c:axId val="675917112"/>
      </c:lineChart>
      <c:dateAx>
        <c:axId val="675913504"/>
        <c:scaling>
          <c:orientation val="minMax"/>
          <c:min val="42552"/>
        </c:scaling>
        <c:delete val="0"/>
        <c:axPos val="b"/>
        <c:numFmt formatCode="mmm\-yy"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675917112"/>
        <c:crosses val="autoZero"/>
        <c:auto val="1"/>
        <c:lblOffset val="100"/>
        <c:baseTimeUnit val="months"/>
        <c:majorUnit val="6"/>
        <c:majorTimeUnit val="months"/>
      </c:dateAx>
      <c:valAx>
        <c:axId val="675917112"/>
        <c:scaling>
          <c:orientation val="minMax"/>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s-CO"/>
          </a:p>
        </c:txPr>
        <c:crossAx val="675913504"/>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es-CO"/>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chemeClr val="accent1"/>
              </a:solidFill>
              <a:round/>
            </a:ln>
            <a:effectLst/>
          </c:spPr>
          <c:marker>
            <c:symbol val="none"/>
          </c:marker>
          <c:dLbls>
            <c:dLbl>
              <c:idx val="55"/>
              <c:layout>
                <c:manualLayout>
                  <c:x val="-2.571544181977253E-2"/>
                  <c:y val="-5.635425780110820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1F7B-4A51-AF8E-E7395A49B08F}"/>
                </c:ext>
              </c:extLst>
            </c:dLbl>
            <c:dLbl>
              <c:idx val="56"/>
              <c:layout>
                <c:manualLayout>
                  <c:x val="-5.2097331583552058E-2"/>
                  <c:y val="4.086796442111402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1F7B-4A51-AF8E-E7395A49B08F}"/>
                </c:ext>
              </c:extLst>
            </c:dLbl>
            <c:dLbl>
              <c:idx val="60"/>
              <c:layout>
                <c:manualLayout>
                  <c:x val="-8.3333333333333332E-3"/>
                  <c:y val="-6.944444444444448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1F7B-4A51-AF8E-E7395A49B08F}"/>
                </c:ext>
              </c:extLst>
            </c:dLbl>
            <c:numFmt formatCode="#,##0.0" sourceLinked="0"/>
            <c:spPr>
              <a:noFill/>
              <a:ln>
                <a:noFill/>
              </a:ln>
              <a:effectLst/>
            </c:spPr>
            <c:txPr>
              <a:bodyPr rot="0" spcFirstLastPara="1" vertOverflow="ellipsis" vert="horz" wrap="square" lIns="38100" tIns="19050" rIns="38100" bIns="19050" anchor="ctr" anchorCtr="0">
                <a:spAutoFit/>
              </a:bodyPr>
              <a:lstStyle/>
              <a:p>
                <a:pPr algn="ctr" rtl="0">
                  <a:defRPr lang="en-US" sz="900" b="1" i="0" u="none" strike="noStrike" kern="1200" baseline="0">
                    <a:solidFill>
                      <a:srgbClr val="0070C0"/>
                    </a:solidFill>
                    <a:latin typeface="Arial" panose="020B0604020202020204" pitchFamily="34" charset="0"/>
                    <a:ea typeface="+mn-ea"/>
                    <a:cs typeface="Arial" panose="020B0604020202020204" pitchFamily="34" charset="0"/>
                  </a:defRPr>
                </a:pPr>
                <a:endParaRPr lang="es-CO"/>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Hoja1!$A$2:$A$62</c:f>
              <c:numCache>
                <c:formatCode>mmm\-yy</c:formatCode>
                <c:ptCount val="61"/>
                <c:pt idx="0">
                  <c:v>42186</c:v>
                </c:pt>
                <c:pt idx="1">
                  <c:v>42217</c:v>
                </c:pt>
                <c:pt idx="2">
                  <c:v>42248</c:v>
                </c:pt>
                <c:pt idx="3">
                  <c:v>42278</c:v>
                </c:pt>
                <c:pt idx="4">
                  <c:v>42309</c:v>
                </c:pt>
                <c:pt idx="5">
                  <c:v>42339</c:v>
                </c:pt>
                <c:pt idx="6">
                  <c:v>42370</c:v>
                </c:pt>
                <c:pt idx="7">
                  <c:v>42401</c:v>
                </c:pt>
                <c:pt idx="8">
                  <c:v>42430</c:v>
                </c:pt>
                <c:pt idx="9">
                  <c:v>42461</c:v>
                </c:pt>
                <c:pt idx="10">
                  <c:v>42491</c:v>
                </c:pt>
                <c:pt idx="11">
                  <c:v>42522</c:v>
                </c:pt>
                <c:pt idx="12">
                  <c:v>42552</c:v>
                </c:pt>
                <c:pt idx="13">
                  <c:v>42583</c:v>
                </c:pt>
                <c:pt idx="14">
                  <c:v>42614</c:v>
                </c:pt>
                <c:pt idx="15">
                  <c:v>42644</c:v>
                </c:pt>
                <c:pt idx="16">
                  <c:v>42675</c:v>
                </c:pt>
                <c:pt idx="17">
                  <c:v>42705</c:v>
                </c:pt>
                <c:pt idx="18">
                  <c:v>42736</c:v>
                </c:pt>
                <c:pt idx="19">
                  <c:v>42767</c:v>
                </c:pt>
                <c:pt idx="20">
                  <c:v>42795</c:v>
                </c:pt>
                <c:pt idx="21">
                  <c:v>42826</c:v>
                </c:pt>
                <c:pt idx="22">
                  <c:v>42856</c:v>
                </c:pt>
                <c:pt idx="23">
                  <c:v>42887</c:v>
                </c:pt>
                <c:pt idx="24">
                  <c:v>42917</c:v>
                </c:pt>
                <c:pt idx="25">
                  <c:v>42948</c:v>
                </c:pt>
                <c:pt idx="26">
                  <c:v>42979</c:v>
                </c:pt>
                <c:pt idx="27">
                  <c:v>43009</c:v>
                </c:pt>
                <c:pt idx="28">
                  <c:v>43040</c:v>
                </c:pt>
                <c:pt idx="29">
                  <c:v>43070</c:v>
                </c:pt>
                <c:pt idx="30">
                  <c:v>43101</c:v>
                </c:pt>
                <c:pt idx="31">
                  <c:v>43132</c:v>
                </c:pt>
                <c:pt idx="32">
                  <c:v>43160</c:v>
                </c:pt>
                <c:pt idx="33">
                  <c:v>43191</c:v>
                </c:pt>
                <c:pt idx="34">
                  <c:v>43221</c:v>
                </c:pt>
                <c:pt idx="35">
                  <c:v>43252</c:v>
                </c:pt>
                <c:pt idx="36">
                  <c:v>43282</c:v>
                </c:pt>
                <c:pt idx="37">
                  <c:v>43313</c:v>
                </c:pt>
                <c:pt idx="38">
                  <c:v>43344</c:v>
                </c:pt>
                <c:pt idx="39">
                  <c:v>43374</c:v>
                </c:pt>
                <c:pt idx="40">
                  <c:v>43405</c:v>
                </c:pt>
                <c:pt idx="41">
                  <c:v>43435</c:v>
                </c:pt>
                <c:pt idx="42">
                  <c:v>43466</c:v>
                </c:pt>
                <c:pt idx="43">
                  <c:v>43497</c:v>
                </c:pt>
                <c:pt idx="44">
                  <c:v>43525</c:v>
                </c:pt>
                <c:pt idx="45">
                  <c:v>43556</c:v>
                </c:pt>
                <c:pt idx="46">
                  <c:v>43586</c:v>
                </c:pt>
                <c:pt idx="47">
                  <c:v>43617</c:v>
                </c:pt>
                <c:pt idx="48">
                  <c:v>43647</c:v>
                </c:pt>
                <c:pt idx="49">
                  <c:v>43678</c:v>
                </c:pt>
                <c:pt idx="50">
                  <c:v>43709</c:v>
                </c:pt>
                <c:pt idx="51">
                  <c:v>43739</c:v>
                </c:pt>
                <c:pt idx="52">
                  <c:v>43770</c:v>
                </c:pt>
                <c:pt idx="53">
                  <c:v>43800</c:v>
                </c:pt>
                <c:pt idx="54">
                  <c:v>43831</c:v>
                </c:pt>
                <c:pt idx="55">
                  <c:v>43862</c:v>
                </c:pt>
                <c:pt idx="56">
                  <c:v>43891</c:v>
                </c:pt>
                <c:pt idx="57">
                  <c:v>43922</c:v>
                </c:pt>
                <c:pt idx="58">
                  <c:v>43952</c:v>
                </c:pt>
                <c:pt idx="59">
                  <c:v>43983</c:v>
                </c:pt>
                <c:pt idx="60">
                  <c:v>44013</c:v>
                </c:pt>
              </c:numCache>
            </c:numRef>
          </c:cat>
          <c:val>
            <c:numRef>
              <c:f>Hoja1!$B$2:$B$62</c:f>
              <c:numCache>
                <c:formatCode>0.00</c:formatCode>
                <c:ptCount val="61"/>
                <c:pt idx="0">
                  <c:v>18.194659411939849</c:v>
                </c:pt>
                <c:pt idx="1">
                  <c:v>17.8</c:v>
                </c:pt>
                <c:pt idx="2">
                  <c:v>20.866646623488908</c:v>
                </c:pt>
                <c:pt idx="3">
                  <c:v>20.539842958207988</c:v>
                </c:pt>
                <c:pt idx="4">
                  <c:v>18.676249734526195</c:v>
                </c:pt>
                <c:pt idx="5">
                  <c:v>23.519742033954884</c:v>
                </c:pt>
                <c:pt idx="6">
                  <c:v>19.51951487665773</c:v>
                </c:pt>
                <c:pt idx="7">
                  <c:v>25.435083071796271</c:v>
                </c:pt>
                <c:pt idx="8">
                  <c:v>25.482753905582332</c:v>
                </c:pt>
                <c:pt idx="9">
                  <c:v>25.969263593025971</c:v>
                </c:pt>
                <c:pt idx="10">
                  <c:v>28.481043226273851</c:v>
                </c:pt>
                <c:pt idx="11">
                  <c:v>22.866946990933656</c:v>
                </c:pt>
                <c:pt idx="12">
                  <c:v>24.217755443886102</c:v>
                </c:pt>
                <c:pt idx="13">
                  <c:v>30.112666439057694</c:v>
                </c:pt>
                <c:pt idx="14">
                  <c:v>23.509264745527648</c:v>
                </c:pt>
                <c:pt idx="15">
                  <c:v>20.696817420435508</c:v>
                </c:pt>
                <c:pt idx="16">
                  <c:v>22.587064676616915</c:v>
                </c:pt>
                <c:pt idx="17">
                  <c:v>20.30904522613065</c:v>
                </c:pt>
                <c:pt idx="18">
                  <c:v>24.761864879955329</c:v>
                </c:pt>
                <c:pt idx="19">
                  <c:v>23.17192986931272</c:v>
                </c:pt>
                <c:pt idx="20">
                  <c:v>18.611097562958268</c:v>
                </c:pt>
                <c:pt idx="21">
                  <c:v>17.821751517403694</c:v>
                </c:pt>
                <c:pt idx="22">
                  <c:v>15.277281111069167</c:v>
                </c:pt>
                <c:pt idx="23">
                  <c:v>14.915985652166555</c:v>
                </c:pt>
                <c:pt idx="24">
                  <c:v>14.669788335617481</c:v>
                </c:pt>
                <c:pt idx="25">
                  <c:v>17.486599664991626</c:v>
                </c:pt>
                <c:pt idx="26">
                  <c:v>15.767652524646449</c:v>
                </c:pt>
                <c:pt idx="27">
                  <c:v>18.213594758490625</c:v>
                </c:pt>
                <c:pt idx="28">
                  <c:v>18.606135986733005</c:v>
                </c:pt>
                <c:pt idx="29">
                  <c:v>21.370184254606368</c:v>
                </c:pt>
                <c:pt idx="30">
                  <c:v>21.762811413770962</c:v>
                </c:pt>
                <c:pt idx="31">
                  <c:v>20.541038525963152</c:v>
                </c:pt>
                <c:pt idx="32">
                  <c:v>24.608069630492462</c:v>
                </c:pt>
                <c:pt idx="33">
                  <c:v>28.694560998388397</c:v>
                </c:pt>
                <c:pt idx="34">
                  <c:v>27.037953795379536</c:v>
                </c:pt>
                <c:pt idx="35">
                  <c:v>30.713427934220523</c:v>
                </c:pt>
                <c:pt idx="36">
                  <c:v>29.5</c:v>
                </c:pt>
                <c:pt idx="37">
                  <c:v>26.615061214894698</c:v>
                </c:pt>
                <c:pt idx="38">
                  <c:v>28.622474545001577</c:v>
                </c:pt>
                <c:pt idx="39">
                  <c:v>26.846504495945727</c:v>
                </c:pt>
                <c:pt idx="40">
                  <c:v>27.962355709139036</c:v>
                </c:pt>
                <c:pt idx="41">
                  <c:v>29.295918367346939</c:v>
                </c:pt>
                <c:pt idx="42">
                  <c:v>29.250114066132983</c:v>
                </c:pt>
                <c:pt idx="43">
                  <c:v>31.814789177733335</c:v>
                </c:pt>
                <c:pt idx="44">
                  <c:v>27.549069373942473</c:v>
                </c:pt>
                <c:pt idx="45">
                  <c:v>29.725020608269343</c:v>
                </c:pt>
                <c:pt idx="46">
                  <c:v>26.273226199556387</c:v>
                </c:pt>
                <c:pt idx="47">
                  <c:v>27.775510204081638</c:v>
                </c:pt>
                <c:pt idx="48">
                  <c:v>25.760289974575688</c:v>
                </c:pt>
                <c:pt idx="49">
                  <c:v>29.104810996563572</c:v>
                </c:pt>
                <c:pt idx="50">
                  <c:v>27.373377490518667</c:v>
                </c:pt>
                <c:pt idx="51">
                  <c:v>24.934343434343432</c:v>
                </c:pt>
                <c:pt idx="52">
                  <c:v>27.016125724247555</c:v>
                </c:pt>
                <c:pt idx="53">
                  <c:v>29.704628754332717</c:v>
                </c:pt>
                <c:pt idx="54">
                  <c:v>32.308544186831476</c:v>
                </c:pt>
                <c:pt idx="55">
                  <c:v>28.326064416932383</c:v>
                </c:pt>
                <c:pt idx="56">
                  <c:v>-30.832552460459436</c:v>
                </c:pt>
                <c:pt idx="57">
                  <c:v>-25.528944911297852</c:v>
                </c:pt>
                <c:pt idx="58">
                  <c:v>-9.2134684976897994</c:v>
                </c:pt>
                <c:pt idx="59">
                  <c:v>-2.9585711405100716</c:v>
                </c:pt>
                <c:pt idx="60">
                  <c:v>7.1144599548787353</c:v>
                </c:pt>
              </c:numCache>
            </c:numRef>
          </c:val>
          <c:smooth val="0"/>
          <c:extLst>
            <c:ext xmlns:c16="http://schemas.microsoft.com/office/drawing/2014/chart" uri="{C3380CC4-5D6E-409C-BE32-E72D297353CC}">
              <c16:uniqueId val="{00000003-1F7B-4A51-AF8E-E7395A49B08F}"/>
            </c:ext>
          </c:extLst>
        </c:ser>
        <c:dLbls>
          <c:showLegendKey val="0"/>
          <c:showVal val="0"/>
          <c:showCatName val="0"/>
          <c:showSerName val="0"/>
          <c:showPercent val="0"/>
          <c:showBubbleSize val="0"/>
        </c:dLbls>
        <c:smooth val="0"/>
        <c:axId val="675913504"/>
        <c:axId val="675917112"/>
      </c:lineChart>
      <c:dateAx>
        <c:axId val="675913504"/>
        <c:scaling>
          <c:orientation val="minMax"/>
          <c:min val="42552"/>
        </c:scaling>
        <c:delete val="0"/>
        <c:axPos val="b"/>
        <c:numFmt formatCode="mmm\-yy"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crossAx val="675917112"/>
        <c:crosses val="autoZero"/>
        <c:auto val="1"/>
        <c:lblOffset val="100"/>
        <c:baseTimeUnit val="months"/>
        <c:majorUnit val="6"/>
        <c:majorTimeUnit val="months"/>
      </c:dateAx>
      <c:valAx>
        <c:axId val="675917112"/>
        <c:scaling>
          <c:orientation val="minMax"/>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s-CO"/>
          </a:p>
        </c:txPr>
        <c:crossAx val="675913504"/>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es-CO"/>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744602761586602"/>
          <c:y val="0.12375480935240704"/>
          <c:w val="0.78927948267227976"/>
          <c:h val="0.73007905250015159"/>
        </c:manualLayout>
      </c:layout>
      <c:barChart>
        <c:barDir val="col"/>
        <c:grouping val="stacked"/>
        <c:varyColors val="0"/>
        <c:ser>
          <c:idx val="0"/>
          <c:order val="0"/>
          <c:tx>
            <c:strRef>
              <c:f>Hoja1!$B$1</c:f>
              <c:strCache>
                <c:ptCount val="1"/>
                <c:pt idx="0">
                  <c:v>Ventas VIS</c:v>
                </c:pt>
              </c:strCache>
            </c:strRef>
          </c:tx>
          <c:spPr>
            <a:solidFill>
              <a:srgbClr val="034A83"/>
            </a:solidFill>
            <a:ln>
              <a:noFill/>
            </a:ln>
            <a:effectLst/>
          </c:spPr>
          <c:invertIfNegative val="0"/>
          <c:dPt>
            <c:idx val="0"/>
            <c:invertIfNegative val="0"/>
            <c:bubble3D val="0"/>
            <c:spPr>
              <a:solidFill>
                <a:srgbClr val="0AAAE5"/>
              </a:solidFill>
              <a:ln>
                <a:solidFill>
                  <a:srgbClr val="0AAAE5"/>
                </a:solidFill>
              </a:ln>
              <a:effectLst/>
            </c:spPr>
            <c:extLst>
              <c:ext xmlns:c16="http://schemas.microsoft.com/office/drawing/2014/chart" uri="{C3380CC4-5D6E-409C-BE32-E72D297353CC}">
                <c16:uniqueId val="{00000001-DFE6-BB43-96F0-76799156F4C5}"/>
              </c:ext>
            </c:extLst>
          </c:dPt>
          <c:dPt>
            <c:idx val="1"/>
            <c:invertIfNegative val="0"/>
            <c:bubble3D val="0"/>
            <c:spPr>
              <a:solidFill>
                <a:srgbClr val="0AAAE5"/>
              </a:solidFill>
              <a:ln>
                <a:noFill/>
              </a:ln>
              <a:effectLst/>
            </c:spPr>
            <c:extLst>
              <c:ext xmlns:c16="http://schemas.microsoft.com/office/drawing/2014/chart" uri="{C3380CC4-5D6E-409C-BE32-E72D297353CC}">
                <c16:uniqueId val="{00000003-DFE6-BB43-96F0-76799156F4C5}"/>
              </c:ext>
            </c:extLst>
          </c:dPt>
          <c:dPt>
            <c:idx val="5"/>
            <c:invertIfNegative val="0"/>
            <c:bubble3D val="0"/>
            <c:spPr>
              <a:solidFill>
                <a:srgbClr val="034A83"/>
              </a:solidFill>
              <a:ln>
                <a:noFill/>
              </a:ln>
              <a:effectLst/>
            </c:spPr>
            <c:extLst>
              <c:ext xmlns:c16="http://schemas.microsoft.com/office/drawing/2014/chart" uri="{C3380CC4-5D6E-409C-BE32-E72D297353CC}">
                <c16:uniqueId val="{00000005-DFE6-BB43-96F0-76799156F4C5}"/>
              </c:ext>
            </c:extLst>
          </c:dPt>
          <c:dPt>
            <c:idx val="8"/>
            <c:invertIfNegative val="0"/>
            <c:bubble3D val="0"/>
            <c:spPr>
              <a:solidFill>
                <a:srgbClr val="034A83"/>
              </a:solidFill>
              <a:ln>
                <a:noFill/>
              </a:ln>
              <a:effectLst/>
            </c:spPr>
            <c:extLst>
              <c:ext xmlns:c16="http://schemas.microsoft.com/office/drawing/2014/chart" uri="{C3380CC4-5D6E-409C-BE32-E72D297353CC}">
                <c16:uniqueId val="{00000007-DFE6-BB43-96F0-76799156F4C5}"/>
              </c:ext>
            </c:extLst>
          </c:dPt>
          <c:dPt>
            <c:idx val="9"/>
            <c:invertIfNegative val="0"/>
            <c:bubble3D val="0"/>
            <c:spPr>
              <a:solidFill>
                <a:srgbClr val="0AAAE5"/>
              </a:solidFill>
              <a:ln>
                <a:noFill/>
              </a:ln>
              <a:effectLst/>
            </c:spPr>
            <c:extLst>
              <c:ext xmlns:c16="http://schemas.microsoft.com/office/drawing/2014/chart" uri="{C3380CC4-5D6E-409C-BE32-E72D297353CC}">
                <c16:uniqueId val="{00000009-DFE6-BB43-96F0-76799156F4C5}"/>
              </c:ext>
            </c:extLst>
          </c:dPt>
          <c:dLbls>
            <c:dLbl>
              <c:idx val="0"/>
              <c:layout>
                <c:manualLayout>
                  <c:x val="0"/>
                  <c:y val="-0.34845970237713952"/>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AAAE5"/>
                      </a:solidFill>
                      <a:latin typeface="Trebuchet MS" panose="020B0603020202020204" pitchFamily="34" charset="0"/>
                      <a:ea typeface="+mn-ea"/>
                      <a:cs typeface="+mn-cs"/>
                    </a:defRPr>
                  </a:pPr>
                  <a:endParaRPr lang="es-CO"/>
                </a:p>
              </c:txPr>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DFE6-BB43-96F0-76799156F4C5}"/>
                </c:ext>
              </c:extLst>
            </c:dLbl>
            <c:dLbl>
              <c:idx val="1"/>
              <c:layout>
                <c:manualLayout>
                  <c:x val="-2.1551987201384553E-17"/>
                  <c:y val="-0.31709794741293018"/>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B0F0"/>
                      </a:solidFill>
                      <a:latin typeface="Trebuchet MS" panose="020B0603020202020204" pitchFamily="34" charset="0"/>
                      <a:ea typeface="+mn-ea"/>
                      <a:cs typeface="+mn-cs"/>
                    </a:defRPr>
                  </a:pPr>
                  <a:endParaRPr lang="es-CO"/>
                </a:p>
              </c:txPr>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DFE6-BB43-96F0-76799156F4C5}"/>
                </c:ext>
              </c:extLst>
            </c:dLbl>
            <c:dLbl>
              <c:idx val="2"/>
              <c:layout>
                <c:manualLayout>
                  <c:x val="2.1551987201384553E-17"/>
                  <c:y val="-0.37334529052812887"/>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DFE6-BB43-96F0-76799156F4C5}"/>
                </c:ext>
              </c:extLst>
            </c:dLbl>
            <c:dLbl>
              <c:idx val="3"/>
              <c:layout>
                <c:manualLayout>
                  <c:x val="-4.3103974402769105E-17"/>
                  <c:y val="-0.34885288358406991"/>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DFE6-BB43-96F0-76799156F4C5}"/>
                </c:ext>
              </c:extLst>
            </c:dLbl>
            <c:dLbl>
              <c:idx val="4"/>
              <c:layout>
                <c:manualLayout>
                  <c:x val="-2.3511530369214337E-3"/>
                  <c:y val="-0.2625406580209936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DFE6-BB43-96F0-76799156F4C5}"/>
                </c:ext>
              </c:extLst>
            </c:dLbl>
            <c:dLbl>
              <c:idx val="5"/>
              <c:layout>
                <c:manualLayout>
                  <c:x val="0"/>
                  <c:y val="-0.1396304441739841"/>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DFE6-BB43-96F0-76799156F4C5}"/>
                </c:ext>
              </c:extLst>
            </c:dLbl>
            <c:dLbl>
              <c:idx val="6"/>
              <c:layout>
                <c:manualLayout>
                  <c:x val="0"/>
                  <c:y val="-0.1706063509872342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DFE6-BB43-96F0-76799156F4C5}"/>
                </c:ext>
              </c:extLst>
            </c:dLbl>
            <c:dLbl>
              <c:idx val="7"/>
              <c:layout>
                <c:manualLayout>
                  <c:x val="0"/>
                  <c:y val="-0.25437530019697885"/>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DFE6-BB43-96F0-76799156F4C5}"/>
                </c:ext>
              </c:extLst>
            </c:dLbl>
            <c:dLbl>
              <c:idx val="8"/>
              <c:layout>
                <c:manualLayout>
                  <c:x val="-2.3511530369215196E-3"/>
                  <c:y val="-0.33543878310955649"/>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DFE6-BB43-96F0-76799156F4C5}"/>
                </c:ext>
              </c:extLst>
            </c:dLbl>
            <c:dLbl>
              <c:idx val="9"/>
              <c:layout>
                <c:manualLayout>
                  <c:x val="0"/>
                  <c:y val="-0.36761774245832934"/>
                </c:manualLayout>
              </c:layout>
              <c:numFmt formatCode="#,##0" sourceLinked="0"/>
              <c:spPr>
                <a:solidFill>
                  <a:srgbClr val="0AAAE5"/>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Trebuchet MS" panose="020B0603020202020204" pitchFamily="34" charset="0"/>
                      <a:ea typeface="+mn-ea"/>
                      <a:cs typeface="+mn-cs"/>
                    </a:defRPr>
                  </a:pPr>
                  <a:endParaRPr lang="es-CO"/>
                </a:p>
              </c:txPr>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DFE6-BB43-96F0-76799156F4C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34A83"/>
                    </a:solidFill>
                    <a:latin typeface="Trebuchet MS" panose="020B0603020202020204" pitchFamily="34" charset="0"/>
                    <a:ea typeface="+mn-ea"/>
                    <a:cs typeface="+mn-cs"/>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rgbClr val="C00000">
                          <a:alpha val="0"/>
                        </a:srgbClr>
                      </a:solidFill>
                      <a:round/>
                    </a:ln>
                    <a:effectLst/>
                  </c:spPr>
                </c15:leaderLines>
              </c:ext>
            </c:extLst>
          </c:dLbls>
          <c:cat>
            <c:strRef>
              <c:f>Hoja1!$A$2:$A$11</c:f>
              <c:strCache>
                <c:ptCount val="10"/>
                <c:pt idx="0">
                  <c:v>jul-19</c:v>
                </c:pt>
                <c:pt idx="1">
                  <c:v>ago-19</c:v>
                </c:pt>
                <c:pt idx="2">
                  <c:v>ene-20</c:v>
                </c:pt>
                <c:pt idx="3">
                  <c:v>feb-20</c:v>
                </c:pt>
                <c:pt idx="4">
                  <c:v>mar-20</c:v>
                </c:pt>
                <c:pt idx="5">
                  <c:v>abr-20</c:v>
                </c:pt>
                <c:pt idx="6">
                  <c:v>may-20</c:v>
                </c:pt>
                <c:pt idx="7">
                  <c:v>jun-20</c:v>
                </c:pt>
                <c:pt idx="8">
                  <c:v>jul-20</c:v>
                </c:pt>
                <c:pt idx="9">
                  <c:v>ago-20</c:v>
                </c:pt>
              </c:strCache>
            </c:strRef>
          </c:cat>
          <c:val>
            <c:numRef>
              <c:f>Hoja1!$B$2:$B$11</c:f>
              <c:numCache>
                <c:formatCode>0</c:formatCode>
                <c:ptCount val="10"/>
                <c:pt idx="0">
                  <c:v>10582</c:v>
                </c:pt>
                <c:pt idx="1">
                  <c:v>9817</c:v>
                </c:pt>
                <c:pt idx="2">
                  <c:v>11792</c:v>
                </c:pt>
                <c:pt idx="3">
                  <c:v>10932</c:v>
                </c:pt>
                <c:pt idx="4">
                  <c:v>7709</c:v>
                </c:pt>
                <c:pt idx="5">
                  <c:v>3778</c:v>
                </c:pt>
                <c:pt idx="6">
                  <c:v>5058</c:v>
                </c:pt>
                <c:pt idx="7">
                  <c:v>7807</c:v>
                </c:pt>
                <c:pt idx="8">
                  <c:v>10461</c:v>
                </c:pt>
                <c:pt idx="9">
                  <c:v>11110</c:v>
                </c:pt>
              </c:numCache>
            </c:numRef>
          </c:val>
          <c:extLst>
            <c:ext xmlns:c16="http://schemas.microsoft.com/office/drawing/2014/chart" uri="{C3380CC4-5D6E-409C-BE32-E72D297353CC}">
              <c16:uniqueId val="{0000000F-DFE6-BB43-96F0-76799156F4C5}"/>
            </c:ext>
          </c:extLst>
        </c:ser>
        <c:dLbls>
          <c:showLegendKey val="0"/>
          <c:showVal val="0"/>
          <c:showCatName val="0"/>
          <c:showSerName val="0"/>
          <c:showPercent val="0"/>
          <c:showBubbleSize val="0"/>
        </c:dLbls>
        <c:gapWidth val="100"/>
        <c:overlap val="100"/>
        <c:axId val="-386828608"/>
        <c:axId val="-591171728"/>
      </c:barChart>
      <c:lineChart>
        <c:grouping val="standard"/>
        <c:varyColors val="0"/>
        <c:ser>
          <c:idx val="1"/>
          <c:order val="1"/>
          <c:tx>
            <c:strRef>
              <c:f>Hoja1!$C$1</c:f>
              <c:strCache>
                <c:ptCount val="1"/>
                <c:pt idx="0">
                  <c:v>Promedio 2019</c:v>
                </c:pt>
              </c:strCache>
            </c:strRef>
          </c:tx>
          <c:spPr>
            <a:ln w="28575" cap="rnd">
              <a:solidFill>
                <a:srgbClr val="7C4C5E"/>
              </a:solidFill>
              <a:prstDash val="dash"/>
              <a:round/>
            </a:ln>
            <a:effectLst/>
          </c:spPr>
          <c:marker>
            <c:symbol val="none"/>
          </c:marker>
          <c:dLbls>
            <c:dLbl>
              <c:idx val="9"/>
              <c:layout>
                <c:manualLayout>
                  <c:x val="1.1755765184607168E-2"/>
                  <c:y val="4.9304017500985085E-2"/>
                </c:manualLayout>
              </c:layout>
              <c:tx>
                <c:rich>
                  <a:bodyPr rot="0" spcFirstLastPara="1" vertOverflow="ellipsis" vert="horz" wrap="square" lIns="38100" tIns="19050" rIns="38100" bIns="19050" anchor="ctr" anchorCtr="1">
                    <a:noAutofit/>
                  </a:bodyPr>
                  <a:lstStyle/>
                  <a:p>
                    <a:pPr>
                      <a:defRPr sz="1000" b="0" i="0" u="none" strike="noStrike" kern="1200" baseline="0">
                        <a:solidFill>
                          <a:srgbClr val="7C4C5E"/>
                        </a:solidFill>
                        <a:latin typeface="Trebuchet MS" panose="020B0603020202020204" pitchFamily="34" charset="0"/>
                        <a:ea typeface="+mn-ea"/>
                        <a:cs typeface="+mn-cs"/>
                      </a:defRPr>
                    </a:pPr>
                    <a:fld id="{4183EE5D-26A6-4D47-85BC-56BF9D77210C}" type="VALUE">
                      <a:rPr lang="en-US" sz="1100" b="1" smtClean="0">
                        <a:solidFill>
                          <a:srgbClr val="7C4C5E"/>
                        </a:solidFill>
                      </a:rPr>
                      <a:pPr>
                        <a:defRPr>
                          <a:solidFill>
                            <a:srgbClr val="7C4C5E"/>
                          </a:solidFill>
                        </a:defRPr>
                      </a:pPr>
                      <a:t>[VALOR]</a:t>
                    </a:fld>
                    <a:r>
                      <a:rPr lang="en-US" dirty="0">
                        <a:solidFill>
                          <a:srgbClr val="7C4C5E"/>
                        </a:solidFill>
                      </a:rPr>
                      <a:t> </a:t>
                    </a:r>
                  </a:p>
                  <a:p>
                    <a:pPr>
                      <a:defRPr>
                        <a:solidFill>
                          <a:srgbClr val="7C4C5E"/>
                        </a:solidFill>
                      </a:defRPr>
                    </a:pPr>
                    <a:r>
                      <a:rPr lang="en-US" noProof="0" dirty="0">
                        <a:solidFill>
                          <a:srgbClr val="7C4C5E"/>
                        </a:solidFill>
                      </a:rPr>
                      <a:t>Promedio</a:t>
                    </a:r>
                    <a:r>
                      <a:rPr lang="en-US" dirty="0">
                        <a:solidFill>
                          <a:srgbClr val="7C4C5E"/>
                        </a:solidFill>
                      </a:rPr>
                      <a:t> 2019</a:t>
                    </a:r>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rgbClr val="7C4C5E"/>
                      </a:solidFill>
                      <a:latin typeface="Trebuchet MS" panose="020B0603020202020204" pitchFamily="34" charset="0"/>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15:layout>
                    <c:manualLayout>
                      <c:w val="0.12075521997628483"/>
                      <c:h val="0.13481909674436041"/>
                    </c:manualLayout>
                  </c15:layout>
                  <c15:dlblFieldTable/>
                  <c15:showDataLabelsRange val="0"/>
                </c:ext>
                <c:ext xmlns:c16="http://schemas.microsoft.com/office/drawing/2014/chart" uri="{C3380CC4-5D6E-409C-BE32-E72D297353CC}">
                  <c16:uniqueId val="{00000010-DFE6-BB43-96F0-76799156F4C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A679A"/>
                    </a:solidFill>
                    <a:latin typeface="Trebuchet MS" panose="020B0603020202020204" pitchFamily="34" charset="0"/>
                    <a:ea typeface="+mn-ea"/>
                    <a:cs typeface="+mn-cs"/>
                  </a:defRPr>
                </a:pPr>
                <a:endParaRPr lang="es-CO"/>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rgbClr val="C00000">
                          <a:alpha val="0"/>
                        </a:srgbClr>
                      </a:solidFill>
                      <a:round/>
                    </a:ln>
                    <a:effectLst/>
                  </c:spPr>
                </c15:leaderLines>
              </c:ext>
            </c:extLst>
          </c:dLbls>
          <c:cat>
            <c:strRef>
              <c:f>Hoja1!$A$2:$A$11</c:f>
              <c:strCache>
                <c:ptCount val="10"/>
                <c:pt idx="0">
                  <c:v>jul-19</c:v>
                </c:pt>
                <c:pt idx="1">
                  <c:v>ago-19</c:v>
                </c:pt>
                <c:pt idx="2">
                  <c:v>ene-20</c:v>
                </c:pt>
                <c:pt idx="3">
                  <c:v>feb-20</c:v>
                </c:pt>
                <c:pt idx="4">
                  <c:v>mar-20</c:v>
                </c:pt>
                <c:pt idx="5">
                  <c:v>abr-20</c:v>
                </c:pt>
                <c:pt idx="6">
                  <c:v>may-20</c:v>
                </c:pt>
                <c:pt idx="7">
                  <c:v>jun-20</c:v>
                </c:pt>
                <c:pt idx="8">
                  <c:v>jul-20</c:v>
                </c:pt>
                <c:pt idx="9">
                  <c:v>ago-20</c:v>
                </c:pt>
              </c:strCache>
            </c:strRef>
          </c:cat>
          <c:val>
            <c:numRef>
              <c:f>Hoja1!$C$2:$C$11</c:f>
              <c:numCache>
                <c:formatCode>0</c:formatCode>
                <c:ptCount val="10"/>
                <c:pt idx="0">
                  <c:v>9425.0830000000005</c:v>
                </c:pt>
                <c:pt idx="1">
                  <c:v>9425.0830000000005</c:v>
                </c:pt>
                <c:pt idx="2">
                  <c:v>9425.0830000000005</c:v>
                </c:pt>
                <c:pt idx="3">
                  <c:v>9425.0830000000005</c:v>
                </c:pt>
                <c:pt idx="4">
                  <c:v>9425.0830000000005</c:v>
                </c:pt>
                <c:pt idx="5">
                  <c:v>9425.0830000000005</c:v>
                </c:pt>
                <c:pt idx="6">
                  <c:v>9425.0830000000005</c:v>
                </c:pt>
                <c:pt idx="7">
                  <c:v>9425.0830000000005</c:v>
                </c:pt>
                <c:pt idx="8">
                  <c:v>9425.0830000000005</c:v>
                </c:pt>
                <c:pt idx="9">
                  <c:v>9425.0830000000005</c:v>
                </c:pt>
              </c:numCache>
            </c:numRef>
          </c:val>
          <c:smooth val="0"/>
          <c:extLst>
            <c:ext xmlns:c16="http://schemas.microsoft.com/office/drawing/2014/chart" uri="{C3380CC4-5D6E-409C-BE32-E72D297353CC}">
              <c16:uniqueId val="{00000011-DFE6-BB43-96F0-76799156F4C5}"/>
            </c:ext>
          </c:extLst>
        </c:ser>
        <c:ser>
          <c:idx val="2"/>
          <c:order val="2"/>
          <c:tx>
            <c:strRef>
              <c:f>Hoja1!$D$1</c:f>
              <c:strCache>
                <c:ptCount val="1"/>
                <c:pt idx="0">
                  <c:v>Promedio 2016-2018</c:v>
                </c:pt>
              </c:strCache>
            </c:strRef>
          </c:tx>
          <c:spPr>
            <a:ln w="28575" cap="rnd">
              <a:solidFill>
                <a:srgbClr val="BF869D"/>
              </a:solidFill>
              <a:prstDash val="dash"/>
              <a:round/>
            </a:ln>
            <a:effectLst/>
          </c:spPr>
          <c:marker>
            <c:symbol val="none"/>
          </c:marker>
          <c:dLbls>
            <c:dLbl>
              <c:idx val="9"/>
              <c:layout>
                <c:manualLayout>
                  <c:x val="7.0534591107643003E-3"/>
                  <c:y val="3.8347569167432864E-2"/>
                </c:manualLayout>
              </c:layout>
              <c:tx>
                <c:rich>
                  <a:bodyPr rot="0" spcFirstLastPara="1" vertOverflow="ellipsis" vert="horz" wrap="square" lIns="38100" tIns="19050" rIns="38100" bIns="19050" anchor="ctr" anchorCtr="1">
                    <a:noAutofit/>
                  </a:bodyPr>
                  <a:lstStyle/>
                  <a:p>
                    <a:pPr>
                      <a:defRPr sz="1000" b="0" i="0" u="none" strike="noStrike" kern="1200" baseline="0">
                        <a:solidFill>
                          <a:srgbClr val="7C4C5E"/>
                        </a:solidFill>
                        <a:latin typeface="Trebuchet MS" panose="020B0603020202020204" pitchFamily="34" charset="0"/>
                        <a:ea typeface="+mn-ea"/>
                        <a:cs typeface="+mn-cs"/>
                      </a:defRPr>
                    </a:pPr>
                    <a:fld id="{DFDF42FB-8F68-4EC4-9D0D-FBCDD901E490}" type="VALUE">
                      <a:rPr lang="en-US" sz="1100" b="1" smtClean="0">
                        <a:solidFill>
                          <a:srgbClr val="7C4C5E"/>
                        </a:solidFill>
                      </a:rPr>
                      <a:pPr>
                        <a:defRPr>
                          <a:solidFill>
                            <a:srgbClr val="7C4C5E"/>
                          </a:solidFill>
                        </a:defRPr>
                      </a:pPr>
                      <a:t>[VALOR]</a:t>
                    </a:fld>
                    <a:endParaRPr lang="en-US" b="1" dirty="0">
                      <a:solidFill>
                        <a:srgbClr val="7C4C5E"/>
                      </a:solidFill>
                    </a:endParaRPr>
                  </a:p>
                  <a:p>
                    <a:pPr>
                      <a:defRPr>
                        <a:solidFill>
                          <a:srgbClr val="7C4C5E"/>
                        </a:solidFill>
                      </a:defRPr>
                    </a:pPr>
                    <a:r>
                      <a:rPr lang="en-US" noProof="0" dirty="0">
                        <a:solidFill>
                          <a:srgbClr val="7C4C5E"/>
                        </a:solidFill>
                      </a:rPr>
                      <a:t>Promedio</a:t>
                    </a:r>
                    <a:r>
                      <a:rPr lang="en-US" baseline="0" dirty="0">
                        <a:solidFill>
                          <a:srgbClr val="7C4C5E"/>
                        </a:solidFill>
                      </a:rPr>
                      <a:t> 2016-208</a:t>
                    </a:r>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rgbClr val="7C4C5E"/>
                      </a:solidFill>
                      <a:latin typeface="Trebuchet MS" panose="020B0603020202020204" pitchFamily="34" charset="0"/>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15:layout>
                    <c:manualLayout>
                      <c:w val="0.12703279858486505"/>
                      <c:h val="0.15292462761555548"/>
                    </c:manualLayout>
                  </c15:layout>
                  <c15:dlblFieldTable/>
                  <c15:showDataLabelsRange val="0"/>
                </c:ext>
                <c:ext xmlns:c16="http://schemas.microsoft.com/office/drawing/2014/chart" uri="{C3380CC4-5D6E-409C-BE32-E72D297353CC}">
                  <c16:uniqueId val="{00000012-DFE6-BB43-96F0-76799156F4C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A679A"/>
                    </a:solidFill>
                    <a:latin typeface="Trebuchet MS" panose="020B0603020202020204" pitchFamily="34" charset="0"/>
                    <a:ea typeface="+mn-ea"/>
                    <a:cs typeface="+mn-cs"/>
                  </a:defRPr>
                </a:pPr>
                <a:endParaRPr lang="es-CO"/>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rgbClr val="034A83">
                          <a:alpha val="0"/>
                        </a:srgbClr>
                      </a:solidFill>
                      <a:round/>
                    </a:ln>
                    <a:effectLst/>
                  </c:spPr>
                </c15:leaderLines>
              </c:ext>
            </c:extLst>
          </c:dLbls>
          <c:cat>
            <c:strRef>
              <c:f>Hoja1!$A$2:$A$11</c:f>
              <c:strCache>
                <c:ptCount val="10"/>
                <c:pt idx="0">
                  <c:v>jul-19</c:v>
                </c:pt>
                <c:pt idx="1">
                  <c:v>ago-19</c:v>
                </c:pt>
                <c:pt idx="2">
                  <c:v>ene-20</c:v>
                </c:pt>
                <c:pt idx="3">
                  <c:v>feb-20</c:v>
                </c:pt>
                <c:pt idx="4">
                  <c:v>mar-20</c:v>
                </c:pt>
                <c:pt idx="5">
                  <c:v>abr-20</c:v>
                </c:pt>
                <c:pt idx="6">
                  <c:v>may-20</c:v>
                </c:pt>
                <c:pt idx="7">
                  <c:v>jun-20</c:v>
                </c:pt>
                <c:pt idx="8">
                  <c:v>jul-20</c:v>
                </c:pt>
                <c:pt idx="9">
                  <c:v>ago-20</c:v>
                </c:pt>
              </c:strCache>
            </c:strRef>
          </c:cat>
          <c:val>
            <c:numRef>
              <c:f>Hoja1!$D$2:$D$11</c:f>
              <c:numCache>
                <c:formatCode>0</c:formatCode>
                <c:ptCount val="10"/>
                <c:pt idx="0">
                  <c:v>7416.3329999999996</c:v>
                </c:pt>
                <c:pt idx="1">
                  <c:v>7416.3329999999996</c:v>
                </c:pt>
                <c:pt idx="2">
                  <c:v>7416.3329999999996</c:v>
                </c:pt>
                <c:pt idx="3">
                  <c:v>7416.3329999999996</c:v>
                </c:pt>
                <c:pt idx="4">
                  <c:v>7416.3329999999996</c:v>
                </c:pt>
                <c:pt idx="5">
                  <c:v>7416.3329999999996</c:v>
                </c:pt>
                <c:pt idx="6">
                  <c:v>7416.3329999999996</c:v>
                </c:pt>
                <c:pt idx="7">
                  <c:v>7416.3329999999996</c:v>
                </c:pt>
                <c:pt idx="8">
                  <c:v>7416.3329999999996</c:v>
                </c:pt>
                <c:pt idx="9">
                  <c:v>7416.3329999999996</c:v>
                </c:pt>
              </c:numCache>
            </c:numRef>
          </c:val>
          <c:smooth val="0"/>
          <c:extLst>
            <c:ext xmlns:c16="http://schemas.microsoft.com/office/drawing/2014/chart" uri="{C3380CC4-5D6E-409C-BE32-E72D297353CC}">
              <c16:uniqueId val="{00000013-DFE6-BB43-96F0-76799156F4C5}"/>
            </c:ext>
          </c:extLst>
        </c:ser>
        <c:dLbls>
          <c:showLegendKey val="0"/>
          <c:showVal val="0"/>
          <c:showCatName val="0"/>
          <c:showSerName val="0"/>
          <c:showPercent val="0"/>
          <c:showBubbleSize val="0"/>
        </c:dLbls>
        <c:marker val="1"/>
        <c:smooth val="0"/>
        <c:axId val="-386718784"/>
        <c:axId val="-591167376"/>
      </c:lineChart>
      <c:catAx>
        <c:axId val="-386828608"/>
        <c:scaling>
          <c:orientation val="minMax"/>
        </c:scaling>
        <c:delete val="0"/>
        <c:axPos val="b"/>
        <c:numFmt formatCode="General" sourceLinked="1"/>
        <c:majorTickMark val="none"/>
        <c:minorTickMark val="none"/>
        <c:tickLblPos val="nextTo"/>
        <c:spPr>
          <a:noFill/>
          <a:ln w="9525" cap="flat" cmpd="sng" algn="ctr">
            <a:solidFill>
              <a:schemeClr val="bg1">
                <a:lumMod val="85000"/>
              </a:schemeClr>
            </a:solidFill>
            <a:round/>
          </a:ln>
          <a:effectLst/>
        </c:spPr>
        <c:txPr>
          <a:bodyPr rot="-5400000" spcFirstLastPara="1" vertOverflow="ellipsis" wrap="square" anchor="ctr" anchorCtr="1"/>
          <a:lstStyle/>
          <a:p>
            <a:pPr>
              <a:defRPr sz="1200" b="0" i="0" u="none" strike="noStrike" kern="1200" baseline="0">
                <a:solidFill>
                  <a:srgbClr val="034A83"/>
                </a:solidFill>
                <a:latin typeface="Trebuchet MS" panose="020B0603020202020204" pitchFamily="34" charset="0"/>
                <a:ea typeface="+mn-ea"/>
                <a:cs typeface="+mn-cs"/>
              </a:defRPr>
            </a:pPr>
            <a:endParaRPr lang="es-CO"/>
          </a:p>
        </c:txPr>
        <c:crossAx val="-591171728"/>
        <c:crosses val="autoZero"/>
        <c:auto val="1"/>
        <c:lblAlgn val="ctr"/>
        <c:lblOffset val="100"/>
        <c:noMultiLvlLbl val="0"/>
      </c:catAx>
      <c:valAx>
        <c:axId val="-591171728"/>
        <c:scaling>
          <c:orientation val="minMax"/>
          <c:max val="12000"/>
          <c:min val="0"/>
        </c:scaling>
        <c:delete val="0"/>
        <c:axPos val="l"/>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34A83">
                    <a:alpha val="0"/>
                  </a:srgbClr>
                </a:solidFill>
                <a:latin typeface="Trebuchet MS" panose="020B0603020202020204" pitchFamily="34" charset="0"/>
                <a:ea typeface="+mn-ea"/>
                <a:cs typeface="+mn-cs"/>
              </a:defRPr>
            </a:pPr>
            <a:endParaRPr lang="es-CO"/>
          </a:p>
        </c:txPr>
        <c:crossAx val="-386828608"/>
        <c:crosses val="autoZero"/>
        <c:crossBetween val="between"/>
      </c:valAx>
      <c:valAx>
        <c:axId val="-591167376"/>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rgbClr val="034A83">
                    <a:alpha val="0"/>
                  </a:srgbClr>
                </a:solidFill>
                <a:latin typeface="Trebuchet MS" panose="020B0603020202020204" pitchFamily="34" charset="0"/>
                <a:ea typeface="+mn-ea"/>
                <a:cs typeface="+mn-cs"/>
              </a:defRPr>
            </a:pPr>
            <a:endParaRPr lang="es-CO"/>
          </a:p>
        </c:txPr>
        <c:crossAx val="-386718784"/>
        <c:crosses val="max"/>
        <c:crossBetween val="between"/>
      </c:valAx>
      <c:catAx>
        <c:axId val="-386718784"/>
        <c:scaling>
          <c:orientation val="minMax"/>
        </c:scaling>
        <c:delete val="1"/>
        <c:axPos val="b"/>
        <c:numFmt formatCode="General" sourceLinked="1"/>
        <c:majorTickMark val="out"/>
        <c:minorTickMark val="none"/>
        <c:tickLblPos val="nextTo"/>
        <c:crossAx val="-591167376"/>
        <c:crosses val="autoZero"/>
        <c:auto val="1"/>
        <c:lblAlgn val="ctr"/>
        <c:lblOffset val="100"/>
        <c:noMultiLvlLbl val="0"/>
      </c:cat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sz="1000">
          <a:solidFill>
            <a:srgbClr val="0A679A"/>
          </a:solidFill>
          <a:latin typeface="Trebuchet MS" panose="020B0603020202020204" pitchFamily="34" charset="0"/>
        </a:defRPr>
      </a:pPr>
      <a:endParaRPr lang="es-CO"/>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744602761586602"/>
          <c:y val="0.12375480935240704"/>
          <c:w val="0.78927948267227976"/>
          <c:h val="0.73007905250015159"/>
        </c:manualLayout>
      </c:layout>
      <c:barChart>
        <c:barDir val="col"/>
        <c:grouping val="stacked"/>
        <c:varyColors val="0"/>
        <c:ser>
          <c:idx val="0"/>
          <c:order val="0"/>
          <c:tx>
            <c:strRef>
              <c:f>Hoja1!$B$1</c:f>
              <c:strCache>
                <c:ptCount val="1"/>
                <c:pt idx="0">
                  <c:v>Ventas VIS</c:v>
                </c:pt>
              </c:strCache>
            </c:strRef>
          </c:tx>
          <c:spPr>
            <a:solidFill>
              <a:srgbClr val="034A83"/>
            </a:solidFill>
            <a:ln>
              <a:noFill/>
            </a:ln>
            <a:effectLst/>
          </c:spPr>
          <c:invertIfNegative val="0"/>
          <c:dPt>
            <c:idx val="0"/>
            <c:invertIfNegative val="0"/>
            <c:bubble3D val="0"/>
            <c:spPr>
              <a:solidFill>
                <a:srgbClr val="0AAAE5"/>
              </a:solidFill>
              <a:ln>
                <a:solidFill>
                  <a:srgbClr val="0AAAE5"/>
                </a:solidFill>
              </a:ln>
              <a:effectLst/>
            </c:spPr>
            <c:extLst>
              <c:ext xmlns:c16="http://schemas.microsoft.com/office/drawing/2014/chart" uri="{C3380CC4-5D6E-409C-BE32-E72D297353CC}">
                <c16:uniqueId val="{00000001-2F5B-9944-A29E-52CCB4D8BFFA}"/>
              </c:ext>
            </c:extLst>
          </c:dPt>
          <c:dPt>
            <c:idx val="1"/>
            <c:invertIfNegative val="0"/>
            <c:bubble3D val="0"/>
            <c:spPr>
              <a:solidFill>
                <a:srgbClr val="0AAAE5"/>
              </a:solidFill>
              <a:ln>
                <a:solidFill>
                  <a:srgbClr val="0AAAE5"/>
                </a:solidFill>
              </a:ln>
              <a:effectLst/>
            </c:spPr>
            <c:extLst>
              <c:ext xmlns:c16="http://schemas.microsoft.com/office/drawing/2014/chart" uri="{C3380CC4-5D6E-409C-BE32-E72D297353CC}">
                <c16:uniqueId val="{00000003-2F5B-9944-A29E-52CCB4D8BFFA}"/>
              </c:ext>
            </c:extLst>
          </c:dPt>
          <c:dPt>
            <c:idx val="5"/>
            <c:invertIfNegative val="0"/>
            <c:bubble3D val="0"/>
            <c:extLst>
              <c:ext xmlns:c16="http://schemas.microsoft.com/office/drawing/2014/chart" uri="{C3380CC4-5D6E-409C-BE32-E72D297353CC}">
                <c16:uniqueId val="{00000004-2F5B-9944-A29E-52CCB4D8BFFA}"/>
              </c:ext>
            </c:extLst>
          </c:dPt>
          <c:dPt>
            <c:idx val="8"/>
            <c:invertIfNegative val="0"/>
            <c:bubble3D val="0"/>
            <c:extLst>
              <c:ext xmlns:c16="http://schemas.microsoft.com/office/drawing/2014/chart" uri="{C3380CC4-5D6E-409C-BE32-E72D297353CC}">
                <c16:uniqueId val="{00000005-2F5B-9944-A29E-52CCB4D8BFFA}"/>
              </c:ext>
            </c:extLst>
          </c:dPt>
          <c:dPt>
            <c:idx val="9"/>
            <c:invertIfNegative val="0"/>
            <c:bubble3D val="0"/>
            <c:spPr>
              <a:solidFill>
                <a:srgbClr val="0AAAE5"/>
              </a:solidFill>
              <a:ln>
                <a:noFill/>
              </a:ln>
              <a:effectLst/>
            </c:spPr>
            <c:extLst>
              <c:ext xmlns:c16="http://schemas.microsoft.com/office/drawing/2014/chart" uri="{C3380CC4-5D6E-409C-BE32-E72D297353CC}">
                <c16:uniqueId val="{00000007-2F5B-9944-A29E-52CCB4D8BFFA}"/>
              </c:ext>
            </c:extLst>
          </c:dPt>
          <c:dLbls>
            <c:dLbl>
              <c:idx val="0"/>
              <c:layout>
                <c:manualLayout>
                  <c:x val="0"/>
                  <c:y val="-0.2729598521655916"/>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AAAE5"/>
                      </a:solidFill>
                      <a:latin typeface="Trebuchet MS" panose="020B0603020202020204" pitchFamily="34" charset="0"/>
                      <a:ea typeface="+mn-ea"/>
                      <a:cs typeface="+mn-cs"/>
                    </a:defRPr>
                  </a:pPr>
                  <a:endParaRPr lang="es-CO"/>
                </a:p>
              </c:txPr>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2F5B-9944-A29E-52CCB4D8BFFA}"/>
                </c:ext>
              </c:extLst>
            </c:dLbl>
            <c:dLbl>
              <c:idx val="1"/>
              <c:layout>
                <c:manualLayout>
                  <c:x val="-2.1551987201384553E-17"/>
                  <c:y val="-0.28422860241227349"/>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B0F0"/>
                      </a:solidFill>
                      <a:latin typeface="Trebuchet MS" panose="020B0603020202020204" pitchFamily="34" charset="0"/>
                      <a:ea typeface="+mn-ea"/>
                      <a:cs typeface="+mn-cs"/>
                    </a:defRPr>
                  </a:pPr>
                  <a:endParaRPr lang="es-CO"/>
                </a:p>
              </c:txPr>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F5B-9944-A29E-52CCB4D8BFFA}"/>
                </c:ext>
              </c:extLst>
            </c:dLbl>
            <c:dLbl>
              <c:idx val="2"/>
              <c:layout>
                <c:manualLayout>
                  <c:x val="-2.3511530369214767E-3"/>
                  <c:y val="-0.32678038511053187"/>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2F5B-9944-A29E-52CCB4D8BFFA}"/>
                </c:ext>
              </c:extLst>
            </c:dLbl>
            <c:dLbl>
              <c:idx val="3"/>
              <c:layout>
                <c:manualLayout>
                  <c:x val="-4.3103974402769105E-17"/>
                  <c:y val="-0.34885288358406991"/>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2F5B-9944-A29E-52CCB4D8BFFA}"/>
                </c:ext>
              </c:extLst>
            </c:dLbl>
            <c:dLbl>
              <c:idx val="4"/>
              <c:layout>
                <c:manualLayout>
                  <c:x val="-2.3511530369214337E-3"/>
                  <c:y val="-0.24884509760405338"/>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2F5B-9944-A29E-52CCB4D8BFFA}"/>
                </c:ext>
              </c:extLst>
            </c:dLbl>
            <c:dLbl>
              <c:idx val="5"/>
              <c:layout>
                <c:manualLayout>
                  <c:x val="-8.620794880553821E-17"/>
                  <c:y val="-0.10402198708993929"/>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2F5B-9944-A29E-52CCB4D8BFFA}"/>
                </c:ext>
              </c:extLst>
            </c:dLbl>
            <c:dLbl>
              <c:idx val="6"/>
              <c:layout>
                <c:manualLayout>
                  <c:x val="-8.620794880553821E-17"/>
                  <c:y val="-0.11308499723608494"/>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2F5B-9944-A29E-52CCB4D8BFFA}"/>
                </c:ext>
              </c:extLst>
            </c:dLbl>
            <c:dLbl>
              <c:idx val="7"/>
              <c:layout>
                <c:manualLayout>
                  <c:x val="-8.620794880553821E-17"/>
                  <c:y val="-0.18041927394550117"/>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2F5B-9944-A29E-52CCB4D8BFFA}"/>
                </c:ext>
              </c:extLst>
            </c:dLbl>
            <c:dLbl>
              <c:idx val="8"/>
              <c:layout>
                <c:manualLayout>
                  <c:x val="-2.3511530369214337E-3"/>
                  <c:y val="-0.26422186894146688"/>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2F5B-9944-A29E-52CCB4D8BFFA}"/>
                </c:ext>
              </c:extLst>
            </c:dLbl>
            <c:dLbl>
              <c:idx val="9"/>
              <c:layout>
                <c:manualLayout>
                  <c:x val="0"/>
                  <c:y val="-0.27996615578991141"/>
                </c:manualLayout>
              </c:layout>
              <c:numFmt formatCode="#,##0" sourceLinked="0"/>
              <c:spPr>
                <a:solidFill>
                  <a:srgbClr val="0AAAE5"/>
                </a:solid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Trebuchet MS" panose="020B0603020202020204" pitchFamily="34" charset="0"/>
                      <a:ea typeface="+mn-ea"/>
                      <a:cs typeface="+mn-cs"/>
                    </a:defRPr>
                  </a:pPr>
                  <a:endParaRPr lang="es-CO"/>
                </a:p>
              </c:txPr>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2F5B-9944-A29E-52CCB4D8BFFA}"/>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34A83"/>
                    </a:solidFill>
                    <a:latin typeface="Trebuchet MS" panose="020B0603020202020204" pitchFamily="34" charset="0"/>
                    <a:ea typeface="+mn-ea"/>
                    <a:cs typeface="+mn-cs"/>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rgbClr val="C00000">
                          <a:alpha val="0"/>
                        </a:srgbClr>
                      </a:solidFill>
                      <a:round/>
                    </a:ln>
                    <a:effectLst/>
                  </c:spPr>
                </c15:leaderLines>
              </c:ext>
            </c:extLst>
          </c:dLbls>
          <c:cat>
            <c:strRef>
              <c:f>Hoja1!$A$2:$A$11</c:f>
              <c:strCache>
                <c:ptCount val="10"/>
                <c:pt idx="0">
                  <c:v>jul-19</c:v>
                </c:pt>
                <c:pt idx="1">
                  <c:v>ago-19</c:v>
                </c:pt>
                <c:pt idx="2">
                  <c:v>ene-20</c:v>
                </c:pt>
                <c:pt idx="3">
                  <c:v>feb-20</c:v>
                </c:pt>
                <c:pt idx="4">
                  <c:v>mar-20</c:v>
                </c:pt>
                <c:pt idx="5">
                  <c:v>abr-20</c:v>
                </c:pt>
                <c:pt idx="6">
                  <c:v>may-20</c:v>
                </c:pt>
                <c:pt idx="7">
                  <c:v>jun-20</c:v>
                </c:pt>
                <c:pt idx="8">
                  <c:v>jul-20</c:v>
                </c:pt>
                <c:pt idx="9">
                  <c:v>ago-20</c:v>
                </c:pt>
              </c:strCache>
            </c:strRef>
          </c:cat>
          <c:val>
            <c:numRef>
              <c:f>Hoja1!$B$2:$B$11</c:f>
              <c:numCache>
                <c:formatCode>0</c:formatCode>
                <c:ptCount val="10"/>
                <c:pt idx="0">
                  <c:v>3960</c:v>
                </c:pt>
                <c:pt idx="1">
                  <c:v>4047</c:v>
                </c:pt>
                <c:pt idx="2">
                  <c:v>4776</c:v>
                </c:pt>
                <c:pt idx="3">
                  <c:v>5313</c:v>
                </c:pt>
                <c:pt idx="4">
                  <c:v>3427</c:v>
                </c:pt>
                <c:pt idx="5">
                  <c:v>1065</c:v>
                </c:pt>
                <c:pt idx="6">
                  <c:v>1267</c:v>
                </c:pt>
                <c:pt idx="7">
                  <c:v>2355</c:v>
                </c:pt>
                <c:pt idx="8">
                  <c:v>3696</c:v>
                </c:pt>
                <c:pt idx="9">
                  <c:v>3896</c:v>
                </c:pt>
              </c:numCache>
            </c:numRef>
          </c:val>
          <c:extLst>
            <c:ext xmlns:c16="http://schemas.microsoft.com/office/drawing/2014/chart" uri="{C3380CC4-5D6E-409C-BE32-E72D297353CC}">
              <c16:uniqueId val="{0000000D-2F5B-9944-A29E-52CCB4D8BFFA}"/>
            </c:ext>
          </c:extLst>
        </c:ser>
        <c:dLbls>
          <c:showLegendKey val="0"/>
          <c:showVal val="0"/>
          <c:showCatName val="0"/>
          <c:showSerName val="0"/>
          <c:showPercent val="0"/>
          <c:showBubbleSize val="0"/>
        </c:dLbls>
        <c:gapWidth val="100"/>
        <c:overlap val="100"/>
        <c:axId val="-320375056"/>
        <c:axId val="-320381040"/>
      </c:barChart>
      <c:lineChart>
        <c:grouping val="standard"/>
        <c:varyColors val="0"/>
        <c:ser>
          <c:idx val="1"/>
          <c:order val="1"/>
          <c:tx>
            <c:strRef>
              <c:f>Hoja1!$C$1</c:f>
              <c:strCache>
                <c:ptCount val="1"/>
                <c:pt idx="0">
                  <c:v>Promedio 2019</c:v>
                </c:pt>
              </c:strCache>
            </c:strRef>
          </c:tx>
          <c:spPr>
            <a:ln w="28575" cap="rnd">
              <a:solidFill>
                <a:srgbClr val="7C4C5E"/>
              </a:solidFill>
              <a:prstDash val="dash"/>
              <a:round/>
            </a:ln>
            <a:effectLst/>
          </c:spPr>
          <c:marker>
            <c:symbol val="none"/>
          </c:marker>
          <c:dLbls>
            <c:dLbl>
              <c:idx val="9"/>
              <c:layout>
                <c:manualLayout>
                  <c:x val="1.1755765184607168E-2"/>
                  <c:y val="4.9304017500985085E-2"/>
                </c:manualLayout>
              </c:layout>
              <c:tx>
                <c:rich>
                  <a:bodyPr rot="0" spcFirstLastPara="1" vertOverflow="ellipsis" vert="horz" wrap="square" lIns="38100" tIns="19050" rIns="38100" bIns="19050" anchor="ctr" anchorCtr="1">
                    <a:noAutofit/>
                  </a:bodyPr>
                  <a:lstStyle/>
                  <a:p>
                    <a:pPr>
                      <a:defRPr sz="1000" b="0" i="0" u="none" strike="noStrike" kern="1200" baseline="0">
                        <a:solidFill>
                          <a:srgbClr val="7C4C5E"/>
                        </a:solidFill>
                        <a:latin typeface="Trebuchet MS" panose="020B0603020202020204" pitchFamily="34" charset="0"/>
                        <a:ea typeface="+mn-ea"/>
                        <a:cs typeface="+mn-cs"/>
                      </a:defRPr>
                    </a:pPr>
                    <a:fld id="{4183EE5D-26A6-4D47-85BC-56BF9D77210C}" type="VALUE">
                      <a:rPr lang="en-US" sz="1100" b="1" smtClean="0">
                        <a:solidFill>
                          <a:srgbClr val="7C4C5E"/>
                        </a:solidFill>
                      </a:rPr>
                      <a:pPr>
                        <a:defRPr sz="1000" b="0" i="0" u="none" strike="noStrike" kern="1200" baseline="0">
                          <a:solidFill>
                            <a:srgbClr val="7C4C5E"/>
                          </a:solidFill>
                          <a:latin typeface="Trebuchet MS" panose="020B0603020202020204" pitchFamily="34" charset="0"/>
                          <a:ea typeface="+mn-ea"/>
                          <a:cs typeface="+mn-cs"/>
                        </a:defRPr>
                      </a:pPr>
                      <a:t>[VALOR]</a:t>
                    </a:fld>
                    <a:r>
                      <a:rPr lang="en-US" dirty="0">
                        <a:solidFill>
                          <a:srgbClr val="7C4C5E"/>
                        </a:solidFill>
                      </a:rPr>
                      <a:t> </a:t>
                    </a:r>
                  </a:p>
                  <a:p>
                    <a:pPr>
                      <a:defRPr sz="1000" b="0" i="0" u="none" strike="noStrike" kern="1200" baseline="0">
                        <a:solidFill>
                          <a:srgbClr val="7C4C5E"/>
                        </a:solidFill>
                        <a:latin typeface="Trebuchet MS" panose="020B0603020202020204" pitchFamily="34" charset="0"/>
                        <a:ea typeface="+mn-ea"/>
                        <a:cs typeface="+mn-cs"/>
                      </a:defRPr>
                    </a:pPr>
                    <a:r>
                      <a:rPr lang="en-US" noProof="0" dirty="0">
                        <a:solidFill>
                          <a:srgbClr val="7C4C5E"/>
                        </a:solidFill>
                      </a:rPr>
                      <a:t>Promedio</a:t>
                    </a:r>
                    <a:r>
                      <a:rPr lang="en-US" dirty="0">
                        <a:solidFill>
                          <a:srgbClr val="7C4C5E"/>
                        </a:solidFill>
                      </a:rPr>
                      <a:t> 2019</a:t>
                    </a:r>
                  </a:p>
                </c:rich>
              </c:tx>
              <c:numFmt formatCode="#,##0" sourceLinked="0"/>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2075521997628483"/>
                      <c:h val="0.13481909674436041"/>
                    </c:manualLayout>
                  </c15:layout>
                  <c15:dlblFieldTable/>
                  <c15:showDataLabelsRange val="0"/>
                </c:ext>
                <c:ext xmlns:c16="http://schemas.microsoft.com/office/drawing/2014/chart" uri="{C3380CC4-5D6E-409C-BE32-E72D297353CC}">
                  <c16:uniqueId val="{0000000E-2F5B-9944-A29E-52CCB4D8BFFA}"/>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A679A"/>
                    </a:solidFill>
                    <a:latin typeface="Trebuchet MS" panose="020B0603020202020204" pitchFamily="34" charset="0"/>
                    <a:ea typeface="+mn-ea"/>
                    <a:cs typeface="+mn-cs"/>
                  </a:defRPr>
                </a:pPr>
                <a:endParaRPr lang="es-CO"/>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rgbClr val="C00000">
                          <a:alpha val="0"/>
                        </a:srgbClr>
                      </a:solidFill>
                      <a:round/>
                    </a:ln>
                    <a:effectLst/>
                  </c:spPr>
                </c15:leaderLines>
              </c:ext>
            </c:extLst>
          </c:dLbls>
          <c:cat>
            <c:strRef>
              <c:f>Hoja1!$A$2:$A$11</c:f>
              <c:strCache>
                <c:ptCount val="10"/>
                <c:pt idx="0">
                  <c:v>jul-19</c:v>
                </c:pt>
                <c:pt idx="1">
                  <c:v>ago-19</c:v>
                </c:pt>
                <c:pt idx="2">
                  <c:v>ene-20</c:v>
                </c:pt>
                <c:pt idx="3">
                  <c:v>feb-20</c:v>
                </c:pt>
                <c:pt idx="4">
                  <c:v>mar-20</c:v>
                </c:pt>
                <c:pt idx="5">
                  <c:v>abr-20</c:v>
                </c:pt>
                <c:pt idx="6">
                  <c:v>may-20</c:v>
                </c:pt>
                <c:pt idx="7">
                  <c:v>jun-20</c:v>
                </c:pt>
                <c:pt idx="8">
                  <c:v>jul-20</c:v>
                </c:pt>
                <c:pt idx="9">
                  <c:v>ago-20</c:v>
                </c:pt>
              </c:strCache>
            </c:strRef>
          </c:cat>
          <c:val>
            <c:numRef>
              <c:f>Hoja1!$C$2:$C$11</c:f>
              <c:numCache>
                <c:formatCode>0</c:formatCode>
                <c:ptCount val="10"/>
                <c:pt idx="0">
                  <c:v>4153.4160000000002</c:v>
                </c:pt>
                <c:pt idx="1">
                  <c:v>4153.4160000000002</c:v>
                </c:pt>
                <c:pt idx="2">
                  <c:v>4153.4160000000002</c:v>
                </c:pt>
                <c:pt idx="3">
                  <c:v>4153.4160000000002</c:v>
                </c:pt>
                <c:pt idx="4">
                  <c:v>4153.4160000000002</c:v>
                </c:pt>
                <c:pt idx="5">
                  <c:v>4153.4160000000002</c:v>
                </c:pt>
                <c:pt idx="6">
                  <c:v>4153.4160000000002</c:v>
                </c:pt>
                <c:pt idx="7">
                  <c:v>4153.4160000000002</c:v>
                </c:pt>
                <c:pt idx="8">
                  <c:v>4153.4160000000002</c:v>
                </c:pt>
                <c:pt idx="9">
                  <c:v>4153.4160000000002</c:v>
                </c:pt>
              </c:numCache>
            </c:numRef>
          </c:val>
          <c:smooth val="0"/>
          <c:extLst>
            <c:ext xmlns:c16="http://schemas.microsoft.com/office/drawing/2014/chart" uri="{C3380CC4-5D6E-409C-BE32-E72D297353CC}">
              <c16:uniqueId val="{0000000F-2F5B-9944-A29E-52CCB4D8BFFA}"/>
            </c:ext>
          </c:extLst>
        </c:ser>
        <c:ser>
          <c:idx val="2"/>
          <c:order val="2"/>
          <c:tx>
            <c:strRef>
              <c:f>Hoja1!$D$1</c:f>
              <c:strCache>
                <c:ptCount val="1"/>
                <c:pt idx="0">
                  <c:v>Promedio 2016-2018</c:v>
                </c:pt>
              </c:strCache>
            </c:strRef>
          </c:tx>
          <c:spPr>
            <a:ln w="28575" cap="rnd">
              <a:solidFill>
                <a:srgbClr val="BF869D"/>
              </a:solidFill>
              <a:prstDash val="dash"/>
              <a:round/>
            </a:ln>
            <a:effectLst/>
          </c:spPr>
          <c:marker>
            <c:symbol val="none"/>
          </c:marker>
          <c:dLbls>
            <c:dLbl>
              <c:idx val="9"/>
              <c:layout/>
              <c:tx>
                <c:rich>
                  <a:bodyPr rot="0" spcFirstLastPara="1" vertOverflow="ellipsis" vert="horz" wrap="square" lIns="38100" tIns="19050" rIns="38100" bIns="19050" anchor="ctr" anchorCtr="1">
                    <a:noAutofit/>
                  </a:bodyPr>
                  <a:lstStyle/>
                  <a:p>
                    <a:pPr>
                      <a:defRPr sz="1000" b="0" i="0" u="none" strike="noStrike" kern="1200" baseline="0">
                        <a:solidFill>
                          <a:srgbClr val="7C4C5E"/>
                        </a:solidFill>
                        <a:latin typeface="Trebuchet MS" panose="020B0603020202020204" pitchFamily="34" charset="0"/>
                        <a:ea typeface="+mn-ea"/>
                        <a:cs typeface="+mn-cs"/>
                      </a:defRPr>
                    </a:pPr>
                    <a:fld id="{DFDF42FB-8F68-4EC4-9D0D-FBCDD901E490}" type="VALUE">
                      <a:rPr lang="en-US" sz="1100" b="1" smtClean="0">
                        <a:solidFill>
                          <a:srgbClr val="7C4C5E"/>
                        </a:solidFill>
                      </a:rPr>
                      <a:pPr>
                        <a:defRPr sz="1000" b="0" i="0" u="none" strike="noStrike" kern="1200" baseline="0">
                          <a:solidFill>
                            <a:srgbClr val="7C4C5E"/>
                          </a:solidFill>
                          <a:latin typeface="Trebuchet MS" panose="020B0603020202020204" pitchFamily="34" charset="0"/>
                          <a:ea typeface="+mn-ea"/>
                          <a:cs typeface="+mn-cs"/>
                        </a:defRPr>
                      </a:pPr>
                      <a:t>[VALOR]</a:t>
                    </a:fld>
                    <a:endParaRPr lang="en-US" b="1" dirty="0">
                      <a:solidFill>
                        <a:srgbClr val="7C4C5E"/>
                      </a:solidFill>
                    </a:endParaRPr>
                  </a:p>
                  <a:p>
                    <a:pPr>
                      <a:defRPr sz="1000" b="0" i="0" u="none" strike="noStrike" kern="1200" baseline="0">
                        <a:solidFill>
                          <a:srgbClr val="7C4C5E"/>
                        </a:solidFill>
                        <a:latin typeface="Trebuchet MS" panose="020B0603020202020204" pitchFamily="34" charset="0"/>
                        <a:ea typeface="+mn-ea"/>
                        <a:cs typeface="+mn-cs"/>
                      </a:defRPr>
                    </a:pPr>
                    <a:r>
                      <a:rPr lang="en-US" noProof="0" dirty="0">
                        <a:solidFill>
                          <a:srgbClr val="7C4C5E"/>
                        </a:solidFill>
                      </a:rPr>
                      <a:t>Promedio</a:t>
                    </a:r>
                    <a:r>
                      <a:rPr lang="en-US" baseline="0" dirty="0">
                        <a:solidFill>
                          <a:srgbClr val="7C4C5E"/>
                        </a:solidFill>
                      </a:rPr>
                      <a:t> 2016-208</a:t>
                    </a:r>
                  </a:p>
                </c:rich>
              </c:tx>
              <c:numFmt formatCode="#,##0" sourceLinked="0"/>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15:dlblFieldTable/>
                  <c15:showDataLabelsRange val="0"/>
                </c:ext>
                <c:ext xmlns:c16="http://schemas.microsoft.com/office/drawing/2014/chart" uri="{C3380CC4-5D6E-409C-BE32-E72D297353CC}">
                  <c16:uniqueId val="{00000010-2F5B-9944-A29E-52CCB4D8BFFA}"/>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A679A"/>
                    </a:solidFill>
                    <a:latin typeface="Trebuchet MS" panose="020B0603020202020204" pitchFamily="34" charset="0"/>
                    <a:ea typeface="+mn-ea"/>
                    <a:cs typeface="+mn-cs"/>
                  </a:defRPr>
                </a:pPr>
                <a:endParaRPr lang="es-CO"/>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Hoja1!$A$2:$A$11</c:f>
              <c:strCache>
                <c:ptCount val="10"/>
                <c:pt idx="0">
                  <c:v>jul-19</c:v>
                </c:pt>
                <c:pt idx="1">
                  <c:v>ago-19</c:v>
                </c:pt>
                <c:pt idx="2">
                  <c:v>ene-20</c:v>
                </c:pt>
                <c:pt idx="3">
                  <c:v>feb-20</c:v>
                </c:pt>
                <c:pt idx="4">
                  <c:v>mar-20</c:v>
                </c:pt>
                <c:pt idx="5">
                  <c:v>abr-20</c:v>
                </c:pt>
                <c:pt idx="6">
                  <c:v>may-20</c:v>
                </c:pt>
                <c:pt idx="7">
                  <c:v>jun-20</c:v>
                </c:pt>
                <c:pt idx="8">
                  <c:v>jul-20</c:v>
                </c:pt>
                <c:pt idx="9">
                  <c:v>ago-20</c:v>
                </c:pt>
              </c:strCache>
            </c:strRef>
          </c:cat>
          <c:val>
            <c:numRef>
              <c:f>Hoja1!$D$2:$D$11</c:f>
              <c:numCache>
                <c:formatCode>0</c:formatCode>
                <c:ptCount val="10"/>
                <c:pt idx="0">
                  <c:v>4838.4719999999998</c:v>
                </c:pt>
                <c:pt idx="1">
                  <c:v>4838.4719999999998</c:v>
                </c:pt>
                <c:pt idx="2">
                  <c:v>4838.4719999999998</c:v>
                </c:pt>
                <c:pt idx="3">
                  <c:v>4838.4719999999998</c:v>
                </c:pt>
                <c:pt idx="4">
                  <c:v>4838.4719999999998</c:v>
                </c:pt>
                <c:pt idx="5">
                  <c:v>4838.4719999999998</c:v>
                </c:pt>
                <c:pt idx="6">
                  <c:v>4838.4719999999998</c:v>
                </c:pt>
                <c:pt idx="7">
                  <c:v>4838.4719999999998</c:v>
                </c:pt>
                <c:pt idx="8">
                  <c:v>4838.4719999999998</c:v>
                </c:pt>
                <c:pt idx="9">
                  <c:v>4838.4719999999998</c:v>
                </c:pt>
              </c:numCache>
            </c:numRef>
          </c:val>
          <c:smooth val="0"/>
          <c:extLst>
            <c:ext xmlns:c16="http://schemas.microsoft.com/office/drawing/2014/chart" uri="{C3380CC4-5D6E-409C-BE32-E72D297353CC}">
              <c16:uniqueId val="{00000011-2F5B-9944-A29E-52CCB4D8BFFA}"/>
            </c:ext>
          </c:extLst>
        </c:ser>
        <c:dLbls>
          <c:showLegendKey val="0"/>
          <c:showVal val="0"/>
          <c:showCatName val="0"/>
          <c:showSerName val="0"/>
          <c:showPercent val="0"/>
          <c:showBubbleSize val="0"/>
        </c:dLbls>
        <c:marker val="1"/>
        <c:smooth val="0"/>
        <c:axId val="-320376688"/>
        <c:axId val="-320374512"/>
      </c:lineChart>
      <c:catAx>
        <c:axId val="-320375056"/>
        <c:scaling>
          <c:orientation val="minMax"/>
        </c:scaling>
        <c:delete val="0"/>
        <c:axPos val="b"/>
        <c:numFmt formatCode="General" sourceLinked="1"/>
        <c:majorTickMark val="none"/>
        <c:minorTickMark val="none"/>
        <c:tickLblPos val="nextTo"/>
        <c:spPr>
          <a:noFill/>
          <a:ln w="9525" cap="flat" cmpd="sng" algn="ctr">
            <a:solidFill>
              <a:schemeClr val="bg1">
                <a:lumMod val="85000"/>
              </a:schemeClr>
            </a:solidFill>
            <a:round/>
          </a:ln>
          <a:effectLst/>
        </c:spPr>
        <c:txPr>
          <a:bodyPr rot="-5400000" spcFirstLastPara="1" vertOverflow="ellipsis" wrap="square" anchor="ctr" anchorCtr="1"/>
          <a:lstStyle/>
          <a:p>
            <a:pPr>
              <a:defRPr sz="1200" b="0" i="0" u="none" strike="noStrike" kern="1200" baseline="0">
                <a:solidFill>
                  <a:srgbClr val="034A83"/>
                </a:solidFill>
                <a:latin typeface="Trebuchet MS" panose="020B0603020202020204" pitchFamily="34" charset="0"/>
                <a:ea typeface="+mn-ea"/>
                <a:cs typeface="+mn-cs"/>
              </a:defRPr>
            </a:pPr>
            <a:endParaRPr lang="es-CO"/>
          </a:p>
        </c:txPr>
        <c:crossAx val="-320381040"/>
        <c:crosses val="autoZero"/>
        <c:auto val="1"/>
        <c:lblAlgn val="ctr"/>
        <c:lblOffset val="100"/>
        <c:noMultiLvlLbl val="0"/>
      </c:catAx>
      <c:valAx>
        <c:axId val="-320381040"/>
        <c:scaling>
          <c:orientation val="minMax"/>
        </c:scaling>
        <c:delete val="0"/>
        <c:axPos val="l"/>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34A83">
                    <a:alpha val="0"/>
                  </a:srgbClr>
                </a:solidFill>
                <a:latin typeface="Trebuchet MS" panose="020B0603020202020204" pitchFamily="34" charset="0"/>
                <a:ea typeface="+mn-ea"/>
                <a:cs typeface="+mn-cs"/>
              </a:defRPr>
            </a:pPr>
            <a:endParaRPr lang="es-CO"/>
          </a:p>
        </c:txPr>
        <c:crossAx val="-320375056"/>
        <c:crosses val="autoZero"/>
        <c:crossBetween val="between"/>
      </c:valAx>
      <c:valAx>
        <c:axId val="-320374512"/>
        <c:scaling>
          <c:orientation val="minMax"/>
          <c:min val="300"/>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rgbClr val="034A83">
                    <a:alpha val="0"/>
                  </a:srgbClr>
                </a:solidFill>
                <a:latin typeface="Trebuchet MS" panose="020B0603020202020204" pitchFamily="34" charset="0"/>
                <a:ea typeface="+mn-ea"/>
                <a:cs typeface="+mn-cs"/>
              </a:defRPr>
            </a:pPr>
            <a:endParaRPr lang="es-CO"/>
          </a:p>
        </c:txPr>
        <c:crossAx val="-320376688"/>
        <c:crosses val="max"/>
        <c:crossBetween val="between"/>
      </c:valAx>
      <c:catAx>
        <c:axId val="-320376688"/>
        <c:scaling>
          <c:orientation val="minMax"/>
        </c:scaling>
        <c:delete val="1"/>
        <c:axPos val="b"/>
        <c:numFmt formatCode="General" sourceLinked="1"/>
        <c:majorTickMark val="out"/>
        <c:minorTickMark val="none"/>
        <c:tickLblPos val="nextTo"/>
        <c:crossAx val="-320374512"/>
        <c:crosses val="autoZero"/>
        <c:auto val="1"/>
        <c:lblAlgn val="ctr"/>
        <c:lblOffset val="100"/>
        <c:noMultiLvlLbl val="0"/>
      </c:cat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sz="1000">
          <a:solidFill>
            <a:srgbClr val="0A679A"/>
          </a:solidFill>
          <a:latin typeface="Trebuchet MS" panose="020B0603020202020204" pitchFamily="34" charset="0"/>
        </a:defRPr>
      </a:pPr>
      <a:endParaRPr lang="es-CO"/>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1200" b="1"/>
              <a:t>Giros a departamentos por recaudo de sobretasa al ACPM - 2020 </a:t>
            </a:r>
            <a:br>
              <a:rPr lang="en-US" sz="1200" b="1"/>
            </a:br>
            <a:r>
              <a:rPr lang="en-US" sz="1200" b="1"/>
              <a:t>(miles de millones)</a:t>
            </a: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lineChart>
        <c:grouping val="standard"/>
        <c:varyColors val="0"/>
        <c:ser>
          <c:idx val="0"/>
          <c:order val="0"/>
          <c:spPr>
            <a:ln w="28575" cap="rnd">
              <a:solidFill>
                <a:schemeClr val="accent1"/>
              </a:solidFill>
              <a:round/>
            </a:ln>
            <a:effectLst/>
          </c:spPr>
          <c:marker>
            <c:symbol val="none"/>
          </c:marker>
          <c:cat>
            <c:strRef>
              <c:f>GiroDepartamentoPeriodoGravable!$C$43:$I$43</c:f>
              <c:strCache>
                <c:ptCount val="7"/>
                <c:pt idx="0">
                  <c:v>Enero</c:v>
                </c:pt>
                <c:pt idx="1">
                  <c:v>Febrero</c:v>
                </c:pt>
                <c:pt idx="2">
                  <c:v>Marzo</c:v>
                </c:pt>
                <c:pt idx="3">
                  <c:v>Abril</c:v>
                </c:pt>
                <c:pt idx="4">
                  <c:v>Mayo</c:v>
                </c:pt>
                <c:pt idx="5">
                  <c:v>Junio</c:v>
                </c:pt>
                <c:pt idx="6">
                  <c:v>Julio</c:v>
                </c:pt>
              </c:strCache>
            </c:strRef>
          </c:cat>
          <c:val>
            <c:numRef>
              <c:f>GiroDepartamentoPeriodoGravable!$C$44:$I$44</c:f>
              <c:numCache>
                <c:formatCode>[$-10409]"$"#,##0;\("$"#,##0\)</c:formatCode>
                <c:ptCount val="7"/>
                <c:pt idx="0">
                  <c:v>24271.611018</c:v>
                </c:pt>
                <c:pt idx="1">
                  <c:v>24355.100382000001</c:v>
                </c:pt>
                <c:pt idx="2">
                  <c:v>20668.705858000001</c:v>
                </c:pt>
                <c:pt idx="3">
                  <c:v>12714.94758</c:v>
                </c:pt>
                <c:pt idx="4">
                  <c:v>16882.325379000002</c:v>
                </c:pt>
                <c:pt idx="5">
                  <c:v>37423.449412000002</c:v>
                </c:pt>
                <c:pt idx="6">
                  <c:v>41667.991489</c:v>
                </c:pt>
              </c:numCache>
            </c:numRef>
          </c:val>
          <c:smooth val="0"/>
          <c:extLst>
            <c:ext xmlns:c16="http://schemas.microsoft.com/office/drawing/2014/chart" uri="{C3380CC4-5D6E-409C-BE32-E72D297353CC}">
              <c16:uniqueId val="{00000000-A12A-124E-8DB1-4A5CB23B65DA}"/>
            </c:ext>
          </c:extLst>
        </c:ser>
        <c:dLbls>
          <c:showLegendKey val="0"/>
          <c:showVal val="0"/>
          <c:showCatName val="0"/>
          <c:showSerName val="0"/>
          <c:showPercent val="0"/>
          <c:showBubbleSize val="0"/>
        </c:dLbls>
        <c:smooth val="0"/>
        <c:axId val="30559967"/>
        <c:axId val="2132573456"/>
      </c:lineChart>
      <c:catAx>
        <c:axId val="30559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2132573456"/>
        <c:crosses val="autoZero"/>
        <c:auto val="1"/>
        <c:lblAlgn val="ctr"/>
        <c:lblOffset val="100"/>
        <c:noMultiLvlLbl val="0"/>
      </c:catAx>
      <c:valAx>
        <c:axId val="2132573456"/>
        <c:scaling>
          <c:orientation val="minMax"/>
        </c:scaling>
        <c:delete val="0"/>
        <c:axPos val="l"/>
        <c:majorGridlines>
          <c:spPr>
            <a:ln w="9525" cap="flat" cmpd="sng" algn="ctr">
              <a:noFill/>
              <a:round/>
            </a:ln>
            <a:effectLst/>
          </c:spPr>
        </c:majorGridlines>
        <c:numFmt formatCode="[$-10409]&quot;$&quot;#,##0;\(&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30559967"/>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4D7732-2E95-47E5-9711-50584F769B07}" type="doc">
      <dgm:prSet loTypeId="urn:microsoft.com/office/officeart/2005/8/layout/hierarchy3" loCatId="list" qsTypeId="urn:microsoft.com/office/officeart/2005/8/quickstyle/simple1" qsCatId="simple" csTypeId="urn:microsoft.com/office/officeart/2005/8/colors/accent1_2" csCatId="accent1" phldr="1"/>
      <dgm:spPr/>
    </dgm:pt>
    <dgm:pt modelId="{8C210D39-35B0-4EB4-AEF6-03961251F913}">
      <dgm:prSet phldrT="[Texto]"/>
      <dgm:spPr/>
      <dgm:t>
        <a:bodyPr/>
        <a:lstStyle/>
        <a:p>
          <a:r>
            <a:rPr lang="es-ES" dirty="0"/>
            <a:t>Cobertura del 80%</a:t>
          </a:r>
        </a:p>
      </dgm:t>
    </dgm:pt>
    <dgm:pt modelId="{6B55626E-608D-409F-B416-38A1F6CF1BD1}" type="parTrans" cxnId="{A0B95311-C394-4252-90CF-B9E4A02E89F8}">
      <dgm:prSet/>
      <dgm:spPr/>
      <dgm:t>
        <a:bodyPr/>
        <a:lstStyle/>
        <a:p>
          <a:endParaRPr lang="es-ES"/>
        </a:p>
      </dgm:t>
    </dgm:pt>
    <dgm:pt modelId="{6A9B53DD-475A-4A10-99CD-19CEBCEF27CC}" type="sibTrans" cxnId="{A0B95311-C394-4252-90CF-B9E4A02E89F8}">
      <dgm:prSet/>
      <dgm:spPr/>
      <dgm:t>
        <a:bodyPr/>
        <a:lstStyle/>
        <a:p>
          <a:endParaRPr lang="es-ES"/>
        </a:p>
      </dgm:t>
    </dgm:pt>
    <dgm:pt modelId="{E1C77CF8-365C-4B34-842B-CE02322E16CB}">
      <dgm:prSet phldrT="[Texto]"/>
      <dgm:spPr/>
      <dgm:t>
        <a:bodyPr/>
        <a:lstStyle/>
        <a:p>
          <a:r>
            <a:rPr lang="es-ES" dirty="0"/>
            <a:t>Cobertura del 125%</a:t>
          </a:r>
        </a:p>
      </dgm:t>
    </dgm:pt>
    <dgm:pt modelId="{311F83A3-6292-4AB1-9D34-7DF5C4EB1C1F}" type="parTrans" cxnId="{E1BFCAF6-205C-4B27-9F65-9759D300C12B}">
      <dgm:prSet/>
      <dgm:spPr/>
      <dgm:t>
        <a:bodyPr/>
        <a:lstStyle/>
        <a:p>
          <a:endParaRPr lang="es-ES"/>
        </a:p>
      </dgm:t>
    </dgm:pt>
    <dgm:pt modelId="{9707C932-0BE9-424E-AEEE-9F9C85925437}" type="sibTrans" cxnId="{E1BFCAF6-205C-4B27-9F65-9759D300C12B}">
      <dgm:prSet/>
      <dgm:spPr/>
      <dgm:t>
        <a:bodyPr/>
        <a:lstStyle/>
        <a:p>
          <a:endParaRPr lang="es-ES"/>
        </a:p>
      </dgm:t>
    </dgm:pt>
    <dgm:pt modelId="{9780A9C2-17E5-44DA-8AFD-999EAE90FD54}">
      <dgm:prSet phldrT="[Texto]"/>
      <dgm:spPr/>
      <dgm:t>
        <a:bodyPr/>
        <a:lstStyle/>
        <a:p>
          <a:r>
            <a:rPr lang="es-ES" dirty="0"/>
            <a:t>Cobertura del 125%</a:t>
          </a:r>
        </a:p>
      </dgm:t>
    </dgm:pt>
    <dgm:pt modelId="{C8AE75F9-85B3-4542-86AB-CBC58B2B3993}" type="parTrans" cxnId="{3276C0E5-BB2C-4731-AD38-323D4E585F0B}">
      <dgm:prSet/>
      <dgm:spPr/>
      <dgm:t>
        <a:bodyPr/>
        <a:lstStyle/>
        <a:p>
          <a:endParaRPr lang="es-ES"/>
        </a:p>
      </dgm:t>
    </dgm:pt>
    <dgm:pt modelId="{917486DD-BD2A-4209-87B7-F1A16E1057C5}" type="sibTrans" cxnId="{3276C0E5-BB2C-4731-AD38-323D4E585F0B}">
      <dgm:prSet/>
      <dgm:spPr/>
      <dgm:t>
        <a:bodyPr/>
        <a:lstStyle/>
        <a:p>
          <a:endParaRPr lang="es-ES"/>
        </a:p>
      </dgm:t>
    </dgm:pt>
    <dgm:pt modelId="{EFDA7A7A-CF97-4364-861F-AA04C4B96EB5}" type="pres">
      <dgm:prSet presAssocID="{D54D7732-2E95-47E5-9711-50584F769B07}" presName="diagram" presStyleCnt="0">
        <dgm:presLayoutVars>
          <dgm:chPref val="1"/>
          <dgm:dir/>
          <dgm:animOne val="branch"/>
          <dgm:animLvl val="lvl"/>
          <dgm:resizeHandles/>
        </dgm:presLayoutVars>
      </dgm:prSet>
      <dgm:spPr/>
    </dgm:pt>
    <dgm:pt modelId="{AC5973E0-8055-4DB4-BD95-A7E7FE0FED77}" type="pres">
      <dgm:prSet presAssocID="{8C210D39-35B0-4EB4-AEF6-03961251F913}" presName="root" presStyleCnt="0"/>
      <dgm:spPr/>
    </dgm:pt>
    <dgm:pt modelId="{4199301B-5919-4D31-B74A-2A916D0A50FB}" type="pres">
      <dgm:prSet presAssocID="{8C210D39-35B0-4EB4-AEF6-03961251F913}" presName="rootComposite" presStyleCnt="0"/>
      <dgm:spPr/>
    </dgm:pt>
    <dgm:pt modelId="{60C89926-9FA5-40AE-8498-3728739588D2}" type="pres">
      <dgm:prSet presAssocID="{8C210D39-35B0-4EB4-AEF6-03961251F913}" presName="rootText" presStyleLbl="node1" presStyleIdx="0" presStyleCnt="3"/>
      <dgm:spPr/>
      <dgm:t>
        <a:bodyPr/>
        <a:lstStyle/>
        <a:p>
          <a:endParaRPr lang="es-ES"/>
        </a:p>
      </dgm:t>
    </dgm:pt>
    <dgm:pt modelId="{EB88EF94-6F2A-4BF5-9278-A3D507BB475D}" type="pres">
      <dgm:prSet presAssocID="{8C210D39-35B0-4EB4-AEF6-03961251F913}" presName="rootConnector" presStyleLbl="node1" presStyleIdx="0" presStyleCnt="3"/>
      <dgm:spPr/>
      <dgm:t>
        <a:bodyPr/>
        <a:lstStyle/>
        <a:p>
          <a:endParaRPr lang="es-ES"/>
        </a:p>
      </dgm:t>
    </dgm:pt>
    <dgm:pt modelId="{9BDE829A-38CA-4D8F-A00B-7B7CDE0E188B}" type="pres">
      <dgm:prSet presAssocID="{8C210D39-35B0-4EB4-AEF6-03961251F913}" presName="childShape" presStyleCnt="0"/>
      <dgm:spPr/>
    </dgm:pt>
    <dgm:pt modelId="{46423321-6E85-4455-8705-5F8A0080C218}" type="pres">
      <dgm:prSet presAssocID="{E1C77CF8-365C-4B34-842B-CE02322E16CB}" presName="root" presStyleCnt="0"/>
      <dgm:spPr/>
    </dgm:pt>
    <dgm:pt modelId="{1F0FB2E8-A9C0-430D-BEDB-0ECA931F7282}" type="pres">
      <dgm:prSet presAssocID="{E1C77CF8-365C-4B34-842B-CE02322E16CB}" presName="rootComposite" presStyleCnt="0"/>
      <dgm:spPr/>
    </dgm:pt>
    <dgm:pt modelId="{F8E7FBF8-6EF2-4523-A0E5-28F9DEE0FEC3}" type="pres">
      <dgm:prSet presAssocID="{E1C77CF8-365C-4B34-842B-CE02322E16CB}" presName="rootText" presStyleLbl="node1" presStyleIdx="1" presStyleCnt="3"/>
      <dgm:spPr/>
      <dgm:t>
        <a:bodyPr/>
        <a:lstStyle/>
        <a:p>
          <a:endParaRPr lang="es-ES"/>
        </a:p>
      </dgm:t>
    </dgm:pt>
    <dgm:pt modelId="{ADA00463-E798-4F40-8D58-3C78DF5D607A}" type="pres">
      <dgm:prSet presAssocID="{E1C77CF8-365C-4B34-842B-CE02322E16CB}" presName="rootConnector" presStyleLbl="node1" presStyleIdx="1" presStyleCnt="3"/>
      <dgm:spPr/>
      <dgm:t>
        <a:bodyPr/>
        <a:lstStyle/>
        <a:p>
          <a:endParaRPr lang="es-ES"/>
        </a:p>
      </dgm:t>
    </dgm:pt>
    <dgm:pt modelId="{579A790F-74F2-4E6D-B023-00159E614BF6}" type="pres">
      <dgm:prSet presAssocID="{E1C77CF8-365C-4B34-842B-CE02322E16CB}" presName="childShape" presStyleCnt="0"/>
      <dgm:spPr/>
    </dgm:pt>
    <dgm:pt modelId="{CA9EA334-CD2C-4509-90B2-2170BF53A1CF}" type="pres">
      <dgm:prSet presAssocID="{9780A9C2-17E5-44DA-8AFD-999EAE90FD54}" presName="root" presStyleCnt="0"/>
      <dgm:spPr/>
    </dgm:pt>
    <dgm:pt modelId="{16B2589B-E8F2-4617-AE90-C5D8ED0590E0}" type="pres">
      <dgm:prSet presAssocID="{9780A9C2-17E5-44DA-8AFD-999EAE90FD54}" presName="rootComposite" presStyleCnt="0"/>
      <dgm:spPr/>
    </dgm:pt>
    <dgm:pt modelId="{8EB628CF-5A92-42A9-A848-A25898F8AE5B}" type="pres">
      <dgm:prSet presAssocID="{9780A9C2-17E5-44DA-8AFD-999EAE90FD54}" presName="rootText" presStyleLbl="node1" presStyleIdx="2" presStyleCnt="3"/>
      <dgm:spPr/>
      <dgm:t>
        <a:bodyPr/>
        <a:lstStyle/>
        <a:p>
          <a:endParaRPr lang="es-ES"/>
        </a:p>
      </dgm:t>
    </dgm:pt>
    <dgm:pt modelId="{B6D0CA70-2915-4C24-B18F-6196C59D063A}" type="pres">
      <dgm:prSet presAssocID="{9780A9C2-17E5-44DA-8AFD-999EAE90FD54}" presName="rootConnector" presStyleLbl="node1" presStyleIdx="2" presStyleCnt="3"/>
      <dgm:spPr/>
      <dgm:t>
        <a:bodyPr/>
        <a:lstStyle/>
        <a:p>
          <a:endParaRPr lang="es-ES"/>
        </a:p>
      </dgm:t>
    </dgm:pt>
    <dgm:pt modelId="{C9972C75-1181-4814-9051-7D2C795250FC}" type="pres">
      <dgm:prSet presAssocID="{9780A9C2-17E5-44DA-8AFD-999EAE90FD54}" presName="childShape" presStyleCnt="0"/>
      <dgm:spPr/>
    </dgm:pt>
  </dgm:ptLst>
  <dgm:cxnLst>
    <dgm:cxn modelId="{C19EAC36-25EF-4C18-8D22-ABAB4964869F}" type="presOf" srcId="{9780A9C2-17E5-44DA-8AFD-999EAE90FD54}" destId="{8EB628CF-5A92-42A9-A848-A25898F8AE5B}" srcOrd="0" destOrd="0" presId="urn:microsoft.com/office/officeart/2005/8/layout/hierarchy3"/>
    <dgm:cxn modelId="{3276C0E5-BB2C-4731-AD38-323D4E585F0B}" srcId="{D54D7732-2E95-47E5-9711-50584F769B07}" destId="{9780A9C2-17E5-44DA-8AFD-999EAE90FD54}" srcOrd="2" destOrd="0" parTransId="{C8AE75F9-85B3-4542-86AB-CBC58B2B3993}" sibTransId="{917486DD-BD2A-4209-87B7-F1A16E1057C5}"/>
    <dgm:cxn modelId="{6C093D8A-3BE5-4B06-918B-6ED81D2E0A7B}" type="presOf" srcId="{8C210D39-35B0-4EB4-AEF6-03961251F913}" destId="{EB88EF94-6F2A-4BF5-9278-A3D507BB475D}" srcOrd="1" destOrd="0" presId="urn:microsoft.com/office/officeart/2005/8/layout/hierarchy3"/>
    <dgm:cxn modelId="{DAB802CA-A2B4-4629-A79D-8F5537060794}" type="presOf" srcId="{E1C77CF8-365C-4B34-842B-CE02322E16CB}" destId="{ADA00463-E798-4F40-8D58-3C78DF5D607A}" srcOrd="1" destOrd="0" presId="urn:microsoft.com/office/officeart/2005/8/layout/hierarchy3"/>
    <dgm:cxn modelId="{E1BFCAF6-205C-4B27-9F65-9759D300C12B}" srcId="{D54D7732-2E95-47E5-9711-50584F769B07}" destId="{E1C77CF8-365C-4B34-842B-CE02322E16CB}" srcOrd="1" destOrd="0" parTransId="{311F83A3-6292-4AB1-9D34-7DF5C4EB1C1F}" sibTransId="{9707C932-0BE9-424E-AEEE-9F9C85925437}"/>
    <dgm:cxn modelId="{E346FA9E-A2DF-413A-AE3D-E7FFB38393A3}" type="presOf" srcId="{9780A9C2-17E5-44DA-8AFD-999EAE90FD54}" destId="{B6D0CA70-2915-4C24-B18F-6196C59D063A}" srcOrd="1" destOrd="0" presId="urn:microsoft.com/office/officeart/2005/8/layout/hierarchy3"/>
    <dgm:cxn modelId="{5388D762-C8AD-4CF3-B876-482151195EC4}" type="presOf" srcId="{D54D7732-2E95-47E5-9711-50584F769B07}" destId="{EFDA7A7A-CF97-4364-861F-AA04C4B96EB5}" srcOrd="0" destOrd="0" presId="urn:microsoft.com/office/officeart/2005/8/layout/hierarchy3"/>
    <dgm:cxn modelId="{EF8A6D8C-4846-4F8B-8D9D-F6978CD5E245}" type="presOf" srcId="{E1C77CF8-365C-4B34-842B-CE02322E16CB}" destId="{F8E7FBF8-6EF2-4523-A0E5-28F9DEE0FEC3}" srcOrd="0" destOrd="0" presId="urn:microsoft.com/office/officeart/2005/8/layout/hierarchy3"/>
    <dgm:cxn modelId="{A0B95311-C394-4252-90CF-B9E4A02E89F8}" srcId="{D54D7732-2E95-47E5-9711-50584F769B07}" destId="{8C210D39-35B0-4EB4-AEF6-03961251F913}" srcOrd="0" destOrd="0" parTransId="{6B55626E-608D-409F-B416-38A1F6CF1BD1}" sibTransId="{6A9B53DD-475A-4A10-99CD-19CEBCEF27CC}"/>
    <dgm:cxn modelId="{BA77D5BE-159F-4301-8ADE-5A1B27F9ABB8}" type="presOf" srcId="{8C210D39-35B0-4EB4-AEF6-03961251F913}" destId="{60C89926-9FA5-40AE-8498-3728739588D2}" srcOrd="0" destOrd="0" presId="urn:microsoft.com/office/officeart/2005/8/layout/hierarchy3"/>
    <dgm:cxn modelId="{E974D889-1133-404C-9C04-86D9DE7DE7FB}" type="presParOf" srcId="{EFDA7A7A-CF97-4364-861F-AA04C4B96EB5}" destId="{AC5973E0-8055-4DB4-BD95-A7E7FE0FED77}" srcOrd="0" destOrd="0" presId="urn:microsoft.com/office/officeart/2005/8/layout/hierarchy3"/>
    <dgm:cxn modelId="{55F8E9A9-45D6-4C93-8257-32D14019D8F7}" type="presParOf" srcId="{AC5973E0-8055-4DB4-BD95-A7E7FE0FED77}" destId="{4199301B-5919-4D31-B74A-2A916D0A50FB}" srcOrd="0" destOrd="0" presId="urn:microsoft.com/office/officeart/2005/8/layout/hierarchy3"/>
    <dgm:cxn modelId="{20B43A89-B5C9-46D9-A339-83447CF8FFCC}" type="presParOf" srcId="{4199301B-5919-4D31-B74A-2A916D0A50FB}" destId="{60C89926-9FA5-40AE-8498-3728739588D2}" srcOrd="0" destOrd="0" presId="urn:microsoft.com/office/officeart/2005/8/layout/hierarchy3"/>
    <dgm:cxn modelId="{B9D4C88B-EE0B-4F32-A54C-B33CBBF5BF1A}" type="presParOf" srcId="{4199301B-5919-4D31-B74A-2A916D0A50FB}" destId="{EB88EF94-6F2A-4BF5-9278-A3D507BB475D}" srcOrd="1" destOrd="0" presId="urn:microsoft.com/office/officeart/2005/8/layout/hierarchy3"/>
    <dgm:cxn modelId="{3864BB6F-D887-419C-9AB9-6C9FE7466E33}" type="presParOf" srcId="{AC5973E0-8055-4DB4-BD95-A7E7FE0FED77}" destId="{9BDE829A-38CA-4D8F-A00B-7B7CDE0E188B}" srcOrd="1" destOrd="0" presId="urn:microsoft.com/office/officeart/2005/8/layout/hierarchy3"/>
    <dgm:cxn modelId="{887232EE-6C40-4ED9-BFE0-6BCB788AA90F}" type="presParOf" srcId="{EFDA7A7A-CF97-4364-861F-AA04C4B96EB5}" destId="{46423321-6E85-4455-8705-5F8A0080C218}" srcOrd="1" destOrd="0" presId="urn:microsoft.com/office/officeart/2005/8/layout/hierarchy3"/>
    <dgm:cxn modelId="{E14DE1C7-786F-403B-8EBE-6DAE290565D1}" type="presParOf" srcId="{46423321-6E85-4455-8705-5F8A0080C218}" destId="{1F0FB2E8-A9C0-430D-BEDB-0ECA931F7282}" srcOrd="0" destOrd="0" presId="urn:microsoft.com/office/officeart/2005/8/layout/hierarchy3"/>
    <dgm:cxn modelId="{008AEE5F-7246-4492-B877-A2F9D6A0992D}" type="presParOf" srcId="{1F0FB2E8-A9C0-430D-BEDB-0ECA931F7282}" destId="{F8E7FBF8-6EF2-4523-A0E5-28F9DEE0FEC3}" srcOrd="0" destOrd="0" presId="urn:microsoft.com/office/officeart/2005/8/layout/hierarchy3"/>
    <dgm:cxn modelId="{6EA18D7F-91EB-4F3D-8729-C7B7AC96131C}" type="presParOf" srcId="{1F0FB2E8-A9C0-430D-BEDB-0ECA931F7282}" destId="{ADA00463-E798-4F40-8D58-3C78DF5D607A}" srcOrd="1" destOrd="0" presId="urn:microsoft.com/office/officeart/2005/8/layout/hierarchy3"/>
    <dgm:cxn modelId="{F97A048F-0637-46A4-94E1-642602A48973}" type="presParOf" srcId="{46423321-6E85-4455-8705-5F8A0080C218}" destId="{579A790F-74F2-4E6D-B023-00159E614BF6}" srcOrd="1" destOrd="0" presId="urn:microsoft.com/office/officeart/2005/8/layout/hierarchy3"/>
    <dgm:cxn modelId="{2596FED7-B161-402D-B0D9-5A44973A121F}" type="presParOf" srcId="{EFDA7A7A-CF97-4364-861F-AA04C4B96EB5}" destId="{CA9EA334-CD2C-4509-90B2-2170BF53A1CF}" srcOrd="2" destOrd="0" presId="urn:microsoft.com/office/officeart/2005/8/layout/hierarchy3"/>
    <dgm:cxn modelId="{82BFC1E3-BED1-47A7-AE1A-06211AD99A97}" type="presParOf" srcId="{CA9EA334-CD2C-4509-90B2-2170BF53A1CF}" destId="{16B2589B-E8F2-4617-AE90-C5D8ED0590E0}" srcOrd="0" destOrd="0" presId="urn:microsoft.com/office/officeart/2005/8/layout/hierarchy3"/>
    <dgm:cxn modelId="{3E429A70-2674-4A8A-A364-E345B9ACAEDA}" type="presParOf" srcId="{16B2589B-E8F2-4617-AE90-C5D8ED0590E0}" destId="{8EB628CF-5A92-42A9-A848-A25898F8AE5B}" srcOrd="0" destOrd="0" presId="urn:microsoft.com/office/officeart/2005/8/layout/hierarchy3"/>
    <dgm:cxn modelId="{C2827BA0-DFD1-49F5-90A8-66BE6A033257}" type="presParOf" srcId="{16B2589B-E8F2-4617-AE90-C5D8ED0590E0}" destId="{B6D0CA70-2915-4C24-B18F-6196C59D063A}" srcOrd="1" destOrd="0" presId="urn:microsoft.com/office/officeart/2005/8/layout/hierarchy3"/>
    <dgm:cxn modelId="{2FBEE396-37D4-4C22-9D22-7EF778818558}" type="presParOf" srcId="{CA9EA334-CD2C-4509-90B2-2170BF53A1CF}" destId="{C9972C75-1181-4814-9051-7D2C795250FC}"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C89926-9FA5-40AE-8498-3728739588D2}">
      <dsp:nvSpPr>
        <dsp:cNvPr id="0" name=""/>
        <dsp:cNvSpPr/>
      </dsp:nvSpPr>
      <dsp:spPr>
        <a:xfrm>
          <a:off x="640" y="823878"/>
          <a:ext cx="1499610" cy="7498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s-ES" sz="2300" kern="1200" dirty="0"/>
            <a:t>Cobertura del 80%</a:t>
          </a:r>
        </a:p>
      </dsp:txBody>
      <dsp:txXfrm>
        <a:off x="22601" y="845839"/>
        <a:ext cx="1455688" cy="705883"/>
      </dsp:txXfrm>
    </dsp:sp>
    <dsp:sp modelId="{F8E7FBF8-6EF2-4523-A0E5-28F9DEE0FEC3}">
      <dsp:nvSpPr>
        <dsp:cNvPr id="0" name=""/>
        <dsp:cNvSpPr/>
      </dsp:nvSpPr>
      <dsp:spPr>
        <a:xfrm>
          <a:off x="1875153" y="823878"/>
          <a:ext cx="1499610" cy="7498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s-ES" sz="2300" kern="1200" dirty="0"/>
            <a:t>Cobertura del 125%</a:t>
          </a:r>
        </a:p>
      </dsp:txBody>
      <dsp:txXfrm>
        <a:off x="1897114" y="845839"/>
        <a:ext cx="1455688" cy="705883"/>
      </dsp:txXfrm>
    </dsp:sp>
    <dsp:sp modelId="{8EB628CF-5A92-42A9-A848-A25898F8AE5B}">
      <dsp:nvSpPr>
        <dsp:cNvPr id="0" name=""/>
        <dsp:cNvSpPr/>
      </dsp:nvSpPr>
      <dsp:spPr>
        <a:xfrm>
          <a:off x="3749666" y="823878"/>
          <a:ext cx="1499610" cy="7498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s-ES" sz="2300" kern="1200" dirty="0"/>
            <a:t>Cobertura del 125%</a:t>
          </a:r>
        </a:p>
      </dsp:txBody>
      <dsp:txXfrm>
        <a:off x="3771627" y="845839"/>
        <a:ext cx="1455688" cy="70588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0.68446</cdr:x>
      <cdr:y>0.0119</cdr:y>
    </cdr:from>
    <cdr:to>
      <cdr:x>0.82111</cdr:x>
      <cdr:y>0.14223</cdr:y>
    </cdr:to>
    <cdr:sp macro="" textlink="">
      <cdr:nvSpPr>
        <cdr:cNvPr id="2" name="Elipse 1"/>
        <cdr:cNvSpPr/>
      </cdr:nvSpPr>
      <cdr:spPr>
        <a:xfrm xmlns:a="http://schemas.openxmlformats.org/drawingml/2006/main">
          <a:off x="3697169" y="55172"/>
          <a:ext cx="738130" cy="604278"/>
        </a:xfrm>
        <a:prstGeom xmlns:a="http://schemas.openxmlformats.org/drawingml/2006/main" prst="ellipse">
          <a:avLst/>
        </a:prstGeom>
        <a:solidFill xmlns:a="http://schemas.openxmlformats.org/drawingml/2006/main">
          <a:srgbClr val="EA7D35"/>
        </a:solidFill>
        <a:ln xmlns:a="http://schemas.openxmlformats.org/drawingml/2006/main">
          <a:solidFill>
            <a:srgbClr val="EA7D35"/>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es-CO"/>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r>
            <a:rPr lang="es-CO" sz="1200" b="1" dirty="0">
              <a:latin typeface="Trebuchet MS" panose="020B0603020202020204" pitchFamily="34" charset="0"/>
            </a:rPr>
            <a:t>13% </a:t>
          </a:r>
          <a:r>
            <a:rPr lang="es-CO" sz="1000" dirty="0">
              <a:latin typeface="Trebuchet MS" panose="020B0603020202020204" pitchFamily="34" charset="0"/>
            </a:rPr>
            <a:t>Anual</a:t>
          </a:r>
        </a:p>
      </cdr:txBody>
    </cdr:sp>
  </cdr:relSizeAnchor>
</c:userShapes>
</file>

<file path=ppt/drawings/drawing2.xml><?xml version="1.0" encoding="utf-8"?>
<c:userShapes xmlns:c="http://schemas.openxmlformats.org/drawingml/2006/chart">
  <cdr:relSizeAnchor xmlns:cdr="http://schemas.openxmlformats.org/drawingml/2006/chartDrawing">
    <cdr:from>
      <cdr:x>0.68446</cdr:x>
      <cdr:y>0.0119</cdr:y>
    </cdr:from>
    <cdr:to>
      <cdr:x>0.82111</cdr:x>
      <cdr:y>0.14223</cdr:y>
    </cdr:to>
    <cdr:sp macro="" textlink="">
      <cdr:nvSpPr>
        <cdr:cNvPr id="2" name="Elipse 1"/>
        <cdr:cNvSpPr/>
      </cdr:nvSpPr>
      <cdr:spPr>
        <a:xfrm xmlns:a="http://schemas.openxmlformats.org/drawingml/2006/main">
          <a:off x="3697169" y="55172"/>
          <a:ext cx="738130" cy="604278"/>
        </a:xfrm>
        <a:prstGeom xmlns:a="http://schemas.openxmlformats.org/drawingml/2006/main" prst="ellipse">
          <a:avLst/>
        </a:prstGeom>
        <a:solidFill xmlns:a="http://schemas.openxmlformats.org/drawingml/2006/main">
          <a:srgbClr val="EA7D35"/>
        </a:solidFill>
        <a:ln xmlns:a="http://schemas.openxmlformats.org/drawingml/2006/main">
          <a:solidFill>
            <a:srgbClr val="EA7D35"/>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es-CO"/>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r>
            <a:rPr lang="es-CO" sz="1200" b="1" dirty="0">
              <a:latin typeface="Trebuchet MS" panose="020B0603020202020204" pitchFamily="34" charset="0"/>
            </a:rPr>
            <a:t>-4% </a:t>
          </a:r>
          <a:r>
            <a:rPr lang="es-CO" sz="1000" dirty="0">
              <a:latin typeface="Trebuchet MS" panose="020B0603020202020204" pitchFamily="34" charset="0"/>
            </a:rPr>
            <a:t>Anual</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CO"/>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DD5F12B-1FD0-4EA9-B765-4EF16862ADF6}" type="datetimeFigureOut">
              <a:rPr lang="es-CO" smtClean="0"/>
              <a:t>9/09/2020</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s-CO"/>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83FB051-6271-4422-9B6E-052FD10506DD}" type="slidenum">
              <a:rPr lang="es-CO" smtClean="0"/>
              <a:t>‹Nº›</a:t>
            </a:fld>
            <a:endParaRPr lang="es-CO"/>
          </a:p>
        </p:txBody>
      </p:sp>
    </p:spTree>
    <p:extLst>
      <p:ext uri="{BB962C8B-B14F-4D97-AF65-F5344CB8AC3E}">
        <p14:creationId xmlns:p14="http://schemas.microsoft.com/office/powerpoint/2010/main" val="1386772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E83FB051-6271-4422-9B6E-052FD10506DD}" type="slidenum">
              <a:rPr lang="es-CO" smtClean="0"/>
              <a:t>2</a:t>
            </a:fld>
            <a:endParaRPr lang="es-CO" dirty="0"/>
          </a:p>
        </p:txBody>
      </p:sp>
    </p:spTree>
    <p:extLst>
      <p:ext uri="{BB962C8B-B14F-4D97-AF65-F5344CB8AC3E}">
        <p14:creationId xmlns:p14="http://schemas.microsoft.com/office/powerpoint/2010/main" val="36297262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Ajustar las no cumplidas</a:t>
            </a:r>
          </a:p>
        </p:txBody>
      </p:sp>
      <p:sp>
        <p:nvSpPr>
          <p:cNvPr id="4" name="Marcador de número de diapositiva 3"/>
          <p:cNvSpPr>
            <a:spLocks noGrp="1"/>
          </p:cNvSpPr>
          <p:nvPr>
            <p:ph type="sldNum" sz="quarter" idx="10"/>
          </p:nvPr>
        </p:nvSpPr>
        <p:spPr/>
        <p:txBody>
          <a:bodyPr/>
          <a:lstStyle/>
          <a:p>
            <a:fld id="{E83FB051-6271-4422-9B6E-052FD10506DD}" type="slidenum">
              <a:rPr lang="es-CO" smtClean="0"/>
              <a:t>21</a:t>
            </a:fld>
            <a:endParaRPr lang="es-CO"/>
          </a:p>
        </p:txBody>
      </p:sp>
    </p:spTree>
    <p:extLst>
      <p:ext uri="{BB962C8B-B14F-4D97-AF65-F5344CB8AC3E}">
        <p14:creationId xmlns:p14="http://schemas.microsoft.com/office/powerpoint/2010/main" val="28075919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El Decreto 678/20 flexibilizó</a:t>
            </a:r>
            <a:r>
              <a:rPr lang="es-CO" baseline="0" dirty="0"/>
              <a:t> el monto y el plazo de los créditos de tesorería. A su vez, modificó temporalmente los requisitos para los créditos de reactivación económica (de largo plazo), incrementando la capacidad de endeudamiento del 80% al 100% de la relación entre deuda con respecto a los ingresos corrientes. A su vez, cuando una entidad territorial supere el 100% no requeriría autorización del MHCP, siempre que su calificación de riesgo sea la máxima nota (AAA).</a:t>
            </a:r>
            <a:br>
              <a:rPr lang="es-CO" baseline="0" dirty="0"/>
            </a:br>
            <a:r>
              <a:rPr lang="es-CO" baseline="0" dirty="0"/>
              <a:t/>
            </a:r>
            <a:br>
              <a:rPr lang="es-CO" baseline="0" dirty="0"/>
            </a:br>
            <a:r>
              <a:rPr lang="es-CO" baseline="0" dirty="0"/>
              <a:t>Tanto para departamentos como municipios capitales, el incremento del indicador de capacidad de endeudamiento al 100% ha significado una minimización de la pérdida de capacidad de endeudamiento derivada del descenso de los ingresos corrientes. Prueba de ello es que, de no haberse expedido el Decreto 678/20, el monto adicional de deuda de los departamentos y capitales (medido al 31 de diciembre de 2019), se hubiera reducido en 38% y 35% respectivamente, debido a las caídas en los ingresos corrientes registradas a junio de 2020. Con las reglas del Decreto 678/20, la reducción solo ha sido del orden del 5%.</a:t>
            </a:r>
          </a:p>
          <a:p>
            <a:endParaRPr lang="es-CO" baseline="0" dirty="0"/>
          </a:p>
          <a:p>
            <a:r>
              <a:rPr lang="es-CO" baseline="0" dirty="0"/>
              <a:t>Así, las entidades territoriales mantienen espacios significativos para apalancar gastos de inversión con recursos de crédito que contribuyan a la reactivación económica y a la materialización de los nuevos planes de desarrollo. Para las entidades de mayor tamaño (Bogotá, Antioquia, Barraquilla, por ejemplo), los informes recientes de las calificadoras de riesgo, una vez incorporados los supuestos de estrés por cuenta de la crisis, han ratificado las más altas notas crediticias Es importante transmitirle un mensaje de tranquilidad al sistema financiero para dinamizar las solicitudes de crédito por parte de los gobiernos subnacionales.</a:t>
            </a:r>
          </a:p>
          <a:p>
            <a:r>
              <a:rPr lang="es-CO" baseline="0" dirty="0"/>
              <a:t/>
            </a:r>
            <a:br>
              <a:rPr lang="es-CO" baseline="0" dirty="0"/>
            </a:br>
            <a:r>
              <a:rPr lang="es-CO" baseline="0" dirty="0"/>
              <a:t/>
            </a:r>
            <a:br>
              <a:rPr lang="es-CO" baseline="0" dirty="0"/>
            </a:br>
            <a:r>
              <a:rPr lang="es-CO" baseline="0" dirty="0"/>
              <a:t/>
            </a:r>
            <a:br>
              <a:rPr lang="es-CO" baseline="0" dirty="0"/>
            </a:br>
            <a:endParaRPr lang="es-CO" dirty="0"/>
          </a:p>
        </p:txBody>
      </p:sp>
      <p:sp>
        <p:nvSpPr>
          <p:cNvPr id="4" name="Marcador de número de diapositiva 3"/>
          <p:cNvSpPr>
            <a:spLocks noGrp="1"/>
          </p:cNvSpPr>
          <p:nvPr>
            <p:ph type="sldNum" sz="quarter" idx="10"/>
          </p:nvPr>
        </p:nvSpPr>
        <p:spPr/>
        <p:txBody>
          <a:bodyPr/>
          <a:lstStyle/>
          <a:p>
            <a:fld id="{7CF37DB3-51E7-4177-A2A8-D6E88A1B80C9}" type="slidenum">
              <a:rPr lang="es-CO" smtClean="0"/>
              <a:t>22</a:t>
            </a:fld>
            <a:endParaRPr lang="es-CO"/>
          </a:p>
        </p:txBody>
      </p:sp>
    </p:spTree>
    <p:extLst>
      <p:ext uri="{BB962C8B-B14F-4D97-AF65-F5344CB8AC3E}">
        <p14:creationId xmlns:p14="http://schemas.microsoft.com/office/powerpoint/2010/main" val="3575460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717550" y="1162050"/>
            <a:ext cx="5575300" cy="3136900"/>
          </a:xfrm>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F32832F3-D4A8-420A-9291-E7C035C9DDF3}" type="slidenum">
              <a:rPr lang="es-CO" smtClean="0"/>
              <a:t>4</a:t>
            </a:fld>
            <a:endParaRPr lang="es-CO" dirty="0"/>
          </a:p>
        </p:txBody>
      </p:sp>
    </p:spTree>
    <p:extLst>
      <p:ext uri="{BB962C8B-B14F-4D97-AF65-F5344CB8AC3E}">
        <p14:creationId xmlns:p14="http://schemas.microsoft.com/office/powerpoint/2010/main" val="3981993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717550" y="1162050"/>
            <a:ext cx="5575300" cy="3136900"/>
          </a:xfrm>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2832F3-D4A8-420A-9291-E7C035C9DDF3}" type="slidenum">
              <a:rPr kumimoji="0" lang="es-C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s-C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3908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US" dirty="0"/>
          </a:p>
        </p:txBody>
      </p:sp>
    </p:spTree>
    <p:extLst>
      <p:ext uri="{BB962C8B-B14F-4D97-AF65-F5344CB8AC3E}">
        <p14:creationId xmlns:p14="http://schemas.microsoft.com/office/powerpoint/2010/main" val="469979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US" dirty="0"/>
          </a:p>
        </p:txBody>
      </p:sp>
    </p:spTree>
    <p:extLst>
      <p:ext uri="{BB962C8B-B14F-4D97-AF65-F5344CB8AC3E}">
        <p14:creationId xmlns:p14="http://schemas.microsoft.com/office/powerpoint/2010/main" val="3416931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717550" y="1162050"/>
            <a:ext cx="5575300" cy="3136900"/>
          </a:xfrm>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F32832F3-D4A8-420A-9291-E7C035C9DDF3}" type="slidenum">
              <a:rPr lang="es-CO" smtClean="0"/>
              <a:t>9</a:t>
            </a:fld>
            <a:endParaRPr lang="es-CO" dirty="0"/>
          </a:p>
        </p:txBody>
      </p:sp>
    </p:spTree>
    <p:extLst>
      <p:ext uri="{BB962C8B-B14F-4D97-AF65-F5344CB8AC3E}">
        <p14:creationId xmlns:p14="http://schemas.microsoft.com/office/powerpoint/2010/main" val="6581453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US" dirty="0"/>
          </a:p>
        </p:txBody>
      </p:sp>
    </p:spTree>
    <p:extLst>
      <p:ext uri="{BB962C8B-B14F-4D97-AF65-F5344CB8AC3E}">
        <p14:creationId xmlns:p14="http://schemas.microsoft.com/office/powerpoint/2010/main" val="3198983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a:t>No se cuenta con información que permita medir con exactitud el</a:t>
            </a:r>
            <a:r>
              <a:rPr lang="es-CO" baseline="0" dirty="0"/>
              <a:t> efecto de la reorientación de rentas de destinación específica. Se creó un reporte dentro del FUT para poder contar con estas cifras y ya se materializó por medio de la Resolución 144 de 2020 de la Contaduría General de la Nación.</a:t>
            </a:r>
          </a:p>
          <a:p>
            <a:endParaRPr lang="es-CO"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s-CO" sz="1800" b="1" dirty="0">
                <a:effectLst/>
                <a:latin typeface="Arial" panose="020B0604020202020204" pitchFamily="34" charset="0"/>
                <a:ea typeface="Times New Roman" panose="02020603050405020304" pitchFamily="18" charset="0"/>
              </a:rPr>
              <a:t>El decreto 461 de 2020</a:t>
            </a:r>
            <a:r>
              <a:rPr lang="es-CO" sz="1800" dirty="0">
                <a:effectLst/>
                <a:latin typeface="Arial" panose="020B0604020202020204" pitchFamily="34" charset="0"/>
                <a:ea typeface="Times New Roman" panose="02020603050405020304" pitchFamily="18" charset="0"/>
              </a:rPr>
              <a:t>, dictado con ocasión de la primera declaratoria de emergencia económica estableció la posibilidad de reorientar rentas de destinación específica a los gastos asociados a la emergencia económica, permitiéndoles a las entidades territoriales poder atender esas necesidades que derivaron por la pandemia. Igualmente, y con el fin de beneficiar a los contribuyentes, este decreto también permitió a gobernadores y alcaldes reducir las tarifas de los impuestos de las entidades territoriales.</a:t>
            </a:r>
            <a:r>
              <a:rPr lang="es-CO" sz="1800" kern="1200" dirty="0">
                <a:effectLst/>
                <a:latin typeface="Arial" panose="020B0604020202020204" pitchFamily="34" charset="0"/>
                <a:ea typeface="Times New Roman" panose="02020603050405020304" pitchFamily="18" charset="0"/>
              </a:rPr>
              <a:t> (Decreto 461 de 2020 está vigente hasta la declaratoria de emergencia sanitaria, 30 de noviembre de 2020. </a:t>
            </a:r>
            <a:endParaRPr lang="es-CO" sz="1800" dirty="0">
              <a:effectLst/>
              <a:latin typeface="Times New Roman" panose="02020603050405020304" pitchFamily="18" charset="0"/>
              <a:ea typeface="Times New Roman" panose="02020603050405020304" pitchFamily="18" charset="0"/>
            </a:endParaRPr>
          </a:p>
          <a:p>
            <a:endParaRPr lang="es-CO" dirty="0"/>
          </a:p>
        </p:txBody>
      </p:sp>
      <p:sp>
        <p:nvSpPr>
          <p:cNvPr id="4" name="Marcador de número de diapositiva 3"/>
          <p:cNvSpPr>
            <a:spLocks noGrp="1"/>
          </p:cNvSpPr>
          <p:nvPr>
            <p:ph type="sldNum" sz="quarter" idx="10"/>
          </p:nvPr>
        </p:nvSpPr>
        <p:spPr/>
        <p:txBody>
          <a:bodyPr/>
          <a:lstStyle/>
          <a:p>
            <a:fld id="{7CF37DB3-51E7-4177-A2A8-D6E88A1B80C9}" type="slidenum">
              <a:rPr lang="es-CO" smtClean="0"/>
              <a:t>17</a:t>
            </a:fld>
            <a:endParaRPr lang="es-CO"/>
          </a:p>
        </p:txBody>
      </p:sp>
    </p:spTree>
    <p:extLst>
      <p:ext uri="{BB962C8B-B14F-4D97-AF65-F5344CB8AC3E}">
        <p14:creationId xmlns:p14="http://schemas.microsoft.com/office/powerpoint/2010/main" val="41306840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E83FB051-6271-4422-9B6E-052FD10506DD}" type="slidenum">
              <a:rPr lang="es-CO" smtClean="0"/>
              <a:t>18</a:t>
            </a:fld>
            <a:endParaRPr lang="es-CO"/>
          </a:p>
        </p:txBody>
      </p:sp>
    </p:spTree>
    <p:extLst>
      <p:ext uri="{BB962C8B-B14F-4D97-AF65-F5344CB8AC3E}">
        <p14:creationId xmlns:p14="http://schemas.microsoft.com/office/powerpoint/2010/main" val="3572964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597819"/>
            <a:ext cx="7772400" cy="1102519"/>
          </a:xfrm>
        </p:spPr>
        <p:txBody>
          <a:bodyPr/>
          <a:lstStyle/>
          <a:p>
            <a:r>
              <a:rPr lang="es-ES_tradnl"/>
              <a:t>Clic para editar título</a:t>
            </a:r>
            <a:endParaRPr lang="es-ES"/>
          </a:p>
        </p:txBody>
      </p:sp>
      <p:sp>
        <p:nvSpPr>
          <p:cNvPr id="3" name="Subtítu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fld id="{2AAD99FA-6287-F142-B37B-E8AE046167C9}" type="datetimeFigureOut">
              <a:rPr lang="es-ES" smtClean="0"/>
              <a:t>09/09/2020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C3853B9-C74E-A14A-9659-8F3953DB2F40}" type="slidenum">
              <a:rPr lang="es-ES" smtClean="0"/>
              <a:t>‹Nº›</a:t>
            </a:fld>
            <a:endParaRPr lang="es-ES"/>
          </a:p>
        </p:txBody>
      </p:sp>
    </p:spTree>
    <p:extLst>
      <p:ext uri="{BB962C8B-B14F-4D97-AF65-F5344CB8AC3E}">
        <p14:creationId xmlns:p14="http://schemas.microsoft.com/office/powerpoint/2010/main" val="630054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2AAD99FA-6287-F142-B37B-E8AE046167C9}" type="datetimeFigureOut">
              <a:rPr lang="es-ES" smtClean="0"/>
              <a:t>09/09/2020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C3853B9-C74E-A14A-9659-8F3953DB2F40}" type="slidenum">
              <a:rPr lang="es-ES" smtClean="0"/>
              <a:t>‹Nº›</a:t>
            </a:fld>
            <a:endParaRPr lang="es-ES"/>
          </a:p>
        </p:txBody>
      </p:sp>
    </p:spTree>
    <p:extLst>
      <p:ext uri="{BB962C8B-B14F-4D97-AF65-F5344CB8AC3E}">
        <p14:creationId xmlns:p14="http://schemas.microsoft.com/office/powerpoint/2010/main" val="317954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154781"/>
            <a:ext cx="2057400" cy="3290888"/>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457200" y="154781"/>
            <a:ext cx="6019800" cy="3290888"/>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2AAD99FA-6287-F142-B37B-E8AE046167C9}" type="datetimeFigureOut">
              <a:rPr lang="es-ES" smtClean="0"/>
              <a:t>09/09/2020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C3853B9-C74E-A14A-9659-8F3953DB2F40}" type="slidenum">
              <a:rPr lang="es-ES" smtClean="0"/>
              <a:t>‹Nº›</a:t>
            </a:fld>
            <a:endParaRPr lang="es-ES"/>
          </a:p>
        </p:txBody>
      </p:sp>
    </p:spTree>
    <p:extLst>
      <p:ext uri="{BB962C8B-B14F-4D97-AF65-F5344CB8AC3E}">
        <p14:creationId xmlns:p14="http://schemas.microsoft.com/office/powerpoint/2010/main" val="787162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2AAD99FA-6287-F142-B37B-E8AE046167C9}" type="datetimeFigureOut">
              <a:rPr lang="es-ES" smtClean="0"/>
              <a:t>09/09/2020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C3853B9-C74E-A14A-9659-8F3953DB2F40}" type="slidenum">
              <a:rPr lang="es-ES" smtClean="0"/>
              <a:t>‹Nº›</a:t>
            </a:fld>
            <a:endParaRPr lang="es-ES"/>
          </a:p>
        </p:txBody>
      </p:sp>
    </p:spTree>
    <p:extLst>
      <p:ext uri="{BB962C8B-B14F-4D97-AF65-F5344CB8AC3E}">
        <p14:creationId xmlns:p14="http://schemas.microsoft.com/office/powerpoint/2010/main" val="723578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3305176"/>
            <a:ext cx="7772400" cy="1021556"/>
          </a:xfr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2AAD99FA-6287-F142-B37B-E8AE046167C9}" type="datetimeFigureOut">
              <a:rPr lang="es-ES" smtClean="0"/>
              <a:t>09/09/2020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C3853B9-C74E-A14A-9659-8F3953DB2F40}" type="slidenum">
              <a:rPr lang="es-ES" smtClean="0"/>
              <a:t>‹Nº›</a:t>
            </a:fld>
            <a:endParaRPr lang="es-ES"/>
          </a:p>
        </p:txBody>
      </p:sp>
    </p:spTree>
    <p:extLst>
      <p:ext uri="{BB962C8B-B14F-4D97-AF65-F5344CB8AC3E}">
        <p14:creationId xmlns:p14="http://schemas.microsoft.com/office/powerpoint/2010/main" val="308945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fld id="{2AAD99FA-6287-F142-B37B-E8AE046167C9}" type="datetimeFigureOut">
              <a:rPr lang="es-ES" smtClean="0"/>
              <a:t>09/09/2020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C3853B9-C74E-A14A-9659-8F3953DB2F40}" type="slidenum">
              <a:rPr lang="es-ES" smtClean="0"/>
              <a:t>‹Nº›</a:t>
            </a:fld>
            <a:endParaRPr lang="es-ES"/>
          </a:p>
        </p:txBody>
      </p:sp>
    </p:spTree>
    <p:extLst>
      <p:ext uri="{BB962C8B-B14F-4D97-AF65-F5344CB8AC3E}">
        <p14:creationId xmlns:p14="http://schemas.microsoft.com/office/powerpoint/2010/main" val="1284810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205979"/>
            <a:ext cx="8229600" cy="857250"/>
          </a:xfrm>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fld id="{2AAD99FA-6287-F142-B37B-E8AE046167C9}" type="datetimeFigureOut">
              <a:rPr lang="es-ES" smtClean="0"/>
              <a:t>09/09/2020</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FC3853B9-C74E-A14A-9659-8F3953DB2F40}" type="slidenum">
              <a:rPr lang="es-ES" smtClean="0"/>
              <a:t>‹Nº›</a:t>
            </a:fld>
            <a:endParaRPr lang="es-ES"/>
          </a:p>
        </p:txBody>
      </p:sp>
    </p:spTree>
    <p:extLst>
      <p:ext uri="{BB962C8B-B14F-4D97-AF65-F5344CB8AC3E}">
        <p14:creationId xmlns:p14="http://schemas.microsoft.com/office/powerpoint/2010/main" val="160802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2AAD99FA-6287-F142-B37B-E8AE046167C9}" type="datetimeFigureOut">
              <a:rPr lang="es-ES" smtClean="0"/>
              <a:t>09/09/2020</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FC3853B9-C74E-A14A-9659-8F3953DB2F40}" type="slidenum">
              <a:rPr lang="es-ES" smtClean="0"/>
              <a:t>‹Nº›</a:t>
            </a:fld>
            <a:endParaRPr lang="es-ES"/>
          </a:p>
        </p:txBody>
      </p:sp>
    </p:spTree>
    <p:extLst>
      <p:ext uri="{BB962C8B-B14F-4D97-AF65-F5344CB8AC3E}">
        <p14:creationId xmlns:p14="http://schemas.microsoft.com/office/powerpoint/2010/main" val="3987459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AAD99FA-6287-F142-B37B-E8AE046167C9}" type="datetimeFigureOut">
              <a:rPr lang="es-ES" smtClean="0"/>
              <a:t>09/09/2020</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FC3853B9-C74E-A14A-9659-8F3953DB2F40}" type="slidenum">
              <a:rPr lang="es-ES" smtClean="0"/>
              <a:t>‹Nº›</a:t>
            </a:fld>
            <a:endParaRPr lang="es-ES"/>
          </a:p>
        </p:txBody>
      </p:sp>
    </p:spTree>
    <p:extLst>
      <p:ext uri="{BB962C8B-B14F-4D97-AF65-F5344CB8AC3E}">
        <p14:creationId xmlns:p14="http://schemas.microsoft.com/office/powerpoint/2010/main" val="3708607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04787"/>
            <a:ext cx="3008313" cy="871538"/>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2AAD99FA-6287-F142-B37B-E8AE046167C9}" type="datetimeFigureOut">
              <a:rPr lang="es-ES" smtClean="0"/>
              <a:t>09/09/2020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C3853B9-C74E-A14A-9659-8F3953DB2F40}" type="slidenum">
              <a:rPr lang="es-ES" smtClean="0"/>
              <a:t>‹Nº›</a:t>
            </a:fld>
            <a:endParaRPr lang="es-ES"/>
          </a:p>
        </p:txBody>
      </p:sp>
    </p:spTree>
    <p:extLst>
      <p:ext uri="{BB962C8B-B14F-4D97-AF65-F5344CB8AC3E}">
        <p14:creationId xmlns:p14="http://schemas.microsoft.com/office/powerpoint/2010/main" val="960006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3600450"/>
            <a:ext cx="5486400" cy="425054"/>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2AAD99FA-6287-F142-B37B-E8AE046167C9}" type="datetimeFigureOut">
              <a:rPr lang="es-ES" smtClean="0"/>
              <a:t>09/09/2020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C3853B9-C74E-A14A-9659-8F3953DB2F40}" type="slidenum">
              <a:rPr lang="es-ES" smtClean="0"/>
              <a:t>‹Nº›</a:t>
            </a:fld>
            <a:endParaRPr lang="es-ES"/>
          </a:p>
        </p:txBody>
      </p:sp>
    </p:spTree>
    <p:extLst>
      <p:ext uri="{BB962C8B-B14F-4D97-AF65-F5344CB8AC3E}">
        <p14:creationId xmlns:p14="http://schemas.microsoft.com/office/powerpoint/2010/main" val="844167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AD99FA-6287-F142-B37B-E8AE046167C9}" type="datetimeFigureOut">
              <a:rPr lang="es-ES" smtClean="0"/>
              <a:t>09/09/2020</a:t>
            </a:fld>
            <a:endParaRPr lang="es-ES"/>
          </a:p>
        </p:txBody>
      </p:sp>
      <p:sp>
        <p:nvSpPr>
          <p:cNvPr id="5" name="Marcador de pie de página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C3853B9-C74E-A14A-9659-8F3953DB2F40}" type="slidenum">
              <a:rPr lang="es-ES" smtClean="0"/>
              <a:t>‹Nº›</a:t>
            </a:fld>
            <a:endParaRPr lang="es-ES"/>
          </a:p>
        </p:txBody>
      </p:sp>
      <p:sp>
        <p:nvSpPr>
          <p:cNvPr id="7" name="Rectángulo 6"/>
          <p:cNvSpPr/>
          <p:nvPr userDrawn="1"/>
        </p:nvSpPr>
        <p:spPr>
          <a:xfrm flipH="1">
            <a:off x="8823910" y="-1"/>
            <a:ext cx="320090" cy="642129"/>
          </a:xfrm>
          <a:prstGeom prst="rect">
            <a:avLst/>
          </a:prstGeom>
          <a:solidFill>
            <a:srgbClr val="13815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8" name="Rectángulo 7"/>
          <p:cNvSpPr/>
          <p:nvPr userDrawn="1"/>
        </p:nvSpPr>
        <p:spPr>
          <a:xfrm flipH="1">
            <a:off x="-6" y="-1"/>
            <a:ext cx="8823915" cy="642129"/>
          </a:xfrm>
          <a:prstGeom prst="rect">
            <a:avLst/>
          </a:prstGeom>
          <a:solidFill>
            <a:srgbClr val="DBE6F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pic>
        <p:nvPicPr>
          <p:cNvPr id="9" name="Imagen 8" descr="Logo-Minhacienda.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 y="321064"/>
            <a:ext cx="1900403" cy="321064"/>
          </a:xfrm>
          <a:prstGeom prst="rect">
            <a:avLst/>
          </a:prstGeom>
        </p:spPr>
      </p:pic>
    </p:spTree>
    <p:extLst>
      <p:ext uri="{BB962C8B-B14F-4D97-AF65-F5344CB8AC3E}">
        <p14:creationId xmlns:p14="http://schemas.microsoft.com/office/powerpoint/2010/main" val="2389220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chart" Target="../charts/char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27546" y="-25186"/>
            <a:ext cx="7984187" cy="5143500"/>
          </a:xfrm>
          <a:prstGeom prst="rect">
            <a:avLst/>
          </a:prstGeom>
          <a:solidFill>
            <a:srgbClr val="DBE6F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3" name="Rectángulo 2"/>
          <p:cNvSpPr/>
          <p:nvPr/>
        </p:nvSpPr>
        <p:spPr>
          <a:xfrm flipH="1">
            <a:off x="-1" y="0"/>
            <a:ext cx="1227547" cy="5143500"/>
          </a:xfrm>
          <a:prstGeom prst="rect">
            <a:avLst/>
          </a:prstGeom>
          <a:solidFill>
            <a:srgbClr val="13815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4" name="CuadroTexto 3"/>
          <p:cNvSpPr txBox="1"/>
          <p:nvPr/>
        </p:nvSpPr>
        <p:spPr>
          <a:xfrm>
            <a:off x="1659261" y="1676966"/>
            <a:ext cx="7156617" cy="2246769"/>
          </a:xfrm>
          <a:prstGeom prst="rect">
            <a:avLst/>
          </a:prstGeom>
          <a:noFill/>
        </p:spPr>
        <p:txBody>
          <a:bodyPr wrap="square" rtlCol="0">
            <a:spAutoFit/>
          </a:bodyPr>
          <a:lstStyle/>
          <a:p>
            <a:pPr algn="ctr"/>
            <a:r>
              <a:rPr lang="es-ES" sz="3200" b="1" dirty="0">
                <a:solidFill>
                  <a:schemeClr val="tx2"/>
                </a:solidFill>
                <a:latin typeface="Arial"/>
                <a:cs typeface="Arial"/>
              </a:rPr>
              <a:t>Debate de Control Político</a:t>
            </a:r>
          </a:p>
          <a:p>
            <a:pPr algn="ctr"/>
            <a:r>
              <a:rPr lang="es-ES" sz="2800" b="1" dirty="0">
                <a:solidFill>
                  <a:schemeClr val="tx2"/>
                </a:solidFill>
                <a:latin typeface="Arial"/>
                <a:cs typeface="Arial"/>
              </a:rPr>
              <a:t>Comisión 1ª de Cámara</a:t>
            </a:r>
          </a:p>
          <a:p>
            <a:pPr algn="ctr"/>
            <a:endParaRPr lang="es-ES" sz="3200" b="1" dirty="0">
              <a:solidFill>
                <a:schemeClr val="tx2"/>
              </a:solidFill>
              <a:latin typeface="Arial"/>
              <a:cs typeface="Arial"/>
            </a:endParaRPr>
          </a:p>
          <a:p>
            <a:pPr algn="ctr"/>
            <a:r>
              <a:rPr lang="es-ES" sz="2400" b="1" dirty="0">
                <a:solidFill>
                  <a:schemeClr val="tx2"/>
                </a:solidFill>
                <a:latin typeface="Arial"/>
                <a:cs typeface="Arial"/>
              </a:rPr>
              <a:t>Reactivación de la economía y su tratamiento desigual en los planes piloto </a:t>
            </a:r>
            <a:endParaRPr lang="es-ES" sz="2400" dirty="0">
              <a:solidFill>
                <a:schemeClr val="tx2"/>
              </a:solidFill>
              <a:latin typeface="Arial"/>
              <a:cs typeface="Arial"/>
            </a:endParaRPr>
          </a:p>
        </p:txBody>
      </p:sp>
      <p:pic>
        <p:nvPicPr>
          <p:cNvPr id="6" name="Imagen 5" descr="Logo-Minhaciend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309" y="536654"/>
            <a:ext cx="2788959" cy="471182"/>
          </a:xfrm>
          <a:prstGeom prst="rect">
            <a:avLst/>
          </a:prstGeom>
        </p:spPr>
      </p:pic>
    </p:spTree>
    <p:extLst>
      <p:ext uri="{BB962C8B-B14F-4D97-AF65-F5344CB8AC3E}">
        <p14:creationId xmlns:p14="http://schemas.microsoft.com/office/powerpoint/2010/main" val="26205280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27546" y="-25186"/>
            <a:ext cx="7984187" cy="5143500"/>
          </a:xfrm>
          <a:prstGeom prst="rect">
            <a:avLst/>
          </a:prstGeom>
          <a:solidFill>
            <a:srgbClr val="DBE6F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3" name="Rectángulo 2"/>
          <p:cNvSpPr/>
          <p:nvPr/>
        </p:nvSpPr>
        <p:spPr>
          <a:xfrm flipH="1">
            <a:off x="-1" y="0"/>
            <a:ext cx="1227547" cy="5143500"/>
          </a:xfrm>
          <a:prstGeom prst="rect">
            <a:avLst/>
          </a:prstGeom>
          <a:solidFill>
            <a:srgbClr val="13815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4" name="CuadroTexto 3"/>
          <p:cNvSpPr txBox="1"/>
          <p:nvPr/>
        </p:nvSpPr>
        <p:spPr>
          <a:xfrm>
            <a:off x="1530183" y="2004545"/>
            <a:ext cx="7156617" cy="1077218"/>
          </a:xfrm>
          <a:prstGeom prst="rect">
            <a:avLst/>
          </a:prstGeom>
          <a:noFill/>
        </p:spPr>
        <p:txBody>
          <a:bodyPr wrap="square" rtlCol="0">
            <a:spAutoFit/>
          </a:bodyPr>
          <a:lstStyle/>
          <a:p>
            <a:pPr algn="ctr"/>
            <a:r>
              <a:rPr lang="es-CO" sz="3200" b="1" dirty="0">
                <a:solidFill>
                  <a:schemeClr val="tx2"/>
                </a:solidFill>
                <a:latin typeface="Arial"/>
                <a:cs typeface="Arial"/>
              </a:rPr>
              <a:t>Líneas de crédito para restaurantes y bares</a:t>
            </a:r>
            <a:endParaRPr lang="es-ES" sz="2800" dirty="0">
              <a:solidFill>
                <a:schemeClr val="tx2"/>
              </a:solidFill>
              <a:latin typeface="Arial"/>
              <a:cs typeface="Arial"/>
            </a:endParaRPr>
          </a:p>
        </p:txBody>
      </p:sp>
      <p:pic>
        <p:nvPicPr>
          <p:cNvPr id="6" name="Imagen 5" descr="Logo-Minhaciend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309" y="536654"/>
            <a:ext cx="2788959" cy="471182"/>
          </a:xfrm>
          <a:prstGeom prst="rect">
            <a:avLst/>
          </a:prstGeom>
        </p:spPr>
      </p:pic>
    </p:spTree>
    <p:extLst>
      <p:ext uri="{BB962C8B-B14F-4D97-AF65-F5344CB8AC3E}">
        <p14:creationId xmlns:p14="http://schemas.microsoft.com/office/powerpoint/2010/main" val="26158590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16">
            <a:extLst>
              <a:ext uri="{FF2B5EF4-FFF2-40B4-BE49-F238E27FC236}">
                <a16:creationId xmlns:a16="http://schemas.microsoft.com/office/drawing/2014/main" id="{C6543B77-03A6-4263-93BE-4701ABAE03E6}"/>
              </a:ext>
            </a:extLst>
          </p:cNvPr>
          <p:cNvSpPr txBox="1">
            <a:spLocks noChangeArrowheads="1"/>
          </p:cNvSpPr>
          <p:nvPr/>
        </p:nvSpPr>
        <p:spPr bwMode="auto">
          <a:xfrm>
            <a:off x="450458" y="816238"/>
            <a:ext cx="8210939" cy="4081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l">
              <a:buNone/>
            </a:pPr>
            <a:r>
              <a:rPr lang="es-CO" sz="1800" b="0" i="0" dirty="0">
                <a:solidFill>
                  <a:srgbClr val="323130"/>
                </a:solidFill>
                <a:effectLst/>
                <a:latin typeface="Arial" panose="020B0604020202020204" pitchFamily="34" charset="0"/>
              </a:rPr>
              <a:t>Los restaurantes y los bares pueden acceder a todas las líneas de crédito del programa Unidos por Colombia, y en particular, a la línea de crédito de sectores más afectados aprobada por el Comité de Garantías en su sesión del 18 de junio de 2020.</a:t>
            </a:r>
          </a:p>
          <a:p>
            <a:pPr algn="l">
              <a:buNone/>
            </a:pPr>
            <a:endParaRPr lang="es-CO" sz="1800" dirty="0">
              <a:solidFill>
                <a:srgbClr val="323130"/>
              </a:solidFill>
            </a:endParaRPr>
          </a:p>
          <a:p>
            <a:pPr algn="l">
              <a:buNone/>
            </a:pPr>
            <a:r>
              <a:rPr lang="es-CO" sz="1800" b="0" i="0" dirty="0">
                <a:solidFill>
                  <a:srgbClr val="323130"/>
                </a:solidFill>
                <a:effectLst/>
                <a:latin typeface="Arial" panose="020B0604020202020204" pitchFamily="34" charset="0"/>
              </a:rPr>
              <a:t>Los criterios para los sectores que pueden acceder a la línea de sectores más afectados fueron los siguientes:</a:t>
            </a:r>
          </a:p>
          <a:p>
            <a:pPr marL="342900" indent="-342900" algn="l">
              <a:buFont typeface="+mj-lt"/>
              <a:buAutoNum type="arabicPeriod"/>
            </a:pPr>
            <a:r>
              <a:rPr lang="es-CO" sz="1800" b="0" i="0" dirty="0">
                <a:solidFill>
                  <a:srgbClr val="323130"/>
                </a:solidFill>
                <a:effectLst/>
                <a:latin typeface="Arial" panose="020B0604020202020204" pitchFamily="34" charset="0"/>
              </a:rPr>
              <a:t>Caída en ventas mayores al 80%.</a:t>
            </a:r>
          </a:p>
          <a:p>
            <a:pPr marL="342900" indent="-342900" algn="l">
              <a:buFont typeface="+mj-lt"/>
              <a:buAutoNum type="arabicPeriod"/>
            </a:pPr>
            <a:r>
              <a:rPr lang="es-CO" sz="1800" b="0" i="0" dirty="0">
                <a:solidFill>
                  <a:srgbClr val="323130"/>
                </a:solidFill>
                <a:effectLst/>
                <a:latin typeface="Arial" panose="020B0604020202020204" pitchFamily="34" charset="0"/>
              </a:rPr>
              <a:t>Sectores por las actividades no permitidas, establecidas en los artículos 5 y 8 del Decreto 749 del 28 de mayo de 2020.</a:t>
            </a:r>
          </a:p>
          <a:p>
            <a:pPr marL="342900" indent="-342900" algn="l">
              <a:buFont typeface="+mj-lt"/>
              <a:buAutoNum type="arabicPeriod"/>
            </a:pPr>
            <a:r>
              <a:rPr lang="es-CO" sz="1800" b="0" i="0" dirty="0">
                <a:solidFill>
                  <a:srgbClr val="323130"/>
                </a:solidFill>
                <a:effectLst/>
                <a:latin typeface="Arial" panose="020B0604020202020204" pitchFamily="34" charset="0"/>
              </a:rPr>
              <a:t>Sectores estratégicos para la emergencia sanitaria.</a:t>
            </a:r>
          </a:p>
          <a:p>
            <a:pPr marL="342900" indent="-342900" algn="l">
              <a:buFont typeface="+mj-lt"/>
              <a:buAutoNum type="arabicPeriod"/>
            </a:pPr>
            <a:endParaRPr lang="es-CO" sz="1800" dirty="0">
              <a:solidFill>
                <a:srgbClr val="323130"/>
              </a:solidFill>
            </a:endParaRPr>
          </a:p>
          <a:p>
            <a:pPr algn="l">
              <a:buNone/>
            </a:pPr>
            <a:r>
              <a:rPr lang="es-CO" sz="1800" b="0" i="0" dirty="0">
                <a:solidFill>
                  <a:srgbClr val="323130"/>
                </a:solidFill>
                <a:effectLst/>
                <a:latin typeface="Arial" panose="020B0604020202020204" pitchFamily="34" charset="0"/>
              </a:rPr>
              <a:t>A través del criterio 2, se dio acceso a esta línea a los restaurantes y los bares.</a:t>
            </a:r>
          </a:p>
        </p:txBody>
      </p:sp>
      <p:sp>
        <p:nvSpPr>
          <p:cNvPr id="9" name="CuadroTexto 8">
            <a:extLst>
              <a:ext uri="{FF2B5EF4-FFF2-40B4-BE49-F238E27FC236}">
                <a16:creationId xmlns:a16="http://schemas.microsoft.com/office/drawing/2014/main" id="{6D6D066D-8CD4-4B9C-B043-29D6EC75B6DF}"/>
              </a:ext>
            </a:extLst>
          </p:cNvPr>
          <p:cNvSpPr txBox="1"/>
          <p:nvPr/>
        </p:nvSpPr>
        <p:spPr>
          <a:xfrm>
            <a:off x="1962807" y="179062"/>
            <a:ext cx="6993257" cy="369332"/>
          </a:xfrm>
          <a:prstGeom prst="rect">
            <a:avLst/>
          </a:prstGeom>
          <a:noFill/>
        </p:spPr>
        <p:txBody>
          <a:bodyPr wrap="square" rtlCol="0">
            <a:spAutoFit/>
          </a:bodyPr>
          <a:lstStyle/>
          <a:p>
            <a:r>
              <a:rPr lang="es-CO" b="1" dirty="0">
                <a:solidFill>
                  <a:schemeClr val="tx2">
                    <a:lumMod val="75000"/>
                  </a:schemeClr>
                </a:solidFill>
                <a:latin typeface="Arial"/>
                <a:cs typeface="Arial"/>
              </a:rPr>
              <a:t>Línea de crédito para restaurantes y bares</a:t>
            </a:r>
          </a:p>
        </p:txBody>
      </p:sp>
    </p:spTree>
    <p:extLst>
      <p:ext uri="{BB962C8B-B14F-4D97-AF65-F5344CB8AC3E}">
        <p14:creationId xmlns:p14="http://schemas.microsoft.com/office/powerpoint/2010/main" val="36518909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16">
            <a:extLst>
              <a:ext uri="{FF2B5EF4-FFF2-40B4-BE49-F238E27FC236}">
                <a16:creationId xmlns:a16="http://schemas.microsoft.com/office/drawing/2014/main" id="{C6543B77-03A6-4263-93BE-4701ABAE03E6}"/>
              </a:ext>
            </a:extLst>
          </p:cNvPr>
          <p:cNvSpPr txBox="1">
            <a:spLocks noChangeArrowheads="1"/>
          </p:cNvSpPr>
          <p:nvPr/>
        </p:nvSpPr>
        <p:spPr bwMode="auto">
          <a:xfrm>
            <a:off x="450458" y="816238"/>
            <a:ext cx="8210939" cy="3250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l">
              <a:buNone/>
            </a:pPr>
            <a:r>
              <a:rPr lang="es-CO" sz="1800" b="0" i="0" dirty="0">
                <a:solidFill>
                  <a:srgbClr val="323130"/>
                </a:solidFill>
                <a:effectLst/>
                <a:cs typeface="Arial" panose="020B0604020202020204" pitchFamily="34" charset="0"/>
              </a:rPr>
              <a:t>Las condiciones de esta línea son </a:t>
            </a:r>
            <a:r>
              <a:rPr lang="es-CO" sz="1800" dirty="0">
                <a:solidFill>
                  <a:srgbClr val="323130"/>
                </a:solidFill>
                <a:cs typeface="Arial" panose="020B0604020202020204" pitchFamily="34" charset="0"/>
              </a:rPr>
              <a:t>más favorables respecto de las demás líneas aprobadas:</a:t>
            </a:r>
          </a:p>
          <a:p>
            <a:pPr algn="l">
              <a:buNone/>
            </a:pPr>
            <a:endParaRPr lang="es-CO" sz="1800" dirty="0">
              <a:solidFill>
                <a:srgbClr val="323130"/>
              </a:solidFill>
              <a:cs typeface="Arial" panose="020B0604020202020204" pitchFamily="34" charset="0"/>
            </a:endParaRPr>
          </a:p>
          <a:p>
            <a:pPr marL="228600" indent="-228600" algn="l">
              <a:buFont typeface="+mj-lt"/>
              <a:buAutoNum type="arabicPeriod"/>
            </a:pPr>
            <a:r>
              <a:rPr lang="es-CO" sz="1800" b="0" i="0" u="none" strike="noStrike" baseline="0" dirty="0">
                <a:cs typeface="Arial" panose="020B0604020202020204" pitchFamily="34" charset="0"/>
              </a:rPr>
              <a:t> Mayor cobertura: 90% versus 80% en otras líneas.</a:t>
            </a:r>
          </a:p>
          <a:p>
            <a:pPr marL="228600" indent="-228600" algn="l">
              <a:buFont typeface="+mj-lt"/>
              <a:buAutoNum type="arabicPeriod"/>
            </a:pPr>
            <a:r>
              <a:rPr lang="es-CO" sz="1800" dirty="0">
                <a:cs typeface="Arial" panose="020B0604020202020204" pitchFamily="34" charset="0"/>
              </a:rPr>
              <a:t> </a:t>
            </a:r>
            <a:r>
              <a:rPr lang="es-CO" sz="1800" b="0" i="0" u="none" strike="noStrike" baseline="0" dirty="0">
                <a:cs typeface="Arial" panose="020B0604020202020204" pitchFamily="34" charset="0"/>
              </a:rPr>
              <a:t>Subsidio a la comisión: 75% a cargo de la Nación.</a:t>
            </a:r>
          </a:p>
          <a:p>
            <a:pPr marL="228600" indent="-228600" algn="l">
              <a:buFont typeface="+mj-lt"/>
              <a:buAutoNum type="arabicPeriod"/>
            </a:pPr>
            <a:r>
              <a:rPr lang="es-CO" sz="1800" dirty="0">
                <a:cs typeface="Arial" panose="020B0604020202020204" pitchFamily="34" charset="0"/>
              </a:rPr>
              <a:t> Mayor p</a:t>
            </a:r>
            <a:r>
              <a:rPr lang="es-CO" sz="1800" b="0" i="0" u="none" strike="noStrike" baseline="0" dirty="0">
                <a:cs typeface="Arial" panose="020B0604020202020204" pitchFamily="34" charset="0"/>
              </a:rPr>
              <a:t>lazo: 60 meses versus 24/36 meses en otras líneas.</a:t>
            </a:r>
          </a:p>
          <a:p>
            <a:pPr marL="228600" indent="-228600" algn="l">
              <a:buFont typeface="+mj-lt"/>
              <a:buAutoNum type="arabicPeriod"/>
            </a:pPr>
            <a:r>
              <a:rPr lang="pt-BR" sz="1800" dirty="0">
                <a:cs typeface="Arial" panose="020B0604020202020204" pitchFamily="34" charset="0"/>
              </a:rPr>
              <a:t> Mayor p</a:t>
            </a:r>
            <a:r>
              <a:rPr lang="pt-BR" sz="1800" b="0" i="0" u="none" strike="noStrike" baseline="0" dirty="0">
                <a:cs typeface="Arial" panose="020B0604020202020204" pitchFamily="34" charset="0"/>
              </a:rPr>
              <a:t>eríodo de </a:t>
            </a:r>
            <a:r>
              <a:rPr lang="pt-BR" sz="1800" b="0" i="0" u="none" strike="noStrike" baseline="0" dirty="0" err="1">
                <a:cs typeface="Arial" panose="020B0604020202020204" pitchFamily="34" charset="0"/>
              </a:rPr>
              <a:t>gracia</a:t>
            </a:r>
            <a:r>
              <a:rPr lang="pt-BR" sz="1800" b="0" i="0" u="none" strike="noStrike" baseline="0" dirty="0">
                <a:cs typeface="Arial" panose="020B0604020202020204" pitchFamily="34" charset="0"/>
              </a:rPr>
              <a:t>: mínimo 12 meses versus 3-4 meses </a:t>
            </a:r>
            <a:r>
              <a:rPr lang="pt-BR" sz="1800" b="0" i="0" u="none" strike="noStrike" baseline="0" dirty="0" err="1">
                <a:cs typeface="Arial" panose="020B0604020202020204" pitchFamily="34" charset="0"/>
              </a:rPr>
              <a:t>en</a:t>
            </a:r>
            <a:r>
              <a:rPr lang="pt-BR" sz="1800" b="0" i="0" u="none" strike="noStrike" baseline="0" dirty="0">
                <a:cs typeface="Arial" panose="020B0604020202020204" pitchFamily="34" charset="0"/>
              </a:rPr>
              <a:t> </a:t>
            </a:r>
            <a:r>
              <a:rPr lang="pt-BR" sz="1800" b="0" i="0" u="none" strike="noStrike" baseline="0" dirty="0" err="1">
                <a:cs typeface="Arial" panose="020B0604020202020204" pitchFamily="34" charset="0"/>
              </a:rPr>
              <a:t>otras</a:t>
            </a:r>
            <a:r>
              <a:rPr lang="pt-BR" sz="1800" b="0" i="0" u="none" strike="noStrike" baseline="0" dirty="0">
                <a:cs typeface="Arial" panose="020B0604020202020204" pitchFamily="34" charset="0"/>
              </a:rPr>
              <a:t> líneas.</a:t>
            </a:r>
          </a:p>
          <a:p>
            <a:pPr marL="228600" indent="-228600" algn="l">
              <a:buFont typeface="+mj-lt"/>
              <a:buAutoNum type="arabicPeriod"/>
            </a:pPr>
            <a:r>
              <a:rPr lang="es-CO" sz="1800" dirty="0">
                <a:cs typeface="Arial" panose="020B0604020202020204" pitchFamily="34" charset="0"/>
              </a:rPr>
              <a:t> </a:t>
            </a:r>
            <a:r>
              <a:rPr lang="es-CO" sz="1800" b="0" i="0" u="none" strike="noStrike" baseline="0" dirty="0">
                <a:cs typeface="Arial" panose="020B0604020202020204" pitchFamily="34" charset="0"/>
              </a:rPr>
              <a:t>Destino del crédito: capital de trabajo.</a:t>
            </a:r>
          </a:p>
          <a:p>
            <a:pPr marL="228600" indent="-228600" algn="l">
              <a:buFont typeface="+mj-lt"/>
              <a:buAutoNum type="arabicPeriod"/>
            </a:pPr>
            <a:endParaRPr lang="es-CO" sz="1800" b="0" i="0" u="none" strike="noStrike" baseline="0" dirty="0">
              <a:cs typeface="Arial" panose="020B0604020202020204" pitchFamily="34" charset="0"/>
            </a:endParaRPr>
          </a:p>
        </p:txBody>
      </p:sp>
      <p:sp>
        <p:nvSpPr>
          <p:cNvPr id="9" name="CuadroTexto 8">
            <a:extLst>
              <a:ext uri="{FF2B5EF4-FFF2-40B4-BE49-F238E27FC236}">
                <a16:creationId xmlns:a16="http://schemas.microsoft.com/office/drawing/2014/main" id="{6D6D066D-8CD4-4B9C-B043-29D6EC75B6DF}"/>
              </a:ext>
            </a:extLst>
          </p:cNvPr>
          <p:cNvSpPr txBox="1"/>
          <p:nvPr/>
        </p:nvSpPr>
        <p:spPr>
          <a:xfrm>
            <a:off x="1962807" y="179062"/>
            <a:ext cx="6993257" cy="369332"/>
          </a:xfrm>
          <a:prstGeom prst="rect">
            <a:avLst/>
          </a:prstGeom>
          <a:noFill/>
        </p:spPr>
        <p:txBody>
          <a:bodyPr wrap="square" rtlCol="0">
            <a:spAutoFit/>
          </a:bodyPr>
          <a:lstStyle/>
          <a:p>
            <a:r>
              <a:rPr lang="es-CO" b="1" dirty="0">
                <a:solidFill>
                  <a:schemeClr val="tx2">
                    <a:lumMod val="75000"/>
                  </a:schemeClr>
                </a:solidFill>
                <a:latin typeface="Arial"/>
                <a:cs typeface="Arial"/>
              </a:rPr>
              <a:t>Línea de crédito para restaurantes y bares</a:t>
            </a:r>
          </a:p>
        </p:txBody>
      </p:sp>
    </p:spTree>
    <p:extLst>
      <p:ext uri="{BB962C8B-B14F-4D97-AF65-F5344CB8AC3E}">
        <p14:creationId xmlns:p14="http://schemas.microsoft.com/office/powerpoint/2010/main" val="4236846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16">
            <a:extLst>
              <a:ext uri="{FF2B5EF4-FFF2-40B4-BE49-F238E27FC236}">
                <a16:creationId xmlns:a16="http://schemas.microsoft.com/office/drawing/2014/main" id="{C6543B77-03A6-4263-93BE-4701ABAE03E6}"/>
              </a:ext>
            </a:extLst>
          </p:cNvPr>
          <p:cNvSpPr txBox="1">
            <a:spLocks noChangeArrowheads="1"/>
          </p:cNvSpPr>
          <p:nvPr/>
        </p:nvSpPr>
        <p:spPr bwMode="auto">
          <a:xfrm>
            <a:off x="552934" y="705879"/>
            <a:ext cx="840313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l">
              <a:buNone/>
            </a:pPr>
            <a:r>
              <a:rPr lang="es-CO" sz="1800" b="0" i="0" dirty="0">
                <a:solidFill>
                  <a:srgbClr val="323130"/>
                </a:solidFill>
                <a:effectLst/>
                <a:cs typeface="Arial" panose="020B0604020202020204" pitchFamily="34" charset="0"/>
              </a:rPr>
              <a:t>El acceso del sector de alojamiento y servicios de comida, del que hacen parte los restaurantes y bares, al programa Unidos por Colombia ha sido </a:t>
            </a:r>
            <a:r>
              <a:rPr lang="es-CO" sz="1800" dirty="0">
                <a:solidFill>
                  <a:srgbClr val="323130"/>
                </a:solidFill>
                <a:cs typeface="Arial" panose="020B0604020202020204" pitchFamily="34" charset="0"/>
              </a:rPr>
              <a:t>importante:</a:t>
            </a:r>
            <a:endParaRPr lang="es-CO" sz="1800" b="0" i="0" u="none" strike="noStrike" baseline="0" dirty="0">
              <a:cs typeface="Arial" panose="020B0604020202020204" pitchFamily="34" charset="0"/>
            </a:endParaRPr>
          </a:p>
        </p:txBody>
      </p:sp>
      <p:sp>
        <p:nvSpPr>
          <p:cNvPr id="9" name="CuadroTexto 8">
            <a:extLst>
              <a:ext uri="{FF2B5EF4-FFF2-40B4-BE49-F238E27FC236}">
                <a16:creationId xmlns:a16="http://schemas.microsoft.com/office/drawing/2014/main" id="{6D6D066D-8CD4-4B9C-B043-29D6EC75B6DF}"/>
              </a:ext>
            </a:extLst>
          </p:cNvPr>
          <p:cNvSpPr txBox="1"/>
          <p:nvPr/>
        </p:nvSpPr>
        <p:spPr>
          <a:xfrm>
            <a:off x="1962807" y="179062"/>
            <a:ext cx="6993257" cy="369332"/>
          </a:xfrm>
          <a:prstGeom prst="rect">
            <a:avLst/>
          </a:prstGeom>
          <a:noFill/>
        </p:spPr>
        <p:txBody>
          <a:bodyPr wrap="square" rtlCol="0">
            <a:spAutoFit/>
          </a:bodyPr>
          <a:lstStyle/>
          <a:p>
            <a:r>
              <a:rPr lang="es-CO" b="1" dirty="0">
                <a:solidFill>
                  <a:schemeClr val="tx2">
                    <a:lumMod val="75000"/>
                  </a:schemeClr>
                </a:solidFill>
                <a:latin typeface="Arial"/>
                <a:cs typeface="Arial"/>
              </a:rPr>
              <a:t>Línea de crédito para restaurantes y bares</a:t>
            </a:r>
          </a:p>
        </p:txBody>
      </p:sp>
      <p:graphicFrame>
        <p:nvGraphicFramePr>
          <p:cNvPr id="2" name="Tabla 1">
            <a:extLst>
              <a:ext uri="{FF2B5EF4-FFF2-40B4-BE49-F238E27FC236}">
                <a16:creationId xmlns:a16="http://schemas.microsoft.com/office/drawing/2014/main" id="{13FC5522-22B4-48BA-AAC1-D1A2A9FC7D28}"/>
              </a:ext>
            </a:extLst>
          </p:cNvPr>
          <p:cNvGraphicFramePr>
            <a:graphicFrameLocks noGrp="1"/>
          </p:cNvGraphicFramePr>
          <p:nvPr>
            <p:extLst/>
          </p:nvPr>
        </p:nvGraphicFramePr>
        <p:xfrm>
          <a:off x="1231607" y="1380808"/>
          <a:ext cx="7045784" cy="3583630"/>
        </p:xfrm>
        <a:graphic>
          <a:graphicData uri="http://schemas.openxmlformats.org/drawingml/2006/table">
            <a:tbl>
              <a:tblPr>
                <a:tableStyleId>{BC89EF96-8CEA-46FF-86C4-4CE0E7609802}</a:tableStyleId>
              </a:tblPr>
              <a:tblGrid>
                <a:gridCol w="3839144">
                  <a:extLst>
                    <a:ext uri="{9D8B030D-6E8A-4147-A177-3AD203B41FA5}">
                      <a16:colId xmlns:a16="http://schemas.microsoft.com/office/drawing/2014/main" val="609074245"/>
                    </a:ext>
                  </a:extLst>
                </a:gridCol>
                <a:gridCol w="1073783">
                  <a:extLst>
                    <a:ext uri="{9D8B030D-6E8A-4147-A177-3AD203B41FA5}">
                      <a16:colId xmlns:a16="http://schemas.microsoft.com/office/drawing/2014/main" val="4181289802"/>
                    </a:ext>
                  </a:extLst>
                </a:gridCol>
                <a:gridCol w="1235586">
                  <a:extLst>
                    <a:ext uri="{9D8B030D-6E8A-4147-A177-3AD203B41FA5}">
                      <a16:colId xmlns:a16="http://schemas.microsoft.com/office/drawing/2014/main" val="2067248069"/>
                    </a:ext>
                  </a:extLst>
                </a:gridCol>
                <a:gridCol w="897271">
                  <a:extLst>
                    <a:ext uri="{9D8B030D-6E8A-4147-A177-3AD203B41FA5}">
                      <a16:colId xmlns:a16="http://schemas.microsoft.com/office/drawing/2014/main" val="685627109"/>
                    </a:ext>
                  </a:extLst>
                </a:gridCol>
              </a:tblGrid>
              <a:tr h="388063">
                <a:tc>
                  <a:txBody>
                    <a:bodyPr/>
                    <a:lstStyle/>
                    <a:p>
                      <a:pPr algn="ctr" fontAlgn="ctr"/>
                      <a:r>
                        <a:rPr lang="es-CO" sz="1400" b="1" u="none" strike="noStrike" dirty="0">
                          <a:effectLst/>
                        </a:rPr>
                        <a:t>Línea FNG / Actividad Económica</a:t>
                      </a:r>
                      <a:endParaRPr lang="es-CO" sz="1400" b="1" i="0" u="none" strike="noStrike" dirty="0">
                        <a:solidFill>
                          <a:srgbClr val="FFFFFF"/>
                        </a:solidFill>
                        <a:effectLst/>
                        <a:latin typeface="Arial Nova" panose="020B0504020202020204" pitchFamily="34" charset="0"/>
                      </a:endParaRPr>
                    </a:p>
                  </a:txBody>
                  <a:tcPr marL="6350" marR="6350" marT="6350" marB="0" anchor="ctr"/>
                </a:tc>
                <a:tc>
                  <a:txBody>
                    <a:bodyPr/>
                    <a:lstStyle/>
                    <a:p>
                      <a:pPr algn="ctr" fontAlgn="ctr"/>
                      <a:r>
                        <a:rPr lang="es-CO" sz="1400" b="1" u="none" strike="noStrike">
                          <a:effectLst/>
                        </a:rPr>
                        <a:t># </a:t>
                      </a:r>
                    </a:p>
                    <a:p>
                      <a:pPr algn="ctr" fontAlgn="ctr"/>
                      <a:r>
                        <a:rPr lang="es-CO" sz="1400" b="1" u="none" strike="noStrike">
                          <a:effectLst/>
                        </a:rPr>
                        <a:t>Operaciones</a:t>
                      </a:r>
                      <a:endParaRPr lang="es-CO" sz="1400" b="1" i="0" u="none" strike="noStrike" dirty="0">
                        <a:solidFill>
                          <a:srgbClr val="FFFFFF"/>
                        </a:solidFill>
                        <a:effectLst/>
                        <a:latin typeface="Arial Nova" panose="020B0504020202020204" pitchFamily="34" charset="0"/>
                      </a:endParaRPr>
                    </a:p>
                  </a:txBody>
                  <a:tcPr marL="6350" marR="6350" marT="6350" marB="0" anchor="ctr"/>
                </a:tc>
                <a:tc>
                  <a:txBody>
                    <a:bodyPr/>
                    <a:lstStyle/>
                    <a:p>
                      <a:pPr algn="ctr" fontAlgn="ctr"/>
                      <a:r>
                        <a:rPr lang="es-CO" sz="1400" b="1" u="none" strike="noStrike" dirty="0">
                          <a:effectLst/>
                        </a:rPr>
                        <a:t>$ Monto Desembolsos (millones)</a:t>
                      </a:r>
                      <a:endParaRPr lang="es-CO" sz="1400" b="1" i="0" u="none" strike="noStrike" dirty="0">
                        <a:solidFill>
                          <a:srgbClr val="FFFFFF"/>
                        </a:solidFill>
                        <a:effectLst/>
                        <a:latin typeface="Arial Nova" panose="020B0504020202020204" pitchFamily="34" charset="0"/>
                      </a:endParaRPr>
                    </a:p>
                  </a:txBody>
                  <a:tcPr marL="6350" marR="6350" marT="6350" marB="0" anchor="ctr"/>
                </a:tc>
                <a:tc>
                  <a:txBody>
                    <a:bodyPr/>
                    <a:lstStyle/>
                    <a:p>
                      <a:pPr algn="ctr" fontAlgn="ctr"/>
                      <a:r>
                        <a:rPr lang="es-CO" sz="1400" b="1" u="none" strike="noStrike" dirty="0">
                          <a:effectLst/>
                        </a:rPr>
                        <a:t>%</a:t>
                      </a:r>
                      <a:endParaRPr lang="es-CO" sz="1400" b="1" i="0" u="none" strike="noStrike" dirty="0">
                        <a:solidFill>
                          <a:srgbClr val="FFFFFF"/>
                        </a:solidFill>
                        <a:effectLst/>
                        <a:latin typeface="Arial Nova" panose="020B0504020202020204" pitchFamily="34" charset="0"/>
                      </a:endParaRPr>
                    </a:p>
                  </a:txBody>
                  <a:tcPr marL="6350" marR="6350" marT="6350" marB="0" anchor="ctr"/>
                </a:tc>
                <a:extLst>
                  <a:ext uri="{0D108BD9-81ED-4DB2-BD59-A6C34878D82A}">
                    <a16:rowId xmlns:a16="http://schemas.microsoft.com/office/drawing/2014/main" val="2553245372"/>
                  </a:ext>
                </a:extLst>
              </a:tr>
              <a:tr h="209800">
                <a:tc>
                  <a:txBody>
                    <a:bodyPr/>
                    <a:lstStyle/>
                    <a:p>
                      <a:pPr algn="l" fontAlgn="b"/>
                      <a:r>
                        <a:rPr lang="es-CO" sz="1200" u="none" strike="noStrike">
                          <a:effectLst/>
                        </a:rPr>
                        <a:t>PYMES HASTA EL 80%</a:t>
                      </a:r>
                      <a:endParaRPr lang="es-CO" sz="1200" b="1"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1.213</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$120.501</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dirty="0">
                          <a:effectLst/>
                        </a:rPr>
                        <a:t>33,68%</a:t>
                      </a:r>
                      <a:endParaRPr lang="es-CO" sz="1200" b="0" i="0" u="none" strike="noStrike" dirty="0">
                        <a:solidFill>
                          <a:srgbClr val="000000"/>
                        </a:solidFill>
                        <a:effectLst/>
                        <a:latin typeface="Arial Nova" panose="020B0504020202020204" pitchFamily="34" charset="0"/>
                      </a:endParaRPr>
                    </a:p>
                  </a:txBody>
                  <a:tcPr marL="6350" marR="6350" marT="6350" marB="0" anchor="b"/>
                </a:tc>
                <a:extLst>
                  <a:ext uri="{0D108BD9-81ED-4DB2-BD59-A6C34878D82A}">
                    <a16:rowId xmlns:a16="http://schemas.microsoft.com/office/drawing/2014/main" val="1460903177"/>
                  </a:ext>
                </a:extLst>
              </a:tr>
              <a:tr h="209800">
                <a:tc>
                  <a:txBody>
                    <a:bodyPr/>
                    <a:lstStyle/>
                    <a:p>
                      <a:pPr algn="l" fontAlgn="b"/>
                      <a:r>
                        <a:rPr lang="es-CO" sz="1200" u="none" strike="noStrike">
                          <a:effectLst/>
                        </a:rPr>
                        <a:t>MICROEMPRESAS HASTA EL 80%</a:t>
                      </a:r>
                      <a:endParaRPr lang="es-CO" sz="1200" b="1"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1.902</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$13.884</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dirty="0">
                          <a:effectLst/>
                        </a:rPr>
                        <a:t>3,88%</a:t>
                      </a:r>
                      <a:endParaRPr lang="es-CO" sz="1200" b="0" i="0" u="none" strike="noStrike" dirty="0">
                        <a:solidFill>
                          <a:srgbClr val="000000"/>
                        </a:solidFill>
                        <a:effectLst/>
                        <a:latin typeface="Arial Nova" panose="020B0504020202020204" pitchFamily="34" charset="0"/>
                      </a:endParaRPr>
                    </a:p>
                  </a:txBody>
                  <a:tcPr marL="6350" marR="6350" marT="6350" marB="0" anchor="b"/>
                </a:tc>
                <a:extLst>
                  <a:ext uri="{0D108BD9-81ED-4DB2-BD59-A6C34878D82A}">
                    <a16:rowId xmlns:a16="http://schemas.microsoft.com/office/drawing/2014/main" val="1851754440"/>
                  </a:ext>
                </a:extLst>
              </a:tr>
              <a:tr h="209800">
                <a:tc>
                  <a:txBody>
                    <a:bodyPr/>
                    <a:lstStyle/>
                    <a:p>
                      <a:pPr algn="l" fontAlgn="b"/>
                      <a:r>
                        <a:rPr lang="es-CO" sz="1200" u="none" strike="noStrike">
                          <a:effectLst/>
                        </a:rPr>
                        <a:t>MICROEMPRESAS HASTA EL 70%</a:t>
                      </a:r>
                      <a:endParaRPr lang="es-CO" sz="1200" b="1"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4.811</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$20.807</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dirty="0">
                          <a:effectLst/>
                        </a:rPr>
                        <a:t>5,81%</a:t>
                      </a:r>
                      <a:endParaRPr lang="es-CO" sz="1200" b="0" i="0" u="none" strike="noStrike" dirty="0">
                        <a:solidFill>
                          <a:srgbClr val="000000"/>
                        </a:solidFill>
                        <a:effectLst/>
                        <a:latin typeface="Arial Nova" panose="020B0504020202020204" pitchFamily="34" charset="0"/>
                      </a:endParaRPr>
                    </a:p>
                  </a:txBody>
                  <a:tcPr marL="6350" marR="6350" marT="6350" marB="0" anchor="b"/>
                </a:tc>
                <a:extLst>
                  <a:ext uri="{0D108BD9-81ED-4DB2-BD59-A6C34878D82A}">
                    <a16:rowId xmlns:a16="http://schemas.microsoft.com/office/drawing/2014/main" val="868008070"/>
                  </a:ext>
                </a:extLst>
              </a:tr>
              <a:tr h="209800">
                <a:tc>
                  <a:txBody>
                    <a:bodyPr/>
                    <a:lstStyle/>
                    <a:p>
                      <a:pPr algn="l" fontAlgn="b"/>
                      <a:r>
                        <a:rPr lang="es-CO" sz="1200" u="none" strike="noStrike" dirty="0">
                          <a:effectLst/>
                        </a:rPr>
                        <a:t>TRABAJADORES INDEPENDIENTES AL 80%</a:t>
                      </a:r>
                      <a:endParaRPr lang="es-CO" sz="1200" b="1" i="0" u="none" strike="noStrike" dirty="0">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1.117</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$12.546</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dirty="0">
                          <a:effectLst/>
                        </a:rPr>
                        <a:t>3,51%</a:t>
                      </a:r>
                      <a:endParaRPr lang="es-CO" sz="1200" b="0" i="0" u="none" strike="noStrike" dirty="0">
                        <a:solidFill>
                          <a:srgbClr val="000000"/>
                        </a:solidFill>
                        <a:effectLst/>
                        <a:latin typeface="Arial Nova" panose="020B0504020202020204" pitchFamily="34" charset="0"/>
                      </a:endParaRPr>
                    </a:p>
                  </a:txBody>
                  <a:tcPr marL="6350" marR="6350" marT="6350" marB="0" anchor="b"/>
                </a:tc>
                <a:extLst>
                  <a:ext uri="{0D108BD9-81ED-4DB2-BD59-A6C34878D82A}">
                    <a16:rowId xmlns:a16="http://schemas.microsoft.com/office/drawing/2014/main" val="3900102864"/>
                  </a:ext>
                </a:extLst>
              </a:tr>
              <a:tr h="209800">
                <a:tc>
                  <a:txBody>
                    <a:bodyPr/>
                    <a:lstStyle/>
                    <a:p>
                      <a:pPr algn="l" fontAlgn="b"/>
                      <a:r>
                        <a:rPr lang="es-CO" sz="1200" u="none" strike="noStrike">
                          <a:effectLst/>
                        </a:rPr>
                        <a:t>TRABAJADORES INDEPENDIENTES FINTECH AL 80%</a:t>
                      </a:r>
                      <a:endParaRPr lang="es-CO" sz="1200" b="1"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21</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$17</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dirty="0">
                          <a:effectLst/>
                        </a:rPr>
                        <a:t>0,00%</a:t>
                      </a:r>
                      <a:endParaRPr lang="es-CO" sz="1200" b="0" i="0" u="none" strike="noStrike" dirty="0">
                        <a:solidFill>
                          <a:srgbClr val="000000"/>
                        </a:solidFill>
                        <a:effectLst/>
                        <a:latin typeface="Arial Nova" panose="020B0504020202020204" pitchFamily="34" charset="0"/>
                      </a:endParaRPr>
                    </a:p>
                  </a:txBody>
                  <a:tcPr marL="6350" marR="6350" marT="6350" marB="0" anchor="b"/>
                </a:tc>
                <a:extLst>
                  <a:ext uri="{0D108BD9-81ED-4DB2-BD59-A6C34878D82A}">
                    <a16:rowId xmlns:a16="http://schemas.microsoft.com/office/drawing/2014/main" val="2994731999"/>
                  </a:ext>
                </a:extLst>
              </a:tr>
              <a:tr h="209800">
                <a:tc>
                  <a:txBody>
                    <a:bodyPr/>
                    <a:lstStyle/>
                    <a:p>
                      <a:pPr algn="l" fontAlgn="b"/>
                      <a:r>
                        <a:rPr lang="es-CO" sz="1200" u="none" strike="noStrike">
                          <a:effectLst/>
                        </a:rPr>
                        <a:t>NOMINAS PYMES AL 90%</a:t>
                      </a:r>
                      <a:endParaRPr lang="es-CO" sz="1200" b="1"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841</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$49.460</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dirty="0">
                          <a:effectLst/>
                        </a:rPr>
                        <a:t>13,82%</a:t>
                      </a:r>
                      <a:endParaRPr lang="es-CO" sz="1200" b="0" i="0" u="none" strike="noStrike" dirty="0">
                        <a:solidFill>
                          <a:srgbClr val="000000"/>
                        </a:solidFill>
                        <a:effectLst/>
                        <a:latin typeface="Arial Nova" panose="020B0504020202020204" pitchFamily="34" charset="0"/>
                      </a:endParaRPr>
                    </a:p>
                  </a:txBody>
                  <a:tcPr marL="6350" marR="6350" marT="6350" marB="0" anchor="b"/>
                </a:tc>
                <a:extLst>
                  <a:ext uri="{0D108BD9-81ED-4DB2-BD59-A6C34878D82A}">
                    <a16:rowId xmlns:a16="http://schemas.microsoft.com/office/drawing/2014/main" val="2918348136"/>
                  </a:ext>
                </a:extLst>
              </a:tr>
              <a:tr h="209800">
                <a:tc>
                  <a:txBody>
                    <a:bodyPr/>
                    <a:lstStyle/>
                    <a:p>
                      <a:pPr algn="l" fontAlgn="b"/>
                      <a:r>
                        <a:rPr lang="es-CO" sz="1200" u="none" strike="noStrike">
                          <a:effectLst/>
                        </a:rPr>
                        <a:t>NOMINAS MICROEMPRESAS AL 90%</a:t>
                      </a:r>
                      <a:endParaRPr lang="es-CO" sz="1200" b="1"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2</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$35</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dirty="0">
                          <a:effectLst/>
                        </a:rPr>
                        <a:t>0,01%</a:t>
                      </a:r>
                      <a:endParaRPr lang="es-CO" sz="1200" b="0" i="0" u="none" strike="noStrike" dirty="0">
                        <a:solidFill>
                          <a:srgbClr val="000000"/>
                        </a:solidFill>
                        <a:effectLst/>
                        <a:latin typeface="Arial Nova" panose="020B0504020202020204" pitchFamily="34" charset="0"/>
                      </a:endParaRPr>
                    </a:p>
                  </a:txBody>
                  <a:tcPr marL="6350" marR="6350" marT="6350" marB="0" anchor="b"/>
                </a:tc>
                <a:extLst>
                  <a:ext uri="{0D108BD9-81ED-4DB2-BD59-A6C34878D82A}">
                    <a16:rowId xmlns:a16="http://schemas.microsoft.com/office/drawing/2014/main" val="1783700632"/>
                  </a:ext>
                </a:extLst>
              </a:tr>
              <a:tr h="209800">
                <a:tc>
                  <a:txBody>
                    <a:bodyPr/>
                    <a:lstStyle/>
                    <a:p>
                      <a:pPr algn="l" fontAlgn="b"/>
                      <a:r>
                        <a:rPr lang="es-CO" sz="1200" u="none" strike="noStrike">
                          <a:effectLst/>
                        </a:rPr>
                        <a:t>MICROEMPRESARIOS FORMALES AL 75%</a:t>
                      </a:r>
                      <a:endParaRPr lang="es-CO" sz="1200" b="1"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2.047</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$15.469</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dirty="0">
                          <a:effectLst/>
                        </a:rPr>
                        <a:t>4,32%</a:t>
                      </a:r>
                      <a:endParaRPr lang="es-CO" sz="1200" b="0" i="0" u="none" strike="noStrike" dirty="0">
                        <a:solidFill>
                          <a:srgbClr val="000000"/>
                        </a:solidFill>
                        <a:effectLst/>
                        <a:latin typeface="Arial Nova" panose="020B0504020202020204" pitchFamily="34" charset="0"/>
                      </a:endParaRPr>
                    </a:p>
                  </a:txBody>
                  <a:tcPr marL="6350" marR="6350" marT="6350" marB="0" anchor="b"/>
                </a:tc>
                <a:extLst>
                  <a:ext uri="{0D108BD9-81ED-4DB2-BD59-A6C34878D82A}">
                    <a16:rowId xmlns:a16="http://schemas.microsoft.com/office/drawing/2014/main" val="2271101486"/>
                  </a:ext>
                </a:extLst>
              </a:tr>
              <a:tr h="209800">
                <a:tc>
                  <a:txBody>
                    <a:bodyPr/>
                    <a:lstStyle/>
                    <a:p>
                      <a:pPr algn="l" fontAlgn="b"/>
                      <a:r>
                        <a:rPr lang="es-CO" sz="1200" u="none" strike="noStrike">
                          <a:effectLst/>
                        </a:rPr>
                        <a:t>MICROEMPRESARIOS INFORMALES AL 60%</a:t>
                      </a:r>
                      <a:endParaRPr lang="es-CO" sz="1200" b="1"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4.533</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$22.386</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dirty="0">
                          <a:effectLst/>
                        </a:rPr>
                        <a:t>6,26%</a:t>
                      </a:r>
                      <a:endParaRPr lang="es-CO" sz="1200" b="0" i="0" u="none" strike="noStrike" dirty="0">
                        <a:solidFill>
                          <a:srgbClr val="000000"/>
                        </a:solidFill>
                        <a:effectLst/>
                        <a:latin typeface="Arial Nova" panose="020B0504020202020204" pitchFamily="34" charset="0"/>
                      </a:endParaRPr>
                    </a:p>
                  </a:txBody>
                  <a:tcPr marL="6350" marR="6350" marT="6350" marB="0" anchor="b"/>
                </a:tc>
                <a:extLst>
                  <a:ext uri="{0D108BD9-81ED-4DB2-BD59-A6C34878D82A}">
                    <a16:rowId xmlns:a16="http://schemas.microsoft.com/office/drawing/2014/main" val="4104367142"/>
                  </a:ext>
                </a:extLst>
              </a:tr>
              <a:tr h="209800">
                <a:tc>
                  <a:txBody>
                    <a:bodyPr/>
                    <a:lstStyle/>
                    <a:p>
                      <a:pPr algn="l" fontAlgn="b"/>
                      <a:r>
                        <a:rPr lang="es-CO" sz="1200" u="none" strike="noStrike">
                          <a:effectLst/>
                        </a:rPr>
                        <a:t>SECTORES MAS AFECTADOS AL 90%</a:t>
                      </a:r>
                      <a:endParaRPr lang="es-CO" sz="1200" b="1"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18</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$7.049</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dirty="0">
                          <a:effectLst/>
                        </a:rPr>
                        <a:t>1,97%</a:t>
                      </a:r>
                      <a:endParaRPr lang="es-CO" sz="1200" b="0" i="0" u="none" strike="noStrike" dirty="0">
                        <a:solidFill>
                          <a:srgbClr val="000000"/>
                        </a:solidFill>
                        <a:effectLst/>
                        <a:latin typeface="Arial Nova" panose="020B0504020202020204" pitchFamily="34" charset="0"/>
                      </a:endParaRPr>
                    </a:p>
                  </a:txBody>
                  <a:tcPr marL="6350" marR="6350" marT="6350" marB="0" anchor="b"/>
                </a:tc>
                <a:extLst>
                  <a:ext uri="{0D108BD9-81ED-4DB2-BD59-A6C34878D82A}">
                    <a16:rowId xmlns:a16="http://schemas.microsoft.com/office/drawing/2014/main" val="2706042931"/>
                  </a:ext>
                </a:extLst>
              </a:tr>
              <a:tr h="209800">
                <a:tc>
                  <a:txBody>
                    <a:bodyPr/>
                    <a:lstStyle/>
                    <a:p>
                      <a:pPr algn="l" fontAlgn="b"/>
                      <a:r>
                        <a:rPr lang="es-CO" sz="1200" u="none" strike="noStrike">
                          <a:effectLst/>
                        </a:rPr>
                        <a:t>UNIDOS POR PEREIRA AL 80%</a:t>
                      </a:r>
                      <a:endParaRPr lang="es-CO" sz="1200" b="1"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40</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$269</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dirty="0">
                          <a:effectLst/>
                        </a:rPr>
                        <a:t>0,08%</a:t>
                      </a:r>
                      <a:endParaRPr lang="es-CO" sz="1200" b="0" i="0" u="none" strike="noStrike" dirty="0">
                        <a:solidFill>
                          <a:srgbClr val="000000"/>
                        </a:solidFill>
                        <a:effectLst/>
                        <a:latin typeface="Arial Nova" panose="020B0504020202020204" pitchFamily="34" charset="0"/>
                      </a:endParaRPr>
                    </a:p>
                  </a:txBody>
                  <a:tcPr marL="6350" marR="6350" marT="6350" marB="0" anchor="b"/>
                </a:tc>
                <a:extLst>
                  <a:ext uri="{0D108BD9-81ED-4DB2-BD59-A6C34878D82A}">
                    <a16:rowId xmlns:a16="http://schemas.microsoft.com/office/drawing/2014/main" val="4058484831"/>
                  </a:ext>
                </a:extLst>
              </a:tr>
              <a:tr h="209800">
                <a:tc>
                  <a:txBody>
                    <a:bodyPr/>
                    <a:lstStyle/>
                    <a:p>
                      <a:pPr algn="l" fontAlgn="b"/>
                      <a:r>
                        <a:rPr lang="es-CO" sz="1200" u="none" strike="noStrike">
                          <a:effectLst/>
                        </a:rPr>
                        <a:t>SECTORES MAS AFECTADOS GRAN EMPRESA AL 90%</a:t>
                      </a:r>
                      <a:endParaRPr lang="es-CO" sz="1200" b="1"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1</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dirty="0">
                          <a:effectLst/>
                        </a:rPr>
                        <a:t>$2.500</a:t>
                      </a:r>
                      <a:endParaRPr lang="es-CO" sz="1200" b="0" i="0" u="none" strike="noStrike" dirty="0">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dirty="0">
                          <a:effectLst/>
                        </a:rPr>
                        <a:t>0,70%</a:t>
                      </a:r>
                      <a:endParaRPr lang="es-CO" sz="1200" b="0" i="0" u="none" strike="noStrike" dirty="0">
                        <a:solidFill>
                          <a:srgbClr val="000000"/>
                        </a:solidFill>
                        <a:effectLst/>
                        <a:latin typeface="Arial Nova" panose="020B0504020202020204" pitchFamily="34" charset="0"/>
                      </a:endParaRPr>
                    </a:p>
                  </a:txBody>
                  <a:tcPr marL="6350" marR="6350" marT="6350" marB="0" anchor="b"/>
                </a:tc>
                <a:extLst>
                  <a:ext uri="{0D108BD9-81ED-4DB2-BD59-A6C34878D82A}">
                    <a16:rowId xmlns:a16="http://schemas.microsoft.com/office/drawing/2014/main" val="2316068510"/>
                  </a:ext>
                </a:extLst>
              </a:tr>
              <a:tr h="209800">
                <a:tc>
                  <a:txBody>
                    <a:bodyPr/>
                    <a:lstStyle/>
                    <a:p>
                      <a:pPr algn="l" fontAlgn="b"/>
                      <a:r>
                        <a:rPr lang="es-CO" sz="1200" u="none" strike="noStrike">
                          <a:effectLst/>
                        </a:rPr>
                        <a:t>UNIDOS POR COLOMBIA GRAN EMPRESA AL 80%</a:t>
                      </a:r>
                      <a:endParaRPr lang="es-CO" sz="1200" b="1"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4</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$92.900</a:t>
                      </a:r>
                      <a:endParaRPr lang="es-CO" sz="1200" b="0"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dirty="0">
                          <a:effectLst/>
                        </a:rPr>
                        <a:t>25,96%</a:t>
                      </a:r>
                      <a:endParaRPr lang="es-CO" sz="1200" b="0" i="0" u="none" strike="noStrike" dirty="0">
                        <a:solidFill>
                          <a:srgbClr val="000000"/>
                        </a:solidFill>
                        <a:effectLst/>
                        <a:latin typeface="Arial Nova" panose="020B0504020202020204" pitchFamily="34" charset="0"/>
                      </a:endParaRPr>
                    </a:p>
                  </a:txBody>
                  <a:tcPr marL="6350" marR="6350" marT="6350" marB="0" anchor="b"/>
                </a:tc>
                <a:extLst>
                  <a:ext uri="{0D108BD9-81ED-4DB2-BD59-A6C34878D82A}">
                    <a16:rowId xmlns:a16="http://schemas.microsoft.com/office/drawing/2014/main" val="1132846159"/>
                  </a:ext>
                </a:extLst>
              </a:tr>
              <a:tr h="209800">
                <a:tc>
                  <a:txBody>
                    <a:bodyPr/>
                    <a:lstStyle/>
                    <a:p>
                      <a:pPr algn="l" fontAlgn="b"/>
                      <a:r>
                        <a:rPr lang="es-CO" sz="1200" u="none" strike="noStrike">
                          <a:effectLst/>
                        </a:rPr>
                        <a:t>Total general</a:t>
                      </a:r>
                      <a:endParaRPr lang="es-CO" sz="1200" b="1"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16.550</a:t>
                      </a:r>
                      <a:endParaRPr lang="es-CO" sz="1200" b="1"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a:effectLst/>
                        </a:rPr>
                        <a:t>357.823</a:t>
                      </a:r>
                      <a:endParaRPr lang="es-CO" sz="1200" b="1" i="0" u="none" strike="noStrike">
                        <a:solidFill>
                          <a:srgbClr val="000000"/>
                        </a:solidFill>
                        <a:effectLst/>
                        <a:latin typeface="Arial Nova" panose="020B0504020202020204" pitchFamily="34" charset="0"/>
                      </a:endParaRPr>
                    </a:p>
                  </a:txBody>
                  <a:tcPr marL="6350" marR="6350" marT="6350" marB="0" anchor="b"/>
                </a:tc>
                <a:tc>
                  <a:txBody>
                    <a:bodyPr/>
                    <a:lstStyle/>
                    <a:p>
                      <a:pPr algn="ctr" fontAlgn="b"/>
                      <a:r>
                        <a:rPr lang="es-CO" sz="1200" u="none" strike="noStrike" dirty="0">
                          <a:effectLst/>
                        </a:rPr>
                        <a:t>100%</a:t>
                      </a:r>
                      <a:endParaRPr lang="es-CO" sz="1200" b="1" i="0" u="none" strike="noStrike" dirty="0">
                        <a:solidFill>
                          <a:srgbClr val="000000"/>
                        </a:solidFill>
                        <a:effectLst/>
                        <a:latin typeface="Arial Nova" panose="020B0504020202020204" pitchFamily="34" charset="0"/>
                      </a:endParaRPr>
                    </a:p>
                  </a:txBody>
                  <a:tcPr marL="6350" marR="6350" marT="6350" marB="0" anchor="b"/>
                </a:tc>
                <a:extLst>
                  <a:ext uri="{0D108BD9-81ED-4DB2-BD59-A6C34878D82A}">
                    <a16:rowId xmlns:a16="http://schemas.microsoft.com/office/drawing/2014/main" val="2541434166"/>
                  </a:ext>
                </a:extLst>
              </a:tr>
            </a:tbl>
          </a:graphicData>
        </a:graphic>
      </p:graphicFrame>
    </p:spTree>
    <p:extLst>
      <p:ext uri="{BB962C8B-B14F-4D97-AF65-F5344CB8AC3E}">
        <p14:creationId xmlns:p14="http://schemas.microsoft.com/office/powerpoint/2010/main" val="36903832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27546" y="-25186"/>
            <a:ext cx="7984187" cy="5143500"/>
          </a:xfrm>
          <a:prstGeom prst="rect">
            <a:avLst/>
          </a:prstGeom>
          <a:solidFill>
            <a:srgbClr val="DBE6F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3" name="Rectángulo 2"/>
          <p:cNvSpPr/>
          <p:nvPr/>
        </p:nvSpPr>
        <p:spPr>
          <a:xfrm flipH="1">
            <a:off x="-1" y="0"/>
            <a:ext cx="1227547" cy="5143500"/>
          </a:xfrm>
          <a:prstGeom prst="rect">
            <a:avLst/>
          </a:prstGeom>
          <a:solidFill>
            <a:srgbClr val="13815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4" name="CuadroTexto 3"/>
          <p:cNvSpPr txBox="1"/>
          <p:nvPr/>
        </p:nvSpPr>
        <p:spPr>
          <a:xfrm>
            <a:off x="1530183" y="2004545"/>
            <a:ext cx="7156617" cy="584775"/>
          </a:xfrm>
          <a:prstGeom prst="rect">
            <a:avLst/>
          </a:prstGeom>
          <a:noFill/>
        </p:spPr>
        <p:txBody>
          <a:bodyPr wrap="square" rtlCol="0">
            <a:spAutoFit/>
          </a:bodyPr>
          <a:lstStyle/>
          <a:p>
            <a:pPr algn="ctr"/>
            <a:r>
              <a:rPr lang="es-ES" sz="3200" b="1" dirty="0">
                <a:solidFill>
                  <a:schemeClr val="tx2"/>
                </a:solidFill>
                <a:latin typeface="Arial"/>
                <a:cs typeface="Arial"/>
              </a:rPr>
              <a:t>Entidades Territoriales</a:t>
            </a:r>
            <a:endParaRPr lang="es-ES" sz="2800" dirty="0">
              <a:solidFill>
                <a:schemeClr val="tx2"/>
              </a:solidFill>
              <a:latin typeface="Arial"/>
              <a:cs typeface="Arial"/>
            </a:endParaRPr>
          </a:p>
        </p:txBody>
      </p:sp>
      <p:pic>
        <p:nvPicPr>
          <p:cNvPr id="6" name="Imagen 5" descr="Logo-Minhaciend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309" y="536654"/>
            <a:ext cx="2788959" cy="471182"/>
          </a:xfrm>
          <a:prstGeom prst="rect">
            <a:avLst/>
          </a:prstGeom>
        </p:spPr>
      </p:pic>
    </p:spTree>
    <p:extLst>
      <p:ext uri="{BB962C8B-B14F-4D97-AF65-F5344CB8AC3E}">
        <p14:creationId xmlns:p14="http://schemas.microsoft.com/office/powerpoint/2010/main" val="42451632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83770" y="88135"/>
            <a:ext cx="7903029" cy="539826"/>
          </a:xfrm>
        </p:spPr>
        <p:txBody>
          <a:bodyPr>
            <a:noAutofit/>
          </a:bodyPr>
          <a:lstStyle/>
          <a:p>
            <a:pPr algn="r"/>
            <a:r>
              <a:rPr lang="es-CO" sz="3200" dirty="0" smtClean="0"/>
              <a:t>Estrategias ante el impacto de la Pandemia</a:t>
            </a:r>
            <a:endParaRPr lang="es-CO" sz="3200" dirty="0"/>
          </a:p>
        </p:txBody>
      </p:sp>
      <p:sp>
        <p:nvSpPr>
          <p:cNvPr id="3" name="Marcador de contenido 2"/>
          <p:cNvSpPr>
            <a:spLocks noGrp="1"/>
          </p:cNvSpPr>
          <p:nvPr>
            <p:ph idx="1"/>
          </p:nvPr>
        </p:nvSpPr>
        <p:spPr>
          <a:xfrm>
            <a:off x="457200" y="837282"/>
            <a:ext cx="8229600" cy="3757341"/>
          </a:xfrm>
        </p:spPr>
        <p:txBody>
          <a:bodyPr>
            <a:normAutofit/>
          </a:bodyPr>
          <a:lstStyle/>
          <a:p>
            <a:pPr marL="514350" indent="-514350">
              <a:buAutoNum type="arabicPeriod"/>
            </a:pPr>
            <a:r>
              <a:rPr lang="es-CO" dirty="0" smtClean="0"/>
              <a:t>Aumentar ingresos sin impactar actividad productiva.</a:t>
            </a:r>
          </a:p>
          <a:p>
            <a:pPr marL="514350" indent="-514350">
              <a:buAutoNum type="arabicPeriod"/>
            </a:pPr>
            <a:r>
              <a:rPr lang="es-CO" dirty="0" smtClean="0"/>
              <a:t>Reasignar gastos.</a:t>
            </a:r>
          </a:p>
          <a:p>
            <a:pPr marL="514350" indent="-514350">
              <a:buAutoNum type="arabicPeriod"/>
            </a:pPr>
            <a:r>
              <a:rPr lang="es-CO" dirty="0" err="1" smtClean="0"/>
              <a:t>Desacumular</a:t>
            </a:r>
            <a:r>
              <a:rPr lang="es-CO" dirty="0" smtClean="0"/>
              <a:t> activos.</a:t>
            </a:r>
          </a:p>
          <a:p>
            <a:pPr marL="514350" indent="-514350">
              <a:buAutoNum type="arabicPeriod"/>
            </a:pPr>
            <a:r>
              <a:rPr lang="es-CO" dirty="0" smtClean="0"/>
              <a:t>Incrementar deuda.</a:t>
            </a:r>
          </a:p>
          <a:p>
            <a:pPr marL="514350" indent="-514350">
              <a:buAutoNum type="arabicPeriod"/>
            </a:pPr>
            <a:endParaRPr lang="es-CO" dirty="0"/>
          </a:p>
        </p:txBody>
      </p:sp>
    </p:spTree>
    <p:extLst>
      <p:ext uri="{BB962C8B-B14F-4D97-AF65-F5344CB8AC3E}">
        <p14:creationId xmlns:p14="http://schemas.microsoft.com/office/powerpoint/2010/main" val="533498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uadroTexto 4">
            <a:extLst>
              <a:ext uri="{FF2B5EF4-FFF2-40B4-BE49-F238E27FC236}">
                <a16:creationId xmlns:a16="http://schemas.microsoft.com/office/drawing/2014/main" id="{9AD24A48-F312-4379-BCF6-5F6BF694F422}"/>
              </a:ext>
            </a:extLst>
          </p:cNvPr>
          <p:cNvSpPr txBox="1"/>
          <p:nvPr/>
        </p:nvSpPr>
        <p:spPr>
          <a:xfrm>
            <a:off x="104989" y="4831786"/>
            <a:ext cx="918841" cy="219291"/>
          </a:xfrm>
          <a:prstGeom prst="rect">
            <a:avLst/>
          </a:prstGeom>
          <a:noFill/>
        </p:spPr>
        <p:txBody>
          <a:bodyPr wrap="none" rtlCol="0">
            <a:spAutoFit/>
          </a:bodyPr>
          <a:lstStyle/>
          <a:p>
            <a:r>
              <a:rPr lang="es-CO" sz="825" dirty="0">
                <a:latin typeface="Arial" panose="020B0604020202020204" pitchFamily="34" charset="0"/>
                <a:cs typeface="Arial" panose="020B0604020202020204" pitchFamily="34" charset="0"/>
              </a:rPr>
              <a:t>Fuente: SICOM</a:t>
            </a:r>
          </a:p>
        </p:txBody>
      </p:sp>
      <p:sp>
        <p:nvSpPr>
          <p:cNvPr id="13" name="Marcador de texto 2">
            <a:extLst>
              <a:ext uri="{FF2B5EF4-FFF2-40B4-BE49-F238E27FC236}">
                <a16:creationId xmlns:a16="http://schemas.microsoft.com/office/drawing/2014/main" id="{306CA325-B27C-4580-B8CD-E8E8074E7EAF}"/>
              </a:ext>
            </a:extLst>
          </p:cNvPr>
          <p:cNvSpPr txBox="1">
            <a:spLocks/>
          </p:cNvSpPr>
          <p:nvPr/>
        </p:nvSpPr>
        <p:spPr>
          <a:xfrm>
            <a:off x="5842078" y="715582"/>
            <a:ext cx="2042334" cy="242361"/>
          </a:xfrm>
          <a:prstGeom prst="rect">
            <a:avLst/>
          </a:prstGeom>
        </p:spPr>
        <p:txBody>
          <a:bodyPr vert="horz" lIns="68580" tIns="34290" rIns="68580" bIns="34290" rtlCol="0" anchor="b">
            <a:noAutofit/>
          </a:bodyPr>
          <a:lstStyle>
            <a:lvl1pPr marL="342900" indent="-342900" algn="l" defTabSz="457200" rtl="0" eaLnBrk="1" latinLnBrk="0" hangingPunct="1">
              <a:spcBef>
                <a:spcPct val="20000"/>
              </a:spcBef>
              <a:buFont typeface="Arial"/>
              <a:buChar char="•"/>
              <a:defRPr sz="2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lgn="ctr">
              <a:buNone/>
            </a:pPr>
            <a:r>
              <a:rPr lang="es-CO" sz="1200" b="1" dirty="0">
                <a:solidFill>
                  <a:srgbClr val="0D0D0D"/>
                </a:solidFill>
                <a:latin typeface="Arial" panose="020B0604020202020204" pitchFamily="34" charset="0"/>
                <a:ea typeface="Cambria" panose="02040503050406030204" pitchFamily="18" charset="0"/>
              </a:rPr>
              <a:t>Consumo de diésel</a:t>
            </a:r>
          </a:p>
        </p:txBody>
      </p:sp>
      <p:sp>
        <p:nvSpPr>
          <p:cNvPr id="4" name="2 CuadroTexto">
            <a:extLst>
              <a:ext uri="{FF2B5EF4-FFF2-40B4-BE49-F238E27FC236}">
                <a16:creationId xmlns:a16="http://schemas.microsoft.com/office/drawing/2014/main" id="{98BBB9B4-A801-409D-9B1A-3498F43EE431}"/>
              </a:ext>
            </a:extLst>
          </p:cNvPr>
          <p:cNvSpPr txBox="1"/>
          <p:nvPr/>
        </p:nvSpPr>
        <p:spPr>
          <a:xfrm>
            <a:off x="1939159" y="0"/>
            <a:ext cx="6850117" cy="715581"/>
          </a:xfrm>
          <a:prstGeom prst="rect">
            <a:avLst/>
          </a:prstGeom>
          <a:noFill/>
        </p:spPr>
        <p:txBody>
          <a:bodyPr wrap="square" lIns="68580" tIns="34290" rIns="68580" bIns="34290" rtlCol="0" anchor="t">
            <a:spAutoFit/>
          </a:bodyPr>
          <a:lstStyle>
            <a:defPPr>
              <a:defRPr lang="es-ES"/>
            </a:defPPr>
            <a:lvl1pPr algn="r">
              <a:defRPr sz="2400" b="1">
                <a:solidFill>
                  <a:schemeClr val="tx2"/>
                </a:solidFill>
                <a:latin typeface="Gill Sans MT" panose="020B0502020104020203" pitchFamily="34" charset="0"/>
                <a:cs typeface="Futura Std Heavy"/>
              </a:defRPr>
            </a:lvl1pPr>
          </a:lstStyle>
          <a:p>
            <a:pPr algn="l" hangingPunct="1">
              <a:defRPr/>
            </a:pPr>
            <a:r>
              <a:rPr lang="es-CO" sz="1400" dirty="0">
                <a:solidFill>
                  <a:schemeClr val="accent1">
                    <a:lumMod val="50000"/>
                  </a:schemeClr>
                </a:solidFill>
                <a:latin typeface="Arial"/>
                <a:cs typeface="Arial"/>
              </a:rPr>
              <a:t>El aumento de la distribución de la sobretasa al ACPM para las ET del 50% al 100% y la recuperación de la demanda de diésel contribuyeron a recuperar la caída de ingresos territoriales</a:t>
            </a:r>
          </a:p>
        </p:txBody>
      </p:sp>
      <p:pic>
        <p:nvPicPr>
          <p:cNvPr id="6" name="Imagen 5">
            <a:extLst>
              <a:ext uri="{FF2B5EF4-FFF2-40B4-BE49-F238E27FC236}">
                <a16:creationId xmlns:a16="http://schemas.microsoft.com/office/drawing/2014/main" id="{B0F1CB12-A26C-EE48-B525-FF698D9421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35982" y="1059544"/>
            <a:ext cx="3449574" cy="3004456"/>
          </a:xfrm>
          <a:prstGeom prst="rect">
            <a:avLst/>
          </a:prstGeom>
        </p:spPr>
      </p:pic>
      <p:graphicFrame>
        <p:nvGraphicFramePr>
          <p:cNvPr id="7" name="Tabla 6">
            <a:extLst>
              <a:ext uri="{FF2B5EF4-FFF2-40B4-BE49-F238E27FC236}">
                <a16:creationId xmlns:a16="http://schemas.microsoft.com/office/drawing/2014/main" id="{4BCD975F-AD26-5A4E-B4D5-A0C9C5D20328}"/>
              </a:ext>
            </a:extLst>
          </p:cNvPr>
          <p:cNvGraphicFramePr>
            <a:graphicFrameLocks noGrp="1"/>
          </p:cNvGraphicFramePr>
          <p:nvPr>
            <p:extLst>
              <p:ext uri="{D42A27DB-BD31-4B8C-83A1-F6EECF244321}">
                <p14:modId xmlns:p14="http://schemas.microsoft.com/office/powerpoint/2010/main" val="1958586480"/>
              </p:ext>
            </p:extLst>
          </p:nvPr>
        </p:nvGraphicFramePr>
        <p:xfrm>
          <a:off x="316147" y="820581"/>
          <a:ext cx="4146128" cy="1283989"/>
        </p:xfrm>
        <a:graphic>
          <a:graphicData uri="http://schemas.openxmlformats.org/drawingml/2006/table">
            <a:tbl>
              <a:tblPr/>
              <a:tblGrid>
                <a:gridCol w="592304">
                  <a:extLst>
                    <a:ext uri="{9D8B030D-6E8A-4147-A177-3AD203B41FA5}">
                      <a16:colId xmlns:a16="http://schemas.microsoft.com/office/drawing/2014/main" val="1240330236"/>
                    </a:ext>
                  </a:extLst>
                </a:gridCol>
                <a:gridCol w="592304">
                  <a:extLst>
                    <a:ext uri="{9D8B030D-6E8A-4147-A177-3AD203B41FA5}">
                      <a16:colId xmlns:a16="http://schemas.microsoft.com/office/drawing/2014/main" val="2277562533"/>
                    </a:ext>
                  </a:extLst>
                </a:gridCol>
                <a:gridCol w="592304">
                  <a:extLst>
                    <a:ext uri="{9D8B030D-6E8A-4147-A177-3AD203B41FA5}">
                      <a16:colId xmlns:a16="http://schemas.microsoft.com/office/drawing/2014/main" val="1268879822"/>
                    </a:ext>
                  </a:extLst>
                </a:gridCol>
                <a:gridCol w="592304">
                  <a:extLst>
                    <a:ext uri="{9D8B030D-6E8A-4147-A177-3AD203B41FA5}">
                      <a16:colId xmlns:a16="http://schemas.microsoft.com/office/drawing/2014/main" val="1479421545"/>
                    </a:ext>
                  </a:extLst>
                </a:gridCol>
                <a:gridCol w="592304">
                  <a:extLst>
                    <a:ext uri="{9D8B030D-6E8A-4147-A177-3AD203B41FA5}">
                      <a16:colId xmlns:a16="http://schemas.microsoft.com/office/drawing/2014/main" val="604094715"/>
                    </a:ext>
                  </a:extLst>
                </a:gridCol>
                <a:gridCol w="592304">
                  <a:extLst>
                    <a:ext uri="{9D8B030D-6E8A-4147-A177-3AD203B41FA5}">
                      <a16:colId xmlns:a16="http://schemas.microsoft.com/office/drawing/2014/main" val="814907947"/>
                    </a:ext>
                  </a:extLst>
                </a:gridCol>
                <a:gridCol w="592304">
                  <a:extLst>
                    <a:ext uri="{9D8B030D-6E8A-4147-A177-3AD203B41FA5}">
                      <a16:colId xmlns:a16="http://schemas.microsoft.com/office/drawing/2014/main" val="3785201230"/>
                    </a:ext>
                  </a:extLst>
                </a:gridCol>
              </a:tblGrid>
              <a:tr h="420139">
                <a:tc gridSpan="7">
                  <a:txBody>
                    <a:bodyPr/>
                    <a:lstStyle/>
                    <a:p>
                      <a:pPr algn="ctr" fontAlgn="ctr"/>
                      <a:r>
                        <a:rPr lang="es-US" sz="1000" b="1" i="0" u="none" strike="noStrike" dirty="0">
                          <a:effectLst/>
                          <a:latin typeface="Arial" panose="020B0604020202020204" pitchFamily="34" charset="0"/>
                        </a:rPr>
                        <a:t>Giros a departamentos por recaudo de sobretasa al ACPM - 2020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hMerge="1">
                  <a:txBody>
                    <a:bodyPr/>
                    <a:lstStyle/>
                    <a:p>
                      <a:endParaRPr lang="es-US"/>
                    </a:p>
                  </a:txBody>
                  <a:tcPr/>
                </a:tc>
                <a:tc hMerge="1">
                  <a:txBody>
                    <a:bodyPr/>
                    <a:lstStyle/>
                    <a:p>
                      <a:endParaRPr lang="es-US"/>
                    </a:p>
                  </a:txBody>
                  <a:tcPr/>
                </a:tc>
                <a:tc hMerge="1">
                  <a:txBody>
                    <a:bodyPr/>
                    <a:lstStyle/>
                    <a:p>
                      <a:endParaRPr lang="es-US"/>
                    </a:p>
                  </a:txBody>
                  <a:tcPr/>
                </a:tc>
                <a:tc hMerge="1">
                  <a:txBody>
                    <a:bodyPr/>
                    <a:lstStyle/>
                    <a:p>
                      <a:endParaRPr lang="es-US"/>
                    </a:p>
                  </a:txBody>
                  <a:tcPr/>
                </a:tc>
                <a:tc hMerge="1">
                  <a:txBody>
                    <a:bodyPr/>
                    <a:lstStyle/>
                    <a:p>
                      <a:endParaRPr lang="es-US"/>
                    </a:p>
                  </a:txBody>
                  <a:tcPr/>
                </a:tc>
                <a:tc hMerge="1">
                  <a:txBody>
                    <a:bodyPr/>
                    <a:lstStyle/>
                    <a:p>
                      <a:endParaRPr lang="es-US"/>
                    </a:p>
                  </a:txBody>
                  <a:tcPr/>
                </a:tc>
                <a:extLst>
                  <a:ext uri="{0D108BD9-81ED-4DB2-BD59-A6C34878D82A}">
                    <a16:rowId xmlns:a16="http://schemas.microsoft.com/office/drawing/2014/main" val="2753736760"/>
                  </a:ext>
                </a:extLst>
              </a:tr>
              <a:tr h="420139">
                <a:tc>
                  <a:txBody>
                    <a:bodyPr/>
                    <a:lstStyle/>
                    <a:p>
                      <a:pPr algn="ctr" rtl="0" fontAlgn="ctr"/>
                      <a:r>
                        <a:rPr lang="es-US" sz="1000" b="1" i="0" u="none" strike="noStrike">
                          <a:solidFill>
                            <a:srgbClr val="000000"/>
                          </a:solidFill>
                          <a:effectLst/>
                          <a:latin typeface="Arial" panose="020B0604020202020204" pitchFamily="34" charset="0"/>
                        </a:rPr>
                        <a:t>Enero</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US" sz="1000" b="1" i="0" u="none" strike="noStrike">
                          <a:solidFill>
                            <a:srgbClr val="000000"/>
                          </a:solidFill>
                          <a:effectLst/>
                          <a:latin typeface="Arial" panose="020B0604020202020204" pitchFamily="34" charset="0"/>
                        </a:rPr>
                        <a:t>Febrero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US" sz="1000" b="1" i="0" u="none" strike="noStrike">
                          <a:solidFill>
                            <a:srgbClr val="000000"/>
                          </a:solidFill>
                          <a:effectLst/>
                          <a:latin typeface="Arial" panose="020B0604020202020204" pitchFamily="34" charset="0"/>
                        </a:rPr>
                        <a:t>Marzo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US" sz="1000" b="1" i="0" u="none" strike="noStrike">
                          <a:solidFill>
                            <a:srgbClr val="000000"/>
                          </a:solidFill>
                          <a:effectLst/>
                          <a:latin typeface="Arial" panose="020B0604020202020204" pitchFamily="34" charset="0"/>
                        </a:rPr>
                        <a:t>Abril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US" sz="1000" b="1" i="0" u="none" strike="noStrike">
                          <a:solidFill>
                            <a:srgbClr val="000000"/>
                          </a:solidFill>
                          <a:effectLst/>
                          <a:latin typeface="Arial" panose="020B0604020202020204" pitchFamily="34" charset="0"/>
                        </a:rPr>
                        <a:t>Mayo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US" sz="1000" b="1" i="0" u="none" strike="noStrike">
                          <a:solidFill>
                            <a:srgbClr val="000000"/>
                          </a:solidFill>
                          <a:effectLst/>
                          <a:latin typeface="Arial" panose="020B0604020202020204" pitchFamily="34" charset="0"/>
                        </a:rPr>
                        <a:t>Junio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US" sz="1000" b="1" i="0" u="none" strike="noStrike">
                          <a:solidFill>
                            <a:srgbClr val="000000"/>
                          </a:solidFill>
                          <a:effectLst/>
                          <a:latin typeface="Arial" panose="020B0604020202020204" pitchFamily="34" charset="0"/>
                        </a:rPr>
                        <a:t>Julio</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8894862"/>
                  </a:ext>
                </a:extLst>
              </a:tr>
              <a:tr h="443711">
                <a:tc>
                  <a:txBody>
                    <a:bodyPr/>
                    <a:lstStyle/>
                    <a:p>
                      <a:pPr algn="ctr" rtl="0" fontAlgn="ctr"/>
                      <a:r>
                        <a:rPr lang="es-US" sz="1000" b="0" i="0" u="none" strike="noStrike">
                          <a:solidFill>
                            <a:srgbClr val="000000"/>
                          </a:solidFill>
                          <a:effectLst/>
                          <a:latin typeface="Arial" panose="020B0604020202020204" pitchFamily="34" charset="0"/>
                        </a:rPr>
                        <a:t>$24,272</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US" sz="1000" b="0" i="0" u="none" strike="noStrike">
                          <a:solidFill>
                            <a:srgbClr val="000000"/>
                          </a:solidFill>
                          <a:effectLst/>
                          <a:latin typeface="Arial" panose="020B0604020202020204" pitchFamily="34" charset="0"/>
                        </a:rPr>
                        <a:t>$24,355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US" sz="1000" b="0" i="0" u="none" strike="noStrike">
                          <a:solidFill>
                            <a:srgbClr val="000000"/>
                          </a:solidFill>
                          <a:effectLst/>
                          <a:latin typeface="Arial" panose="020B0604020202020204" pitchFamily="34" charset="0"/>
                        </a:rPr>
                        <a:t>$20,669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US" sz="1000" b="0" i="0" u="none" strike="noStrike">
                          <a:solidFill>
                            <a:srgbClr val="000000"/>
                          </a:solidFill>
                          <a:effectLst/>
                          <a:latin typeface="Arial" panose="020B0604020202020204" pitchFamily="34" charset="0"/>
                        </a:rPr>
                        <a:t>$12,715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US" sz="1000" b="0" i="0" u="none" strike="noStrike">
                          <a:solidFill>
                            <a:srgbClr val="000000"/>
                          </a:solidFill>
                          <a:effectLst/>
                          <a:latin typeface="Arial" panose="020B0604020202020204" pitchFamily="34" charset="0"/>
                        </a:rPr>
                        <a:t>$16,882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US" sz="1000" b="0" i="0" u="none" strike="noStrike">
                          <a:solidFill>
                            <a:srgbClr val="000000"/>
                          </a:solidFill>
                          <a:effectLst/>
                          <a:latin typeface="Arial" panose="020B0604020202020204" pitchFamily="34" charset="0"/>
                        </a:rPr>
                        <a:t>$37,423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s-US" sz="1000" b="0" i="0" u="none" strike="noStrike" dirty="0">
                          <a:solidFill>
                            <a:srgbClr val="000000"/>
                          </a:solidFill>
                          <a:effectLst/>
                          <a:latin typeface="Arial" panose="020B0604020202020204" pitchFamily="34" charset="0"/>
                        </a:rPr>
                        <a:t>$41,668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2207281"/>
                  </a:ext>
                </a:extLst>
              </a:tr>
            </a:tbl>
          </a:graphicData>
        </a:graphic>
      </p:graphicFrame>
      <p:graphicFrame>
        <p:nvGraphicFramePr>
          <p:cNvPr id="8" name="Gráfico 7">
            <a:extLst>
              <a:ext uri="{FF2B5EF4-FFF2-40B4-BE49-F238E27FC236}">
                <a16:creationId xmlns:a16="http://schemas.microsoft.com/office/drawing/2014/main" id="{312A1C19-B106-F445-8198-DA60F5C600F6}"/>
              </a:ext>
            </a:extLst>
          </p:cNvPr>
          <p:cNvGraphicFramePr>
            <a:graphicFrameLocks/>
          </p:cNvGraphicFramePr>
          <p:nvPr>
            <p:extLst>
              <p:ext uri="{D42A27DB-BD31-4B8C-83A1-F6EECF244321}">
                <p14:modId xmlns:p14="http://schemas.microsoft.com/office/powerpoint/2010/main" val="3939126415"/>
              </p:ext>
            </p:extLst>
          </p:nvPr>
        </p:nvGraphicFramePr>
        <p:xfrm>
          <a:off x="564409" y="2322287"/>
          <a:ext cx="3703320" cy="1741713"/>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ángulo 1"/>
          <p:cNvSpPr/>
          <p:nvPr/>
        </p:nvSpPr>
        <p:spPr>
          <a:xfrm>
            <a:off x="667657" y="4267200"/>
            <a:ext cx="7692572" cy="56458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s-CO" sz="2400" dirty="0" smtClean="0">
                <a:solidFill>
                  <a:schemeClr val="tx1"/>
                </a:solidFill>
              </a:rPr>
              <a:t>Flexibilización de acuerdos de pago con contribuyentes</a:t>
            </a:r>
            <a:endParaRPr lang="es-CO" sz="2400" dirty="0">
              <a:solidFill>
                <a:schemeClr val="tx1"/>
              </a:solidFill>
            </a:endParaRPr>
          </a:p>
        </p:txBody>
      </p:sp>
    </p:spTree>
    <p:extLst>
      <p:ext uri="{BB962C8B-B14F-4D97-AF65-F5344CB8AC3E}">
        <p14:creationId xmlns:p14="http://schemas.microsoft.com/office/powerpoint/2010/main" val="34125620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E7B884A-36E7-4E15-9FF3-AD92FCB02D0F}"/>
              </a:ext>
            </a:extLst>
          </p:cNvPr>
          <p:cNvSpPr txBox="1"/>
          <p:nvPr/>
        </p:nvSpPr>
        <p:spPr>
          <a:xfrm>
            <a:off x="2064224" y="997"/>
            <a:ext cx="6790216" cy="646331"/>
          </a:xfrm>
          <a:prstGeom prst="rect">
            <a:avLst/>
          </a:prstGeom>
          <a:noFill/>
        </p:spPr>
        <p:txBody>
          <a:bodyPr wrap="square" rtlCol="0">
            <a:spAutoFit/>
          </a:bodyPr>
          <a:lstStyle/>
          <a:p>
            <a:r>
              <a:rPr lang="es-ES" b="1" dirty="0">
                <a:solidFill>
                  <a:schemeClr val="tx2">
                    <a:lumMod val="75000"/>
                  </a:schemeClr>
                </a:solidFill>
                <a:latin typeface="Arial" panose="020B0604020202020204" pitchFamily="34" charset="0"/>
                <a:cs typeface="Arial" panose="020B0604020202020204" pitchFamily="34" charset="0"/>
              </a:rPr>
              <a:t>Los Decretos 461 y 678 de 2020 posibilitaron reorientación de rentas con destinación específica</a:t>
            </a:r>
          </a:p>
        </p:txBody>
      </p:sp>
      <p:sp>
        <p:nvSpPr>
          <p:cNvPr id="2" name="CuadroTexto 1"/>
          <p:cNvSpPr txBox="1"/>
          <p:nvPr/>
        </p:nvSpPr>
        <p:spPr>
          <a:xfrm>
            <a:off x="1349829" y="1945618"/>
            <a:ext cx="6221267" cy="553998"/>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s-CO" sz="1500" b="1" dirty="0">
                <a:latin typeface="Arial" panose="020B0604020202020204" pitchFamily="34" charset="0"/>
                <a:cs typeface="Arial" panose="020B0604020202020204" pitchFamily="34" charset="0"/>
              </a:rPr>
              <a:t>Objetivo: </a:t>
            </a:r>
            <a:r>
              <a:rPr lang="es-CO" sz="1500" dirty="0">
                <a:latin typeface="Arial" panose="020B0604020202020204" pitchFamily="34" charset="0"/>
                <a:cs typeface="Arial" panose="020B0604020202020204" pitchFamily="34" charset="0"/>
              </a:rPr>
              <a:t>Dotar de flexibilidad presupuestal a las entidades territoriales para conjurar los efectos de la crisis.</a:t>
            </a:r>
          </a:p>
        </p:txBody>
      </p:sp>
    </p:spTree>
    <p:extLst>
      <p:ext uri="{BB962C8B-B14F-4D97-AF65-F5344CB8AC3E}">
        <p14:creationId xmlns:p14="http://schemas.microsoft.com/office/powerpoint/2010/main" val="21582875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16">
            <a:extLst>
              <a:ext uri="{FF2B5EF4-FFF2-40B4-BE49-F238E27FC236}">
                <a16:creationId xmlns:a16="http://schemas.microsoft.com/office/drawing/2014/main" id="{C6543B77-03A6-4263-93BE-4701ABAE03E6}"/>
              </a:ext>
            </a:extLst>
          </p:cNvPr>
          <p:cNvSpPr txBox="1">
            <a:spLocks noChangeArrowheads="1"/>
          </p:cNvSpPr>
          <p:nvPr/>
        </p:nvSpPr>
        <p:spPr bwMode="auto">
          <a:xfrm>
            <a:off x="503853" y="935955"/>
            <a:ext cx="8210939"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a:spcBef>
                <a:spcPct val="0"/>
              </a:spcBef>
              <a:buNone/>
              <a:defRPr/>
            </a:pPr>
            <a:r>
              <a:rPr lang="es-ES" altLang="es-CO" sz="1600" b="1" dirty="0">
                <a:cs typeface="Arial" panose="020B0604020202020204" pitchFamily="34" charset="0"/>
              </a:rPr>
              <a:t>El Articulo 9 del Decreto 678 de 2020 permite que las entidades territoriales puedan disminuir sus activos para atender necesidades corrientes. Permite un Desahorro extraordinario para la Vigencia 2020:</a:t>
            </a:r>
          </a:p>
          <a:p>
            <a:pPr algn="just">
              <a:spcBef>
                <a:spcPct val="0"/>
              </a:spcBef>
              <a:buNone/>
              <a:defRPr/>
            </a:pPr>
            <a:endParaRPr lang="es-ES" altLang="es-CO" sz="1600" b="1" dirty="0">
              <a:cs typeface="Arial" panose="020B0604020202020204" pitchFamily="34" charset="0"/>
            </a:endParaRPr>
          </a:p>
          <a:p>
            <a:pPr algn="just">
              <a:spcBef>
                <a:spcPct val="0"/>
              </a:spcBef>
              <a:buNone/>
              <a:defRPr/>
            </a:pPr>
            <a:endParaRPr lang="es-ES" altLang="es-CO" sz="1600" b="1" dirty="0">
              <a:cs typeface="Arial" panose="020B0604020202020204" pitchFamily="34" charset="0"/>
            </a:endParaRPr>
          </a:p>
          <a:p>
            <a:pPr marL="285750" indent="-285750" algn="just">
              <a:spcBef>
                <a:spcPct val="0"/>
              </a:spcBef>
              <a:defRPr/>
            </a:pPr>
            <a:r>
              <a:rPr lang="es-ES" altLang="es-CO" sz="1600" dirty="0">
                <a:cs typeface="Arial" panose="020B0604020202020204" pitchFamily="34" charset="0"/>
              </a:rPr>
              <a:t>Entidades con cobertura igual o superior al 80% de su pasivo pensional en el Sector Propósito General, y con otros sectores cubiertos con el 125% podrán solicitar, independientemente de las fuentes de dicho sector, los recursos que superen dicho porcentaje.</a:t>
            </a:r>
          </a:p>
          <a:p>
            <a:pPr algn="just">
              <a:spcBef>
                <a:spcPct val="0"/>
              </a:spcBef>
              <a:buNone/>
              <a:defRPr/>
            </a:pPr>
            <a:r>
              <a:rPr lang="es-ES" altLang="es-CO" sz="1600" dirty="0" smtClean="0">
                <a:cs typeface="Arial" panose="020B0604020202020204" pitchFamily="34" charset="0"/>
              </a:rPr>
              <a:t>.</a:t>
            </a:r>
            <a:endParaRPr lang="es-ES" altLang="es-CO" sz="1600" dirty="0">
              <a:cs typeface="Arial" panose="020B0604020202020204" pitchFamily="34" charset="0"/>
            </a:endParaRPr>
          </a:p>
          <a:p>
            <a:pPr marL="285750" indent="-285750" algn="just">
              <a:spcBef>
                <a:spcPct val="0"/>
              </a:spcBef>
              <a:defRPr/>
            </a:pPr>
            <a:r>
              <a:rPr lang="es-ES" altLang="es-CO" sz="1600" dirty="0">
                <a:cs typeface="Arial" panose="020B0604020202020204" pitchFamily="34" charset="0"/>
              </a:rPr>
              <a:t>Para gastos de </a:t>
            </a:r>
            <a:r>
              <a:rPr lang="es-ES" altLang="es-CO" sz="1600" dirty="0" smtClean="0">
                <a:cs typeface="Arial" panose="020B0604020202020204" pitchFamily="34" charset="0"/>
              </a:rPr>
              <a:t> funcionamiento e inversión</a:t>
            </a:r>
            <a:r>
              <a:rPr lang="es-ES" altLang="es-CO" sz="1600" dirty="0">
                <a:cs typeface="Arial" panose="020B0604020202020204" pitchFamily="34" charset="0"/>
              </a:rPr>
              <a:t>.</a:t>
            </a:r>
          </a:p>
          <a:p>
            <a:pPr marL="285750" indent="-285750" algn="just">
              <a:spcBef>
                <a:spcPct val="0"/>
              </a:spcBef>
              <a:defRPr/>
            </a:pPr>
            <a:endParaRPr lang="es-ES" altLang="es-CO" sz="1600" dirty="0">
              <a:cs typeface="Arial" panose="020B0604020202020204" pitchFamily="34" charset="0"/>
            </a:endParaRPr>
          </a:p>
        </p:txBody>
      </p:sp>
      <p:sp>
        <p:nvSpPr>
          <p:cNvPr id="4" name="CuadroTexto 3">
            <a:extLst>
              <a:ext uri="{FF2B5EF4-FFF2-40B4-BE49-F238E27FC236}">
                <a16:creationId xmlns:a16="http://schemas.microsoft.com/office/drawing/2014/main" id="{92DC4927-784D-4F60-B687-53FC6C95CDEB}"/>
              </a:ext>
            </a:extLst>
          </p:cNvPr>
          <p:cNvSpPr txBox="1"/>
          <p:nvPr/>
        </p:nvSpPr>
        <p:spPr>
          <a:xfrm>
            <a:off x="1907628" y="37172"/>
            <a:ext cx="6993257" cy="584775"/>
          </a:xfrm>
          <a:prstGeom prst="rect">
            <a:avLst/>
          </a:prstGeom>
          <a:noFill/>
        </p:spPr>
        <p:txBody>
          <a:bodyPr wrap="square" rtlCol="0">
            <a:spAutoFit/>
          </a:bodyPr>
          <a:lstStyle/>
          <a:p>
            <a:r>
              <a:rPr lang="es-ES" sz="1600" b="1" dirty="0">
                <a:solidFill>
                  <a:schemeClr val="tx2">
                    <a:lumMod val="75000"/>
                  </a:schemeClr>
                </a:solidFill>
                <a:latin typeface="Arial"/>
                <a:cs typeface="Arial"/>
              </a:rPr>
              <a:t>Disminución de activos por parte de las ET para atender necesidades corrientes. FONPET-Desahorro extraordinario</a:t>
            </a:r>
            <a:endParaRPr lang="es-ES" sz="1600" dirty="0">
              <a:solidFill>
                <a:schemeClr val="tx2">
                  <a:lumMod val="75000"/>
                </a:schemeClr>
              </a:solidFill>
              <a:latin typeface="Arial"/>
              <a:cs typeface="Arial"/>
            </a:endParaRPr>
          </a:p>
        </p:txBody>
      </p:sp>
    </p:spTree>
    <p:extLst>
      <p:ext uri="{BB962C8B-B14F-4D97-AF65-F5344CB8AC3E}">
        <p14:creationId xmlns:p14="http://schemas.microsoft.com/office/powerpoint/2010/main" val="2584077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16">
            <a:extLst>
              <a:ext uri="{FF2B5EF4-FFF2-40B4-BE49-F238E27FC236}">
                <a16:creationId xmlns:a16="http://schemas.microsoft.com/office/drawing/2014/main" id="{C6543B77-03A6-4263-93BE-4701ABAE03E6}"/>
              </a:ext>
            </a:extLst>
          </p:cNvPr>
          <p:cNvSpPr txBox="1">
            <a:spLocks noChangeArrowheads="1"/>
          </p:cNvSpPr>
          <p:nvPr/>
        </p:nvSpPr>
        <p:spPr bwMode="auto">
          <a:xfrm>
            <a:off x="466530" y="1421758"/>
            <a:ext cx="8210939"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marL="285750" indent="-285750" algn="just">
              <a:spcBef>
                <a:spcPct val="0"/>
              </a:spcBef>
              <a:defRPr/>
            </a:pPr>
            <a:r>
              <a:rPr lang="es-ES" altLang="es-CO" sz="1600" dirty="0">
                <a:cs typeface="Arial" panose="020B0604020202020204" pitchFamily="34" charset="0"/>
              </a:rPr>
              <a:t>El retiro extraordinario es aplicable si las entidades están cumpliendo con los </a:t>
            </a:r>
            <a:r>
              <a:rPr lang="es-ES" altLang="es-CO" sz="1600" b="1" dirty="0">
                <a:cs typeface="Arial" panose="020B0604020202020204" pitchFamily="34" charset="0"/>
              </a:rPr>
              <a:t>requisitos de ley</a:t>
            </a:r>
            <a:r>
              <a:rPr lang="es-ES" altLang="es-CO" sz="1600" dirty="0">
                <a:cs typeface="Arial" panose="020B0604020202020204" pitchFamily="34" charset="0"/>
              </a:rPr>
              <a:t> (requisitos habilitantes, aportes al FONPET, información a PASIVOCOL).</a:t>
            </a:r>
          </a:p>
          <a:p>
            <a:pPr marL="285750" indent="-285750" algn="just">
              <a:spcBef>
                <a:spcPct val="0"/>
              </a:spcBef>
              <a:defRPr/>
            </a:pPr>
            <a:endParaRPr lang="es-ES" altLang="es-CO" sz="1600" b="1" dirty="0">
              <a:cs typeface="Arial" panose="020B0604020202020204" pitchFamily="34" charset="0"/>
            </a:endParaRPr>
          </a:p>
          <a:p>
            <a:pPr marL="285750" indent="-285750" algn="just">
              <a:spcBef>
                <a:spcPct val="0"/>
              </a:spcBef>
              <a:defRPr/>
            </a:pPr>
            <a:r>
              <a:rPr lang="es-ES" altLang="es-CO" sz="1600" dirty="0">
                <a:cs typeface="Arial" panose="020B0604020202020204" pitchFamily="34" charset="0"/>
              </a:rPr>
              <a:t>FONPET deberá realizar el traslado de recursos que superen el porcentaje del 80% del Sector Propósito General para </a:t>
            </a:r>
            <a:r>
              <a:rPr lang="es-ES" altLang="es-CO" sz="1600" b="1" dirty="0">
                <a:cs typeface="Arial" panose="020B0604020202020204" pitchFamily="34" charset="0"/>
              </a:rPr>
              <a:t>completar faltantes </a:t>
            </a:r>
            <a:r>
              <a:rPr lang="es-ES" altLang="es-CO" sz="1600" dirty="0">
                <a:cs typeface="Arial" panose="020B0604020202020204" pitchFamily="34" charset="0"/>
              </a:rPr>
              <a:t>de los otros sectores (La cobertura del Sector Educación y Sector Salud se mantiene sobre el 125%).</a:t>
            </a:r>
          </a:p>
          <a:p>
            <a:pPr marL="285750" indent="-285750" algn="just">
              <a:spcBef>
                <a:spcPct val="0"/>
              </a:spcBef>
              <a:defRPr/>
            </a:pPr>
            <a:endParaRPr lang="es-ES" altLang="es-CO" sz="1600" dirty="0">
              <a:cs typeface="Arial" panose="020B0604020202020204" pitchFamily="34" charset="0"/>
            </a:endParaRPr>
          </a:p>
          <a:p>
            <a:pPr marL="285750" indent="-285750" algn="just">
              <a:spcBef>
                <a:spcPct val="0"/>
              </a:spcBef>
              <a:defRPr/>
            </a:pPr>
            <a:r>
              <a:rPr lang="es-ES" altLang="es-CO" sz="1600" b="1" dirty="0">
                <a:cs typeface="Arial" panose="020B0604020202020204" pitchFamily="34" charset="0"/>
              </a:rPr>
              <a:t>Entidades</a:t>
            </a:r>
            <a:r>
              <a:rPr lang="es-ES" altLang="es-CO" sz="1600" dirty="0">
                <a:cs typeface="Arial" panose="020B0604020202020204" pitchFamily="34" charset="0"/>
              </a:rPr>
              <a:t> </a:t>
            </a:r>
            <a:r>
              <a:rPr lang="es-ES" altLang="es-CO" sz="1600" b="1" dirty="0">
                <a:cs typeface="Arial" panose="020B0604020202020204" pitchFamily="34" charset="0"/>
              </a:rPr>
              <a:t>rezagadas</a:t>
            </a:r>
            <a:r>
              <a:rPr lang="es-ES" altLang="es-CO" sz="1600" dirty="0">
                <a:cs typeface="Arial" panose="020B0604020202020204" pitchFamily="34" charset="0"/>
              </a:rPr>
              <a:t>, sólo podrán hacer desahorro extraordinario por un 3% de los excedentes sobre una cobertura del pasivo del Sector Central del 80%.</a:t>
            </a:r>
          </a:p>
          <a:p>
            <a:pPr marL="285750" indent="-285750" algn="just">
              <a:spcBef>
                <a:spcPct val="0"/>
              </a:spcBef>
              <a:defRPr/>
            </a:pPr>
            <a:endParaRPr lang="es-ES" altLang="es-CO" sz="1600" dirty="0">
              <a:cs typeface="Arial" panose="020B0604020202020204" pitchFamily="34" charset="0"/>
            </a:endParaRPr>
          </a:p>
        </p:txBody>
      </p:sp>
      <p:sp>
        <p:nvSpPr>
          <p:cNvPr id="7" name="CuadroTexto 6">
            <a:extLst>
              <a:ext uri="{FF2B5EF4-FFF2-40B4-BE49-F238E27FC236}">
                <a16:creationId xmlns:a16="http://schemas.microsoft.com/office/drawing/2014/main" id="{FC3EAFCD-115F-4A97-9A9D-A338E3238F62}"/>
              </a:ext>
            </a:extLst>
          </p:cNvPr>
          <p:cNvSpPr txBox="1"/>
          <p:nvPr/>
        </p:nvSpPr>
        <p:spPr>
          <a:xfrm>
            <a:off x="1907628" y="37172"/>
            <a:ext cx="6993257" cy="584775"/>
          </a:xfrm>
          <a:prstGeom prst="rect">
            <a:avLst/>
          </a:prstGeom>
          <a:noFill/>
        </p:spPr>
        <p:txBody>
          <a:bodyPr wrap="square" rtlCol="0">
            <a:spAutoFit/>
          </a:bodyPr>
          <a:lstStyle/>
          <a:p>
            <a:r>
              <a:rPr lang="es-ES" sz="1600" b="1" dirty="0">
                <a:solidFill>
                  <a:schemeClr val="tx2">
                    <a:lumMod val="75000"/>
                  </a:schemeClr>
                </a:solidFill>
                <a:latin typeface="Arial"/>
                <a:cs typeface="Arial"/>
              </a:rPr>
              <a:t>Disminución de activos por parte de las ET para atender necesidades corrientes. FONPET-Desahorro extraordinario</a:t>
            </a:r>
            <a:endParaRPr lang="es-ES" sz="1600" dirty="0">
              <a:solidFill>
                <a:schemeClr val="tx2">
                  <a:lumMod val="75000"/>
                </a:schemeClr>
              </a:solidFill>
              <a:latin typeface="Arial"/>
              <a:cs typeface="Arial"/>
            </a:endParaRPr>
          </a:p>
        </p:txBody>
      </p:sp>
      <p:sp>
        <p:nvSpPr>
          <p:cNvPr id="9" name="CuadroTexto 8">
            <a:extLst>
              <a:ext uri="{FF2B5EF4-FFF2-40B4-BE49-F238E27FC236}">
                <a16:creationId xmlns:a16="http://schemas.microsoft.com/office/drawing/2014/main" id="{F862EA16-EAEB-4A63-9F7D-6169CCDF2AE0}"/>
              </a:ext>
            </a:extLst>
          </p:cNvPr>
          <p:cNvSpPr txBox="1"/>
          <p:nvPr/>
        </p:nvSpPr>
        <p:spPr>
          <a:xfrm>
            <a:off x="503853" y="866603"/>
            <a:ext cx="4572000" cy="369332"/>
          </a:xfrm>
          <a:prstGeom prst="rect">
            <a:avLst/>
          </a:prstGeom>
          <a:noFill/>
        </p:spPr>
        <p:txBody>
          <a:bodyPr wrap="square">
            <a:spAutoFit/>
          </a:bodyPr>
          <a:lstStyle/>
          <a:p>
            <a:r>
              <a:rPr lang="es-ES" altLang="es-CO" sz="1800" b="1" dirty="0">
                <a:cs typeface="Arial" panose="020B0604020202020204" pitchFamily="34" charset="0"/>
              </a:rPr>
              <a:t>Articulo 9 del Decreto 678 de 2020: </a:t>
            </a:r>
            <a:endParaRPr lang="es-CO" dirty="0"/>
          </a:p>
        </p:txBody>
      </p:sp>
    </p:spTree>
    <p:extLst>
      <p:ext uri="{BB962C8B-B14F-4D97-AF65-F5344CB8AC3E}">
        <p14:creationId xmlns:p14="http://schemas.microsoft.com/office/powerpoint/2010/main" val="350686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965113" y="-73470"/>
            <a:ext cx="6905618" cy="819574"/>
          </a:xfrm>
        </p:spPr>
        <p:txBody>
          <a:bodyPr>
            <a:noAutofit/>
          </a:bodyPr>
          <a:lstStyle/>
          <a:p>
            <a:r>
              <a:rPr lang="es-CO" sz="1600" b="1" dirty="0">
                <a:solidFill>
                  <a:schemeClr val="tx2">
                    <a:lumMod val="75000"/>
                  </a:schemeClr>
                </a:solidFill>
                <a:effectLst>
                  <a:outerShdw blurRad="38100" dist="38100" dir="2700000" algn="tl">
                    <a:srgbClr val="000000">
                      <a:alpha val="43137"/>
                    </a:srgbClr>
                  </a:outerShdw>
                </a:effectLst>
                <a:latin typeface="Arial" panose="020B0604020202020204" pitchFamily="34" charset="0"/>
                <a:ea typeface="Verdana" panose="020B0604030504040204" pitchFamily="34" charset="0"/>
                <a:cs typeface="Arial" pitchFamily="34" charset="0"/>
              </a:rPr>
              <a:t/>
            </a:r>
            <a:br>
              <a:rPr lang="es-CO" sz="1600" b="1" dirty="0">
                <a:solidFill>
                  <a:schemeClr val="tx2">
                    <a:lumMod val="75000"/>
                  </a:schemeClr>
                </a:solidFill>
                <a:effectLst>
                  <a:outerShdw blurRad="38100" dist="38100" dir="2700000" algn="tl">
                    <a:srgbClr val="000000">
                      <a:alpha val="43137"/>
                    </a:srgbClr>
                  </a:outerShdw>
                </a:effectLst>
                <a:latin typeface="Arial" panose="020B0604020202020204" pitchFamily="34" charset="0"/>
                <a:ea typeface="Verdana" panose="020B0604030504040204" pitchFamily="34" charset="0"/>
                <a:cs typeface="Arial" pitchFamily="34" charset="0"/>
              </a:rPr>
            </a:br>
            <a:r>
              <a:rPr lang="es-ES" sz="2400" b="1" dirty="0">
                <a:solidFill>
                  <a:schemeClr val="tx2">
                    <a:lumMod val="75000"/>
                  </a:schemeClr>
                </a:solidFill>
                <a:latin typeface="Arial" panose="020B0604020202020204" pitchFamily="34" charset="0"/>
                <a:ea typeface="Verdana" panose="020B0604030504040204" pitchFamily="34" charset="0"/>
                <a:cs typeface="Arial" panose="020B0604020202020204" pitchFamily="34" charset="0"/>
              </a:rPr>
              <a:t>Contenido</a:t>
            </a:r>
            <a:br>
              <a:rPr lang="es-ES" sz="2400" b="1" dirty="0">
                <a:solidFill>
                  <a:schemeClr val="tx2">
                    <a:lumMod val="75000"/>
                  </a:schemeClr>
                </a:solidFill>
                <a:latin typeface="Arial" panose="020B0604020202020204" pitchFamily="34" charset="0"/>
                <a:ea typeface="Verdana" panose="020B0604030504040204" pitchFamily="34" charset="0"/>
                <a:cs typeface="Arial" panose="020B0604020202020204" pitchFamily="34" charset="0"/>
              </a:rPr>
            </a:br>
            <a:r>
              <a:rPr lang="es-CO" sz="1600" b="1" dirty="0">
                <a:solidFill>
                  <a:schemeClr val="tx2">
                    <a:lumMod val="75000"/>
                  </a:schemeClr>
                </a:solidFill>
                <a:effectLst>
                  <a:outerShdw blurRad="38100" dist="38100" dir="2700000" algn="tl">
                    <a:srgbClr val="000000">
                      <a:alpha val="43137"/>
                    </a:srgbClr>
                  </a:outerShdw>
                </a:effectLst>
                <a:latin typeface="Arial" panose="020B0604020202020204" pitchFamily="34" charset="0"/>
                <a:ea typeface="Verdana" panose="020B0604030504040204" pitchFamily="34" charset="0"/>
                <a:cs typeface="Arial" pitchFamily="34" charset="0"/>
              </a:rPr>
              <a:t>  </a:t>
            </a:r>
          </a:p>
        </p:txBody>
      </p:sp>
      <p:sp>
        <p:nvSpPr>
          <p:cNvPr id="5" name="CuadroTexto 16">
            <a:extLst>
              <a:ext uri="{FF2B5EF4-FFF2-40B4-BE49-F238E27FC236}">
                <a16:creationId xmlns:a16="http://schemas.microsoft.com/office/drawing/2014/main" id="{C6543B77-03A6-4263-93BE-4701ABAE03E6}"/>
              </a:ext>
            </a:extLst>
          </p:cNvPr>
          <p:cNvSpPr txBox="1">
            <a:spLocks noChangeArrowheads="1"/>
          </p:cNvSpPr>
          <p:nvPr/>
        </p:nvSpPr>
        <p:spPr bwMode="auto">
          <a:xfrm>
            <a:off x="466530" y="1565321"/>
            <a:ext cx="8210939"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l" fontAlgn="base">
              <a:buNone/>
            </a:pPr>
            <a:r>
              <a:rPr lang="es-CO" sz="2000" b="0" i="0" dirty="0">
                <a:solidFill>
                  <a:srgbClr val="000000"/>
                </a:solidFill>
                <a:effectLst/>
                <a:cs typeface="Arial" panose="020B0604020202020204" pitchFamily="34" charset="0"/>
              </a:rPr>
              <a:t>1. Recuperación de la economía</a:t>
            </a:r>
            <a:br>
              <a:rPr lang="es-CO" sz="2000" b="0" i="0" dirty="0">
                <a:solidFill>
                  <a:srgbClr val="000000"/>
                </a:solidFill>
                <a:effectLst/>
                <a:cs typeface="Arial" panose="020B0604020202020204" pitchFamily="34" charset="0"/>
              </a:rPr>
            </a:br>
            <a:endParaRPr lang="es-CO" sz="2000" b="0" i="0" dirty="0">
              <a:solidFill>
                <a:srgbClr val="000000"/>
              </a:solidFill>
              <a:effectLst/>
              <a:cs typeface="Arial" panose="020B0604020202020204" pitchFamily="34" charset="0"/>
            </a:endParaRPr>
          </a:p>
          <a:p>
            <a:pPr algn="l" fontAlgn="base">
              <a:buNone/>
            </a:pPr>
            <a:r>
              <a:rPr lang="es-CO" sz="2000" b="0" i="0" dirty="0">
                <a:solidFill>
                  <a:srgbClr val="000000"/>
                </a:solidFill>
                <a:effectLst/>
                <a:cs typeface="Arial" panose="020B0604020202020204" pitchFamily="34" charset="0"/>
              </a:rPr>
              <a:t>2. Entidades territoriales</a:t>
            </a:r>
          </a:p>
          <a:p>
            <a:pPr algn="l" fontAlgn="base">
              <a:buNone/>
            </a:pPr>
            <a:endParaRPr lang="es-CO" sz="2000" b="0" i="0" dirty="0">
              <a:solidFill>
                <a:srgbClr val="000000"/>
              </a:solidFill>
              <a:effectLst/>
              <a:cs typeface="Arial" panose="020B0604020202020204" pitchFamily="34" charset="0"/>
            </a:endParaRPr>
          </a:p>
          <a:p>
            <a:pPr fontAlgn="base">
              <a:buNone/>
            </a:pPr>
            <a:r>
              <a:rPr lang="es-CO" sz="2000" b="0" i="0" dirty="0">
                <a:solidFill>
                  <a:srgbClr val="000000"/>
                </a:solidFill>
                <a:effectLst/>
                <a:cs typeface="Arial" panose="020B0604020202020204" pitchFamily="34" charset="0"/>
              </a:rPr>
              <a:t>3. </a:t>
            </a:r>
            <a:r>
              <a:rPr lang="es-CO" sz="2000" dirty="0">
                <a:solidFill>
                  <a:srgbClr val="000000"/>
                </a:solidFill>
                <a:cs typeface="Arial" panose="020B0604020202020204" pitchFamily="34" charset="0"/>
              </a:rPr>
              <a:t>Línea de crédito para sectores más afectados</a:t>
            </a:r>
            <a:endParaRPr lang="es-CO" sz="2000" b="0" i="0" dirty="0">
              <a:solidFill>
                <a:srgbClr val="000000"/>
              </a:solidFill>
              <a:effectLst/>
              <a:cs typeface="Arial" panose="020B0604020202020204" pitchFamily="34" charset="0"/>
            </a:endParaRPr>
          </a:p>
          <a:p>
            <a:pPr fontAlgn="base">
              <a:buNone/>
            </a:pPr>
            <a:r>
              <a:rPr lang="es-CO" sz="2000" b="0" i="0" dirty="0">
                <a:solidFill>
                  <a:srgbClr val="000000"/>
                </a:solidFill>
                <a:effectLst/>
                <a:cs typeface="Arial" panose="020B0604020202020204" pitchFamily="34" charset="0"/>
              </a:rPr>
              <a:t/>
            </a:r>
            <a:br>
              <a:rPr lang="es-CO" sz="2000" b="0" i="0" dirty="0">
                <a:solidFill>
                  <a:srgbClr val="000000"/>
                </a:solidFill>
                <a:effectLst/>
                <a:cs typeface="Arial" panose="020B0604020202020204" pitchFamily="34" charset="0"/>
              </a:rPr>
            </a:br>
            <a:endParaRPr lang="es-CO" sz="2000" b="0" i="0" dirty="0">
              <a:solidFill>
                <a:srgbClr val="000000"/>
              </a:solidFill>
              <a:effectLst/>
              <a:cs typeface="Arial" panose="020B0604020202020204" pitchFamily="34" charset="0"/>
            </a:endParaRPr>
          </a:p>
          <a:p>
            <a:pPr algn="l" fontAlgn="base">
              <a:buNone/>
            </a:pPr>
            <a:endParaRPr lang="es-ES" altLang="es-CO" sz="2000" dirty="0">
              <a:solidFill>
                <a:srgbClr val="4F81BD">
                  <a:lumMod val="75000"/>
                </a:srgbClr>
              </a:solidFill>
              <a:cs typeface="Arial" panose="020B0604020202020204" pitchFamily="34" charset="0"/>
            </a:endParaRPr>
          </a:p>
        </p:txBody>
      </p:sp>
    </p:spTree>
    <p:extLst>
      <p:ext uri="{BB962C8B-B14F-4D97-AF65-F5344CB8AC3E}">
        <p14:creationId xmlns:p14="http://schemas.microsoft.com/office/powerpoint/2010/main" val="28695343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2055" y="730075"/>
            <a:ext cx="6566336" cy="646332"/>
          </a:xfrm>
        </p:spPr>
        <p:txBody>
          <a:bodyPr>
            <a:normAutofit/>
          </a:bodyPr>
          <a:lstStyle/>
          <a:p>
            <a:pPr algn="l"/>
            <a:r>
              <a:rPr lang="es-CO" sz="1600" b="1" dirty="0">
                <a:latin typeface="Arial" panose="020B0604020202020204" pitchFamily="34" charset="0"/>
                <a:ea typeface="Verdana" panose="020B0604030504040204" pitchFamily="34" charset="0"/>
                <a:cs typeface="Arial" panose="020B0604020202020204" pitchFamily="34" charset="0"/>
              </a:rPr>
              <a:t>Desahorro Extraordinario:</a:t>
            </a:r>
          </a:p>
        </p:txBody>
      </p:sp>
      <p:graphicFrame>
        <p:nvGraphicFramePr>
          <p:cNvPr id="9" name="Marcador de contenido 8"/>
          <p:cNvGraphicFramePr>
            <a:graphicFrameLocks noGrp="1"/>
          </p:cNvGraphicFramePr>
          <p:nvPr>
            <p:ph idx="1"/>
            <p:extLst>
              <p:ext uri="{D42A27DB-BD31-4B8C-83A1-F6EECF244321}">
                <p14:modId xmlns:p14="http://schemas.microsoft.com/office/powerpoint/2010/main" val="3877698415"/>
              </p:ext>
            </p:extLst>
          </p:nvPr>
        </p:nvGraphicFramePr>
        <p:xfrm>
          <a:off x="709449" y="1474755"/>
          <a:ext cx="5249917" cy="2397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CuadroTexto 12"/>
          <p:cNvSpPr txBox="1"/>
          <p:nvPr/>
        </p:nvSpPr>
        <p:spPr>
          <a:xfrm>
            <a:off x="854168" y="1474755"/>
            <a:ext cx="1556651" cy="830997"/>
          </a:xfrm>
          <a:prstGeom prst="rect">
            <a:avLst/>
          </a:prstGeom>
          <a:noFill/>
        </p:spPr>
        <p:txBody>
          <a:bodyPr wrap="square" rtlCol="0">
            <a:spAutoFit/>
          </a:bodyPr>
          <a:lstStyle/>
          <a:p>
            <a:pPr algn="ctr"/>
            <a:r>
              <a:rPr lang="es-CO" sz="1600" b="1" dirty="0"/>
              <a:t>Sector </a:t>
            </a:r>
          </a:p>
          <a:p>
            <a:pPr algn="ctr"/>
            <a:r>
              <a:rPr lang="es-CO" sz="1600" b="1" dirty="0"/>
              <a:t>Propósito General</a:t>
            </a:r>
          </a:p>
        </p:txBody>
      </p:sp>
      <p:sp>
        <p:nvSpPr>
          <p:cNvPr id="14" name="CuadroTexto 13"/>
          <p:cNvSpPr txBox="1"/>
          <p:nvPr/>
        </p:nvSpPr>
        <p:spPr>
          <a:xfrm>
            <a:off x="2585410" y="1657048"/>
            <a:ext cx="1046056" cy="584775"/>
          </a:xfrm>
          <a:prstGeom prst="rect">
            <a:avLst/>
          </a:prstGeom>
          <a:noFill/>
        </p:spPr>
        <p:txBody>
          <a:bodyPr wrap="none" rtlCol="0">
            <a:spAutoFit/>
          </a:bodyPr>
          <a:lstStyle/>
          <a:p>
            <a:pPr algn="ctr"/>
            <a:r>
              <a:rPr lang="es-CO" sz="1600" b="1" dirty="0"/>
              <a:t>Sector </a:t>
            </a:r>
          </a:p>
          <a:p>
            <a:pPr algn="ctr"/>
            <a:r>
              <a:rPr lang="es-CO" sz="1600" b="1" dirty="0"/>
              <a:t>Educación</a:t>
            </a:r>
          </a:p>
        </p:txBody>
      </p:sp>
      <p:sp>
        <p:nvSpPr>
          <p:cNvPr id="15" name="CuadroTexto 14"/>
          <p:cNvSpPr txBox="1"/>
          <p:nvPr/>
        </p:nvSpPr>
        <p:spPr>
          <a:xfrm>
            <a:off x="4653840" y="1620537"/>
            <a:ext cx="770980" cy="584775"/>
          </a:xfrm>
          <a:prstGeom prst="rect">
            <a:avLst/>
          </a:prstGeom>
          <a:noFill/>
        </p:spPr>
        <p:txBody>
          <a:bodyPr wrap="none" rtlCol="0">
            <a:spAutoFit/>
          </a:bodyPr>
          <a:lstStyle/>
          <a:p>
            <a:pPr algn="ctr"/>
            <a:r>
              <a:rPr lang="es-CO" sz="1600" b="1" dirty="0"/>
              <a:t>Sector </a:t>
            </a:r>
          </a:p>
          <a:p>
            <a:pPr algn="ctr"/>
            <a:r>
              <a:rPr lang="es-CO" sz="1600" b="1" dirty="0"/>
              <a:t>Salud</a:t>
            </a:r>
          </a:p>
        </p:txBody>
      </p:sp>
      <p:sp>
        <p:nvSpPr>
          <p:cNvPr id="16" name="CuadroTexto 15"/>
          <p:cNvSpPr txBox="1"/>
          <p:nvPr/>
        </p:nvSpPr>
        <p:spPr>
          <a:xfrm>
            <a:off x="6884275" y="2241823"/>
            <a:ext cx="1692167" cy="646331"/>
          </a:xfrm>
          <a:prstGeom prst="rect">
            <a:avLst/>
          </a:prstGeom>
          <a:noFill/>
        </p:spPr>
        <p:txBody>
          <a:bodyPr wrap="square" rtlCol="0">
            <a:spAutoFit/>
          </a:bodyPr>
          <a:lstStyle/>
          <a:p>
            <a:r>
              <a:rPr lang="es-CO" dirty="0"/>
              <a:t>Desahorro Extraordinario</a:t>
            </a:r>
          </a:p>
        </p:txBody>
      </p:sp>
      <p:sp>
        <p:nvSpPr>
          <p:cNvPr id="17" name="Igual que 16"/>
          <p:cNvSpPr/>
          <p:nvPr/>
        </p:nvSpPr>
        <p:spPr>
          <a:xfrm>
            <a:off x="6016922" y="2195156"/>
            <a:ext cx="914400" cy="914400"/>
          </a:xfrm>
          <a:prstGeom prst="mathEqual">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a:solidFill>
                <a:schemeClr val="tx1"/>
              </a:solidFill>
            </a:endParaRPr>
          </a:p>
        </p:txBody>
      </p:sp>
      <p:sp>
        <p:nvSpPr>
          <p:cNvPr id="21" name="Flecha curvada hacia arriba 20"/>
          <p:cNvSpPr/>
          <p:nvPr/>
        </p:nvSpPr>
        <p:spPr>
          <a:xfrm>
            <a:off x="854168" y="3405117"/>
            <a:ext cx="4175485" cy="836534"/>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a:solidFill>
                <a:schemeClr val="tx1"/>
              </a:solidFill>
            </a:endParaRPr>
          </a:p>
        </p:txBody>
      </p:sp>
      <p:sp>
        <p:nvSpPr>
          <p:cNvPr id="22" name="Flecha curvada hacia arriba 21"/>
          <p:cNvSpPr/>
          <p:nvPr/>
        </p:nvSpPr>
        <p:spPr>
          <a:xfrm>
            <a:off x="1596937" y="3158833"/>
            <a:ext cx="1940523" cy="592209"/>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a:solidFill>
                <a:schemeClr val="tx1"/>
              </a:solidFill>
            </a:endParaRPr>
          </a:p>
        </p:txBody>
      </p:sp>
      <p:sp>
        <p:nvSpPr>
          <p:cNvPr id="23" name="CuadroTexto 22"/>
          <p:cNvSpPr txBox="1"/>
          <p:nvPr/>
        </p:nvSpPr>
        <p:spPr>
          <a:xfrm>
            <a:off x="2017486" y="3283362"/>
            <a:ext cx="1681655" cy="369332"/>
          </a:xfrm>
          <a:prstGeom prst="rect">
            <a:avLst/>
          </a:prstGeom>
          <a:noFill/>
        </p:spPr>
        <p:txBody>
          <a:bodyPr wrap="square" rtlCol="0">
            <a:spAutoFit/>
          </a:bodyPr>
          <a:lstStyle/>
          <a:p>
            <a:r>
              <a:rPr lang="es-CO" dirty="0"/>
              <a:t>Traslados</a:t>
            </a:r>
          </a:p>
        </p:txBody>
      </p:sp>
      <p:sp>
        <p:nvSpPr>
          <p:cNvPr id="24" name="CuadroTexto 23"/>
          <p:cNvSpPr txBox="1"/>
          <p:nvPr/>
        </p:nvSpPr>
        <p:spPr>
          <a:xfrm>
            <a:off x="2101082" y="4316713"/>
            <a:ext cx="1681655" cy="369332"/>
          </a:xfrm>
          <a:prstGeom prst="rect">
            <a:avLst/>
          </a:prstGeom>
          <a:noFill/>
        </p:spPr>
        <p:txBody>
          <a:bodyPr wrap="square" rtlCol="0">
            <a:spAutoFit/>
          </a:bodyPr>
          <a:lstStyle/>
          <a:p>
            <a:r>
              <a:rPr lang="es-CO" dirty="0"/>
              <a:t>Traslados</a:t>
            </a:r>
          </a:p>
        </p:txBody>
      </p:sp>
      <p:sp>
        <p:nvSpPr>
          <p:cNvPr id="3" name="CuadroTexto 2">
            <a:extLst>
              <a:ext uri="{FF2B5EF4-FFF2-40B4-BE49-F238E27FC236}">
                <a16:creationId xmlns:a16="http://schemas.microsoft.com/office/drawing/2014/main" id="{E98B2DEA-C9BD-4CCC-A271-5A153AA9ACF8}"/>
              </a:ext>
            </a:extLst>
          </p:cNvPr>
          <p:cNvSpPr txBox="1"/>
          <p:nvPr/>
        </p:nvSpPr>
        <p:spPr>
          <a:xfrm>
            <a:off x="1907628" y="37172"/>
            <a:ext cx="6993257" cy="584775"/>
          </a:xfrm>
          <a:prstGeom prst="rect">
            <a:avLst/>
          </a:prstGeom>
          <a:noFill/>
        </p:spPr>
        <p:txBody>
          <a:bodyPr wrap="square" rtlCol="0">
            <a:spAutoFit/>
          </a:bodyPr>
          <a:lstStyle/>
          <a:p>
            <a:r>
              <a:rPr lang="es-ES" sz="1600" b="1" dirty="0">
                <a:solidFill>
                  <a:schemeClr val="tx2">
                    <a:lumMod val="75000"/>
                  </a:schemeClr>
                </a:solidFill>
                <a:latin typeface="Arial"/>
                <a:cs typeface="Arial"/>
              </a:rPr>
              <a:t>Disminución de activos por parte de las ET para atender necesidades corrientes. FONPET-Desahorro extraordinario</a:t>
            </a:r>
            <a:endParaRPr lang="es-ES" sz="1600" dirty="0">
              <a:solidFill>
                <a:schemeClr val="tx2">
                  <a:lumMod val="75000"/>
                </a:schemeClr>
              </a:solidFill>
              <a:latin typeface="Arial"/>
              <a:cs typeface="Arial"/>
            </a:endParaRPr>
          </a:p>
        </p:txBody>
      </p:sp>
    </p:spTree>
    <p:extLst>
      <p:ext uri="{BB962C8B-B14F-4D97-AF65-F5344CB8AC3E}">
        <p14:creationId xmlns:p14="http://schemas.microsoft.com/office/powerpoint/2010/main" val="2259007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ítulo 1"/>
          <p:cNvSpPr txBox="1">
            <a:spLocks/>
          </p:cNvSpPr>
          <p:nvPr/>
        </p:nvSpPr>
        <p:spPr>
          <a:xfrm>
            <a:off x="2683999" y="754154"/>
            <a:ext cx="2368849" cy="444138"/>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defTabSz="914400">
              <a:lnSpc>
                <a:spcPct val="110000"/>
              </a:lnSpc>
              <a:spcBef>
                <a:spcPts val="0"/>
              </a:spcBef>
              <a:defRPr/>
            </a:pPr>
            <a:r>
              <a:rPr lang="es-CO" sz="1600" b="1" dirty="0">
                <a:latin typeface="Arial" panose="020B0604020202020204" pitchFamily="34" charset="0"/>
                <a:ea typeface="Verdana" panose="020B0604030504040204" pitchFamily="34" charset="0"/>
                <a:cs typeface="Arial" panose="020B0604020202020204" pitchFamily="34" charset="0"/>
              </a:rPr>
              <a:t>FONPET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847" y="1047080"/>
            <a:ext cx="5430796" cy="3422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uadroTexto 1"/>
          <p:cNvSpPr txBox="1"/>
          <p:nvPr/>
        </p:nvSpPr>
        <p:spPr>
          <a:xfrm>
            <a:off x="268014" y="4532438"/>
            <a:ext cx="8938963" cy="584775"/>
          </a:xfrm>
          <a:prstGeom prst="rect">
            <a:avLst/>
          </a:prstGeom>
          <a:noFill/>
        </p:spPr>
        <p:txBody>
          <a:bodyPr wrap="square" rtlCol="0">
            <a:spAutoFit/>
          </a:bodyPr>
          <a:lstStyle/>
          <a:p>
            <a:r>
              <a:rPr lang="es-CO" sz="1600" dirty="0">
                <a:latin typeface="Arial" panose="020B0604020202020204" pitchFamily="34" charset="0"/>
                <a:cs typeface="Arial" panose="020B0604020202020204" pitchFamily="34" charset="0"/>
              </a:rPr>
              <a:t>El Desahorro extraordinario va a permitir que las Entidades Territoriales puedan </a:t>
            </a:r>
            <a:r>
              <a:rPr lang="es-CO" sz="1600" dirty="0" err="1">
                <a:latin typeface="Arial" panose="020B0604020202020204" pitchFamily="34" charset="0"/>
                <a:cs typeface="Arial" panose="020B0604020202020204" pitchFamily="34" charset="0"/>
              </a:rPr>
              <a:t>desahorrar</a:t>
            </a:r>
            <a:r>
              <a:rPr lang="es-CO" sz="1600" dirty="0">
                <a:latin typeface="Arial" panose="020B0604020202020204" pitchFamily="34" charset="0"/>
                <a:cs typeface="Arial" panose="020B0604020202020204" pitchFamily="34" charset="0"/>
              </a:rPr>
              <a:t> excedentes por $1.8 billones. Cifra superior en 305% al desahorro del año 2019.</a:t>
            </a:r>
          </a:p>
        </p:txBody>
      </p:sp>
      <p:sp>
        <p:nvSpPr>
          <p:cNvPr id="3" name="Cerrar llave 2"/>
          <p:cNvSpPr/>
          <p:nvPr/>
        </p:nvSpPr>
        <p:spPr>
          <a:xfrm>
            <a:off x="6695090" y="1618593"/>
            <a:ext cx="88265" cy="1629104"/>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CO"/>
          </a:p>
        </p:txBody>
      </p:sp>
      <p:sp>
        <p:nvSpPr>
          <p:cNvPr id="4" name="CuadroTexto 3"/>
          <p:cNvSpPr txBox="1"/>
          <p:nvPr/>
        </p:nvSpPr>
        <p:spPr>
          <a:xfrm>
            <a:off x="7046114" y="1826155"/>
            <a:ext cx="1760418" cy="1200329"/>
          </a:xfrm>
          <a:prstGeom prst="rect">
            <a:avLst/>
          </a:prstGeom>
          <a:noFill/>
        </p:spPr>
        <p:txBody>
          <a:bodyPr wrap="none" rtlCol="0">
            <a:spAutoFit/>
          </a:bodyPr>
          <a:lstStyle/>
          <a:p>
            <a:r>
              <a:rPr lang="es-CO" dirty="0">
                <a:solidFill>
                  <a:schemeClr val="tx2">
                    <a:lumMod val="75000"/>
                  </a:schemeClr>
                </a:solidFill>
              </a:rPr>
              <a:t>Potencial mayor </a:t>
            </a:r>
          </a:p>
          <a:p>
            <a:r>
              <a:rPr lang="es-CO" dirty="0">
                <a:solidFill>
                  <a:schemeClr val="tx2">
                    <a:lumMod val="75000"/>
                  </a:schemeClr>
                </a:solidFill>
              </a:rPr>
              <a:t>desahorro entre </a:t>
            </a:r>
          </a:p>
          <a:p>
            <a:r>
              <a:rPr lang="es-CO" dirty="0">
                <a:solidFill>
                  <a:schemeClr val="tx2">
                    <a:lumMod val="75000"/>
                  </a:schemeClr>
                </a:solidFill>
              </a:rPr>
              <a:t>2019 y 2020 por </a:t>
            </a:r>
          </a:p>
          <a:p>
            <a:r>
              <a:rPr lang="es-CO" dirty="0">
                <a:solidFill>
                  <a:schemeClr val="tx2">
                    <a:lumMod val="75000"/>
                  </a:schemeClr>
                </a:solidFill>
              </a:rPr>
              <a:t>$1.4 billones</a:t>
            </a:r>
          </a:p>
        </p:txBody>
      </p:sp>
      <p:sp>
        <p:nvSpPr>
          <p:cNvPr id="5" name="CuadroTexto 4">
            <a:extLst>
              <a:ext uri="{FF2B5EF4-FFF2-40B4-BE49-F238E27FC236}">
                <a16:creationId xmlns:a16="http://schemas.microsoft.com/office/drawing/2014/main" id="{1A410212-62B3-4B5F-B712-EEBAE73626DD}"/>
              </a:ext>
            </a:extLst>
          </p:cNvPr>
          <p:cNvSpPr txBox="1"/>
          <p:nvPr/>
        </p:nvSpPr>
        <p:spPr>
          <a:xfrm>
            <a:off x="1907628" y="37172"/>
            <a:ext cx="6993257" cy="584775"/>
          </a:xfrm>
          <a:prstGeom prst="rect">
            <a:avLst/>
          </a:prstGeom>
          <a:noFill/>
        </p:spPr>
        <p:txBody>
          <a:bodyPr wrap="square" rtlCol="0">
            <a:spAutoFit/>
          </a:bodyPr>
          <a:lstStyle/>
          <a:p>
            <a:r>
              <a:rPr lang="es-ES" sz="1600" b="1" dirty="0">
                <a:solidFill>
                  <a:schemeClr val="tx2">
                    <a:lumMod val="75000"/>
                  </a:schemeClr>
                </a:solidFill>
                <a:latin typeface="Arial"/>
                <a:cs typeface="Arial"/>
              </a:rPr>
              <a:t>Disminución de activos por parte de las ET para atender necesidades corrientes. FONPET-Desahorro extraordinario</a:t>
            </a:r>
            <a:endParaRPr lang="es-ES" sz="1600" dirty="0">
              <a:solidFill>
                <a:schemeClr val="tx2">
                  <a:lumMod val="75000"/>
                </a:schemeClr>
              </a:solidFill>
              <a:latin typeface="Arial"/>
              <a:cs typeface="Arial"/>
            </a:endParaRPr>
          </a:p>
        </p:txBody>
      </p:sp>
    </p:spTree>
    <p:extLst>
      <p:ext uri="{BB962C8B-B14F-4D97-AF65-F5344CB8AC3E}">
        <p14:creationId xmlns:p14="http://schemas.microsoft.com/office/powerpoint/2010/main" val="1765945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ángulo 14"/>
          <p:cNvSpPr/>
          <p:nvPr/>
        </p:nvSpPr>
        <p:spPr>
          <a:xfrm>
            <a:off x="4977096" y="4932139"/>
            <a:ext cx="3105337" cy="219291"/>
          </a:xfrm>
          <a:prstGeom prst="rect">
            <a:avLst/>
          </a:prstGeom>
        </p:spPr>
        <p:txBody>
          <a:bodyPr wrap="none">
            <a:spAutoFit/>
          </a:bodyPr>
          <a:lstStyle/>
          <a:p>
            <a:r>
              <a:rPr lang="es-CO" sz="825" i="1" dirty="0">
                <a:latin typeface="Arial" panose="020B0604020202020204" pitchFamily="34" charset="0"/>
                <a:ea typeface="Calibri" panose="020F0502020204030204" pitchFamily="34" charset="0"/>
                <a:cs typeface="Arial" panose="020B0604020202020204" pitchFamily="34" charset="0"/>
              </a:rPr>
              <a:t>Fuente: DAF con información Secretarías de Hacienda y FUT.</a:t>
            </a:r>
            <a:endParaRPr lang="es-CO" sz="825" dirty="0">
              <a:latin typeface="Arial" panose="020B0604020202020204" pitchFamily="34" charset="0"/>
              <a:cs typeface="Arial" panose="020B0604020202020204" pitchFamily="34" charset="0"/>
            </a:endParaRPr>
          </a:p>
        </p:txBody>
      </p:sp>
      <p:grpSp>
        <p:nvGrpSpPr>
          <p:cNvPr id="46" name="Grupo 45"/>
          <p:cNvGrpSpPr/>
          <p:nvPr/>
        </p:nvGrpSpPr>
        <p:grpSpPr>
          <a:xfrm>
            <a:off x="1136372" y="1048526"/>
            <a:ext cx="6946061" cy="3768782"/>
            <a:chOff x="-8838" y="1013027"/>
            <a:chExt cx="9261415" cy="5025042"/>
          </a:xfrm>
        </p:grpSpPr>
        <p:sp>
          <p:nvSpPr>
            <p:cNvPr id="11" name="CuadroTexto 10"/>
            <p:cNvSpPr txBox="1"/>
            <p:nvPr/>
          </p:nvSpPr>
          <p:spPr>
            <a:xfrm>
              <a:off x="2868837" y="4442547"/>
              <a:ext cx="1556501" cy="861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CO" sz="1200" dirty="0">
                  <a:solidFill>
                    <a:schemeClr val="accent1"/>
                  </a:solidFill>
                </a:rPr>
                <a:t>Junio de 2020</a:t>
              </a:r>
            </a:p>
            <a:p>
              <a:r>
                <a:rPr lang="es-CO" sz="1200" b="1" dirty="0"/>
                <a:t>$4,4 billones</a:t>
              </a:r>
            </a:p>
            <a:p>
              <a:endParaRPr lang="es-CO" sz="1200" b="1" dirty="0"/>
            </a:p>
          </p:txBody>
        </p:sp>
        <p:sp>
          <p:nvSpPr>
            <p:cNvPr id="12" name="CuadroTexto 11"/>
            <p:cNvSpPr txBox="1"/>
            <p:nvPr/>
          </p:nvSpPr>
          <p:spPr>
            <a:xfrm>
              <a:off x="6640363" y="4480440"/>
              <a:ext cx="1528051" cy="861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CO" sz="1200" dirty="0">
                  <a:solidFill>
                    <a:schemeClr val="accent1"/>
                  </a:solidFill>
                </a:rPr>
                <a:t>junio de 2020</a:t>
              </a:r>
            </a:p>
            <a:p>
              <a:r>
                <a:rPr lang="es-CO" sz="1200" b="1" dirty="0"/>
                <a:t>$6,5 billones</a:t>
              </a:r>
            </a:p>
            <a:p>
              <a:endParaRPr lang="es-CO" sz="1200" b="1" dirty="0"/>
            </a:p>
          </p:txBody>
        </p:sp>
        <p:sp>
          <p:nvSpPr>
            <p:cNvPr id="18" name="CuadroTexto 17"/>
            <p:cNvSpPr txBox="1"/>
            <p:nvPr/>
          </p:nvSpPr>
          <p:spPr>
            <a:xfrm>
              <a:off x="2985106" y="2333652"/>
              <a:ext cx="1548189" cy="861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CO" sz="1200" dirty="0">
                  <a:solidFill>
                    <a:schemeClr val="accent1"/>
                  </a:solidFill>
                </a:rPr>
                <a:t>Junio de 2020</a:t>
              </a:r>
            </a:p>
            <a:p>
              <a:r>
                <a:rPr lang="es-CO" sz="1200" b="1" dirty="0"/>
                <a:t>$7,8 billones</a:t>
              </a:r>
            </a:p>
            <a:p>
              <a:endParaRPr lang="es-CO" sz="1200" b="1" dirty="0"/>
            </a:p>
          </p:txBody>
        </p:sp>
        <p:sp>
          <p:nvSpPr>
            <p:cNvPr id="19" name="CuadroTexto 18"/>
            <p:cNvSpPr txBox="1"/>
            <p:nvPr/>
          </p:nvSpPr>
          <p:spPr>
            <a:xfrm>
              <a:off x="6640363" y="2333652"/>
              <a:ext cx="1459365" cy="861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CO" sz="1200" dirty="0">
                  <a:solidFill>
                    <a:schemeClr val="accent1"/>
                  </a:solidFill>
                </a:rPr>
                <a:t>Junio de 2020</a:t>
              </a:r>
            </a:p>
            <a:p>
              <a:r>
                <a:rPr lang="es-CO" sz="1200" b="1" dirty="0"/>
                <a:t>$11 billones</a:t>
              </a:r>
            </a:p>
            <a:p>
              <a:endParaRPr lang="es-CO" sz="1200" b="1" dirty="0"/>
            </a:p>
          </p:txBody>
        </p:sp>
        <p:sp>
          <p:nvSpPr>
            <p:cNvPr id="20" name="CuadroTexto 19"/>
            <p:cNvSpPr txBox="1"/>
            <p:nvPr/>
          </p:nvSpPr>
          <p:spPr>
            <a:xfrm>
              <a:off x="1583140" y="1397320"/>
              <a:ext cx="3960625" cy="6155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s-CO" sz="1200" dirty="0"/>
                <a:t>Capacidad de endeudamiento al </a:t>
              </a:r>
              <a:r>
                <a:rPr lang="es-CO" sz="1200" b="1" dirty="0"/>
                <a:t>80%</a:t>
              </a:r>
              <a:r>
                <a:rPr lang="es-CO" sz="1200" dirty="0"/>
                <a:t> del indicador deuda/ingresos corrientes</a:t>
              </a:r>
              <a:endParaRPr lang="es-CO" sz="1200" b="1" dirty="0"/>
            </a:p>
          </p:txBody>
        </p:sp>
        <p:sp>
          <p:nvSpPr>
            <p:cNvPr id="22" name="CuadroTexto 21"/>
            <p:cNvSpPr txBox="1"/>
            <p:nvPr/>
          </p:nvSpPr>
          <p:spPr>
            <a:xfrm>
              <a:off x="-8838" y="2562393"/>
              <a:ext cx="1591977"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s-CO" sz="1200" dirty="0" smtClean="0"/>
                <a:t>Capitales</a:t>
              </a:r>
              <a:endParaRPr lang="es-CO" sz="1200" b="1" dirty="0"/>
            </a:p>
          </p:txBody>
        </p:sp>
        <p:sp>
          <p:nvSpPr>
            <p:cNvPr id="23" name="CuadroTexto 22"/>
            <p:cNvSpPr txBox="1"/>
            <p:nvPr/>
          </p:nvSpPr>
          <p:spPr>
            <a:xfrm>
              <a:off x="57837" y="4732823"/>
              <a:ext cx="1753652"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s-CO" sz="1200" dirty="0" smtClean="0"/>
                <a:t>Departamentos</a:t>
              </a:r>
              <a:endParaRPr lang="es-CO" sz="1200" b="1" dirty="0"/>
            </a:p>
          </p:txBody>
        </p:sp>
        <p:sp>
          <p:nvSpPr>
            <p:cNvPr id="24" name="CuadroTexto 23"/>
            <p:cNvSpPr txBox="1"/>
            <p:nvPr/>
          </p:nvSpPr>
          <p:spPr>
            <a:xfrm>
              <a:off x="5639302" y="1389073"/>
              <a:ext cx="3613275" cy="6155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s-CO" sz="1200" dirty="0"/>
                <a:t>Capacidad de endeudamiento al 100% del indicador deuda/ingresos corrientes</a:t>
              </a:r>
              <a:endParaRPr lang="es-CO" sz="1200" b="1" dirty="0"/>
            </a:p>
          </p:txBody>
        </p:sp>
        <p:sp>
          <p:nvSpPr>
            <p:cNvPr id="4" name="CuadroTexto 3"/>
            <p:cNvSpPr txBox="1"/>
            <p:nvPr/>
          </p:nvSpPr>
          <p:spPr>
            <a:xfrm>
              <a:off x="5641153" y="1013027"/>
              <a:ext cx="3611423"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CO" sz="1200" b="1" dirty="0">
                  <a:latin typeface="Arial" panose="020B0604020202020204" pitchFamily="34" charset="0"/>
                  <a:cs typeface="Arial" panose="020B0604020202020204" pitchFamily="34" charset="0"/>
                </a:rPr>
                <a:t>Decreto 678 de 2020</a:t>
              </a:r>
            </a:p>
          </p:txBody>
        </p:sp>
        <p:sp>
          <p:nvSpPr>
            <p:cNvPr id="25" name="CuadroTexto 24"/>
            <p:cNvSpPr txBox="1"/>
            <p:nvPr/>
          </p:nvSpPr>
          <p:spPr>
            <a:xfrm>
              <a:off x="1583140" y="1017863"/>
              <a:ext cx="3960625"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CO" sz="1200" b="1" dirty="0">
                  <a:latin typeface="Arial" panose="020B0604020202020204" pitchFamily="34" charset="0"/>
                  <a:cs typeface="Arial" panose="020B0604020202020204" pitchFamily="34" charset="0"/>
                </a:rPr>
                <a:t>Ley 358 de 1997</a:t>
              </a:r>
            </a:p>
          </p:txBody>
        </p:sp>
        <p:grpSp>
          <p:nvGrpSpPr>
            <p:cNvPr id="39" name="Grupo 38"/>
            <p:cNvGrpSpPr/>
            <p:nvPr/>
          </p:nvGrpSpPr>
          <p:grpSpPr>
            <a:xfrm>
              <a:off x="4328609" y="3223598"/>
              <a:ext cx="2621385" cy="386952"/>
              <a:chOff x="4380931" y="3331462"/>
              <a:chExt cx="2621385" cy="386952"/>
            </a:xfrm>
          </p:grpSpPr>
          <p:cxnSp>
            <p:nvCxnSpPr>
              <p:cNvPr id="31" name="Conector recto 30"/>
              <p:cNvCxnSpPr/>
              <p:nvPr/>
            </p:nvCxnSpPr>
            <p:spPr>
              <a:xfrm>
                <a:off x="4380931" y="3718414"/>
                <a:ext cx="262138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32" name="Conector recto de flecha 31"/>
              <p:cNvCxnSpPr/>
              <p:nvPr/>
            </p:nvCxnSpPr>
            <p:spPr>
              <a:xfrm flipV="1">
                <a:off x="7002316" y="3331462"/>
                <a:ext cx="0" cy="375644"/>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38" name="Conector recto de flecha 37"/>
              <p:cNvCxnSpPr/>
              <p:nvPr/>
            </p:nvCxnSpPr>
            <p:spPr>
              <a:xfrm flipV="1">
                <a:off x="4380931" y="3331462"/>
                <a:ext cx="0" cy="375644"/>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grpSp>
        <p:grpSp>
          <p:nvGrpSpPr>
            <p:cNvPr id="40" name="Grupo 39"/>
            <p:cNvGrpSpPr/>
            <p:nvPr/>
          </p:nvGrpSpPr>
          <p:grpSpPr>
            <a:xfrm>
              <a:off x="4345037" y="5323870"/>
              <a:ext cx="2628761" cy="375645"/>
              <a:chOff x="4380931" y="3272945"/>
              <a:chExt cx="2628761" cy="375645"/>
            </a:xfrm>
          </p:grpSpPr>
          <p:cxnSp>
            <p:nvCxnSpPr>
              <p:cNvPr id="41" name="Conector recto 40"/>
              <p:cNvCxnSpPr/>
              <p:nvPr/>
            </p:nvCxnSpPr>
            <p:spPr>
              <a:xfrm>
                <a:off x="4380931" y="3648590"/>
                <a:ext cx="262138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42" name="Conector recto de flecha 41"/>
              <p:cNvCxnSpPr/>
              <p:nvPr/>
            </p:nvCxnSpPr>
            <p:spPr>
              <a:xfrm flipV="1">
                <a:off x="7009692" y="3272945"/>
                <a:ext cx="0" cy="375644"/>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3" name="Conector recto de flecha 42"/>
              <p:cNvCxnSpPr/>
              <p:nvPr/>
            </p:nvCxnSpPr>
            <p:spPr>
              <a:xfrm flipV="1">
                <a:off x="4380931" y="3272946"/>
                <a:ext cx="0" cy="375644"/>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grpSp>
        <p:sp>
          <p:nvSpPr>
            <p:cNvPr id="44" name="CuadroTexto 43"/>
            <p:cNvSpPr txBox="1"/>
            <p:nvPr/>
          </p:nvSpPr>
          <p:spPr>
            <a:xfrm>
              <a:off x="4328608" y="3615308"/>
              <a:ext cx="2637813" cy="338555"/>
            </a:xfrm>
            <a:prstGeom prst="rect">
              <a:avLst/>
            </a:prstGeom>
            <a:noFill/>
          </p:spPr>
          <p:txBody>
            <a:bodyPr wrap="square" rtlCol="0">
              <a:spAutoFit/>
            </a:bodyPr>
            <a:lstStyle/>
            <a:p>
              <a:pPr algn="ctr"/>
              <a:r>
                <a:rPr lang="es-CO" sz="1050" dirty="0">
                  <a:solidFill>
                    <a:schemeClr val="accent2"/>
                  </a:solidFill>
                </a:rPr>
                <a:t>Efecto Decreto 678/20</a:t>
              </a:r>
            </a:p>
          </p:txBody>
        </p:sp>
        <p:sp>
          <p:nvSpPr>
            <p:cNvPr id="45" name="CuadroTexto 44"/>
            <p:cNvSpPr txBox="1"/>
            <p:nvPr/>
          </p:nvSpPr>
          <p:spPr>
            <a:xfrm>
              <a:off x="4240773" y="5699514"/>
              <a:ext cx="2637813" cy="338555"/>
            </a:xfrm>
            <a:prstGeom prst="rect">
              <a:avLst/>
            </a:prstGeom>
            <a:noFill/>
          </p:spPr>
          <p:txBody>
            <a:bodyPr wrap="square" rtlCol="0">
              <a:spAutoFit/>
            </a:bodyPr>
            <a:lstStyle/>
            <a:p>
              <a:pPr algn="ctr"/>
              <a:r>
                <a:rPr lang="es-CO" sz="1050" dirty="0">
                  <a:solidFill>
                    <a:schemeClr val="accent2"/>
                  </a:solidFill>
                </a:rPr>
                <a:t>Efecto Decreto 678/20</a:t>
              </a:r>
            </a:p>
          </p:txBody>
        </p:sp>
      </p:grpSp>
    </p:spTree>
    <p:extLst>
      <p:ext uri="{BB962C8B-B14F-4D97-AF65-F5344CB8AC3E}">
        <p14:creationId xmlns:p14="http://schemas.microsoft.com/office/powerpoint/2010/main" val="13258552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27546" y="-25186"/>
            <a:ext cx="7984187" cy="5143500"/>
          </a:xfrm>
          <a:prstGeom prst="rect">
            <a:avLst/>
          </a:prstGeom>
          <a:solidFill>
            <a:srgbClr val="DBE6F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3" name="Rectángulo 2"/>
          <p:cNvSpPr/>
          <p:nvPr/>
        </p:nvSpPr>
        <p:spPr>
          <a:xfrm flipH="1">
            <a:off x="-1" y="0"/>
            <a:ext cx="1227547" cy="5143500"/>
          </a:xfrm>
          <a:prstGeom prst="rect">
            <a:avLst/>
          </a:prstGeom>
          <a:solidFill>
            <a:srgbClr val="13815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4" name="CuadroTexto 3"/>
          <p:cNvSpPr txBox="1"/>
          <p:nvPr/>
        </p:nvSpPr>
        <p:spPr>
          <a:xfrm>
            <a:off x="1530183" y="2004545"/>
            <a:ext cx="7156617" cy="1508105"/>
          </a:xfrm>
          <a:prstGeom prst="rect">
            <a:avLst/>
          </a:prstGeom>
          <a:noFill/>
        </p:spPr>
        <p:txBody>
          <a:bodyPr wrap="square" rtlCol="0">
            <a:spAutoFit/>
          </a:bodyPr>
          <a:lstStyle/>
          <a:p>
            <a:pPr algn="ctr"/>
            <a:r>
              <a:rPr lang="es-ES" sz="3200" b="1" dirty="0">
                <a:solidFill>
                  <a:schemeClr val="tx2"/>
                </a:solidFill>
                <a:latin typeface="Arial"/>
                <a:cs typeface="Arial"/>
              </a:rPr>
              <a:t>Anexos</a:t>
            </a:r>
          </a:p>
          <a:p>
            <a:pPr algn="ctr"/>
            <a:r>
              <a:rPr lang="es-ES" sz="2000" b="1" dirty="0">
                <a:solidFill>
                  <a:schemeClr val="tx2"/>
                </a:solidFill>
                <a:latin typeface="Arial"/>
                <a:cs typeface="Arial"/>
              </a:rPr>
              <a:t>Respuesta de la POLFA sobre investigaciones relacionadas </a:t>
            </a:r>
            <a:r>
              <a:rPr lang="es-CO" sz="2000" b="1" dirty="0">
                <a:solidFill>
                  <a:schemeClr val="tx2"/>
                </a:solidFill>
                <a:latin typeface="Arial"/>
                <a:cs typeface="Arial"/>
              </a:rPr>
              <a:t>con el alcohol ilegal / contrabando de bebidas alcohólicas</a:t>
            </a:r>
            <a:endParaRPr lang="es-ES" dirty="0">
              <a:solidFill>
                <a:schemeClr val="tx2"/>
              </a:solidFill>
              <a:latin typeface="Arial"/>
              <a:cs typeface="Arial"/>
            </a:endParaRPr>
          </a:p>
        </p:txBody>
      </p:sp>
      <p:pic>
        <p:nvPicPr>
          <p:cNvPr id="6" name="Imagen 5" descr="Logo-Minhaciend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309" y="536654"/>
            <a:ext cx="2788959" cy="471182"/>
          </a:xfrm>
          <a:prstGeom prst="rect">
            <a:avLst/>
          </a:prstGeom>
        </p:spPr>
      </p:pic>
    </p:spTree>
    <p:extLst>
      <p:ext uri="{BB962C8B-B14F-4D97-AF65-F5344CB8AC3E}">
        <p14:creationId xmlns:p14="http://schemas.microsoft.com/office/powerpoint/2010/main" val="3801526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16">
            <a:extLst>
              <a:ext uri="{FF2B5EF4-FFF2-40B4-BE49-F238E27FC236}">
                <a16:creationId xmlns:a16="http://schemas.microsoft.com/office/drawing/2014/main" id="{C6543B77-03A6-4263-93BE-4701ABAE03E6}"/>
              </a:ext>
            </a:extLst>
          </p:cNvPr>
          <p:cNvSpPr txBox="1">
            <a:spLocks noChangeArrowheads="1"/>
          </p:cNvSpPr>
          <p:nvPr/>
        </p:nvSpPr>
        <p:spPr bwMode="auto">
          <a:xfrm>
            <a:off x="450458" y="1281321"/>
            <a:ext cx="8210939" cy="214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l">
              <a:buNone/>
            </a:pPr>
            <a:r>
              <a:rPr lang="es-CO" sz="1800" b="0" i="0" dirty="0">
                <a:solidFill>
                  <a:srgbClr val="323130"/>
                </a:solidFill>
                <a:effectLst/>
                <a:latin typeface="Arial" panose="020B0604020202020204" pitchFamily="34" charset="0"/>
              </a:rPr>
              <a:t>Esta pregunta se trasladó a la POLFA, la cual respondió lo siguiente:</a:t>
            </a:r>
          </a:p>
          <a:p>
            <a:pPr algn="l">
              <a:buNone/>
            </a:pPr>
            <a:endParaRPr lang="es-CO" sz="1800" dirty="0">
              <a:solidFill>
                <a:srgbClr val="323130"/>
              </a:solidFill>
            </a:endParaRPr>
          </a:p>
          <a:p>
            <a:pPr algn="l">
              <a:buNone/>
            </a:pPr>
            <a:r>
              <a:rPr lang="es-CO" sz="1800" b="0" i="0" dirty="0">
                <a:solidFill>
                  <a:srgbClr val="323130"/>
                </a:solidFill>
                <a:effectLst/>
                <a:latin typeface="Arial" panose="020B0604020202020204" pitchFamily="34" charset="0"/>
              </a:rPr>
              <a:t>La Unidad Investigativa POLFA cuenta con </a:t>
            </a:r>
            <a:r>
              <a:rPr lang="es-CO" sz="1800" b="1" i="0" dirty="0">
                <a:solidFill>
                  <a:srgbClr val="323130"/>
                </a:solidFill>
                <a:effectLst/>
                <a:latin typeface="Arial" panose="020B0604020202020204" pitchFamily="34" charset="0"/>
              </a:rPr>
              <a:t>04 </a:t>
            </a:r>
            <a:r>
              <a:rPr lang="es-CO" sz="1800" b="0" i="0" dirty="0">
                <a:solidFill>
                  <a:srgbClr val="323130"/>
                </a:solidFill>
                <a:effectLst/>
                <a:latin typeface="Arial" panose="020B0604020202020204" pitchFamily="34" charset="0"/>
              </a:rPr>
              <a:t>procesos estructurales orientados a la desarticulación de estructuras dedicadas al contrabando y falsificación de licor, asimismo se cuenta con </a:t>
            </a:r>
            <a:r>
              <a:rPr lang="es-CO" sz="1800" b="1" i="0" dirty="0">
                <a:solidFill>
                  <a:srgbClr val="323130"/>
                </a:solidFill>
                <a:effectLst/>
                <a:latin typeface="Arial" panose="020B0604020202020204" pitchFamily="34" charset="0"/>
              </a:rPr>
              <a:t>02</a:t>
            </a:r>
            <a:r>
              <a:rPr lang="es-CO" sz="1800" b="0" i="0" dirty="0">
                <a:solidFill>
                  <a:srgbClr val="323130"/>
                </a:solidFill>
                <a:effectLst/>
                <a:latin typeface="Arial" panose="020B0604020202020204" pitchFamily="34" charset="0"/>
              </a:rPr>
              <a:t> procesos de extinción de dominio cuyo fin es afectar las finanzas criminales de las organizaciones delictivas dedicadas al contrabando de este sector.</a:t>
            </a:r>
            <a:endParaRPr lang="es-CO" sz="1800" b="0" i="0" dirty="0">
              <a:solidFill>
                <a:srgbClr val="323130"/>
              </a:solidFill>
              <a:effectLst/>
              <a:latin typeface="Times New Roman" panose="02020603050405020304" pitchFamily="18" charset="0"/>
            </a:endParaRPr>
          </a:p>
        </p:txBody>
      </p:sp>
      <p:sp>
        <p:nvSpPr>
          <p:cNvPr id="9" name="CuadroTexto 8">
            <a:extLst>
              <a:ext uri="{FF2B5EF4-FFF2-40B4-BE49-F238E27FC236}">
                <a16:creationId xmlns:a16="http://schemas.microsoft.com/office/drawing/2014/main" id="{6D6D066D-8CD4-4B9C-B043-29D6EC75B6DF}"/>
              </a:ext>
            </a:extLst>
          </p:cNvPr>
          <p:cNvSpPr txBox="1"/>
          <p:nvPr/>
        </p:nvSpPr>
        <p:spPr>
          <a:xfrm>
            <a:off x="1907628" y="37172"/>
            <a:ext cx="6993257" cy="584775"/>
          </a:xfrm>
          <a:prstGeom prst="rect">
            <a:avLst/>
          </a:prstGeom>
          <a:noFill/>
        </p:spPr>
        <p:txBody>
          <a:bodyPr wrap="square" rtlCol="0">
            <a:spAutoFit/>
          </a:bodyPr>
          <a:lstStyle/>
          <a:p>
            <a:r>
              <a:rPr lang="es-ES" sz="1600" b="1" dirty="0">
                <a:solidFill>
                  <a:schemeClr val="tx2">
                    <a:lumMod val="75000"/>
                  </a:schemeClr>
                </a:solidFill>
                <a:latin typeface="Arial"/>
                <a:cs typeface="Arial"/>
              </a:rPr>
              <a:t>Respuesta de la POLFA sobre investigaciones relacionadas </a:t>
            </a:r>
            <a:r>
              <a:rPr lang="es-CO" sz="1600" b="1" dirty="0">
                <a:solidFill>
                  <a:schemeClr val="tx2">
                    <a:lumMod val="75000"/>
                  </a:schemeClr>
                </a:solidFill>
                <a:latin typeface="Arial"/>
                <a:cs typeface="Arial"/>
              </a:rPr>
              <a:t>con el alcohol ilegal / contrabando de </a:t>
            </a:r>
            <a:r>
              <a:rPr lang="es-CO" sz="1600" b="1">
                <a:solidFill>
                  <a:schemeClr val="tx2">
                    <a:lumMod val="75000"/>
                  </a:schemeClr>
                </a:solidFill>
                <a:latin typeface="Arial"/>
                <a:cs typeface="Arial"/>
              </a:rPr>
              <a:t>bebidas alcohólicas</a:t>
            </a:r>
            <a:endParaRPr lang="es-ES" sz="1600" dirty="0">
              <a:solidFill>
                <a:schemeClr val="tx2">
                  <a:lumMod val="75000"/>
                </a:schemeClr>
              </a:solidFill>
              <a:latin typeface="Arial"/>
              <a:cs typeface="Arial"/>
            </a:endParaRPr>
          </a:p>
        </p:txBody>
      </p:sp>
    </p:spTree>
    <p:extLst>
      <p:ext uri="{BB962C8B-B14F-4D97-AF65-F5344CB8AC3E}">
        <p14:creationId xmlns:p14="http://schemas.microsoft.com/office/powerpoint/2010/main" val="1012374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27546" y="-25186"/>
            <a:ext cx="7984187" cy="5143500"/>
          </a:xfrm>
          <a:prstGeom prst="rect">
            <a:avLst/>
          </a:prstGeom>
          <a:solidFill>
            <a:srgbClr val="DBE6F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3" name="Rectángulo 2"/>
          <p:cNvSpPr/>
          <p:nvPr/>
        </p:nvSpPr>
        <p:spPr>
          <a:xfrm flipH="1">
            <a:off x="-1" y="0"/>
            <a:ext cx="1227547" cy="5143500"/>
          </a:xfrm>
          <a:prstGeom prst="rect">
            <a:avLst/>
          </a:prstGeom>
          <a:solidFill>
            <a:srgbClr val="13815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4" name="CuadroTexto 3"/>
          <p:cNvSpPr txBox="1"/>
          <p:nvPr/>
        </p:nvSpPr>
        <p:spPr>
          <a:xfrm>
            <a:off x="1530183" y="2004545"/>
            <a:ext cx="7156617" cy="584775"/>
          </a:xfrm>
          <a:prstGeom prst="rect">
            <a:avLst/>
          </a:prstGeom>
          <a:noFill/>
        </p:spPr>
        <p:txBody>
          <a:bodyPr wrap="square" rtlCol="0">
            <a:spAutoFit/>
          </a:bodyPr>
          <a:lstStyle/>
          <a:p>
            <a:pPr algn="ctr"/>
            <a:r>
              <a:rPr lang="es-ES" sz="3200" b="1" dirty="0">
                <a:solidFill>
                  <a:schemeClr val="tx2"/>
                </a:solidFill>
                <a:latin typeface="Arial"/>
                <a:cs typeface="Arial"/>
              </a:rPr>
              <a:t>Recuperación de la Economía</a:t>
            </a:r>
            <a:endParaRPr lang="es-ES" sz="2800" dirty="0">
              <a:solidFill>
                <a:schemeClr val="tx2"/>
              </a:solidFill>
              <a:latin typeface="Arial"/>
              <a:cs typeface="Arial"/>
            </a:endParaRPr>
          </a:p>
        </p:txBody>
      </p:sp>
      <p:pic>
        <p:nvPicPr>
          <p:cNvPr id="6" name="Imagen 5" descr="Logo-Minhaciend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309" y="536654"/>
            <a:ext cx="2788959" cy="471182"/>
          </a:xfrm>
          <a:prstGeom prst="rect">
            <a:avLst/>
          </a:prstGeom>
        </p:spPr>
      </p:pic>
    </p:spTree>
    <p:extLst>
      <p:ext uri="{BB962C8B-B14F-4D97-AF65-F5344CB8AC3E}">
        <p14:creationId xmlns:p14="http://schemas.microsoft.com/office/powerpoint/2010/main" val="1446254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90E20E-1CA8-7847-B71E-3FAABBE3BF99}"/>
              </a:ext>
            </a:extLst>
          </p:cNvPr>
          <p:cNvSpPr/>
          <p:nvPr/>
        </p:nvSpPr>
        <p:spPr>
          <a:xfrm>
            <a:off x="2912302" y="2264352"/>
            <a:ext cx="751562" cy="276997"/>
          </a:xfrm>
          <a:prstGeom prst="rect">
            <a:avLst/>
          </a:prstGeom>
          <a:ln w="41275">
            <a:prstDash val="dash"/>
          </a:ln>
        </p:spPr>
        <p:style>
          <a:lnRef idx="2">
            <a:schemeClr val="accent2"/>
          </a:lnRef>
          <a:fillRef idx="1">
            <a:schemeClr val="lt1"/>
          </a:fillRef>
          <a:effectRef idx="0">
            <a:schemeClr val="accent2"/>
          </a:effectRef>
          <a:fontRef idx="minor">
            <a:schemeClr val="dk1"/>
          </a:fontRef>
        </p:style>
        <p:txBody>
          <a:bodyPr rot="0" spcFirstLastPara="1" vertOverflow="overflow" horzOverflow="overflow" vert="horz" wrap="square" lIns="34289" tIns="34289" rIns="34289" bIns="34289" numCol="1" spcCol="38100" rtlCol="0" anchor="ctr">
            <a:spAutoFit/>
          </a:bodyPr>
          <a:lstStyle/>
          <a:p>
            <a:pPr defTabSz="342900" hangingPunct="0"/>
            <a:endParaRPr lang="es-ES_tradnl" sz="1350">
              <a:solidFill>
                <a:srgbClr val="000000"/>
              </a:solidFill>
              <a:latin typeface="+mj-lt"/>
              <a:ea typeface="+mj-ea"/>
              <a:cs typeface="+mj-cs"/>
              <a:sym typeface="Calibri"/>
            </a:endParaRPr>
          </a:p>
        </p:txBody>
      </p:sp>
      <p:sp>
        <p:nvSpPr>
          <p:cNvPr id="4" name="CuadroTexto 3">
            <a:extLst>
              <a:ext uri="{FF2B5EF4-FFF2-40B4-BE49-F238E27FC236}">
                <a16:creationId xmlns:a16="http://schemas.microsoft.com/office/drawing/2014/main" id="{550CA0A9-28B8-2F40-A65E-F01F1327F0F6}"/>
              </a:ext>
            </a:extLst>
          </p:cNvPr>
          <p:cNvSpPr txBox="1"/>
          <p:nvPr/>
        </p:nvSpPr>
        <p:spPr>
          <a:xfrm>
            <a:off x="2636883" y="1"/>
            <a:ext cx="6079733" cy="715581"/>
          </a:xfrm>
          <a:prstGeom prst="rect">
            <a:avLst/>
          </a:prstGeom>
          <a:noFill/>
        </p:spPr>
        <p:txBody>
          <a:bodyPr wrap="square" rtlCol="0">
            <a:spAutoFit/>
          </a:bodyPr>
          <a:lstStyle/>
          <a:p>
            <a:pPr algn="r"/>
            <a:r>
              <a:rPr lang="es-CO" sz="1350" b="1" dirty="0">
                <a:solidFill>
                  <a:schemeClr val="tx2"/>
                </a:solidFill>
                <a:latin typeface="Arial" panose="020B0604020202020204" pitchFamily="34" charset="0"/>
                <a:cs typeface="Arial" panose="020B0604020202020204" pitchFamily="34" charset="0"/>
              </a:rPr>
              <a:t>La caída del PIB para el primer semestre y segundo trimestre del 2020 fue mayor en otros países de la región y en países desarrollados que en Colombia </a:t>
            </a:r>
          </a:p>
        </p:txBody>
      </p:sp>
      <p:sp>
        <p:nvSpPr>
          <p:cNvPr id="7" name="TextBox 1">
            <a:extLst>
              <a:ext uri="{FF2B5EF4-FFF2-40B4-BE49-F238E27FC236}">
                <a16:creationId xmlns:a16="http://schemas.microsoft.com/office/drawing/2014/main" id="{B8971518-0F5D-44C2-B0F3-2847F4890CAB}"/>
              </a:ext>
            </a:extLst>
          </p:cNvPr>
          <p:cNvSpPr txBox="1"/>
          <p:nvPr/>
        </p:nvSpPr>
        <p:spPr>
          <a:xfrm>
            <a:off x="426526" y="994486"/>
            <a:ext cx="8460620" cy="461665"/>
          </a:xfrm>
          <a:prstGeom prst="rect">
            <a:avLst/>
          </a:prstGeom>
          <a:noFill/>
        </p:spPr>
        <p:txBody>
          <a:bodyPr wrap="square" rtlCol="0">
            <a:spAutoFit/>
          </a:bodyPr>
          <a:lstStyle/>
          <a:p>
            <a:pPr algn="ctr"/>
            <a:r>
              <a:rPr lang="es-CO" sz="1200" b="1" dirty="0">
                <a:latin typeface="Arial" panose="020B0604020202020204" pitchFamily="34" charset="0"/>
                <a:cs typeface="Arial" panose="020B0604020202020204" pitchFamily="34" charset="0"/>
              </a:rPr>
              <a:t>Crecimiento económico, </a:t>
            </a:r>
          </a:p>
          <a:p>
            <a:pPr algn="ctr"/>
            <a:r>
              <a:rPr lang="es-CO" sz="1200" dirty="0">
                <a:latin typeface="Arial" panose="020B0604020202020204" pitchFamily="34" charset="0"/>
                <a:cs typeface="Arial" panose="020B0604020202020204" pitchFamily="34" charset="0"/>
              </a:rPr>
              <a:t>primer semestre y segundo trimestre 2020  </a:t>
            </a:r>
          </a:p>
        </p:txBody>
      </p:sp>
      <p:graphicFrame>
        <p:nvGraphicFramePr>
          <p:cNvPr id="5" name="Chart 4">
            <a:extLst>
              <a:ext uri="{FF2B5EF4-FFF2-40B4-BE49-F238E27FC236}">
                <a16:creationId xmlns:a16="http://schemas.microsoft.com/office/drawing/2014/main" id="{13F43924-CEB7-B944-829F-9B435508740B}"/>
              </a:ext>
            </a:extLst>
          </p:cNvPr>
          <p:cNvGraphicFramePr>
            <a:graphicFrameLocks/>
          </p:cNvGraphicFramePr>
          <p:nvPr/>
        </p:nvGraphicFramePr>
        <p:xfrm>
          <a:off x="1317234" y="1540816"/>
          <a:ext cx="6301722" cy="3081287"/>
        </p:xfrm>
        <a:graphic>
          <a:graphicData uri="http://schemas.openxmlformats.org/drawingml/2006/chart">
            <c:chart xmlns:c="http://schemas.openxmlformats.org/drawingml/2006/chart" xmlns:r="http://schemas.openxmlformats.org/officeDocument/2006/relationships" r:id="rId3"/>
          </a:graphicData>
        </a:graphic>
      </p:graphicFrame>
      <p:sp>
        <p:nvSpPr>
          <p:cNvPr id="6" name="CuadroTexto 4">
            <a:extLst>
              <a:ext uri="{FF2B5EF4-FFF2-40B4-BE49-F238E27FC236}">
                <a16:creationId xmlns:a16="http://schemas.microsoft.com/office/drawing/2014/main" id="{017974CB-CAC7-4883-910F-4BD32FC55FC1}"/>
              </a:ext>
            </a:extLst>
          </p:cNvPr>
          <p:cNvSpPr txBox="1"/>
          <p:nvPr/>
        </p:nvSpPr>
        <p:spPr>
          <a:xfrm>
            <a:off x="104989" y="4831785"/>
            <a:ext cx="2315057" cy="346249"/>
          </a:xfrm>
          <a:prstGeom prst="rect">
            <a:avLst/>
          </a:prstGeom>
          <a:noFill/>
        </p:spPr>
        <p:txBody>
          <a:bodyPr wrap="none" rtlCol="0">
            <a:spAutoFit/>
          </a:bodyPr>
          <a:lstStyle/>
          <a:p>
            <a:r>
              <a:rPr lang="es-CO" sz="825" dirty="0">
                <a:latin typeface="Arial" panose="020B0604020202020204" pitchFamily="34" charset="0"/>
                <a:cs typeface="Arial" panose="020B0604020202020204" pitchFamily="34" charset="0"/>
              </a:rPr>
              <a:t>Fuente: Instituto de estadísticas de cada país</a:t>
            </a:r>
          </a:p>
          <a:p>
            <a:endParaRPr lang="es-CO" sz="825"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5588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50CA0A9-28B8-2F40-A65E-F01F1327F0F6}"/>
              </a:ext>
            </a:extLst>
          </p:cNvPr>
          <p:cNvSpPr txBox="1"/>
          <p:nvPr/>
        </p:nvSpPr>
        <p:spPr>
          <a:xfrm>
            <a:off x="2559177" y="117626"/>
            <a:ext cx="6079733" cy="507831"/>
          </a:xfrm>
          <a:prstGeom prst="rect">
            <a:avLst/>
          </a:prstGeom>
          <a:noFill/>
        </p:spPr>
        <p:txBody>
          <a:bodyPr wrap="square" rtlCol="0">
            <a:spAutoFit/>
          </a:bodyPr>
          <a:lstStyle/>
          <a:p>
            <a:pPr lvl="0" algn="r" eaLnBrk="1">
              <a:defRPr/>
            </a:pPr>
            <a:r>
              <a:rPr lang="es-CO" sz="1350" b="1">
                <a:solidFill>
                  <a:schemeClr val="accent1">
                    <a:lumMod val="50000"/>
                  </a:schemeClr>
                </a:solidFill>
                <a:latin typeface="Arial"/>
                <a:cs typeface="Arial"/>
              </a:rPr>
              <a:t>En efecto, el decrecimiento previsto de Colombia sería menor que el de la región</a:t>
            </a:r>
          </a:p>
        </p:txBody>
      </p:sp>
      <p:sp>
        <p:nvSpPr>
          <p:cNvPr id="7" name="TextBox 1">
            <a:extLst>
              <a:ext uri="{FF2B5EF4-FFF2-40B4-BE49-F238E27FC236}">
                <a16:creationId xmlns:a16="http://schemas.microsoft.com/office/drawing/2014/main" id="{B8971518-0F5D-44C2-B0F3-2847F4890CAB}"/>
              </a:ext>
            </a:extLst>
          </p:cNvPr>
          <p:cNvSpPr txBox="1"/>
          <p:nvPr/>
        </p:nvSpPr>
        <p:spPr>
          <a:xfrm>
            <a:off x="426526" y="994486"/>
            <a:ext cx="8460620" cy="461665"/>
          </a:xfrm>
          <a:prstGeom prst="rect">
            <a:avLst/>
          </a:prstGeom>
          <a:noFill/>
        </p:spPr>
        <p:txBody>
          <a:bodyPr wrap="square" rtlCol="0">
            <a:spAutoFit/>
          </a:bodyPr>
          <a:lstStyle/>
          <a:p>
            <a:pPr algn="ctr" defTabSz="342900">
              <a:defRPr/>
            </a:pPr>
            <a:r>
              <a:rPr lang="es-CO" sz="1200" b="1">
                <a:solidFill>
                  <a:prstClr val="black"/>
                </a:solidFill>
                <a:latin typeface="Arial" panose="020B0604020202020204" pitchFamily="34" charset="0"/>
                <a:cs typeface="Arial" panose="020B0604020202020204" pitchFamily="34" charset="0"/>
              </a:rPr>
              <a:t>Crecimiento regional estimado 2020, </a:t>
            </a:r>
          </a:p>
          <a:p>
            <a:pPr algn="ctr" defTabSz="342900">
              <a:defRPr/>
            </a:pPr>
            <a:r>
              <a:rPr lang="es-CO" sz="1200">
                <a:solidFill>
                  <a:prstClr val="black"/>
                </a:solidFill>
                <a:latin typeface="Arial" panose="020B0604020202020204" pitchFamily="34" charset="0"/>
                <a:cs typeface="Arial" panose="020B0604020202020204" pitchFamily="34" charset="0"/>
              </a:rPr>
              <a:t>(variación anual %)</a:t>
            </a:r>
          </a:p>
        </p:txBody>
      </p:sp>
      <p:graphicFrame>
        <p:nvGraphicFramePr>
          <p:cNvPr id="5" name="Chart 4">
            <a:extLst>
              <a:ext uri="{FF2B5EF4-FFF2-40B4-BE49-F238E27FC236}">
                <a16:creationId xmlns:a16="http://schemas.microsoft.com/office/drawing/2014/main" id="{BE74D511-0B3E-4C44-A0F6-C5D4F9858617}"/>
              </a:ext>
            </a:extLst>
          </p:cNvPr>
          <p:cNvGraphicFramePr>
            <a:graphicFrameLocks/>
          </p:cNvGraphicFramePr>
          <p:nvPr>
            <p:extLst/>
          </p:nvPr>
        </p:nvGraphicFramePr>
        <p:xfrm>
          <a:off x="1980448" y="1551031"/>
          <a:ext cx="5079194" cy="2838450"/>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ángulo 17">
            <a:extLst>
              <a:ext uri="{FF2B5EF4-FFF2-40B4-BE49-F238E27FC236}">
                <a16:creationId xmlns:a16="http://schemas.microsoft.com/office/drawing/2014/main" id="{5AD3F3E5-8F4E-452A-BA4C-F49B1F9E0FB3}"/>
              </a:ext>
            </a:extLst>
          </p:cNvPr>
          <p:cNvSpPr/>
          <p:nvPr/>
        </p:nvSpPr>
        <p:spPr>
          <a:xfrm>
            <a:off x="109562" y="4778711"/>
            <a:ext cx="5527649" cy="323165"/>
          </a:xfrm>
          <a:prstGeom prst="rect">
            <a:avLst/>
          </a:prstGeom>
        </p:spPr>
        <p:txBody>
          <a:bodyPr wrap="square" lIns="68580" tIns="34290" rIns="68580" bIns="34290" anchor="t">
            <a:spAutoFit/>
          </a:bodyPr>
          <a:lstStyle/>
          <a:p>
            <a:pPr defTabSz="342900">
              <a:defRPr/>
            </a:pPr>
            <a:endParaRPr lang="es-CO" sz="825">
              <a:latin typeface="Arial" panose="020B0604020202020204" pitchFamily="34" charset="0"/>
              <a:cs typeface="Arial" panose="020B0604020202020204" pitchFamily="34" charset="0"/>
            </a:endParaRPr>
          </a:p>
          <a:p>
            <a:pPr defTabSz="342900">
              <a:defRPr/>
            </a:pPr>
            <a:r>
              <a:rPr lang="es-MX" sz="825">
                <a:latin typeface="Arial"/>
                <a:cs typeface="Times New Roman"/>
              </a:rPr>
              <a:t>Fuente: WEO. Cálculos: DGPM-MHCP</a:t>
            </a:r>
          </a:p>
        </p:txBody>
      </p:sp>
    </p:spTree>
    <p:extLst>
      <p:ext uri="{BB962C8B-B14F-4D97-AF65-F5344CB8AC3E}">
        <p14:creationId xmlns:p14="http://schemas.microsoft.com/office/powerpoint/2010/main" val="12787796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1F15CB8C-11F2-436A-A4D7-01697EC19900}"/>
              </a:ext>
            </a:extLst>
          </p:cNvPr>
          <p:cNvSpPr/>
          <p:nvPr/>
        </p:nvSpPr>
        <p:spPr>
          <a:xfrm>
            <a:off x="109562" y="4778711"/>
            <a:ext cx="5527649" cy="346249"/>
          </a:xfrm>
          <a:prstGeom prst="rect">
            <a:avLst/>
          </a:prstGeom>
        </p:spPr>
        <p:txBody>
          <a:bodyPr wrap="square">
            <a:spAutoFit/>
          </a:bodyPr>
          <a:lstStyle/>
          <a:p>
            <a:pPr defTabSz="342900">
              <a:defRPr/>
            </a:pPr>
            <a:r>
              <a:rPr lang="en-US" sz="825" dirty="0">
                <a:solidFill>
                  <a:prstClr val="black"/>
                </a:solidFill>
                <a:latin typeface="Arial" panose="020B0604020202020204" pitchFamily="34" charset="0"/>
                <a:cs typeface="Arial" panose="020B0604020202020204" pitchFamily="34" charset="0"/>
              </a:rPr>
              <a:t>* La</a:t>
            </a:r>
            <a:r>
              <a:rPr lang="es-CO" sz="825" dirty="0">
                <a:solidFill>
                  <a:prstClr val="black"/>
                </a:solidFill>
                <a:latin typeface="Arial" panose="020B0604020202020204" pitchFamily="34" charset="0"/>
                <a:cs typeface="Arial" panose="020B0604020202020204" pitchFamily="34" charset="0"/>
              </a:rPr>
              <a:t> variación del tráfico de mayo respecto a la semana del 2 al 8 marzo. Variación anual </a:t>
            </a:r>
            <a:r>
              <a:rPr lang="en-US" sz="825" dirty="0">
                <a:solidFill>
                  <a:prstClr val="black"/>
                </a:solidFill>
                <a:latin typeface="Arial" panose="020B0604020202020204" pitchFamily="34" charset="0"/>
                <a:cs typeface="Arial" panose="020B0604020202020204" pitchFamily="34" charset="0"/>
              </a:rPr>
              <a:t>de la TGP</a:t>
            </a:r>
            <a:endParaRPr lang="es-CO" sz="825" dirty="0">
              <a:solidFill>
                <a:prstClr val="black"/>
              </a:solidFill>
              <a:latin typeface="Arial" panose="020B0604020202020204" pitchFamily="34" charset="0"/>
              <a:cs typeface="Arial" panose="020B0604020202020204" pitchFamily="34" charset="0"/>
            </a:endParaRPr>
          </a:p>
          <a:p>
            <a:pPr defTabSz="342900">
              <a:defRPr/>
            </a:pPr>
            <a:r>
              <a:rPr lang="es-MX" sz="825" dirty="0">
                <a:solidFill>
                  <a:prstClr val="black"/>
                </a:solidFill>
                <a:latin typeface="Arial" panose="020B0604020202020204" pitchFamily="34" charset="0"/>
                <a:cs typeface="Times New Roman" panose="02020603050405020304" pitchFamily="18" charset="0"/>
              </a:rPr>
              <a:t>Fuente: DANE </a:t>
            </a:r>
            <a:r>
              <a:rPr lang="en-US" sz="825" dirty="0">
                <a:solidFill>
                  <a:prstClr val="black"/>
                </a:solidFill>
                <a:latin typeface="Arial" panose="020B0604020202020204" pitchFamily="34" charset="0"/>
                <a:cs typeface="Arial" panose="020B0604020202020204" pitchFamily="34" charset="0"/>
              </a:rPr>
              <a:t>and Coronavirus impact dashboard del BID</a:t>
            </a:r>
            <a:r>
              <a:rPr lang="es-MX" sz="825" dirty="0">
                <a:solidFill>
                  <a:prstClr val="black"/>
                </a:solidFill>
                <a:latin typeface="Arial" panose="020B0604020202020204" pitchFamily="34" charset="0"/>
                <a:cs typeface="Times New Roman" panose="02020603050405020304" pitchFamily="18" charset="0"/>
              </a:rPr>
              <a:t>. Cálculos: DGPM-MHCP</a:t>
            </a:r>
          </a:p>
        </p:txBody>
      </p:sp>
      <p:sp>
        <p:nvSpPr>
          <p:cNvPr id="12" name="2 CuadroTexto">
            <a:extLst>
              <a:ext uri="{FF2B5EF4-FFF2-40B4-BE49-F238E27FC236}">
                <a16:creationId xmlns:a16="http://schemas.microsoft.com/office/drawing/2014/main" id="{263E61DE-4210-417F-AAF9-30EC8D13A0B7}"/>
              </a:ext>
            </a:extLst>
          </p:cNvPr>
          <p:cNvSpPr txBox="1"/>
          <p:nvPr/>
        </p:nvSpPr>
        <p:spPr>
          <a:xfrm>
            <a:off x="2601798" y="-20308"/>
            <a:ext cx="6070826" cy="715581"/>
          </a:xfrm>
          <a:prstGeom prst="rect">
            <a:avLst/>
          </a:prstGeom>
          <a:noFill/>
        </p:spPr>
        <p:txBody>
          <a:bodyPr wrap="square" rtlCol="0">
            <a:spAutoFit/>
          </a:bodyPr>
          <a:lstStyle>
            <a:defPPr>
              <a:defRPr lang="es-ES"/>
            </a:defPPr>
            <a:lvl1pPr algn="r">
              <a:defRPr sz="2400" b="1">
                <a:solidFill>
                  <a:schemeClr val="tx2"/>
                </a:solidFill>
                <a:latin typeface="Gill Sans MT" panose="020B0502020104020203" pitchFamily="34" charset="0"/>
                <a:cs typeface="Futura Std Heavy"/>
              </a:defRPr>
            </a:lvl1pPr>
          </a:lstStyle>
          <a:p>
            <a:pPr>
              <a:defRPr/>
            </a:pPr>
            <a:r>
              <a:rPr lang="es-CO" sz="1350">
                <a:solidFill>
                  <a:schemeClr val="accent1">
                    <a:lumMod val="50000"/>
                  </a:schemeClr>
                </a:solidFill>
                <a:latin typeface="Arial"/>
                <a:cs typeface="Arial"/>
              </a:rPr>
              <a:t>El deterioro del Mercado laboral ha sido generalizado entre países latinoamericanos. La disminución del tráfico está asociada con la caída en la participación laboral</a:t>
            </a:r>
          </a:p>
        </p:txBody>
      </p:sp>
      <p:sp>
        <p:nvSpPr>
          <p:cNvPr id="13" name="TextBox 12">
            <a:extLst>
              <a:ext uri="{FF2B5EF4-FFF2-40B4-BE49-F238E27FC236}">
                <a16:creationId xmlns:a16="http://schemas.microsoft.com/office/drawing/2014/main" id="{F641CA45-12EC-4328-8EAC-C8F55029F8CE}"/>
              </a:ext>
            </a:extLst>
          </p:cNvPr>
          <p:cNvSpPr txBox="1"/>
          <p:nvPr/>
        </p:nvSpPr>
        <p:spPr>
          <a:xfrm>
            <a:off x="994708" y="846482"/>
            <a:ext cx="2931157" cy="1015663"/>
          </a:xfrm>
          <a:prstGeom prst="rect">
            <a:avLst/>
          </a:prstGeom>
          <a:noFill/>
        </p:spPr>
        <p:txBody>
          <a:bodyPr wrap="square" rtlCol="0">
            <a:spAutoFit/>
          </a:bodyPr>
          <a:lstStyle/>
          <a:p>
            <a:pPr algn="ctr" defTabSz="342900">
              <a:defRPr sz="1440" b="0" i="0" u="none" strike="noStrike" kern="1200" spc="0" baseline="0">
                <a:solidFill>
                  <a:prstClr val="black">
                    <a:lumMod val="65000"/>
                    <a:lumOff val="35000"/>
                  </a:prstClr>
                </a:solidFill>
                <a:latin typeface="Arial" panose="020B0604020202020204" pitchFamily="34" charset="0"/>
                <a:ea typeface="+mn-ea"/>
                <a:cs typeface="Arial" panose="020B0604020202020204" pitchFamily="34" charset="0"/>
              </a:defRPr>
            </a:pPr>
            <a:r>
              <a:rPr lang="es-CO" sz="1200" b="1">
                <a:solidFill>
                  <a:srgbClr val="0D0D0D"/>
                </a:solidFill>
                <a:latin typeface="Arial" panose="020B0604020202020204" pitchFamily="34" charset="0"/>
                <a:ea typeface="Cambria" panose="02040503050406030204" pitchFamily="18" charset="0"/>
                <a:cs typeface="Arial" panose="020B0604020202020204" pitchFamily="34" charset="0"/>
              </a:rPr>
              <a:t>Cambio en la Tasa Global de Participación y la variación de tráfico*</a:t>
            </a:r>
          </a:p>
          <a:p>
            <a:pPr algn="ctr" defTabSz="342900">
              <a:defRPr sz="1440" b="0" i="0" u="none" strike="noStrike" kern="1200" spc="0" baseline="0">
                <a:solidFill>
                  <a:prstClr val="black">
                    <a:lumMod val="65000"/>
                    <a:lumOff val="35000"/>
                  </a:prstClr>
                </a:solidFill>
                <a:latin typeface="Arial" panose="020B0604020202020204" pitchFamily="34" charset="0"/>
                <a:ea typeface="+mn-ea"/>
                <a:cs typeface="Arial" panose="020B0604020202020204" pitchFamily="34" charset="0"/>
              </a:defRPr>
            </a:pPr>
            <a:r>
              <a:rPr lang="es-CO" sz="1200">
                <a:solidFill>
                  <a:srgbClr val="0D0D0D"/>
                </a:solidFill>
                <a:latin typeface="Arial" panose="020B0604020202020204" pitchFamily="34" charset="0"/>
                <a:ea typeface="Cambria" panose="02040503050406030204" pitchFamily="18" charset="0"/>
                <a:cs typeface="Arial" panose="020B0604020202020204" pitchFamily="34" charset="0"/>
              </a:rPr>
              <a:t>Mes de junio</a:t>
            </a:r>
          </a:p>
          <a:p>
            <a:pPr algn="ctr" defTabSz="342900">
              <a:defRPr sz="1440" b="0" i="0" u="none" strike="noStrike" kern="1200" spc="0" baseline="0">
                <a:solidFill>
                  <a:prstClr val="black">
                    <a:lumMod val="65000"/>
                    <a:lumOff val="35000"/>
                  </a:prstClr>
                </a:solidFill>
                <a:latin typeface="Arial" panose="020B0604020202020204" pitchFamily="34" charset="0"/>
                <a:ea typeface="+mn-ea"/>
                <a:cs typeface="Arial" panose="020B0604020202020204" pitchFamily="34" charset="0"/>
              </a:defRPr>
            </a:pPr>
            <a:endParaRPr lang="es-CO" sz="1200" b="1">
              <a:solidFill>
                <a:srgbClr val="0D0D0D"/>
              </a:solidFill>
              <a:latin typeface="Arial" panose="020B0604020202020204" pitchFamily="34" charset="0"/>
              <a:ea typeface="Cambria" panose="02040503050406030204" pitchFamily="18" charset="0"/>
              <a:cs typeface="Arial" panose="020B0604020202020204" pitchFamily="34" charset="0"/>
            </a:endParaRPr>
          </a:p>
        </p:txBody>
      </p:sp>
      <p:graphicFrame>
        <p:nvGraphicFramePr>
          <p:cNvPr id="15" name="Gráfico 3">
            <a:extLst>
              <a:ext uri="{FF2B5EF4-FFF2-40B4-BE49-F238E27FC236}">
                <a16:creationId xmlns:a16="http://schemas.microsoft.com/office/drawing/2014/main" id="{D924E5B5-93F7-4123-A3AB-B1AF31D3A2FA}"/>
              </a:ext>
            </a:extLst>
          </p:cNvPr>
          <p:cNvGraphicFramePr>
            <a:graphicFrameLocks/>
          </p:cNvGraphicFramePr>
          <p:nvPr>
            <p:extLst/>
          </p:nvPr>
        </p:nvGraphicFramePr>
        <p:xfrm>
          <a:off x="243486" y="1494620"/>
          <a:ext cx="4433599" cy="3040548"/>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2">
            <a:extLst>
              <a:ext uri="{FF2B5EF4-FFF2-40B4-BE49-F238E27FC236}">
                <a16:creationId xmlns:a16="http://schemas.microsoft.com/office/drawing/2014/main" id="{F983B665-DA13-41C1-A968-7B6E015E21F9}"/>
              </a:ext>
            </a:extLst>
          </p:cNvPr>
          <p:cNvSpPr txBox="1"/>
          <p:nvPr/>
        </p:nvSpPr>
        <p:spPr>
          <a:xfrm>
            <a:off x="5738016" y="820957"/>
            <a:ext cx="2860752" cy="830997"/>
          </a:xfrm>
          <a:prstGeom prst="rect">
            <a:avLst/>
          </a:prstGeom>
          <a:noFill/>
        </p:spPr>
        <p:txBody>
          <a:bodyPr wrap="square" rtlCol="0">
            <a:spAutoFit/>
          </a:bodyPr>
          <a:lstStyle/>
          <a:p>
            <a:pPr algn="ctr" defTabSz="342900">
              <a:defRPr sz="1440" b="0" i="0" u="none" strike="noStrike" kern="1200" spc="0" baseline="0">
                <a:solidFill>
                  <a:prstClr val="black">
                    <a:lumMod val="65000"/>
                    <a:lumOff val="35000"/>
                  </a:prstClr>
                </a:solidFill>
                <a:latin typeface="Arial" panose="020B0604020202020204" pitchFamily="34" charset="0"/>
                <a:ea typeface="+mn-ea"/>
                <a:cs typeface="Arial" panose="020B0604020202020204" pitchFamily="34" charset="0"/>
              </a:defRPr>
            </a:pPr>
            <a:r>
              <a:rPr lang="es-CO" sz="1200" b="1">
                <a:solidFill>
                  <a:srgbClr val="0D0D0D"/>
                </a:solidFill>
                <a:latin typeface="Arial" panose="020B0604020202020204" pitchFamily="34" charset="0"/>
                <a:ea typeface="Cambria" panose="02040503050406030204" pitchFamily="18" charset="0"/>
                <a:cs typeface="Arial" panose="020B0604020202020204" pitchFamily="34" charset="0"/>
              </a:rPr>
              <a:t>Cambio en la Tasa de Ocupación y la variación de tráfico*</a:t>
            </a:r>
          </a:p>
          <a:p>
            <a:pPr algn="ctr" defTabSz="342900">
              <a:defRPr sz="1440" b="0" i="0" u="none" strike="noStrike" kern="1200" spc="0" baseline="0">
                <a:solidFill>
                  <a:prstClr val="black">
                    <a:lumMod val="65000"/>
                    <a:lumOff val="35000"/>
                  </a:prstClr>
                </a:solidFill>
                <a:latin typeface="Arial" panose="020B0604020202020204" pitchFamily="34" charset="0"/>
                <a:ea typeface="+mn-ea"/>
                <a:cs typeface="Arial" panose="020B0604020202020204" pitchFamily="34" charset="0"/>
              </a:defRPr>
            </a:pPr>
            <a:r>
              <a:rPr lang="es-CO" sz="1200">
                <a:solidFill>
                  <a:srgbClr val="0D0D0D"/>
                </a:solidFill>
                <a:latin typeface="Arial" panose="020B0604020202020204" pitchFamily="34" charset="0"/>
                <a:ea typeface="Cambria" panose="02040503050406030204" pitchFamily="18" charset="0"/>
                <a:cs typeface="Arial" panose="020B0604020202020204" pitchFamily="34" charset="0"/>
              </a:rPr>
              <a:t>Mes de junio</a:t>
            </a:r>
          </a:p>
          <a:p>
            <a:pPr algn="ctr" defTabSz="342900">
              <a:defRPr sz="1440" b="0" i="0" u="none" strike="noStrike" kern="1200" spc="0" baseline="0">
                <a:solidFill>
                  <a:prstClr val="black">
                    <a:lumMod val="65000"/>
                    <a:lumOff val="35000"/>
                  </a:prstClr>
                </a:solidFill>
                <a:latin typeface="Arial" panose="020B0604020202020204" pitchFamily="34" charset="0"/>
                <a:ea typeface="+mn-ea"/>
                <a:cs typeface="Arial" panose="020B0604020202020204" pitchFamily="34" charset="0"/>
              </a:defRPr>
            </a:pPr>
            <a:endParaRPr lang="es-CO" sz="1200" b="1">
              <a:solidFill>
                <a:srgbClr val="0D0D0D"/>
              </a:solidFill>
              <a:latin typeface="Arial" panose="020B0604020202020204" pitchFamily="34" charset="0"/>
              <a:ea typeface="Cambria" panose="02040503050406030204" pitchFamily="18" charset="0"/>
              <a:cs typeface="Arial" panose="020B0604020202020204" pitchFamily="34" charset="0"/>
            </a:endParaRPr>
          </a:p>
        </p:txBody>
      </p:sp>
      <p:graphicFrame>
        <p:nvGraphicFramePr>
          <p:cNvPr id="3" name="Gráfico 2">
            <a:extLst>
              <a:ext uri="{FF2B5EF4-FFF2-40B4-BE49-F238E27FC236}">
                <a16:creationId xmlns:a16="http://schemas.microsoft.com/office/drawing/2014/main" id="{52E32438-C715-4B1B-8A1D-2046EEB9925F}"/>
              </a:ext>
            </a:extLst>
          </p:cNvPr>
          <p:cNvGraphicFramePr>
            <a:graphicFrameLocks/>
          </p:cNvGraphicFramePr>
          <p:nvPr>
            <p:extLst/>
          </p:nvPr>
        </p:nvGraphicFramePr>
        <p:xfrm>
          <a:off x="4758397" y="1628871"/>
          <a:ext cx="4142117" cy="290629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80295322"/>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uadroTexto 4">
            <a:extLst>
              <a:ext uri="{FF2B5EF4-FFF2-40B4-BE49-F238E27FC236}">
                <a16:creationId xmlns:a16="http://schemas.microsoft.com/office/drawing/2014/main" id="{9AD24A48-F312-4379-BCF6-5F6BF694F422}"/>
              </a:ext>
            </a:extLst>
          </p:cNvPr>
          <p:cNvSpPr txBox="1"/>
          <p:nvPr/>
        </p:nvSpPr>
        <p:spPr>
          <a:xfrm>
            <a:off x="8106484" y="4910149"/>
            <a:ext cx="918841" cy="219291"/>
          </a:xfrm>
          <a:prstGeom prst="rect">
            <a:avLst/>
          </a:prstGeom>
          <a:noFill/>
        </p:spPr>
        <p:txBody>
          <a:bodyPr wrap="none" rtlCol="0">
            <a:spAutoFit/>
          </a:bodyPr>
          <a:lstStyle/>
          <a:p>
            <a:r>
              <a:rPr lang="es-CO" sz="825" dirty="0">
                <a:latin typeface="Arial" panose="020B0604020202020204" pitchFamily="34" charset="0"/>
                <a:cs typeface="Arial" panose="020B0604020202020204" pitchFamily="34" charset="0"/>
              </a:rPr>
              <a:t>Fuente: SICOM</a:t>
            </a:r>
          </a:p>
        </p:txBody>
      </p:sp>
      <p:sp>
        <p:nvSpPr>
          <p:cNvPr id="4" name="2 CuadroTexto">
            <a:extLst>
              <a:ext uri="{FF2B5EF4-FFF2-40B4-BE49-F238E27FC236}">
                <a16:creationId xmlns:a16="http://schemas.microsoft.com/office/drawing/2014/main" id="{98BBB9B4-A801-409D-9B1A-3498F43EE431}"/>
              </a:ext>
            </a:extLst>
          </p:cNvPr>
          <p:cNvSpPr txBox="1"/>
          <p:nvPr/>
        </p:nvSpPr>
        <p:spPr>
          <a:xfrm>
            <a:off x="510304" y="745201"/>
            <a:ext cx="3466785" cy="276999"/>
          </a:xfrm>
          <a:prstGeom prst="rect">
            <a:avLst/>
          </a:prstGeom>
          <a:noFill/>
        </p:spPr>
        <p:txBody>
          <a:bodyPr wrap="square" lIns="68580" tIns="34290" rIns="68580" bIns="34290" rtlCol="0" anchor="t">
            <a:spAutoFit/>
          </a:bodyPr>
          <a:lstStyle>
            <a:defPPr>
              <a:defRPr lang="es-ES"/>
            </a:defPPr>
            <a:lvl1pPr algn="r">
              <a:defRPr sz="2400" b="1">
                <a:solidFill>
                  <a:schemeClr val="tx2"/>
                </a:solidFill>
                <a:latin typeface="Gill Sans MT" panose="020B0502020104020203" pitchFamily="34" charset="0"/>
                <a:cs typeface="Futura Std Heavy"/>
              </a:defRPr>
            </a:lvl1pPr>
          </a:lstStyle>
          <a:p>
            <a:pPr algn="l" hangingPunct="1">
              <a:defRPr/>
            </a:pPr>
            <a:r>
              <a:rPr lang="es-CO" sz="1350" b="0" dirty="0" smtClean="0">
                <a:solidFill>
                  <a:schemeClr val="tx1"/>
                </a:solidFill>
                <a:latin typeface="Arial"/>
                <a:cs typeface="Arial"/>
              </a:rPr>
              <a:t>Energía no regulada</a:t>
            </a:r>
            <a:endParaRPr lang="es-CO" sz="1350" b="0" dirty="0">
              <a:solidFill>
                <a:schemeClr val="tx1"/>
              </a:solidFill>
              <a:latin typeface="Arial"/>
              <a:cs typeface="Arial"/>
            </a:endParaRPr>
          </a:p>
        </p:txBody>
      </p:sp>
      <p:pic>
        <p:nvPicPr>
          <p:cNvPr id="5" name="Imagen 4">
            <a:extLst>
              <a:ext uri="{FF2B5EF4-FFF2-40B4-BE49-F238E27FC236}">
                <a16:creationId xmlns:a16="http://schemas.microsoft.com/office/drawing/2014/main" id="{C413FB27-4422-774E-9DDD-44BB91797F0C}"/>
              </a:ext>
            </a:extLst>
          </p:cNvPr>
          <p:cNvPicPr>
            <a:picLocks noChangeAspect="1"/>
          </p:cNvPicPr>
          <p:nvPr/>
        </p:nvPicPr>
        <p:blipFill>
          <a:blip r:embed="rId3"/>
          <a:stretch>
            <a:fillRect/>
          </a:stretch>
        </p:blipFill>
        <p:spPr>
          <a:xfrm>
            <a:off x="5177928" y="1075713"/>
            <a:ext cx="3514379" cy="3609594"/>
          </a:xfrm>
          <a:prstGeom prst="rect">
            <a:avLst/>
          </a:prstGeom>
        </p:spPr>
      </p:pic>
      <p:pic>
        <p:nvPicPr>
          <p:cNvPr id="3" name="Imagen 2"/>
          <p:cNvPicPr>
            <a:picLocks noChangeAspect="1"/>
          </p:cNvPicPr>
          <p:nvPr/>
        </p:nvPicPr>
        <p:blipFill>
          <a:blip r:embed="rId4"/>
          <a:stretch>
            <a:fillRect/>
          </a:stretch>
        </p:blipFill>
        <p:spPr>
          <a:xfrm>
            <a:off x="391787" y="1192959"/>
            <a:ext cx="4025977" cy="3893820"/>
          </a:xfrm>
          <a:prstGeom prst="rect">
            <a:avLst/>
          </a:prstGeom>
        </p:spPr>
      </p:pic>
    </p:spTree>
    <p:extLst>
      <p:ext uri="{BB962C8B-B14F-4D97-AF65-F5344CB8AC3E}">
        <p14:creationId xmlns:p14="http://schemas.microsoft.com/office/powerpoint/2010/main" val="5707144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D5A7EE68-7973-49ED-9836-CE219D13C620}"/>
              </a:ext>
            </a:extLst>
          </p:cNvPr>
          <p:cNvSpPr>
            <a:spLocks noGrp="1"/>
          </p:cNvSpPr>
          <p:nvPr>
            <p:ph type="sldNum" sz="quarter" idx="4294967295"/>
          </p:nvPr>
        </p:nvSpPr>
        <p:spPr>
          <a:xfrm>
            <a:off x="8574274" y="5225182"/>
            <a:ext cx="112529" cy="196208"/>
          </a:xfrm>
          <a:prstGeom prst="rect">
            <a:avLst/>
          </a:prstGeom>
          <a:ln w="12700">
            <a:miter lim="400000"/>
          </a:ln>
        </p:spPr>
        <p:txBody>
          <a:bodyPr wrap="none" lIns="34289" rIns="34289" anchor="ctr">
            <a:spAutoFit/>
          </a:bodyPr>
          <a:lstStyle>
            <a:defPPr>
              <a:defRPr lang="es-CO"/>
            </a:defPPr>
            <a:lvl1pPr marL="0" algn="r" defTabSz="685800" rtl="0" eaLnBrk="1" latinLnBrk="0" hangingPunct="1">
              <a:defRPr sz="675" kern="1200">
                <a:solidFill>
                  <a:srgbClr val="888888"/>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defRPr/>
            </a:pPr>
            <a:fld id="{86CB4B4D-7CA3-9044-876B-883B54F8677D}" type="slidenum">
              <a:rPr lang="en-US" smtClean="0"/>
              <a:pPr>
                <a:defRPr/>
              </a:pPr>
              <a:t>8</a:t>
            </a:fld>
            <a:endParaRPr lang="es-CO" dirty="0">
              <a:latin typeface="Helvetica"/>
              <a:cs typeface="Helvetica"/>
            </a:endParaRPr>
          </a:p>
        </p:txBody>
      </p:sp>
      <p:sp>
        <p:nvSpPr>
          <p:cNvPr id="6" name="CuadroTexto 5">
            <a:extLst>
              <a:ext uri="{FF2B5EF4-FFF2-40B4-BE49-F238E27FC236}">
                <a16:creationId xmlns:a16="http://schemas.microsoft.com/office/drawing/2014/main" id="{2C440202-5BBA-4E40-838B-3FD8AF187A6F}"/>
              </a:ext>
            </a:extLst>
          </p:cNvPr>
          <p:cNvSpPr txBox="1"/>
          <p:nvPr/>
        </p:nvSpPr>
        <p:spPr>
          <a:xfrm>
            <a:off x="562770" y="839966"/>
            <a:ext cx="8322150" cy="48474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4289" tIns="34289" rIns="34289" bIns="34289" numCol="1" spcCol="38100" rtlCol="0" anchor="t">
            <a:spAutoFit/>
          </a:bodyPr>
          <a:lstStyle/>
          <a:p>
            <a:pPr lvl="0" hangingPunct="0">
              <a:defRPr/>
            </a:pPr>
            <a:r>
              <a:rPr lang="es-CO" sz="1350" dirty="0">
                <a:latin typeface="Arial" panose="020B0604020202020204" pitchFamily="34" charset="0"/>
                <a:cs typeface="Arial" panose="020B0604020202020204" pitchFamily="34" charset="0"/>
                <a:sym typeface="Calibri"/>
              </a:rPr>
              <a:t>La confianza de los empresarios se ha venido recuperando. De hecho, el ICCO ya se encuentra en terreno positivo</a:t>
            </a:r>
          </a:p>
        </p:txBody>
      </p:sp>
      <p:sp>
        <p:nvSpPr>
          <p:cNvPr id="8" name="CuadroTexto 7">
            <a:extLst>
              <a:ext uri="{FF2B5EF4-FFF2-40B4-BE49-F238E27FC236}">
                <a16:creationId xmlns:a16="http://schemas.microsoft.com/office/drawing/2014/main" id="{C1DAADB3-2E7C-4F6C-AA96-F6E63F93EC6A}"/>
              </a:ext>
            </a:extLst>
          </p:cNvPr>
          <p:cNvSpPr txBox="1"/>
          <p:nvPr/>
        </p:nvSpPr>
        <p:spPr>
          <a:xfrm>
            <a:off x="51938" y="4904186"/>
            <a:ext cx="3482266" cy="1904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4289" tIns="34289" rIns="34289" bIns="34289" numCol="1" spcCol="38100" rtlCol="0" anchor="t">
            <a:spAutoFit/>
          </a:bodyPr>
          <a:lstStyle/>
          <a:p>
            <a:pPr defTabSz="342900" hangingPunct="0"/>
            <a:r>
              <a:rPr lang="es-CO" sz="788" dirty="0">
                <a:solidFill>
                  <a:srgbClr val="000000"/>
                </a:solidFill>
                <a:latin typeface="Arial" panose="020B0604020202020204" pitchFamily="34" charset="0"/>
                <a:ea typeface="+mj-ea"/>
                <a:cs typeface="Arial" panose="020B0604020202020204" pitchFamily="34" charset="0"/>
                <a:sym typeface="Calibri"/>
              </a:rPr>
              <a:t>Fuente: FEDESARROLLO.</a:t>
            </a:r>
          </a:p>
        </p:txBody>
      </p:sp>
      <p:sp>
        <p:nvSpPr>
          <p:cNvPr id="3" name="Rectángulo 2">
            <a:extLst>
              <a:ext uri="{FF2B5EF4-FFF2-40B4-BE49-F238E27FC236}">
                <a16:creationId xmlns:a16="http://schemas.microsoft.com/office/drawing/2014/main" id="{D0E14534-1833-4487-99C5-7B7F4AED0500}"/>
              </a:ext>
            </a:extLst>
          </p:cNvPr>
          <p:cNvSpPr/>
          <p:nvPr/>
        </p:nvSpPr>
        <p:spPr>
          <a:xfrm>
            <a:off x="4913790" y="1511223"/>
            <a:ext cx="3415863" cy="276999"/>
          </a:xfrm>
          <a:prstGeom prst="rect">
            <a:avLst/>
          </a:prstGeom>
        </p:spPr>
        <p:txBody>
          <a:bodyPr wrap="square">
            <a:spAutoFit/>
          </a:bodyPr>
          <a:lstStyle/>
          <a:p>
            <a:pPr algn="ctr">
              <a:defRPr sz="140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s-CO" sz="1200" b="1" dirty="0"/>
              <a:t>Índice de Confianza Comercial (ICCO)</a:t>
            </a:r>
          </a:p>
        </p:txBody>
      </p:sp>
      <p:sp>
        <p:nvSpPr>
          <p:cNvPr id="4" name="Rectángulo 3">
            <a:extLst>
              <a:ext uri="{FF2B5EF4-FFF2-40B4-BE49-F238E27FC236}">
                <a16:creationId xmlns:a16="http://schemas.microsoft.com/office/drawing/2014/main" id="{8C1CD38C-8D4C-41E9-BB89-14B992988D53}"/>
              </a:ext>
            </a:extLst>
          </p:cNvPr>
          <p:cNvSpPr/>
          <p:nvPr/>
        </p:nvSpPr>
        <p:spPr>
          <a:xfrm>
            <a:off x="814347" y="1511223"/>
            <a:ext cx="3415863" cy="276999"/>
          </a:xfrm>
          <a:prstGeom prst="rect">
            <a:avLst/>
          </a:prstGeom>
        </p:spPr>
        <p:txBody>
          <a:bodyPr wrap="square">
            <a:spAutoFit/>
          </a:bodyPr>
          <a:lstStyle/>
          <a:p>
            <a:pPr algn="ctr">
              <a:defRPr sz="140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s-CO" sz="1200" b="1" dirty="0"/>
              <a:t>Índice de Confianza Industrial (ICI)</a:t>
            </a:r>
          </a:p>
        </p:txBody>
      </p:sp>
      <p:graphicFrame>
        <p:nvGraphicFramePr>
          <p:cNvPr id="11" name="Gráfico 10">
            <a:extLst>
              <a:ext uri="{FF2B5EF4-FFF2-40B4-BE49-F238E27FC236}">
                <a16:creationId xmlns:a16="http://schemas.microsoft.com/office/drawing/2014/main" id="{B82F5B2A-004F-47F2-BEE8-2104991021FB}"/>
              </a:ext>
            </a:extLst>
          </p:cNvPr>
          <p:cNvGraphicFramePr>
            <a:graphicFrameLocks/>
          </p:cNvGraphicFramePr>
          <p:nvPr/>
        </p:nvGraphicFramePr>
        <p:xfrm>
          <a:off x="335867" y="2138158"/>
          <a:ext cx="3989949" cy="2511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Gráfico 11">
            <a:extLst>
              <a:ext uri="{FF2B5EF4-FFF2-40B4-BE49-F238E27FC236}">
                <a16:creationId xmlns:a16="http://schemas.microsoft.com/office/drawing/2014/main" id="{E9A6DCD0-2E79-4A92-B74F-2942CAC8140A}"/>
              </a:ext>
            </a:extLst>
          </p:cNvPr>
          <p:cNvGraphicFramePr>
            <a:graphicFrameLocks/>
          </p:cNvGraphicFramePr>
          <p:nvPr/>
        </p:nvGraphicFramePr>
        <p:xfrm>
          <a:off x="4665474" y="2107212"/>
          <a:ext cx="4142660" cy="2573691"/>
        </p:xfrm>
        <a:graphic>
          <a:graphicData uri="http://schemas.openxmlformats.org/drawingml/2006/chart">
            <c:chart xmlns:c="http://schemas.openxmlformats.org/drawingml/2006/chart" xmlns:r="http://schemas.openxmlformats.org/officeDocument/2006/relationships" r:id="rId3"/>
          </a:graphicData>
        </a:graphic>
      </p:graphicFrame>
      <p:sp>
        <p:nvSpPr>
          <p:cNvPr id="5" name="CuadroTexto 4">
            <a:extLst>
              <a:ext uri="{FF2B5EF4-FFF2-40B4-BE49-F238E27FC236}">
                <a16:creationId xmlns:a16="http://schemas.microsoft.com/office/drawing/2014/main" id="{951CF396-8D9C-4D3F-8F33-E0846F1ECFE1}"/>
              </a:ext>
            </a:extLst>
          </p:cNvPr>
          <p:cNvSpPr txBox="1"/>
          <p:nvPr/>
        </p:nvSpPr>
        <p:spPr>
          <a:xfrm>
            <a:off x="1931276" y="37144"/>
            <a:ext cx="6876858" cy="62324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4289" tIns="34289" rIns="34289" bIns="34289" numCol="1" spcCol="38100" rtlCol="0" anchor="t">
            <a:spAutoFit/>
          </a:bodyPr>
          <a:lstStyle>
            <a:defPPr>
              <a:defRPr lang="es-ES"/>
            </a:defPPr>
            <a:lvl1pPr lvl="0" algn="r" hangingPunct="0">
              <a:defRPr sz="2000" b="1">
                <a:solidFill>
                  <a:srgbClr val="4F81BD">
                    <a:lumMod val="50000"/>
                  </a:srgbClr>
                </a:solidFill>
                <a:latin typeface="Arial" panose="020B0604020202020204" pitchFamily="34" charset="0"/>
                <a:cs typeface="Arial" panose="020B0604020202020204" pitchFamily="34" charset="0"/>
              </a:defRPr>
            </a:lvl1pPr>
          </a:lstStyle>
          <a:p>
            <a:pPr algn="l"/>
            <a:r>
              <a:rPr lang="es-MX" sz="1800" dirty="0">
                <a:solidFill>
                  <a:schemeClr val="tx2">
                    <a:lumMod val="75000"/>
                  </a:schemeClr>
                </a:solidFill>
              </a:rPr>
              <a:t>La reapertura paulatina que se ha venido dando en los últimos meses ya está mostrando resultados</a:t>
            </a:r>
            <a:endParaRPr lang="es-MX" sz="1800" dirty="0">
              <a:solidFill>
                <a:schemeClr val="tx2">
                  <a:lumMod val="75000"/>
                </a:schemeClr>
              </a:solidFill>
              <a:sym typeface="Calibri"/>
            </a:endParaRPr>
          </a:p>
        </p:txBody>
      </p:sp>
    </p:spTree>
    <p:extLst>
      <p:ext uri="{BB962C8B-B14F-4D97-AF65-F5344CB8AC3E}">
        <p14:creationId xmlns:p14="http://schemas.microsoft.com/office/powerpoint/2010/main" val="38599778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50CA0A9-28B8-2F40-A65E-F01F1327F0F6}"/>
              </a:ext>
            </a:extLst>
          </p:cNvPr>
          <p:cNvSpPr txBox="1"/>
          <p:nvPr/>
        </p:nvSpPr>
        <p:spPr>
          <a:xfrm>
            <a:off x="2664685" y="64873"/>
            <a:ext cx="6079733" cy="300082"/>
          </a:xfrm>
          <a:prstGeom prst="rect">
            <a:avLst/>
          </a:prstGeom>
          <a:noFill/>
        </p:spPr>
        <p:txBody>
          <a:bodyPr wrap="square" rtlCol="0">
            <a:spAutoFit/>
          </a:bodyPr>
          <a:lstStyle/>
          <a:p>
            <a:pPr algn="r"/>
            <a:endParaRPr lang="es-CO" sz="1350" b="1" dirty="0">
              <a:solidFill>
                <a:schemeClr val="tx2"/>
              </a:solidFill>
              <a:latin typeface="Arial" panose="020B0604020202020204" pitchFamily="34" charset="0"/>
              <a:cs typeface="Arial" panose="020B0604020202020204" pitchFamily="34" charset="0"/>
            </a:endParaRPr>
          </a:p>
        </p:txBody>
      </p:sp>
      <p:sp>
        <p:nvSpPr>
          <p:cNvPr id="9" name="CuadroTexto 3">
            <a:extLst>
              <a:ext uri="{FF2B5EF4-FFF2-40B4-BE49-F238E27FC236}">
                <a16:creationId xmlns:a16="http://schemas.microsoft.com/office/drawing/2014/main" id="{8E5C46CE-A08A-4C06-961A-87D2CE40B2E3}"/>
              </a:ext>
            </a:extLst>
          </p:cNvPr>
          <p:cNvSpPr txBox="1"/>
          <p:nvPr/>
        </p:nvSpPr>
        <p:spPr>
          <a:xfrm>
            <a:off x="302807" y="666940"/>
            <a:ext cx="8757374" cy="507831"/>
          </a:xfrm>
          <a:prstGeom prst="rect">
            <a:avLst/>
          </a:prstGeom>
          <a:noFill/>
        </p:spPr>
        <p:txBody>
          <a:bodyPr wrap="square" rtlCol="0">
            <a:spAutoFit/>
          </a:bodyPr>
          <a:lstStyle/>
          <a:p>
            <a:r>
              <a:rPr lang="es-CO" sz="1350" dirty="0">
                <a:latin typeface="Arial" panose="020B0604020202020204" pitchFamily="34" charset="0"/>
                <a:cs typeface="Arial" panose="020B0604020202020204" pitchFamily="34" charset="0"/>
              </a:rPr>
              <a:t>El sector vivienda también ha mostrado una recuperación marcada, recuperando niveles de ventas registrados previo a la emergencia</a:t>
            </a:r>
          </a:p>
        </p:txBody>
      </p:sp>
      <p:sp>
        <p:nvSpPr>
          <p:cNvPr id="10" name="Rectángulo 9">
            <a:extLst>
              <a:ext uri="{FF2B5EF4-FFF2-40B4-BE49-F238E27FC236}">
                <a16:creationId xmlns:a16="http://schemas.microsoft.com/office/drawing/2014/main" id="{7E7C7882-887D-A64C-9499-9BC3BE718601}"/>
              </a:ext>
            </a:extLst>
          </p:cNvPr>
          <p:cNvSpPr/>
          <p:nvPr/>
        </p:nvSpPr>
        <p:spPr>
          <a:xfrm>
            <a:off x="326392" y="1151688"/>
            <a:ext cx="4051204" cy="325068"/>
          </a:xfrm>
          <a:prstGeom prst="rect">
            <a:avLst/>
          </a:prstGeom>
          <a:solidFill>
            <a:srgbClr val="034983"/>
          </a:solidFill>
          <a:ln>
            <a:solidFill>
              <a:srgbClr val="034A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es-ES" sz="1350" b="1" dirty="0">
                <a:solidFill>
                  <a:prstClr val="white"/>
                </a:solidFill>
                <a:latin typeface="Trebuchet MS" panose="020B0603020202020204" pitchFamily="34" charset="0"/>
                <a:cs typeface="Arial" panose="020B0604020202020204" pitchFamily="34" charset="0"/>
              </a:rPr>
              <a:t>Ventas VIS mensuales </a:t>
            </a:r>
            <a:r>
              <a:rPr lang="es-ES" sz="1200" dirty="0">
                <a:solidFill>
                  <a:prstClr val="white"/>
                </a:solidFill>
                <a:latin typeface="Trebuchet MS" panose="020B0603020202020204" pitchFamily="34" charset="0"/>
                <a:cs typeface="Arial" panose="020B0604020202020204" pitchFamily="34" charset="0"/>
              </a:rPr>
              <a:t>(Unidades)</a:t>
            </a:r>
          </a:p>
        </p:txBody>
      </p:sp>
      <p:graphicFrame>
        <p:nvGraphicFramePr>
          <p:cNvPr id="11" name="Gráfico 10">
            <a:extLst>
              <a:ext uri="{FF2B5EF4-FFF2-40B4-BE49-F238E27FC236}">
                <a16:creationId xmlns:a16="http://schemas.microsoft.com/office/drawing/2014/main" id="{68660E1E-8B98-124E-AA8D-DE6C9A79C163}"/>
              </a:ext>
            </a:extLst>
          </p:cNvPr>
          <p:cNvGraphicFramePr/>
          <p:nvPr/>
        </p:nvGraphicFramePr>
        <p:xfrm>
          <a:off x="302807" y="1476757"/>
          <a:ext cx="4051204" cy="3477404"/>
        </p:xfrm>
        <a:graphic>
          <a:graphicData uri="http://schemas.openxmlformats.org/drawingml/2006/chart">
            <c:chart xmlns:c="http://schemas.openxmlformats.org/drawingml/2006/chart" xmlns:r="http://schemas.openxmlformats.org/officeDocument/2006/relationships" r:id="rId3"/>
          </a:graphicData>
        </a:graphic>
      </p:graphicFrame>
      <p:sp>
        <p:nvSpPr>
          <p:cNvPr id="12" name="object 7">
            <a:extLst>
              <a:ext uri="{FF2B5EF4-FFF2-40B4-BE49-F238E27FC236}">
                <a16:creationId xmlns:a16="http://schemas.microsoft.com/office/drawing/2014/main" id="{732A3BF1-1D96-B047-AF98-F1479DE7277C}"/>
              </a:ext>
            </a:extLst>
          </p:cNvPr>
          <p:cNvSpPr txBox="1"/>
          <p:nvPr/>
        </p:nvSpPr>
        <p:spPr>
          <a:xfrm>
            <a:off x="215002" y="5042512"/>
            <a:ext cx="4090840" cy="100990"/>
          </a:xfrm>
          <a:prstGeom prst="rect">
            <a:avLst/>
          </a:prstGeom>
        </p:spPr>
        <p:txBody>
          <a:bodyPr vert="horz" wrap="square" lIns="0" tIns="8573" rIns="0" bIns="0" rtlCol="0">
            <a:spAutoFit/>
          </a:bodyPr>
          <a:lstStyle/>
          <a:p>
            <a:pPr marL="9525">
              <a:spcBef>
                <a:spcPts val="68"/>
              </a:spcBef>
            </a:pPr>
            <a:r>
              <a:rPr sz="600" spc="-4" dirty="0">
                <a:solidFill>
                  <a:srgbClr val="004B7F"/>
                </a:solidFill>
                <a:latin typeface="Arial" panose="020B0604020202020204" pitchFamily="34" charset="0"/>
                <a:ea typeface="Franklin Gothic Book" charset="0"/>
                <a:cs typeface="Arial" panose="020B0604020202020204" pitchFamily="34" charset="0"/>
              </a:rPr>
              <a:t>Fuente</a:t>
            </a:r>
            <a:r>
              <a:rPr lang="es-ES" sz="600" spc="-4" dirty="0">
                <a:solidFill>
                  <a:srgbClr val="004B7F"/>
                </a:solidFill>
                <a:latin typeface="Arial" panose="020B0604020202020204" pitchFamily="34" charset="0"/>
                <a:ea typeface="Franklin Gothic Book" charset="0"/>
                <a:cs typeface="Arial" panose="020B0604020202020204" pitchFamily="34" charset="0"/>
              </a:rPr>
              <a:t>: Cálculos del Ministerio de Vivienda, Ciudad y Territorio con base en información de Galería Inmobiliaria.</a:t>
            </a:r>
            <a:endParaRPr sz="600" dirty="0">
              <a:solidFill>
                <a:srgbClr val="004B7F"/>
              </a:solidFill>
              <a:latin typeface="Arial" panose="020B0604020202020204" pitchFamily="34" charset="0"/>
              <a:ea typeface="Franklin Gothic Book" charset="0"/>
              <a:cs typeface="Arial" panose="020B0604020202020204" pitchFamily="34" charset="0"/>
            </a:endParaRPr>
          </a:p>
        </p:txBody>
      </p:sp>
      <p:sp>
        <p:nvSpPr>
          <p:cNvPr id="13" name="Rectángulo 12">
            <a:extLst>
              <a:ext uri="{FF2B5EF4-FFF2-40B4-BE49-F238E27FC236}">
                <a16:creationId xmlns:a16="http://schemas.microsoft.com/office/drawing/2014/main" id="{70373A0D-55B3-EB48-87D6-108F896C75E7}"/>
              </a:ext>
            </a:extLst>
          </p:cNvPr>
          <p:cNvSpPr/>
          <p:nvPr/>
        </p:nvSpPr>
        <p:spPr>
          <a:xfrm>
            <a:off x="4507117" y="1151688"/>
            <a:ext cx="4051204" cy="325068"/>
          </a:xfrm>
          <a:prstGeom prst="rect">
            <a:avLst/>
          </a:prstGeom>
          <a:solidFill>
            <a:srgbClr val="034983"/>
          </a:solidFill>
          <a:ln>
            <a:solidFill>
              <a:srgbClr val="034A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es-ES" sz="1350" b="1" dirty="0">
                <a:solidFill>
                  <a:prstClr val="white"/>
                </a:solidFill>
                <a:latin typeface="Trebuchet MS" panose="020B0603020202020204" pitchFamily="34" charset="0"/>
                <a:cs typeface="Arial" panose="020B0604020202020204" pitchFamily="34" charset="0"/>
              </a:rPr>
              <a:t>Ventas No VIS mensuales </a:t>
            </a:r>
            <a:r>
              <a:rPr lang="es-ES" sz="1200" dirty="0">
                <a:solidFill>
                  <a:prstClr val="white"/>
                </a:solidFill>
                <a:latin typeface="Trebuchet MS" panose="020B0603020202020204" pitchFamily="34" charset="0"/>
                <a:cs typeface="Arial" panose="020B0604020202020204" pitchFamily="34" charset="0"/>
              </a:rPr>
              <a:t>(Unidades)</a:t>
            </a:r>
          </a:p>
        </p:txBody>
      </p:sp>
      <p:graphicFrame>
        <p:nvGraphicFramePr>
          <p:cNvPr id="14" name="Gráfico 13">
            <a:extLst>
              <a:ext uri="{FF2B5EF4-FFF2-40B4-BE49-F238E27FC236}">
                <a16:creationId xmlns:a16="http://schemas.microsoft.com/office/drawing/2014/main" id="{1A858A76-6C2C-EF47-9BE4-50A01A751C57}"/>
              </a:ext>
            </a:extLst>
          </p:cNvPr>
          <p:cNvGraphicFramePr/>
          <p:nvPr/>
        </p:nvGraphicFramePr>
        <p:xfrm>
          <a:off x="4507119" y="1476757"/>
          <a:ext cx="4051204" cy="3477404"/>
        </p:xfrm>
        <a:graphic>
          <a:graphicData uri="http://schemas.openxmlformats.org/drawingml/2006/chart">
            <c:chart xmlns:c="http://schemas.openxmlformats.org/drawingml/2006/chart" xmlns:r="http://schemas.openxmlformats.org/officeDocument/2006/relationships" r:id="rId4"/>
          </a:graphicData>
        </a:graphic>
      </p:graphicFrame>
      <p:sp>
        <p:nvSpPr>
          <p:cNvPr id="2" name="CuadroTexto 1">
            <a:extLst>
              <a:ext uri="{FF2B5EF4-FFF2-40B4-BE49-F238E27FC236}">
                <a16:creationId xmlns:a16="http://schemas.microsoft.com/office/drawing/2014/main" id="{EDCEADA2-FD1A-47D5-B139-37BCD47EE2B4}"/>
              </a:ext>
            </a:extLst>
          </p:cNvPr>
          <p:cNvSpPr txBox="1"/>
          <p:nvPr/>
        </p:nvSpPr>
        <p:spPr>
          <a:xfrm>
            <a:off x="1923393" y="37144"/>
            <a:ext cx="6881648" cy="62324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4289" tIns="34289" rIns="34289" bIns="34289" numCol="1" spcCol="38100" rtlCol="0" anchor="t">
            <a:spAutoFit/>
          </a:bodyPr>
          <a:lstStyle>
            <a:defPPr>
              <a:defRPr lang="es-ES"/>
            </a:defPPr>
            <a:lvl1pPr lvl="0" algn="r" hangingPunct="0">
              <a:defRPr sz="2000" b="1">
                <a:solidFill>
                  <a:srgbClr val="4F81BD">
                    <a:lumMod val="50000"/>
                  </a:srgbClr>
                </a:solidFill>
                <a:latin typeface="Arial" panose="020B0604020202020204" pitchFamily="34" charset="0"/>
                <a:cs typeface="Arial" panose="020B0604020202020204" pitchFamily="34" charset="0"/>
              </a:defRPr>
            </a:lvl1pPr>
          </a:lstStyle>
          <a:p>
            <a:pPr algn="l"/>
            <a:r>
              <a:rPr lang="es-MX" sz="1800" dirty="0">
                <a:solidFill>
                  <a:schemeClr val="tx2">
                    <a:lumMod val="75000"/>
                  </a:schemeClr>
                </a:solidFill>
              </a:rPr>
              <a:t>La reapertura paulatina que se ha venido dando en los últimos meses ya está mostrando resultados</a:t>
            </a:r>
            <a:endParaRPr lang="es-MX" sz="1800" dirty="0">
              <a:solidFill>
                <a:schemeClr val="tx2">
                  <a:lumMod val="75000"/>
                </a:schemeClr>
              </a:solidFill>
              <a:sym typeface="Calibri"/>
            </a:endParaRPr>
          </a:p>
        </p:txBody>
      </p:sp>
    </p:spTree>
    <p:extLst>
      <p:ext uri="{BB962C8B-B14F-4D97-AF65-F5344CB8AC3E}">
        <p14:creationId xmlns:p14="http://schemas.microsoft.com/office/powerpoint/2010/main" val="369164642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41F2E63D61B4EF4B93C738236FC81050" ma:contentTypeVersion="2" ma:contentTypeDescription="Crear nuevo documento." ma:contentTypeScope="" ma:versionID="ff10a781a61055101a412cec68910d44">
  <xsd:schema xmlns:xsd="http://www.w3.org/2001/XMLSchema" xmlns:xs="http://www.w3.org/2001/XMLSchema" xmlns:p="http://schemas.microsoft.com/office/2006/metadata/properties" xmlns:ns1="http://schemas.microsoft.com/sharepoint/v3" xmlns:ns2="aac6e9ca-a293-4c82-8e9f-9055b12d24a8" targetNamespace="http://schemas.microsoft.com/office/2006/metadata/properties" ma:root="true" ma:fieldsID="48b42b37a1e2ad92365a67a34aee8fa9" ns1:_="" ns2:_="">
    <xsd:import namespace="http://schemas.microsoft.com/sharepoint/v3"/>
    <xsd:import namespace="aac6e9ca-a293-4c82-8e9f-9055b12d24a8"/>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hidden="true" ma:internalName="PublishingStartDate">
      <xsd:simpleType>
        <xsd:restriction base="dms:Unknown"/>
      </xsd:simpleType>
    </xsd:element>
    <xsd:element name="PublishingExpirationDate" ma:index="9"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ac6e9ca-a293-4c82-8e9f-9055b12d24a8" elementFormDefault="qualified">
    <xsd:import namespace="http://schemas.microsoft.com/office/2006/documentManagement/types"/>
    <xsd:import namespace="http://schemas.microsoft.com/office/infopath/2007/PartnerControls"/>
    <xsd:element name="SharedWithUsers" ma:index="10" nillable="true" ma:displayName="Compartido con"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9843E73-5568-48C0-B4EE-8E58F208D290}">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sharepoint/v3"/>
    <ds:schemaRef ds:uri="aac6e9ca-a293-4c82-8e9f-9055b12d24a8"/>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D9B8A-FBA1-470A-A40F-C3484A83007F}">
  <ds:schemaRefs>
    <ds:schemaRef ds:uri="http://schemas.microsoft.com/sharepoint/v3/contenttype/forms"/>
  </ds:schemaRefs>
</ds:datastoreItem>
</file>

<file path=customXml/itemProps3.xml><?xml version="1.0" encoding="utf-8"?>
<ds:datastoreItem xmlns:ds="http://schemas.openxmlformats.org/officeDocument/2006/customXml" ds:itemID="{393AAB79-7B07-4B32-AEB8-E1D1F760FD2B}">
  <ds:schemaRefs>
    <ds:schemaRef ds:uri="http://schemas.microsoft.com/sharepoint/v3"/>
    <ds:schemaRef ds:uri="http://schemas.openxmlformats.org/package/2006/metadata/core-properties"/>
    <ds:schemaRef ds:uri="http://schemas.microsoft.com/office/infopath/2007/PartnerControls"/>
    <ds:schemaRef ds:uri="http://purl.org/dc/elements/1.1/"/>
    <ds:schemaRef ds:uri="http://purl.org/dc/terms/"/>
    <ds:schemaRef ds:uri="http://schemas.microsoft.com/office/2006/documentManagement/types"/>
    <ds:schemaRef ds:uri="aac6e9ca-a293-4c82-8e9f-9055b12d24a8"/>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6024</TotalTime>
  <Words>1924</Words>
  <Application>Microsoft Office PowerPoint</Application>
  <PresentationFormat>Presentación en pantalla (16:9)</PresentationFormat>
  <Paragraphs>260</Paragraphs>
  <Slides>24</Slides>
  <Notes>11</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24</vt:i4>
      </vt:variant>
    </vt:vector>
  </HeadingPairs>
  <TitlesOfParts>
    <vt:vector size="34" baseType="lpstr">
      <vt:lpstr>Arial</vt:lpstr>
      <vt:lpstr>Arial Nova</vt:lpstr>
      <vt:lpstr>Calibri</vt:lpstr>
      <vt:lpstr>Cambria</vt:lpstr>
      <vt:lpstr>Franklin Gothic Book</vt:lpstr>
      <vt:lpstr>Helvetica</vt:lpstr>
      <vt:lpstr>Times New Roman</vt:lpstr>
      <vt:lpstr>Trebuchet MS</vt:lpstr>
      <vt:lpstr>Verdana</vt:lpstr>
      <vt:lpstr>Tema de Office</vt:lpstr>
      <vt:lpstr>Presentación de PowerPoint</vt:lpstr>
      <vt:lpstr> Contenido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Estrategias ante el impacto de la Pandemia</vt:lpstr>
      <vt:lpstr>Presentación de PowerPoint</vt:lpstr>
      <vt:lpstr>Presentación de PowerPoint</vt:lpstr>
      <vt:lpstr>Presentación de PowerPoint</vt:lpstr>
      <vt:lpstr>Presentación de PowerPoint</vt:lpstr>
      <vt:lpstr>Desahorro Extraordinario:</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Maria Alexandra Rizo Arango</cp:lastModifiedBy>
  <cp:revision>424</cp:revision>
  <cp:lastPrinted>2020-03-13T21:45:37Z</cp:lastPrinted>
  <dcterms:created xsi:type="dcterms:W3CDTF">2018-11-28T19:36:46Z</dcterms:created>
  <dcterms:modified xsi:type="dcterms:W3CDTF">2020-09-09T17:53:58Z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0x01010041F2E63D61B4EF4B93C738236FC81050</vt:lpwstr>
  </property>
</Properties>
</file>