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4"/>
  </p:notesMasterIdLst>
  <p:sldIdLst>
    <p:sldId id="3423" r:id="rId3"/>
    <p:sldId id="3424" r:id="rId4"/>
    <p:sldId id="3425" r:id="rId5"/>
    <p:sldId id="3426" r:id="rId6"/>
    <p:sldId id="3427" r:id="rId7"/>
    <p:sldId id="3428" r:id="rId8"/>
    <p:sldId id="3429" r:id="rId9"/>
    <p:sldId id="3430" r:id="rId10"/>
    <p:sldId id="3431" r:id="rId11"/>
    <p:sldId id="3432" r:id="rId12"/>
    <p:sldId id="3433" r:id="rId13"/>
    <p:sldId id="3434" r:id="rId14"/>
    <p:sldId id="3435" r:id="rId15"/>
    <p:sldId id="3436" r:id="rId16"/>
    <p:sldId id="3437" r:id="rId17"/>
    <p:sldId id="3438" r:id="rId18"/>
    <p:sldId id="3439" r:id="rId19"/>
    <p:sldId id="3440" r:id="rId20"/>
    <p:sldId id="3441" r:id="rId21"/>
    <p:sldId id="3442" r:id="rId22"/>
    <p:sldId id="3443" r:id="rId23"/>
    <p:sldId id="256" r:id="rId24"/>
    <p:sldId id="257" r:id="rId25"/>
    <p:sldId id="258" r:id="rId26"/>
    <p:sldId id="259" r:id="rId27"/>
    <p:sldId id="260" r:id="rId28"/>
    <p:sldId id="261" r:id="rId29"/>
    <p:sldId id="262" r:id="rId30"/>
    <p:sldId id="263" r:id="rId31"/>
    <p:sldId id="264" r:id="rId32"/>
    <p:sldId id="265"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408149231239249E-3"/>
          <c:y val="0.13451597962019454"/>
          <c:w val="0.97034041433825469"/>
          <c:h val="0.75757158815355696"/>
        </c:manualLayout>
      </c:layout>
      <c:barChart>
        <c:barDir val="col"/>
        <c:grouping val="clustered"/>
        <c:varyColors val="0"/>
        <c:ser>
          <c:idx val="0"/>
          <c:order val="0"/>
          <c:tx>
            <c:strRef>
              <c:f>'2018-2021 (3)'!$B$1</c:f>
              <c:strCache>
                <c:ptCount val="1"/>
                <c:pt idx="0">
                  <c:v>Funcionamiento</c:v>
                </c:pt>
              </c:strCache>
            </c:strRef>
          </c:tx>
          <c:spPr>
            <a:solidFill>
              <a:schemeClr val="accent1"/>
            </a:solidFill>
            <a:ln>
              <a:noFill/>
            </a:ln>
            <a:effectLst/>
          </c:spPr>
          <c:invertIfNegative val="0"/>
          <c:dLbls>
            <c:dLbl>
              <c:idx val="2"/>
              <c:layout>
                <c:manualLayout>
                  <c:x val="-3.505223760024441E-2"/>
                  <c:y val="1.03806228373702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6A-41EB-B7E2-5077F0A31501}"/>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numRef>
              <c:f>'2018-2021 (3)'!$A$2:$A$4</c:f>
              <c:numCache>
                <c:formatCode>General</c:formatCode>
                <c:ptCount val="3"/>
                <c:pt idx="0">
                  <c:v>2018</c:v>
                </c:pt>
                <c:pt idx="1">
                  <c:v>2019</c:v>
                </c:pt>
                <c:pt idx="2">
                  <c:v>2020</c:v>
                </c:pt>
              </c:numCache>
            </c:numRef>
          </c:cat>
          <c:val>
            <c:numRef>
              <c:f>'2018-2021 (3)'!$B$2:$B$4</c:f>
              <c:numCache>
                <c:formatCode>_("$"* #,##0_);_("$"* \(#,##0\);_("$"* "-"_);_(@_)</c:formatCode>
                <c:ptCount val="3"/>
                <c:pt idx="0">
                  <c:v>44400</c:v>
                </c:pt>
                <c:pt idx="1">
                  <c:v>47472</c:v>
                </c:pt>
                <c:pt idx="2">
                  <c:v>50723</c:v>
                </c:pt>
              </c:numCache>
            </c:numRef>
          </c:val>
          <c:extLst>
            <c:ext xmlns:c16="http://schemas.microsoft.com/office/drawing/2014/chart" uri="{C3380CC4-5D6E-409C-BE32-E72D297353CC}">
              <c16:uniqueId val="{00000001-DE6A-41EB-B7E2-5077F0A31501}"/>
            </c:ext>
          </c:extLst>
        </c:ser>
        <c:ser>
          <c:idx val="1"/>
          <c:order val="1"/>
          <c:tx>
            <c:strRef>
              <c:f>'2018-2021 (3)'!$C$1</c:f>
              <c:strCache>
                <c:ptCount val="1"/>
                <c:pt idx="0">
                  <c:v>Inversión </c:v>
                </c:pt>
              </c:strCache>
            </c:strRef>
          </c:tx>
          <c:spPr>
            <a:solidFill>
              <a:schemeClr val="accent2"/>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numRef>
              <c:f>'2018-2021 (3)'!$A$2:$A$4</c:f>
              <c:numCache>
                <c:formatCode>General</c:formatCode>
                <c:ptCount val="3"/>
                <c:pt idx="0">
                  <c:v>2018</c:v>
                </c:pt>
                <c:pt idx="1">
                  <c:v>2019</c:v>
                </c:pt>
                <c:pt idx="2">
                  <c:v>2020</c:v>
                </c:pt>
              </c:numCache>
            </c:numRef>
          </c:cat>
          <c:val>
            <c:numRef>
              <c:f>'2018-2021 (3)'!$C$2:$C$4</c:f>
              <c:numCache>
                <c:formatCode>_("$"* #,##0_);_("$"* \(#,##0\);_("$"* "-"_);_(@_)</c:formatCode>
                <c:ptCount val="3"/>
                <c:pt idx="0">
                  <c:v>65633</c:v>
                </c:pt>
                <c:pt idx="1">
                  <c:v>63099</c:v>
                </c:pt>
                <c:pt idx="2">
                  <c:v>48024</c:v>
                </c:pt>
              </c:numCache>
            </c:numRef>
          </c:val>
          <c:extLst>
            <c:ext xmlns:c16="http://schemas.microsoft.com/office/drawing/2014/chart" uri="{C3380CC4-5D6E-409C-BE32-E72D297353CC}">
              <c16:uniqueId val="{00000002-DE6A-41EB-B7E2-5077F0A31501}"/>
            </c:ext>
          </c:extLst>
        </c:ser>
        <c:ser>
          <c:idx val="2"/>
          <c:order val="2"/>
          <c:tx>
            <c:strRef>
              <c:f>'2018-2021 (3)'!$D$1</c:f>
              <c:strCache>
                <c:ptCount val="1"/>
                <c:pt idx="0">
                  <c:v>Total</c:v>
                </c:pt>
              </c:strCache>
            </c:strRef>
          </c:tx>
          <c:spPr>
            <a:solidFill>
              <a:schemeClr val="accent3"/>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a:solidFill>
                        <a:schemeClr val="tx1">
                          <a:lumMod val="35000"/>
                          <a:lumOff val="65000"/>
                        </a:schemeClr>
                      </a:solidFill>
                    </a:ln>
                    <a:effectLst/>
                  </c:spPr>
                </c15:leaderLines>
              </c:ext>
            </c:extLst>
          </c:dLbls>
          <c:cat>
            <c:numRef>
              <c:f>'2018-2021 (3)'!$A$2:$A$4</c:f>
              <c:numCache>
                <c:formatCode>General</c:formatCode>
                <c:ptCount val="3"/>
                <c:pt idx="0">
                  <c:v>2018</c:v>
                </c:pt>
                <c:pt idx="1">
                  <c:v>2019</c:v>
                </c:pt>
                <c:pt idx="2">
                  <c:v>2020</c:v>
                </c:pt>
              </c:numCache>
            </c:numRef>
          </c:cat>
          <c:val>
            <c:numRef>
              <c:f>'2018-2021 (3)'!$D$2:$D$4</c:f>
              <c:numCache>
                <c:formatCode>_("$"* #,##0_);_("$"* \(#,##0\);_("$"* "-"_);_(@_)</c:formatCode>
                <c:ptCount val="3"/>
                <c:pt idx="0">
                  <c:v>110033</c:v>
                </c:pt>
                <c:pt idx="1">
                  <c:v>110571</c:v>
                </c:pt>
                <c:pt idx="2">
                  <c:v>98747</c:v>
                </c:pt>
              </c:numCache>
            </c:numRef>
          </c:val>
          <c:extLst>
            <c:ext xmlns:c16="http://schemas.microsoft.com/office/drawing/2014/chart" uri="{C3380CC4-5D6E-409C-BE32-E72D297353CC}">
              <c16:uniqueId val="{00000003-DE6A-41EB-B7E2-5077F0A31501}"/>
            </c:ext>
          </c:extLst>
        </c:ser>
        <c:dLbls>
          <c:dLblPos val="outEnd"/>
          <c:showLegendKey val="0"/>
          <c:showVal val="1"/>
          <c:showCatName val="0"/>
          <c:showSerName val="0"/>
          <c:showPercent val="0"/>
          <c:showBubbleSize val="0"/>
        </c:dLbls>
        <c:gapWidth val="444"/>
        <c:overlap val="-90"/>
        <c:axId val="584159032"/>
        <c:axId val="584156472"/>
      </c:barChart>
      <c:catAx>
        <c:axId val="584159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s-CO"/>
          </a:p>
        </c:txPr>
        <c:crossAx val="584156472"/>
        <c:crosses val="autoZero"/>
        <c:auto val="1"/>
        <c:lblAlgn val="ctr"/>
        <c:lblOffset val="100"/>
        <c:noMultiLvlLbl val="0"/>
      </c:catAx>
      <c:valAx>
        <c:axId val="584156472"/>
        <c:scaling>
          <c:orientation val="minMax"/>
        </c:scaling>
        <c:delete val="1"/>
        <c:axPos val="l"/>
        <c:numFmt formatCode="_(&quot;$&quot;* #,##0_);_(&quot;$&quot;* \(#,##0\);_(&quot;$&quot;* &quot;-&quot;_);_(@_)" sourceLinked="1"/>
        <c:majorTickMark val="none"/>
        <c:minorTickMark val="none"/>
        <c:tickLblPos val="nextTo"/>
        <c:crossAx val="584159032"/>
        <c:crosses val="autoZero"/>
        <c:crossBetween val="between"/>
      </c:valAx>
      <c:spPr>
        <a:noFill/>
        <a:ln>
          <a:noFill/>
        </a:ln>
        <a:effectLst/>
      </c:spPr>
    </c:plotArea>
    <c:legend>
      <c:legendPos val="t"/>
      <c:layout>
        <c:manualLayout>
          <c:xMode val="edge"/>
          <c:yMode val="edge"/>
          <c:x val="0.6144371695541061"/>
          <c:y val="2.953518785930305E-2"/>
          <c:w val="0.34098226518132368"/>
          <c:h val="5.33179087211254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COMPROMETIDO</c:v>
          </c:tx>
          <c:spPr>
            <a:solidFill>
              <a:schemeClr val="accent5"/>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(TOTAL!$D$3,TOTAL!$F$3,TOTAL!$H$3)</c:f>
              <c:numCache>
                <c:formatCode>General</c:formatCode>
                <c:ptCount val="3"/>
                <c:pt idx="0">
                  <c:v>2018</c:v>
                </c:pt>
                <c:pt idx="1">
                  <c:v>2019</c:v>
                </c:pt>
                <c:pt idx="2">
                  <c:v>2020</c:v>
                </c:pt>
              </c:numCache>
            </c:numRef>
          </c:cat>
          <c:val>
            <c:numRef>
              <c:f>(TOTAL!$D$5,TOTAL!$F$5,TOTAL!$H$5)</c:f>
              <c:numCache>
                <c:formatCode>0%</c:formatCode>
                <c:ptCount val="3"/>
                <c:pt idx="0">
                  <c:v>0.96010324081647491</c:v>
                </c:pt>
                <c:pt idx="1">
                  <c:v>0.95757515465036358</c:v>
                </c:pt>
                <c:pt idx="2">
                  <c:v>0.58890306639121803</c:v>
                </c:pt>
              </c:numCache>
            </c:numRef>
          </c:val>
          <c:extLst>
            <c:ext xmlns:c16="http://schemas.microsoft.com/office/drawing/2014/chart" uri="{C3380CC4-5D6E-409C-BE32-E72D297353CC}">
              <c16:uniqueId val="{00000000-3EA9-4E93-BC06-9E9E7576EC3B}"/>
            </c:ext>
          </c:extLst>
        </c:ser>
        <c:ser>
          <c:idx val="1"/>
          <c:order val="1"/>
          <c:tx>
            <c:v>EJECUTADO</c:v>
          </c:tx>
          <c:spPr>
            <a:solidFill>
              <a:schemeClr val="accent2"/>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(TOTAL!$D$3,TOTAL!$F$3,TOTAL!$H$3)</c:f>
              <c:numCache>
                <c:formatCode>General</c:formatCode>
                <c:ptCount val="3"/>
                <c:pt idx="0">
                  <c:v>2018</c:v>
                </c:pt>
                <c:pt idx="1">
                  <c:v>2019</c:v>
                </c:pt>
                <c:pt idx="2">
                  <c:v>2020</c:v>
                </c:pt>
              </c:numCache>
            </c:numRef>
          </c:cat>
          <c:val>
            <c:numRef>
              <c:f>(TOTAL!$D$6,TOTAL!$F$6,TOTAL!$H$6)</c:f>
              <c:numCache>
                <c:formatCode>0%</c:formatCode>
                <c:ptCount val="3"/>
                <c:pt idx="0">
                  <c:v>0.92350546194812511</c:v>
                </c:pt>
                <c:pt idx="1">
                  <c:v>0.79080599066671486</c:v>
                </c:pt>
                <c:pt idx="2">
                  <c:v>0.35391096528537286</c:v>
                </c:pt>
              </c:numCache>
            </c:numRef>
          </c:val>
          <c:extLst>
            <c:ext xmlns:c16="http://schemas.microsoft.com/office/drawing/2014/chart" uri="{C3380CC4-5D6E-409C-BE32-E72D297353CC}">
              <c16:uniqueId val="{00000001-3EA9-4E93-BC06-9E9E7576EC3B}"/>
            </c:ext>
          </c:extLst>
        </c:ser>
        <c:dLbls>
          <c:dLblPos val="outEnd"/>
          <c:showLegendKey val="0"/>
          <c:showVal val="1"/>
          <c:showCatName val="0"/>
          <c:showSerName val="0"/>
          <c:showPercent val="0"/>
          <c:showBubbleSize val="0"/>
        </c:dLbls>
        <c:gapWidth val="219"/>
        <c:overlap val="-27"/>
        <c:axId val="823483183"/>
        <c:axId val="1065308703"/>
        <c:extLst>
          <c:ext xmlns:c15="http://schemas.microsoft.com/office/drawing/2012/chart" uri="{02D57815-91ED-43cb-92C2-25804820EDAC}">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(TOTAL!$D$3,TOTAL!$F$3,TOTAL!$H$3)</c15:sqref>
                        </c15:formulaRef>
                      </c:ext>
                    </c:extLst>
                    <c:numCache>
                      <c:formatCode>General</c:formatCode>
                      <c:ptCount val="3"/>
                      <c:pt idx="0">
                        <c:v>2018</c:v>
                      </c:pt>
                      <c:pt idx="1">
                        <c:v>2019</c:v>
                      </c:pt>
                      <c:pt idx="2">
                        <c:v>2020</c:v>
                      </c:pt>
                    </c:numCache>
                  </c:numRef>
                </c:cat>
                <c:val>
                  <c:numRef>
                    <c:extLst>
                      <c:ext uri="{02D57815-91ED-43cb-92C2-25804820EDAC}">
                        <c15:formulaRef>
                          <c15:sqref>(TOTAL!$D$6,TOTAL!$F$6,TOTAL!$H$6)</c15:sqref>
                        </c15:formulaRef>
                      </c:ext>
                    </c:extLst>
                    <c:numCache>
                      <c:formatCode>0%</c:formatCode>
                      <c:ptCount val="3"/>
                      <c:pt idx="0">
                        <c:v>0.92350546194812511</c:v>
                      </c:pt>
                      <c:pt idx="1">
                        <c:v>0.79080599066671486</c:v>
                      </c:pt>
                      <c:pt idx="2">
                        <c:v>0.35391096528537286</c:v>
                      </c:pt>
                    </c:numCache>
                  </c:numRef>
                </c:val>
                <c:extLst>
                  <c:ext xmlns:c16="http://schemas.microsoft.com/office/drawing/2014/chart" uri="{C3380CC4-5D6E-409C-BE32-E72D297353CC}">
                    <c16:uniqueId val="{00000002-3EA9-4E93-BC06-9E9E7576EC3B}"/>
                  </c:ext>
                </c:extLst>
              </c15:ser>
            </c15:filteredBarSeries>
          </c:ext>
        </c:extLst>
      </c:barChart>
      <c:catAx>
        <c:axId val="8234831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065308703"/>
        <c:crosses val="autoZero"/>
        <c:auto val="1"/>
        <c:lblAlgn val="ctr"/>
        <c:lblOffset val="100"/>
        <c:noMultiLvlLbl val="0"/>
      </c:catAx>
      <c:valAx>
        <c:axId val="1065308703"/>
        <c:scaling>
          <c:orientation val="minMax"/>
        </c:scaling>
        <c:delete val="1"/>
        <c:axPos val="l"/>
        <c:numFmt formatCode="0%" sourceLinked="1"/>
        <c:majorTickMark val="out"/>
        <c:minorTickMark val="none"/>
        <c:tickLblPos val="nextTo"/>
        <c:crossAx val="823483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78937007874016E-2"/>
          <c:y val="0.17576443569553807"/>
          <c:w val="0.87232174103237092"/>
          <c:h val="0.61498432487605714"/>
        </c:manualLayout>
      </c:layout>
      <c:barChart>
        <c:barDir val="col"/>
        <c:grouping val="clustered"/>
        <c:varyColors val="0"/>
        <c:ser>
          <c:idx val="0"/>
          <c:order val="0"/>
          <c:tx>
            <c:v>COMPROMETIDO</c:v>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6826-4F14-B9A9-4CEEB87387F8}"/>
              </c:ext>
            </c:extLst>
          </c:dPt>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(FUNCIONAMIENTO!$D$3,FUNCIONAMIENTO!$F$3,FUNCIONAMIENTO!$H$3)</c:f>
              <c:numCache>
                <c:formatCode>General</c:formatCode>
                <c:ptCount val="3"/>
                <c:pt idx="0">
                  <c:v>2018</c:v>
                </c:pt>
                <c:pt idx="1">
                  <c:v>2019</c:v>
                </c:pt>
                <c:pt idx="2">
                  <c:v>2020</c:v>
                </c:pt>
              </c:numCache>
            </c:numRef>
          </c:cat>
          <c:val>
            <c:numRef>
              <c:f>(FUNCIONAMIENTO!$D$5,FUNCIONAMIENTO!$F$5,FUNCIONAMIENTO!$H$5)</c:f>
              <c:numCache>
                <c:formatCode>0%</c:formatCode>
                <c:ptCount val="3"/>
                <c:pt idx="0">
                  <c:v>0.95304054054054055</c:v>
                </c:pt>
                <c:pt idx="1">
                  <c:v>0.91485507246376807</c:v>
                </c:pt>
                <c:pt idx="2">
                  <c:v>0.58730753307178207</c:v>
                </c:pt>
              </c:numCache>
            </c:numRef>
          </c:val>
          <c:extLst>
            <c:ext xmlns:c16="http://schemas.microsoft.com/office/drawing/2014/chart" uri="{C3380CC4-5D6E-409C-BE32-E72D297353CC}">
              <c16:uniqueId val="{00000002-6826-4F14-B9A9-4CEEB87387F8}"/>
            </c:ext>
          </c:extLst>
        </c:ser>
        <c:ser>
          <c:idx val="1"/>
          <c:order val="1"/>
          <c:tx>
            <c:v>EJECUTADO</c:v>
          </c:tx>
          <c:spPr>
            <a:solidFill>
              <a:schemeClr val="accent2"/>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(FUNCIONAMIENTO!$D$3,FUNCIONAMIENTO!$F$3,FUNCIONAMIENTO!$H$3)</c:f>
              <c:numCache>
                <c:formatCode>General</c:formatCode>
                <c:ptCount val="3"/>
                <c:pt idx="0">
                  <c:v>2018</c:v>
                </c:pt>
                <c:pt idx="1">
                  <c:v>2019</c:v>
                </c:pt>
                <c:pt idx="2">
                  <c:v>2020</c:v>
                </c:pt>
              </c:numCache>
            </c:numRef>
          </c:cat>
          <c:val>
            <c:numRef>
              <c:f>(FUNCIONAMIENTO!$D$6,FUNCIONAMIENTO!$F$6,FUNCIONAMIENTO!$H$6)</c:f>
              <c:numCache>
                <c:formatCode>0%</c:formatCode>
                <c:ptCount val="3"/>
                <c:pt idx="0">
                  <c:v>0.93819819819819816</c:v>
                </c:pt>
                <c:pt idx="1">
                  <c:v>0.91380182002022248</c:v>
                </c:pt>
                <c:pt idx="2">
                  <c:v>0.51517063265185414</c:v>
                </c:pt>
              </c:numCache>
            </c:numRef>
          </c:val>
          <c:extLst>
            <c:ext xmlns:c16="http://schemas.microsoft.com/office/drawing/2014/chart" uri="{C3380CC4-5D6E-409C-BE32-E72D297353CC}">
              <c16:uniqueId val="{00000003-6826-4F14-B9A9-4CEEB87387F8}"/>
            </c:ext>
          </c:extLst>
        </c:ser>
        <c:dLbls>
          <c:dLblPos val="outEnd"/>
          <c:showLegendKey val="0"/>
          <c:showVal val="1"/>
          <c:showCatName val="0"/>
          <c:showSerName val="0"/>
          <c:showPercent val="0"/>
          <c:showBubbleSize val="0"/>
        </c:dLbls>
        <c:gapWidth val="219"/>
        <c:overlap val="-27"/>
        <c:axId val="831730143"/>
        <c:axId val="825680863"/>
        <c:extLst>
          <c:ext xmlns:c15="http://schemas.microsoft.com/office/drawing/2012/chart" uri="{02D57815-91ED-43cb-92C2-25804820EDAC}">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(FUNCIONAMIENTO!$D$3,FUNCIONAMIENTO!$F$3,FUNCIONAMIENTO!$H$3)</c15:sqref>
                        </c15:formulaRef>
                      </c:ext>
                    </c:extLst>
                    <c:numCache>
                      <c:formatCode>General</c:formatCode>
                      <c:ptCount val="3"/>
                      <c:pt idx="0">
                        <c:v>2018</c:v>
                      </c:pt>
                      <c:pt idx="1">
                        <c:v>2019</c:v>
                      </c:pt>
                      <c:pt idx="2">
                        <c:v>2020</c:v>
                      </c:pt>
                    </c:numCache>
                  </c:numRef>
                </c:cat>
                <c:val>
                  <c:numRef>
                    <c:extLst>
                      <c:ext uri="{02D57815-91ED-43cb-92C2-25804820EDAC}">
                        <c15:formulaRef>
                          <c15:sqref>(FUNCIONAMIENTO!$D$6,FUNCIONAMIENTO!$F$6,FUNCIONAMIENTO!$H$6)</c15:sqref>
                        </c15:formulaRef>
                      </c:ext>
                    </c:extLst>
                    <c:numCache>
                      <c:formatCode>0%</c:formatCode>
                      <c:ptCount val="3"/>
                      <c:pt idx="0">
                        <c:v>0.93819819819819816</c:v>
                      </c:pt>
                      <c:pt idx="1">
                        <c:v>0.91380182002022248</c:v>
                      </c:pt>
                      <c:pt idx="2">
                        <c:v>0.51517063265185414</c:v>
                      </c:pt>
                    </c:numCache>
                  </c:numRef>
                </c:val>
                <c:extLst>
                  <c:ext xmlns:c16="http://schemas.microsoft.com/office/drawing/2014/chart" uri="{C3380CC4-5D6E-409C-BE32-E72D297353CC}">
                    <c16:uniqueId val="{00000004-6826-4F14-B9A9-4CEEB87387F8}"/>
                  </c:ext>
                </c:extLst>
              </c15:ser>
            </c15:filteredBarSeries>
          </c:ext>
        </c:extLst>
      </c:barChart>
      <c:catAx>
        <c:axId val="8317301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25680863"/>
        <c:crosses val="autoZero"/>
        <c:auto val="1"/>
        <c:lblAlgn val="ctr"/>
        <c:lblOffset val="100"/>
        <c:noMultiLvlLbl val="0"/>
      </c:catAx>
      <c:valAx>
        <c:axId val="825680863"/>
        <c:scaling>
          <c:orientation val="minMax"/>
        </c:scaling>
        <c:delete val="1"/>
        <c:axPos val="l"/>
        <c:numFmt formatCode="0%" sourceLinked="1"/>
        <c:majorTickMark val="out"/>
        <c:minorTickMark val="none"/>
        <c:tickLblPos val="nextTo"/>
        <c:crossAx val="831730143"/>
        <c:crosses val="autoZero"/>
        <c:crossBetween val="between"/>
      </c:valAx>
      <c:spPr>
        <a:noFill/>
        <a:ln>
          <a:noFill/>
        </a:ln>
        <a:effectLst/>
      </c:spPr>
    </c:plotArea>
    <c:legend>
      <c:legendPos val="b"/>
      <c:layout>
        <c:manualLayout>
          <c:xMode val="edge"/>
          <c:yMode val="edge"/>
          <c:x val="0.21254062754350828"/>
          <c:y val="0.91412003633055561"/>
          <c:w val="0.56795010379800082"/>
          <c:h val="6.076219714703436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COMPROMETIDO</c:v>
          </c:tx>
          <c:spPr>
            <a:solidFill>
              <a:schemeClr val="accent5"/>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(INVERSIÓN!$D$3,INVERSIÓN!$F$3,INVERSIÓN!$H$3)</c:f>
              <c:numCache>
                <c:formatCode>General</c:formatCode>
                <c:ptCount val="3"/>
                <c:pt idx="0">
                  <c:v>2018</c:v>
                </c:pt>
                <c:pt idx="1">
                  <c:v>2019</c:v>
                </c:pt>
                <c:pt idx="2">
                  <c:v>2020</c:v>
                </c:pt>
              </c:numCache>
            </c:numRef>
          </c:cat>
          <c:val>
            <c:numRef>
              <c:f>(INVERSIÓN!$D$5,INVERSIÓN!$F$5,INVERSIÓN!$H$5)</c:f>
              <c:numCache>
                <c:formatCode>0%</c:formatCode>
                <c:ptCount val="3"/>
                <c:pt idx="0">
                  <c:v>0.96488047171392444</c:v>
                </c:pt>
                <c:pt idx="1">
                  <c:v>0.9897145755083282</c:v>
                </c:pt>
                <c:pt idx="2">
                  <c:v>0.59058823529411764</c:v>
                </c:pt>
              </c:numCache>
            </c:numRef>
          </c:val>
          <c:extLst>
            <c:ext xmlns:c16="http://schemas.microsoft.com/office/drawing/2014/chart" uri="{C3380CC4-5D6E-409C-BE32-E72D297353CC}">
              <c16:uniqueId val="{00000000-FA66-4E97-8D97-4E3F105A6F17}"/>
            </c:ext>
          </c:extLst>
        </c:ser>
        <c:ser>
          <c:idx val="1"/>
          <c:order val="1"/>
          <c:tx>
            <c:v>EJECUTADO</c:v>
          </c:tx>
          <c:spPr>
            <a:solidFill>
              <a:schemeClr val="accent2"/>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(INVERSIÓN!$D$3,INVERSIÓN!$F$3,INVERSIÓN!$H$3)</c:f>
              <c:numCache>
                <c:formatCode>General</c:formatCode>
                <c:ptCount val="3"/>
                <c:pt idx="0">
                  <c:v>2018</c:v>
                </c:pt>
                <c:pt idx="1">
                  <c:v>2019</c:v>
                </c:pt>
                <c:pt idx="2">
                  <c:v>2020</c:v>
                </c:pt>
              </c:numCache>
            </c:numRef>
          </c:cat>
          <c:val>
            <c:numRef>
              <c:f>(INVERSIÓN!$D$6,INVERSIÓN!$F$6,INVERSIÓN!$H$6)</c:f>
              <c:numCache>
                <c:formatCode>0%</c:formatCode>
                <c:ptCount val="3"/>
                <c:pt idx="0">
                  <c:v>0.9135800588118782</c:v>
                </c:pt>
                <c:pt idx="1">
                  <c:v>0.69828364950316169</c:v>
                </c:pt>
                <c:pt idx="2">
                  <c:v>0.18357105674128057</c:v>
                </c:pt>
              </c:numCache>
            </c:numRef>
          </c:val>
          <c:extLst>
            <c:ext xmlns:c16="http://schemas.microsoft.com/office/drawing/2014/chart" uri="{C3380CC4-5D6E-409C-BE32-E72D297353CC}">
              <c16:uniqueId val="{00000001-FA66-4E97-8D97-4E3F105A6F17}"/>
            </c:ext>
          </c:extLst>
        </c:ser>
        <c:dLbls>
          <c:dLblPos val="outEnd"/>
          <c:showLegendKey val="0"/>
          <c:showVal val="1"/>
          <c:showCatName val="0"/>
          <c:showSerName val="0"/>
          <c:showPercent val="0"/>
          <c:showBubbleSize val="0"/>
        </c:dLbls>
        <c:gapWidth val="219"/>
        <c:overlap val="-27"/>
        <c:axId val="820536015"/>
        <c:axId val="1065294143"/>
        <c:extLst>
          <c:ext xmlns:c15="http://schemas.microsoft.com/office/drawing/2012/chart" uri="{02D57815-91ED-43cb-92C2-25804820EDAC}">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(INVERSIÓN!$D$3,INVERSIÓN!$F$3,INVERSIÓN!$H$3)</c15:sqref>
                        </c15:formulaRef>
                      </c:ext>
                    </c:extLst>
                    <c:numCache>
                      <c:formatCode>General</c:formatCode>
                      <c:ptCount val="3"/>
                      <c:pt idx="0">
                        <c:v>2018</c:v>
                      </c:pt>
                      <c:pt idx="1">
                        <c:v>2019</c:v>
                      </c:pt>
                      <c:pt idx="2">
                        <c:v>2020</c:v>
                      </c:pt>
                    </c:numCache>
                  </c:numRef>
                </c:cat>
                <c:val>
                  <c:numRef>
                    <c:extLst>
                      <c:ext uri="{02D57815-91ED-43cb-92C2-25804820EDAC}">
                        <c15:formulaRef>
                          <c15:sqref>(INVERSIÓN!$D$6,INVERSIÓN!$F$6,INVERSIÓN!$H$6)</c15:sqref>
                        </c15:formulaRef>
                      </c:ext>
                    </c:extLst>
                    <c:numCache>
                      <c:formatCode>0%</c:formatCode>
                      <c:ptCount val="3"/>
                      <c:pt idx="0">
                        <c:v>0.9135800588118782</c:v>
                      </c:pt>
                      <c:pt idx="1">
                        <c:v>0.69828364950316169</c:v>
                      </c:pt>
                      <c:pt idx="2">
                        <c:v>0.18357105674128057</c:v>
                      </c:pt>
                    </c:numCache>
                  </c:numRef>
                </c:val>
                <c:extLst>
                  <c:ext xmlns:c16="http://schemas.microsoft.com/office/drawing/2014/chart" uri="{C3380CC4-5D6E-409C-BE32-E72D297353CC}">
                    <c16:uniqueId val="{00000002-FA66-4E97-8D97-4E3F105A6F17}"/>
                  </c:ext>
                </c:extLst>
              </c15:ser>
            </c15:filteredBarSeries>
          </c:ext>
        </c:extLst>
      </c:barChart>
      <c:catAx>
        <c:axId val="82053601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1065294143"/>
        <c:crosses val="autoZero"/>
        <c:auto val="1"/>
        <c:lblAlgn val="ctr"/>
        <c:lblOffset val="100"/>
        <c:noMultiLvlLbl val="0"/>
      </c:catAx>
      <c:valAx>
        <c:axId val="1065294143"/>
        <c:scaling>
          <c:orientation val="minMax"/>
        </c:scaling>
        <c:delete val="1"/>
        <c:axPos val="l"/>
        <c:numFmt formatCode="0%" sourceLinked="1"/>
        <c:majorTickMark val="out"/>
        <c:minorTickMark val="none"/>
        <c:tickLblPos val="nextTo"/>
        <c:crossAx val="82053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'proyectos inversión'!$C$2:$C$3</c:f>
              <c:strCache>
                <c:ptCount val="2"/>
                <c:pt idx="0">
                  <c:v>2019</c:v>
                </c:pt>
                <c:pt idx="1">
                  <c:v>COMPROMETIDO</c:v>
                </c:pt>
              </c:strCache>
            </c:strRef>
          </c:tx>
          <c:spPr>
            <a:solidFill>
              <a:schemeClr val="accent1"/>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val>
            <c:numRef>
              <c:f>'proyectos inversión'!$C$4:$C$7</c:f>
              <c:numCache>
                <c:formatCode>0%</c:formatCode>
                <c:ptCount val="4"/>
                <c:pt idx="0">
                  <c:v>0.97</c:v>
                </c:pt>
                <c:pt idx="1">
                  <c:v>0.99</c:v>
                </c:pt>
                <c:pt idx="2">
                  <c:v>0.99</c:v>
                </c:pt>
                <c:pt idx="3">
                  <c:v>0.97</c:v>
                </c:pt>
              </c:numCache>
            </c:numRef>
          </c:val>
          <c:extLst>
            <c:ext xmlns:c16="http://schemas.microsoft.com/office/drawing/2014/chart" uri="{C3380CC4-5D6E-409C-BE32-E72D297353CC}">
              <c16:uniqueId val="{00000000-0CB8-4381-A37D-29B4CD9DFE78}"/>
            </c:ext>
          </c:extLst>
        </c:ser>
        <c:ser>
          <c:idx val="1"/>
          <c:order val="1"/>
          <c:tx>
            <c:strRef>
              <c:f>'proyectos inversión'!$D$2:$D$3</c:f>
              <c:strCache>
                <c:ptCount val="2"/>
                <c:pt idx="0">
                  <c:v>2019</c:v>
                </c:pt>
                <c:pt idx="1">
                  <c:v>EJECUTADO</c:v>
                </c:pt>
              </c:strCache>
            </c:strRef>
          </c:tx>
          <c:spPr>
            <a:solidFill>
              <a:schemeClr val="accent2"/>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val>
            <c:numRef>
              <c:f>'proyectos inversión'!$D$4:$D$7</c:f>
              <c:numCache>
                <c:formatCode>0%</c:formatCode>
                <c:ptCount val="4"/>
                <c:pt idx="0">
                  <c:v>0.97</c:v>
                </c:pt>
                <c:pt idx="1">
                  <c:v>0.57999999999999996</c:v>
                </c:pt>
                <c:pt idx="2">
                  <c:v>0.99</c:v>
                </c:pt>
                <c:pt idx="3">
                  <c:v>0.97</c:v>
                </c:pt>
              </c:numCache>
            </c:numRef>
          </c:val>
          <c:extLst>
            <c:ext xmlns:c16="http://schemas.microsoft.com/office/drawing/2014/chart" uri="{C3380CC4-5D6E-409C-BE32-E72D297353CC}">
              <c16:uniqueId val="{00000001-0CB8-4381-A37D-29B4CD9DFE78}"/>
            </c:ext>
          </c:extLst>
        </c:ser>
        <c:ser>
          <c:idx val="2"/>
          <c:order val="2"/>
          <c:tx>
            <c:strRef>
              <c:f>'proyectos inversión'!$E$2:$E$3</c:f>
              <c:strCache>
                <c:ptCount val="2"/>
                <c:pt idx="0">
                  <c:v>2020</c:v>
                </c:pt>
                <c:pt idx="1">
                  <c:v>COMPROMETIDO</c:v>
                </c:pt>
              </c:strCache>
            </c:strRef>
          </c:tx>
          <c:spPr>
            <a:solidFill>
              <a:schemeClr val="accent3"/>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val>
            <c:numRef>
              <c:f>'proyectos inversión'!$E$4:$E$7</c:f>
              <c:numCache>
                <c:formatCode>0%</c:formatCode>
                <c:ptCount val="4"/>
                <c:pt idx="0">
                  <c:v>0.73</c:v>
                </c:pt>
                <c:pt idx="1">
                  <c:v>0.61</c:v>
                </c:pt>
                <c:pt idx="2">
                  <c:v>0.42</c:v>
                </c:pt>
                <c:pt idx="3">
                  <c:v>0.44</c:v>
                </c:pt>
              </c:numCache>
            </c:numRef>
          </c:val>
          <c:extLst>
            <c:ext xmlns:c16="http://schemas.microsoft.com/office/drawing/2014/chart" uri="{C3380CC4-5D6E-409C-BE32-E72D297353CC}">
              <c16:uniqueId val="{00000002-0CB8-4381-A37D-29B4CD9DFE78}"/>
            </c:ext>
          </c:extLst>
        </c:ser>
        <c:ser>
          <c:idx val="3"/>
          <c:order val="3"/>
          <c:tx>
            <c:strRef>
              <c:f>'proyectos inversión'!$F$2:$F$3</c:f>
              <c:strCache>
                <c:ptCount val="2"/>
                <c:pt idx="0">
                  <c:v>2020</c:v>
                </c:pt>
                <c:pt idx="1">
                  <c:v>EJECUTADO</c:v>
                </c:pt>
              </c:strCache>
            </c:strRef>
          </c:tx>
          <c:spPr>
            <a:solidFill>
              <a:schemeClr val="bg1">
                <a:lumMod val="8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val>
            <c:numRef>
              <c:f>'proyectos inversión'!$F$4:$F$7</c:f>
              <c:numCache>
                <c:formatCode>0%</c:formatCode>
                <c:ptCount val="4"/>
                <c:pt idx="0">
                  <c:v>0.35</c:v>
                </c:pt>
                <c:pt idx="1">
                  <c:v>0.14000000000000001</c:v>
                </c:pt>
                <c:pt idx="2">
                  <c:v>0.19</c:v>
                </c:pt>
                <c:pt idx="3">
                  <c:v>0.22</c:v>
                </c:pt>
              </c:numCache>
            </c:numRef>
          </c:val>
          <c:extLst>
            <c:ext xmlns:c16="http://schemas.microsoft.com/office/drawing/2014/chart" uri="{C3380CC4-5D6E-409C-BE32-E72D297353CC}">
              <c16:uniqueId val="{00000003-0CB8-4381-A37D-29B4CD9DFE78}"/>
            </c:ext>
          </c:extLst>
        </c:ser>
        <c:dLbls>
          <c:dLblPos val="outEnd"/>
          <c:showLegendKey val="0"/>
          <c:showVal val="1"/>
          <c:showCatName val="0"/>
          <c:showSerName val="0"/>
          <c:showPercent val="0"/>
          <c:showBubbleSize val="0"/>
        </c:dLbls>
        <c:gapWidth val="219"/>
        <c:overlap val="-27"/>
        <c:axId val="1058184191"/>
        <c:axId val="700203535"/>
      </c:barChart>
      <c:catAx>
        <c:axId val="10581841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crossAx val="700203535"/>
        <c:crosses val="autoZero"/>
        <c:auto val="1"/>
        <c:lblAlgn val="ctr"/>
        <c:lblOffset val="100"/>
        <c:noMultiLvlLbl val="0"/>
      </c:catAx>
      <c:valAx>
        <c:axId val="700203535"/>
        <c:scaling>
          <c:orientation val="minMax"/>
        </c:scaling>
        <c:delete val="1"/>
        <c:axPos val="l"/>
        <c:numFmt formatCode="0%" sourceLinked="1"/>
        <c:majorTickMark val="out"/>
        <c:minorTickMark val="none"/>
        <c:tickLblPos val="nextTo"/>
        <c:crossAx val="1058184191"/>
        <c:crosses val="autoZero"/>
        <c:crossBetween val="between"/>
      </c:valAx>
      <c:spPr>
        <a:noFill/>
        <a:ln>
          <a:noFill/>
        </a:ln>
        <a:effectLst/>
      </c:spPr>
    </c:plotArea>
    <c:legend>
      <c:legendPos val="b"/>
      <c:layout>
        <c:manualLayout>
          <c:xMode val="edge"/>
          <c:yMode val="edge"/>
          <c:x val="0.11160050869929919"/>
          <c:y val="0.93283036677872411"/>
          <c:w val="0.73831101009281053"/>
          <c:h val="6.71696750436907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7EF98-6BD2-49AE-AA94-856AE4E1F40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CO"/>
        </a:p>
      </dgm:t>
    </dgm:pt>
    <dgm:pt modelId="{366F5F50-79B9-4C40-B351-85A2B4C1EDE6}">
      <dgm:prSet phldrT="[Texto]"/>
      <dgm:spPr/>
      <dgm:t>
        <a:bodyPr/>
        <a:lstStyle/>
        <a:p>
          <a:r>
            <a:rPr lang="es-ES" dirty="0">
              <a:latin typeface="Arial" panose="020B0604020202020204" pitchFamily="34" charset="0"/>
              <a:cs typeface="Arial" panose="020B0604020202020204" pitchFamily="34" charset="0"/>
            </a:rPr>
            <a:t>Articulación y coordinación del PDET con el Plan de Desarrollo Territorial</a:t>
          </a:r>
          <a:endParaRPr lang="es-CO" dirty="0">
            <a:latin typeface="Arial" panose="020B0604020202020204" pitchFamily="34" charset="0"/>
            <a:cs typeface="Arial" panose="020B0604020202020204" pitchFamily="34" charset="0"/>
          </a:endParaRPr>
        </a:p>
      </dgm:t>
    </dgm:pt>
    <dgm:pt modelId="{498CD2C6-3F70-4340-A63D-6E01A7276125}" type="parTrans" cxnId="{C86CF0B0-EA25-4910-8EC1-95F21C0C46A7}">
      <dgm:prSet/>
      <dgm:spPr/>
      <dgm:t>
        <a:bodyPr/>
        <a:lstStyle/>
        <a:p>
          <a:endParaRPr lang="es-CO">
            <a:latin typeface="Arial" panose="020B0604020202020204" pitchFamily="34" charset="0"/>
            <a:cs typeface="Arial" panose="020B0604020202020204" pitchFamily="34" charset="0"/>
          </a:endParaRPr>
        </a:p>
      </dgm:t>
    </dgm:pt>
    <dgm:pt modelId="{4A4DA5AC-7B92-4BD7-A21F-99E0E475AA28}" type="sibTrans" cxnId="{C86CF0B0-EA25-4910-8EC1-95F21C0C46A7}">
      <dgm:prSet/>
      <dgm:spPr/>
      <dgm:t>
        <a:bodyPr/>
        <a:lstStyle/>
        <a:p>
          <a:endParaRPr lang="es-CO">
            <a:latin typeface="Arial" panose="020B0604020202020204" pitchFamily="34" charset="0"/>
            <a:cs typeface="Arial" panose="020B0604020202020204" pitchFamily="34" charset="0"/>
          </a:endParaRPr>
        </a:p>
      </dgm:t>
    </dgm:pt>
    <dgm:pt modelId="{6F1706B9-E93A-4AA3-A591-C02FEA801455}">
      <dgm:prSet phldrT="[Texto]" custT="1"/>
      <dgm:spPr/>
      <dgm:t>
        <a:bodyPr/>
        <a:lstStyle/>
        <a:p>
          <a:r>
            <a:rPr lang="es-CO" sz="1400" dirty="0">
              <a:latin typeface="Arial" panose="020B0604020202020204" pitchFamily="34" charset="0"/>
              <a:cs typeface="Arial" panose="020B0604020202020204" pitchFamily="34" charset="0"/>
            </a:rPr>
            <a:t>160 Planes de Desarrollo Municipal con incorporación del PDET </a:t>
          </a:r>
        </a:p>
      </dgm:t>
    </dgm:pt>
    <dgm:pt modelId="{CC7320D6-3072-4B88-A406-FC91DAD1C581}" type="parTrans" cxnId="{60323646-C9BA-417D-91D7-681F82D3D532}">
      <dgm:prSet/>
      <dgm:spPr/>
      <dgm:t>
        <a:bodyPr/>
        <a:lstStyle/>
        <a:p>
          <a:endParaRPr lang="es-CO">
            <a:latin typeface="Arial" panose="020B0604020202020204" pitchFamily="34" charset="0"/>
            <a:cs typeface="Arial" panose="020B0604020202020204" pitchFamily="34" charset="0"/>
          </a:endParaRPr>
        </a:p>
      </dgm:t>
    </dgm:pt>
    <dgm:pt modelId="{22FF6800-CC42-4BEF-A793-2C02419D5391}" type="sibTrans" cxnId="{60323646-C9BA-417D-91D7-681F82D3D532}">
      <dgm:prSet/>
      <dgm:spPr/>
      <dgm:t>
        <a:bodyPr/>
        <a:lstStyle/>
        <a:p>
          <a:endParaRPr lang="es-CO">
            <a:latin typeface="Arial" panose="020B0604020202020204" pitchFamily="34" charset="0"/>
            <a:cs typeface="Arial" panose="020B0604020202020204" pitchFamily="34" charset="0"/>
          </a:endParaRPr>
        </a:p>
      </dgm:t>
    </dgm:pt>
    <dgm:pt modelId="{3650816C-F5F7-4E4E-9735-C8BDBE6BB329}">
      <dgm:prSet phldrT="[Texto]" custT="1"/>
      <dgm:spPr/>
      <dgm:t>
        <a:bodyPr/>
        <a:lstStyle/>
        <a:p>
          <a:r>
            <a:rPr lang="es-CO" sz="1400" dirty="0">
              <a:latin typeface="Arial" panose="020B0604020202020204" pitchFamily="34" charset="0"/>
              <a:cs typeface="Arial" panose="020B0604020202020204" pitchFamily="34" charset="0"/>
            </a:rPr>
            <a:t>9866 Iniciativas incorporadas en Planes de Desarrollo</a:t>
          </a:r>
        </a:p>
      </dgm:t>
    </dgm:pt>
    <dgm:pt modelId="{30CB390B-F195-4C76-936B-03121E0B10BF}" type="parTrans" cxnId="{EEE98371-5BFB-4AE0-BA04-6CFE366C968B}">
      <dgm:prSet/>
      <dgm:spPr/>
      <dgm:t>
        <a:bodyPr/>
        <a:lstStyle/>
        <a:p>
          <a:endParaRPr lang="es-CO">
            <a:latin typeface="Arial" panose="020B0604020202020204" pitchFamily="34" charset="0"/>
            <a:cs typeface="Arial" panose="020B0604020202020204" pitchFamily="34" charset="0"/>
          </a:endParaRPr>
        </a:p>
      </dgm:t>
    </dgm:pt>
    <dgm:pt modelId="{8B28072E-BDAA-4CCD-B469-68BDD8872D70}" type="sibTrans" cxnId="{EEE98371-5BFB-4AE0-BA04-6CFE366C968B}">
      <dgm:prSet/>
      <dgm:spPr/>
      <dgm:t>
        <a:bodyPr/>
        <a:lstStyle/>
        <a:p>
          <a:endParaRPr lang="es-CO">
            <a:latin typeface="Arial" panose="020B0604020202020204" pitchFamily="34" charset="0"/>
            <a:cs typeface="Arial" panose="020B0604020202020204" pitchFamily="34" charset="0"/>
          </a:endParaRPr>
        </a:p>
      </dgm:t>
    </dgm:pt>
    <dgm:pt modelId="{5C78BB4B-95B7-48B2-8C63-E0E11498FCC4}">
      <dgm:prSet phldrT="[Texto]"/>
      <dgm:spPr/>
      <dgm:t>
        <a:bodyPr/>
        <a:lstStyle/>
        <a:p>
          <a:r>
            <a:rPr lang="es-ES" dirty="0">
              <a:latin typeface="Arial" panose="020B0604020202020204" pitchFamily="34" charset="0"/>
              <a:cs typeface="Arial" panose="020B0604020202020204" pitchFamily="34" charset="0"/>
            </a:rPr>
            <a:t>Participación social  para hacer seguimiento a los PDET</a:t>
          </a:r>
          <a:endParaRPr lang="es-CO" dirty="0">
            <a:latin typeface="Arial" panose="020B0604020202020204" pitchFamily="34" charset="0"/>
            <a:cs typeface="Arial" panose="020B0604020202020204" pitchFamily="34" charset="0"/>
          </a:endParaRPr>
        </a:p>
      </dgm:t>
    </dgm:pt>
    <dgm:pt modelId="{60B386ED-416F-41B2-B3C6-3C69DB9DDAB1}" type="parTrans" cxnId="{35523A25-89E0-410C-AA81-009D512D3DC2}">
      <dgm:prSet/>
      <dgm:spPr/>
      <dgm:t>
        <a:bodyPr/>
        <a:lstStyle/>
        <a:p>
          <a:endParaRPr lang="es-CO">
            <a:latin typeface="Arial" panose="020B0604020202020204" pitchFamily="34" charset="0"/>
            <a:cs typeface="Arial" panose="020B0604020202020204" pitchFamily="34" charset="0"/>
          </a:endParaRPr>
        </a:p>
      </dgm:t>
    </dgm:pt>
    <dgm:pt modelId="{2F049FBD-E4CD-46E5-A37E-39635E2A71D9}" type="sibTrans" cxnId="{35523A25-89E0-410C-AA81-009D512D3DC2}">
      <dgm:prSet/>
      <dgm:spPr/>
      <dgm:t>
        <a:bodyPr/>
        <a:lstStyle/>
        <a:p>
          <a:endParaRPr lang="es-CO">
            <a:latin typeface="Arial" panose="020B0604020202020204" pitchFamily="34" charset="0"/>
            <a:cs typeface="Arial" panose="020B0604020202020204" pitchFamily="34" charset="0"/>
          </a:endParaRPr>
        </a:p>
      </dgm:t>
    </dgm:pt>
    <dgm:pt modelId="{A4FFFCF8-83E0-4901-8382-41A1002A45C6}">
      <dgm:prSet phldrT="[Texto]" custT="1"/>
      <dgm:spPr/>
      <dgm:t>
        <a:bodyPr/>
        <a:lstStyle/>
        <a:p>
          <a:r>
            <a:rPr lang="es-CO" sz="1400" dirty="0">
              <a:latin typeface="Arial" panose="020B0604020202020204" pitchFamily="34" charset="0"/>
              <a:cs typeface="Arial" panose="020B0604020202020204" pitchFamily="34" charset="0"/>
            </a:rPr>
            <a:t>130 municipios con delegados de Grupos Motor en el Consejo Territorial de Planeación</a:t>
          </a:r>
        </a:p>
      </dgm:t>
    </dgm:pt>
    <dgm:pt modelId="{211A7894-F7FE-44EE-97BC-21CB467749C3}" type="parTrans" cxnId="{4B20CE2A-0EDD-4A42-9E6A-757F742D4B84}">
      <dgm:prSet/>
      <dgm:spPr/>
      <dgm:t>
        <a:bodyPr/>
        <a:lstStyle/>
        <a:p>
          <a:endParaRPr lang="es-CO">
            <a:latin typeface="Arial" panose="020B0604020202020204" pitchFamily="34" charset="0"/>
            <a:cs typeface="Arial" panose="020B0604020202020204" pitchFamily="34" charset="0"/>
          </a:endParaRPr>
        </a:p>
      </dgm:t>
    </dgm:pt>
    <dgm:pt modelId="{EACCE14B-FE12-42A1-9852-9C9A43957A3B}" type="sibTrans" cxnId="{4B20CE2A-0EDD-4A42-9E6A-757F742D4B84}">
      <dgm:prSet/>
      <dgm:spPr/>
      <dgm:t>
        <a:bodyPr/>
        <a:lstStyle/>
        <a:p>
          <a:endParaRPr lang="es-CO">
            <a:latin typeface="Arial" panose="020B0604020202020204" pitchFamily="34" charset="0"/>
            <a:cs typeface="Arial" panose="020B0604020202020204" pitchFamily="34" charset="0"/>
          </a:endParaRPr>
        </a:p>
      </dgm:t>
    </dgm:pt>
    <dgm:pt modelId="{518C7192-5E3B-4427-9154-818B8ED10F9D}">
      <dgm:prSet phldrT="[Texto]" custT="1"/>
      <dgm:spPr/>
      <dgm:t>
        <a:bodyPr/>
        <a:lstStyle/>
        <a:p>
          <a:r>
            <a:rPr lang="es-CO" sz="1400" dirty="0">
              <a:latin typeface="Arial" panose="020B0604020202020204" pitchFamily="34" charset="0"/>
              <a:cs typeface="Arial" panose="020B0604020202020204" pitchFamily="34" charset="0"/>
            </a:rPr>
            <a:t>160 encuentros entre Grupos Motor y Alcaldes para priorizar el PDET en Planes de Desarrollo</a:t>
          </a:r>
        </a:p>
      </dgm:t>
    </dgm:pt>
    <dgm:pt modelId="{BA0AFC5E-352B-4B61-BA06-EB97EBABFAD0}" type="parTrans" cxnId="{7AE0B87B-C361-4AF6-BC00-6DB8259CE810}">
      <dgm:prSet/>
      <dgm:spPr/>
      <dgm:t>
        <a:bodyPr/>
        <a:lstStyle/>
        <a:p>
          <a:endParaRPr lang="es-CO">
            <a:latin typeface="Arial" panose="020B0604020202020204" pitchFamily="34" charset="0"/>
            <a:cs typeface="Arial" panose="020B0604020202020204" pitchFamily="34" charset="0"/>
          </a:endParaRPr>
        </a:p>
      </dgm:t>
    </dgm:pt>
    <dgm:pt modelId="{A2AF2B25-6A66-4C11-B115-36369CFC410A}" type="sibTrans" cxnId="{7AE0B87B-C361-4AF6-BC00-6DB8259CE810}">
      <dgm:prSet/>
      <dgm:spPr/>
      <dgm:t>
        <a:bodyPr/>
        <a:lstStyle/>
        <a:p>
          <a:endParaRPr lang="es-CO">
            <a:latin typeface="Arial" panose="020B0604020202020204" pitchFamily="34" charset="0"/>
            <a:cs typeface="Arial" panose="020B0604020202020204" pitchFamily="34" charset="0"/>
          </a:endParaRPr>
        </a:p>
      </dgm:t>
    </dgm:pt>
    <dgm:pt modelId="{ED97E5C8-898A-4082-99AA-98772F52DC18}">
      <dgm:prSet phldrT="[Texto]"/>
      <dgm:spPr/>
      <dgm:t>
        <a:bodyPr/>
        <a:lstStyle/>
        <a:p>
          <a:r>
            <a:rPr lang="es-ES" dirty="0">
              <a:latin typeface="Arial" panose="020B0604020202020204" pitchFamily="34" charset="0"/>
              <a:cs typeface="Arial" panose="020B0604020202020204" pitchFamily="34" charset="0"/>
            </a:rPr>
            <a:t>Implementar las instancias de Gerencia de Proyectos</a:t>
          </a:r>
          <a:endParaRPr lang="es-CO" dirty="0">
            <a:latin typeface="Arial" panose="020B0604020202020204" pitchFamily="34" charset="0"/>
            <a:cs typeface="Arial" panose="020B0604020202020204" pitchFamily="34" charset="0"/>
          </a:endParaRPr>
        </a:p>
      </dgm:t>
    </dgm:pt>
    <dgm:pt modelId="{8B04B24F-EF02-443C-86DD-A40C79843071}" type="parTrans" cxnId="{BDD37F9B-B910-44BC-8E3D-84D17F9D1C99}">
      <dgm:prSet/>
      <dgm:spPr/>
      <dgm:t>
        <a:bodyPr/>
        <a:lstStyle/>
        <a:p>
          <a:endParaRPr lang="es-CO">
            <a:latin typeface="Arial" panose="020B0604020202020204" pitchFamily="34" charset="0"/>
            <a:cs typeface="Arial" panose="020B0604020202020204" pitchFamily="34" charset="0"/>
          </a:endParaRPr>
        </a:p>
      </dgm:t>
    </dgm:pt>
    <dgm:pt modelId="{2337526F-D094-4559-9FF3-F5AA9C7DB4AC}" type="sibTrans" cxnId="{BDD37F9B-B910-44BC-8E3D-84D17F9D1C99}">
      <dgm:prSet/>
      <dgm:spPr/>
      <dgm:t>
        <a:bodyPr/>
        <a:lstStyle/>
        <a:p>
          <a:endParaRPr lang="es-CO">
            <a:latin typeface="Arial" panose="020B0604020202020204" pitchFamily="34" charset="0"/>
            <a:cs typeface="Arial" panose="020B0604020202020204" pitchFamily="34" charset="0"/>
          </a:endParaRPr>
        </a:p>
      </dgm:t>
    </dgm:pt>
    <dgm:pt modelId="{8F0669B3-E0A3-4DEC-8DF5-4A52E1EF5AD6}">
      <dgm:prSet phldrT="[Texto]" custT="1"/>
      <dgm:spPr/>
      <dgm:t>
        <a:bodyPr/>
        <a:lstStyle/>
        <a:p>
          <a:r>
            <a:rPr lang="es-CO" sz="1400" dirty="0">
              <a:latin typeface="Arial" panose="020B0604020202020204" pitchFamily="34" charset="0"/>
              <a:cs typeface="Arial" panose="020B0604020202020204" pitchFamily="34" charset="0"/>
            </a:rPr>
            <a:t>93 municipios incorporaron la necesidad de implementar las Instancias de Gerencia de Proyectos PDET en sus Planes de Desarrollo</a:t>
          </a:r>
        </a:p>
      </dgm:t>
    </dgm:pt>
    <dgm:pt modelId="{1218900B-8BB0-4D98-8148-C340C10919CB}" type="parTrans" cxnId="{BD1E3390-E07E-462F-8011-420791A531C6}">
      <dgm:prSet/>
      <dgm:spPr/>
      <dgm:t>
        <a:bodyPr/>
        <a:lstStyle/>
        <a:p>
          <a:endParaRPr lang="es-CO">
            <a:latin typeface="Arial" panose="020B0604020202020204" pitchFamily="34" charset="0"/>
            <a:cs typeface="Arial" panose="020B0604020202020204" pitchFamily="34" charset="0"/>
          </a:endParaRPr>
        </a:p>
      </dgm:t>
    </dgm:pt>
    <dgm:pt modelId="{5A405F29-DF3A-43F8-8E84-697BCEB109E8}" type="sibTrans" cxnId="{BD1E3390-E07E-462F-8011-420791A531C6}">
      <dgm:prSet/>
      <dgm:spPr/>
      <dgm:t>
        <a:bodyPr/>
        <a:lstStyle/>
        <a:p>
          <a:endParaRPr lang="es-CO">
            <a:latin typeface="Arial" panose="020B0604020202020204" pitchFamily="34" charset="0"/>
            <a:cs typeface="Arial" panose="020B0604020202020204" pitchFamily="34" charset="0"/>
          </a:endParaRPr>
        </a:p>
      </dgm:t>
    </dgm:pt>
    <dgm:pt modelId="{6DDD21B3-9A86-415B-9CDA-5B4D7149B51B}">
      <dgm:prSet phldrT="[Texto]"/>
      <dgm:spPr/>
      <dgm:t>
        <a:bodyPr/>
        <a:lstStyle/>
        <a:p>
          <a:r>
            <a:rPr lang="es-CO" dirty="0">
              <a:latin typeface="Arial" panose="020B0604020202020204" pitchFamily="34" charset="0"/>
              <a:cs typeface="Arial" panose="020B0604020202020204" pitchFamily="34" charset="0"/>
            </a:rPr>
            <a:t>Implementar estrategia de fortalecimiento institucional</a:t>
          </a:r>
        </a:p>
      </dgm:t>
    </dgm:pt>
    <dgm:pt modelId="{5FDE5616-9136-4261-B8AA-FF8CCF994C39}" type="parTrans" cxnId="{22AD3C56-8F89-44F2-96C7-6E5127B7433B}">
      <dgm:prSet/>
      <dgm:spPr/>
      <dgm:t>
        <a:bodyPr/>
        <a:lstStyle/>
        <a:p>
          <a:endParaRPr lang="es-CO">
            <a:latin typeface="Arial" panose="020B0604020202020204" pitchFamily="34" charset="0"/>
            <a:cs typeface="Arial" panose="020B0604020202020204" pitchFamily="34" charset="0"/>
          </a:endParaRPr>
        </a:p>
      </dgm:t>
    </dgm:pt>
    <dgm:pt modelId="{B08EBC3F-F2A0-4EA2-8EB8-54605ABB1083}" type="sibTrans" cxnId="{22AD3C56-8F89-44F2-96C7-6E5127B7433B}">
      <dgm:prSet/>
      <dgm:spPr/>
      <dgm:t>
        <a:bodyPr/>
        <a:lstStyle/>
        <a:p>
          <a:endParaRPr lang="es-CO">
            <a:latin typeface="Arial" panose="020B0604020202020204" pitchFamily="34" charset="0"/>
            <a:cs typeface="Arial" panose="020B0604020202020204" pitchFamily="34" charset="0"/>
          </a:endParaRPr>
        </a:p>
      </dgm:t>
    </dgm:pt>
    <dgm:pt modelId="{BC2E100C-3CCE-44A1-B0BD-5F65828A9E84}">
      <dgm:prSet phldrT="[Texto]" custT="1"/>
      <dgm:spPr/>
      <dgm:t>
        <a:bodyPr/>
        <a:lstStyle/>
        <a:p>
          <a:r>
            <a:rPr lang="es-CO" sz="1400" dirty="0">
              <a:latin typeface="Arial" panose="020B0604020202020204" pitchFamily="34" charset="0"/>
              <a:cs typeface="Arial" panose="020B0604020202020204" pitchFamily="34" charset="0"/>
            </a:rPr>
            <a:t>170 municipios han recibido el apoyo de la estrategia de fortalecimiento Institucional de la ART</a:t>
          </a:r>
        </a:p>
      </dgm:t>
    </dgm:pt>
    <dgm:pt modelId="{4234CE37-0FDA-46EE-93D7-405DFDAD78DA}" type="parTrans" cxnId="{DFE5CF4C-8719-4A75-8B8D-4559D835F9F2}">
      <dgm:prSet/>
      <dgm:spPr/>
      <dgm:t>
        <a:bodyPr/>
        <a:lstStyle/>
        <a:p>
          <a:endParaRPr lang="es-CO">
            <a:latin typeface="Arial" panose="020B0604020202020204" pitchFamily="34" charset="0"/>
            <a:cs typeface="Arial" panose="020B0604020202020204" pitchFamily="34" charset="0"/>
          </a:endParaRPr>
        </a:p>
      </dgm:t>
    </dgm:pt>
    <dgm:pt modelId="{B9E17A1D-6F4C-4A91-97D7-1D4D1AAE192B}" type="sibTrans" cxnId="{DFE5CF4C-8719-4A75-8B8D-4559D835F9F2}">
      <dgm:prSet/>
      <dgm:spPr/>
      <dgm:t>
        <a:bodyPr/>
        <a:lstStyle/>
        <a:p>
          <a:endParaRPr lang="es-CO">
            <a:latin typeface="Arial" panose="020B0604020202020204" pitchFamily="34" charset="0"/>
            <a:cs typeface="Arial" panose="020B0604020202020204" pitchFamily="34" charset="0"/>
          </a:endParaRPr>
        </a:p>
      </dgm:t>
    </dgm:pt>
    <dgm:pt modelId="{882DC82C-A49D-47AC-8F0F-996A3D98250B}" type="pres">
      <dgm:prSet presAssocID="{9FE7EF98-6BD2-49AE-AA94-856AE4E1F402}" presName="Name0" presStyleCnt="0">
        <dgm:presLayoutVars>
          <dgm:dir/>
          <dgm:animLvl val="lvl"/>
          <dgm:resizeHandles val="exact"/>
        </dgm:presLayoutVars>
      </dgm:prSet>
      <dgm:spPr/>
    </dgm:pt>
    <dgm:pt modelId="{74E640E1-8D79-4F8A-B79E-B941DBDB37E6}" type="pres">
      <dgm:prSet presAssocID="{366F5F50-79B9-4C40-B351-85A2B4C1EDE6}" presName="linNode" presStyleCnt="0"/>
      <dgm:spPr/>
    </dgm:pt>
    <dgm:pt modelId="{37C25E59-9795-450E-B73E-4BE8FBD1C9C3}" type="pres">
      <dgm:prSet presAssocID="{366F5F50-79B9-4C40-B351-85A2B4C1EDE6}" presName="parentText" presStyleLbl="node1" presStyleIdx="0" presStyleCnt="4">
        <dgm:presLayoutVars>
          <dgm:chMax val="1"/>
          <dgm:bulletEnabled val="1"/>
        </dgm:presLayoutVars>
      </dgm:prSet>
      <dgm:spPr/>
    </dgm:pt>
    <dgm:pt modelId="{1B0B01BC-2126-4FC4-9875-1EB3264AEFF6}" type="pres">
      <dgm:prSet presAssocID="{366F5F50-79B9-4C40-B351-85A2B4C1EDE6}" presName="descendantText" presStyleLbl="alignAccFollowNode1" presStyleIdx="0" presStyleCnt="4">
        <dgm:presLayoutVars>
          <dgm:bulletEnabled val="1"/>
        </dgm:presLayoutVars>
      </dgm:prSet>
      <dgm:spPr/>
    </dgm:pt>
    <dgm:pt modelId="{C34BDDE5-2105-4069-ADB5-DEB5910A262B}" type="pres">
      <dgm:prSet presAssocID="{4A4DA5AC-7B92-4BD7-A21F-99E0E475AA28}" presName="sp" presStyleCnt="0"/>
      <dgm:spPr/>
    </dgm:pt>
    <dgm:pt modelId="{2DC7F306-F3F2-4A7E-AF6D-E30ACA1F2C39}" type="pres">
      <dgm:prSet presAssocID="{5C78BB4B-95B7-48B2-8C63-E0E11498FCC4}" presName="linNode" presStyleCnt="0"/>
      <dgm:spPr/>
    </dgm:pt>
    <dgm:pt modelId="{292EC230-7199-4288-90CC-909B0562B758}" type="pres">
      <dgm:prSet presAssocID="{5C78BB4B-95B7-48B2-8C63-E0E11498FCC4}" presName="parentText" presStyleLbl="node1" presStyleIdx="1" presStyleCnt="4">
        <dgm:presLayoutVars>
          <dgm:chMax val="1"/>
          <dgm:bulletEnabled val="1"/>
        </dgm:presLayoutVars>
      </dgm:prSet>
      <dgm:spPr/>
    </dgm:pt>
    <dgm:pt modelId="{DA621486-5515-401A-B2E9-6E835E385994}" type="pres">
      <dgm:prSet presAssocID="{5C78BB4B-95B7-48B2-8C63-E0E11498FCC4}" presName="descendantText" presStyleLbl="alignAccFollowNode1" presStyleIdx="1" presStyleCnt="4">
        <dgm:presLayoutVars>
          <dgm:bulletEnabled val="1"/>
        </dgm:presLayoutVars>
      </dgm:prSet>
      <dgm:spPr/>
    </dgm:pt>
    <dgm:pt modelId="{8D65412C-93A1-4CD2-91DF-246E7D2F79A1}" type="pres">
      <dgm:prSet presAssocID="{2F049FBD-E4CD-46E5-A37E-39635E2A71D9}" presName="sp" presStyleCnt="0"/>
      <dgm:spPr/>
    </dgm:pt>
    <dgm:pt modelId="{1E483558-7825-4A3D-A98E-80004811866F}" type="pres">
      <dgm:prSet presAssocID="{ED97E5C8-898A-4082-99AA-98772F52DC18}" presName="linNode" presStyleCnt="0"/>
      <dgm:spPr/>
    </dgm:pt>
    <dgm:pt modelId="{F748D8F6-F5D9-4F61-9093-7413E2210286}" type="pres">
      <dgm:prSet presAssocID="{ED97E5C8-898A-4082-99AA-98772F52DC18}" presName="parentText" presStyleLbl="node1" presStyleIdx="2" presStyleCnt="4">
        <dgm:presLayoutVars>
          <dgm:chMax val="1"/>
          <dgm:bulletEnabled val="1"/>
        </dgm:presLayoutVars>
      </dgm:prSet>
      <dgm:spPr/>
    </dgm:pt>
    <dgm:pt modelId="{07B843B6-2EE4-48C0-8CF3-4575C75B1AAF}" type="pres">
      <dgm:prSet presAssocID="{ED97E5C8-898A-4082-99AA-98772F52DC18}" presName="descendantText" presStyleLbl="alignAccFollowNode1" presStyleIdx="2" presStyleCnt="4">
        <dgm:presLayoutVars>
          <dgm:bulletEnabled val="1"/>
        </dgm:presLayoutVars>
      </dgm:prSet>
      <dgm:spPr/>
    </dgm:pt>
    <dgm:pt modelId="{42200D2B-40A4-4FAD-BA86-D652C757250F}" type="pres">
      <dgm:prSet presAssocID="{2337526F-D094-4559-9FF3-F5AA9C7DB4AC}" presName="sp" presStyleCnt="0"/>
      <dgm:spPr/>
    </dgm:pt>
    <dgm:pt modelId="{E6A0D129-8873-4254-8DB8-03D7434972FF}" type="pres">
      <dgm:prSet presAssocID="{6DDD21B3-9A86-415B-9CDA-5B4D7149B51B}" presName="linNode" presStyleCnt="0"/>
      <dgm:spPr/>
    </dgm:pt>
    <dgm:pt modelId="{03D47E78-70D3-4CE1-90EB-C488ECB8004A}" type="pres">
      <dgm:prSet presAssocID="{6DDD21B3-9A86-415B-9CDA-5B4D7149B51B}" presName="parentText" presStyleLbl="node1" presStyleIdx="3" presStyleCnt="4">
        <dgm:presLayoutVars>
          <dgm:chMax val="1"/>
          <dgm:bulletEnabled val="1"/>
        </dgm:presLayoutVars>
      </dgm:prSet>
      <dgm:spPr/>
    </dgm:pt>
    <dgm:pt modelId="{A5F83387-22AF-4CE4-A4A4-1026DACC0F13}" type="pres">
      <dgm:prSet presAssocID="{6DDD21B3-9A86-415B-9CDA-5B4D7149B51B}" presName="descendantText" presStyleLbl="alignAccFollowNode1" presStyleIdx="3" presStyleCnt="4">
        <dgm:presLayoutVars>
          <dgm:bulletEnabled val="1"/>
        </dgm:presLayoutVars>
      </dgm:prSet>
      <dgm:spPr/>
    </dgm:pt>
  </dgm:ptLst>
  <dgm:cxnLst>
    <dgm:cxn modelId="{68766A07-9527-499B-A607-1CBDFAA30580}" type="presOf" srcId="{6DDD21B3-9A86-415B-9CDA-5B4D7149B51B}" destId="{03D47E78-70D3-4CE1-90EB-C488ECB8004A}" srcOrd="0" destOrd="0" presId="urn:microsoft.com/office/officeart/2005/8/layout/vList5"/>
    <dgm:cxn modelId="{666E100C-8199-44D1-9258-9E747DBF03AA}" type="presOf" srcId="{3650816C-F5F7-4E4E-9735-C8BDBE6BB329}" destId="{1B0B01BC-2126-4FC4-9875-1EB3264AEFF6}" srcOrd="0" destOrd="1" presId="urn:microsoft.com/office/officeart/2005/8/layout/vList5"/>
    <dgm:cxn modelId="{5F4D5A12-B520-4468-9EDA-3885D03C1E9A}" type="presOf" srcId="{8F0669B3-E0A3-4DEC-8DF5-4A52E1EF5AD6}" destId="{07B843B6-2EE4-48C0-8CF3-4575C75B1AAF}" srcOrd="0" destOrd="0" presId="urn:microsoft.com/office/officeart/2005/8/layout/vList5"/>
    <dgm:cxn modelId="{35523A25-89E0-410C-AA81-009D512D3DC2}" srcId="{9FE7EF98-6BD2-49AE-AA94-856AE4E1F402}" destId="{5C78BB4B-95B7-48B2-8C63-E0E11498FCC4}" srcOrd="1" destOrd="0" parTransId="{60B386ED-416F-41B2-B3C6-3C69DB9DDAB1}" sibTransId="{2F049FBD-E4CD-46E5-A37E-39635E2A71D9}"/>
    <dgm:cxn modelId="{4B20CE2A-0EDD-4A42-9E6A-757F742D4B84}" srcId="{5C78BB4B-95B7-48B2-8C63-E0E11498FCC4}" destId="{A4FFFCF8-83E0-4901-8382-41A1002A45C6}" srcOrd="0" destOrd="0" parTransId="{211A7894-F7FE-44EE-97BC-21CB467749C3}" sibTransId="{EACCE14B-FE12-42A1-9852-9C9A43957A3B}"/>
    <dgm:cxn modelId="{C3147A3C-8E98-4747-993E-5B791593768A}" type="presOf" srcId="{6F1706B9-E93A-4AA3-A591-C02FEA801455}" destId="{1B0B01BC-2126-4FC4-9875-1EB3264AEFF6}" srcOrd="0" destOrd="0" presId="urn:microsoft.com/office/officeart/2005/8/layout/vList5"/>
    <dgm:cxn modelId="{72E2FD40-DEF0-4324-9FE9-EC092AD51E58}" type="presOf" srcId="{ED97E5C8-898A-4082-99AA-98772F52DC18}" destId="{F748D8F6-F5D9-4F61-9093-7413E2210286}" srcOrd="0" destOrd="0" presId="urn:microsoft.com/office/officeart/2005/8/layout/vList5"/>
    <dgm:cxn modelId="{CB9C8F44-619C-4B81-B0C1-1664EDE9498A}" type="presOf" srcId="{366F5F50-79B9-4C40-B351-85A2B4C1EDE6}" destId="{37C25E59-9795-450E-B73E-4BE8FBD1C9C3}" srcOrd="0" destOrd="0" presId="urn:microsoft.com/office/officeart/2005/8/layout/vList5"/>
    <dgm:cxn modelId="{60323646-C9BA-417D-91D7-681F82D3D532}" srcId="{366F5F50-79B9-4C40-B351-85A2B4C1EDE6}" destId="{6F1706B9-E93A-4AA3-A591-C02FEA801455}" srcOrd="0" destOrd="0" parTransId="{CC7320D6-3072-4B88-A406-FC91DAD1C581}" sibTransId="{22FF6800-CC42-4BEF-A793-2C02419D5391}"/>
    <dgm:cxn modelId="{DFE5CF4C-8719-4A75-8B8D-4559D835F9F2}" srcId="{6DDD21B3-9A86-415B-9CDA-5B4D7149B51B}" destId="{BC2E100C-3CCE-44A1-B0BD-5F65828A9E84}" srcOrd="0" destOrd="0" parTransId="{4234CE37-0FDA-46EE-93D7-405DFDAD78DA}" sibTransId="{B9E17A1D-6F4C-4A91-97D7-1D4D1AAE192B}"/>
    <dgm:cxn modelId="{84311970-C88D-449E-901A-046B16567801}" type="presOf" srcId="{518C7192-5E3B-4427-9154-818B8ED10F9D}" destId="{DA621486-5515-401A-B2E9-6E835E385994}" srcOrd="0" destOrd="1" presId="urn:microsoft.com/office/officeart/2005/8/layout/vList5"/>
    <dgm:cxn modelId="{EEE98371-5BFB-4AE0-BA04-6CFE366C968B}" srcId="{366F5F50-79B9-4C40-B351-85A2B4C1EDE6}" destId="{3650816C-F5F7-4E4E-9735-C8BDBE6BB329}" srcOrd="1" destOrd="0" parTransId="{30CB390B-F195-4C76-936B-03121E0B10BF}" sibTransId="{8B28072E-BDAA-4CCD-B469-68BDD8872D70}"/>
    <dgm:cxn modelId="{22AD3C56-8F89-44F2-96C7-6E5127B7433B}" srcId="{9FE7EF98-6BD2-49AE-AA94-856AE4E1F402}" destId="{6DDD21B3-9A86-415B-9CDA-5B4D7149B51B}" srcOrd="3" destOrd="0" parTransId="{5FDE5616-9136-4261-B8AA-FF8CCF994C39}" sibTransId="{B08EBC3F-F2A0-4EA2-8EB8-54605ABB1083}"/>
    <dgm:cxn modelId="{7AE0B87B-C361-4AF6-BC00-6DB8259CE810}" srcId="{5C78BB4B-95B7-48B2-8C63-E0E11498FCC4}" destId="{518C7192-5E3B-4427-9154-818B8ED10F9D}" srcOrd="1" destOrd="0" parTransId="{BA0AFC5E-352B-4B61-BA06-EB97EBABFAD0}" sibTransId="{A2AF2B25-6A66-4C11-B115-36369CFC410A}"/>
    <dgm:cxn modelId="{6D501C7D-C06D-4186-96A1-FD6D5C619EBF}" type="presOf" srcId="{9FE7EF98-6BD2-49AE-AA94-856AE4E1F402}" destId="{882DC82C-A49D-47AC-8F0F-996A3D98250B}" srcOrd="0" destOrd="0" presId="urn:microsoft.com/office/officeart/2005/8/layout/vList5"/>
    <dgm:cxn modelId="{E723BE8F-345E-40D4-9504-5E135C838738}" type="presOf" srcId="{5C78BB4B-95B7-48B2-8C63-E0E11498FCC4}" destId="{292EC230-7199-4288-90CC-909B0562B758}" srcOrd="0" destOrd="0" presId="urn:microsoft.com/office/officeart/2005/8/layout/vList5"/>
    <dgm:cxn modelId="{BD1E3390-E07E-462F-8011-420791A531C6}" srcId="{ED97E5C8-898A-4082-99AA-98772F52DC18}" destId="{8F0669B3-E0A3-4DEC-8DF5-4A52E1EF5AD6}" srcOrd="0" destOrd="0" parTransId="{1218900B-8BB0-4D98-8148-C340C10919CB}" sibTransId="{5A405F29-DF3A-43F8-8E84-697BCEB109E8}"/>
    <dgm:cxn modelId="{BDD37F9B-B910-44BC-8E3D-84D17F9D1C99}" srcId="{9FE7EF98-6BD2-49AE-AA94-856AE4E1F402}" destId="{ED97E5C8-898A-4082-99AA-98772F52DC18}" srcOrd="2" destOrd="0" parTransId="{8B04B24F-EF02-443C-86DD-A40C79843071}" sibTransId="{2337526F-D094-4559-9FF3-F5AA9C7DB4AC}"/>
    <dgm:cxn modelId="{0F785FAC-0693-498F-918B-438B2D7AE58E}" type="presOf" srcId="{A4FFFCF8-83E0-4901-8382-41A1002A45C6}" destId="{DA621486-5515-401A-B2E9-6E835E385994}" srcOrd="0" destOrd="0" presId="urn:microsoft.com/office/officeart/2005/8/layout/vList5"/>
    <dgm:cxn modelId="{C86CF0B0-EA25-4910-8EC1-95F21C0C46A7}" srcId="{9FE7EF98-6BD2-49AE-AA94-856AE4E1F402}" destId="{366F5F50-79B9-4C40-B351-85A2B4C1EDE6}" srcOrd="0" destOrd="0" parTransId="{498CD2C6-3F70-4340-A63D-6E01A7276125}" sibTransId="{4A4DA5AC-7B92-4BD7-A21F-99E0E475AA28}"/>
    <dgm:cxn modelId="{4BB61CC3-C5DA-4DA8-BCBE-4D6C5DBA3754}" type="presOf" srcId="{BC2E100C-3CCE-44A1-B0BD-5F65828A9E84}" destId="{A5F83387-22AF-4CE4-A4A4-1026DACC0F13}" srcOrd="0" destOrd="0" presId="urn:microsoft.com/office/officeart/2005/8/layout/vList5"/>
    <dgm:cxn modelId="{9B13FE81-BC8B-4DD2-87D6-10CFBAB426E0}" type="presParOf" srcId="{882DC82C-A49D-47AC-8F0F-996A3D98250B}" destId="{74E640E1-8D79-4F8A-B79E-B941DBDB37E6}" srcOrd="0" destOrd="0" presId="urn:microsoft.com/office/officeart/2005/8/layout/vList5"/>
    <dgm:cxn modelId="{31620702-91D0-4CDA-A9A0-1C7EBA725FE2}" type="presParOf" srcId="{74E640E1-8D79-4F8A-B79E-B941DBDB37E6}" destId="{37C25E59-9795-450E-B73E-4BE8FBD1C9C3}" srcOrd="0" destOrd="0" presId="urn:microsoft.com/office/officeart/2005/8/layout/vList5"/>
    <dgm:cxn modelId="{FDF8D6EE-468E-4567-B936-AA6460B8FB23}" type="presParOf" srcId="{74E640E1-8D79-4F8A-B79E-B941DBDB37E6}" destId="{1B0B01BC-2126-4FC4-9875-1EB3264AEFF6}" srcOrd="1" destOrd="0" presId="urn:microsoft.com/office/officeart/2005/8/layout/vList5"/>
    <dgm:cxn modelId="{D08F3B77-C8F5-4D84-9FCF-2AA2BB148875}" type="presParOf" srcId="{882DC82C-A49D-47AC-8F0F-996A3D98250B}" destId="{C34BDDE5-2105-4069-ADB5-DEB5910A262B}" srcOrd="1" destOrd="0" presId="urn:microsoft.com/office/officeart/2005/8/layout/vList5"/>
    <dgm:cxn modelId="{31EAF53D-A636-4776-BFC6-EE1A9507F651}" type="presParOf" srcId="{882DC82C-A49D-47AC-8F0F-996A3D98250B}" destId="{2DC7F306-F3F2-4A7E-AF6D-E30ACA1F2C39}" srcOrd="2" destOrd="0" presId="urn:microsoft.com/office/officeart/2005/8/layout/vList5"/>
    <dgm:cxn modelId="{875621EC-C56B-4024-82B3-434BEC950FF2}" type="presParOf" srcId="{2DC7F306-F3F2-4A7E-AF6D-E30ACA1F2C39}" destId="{292EC230-7199-4288-90CC-909B0562B758}" srcOrd="0" destOrd="0" presId="urn:microsoft.com/office/officeart/2005/8/layout/vList5"/>
    <dgm:cxn modelId="{A6E4677F-B283-48D7-9AED-E46F2C0D4583}" type="presParOf" srcId="{2DC7F306-F3F2-4A7E-AF6D-E30ACA1F2C39}" destId="{DA621486-5515-401A-B2E9-6E835E385994}" srcOrd="1" destOrd="0" presId="urn:microsoft.com/office/officeart/2005/8/layout/vList5"/>
    <dgm:cxn modelId="{9534DEDC-A8A2-41AF-B9D8-110E2A9D41C1}" type="presParOf" srcId="{882DC82C-A49D-47AC-8F0F-996A3D98250B}" destId="{8D65412C-93A1-4CD2-91DF-246E7D2F79A1}" srcOrd="3" destOrd="0" presId="urn:microsoft.com/office/officeart/2005/8/layout/vList5"/>
    <dgm:cxn modelId="{F72003F4-E255-47F0-92D4-1C5DB9E7C04F}" type="presParOf" srcId="{882DC82C-A49D-47AC-8F0F-996A3D98250B}" destId="{1E483558-7825-4A3D-A98E-80004811866F}" srcOrd="4" destOrd="0" presId="urn:microsoft.com/office/officeart/2005/8/layout/vList5"/>
    <dgm:cxn modelId="{FB9383A3-2DFF-4FFF-AA85-8BA5B91F91FA}" type="presParOf" srcId="{1E483558-7825-4A3D-A98E-80004811866F}" destId="{F748D8F6-F5D9-4F61-9093-7413E2210286}" srcOrd="0" destOrd="0" presId="urn:microsoft.com/office/officeart/2005/8/layout/vList5"/>
    <dgm:cxn modelId="{DA504206-9DD3-469A-B0CF-10478A5E9CFB}" type="presParOf" srcId="{1E483558-7825-4A3D-A98E-80004811866F}" destId="{07B843B6-2EE4-48C0-8CF3-4575C75B1AAF}" srcOrd="1" destOrd="0" presId="urn:microsoft.com/office/officeart/2005/8/layout/vList5"/>
    <dgm:cxn modelId="{7E732798-194F-4B91-AF9D-0AEC8EC22FB6}" type="presParOf" srcId="{882DC82C-A49D-47AC-8F0F-996A3D98250B}" destId="{42200D2B-40A4-4FAD-BA86-D652C757250F}" srcOrd="5" destOrd="0" presId="urn:microsoft.com/office/officeart/2005/8/layout/vList5"/>
    <dgm:cxn modelId="{7385BFC6-6527-4F0B-A5D1-1B29E76BA4E7}" type="presParOf" srcId="{882DC82C-A49D-47AC-8F0F-996A3D98250B}" destId="{E6A0D129-8873-4254-8DB8-03D7434972FF}" srcOrd="6" destOrd="0" presId="urn:microsoft.com/office/officeart/2005/8/layout/vList5"/>
    <dgm:cxn modelId="{DA97C4E8-DA41-4D7C-B588-45836B0AB97D}" type="presParOf" srcId="{E6A0D129-8873-4254-8DB8-03D7434972FF}" destId="{03D47E78-70D3-4CE1-90EB-C488ECB8004A}" srcOrd="0" destOrd="0" presId="urn:microsoft.com/office/officeart/2005/8/layout/vList5"/>
    <dgm:cxn modelId="{7AECA104-E8DC-4C2C-BA7A-79BF8C05FB52}" type="presParOf" srcId="{E6A0D129-8873-4254-8DB8-03D7434972FF}" destId="{A5F83387-22AF-4CE4-A4A4-1026DACC0F1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7EF98-6BD2-49AE-AA94-856AE4E1F40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CO"/>
        </a:p>
      </dgm:t>
    </dgm:pt>
    <dgm:pt modelId="{366F5F50-79B9-4C40-B351-85A2B4C1EDE6}">
      <dgm:prSet phldrT="[Texto]" custT="1"/>
      <dgm:spPr/>
      <dgm:t>
        <a:bodyPr/>
        <a:lstStyle/>
        <a:p>
          <a:r>
            <a:rPr lang="es-ES" sz="1800" dirty="0">
              <a:latin typeface="Arial" panose="020B0604020202020204" pitchFamily="34" charset="0"/>
              <a:cs typeface="Arial" panose="020B0604020202020204" pitchFamily="34" charset="0"/>
            </a:rPr>
            <a:t>Apoyo a la implementación PDET</a:t>
          </a:r>
        </a:p>
        <a:p>
          <a:r>
            <a:rPr lang="es-ES" sz="1400" b="1" dirty="0">
              <a:solidFill>
                <a:schemeClr val="tx1"/>
              </a:solidFill>
              <a:latin typeface="Arial" panose="020B0604020202020204" pitchFamily="34" charset="0"/>
              <a:cs typeface="Arial" panose="020B0604020202020204" pitchFamily="34" charset="0"/>
            </a:rPr>
            <a:t>Desfinanciado en 36% - $ 4.612</a:t>
          </a:r>
          <a:endParaRPr lang="es-CO" sz="1400" b="1" dirty="0">
            <a:solidFill>
              <a:schemeClr val="tx1"/>
            </a:solidFill>
            <a:latin typeface="Arial" panose="020B0604020202020204" pitchFamily="34" charset="0"/>
            <a:cs typeface="Arial" panose="020B0604020202020204" pitchFamily="34" charset="0"/>
          </a:endParaRPr>
        </a:p>
      </dgm:t>
    </dgm:pt>
    <dgm:pt modelId="{498CD2C6-3F70-4340-A63D-6E01A7276125}" type="parTrans" cxnId="{C86CF0B0-EA25-4910-8EC1-95F21C0C46A7}">
      <dgm:prSet/>
      <dgm:spPr/>
      <dgm:t>
        <a:bodyPr/>
        <a:lstStyle/>
        <a:p>
          <a:endParaRPr lang="es-CO">
            <a:latin typeface="Arial" panose="020B0604020202020204" pitchFamily="34" charset="0"/>
            <a:cs typeface="Arial" panose="020B0604020202020204" pitchFamily="34" charset="0"/>
          </a:endParaRPr>
        </a:p>
      </dgm:t>
    </dgm:pt>
    <dgm:pt modelId="{4A4DA5AC-7B92-4BD7-A21F-99E0E475AA28}" type="sibTrans" cxnId="{C86CF0B0-EA25-4910-8EC1-95F21C0C46A7}">
      <dgm:prSet/>
      <dgm:spPr/>
      <dgm:t>
        <a:bodyPr/>
        <a:lstStyle/>
        <a:p>
          <a:endParaRPr lang="es-CO">
            <a:latin typeface="Arial" panose="020B0604020202020204" pitchFamily="34" charset="0"/>
            <a:cs typeface="Arial" panose="020B0604020202020204" pitchFamily="34" charset="0"/>
          </a:endParaRPr>
        </a:p>
      </dgm:t>
    </dgm:pt>
    <dgm:pt modelId="{6F1706B9-E93A-4AA3-A591-C02FEA801455}">
      <dgm:prSet phldrT="[Texto]" custT="1"/>
      <dgm:spPr/>
      <dgm:t>
        <a:bodyPr/>
        <a:lstStyle/>
        <a:p>
          <a:r>
            <a:rPr lang="es-ES" sz="1400" dirty="0">
              <a:latin typeface="Arial" panose="020B0604020202020204" pitchFamily="34" charset="0"/>
              <a:cs typeface="Arial" panose="020B0604020202020204" pitchFamily="34" charset="0"/>
            </a:rPr>
            <a:t>Presencia institucional en 170 municipios</a:t>
          </a:r>
          <a:endParaRPr lang="es-CO" sz="1400" dirty="0">
            <a:latin typeface="Arial" panose="020B0604020202020204" pitchFamily="34" charset="0"/>
            <a:cs typeface="Arial" panose="020B0604020202020204" pitchFamily="34" charset="0"/>
          </a:endParaRPr>
        </a:p>
      </dgm:t>
    </dgm:pt>
    <dgm:pt modelId="{CC7320D6-3072-4B88-A406-FC91DAD1C581}" type="parTrans" cxnId="{60323646-C9BA-417D-91D7-681F82D3D532}">
      <dgm:prSet/>
      <dgm:spPr/>
      <dgm:t>
        <a:bodyPr/>
        <a:lstStyle/>
        <a:p>
          <a:endParaRPr lang="es-CO">
            <a:latin typeface="Arial" panose="020B0604020202020204" pitchFamily="34" charset="0"/>
            <a:cs typeface="Arial" panose="020B0604020202020204" pitchFamily="34" charset="0"/>
          </a:endParaRPr>
        </a:p>
      </dgm:t>
    </dgm:pt>
    <dgm:pt modelId="{22FF6800-CC42-4BEF-A793-2C02419D5391}" type="sibTrans" cxnId="{60323646-C9BA-417D-91D7-681F82D3D532}">
      <dgm:prSet/>
      <dgm:spPr/>
      <dgm:t>
        <a:bodyPr/>
        <a:lstStyle/>
        <a:p>
          <a:endParaRPr lang="es-CO">
            <a:latin typeface="Arial" panose="020B0604020202020204" pitchFamily="34" charset="0"/>
            <a:cs typeface="Arial" panose="020B0604020202020204" pitchFamily="34" charset="0"/>
          </a:endParaRPr>
        </a:p>
      </dgm:t>
    </dgm:pt>
    <dgm:pt modelId="{8F0669B3-E0A3-4DEC-8DF5-4A52E1EF5AD6}">
      <dgm:prSet phldrT="[Texto]" custT="1"/>
      <dgm:spPr/>
      <dgm:t>
        <a:bodyPr/>
        <a:lstStyle/>
        <a:p>
          <a:r>
            <a:rPr lang="es-ES"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135 proyectos estructurados</a:t>
          </a:r>
          <a:endParaRPr lang="es-CO" sz="1100" kern="1200" dirty="0">
            <a:latin typeface="Arial" panose="020B0604020202020204" pitchFamily="34" charset="0"/>
            <a:cs typeface="Arial" panose="020B0604020202020204" pitchFamily="34" charset="0"/>
          </a:endParaRPr>
        </a:p>
      </dgm:t>
    </dgm:pt>
    <dgm:pt modelId="{1218900B-8BB0-4D98-8148-C340C10919CB}" type="parTrans" cxnId="{BD1E3390-E07E-462F-8011-420791A531C6}">
      <dgm:prSet/>
      <dgm:spPr/>
      <dgm:t>
        <a:bodyPr/>
        <a:lstStyle/>
        <a:p>
          <a:endParaRPr lang="es-CO">
            <a:latin typeface="Arial" panose="020B0604020202020204" pitchFamily="34" charset="0"/>
            <a:cs typeface="Arial" panose="020B0604020202020204" pitchFamily="34" charset="0"/>
          </a:endParaRPr>
        </a:p>
      </dgm:t>
    </dgm:pt>
    <dgm:pt modelId="{5A405F29-DF3A-43F8-8E84-697BCEB109E8}" type="sibTrans" cxnId="{BD1E3390-E07E-462F-8011-420791A531C6}">
      <dgm:prSet/>
      <dgm:spPr/>
      <dgm:t>
        <a:bodyPr/>
        <a:lstStyle/>
        <a:p>
          <a:endParaRPr lang="es-CO">
            <a:latin typeface="Arial" panose="020B0604020202020204" pitchFamily="34" charset="0"/>
            <a:cs typeface="Arial" panose="020B0604020202020204" pitchFamily="34" charset="0"/>
          </a:endParaRPr>
        </a:p>
      </dgm:t>
    </dgm:pt>
    <dgm:pt modelId="{6DDD21B3-9A86-415B-9CDA-5B4D7149B51B}">
      <dgm:prSet phldrT="[Texto]" custT="1"/>
      <dgm:spPr/>
      <dgm:t>
        <a:bodyPr/>
        <a:lstStyle/>
        <a:p>
          <a:r>
            <a:rPr lang="es-CO" sz="1800" dirty="0">
              <a:latin typeface="Arial" panose="020B0604020202020204" pitchFamily="34" charset="0"/>
              <a:cs typeface="Arial" panose="020B0604020202020204" pitchFamily="34" charset="0"/>
            </a:rPr>
            <a:t>Implementación de las tecnologías de información y comunicaciones</a:t>
          </a:r>
        </a:p>
        <a:p>
          <a:r>
            <a:rPr lang="es-ES" sz="1400" b="1" dirty="0">
              <a:solidFill>
                <a:schemeClr val="tx1"/>
              </a:solidFill>
              <a:latin typeface="Arial" panose="020B0604020202020204" pitchFamily="34" charset="0"/>
              <a:cs typeface="Arial" panose="020B0604020202020204" pitchFamily="34" charset="0"/>
            </a:rPr>
            <a:t>Desfinanciado en 37% -   $ 3.239</a:t>
          </a:r>
          <a:endParaRPr lang="es-CO" sz="1400" dirty="0">
            <a:latin typeface="Arial" panose="020B0604020202020204" pitchFamily="34" charset="0"/>
            <a:cs typeface="Arial" panose="020B0604020202020204" pitchFamily="34" charset="0"/>
          </a:endParaRPr>
        </a:p>
      </dgm:t>
    </dgm:pt>
    <dgm:pt modelId="{5FDE5616-9136-4261-B8AA-FF8CCF994C39}" type="parTrans" cxnId="{22AD3C56-8F89-44F2-96C7-6E5127B7433B}">
      <dgm:prSet/>
      <dgm:spPr/>
      <dgm:t>
        <a:bodyPr/>
        <a:lstStyle/>
        <a:p>
          <a:endParaRPr lang="es-CO">
            <a:latin typeface="Arial" panose="020B0604020202020204" pitchFamily="34" charset="0"/>
            <a:cs typeface="Arial" panose="020B0604020202020204" pitchFamily="34" charset="0"/>
          </a:endParaRPr>
        </a:p>
      </dgm:t>
    </dgm:pt>
    <dgm:pt modelId="{B08EBC3F-F2A0-4EA2-8EB8-54605ABB1083}" type="sibTrans" cxnId="{22AD3C56-8F89-44F2-96C7-6E5127B7433B}">
      <dgm:prSet/>
      <dgm:spPr/>
      <dgm:t>
        <a:bodyPr/>
        <a:lstStyle/>
        <a:p>
          <a:endParaRPr lang="es-CO">
            <a:latin typeface="Arial" panose="020B0604020202020204" pitchFamily="34" charset="0"/>
            <a:cs typeface="Arial" panose="020B0604020202020204" pitchFamily="34" charset="0"/>
          </a:endParaRPr>
        </a:p>
      </dgm:t>
    </dgm:pt>
    <dgm:pt modelId="{B33932D3-A53D-4508-8C79-D1B44181F378}">
      <dgm:prSet phldrT="[Texto]" custT="1"/>
      <dgm:spPr/>
      <dgm:t>
        <a:bodyPr/>
        <a:lstStyle/>
        <a:p>
          <a:r>
            <a:rPr lang="es-ES" sz="1800" dirty="0">
              <a:latin typeface="Arial" panose="020B0604020202020204" pitchFamily="34" charset="0"/>
              <a:cs typeface="Arial" panose="020B0604020202020204" pitchFamily="34" charset="0"/>
            </a:rPr>
            <a:t>Estrategia de Cofinanciación de Proyectos                         </a:t>
          </a:r>
          <a:r>
            <a:rPr lang="es-ES" sz="1400" b="1" dirty="0">
              <a:solidFill>
                <a:schemeClr val="tx1"/>
              </a:solidFill>
              <a:latin typeface="Arial" panose="020B0604020202020204" pitchFamily="34" charset="0"/>
              <a:cs typeface="Arial" panose="020B0604020202020204" pitchFamily="34" charset="0"/>
            </a:rPr>
            <a:t>Desfinanciado en 89% -  $ 59.911</a:t>
          </a:r>
          <a:endParaRPr lang="es-CO" sz="1400" dirty="0">
            <a:latin typeface="Arial" panose="020B0604020202020204" pitchFamily="34" charset="0"/>
            <a:cs typeface="Arial" panose="020B0604020202020204" pitchFamily="34" charset="0"/>
          </a:endParaRPr>
        </a:p>
      </dgm:t>
    </dgm:pt>
    <dgm:pt modelId="{971DDF04-7C02-4AC6-846A-EA4DED186E13}" type="parTrans" cxnId="{86F25292-069A-4D16-BBD7-DB7E243F03AD}">
      <dgm:prSet/>
      <dgm:spPr/>
      <dgm:t>
        <a:bodyPr/>
        <a:lstStyle/>
        <a:p>
          <a:endParaRPr lang="es-CO">
            <a:latin typeface="Arial" panose="020B0604020202020204" pitchFamily="34" charset="0"/>
            <a:cs typeface="Arial" panose="020B0604020202020204" pitchFamily="34" charset="0"/>
          </a:endParaRPr>
        </a:p>
      </dgm:t>
    </dgm:pt>
    <dgm:pt modelId="{0127EF8B-94A6-4530-871F-931ED1113436}" type="sibTrans" cxnId="{86F25292-069A-4D16-BBD7-DB7E243F03AD}">
      <dgm:prSet/>
      <dgm:spPr/>
      <dgm:t>
        <a:bodyPr/>
        <a:lstStyle/>
        <a:p>
          <a:endParaRPr lang="es-CO">
            <a:latin typeface="Arial" panose="020B0604020202020204" pitchFamily="34" charset="0"/>
            <a:cs typeface="Arial" panose="020B0604020202020204" pitchFamily="34" charset="0"/>
          </a:endParaRPr>
        </a:p>
      </dgm:t>
    </dgm:pt>
    <dgm:pt modelId="{BC2E100C-3CCE-44A1-B0BD-5F65828A9E84}">
      <dgm:prSet phldrT="[Texto]" custT="1"/>
      <dgm:spPr/>
      <dgm:t>
        <a:bodyPr/>
        <a:lstStyle/>
        <a:p>
          <a:endParaRPr lang="es-CO" sz="1100" dirty="0">
            <a:latin typeface="Arial" panose="020B0604020202020204" pitchFamily="34" charset="0"/>
            <a:cs typeface="Arial" panose="020B0604020202020204" pitchFamily="34" charset="0"/>
          </a:endParaRPr>
        </a:p>
      </dgm:t>
    </dgm:pt>
    <dgm:pt modelId="{4234CE37-0FDA-46EE-93D7-405DFDAD78DA}" type="parTrans" cxnId="{DFE5CF4C-8719-4A75-8B8D-4559D835F9F2}">
      <dgm:prSet/>
      <dgm:spPr/>
      <dgm:t>
        <a:bodyPr/>
        <a:lstStyle/>
        <a:p>
          <a:endParaRPr lang="es-CO">
            <a:latin typeface="Arial" panose="020B0604020202020204" pitchFamily="34" charset="0"/>
            <a:cs typeface="Arial" panose="020B0604020202020204" pitchFamily="34" charset="0"/>
          </a:endParaRPr>
        </a:p>
      </dgm:t>
    </dgm:pt>
    <dgm:pt modelId="{B9E17A1D-6F4C-4A91-97D7-1D4D1AAE192B}" type="sibTrans" cxnId="{DFE5CF4C-8719-4A75-8B8D-4559D835F9F2}">
      <dgm:prSet/>
      <dgm:spPr/>
      <dgm:t>
        <a:bodyPr/>
        <a:lstStyle/>
        <a:p>
          <a:endParaRPr lang="es-CO">
            <a:latin typeface="Arial" panose="020B0604020202020204" pitchFamily="34" charset="0"/>
            <a:cs typeface="Arial" panose="020B0604020202020204" pitchFamily="34" charset="0"/>
          </a:endParaRPr>
        </a:p>
      </dgm:t>
    </dgm:pt>
    <dgm:pt modelId="{ED97E5C8-898A-4082-99AA-98772F52DC18}">
      <dgm:prSet phldrT="[Texto]" custT="1"/>
      <dgm:spPr/>
      <dgm:t>
        <a:bodyPr/>
        <a:lstStyle/>
        <a:p>
          <a:br>
            <a:rPr lang="es-CO" sz="1800" dirty="0">
              <a:latin typeface="Arial" panose="020B0604020202020204" pitchFamily="34" charset="0"/>
              <a:cs typeface="Arial" panose="020B0604020202020204" pitchFamily="34" charset="0"/>
            </a:rPr>
          </a:br>
          <a:r>
            <a:rPr lang="es-ES" sz="1800" u="none" strike="noStrike" dirty="0">
              <a:effectLst/>
              <a:latin typeface="Arial" panose="020B0604020202020204" pitchFamily="34" charset="0"/>
              <a:cs typeface="Arial" panose="020B0604020202020204" pitchFamily="34" charset="0"/>
            </a:rPr>
            <a:t>Reactivación Económica, social y ambientales </a:t>
          </a:r>
        </a:p>
        <a:p>
          <a:r>
            <a:rPr lang="es-ES" sz="1400" b="1" dirty="0">
              <a:solidFill>
                <a:schemeClr val="tx1"/>
              </a:solidFill>
              <a:latin typeface="Arial" panose="020B0604020202020204" pitchFamily="34" charset="0"/>
              <a:cs typeface="Arial" panose="020B0604020202020204" pitchFamily="34" charset="0"/>
            </a:rPr>
            <a:t>Desfinanciado en 9% - $ 2.951</a:t>
          </a:r>
          <a:endParaRPr lang="es-ES" sz="1400" u="none" strike="noStrike" dirty="0">
            <a:effectLst/>
            <a:latin typeface="Arial" panose="020B0604020202020204" pitchFamily="34" charset="0"/>
            <a:cs typeface="Arial" panose="020B0604020202020204" pitchFamily="34" charset="0"/>
          </a:endParaRPr>
        </a:p>
        <a:p>
          <a:endParaRPr lang="es-CO" sz="1800" dirty="0">
            <a:latin typeface="Arial" panose="020B0604020202020204" pitchFamily="34" charset="0"/>
            <a:cs typeface="Arial" panose="020B0604020202020204" pitchFamily="34" charset="0"/>
          </a:endParaRPr>
        </a:p>
      </dgm:t>
    </dgm:pt>
    <dgm:pt modelId="{2337526F-D094-4559-9FF3-F5AA9C7DB4AC}" type="sibTrans" cxnId="{BDD37F9B-B910-44BC-8E3D-84D17F9D1C99}">
      <dgm:prSet/>
      <dgm:spPr/>
      <dgm:t>
        <a:bodyPr/>
        <a:lstStyle/>
        <a:p>
          <a:endParaRPr lang="es-CO">
            <a:latin typeface="Arial" panose="020B0604020202020204" pitchFamily="34" charset="0"/>
            <a:cs typeface="Arial" panose="020B0604020202020204" pitchFamily="34" charset="0"/>
          </a:endParaRPr>
        </a:p>
      </dgm:t>
    </dgm:pt>
    <dgm:pt modelId="{8B04B24F-EF02-443C-86DD-A40C79843071}" type="parTrans" cxnId="{BDD37F9B-B910-44BC-8E3D-84D17F9D1C99}">
      <dgm:prSet/>
      <dgm:spPr/>
      <dgm:t>
        <a:bodyPr/>
        <a:lstStyle/>
        <a:p>
          <a:endParaRPr lang="es-CO">
            <a:latin typeface="Arial" panose="020B0604020202020204" pitchFamily="34" charset="0"/>
            <a:cs typeface="Arial" panose="020B0604020202020204" pitchFamily="34" charset="0"/>
          </a:endParaRPr>
        </a:p>
      </dgm:t>
    </dgm:pt>
    <dgm:pt modelId="{89C5905D-6C0F-4D0A-A57C-E9E0A06C95AA}">
      <dgm:prSet custT="1"/>
      <dgm:spPr/>
      <dgm:t>
        <a:bodyPr/>
        <a:lstStyle/>
        <a:p>
          <a:r>
            <a:rPr lang="es-ES" sz="1400" dirty="0">
              <a:latin typeface="Arial" panose="020B0604020202020204" pitchFamily="34" charset="0"/>
              <a:cs typeface="Arial" panose="020B0604020202020204" pitchFamily="34" charset="0"/>
            </a:rPr>
            <a:t>Contribuir en la cofinanciación de 32 proyectos que agilicen su ejecución</a:t>
          </a:r>
          <a:endParaRPr lang="es-CO" sz="1400" dirty="0">
            <a:latin typeface="Arial" panose="020B0604020202020204" pitchFamily="34" charset="0"/>
            <a:cs typeface="Arial" panose="020B0604020202020204" pitchFamily="34" charset="0"/>
          </a:endParaRPr>
        </a:p>
      </dgm:t>
    </dgm:pt>
    <dgm:pt modelId="{E3BE04D1-972D-45CC-A87B-FE599639FAD8}" type="parTrans" cxnId="{8E4A786B-8A18-417D-BF14-5EF2AC3BDEDC}">
      <dgm:prSet/>
      <dgm:spPr/>
      <dgm:t>
        <a:bodyPr/>
        <a:lstStyle/>
        <a:p>
          <a:endParaRPr lang="es-CO"/>
        </a:p>
      </dgm:t>
    </dgm:pt>
    <dgm:pt modelId="{E0EDE94B-32E6-4F7E-A26D-7693D983B03D}" type="sibTrans" cxnId="{8E4A786B-8A18-417D-BF14-5EF2AC3BDEDC}">
      <dgm:prSet/>
      <dgm:spPr/>
      <dgm:t>
        <a:bodyPr/>
        <a:lstStyle/>
        <a:p>
          <a:endParaRPr lang="es-CO"/>
        </a:p>
      </dgm:t>
    </dgm:pt>
    <dgm:pt modelId="{1265FB62-EFC0-4B01-B884-65045F46440C}">
      <dgm:prSet phldrT="[Texto]" custT="1"/>
      <dgm:spPr/>
      <dgm:t>
        <a:bodyPr/>
        <a:lstStyle/>
        <a:p>
          <a:r>
            <a:rPr lang="es-ES" sz="1400" dirty="0">
              <a:latin typeface="Arial" panose="020B0604020202020204" pitchFamily="34" charset="0"/>
              <a:cs typeface="Arial" panose="020B0604020202020204" pitchFamily="34" charset="0"/>
            </a:rPr>
            <a:t>Fortalecimiento de grupos motor </a:t>
          </a:r>
          <a:endParaRPr lang="es-CO" sz="1400" dirty="0">
            <a:latin typeface="Arial" panose="020B0604020202020204" pitchFamily="34" charset="0"/>
            <a:cs typeface="Arial" panose="020B0604020202020204" pitchFamily="34" charset="0"/>
          </a:endParaRPr>
        </a:p>
      </dgm:t>
    </dgm:pt>
    <dgm:pt modelId="{1EDAAB0F-D2AC-481E-B483-D9FAC44D7EB2}" type="parTrans" cxnId="{A9D24D7F-FBB1-4682-9D73-63056206380D}">
      <dgm:prSet/>
      <dgm:spPr/>
      <dgm:t>
        <a:bodyPr/>
        <a:lstStyle/>
        <a:p>
          <a:endParaRPr lang="es-CO"/>
        </a:p>
      </dgm:t>
    </dgm:pt>
    <dgm:pt modelId="{3723671E-CCA6-433B-832D-AD9981F70D7B}" type="sibTrans" cxnId="{A9D24D7F-FBB1-4682-9D73-63056206380D}">
      <dgm:prSet/>
      <dgm:spPr/>
      <dgm:t>
        <a:bodyPr/>
        <a:lstStyle/>
        <a:p>
          <a:endParaRPr lang="es-CO"/>
        </a:p>
      </dgm:t>
    </dgm:pt>
    <dgm:pt modelId="{DBA5F0E4-0840-4222-A4C9-DCBC45C55948}">
      <dgm:prSet phldrT="[Texto]" custT="1"/>
      <dgm:spPr/>
      <dgm:t>
        <a:bodyPr/>
        <a:lstStyle/>
        <a:p>
          <a:r>
            <a:rPr lang="es-ES" sz="1400" dirty="0">
              <a:latin typeface="Arial" panose="020B0604020202020204" pitchFamily="34" charset="0"/>
              <a:cs typeface="Arial" panose="020B0604020202020204" pitchFamily="34" charset="0"/>
            </a:rPr>
            <a:t>Gestión de oferta para 4.921 iniciativas </a:t>
          </a:r>
          <a:endParaRPr lang="es-CO" sz="1400" dirty="0">
            <a:latin typeface="Arial" panose="020B0604020202020204" pitchFamily="34" charset="0"/>
            <a:cs typeface="Arial" panose="020B0604020202020204" pitchFamily="34" charset="0"/>
          </a:endParaRPr>
        </a:p>
      </dgm:t>
    </dgm:pt>
    <dgm:pt modelId="{D29588B2-CC7F-460D-90BD-15ED6CE82F7A}" type="parTrans" cxnId="{4A5A1E9D-3551-42F4-A7D1-50CA03B5EA17}">
      <dgm:prSet/>
      <dgm:spPr/>
      <dgm:t>
        <a:bodyPr/>
        <a:lstStyle/>
        <a:p>
          <a:endParaRPr lang="es-CO"/>
        </a:p>
      </dgm:t>
    </dgm:pt>
    <dgm:pt modelId="{80415791-0963-40F8-A084-9E3F48256AA2}" type="sibTrans" cxnId="{4A5A1E9D-3551-42F4-A7D1-50CA03B5EA17}">
      <dgm:prSet/>
      <dgm:spPr/>
      <dgm:t>
        <a:bodyPr/>
        <a:lstStyle/>
        <a:p>
          <a:endParaRPr lang="es-CO"/>
        </a:p>
      </dgm:t>
    </dgm:pt>
    <dgm:pt modelId="{713E27CC-B9D1-4896-8951-2478CEC77215}">
      <dgm:prSet phldrT="[Texto]" custT="1"/>
      <dgm:spPr/>
      <dgm:t>
        <a:bodyPr/>
        <a:lstStyle/>
        <a:p>
          <a:r>
            <a:rPr lang="es-ES" sz="1400" kern="1200" dirty="0">
              <a:latin typeface="Arial" panose="020B0604020202020204" pitchFamily="34" charset="0"/>
              <a:cs typeface="Arial" panose="020B0604020202020204" pitchFamily="34" charset="0"/>
            </a:rPr>
            <a:t>Proseguir con la implementación de proyectos, dentro de los cuales  se priorizan </a:t>
          </a:r>
          <a:r>
            <a:rPr lang="es-ES" sz="1400" b="1" kern="1200" dirty="0">
              <a:latin typeface="Arial" panose="020B0604020202020204" pitchFamily="34" charset="0"/>
              <a:cs typeface="Arial" panose="020B0604020202020204" pitchFamily="34" charset="0"/>
            </a:rPr>
            <a:t>5 proyectos integradores</a:t>
          </a:r>
          <a:r>
            <a:rPr lang="es-ES" sz="1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implementados</a:t>
          </a:r>
          <a:r>
            <a:rPr lang="es-ES" sz="1100" kern="1200" dirty="0">
              <a:latin typeface="Arial" panose="020B0604020202020204" pitchFamily="34" charset="0"/>
              <a:cs typeface="Arial" panose="020B0604020202020204" pitchFamily="34" charset="0"/>
            </a:rPr>
            <a:t>. </a:t>
          </a:r>
          <a:endParaRPr lang="es-CO" sz="1100" kern="1200" dirty="0">
            <a:latin typeface="Arial" panose="020B0604020202020204" pitchFamily="34" charset="0"/>
            <a:cs typeface="Arial" panose="020B0604020202020204" pitchFamily="34" charset="0"/>
          </a:endParaRPr>
        </a:p>
      </dgm:t>
    </dgm:pt>
    <dgm:pt modelId="{6C130230-837A-44BB-9393-A1A575EC9F4A}" type="parTrans" cxnId="{DE85CEAA-6C89-49DE-8876-73B27915A2E6}">
      <dgm:prSet/>
      <dgm:spPr/>
      <dgm:t>
        <a:bodyPr/>
        <a:lstStyle/>
        <a:p>
          <a:endParaRPr lang="es-CO"/>
        </a:p>
      </dgm:t>
    </dgm:pt>
    <dgm:pt modelId="{2CF7B533-F41F-4D0E-B386-DBB643E3F7D1}" type="sibTrans" cxnId="{DE85CEAA-6C89-49DE-8876-73B27915A2E6}">
      <dgm:prSet/>
      <dgm:spPr/>
      <dgm:t>
        <a:bodyPr/>
        <a:lstStyle/>
        <a:p>
          <a:endParaRPr lang="es-CO"/>
        </a:p>
      </dgm:t>
    </dgm:pt>
    <dgm:pt modelId="{75CED421-0398-4467-84D8-9FAE1DC3DAEA}">
      <dgm:prSet custT="1"/>
      <dgm:spPr/>
      <dgm:t>
        <a:bodyPr/>
        <a:lstStyle/>
        <a:p>
          <a:r>
            <a:rPr lang="es-ES" sz="1400" dirty="0">
              <a:latin typeface="Arial" panose="020B0604020202020204" pitchFamily="34" charset="0"/>
              <a:cs typeface="Arial" panose="020B0604020202020204" pitchFamily="34" charset="0"/>
            </a:rPr>
            <a:t>Fortalecimiento de análisis de información para realizar el seguimiento a la implementación de los PDET. </a:t>
          </a:r>
          <a:endParaRPr lang="es-CO" sz="1400" dirty="0">
            <a:latin typeface="Arial" panose="020B0604020202020204" pitchFamily="34" charset="0"/>
            <a:cs typeface="Arial" panose="020B0604020202020204" pitchFamily="34" charset="0"/>
          </a:endParaRPr>
        </a:p>
      </dgm:t>
    </dgm:pt>
    <dgm:pt modelId="{D1DA3D58-F211-4AA1-A380-5CA86DC4CCFE}" type="parTrans" cxnId="{3FAE36C9-EF79-4B7C-BC28-FEFDA1D5BE60}">
      <dgm:prSet/>
      <dgm:spPr/>
      <dgm:t>
        <a:bodyPr/>
        <a:lstStyle/>
        <a:p>
          <a:endParaRPr lang="es-CO"/>
        </a:p>
      </dgm:t>
    </dgm:pt>
    <dgm:pt modelId="{A1C6229C-C8FA-42FB-9A15-9B09BFDF1347}" type="sibTrans" cxnId="{3FAE36C9-EF79-4B7C-BC28-FEFDA1D5BE60}">
      <dgm:prSet/>
      <dgm:spPr/>
      <dgm:t>
        <a:bodyPr/>
        <a:lstStyle/>
        <a:p>
          <a:endParaRPr lang="es-CO"/>
        </a:p>
      </dgm:t>
    </dgm:pt>
    <dgm:pt modelId="{F7788A66-D38F-4ECC-8431-ED86FD53362F}">
      <dgm:prSet custT="1"/>
      <dgm:spPr/>
      <dgm:t>
        <a:bodyPr/>
        <a:lstStyle/>
        <a:p>
          <a:r>
            <a:rPr lang="es-CO" sz="1400" dirty="0">
              <a:latin typeface="Arial" panose="020B0604020202020204" pitchFamily="34" charset="0"/>
              <a:cs typeface="Arial" panose="020B0604020202020204" pitchFamily="34" charset="0"/>
            </a:rPr>
            <a:t>Implementar protocolos de seguridad digital</a:t>
          </a:r>
        </a:p>
      </dgm:t>
    </dgm:pt>
    <dgm:pt modelId="{EF9F229E-5B98-495A-A3FE-14BF9B0F6E3A}" type="parTrans" cxnId="{5B25B00C-DC3C-4A0D-AA36-EE785FAA83C9}">
      <dgm:prSet/>
      <dgm:spPr/>
      <dgm:t>
        <a:bodyPr/>
        <a:lstStyle/>
        <a:p>
          <a:endParaRPr lang="es-CO"/>
        </a:p>
      </dgm:t>
    </dgm:pt>
    <dgm:pt modelId="{13ADCEC1-7A67-4941-B805-77A94C6981AE}" type="sibTrans" cxnId="{5B25B00C-DC3C-4A0D-AA36-EE785FAA83C9}">
      <dgm:prSet/>
      <dgm:spPr/>
      <dgm:t>
        <a:bodyPr/>
        <a:lstStyle/>
        <a:p>
          <a:endParaRPr lang="es-CO"/>
        </a:p>
      </dgm:t>
    </dgm:pt>
    <dgm:pt modelId="{F9AF4ECE-6721-43DF-81E2-0FD9E90BC786}">
      <dgm:prSet custT="1"/>
      <dgm:spPr/>
      <dgm:t>
        <a:bodyPr/>
        <a:lstStyle/>
        <a:p>
          <a:r>
            <a:rPr lang="es-CO" sz="1400" dirty="0">
              <a:latin typeface="Arial" panose="020B0604020202020204" pitchFamily="34" charset="0"/>
              <a:cs typeface="Arial" panose="020B0604020202020204" pitchFamily="34" charset="0"/>
            </a:rPr>
            <a:t>Actualizar infraestructura tecnológica</a:t>
          </a:r>
        </a:p>
      </dgm:t>
    </dgm:pt>
    <dgm:pt modelId="{ADB2932B-2165-4730-98FD-7015F7C35B9C}" type="parTrans" cxnId="{2445F5E1-CE01-4056-8183-3AF9546358C5}">
      <dgm:prSet/>
      <dgm:spPr/>
      <dgm:t>
        <a:bodyPr/>
        <a:lstStyle/>
        <a:p>
          <a:endParaRPr lang="es-CO"/>
        </a:p>
      </dgm:t>
    </dgm:pt>
    <dgm:pt modelId="{D9CF632D-84E1-4E28-B7C1-E8F3B9A1F6E2}" type="sibTrans" cxnId="{2445F5E1-CE01-4056-8183-3AF9546358C5}">
      <dgm:prSet/>
      <dgm:spPr/>
      <dgm:t>
        <a:bodyPr/>
        <a:lstStyle/>
        <a:p>
          <a:endParaRPr lang="es-CO"/>
        </a:p>
      </dgm:t>
    </dgm:pt>
    <dgm:pt modelId="{882DC82C-A49D-47AC-8F0F-996A3D98250B}" type="pres">
      <dgm:prSet presAssocID="{9FE7EF98-6BD2-49AE-AA94-856AE4E1F402}" presName="Name0" presStyleCnt="0">
        <dgm:presLayoutVars>
          <dgm:dir/>
          <dgm:animLvl val="lvl"/>
          <dgm:resizeHandles val="exact"/>
        </dgm:presLayoutVars>
      </dgm:prSet>
      <dgm:spPr/>
    </dgm:pt>
    <dgm:pt modelId="{74E640E1-8D79-4F8A-B79E-B941DBDB37E6}" type="pres">
      <dgm:prSet presAssocID="{366F5F50-79B9-4C40-B351-85A2B4C1EDE6}" presName="linNode" presStyleCnt="0"/>
      <dgm:spPr/>
    </dgm:pt>
    <dgm:pt modelId="{37C25E59-9795-450E-B73E-4BE8FBD1C9C3}" type="pres">
      <dgm:prSet presAssocID="{366F5F50-79B9-4C40-B351-85A2B4C1EDE6}" presName="parentText" presStyleLbl="node1" presStyleIdx="0" presStyleCnt="4">
        <dgm:presLayoutVars>
          <dgm:chMax val="1"/>
          <dgm:bulletEnabled val="1"/>
        </dgm:presLayoutVars>
      </dgm:prSet>
      <dgm:spPr/>
    </dgm:pt>
    <dgm:pt modelId="{1B0B01BC-2126-4FC4-9875-1EB3264AEFF6}" type="pres">
      <dgm:prSet presAssocID="{366F5F50-79B9-4C40-B351-85A2B4C1EDE6}" presName="descendantText" presStyleLbl="alignAccFollowNode1" presStyleIdx="0" presStyleCnt="4">
        <dgm:presLayoutVars>
          <dgm:bulletEnabled val="1"/>
        </dgm:presLayoutVars>
      </dgm:prSet>
      <dgm:spPr/>
    </dgm:pt>
    <dgm:pt modelId="{C34BDDE5-2105-4069-ADB5-DEB5910A262B}" type="pres">
      <dgm:prSet presAssocID="{4A4DA5AC-7B92-4BD7-A21F-99E0E475AA28}" presName="sp" presStyleCnt="0"/>
      <dgm:spPr/>
    </dgm:pt>
    <dgm:pt modelId="{1E483558-7825-4A3D-A98E-80004811866F}" type="pres">
      <dgm:prSet presAssocID="{ED97E5C8-898A-4082-99AA-98772F52DC18}" presName="linNode" presStyleCnt="0"/>
      <dgm:spPr/>
    </dgm:pt>
    <dgm:pt modelId="{F748D8F6-F5D9-4F61-9093-7413E2210286}" type="pres">
      <dgm:prSet presAssocID="{ED97E5C8-898A-4082-99AA-98772F52DC18}" presName="parentText" presStyleLbl="node1" presStyleIdx="1" presStyleCnt="4">
        <dgm:presLayoutVars>
          <dgm:chMax val="1"/>
          <dgm:bulletEnabled val="1"/>
        </dgm:presLayoutVars>
      </dgm:prSet>
      <dgm:spPr/>
    </dgm:pt>
    <dgm:pt modelId="{07B843B6-2EE4-48C0-8CF3-4575C75B1AAF}" type="pres">
      <dgm:prSet presAssocID="{ED97E5C8-898A-4082-99AA-98772F52DC18}" presName="descendantText" presStyleLbl="alignAccFollowNode1" presStyleIdx="1" presStyleCnt="4">
        <dgm:presLayoutVars>
          <dgm:bulletEnabled val="1"/>
        </dgm:presLayoutVars>
      </dgm:prSet>
      <dgm:spPr/>
    </dgm:pt>
    <dgm:pt modelId="{42200D2B-40A4-4FAD-BA86-D652C757250F}" type="pres">
      <dgm:prSet presAssocID="{2337526F-D094-4559-9FF3-F5AA9C7DB4AC}" presName="sp" presStyleCnt="0"/>
      <dgm:spPr/>
    </dgm:pt>
    <dgm:pt modelId="{3BD6F443-8A0F-40D7-984C-520C2FCD13C6}" type="pres">
      <dgm:prSet presAssocID="{B33932D3-A53D-4508-8C79-D1B44181F378}" presName="linNode" presStyleCnt="0"/>
      <dgm:spPr/>
    </dgm:pt>
    <dgm:pt modelId="{875A9D74-59F6-4C6F-ACB6-0FA3D7A6524B}" type="pres">
      <dgm:prSet presAssocID="{B33932D3-A53D-4508-8C79-D1B44181F378}" presName="parentText" presStyleLbl="node1" presStyleIdx="2" presStyleCnt="4">
        <dgm:presLayoutVars>
          <dgm:chMax val="1"/>
          <dgm:bulletEnabled val="1"/>
        </dgm:presLayoutVars>
      </dgm:prSet>
      <dgm:spPr/>
    </dgm:pt>
    <dgm:pt modelId="{223C942B-BD28-44AF-A02E-3C09E5CCFD3C}" type="pres">
      <dgm:prSet presAssocID="{B33932D3-A53D-4508-8C79-D1B44181F378}" presName="descendantText" presStyleLbl="alignAccFollowNode1" presStyleIdx="2" presStyleCnt="4">
        <dgm:presLayoutVars>
          <dgm:bulletEnabled val="1"/>
        </dgm:presLayoutVars>
      </dgm:prSet>
      <dgm:spPr/>
    </dgm:pt>
    <dgm:pt modelId="{825E417E-EB11-4DDC-82A8-691EDC7142AA}" type="pres">
      <dgm:prSet presAssocID="{0127EF8B-94A6-4530-871F-931ED1113436}" presName="sp" presStyleCnt="0"/>
      <dgm:spPr/>
    </dgm:pt>
    <dgm:pt modelId="{E6A0D129-8873-4254-8DB8-03D7434972FF}" type="pres">
      <dgm:prSet presAssocID="{6DDD21B3-9A86-415B-9CDA-5B4D7149B51B}" presName="linNode" presStyleCnt="0"/>
      <dgm:spPr/>
    </dgm:pt>
    <dgm:pt modelId="{03D47E78-70D3-4CE1-90EB-C488ECB8004A}" type="pres">
      <dgm:prSet presAssocID="{6DDD21B3-9A86-415B-9CDA-5B4D7149B51B}" presName="parentText" presStyleLbl="node1" presStyleIdx="3" presStyleCnt="4" custScaleX="98587" custScaleY="137548" custLinFactNeighborX="0" custLinFactNeighborY="960">
        <dgm:presLayoutVars>
          <dgm:chMax val="1"/>
          <dgm:bulletEnabled val="1"/>
        </dgm:presLayoutVars>
      </dgm:prSet>
      <dgm:spPr/>
    </dgm:pt>
    <dgm:pt modelId="{A5F83387-22AF-4CE4-A4A4-1026DACC0F13}" type="pres">
      <dgm:prSet presAssocID="{6DDD21B3-9A86-415B-9CDA-5B4D7149B51B}" presName="descendantText" presStyleLbl="alignAccFollowNode1" presStyleIdx="3" presStyleCnt="4">
        <dgm:presLayoutVars>
          <dgm:bulletEnabled val="1"/>
        </dgm:presLayoutVars>
      </dgm:prSet>
      <dgm:spPr/>
    </dgm:pt>
  </dgm:ptLst>
  <dgm:cxnLst>
    <dgm:cxn modelId="{68766A07-9527-499B-A607-1CBDFAA30580}" type="presOf" srcId="{6DDD21B3-9A86-415B-9CDA-5B4D7149B51B}" destId="{03D47E78-70D3-4CE1-90EB-C488ECB8004A}" srcOrd="0" destOrd="0" presId="urn:microsoft.com/office/officeart/2005/8/layout/vList5"/>
    <dgm:cxn modelId="{5B25B00C-DC3C-4A0D-AA36-EE785FAA83C9}" srcId="{6DDD21B3-9A86-415B-9CDA-5B4D7149B51B}" destId="{F7788A66-D38F-4ECC-8431-ED86FD53362F}" srcOrd="1" destOrd="0" parTransId="{EF9F229E-5B98-495A-A3FE-14BF9B0F6E3A}" sibTransId="{13ADCEC1-7A67-4941-B805-77A94C6981AE}"/>
    <dgm:cxn modelId="{5F4D5A12-B520-4468-9EDA-3885D03C1E9A}" type="presOf" srcId="{8F0669B3-E0A3-4DEC-8DF5-4A52E1EF5AD6}" destId="{07B843B6-2EE4-48C0-8CF3-4575C75B1AAF}" srcOrd="0" destOrd="0" presId="urn:microsoft.com/office/officeart/2005/8/layout/vList5"/>
    <dgm:cxn modelId="{C3147A3C-8E98-4747-993E-5B791593768A}" type="presOf" srcId="{6F1706B9-E93A-4AA3-A591-C02FEA801455}" destId="{1B0B01BC-2126-4FC4-9875-1EB3264AEFF6}" srcOrd="0" destOrd="0" presId="urn:microsoft.com/office/officeart/2005/8/layout/vList5"/>
    <dgm:cxn modelId="{72E2FD40-DEF0-4324-9FE9-EC092AD51E58}" type="presOf" srcId="{ED97E5C8-898A-4082-99AA-98772F52DC18}" destId="{F748D8F6-F5D9-4F61-9093-7413E2210286}" srcOrd="0" destOrd="0" presId="urn:microsoft.com/office/officeart/2005/8/layout/vList5"/>
    <dgm:cxn modelId="{66FB2F64-B587-44EC-A2C2-9571150004A3}" type="presOf" srcId="{89C5905D-6C0F-4D0A-A57C-E9E0A06C95AA}" destId="{223C942B-BD28-44AF-A02E-3C09E5CCFD3C}" srcOrd="0" destOrd="0" presId="urn:microsoft.com/office/officeart/2005/8/layout/vList5"/>
    <dgm:cxn modelId="{CB9C8F44-619C-4B81-B0C1-1664EDE9498A}" type="presOf" srcId="{366F5F50-79B9-4C40-B351-85A2B4C1EDE6}" destId="{37C25E59-9795-450E-B73E-4BE8FBD1C9C3}" srcOrd="0" destOrd="0" presId="urn:microsoft.com/office/officeart/2005/8/layout/vList5"/>
    <dgm:cxn modelId="{60323646-C9BA-417D-91D7-681F82D3D532}" srcId="{366F5F50-79B9-4C40-B351-85A2B4C1EDE6}" destId="{6F1706B9-E93A-4AA3-A591-C02FEA801455}" srcOrd="0" destOrd="0" parTransId="{CC7320D6-3072-4B88-A406-FC91DAD1C581}" sibTransId="{22FF6800-CC42-4BEF-A793-2C02419D5391}"/>
    <dgm:cxn modelId="{F214C768-1750-4DEB-9B51-C0C83AC10CC3}" type="presOf" srcId="{75CED421-0398-4467-84D8-9FAE1DC3DAEA}" destId="{223C942B-BD28-44AF-A02E-3C09E5CCFD3C}" srcOrd="0" destOrd="1" presId="urn:microsoft.com/office/officeart/2005/8/layout/vList5"/>
    <dgm:cxn modelId="{8E4A786B-8A18-417D-BF14-5EF2AC3BDEDC}" srcId="{B33932D3-A53D-4508-8C79-D1B44181F378}" destId="{89C5905D-6C0F-4D0A-A57C-E9E0A06C95AA}" srcOrd="0" destOrd="0" parTransId="{E3BE04D1-972D-45CC-A87B-FE599639FAD8}" sibTransId="{E0EDE94B-32E6-4F7E-A26D-7693D983B03D}"/>
    <dgm:cxn modelId="{DFE5CF4C-8719-4A75-8B8D-4559D835F9F2}" srcId="{6DDD21B3-9A86-415B-9CDA-5B4D7149B51B}" destId="{BC2E100C-3CCE-44A1-B0BD-5F65828A9E84}" srcOrd="0" destOrd="0" parTransId="{4234CE37-0FDA-46EE-93D7-405DFDAD78DA}" sibTransId="{B9E17A1D-6F4C-4A91-97D7-1D4D1AAE192B}"/>
    <dgm:cxn modelId="{17D71154-9390-4BF1-AF84-1A55FDED1D9E}" type="presOf" srcId="{B33932D3-A53D-4508-8C79-D1B44181F378}" destId="{875A9D74-59F6-4C6F-ACB6-0FA3D7A6524B}" srcOrd="0" destOrd="0" presId="urn:microsoft.com/office/officeart/2005/8/layout/vList5"/>
    <dgm:cxn modelId="{22AD3C56-8F89-44F2-96C7-6E5127B7433B}" srcId="{9FE7EF98-6BD2-49AE-AA94-856AE4E1F402}" destId="{6DDD21B3-9A86-415B-9CDA-5B4D7149B51B}" srcOrd="3" destOrd="0" parTransId="{5FDE5616-9136-4261-B8AA-FF8CCF994C39}" sibTransId="{B08EBC3F-F2A0-4EA2-8EB8-54605ABB1083}"/>
    <dgm:cxn modelId="{6D501C7D-C06D-4186-96A1-FD6D5C619EBF}" type="presOf" srcId="{9FE7EF98-6BD2-49AE-AA94-856AE4E1F402}" destId="{882DC82C-A49D-47AC-8F0F-996A3D98250B}" srcOrd="0" destOrd="0" presId="urn:microsoft.com/office/officeart/2005/8/layout/vList5"/>
    <dgm:cxn modelId="{A9D24D7F-FBB1-4682-9D73-63056206380D}" srcId="{366F5F50-79B9-4C40-B351-85A2B4C1EDE6}" destId="{1265FB62-EFC0-4B01-B884-65045F46440C}" srcOrd="2" destOrd="0" parTransId="{1EDAAB0F-D2AC-481E-B483-D9FAC44D7EB2}" sibTransId="{3723671E-CCA6-433B-832D-AD9981F70D7B}"/>
    <dgm:cxn modelId="{33615186-B3E7-4EEA-9051-4C0617D727D4}" type="presOf" srcId="{1265FB62-EFC0-4B01-B884-65045F46440C}" destId="{1B0B01BC-2126-4FC4-9875-1EB3264AEFF6}" srcOrd="0" destOrd="2" presId="urn:microsoft.com/office/officeart/2005/8/layout/vList5"/>
    <dgm:cxn modelId="{BD1E3390-E07E-462F-8011-420791A531C6}" srcId="{ED97E5C8-898A-4082-99AA-98772F52DC18}" destId="{8F0669B3-E0A3-4DEC-8DF5-4A52E1EF5AD6}" srcOrd="0" destOrd="0" parTransId="{1218900B-8BB0-4D98-8148-C340C10919CB}" sibTransId="{5A405F29-DF3A-43F8-8E84-697BCEB109E8}"/>
    <dgm:cxn modelId="{86F25292-069A-4D16-BBD7-DB7E243F03AD}" srcId="{9FE7EF98-6BD2-49AE-AA94-856AE4E1F402}" destId="{B33932D3-A53D-4508-8C79-D1B44181F378}" srcOrd="2" destOrd="0" parTransId="{971DDF04-7C02-4AC6-846A-EA4DED186E13}" sibTransId="{0127EF8B-94A6-4530-871F-931ED1113436}"/>
    <dgm:cxn modelId="{BDD37F9B-B910-44BC-8E3D-84D17F9D1C99}" srcId="{9FE7EF98-6BD2-49AE-AA94-856AE4E1F402}" destId="{ED97E5C8-898A-4082-99AA-98772F52DC18}" srcOrd="1" destOrd="0" parTransId="{8B04B24F-EF02-443C-86DD-A40C79843071}" sibTransId="{2337526F-D094-4559-9FF3-F5AA9C7DB4AC}"/>
    <dgm:cxn modelId="{4A5A1E9D-3551-42F4-A7D1-50CA03B5EA17}" srcId="{366F5F50-79B9-4C40-B351-85A2B4C1EDE6}" destId="{DBA5F0E4-0840-4222-A4C9-DCBC45C55948}" srcOrd="1" destOrd="0" parTransId="{D29588B2-CC7F-460D-90BD-15ED6CE82F7A}" sibTransId="{80415791-0963-40F8-A084-9E3F48256AA2}"/>
    <dgm:cxn modelId="{DE85CEAA-6C89-49DE-8876-73B27915A2E6}" srcId="{ED97E5C8-898A-4082-99AA-98772F52DC18}" destId="{713E27CC-B9D1-4896-8951-2478CEC77215}" srcOrd="1" destOrd="0" parTransId="{6C130230-837A-44BB-9393-A1A575EC9F4A}" sibTransId="{2CF7B533-F41F-4D0E-B386-DBB643E3F7D1}"/>
    <dgm:cxn modelId="{C86CF0B0-EA25-4910-8EC1-95F21C0C46A7}" srcId="{9FE7EF98-6BD2-49AE-AA94-856AE4E1F402}" destId="{366F5F50-79B9-4C40-B351-85A2B4C1EDE6}" srcOrd="0" destOrd="0" parTransId="{498CD2C6-3F70-4340-A63D-6E01A7276125}" sibTransId="{4A4DA5AC-7B92-4BD7-A21F-99E0E475AA28}"/>
    <dgm:cxn modelId="{4BB61CC3-C5DA-4DA8-BCBE-4D6C5DBA3754}" type="presOf" srcId="{BC2E100C-3CCE-44A1-B0BD-5F65828A9E84}" destId="{A5F83387-22AF-4CE4-A4A4-1026DACC0F13}" srcOrd="0" destOrd="0" presId="urn:microsoft.com/office/officeart/2005/8/layout/vList5"/>
    <dgm:cxn modelId="{2FB7E9C3-44E2-4DB3-93AB-43E340E065DF}" type="presOf" srcId="{DBA5F0E4-0840-4222-A4C9-DCBC45C55948}" destId="{1B0B01BC-2126-4FC4-9875-1EB3264AEFF6}" srcOrd="0" destOrd="1" presId="urn:microsoft.com/office/officeart/2005/8/layout/vList5"/>
    <dgm:cxn modelId="{CC60A4C4-8127-4E74-A39B-78470690D847}" type="presOf" srcId="{F7788A66-D38F-4ECC-8431-ED86FD53362F}" destId="{A5F83387-22AF-4CE4-A4A4-1026DACC0F13}" srcOrd="0" destOrd="1" presId="urn:microsoft.com/office/officeart/2005/8/layout/vList5"/>
    <dgm:cxn modelId="{3FAE36C9-EF79-4B7C-BC28-FEFDA1D5BE60}" srcId="{B33932D3-A53D-4508-8C79-D1B44181F378}" destId="{75CED421-0398-4467-84D8-9FAE1DC3DAEA}" srcOrd="1" destOrd="0" parTransId="{D1DA3D58-F211-4AA1-A380-5CA86DC4CCFE}" sibTransId="{A1C6229C-C8FA-42FB-9A15-9B09BFDF1347}"/>
    <dgm:cxn modelId="{2445F5E1-CE01-4056-8183-3AF9546358C5}" srcId="{6DDD21B3-9A86-415B-9CDA-5B4D7149B51B}" destId="{F9AF4ECE-6721-43DF-81E2-0FD9E90BC786}" srcOrd="2" destOrd="0" parTransId="{ADB2932B-2165-4730-98FD-7015F7C35B9C}" sibTransId="{D9CF632D-84E1-4E28-B7C1-E8F3B9A1F6E2}"/>
    <dgm:cxn modelId="{7C16BDE3-7F2B-4D6D-AA64-A985A573B48A}" type="presOf" srcId="{F9AF4ECE-6721-43DF-81E2-0FD9E90BC786}" destId="{A5F83387-22AF-4CE4-A4A4-1026DACC0F13}" srcOrd="0" destOrd="2" presId="urn:microsoft.com/office/officeart/2005/8/layout/vList5"/>
    <dgm:cxn modelId="{C7E050F2-B55D-4306-AB58-F9E8D3B1526C}" type="presOf" srcId="{713E27CC-B9D1-4896-8951-2478CEC77215}" destId="{07B843B6-2EE4-48C0-8CF3-4575C75B1AAF}" srcOrd="0" destOrd="1" presId="urn:microsoft.com/office/officeart/2005/8/layout/vList5"/>
    <dgm:cxn modelId="{9B13FE81-BC8B-4DD2-87D6-10CFBAB426E0}" type="presParOf" srcId="{882DC82C-A49D-47AC-8F0F-996A3D98250B}" destId="{74E640E1-8D79-4F8A-B79E-B941DBDB37E6}" srcOrd="0" destOrd="0" presId="urn:microsoft.com/office/officeart/2005/8/layout/vList5"/>
    <dgm:cxn modelId="{31620702-91D0-4CDA-A9A0-1C7EBA725FE2}" type="presParOf" srcId="{74E640E1-8D79-4F8A-B79E-B941DBDB37E6}" destId="{37C25E59-9795-450E-B73E-4BE8FBD1C9C3}" srcOrd="0" destOrd="0" presId="urn:microsoft.com/office/officeart/2005/8/layout/vList5"/>
    <dgm:cxn modelId="{FDF8D6EE-468E-4567-B936-AA6460B8FB23}" type="presParOf" srcId="{74E640E1-8D79-4F8A-B79E-B941DBDB37E6}" destId="{1B0B01BC-2126-4FC4-9875-1EB3264AEFF6}" srcOrd="1" destOrd="0" presId="urn:microsoft.com/office/officeart/2005/8/layout/vList5"/>
    <dgm:cxn modelId="{D08F3B77-C8F5-4D84-9FCF-2AA2BB148875}" type="presParOf" srcId="{882DC82C-A49D-47AC-8F0F-996A3D98250B}" destId="{C34BDDE5-2105-4069-ADB5-DEB5910A262B}" srcOrd="1" destOrd="0" presId="urn:microsoft.com/office/officeart/2005/8/layout/vList5"/>
    <dgm:cxn modelId="{F72003F4-E255-47F0-92D4-1C5DB9E7C04F}" type="presParOf" srcId="{882DC82C-A49D-47AC-8F0F-996A3D98250B}" destId="{1E483558-7825-4A3D-A98E-80004811866F}" srcOrd="2" destOrd="0" presId="urn:microsoft.com/office/officeart/2005/8/layout/vList5"/>
    <dgm:cxn modelId="{FB9383A3-2DFF-4FFF-AA85-8BA5B91F91FA}" type="presParOf" srcId="{1E483558-7825-4A3D-A98E-80004811866F}" destId="{F748D8F6-F5D9-4F61-9093-7413E2210286}" srcOrd="0" destOrd="0" presId="urn:microsoft.com/office/officeart/2005/8/layout/vList5"/>
    <dgm:cxn modelId="{DA504206-9DD3-469A-B0CF-10478A5E9CFB}" type="presParOf" srcId="{1E483558-7825-4A3D-A98E-80004811866F}" destId="{07B843B6-2EE4-48C0-8CF3-4575C75B1AAF}" srcOrd="1" destOrd="0" presId="urn:microsoft.com/office/officeart/2005/8/layout/vList5"/>
    <dgm:cxn modelId="{7E732798-194F-4B91-AF9D-0AEC8EC22FB6}" type="presParOf" srcId="{882DC82C-A49D-47AC-8F0F-996A3D98250B}" destId="{42200D2B-40A4-4FAD-BA86-D652C757250F}" srcOrd="3" destOrd="0" presId="urn:microsoft.com/office/officeart/2005/8/layout/vList5"/>
    <dgm:cxn modelId="{E3591EFD-03B9-483C-A723-7B0DD817EEDC}" type="presParOf" srcId="{882DC82C-A49D-47AC-8F0F-996A3D98250B}" destId="{3BD6F443-8A0F-40D7-984C-520C2FCD13C6}" srcOrd="4" destOrd="0" presId="urn:microsoft.com/office/officeart/2005/8/layout/vList5"/>
    <dgm:cxn modelId="{678C1059-9115-4776-9A97-D1693DF4CE6B}" type="presParOf" srcId="{3BD6F443-8A0F-40D7-984C-520C2FCD13C6}" destId="{875A9D74-59F6-4C6F-ACB6-0FA3D7A6524B}" srcOrd="0" destOrd="0" presId="urn:microsoft.com/office/officeart/2005/8/layout/vList5"/>
    <dgm:cxn modelId="{FBF1A5C4-0A58-4CC0-9CD9-9B15E361370F}" type="presParOf" srcId="{3BD6F443-8A0F-40D7-984C-520C2FCD13C6}" destId="{223C942B-BD28-44AF-A02E-3C09E5CCFD3C}" srcOrd="1" destOrd="0" presId="urn:microsoft.com/office/officeart/2005/8/layout/vList5"/>
    <dgm:cxn modelId="{BE14DFBF-9931-4FD9-B590-A551F1CD675E}" type="presParOf" srcId="{882DC82C-A49D-47AC-8F0F-996A3D98250B}" destId="{825E417E-EB11-4DDC-82A8-691EDC7142AA}" srcOrd="5" destOrd="0" presId="urn:microsoft.com/office/officeart/2005/8/layout/vList5"/>
    <dgm:cxn modelId="{7385BFC6-6527-4F0B-A5D1-1B29E76BA4E7}" type="presParOf" srcId="{882DC82C-A49D-47AC-8F0F-996A3D98250B}" destId="{E6A0D129-8873-4254-8DB8-03D7434972FF}" srcOrd="6" destOrd="0" presId="urn:microsoft.com/office/officeart/2005/8/layout/vList5"/>
    <dgm:cxn modelId="{DA97C4E8-DA41-4D7C-B588-45836B0AB97D}" type="presParOf" srcId="{E6A0D129-8873-4254-8DB8-03D7434972FF}" destId="{03D47E78-70D3-4CE1-90EB-C488ECB8004A}" srcOrd="0" destOrd="0" presId="urn:microsoft.com/office/officeart/2005/8/layout/vList5"/>
    <dgm:cxn modelId="{7AECA104-E8DC-4C2C-BA7A-79BF8C05FB52}" type="presParOf" srcId="{E6A0D129-8873-4254-8DB8-03D7434972FF}" destId="{A5F83387-22AF-4CE4-A4A4-1026DACC0F1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B01BC-2126-4FC4-9875-1EB3264AEFF6}">
      <dsp:nvSpPr>
        <dsp:cNvPr id="0" name=""/>
        <dsp:cNvSpPr/>
      </dsp:nvSpPr>
      <dsp:spPr>
        <a:xfrm rot="5400000">
          <a:off x="5942735" y="-2464511"/>
          <a:ext cx="846459" cy="59914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160 Planes de Desarrollo Municipal con incorporación del PDET </a:t>
          </a:r>
        </a:p>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9866 Iniciativas incorporadas en Planes de Desarrollo</a:t>
          </a:r>
        </a:p>
      </dsp:txBody>
      <dsp:txXfrm rot="-5400000">
        <a:off x="3370217" y="149328"/>
        <a:ext cx="5950175" cy="763817"/>
      </dsp:txXfrm>
    </dsp:sp>
    <dsp:sp modelId="{37C25E59-9795-450E-B73E-4BE8FBD1C9C3}">
      <dsp:nvSpPr>
        <dsp:cNvPr id="0" name=""/>
        <dsp:cNvSpPr/>
      </dsp:nvSpPr>
      <dsp:spPr>
        <a:xfrm>
          <a:off x="0" y="2199"/>
          <a:ext cx="3370217" cy="10580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Articulación y coordinación del PDET con el Plan de Desarrollo Territorial</a:t>
          </a:r>
          <a:endParaRPr lang="es-CO" sz="2000" kern="1200" dirty="0">
            <a:latin typeface="Arial" panose="020B0604020202020204" pitchFamily="34" charset="0"/>
            <a:cs typeface="Arial" panose="020B0604020202020204" pitchFamily="34" charset="0"/>
          </a:endParaRPr>
        </a:p>
      </dsp:txBody>
      <dsp:txXfrm>
        <a:off x="51651" y="53850"/>
        <a:ext cx="3266915" cy="954772"/>
      </dsp:txXfrm>
    </dsp:sp>
    <dsp:sp modelId="{DA621486-5515-401A-B2E9-6E835E385994}">
      <dsp:nvSpPr>
        <dsp:cNvPr id="0" name=""/>
        <dsp:cNvSpPr/>
      </dsp:nvSpPr>
      <dsp:spPr>
        <a:xfrm rot="5400000">
          <a:off x="5942735" y="-1353532"/>
          <a:ext cx="846459" cy="59914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130 municipios con delegados de Grupos Motor en el Consejo Territorial de Planeación</a:t>
          </a:r>
        </a:p>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160 encuentros entre Grupos Motor y Alcaldes para priorizar el PDET en Planes de Desarrollo</a:t>
          </a:r>
        </a:p>
      </dsp:txBody>
      <dsp:txXfrm rot="-5400000">
        <a:off x="3370217" y="1260307"/>
        <a:ext cx="5950175" cy="763817"/>
      </dsp:txXfrm>
    </dsp:sp>
    <dsp:sp modelId="{292EC230-7199-4288-90CC-909B0562B758}">
      <dsp:nvSpPr>
        <dsp:cNvPr id="0" name=""/>
        <dsp:cNvSpPr/>
      </dsp:nvSpPr>
      <dsp:spPr>
        <a:xfrm>
          <a:off x="0" y="1113178"/>
          <a:ext cx="3370217" cy="10580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Participación social  para hacer seguimiento a los PDET</a:t>
          </a:r>
          <a:endParaRPr lang="es-CO" sz="2000" kern="1200" dirty="0">
            <a:latin typeface="Arial" panose="020B0604020202020204" pitchFamily="34" charset="0"/>
            <a:cs typeface="Arial" panose="020B0604020202020204" pitchFamily="34" charset="0"/>
          </a:endParaRPr>
        </a:p>
      </dsp:txBody>
      <dsp:txXfrm>
        <a:off x="51651" y="1164829"/>
        <a:ext cx="3266915" cy="954772"/>
      </dsp:txXfrm>
    </dsp:sp>
    <dsp:sp modelId="{07B843B6-2EE4-48C0-8CF3-4575C75B1AAF}">
      <dsp:nvSpPr>
        <dsp:cNvPr id="0" name=""/>
        <dsp:cNvSpPr/>
      </dsp:nvSpPr>
      <dsp:spPr>
        <a:xfrm rot="5400000">
          <a:off x="5942735" y="-242554"/>
          <a:ext cx="846459" cy="59914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93 municipios incorporaron la necesidad de implementar las Instancias de Gerencia de Proyectos PDET en sus Planes de Desarrollo</a:t>
          </a:r>
        </a:p>
      </dsp:txBody>
      <dsp:txXfrm rot="-5400000">
        <a:off x="3370217" y="2371285"/>
        <a:ext cx="5950175" cy="763817"/>
      </dsp:txXfrm>
    </dsp:sp>
    <dsp:sp modelId="{F748D8F6-F5D9-4F61-9093-7413E2210286}">
      <dsp:nvSpPr>
        <dsp:cNvPr id="0" name=""/>
        <dsp:cNvSpPr/>
      </dsp:nvSpPr>
      <dsp:spPr>
        <a:xfrm>
          <a:off x="0" y="2224156"/>
          <a:ext cx="3370217" cy="10580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Implementar las instancias de Gerencia de Proyectos</a:t>
          </a:r>
          <a:endParaRPr lang="es-CO" sz="2000" kern="1200" dirty="0">
            <a:latin typeface="Arial" panose="020B0604020202020204" pitchFamily="34" charset="0"/>
            <a:cs typeface="Arial" panose="020B0604020202020204" pitchFamily="34" charset="0"/>
          </a:endParaRPr>
        </a:p>
      </dsp:txBody>
      <dsp:txXfrm>
        <a:off x="51651" y="2275807"/>
        <a:ext cx="3266915" cy="954772"/>
      </dsp:txXfrm>
    </dsp:sp>
    <dsp:sp modelId="{A5F83387-22AF-4CE4-A4A4-1026DACC0F13}">
      <dsp:nvSpPr>
        <dsp:cNvPr id="0" name=""/>
        <dsp:cNvSpPr/>
      </dsp:nvSpPr>
      <dsp:spPr>
        <a:xfrm rot="5400000">
          <a:off x="5942735" y="868424"/>
          <a:ext cx="846459" cy="599149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170 municipios han recibido el apoyo de la estrategia de fortalecimiento Institucional de la ART</a:t>
          </a:r>
        </a:p>
      </dsp:txBody>
      <dsp:txXfrm rot="-5400000">
        <a:off x="3370217" y="3482264"/>
        <a:ext cx="5950175" cy="763817"/>
      </dsp:txXfrm>
    </dsp:sp>
    <dsp:sp modelId="{03D47E78-70D3-4CE1-90EB-C488ECB8004A}">
      <dsp:nvSpPr>
        <dsp:cNvPr id="0" name=""/>
        <dsp:cNvSpPr/>
      </dsp:nvSpPr>
      <dsp:spPr>
        <a:xfrm>
          <a:off x="0" y="3335135"/>
          <a:ext cx="3370217" cy="10580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Arial" panose="020B0604020202020204" pitchFamily="34" charset="0"/>
              <a:cs typeface="Arial" panose="020B0604020202020204" pitchFamily="34" charset="0"/>
            </a:rPr>
            <a:t>Implementar estrategia de fortalecimiento institucional</a:t>
          </a:r>
        </a:p>
      </dsp:txBody>
      <dsp:txXfrm>
        <a:off x="51651" y="3386786"/>
        <a:ext cx="3266915" cy="954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B01BC-2126-4FC4-9875-1EB3264AEFF6}">
      <dsp:nvSpPr>
        <dsp:cNvPr id="0" name=""/>
        <dsp:cNvSpPr/>
      </dsp:nvSpPr>
      <dsp:spPr>
        <a:xfrm rot="5400000">
          <a:off x="6805897" y="-2899767"/>
          <a:ext cx="776923" cy="677116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Presencia institucional en 170 municipios</a:t>
          </a:r>
          <a:endParaRPr lang="es-CO"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Gestión de oferta para 4.921 iniciativas </a:t>
          </a:r>
          <a:endParaRPr lang="es-CO"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Fortalecimiento de grupos motor </a:t>
          </a:r>
          <a:endParaRPr lang="es-CO" sz="1400" kern="1200" dirty="0">
            <a:latin typeface="Arial" panose="020B0604020202020204" pitchFamily="34" charset="0"/>
            <a:cs typeface="Arial" panose="020B0604020202020204" pitchFamily="34" charset="0"/>
          </a:endParaRPr>
        </a:p>
      </dsp:txBody>
      <dsp:txXfrm rot="-5400000">
        <a:off x="3808778" y="135278"/>
        <a:ext cx="6733235" cy="701071"/>
      </dsp:txXfrm>
    </dsp:sp>
    <dsp:sp modelId="{37C25E59-9795-450E-B73E-4BE8FBD1C9C3}">
      <dsp:nvSpPr>
        <dsp:cNvPr id="0" name=""/>
        <dsp:cNvSpPr/>
      </dsp:nvSpPr>
      <dsp:spPr>
        <a:xfrm>
          <a:off x="0" y="236"/>
          <a:ext cx="3808778" cy="971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Apoyo a la implementación PDET</a:t>
          </a:r>
        </a:p>
        <a:p>
          <a:pPr marL="0" lvl="0" indent="0" algn="ctr" defTabSz="8001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Desfinanciado en 36% - $ 4.612</a:t>
          </a:r>
          <a:endParaRPr lang="es-CO" sz="1400" b="1" kern="1200" dirty="0">
            <a:solidFill>
              <a:schemeClr val="tx1"/>
            </a:solidFill>
            <a:latin typeface="Arial" panose="020B0604020202020204" pitchFamily="34" charset="0"/>
            <a:cs typeface="Arial" panose="020B0604020202020204" pitchFamily="34" charset="0"/>
          </a:endParaRPr>
        </a:p>
      </dsp:txBody>
      <dsp:txXfrm>
        <a:off x="47408" y="47644"/>
        <a:ext cx="3713962" cy="876337"/>
      </dsp:txXfrm>
    </dsp:sp>
    <dsp:sp modelId="{07B843B6-2EE4-48C0-8CF3-4575C75B1AAF}">
      <dsp:nvSpPr>
        <dsp:cNvPr id="0" name=""/>
        <dsp:cNvSpPr/>
      </dsp:nvSpPr>
      <dsp:spPr>
        <a:xfrm rot="5400000">
          <a:off x="6805897" y="-1880055"/>
          <a:ext cx="776923" cy="677116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135 proyectos estructurados</a:t>
          </a:r>
          <a:endParaRPr lang="es-CO" sz="11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Proseguir con la implementación de proyectos, dentro de los cuales  se priorizan </a:t>
          </a:r>
          <a:r>
            <a:rPr lang="es-ES" sz="1400" b="1" kern="1200" dirty="0">
              <a:latin typeface="Arial" panose="020B0604020202020204" pitchFamily="34" charset="0"/>
              <a:cs typeface="Arial" panose="020B0604020202020204" pitchFamily="34" charset="0"/>
            </a:rPr>
            <a:t>5 proyectos integradores</a:t>
          </a:r>
          <a:r>
            <a:rPr lang="es-ES" sz="1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implementados</a:t>
          </a:r>
          <a:r>
            <a:rPr lang="es-ES" sz="1100" kern="1200" dirty="0">
              <a:latin typeface="Arial" panose="020B0604020202020204" pitchFamily="34" charset="0"/>
              <a:cs typeface="Arial" panose="020B0604020202020204" pitchFamily="34" charset="0"/>
            </a:rPr>
            <a:t>. </a:t>
          </a:r>
          <a:endParaRPr lang="es-CO" sz="1100" kern="1200" dirty="0">
            <a:latin typeface="Arial" panose="020B0604020202020204" pitchFamily="34" charset="0"/>
            <a:cs typeface="Arial" panose="020B0604020202020204" pitchFamily="34" charset="0"/>
          </a:endParaRPr>
        </a:p>
      </dsp:txBody>
      <dsp:txXfrm rot="-5400000">
        <a:off x="3808778" y="1154990"/>
        <a:ext cx="6733235" cy="701071"/>
      </dsp:txXfrm>
    </dsp:sp>
    <dsp:sp modelId="{F748D8F6-F5D9-4F61-9093-7413E2210286}">
      <dsp:nvSpPr>
        <dsp:cNvPr id="0" name=""/>
        <dsp:cNvSpPr/>
      </dsp:nvSpPr>
      <dsp:spPr>
        <a:xfrm>
          <a:off x="0" y="1019947"/>
          <a:ext cx="3808778" cy="971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br>
            <a:rPr lang="es-CO" sz="1800" kern="1200" dirty="0">
              <a:latin typeface="Arial" panose="020B0604020202020204" pitchFamily="34" charset="0"/>
              <a:cs typeface="Arial" panose="020B0604020202020204" pitchFamily="34" charset="0"/>
            </a:rPr>
          </a:br>
          <a:r>
            <a:rPr lang="es-ES" sz="1800" u="none" strike="noStrike" kern="1200" dirty="0">
              <a:effectLst/>
              <a:latin typeface="Arial" panose="020B0604020202020204" pitchFamily="34" charset="0"/>
              <a:cs typeface="Arial" panose="020B0604020202020204" pitchFamily="34" charset="0"/>
            </a:rPr>
            <a:t>Reactivación Económica, social y ambientales </a:t>
          </a:r>
        </a:p>
        <a:p>
          <a:pPr marL="0" lvl="0" indent="0" algn="ctr" defTabSz="8001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Desfinanciado en 9% - $ 2.951</a:t>
          </a:r>
          <a:endParaRPr lang="es-ES" sz="1400" u="none" strike="noStrike" kern="1200" dirty="0">
            <a:effectLst/>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CO" sz="1800" kern="1200" dirty="0">
            <a:latin typeface="Arial" panose="020B0604020202020204" pitchFamily="34" charset="0"/>
            <a:cs typeface="Arial" panose="020B0604020202020204" pitchFamily="34" charset="0"/>
          </a:endParaRPr>
        </a:p>
      </dsp:txBody>
      <dsp:txXfrm>
        <a:off x="47408" y="1067355"/>
        <a:ext cx="3713962" cy="876337"/>
      </dsp:txXfrm>
    </dsp:sp>
    <dsp:sp modelId="{223C942B-BD28-44AF-A02E-3C09E5CCFD3C}">
      <dsp:nvSpPr>
        <dsp:cNvPr id="0" name=""/>
        <dsp:cNvSpPr/>
      </dsp:nvSpPr>
      <dsp:spPr>
        <a:xfrm rot="5400000">
          <a:off x="6805897" y="-860344"/>
          <a:ext cx="776923" cy="677116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Contribuir en la cofinanciación de 32 proyectos que agilicen su ejecución</a:t>
          </a:r>
          <a:endParaRPr lang="es-CO"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Fortalecimiento de análisis de información para realizar el seguimiento a la implementación de los PDET. </a:t>
          </a:r>
          <a:endParaRPr lang="es-CO" sz="1400" kern="1200" dirty="0">
            <a:latin typeface="Arial" panose="020B0604020202020204" pitchFamily="34" charset="0"/>
            <a:cs typeface="Arial" panose="020B0604020202020204" pitchFamily="34" charset="0"/>
          </a:endParaRPr>
        </a:p>
      </dsp:txBody>
      <dsp:txXfrm rot="-5400000">
        <a:off x="3808778" y="2174701"/>
        <a:ext cx="6733235" cy="701071"/>
      </dsp:txXfrm>
    </dsp:sp>
    <dsp:sp modelId="{875A9D74-59F6-4C6F-ACB6-0FA3D7A6524B}">
      <dsp:nvSpPr>
        <dsp:cNvPr id="0" name=""/>
        <dsp:cNvSpPr/>
      </dsp:nvSpPr>
      <dsp:spPr>
        <a:xfrm>
          <a:off x="0" y="2039659"/>
          <a:ext cx="3808778" cy="971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Estrategia de Cofinanciación de Proyectos                         </a:t>
          </a:r>
          <a:r>
            <a:rPr lang="es-ES" sz="1400" b="1" kern="1200" dirty="0">
              <a:solidFill>
                <a:schemeClr val="tx1"/>
              </a:solidFill>
              <a:latin typeface="Arial" panose="020B0604020202020204" pitchFamily="34" charset="0"/>
              <a:cs typeface="Arial" panose="020B0604020202020204" pitchFamily="34" charset="0"/>
            </a:rPr>
            <a:t>Desfinanciado en 89% -  $ 59.911</a:t>
          </a:r>
          <a:endParaRPr lang="es-CO" sz="1400" kern="1200" dirty="0">
            <a:latin typeface="Arial" panose="020B0604020202020204" pitchFamily="34" charset="0"/>
            <a:cs typeface="Arial" panose="020B0604020202020204" pitchFamily="34" charset="0"/>
          </a:endParaRPr>
        </a:p>
      </dsp:txBody>
      <dsp:txXfrm>
        <a:off x="47408" y="2087067"/>
        <a:ext cx="3713962" cy="876337"/>
      </dsp:txXfrm>
    </dsp:sp>
    <dsp:sp modelId="{A5F83387-22AF-4CE4-A4A4-1026DACC0F13}">
      <dsp:nvSpPr>
        <dsp:cNvPr id="0" name=""/>
        <dsp:cNvSpPr/>
      </dsp:nvSpPr>
      <dsp:spPr>
        <a:xfrm rot="5400000">
          <a:off x="6745106" y="344997"/>
          <a:ext cx="776923" cy="676454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endParaRPr lang="es-CO" sz="11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Implementar protocolos de seguridad digital</a:t>
          </a:r>
        </a:p>
        <a:p>
          <a:pPr marL="114300" lvl="1" indent="-114300" algn="l" defTabSz="622300">
            <a:lnSpc>
              <a:spcPct val="90000"/>
            </a:lnSpc>
            <a:spcBef>
              <a:spcPct val="0"/>
            </a:spcBef>
            <a:spcAft>
              <a:spcPct val="15000"/>
            </a:spcAft>
            <a:buChar char="•"/>
          </a:pPr>
          <a:r>
            <a:rPr lang="es-CO" sz="1400" kern="1200" dirty="0">
              <a:latin typeface="Arial" panose="020B0604020202020204" pitchFamily="34" charset="0"/>
              <a:cs typeface="Arial" panose="020B0604020202020204" pitchFamily="34" charset="0"/>
            </a:rPr>
            <a:t>Actualizar infraestructura tecnológica</a:t>
          </a:r>
        </a:p>
      </dsp:txBody>
      <dsp:txXfrm rot="-5400000">
        <a:off x="3751293" y="3376736"/>
        <a:ext cx="6726623" cy="701071"/>
      </dsp:txXfrm>
    </dsp:sp>
    <dsp:sp modelId="{03D47E78-70D3-4CE1-90EB-C488ECB8004A}">
      <dsp:nvSpPr>
        <dsp:cNvPr id="0" name=""/>
        <dsp:cNvSpPr/>
      </dsp:nvSpPr>
      <dsp:spPr>
        <a:xfrm>
          <a:off x="0" y="3059607"/>
          <a:ext cx="3751293" cy="13358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CO" sz="1800" kern="1200" dirty="0">
              <a:latin typeface="Arial" panose="020B0604020202020204" pitchFamily="34" charset="0"/>
              <a:cs typeface="Arial" panose="020B0604020202020204" pitchFamily="34" charset="0"/>
            </a:rPr>
            <a:t>Implementación de las tecnologías de información y comunicaciones</a:t>
          </a:r>
        </a:p>
        <a:p>
          <a:pPr marL="0" lvl="0" indent="0" algn="ctr" defTabSz="8001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Desfinanciado en 37% -   $ 3.239</a:t>
          </a:r>
          <a:endParaRPr lang="es-CO" sz="1400" kern="1200" dirty="0">
            <a:latin typeface="Arial" panose="020B0604020202020204" pitchFamily="34" charset="0"/>
            <a:cs typeface="Arial" panose="020B0604020202020204" pitchFamily="34" charset="0"/>
          </a:endParaRPr>
        </a:p>
      </dsp:txBody>
      <dsp:txXfrm>
        <a:off x="65208" y="3124815"/>
        <a:ext cx="3620877" cy="120538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0.05773</cdr:x>
      <cdr:y>0.86389</cdr:y>
    </cdr:from>
    <cdr:to>
      <cdr:x>0.27379</cdr:x>
      <cdr:y>0.91304</cdr:y>
    </cdr:to>
    <cdr:sp macro="" textlink="">
      <cdr:nvSpPr>
        <cdr:cNvPr id="2" name="CuadroTexto 2">
          <a:extLst xmlns:a="http://schemas.openxmlformats.org/drawingml/2006/main">
            <a:ext uri="{FF2B5EF4-FFF2-40B4-BE49-F238E27FC236}">
              <a16:creationId xmlns:a16="http://schemas.microsoft.com/office/drawing/2014/main" id="{075CF1F8-5F5E-44E2-B8AA-5CADA105AD25}"/>
            </a:ext>
          </a:extLst>
        </cdr:cNvPr>
        <cdr:cNvSpPr txBox="1"/>
      </cdr:nvSpPr>
      <cdr:spPr>
        <a:xfrm xmlns:a="http://schemas.openxmlformats.org/drawingml/2006/main">
          <a:off x="533413" y="3974379"/>
          <a:ext cx="1996202" cy="226147"/>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s-CO" sz="1100"/>
            <a:t>Apoyo</a:t>
          </a:r>
          <a:r>
            <a:rPr lang="es-CO" sz="1100" baseline="0"/>
            <a:t> Implem PDET</a:t>
          </a:r>
          <a:endParaRPr lang="es-CO" sz="1100"/>
        </a:p>
      </cdr:txBody>
    </cdr:sp>
  </cdr:relSizeAnchor>
  <cdr:relSizeAnchor xmlns:cdr="http://schemas.openxmlformats.org/drawingml/2006/chartDrawing">
    <cdr:from>
      <cdr:x>0.54754</cdr:x>
      <cdr:y>0.86285</cdr:y>
    </cdr:from>
    <cdr:to>
      <cdr:x>0.7636</cdr:x>
      <cdr:y>0.92133</cdr:y>
    </cdr:to>
    <cdr:sp macro="" textlink="">
      <cdr:nvSpPr>
        <cdr:cNvPr id="3" name="CuadroTexto 2">
          <a:extLst xmlns:a="http://schemas.openxmlformats.org/drawingml/2006/main">
            <a:ext uri="{FF2B5EF4-FFF2-40B4-BE49-F238E27FC236}">
              <a16:creationId xmlns:a16="http://schemas.microsoft.com/office/drawing/2014/main" id="{FB5C78FE-C993-45C0-AA54-432397508EAF}"/>
            </a:ext>
          </a:extLst>
        </cdr:cNvPr>
        <cdr:cNvSpPr txBox="1"/>
      </cdr:nvSpPr>
      <cdr:spPr>
        <a:xfrm xmlns:a="http://schemas.openxmlformats.org/drawingml/2006/main">
          <a:off x="5058890" y="3969617"/>
          <a:ext cx="1996201" cy="26900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s-CO" sz="1100"/>
            <a:t>Cofinanciación</a:t>
          </a:r>
        </a:p>
      </cdr:txBody>
    </cdr:sp>
  </cdr:relSizeAnchor>
  <cdr:relSizeAnchor xmlns:cdr="http://schemas.openxmlformats.org/drawingml/2006/chartDrawing">
    <cdr:from>
      <cdr:x>0.82094</cdr:x>
      <cdr:y>0.8705</cdr:y>
    </cdr:from>
    <cdr:to>
      <cdr:x>0.9697</cdr:x>
      <cdr:y>0.94203</cdr:y>
    </cdr:to>
    <cdr:sp macro="" textlink="">
      <cdr:nvSpPr>
        <cdr:cNvPr id="4" name="CuadroTexto 1">
          <a:extLst xmlns:a="http://schemas.openxmlformats.org/drawingml/2006/main">
            <a:ext uri="{FF2B5EF4-FFF2-40B4-BE49-F238E27FC236}">
              <a16:creationId xmlns:a16="http://schemas.microsoft.com/office/drawing/2014/main" id="{09ADBD15-2247-4605-AEAA-1F78F84D0444}"/>
            </a:ext>
          </a:extLst>
        </cdr:cNvPr>
        <cdr:cNvSpPr txBox="1"/>
      </cdr:nvSpPr>
      <cdr:spPr>
        <a:xfrm xmlns:a="http://schemas.openxmlformats.org/drawingml/2006/main">
          <a:off x="7584826" y="4004792"/>
          <a:ext cx="1374434" cy="329084"/>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s-CO" sz="1100"/>
            <a:t>TIC</a:t>
          </a:r>
        </a:p>
      </cdr:txBody>
    </cdr:sp>
  </cdr:relSizeAnchor>
  <cdr:relSizeAnchor xmlns:cdr="http://schemas.openxmlformats.org/drawingml/2006/chartDrawing">
    <cdr:from>
      <cdr:x>0.2921</cdr:x>
      <cdr:y>0.86611</cdr:y>
    </cdr:from>
    <cdr:to>
      <cdr:x>0.50815</cdr:x>
      <cdr:y>0.92459</cdr:y>
    </cdr:to>
    <cdr:sp macro="" textlink="">
      <cdr:nvSpPr>
        <cdr:cNvPr id="8" name="CuadroTexto 1">
          <a:extLst xmlns:a="http://schemas.openxmlformats.org/drawingml/2006/main">
            <a:ext uri="{FF2B5EF4-FFF2-40B4-BE49-F238E27FC236}">
              <a16:creationId xmlns:a16="http://schemas.microsoft.com/office/drawing/2014/main" id="{ED444B57-A4AD-40FA-8496-7FE03D1D8E1B}"/>
            </a:ext>
          </a:extLst>
        </cdr:cNvPr>
        <cdr:cNvSpPr txBox="1"/>
      </cdr:nvSpPr>
      <cdr:spPr>
        <a:xfrm xmlns:a="http://schemas.openxmlformats.org/drawingml/2006/main">
          <a:off x="2698750" y="3984625"/>
          <a:ext cx="1996201" cy="26900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s-CO" sz="1100"/>
            <a:t>Reactivación</a:t>
          </a:r>
          <a:r>
            <a:rPr lang="es-CO" sz="1100" baseline="0"/>
            <a:t> Económica</a:t>
          </a:r>
          <a:endParaRPr lang="es-CO"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440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80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77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6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70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498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14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31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00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883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8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35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2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65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43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29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932CB-0F6D-478A-A734-7CA070DC2BF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105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Portada Presentación Consejería">
    <p:spTree>
      <p:nvGrpSpPr>
        <p:cNvPr id="1" name=""/>
        <p:cNvGrpSpPr/>
        <p:nvPr/>
      </p:nvGrpSpPr>
      <p:grpSpPr>
        <a:xfrm>
          <a:off x="0" y="0"/>
          <a:ext cx="0" cy="0"/>
          <a:chOff x="0" y="0"/>
          <a:chExt cx="0" cy="0"/>
        </a:xfrm>
      </p:grpSpPr>
      <p:sp>
        <p:nvSpPr>
          <p:cNvPr id="16"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17" name="그림 개체 틀 2"/>
          <p:cNvSpPr>
            <a:spLocks noGrp="1"/>
          </p:cNvSpPr>
          <p:nvPr>
            <p:ph type="pic" idx="21"/>
          </p:nvPr>
        </p:nvSpPr>
        <p:spPr>
          <a:xfrm>
            <a:off x="416230" y="-62707"/>
            <a:ext cx="7415805" cy="6440560"/>
          </a:xfrm>
          <a:prstGeom prst="rect">
            <a:avLst/>
          </a:prstGeom>
        </p:spPr>
        <p:txBody>
          <a:bodyPr lIns="91439" rIns="91439"/>
          <a:lstStyle/>
          <a:p>
            <a:endParaRPr/>
          </a:p>
        </p:txBody>
      </p:sp>
      <p:pic>
        <p:nvPicPr>
          <p:cNvPr id="18" name="Imagen 6" descr="Imagen 6"/>
          <p:cNvPicPr>
            <a:picLocks noChangeAspect="1"/>
          </p:cNvPicPr>
          <p:nvPr/>
        </p:nvPicPr>
        <p:blipFill>
          <a:blip r:embed="rId2"/>
          <a:stretch>
            <a:fillRect/>
          </a:stretch>
        </p:blipFill>
        <p:spPr>
          <a:xfrm>
            <a:off x="9250323" y="4145269"/>
            <a:ext cx="2665641" cy="2665641"/>
          </a:xfrm>
          <a:prstGeom prst="rect">
            <a:avLst/>
          </a:prstGeom>
          <a:ln w="12700">
            <a:miter lim="400000"/>
          </a:ln>
        </p:spPr>
      </p:pic>
      <p:sp>
        <p:nvSpPr>
          <p:cNvPr id="19" name="Clic para agregarun título"/>
          <p:cNvSpPr txBox="1">
            <a:spLocks noGrp="1"/>
          </p:cNvSpPr>
          <p:nvPr>
            <p:ph type="title" hasCustomPrompt="1"/>
          </p:nvPr>
        </p:nvSpPr>
        <p:spPr>
          <a:xfrm>
            <a:off x="7954615" y="1330801"/>
            <a:ext cx="4017134" cy="2336025"/>
          </a:xfrm>
          <a:prstGeom prst="rect">
            <a:avLst/>
          </a:prstGeom>
        </p:spPr>
        <p:txBody>
          <a:bodyPr anchor="t">
            <a:normAutofit/>
          </a:bodyPr>
          <a:lstStyle>
            <a:lvl1pPr>
              <a:defRPr sz="54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1pPr>
          </a:lstStyle>
          <a:p>
            <a:r>
              <a:t>Clic para agregarun título</a:t>
            </a:r>
          </a:p>
        </p:txBody>
      </p:sp>
      <p:sp>
        <p:nvSpPr>
          <p:cNvPr id="20" name="Nivel de texto 1…"/>
          <p:cNvSpPr txBox="1">
            <a:spLocks noGrp="1"/>
          </p:cNvSpPr>
          <p:nvPr>
            <p:ph type="body" sz="quarter" idx="1" hasCustomPrompt="1"/>
          </p:nvPr>
        </p:nvSpPr>
        <p:spPr>
          <a:xfrm>
            <a:off x="8010400" y="3838588"/>
            <a:ext cx="3905563" cy="1179811"/>
          </a:xfrm>
          <a:prstGeom prst="rect">
            <a:avLst/>
          </a:prstGeom>
        </p:spPr>
        <p:txBody>
          <a:bodyPr>
            <a:normAutofit/>
          </a:bodyPr>
          <a:lstStyle>
            <a:lvl1pPr marL="0" indent="0">
              <a:buSzTx/>
              <a:buFontTx/>
              <a:buNone/>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1pPr>
            <a:lvl2pPr marL="128587" indent="-357187">
              <a:buFontTx/>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2pPr>
            <a:lvl3pPr marL="128587" indent="-357187">
              <a:buFontTx/>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3pPr>
            <a:lvl4pPr marL="128587" indent="-357187">
              <a:buFontTx/>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4pPr>
            <a:lvl5pPr marL="2082800" indent="-254000">
              <a:buFontTx/>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5pPr>
          </a:lstStyle>
          <a:p>
            <a:r>
              <a:t>clic agregar Subtítulo</a:t>
            </a:r>
          </a:p>
          <a:p>
            <a:pPr lvl="1"/>
            <a:endParaRPr/>
          </a:p>
          <a:p>
            <a:pPr lvl="2"/>
            <a:endParaRPr/>
          </a:p>
          <a:p>
            <a:pPr lvl="3"/>
            <a:endParaRPr/>
          </a:p>
          <a:p>
            <a:pPr lvl="4"/>
            <a:endParaRPr/>
          </a:p>
        </p:txBody>
      </p:sp>
      <p:sp>
        <p:nvSpPr>
          <p:cNvPr id="2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s izquierda">
    <p:spTree>
      <p:nvGrpSpPr>
        <p:cNvPr id="1" name=""/>
        <p:cNvGrpSpPr/>
        <p:nvPr/>
      </p:nvGrpSpPr>
      <p:grpSpPr>
        <a:xfrm>
          <a:off x="0" y="0"/>
          <a:ext cx="0" cy="0"/>
          <a:chOff x="0" y="0"/>
          <a:chExt cx="0" cy="0"/>
        </a:xfrm>
      </p:grpSpPr>
      <p:sp>
        <p:nvSpPr>
          <p:cNvPr id="3" name="그림 개체 틀 2"/>
          <p:cNvSpPr>
            <a:spLocks noGrp="1"/>
          </p:cNvSpPr>
          <p:nvPr>
            <p:ph type="pic" sz="quarter" idx="14" hasCustomPrompt="1"/>
          </p:nvPr>
        </p:nvSpPr>
        <p:spPr>
          <a:xfrm>
            <a:off x="2849217" y="-106017"/>
            <a:ext cx="9342783" cy="696401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Marcador de contenido 8"/>
          <p:cNvSpPr>
            <a:spLocks noGrp="1"/>
          </p:cNvSpPr>
          <p:nvPr>
            <p:ph sz="quarter" idx="15"/>
          </p:nvPr>
        </p:nvSpPr>
        <p:spPr>
          <a:xfrm>
            <a:off x="199128" y="1467474"/>
            <a:ext cx="4955968" cy="4386884"/>
          </a:xfrm>
          <a:prstGeom prst="rect">
            <a:avLst/>
          </a:prstGeom>
        </p:spPr>
        <p:txBody>
          <a:bodyPr/>
          <a:lstStyle>
            <a:lvl1pPr>
              <a:defRPr lang="es-ES_tradnl" sz="2000" b="1"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stStyle>
          <a:p>
            <a:pPr marL="0" lvl="0" indent="0" algn="l" defTabSz="914400" rtl="0" eaLnBrk="1" latinLnBrk="0" hangingPunct="1">
              <a:lnSpc>
                <a:spcPct val="90000"/>
              </a:lnSpc>
              <a:spcBef>
                <a:spcPts val="1000"/>
              </a:spcBef>
              <a:buFontTx/>
              <a:buNone/>
            </a:pPr>
            <a:r>
              <a:rPr lang="es-ES_tradnl" dirty="0"/>
              <a:t>Haga clic para modificar el estilo de texto del patrón</a:t>
            </a:r>
          </a:p>
          <a:p>
            <a:pPr marL="0" lvl="0" indent="0" algn="l" defTabSz="914400" rtl="0" eaLnBrk="1" latinLnBrk="0" hangingPunct="1">
              <a:lnSpc>
                <a:spcPct val="90000"/>
              </a:lnSpc>
              <a:spcBef>
                <a:spcPts val="1000"/>
              </a:spcBef>
              <a:buFontTx/>
              <a:buNone/>
            </a:pPr>
            <a:r>
              <a:rPr lang="es-ES_tradnl" dirty="0"/>
              <a:t>Segundo nivel</a:t>
            </a:r>
          </a:p>
          <a:p>
            <a:pPr marL="0" lvl="0" indent="0" algn="l" defTabSz="914400" rtl="0" eaLnBrk="1" latinLnBrk="0" hangingPunct="1">
              <a:lnSpc>
                <a:spcPct val="90000"/>
              </a:lnSpc>
              <a:spcBef>
                <a:spcPts val="1000"/>
              </a:spcBef>
              <a:buFontTx/>
              <a:buNone/>
            </a:pPr>
            <a:r>
              <a:rPr lang="es-ES_tradnl" dirty="0"/>
              <a:t>Tercer nivel</a:t>
            </a:r>
          </a:p>
          <a:p>
            <a:pPr marL="0" lvl="0" indent="0" algn="l" defTabSz="914400" rtl="0" eaLnBrk="1" latinLnBrk="0" hangingPunct="1">
              <a:lnSpc>
                <a:spcPct val="90000"/>
              </a:lnSpc>
              <a:spcBef>
                <a:spcPts val="1000"/>
              </a:spcBef>
              <a:buFontTx/>
              <a:buNone/>
            </a:pPr>
            <a:r>
              <a:rPr lang="es-ES_tradnl" dirty="0"/>
              <a:t>Cuarto nivel</a:t>
            </a:r>
          </a:p>
          <a:p>
            <a:pPr marL="0" lvl="0" indent="0" algn="l" defTabSz="914400" rtl="0" eaLnBrk="1" latinLnBrk="0" hangingPunct="1">
              <a:lnSpc>
                <a:spcPct val="90000"/>
              </a:lnSpc>
              <a:spcBef>
                <a:spcPts val="1000"/>
              </a:spcBef>
              <a:buFontTx/>
              <a:buNone/>
            </a:pPr>
            <a:r>
              <a:rPr lang="es-ES_tradnl" dirty="0"/>
              <a:t>Quinto nivel</a:t>
            </a:r>
          </a:p>
        </p:txBody>
      </p:sp>
      <p:sp>
        <p:nvSpPr>
          <p:cNvPr id="12" name="Marcador de texto 9"/>
          <p:cNvSpPr>
            <a:spLocks noGrp="1"/>
          </p:cNvSpPr>
          <p:nvPr>
            <p:ph type="body" sz="quarter" idx="10" hasCustomPrompt="1"/>
          </p:nvPr>
        </p:nvSpPr>
        <p:spPr>
          <a:xfrm>
            <a:off x="199128" y="628270"/>
            <a:ext cx="3905562" cy="535531"/>
          </a:xfrm>
          <a:prstGeom prst="rect">
            <a:avLst/>
          </a:prstGeom>
          <a:noFill/>
        </p:spPr>
        <p:txBody>
          <a:bodyPr wrap="square" rtlCol="0">
            <a:spAutoFit/>
          </a:bodyPr>
          <a:lstStyle>
            <a:lvl1pPr marL="0" indent="0">
              <a:buFontTx/>
              <a:buNone/>
              <a:defRPr lang="es-ES_tradnl" sz="3200" b="1"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vl2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2pPr>
            <a:lvl3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3pPr>
            <a:lvl4pPr marL="57150" indent="-285750">
              <a:defRPr lang="es-ES_tradnl" sz="1600" b="1" kern="1200" dirty="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4pPr>
            <a:lvl5pPr>
              <a:defRPr lang="es-ES_tradnl" dirty="0">
                <a:solidFill>
                  <a:schemeClr val="tx1"/>
                </a:solidFill>
                <a:latin typeface="+mn-lt"/>
                <a:ea typeface="+mn-ea"/>
                <a:cs typeface="+mn-cs"/>
              </a:defRPr>
            </a:lvl5pPr>
          </a:lstStyle>
          <a:p>
            <a:pPr marL="0" lvl="0"/>
            <a:r>
              <a:rPr lang="es-ES_tradnl" dirty="0"/>
              <a:t>clic agregar Título</a:t>
            </a:r>
          </a:p>
        </p:txBody>
      </p:sp>
    </p:spTree>
    <p:extLst>
      <p:ext uri="{BB962C8B-B14F-4D97-AF65-F5344CB8AC3E}">
        <p14:creationId xmlns:p14="http://schemas.microsoft.com/office/powerpoint/2010/main" val="1959261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preserve="1" userDrawn="1">
  <p:cSld name="Título y texto">
    <p:spTree>
      <p:nvGrpSpPr>
        <p:cNvPr id="1" name="Shape 46"/>
        <p:cNvGrpSpPr/>
        <p:nvPr/>
      </p:nvGrpSpPr>
      <p:grpSpPr>
        <a:xfrm>
          <a:off x="0" y="0"/>
          <a:ext cx="0" cy="0"/>
          <a:chOff x="0" y="0"/>
          <a:chExt cx="0" cy="0"/>
        </a:xfrm>
      </p:grpSpPr>
      <p:sp>
        <p:nvSpPr>
          <p:cNvPr id="2" name="그림 개체 틀 2"/>
          <p:cNvSpPr>
            <a:spLocks noGrp="1"/>
          </p:cNvSpPr>
          <p:nvPr>
            <p:ph type="pic" sz="quarter" idx="14" hasCustomPrompt="1"/>
          </p:nvPr>
        </p:nvSpPr>
        <p:spPr>
          <a:xfrm>
            <a:off x="742122" y="-106017"/>
            <a:ext cx="8600661" cy="696401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Marcador de contenido 8"/>
          <p:cNvSpPr>
            <a:spLocks noGrp="1"/>
          </p:cNvSpPr>
          <p:nvPr>
            <p:ph sz="quarter" idx="15"/>
          </p:nvPr>
        </p:nvSpPr>
        <p:spPr>
          <a:xfrm>
            <a:off x="6997493" y="1573492"/>
            <a:ext cx="4955968" cy="4386884"/>
          </a:xfrm>
          <a:prstGeom prst="rect">
            <a:avLst/>
          </a:prstGeom>
        </p:spPr>
        <p:txBody>
          <a:bodyPr/>
          <a:lstStyle>
            <a:lvl1pPr>
              <a:defRPr lang="es-ES_tradnl" sz="2000" b="1"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stStyle>
          <a:p>
            <a:pPr marL="0" lvl="0" indent="0" algn="l" defTabSz="914400" rtl="0" eaLnBrk="1" latinLnBrk="0" hangingPunct="1">
              <a:lnSpc>
                <a:spcPct val="90000"/>
              </a:lnSpc>
              <a:spcBef>
                <a:spcPts val="1000"/>
              </a:spcBef>
              <a:buFontTx/>
              <a:buNone/>
            </a:pPr>
            <a:r>
              <a:rPr lang="es-ES_tradnl" dirty="0"/>
              <a:t>Haga clic para modificar el estilo de texto del patrón</a:t>
            </a:r>
          </a:p>
          <a:p>
            <a:pPr marL="0" lvl="0" indent="0" algn="l" defTabSz="914400" rtl="0" eaLnBrk="1" latinLnBrk="0" hangingPunct="1">
              <a:lnSpc>
                <a:spcPct val="90000"/>
              </a:lnSpc>
              <a:spcBef>
                <a:spcPts val="1000"/>
              </a:spcBef>
              <a:buFontTx/>
              <a:buNone/>
            </a:pPr>
            <a:r>
              <a:rPr lang="es-ES_tradnl" dirty="0"/>
              <a:t>Segundo nivel</a:t>
            </a:r>
          </a:p>
          <a:p>
            <a:pPr marL="0" lvl="0" indent="0" algn="l" defTabSz="914400" rtl="0" eaLnBrk="1" latinLnBrk="0" hangingPunct="1">
              <a:lnSpc>
                <a:spcPct val="90000"/>
              </a:lnSpc>
              <a:spcBef>
                <a:spcPts val="1000"/>
              </a:spcBef>
              <a:buFontTx/>
              <a:buNone/>
            </a:pPr>
            <a:r>
              <a:rPr lang="es-ES_tradnl" dirty="0"/>
              <a:t>Tercer nivel</a:t>
            </a:r>
          </a:p>
          <a:p>
            <a:pPr marL="0" lvl="0" indent="0" algn="l" defTabSz="914400" rtl="0" eaLnBrk="1" latinLnBrk="0" hangingPunct="1">
              <a:lnSpc>
                <a:spcPct val="90000"/>
              </a:lnSpc>
              <a:spcBef>
                <a:spcPts val="1000"/>
              </a:spcBef>
              <a:buFontTx/>
              <a:buNone/>
            </a:pPr>
            <a:r>
              <a:rPr lang="es-ES_tradnl" dirty="0"/>
              <a:t>Cuarto nivel</a:t>
            </a:r>
          </a:p>
          <a:p>
            <a:pPr marL="0" lvl="0" indent="0" algn="l" defTabSz="914400" rtl="0" eaLnBrk="1" latinLnBrk="0" hangingPunct="1">
              <a:lnSpc>
                <a:spcPct val="90000"/>
              </a:lnSpc>
              <a:spcBef>
                <a:spcPts val="1000"/>
              </a:spcBef>
              <a:buFontTx/>
              <a:buNone/>
            </a:pPr>
            <a:r>
              <a:rPr lang="es-ES_tradnl" dirty="0"/>
              <a:t>Quinto nivel</a:t>
            </a:r>
          </a:p>
        </p:txBody>
      </p:sp>
      <p:sp>
        <p:nvSpPr>
          <p:cNvPr id="4" name="Marcador de texto 9"/>
          <p:cNvSpPr>
            <a:spLocks noGrp="1"/>
          </p:cNvSpPr>
          <p:nvPr>
            <p:ph type="body" sz="quarter" idx="10" hasCustomPrompt="1"/>
          </p:nvPr>
        </p:nvSpPr>
        <p:spPr>
          <a:xfrm>
            <a:off x="6997493" y="734288"/>
            <a:ext cx="3905562" cy="535531"/>
          </a:xfrm>
          <a:prstGeom prst="rect">
            <a:avLst/>
          </a:prstGeom>
          <a:noFill/>
        </p:spPr>
        <p:txBody>
          <a:bodyPr wrap="square" rtlCol="0">
            <a:spAutoFit/>
          </a:bodyPr>
          <a:lstStyle>
            <a:lvl1pPr marL="0" indent="0">
              <a:buFontTx/>
              <a:buNone/>
              <a:defRPr lang="es-ES_tradnl" sz="3200" b="1"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vl2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2pPr>
            <a:lvl3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3pPr>
            <a:lvl4pPr marL="57150" indent="-285750">
              <a:defRPr lang="es-ES_tradnl" sz="1600" b="1" kern="1200" dirty="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4pPr>
            <a:lvl5pPr>
              <a:defRPr lang="es-ES_tradnl" dirty="0">
                <a:solidFill>
                  <a:schemeClr val="tx1"/>
                </a:solidFill>
                <a:latin typeface="+mn-lt"/>
                <a:ea typeface="+mn-ea"/>
                <a:cs typeface="+mn-cs"/>
              </a:defRPr>
            </a:lvl5pPr>
          </a:lstStyle>
          <a:p>
            <a:pPr marL="0" lvl="0"/>
            <a:r>
              <a:rPr lang="es-ES_tradnl" dirty="0"/>
              <a:t>clic agregar Título</a:t>
            </a:r>
          </a:p>
        </p:txBody>
      </p:sp>
    </p:spTree>
    <p:extLst>
      <p:ext uri="{BB962C8B-B14F-4D97-AF65-F5344CB8AC3E}">
        <p14:creationId xmlns:p14="http://schemas.microsoft.com/office/powerpoint/2010/main" val="337281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rizontal datos">
    <p:spTree>
      <p:nvGrpSpPr>
        <p:cNvPr id="1" name=""/>
        <p:cNvGrpSpPr/>
        <p:nvPr/>
      </p:nvGrpSpPr>
      <p:grpSpPr>
        <a:xfrm>
          <a:off x="0" y="0"/>
          <a:ext cx="0" cy="0"/>
          <a:chOff x="0" y="0"/>
          <a:chExt cx="0" cy="0"/>
        </a:xfrm>
      </p:grpSpPr>
      <p:sp>
        <p:nvSpPr>
          <p:cNvPr id="10" name="Rectángulo 9"/>
          <p:cNvSpPr/>
          <p:nvPr userDrawn="1"/>
        </p:nvSpPr>
        <p:spPr>
          <a:xfrm rot="5400000">
            <a:off x="3156169" y="-1839687"/>
            <a:ext cx="6128659" cy="11266717"/>
          </a:xfrm>
          <a:prstGeom prst="rect">
            <a:avLst/>
          </a:prstGeom>
          <a:solidFill>
            <a:srgbClr val="3483C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Imagen 10" descr="Imagen que contiene azul, rojo, pelota, jugador&#10;&#10;Descripción generada automáticamente">
            <a:extLst>
              <a:ext uri="{FF2B5EF4-FFF2-40B4-BE49-F238E27FC236}">
                <a16:creationId xmlns:a16="http://schemas.microsoft.com/office/drawing/2014/main" id="{7F7E353C-9262-4460-894E-84CC63D962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76" y="-145298"/>
            <a:ext cx="4334420" cy="1014800"/>
          </a:xfrm>
          <a:prstGeom prst="rect">
            <a:avLst/>
          </a:prstGeom>
        </p:spPr>
      </p:pic>
      <p:sp>
        <p:nvSpPr>
          <p:cNvPr id="13" name="Marcador de contenido 8"/>
          <p:cNvSpPr>
            <a:spLocks noGrp="1"/>
          </p:cNvSpPr>
          <p:nvPr>
            <p:ph sz="quarter" idx="15"/>
          </p:nvPr>
        </p:nvSpPr>
        <p:spPr>
          <a:xfrm>
            <a:off x="1272209" y="1744142"/>
            <a:ext cx="10084903" cy="1344444"/>
          </a:xfrm>
          <a:prstGeom prst="rect">
            <a:avLst/>
          </a:prstGeom>
        </p:spPr>
        <p:txBody>
          <a:bodyPr/>
          <a:lstStyle>
            <a:lvl1pPr marL="0" indent="0" algn="l" defTabSz="914400" rtl="0" eaLnBrk="1" latinLnBrk="0" hangingPunct="1">
              <a:lnSpc>
                <a:spcPct val="90000"/>
              </a:lnSpc>
              <a:spcBef>
                <a:spcPts val="1000"/>
              </a:spcBef>
              <a:buFontTx/>
              <a:buNone/>
              <a:defRPr lang="es-ES_tradnl" sz="1600" b="0"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stStyle>
          <a:p>
            <a:pPr marL="0" lvl="0" indent="0" algn="l" defTabSz="914400" rtl="0" eaLnBrk="1" latinLnBrk="0" hangingPunct="1">
              <a:lnSpc>
                <a:spcPct val="90000"/>
              </a:lnSpc>
              <a:spcBef>
                <a:spcPts val="1000"/>
              </a:spcBef>
              <a:buFontTx/>
              <a:buNone/>
            </a:pPr>
            <a:endParaRPr lang="es-ES_tradnl" dirty="0"/>
          </a:p>
        </p:txBody>
      </p:sp>
      <p:sp>
        <p:nvSpPr>
          <p:cNvPr id="15" name="Marcador de imagen 14"/>
          <p:cNvSpPr>
            <a:spLocks noGrp="1"/>
          </p:cNvSpPr>
          <p:nvPr>
            <p:ph type="pic" sz="quarter" idx="16"/>
          </p:nvPr>
        </p:nvSpPr>
        <p:spPr>
          <a:xfrm>
            <a:off x="1272209" y="3382853"/>
            <a:ext cx="4588460" cy="1854200"/>
          </a:xfrm>
          <a:prstGeom prst="rect">
            <a:avLst/>
          </a:prstGeom>
        </p:spPr>
        <p:txBody>
          <a:bodyPr/>
          <a:lstStyle/>
          <a:p>
            <a:endParaRPr lang="es-ES_tradnl"/>
          </a:p>
        </p:txBody>
      </p:sp>
      <p:sp>
        <p:nvSpPr>
          <p:cNvPr id="16" name="Marcador de texto 9"/>
          <p:cNvSpPr>
            <a:spLocks noGrp="1"/>
          </p:cNvSpPr>
          <p:nvPr>
            <p:ph type="body" sz="quarter" idx="10" hasCustomPrompt="1"/>
          </p:nvPr>
        </p:nvSpPr>
        <p:spPr>
          <a:xfrm>
            <a:off x="1272209" y="1039056"/>
            <a:ext cx="3905562" cy="535531"/>
          </a:xfrm>
          <a:prstGeom prst="rect">
            <a:avLst/>
          </a:prstGeom>
          <a:noFill/>
        </p:spPr>
        <p:txBody>
          <a:bodyPr wrap="square" rtlCol="0">
            <a:spAutoFit/>
          </a:bodyPr>
          <a:lstStyle>
            <a:lvl1pPr marL="0" indent="0">
              <a:buFontTx/>
              <a:buNone/>
              <a:defRPr lang="es-ES_tradnl" sz="3200" b="1"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vl2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2pPr>
            <a:lvl3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3pPr>
            <a:lvl4pPr marL="57150" indent="-285750">
              <a:defRPr lang="es-ES_tradnl" sz="1600" b="1" kern="1200" dirty="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4pPr>
            <a:lvl5pPr>
              <a:defRPr lang="es-ES_tradnl" dirty="0">
                <a:solidFill>
                  <a:schemeClr val="tx1"/>
                </a:solidFill>
                <a:latin typeface="+mn-lt"/>
                <a:ea typeface="+mn-ea"/>
                <a:cs typeface="+mn-cs"/>
              </a:defRPr>
            </a:lvl5pPr>
          </a:lstStyle>
          <a:p>
            <a:pPr marL="0" lvl="0"/>
            <a:r>
              <a:rPr lang="es-ES_tradnl" dirty="0"/>
              <a:t>clic agregar Título</a:t>
            </a:r>
          </a:p>
        </p:txBody>
      </p:sp>
      <p:sp>
        <p:nvSpPr>
          <p:cNvPr id="17" name="Marcador de imagen 14"/>
          <p:cNvSpPr>
            <a:spLocks noGrp="1"/>
          </p:cNvSpPr>
          <p:nvPr>
            <p:ph type="pic" sz="quarter" idx="17"/>
          </p:nvPr>
        </p:nvSpPr>
        <p:spPr>
          <a:xfrm>
            <a:off x="6314660" y="3382853"/>
            <a:ext cx="4999698" cy="1854200"/>
          </a:xfrm>
          <a:prstGeom prst="rect">
            <a:avLst/>
          </a:prstGeom>
        </p:spPr>
        <p:txBody>
          <a:bodyPr/>
          <a:lstStyle/>
          <a:p>
            <a:endParaRPr lang="es-ES_tradnl"/>
          </a:p>
        </p:txBody>
      </p:sp>
      <p:sp>
        <p:nvSpPr>
          <p:cNvPr id="18" name="Marcador de contenido 8"/>
          <p:cNvSpPr>
            <a:spLocks noGrp="1"/>
          </p:cNvSpPr>
          <p:nvPr>
            <p:ph sz="quarter" idx="18"/>
          </p:nvPr>
        </p:nvSpPr>
        <p:spPr>
          <a:xfrm>
            <a:off x="1272209" y="5373411"/>
            <a:ext cx="10084903" cy="881615"/>
          </a:xfrm>
          <a:prstGeom prst="rect">
            <a:avLst/>
          </a:prstGeom>
        </p:spPr>
        <p:txBody>
          <a:bodyPr/>
          <a:lstStyle>
            <a:lvl1pPr marL="0" indent="0" algn="l" defTabSz="914400" rtl="0" eaLnBrk="1" latinLnBrk="0" hangingPunct="1">
              <a:lnSpc>
                <a:spcPct val="90000"/>
              </a:lnSpc>
              <a:spcBef>
                <a:spcPts val="1000"/>
              </a:spcBef>
              <a:buFontTx/>
              <a:buNone/>
              <a:defRPr lang="es-ES_tradnl" sz="1600" b="0"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stStyle>
          <a:p>
            <a:pPr marL="0" lvl="0" indent="0" algn="l" defTabSz="914400" rtl="0" eaLnBrk="1" latinLnBrk="0" hangingPunct="1">
              <a:lnSpc>
                <a:spcPct val="90000"/>
              </a:lnSpc>
              <a:spcBef>
                <a:spcPts val="1000"/>
              </a:spcBef>
              <a:buFontTx/>
              <a:buNone/>
            </a:pPr>
            <a:endParaRPr lang="es-ES_tradnl" dirty="0"/>
          </a:p>
        </p:txBody>
      </p:sp>
    </p:spTree>
    <p:extLst>
      <p:ext uri="{BB962C8B-B14F-4D97-AF65-F5344CB8AC3E}">
        <p14:creationId xmlns:p14="http://schemas.microsoft.com/office/powerpoint/2010/main" val="385409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fondo balnco textos y cifras">
    <p:spTree>
      <p:nvGrpSpPr>
        <p:cNvPr id="1" name=""/>
        <p:cNvGrpSpPr/>
        <p:nvPr/>
      </p:nvGrpSpPr>
      <p:grpSpPr>
        <a:xfrm>
          <a:off x="0" y="0"/>
          <a:ext cx="0" cy="0"/>
          <a:chOff x="0" y="0"/>
          <a:chExt cx="0" cy="0"/>
        </a:xfrm>
      </p:grpSpPr>
      <p:sp>
        <p:nvSpPr>
          <p:cNvPr id="5" name="Rectángulo 4"/>
          <p:cNvSpPr/>
          <p:nvPr userDrawn="1"/>
        </p:nvSpPr>
        <p:spPr>
          <a:xfrm>
            <a:off x="0" y="-92765"/>
            <a:ext cx="12192000" cy="6950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5">
            <a:extLst>
              <a:ext uri="{FF2B5EF4-FFF2-40B4-BE49-F238E27FC236}">
                <a16:creationId xmlns:a16="http://schemas.microsoft.com/office/drawing/2014/main" id="{4B73977B-1C68-4B4E-BD38-D2756018B24C}"/>
              </a:ext>
            </a:extLst>
          </p:cNvPr>
          <p:cNvSpPr/>
          <p:nvPr userDrawn="1"/>
        </p:nvSpPr>
        <p:spPr>
          <a:xfrm>
            <a:off x="0" y="-92765"/>
            <a:ext cx="1430760" cy="6950765"/>
          </a:xfrm>
          <a:prstGeom prst="rect">
            <a:avLst/>
          </a:prstGeom>
          <a:solidFill>
            <a:srgbClr val="96BD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b="1" dirty="0">
              <a:ln w="22225">
                <a:solidFill>
                  <a:schemeClr val="accent2"/>
                </a:solidFill>
                <a:prstDash val="solid"/>
              </a:ln>
              <a:solidFill>
                <a:schemeClr val="accent2">
                  <a:lumMod val="40000"/>
                  <a:lumOff val="60000"/>
                </a:schemeClr>
              </a:solidFill>
            </a:endParaRPr>
          </a:p>
        </p:txBody>
      </p:sp>
      <p:pic>
        <p:nvPicPr>
          <p:cNvPr id="7" name="Imagen 6"/>
          <p:cNvPicPr>
            <a:picLocks noChangeAspect="1"/>
          </p:cNvPicPr>
          <p:nvPr userDrawn="1"/>
        </p:nvPicPr>
        <p:blipFill>
          <a:blip r:embed="rId2"/>
          <a:stretch>
            <a:fillRect/>
          </a:stretch>
        </p:blipFill>
        <p:spPr>
          <a:xfrm>
            <a:off x="190285" y="5698434"/>
            <a:ext cx="1034021" cy="1034021"/>
          </a:xfrm>
          <a:prstGeom prst="rect">
            <a:avLst/>
          </a:prstGeom>
        </p:spPr>
      </p:pic>
      <p:pic>
        <p:nvPicPr>
          <p:cNvPr id="8" name="Imagen 7" descr="Imagen que contiene azul, rojo, pelota, jugador&#10;&#10;Descripción generada automáticamente">
            <a:extLst>
              <a:ext uri="{FF2B5EF4-FFF2-40B4-BE49-F238E27FC236}">
                <a16:creationId xmlns:a16="http://schemas.microsoft.com/office/drawing/2014/main" id="{7F7E353C-9262-4460-894E-84CC63D962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044" y="83976"/>
            <a:ext cx="4925282" cy="1101288"/>
          </a:xfrm>
          <a:prstGeom prst="rect">
            <a:avLst/>
          </a:prstGeom>
        </p:spPr>
      </p:pic>
    </p:spTree>
    <p:extLst>
      <p:ext uri="{BB962C8B-B14F-4D97-AF65-F5344CB8AC3E}">
        <p14:creationId xmlns:p14="http://schemas.microsoft.com/office/powerpoint/2010/main" val="3598497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texto" preserve="1" userDrawn="1">
  <p:cSld name="1_Título y texto">
    <p:bg>
      <p:bgPr>
        <a:solidFill>
          <a:srgbClr val="DCEAFB"/>
        </a:solidFill>
        <a:effectLst/>
      </p:bgPr>
    </p:bg>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633882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texto" preserve="1" userDrawn="1">
  <p:cSld name="1_Título y texto">
    <p:bg>
      <p:bgPr>
        <a:solidFill>
          <a:srgbClr val="DCEAFB"/>
        </a:solidFill>
        <a:effectLst/>
      </p:bgPr>
    </p:bg>
    <p:spTree>
      <p:nvGrpSpPr>
        <p:cNvPr id="1" name="Shape 46"/>
        <p:cNvGrpSpPr/>
        <p:nvPr/>
      </p:nvGrpSpPr>
      <p:grpSpPr>
        <a:xfrm>
          <a:off x="0" y="0"/>
          <a:ext cx="0" cy="0"/>
          <a:chOff x="0" y="0"/>
          <a:chExt cx="0" cy="0"/>
        </a:xfrm>
      </p:grpSpPr>
      <p:sp>
        <p:nvSpPr>
          <p:cNvPr id="2" name="Rectángulo 1"/>
          <p:cNvSpPr/>
          <p:nvPr userDrawn="1"/>
        </p:nvSpPr>
        <p:spPr>
          <a:xfrm>
            <a:off x="0" y="-119270"/>
            <a:ext cx="12192000" cy="6977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Marcador de texto 3"/>
          <p:cNvSpPr>
            <a:spLocks noGrp="1"/>
          </p:cNvSpPr>
          <p:nvPr>
            <p:ph type="body" sz="quarter" idx="10" hasCustomPrompt="1"/>
          </p:nvPr>
        </p:nvSpPr>
        <p:spPr>
          <a:xfrm>
            <a:off x="6596871" y="333105"/>
            <a:ext cx="4956806" cy="701675"/>
          </a:xfrm>
          <a:prstGeom prst="rect">
            <a:avLst/>
          </a:prstGeom>
        </p:spPr>
        <p:txBody>
          <a:bodyPr/>
          <a:lstStyle>
            <a:lvl1pPr marL="0" indent="0" algn="l" defTabSz="914400" rtl="0" eaLnBrk="1" latinLnBrk="0" hangingPunct="1">
              <a:buNone/>
              <a:defRPr lang="es-ES_tradnl" sz="2800" b="1" kern="1200" dirty="0" smtClean="0">
                <a:solidFill>
                  <a:srgbClr val="05548B"/>
                </a:solidFill>
                <a:latin typeface="Work Sans" charset="0"/>
                <a:ea typeface="Work Sans" charset="0"/>
                <a:cs typeface="Work Sans" charset="0"/>
              </a:defRPr>
            </a:lvl1pPr>
            <a:lvl2pPr marL="0" indent="0" algn="l" defTabSz="914400" rtl="0" eaLnBrk="1" latinLnBrk="0" hangingPunct="1">
              <a:buNone/>
              <a:defRPr lang="es-ES_tradnl" sz="2800" b="1" kern="1200" dirty="0" smtClean="0">
                <a:solidFill>
                  <a:srgbClr val="05548B"/>
                </a:solidFill>
                <a:latin typeface="Work Sans" charset="0"/>
                <a:ea typeface="Work Sans" charset="0"/>
                <a:cs typeface="Work Sans" charset="0"/>
              </a:defRPr>
            </a:lvl2pPr>
            <a:lvl3pPr marL="0" indent="0" algn="l" defTabSz="914400" rtl="0" eaLnBrk="1" latinLnBrk="0" hangingPunct="1">
              <a:buNone/>
              <a:defRPr lang="es-ES_tradnl" sz="2800" b="1" kern="1200" dirty="0" smtClean="0">
                <a:solidFill>
                  <a:srgbClr val="05548B"/>
                </a:solidFill>
                <a:latin typeface="Work Sans" charset="0"/>
                <a:ea typeface="Work Sans" charset="0"/>
                <a:cs typeface="Work Sans" charset="0"/>
              </a:defRPr>
            </a:lvl3pPr>
            <a:lvl4pPr marL="0" indent="0" algn="l" defTabSz="914400" rtl="0" eaLnBrk="1" latinLnBrk="0" hangingPunct="1">
              <a:buNone/>
              <a:defRPr lang="es-ES_tradnl" sz="2800" b="1" kern="1200" dirty="0" smtClean="0">
                <a:solidFill>
                  <a:srgbClr val="05548B"/>
                </a:solidFill>
                <a:latin typeface="Work Sans" charset="0"/>
                <a:ea typeface="Work Sans" charset="0"/>
                <a:cs typeface="Work Sans" charset="0"/>
              </a:defRPr>
            </a:lvl4pPr>
            <a:lvl5pPr marL="0" indent="0" algn="l" defTabSz="914400" rtl="0" eaLnBrk="1" latinLnBrk="0" hangingPunct="1">
              <a:buNone/>
              <a:defRPr lang="es-ES_tradnl" sz="2800" b="1" kern="1200" dirty="0">
                <a:solidFill>
                  <a:srgbClr val="05548B"/>
                </a:solidFill>
                <a:latin typeface="Work Sans" charset="0"/>
                <a:ea typeface="Work Sans" charset="0"/>
                <a:cs typeface="Work Sans" charset="0"/>
              </a:defRPr>
            </a:lvl5pPr>
          </a:lstStyle>
          <a:p>
            <a:pPr lvl="0"/>
            <a:r>
              <a:rPr lang="es-ES_tradnl" dirty="0"/>
              <a:t>Título de </a:t>
            </a:r>
            <a:r>
              <a:rPr lang="es-ES_tradnl"/>
              <a:t>la diapositiva</a:t>
            </a:r>
            <a:endParaRPr lang="es-ES_tradnl" dirty="0"/>
          </a:p>
        </p:txBody>
      </p:sp>
      <p:sp>
        <p:nvSpPr>
          <p:cNvPr id="7" name="Rectángulo 6"/>
          <p:cNvSpPr/>
          <p:nvPr userDrawn="1"/>
        </p:nvSpPr>
        <p:spPr>
          <a:xfrm rot="5400000">
            <a:off x="3276859" y="-1580060"/>
            <a:ext cx="5625552" cy="11250577"/>
          </a:xfrm>
          <a:prstGeom prst="rect">
            <a:avLst/>
          </a:prstGeom>
          <a:solidFill>
            <a:srgbClr val="3483C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Marcador de contenido 8"/>
          <p:cNvSpPr>
            <a:spLocks noGrp="1"/>
          </p:cNvSpPr>
          <p:nvPr>
            <p:ph sz="quarter" idx="15"/>
          </p:nvPr>
        </p:nvSpPr>
        <p:spPr>
          <a:xfrm>
            <a:off x="821635" y="1744141"/>
            <a:ext cx="10535477" cy="4696415"/>
          </a:xfrm>
          <a:prstGeom prst="rect">
            <a:avLst/>
          </a:prstGeom>
        </p:spPr>
        <p:txBody>
          <a:bodyPr/>
          <a:lstStyle>
            <a:lvl1pPr marL="0" indent="0" algn="l" defTabSz="914400" rtl="0" eaLnBrk="1" latinLnBrk="0" hangingPunct="1">
              <a:lnSpc>
                <a:spcPct val="90000"/>
              </a:lnSpc>
              <a:spcBef>
                <a:spcPts val="1000"/>
              </a:spcBef>
              <a:buFontTx/>
              <a:buNone/>
              <a:defRPr lang="es-ES_tradnl" sz="1600" b="0"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stStyle>
          <a:p>
            <a:pPr marL="0" lvl="0" indent="0" algn="l" defTabSz="914400" rtl="0" eaLnBrk="1" latinLnBrk="0" hangingPunct="1">
              <a:lnSpc>
                <a:spcPct val="90000"/>
              </a:lnSpc>
              <a:spcBef>
                <a:spcPts val="1000"/>
              </a:spcBef>
              <a:buFontTx/>
              <a:buNone/>
            </a:pPr>
            <a:endParaRPr lang="es-ES_tradnl" dirty="0"/>
          </a:p>
        </p:txBody>
      </p:sp>
    </p:spTree>
    <p:extLst>
      <p:ext uri="{BB962C8B-B14F-4D97-AF65-F5344CB8AC3E}">
        <p14:creationId xmlns:p14="http://schemas.microsoft.com/office/powerpoint/2010/main" val="939748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extos derecha">
    <p:spTree>
      <p:nvGrpSpPr>
        <p:cNvPr id="1" name=""/>
        <p:cNvGrpSpPr/>
        <p:nvPr/>
      </p:nvGrpSpPr>
      <p:grpSpPr>
        <a:xfrm>
          <a:off x="0" y="0"/>
          <a:ext cx="0" cy="0"/>
          <a:chOff x="0" y="0"/>
          <a:chExt cx="0" cy="0"/>
        </a:xfrm>
      </p:grpSpPr>
      <p:sp>
        <p:nvSpPr>
          <p:cNvPr id="39"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40" name="그림 개체 틀 2"/>
          <p:cNvSpPr>
            <a:spLocks noGrp="1"/>
          </p:cNvSpPr>
          <p:nvPr>
            <p:ph type="pic" idx="13"/>
          </p:nvPr>
        </p:nvSpPr>
        <p:spPr>
          <a:xfrm>
            <a:off x="742121" y="-106018"/>
            <a:ext cx="8600663" cy="6964018"/>
          </a:xfrm>
          <a:prstGeom prst="rect">
            <a:avLst/>
          </a:prstGeom>
        </p:spPr>
        <p:txBody>
          <a:bodyPr lIns="91439" rIns="91439"/>
          <a:lstStyle/>
          <a:p>
            <a:endParaRPr/>
          </a:p>
        </p:txBody>
      </p:sp>
      <p:sp>
        <p:nvSpPr>
          <p:cNvPr id="41" name="Nivel de texto 1…"/>
          <p:cNvSpPr txBox="1">
            <a:spLocks noGrp="1"/>
          </p:cNvSpPr>
          <p:nvPr>
            <p:ph type="body" sz="half" idx="1"/>
          </p:nvPr>
        </p:nvSpPr>
        <p:spPr>
          <a:xfrm>
            <a:off x="6997493" y="1573492"/>
            <a:ext cx="4955969" cy="4386885"/>
          </a:xfrm>
          <a:prstGeom prst="rect">
            <a:avLst/>
          </a:prstGeom>
        </p:spPr>
        <p:txBody>
          <a:bodyPr>
            <a:normAutofit/>
          </a:bodyPr>
          <a:lstStyle>
            <a:lvl1pPr>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1pPr>
            <a:lvl2pPr marL="647700" indent="-1905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2pPr>
            <a:lvl3pPr marL="1143000" indent="-2286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3pPr>
            <a:lvl4pPr marL="16256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4pPr>
            <a:lvl5pPr marL="20828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5pPr>
          </a:lstStyle>
          <a:p>
            <a:r>
              <a:t>Nivel de texto 1</a:t>
            </a:r>
          </a:p>
          <a:p>
            <a:pPr lvl="1"/>
            <a:r>
              <a:t>Nivel de texto 2</a:t>
            </a:r>
          </a:p>
          <a:p>
            <a:pPr lvl="2"/>
            <a:r>
              <a:t>Nivel de texto 3</a:t>
            </a:r>
          </a:p>
          <a:p>
            <a:pPr lvl="3"/>
            <a:r>
              <a:t>Nivel de texto 4</a:t>
            </a:r>
          </a:p>
          <a:p>
            <a:pPr lvl="4"/>
            <a:r>
              <a:t>Nivel de texto 5</a:t>
            </a:r>
          </a:p>
        </p:txBody>
      </p:sp>
      <p:sp>
        <p:nvSpPr>
          <p:cNvPr id="42" name="Marcador de texto 9"/>
          <p:cNvSpPr>
            <a:spLocks noGrp="1"/>
          </p:cNvSpPr>
          <p:nvPr>
            <p:ph type="body" sz="quarter" idx="14" hasCustomPrompt="1"/>
          </p:nvPr>
        </p:nvSpPr>
        <p:spPr>
          <a:xfrm>
            <a:off x="6997493" y="734287"/>
            <a:ext cx="3905563" cy="535532"/>
          </a:xfrm>
          <a:prstGeom prst="rect">
            <a:avLst/>
          </a:prstGeom>
        </p:spPr>
        <p:txBody>
          <a:bodyPr>
            <a:normAutofit/>
          </a:bodyPr>
          <a:lstStyle>
            <a:lvl1pPr marL="0" indent="0" defTabSz="832104">
              <a:spcBef>
                <a:spcPts val="900"/>
              </a:spcBef>
              <a:buSzTx/>
              <a:buFontTx/>
              <a:buNone/>
              <a:defRPr sz="2912" b="1">
                <a:solidFill>
                  <a:srgbClr val="FFFFFF"/>
                </a:solidFill>
                <a:effectLst>
                  <a:outerShdw blurRad="34671" dist="17335" dir="2700000" rotWithShape="0">
                    <a:srgbClr val="000000">
                      <a:alpha val="40000"/>
                    </a:srgbClr>
                  </a:outerShdw>
                </a:effectLst>
                <a:latin typeface="Work Sans"/>
                <a:ea typeface="Work Sans"/>
                <a:cs typeface="Work Sans"/>
                <a:sym typeface="Work Sans"/>
              </a:defRPr>
            </a:lvl1pPr>
          </a:lstStyle>
          <a:p>
            <a:r>
              <a:t>clic agregar Título</a:t>
            </a:r>
          </a:p>
        </p:txBody>
      </p:sp>
      <p:sp>
        <p:nvSpPr>
          <p:cNvPr id="4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540166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extos izquierda">
    <p:spTree>
      <p:nvGrpSpPr>
        <p:cNvPr id="1" name=""/>
        <p:cNvGrpSpPr/>
        <p:nvPr/>
      </p:nvGrpSpPr>
      <p:grpSpPr>
        <a:xfrm>
          <a:off x="0" y="0"/>
          <a:ext cx="0" cy="0"/>
          <a:chOff x="0" y="0"/>
          <a:chExt cx="0" cy="0"/>
        </a:xfrm>
      </p:grpSpPr>
      <p:sp>
        <p:nvSpPr>
          <p:cNvPr id="28"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29" name="그림 개체 틀 2"/>
          <p:cNvSpPr>
            <a:spLocks noGrp="1"/>
          </p:cNvSpPr>
          <p:nvPr>
            <p:ph type="pic" idx="21"/>
          </p:nvPr>
        </p:nvSpPr>
        <p:spPr>
          <a:xfrm>
            <a:off x="2849216" y="-106018"/>
            <a:ext cx="9342785" cy="6964018"/>
          </a:xfrm>
          <a:prstGeom prst="rect">
            <a:avLst/>
          </a:prstGeom>
        </p:spPr>
        <p:txBody>
          <a:bodyPr lIns="91439" rIns="91439"/>
          <a:lstStyle/>
          <a:p>
            <a:endParaRPr/>
          </a:p>
        </p:txBody>
      </p:sp>
      <p:sp>
        <p:nvSpPr>
          <p:cNvPr id="30" name="Nivel de texto 1…"/>
          <p:cNvSpPr txBox="1">
            <a:spLocks noGrp="1"/>
          </p:cNvSpPr>
          <p:nvPr>
            <p:ph type="body" sz="half" idx="1"/>
          </p:nvPr>
        </p:nvSpPr>
        <p:spPr>
          <a:xfrm>
            <a:off x="199127" y="1467473"/>
            <a:ext cx="4955970" cy="4386886"/>
          </a:xfrm>
          <a:prstGeom prst="rect">
            <a:avLst/>
          </a:prstGeom>
        </p:spPr>
        <p:txBody>
          <a:bodyPr>
            <a:normAutofit/>
          </a:bodyPr>
          <a:lstStyle>
            <a:lvl1pPr>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1pPr>
            <a:lvl2pPr marL="647700" indent="-1905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2pPr>
            <a:lvl3pPr marL="1143000" indent="-2286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3pPr>
            <a:lvl4pPr marL="16256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4pPr>
            <a:lvl5pPr marL="20828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5pPr>
          </a:lstStyle>
          <a:p>
            <a:r>
              <a:t>Nivel de texto 1</a:t>
            </a:r>
          </a:p>
          <a:p>
            <a:pPr lvl="1"/>
            <a:r>
              <a:t>Nivel de texto 2</a:t>
            </a:r>
          </a:p>
          <a:p>
            <a:pPr lvl="2"/>
            <a:r>
              <a:t>Nivel de texto 3</a:t>
            </a:r>
          </a:p>
          <a:p>
            <a:pPr lvl="3"/>
            <a:r>
              <a:t>Nivel de texto 4</a:t>
            </a:r>
          </a:p>
          <a:p>
            <a:pPr lvl="4"/>
            <a:r>
              <a:t>Nivel de texto 5</a:t>
            </a:r>
          </a:p>
        </p:txBody>
      </p:sp>
      <p:sp>
        <p:nvSpPr>
          <p:cNvPr id="31" name="Marcador de texto 9"/>
          <p:cNvSpPr>
            <a:spLocks noGrp="1"/>
          </p:cNvSpPr>
          <p:nvPr>
            <p:ph type="body" sz="quarter" idx="22" hasCustomPrompt="1"/>
          </p:nvPr>
        </p:nvSpPr>
        <p:spPr>
          <a:xfrm>
            <a:off x="199127" y="628269"/>
            <a:ext cx="3905563" cy="535533"/>
          </a:xfrm>
          <a:prstGeom prst="rect">
            <a:avLst/>
          </a:prstGeom>
        </p:spPr>
        <p:txBody>
          <a:bodyPr>
            <a:normAutofit/>
          </a:bodyPr>
          <a:lstStyle>
            <a:lvl1pPr marL="0" indent="0" defTabSz="832104">
              <a:spcBef>
                <a:spcPts val="900"/>
              </a:spcBef>
              <a:buSzTx/>
              <a:buFontTx/>
              <a:buNone/>
              <a:defRPr sz="2912" b="1">
                <a:solidFill>
                  <a:srgbClr val="FFFFFF"/>
                </a:solidFill>
                <a:effectLst>
                  <a:outerShdw blurRad="34671" dist="17335" dir="2700000" rotWithShape="0">
                    <a:srgbClr val="000000">
                      <a:alpha val="40000"/>
                    </a:srgbClr>
                  </a:outerShdw>
                </a:effectLst>
                <a:latin typeface="Work Sans"/>
                <a:ea typeface="Work Sans"/>
                <a:cs typeface="Work Sans"/>
                <a:sym typeface="Work Sans"/>
              </a:defRPr>
            </a:lvl1pPr>
          </a:lstStyle>
          <a:p>
            <a:r>
              <a:t>clic agregar Título</a:t>
            </a:r>
          </a:p>
        </p:txBody>
      </p:sp>
      <p:sp>
        <p:nvSpPr>
          <p:cNvPr id="3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y texto">
    <p:spTree>
      <p:nvGrpSpPr>
        <p:cNvPr id="1" name=""/>
        <p:cNvGrpSpPr/>
        <p:nvPr/>
      </p:nvGrpSpPr>
      <p:grpSpPr>
        <a:xfrm>
          <a:off x="0" y="0"/>
          <a:ext cx="0" cy="0"/>
          <a:chOff x="0" y="0"/>
          <a:chExt cx="0" cy="0"/>
        </a:xfrm>
      </p:grpSpPr>
      <p:sp>
        <p:nvSpPr>
          <p:cNvPr id="39"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40" name="그림 개체 틀 2"/>
          <p:cNvSpPr>
            <a:spLocks noGrp="1"/>
          </p:cNvSpPr>
          <p:nvPr>
            <p:ph type="pic" idx="21"/>
          </p:nvPr>
        </p:nvSpPr>
        <p:spPr>
          <a:xfrm>
            <a:off x="742121" y="-106018"/>
            <a:ext cx="8600663" cy="6964018"/>
          </a:xfrm>
          <a:prstGeom prst="rect">
            <a:avLst/>
          </a:prstGeom>
        </p:spPr>
        <p:txBody>
          <a:bodyPr lIns="91439" rIns="91439"/>
          <a:lstStyle/>
          <a:p>
            <a:endParaRPr/>
          </a:p>
        </p:txBody>
      </p:sp>
      <p:sp>
        <p:nvSpPr>
          <p:cNvPr id="41" name="Nivel de texto 1…"/>
          <p:cNvSpPr txBox="1">
            <a:spLocks noGrp="1"/>
          </p:cNvSpPr>
          <p:nvPr>
            <p:ph type="body" sz="half" idx="1"/>
          </p:nvPr>
        </p:nvSpPr>
        <p:spPr>
          <a:xfrm>
            <a:off x="6997493" y="1573492"/>
            <a:ext cx="4955969" cy="4386885"/>
          </a:xfrm>
          <a:prstGeom prst="rect">
            <a:avLst/>
          </a:prstGeom>
        </p:spPr>
        <p:txBody>
          <a:bodyPr>
            <a:normAutofit/>
          </a:bodyPr>
          <a:lstStyle>
            <a:lvl1pPr>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1pPr>
            <a:lvl2pPr marL="647700" indent="-1905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2pPr>
            <a:lvl3pPr marL="1143000" indent="-2286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3pPr>
            <a:lvl4pPr marL="16256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4pPr>
            <a:lvl5pPr marL="20828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5pPr>
          </a:lstStyle>
          <a:p>
            <a:r>
              <a:t>Nivel de texto 1</a:t>
            </a:r>
          </a:p>
          <a:p>
            <a:pPr lvl="1"/>
            <a:r>
              <a:t>Nivel de texto 2</a:t>
            </a:r>
          </a:p>
          <a:p>
            <a:pPr lvl="2"/>
            <a:r>
              <a:t>Nivel de texto 3</a:t>
            </a:r>
          </a:p>
          <a:p>
            <a:pPr lvl="3"/>
            <a:r>
              <a:t>Nivel de texto 4</a:t>
            </a:r>
          </a:p>
          <a:p>
            <a:pPr lvl="4"/>
            <a:r>
              <a:t>Nivel de texto 5</a:t>
            </a:r>
          </a:p>
        </p:txBody>
      </p:sp>
      <p:sp>
        <p:nvSpPr>
          <p:cNvPr id="42" name="Marcador de texto 9"/>
          <p:cNvSpPr>
            <a:spLocks noGrp="1"/>
          </p:cNvSpPr>
          <p:nvPr>
            <p:ph type="body" sz="quarter" idx="22" hasCustomPrompt="1"/>
          </p:nvPr>
        </p:nvSpPr>
        <p:spPr>
          <a:xfrm>
            <a:off x="6997493" y="734287"/>
            <a:ext cx="3905563" cy="535533"/>
          </a:xfrm>
          <a:prstGeom prst="rect">
            <a:avLst/>
          </a:prstGeom>
        </p:spPr>
        <p:txBody>
          <a:bodyPr>
            <a:normAutofit/>
          </a:bodyPr>
          <a:lstStyle>
            <a:lvl1pPr marL="0" indent="0" defTabSz="832104">
              <a:spcBef>
                <a:spcPts val="900"/>
              </a:spcBef>
              <a:buSzTx/>
              <a:buFontTx/>
              <a:buNone/>
              <a:defRPr sz="2912" b="1">
                <a:solidFill>
                  <a:srgbClr val="FFFFFF"/>
                </a:solidFill>
                <a:effectLst>
                  <a:outerShdw blurRad="34671" dist="17335" dir="2700000" rotWithShape="0">
                    <a:srgbClr val="000000">
                      <a:alpha val="40000"/>
                    </a:srgbClr>
                  </a:outerShdw>
                </a:effectLst>
                <a:latin typeface="Work Sans"/>
                <a:ea typeface="Work Sans"/>
                <a:cs typeface="Work Sans"/>
                <a:sym typeface="Work Sans"/>
              </a:defRPr>
            </a:lvl1pPr>
          </a:lstStyle>
          <a:p>
            <a:r>
              <a:t>clic agregar Título</a:t>
            </a:r>
          </a:p>
        </p:txBody>
      </p:sp>
      <p:sp>
        <p:nvSpPr>
          <p:cNvPr id="4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Horizontal datos">
    <p:spTree>
      <p:nvGrpSpPr>
        <p:cNvPr id="1" name=""/>
        <p:cNvGrpSpPr/>
        <p:nvPr/>
      </p:nvGrpSpPr>
      <p:grpSpPr>
        <a:xfrm>
          <a:off x="0" y="0"/>
          <a:ext cx="0" cy="0"/>
          <a:chOff x="0" y="0"/>
          <a:chExt cx="0" cy="0"/>
        </a:xfrm>
      </p:grpSpPr>
      <p:sp>
        <p:nvSpPr>
          <p:cNvPr id="50"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51" name="Rectángulo 9"/>
          <p:cNvSpPr/>
          <p:nvPr/>
        </p:nvSpPr>
        <p:spPr>
          <a:xfrm rot="5400000">
            <a:off x="3156168" y="-1839687"/>
            <a:ext cx="6128661" cy="11266718"/>
          </a:xfrm>
          <a:prstGeom prst="rect">
            <a:avLst/>
          </a:prstGeom>
          <a:solidFill>
            <a:srgbClr val="3483CA">
              <a:alpha val="93000"/>
            </a:srgbClr>
          </a:solidFill>
          <a:ln w="12700">
            <a:miter lim="400000"/>
          </a:ln>
        </p:spPr>
        <p:txBody>
          <a:bodyPr lIns="45719" rIns="45719" anchor="ctr"/>
          <a:lstStyle/>
          <a:p>
            <a:pPr algn="ctr">
              <a:defRPr>
                <a:solidFill>
                  <a:srgbClr val="FFFFFF"/>
                </a:solidFill>
              </a:defRPr>
            </a:pPr>
            <a:endParaRPr/>
          </a:p>
        </p:txBody>
      </p:sp>
      <p:pic>
        <p:nvPicPr>
          <p:cNvPr id="52" name="Imagen 10" descr="Imagen 10"/>
          <p:cNvPicPr>
            <a:picLocks noChangeAspect="1"/>
          </p:cNvPicPr>
          <p:nvPr/>
        </p:nvPicPr>
        <p:blipFill>
          <a:blip r:embed="rId2"/>
          <a:stretch>
            <a:fillRect/>
          </a:stretch>
        </p:blipFill>
        <p:spPr>
          <a:xfrm>
            <a:off x="-44377" y="-145298"/>
            <a:ext cx="4334421" cy="1014800"/>
          </a:xfrm>
          <a:prstGeom prst="rect">
            <a:avLst/>
          </a:prstGeom>
          <a:ln w="12700">
            <a:miter lim="400000"/>
          </a:ln>
        </p:spPr>
      </p:pic>
      <p:sp>
        <p:nvSpPr>
          <p:cNvPr id="53" name="Nivel de texto 1…"/>
          <p:cNvSpPr txBox="1">
            <a:spLocks noGrp="1"/>
          </p:cNvSpPr>
          <p:nvPr>
            <p:ph type="body" sz="quarter" idx="1"/>
          </p:nvPr>
        </p:nvSpPr>
        <p:spPr>
          <a:xfrm>
            <a:off x="1272208" y="1744141"/>
            <a:ext cx="10084905" cy="1344445"/>
          </a:xfrm>
          <a:prstGeom prst="rect">
            <a:avLst/>
          </a:prstGeom>
        </p:spPr>
        <p:txBody>
          <a:bodyPr>
            <a:normAutofit/>
          </a:bodyPr>
          <a:lstStyle>
            <a:lvl1pPr marL="0" indent="0">
              <a:buSzTx/>
              <a:buFontTx/>
              <a:buNone/>
              <a:defRPr sz="1600">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1pPr>
            <a:lvl2pPr marL="609600" indent="-152400">
              <a:buFontTx/>
              <a:defRPr sz="1600">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2pPr>
            <a:lvl3pPr marL="1097280" indent="-182880">
              <a:buFontTx/>
              <a:defRPr sz="1600">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3pPr>
            <a:lvl4pPr marL="1574800" indent="-203200">
              <a:buFontTx/>
              <a:defRPr sz="1600">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4pPr>
            <a:lvl5pPr marL="2032000" indent="-203200">
              <a:buFontTx/>
              <a:defRPr sz="1600">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5pPr>
          </a:lstStyle>
          <a:p>
            <a:r>
              <a:t>Nivel de texto 1</a:t>
            </a:r>
          </a:p>
          <a:p>
            <a:pPr lvl="1"/>
            <a:r>
              <a:t>Nivel de texto 2</a:t>
            </a:r>
          </a:p>
          <a:p>
            <a:pPr lvl="2"/>
            <a:r>
              <a:t>Nivel de texto 3</a:t>
            </a:r>
          </a:p>
          <a:p>
            <a:pPr lvl="3"/>
            <a:r>
              <a:t>Nivel de texto 4</a:t>
            </a:r>
          </a:p>
          <a:p>
            <a:pPr lvl="4"/>
            <a:r>
              <a:t>Nivel de texto 5</a:t>
            </a:r>
          </a:p>
        </p:txBody>
      </p:sp>
      <p:sp>
        <p:nvSpPr>
          <p:cNvPr id="54" name="Marcador de imagen 14"/>
          <p:cNvSpPr>
            <a:spLocks noGrp="1"/>
          </p:cNvSpPr>
          <p:nvPr>
            <p:ph type="pic" sz="quarter" idx="21"/>
          </p:nvPr>
        </p:nvSpPr>
        <p:spPr>
          <a:xfrm>
            <a:off x="1272208" y="3382852"/>
            <a:ext cx="4588461" cy="1854201"/>
          </a:xfrm>
          <a:prstGeom prst="rect">
            <a:avLst/>
          </a:prstGeom>
        </p:spPr>
        <p:txBody>
          <a:bodyPr lIns="91439" rIns="91439"/>
          <a:lstStyle/>
          <a:p>
            <a:endParaRPr/>
          </a:p>
        </p:txBody>
      </p:sp>
      <p:sp>
        <p:nvSpPr>
          <p:cNvPr id="55" name="Marcador de texto 9"/>
          <p:cNvSpPr>
            <a:spLocks noGrp="1"/>
          </p:cNvSpPr>
          <p:nvPr>
            <p:ph type="body" sz="quarter" idx="22" hasCustomPrompt="1"/>
          </p:nvPr>
        </p:nvSpPr>
        <p:spPr>
          <a:xfrm>
            <a:off x="1272208" y="1039055"/>
            <a:ext cx="3905563" cy="535532"/>
          </a:xfrm>
          <a:prstGeom prst="rect">
            <a:avLst/>
          </a:prstGeom>
        </p:spPr>
        <p:txBody>
          <a:bodyPr>
            <a:normAutofit/>
          </a:bodyPr>
          <a:lstStyle>
            <a:lvl1pPr marL="0" indent="0" defTabSz="832104">
              <a:spcBef>
                <a:spcPts val="900"/>
              </a:spcBef>
              <a:buSzTx/>
              <a:buFontTx/>
              <a:buNone/>
              <a:defRPr sz="2912" b="1">
                <a:solidFill>
                  <a:srgbClr val="FFFFFF"/>
                </a:solidFill>
                <a:effectLst>
                  <a:outerShdw blurRad="34671" dist="17335" dir="2700000" rotWithShape="0">
                    <a:srgbClr val="000000">
                      <a:alpha val="40000"/>
                    </a:srgbClr>
                  </a:outerShdw>
                </a:effectLst>
                <a:latin typeface="Work Sans"/>
                <a:ea typeface="Work Sans"/>
                <a:cs typeface="Work Sans"/>
                <a:sym typeface="Work Sans"/>
              </a:defRPr>
            </a:lvl1pPr>
          </a:lstStyle>
          <a:p>
            <a:r>
              <a:t>clic agregar Título</a:t>
            </a:r>
          </a:p>
        </p:txBody>
      </p:sp>
      <p:sp>
        <p:nvSpPr>
          <p:cNvPr id="56" name="Marcador de imagen 14"/>
          <p:cNvSpPr>
            <a:spLocks noGrp="1"/>
          </p:cNvSpPr>
          <p:nvPr>
            <p:ph type="pic" sz="quarter" idx="23"/>
          </p:nvPr>
        </p:nvSpPr>
        <p:spPr>
          <a:xfrm>
            <a:off x="6314659" y="3382852"/>
            <a:ext cx="4999699" cy="1854201"/>
          </a:xfrm>
          <a:prstGeom prst="rect">
            <a:avLst/>
          </a:prstGeom>
        </p:spPr>
        <p:txBody>
          <a:bodyPr lIns="91439" rIns="91439"/>
          <a:lstStyle/>
          <a:p>
            <a:endParaRPr/>
          </a:p>
        </p:txBody>
      </p:sp>
      <p:sp>
        <p:nvSpPr>
          <p:cNvPr id="5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ndo balnco textos y cifras">
    <p:spTree>
      <p:nvGrpSpPr>
        <p:cNvPr id="1" name=""/>
        <p:cNvGrpSpPr/>
        <p:nvPr/>
      </p:nvGrpSpPr>
      <p:grpSpPr>
        <a:xfrm>
          <a:off x="0" y="0"/>
          <a:ext cx="0" cy="0"/>
          <a:chOff x="0" y="0"/>
          <a:chExt cx="0" cy="0"/>
        </a:xfrm>
      </p:grpSpPr>
      <p:sp>
        <p:nvSpPr>
          <p:cNvPr id="6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ítulo y texto">
    <p:bg>
      <p:bgPr>
        <a:solidFill>
          <a:srgbClr val="DCEAFB"/>
        </a:solidFill>
        <a:effectLst/>
      </p:bgPr>
    </p:bg>
    <p:spTree>
      <p:nvGrpSpPr>
        <p:cNvPr id="1" name=""/>
        <p:cNvGrpSpPr/>
        <p:nvPr/>
      </p:nvGrpSpPr>
      <p:grpSpPr>
        <a:xfrm>
          <a:off x="0" y="0"/>
          <a:ext cx="0" cy="0"/>
          <a:chOff x="0" y="0"/>
          <a:chExt cx="0" cy="0"/>
        </a:xfrm>
      </p:grpSpPr>
      <p:sp>
        <p:nvSpPr>
          <p:cNvPr id="71"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7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ítulo y texto">
    <p:bg>
      <p:bgPr>
        <a:solidFill>
          <a:srgbClr val="DCEAFB"/>
        </a:solidFill>
        <a:effectLst/>
      </p:bgPr>
    </p:bg>
    <p:spTree>
      <p:nvGrpSpPr>
        <p:cNvPr id="1" name=""/>
        <p:cNvGrpSpPr/>
        <p:nvPr/>
      </p:nvGrpSpPr>
      <p:grpSpPr>
        <a:xfrm>
          <a:off x="0" y="0"/>
          <a:ext cx="0" cy="0"/>
          <a:chOff x="0" y="0"/>
          <a:chExt cx="0" cy="0"/>
        </a:xfrm>
      </p:grpSpPr>
      <p:sp>
        <p:nvSpPr>
          <p:cNvPr id="79"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80" name="Rectángulo 1"/>
          <p:cNvSpPr/>
          <p:nvPr/>
        </p:nvSpPr>
        <p:spPr>
          <a:xfrm>
            <a:off x="0" y="-119271"/>
            <a:ext cx="12192000" cy="6977272"/>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1" name="Nivel de texto 1…"/>
          <p:cNvSpPr txBox="1">
            <a:spLocks noGrp="1"/>
          </p:cNvSpPr>
          <p:nvPr>
            <p:ph type="body" sz="quarter" idx="1" hasCustomPrompt="1"/>
          </p:nvPr>
        </p:nvSpPr>
        <p:spPr>
          <a:xfrm>
            <a:off x="6596870" y="333105"/>
            <a:ext cx="4956807" cy="701676"/>
          </a:xfrm>
          <a:prstGeom prst="rect">
            <a:avLst/>
          </a:prstGeom>
        </p:spPr>
        <p:txBody>
          <a:bodyPr>
            <a:normAutofit/>
          </a:bodyPr>
          <a:lstStyle>
            <a:lvl1pPr marL="0" indent="0">
              <a:buSzTx/>
              <a:buFontTx/>
              <a:buNone/>
              <a:defRPr b="1">
                <a:latin typeface="Work Sans"/>
                <a:ea typeface="Work Sans"/>
                <a:cs typeface="Work Sans"/>
                <a:sym typeface="Work Sans"/>
              </a:defRPr>
            </a:lvl1pPr>
            <a:lvl2pPr marL="0" indent="0">
              <a:buSzTx/>
              <a:buFontTx/>
              <a:buNone/>
              <a:defRPr b="1">
                <a:latin typeface="Work Sans"/>
                <a:ea typeface="Work Sans"/>
                <a:cs typeface="Work Sans"/>
                <a:sym typeface="Work Sans"/>
              </a:defRPr>
            </a:lvl2pPr>
            <a:lvl3pPr marL="0" indent="0">
              <a:buSzTx/>
              <a:buFontTx/>
              <a:buNone/>
              <a:defRPr b="1">
                <a:latin typeface="Work Sans"/>
                <a:ea typeface="Work Sans"/>
                <a:cs typeface="Work Sans"/>
                <a:sym typeface="Work Sans"/>
              </a:defRPr>
            </a:lvl3pPr>
            <a:lvl4pPr marL="0" indent="0">
              <a:buSzTx/>
              <a:buFontTx/>
              <a:buNone/>
              <a:defRPr b="1">
                <a:latin typeface="Work Sans"/>
                <a:ea typeface="Work Sans"/>
                <a:cs typeface="Work Sans"/>
                <a:sym typeface="Work Sans"/>
              </a:defRPr>
            </a:lvl4pPr>
            <a:lvl5pPr marL="0" indent="0">
              <a:buSzTx/>
              <a:buFontTx/>
              <a:buNone/>
              <a:defRPr b="1">
                <a:latin typeface="Work Sans"/>
                <a:ea typeface="Work Sans"/>
                <a:cs typeface="Work Sans"/>
                <a:sym typeface="Work Sans"/>
              </a:defRPr>
            </a:lvl5pPr>
          </a:lstStyle>
          <a:p>
            <a:r>
              <a:t>Título de la diapositiva</a:t>
            </a:r>
          </a:p>
          <a:p>
            <a:pPr lvl="1"/>
            <a:endParaRPr/>
          </a:p>
          <a:p>
            <a:pPr lvl="2"/>
            <a:endParaRPr/>
          </a:p>
          <a:p>
            <a:pPr lvl="3"/>
            <a:endParaRPr/>
          </a:p>
          <a:p>
            <a:pPr lvl="4"/>
            <a:endParaRPr/>
          </a:p>
        </p:txBody>
      </p:sp>
      <p:sp>
        <p:nvSpPr>
          <p:cNvPr id="82" name="Rectángulo 6"/>
          <p:cNvSpPr/>
          <p:nvPr/>
        </p:nvSpPr>
        <p:spPr>
          <a:xfrm rot="5400000">
            <a:off x="3276858" y="-1580061"/>
            <a:ext cx="5625553" cy="11250578"/>
          </a:xfrm>
          <a:prstGeom prst="rect">
            <a:avLst/>
          </a:prstGeom>
          <a:solidFill>
            <a:srgbClr val="3483CA">
              <a:alpha val="93000"/>
            </a:srgbClr>
          </a:solidFill>
          <a:ln w="12700">
            <a:miter lim="400000"/>
          </a:ln>
        </p:spPr>
        <p:txBody>
          <a:bodyPr lIns="45719" rIns="45719" anchor="ctr"/>
          <a:lstStyle/>
          <a:p>
            <a:pPr algn="ctr">
              <a:defRPr>
                <a:solidFill>
                  <a:srgbClr val="FFFFFF"/>
                </a:solidFill>
              </a:defRPr>
            </a:pPr>
            <a:endParaRPr/>
          </a:p>
        </p:txBody>
      </p:sp>
      <p:sp>
        <p:nvSpPr>
          <p:cNvPr id="8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extos derecha">
    <p:spTree>
      <p:nvGrpSpPr>
        <p:cNvPr id="1" name=""/>
        <p:cNvGrpSpPr/>
        <p:nvPr/>
      </p:nvGrpSpPr>
      <p:grpSpPr>
        <a:xfrm>
          <a:off x="0" y="0"/>
          <a:ext cx="0" cy="0"/>
          <a:chOff x="0" y="0"/>
          <a:chExt cx="0" cy="0"/>
        </a:xfrm>
      </p:grpSpPr>
      <p:sp>
        <p:nvSpPr>
          <p:cNvPr id="90" name="Rectángulo 11"/>
          <p:cNvSpPr/>
          <p:nvPr/>
        </p:nvSpPr>
        <p:spPr>
          <a:xfrm>
            <a:off x="-2" y="-49542"/>
            <a:ext cx="12192003"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91" name="그림 개체 틀 2"/>
          <p:cNvSpPr>
            <a:spLocks noGrp="1"/>
          </p:cNvSpPr>
          <p:nvPr>
            <p:ph type="pic" idx="21"/>
          </p:nvPr>
        </p:nvSpPr>
        <p:spPr>
          <a:xfrm>
            <a:off x="742120" y="-106018"/>
            <a:ext cx="8600664" cy="6964019"/>
          </a:xfrm>
          <a:prstGeom prst="rect">
            <a:avLst/>
          </a:prstGeom>
        </p:spPr>
        <p:txBody>
          <a:bodyPr lIns="91439" rIns="91439"/>
          <a:lstStyle/>
          <a:p>
            <a:endParaRPr/>
          </a:p>
        </p:txBody>
      </p:sp>
      <p:sp>
        <p:nvSpPr>
          <p:cNvPr id="92" name="Nivel de texto 1…"/>
          <p:cNvSpPr txBox="1">
            <a:spLocks noGrp="1"/>
          </p:cNvSpPr>
          <p:nvPr>
            <p:ph type="body" sz="half" idx="1"/>
          </p:nvPr>
        </p:nvSpPr>
        <p:spPr>
          <a:xfrm>
            <a:off x="6997493" y="1573492"/>
            <a:ext cx="4955969" cy="4386885"/>
          </a:xfrm>
          <a:prstGeom prst="rect">
            <a:avLst/>
          </a:prstGeom>
        </p:spPr>
        <p:txBody>
          <a:bodyPr>
            <a:normAutofit/>
          </a:bodyPr>
          <a:lstStyle>
            <a:lvl1pPr>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1pPr>
            <a:lvl2pPr marL="647700" indent="-1905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2pPr>
            <a:lvl3pPr marL="1143000" indent="-2286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3pPr>
            <a:lvl4pPr marL="16256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4pPr>
            <a:lvl5pPr marL="2082800" indent="-254000">
              <a:defRPr sz="20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lvl5pPr>
          </a:lstStyle>
          <a:p>
            <a:r>
              <a:t>Nivel de texto 1</a:t>
            </a:r>
          </a:p>
          <a:p>
            <a:pPr lvl="1"/>
            <a:r>
              <a:t>Nivel de texto 2</a:t>
            </a:r>
          </a:p>
          <a:p>
            <a:pPr lvl="2"/>
            <a:r>
              <a:t>Nivel de texto 3</a:t>
            </a:r>
          </a:p>
          <a:p>
            <a:pPr lvl="3"/>
            <a:r>
              <a:t>Nivel de texto 4</a:t>
            </a:r>
          </a:p>
          <a:p>
            <a:pPr lvl="4"/>
            <a:r>
              <a:t>Nivel de texto 5</a:t>
            </a:r>
          </a:p>
        </p:txBody>
      </p:sp>
      <p:sp>
        <p:nvSpPr>
          <p:cNvPr id="93" name="Marcador de texto 9"/>
          <p:cNvSpPr>
            <a:spLocks noGrp="1"/>
          </p:cNvSpPr>
          <p:nvPr>
            <p:ph type="body" sz="quarter" idx="22" hasCustomPrompt="1"/>
          </p:nvPr>
        </p:nvSpPr>
        <p:spPr>
          <a:xfrm>
            <a:off x="6997493" y="734287"/>
            <a:ext cx="3905564" cy="535533"/>
          </a:xfrm>
          <a:prstGeom prst="rect">
            <a:avLst/>
          </a:prstGeom>
        </p:spPr>
        <p:txBody>
          <a:bodyPr>
            <a:normAutofit/>
          </a:bodyPr>
          <a:lstStyle>
            <a:lvl1pPr marL="0" indent="0" defTabSz="832103">
              <a:spcBef>
                <a:spcPts val="900"/>
              </a:spcBef>
              <a:buSzTx/>
              <a:buFontTx/>
              <a:buNone/>
              <a:defRPr sz="2900" b="1">
                <a:solidFill>
                  <a:srgbClr val="FFFFFF"/>
                </a:solidFill>
                <a:effectLst>
                  <a:outerShdw blurRad="38100" dist="17335" dir="2700000" rotWithShape="0">
                    <a:srgbClr val="000000">
                      <a:alpha val="40000"/>
                    </a:srgbClr>
                  </a:outerShdw>
                </a:effectLst>
                <a:latin typeface="Work Sans"/>
                <a:ea typeface="Work Sans"/>
                <a:cs typeface="Work Sans"/>
                <a:sym typeface="Work Sans"/>
              </a:defRPr>
            </a:lvl1pPr>
          </a:lstStyle>
          <a:p>
            <a:r>
              <a:t>clic agregar Título</a:t>
            </a:r>
          </a:p>
        </p:txBody>
      </p:sp>
      <p:sp>
        <p:nvSpPr>
          <p:cNvPr id="94" name="Número de diapositiva"/>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ortada Presentación Consejería">
    <p:bg>
      <p:bgPr>
        <a:solidFill>
          <a:schemeClr val="bg1"/>
        </a:solidFill>
        <a:effectLst/>
      </p:bgPr>
    </p:bg>
    <p:spTree>
      <p:nvGrpSpPr>
        <p:cNvPr id="1" name=""/>
        <p:cNvGrpSpPr/>
        <p:nvPr/>
      </p:nvGrpSpPr>
      <p:grpSpPr>
        <a:xfrm>
          <a:off x="0" y="0"/>
          <a:ext cx="0" cy="0"/>
          <a:chOff x="0" y="0"/>
          <a:chExt cx="0" cy="0"/>
        </a:xfrm>
      </p:grpSpPr>
      <p:sp>
        <p:nvSpPr>
          <p:cNvPr id="11" name="그림 개체 틀 2"/>
          <p:cNvSpPr>
            <a:spLocks noGrp="1"/>
          </p:cNvSpPr>
          <p:nvPr>
            <p:ph type="pic" sz="quarter" idx="14" hasCustomPrompt="1"/>
          </p:nvPr>
        </p:nvSpPr>
        <p:spPr>
          <a:xfrm>
            <a:off x="416231" y="-62706"/>
            <a:ext cx="7415804" cy="644055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pic>
        <p:nvPicPr>
          <p:cNvPr id="7" name="Imagen 6"/>
          <p:cNvPicPr>
            <a:picLocks noChangeAspect="1"/>
          </p:cNvPicPr>
          <p:nvPr userDrawn="1"/>
        </p:nvPicPr>
        <p:blipFill>
          <a:blip r:embed="rId2"/>
          <a:stretch>
            <a:fillRect/>
          </a:stretch>
        </p:blipFill>
        <p:spPr>
          <a:xfrm>
            <a:off x="9250324" y="4145269"/>
            <a:ext cx="2665640" cy="2665640"/>
          </a:xfrm>
          <a:prstGeom prst="rect">
            <a:avLst/>
          </a:prstGeom>
        </p:spPr>
      </p:pic>
      <p:sp>
        <p:nvSpPr>
          <p:cNvPr id="4" name="Título 3"/>
          <p:cNvSpPr>
            <a:spLocks noGrp="1"/>
          </p:cNvSpPr>
          <p:nvPr>
            <p:ph type="title" hasCustomPrompt="1"/>
          </p:nvPr>
        </p:nvSpPr>
        <p:spPr>
          <a:xfrm>
            <a:off x="7954615" y="1330801"/>
            <a:ext cx="4017133" cy="2336024"/>
          </a:xfrm>
          <a:prstGeom prst="rect">
            <a:avLst/>
          </a:prstGeom>
          <a:noFill/>
        </p:spPr>
        <p:txBody>
          <a:bodyPr wrap="square" rtlCol="0">
            <a:spAutoFit/>
          </a:bodyPr>
          <a:lstStyle>
            <a:lvl1pPr>
              <a:defRPr lang="es-ES_tradnl" sz="5400" b="1">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stStyle>
          <a:p>
            <a:pPr marL="0" lvl="0"/>
            <a:r>
              <a:rPr lang="es-ES_tradnl" dirty="0"/>
              <a:t>Clic para </a:t>
            </a:r>
            <a:br>
              <a:rPr lang="es-ES_tradnl" dirty="0"/>
            </a:br>
            <a:r>
              <a:rPr lang="es-ES_tradnl" dirty="0"/>
              <a:t>agregar</a:t>
            </a:r>
            <a:br>
              <a:rPr lang="es-ES_tradnl" dirty="0"/>
            </a:br>
            <a:r>
              <a:rPr lang="es-ES_tradnl" dirty="0"/>
              <a:t>un título</a:t>
            </a:r>
          </a:p>
        </p:txBody>
      </p:sp>
      <p:sp>
        <p:nvSpPr>
          <p:cNvPr id="10" name="Marcador de texto 9"/>
          <p:cNvSpPr>
            <a:spLocks noGrp="1"/>
          </p:cNvSpPr>
          <p:nvPr>
            <p:ph type="body" sz="quarter" idx="10" hasCustomPrompt="1"/>
          </p:nvPr>
        </p:nvSpPr>
        <p:spPr>
          <a:xfrm>
            <a:off x="8010401" y="3838588"/>
            <a:ext cx="3905562" cy="1179810"/>
          </a:xfrm>
          <a:prstGeom prst="rect">
            <a:avLst/>
          </a:prstGeom>
          <a:noFill/>
        </p:spPr>
        <p:txBody>
          <a:bodyPr wrap="square" rtlCol="0">
            <a:spAutoFit/>
          </a:bodyPr>
          <a:lstStyle>
            <a:lvl1pPr marL="0" indent="0">
              <a:buFontTx/>
              <a:buNone/>
              <a:defRPr lang="es-ES_tradnl" sz="2000" b="1" kern="1200" baseline="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1pPr>
            <a:lvl2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2pPr>
            <a:lvl3pPr marL="57150" indent="-285750">
              <a:defRPr lang="es-ES_tradnl" sz="1600" b="1" kern="1200" dirty="0" smtClean="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3pPr>
            <a:lvl4pPr marL="57150" indent="-285750">
              <a:defRPr lang="es-ES_tradnl" sz="1600" b="1" kern="1200" dirty="0">
                <a:ln w="0"/>
                <a:solidFill>
                  <a:schemeClr val="bg1"/>
                </a:solidFill>
                <a:effectLst>
                  <a:outerShdw blurRad="38100" dist="19050" dir="2700000" algn="tl" rotWithShape="0">
                    <a:schemeClr val="dk1">
                      <a:alpha val="40000"/>
                    </a:schemeClr>
                  </a:outerShdw>
                </a:effectLst>
                <a:latin typeface="Work Sans" charset="0"/>
                <a:ea typeface="Work Sans" charset="0"/>
                <a:cs typeface="Work Sans" charset="0"/>
              </a:defRPr>
            </a:lvl4pPr>
            <a:lvl5pPr>
              <a:defRPr lang="es-ES_tradnl" dirty="0">
                <a:solidFill>
                  <a:schemeClr val="tx1"/>
                </a:solidFill>
                <a:latin typeface="+mn-lt"/>
                <a:ea typeface="+mn-ea"/>
                <a:cs typeface="+mn-cs"/>
              </a:defRPr>
            </a:lvl5pPr>
          </a:lstStyle>
          <a:p>
            <a:pPr marL="0" lvl="0"/>
            <a:r>
              <a:rPr lang="es-ES_tradnl" dirty="0"/>
              <a:t>clic agregar Subtítulo</a:t>
            </a:r>
          </a:p>
          <a:p>
            <a:pPr marL="0" lvl="0"/>
            <a:endParaRPr lang="es-ES_tradnl" dirty="0"/>
          </a:p>
          <a:p>
            <a:pPr marL="0" lvl="0"/>
            <a:endParaRPr lang="es-ES_tradnl" dirty="0"/>
          </a:p>
        </p:txBody>
      </p:sp>
    </p:spTree>
    <p:extLst>
      <p:ext uri="{BB962C8B-B14F-4D97-AF65-F5344CB8AC3E}">
        <p14:creationId xmlns:p14="http://schemas.microsoft.com/office/powerpoint/2010/main" val="246647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ángulo 11"/>
          <p:cNvSpPr/>
          <p:nvPr/>
        </p:nvSpPr>
        <p:spPr>
          <a:xfrm>
            <a:off x="-1" y="-49542"/>
            <a:ext cx="12192001" cy="6907542"/>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sp>
        <p:nvSpPr>
          <p:cNvPr id="3" name="Rectángulo 4"/>
          <p:cNvSpPr/>
          <p:nvPr/>
        </p:nvSpPr>
        <p:spPr>
          <a:xfrm>
            <a:off x="0" y="-92765"/>
            <a:ext cx="12192000" cy="695076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 name="Rectángulo 5"/>
          <p:cNvSpPr/>
          <p:nvPr/>
        </p:nvSpPr>
        <p:spPr>
          <a:xfrm>
            <a:off x="0" y="-92765"/>
            <a:ext cx="1430760" cy="6950765"/>
          </a:xfrm>
          <a:prstGeom prst="rect">
            <a:avLst/>
          </a:prstGeom>
          <a:solidFill>
            <a:srgbClr val="96BDE3"/>
          </a:solidFill>
          <a:ln w="12700">
            <a:miter lim="400000"/>
          </a:ln>
        </p:spPr>
        <p:txBody>
          <a:bodyPr lIns="45719" rIns="45719" anchor="ctr"/>
          <a:lstStyle/>
          <a:p>
            <a:pPr algn="ctr">
              <a:defRPr b="1">
                <a:ln w="22225" cap="flat">
                  <a:solidFill>
                    <a:schemeClr val="accent2"/>
                  </a:solidFill>
                  <a:prstDash val="solid"/>
                  <a:round/>
                </a:ln>
                <a:solidFill>
                  <a:srgbClr val="F8CBAD"/>
                </a:solidFill>
              </a:defRPr>
            </a:pPr>
            <a:endParaRPr/>
          </a:p>
        </p:txBody>
      </p:sp>
      <p:pic>
        <p:nvPicPr>
          <p:cNvPr id="5" name="Imagen 6" descr="Imagen 6"/>
          <p:cNvPicPr>
            <a:picLocks noChangeAspect="1"/>
          </p:cNvPicPr>
          <p:nvPr/>
        </p:nvPicPr>
        <p:blipFill>
          <a:blip r:embed="rId10"/>
          <a:stretch>
            <a:fillRect/>
          </a:stretch>
        </p:blipFill>
        <p:spPr>
          <a:xfrm>
            <a:off x="190285" y="5698433"/>
            <a:ext cx="1034021" cy="1034022"/>
          </a:xfrm>
          <a:prstGeom prst="rect">
            <a:avLst/>
          </a:prstGeom>
          <a:ln w="12700">
            <a:miter lim="400000"/>
          </a:ln>
        </p:spPr>
      </p:pic>
      <p:pic>
        <p:nvPicPr>
          <p:cNvPr id="6" name="Imagen 7" descr="Imagen 7"/>
          <p:cNvPicPr>
            <a:picLocks noChangeAspect="1"/>
          </p:cNvPicPr>
          <p:nvPr/>
        </p:nvPicPr>
        <p:blipFill>
          <a:blip r:embed="rId11"/>
          <a:stretch>
            <a:fillRect/>
          </a:stretch>
        </p:blipFill>
        <p:spPr>
          <a:xfrm>
            <a:off x="694044" y="83975"/>
            <a:ext cx="4925282" cy="1101290"/>
          </a:xfrm>
          <a:prstGeom prst="rect">
            <a:avLst/>
          </a:prstGeom>
          <a:ln w="12700">
            <a:miter lim="400000"/>
          </a:ln>
        </p:spPr>
      </p:pic>
      <p:sp>
        <p:nvSpPr>
          <p:cNvPr id="7" name="Texto del título"/>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Texto del título</a:t>
            </a:r>
          </a:p>
        </p:txBody>
      </p:sp>
      <p:sp>
        <p:nvSpPr>
          <p:cNvPr id="8"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9" name="Número de diapositiva"/>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5548B"/>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5548B"/>
          </a:solidFill>
          <a:uFillTx/>
          <a:latin typeface="Arial Hebrew Scholar"/>
          <a:ea typeface="Arial Hebrew Scholar"/>
          <a:cs typeface="Arial Hebrew Scholar"/>
          <a:sym typeface="Arial Hebrew Scholar"/>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4B73977B-1C68-4B4E-BD38-D2756018B24C}"/>
              </a:ext>
            </a:extLst>
          </p:cNvPr>
          <p:cNvSpPr/>
          <p:nvPr userDrawn="1"/>
        </p:nvSpPr>
        <p:spPr>
          <a:xfrm>
            <a:off x="0" y="-49542"/>
            <a:ext cx="12191999" cy="6907542"/>
          </a:xfrm>
          <a:prstGeom prst="rect">
            <a:avLst/>
          </a:prstGeom>
          <a:solidFill>
            <a:srgbClr val="96BD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76241170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4400" kern="1200">
          <a:solidFill>
            <a:srgbClr val="05548B"/>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5548B"/>
          </a:solidFill>
          <a:latin typeface="Arial Hebrew Scholar" charset="-79"/>
          <a:ea typeface="Arial Hebrew Scholar" charset="-79"/>
          <a:cs typeface="Arial Hebrew Scholar" charset="-79"/>
        </a:defRPr>
      </a:lvl1pPr>
      <a:lvl2pPr marL="685800" indent="-228600" algn="l" defTabSz="914400" rtl="0" eaLnBrk="1" latinLnBrk="0" hangingPunct="1">
        <a:lnSpc>
          <a:spcPct val="90000"/>
        </a:lnSpc>
        <a:spcBef>
          <a:spcPts val="500"/>
        </a:spcBef>
        <a:buFont typeface="Arial"/>
        <a:buChar char="•"/>
        <a:defRPr sz="2400" kern="1200">
          <a:solidFill>
            <a:srgbClr val="05548B"/>
          </a:solidFill>
          <a:latin typeface="Arial Hebrew Scholar" charset="-79"/>
          <a:ea typeface="Arial Hebrew Scholar" charset="-79"/>
          <a:cs typeface="Arial Hebrew Scholar" charset="-79"/>
        </a:defRPr>
      </a:lvl2pPr>
      <a:lvl3pPr marL="1143000" indent="-228600" algn="l" defTabSz="914400" rtl="0" eaLnBrk="1" latinLnBrk="0" hangingPunct="1">
        <a:lnSpc>
          <a:spcPct val="90000"/>
        </a:lnSpc>
        <a:spcBef>
          <a:spcPts val="500"/>
        </a:spcBef>
        <a:buFont typeface="Arial"/>
        <a:buChar char="•"/>
        <a:defRPr sz="2000" kern="1200">
          <a:solidFill>
            <a:srgbClr val="05548B"/>
          </a:solidFill>
          <a:latin typeface="Arial Hebrew Scholar" charset="-79"/>
          <a:ea typeface="Arial Hebrew Scholar" charset="-79"/>
          <a:cs typeface="Arial Hebrew Scholar" charset="-79"/>
        </a:defRPr>
      </a:lvl3pPr>
      <a:lvl4pPr marL="1600200" indent="-228600" algn="l" defTabSz="914400" rtl="0" eaLnBrk="1" latinLnBrk="0" hangingPunct="1">
        <a:lnSpc>
          <a:spcPct val="90000"/>
        </a:lnSpc>
        <a:spcBef>
          <a:spcPts val="500"/>
        </a:spcBef>
        <a:buFont typeface="Arial"/>
        <a:buChar char="•"/>
        <a:defRPr sz="1800" kern="1200">
          <a:solidFill>
            <a:srgbClr val="05548B"/>
          </a:solidFill>
          <a:latin typeface="Arial Hebrew Scholar" charset="-79"/>
          <a:ea typeface="Arial Hebrew Scholar" charset="-79"/>
          <a:cs typeface="Arial Hebrew Scholar" charset="-79"/>
        </a:defRPr>
      </a:lvl4pPr>
      <a:lvl5pPr marL="2057400" indent="-228600" algn="l" defTabSz="914400" rtl="0" eaLnBrk="1" latinLnBrk="0" hangingPunct="1">
        <a:lnSpc>
          <a:spcPct val="90000"/>
        </a:lnSpc>
        <a:spcBef>
          <a:spcPts val="500"/>
        </a:spcBef>
        <a:buFont typeface="Arial"/>
        <a:buChar char="•"/>
        <a:defRPr sz="1800" kern="1200">
          <a:solidFill>
            <a:srgbClr val="05548B"/>
          </a:solidFill>
          <a:latin typeface="Arial Hebrew Scholar" charset="-79"/>
          <a:ea typeface="Arial Hebrew Scholar" charset="-79"/>
          <a:cs typeface="Arial Hebrew Scholar"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9.em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37"/>
          <p:cNvSpPr>
            <a:spLocks noGrp="1"/>
          </p:cNvSpPr>
          <p:nvPr>
            <p:ph type="title"/>
          </p:nvPr>
        </p:nvSpPr>
        <p:spPr>
          <a:xfrm>
            <a:off x="7954614" y="981216"/>
            <a:ext cx="4017133" cy="1920526"/>
          </a:xfrm>
        </p:spPr>
        <p:txBody>
          <a:bodyPr/>
          <a:lstStyle/>
          <a:p>
            <a:pPr algn="ctr"/>
            <a:r>
              <a:rPr lang="es-ES_tradnl" sz="4400" dirty="0"/>
              <a:t>Agencia de Renovación del Territorio</a:t>
            </a:r>
          </a:p>
        </p:txBody>
      </p:sp>
      <p:sp>
        <p:nvSpPr>
          <p:cNvPr id="39" name="Marcador de texto 38"/>
          <p:cNvSpPr>
            <a:spLocks noGrp="1"/>
          </p:cNvSpPr>
          <p:nvPr>
            <p:ph type="body" sz="quarter" idx="10"/>
          </p:nvPr>
        </p:nvSpPr>
        <p:spPr>
          <a:xfrm>
            <a:off x="8010398" y="2763041"/>
            <a:ext cx="4058763" cy="2010807"/>
          </a:xfrm>
        </p:spPr>
        <p:txBody>
          <a:bodyPr/>
          <a:lstStyle/>
          <a:p>
            <a:pPr algn="ctr"/>
            <a:r>
              <a:rPr lang="es-ES_tradnl" sz="2400" dirty="0"/>
              <a:t>PROYECTO DE PRESUPUESTO 2021</a:t>
            </a:r>
          </a:p>
          <a:p>
            <a:pPr algn="ctr"/>
            <a:r>
              <a:rPr lang="es-ES_tradnl" sz="2400" dirty="0"/>
              <a:t>Debate </a:t>
            </a:r>
          </a:p>
          <a:p>
            <a:pPr algn="ctr"/>
            <a:r>
              <a:rPr lang="es-ES_tradnl" sz="2400" dirty="0"/>
              <a:t>Comisión I Cámara de Representantes</a:t>
            </a:r>
          </a:p>
        </p:txBody>
      </p:sp>
      <p:sp>
        <p:nvSpPr>
          <p:cNvPr id="7" name="Marcador de posición de imagen 6">
            <a:extLst>
              <a:ext uri="{FF2B5EF4-FFF2-40B4-BE49-F238E27FC236}">
                <a16:creationId xmlns:a16="http://schemas.microsoft.com/office/drawing/2014/main" id="{2478425F-5D20-7C4D-8825-96889AC4940C}"/>
              </a:ext>
            </a:extLst>
          </p:cNvPr>
          <p:cNvSpPr>
            <a:spLocks noGrp="1"/>
          </p:cNvSpPr>
          <p:nvPr>
            <p:ph type="pic" sz="quarter" idx="14"/>
          </p:nvPr>
        </p:nvSpPr>
        <p:spPr/>
      </p:sp>
      <p:pic>
        <p:nvPicPr>
          <p:cNvPr id="8" name="Imagen 7">
            <a:extLst>
              <a:ext uri="{FF2B5EF4-FFF2-40B4-BE49-F238E27FC236}">
                <a16:creationId xmlns:a16="http://schemas.microsoft.com/office/drawing/2014/main" id="{C86C2CB5-3B00-BC4B-8BB3-002C52A2ED87}"/>
              </a:ext>
            </a:extLst>
          </p:cNvPr>
          <p:cNvPicPr>
            <a:picLocks noChangeAspect="1"/>
          </p:cNvPicPr>
          <p:nvPr/>
        </p:nvPicPr>
        <p:blipFill rotWithShape="1">
          <a:blip r:embed="rId2"/>
          <a:srcRect l="4027" t="2355" r="30181"/>
          <a:stretch/>
        </p:blipFill>
        <p:spPr>
          <a:xfrm>
            <a:off x="122838" y="-62707"/>
            <a:ext cx="7709197" cy="6440559"/>
          </a:xfrm>
          <a:prstGeom prst="rect">
            <a:avLst/>
          </a:prstGeom>
        </p:spPr>
      </p:pic>
      <p:pic>
        <p:nvPicPr>
          <p:cNvPr id="49" name="Imagen 48" descr="Imagen que contiene azul, rojo, pelota, jugador&#10;&#10;Descripción generada automáticamente">
            <a:extLst>
              <a:ext uri="{FF2B5EF4-FFF2-40B4-BE49-F238E27FC236}">
                <a16:creationId xmlns:a16="http://schemas.microsoft.com/office/drawing/2014/main" id="{7F7E353C-9262-4460-894E-84CC63D96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779" y="-62706"/>
            <a:ext cx="5218316" cy="1221744"/>
          </a:xfrm>
          <a:prstGeom prst="rect">
            <a:avLst/>
          </a:prstGeom>
        </p:spPr>
      </p:pic>
    </p:spTree>
    <p:extLst>
      <p:ext uri="{BB962C8B-B14F-4D97-AF65-F5344CB8AC3E}">
        <p14:creationId xmlns:p14="http://schemas.microsoft.com/office/powerpoint/2010/main" val="3395414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7D5038-0E47-489C-B258-D12D12ED9518}"/>
              </a:ext>
            </a:extLst>
          </p:cNvPr>
          <p:cNvSpPr txBox="1"/>
          <p:nvPr/>
        </p:nvSpPr>
        <p:spPr>
          <a:xfrm>
            <a:off x="5846194" y="-118924"/>
            <a:ext cx="627468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Ejecución Presupuesto Total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2018 - 2020</a:t>
            </a:r>
          </a:p>
        </p:txBody>
      </p:sp>
      <p:sp>
        <p:nvSpPr>
          <p:cNvPr id="7" name="CuadroTexto 6">
            <a:extLst>
              <a:ext uri="{FF2B5EF4-FFF2-40B4-BE49-F238E27FC236}">
                <a16:creationId xmlns:a16="http://schemas.microsoft.com/office/drawing/2014/main" id="{A9E3C487-81DA-4D1D-BD74-F4C959794D69}"/>
              </a:ext>
            </a:extLst>
          </p:cNvPr>
          <p:cNvSpPr txBox="1"/>
          <p:nvPr/>
        </p:nvSpPr>
        <p:spPr>
          <a:xfrm>
            <a:off x="1737360" y="4744737"/>
            <a:ext cx="254108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Reporte SIIF Nación  - 31 de julio de 2020</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Gráfico 5">
            <a:extLst>
              <a:ext uri="{FF2B5EF4-FFF2-40B4-BE49-F238E27FC236}">
                <a16:creationId xmlns:a16="http://schemas.microsoft.com/office/drawing/2014/main" id="{5834C75B-D84E-4EBE-9675-C1559B3B0668}"/>
              </a:ext>
            </a:extLst>
          </p:cNvPr>
          <p:cNvGraphicFramePr>
            <a:graphicFrameLocks/>
          </p:cNvGraphicFramePr>
          <p:nvPr/>
        </p:nvGraphicFramePr>
        <p:xfrm>
          <a:off x="1322363" y="1081405"/>
          <a:ext cx="10798516" cy="3592195"/>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2B45AF76-696C-4B96-8EB1-6EE2F836D7F7}"/>
              </a:ext>
            </a:extLst>
          </p:cNvPr>
          <p:cNvSpPr txBox="1"/>
          <p:nvPr/>
        </p:nvSpPr>
        <p:spPr>
          <a:xfrm>
            <a:off x="1491760" y="5262700"/>
            <a:ext cx="10466559" cy="1133644"/>
          </a:xfrm>
          <a:prstGeom prst="rect">
            <a:avLst/>
          </a:prstGeom>
          <a:noFill/>
        </p:spPr>
        <p:txBody>
          <a:bodyPr wrap="square">
            <a:spAutoFit/>
          </a:bodyPr>
          <a:lstStyle/>
          <a:p>
            <a:pPr marL="92075" marR="0" lvl="0" indent="-92075" algn="just" defTabSz="914400" rtl="0" eaLnBrk="1" fontAlgn="auto" latinLnBrk="0" hangingPunct="1">
              <a:lnSpc>
                <a:spcPct val="115000"/>
              </a:lnSpc>
              <a:spcBef>
                <a:spcPts val="0"/>
              </a:spcBef>
              <a:spcAft>
                <a:spcPts val="100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El porcentaje de ejecución debería haber alcanzado el </a:t>
            </a:r>
            <a:r>
              <a:rPr kumimoji="0" lang="es-CO" sz="18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91%,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teniendo en cuenta que $ 13.771 millones fueron radicados en cuentas por pagar, no obstante </a:t>
            </a:r>
            <a:r>
              <a:rPr kumimoji="0" lang="es-CO"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MinHacienda</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no aprobó PAC y se constituyeron como reserva, afectando el % de obligaciones. </a:t>
            </a:r>
            <a:endParaRPr kumimoji="0" lang="es-CO"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98ECFB62-97BF-496C-B21E-A720EA5CD35D}"/>
              </a:ext>
            </a:extLst>
          </p:cNvPr>
          <p:cNvSpPr txBox="1"/>
          <p:nvPr/>
        </p:nvSpPr>
        <p:spPr>
          <a:xfrm>
            <a:off x="7426960" y="1813613"/>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033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7D5038-0E47-489C-B258-D12D12ED9518}"/>
              </a:ext>
            </a:extLst>
          </p:cNvPr>
          <p:cNvSpPr txBox="1"/>
          <p:nvPr/>
        </p:nvSpPr>
        <p:spPr>
          <a:xfrm>
            <a:off x="5846194" y="-118924"/>
            <a:ext cx="627468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Ejecución Funcionamiento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2018 - 2020</a:t>
            </a:r>
          </a:p>
        </p:txBody>
      </p:sp>
      <p:sp>
        <p:nvSpPr>
          <p:cNvPr id="7" name="CuadroTexto 6">
            <a:extLst>
              <a:ext uri="{FF2B5EF4-FFF2-40B4-BE49-F238E27FC236}">
                <a16:creationId xmlns:a16="http://schemas.microsoft.com/office/drawing/2014/main" id="{A9E3C487-81DA-4D1D-BD74-F4C959794D69}"/>
              </a:ext>
            </a:extLst>
          </p:cNvPr>
          <p:cNvSpPr txBox="1"/>
          <p:nvPr/>
        </p:nvSpPr>
        <p:spPr>
          <a:xfrm>
            <a:off x="1706880" y="5894073"/>
            <a:ext cx="134524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Reporte: SIIF Nación</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Gráfico 8">
            <a:extLst>
              <a:ext uri="{FF2B5EF4-FFF2-40B4-BE49-F238E27FC236}">
                <a16:creationId xmlns:a16="http://schemas.microsoft.com/office/drawing/2014/main" id="{0A74F175-8DAA-4BA2-B66D-26DFC828EFFE}"/>
              </a:ext>
            </a:extLst>
          </p:cNvPr>
          <p:cNvGraphicFramePr>
            <a:graphicFrameLocks/>
          </p:cNvGraphicFramePr>
          <p:nvPr/>
        </p:nvGraphicFramePr>
        <p:xfrm>
          <a:off x="1232452" y="1373980"/>
          <a:ext cx="10588487" cy="45200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094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7D5038-0E47-489C-B258-D12D12ED9518}"/>
              </a:ext>
            </a:extLst>
          </p:cNvPr>
          <p:cNvSpPr txBox="1"/>
          <p:nvPr/>
        </p:nvSpPr>
        <p:spPr>
          <a:xfrm>
            <a:off x="5846194" y="-118924"/>
            <a:ext cx="627468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Ejecución Inversión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2018 - 2020</a:t>
            </a:r>
          </a:p>
        </p:txBody>
      </p:sp>
      <p:sp>
        <p:nvSpPr>
          <p:cNvPr id="7" name="CuadroTexto 6">
            <a:extLst>
              <a:ext uri="{FF2B5EF4-FFF2-40B4-BE49-F238E27FC236}">
                <a16:creationId xmlns:a16="http://schemas.microsoft.com/office/drawing/2014/main" id="{A9E3C487-81DA-4D1D-BD74-F4C959794D69}"/>
              </a:ext>
            </a:extLst>
          </p:cNvPr>
          <p:cNvSpPr txBox="1"/>
          <p:nvPr/>
        </p:nvSpPr>
        <p:spPr>
          <a:xfrm>
            <a:off x="1442720" y="5187734"/>
            <a:ext cx="13773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Reporte: SIIF Nación </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Gráfico 8">
            <a:extLst>
              <a:ext uri="{FF2B5EF4-FFF2-40B4-BE49-F238E27FC236}">
                <a16:creationId xmlns:a16="http://schemas.microsoft.com/office/drawing/2014/main" id="{F9B0ADF5-026A-4CAF-80AE-395973C6BE4F}"/>
              </a:ext>
            </a:extLst>
          </p:cNvPr>
          <p:cNvGraphicFramePr>
            <a:graphicFrameLocks/>
          </p:cNvGraphicFramePr>
          <p:nvPr/>
        </p:nvGraphicFramePr>
        <p:xfrm>
          <a:off x="1113183" y="985078"/>
          <a:ext cx="11078817" cy="4333461"/>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EF84C73B-A26A-4CBD-AC1F-50E471AE4B0E}"/>
              </a:ext>
            </a:extLst>
          </p:cNvPr>
          <p:cNvSpPr txBox="1"/>
          <p:nvPr/>
        </p:nvSpPr>
        <p:spPr>
          <a:xfrm>
            <a:off x="1442720" y="5613325"/>
            <a:ext cx="10276840" cy="92352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s-CO"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Es necesario mencionar que se radicaron cuentas para pago antes del 26 de diciembre de 2019, pero dado que el Ministerio de Hacienda no aprobó PAC para cuentas por pagar, dichas cuentas se constituyeron en reserva presupuestal, afectando el porcentaje de obligaciones con corte a 31 de diciembre de 2019.</a:t>
            </a:r>
            <a:endParaRPr kumimoji="0" lang="es-CO"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516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7D5038-0E47-489C-B258-D12D12ED9518}"/>
              </a:ext>
            </a:extLst>
          </p:cNvPr>
          <p:cNvSpPr txBox="1"/>
          <p:nvPr/>
        </p:nvSpPr>
        <p:spPr>
          <a:xfrm>
            <a:off x="4441464" y="-105672"/>
            <a:ext cx="767941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Ejecución Proyectos de Inversión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2019 - 2020</a:t>
            </a:r>
          </a:p>
        </p:txBody>
      </p:sp>
      <p:sp>
        <p:nvSpPr>
          <p:cNvPr id="7" name="CuadroTexto 6">
            <a:extLst>
              <a:ext uri="{FF2B5EF4-FFF2-40B4-BE49-F238E27FC236}">
                <a16:creationId xmlns:a16="http://schemas.microsoft.com/office/drawing/2014/main" id="{A9E3C487-81DA-4D1D-BD74-F4C959794D69}"/>
              </a:ext>
            </a:extLst>
          </p:cNvPr>
          <p:cNvSpPr txBox="1"/>
          <p:nvPr/>
        </p:nvSpPr>
        <p:spPr>
          <a:xfrm>
            <a:off x="1706880" y="5894073"/>
            <a:ext cx="13773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Reporte: SIIF Nación </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Gráfico 10">
            <a:extLst>
              <a:ext uri="{FF2B5EF4-FFF2-40B4-BE49-F238E27FC236}">
                <a16:creationId xmlns:a16="http://schemas.microsoft.com/office/drawing/2014/main" id="{69092B89-CED3-436B-BD44-5F4C3EEBCB8A}"/>
              </a:ext>
            </a:extLst>
          </p:cNvPr>
          <p:cNvGraphicFramePr>
            <a:graphicFrameLocks/>
          </p:cNvGraphicFramePr>
          <p:nvPr/>
        </p:nvGraphicFramePr>
        <p:xfrm>
          <a:off x="1476375" y="1128712"/>
          <a:ext cx="10066268" cy="4600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7331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7A7F6F83-F97A-45A0-81F2-7CF9AA23D9E3}"/>
              </a:ext>
            </a:extLst>
          </p:cNvPr>
          <p:cNvGraphicFramePr>
            <a:graphicFrameLocks noGrp="1"/>
          </p:cNvGraphicFramePr>
          <p:nvPr/>
        </p:nvGraphicFramePr>
        <p:xfrm>
          <a:off x="1844040" y="1219199"/>
          <a:ext cx="9895840" cy="4368935"/>
        </p:xfrm>
        <a:graphic>
          <a:graphicData uri="http://schemas.openxmlformats.org/drawingml/2006/table">
            <a:tbl>
              <a:tblPr firstRow="1" firstCol="1" bandRow="1">
                <a:tableStyleId>{5C22544A-7EE6-4342-B048-85BDC9FD1C3A}</a:tableStyleId>
              </a:tblPr>
              <a:tblGrid>
                <a:gridCol w="4248453">
                  <a:extLst>
                    <a:ext uri="{9D8B030D-6E8A-4147-A177-3AD203B41FA5}">
                      <a16:colId xmlns:a16="http://schemas.microsoft.com/office/drawing/2014/main" val="2369575677"/>
                    </a:ext>
                  </a:extLst>
                </a:gridCol>
                <a:gridCol w="2916681">
                  <a:extLst>
                    <a:ext uri="{9D8B030D-6E8A-4147-A177-3AD203B41FA5}">
                      <a16:colId xmlns:a16="http://schemas.microsoft.com/office/drawing/2014/main" val="136293415"/>
                    </a:ext>
                  </a:extLst>
                </a:gridCol>
                <a:gridCol w="2730706">
                  <a:extLst>
                    <a:ext uri="{9D8B030D-6E8A-4147-A177-3AD203B41FA5}">
                      <a16:colId xmlns:a16="http://schemas.microsoft.com/office/drawing/2014/main" val="3227871957"/>
                    </a:ext>
                  </a:extLst>
                </a:gridCol>
              </a:tblGrid>
              <a:tr h="399681">
                <a:tc rowSpan="2">
                  <a:txBody>
                    <a:bodyPr/>
                    <a:lstStyle/>
                    <a:p>
                      <a:pPr algn="ctr">
                        <a:lnSpc>
                          <a:spcPct val="115000"/>
                        </a:lnSpc>
                        <a:spcAft>
                          <a:spcPts val="1000"/>
                        </a:spcAft>
                      </a:pPr>
                      <a:r>
                        <a:rPr lang="es-CO" sz="1400" b="1" dirty="0">
                          <a:effectLst/>
                        </a:rPr>
                        <a:t>DESCRIPCIÓN</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CO" sz="1800" b="1" dirty="0">
                          <a:effectLst/>
                        </a:rPr>
                        <a:t>2019</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CO" sz="1800" b="1" dirty="0">
                          <a:effectLst/>
                        </a:rPr>
                        <a:t>2020</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18036830"/>
                  </a:ext>
                </a:extLst>
              </a:tr>
              <a:tr h="292232">
                <a:tc vMerge="1">
                  <a:txBody>
                    <a:bodyPr/>
                    <a:lstStyle/>
                    <a:p>
                      <a:endParaRPr lang="es-CO"/>
                    </a:p>
                  </a:txBody>
                  <a:tcPr/>
                </a:tc>
                <a:tc>
                  <a:txBody>
                    <a:bodyPr/>
                    <a:lstStyle/>
                    <a:p>
                      <a:pPr algn="ctr">
                        <a:lnSpc>
                          <a:spcPct val="115000"/>
                        </a:lnSpc>
                        <a:spcAft>
                          <a:spcPts val="1000"/>
                        </a:spcAft>
                      </a:pP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2907740"/>
                  </a:ext>
                </a:extLst>
              </a:tr>
              <a:tr h="297387">
                <a:tc gridSpan="3">
                  <a:txBody>
                    <a:bodyPr/>
                    <a:lstStyle/>
                    <a:p>
                      <a:pPr>
                        <a:lnSpc>
                          <a:spcPct val="115000"/>
                        </a:lnSpc>
                        <a:spcAft>
                          <a:spcPts val="1000"/>
                        </a:spcAft>
                      </a:pP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pPr algn="r">
                        <a:lnSpc>
                          <a:spcPct val="115000"/>
                        </a:lnSpc>
                        <a:spcAft>
                          <a:spcPts val="1000"/>
                        </a:spcAft>
                      </a:pP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pPr algn="r">
                        <a:lnSpc>
                          <a:spcPct val="115000"/>
                        </a:lnSpc>
                        <a:spcAft>
                          <a:spcPts val="1000"/>
                        </a:spcAft>
                      </a:pP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98094243"/>
                  </a:ext>
                </a:extLst>
              </a:tr>
              <a:tr h="356972">
                <a:tc>
                  <a:txBody>
                    <a:bodyPr/>
                    <a:lstStyle/>
                    <a:p>
                      <a:pPr>
                        <a:lnSpc>
                          <a:spcPct val="115000"/>
                        </a:lnSpc>
                        <a:spcAft>
                          <a:spcPts val="1000"/>
                        </a:spcAft>
                      </a:pPr>
                      <a:r>
                        <a:rPr lang="es-CO" sz="1400" b="1" dirty="0">
                          <a:effectLst/>
                        </a:rPr>
                        <a:t>FUNCIONAMIENTO</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2000" b="1" dirty="0">
                          <a:solidFill>
                            <a:schemeClr val="accent5">
                              <a:lumMod val="75000"/>
                            </a:schemeClr>
                          </a:solidFill>
                          <a:effectLst/>
                        </a:rPr>
                        <a:t>             $ 47.472 </a:t>
                      </a:r>
                      <a:endParaRPr lang="es-CO" sz="20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2000" b="1" dirty="0">
                          <a:solidFill>
                            <a:schemeClr val="accent5">
                              <a:lumMod val="75000"/>
                            </a:schemeClr>
                          </a:solidFill>
                          <a:effectLst/>
                        </a:rPr>
                        <a:t>           $50.723 </a:t>
                      </a:r>
                      <a:endParaRPr lang="es-CO" sz="20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35111363"/>
                  </a:ext>
                </a:extLst>
              </a:tr>
              <a:tr h="321248">
                <a:tc>
                  <a:txBody>
                    <a:bodyPr/>
                    <a:lstStyle/>
                    <a:p>
                      <a:pPr>
                        <a:lnSpc>
                          <a:spcPct val="115000"/>
                        </a:lnSpc>
                        <a:spcAft>
                          <a:spcPts val="1000"/>
                        </a:spcAft>
                      </a:pPr>
                      <a:r>
                        <a:rPr lang="es-CO" sz="1400" b="1" dirty="0">
                          <a:effectLst/>
                        </a:rPr>
                        <a:t>Apoyo implementación PDET</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$ 6.300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$ 7.000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0402627"/>
                  </a:ext>
                </a:extLst>
              </a:tr>
              <a:tr h="554845">
                <a:tc>
                  <a:txBody>
                    <a:bodyPr/>
                    <a:lstStyle/>
                    <a:p>
                      <a:pPr>
                        <a:lnSpc>
                          <a:spcPct val="115000"/>
                        </a:lnSpc>
                        <a:spcAft>
                          <a:spcPts val="1000"/>
                        </a:spcAft>
                      </a:pPr>
                      <a:r>
                        <a:rPr lang="es-CO" sz="1400" b="1" dirty="0">
                          <a:effectLst/>
                        </a:rPr>
                        <a:t>Reactivación Económica, social y ambiental</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$44.799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$ 31.287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58202460"/>
                  </a:ext>
                </a:extLst>
              </a:tr>
              <a:tr h="554845">
                <a:tc>
                  <a:txBody>
                    <a:bodyPr/>
                    <a:lstStyle/>
                    <a:p>
                      <a:pPr>
                        <a:lnSpc>
                          <a:spcPct val="115000"/>
                        </a:lnSpc>
                        <a:spcAft>
                          <a:spcPts val="1000"/>
                        </a:spcAft>
                      </a:pPr>
                      <a:r>
                        <a:rPr lang="es-CO" sz="1400" b="1" dirty="0">
                          <a:effectLst/>
                        </a:rPr>
                        <a:t>Estrategias de Cofinanciación de Proyectos</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$10.000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$ 7.737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19049931"/>
                  </a:ext>
                </a:extLst>
              </a:tr>
              <a:tr h="321248">
                <a:tc>
                  <a:txBody>
                    <a:bodyPr/>
                    <a:lstStyle/>
                    <a:p>
                      <a:pPr>
                        <a:lnSpc>
                          <a:spcPct val="115000"/>
                        </a:lnSpc>
                        <a:spcAft>
                          <a:spcPts val="1000"/>
                        </a:spcAft>
                      </a:pPr>
                      <a:r>
                        <a:rPr lang="es-CO" sz="1400" b="1" dirty="0">
                          <a:effectLst/>
                        </a:rPr>
                        <a:t>TIC</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$ 2.000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1800" b="0" dirty="0">
                          <a:effectLst/>
                        </a:rPr>
                        <a:t>             $ 2.000 </a:t>
                      </a:r>
                      <a:endParaRPr lang="es-C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66269428"/>
                  </a:ext>
                </a:extLst>
              </a:tr>
              <a:tr h="356972">
                <a:tc>
                  <a:txBody>
                    <a:bodyPr/>
                    <a:lstStyle/>
                    <a:p>
                      <a:pPr>
                        <a:lnSpc>
                          <a:spcPct val="115000"/>
                        </a:lnSpc>
                        <a:spcAft>
                          <a:spcPts val="1000"/>
                        </a:spcAft>
                      </a:pPr>
                      <a:r>
                        <a:rPr lang="es-CO" sz="1400" b="1" dirty="0">
                          <a:effectLst/>
                        </a:rPr>
                        <a:t>TOTAL INVERSIÓN</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2000" b="1" dirty="0">
                          <a:solidFill>
                            <a:schemeClr val="accent5">
                              <a:lumMod val="75000"/>
                            </a:schemeClr>
                          </a:solidFill>
                          <a:effectLst/>
                        </a:rPr>
                        <a:t>              $63.099 </a:t>
                      </a:r>
                      <a:endParaRPr lang="es-CO" sz="20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2000" b="1" dirty="0">
                          <a:solidFill>
                            <a:schemeClr val="accent5">
                              <a:lumMod val="75000"/>
                            </a:schemeClr>
                          </a:solidFill>
                          <a:effectLst/>
                        </a:rPr>
                        <a:t>           $ 48.024 </a:t>
                      </a:r>
                      <a:endParaRPr lang="es-CO" sz="20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23226134"/>
                  </a:ext>
                </a:extLst>
              </a:tr>
              <a:tr h="356972">
                <a:tc>
                  <a:txBody>
                    <a:bodyPr/>
                    <a:lstStyle/>
                    <a:p>
                      <a:pPr>
                        <a:lnSpc>
                          <a:spcPct val="115000"/>
                        </a:lnSpc>
                        <a:spcAft>
                          <a:spcPts val="1000"/>
                        </a:spcAft>
                      </a:pPr>
                      <a:r>
                        <a:rPr lang="es-CO" sz="1400" b="1" dirty="0">
                          <a:effectLst/>
                        </a:rPr>
                        <a:t>Total Presupuesto</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2000" b="1" dirty="0">
                          <a:solidFill>
                            <a:schemeClr val="accent5">
                              <a:lumMod val="75000"/>
                            </a:schemeClr>
                          </a:solidFill>
                          <a:effectLst/>
                        </a:rPr>
                        <a:t>    $ 110.571 </a:t>
                      </a:r>
                      <a:endParaRPr lang="es-CO" sz="20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1000"/>
                        </a:spcAft>
                      </a:pPr>
                      <a:r>
                        <a:rPr lang="es-CO" sz="2000" b="1" dirty="0">
                          <a:solidFill>
                            <a:schemeClr val="accent5">
                              <a:lumMod val="75000"/>
                            </a:schemeClr>
                          </a:solidFill>
                          <a:effectLst/>
                        </a:rPr>
                        <a:t>    $ 98.747 </a:t>
                      </a:r>
                      <a:endParaRPr lang="es-CO" sz="20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79211471"/>
                  </a:ext>
                </a:extLst>
              </a:tr>
              <a:tr h="292232">
                <a:tc>
                  <a:txBody>
                    <a:bodyPr/>
                    <a:lstStyle/>
                    <a:p>
                      <a:pPr>
                        <a:lnSpc>
                          <a:spcPct val="115000"/>
                        </a:lnSpc>
                        <a:spcAft>
                          <a:spcPts val="1000"/>
                        </a:spcAft>
                      </a:pPr>
                      <a:r>
                        <a:rPr lang="es-CO" sz="1200" b="1">
                          <a:effectLst/>
                        </a:rPr>
                        <a:t> </a:t>
                      </a:r>
                      <a:endParaRPr lang="es-CO" sz="12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CO" sz="1200" b="1">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es-CO" sz="1200" b="1" dirty="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25586322"/>
                  </a:ext>
                </a:extLst>
              </a:tr>
              <a:tr h="264301">
                <a:tc>
                  <a:txBody>
                    <a:bodyPr/>
                    <a:lstStyle/>
                    <a:p>
                      <a:pPr>
                        <a:lnSpc>
                          <a:spcPct val="115000"/>
                        </a:lnSpc>
                        <a:spcAft>
                          <a:spcPts val="1000"/>
                        </a:spcAft>
                      </a:pPr>
                      <a:r>
                        <a:rPr lang="es-CO" sz="9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CO" sz="1000" dirty="0">
                        <a:effectLst/>
                        <a:latin typeface="Calibri" panose="020F0502020204030204" pitchFamily="34" charset="0"/>
                        <a:cs typeface="Times New Roman" panose="02020603050405020304" pitchFamily="18" charset="0"/>
                      </a:endParaRPr>
                    </a:p>
                  </a:txBody>
                  <a:tcPr marL="44450" marR="44450" marT="0" marB="0" anchor="b"/>
                </a:tc>
                <a:tc>
                  <a:txBody>
                    <a:bodyPr/>
                    <a:lstStyle/>
                    <a:p>
                      <a:endParaRPr lang="es-CO" sz="1000" dirty="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44074686"/>
                  </a:ext>
                </a:extLst>
              </a:tr>
            </a:tbl>
          </a:graphicData>
        </a:graphic>
      </p:graphicFrame>
      <p:sp>
        <p:nvSpPr>
          <p:cNvPr id="5" name="CuadroTexto 4">
            <a:extLst>
              <a:ext uri="{FF2B5EF4-FFF2-40B4-BE49-F238E27FC236}">
                <a16:creationId xmlns:a16="http://schemas.microsoft.com/office/drawing/2014/main" id="{7B2FA9A8-E0BC-4959-BFA1-BEB6E12F9526}"/>
              </a:ext>
            </a:extLst>
          </p:cNvPr>
          <p:cNvSpPr txBox="1"/>
          <p:nvPr/>
        </p:nvSpPr>
        <p:spPr>
          <a:xfrm>
            <a:off x="5446559" y="301218"/>
            <a:ext cx="665930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Composición presupuesto</a:t>
            </a:r>
          </a:p>
        </p:txBody>
      </p:sp>
      <p:sp>
        <p:nvSpPr>
          <p:cNvPr id="6" name="CuadroTexto 5">
            <a:extLst>
              <a:ext uri="{FF2B5EF4-FFF2-40B4-BE49-F238E27FC236}">
                <a16:creationId xmlns:a16="http://schemas.microsoft.com/office/drawing/2014/main" id="{AA20F130-4FD2-4167-AF30-9E51A9216175}"/>
              </a:ext>
            </a:extLst>
          </p:cNvPr>
          <p:cNvSpPr txBox="1"/>
          <p:nvPr/>
        </p:nvSpPr>
        <p:spPr>
          <a:xfrm>
            <a:off x="1830978" y="5507996"/>
            <a:ext cx="17636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Cifras en millones de pesos </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2740ED63-EB54-4B53-AC7F-BF012C70F58D}"/>
              </a:ext>
            </a:extLst>
          </p:cNvPr>
          <p:cNvSpPr txBox="1"/>
          <p:nvPr/>
        </p:nvSpPr>
        <p:spPr>
          <a:xfrm>
            <a:off x="1844040" y="5728979"/>
            <a:ext cx="14398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Fuente: SIIF NACIÓN </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9F741CB9-0F20-476B-B758-A35A3C9BA66D}"/>
              </a:ext>
            </a:extLst>
          </p:cNvPr>
          <p:cNvSpPr/>
          <p:nvPr/>
        </p:nvSpPr>
        <p:spPr>
          <a:xfrm>
            <a:off x="1844040" y="5020523"/>
            <a:ext cx="10027920" cy="567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460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5F4EA198-BB39-4C01-8450-85BD1BD8E331}"/>
              </a:ext>
            </a:extLst>
          </p:cNvPr>
          <p:cNvGraphicFramePr>
            <a:graphicFrameLocks noGrp="1"/>
          </p:cNvGraphicFramePr>
          <p:nvPr/>
        </p:nvGraphicFramePr>
        <p:xfrm>
          <a:off x="1577844" y="1209040"/>
          <a:ext cx="10170304" cy="5317359"/>
        </p:xfrm>
        <a:graphic>
          <a:graphicData uri="http://schemas.openxmlformats.org/drawingml/2006/table">
            <a:tbl>
              <a:tblPr firstRow="1" firstCol="1" bandRow="1">
                <a:tableStyleId>{5C22544A-7EE6-4342-B048-85BDC9FD1C3A}</a:tableStyleId>
              </a:tblPr>
              <a:tblGrid>
                <a:gridCol w="4886680">
                  <a:extLst>
                    <a:ext uri="{9D8B030D-6E8A-4147-A177-3AD203B41FA5}">
                      <a16:colId xmlns:a16="http://schemas.microsoft.com/office/drawing/2014/main" val="625858587"/>
                    </a:ext>
                  </a:extLst>
                </a:gridCol>
                <a:gridCol w="62787">
                  <a:extLst>
                    <a:ext uri="{9D8B030D-6E8A-4147-A177-3AD203B41FA5}">
                      <a16:colId xmlns:a16="http://schemas.microsoft.com/office/drawing/2014/main" val="318919132"/>
                    </a:ext>
                  </a:extLst>
                </a:gridCol>
                <a:gridCol w="154687">
                  <a:extLst>
                    <a:ext uri="{9D8B030D-6E8A-4147-A177-3AD203B41FA5}">
                      <a16:colId xmlns:a16="http://schemas.microsoft.com/office/drawing/2014/main" val="1273019820"/>
                    </a:ext>
                  </a:extLst>
                </a:gridCol>
                <a:gridCol w="5066150">
                  <a:extLst>
                    <a:ext uri="{9D8B030D-6E8A-4147-A177-3AD203B41FA5}">
                      <a16:colId xmlns:a16="http://schemas.microsoft.com/office/drawing/2014/main" val="699347263"/>
                    </a:ext>
                  </a:extLst>
                </a:gridCol>
              </a:tblGrid>
              <a:tr h="279830">
                <a:tc>
                  <a:txBody>
                    <a:bodyPr/>
                    <a:lstStyle/>
                    <a:p>
                      <a:pPr algn="ctr">
                        <a:lnSpc>
                          <a:spcPct val="115000"/>
                        </a:lnSpc>
                        <a:spcAft>
                          <a:spcPts val="1000"/>
                        </a:spcAft>
                      </a:pPr>
                      <a:r>
                        <a:rPr lang="es-CO" sz="1100" dirty="0">
                          <a:effectLst/>
                        </a:rPr>
                        <a:t>CONCEPTO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gridSpan="2">
                  <a:txBody>
                    <a:bodyPr/>
                    <a:lstStyle/>
                    <a:p>
                      <a:endParaRPr lang="es-CO" dirty="0"/>
                    </a:p>
                  </a:txBody>
                  <a:tcPr marL="37387" marR="37387" marT="0" marB="0" anchor="ctr"/>
                </a:tc>
                <a:tc hMerge="1">
                  <a:txBody>
                    <a:bodyPr/>
                    <a:lstStyle/>
                    <a:p>
                      <a:endParaRPr lang="es-CO"/>
                    </a:p>
                  </a:txBody>
                  <a:tcPr/>
                </a:tc>
                <a:tc>
                  <a:txBody>
                    <a:bodyPr/>
                    <a:lstStyle/>
                    <a:p>
                      <a:pPr algn="ctr">
                        <a:lnSpc>
                          <a:spcPct val="115000"/>
                        </a:lnSpc>
                        <a:spcAft>
                          <a:spcPts val="1000"/>
                        </a:spcAft>
                      </a:pPr>
                      <a:r>
                        <a:rPr lang="es-CO" sz="1400" dirty="0">
                          <a:effectLst/>
                        </a:rPr>
                        <a:t>TOTAL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1711651393"/>
                  </a:ext>
                </a:extLst>
              </a:tr>
              <a:tr h="185129">
                <a:tc gridSpan="4">
                  <a:txBody>
                    <a:bodyPr/>
                    <a:lstStyle/>
                    <a:p>
                      <a:pPr>
                        <a:lnSpc>
                          <a:spcPct val="115000"/>
                        </a:lnSpc>
                        <a:spcAft>
                          <a:spcPts val="1000"/>
                        </a:spcAft>
                      </a:pP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31773960"/>
                  </a:ext>
                </a:extLst>
              </a:tr>
              <a:tr h="302890">
                <a:tc gridSpan="2">
                  <a:txBody>
                    <a:bodyPr/>
                    <a:lstStyle/>
                    <a:p>
                      <a:pPr>
                        <a:lnSpc>
                          <a:spcPct val="115000"/>
                        </a:lnSpc>
                        <a:spcAft>
                          <a:spcPts val="1000"/>
                        </a:spcAft>
                      </a:pPr>
                      <a:r>
                        <a:rPr lang="es-CO" sz="1400" dirty="0">
                          <a:effectLst/>
                        </a:rPr>
                        <a:t>TOTAL PRESUPUESTO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b="1" dirty="0">
                          <a:solidFill>
                            <a:schemeClr val="accent5">
                              <a:lumMod val="75000"/>
                            </a:schemeClr>
                          </a:solidFill>
                          <a:effectLst/>
                        </a:rPr>
                        <a:t>$ 103,134,100,000</a:t>
                      </a:r>
                      <a:endParaRPr lang="es-CO"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2709168340"/>
                  </a:ext>
                </a:extLst>
              </a:tr>
              <a:tr h="302890">
                <a:tc gridSpan="2">
                  <a:txBody>
                    <a:bodyPr/>
                    <a:lstStyle/>
                    <a:p>
                      <a:pPr>
                        <a:lnSpc>
                          <a:spcPct val="115000"/>
                        </a:lnSpc>
                        <a:spcAft>
                          <a:spcPts val="1000"/>
                        </a:spcAft>
                      </a:pPr>
                      <a:r>
                        <a:rPr lang="es-CO" sz="1400" dirty="0">
                          <a:effectLst/>
                        </a:rPr>
                        <a:t>A. FUNCIONAMIENTO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b="1" dirty="0">
                          <a:solidFill>
                            <a:schemeClr val="accent5">
                              <a:lumMod val="75000"/>
                            </a:schemeClr>
                          </a:solidFill>
                          <a:effectLst/>
                        </a:rPr>
                        <a:t>$ 56,925,000,000</a:t>
                      </a:r>
                      <a:endParaRPr lang="es-CO"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3053913142"/>
                  </a:ext>
                </a:extLst>
              </a:tr>
              <a:tr h="302890">
                <a:tc gridSpan="2">
                  <a:txBody>
                    <a:bodyPr/>
                    <a:lstStyle/>
                    <a:p>
                      <a:pPr>
                        <a:lnSpc>
                          <a:spcPct val="115000"/>
                        </a:lnSpc>
                        <a:spcAft>
                          <a:spcPts val="1000"/>
                        </a:spcAft>
                      </a:pPr>
                      <a:r>
                        <a:rPr lang="es-CO" sz="1400">
                          <a:effectLst/>
                        </a:rPr>
                        <a:t>UNIDAD: 021401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nSpc>
                          <a:spcPct val="115000"/>
                        </a:lnSpc>
                        <a:spcAft>
                          <a:spcPts val="1000"/>
                        </a:spcAft>
                      </a:pPr>
                      <a:endParaRPr lang="es-CO" sz="1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b="1" dirty="0">
                          <a:solidFill>
                            <a:schemeClr val="accent5">
                              <a:lumMod val="75000"/>
                            </a:schemeClr>
                          </a:solidFill>
                          <a:effectLst/>
                        </a:rPr>
                        <a:t> </a:t>
                      </a:r>
                      <a:endParaRPr lang="es-CO"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2477042612"/>
                  </a:ext>
                </a:extLst>
              </a:tr>
              <a:tr h="302890">
                <a:tc gridSpan="2">
                  <a:txBody>
                    <a:bodyPr/>
                    <a:lstStyle/>
                    <a:p>
                      <a:pPr>
                        <a:lnSpc>
                          <a:spcPct val="115000"/>
                        </a:lnSpc>
                        <a:spcAft>
                          <a:spcPts val="1000"/>
                        </a:spcAft>
                      </a:pPr>
                      <a:r>
                        <a:rPr lang="es-CO" sz="1400">
                          <a:effectLst/>
                        </a:rPr>
                        <a:t>GESTIÓN GENERAL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b="1" dirty="0">
                          <a:solidFill>
                            <a:schemeClr val="tx1"/>
                          </a:solidFill>
                          <a:effectLst/>
                        </a:rPr>
                        <a:t>$ 53,318,000,000</a:t>
                      </a:r>
                      <a:endPar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1138833460"/>
                  </a:ext>
                </a:extLst>
              </a:tr>
              <a:tr h="302890">
                <a:tc gridSpan="2">
                  <a:txBody>
                    <a:bodyPr/>
                    <a:lstStyle/>
                    <a:p>
                      <a:pPr>
                        <a:lnSpc>
                          <a:spcPct val="115000"/>
                        </a:lnSpc>
                        <a:spcAft>
                          <a:spcPts val="1000"/>
                        </a:spcAft>
                      </a:pPr>
                      <a:r>
                        <a:rPr lang="es-CO" sz="1400">
                          <a:effectLst/>
                        </a:rPr>
                        <a:t>UNIDAD: 021402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nSpc>
                          <a:spcPct val="115000"/>
                        </a:lnSpc>
                        <a:spcAft>
                          <a:spcPts val="1000"/>
                        </a:spcAft>
                      </a:pPr>
                      <a:endParaRPr lang="es-CO"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dirty="0">
                          <a:solidFill>
                            <a:schemeClr val="tx1"/>
                          </a:solidFill>
                          <a:effectLst/>
                        </a:rPr>
                        <a:t> </a:t>
                      </a:r>
                      <a:endPar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3553532294"/>
                  </a:ext>
                </a:extLst>
              </a:tr>
              <a:tr h="302890">
                <a:tc gridSpan="2">
                  <a:txBody>
                    <a:bodyPr/>
                    <a:lstStyle/>
                    <a:p>
                      <a:pPr>
                        <a:lnSpc>
                          <a:spcPct val="115000"/>
                        </a:lnSpc>
                        <a:spcAft>
                          <a:spcPts val="1000"/>
                        </a:spcAft>
                      </a:pPr>
                      <a:r>
                        <a:rPr lang="es-CO" sz="1400">
                          <a:effectLst/>
                        </a:rPr>
                        <a:t>DIRECCIÓN DE SUSTITUCIÓN DE CULTIVOS DE USO ILÍCITO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b="1" dirty="0">
                          <a:solidFill>
                            <a:schemeClr val="tx1"/>
                          </a:solidFill>
                          <a:effectLst/>
                        </a:rPr>
                        <a:t>$ 3,607,000,000</a:t>
                      </a:r>
                      <a:endPar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3240422234"/>
                  </a:ext>
                </a:extLst>
              </a:tr>
              <a:tr h="302890">
                <a:tc gridSpan="2">
                  <a:txBody>
                    <a:bodyPr/>
                    <a:lstStyle/>
                    <a:p>
                      <a:pPr>
                        <a:lnSpc>
                          <a:spcPct val="115000"/>
                        </a:lnSpc>
                        <a:spcAft>
                          <a:spcPts val="1000"/>
                        </a:spcAft>
                      </a:pPr>
                      <a:r>
                        <a:rPr lang="es-CO" sz="1400">
                          <a:effectLst/>
                        </a:rPr>
                        <a:t>UNIDAD: 021401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nSpc>
                          <a:spcPct val="115000"/>
                        </a:lnSpc>
                        <a:spcAft>
                          <a:spcPts val="1000"/>
                        </a:spcAft>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dirty="0">
                          <a:effectLst/>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1356561621"/>
                  </a:ext>
                </a:extLst>
              </a:tr>
              <a:tr h="302890">
                <a:tc gridSpan="2">
                  <a:txBody>
                    <a:bodyPr/>
                    <a:lstStyle/>
                    <a:p>
                      <a:pPr>
                        <a:lnSpc>
                          <a:spcPct val="115000"/>
                        </a:lnSpc>
                        <a:spcAft>
                          <a:spcPts val="1000"/>
                        </a:spcAft>
                      </a:pPr>
                      <a:r>
                        <a:rPr lang="es-CO" sz="1400" dirty="0">
                          <a:effectLst/>
                        </a:rPr>
                        <a:t>B. INVERSIÓN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800" b="1" dirty="0">
                          <a:solidFill>
                            <a:schemeClr val="accent5">
                              <a:lumMod val="75000"/>
                            </a:schemeClr>
                          </a:solidFill>
                          <a:effectLst/>
                        </a:rPr>
                        <a:t>$ 46,209,100,000</a:t>
                      </a:r>
                      <a:endParaRPr lang="es-CO"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2039112581"/>
                  </a:ext>
                </a:extLst>
              </a:tr>
              <a:tr h="728479">
                <a:tc gridSpan="2">
                  <a:txBody>
                    <a:bodyPr/>
                    <a:lstStyle/>
                    <a:p>
                      <a:pPr>
                        <a:lnSpc>
                          <a:spcPct val="115000"/>
                        </a:lnSpc>
                        <a:spcAft>
                          <a:spcPts val="1000"/>
                        </a:spcAft>
                      </a:pPr>
                      <a:r>
                        <a:rPr lang="es-CO" sz="1100">
                          <a:effectLst/>
                        </a:rPr>
                        <a:t>APOYO A LA IMPLEMENTACIÓN DE ESQUEMAS DE FINANCIACIÓN, COFINANCIACIÓN Y SEGUIMIENTO DE PROYECTOS QUE CONTRIBUYAN AL DESARROLLO DE LOS TERRITORIOS PRIORIZADOS A NIVEL NACIONAL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600" dirty="0">
                          <a:effectLst/>
                        </a:rPr>
                        <a:t>$ 6,778,000,000</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2662556829"/>
                  </a:ext>
                </a:extLst>
              </a:tr>
              <a:tr h="486161">
                <a:tc gridSpan="2">
                  <a:txBody>
                    <a:bodyPr/>
                    <a:lstStyle/>
                    <a:p>
                      <a:pPr>
                        <a:lnSpc>
                          <a:spcPct val="115000"/>
                        </a:lnSpc>
                        <a:spcAft>
                          <a:spcPts val="1000"/>
                        </a:spcAft>
                      </a:pPr>
                      <a:r>
                        <a:rPr lang="es-CO" sz="1100">
                          <a:effectLst/>
                        </a:rPr>
                        <a:t>APOYO A LA IMPLEMENTACIÓN DE LOS PROGRAMAS DE DESARROLLO CON ENFOQUE TERRITORIAL – PDET EN LAS ZONAS PRIORIZADAS A NIVEL  NACIONAL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600" dirty="0">
                          <a:effectLst/>
                        </a:rPr>
                        <a:t>$ 8,100,000,000</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1663913139"/>
                  </a:ext>
                </a:extLst>
              </a:tr>
              <a:tr h="486161">
                <a:tc gridSpan="2">
                  <a:txBody>
                    <a:bodyPr/>
                    <a:lstStyle/>
                    <a:p>
                      <a:pPr>
                        <a:lnSpc>
                          <a:spcPct val="115000"/>
                        </a:lnSpc>
                        <a:spcAft>
                          <a:spcPts val="1000"/>
                        </a:spcAft>
                      </a:pPr>
                      <a:r>
                        <a:rPr lang="es-CO" sz="1100">
                          <a:effectLst/>
                        </a:rPr>
                        <a:t>IMPLEMENTACIÓN DE LAS TECNOLOGÍAS DE INFORMACIÓN Y COMUNICACIONES PARA LA RENOVACIÓN DEL TERRITORIO  NACIONAL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600" dirty="0">
                          <a:effectLst/>
                        </a:rPr>
                        <a:t>$ 1,900,000,000</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237055863"/>
                  </a:ext>
                </a:extLst>
              </a:tr>
              <a:tr h="728479">
                <a:tc gridSpan="2">
                  <a:txBody>
                    <a:bodyPr/>
                    <a:lstStyle/>
                    <a:p>
                      <a:pPr>
                        <a:lnSpc>
                          <a:spcPct val="115000"/>
                        </a:lnSpc>
                        <a:spcAft>
                          <a:spcPts val="1000"/>
                        </a:spcAft>
                      </a:pPr>
                      <a:r>
                        <a:rPr lang="es-CO" sz="1100" dirty="0">
                          <a:effectLst/>
                        </a:rPr>
                        <a:t>IMPLEMENTACIÓN DE ACTIVIDADES PARA LA REACTIVACIÓN ECONÓMICA, SOCIAL Y AMBIENTAL EN LAS ZONAS FOCALIZADAS POR LOS PROGRAMAS DE DESARROLLO CON ENFOQUE TERRITORIAL - PDET NIVEL NACIONAL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hMerge="1">
                  <a:txBody>
                    <a:bodyPr/>
                    <a:lstStyle/>
                    <a:p>
                      <a:pPr>
                        <a:lnSpc>
                          <a:spcPct val="115000"/>
                        </a:lnSpc>
                        <a:spcAft>
                          <a:spcPts val="1000"/>
                        </a:spcAft>
                      </a:pP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r">
                        <a:lnSpc>
                          <a:spcPct val="115000"/>
                        </a:lnSpc>
                        <a:spcAft>
                          <a:spcPts val="1000"/>
                        </a:spcAft>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tc>
                  <a:txBody>
                    <a:bodyPr/>
                    <a:lstStyle/>
                    <a:p>
                      <a:pPr algn="ctr">
                        <a:lnSpc>
                          <a:spcPct val="115000"/>
                        </a:lnSpc>
                        <a:spcAft>
                          <a:spcPts val="1000"/>
                        </a:spcAft>
                      </a:pPr>
                      <a:r>
                        <a:rPr lang="es-CO" sz="1600" dirty="0">
                          <a:effectLst/>
                        </a:rPr>
                        <a:t>$ 29,431,100,000</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387" marR="37387" marT="0" marB="0" anchor="ctr"/>
                </a:tc>
                <a:extLst>
                  <a:ext uri="{0D108BD9-81ED-4DB2-BD59-A6C34878D82A}">
                    <a16:rowId xmlns:a16="http://schemas.microsoft.com/office/drawing/2014/main" val="3137922413"/>
                  </a:ext>
                </a:extLst>
              </a:tr>
            </a:tbl>
          </a:graphicData>
        </a:graphic>
      </p:graphicFrame>
      <p:sp>
        <p:nvSpPr>
          <p:cNvPr id="4" name="CuadroTexto 3">
            <a:extLst>
              <a:ext uri="{FF2B5EF4-FFF2-40B4-BE49-F238E27FC236}">
                <a16:creationId xmlns:a16="http://schemas.microsoft.com/office/drawing/2014/main" id="{287D210E-C4B2-414A-8BEB-16C53006E000}"/>
              </a:ext>
            </a:extLst>
          </p:cNvPr>
          <p:cNvSpPr txBox="1"/>
          <p:nvPr/>
        </p:nvSpPr>
        <p:spPr>
          <a:xfrm>
            <a:off x="5059680" y="-125502"/>
            <a:ext cx="700024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Composición proyecto de presupuesto 2021</a:t>
            </a:r>
          </a:p>
        </p:txBody>
      </p:sp>
    </p:spTree>
    <p:extLst>
      <p:ext uri="{BB962C8B-B14F-4D97-AF65-F5344CB8AC3E}">
        <p14:creationId xmlns:p14="http://schemas.microsoft.com/office/powerpoint/2010/main" val="297571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FEF757-98D3-4E2F-B94A-A4FC7CA34707}"/>
              </a:ext>
            </a:extLst>
          </p:cNvPr>
          <p:cNvSpPr txBox="1"/>
          <p:nvPr/>
        </p:nvSpPr>
        <p:spPr>
          <a:xfrm>
            <a:off x="4495800" y="2754633"/>
            <a:ext cx="147989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Diapositivas ejecución </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a 1">
            <a:extLst>
              <a:ext uri="{FF2B5EF4-FFF2-40B4-BE49-F238E27FC236}">
                <a16:creationId xmlns:a16="http://schemas.microsoft.com/office/drawing/2014/main" id="{393B1735-B423-4A19-8E1E-ADBB13FD0540}"/>
              </a:ext>
            </a:extLst>
          </p:cNvPr>
          <p:cNvGraphicFramePr>
            <a:graphicFrameLocks noGrp="1"/>
          </p:cNvGraphicFramePr>
          <p:nvPr/>
        </p:nvGraphicFramePr>
        <p:xfrm>
          <a:off x="1554481" y="1435947"/>
          <a:ext cx="10119360" cy="4694527"/>
        </p:xfrm>
        <a:graphic>
          <a:graphicData uri="http://schemas.openxmlformats.org/drawingml/2006/table">
            <a:tbl>
              <a:tblPr firstRow="1" bandRow="1">
                <a:tableStyleId>{5C22544A-7EE6-4342-B048-85BDC9FD1C3A}</a:tableStyleId>
              </a:tblPr>
              <a:tblGrid>
                <a:gridCol w="2824428">
                  <a:extLst>
                    <a:ext uri="{9D8B030D-6E8A-4147-A177-3AD203B41FA5}">
                      <a16:colId xmlns:a16="http://schemas.microsoft.com/office/drawing/2014/main" val="2450522853"/>
                    </a:ext>
                  </a:extLst>
                </a:gridCol>
                <a:gridCol w="2200965">
                  <a:extLst>
                    <a:ext uri="{9D8B030D-6E8A-4147-A177-3AD203B41FA5}">
                      <a16:colId xmlns:a16="http://schemas.microsoft.com/office/drawing/2014/main" val="496435916"/>
                    </a:ext>
                  </a:extLst>
                </a:gridCol>
                <a:gridCol w="2162067">
                  <a:extLst>
                    <a:ext uri="{9D8B030D-6E8A-4147-A177-3AD203B41FA5}">
                      <a16:colId xmlns:a16="http://schemas.microsoft.com/office/drawing/2014/main" val="2661833567"/>
                    </a:ext>
                  </a:extLst>
                </a:gridCol>
                <a:gridCol w="2108863">
                  <a:extLst>
                    <a:ext uri="{9D8B030D-6E8A-4147-A177-3AD203B41FA5}">
                      <a16:colId xmlns:a16="http://schemas.microsoft.com/office/drawing/2014/main" val="1216266371"/>
                    </a:ext>
                  </a:extLst>
                </a:gridCol>
                <a:gridCol w="823037">
                  <a:extLst>
                    <a:ext uri="{9D8B030D-6E8A-4147-A177-3AD203B41FA5}">
                      <a16:colId xmlns:a16="http://schemas.microsoft.com/office/drawing/2014/main" val="3011708798"/>
                    </a:ext>
                  </a:extLst>
                </a:gridCol>
              </a:tblGrid>
              <a:tr h="523898">
                <a:tc>
                  <a:txBody>
                    <a:bodyPr/>
                    <a:lstStyle/>
                    <a:p>
                      <a:pPr algn="ctr" fontAlgn="ctr"/>
                      <a:r>
                        <a:rPr lang="es-CO" sz="1800" u="none" strike="noStrike">
                          <a:effectLst/>
                        </a:rPr>
                        <a:t>RUBRO</a:t>
                      </a:r>
                      <a:endParaRPr lang="es-CO" sz="1800" b="1" i="0" u="none" strike="noStrike">
                        <a:solidFill>
                          <a:srgbClr val="000000"/>
                        </a:solidFill>
                        <a:effectLst/>
                        <a:latin typeface="Arial" panose="020B0604020202020204" pitchFamily="34" charset="0"/>
                      </a:endParaRPr>
                    </a:p>
                  </a:txBody>
                  <a:tcPr marL="9731" marR="9731" marT="9731" marB="0" anchor="ctr"/>
                </a:tc>
                <a:tc>
                  <a:txBody>
                    <a:bodyPr/>
                    <a:lstStyle/>
                    <a:p>
                      <a:pPr algn="ctr" fontAlgn="ctr"/>
                      <a:r>
                        <a:rPr lang="es-CO" sz="1800" u="none" strike="noStrike">
                          <a:effectLst/>
                        </a:rPr>
                        <a:t>Solicitado </a:t>
                      </a:r>
                      <a:endParaRPr lang="es-CO" sz="1800" b="1" i="0" u="none" strike="noStrike">
                        <a:solidFill>
                          <a:srgbClr val="000000"/>
                        </a:solidFill>
                        <a:effectLst/>
                        <a:latin typeface="Arial" panose="020B0604020202020204" pitchFamily="34" charset="0"/>
                      </a:endParaRPr>
                    </a:p>
                  </a:txBody>
                  <a:tcPr marL="9731" marR="9731" marT="9731" marB="0" anchor="ctr"/>
                </a:tc>
                <a:tc>
                  <a:txBody>
                    <a:bodyPr/>
                    <a:lstStyle/>
                    <a:p>
                      <a:pPr algn="ctr" fontAlgn="ctr"/>
                      <a:r>
                        <a:rPr lang="es-CO" sz="1800" u="none" strike="noStrike">
                          <a:effectLst/>
                        </a:rPr>
                        <a:t>Proyecto de Presupuesto</a:t>
                      </a:r>
                      <a:endParaRPr lang="es-CO" sz="1800" b="1" i="0" u="none" strike="noStrike">
                        <a:solidFill>
                          <a:srgbClr val="000000"/>
                        </a:solidFill>
                        <a:effectLst/>
                        <a:latin typeface="Arial" panose="020B0604020202020204" pitchFamily="34" charset="0"/>
                      </a:endParaRPr>
                    </a:p>
                  </a:txBody>
                  <a:tcPr marL="9731" marR="9731" marT="9731" marB="0" anchor="ctr"/>
                </a:tc>
                <a:tc>
                  <a:txBody>
                    <a:bodyPr/>
                    <a:lstStyle/>
                    <a:p>
                      <a:pPr algn="ctr" fontAlgn="ctr"/>
                      <a:r>
                        <a:rPr lang="es-CO" sz="1800" u="none" strike="noStrike" dirty="0">
                          <a:effectLst/>
                        </a:rPr>
                        <a:t>Diferencia </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ctr" fontAlgn="b"/>
                      <a:r>
                        <a:rPr lang="es-CO" sz="1700" u="none" strike="noStrike">
                          <a:effectLst/>
                        </a:rPr>
                        <a:t>%</a:t>
                      </a:r>
                      <a:endParaRPr lang="es-CO" sz="1700" b="1" i="0" u="none" strike="noStrike">
                        <a:solidFill>
                          <a:srgbClr val="000000"/>
                        </a:solidFill>
                        <a:effectLst/>
                        <a:latin typeface="Arial" panose="020B0604020202020204" pitchFamily="34" charset="0"/>
                      </a:endParaRPr>
                    </a:p>
                  </a:txBody>
                  <a:tcPr marL="9731" marR="9731" marT="9731" marB="0" anchor="b"/>
                </a:tc>
                <a:extLst>
                  <a:ext uri="{0D108BD9-81ED-4DB2-BD59-A6C34878D82A}">
                    <a16:rowId xmlns:a16="http://schemas.microsoft.com/office/drawing/2014/main" val="1227605977"/>
                  </a:ext>
                </a:extLst>
              </a:tr>
              <a:tr h="523898">
                <a:tc>
                  <a:txBody>
                    <a:bodyPr/>
                    <a:lstStyle/>
                    <a:p>
                      <a:pPr algn="l" fontAlgn="ctr"/>
                      <a:r>
                        <a:rPr lang="es-CO" sz="1800" b="1" u="none" strike="noStrike" dirty="0">
                          <a:solidFill>
                            <a:schemeClr val="tx1"/>
                          </a:solidFill>
                          <a:effectLst/>
                        </a:rPr>
                        <a:t>FUNCIONAMIENTO</a:t>
                      </a:r>
                      <a:endParaRPr lang="es-CO" sz="1800" b="1" i="0" u="none" strike="noStrike" dirty="0">
                        <a:solidFill>
                          <a:schemeClr val="tx1"/>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53.478</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53.318</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160</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b"/>
                      <a:r>
                        <a:rPr lang="es-CO" sz="1600" u="none" strike="noStrike" dirty="0">
                          <a:effectLst/>
                          <a:latin typeface="Arial" panose="020B0604020202020204" pitchFamily="34" charset="0"/>
                          <a:cs typeface="Arial" panose="020B0604020202020204" pitchFamily="34" charset="0"/>
                        </a:rPr>
                        <a:t>-0,3%</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9731" marR="9731" marT="9731" marB="0" anchor="b"/>
                </a:tc>
                <a:extLst>
                  <a:ext uri="{0D108BD9-81ED-4DB2-BD59-A6C34878D82A}">
                    <a16:rowId xmlns:a16="http://schemas.microsoft.com/office/drawing/2014/main" val="258350112"/>
                  </a:ext>
                </a:extLst>
              </a:tr>
              <a:tr h="523898">
                <a:tc>
                  <a:txBody>
                    <a:bodyPr/>
                    <a:lstStyle/>
                    <a:p>
                      <a:pPr algn="l" fontAlgn="ctr"/>
                      <a:r>
                        <a:rPr lang="es-CO" sz="1800" u="none" strike="noStrike" dirty="0">
                          <a:effectLst/>
                        </a:rPr>
                        <a:t>Apoyo implementación PDET</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ES_tradnl" sz="1800" u="none" strike="noStrike" dirty="0">
                          <a:effectLst/>
                        </a:rPr>
                        <a:t> $               12.712 </a:t>
                      </a:r>
                      <a:endParaRPr lang="es-ES_tradnl"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8.100</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4.612</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b"/>
                      <a:r>
                        <a:rPr lang="es-CO" sz="1600" u="none" strike="noStrike" dirty="0">
                          <a:effectLst/>
                          <a:latin typeface="Arial" panose="020B0604020202020204" pitchFamily="34" charset="0"/>
                          <a:cs typeface="Arial" panose="020B0604020202020204" pitchFamily="34" charset="0"/>
                        </a:rPr>
                        <a:t>-36%</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9731" marR="9731" marT="9731" marB="0" anchor="b"/>
                </a:tc>
                <a:extLst>
                  <a:ext uri="{0D108BD9-81ED-4DB2-BD59-A6C34878D82A}">
                    <a16:rowId xmlns:a16="http://schemas.microsoft.com/office/drawing/2014/main" val="3463582863"/>
                  </a:ext>
                </a:extLst>
              </a:tr>
              <a:tr h="758333">
                <a:tc>
                  <a:txBody>
                    <a:bodyPr/>
                    <a:lstStyle/>
                    <a:p>
                      <a:pPr algn="l" fontAlgn="ctr"/>
                      <a:r>
                        <a:rPr lang="es-ES" sz="1800" u="none" strike="noStrike" dirty="0">
                          <a:effectLst/>
                        </a:rPr>
                        <a:t>Reactivación Económica, social y ambiental</a:t>
                      </a:r>
                      <a:endParaRPr lang="es-ES"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32.382</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29.431</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2.951</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b"/>
                      <a:r>
                        <a:rPr lang="es-CO" sz="1600" u="none" strike="noStrike" dirty="0">
                          <a:effectLst/>
                          <a:latin typeface="Arial" panose="020B0604020202020204" pitchFamily="34" charset="0"/>
                          <a:cs typeface="Arial" panose="020B0604020202020204" pitchFamily="34" charset="0"/>
                        </a:rPr>
                        <a:t>-9%</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9731" marR="9731" marT="9731" marB="0" anchor="b"/>
                </a:tc>
                <a:extLst>
                  <a:ext uri="{0D108BD9-81ED-4DB2-BD59-A6C34878D82A}">
                    <a16:rowId xmlns:a16="http://schemas.microsoft.com/office/drawing/2014/main" val="3402774573"/>
                  </a:ext>
                </a:extLst>
              </a:tr>
              <a:tr h="758333">
                <a:tc>
                  <a:txBody>
                    <a:bodyPr/>
                    <a:lstStyle/>
                    <a:p>
                      <a:pPr algn="l" fontAlgn="ctr"/>
                      <a:r>
                        <a:rPr lang="es-ES" sz="1800" u="none" strike="noStrike" dirty="0">
                          <a:effectLst/>
                        </a:rPr>
                        <a:t>Estrategias de Cofinanciación de Proyectos</a:t>
                      </a:r>
                      <a:endParaRPr lang="es-ES"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61.689</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6.778</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54.911</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b"/>
                      <a:r>
                        <a:rPr lang="es-CO" sz="1600" u="none" strike="noStrike" dirty="0">
                          <a:effectLst/>
                          <a:latin typeface="Arial" panose="020B0604020202020204" pitchFamily="34" charset="0"/>
                          <a:cs typeface="Arial" panose="020B0604020202020204" pitchFamily="34" charset="0"/>
                        </a:rPr>
                        <a:t>-89%</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9731" marR="9731" marT="9731" marB="0" anchor="b"/>
                </a:tc>
                <a:extLst>
                  <a:ext uri="{0D108BD9-81ED-4DB2-BD59-A6C34878D82A}">
                    <a16:rowId xmlns:a16="http://schemas.microsoft.com/office/drawing/2014/main" val="2060279536"/>
                  </a:ext>
                </a:extLst>
              </a:tr>
              <a:tr h="523898">
                <a:tc>
                  <a:txBody>
                    <a:bodyPr/>
                    <a:lstStyle/>
                    <a:p>
                      <a:pPr algn="l" fontAlgn="ctr"/>
                      <a:r>
                        <a:rPr lang="es-CO" sz="1800" u="none" strike="noStrike">
                          <a:effectLst/>
                        </a:rPr>
                        <a:t>TIC</a:t>
                      </a:r>
                      <a:endParaRPr lang="es-CO" sz="1800" b="0" i="0" u="none" strike="noStrike">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5.139 </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1.900</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u="none" strike="noStrike" dirty="0">
                          <a:effectLst/>
                        </a:rPr>
                        <a:t> $       3.239</a:t>
                      </a:r>
                      <a:endParaRPr lang="es-CO" sz="1800" b="0"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b"/>
                      <a:r>
                        <a:rPr lang="es-CO" sz="1600" u="none" strike="noStrike" dirty="0">
                          <a:effectLst/>
                          <a:latin typeface="Arial" panose="020B0604020202020204" pitchFamily="34" charset="0"/>
                          <a:cs typeface="Arial" panose="020B0604020202020204" pitchFamily="34" charset="0"/>
                        </a:rPr>
                        <a:t>-37%</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9731" marR="9731" marT="9731" marB="0" anchor="b"/>
                </a:tc>
                <a:extLst>
                  <a:ext uri="{0D108BD9-81ED-4DB2-BD59-A6C34878D82A}">
                    <a16:rowId xmlns:a16="http://schemas.microsoft.com/office/drawing/2014/main" val="4041905859"/>
                  </a:ext>
                </a:extLst>
              </a:tr>
              <a:tr h="523898">
                <a:tc>
                  <a:txBody>
                    <a:bodyPr/>
                    <a:lstStyle/>
                    <a:p>
                      <a:pPr algn="l" fontAlgn="ctr"/>
                      <a:r>
                        <a:rPr lang="es-CO" sz="1800" b="1" u="none" strike="noStrike" dirty="0">
                          <a:effectLst/>
                        </a:rPr>
                        <a:t>TOTAL INVERSIÓN</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111.923</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46.209</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65.714</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b"/>
                      <a:r>
                        <a:rPr lang="es-CO" sz="1600" b="1" u="none" strike="noStrike" dirty="0">
                          <a:effectLst/>
                          <a:latin typeface="Arial" panose="020B0604020202020204" pitchFamily="34" charset="0"/>
                          <a:cs typeface="Arial" panose="020B0604020202020204" pitchFamily="34" charset="0"/>
                        </a:rPr>
                        <a:t>-59%</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9731" marR="9731" marT="9731" marB="0" anchor="b"/>
                </a:tc>
                <a:extLst>
                  <a:ext uri="{0D108BD9-81ED-4DB2-BD59-A6C34878D82A}">
                    <a16:rowId xmlns:a16="http://schemas.microsoft.com/office/drawing/2014/main" val="3314164087"/>
                  </a:ext>
                </a:extLst>
              </a:tr>
              <a:tr h="523898">
                <a:tc>
                  <a:txBody>
                    <a:bodyPr/>
                    <a:lstStyle/>
                    <a:p>
                      <a:pPr algn="l" fontAlgn="ctr"/>
                      <a:r>
                        <a:rPr lang="es-CO" sz="1800" b="1" u="none" strike="noStrike" dirty="0">
                          <a:effectLst/>
                        </a:rPr>
                        <a:t>Total Presupuesto</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165.401 </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99.527 </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ctr"/>
                      <a:r>
                        <a:rPr lang="es-CO" sz="1800" b="1" u="none" strike="noStrike" dirty="0">
                          <a:effectLst/>
                        </a:rPr>
                        <a:t> $      65.874</a:t>
                      </a:r>
                      <a:endParaRPr lang="es-CO" sz="1800" b="1" i="0" u="none" strike="noStrike" dirty="0">
                        <a:solidFill>
                          <a:srgbClr val="000000"/>
                        </a:solidFill>
                        <a:effectLst/>
                        <a:latin typeface="Arial" panose="020B0604020202020204" pitchFamily="34" charset="0"/>
                      </a:endParaRPr>
                    </a:p>
                  </a:txBody>
                  <a:tcPr marL="9731" marR="9731" marT="9731" marB="0" anchor="ctr"/>
                </a:tc>
                <a:tc>
                  <a:txBody>
                    <a:bodyPr/>
                    <a:lstStyle/>
                    <a:p>
                      <a:pPr algn="r" fontAlgn="b"/>
                      <a:r>
                        <a:rPr lang="es-CO" sz="1600" b="1" u="none" strike="noStrike" dirty="0">
                          <a:effectLst/>
                          <a:latin typeface="Arial" panose="020B0604020202020204" pitchFamily="34" charset="0"/>
                          <a:cs typeface="Arial" panose="020B0604020202020204" pitchFamily="34" charset="0"/>
                        </a:rPr>
                        <a:t>-40%</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9731" marR="9731" marT="9731" marB="0" anchor="b"/>
                </a:tc>
                <a:extLst>
                  <a:ext uri="{0D108BD9-81ED-4DB2-BD59-A6C34878D82A}">
                    <a16:rowId xmlns:a16="http://schemas.microsoft.com/office/drawing/2014/main" val="1996197590"/>
                  </a:ext>
                </a:extLst>
              </a:tr>
            </a:tbl>
          </a:graphicData>
        </a:graphic>
      </p:graphicFrame>
      <p:sp>
        <p:nvSpPr>
          <p:cNvPr id="6" name="CuadroTexto 5">
            <a:extLst>
              <a:ext uri="{FF2B5EF4-FFF2-40B4-BE49-F238E27FC236}">
                <a16:creationId xmlns:a16="http://schemas.microsoft.com/office/drawing/2014/main" id="{9D29EBFA-ED88-4309-8F37-81F7BC684365}"/>
              </a:ext>
            </a:extLst>
          </p:cNvPr>
          <p:cNvSpPr txBox="1"/>
          <p:nvPr/>
        </p:nvSpPr>
        <p:spPr>
          <a:xfrm>
            <a:off x="5059680" y="-125502"/>
            <a:ext cx="700024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Necesidades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presupuesto 2021</a:t>
            </a:r>
          </a:p>
        </p:txBody>
      </p:sp>
    </p:spTree>
    <p:extLst>
      <p:ext uri="{BB962C8B-B14F-4D97-AF65-F5344CB8AC3E}">
        <p14:creationId xmlns:p14="http://schemas.microsoft.com/office/powerpoint/2010/main" val="248680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84ED6CB-5B79-4327-AEC5-8DED4B3E0A92}"/>
              </a:ext>
            </a:extLst>
          </p:cNvPr>
          <p:cNvSpPr txBox="1"/>
          <p:nvPr/>
        </p:nvSpPr>
        <p:spPr>
          <a:xfrm>
            <a:off x="5059680" y="-125502"/>
            <a:ext cx="700024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Necesidades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presupuesto 2021</a:t>
            </a:r>
          </a:p>
        </p:txBody>
      </p:sp>
      <p:sp>
        <p:nvSpPr>
          <p:cNvPr id="6" name="Rectángulo 5">
            <a:extLst>
              <a:ext uri="{FF2B5EF4-FFF2-40B4-BE49-F238E27FC236}">
                <a16:creationId xmlns:a16="http://schemas.microsoft.com/office/drawing/2014/main" id="{D334926B-9497-4E4A-AA4C-CE409440272C}"/>
              </a:ext>
            </a:extLst>
          </p:cNvPr>
          <p:cNvSpPr/>
          <p:nvPr/>
        </p:nvSpPr>
        <p:spPr>
          <a:xfrm>
            <a:off x="1531756" y="1214938"/>
            <a:ext cx="10355444"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02060"/>
                </a:solidFill>
                <a:effectLst/>
                <a:uLnTx/>
                <a:uFillTx/>
                <a:latin typeface="Arial" panose="020B0604020202020204" pitchFamily="34" charset="0"/>
                <a:ea typeface="Verdana" panose="020B0604030504040204" pitchFamily="34" charset="0"/>
                <a:cs typeface="Arial" panose="020B0604020202020204" pitchFamily="34" charset="0"/>
              </a:rPr>
              <a:t>Funcionamiento unidad ejecutora 0214-01: </a:t>
            </a:r>
            <a:endParaRPr kumimoji="0" lang="es-CO"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Rectángulo 7">
            <a:extLst>
              <a:ext uri="{FF2B5EF4-FFF2-40B4-BE49-F238E27FC236}">
                <a16:creationId xmlns:a16="http://schemas.microsoft.com/office/drawing/2014/main" id="{BBA04F08-9C88-48E7-8D58-0584E8DC9A9D}"/>
              </a:ext>
            </a:extLst>
          </p:cNvPr>
          <p:cNvSpPr/>
          <p:nvPr/>
        </p:nvSpPr>
        <p:spPr>
          <a:xfrm>
            <a:off x="1679527" y="1868587"/>
            <a:ext cx="9611360" cy="2554545"/>
          </a:xfrm>
          <a:prstGeom prst="rect">
            <a:avLst/>
          </a:prstGeom>
          <a:solidFill>
            <a:schemeClr val="bg1">
              <a:lumMod val="95000"/>
            </a:schemeClr>
          </a:solidFill>
        </p:spPr>
        <p:txBody>
          <a:bodyPr wrap="square">
            <a:spAutoFit/>
          </a:bodyPr>
          <a:lstStyle/>
          <a:p>
            <a:pPr algn="just" hangingPunct="1">
              <a:buClr>
                <a:srgbClr val="000000"/>
              </a:buClr>
              <a:defRPr/>
            </a:pPr>
            <a:r>
              <a:rPr lang="es-ES" sz="2000" dirty="0">
                <a:solidFill>
                  <a:schemeClr val="tx1"/>
                </a:solidFill>
                <a:latin typeface="Arial" panose="020B0604020202020204" pitchFamily="34" charset="0"/>
                <a:ea typeface="+mn-ea"/>
                <a:cs typeface="Arial" panose="020B0604020202020204" pitchFamily="34" charset="0"/>
              </a:rPr>
              <a:t>S</a:t>
            </a:r>
            <a:r>
              <a:rPr kumimoji="0" lang="es-ES" sz="200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 presenta una diferencia frente a lo solicitado del 0,3%, </a:t>
            </a:r>
            <a:r>
              <a:rPr lang="es-ES" sz="2000" dirty="0">
                <a:solidFill>
                  <a:schemeClr val="tx1"/>
                </a:solidFill>
                <a:latin typeface="Arial" panose="020B0604020202020204" pitchFamily="34" charset="0"/>
                <a:ea typeface="+mn-ea"/>
                <a:cs typeface="Arial" panose="020B0604020202020204" pitchFamily="34" charset="0"/>
              </a:rPr>
              <a:t>no obstante, </a:t>
            </a:r>
            <a:r>
              <a:rPr lang="es-CO" sz="2000" dirty="0">
                <a:solidFill>
                  <a:schemeClr val="tx1"/>
                </a:solidFill>
                <a:latin typeface="Arial" panose="020B0604020202020204" pitchFamily="34" charset="0"/>
                <a:cs typeface="Arial" panose="020B0604020202020204" pitchFamily="34" charset="0"/>
              </a:rPr>
              <a:t>al revisar el detalle se evidencia que </a:t>
            </a:r>
            <a:r>
              <a:rPr lang="es-CO" sz="2000" b="1" dirty="0">
                <a:solidFill>
                  <a:schemeClr val="tx1"/>
                </a:solidFill>
                <a:latin typeface="Arial" panose="020B0604020202020204" pitchFamily="34" charset="0"/>
                <a:cs typeface="Arial" panose="020B0604020202020204" pitchFamily="34" charset="0"/>
              </a:rPr>
              <a:t>el rubro de adquisición de bienes y servicios presenta una disminución de recursos de 7.7% correspondiente a $963.000.000</a:t>
            </a:r>
            <a:r>
              <a:rPr lang="es-CO" sz="2000" dirty="0">
                <a:solidFill>
                  <a:schemeClr val="tx1"/>
                </a:solidFill>
                <a:latin typeface="Arial" panose="020B0604020202020204" pitchFamily="34" charset="0"/>
                <a:cs typeface="Arial" panose="020B0604020202020204" pitchFamily="34" charset="0"/>
              </a:rPr>
              <a:t>. </a:t>
            </a:r>
          </a:p>
          <a:p>
            <a:pPr lvl="0" algn="just" hangingPunct="1">
              <a:buClr>
                <a:srgbClr val="000000"/>
              </a:buClr>
              <a:defRPr/>
            </a:pPr>
            <a:endParaRPr lang="es-CO" sz="2000" dirty="0">
              <a:solidFill>
                <a:schemeClr val="tx1"/>
              </a:solidFill>
              <a:latin typeface="Arial" panose="020B0604020202020204" pitchFamily="34" charset="0"/>
              <a:cs typeface="Arial" panose="020B0604020202020204" pitchFamily="34" charset="0"/>
            </a:endParaRPr>
          </a:p>
          <a:p>
            <a:pPr lvl="0" algn="just" hangingPunct="1">
              <a:buClr>
                <a:srgbClr val="000000"/>
              </a:buClr>
              <a:defRPr/>
            </a:pPr>
            <a:r>
              <a:rPr lang="es-CO" sz="2000" dirty="0">
                <a:solidFill>
                  <a:schemeClr val="tx1"/>
                </a:solidFill>
                <a:latin typeface="Arial" panose="020B0604020202020204" pitchFamily="34" charset="0"/>
                <a:cs typeface="Arial" panose="020B0604020202020204" pitchFamily="34" charset="0"/>
              </a:rPr>
              <a:t>En ese sentido, la disminución en el rubro de adquisición de bienes y servicios sacrificarían necesidades de trascendencia para la entidad y de cumplimiento obligatorio como la continuidad de la segunda fase de aplicación y organización de las tablas de valoración documental   -TVD-. </a:t>
            </a:r>
            <a:endParaRPr kumimoji="0" lang="es-ES" sz="20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432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BD31E3-8BC4-4959-B795-20ADC9B18F5C}"/>
              </a:ext>
            </a:extLst>
          </p:cNvPr>
          <p:cNvSpPr txBox="1"/>
          <p:nvPr/>
        </p:nvSpPr>
        <p:spPr>
          <a:xfrm>
            <a:off x="5049520" y="-107937"/>
            <a:ext cx="700024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Necesidades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presupuesto 2021</a:t>
            </a:r>
          </a:p>
        </p:txBody>
      </p:sp>
      <p:sp>
        <p:nvSpPr>
          <p:cNvPr id="5" name="Rectángulo 4">
            <a:extLst>
              <a:ext uri="{FF2B5EF4-FFF2-40B4-BE49-F238E27FC236}">
                <a16:creationId xmlns:a16="http://schemas.microsoft.com/office/drawing/2014/main" id="{F9B653C2-7684-405F-B89F-BE61B4CA7F96}"/>
              </a:ext>
            </a:extLst>
          </p:cNvPr>
          <p:cNvSpPr/>
          <p:nvPr/>
        </p:nvSpPr>
        <p:spPr>
          <a:xfrm>
            <a:off x="1470796" y="1288187"/>
            <a:ext cx="10355444"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02060"/>
                </a:solidFill>
                <a:effectLst/>
                <a:uLnTx/>
                <a:uFillTx/>
                <a:latin typeface="Arial" panose="020B0604020202020204" pitchFamily="34" charset="0"/>
                <a:ea typeface="Verdana" panose="020B0604030504040204" pitchFamily="34" charset="0"/>
                <a:cs typeface="Arial" panose="020B0604020202020204" pitchFamily="34" charset="0"/>
              </a:rPr>
              <a:t>Inversión: </a:t>
            </a:r>
            <a:endParaRPr kumimoji="0" lang="es-CO"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7" name="Diagrama 6">
            <a:extLst>
              <a:ext uri="{FF2B5EF4-FFF2-40B4-BE49-F238E27FC236}">
                <a16:creationId xmlns:a16="http://schemas.microsoft.com/office/drawing/2014/main" id="{142C92BD-C441-4743-999B-451E432CD281}"/>
              </a:ext>
            </a:extLst>
          </p:cNvPr>
          <p:cNvGraphicFramePr/>
          <p:nvPr/>
        </p:nvGraphicFramePr>
        <p:xfrm>
          <a:off x="1612060" y="2039247"/>
          <a:ext cx="10579940" cy="4395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67782943-59D8-4369-8373-945370CADA08}"/>
              </a:ext>
            </a:extLst>
          </p:cNvPr>
          <p:cNvSpPr txBox="1"/>
          <p:nvPr/>
        </p:nvSpPr>
        <p:spPr>
          <a:xfrm>
            <a:off x="3309932" y="1318965"/>
            <a:ext cx="6778947" cy="369332"/>
          </a:xfrm>
          <a:prstGeom prst="rect">
            <a:avLst/>
          </a:prstGeom>
          <a:solidFill>
            <a:srgbClr val="05548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r>
              <a:rPr kumimoji="0" lang="es-CO"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ecursos solicitados $ 111. 923 – diferencia $ 65. 714</a:t>
            </a:r>
          </a:p>
        </p:txBody>
      </p:sp>
    </p:spTree>
    <p:extLst>
      <p:ext uri="{BB962C8B-B14F-4D97-AF65-F5344CB8AC3E}">
        <p14:creationId xmlns:p14="http://schemas.microsoft.com/office/powerpoint/2010/main" val="770857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6CAC73CA-E252-4827-8488-7BC9654395D1}"/>
              </a:ext>
            </a:extLst>
          </p:cNvPr>
          <p:cNvSpPr txBox="1"/>
          <p:nvPr/>
        </p:nvSpPr>
        <p:spPr>
          <a:xfrm>
            <a:off x="5629784" y="195013"/>
            <a:ext cx="627468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ACELERACIÓN PDET </a:t>
            </a:r>
          </a:p>
        </p:txBody>
      </p:sp>
      <p:sp>
        <p:nvSpPr>
          <p:cNvPr id="12" name="CuadroTexto 11">
            <a:extLst>
              <a:ext uri="{FF2B5EF4-FFF2-40B4-BE49-F238E27FC236}">
                <a16:creationId xmlns:a16="http://schemas.microsoft.com/office/drawing/2014/main" id="{A7F80DFC-3854-2341-9BBC-51096B5E526E}"/>
              </a:ext>
            </a:extLst>
          </p:cNvPr>
          <p:cNvSpPr txBox="1"/>
          <p:nvPr/>
        </p:nvSpPr>
        <p:spPr>
          <a:xfrm>
            <a:off x="2173465" y="2103466"/>
            <a:ext cx="13891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D2A000"/>
                </a:solidFill>
                <a:effectLst/>
                <a:uLnTx/>
                <a:uFillTx/>
                <a:latin typeface="Calibri" panose="020F0502020204030204"/>
                <a:ea typeface="+mn-ea"/>
                <a:cs typeface="+mn-cs"/>
              </a:rPr>
              <a:t>////////////////////////////////////////////////////////////////////////////////////</a:t>
            </a:r>
          </a:p>
        </p:txBody>
      </p:sp>
      <p:sp>
        <p:nvSpPr>
          <p:cNvPr id="13" name="Rectángulo 12">
            <a:extLst>
              <a:ext uri="{FF2B5EF4-FFF2-40B4-BE49-F238E27FC236}">
                <a16:creationId xmlns:a16="http://schemas.microsoft.com/office/drawing/2014/main" id="{09956AD3-ECDE-5A40-A815-558BCF6660E9}"/>
              </a:ext>
            </a:extLst>
          </p:cNvPr>
          <p:cNvSpPr/>
          <p:nvPr/>
        </p:nvSpPr>
        <p:spPr>
          <a:xfrm>
            <a:off x="820417" y="1493841"/>
            <a:ext cx="921933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7FC6D5"/>
                </a:solidFill>
                <a:effectLst/>
                <a:uLnTx/>
                <a:uFillTx/>
                <a:latin typeface="Arial" panose="020B0604020202020204" pitchFamily="34" charset="0"/>
                <a:ea typeface="+mn-ea"/>
                <a:cs typeface="Arial" panose="020B0604020202020204" pitchFamily="34" charset="0"/>
              </a:rPr>
              <a:t>Reactivación económica y social </a:t>
            </a:r>
          </a:p>
        </p:txBody>
      </p:sp>
      <p:sp>
        <p:nvSpPr>
          <p:cNvPr id="2" name="Rectángulo 1">
            <a:extLst>
              <a:ext uri="{FF2B5EF4-FFF2-40B4-BE49-F238E27FC236}">
                <a16:creationId xmlns:a16="http://schemas.microsoft.com/office/drawing/2014/main" id="{DC23529E-3E84-4828-BF3E-55490B93C753}"/>
              </a:ext>
            </a:extLst>
          </p:cNvPr>
          <p:cNvSpPr/>
          <p:nvPr/>
        </p:nvSpPr>
        <p:spPr>
          <a:xfrm>
            <a:off x="2685130" y="2820395"/>
            <a:ext cx="9219339"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Aseguramiento de ingresos para la población </a:t>
            </a:r>
            <a:endParaRPr kumimoji="0" lang="es-CO"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p:txBody>
      </p:sp>
      <p:sp>
        <p:nvSpPr>
          <p:cNvPr id="3" name="CuadroTexto 2">
            <a:extLst>
              <a:ext uri="{FF2B5EF4-FFF2-40B4-BE49-F238E27FC236}">
                <a16:creationId xmlns:a16="http://schemas.microsoft.com/office/drawing/2014/main" id="{1B12AEC0-A60B-48E3-A6B5-C69947A24F34}"/>
              </a:ext>
            </a:extLst>
          </p:cNvPr>
          <p:cNvSpPr txBox="1"/>
          <p:nvPr/>
        </p:nvSpPr>
        <p:spPr>
          <a:xfrm>
            <a:off x="5629783" y="6432544"/>
            <a:ext cx="13891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D2A000"/>
                </a:solidFill>
                <a:effectLst/>
                <a:uLnTx/>
                <a:uFillTx/>
                <a:latin typeface="Calibri" panose="020F0502020204030204"/>
                <a:ea typeface="+mn-ea"/>
                <a:cs typeface="+mn-cs"/>
              </a:rPr>
              <a:t>////////////////////////////////////////////////////////////////////////////////////</a:t>
            </a:r>
          </a:p>
        </p:txBody>
      </p:sp>
      <p:sp>
        <p:nvSpPr>
          <p:cNvPr id="4" name="Rectángulo 3">
            <a:extLst>
              <a:ext uri="{FF2B5EF4-FFF2-40B4-BE49-F238E27FC236}">
                <a16:creationId xmlns:a16="http://schemas.microsoft.com/office/drawing/2014/main" id="{009B585F-4650-4DBF-9EB2-10DD5EAD96F7}"/>
              </a:ext>
            </a:extLst>
          </p:cNvPr>
          <p:cNvSpPr/>
          <p:nvPr/>
        </p:nvSpPr>
        <p:spPr>
          <a:xfrm>
            <a:off x="1020114" y="4427170"/>
            <a:ext cx="921933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FC6D5"/>
                </a:solidFill>
                <a:effectLst/>
                <a:uLnTx/>
                <a:uFillTx/>
                <a:latin typeface="Arial" panose="020B0604020202020204" pitchFamily="34" charset="0"/>
                <a:ea typeface="+mn-ea"/>
                <a:cs typeface="Arial" panose="020B0604020202020204" pitchFamily="34" charset="0"/>
              </a:rPr>
              <a:t>Continuar con la generación de confianza </a:t>
            </a:r>
            <a:endParaRPr kumimoji="0" lang="es-CO" sz="3200" b="1" i="0" u="none" strike="noStrike" kern="1200" cap="none" spc="0" normalizeH="0" baseline="0" noProof="0" dirty="0">
              <a:ln>
                <a:noFill/>
              </a:ln>
              <a:solidFill>
                <a:srgbClr val="7FC6D5"/>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19B22E9F-09D6-471C-9F01-6D5C9996DA28}"/>
              </a:ext>
            </a:extLst>
          </p:cNvPr>
          <p:cNvSpPr txBox="1"/>
          <p:nvPr/>
        </p:nvSpPr>
        <p:spPr>
          <a:xfrm>
            <a:off x="1590119" y="5066555"/>
            <a:ext cx="13891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D2A000"/>
                </a:solidFill>
                <a:effectLst/>
                <a:uLnTx/>
                <a:uFillTx/>
                <a:latin typeface="Calibri" panose="020F0502020204030204"/>
                <a:ea typeface="+mn-ea"/>
                <a:cs typeface="+mn-cs"/>
              </a:rPr>
              <a:t>////////////////////////////////////////////////////////////////////////////////////</a:t>
            </a:r>
          </a:p>
        </p:txBody>
      </p:sp>
      <p:sp>
        <p:nvSpPr>
          <p:cNvPr id="7" name="Rectángulo 6">
            <a:extLst>
              <a:ext uri="{FF2B5EF4-FFF2-40B4-BE49-F238E27FC236}">
                <a16:creationId xmlns:a16="http://schemas.microsoft.com/office/drawing/2014/main" id="{F85AED8F-87ED-4DCA-90F1-FC8DB8241A38}"/>
              </a:ext>
            </a:extLst>
          </p:cNvPr>
          <p:cNvSpPr/>
          <p:nvPr/>
        </p:nvSpPr>
        <p:spPr>
          <a:xfrm>
            <a:off x="3821140" y="5814941"/>
            <a:ext cx="921933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Ejecución de obras PDET</a:t>
            </a:r>
            <a:endParaRPr kumimoji="0" lang="es-CO"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8CA5F8B1-5002-4203-944A-D564FFE70248}"/>
              </a:ext>
            </a:extLst>
          </p:cNvPr>
          <p:cNvSpPr txBox="1"/>
          <p:nvPr/>
        </p:nvSpPr>
        <p:spPr>
          <a:xfrm>
            <a:off x="6205063" y="3541314"/>
            <a:ext cx="13891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D2A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30605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imagen 15"/>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833" r="8833"/>
          <a:stretch>
            <a:fillRect/>
          </a:stretch>
        </p:blipFill>
        <p:spPr/>
      </p:pic>
      <p:sp>
        <p:nvSpPr>
          <p:cNvPr id="23" name="Rectángulo 22"/>
          <p:cNvSpPr/>
          <p:nvPr/>
        </p:nvSpPr>
        <p:spPr>
          <a:xfrm rot="5400000">
            <a:off x="6454492" y="1284630"/>
            <a:ext cx="5746909" cy="5399831"/>
          </a:xfrm>
          <a:prstGeom prst="rect">
            <a:avLst/>
          </a:prstGeom>
          <a:solidFill>
            <a:srgbClr val="348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Imagen 23" descr="Imagen que contiene azul, rojo, pelota, jugador&#10;&#10;Descripción generada automáticamente">
            <a:extLst>
              <a:ext uri="{FF2B5EF4-FFF2-40B4-BE49-F238E27FC236}">
                <a16:creationId xmlns:a16="http://schemas.microsoft.com/office/drawing/2014/main" id="{7F7E353C-9262-4460-894E-84CC63D96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708"/>
            <a:ext cx="4960045" cy="1161275"/>
          </a:xfrm>
          <a:prstGeom prst="rect">
            <a:avLst/>
          </a:prstGeom>
        </p:spPr>
      </p:pic>
      <p:sp>
        <p:nvSpPr>
          <p:cNvPr id="10" name="Rectángulo 9"/>
          <p:cNvSpPr/>
          <p:nvPr/>
        </p:nvSpPr>
        <p:spPr>
          <a:xfrm>
            <a:off x="7437412" y="2069474"/>
            <a:ext cx="418572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Work Sans" charset="0"/>
                <a:ea typeface="Work Sans" charset="0"/>
                <a:cs typeface="Work Sans" charset="0"/>
              </a:rPr>
              <a:t> Resultados 2018 -2020</a:t>
            </a:r>
            <a:endParaRPr kumimoji="0" lang="es-ES_tradnl"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Work Sans" charset="0"/>
              <a:ea typeface="Work Sans" charset="0"/>
              <a:cs typeface="Work Sans" charset="0"/>
            </a:endParaRPr>
          </a:p>
        </p:txBody>
      </p:sp>
      <p:pic>
        <p:nvPicPr>
          <p:cNvPr id="18" name="Imagen 17"/>
          <p:cNvPicPr>
            <a:picLocks noChangeAspect="1"/>
          </p:cNvPicPr>
          <p:nvPr/>
        </p:nvPicPr>
        <p:blipFill>
          <a:blip r:embed="rId4"/>
          <a:stretch>
            <a:fillRect/>
          </a:stretch>
        </p:blipFill>
        <p:spPr>
          <a:xfrm>
            <a:off x="10903055" y="493657"/>
            <a:ext cx="1124808" cy="1124808"/>
          </a:xfrm>
          <a:prstGeom prst="rect">
            <a:avLst/>
          </a:prstGeom>
        </p:spPr>
      </p:pic>
      <p:sp>
        <p:nvSpPr>
          <p:cNvPr id="17" name="Rectángulo 16">
            <a:extLst>
              <a:ext uri="{FF2B5EF4-FFF2-40B4-BE49-F238E27FC236}">
                <a16:creationId xmlns:a16="http://schemas.microsoft.com/office/drawing/2014/main" id="{C2B53C62-D69E-594C-8363-B4D2F7D9D6E9}"/>
              </a:ext>
            </a:extLst>
          </p:cNvPr>
          <p:cNvSpPr/>
          <p:nvPr/>
        </p:nvSpPr>
        <p:spPr>
          <a:xfrm>
            <a:off x="7403897" y="3061537"/>
            <a:ext cx="462396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Work Sans" charset="0"/>
                <a:ea typeface="Work Sans" charset="0"/>
                <a:cs typeface="Work Sans" charset="0"/>
              </a:rPr>
              <a:t>Presupuesto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Work Sans" charset="0"/>
                <a:ea typeface="Work Sans" charset="0"/>
                <a:cs typeface="Work Sans" charset="0"/>
              </a:rPr>
              <a:t> Unidad ejecutora 0214 – 01</a:t>
            </a:r>
            <a:endParaRPr kumimoji="0" lang="es-ES_tradnl"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Work Sans" charset="0"/>
              <a:ea typeface="Work Sans" charset="0"/>
              <a:cs typeface="Work Sans" charset="0"/>
            </a:endParaRPr>
          </a:p>
        </p:txBody>
      </p:sp>
      <p:sp>
        <p:nvSpPr>
          <p:cNvPr id="20" name="Rectángulo 19">
            <a:extLst>
              <a:ext uri="{FF2B5EF4-FFF2-40B4-BE49-F238E27FC236}">
                <a16:creationId xmlns:a16="http://schemas.microsoft.com/office/drawing/2014/main" id="{2E96C465-7108-634D-A613-25DA803DAE0A}"/>
              </a:ext>
            </a:extLst>
          </p:cNvPr>
          <p:cNvSpPr/>
          <p:nvPr/>
        </p:nvSpPr>
        <p:spPr>
          <a:xfrm>
            <a:off x="7390690" y="5093165"/>
            <a:ext cx="53884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Work Sans" charset="0"/>
                <a:ea typeface="Work Sans" charset="0"/>
                <a:cs typeface="Work Sans" charset="0"/>
              </a:rPr>
              <a:t> Plan de Austeridad</a:t>
            </a:r>
            <a:endParaRPr kumimoji="0" lang="es-ES_tradnl"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Work Sans" charset="0"/>
              <a:ea typeface="Work Sans" charset="0"/>
              <a:cs typeface="Work Sans" charset="0"/>
            </a:endParaRPr>
          </a:p>
        </p:txBody>
      </p:sp>
      <p:pic>
        <p:nvPicPr>
          <p:cNvPr id="11" name="Imagen 51">
            <a:extLst>
              <a:ext uri="{FF2B5EF4-FFF2-40B4-BE49-F238E27FC236}">
                <a16:creationId xmlns:a16="http://schemas.microsoft.com/office/drawing/2014/main" id="{1501D4FF-1D92-1445-B99F-632A082D2CAC}"/>
              </a:ext>
            </a:extLst>
          </p:cNvPr>
          <p:cNvPicPr>
            <a:picLocks noChangeAspect="1"/>
          </p:cNvPicPr>
          <p:nvPr/>
        </p:nvPicPr>
        <p:blipFill>
          <a:blip r:embed="rId5">
            <a:duotone>
              <a:schemeClr val="accent1">
                <a:shade val="45000"/>
                <a:satMod val="135000"/>
              </a:schemeClr>
              <a:prstClr val="white"/>
            </a:duotone>
          </a:blip>
          <a:stretch>
            <a:fillRect/>
          </a:stretch>
        </p:blipFill>
        <p:spPr>
          <a:xfrm>
            <a:off x="7004228" y="3278844"/>
            <a:ext cx="300163" cy="300311"/>
          </a:xfrm>
          <a:prstGeom prst="rect">
            <a:avLst/>
          </a:prstGeom>
        </p:spPr>
      </p:pic>
      <p:pic>
        <p:nvPicPr>
          <p:cNvPr id="13" name="Imagen 51">
            <a:extLst>
              <a:ext uri="{FF2B5EF4-FFF2-40B4-BE49-F238E27FC236}">
                <a16:creationId xmlns:a16="http://schemas.microsoft.com/office/drawing/2014/main" id="{98102F70-46C0-BE45-AE96-78B60E549F76}"/>
              </a:ext>
            </a:extLst>
          </p:cNvPr>
          <p:cNvPicPr>
            <a:picLocks noChangeAspect="1"/>
          </p:cNvPicPr>
          <p:nvPr/>
        </p:nvPicPr>
        <p:blipFill>
          <a:blip r:embed="rId5">
            <a:duotone>
              <a:schemeClr val="accent1">
                <a:shade val="45000"/>
                <a:satMod val="135000"/>
              </a:schemeClr>
              <a:prstClr val="white"/>
            </a:duotone>
          </a:blip>
          <a:stretch>
            <a:fillRect/>
          </a:stretch>
        </p:blipFill>
        <p:spPr>
          <a:xfrm>
            <a:off x="7004228" y="2231335"/>
            <a:ext cx="300163" cy="300311"/>
          </a:xfrm>
          <a:prstGeom prst="rect">
            <a:avLst/>
          </a:prstGeom>
        </p:spPr>
      </p:pic>
      <p:pic>
        <p:nvPicPr>
          <p:cNvPr id="14" name="Imagen 51">
            <a:extLst>
              <a:ext uri="{FF2B5EF4-FFF2-40B4-BE49-F238E27FC236}">
                <a16:creationId xmlns:a16="http://schemas.microsoft.com/office/drawing/2014/main" id="{AF9D0FAF-F8A2-5940-895D-655C00738C5B}"/>
              </a:ext>
            </a:extLst>
          </p:cNvPr>
          <p:cNvPicPr>
            <a:picLocks noChangeAspect="1"/>
          </p:cNvPicPr>
          <p:nvPr/>
        </p:nvPicPr>
        <p:blipFill>
          <a:blip r:embed="rId5">
            <a:duotone>
              <a:schemeClr val="accent1">
                <a:shade val="45000"/>
                <a:satMod val="135000"/>
              </a:schemeClr>
              <a:prstClr val="white"/>
            </a:duotone>
          </a:blip>
          <a:stretch>
            <a:fillRect/>
          </a:stretch>
        </p:blipFill>
        <p:spPr>
          <a:xfrm>
            <a:off x="7031235" y="5235396"/>
            <a:ext cx="300163" cy="300311"/>
          </a:xfrm>
          <a:prstGeom prst="rect">
            <a:avLst/>
          </a:prstGeom>
        </p:spPr>
      </p:pic>
    </p:spTree>
    <p:extLst>
      <p:ext uri="{BB962C8B-B14F-4D97-AF65-F5344CB8AC3E}">
        <p14:creationId xmlns:p14="http://schemas.microsoft.com/office/powerpoint/2010/main" val="319115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162">
            <a:extLst>
              <a:ext uri="{FF2B5EF4-FFF2-40B4-BE49-F238E27FC236}">
                <a16:creationId xmlns:a16="http://schemas.microsoft.com/office/drawing/2014/main" id="{6DA58FE1-9E07-BA4F-B8A5-E152E8B24F9D}"/>
              </a:ext>
            </a:extLst>
          </p:cNvPr>
          <p:cNvSpPr txBox="1"/>
          <p:nvPr/>
        </p:nvSpPr>
        <p:spPr>
          <a:xfrm>
            <a:off x="4763241" y="1968252"/>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04</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nvGrpSpPr>
          <p:cNvPr id="35" name="Group 5">
            <a:extLst>
              <a:ext uri="{FF2B5EF4-FFF2-40B4-BE49-F238E27FC236}">
                <a16:creationId xmlns:a16="http://schemas.microsoft.com/office/drawing/2014/main" id="{CA76F0FA-1F54-DD40-9C81-683EDFF2F5D1}"/>
              </a:ext>
            </a:extLst>
          </p:cNvPr>
          <p:cNvGrpSpPr/>
          <p:nvPr/>
        </p:nvGrpSpPr>
        <p:grpSpPr>
          <a:xfrm>
            <a:off x="5747139" y="1968252"/>
            <a:ext cx="2358629" cy="1313612"/>
            <a:chOff x="2676933" y="3301949"/>
            <a:chExt cx="1864094" cy="1313612"/>
          </a:xfrm>
        </p:grpSpPr>
        <p:sp>
          <p:nvSpPr>
            <p:cNvPr id="36" name="TextBox 177">
              <a:extLst>
                <a:ext uri="{FF2B5EF4-FFF2-40B4-BE49-F238E27FC236}">
                  <a16:creationId xmlns:a16="http://schemas.microsoft.com/office/drawing/2014/main" id="{245CA7C5-2965-A84D-8443-326C071F3D58}"/>
                </a:ext>
              </a:extLst>
            </p:cNvPr>
            <p:cNvSpPr txBox="1"/>
            <p:nvPr/>
          </p:nvSpPr>
          <p:spPr>
            <a:xfrm>
              <a:off x="2676933" y="3301949"/>
              <a:ext cx="1675181"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Tiquetes</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37" name="TextBox 178">
              <a:extLst>
                <a:ext uri="{FF2B5EF4-FFF2-40B4-BE49-F238E27FC236}">
                  <a16:creationId xmlns:a16="http://schemas.microsoft.com/office/drawing/2014/main" id="{62BFD725-4066-B24A-9058-C3AF521E3860}"/>
                </a:ext>
              </a:extLst>
            </p:cNvPr>
            <p:cNvSpPr txBox="1"/>
            <p:nvPr/>
          </p:nvSpPr>
          <p:spPr>
            <a:xfrm>
              <a:off x="2676933" y="3784564"/>
              <a:ext cx="1864094" cy="830997"/>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Se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logró</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el </a:t>
              </a:r>
              <a:r>
                <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44% de </a:t>
              </a:r>
              <a:r>
                <a:rPr kumimoji="0" lang="en-US" altLang="ko-KR" sz="1200" b="1"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ahorro</a:t>
              </a:r>
              <a:endPar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Incentivar</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uso</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de TIC</a:t>
              </a: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Tiquetes</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en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clase</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económica</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sp>
        <p:nvSpPr>
          <p:cNvPr id="40" name="TextBox 160">
            <a:extLst>
              <a:ext uri="{FF2B5EF4-FFF2-40B4-BE49-F238E27FC236}">
                <a16:creationId xmlns:a16="http://schemas.microsoft.com/office/drawing/2014/main" id="{3E2087C7-D00A-214E-95F9-9A5BED51B557}"/>
              </a:ext>
            </a:extLst>
          </p:cNvPr>
          <p:cNvSpPr txBox="1"/>
          <p:nvPr/>
        </p:nvSpPr>
        <p:spPr>
          <a:xfrm>
            <a:off x="4810055" y="3541728"/>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05</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nvGrpSpPr>
          <p:cNvPr id="42" name="Group 5">
            <a:extLst>
              <a:ext uri="{FF2B5EF4-FFF2-40B4-BE49-F238E27FC236}">
                <a16:creationId xmlns:a16="http://schemas.microsoft.com/office/drawing/2014/main" id="{B2CDAF8B-AEC4-234B-A527-3B356D9E2258}"/>
              </a:ext>
            </a:extLst>
          </p:cNvPr>
          <p:cNvGrpSpPr/>
          <p:nvPr/>
        </p:nvGrpSpPr>
        <p:grpSpPr>
          <a:xfrm>
            <a:off x="5849457" y="3541728"/>
            <a:ext cx="1984365" cy="1429813"/>
            <a:chOff x="2658898" y="3301949"/>
            <a:chExt cx="1568302" cy="1429813"/>
          </a:xfrm>
        </p:grpSpPr>
        <p:sp>
          <p:nvSpPr>
            <p:cNvPr id="43" name="TextBox 171">
              <a:extLst>
                <a:ext uri="{FF2B5EF4-FFF2-40B4-BE49-F238E27FC236}">
                  <a16:creationId xmlns:a16="http://schemas.microsoft.com/office/drawing/2014/main" id="{BF5FFC21-EC5F-0346-89EB-61547E9056C9}"/>
                </a:ext>
              </a:extLst>
            </p:cNvPr>
            <p:cNvSpPr txBox="1"/>
            <p:nvPr/>
          </p:nvSpPr>
          <p:spPr>
            <a:xfrm>
              <a:off x="2676933" y="3301949"/>
              <a:ext cx="155026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Viáticos</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44" name="TextBox 172">
              <a:extLst>
                <a:ext uri="{FF2B5EF4-FFF2-40B4-BE49-F238E27FC236}">
                  <a16:creationId xmlns:a16="http://schemas.microsoft.com/office/drawing/2014/main" id="{F677DF10-84AC-624E-9D2E-5DE971E752A9}"/>
                </a:ext>
              </a:extLst>
            </p:cNvPr>
            <p:cNvSpPr txBox="1"/>
            <p:nvPr/>
          </p:nvSpPr>
          <p:spPr>
            <a:xfrm>
              <a:off x="2658898" y="3716099"/>
              <a:ext cx="1550267" cy="1015663"/>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44% </a:t>
              </a:r>
              <a:r>
                <a:rPr kumimoji="0" lang="en-US" altLang="ko-KR" sz="1200" b="1"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en</a:t>
              </a:r>
              <a:r>
                <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la </a:t>
              </a:r>
              <a:r>
                <a:rPr kumimoji="0" lang="en-US" altLang="ko-KR" sz="1200" b="1"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disminución</a:t>
              </a:r>
              <a:r>
                <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del </a:t>
              </a:r>
              <a:r>
                <a:rPr kumimoji="0" lang="en-US" altLang="ko-KR" sz="1200" b="1"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gasto</a:t>
              </a:r>
              <a:endPar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Incentivar uso de TIC</a:t>
              </a: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Disminución del valor de viáticos</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sp>
        <p:nvSpPr>
          <p:cNvPr id="51" name="TextBox 158">
            <a:extLst>
              <a:ext uri="{FF2B5EF4-FFF2-40B4-BE49-F238E27FC236}">
                <a16:creationId xmlns:a16="http://schemas.microsoft.com/office/drawing/2014/main" id="{2686A267-F84D-414E-A5A8-13875C4DFEE7}"/>
              </a:ext>
            </a:extLst>
          </p:cNvPr>
          <p:cNvSpPr txBox="1"/>
          <p:nvPr/>
        </p:nvSpPr>
        <p:spPr>
          <a:xfrm>
            <a:off x="1467527" y="1981573"/>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01</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52" name="TextBox 161">
            <a:extLst>
              <a:ext uri="{FF2B5EF4-FFF2-40B4-BE49-F238E27FC236}">
                <a16:creationId xmlns:a16="http://schemas.microsoft.com/office/drawing/2014/main" id="{35848257-AC2A-324A-84CF-93CFE98F606F}"/>
              </a:ext>
            </a:extLst>
          </p:cNvPr>
          <p:cNvSpPr txBox="1"/>
          <p:nvPr/>
        </p:nvSpPr>
        <p:spPr>
          <a:xfrm>
            <a:off x="1467527" y="3600287"/>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02</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nvGrpSpPr>
          <p:cNvPr id="53" name="Group 5">
            <a:extLst>
              <a:ext uri="{FF2B5EF4-FFF2-40B4-BE49-F238E27FC236}">
                <a16:creationId xmlns:a16="http://schemas.microsoft.com/office/drawing/2014/main" id="{A87E389D-DCD3-FE4B-8070-4CF28A210B2E}"/>
              </a:ext>
            </a:extLst>
          </p:cNvPr>
          <p:cNvGrpSpPr/>
          <p:nvPr/>
        </p:nvGrpSpPr>
        <p:grpSpPr>
          <a:xfrm>
            <a:off x="2529750" y="1981573"/>
            <a:ext cx="2199450" cy="1542882"/>
            <a:chOff x="2676933" y="3301949"/>
            <a:chExt cx="1738290" cy="1542882"/>
          </a:xfrm>
        </p:grpSpPr>
        <p:sp>
          <p:nvSpPr>
            <p:cNvPr id="54" name="TextBox 165">
              <a:extLst>
                <a:ext uri="{FF2B5EF4-FFF2-40B4-BE49-F238E27FC236}">
                  <a16:creationId xmlns:a16="http://schemas.microsoft.com/office/drawing/2014/main" id="{FFEA4A33-9CE8-CF47-91F0-22232667AC72}"/>
                </a:ext>
              </a:extLst>
            </p:cNvPr>
            <p:cNvSpPr txBox="1"/>
            <p:nvPr/>
          </p:nvSpPr>
          <p:spPr>
            <a:xfrm>
              <a:off x="2676933" y="3301949"/>
              <a:ext cx="155026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Horas extras</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55" name="TextBox 166">
              <a:extLst>
                <a:ext uri="{FF2B5EF4-FFF2-40B4-BE49-F238E27FC236}">
                  <a16:creationId xmlns:a16="http://schemas.microsoft.com/office/drawing/2014/main" id="{9158267F-7F9F-AA42-B38C-3FE9D1F72E6F}"/>
                </a:ext>
              </a:extLst>
            </p:cNvPr>
            <p:cNvSpPr txBox="1"/>
            <p:nvPr/>
          </p:nvSpPr>
          <p:spPr>
            <a:xfrm>
              <a:off x="2676933" y="3829168"/>
              <a:ext cx="1738290" cy="1015663"/>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Se logró el </a:t>
              </a:r>
              <a:r>
                <a:rPr kumimoji="0" lang="es-E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39% de ahorro</a:t>
              </a: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Racionalización de horas extras y reconocimiento de las estrictamente necesarias</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grpSp>
        <p:nvGrpSpPr>
          <p:cNvPr id="56" name="Group 5">
            <a:extLst>
              <a:ext uri="{FF2B5EF4-FFF2-40B4-BE49-F238E27FC236}">
                <a16:creationId xmlns:a16="http://schemas.microsoft.com/office/drawing/2014/main" id="{EAD0C8C0-862E-964D-B020-ADC19D99FCA6}"/>
              </a:ext>
            </a:extLst>
          </p:cNvPr>
          <p:cNvGrpSpPr/>
          <p:nvPr/>
        </p:nvGrpSpPr>
        <p:grpSpPr>
          <a:xfrm>
            <a:off x="2477495" y="3343802"/>
            <a:ext cx="2743292" cy="1666007"/>
            <a:chOff x="2641809" y="3045464"/>
            <a:chExt cx="1844000" cy="1666007"/>
          </a:xfrm>
        </p:grpSpPr>
        <p:sp>
          <p:nvSpPr>
            <p:cNvPr id="57" name="TextBox 174">
              <a:extLst>
                <a:ext uri="{FF2B5EF4-FFF2-40B4-BE49-F238E27FC236}">
                  <a16:creationId xmlns:a16="http://schemas.microsoft.com/office/drawing/2014/main" id="{586C49E0-BEE8-5044-89D3-CBC93AC0DB69}"/>
                </a:ext>
              </a:extLst>
            </p:cNvPr>
            <p:cNvSpPr txBox="1"/>
            <p:nvPr/>
          </p:nvSpPr>
          <p:spPr>
            <a:xfrm>
              <a:off x="2671432" y="3045464"/>
              <a:ext cx="1605659" cy="10156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Indemnización</a:t>
              </a:r>
              <a:r>
                <a:rPr kumimoji="0" lang="en-U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por </a:t>
              </a:r>
              <a:r>
                <a:rPr kumimoji="0" lang="en-US" altLang="ko-KR" sz="2000" b="1" i="0"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vacaciones</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58" name="TextBox 175">
              <a:extLst>
                <a:ext uri="{FF2B5EF4-FFF2-40B4-BE49-F238E27FC236}">
                  <a16:creationId xmlns:a16="http://schemas.microsoft.com/office/drawing/2014/main" id="{9C618C52-6201-034A-BDBF-ACC373D87AF3}"/>
                </a:ext>
              </a:extLst>
            </p:cNvPr>
            <p:cNvSpPr txBox="1"/>
            <p:nvPr/>
          </p:nvSpPr>
          <p:spPr>
            <a:xfrm>
              <a:off x="2641809" y="3880474"/>
              <a:ext cx="1844000" cy="830997"/>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Se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logró</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el 84% de </a:t>
              </a:r>
              <a:r>
                <a:rPr kumimoji="0" lang="en-US" altLang="ko-KR" sz="1200" b="1"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ahorro</a:t>
              </a:r>
              <a:endParaRPr kumimoji="0" lang="en-U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Pago solo a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retirados</a:t>
              </a:r>
              <a:endPar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No se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permite</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acumulación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de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periodos</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61" name="Conector recto 60">
            <a:extLst>
              <a:ext uri="{FF2B5EF4-FFF2-40B4-BE49-F238E27FC236}">
                <a16:creationId xmlns:a16="http://schemas.microsoft.com/office/drawing/2014/main" id="{3FC9FD0E-6884-414F-A88E-2974E6B05818}"/>
              </a:ext>
            </a:extLst>
          </p:cNvPr>
          <p:cNvCxnSpPr>
            <a:cxnSpLocks/>
          </p:cNvCxnSpPr>
          <p:nvPr/>
        </p:nvCxnSpPr>
        <p:spPr>
          <a:xfrm>
            <a:off x="2448633" y="2076978"/>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3BF67A81-7E7F-3B45-BA8A-EE14961C4E20}"/>
              </a:ext>
            </a:extLst>
          </p:cNvPr>
          <p:cNvCxnSpPr>
            <a:cxnSpLocks/>
          </p:cNvCxnSpPr>
          <p:nvPr/>
        </p:nvCxnSpPr>
        <p:spPr>
          <a:xfrm>
            <a:off x="2459654" y="3650856"/>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74474076-9FC9-6C49-8938-D42FEC074B81}"/>
              </a:ext>
            </a:extLst>
          </p:cNvPr>
          <p:cNvCxnSpPr>
            <a:cxnSpLocks/>
          </p:cNvCxnSpPr>
          <p:nvPr/>
        </p:nvCxnSpPr>
        <p:spPr>
          <a:xfrm>
            <a:off x="5713555" y="2034936"/>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C5C5ED05-5F20-E44A-905F-28E88C87CC84}"/>
              </a:ext>
            </a:extLst>
          </p:cNvPr>
          <p:cNvCxnSpPr>
            <a:cxnSpLocks/>
          </p:cNvCxnSpPr>
          <p:nvPr/>
        </p:nvCxnSpPr>
        <p:spPr>
          <a:xfrm>
            <a:off x="5789045" y="3637133"/>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TextBox 159">
            <a:extLst>
              <a:ext uri="{FF2B5EF4-FFF2-40B4-BE49-F238E27FC236}">
                <a16:creationId xmlns:a16="http://schemas.microsoft.com/office/drawing/2014/main" id="{0E579662-37D6-F54F-80D1-F400C076F729}"/>
              </a:ext>
            </a:extLst>
          </p:cNvPr>
          <p:cNvSpPr txBox="1"/>
          <p:nvPr/>
        </p:nvSpPr>
        <p:spPr>
          <a:xfrm>
            <a:off x="1467527" y="5219001"/>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03</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nvGrpSpPr>
          <p:cNvPr id="68" name="Group 5">
            <a:extLst>
              <a:ext uri="{FF2B5EF4-FFF2-40B4-BE49-F238E27FC236}">
                <a16:creationId xmlns:a16="http://schemas.microsoft.com/office/drawing/2014/main" id="{CE398047-5794-F64B-A54B-EBBE5D96A221}"/>
              </a:ext>
            </a:extLst>
          </p:cNvPr>
          <p:cNvGrpSpPr/>
          <p:nvPr/>
        </p:nvGrpSpPr>
        <p:grpSpPr>
          <a:xfrm>
            <a:off x="8927641" y="4969512"/>
            <a:ext cx="3546449" cy="2103008"/>
            <a:chOff x="2641988" y="2994173"/>
            <a:chExt cx="1759255" cy="2103008"/>
          </a:xfrm>
        </p:grpSpPr>
        <p:sp>
          <p:nvSpPr>
            <p:cNvPr id="69" name="TextBox 168">
              <a:extLst>
                <a:ext uri="{FF2B5EF4-FFF2-40B4-BE49-F238E27FC236}">
                  <a16:creationId xmlns:a16="http://schemas.microsoft.com/office/drawing/2014/main" id="{23D3D9CB-17D6-3A40-814D-01204A784C61}"/>
                </a:ext>
              </a:extLst>
            </p:cNvPr>
            <p:cNvSpPr txBox="1"/>
            <p:nvPr/>
          </p:nvSpPr>
          <p:spPr>
            <a:xfrm>
              <a:off x="2676933" y="2994173"/>
              <a:ext cx="1550267" cy="10156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Adquisición y mantenimiento de bienes</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70" name="TextBox 169">
              <a:extLst>
                <a:ext uri="{FF2B5EF4-FFF2-40B4-BE49-F238E27FC236}">
                  <a16:creationId xmlns:a16="http://schemas.microsoft.com/office/drawing/2014/main" id="{2BA3938A-A84D-464F-A392-E844E624C25A}"/>
                </a:ext>
              </a:extLst>
            </p:cNvPr>
            <p:cNvSpPr txBox="1"/>
            <p:nvPr/>
          </p:nvSpPr>
          <p:spPr>
            <a:xfrm>
              <a:off x="2641988" y="3896852"/>
              <a:ext cx="1759255" cy="1200329"/>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No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fue</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posible</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una meta superior por la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necesidad</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de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hacer</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presencia</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en</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16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Subregiones</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Mantenimientos</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estrictamente</a:t>
              </a:r>
              <a:r>
                <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12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necesarios</a:t>
              </a:r>
              <a:endParaRPr kumimoji="0" lang="en-U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71" name="Conector recto 70">
            <a:extLst>
              <a:ext uri="{FF2B5EF4-FFF2-40B4-BE49-F238E27FC236}">
                <a16:creationId xmlns:a16="http://schemas.microsoft.com/office/drawing/2014/main" id="{1CD9718B-9F17-E440-B505-E346C45F452A}"/>
              </a:ext>
            </a:extLst>
          </p:cNvPr>
          <p:cNvCxnSpPr>
            <a:cxnSpLocks/>
          </p:cNvCxnSpPr>
          <p:nvPr/>
        </p:nvCxnSpPr>
        <p:spPr>
          <a:xfrm>
            <a:off x="2459654" y="5314406"/>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2" name="TextBox 160">
            <a:extLst>
              <a:ext uri="{FF2B5EF4-FFF2-40B4-BE49-F238E27FC236}">
                <a16:creationId xmlns:a16="http://schemas.microsoft.com/office/drawing/2014/main" id="{652D9F82-2CF3-4041-89F2-F7E336500787}"/>
              </a:ext>
            </a:extLst>
          </p:cNvPr>
          <p:cNvSpPr txBox="1"/>
          <p:nvPr/>
        </p:nvSpPr>
        <p:spPr>
          <a:xfrm>
            <a:off x="4809518" y="5193137"/>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06</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nvGrpSpPr>
          <p:cNvPr id="73" name="Group 5">
            <a:extLst>
              <a:ext uri="{FF2B5EF4-FFF2-40B4-BE49-F238E27FC236}">
                <a16:creationId xmlns:a16="http://schemas.microsoft.com/office/drawing/2014/main" id="{E6011082-FF32-AF4E-A3A1-8CB83C4F27A7}"/>
              </a:ext>
            </a:extLst>
          </p:cNvPr>
          <p:cNvGrpSpPr/>
          <p:nvPr/>
        </p:nvGrpSpPr>
        <p:grpSpPr>
          <a:xfrm>
            <a:off x="5872277" y="5229437"/>
            <a:ext cx="1967176" cy="1135855"/>
            <a:chOff x="2676933" y="3191327"/>
            <a:chExt cx="1554717" cy="1135855"/>
          </a:xfrm>
        </p:grpSpPr>
        <p:sp>
          <p:nvSpPr>
            <p:cNvPr id="74" name="TextBox 171">
              <a:extLst>
                <a:ext uri="{FF2B5EF4-FFF2-40B4-BE49-F238E27FC236}">
                  <a16:creationId xmlns:a16="http://schemas.microsoft.com/office/drawing/2014/main" id="{6E980D28-002A-E041-B0DB-3AA7D12C9D47}"/>
                </a:ext>
              </a:extLst>
            </p:cNvPr>
            <p:cNvSpPr txBox="1"/>
            <p:nvPr/>
          </p:nvSpPr>
          <p:spPr>
            <a:xfrm>
              <a:off x="2676933" y="3191327"/>
              <a:ext cx="1550267" cy="70788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Vigilancia de sedes</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75" name="TextBox 172">
              <a:extLst>
                <a:ext uri="{FF2B5EF4-FFF2-40B4-BE49-F238E27FC236}">
                  <a16:creationId xmlns:a16="http://schemas.microsoft.com/office/drawing/2014/main" id="{0DE35E0F-E165-234E-B314-BE4993DF061C}"/>
                </a:ext>
              </a:extLst>
            </p:cNvPr>
            <p:cNvSpPr txBox="1"/>
            <p:nvPr/>
          </p:nvSpPr>
          <p:spPr>
            <a:xfrm>
              <a:off x="2681383" y="3865517"/>
              <a:ext cx="1550267" cy="461665"/>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Se </a:t>
              </a:r>
              <a:r>
                <a:rPr kumimoji="0" lang="es-E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logró 7% </a:t>
              </a: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en la disminución del gasto</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76" name="Conector recto 75">
            <a:extLst>
              <a:ext uri="{FF2B5EF4-FFF2-40B4-BE49-F238E27FC236}">
                <a16:creationId xmlns:a16="http://schemas.microsoft.com/office/drawing/2014/main" id="{A3FDA23D-F15A-6D40-9A3C-9A789DC32A1F}"/>
              </a:ext>
            </a:extLst>
          </p:cNvPr>
          <p:cNvCxnSpPr>
            <a:cxnSpLocks/>
          </p:cNvCxnSpPr>
          <p:nvPr/>
        </p:nvCxnSpPr>
        <p:spPr>
          <a:xfrm>
            <a:off x="5788508" y="5288542"/>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TextBox 160">
            <a:extLst>
              <a:ext uri="{FF2B5EF4-FFF2-40B4-BE49-F238E27FC236}">
                <a16:creationId xmlns:a16="http://schemas.microsoft.com/office/drawing/2014/main" id="{38890361-DF67-524E-867C-388F9B9C6987}"/>
              </a:ext>
            </a:extLst>
          </p:cNvPr>
          <p:cNvSpPr txBox="1"/>
          <p:nvPr/>
        </p:nvSpPr>
        <p:spPr>
          <a:xfrm>
            <a:off x="7822457" y="1850270"/>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07</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nvGrpSpPr>
          <p:cNvPr id="78" name="Group 5">
            <a:extLst>
              <a:ext uri="{FF2B5EF4-FFF2-40B4-BE49-F238E27FC236}">
                <a16:creationId xmlns:a16="http://schemas.microsoft.com/office/drawing/2014/main" id="{C9C98D0E-A763-104B-914B-F176083BD2AA}"/>
              </a:ext>
            </a:extLst>
          </p:cNvPr>
          <p:cNvGrpSpPr/>
          <p:nvPr/>
        </p:nvGrpSpPr>
        <p:grpSpPr>
          <a:xfrm>
            <a:off x="8884678" y="1850270"/>
            <a:ext cx="2443720" cy="1313612"/>
            <a:chOff x="2676933" y="3301949"/>
            <a:chExt cx="1931344" cy="1313612"/>
          </a:xfrm>
        </p:grpSpPr>
        <p:sp>
          <p:nvSpPr>
            <p:cNvPr id="79" name="TextBox 171">
              <a:extLst>
                <a:ext uri="{FF2B5EF4-FFF2-40B4-BE49-F238E27FC236}">
                  <a16:creationId xmlns:a16="http://schemas.microsoft.com/office/drawing/2014/main" id="{4185A142-F9FF-C24D-BCA4-B414340F957A}"/>
                </a:ext>
              </a:extLst>
            </p:cNvPr>
            <p:cNvSpPr txBox="1"/>
            <p:nvPr/>
          </p:nvSpPr>
          <p:spPr>
            <a:xfrm>
              <a:off x="2676933" y="3301949"/>
              <a:ext cx="155026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Papelería</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80" name="TextBox 172">
              <a:extLst>
                <a:ext uri="{FF2B5EF4-FFF2-40B4-BE49-F238E27FC236}">
                  <a16:creationId xmlns:a16="http://schemas.microsoft.com/office/drawing/2014/main" id="{AF44467A-7D0E-0C4B-8A3C-02FF2647CED9}"/>
                </a:ext>
              </a:extLst>
            </p:cNvPr>
            <p:cNvSpPr txBox="1"/>
            <p:nvPr/>
          </p:nvSpPr>
          <p:spPr>
            <a:xfrm>
              <a:off x="2676933" y="3784564"/>
              <a:ext cx="1931344" cy="830997"/>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Medición en segundo semestre</a:t>
              </a: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Priorización de medios digitales</a:t>
              </a: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Prohibición de impresiones innecesarias</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81" name="Conector recto 80">
            <a:extLst>
              <a:ext uri="{FF2B5EF4-FFF2-40B4-BE49-F238E27FC236}">
                <a16:creationId xmlns:a16="http://schemas.microsoft.com/office/drawing/2014/main" id="{47C4EAB8-60A9-154F-A1D6-56273057C2EC}"/>
              </a:ext>
            </a:extLst>
          </p:cNvPr>
          <p:cNvCxnSpPr>
            <a:cxnSpLocks/>
          </p:cNvCxnSpPr>
          <p:nvPr/>
        </p:nvCxnSpPr>
        <p:spPr>
          <a:xfrm>
            <a:off x="8801447" y="1945675"/>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2" name="TextBox 160">
            <a:extLst>
              <a:ext uri="{FF2B5EF4-FFF2-40B4-BE49-F238E27FC236}">
                <a16:creationId xmlns:a16="http://schemas.microsoft.com/office/drawing/2014/main" id="{498EB765-4C58-DB4D-91B9-B6D073C75D0B}"/>
              </a:ext>
            </a:extLst>
          </p:cNvPr>
          <p:cNvSpPr txBox="1"/>
          <p:nvPr/>
        </p:nvSpPr>
        <p:spPr>
          <a:xfrm>
            <a:off x="7822457" y="3431392"/>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08</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nvGrpSpPr>
          <p:cNvPr id="83" name="Group 5">
            <a:extLst>
              <a:ext uri="{FF2B5EF4-FFF2-40B4-BE49-F238E27FC236}">
                <a16:creationId xmlns:a16="http://schemas.microsoft.com/office/drawing/2014/main" id="{F090A51D-649C-624E-AE7F-D0711CBFA78C}"/>
              </a:ext>
            </a:extLst>
          </p:cNvPr>
          <p:cNvGrpSpPr/>
          <p:nvPr/>
        </p:nvGrpSpPr>
        <p:grpSpPr>
          <a:xfrm>
            <a:off x="2473784" y="5299297"/>
            <a:ext cx="2313395" cy="1128945"/>
            <a:chOff x="2676933" y="3301950"/>
            <a:chExt cx="2802871" cy="1128945"/>
          </a:xfrm>
        </p:grpSpPr>
        <p:sp>
          <p:nvSpPr>
            <p:cNvPr id="84" name="TextBox 171">
              <a:extLst>
                <a:ext uri="{FF2B5EF4-FFF2-40B4-BE49-F238E27FC236}">
                  <a16:creationId xmlns:a16="http://schemas.microsoft.com/office/drawing/2014/main" id="{DC390B65-4F12-EB41-9DFD-4E48326BE104}"/>
                </a:ext>
              </a:extLst>
            </p:cNvPr>
            <p:cNvSpPr txBox="1"/>
            <p:nvPr/>
          </p:nvSpPr>
          <p:spPr>
            <a:xfrm>
              <a:off x="2676933" y="3301950"/>
              <a:ext cx="2802871"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Telefonía</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85" name="TextBox 172">
              <a:extLst>
                <a:ext uri="{FF2B5EF4-FFF2-40B4-BE49-F238E27FC236}">
                  <a16:creationId xmlns:a16="http://schemas.microsoft.com/office/drawing/2014/main" id="{707FA883-C5B8-1E41-8AB0-9BD83EA443D0}"/>
                </a:ext>
              </a:extLst>
            </p:cNvPr>
            <p:cNvSpPr txBox="1"/>
            <p:nvPr/>
          </p:nvSpPr>
          <p:spPr>
            <a:xfrm>
              <a:off x="2676933" y="3784564"/>
              <a:ext cx="2308744" cy="646331"/>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40% en la disminución del gasto</a:t>
              </a: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Uso de planes fijos a precios favorables</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86" name="Conector recto 85">
            <a:extLst>
              <a:ext uri="{FF2B5EF4-FFF2-40B4-BE49-F238E27FC236}">
                <a16:creationId xmlns:a16="http://schemas.microsoft.com/office/drawing/2014/main" id="{CB2518D0-CB9B-BE4F-9B50-CAB5D85640C4}"/>
              </a:ext>
            </a:extLst>
          </p:cNvPr>
          <p:cNvCxnSpPr>
            <a:cxnSpLocks/>
          </p:cNvCxnSpPr>
          <p:nvPr/>
        </p:nvCxnSpPr>
        <p:spPr>
          <a:xfrm>
            <a:off x="8801447" y="3526797"/>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Box 160">
            <a:extLst>
              <a:ext uri="{FF2B5EF4-FFF2-40B4-BE49-F238E27FC236}">
                <a16:creationId xmlns:a16="http://schemas.microsoft.com/office/drawing/2014/main" id="{48143E3F-A713-A84B-BF67-17B7D9235FD3}"/>
              </a:ext>
            </a:extLst>
          </p:cNvPr>
          <p:cNvSpPr txBox="1"/>
          <p:nvPr/>
        </p:nvSpPr>
        <p:spPr>
          <a:xfrm>
            <a:off x="7842673" y="5218451"/>
            <a:ext cx="981106" cy="777510"/>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rPr>
              <a:t>09</a:t>
            </a:r>
            <a:endParaRPr kumimoji="0" lang="ko-KR" alt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cxnSp>
        <p:nvCxnSpPr>
          <p:cNvPr id="91" name="Conector recto 90">
            <a:extLst>
              <a:ext uri="{FF2B5EF4-FFF2-40B4-BE49-F238E27FC236}">
                <a16:creationId xmlns:a16="http://schemas.microsoft.com/office/drawing/2014/main" id="{DEF21F1B-FE9A-634E-B000-25A0017332D4}"/>
              </a:ext>
            </a:extLst>
          </p:cNvPr>
          <p:cNvCxnSpPr>
            <a:cxnSpLocks/>
          </p:cNvCxnSpPr>
          <p:nvPr/>
        </p:nvCxnSpPr>
        <p:spPr>
          <a:xfrm>
            <a:off x="8821663" y="5313856"/>
            <a:ext cx="0" cy="112894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1B82E26F-A8B3-DA4F-846C-96035A52FEEF}"/>
              </a:ext>
            </a:extLst>
          </p:cNvPr>
          <p:cNvSpPr txBox="1"/>
          <p:nvPr/>
        </p:nvSpPr>
        <p:spPr>
          <a:xfrm>
            <a:off x="1514617" y="2665667"/>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95" name="CuadroTexto 94">
            <a:extLst>
              <a:ext uri="{FF2B5EF4-FFF2-40B4-BE49-F238E27FC236}">
                <a16:creationId xmlns:a16="http://schemas.microsoft.com/office/drawing/2014/main" id="{86A37596-A27B-214E-9F29-9F6106DEA398}"/>
              </a:ext>
            </a:extLst>
          </p:cNvPr>
          <p:cNvSpPr txBox="1"/>
          <p:nvPr/>
        </p:nvSpPr>
        <p:spPr>
          <a:xfrm>
            <a:off x="4879930" y="2662657"/>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101" name="CuadroTexto 100">
            <a:extLst>
              <a:ext uri="{FF2B5EF4-FFF2-40B4-BE49-F238E27FC236}">
                <a16:creationId xmlns:a16="http://schemas.microsoft.com/office/drawing/2014/main" id="{F01AC10E-E955-9645-949C-A033B44DF045}"/>
              </a:ext>
            </a:extLst>
          </p:cNvPr>
          <p:cNvSpPr txBox="1"/>
          <p:nvPr/>
        </p:nvSpPr>
        <p:spPr>
          <a:xfrm>
            <a:off x="1413020" y="1189423"/>
            <a:ext cx="7336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Medidas de austeridad Decreto 1009 de 2020: </a:t>
            </a:r>
          </a:p>
        </p:txBody>
      </p:sp>
      <p:sp>
        <p:nvSpPr>
          <p:cNvPr id="3" name="CuadroTexto 2">
            <a:extLst>
              <a:ext uri="{FF2B5EF4-FFF2-40B4-BE49-F238E27FC236}">
                <a16:creationId xmlns:a16="http://schemas.microsoft.com/office/drawing/2014/main" id="{6AFA1A67-F26F-46CE-B46A-1D6EE5A7D64F}"/>
              </a:ext>
            </a:extLst>
          </p:cNvPr>
          <p:cNvSpPr txBox="1"/>
          <p:nvPr/>
        </p:nvSpPr>
        <p:spPr>
          <a:xfrm>
            <a:off x="5008880" y="65930"/>
            <a:ext cx="70002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Plan de Austeridad</a:t>
            </a:r>
          </a:p>
        </p:txBody>
      </p:sp>
      <p:sp>
        <p:nvSpPr>
          <p:cNvPr id="5" name="CuadroTexto 4">
            <a:extLst>
              <a:ext uri="{FF2B5EF4-FFF2-40B4-BE49-F238E27FC236}">
                <a16:creationId xmlns:a16="http://schemas.microsoft.com/office/drawing/2014/main" id="{F35D0BBA-EAFB-4F35-9277-53DAFD00E329}"/>
              </a:ext>
            </a:extLst>
          </p:cNvPr>
          <p:cNvSpPr txBox="1"/>
          <p:nvPr/>
        </p:nvSpPr>
        <p:spPr>
          <a:xfrm>
            <a:off x="1535969" y="4302791"/>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7" name="CuadroTexto 6">
            <a:extLst>
              <a:ext uri="{FF2B5EF4-FFF2-40B4-BE49-F238E27FC236}">
                <a16:creationId xmlns:a16="http://schemas.microsoft.com/office/drawing/2014/main" id="{3C078158-0E39-4A4A-A0D1-4747F650419F}"/>
              </a:ext>
            </a:extLst>
          </p:cNvPr>
          <p:cNvSpPr txBox="1"/>
          <p:nvPr/>
        </p:nvSpPr>
        <p:spPr>
          <a:xfrm>
            <a:off x="4941205" y="4257502"/>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8" name="CuadroTexto 7">
            <a:extLst>
              <a:ext uri="{FF2B5EF4-FFF2-40B4-BE49-F238E27FC236}">
                <a16:creationId xmlns:a16="http://schemas.microsoft.com/office/drawing/2014/main" id="{9C5E3756-6664-4AAE-864D-EFB52B1C0DEC}"/>
              </a:ext>
            </a:extLst>
          </p:cNvPr>
          <p:cNvSpPr txBox="1"/>
          <p:nvPr/>
        </p:nvSpPr>
        <p:spPr>
          <a:xfrm>
            <a:off x="4829469" y="5903627"/>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9" name="CuadroTexto 8">
            <a:extLst>
              <a:ext uri="{FF2B5EF4-FFF2-40B4-BE49-F238E27FC236}">
                <a16:creationId xmlns:a16="http://schemas.microsoft.com/office/drawing/2014/main" id="{1FB5C1C1-BDB1-4C41-B6DF-3F34E232A099}"/>
              </a:ext>
            </a:extLst>
          </p:cNvPr>
          <p:cNvSpPr txBox="1"/>
          <p:nvPr/>
        </p:nvSpPr>
        <p:spPr>
          <a:xfrm>
            <a:off x="7947975" y="2436848"/>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10" name="CuadroTexto 9">
            <a:extLst>
              <a:ext uri="{FF2B5EF4-FFF2-40B4-BE49-F238E27FC236}">
                <a16:creationId xmlns:a16="http://schemas.microsoft.com/office/drawing/2014/main" id="{CB37907F-1D5F-4B8A-8092-FEA8EC957136}"/>
              </a:ext>
            </a:extLst>
          </p:cNvPr>
          <p:cNvSpPr txBox="1"/>
          <p:nvPr/>
        </p:nvSpPr>
        <p:spPr>
          <a:xfrm>
            <a:off x="1500615" y="5947622"/>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11" name="CuadroTexto 10">
            <a:extLst>
              <a:ext uri="{FF2B5EF4-FFF2-40B4-BE49-F238E27FC236}">
                <a16:creationId xmlns:a16="http://schemas.microsoft.com/office/drawing/2014/main" id="{E56EA571-E98C-4047-992D-67B276C9E696}"/>
              </a:ext>
            </a:extLst>
          </p:cNvPr>
          <p:cNvSpPr txBox="1"/>
          <p:nvPr/>
        </p:nvSpPr>
        <p:spPr>
          <a:xfrm>
            <a:off x="7818220" y="5936290"/>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12" name="TextBox 171">
            <a:extLst>
              <a:ext uri="{FF2B5EF4-FFF2-40B4-BE49-F238E27FC236}">
                <a16:creationId xmlns:a16="http://schemas.microsoft.com/office/drawing/2014/main" id="{C4CE7C87-C87C-49BF-A3C4-B346BD021ECB}"/>
              </a:ext>
            </a:extLst>
          </p:cNvPr>
          <p:cNvSpPr txBox="1"/>
          <p:nvPr/>
        </p:nvSpPr>
        <p:spPr>
          <a:xfrm>
            <a:off x="8998086" y="3400232"/>
            <a:ext cx="2443720"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ko-KR"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Servicios Públicos </a:t>
            </a:r>
            <a:endParaRPr kumimoji="0" lang="ko-KR" altLang="en-US" sz="2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3" name="CuadroTexto 12">
            <a:extLst>
              <a:ext uri="{FF2B5EF4-FFF2-40B4-BE49-F238E27FC236}">
                <a16:creationId xmlns:a16="http://schemas.microsoft.com/office/drawing/2014/main" id="{6EA50225-33D4-492B-A2D2-1965A1D4C175}"/>
              </a:ext>
            </a:extLst>
          </p:cNvPr>
          <p:cNvSpPr txBox="1"/>
          <p:nvPr/>
        </p:nvSpPr>
        <p:spPr>
          <a:xfrm>
            <a:off x="7818220" y="4096796"/>
            <a:ext cx="936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ahorro</a:t>
            </a:r>
          </a:p>
        </p:txBody>
      </p:sp>
      <p:sp>
        <p:nvSpPr>
          <p:cNvPr id="16" name="TextBox 172">
            <a:extLst>
              <a:ext uri="{FF2B5EF4-FFF2-40B4-BE49-F238E27FC236}">
                <a16:creationId xmlns:a16="http://schemas.microsoft.com/office/drawing/2014/main" id="{73E55CCF-5A69-4CFD-B33A-7925D074D072}"/>
              </a:ext>
            </a:extLst>
          </p:cNvPr>
          <p:cNvSpPr txBox="1"/>
          <p:nvPr/>
        </p:nvSpPr>
        <p:spPr>
          <a:xfrm>
            <a:off x="8998086" y="3970773"/>
            <a:ext cx="2443720" cy="461665"/>
          </a:xfrm>
          <a:prstGeom prst="rect">
            <a:avLst/>
          </a:prstGeom>
          <a:noFill/>
        </p:spPr>
        <p:txBody>
          <a:bodyPr wrap="square" rtlCol="0">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s-ES" altLang="ko-KR"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rPr>
              <a:t>Aumento de tarifas no ha permitido evidenciar el ahorro</a:t>
            </a:r>
            <a:endParaRPr kumimoji="0" lang="ko-KR" alt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1852772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887D61-D6E2-4A59-82CA-D3743530F83C}"/>
              </a:ext>
            </a:extLst>
          </p:cNvPr>
          <p:cNvSpPr txBox="1"/>
          <p:nvPr/>
        </p:nvSpPr>
        <p:spPr>
          <a:xfrm>
            <a:off x="5110480" y="0"/>
            <a:ext cx="700024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Contratos de Prestación de Servicios</a:t>
            </a:r>
          </a:p>
        </p:txBody>
      </p:sp>
      <p:graphicFrame>
        <p:nvGraphicFramePr>
          <p:cNvPr id="5" name="Tabla 4">
            <a:extLst>
              <a:ext uri="{FF2B5EF4-FFF2-40B4-BE49-F238E27FC236}">
                <a16:creationId xmlns:a16="http://schemas.microsoft.com/office/drawing/2014/main" id="{251E93D2-5046-44BF-A42A-83A4DA9911FB}"/>
              </a:ext>
            </a:extLst>
          </p:cNvPr>
          <p:cNvGraphicFramePr>
            <a:graphicFrameLocks noGrp="1"/>
          </p:cNvGraphicFramePr>
          <p:nvPr/>
        </p:nvGraphicFramePr>
        <p:xfrm>
          <a:off x="1615440" y="1381760"/>
          <a:ext cx="10383520" cy="4856481"/>
        </p:xfrm>
        <a:graphic>
          <a:graphicData uri="http://schemas.openxmlformats.org/drawingml/2006/table">
            <a:tbl>
              <a:tblPr firstRow="1" firstCol="1" bandRow="1">
                <a:tableStyleId>{5C22544A-7EE6-4342-B048-85BDC9FD1C3A}</a:tableStyleId>
              </a:tblPr>
              <a:tblGrid>
                <a:gridCol w="2980440">
                  <a:extLst>
                    <a:ext uri="{9D8B030D-6E8A-4147-A177-3AD203B41FA5}">
                      <a16:colId xmlns:a16="http://schemas.microsoft.com/office/drawing/2014/main" val="349183633"/>
                    </a:ext>
                  </a:extLst>
                </a:gridCol>
                <a:gridCol w="2268445">
                  <a:extLst>
                    <a:ext uri="{9D8B030D-6E8A-4147-A177-3AD203B41FA5}">
                      <a16:colId xmlns:a16="http://schemas.microsoft.com/office/drawing/2014/main" val="2055041639"/>
                    </a:ext>
                  </a:extLst>
                </a:gridCol>
                <a:gridCol w="1324640">
                  <a:extLst>
                    <a:ext uri="{9D8B030D-6E8A-4147-A177-3AD203B41FA5}">
                      <a16:colId xmlns:a16="http://schemas.microsoft.com/office/drawing/2014/main" val="3397425452"/>
                    </a:ext>
                  </a:extLst>
                </a:gridCol>
                <a:gridCol w="3809995">
                  <a:extLst>
                    <a:ext uri="{9D8B030D-6E8A-4147-A177-3AD203B41FA5}">
                      <a16:colId xmlns:a16="http://schemas.microsoft.com/office/drawing/2014/main" val="1255255852"/>
                    </a:ext>
                  </a:extLst>
                </a:gridCol>
              </a:tblGrid>
              <a:tr h="219011">
                <a:tc>
                  <a:txBody>
                    <a:bodyPr/>
                    <a:lstStyle/>
                    <a:p>
                      <a:pPr algn="ctr">
                        <a:lnSpc>
                          <a:spcPct val="115000"/>
                        </a:lnSpc>
                        <a:spcAft>
                          <a:spcPts val="1000"/>
                        </a:spcAft>
                      </a:pPr>
                      <a:r>
                        <a:rPr lang="es-CO" sz="1200" dirty="0">
                          <a:effectLst/>
                          <a:latin typeface="Arial" panose="020B0604020202020204" pitchFamily="34" charset="0"/>
                          <a:cs typeface="Arial" panose="020B0604020202020204" pitchFamily="34" charset="0"/>
                        </a:rPr>
                        <a:t>NOMBRE PROYECTO DE INVERSIÓN</a:t>
                      </a:r>
                      <a:endParaRPr lang="es-CO"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200">
                          <a:effectLst/>
                          <a:latin typeface="Arial" panose="020B0604020202020204" pitchFamily="34" charset="0"/>
                          <a:cs typeface="Arial" panose="020B0604020202020204" pitchFamily="34" charset="0"/>
                        </a:rPr>
                        <a:t>RUBRO</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200">
                          <a:effectLst/>
                          <a:latin typeface="Arial" panose="020B0604020202020204" pitchFamily="34" charset="0"/>
                          <a:cs typeface="Arial" panose="020B0604020202020204" pitchFamily="34" charset="0"/>
                        </a:rPr>
                        <a:t>PORCENTAJE</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200">
                          <a:effectLst/>
                          <a:latin typeface="Arial" panose="020B0604020202020204" pitchFamily="34" charset="0"/>
                          <a:cs typeface="Arial" panose="020B0604020202020204" pitchFamily="34" charset="0"/>
                        </a:rPr>
                        <a:t>PARTIDA</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739953826"/>
                  </a:ext>
                </a:extLst>
              </a:tr>
              <a:tr h="1395243">
                <a:tc>
                  <a:txBody>
                    <a:bodyPr/>
                    <a:lstStyle/>
                    <a:p>
                      <a:pPr algn="just">
                        <a:lnSpc>
                          <a:spcPct val="115000"/>
                        </a:lnSpc>
                        <a:spcAft>
                          <a:spcPts val="1000"/>
                        </a:spcAft>
                      </a:pPr>
                      <a:r>
                        <a:rPr lang="es-CO" sz="1200" dirty="0">
                          <a:effectLst/>
                          <a:latin typeface="Arial" panose="020B0604020202020204" pitchFamily="34" charset="0"/>
                          <a:cs typeface="Arial" panose="020B0604020202020204" pitchFamily="34" charset="0"/>
                        </a:rPr>
                        <a:t>APOYO A LA IMPLEMENTACIÓN DE ESQUEMAS DE FINANCIACIÓN, COFINANCIACIÓN Y SEGUIMIENTO DE PROYECTOS QUE CONTRIBUYAN AL DESARROLLO DE LOS TERRITORIOS PRIORIZADOS A NIVEL NACIONAL</a:t>
                      </a:r>
                      <a:endParaRPr lang="es-CO"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dirty="0">
                          <a:effectLst/>
                          <a:latin typeface="Arial" panose="020B0604020202020204" pitchFamily="34" charset="0"/>
                          <a:cs typeface="Arial" panose="020B0604020202020204" pitchFamily="34" charset="0"/>
                        </a:rPr>
                        <a:t>C-0212-1000-5-0-1710009-02</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b="1" dirty="0">
                          <a:effectLst/>
                          <a:latin typeface="Arial" panose="020B0604020202020204" pitchFamily="34" charset="0"/>
                          <a:cs typeface="Arial" panose="020B0604020202020204" pitchFamily="34" charset="0"/>
                        </a:rPr>
                        <a:t>38%</a:t>
                      </a:r>
                      <a:endParaRPr lang="es-CO"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dirty="0">
                          <a:effectLst/>
                          <a:latin typeface="Arial" panose="020B0604020202020204" pitchFamily="34" charset="0"/>
                          <a:cs typeface="Arial" panose="020B0604020202020204" pitchFamily="34" charset="0"/>
                        </a:rPr>
                        <a:t>INVERSIÓN</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18950522"/>
                  </a:ext>
                </a:extLst>
              </a:tr>
              <a:tr h="1631119">
                <a:tc>
                  <a:txBody>
                    <a:bodyPr/>
                    <a:lstStyle/>
                    <a:p>
                      <a:pPr algn="just">
                        <a:lnSpc>
                          <a:spcPct val="115000"/>
                        </a:lnSpc>
                        <a:spcAft>
                          <a:spcPts val="1000"/>
                        </a:spcAft>
                      </a:pPr>
                      <a:r>
                        <a:rPr lang="es-CO" sz="1200">
                          <a:effectLst/>
                          <a:latin typeface="Arial" panose="020B0604020202020204" pitchFamily="34" charset="0"/>
                          <a:cs typeface="Arial" panose="020B0604020202020204" pitchFamily="34" charset="0"/>
                        </a:rPr>
                        <a:t>IMPLEMENTACIÓN DE ACTIVIDADES PARA LA REACTIVACIÓN ECONÓMICA, SOCIAL Y AMBIENTAL EN LAS ZONAS FOCALIZADAS POR LOS PROGRAMAS DE DESARROLLO CON ENFOQUE TERRITORIAL - PDET NIVEL NACIONAL</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a:effectLst/>
                          <a:latin typeface="Arial" panose="020B0604020202020204" pitchFamily="34" charset="0"/>
                          <a:cs typeface="Arial" panose="020B0604020202020204" pitchFamily="34" charset="0"/>
                        </a:rPr>
                        <a:t>C-0212-1000-8-0- 1710003-02</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b="1" dirty="0">
                          <a:effectLst/>
                          <a:latin typeface="Arial" panose="020B0604020202020204" pitchFamily="34" charset="0"/>
                          <a:cs typeface="Arial" panose="020B0604020202020204" pitchFamily="34" charset="0"/>
                        </a:rPr>
                        <a:t>26%</a:t>
                      </a:r>
                      <a:endParaRPr lang="es-CO"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dirty="0">
                          <a:effectLst/>
                          <a:latin typeface="Arial" panose="020B0604020202020204" pitchFamily="34" charset="0"/>
                          <a:cs typeface="Arial" panose="020B0604020202020204" pitchFamily="34" charset="0"/>
                        </a:rPr>
                        <a:t>INVERSIÓN</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519348253"/>
                  </a:ext>
                </a:extLst>
              </a:tr>
              <a:tr h="1159368">
                <a:tc>
                  <a:txBody>
                    <a:bodyPr/>
                    <a:lstStyle/>
                    <a:p>
                      <a:pPr algn="just">
                        <a:lnSpc>
                          <a:spcPct val="115000"/>
                        </a:lnSpc>
                        <a:spcAft>
                          <a:spcPts val="1000"/>
                        </a:spcAft>
                      </a:pPr>
                      <a:r>
                        <a:rPr lang="es-CO" sz="1200">
                          <a:effectLst/>
                          <a:latin typeface="Arial" panose="020B0604020202020204" pitchFamily="34" charset="0"/>
                          <a:cs typeface="Arial" panose="020B0604020202020204" pitchFamily="34" charset="0"/>
                        </a:rPr>
                        <a:t>APOYO A LA IMPLEMENTACIÓN DE LOS PROGRAMAS DE DESARROLLO CON ENFOQUE TERRITORIAL – PDET EN LAS ZONAS PRIORIZADAS A NIVEL NACIONAL</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a:effectLst/>
                          <a:latin typeface="Arial" panose="020B0604020202020204" pitchFamily="34" charset="0"/>
                          <a:cs typeface="Arial" panose="020B0604020202020204" pitchFamily="34" charset="0"/>
                        </a:rPr>
                        <a:t>C-0212-1000-6-0-1710011-02</a:t>
                      </a:r>
                    </a:p>
                    <a:p>
                      <a:pPr algn="ctr">
                        <a:lnSpc>
                          <a:spcPct val="115000"/>
                        </a:lnSpc>
                        <a:spcAft>
                          <a:spcPts val="1000"/>
                        </a:spcAft>
                      </a:pPr>
                      <a:r>
                        <a:rPr lang="es-CO" sz="1400">
                          <a:effectLst/>
                          <a:latin typeface="Arial" panose="020B0604020202020204" pitchFamily="34" charset="0"/>
                          <a:cs typeface="Arial" panose="020B0604020202020204" pitchFamily="34" charset="0"/>
                        </a:rPr>
                        <a:t>C-0212-1000-6-0-1710012-02</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b="1" dirty="0">
                          <a:effectLst/>
                          <a:latin typeface="Arial" panose="020B0604020202020204" pitchFamily="34" charset="0"/>
                          <a:cs typeface="Arial" panose="020B0604020202020204" pitchFamily="34" charset="0"/>
                        </a:rPr>
                        <a:t>62%</a:t>
                      </a:r>
                      <a:endParaRPr lang="es-CO"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dirty="0">
                          <a:effectLst/>
                          <a:latin typeface="Arial" panose="020B0604020202020204" pitchFamily="34" charset="0"/>
                          <a:cs typeface="Arial" panose="020B0604020202020204" pitchFamily="34" charset="0"/>
                        </a:rPr>
                        <a:t>INVERSIÓN</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397019927"/>
                  </a:ext>
                </a:extLst>
              </a:tr>
              <a:tr h="451740">
                <a:tc>
                  <a:txBody>
                    <a:bodyPr/>
                    <a:lstStyle/>
                    <a:p>
                      <a:pPr algn="just">
                        <a:lnSpc>
                          <a:spcPct val="115000"/>
                        </a:lnSpc>
                        <a:spcAft>
                          <a:spcPts val="1000"/>
                        </a:spcAft>
                      </a:pPr>
                      <a:r>
                        <a:rPr lang="es-CO" sz="1200">
                          <a:effectLst/>
                          <a:latin typeface="Arial" panose="020B0604020202020204" pitchFamily="34" charset="0"/>
                          <a:cs typeface="Arial" panose="020B0604020202020204" pitchFamily="34" charset="0"/>
                        </a:rPr>
                        <a:t>OTROS SERVICIOS PROFESIONALES, CIENTÍFICOS Y TÉCNICOS</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a:effectLst/>
                          <a:latin typeface="Arial" panose="020B0604020202020204" pitchFamily="34" charset="0"/>
                          <a:cs typeface="Arial" panose="020B0604020202020204" pitchFamily="34" charset="0"/>
                        </a:rPr>
                        <a:t>A-02-02-02-008-003</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b="1" dirty="0">
                          <a:effectLst/>
                          <a:latin typeface="Arial" panose="020B0604020202020204" pitchFamily="34" charset="0"/>
                          <a:cs typeface="Arial" panose="020B0604020202020204" pitchFamily="34" charset="0"/>
                        </a:rPr>
                        <a:t>4.1%</a:t>
                      </a:r>
                      <a:endParaRPr lang="es-CO"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15000"/>
                        </a:lnSpc>
                        <a:spcAft>
                          <a:spcPts val="1000"/>
                        </a:spcAft>
                      </a:pPr>
                      <a:r>
                        <a:rPr lang="es-CO" sz="1400" dirty="0">
                          <a:effectLst/>
                          <a:latin typeface="Arial" panose="020B0604020202020204" pitchFamily="34" charset="0"/>
                          <a:cs typeface="Arial" panose="020B0604020202020204" pitchFamily="34" charset="0"/>
                        </a:rPr>
                        <a:t>FUNCIONAMIENTO</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902832223"/>
                  </a:ext>
                </a:extLst>
              </a:tr>
            </a:tbl>
          </a:graphicData>
        </a:graphic>
      </p:graphicFrame>
    </p:spTree>
    <p:extLst>
      <p:ext uri="{BB962C8B-B14F-4D97-AF65-F5344CB8AC3E}">
        <p14:creationId xmlns:p14="http://schemas.microsoft.com/office/powerpoint/2010/main" val="971524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Marcador de imagen 15"/>
          <p:cNvGrpSpPr/>
          <p:nvPr/>
        </p:nvGrpSpPr>
        <p:grpSpPr>
          <a:xfrm>
            <a:off x="742121" y="-106018"/>
            <a:ext cx="8600663" cy="6964018"/>
            <a:chOff x="0" y="0"/>
            <a:chExt cx="8600661" cy="6964016"/>
          </a:xfrm>
        </p:grpSpPr>
        <p:sp>
          <p:nvSpPr>
            <p:cNvPr id="103" name="Rectángulo"/>
            <p:cNvSpPr/>
            <p:nvPr/>
          </p:nvSpPr>
          <p:spPr>
            <a:xfrm>
              <a:off x="0" y="0"/>
              <a:ext cx="8600662" cy="6964017"/>
            </a:xfrm>
            <a:prstGeom prst="rect">
              <a:avLst/>
            </a:prstGeom>
            <a:solidFill>
              <a:srgbClr val="F2F2F2"/>
            </a:solidFill>
            <a:ln w="12700" cap="flat">
              <a:noFill/>
              <a:miter lim="400000"/>
            </a:ln>
            <a:effectLst/>
          </p:spPr>
          <p:txBody>
            <a:bodyPr wrap="square" lIns="45719" tIns="45719" rIns="45719" bIns="45719" numCol="1" anchor="ctr">
              <a:noAutofit/>
            </a:bodyPr>
            <a:lstStyle/>
            <a:p>
              <a:endParaRPr/>
            </a:p>
          </p:txBody>
        </p:sp>
        <p:pic>
          <p:nvPicPr>
            <p:cNvPr id="104" name="image4.png" descr="image4.png"/>
            <p:cNvPicPr>
              <a:picLocks noChangeAspect="1"/>
            </p:cNvPicPr>
            <p:nvPr/>
          </p:nvPicPr>
          <p:blipFill>
            <a:blip r:embed="rId2"/>
            <a:srcRect l="8832" r="8832"/>
            <a:stretch>
              <a:fillRect/>
            </a:stretch>
          </p:blipFill>
          <p:spPr>
            <a:xfrm>
              <a:off x="0" y="0"/>
              <a:ext cx="8600662" cy="6964017"/>
            </a:xfrm>
            <a:prstGeom prst="rect">
              <a:avLst/>
            </a:prstGeom>
            <a:ln w="12700" cap="flat">
              <a:noFill/>
              <a:miter lim="400000"/>
            </a:ln>
            <a:effectLst/>
          </p:spPr>
        </p:pic>
      </p:grpSp>
      <p:sp>
        <p:nvSpPr>
          <p:cNvPr id="106" name="Rectángulo 22"/>
          <p:cNvSpPr/>
          <p:nvPr/>
        </p:nvSpPr>
        <p:spPr>
          <a:xfrm rot="5400000">
            <a:off x="6392605" y="1291487"/>
            <a:ext cx="5870686" cy="5399833"/>
          </a:xfrm>
          <a:prstGeom prst="rect">
            <a:avLst/>
          </a:prstGeom>
          <a:solidFill>
            <a:srgbClr val="3483CA"/>
          </a:solidFill>
          <a:ln w="12700">
            <a:miter lim="400000"/>
          </a:ln>
        </p:spPr>
        <p:txBody>
          <a:bodyPr lIns="45719" rIns="45719" anchor="ctr"/>
          <a:lstStyle/>
          <a:p>
            <a:pPr algn="ctr">
              <a:defRPr>
                <a:solidFill>
                  <a:srgbClr val="FFFFFF"/>
                </a:solidFill>
              </a:defRPr>
            </a:pPr>
            <a:endParaRPr/>
          </a:p>
        </p:txBody>
      </p:sp>
      <p:pic>
        <p:nvPicPr>
          <p:cNvPr id="107" name="Imagen 23" descr="Imagen 23"/>
          <p:cNvPicPr>
            <a:picLocks noChangeAspect="1"/>
          </p:cNvPicPr>
          <p:nvPr/>
        </p:nvPicPr>
        <p:blipFill>
          <a:blip r:embed="rId3"/>
          <a:stretch>
            <a:fillRect/>
          </a:stretch>
        </p:blipFill>
        <p:spPr>
          <a:xfrm>
            <a:off x="0" y="256707"/>
            <a:ext cx="4960045" cy="1161277"/>
          </a:xfrm>
          <a:prstGeom prst="rect">
            <a:avLst/>
          </a:prstGeom>
          <a:ln w="12700">
            <a:miter lim="400000"/>
          </a:ln>
        </p:spPr>
      </p:pic>
      <p:pic>
        <p:nvPicPr>
          <p:cNvPr id="108" name="Imagen 17" descr="Imagen 17"/>
          <p:cNvPicPr>
            <a:picLocks noChangeAspect="1"/>
          </p:cNvPicPr>
          <p:nvPr/>
        </p:nvPicPr>
        <p:blipFill>
          <a:blip r:embed="rId4"/>
          <a:stretch>
            <a:fillRect/>
          </a:stretch>
        </p:blipFill>
        <p:spPr>
          <a:xfrm>
            <a:off x="10903054" y="493656"/>
            <a:ext cx="1124809" cy="1124809"/>
          </a:xfrm>
          <a:prstGeom prst="rect">
            <a:avLst/>
          </a:prstGeom>
          <a:ln w="12700">
            <a:miter lim="400000"/>
          </a:ln>
        </p:spPr>
      </p:pic>
      <p:sp>
        <p:nvSpPr>
          <p:cNvPr id="109" name="Rectángulo 16"/>
          <p:cNvSpPr txBox="1"/>
          <p:nvPr/>
        </p:nvSpPr>
        <p:spPr>
          <a:xfrm>
            <a:off x="7234672" y="2434408"/>
            <a:ext cx="4747470" cy="346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pPr>
            <a:r>
              <a:t> Necesidades de Presupuesto 2021 – Unidad ejecutora 0214 – 02</a:t>
            </a:r>
          </a:p>
          <a:p>
            <a:pPr>
              <a:defRPr sz="3200" b="1">
                <a:solidFill>
                  <a:srgbClr val="FFFFFF"/>
                </a:solidFill>
                <a:effectLst>
                  <a:outerShdw blurRad="38100" dist="19050" dir="2700000" rotWithShape="0">
                    <a:srgbClr val="000000">
                      <a:alpha val="40000"/>
                    </a:srgbClr>
                  </a:outerShdw>
                </a:effectLst>
                <a:latin typeface="Work Sans"/>
                <a:ea typeface="Work Sans"/>
                <a:cs typeface="Work Sans"/>
                <a:sym typeface="Work Sans"/>
              </a:defRPr>
            </a:pPr>
            <a:r>
              <a:t>Sustitución de Cultivos Ilícitos</a:t>
            </a:r>
          </a:p>
        </p:txBody>
      </p:sp>
      <p:pic>
        <p:nvPicPr>
          <p:cNvPr id="110" name="Imagen 51" descr="Imagen 51"/>
          <p:cNvPicPr>
            <a:picLocks noChangeAspect="1"/>
          </p:cNvPicPr>
          <p:nvPr/>
        </p:nvPicPr>
        <p:blipFill>
          <a:blip r:embed="rId5"/>
          <a:stretch>
            <a:fillRect/>
          </a:stretch>
        </p:blipFill>
        <p:spPr>
          <a:xfrm>
            <a:off x="6888791" y="3225835"/>
            <a:ext cx="300164" cy="30031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adroTexto 2"/>
          <p:cNvSpPr txBox="1"/>
          <p:nvPr/>
        </p:nvSpPr>
        <p:spPr>
          <a:xfrm>
            <a:off x="2077720" y="2366118"/>
            <a:ext cx="9798594" cy="3507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a:lnSpc>
                <a:spcPct val="115000"/>
              </a:lnSpc>
              <a:spcBef>
                <a:spcPts val="1000"/>
              </a:spcBef>
              <a:defRPr>
                <a:latin typeface="Arial"/>
                <a:ea typeface="Arial"/>
                <a:cs typeface="Arial"/>
                <a:sym typeface="Arial"/>
              </a:defRPr>
            </a:lvl1pPr>
          </a:lstStyle>
          <a:p>
            <a:r>
              <a:rPr i="1" dirty="0" err="1"/>
              <a:t>En</a:t>
            </a:r>
            <a:r>
              <a:rPr i="1" dirty="0"/>
              <a:t> </a:t>
            </a:r>
            <a:r>
              <a:rPr i="1" dirty="0" err="1"/>
              <a:t>virtud</a:t>
            </a:r>
            <a:r>
              <a:rPr i="1" dirty="0"/>
              <a:t> del </a:t>
            </a:r>
            <a:r>
              <a:rPr i="1" dirty="0" err="1"/>
              <a:t>Decreto</a:t>
            </a:r>
            <a:r>
              <a:rPr i="1" dirty="0"/>
              <a:t> 2107 de </a:t>
            </a:r>
            <a:r>
              <a:rPr i="1" dirty="0" err="1"/>
              <a:t>noviembre</a:t>
            </a:r>
            <a:r>
              <a:rPr i="1" dirty="0"/>
              <a:t> de 2019 se </a:t>
            </a:r>
            <a:r>
              <a:rPr i="1" dirty="0" err="1"/>
              <a:t>modificó</a:t>
            </a:r>
            <a:r>
              <a:rPr i="1" dirty="0"/>
              <a:t> la </a:t>
            </a:r>
            <a:r>
              <a:rPr i="1" dirty="0" err="1"/>
              <a:t>estructura</a:t>
            </a:r>
            <a:r>
              <a:rPr i="1" dirty="0"/>
              <a:t> de la </a:t>
            </a:r>
            <a:r>
              <a:rPr i="1" dirty="0" err="1"/>
              <a:t>Agencia</a:t>
            </a:r>
            <a:r>
              <a:rPr i="1" dirty="0"/>
              <a:t> de Renovación del </a:t>
            </a:r>
            <a:r>
              <a:rPr i="1" dirty="0" err="1"/>
              <a:t>Territorio</a:t>
            </a:r>
            <a:r>
              <a:rPr i="1" dirty="0"/>
              <a:t>, </a:t>
            </a:r>
            <a:r>
              <a:rPr i="1" dirty="0" err="1"/>
              <a:t>creando</a:t>
            </a:r>
            <a:r>
              <a:rPr i="1" dirty="0"/>
              <a:t> la </a:t>
            </a:r>
            <a:r>
              <a:rPr i="1" dirty="0" err="1"/>
              <a:t>Dirección</a:t>
            </a:r>
            <a:r>
              <a:rPr i="1" dirty="0"/>
              <a:t> de </a:t>
            </a:r>
            <a:r>
              <a:rPr i="1" dirty="0" err="1"/>
              <a:t>Sustitución</a:t>
            </a:r>
            <a:r>
              <a:rPr i="1" dirty="0"/>
              <a:t> de </a:t>
            </a:r>
            <a:r>
              <a:rPr i="1" dirty="0" err="1"/>
              <a:t>Cultivos</a:t>
            </a:r>
            <a:r>
              <a:rPr i="1" dirty="0"/>
              <a:t> de </a:t>
            </a:r>
            <a:r>
              <a:rPr i="1" dirty="0" err="1"/>
              <a:t>Uso</a:t>
            </a:r>
            <a:r>
              <a:rPr i="1" dirty="0"/>
              <a:t> </a:t>
            </a:r>
            <a:r>
              <a:rPr i="1" dirty="0" err="1"/>
              <a:t>Ilícito</a:t>
            </a:r>
            <a:r>
              <a:rPr i="1" dirty="0"/>
              <a:t> con </a:t>
            </a:r>
            <a:r>
              <a:rPr i="1" dirty="0" err="1"/>
              <a:t>autonomía</a:t>
            </a:r>
            <a:r>
              <a:rPr i="1" dirty="0"/>
              <a:t> </a:t>
            </a:r>
            <a:r>
              <a:rPr i="1" dirty="0" err="1"/>
              <a:t>administrativa</a:t>
            </a:r>
            <a:r>
              <a:rPr i="1" dirty="0"/>
              <a:t> y </a:t>
            </a:r>
            <a:r>
              <a:rPr i="1" dirty="0" err="1"/>
              <a:t>financiera</a:t>
            </a:r>
            <a:r>
              <a:rPr i="1" dirty="0"/>
              <a:t>, </a:t>
            </a:r>
            <a:r>
              <a:rPr i="1" dirty="0" err="1"/>
              <a:t>en</a:t>
            </a:r>
            <a:r>
              <a:rPr i="1" dirty="0"/>
              <a:t> los </a:t>
            </a:r>
            <a:r>
              <a:rPr i="1" dirty="0" err="1"/>
              <a:t>términos</a:t>
            </a:r>
            <a:r>
              <a:rPr i="1" dirty="0"/>
              <a:t> del literal j) del </a:t>
            </a:r>
            <a:r>
              <a:rPr i="1" dirty="0" err="1"/>
              <a:t>artículo</a:t>
            </a:r>
            <a:r>
              <a:rPr i="1" dirty="0"/>
              <a:t> 54 de la Ley 489 de 1998, para </a:t>
            </a:r>
            <a:r>
              <a:rPr i="1" dirty="0" err="1"/>
              <a:t>efectos</a:t>
            </a:r>
            <a:r>
              <a:rPr i="1" dirty="0"/>
              <a:t> de </a:t>
            </a:r>
            <a:r>
              <a:rPr i="1" dirty="0" err="1"/>
              <a:t>diseñar</a:t>
            </a:r>
            <a:r>
              <a:rPr i="1" dirty="0"/>
              <a:t>, </a:t>
            </a:r>
            <a:r>
              <a:rPr i="1" dirty="0" err="1"/>
              <a:t>desarrollar</a:t>
            </a:r>
            <a:r>
              <a:rPr i="1" dirty="0"/>
              <a:t> y </a:t>
            </a:r>
            <a:r>
              <a:rPr i="1" dirty="0" err="1"/>
              <a:t>ejecutar</a:t>
            </a:r>
            <a:r>
              <a:rPr i="1" dirty="0"/>
              <a:t> el </a:t>
            </a:r>
            <a:r>
              <a:rPr i="1" dirty="0" err="1"/>
              <a:t>Programa</a:t>
            </a:r>
            <a:r>
              <a:rPr i="1" dirty="0"/>
              <a:t> Nacional de </a:t>
            </a:r>
            <a:r>
              <a:rPr i="1" dirty="0" err="1"/>
              <a:t>Sustitución</a:t>
            </a:r>
            <a:r>
              <a:rPr i="1" dirty="0"/>
              <a:t> de </a:t>
            </a:r>
            <a:r>
              <a:rPr i="1" dirty="0" err="1"/>
              <a:t>Cultivos</a:t>
            </a:r>
            <a:r>
              <a:rPr i="1" dirty="0"/>
              <a:t> de </a:t>
            </a:r>
            <a:r>
              <a:rPr i="1" dirty="0" err="1"/>
              <a:t>Uso</a:t>
            </a:r>
            <a:r>
              <a:rPr i="1" dirty="0"/>
              <a:t> </a:t>
            </a:r>
            <a:r>
              <a:rPr i="1" dirty="0" err="1"/>
              <a:t>Ilícito</a:t>
            </a:r>
            <a:r>
              <a:rPr i="1" dirty="0"/>
              <a:t> </a:t>
            </a:r>
            <a:r>
              <a:rPr i="1" dirty="0" err="1"/>
              <a:t>en</a:t>
            </a:r>
            <a:r>
              <a:rPr i="1" dirty="0"/>
              <a:t> los </a:t>
            </a:r>
            <a:r>
              <a:rPr i="1" dirty="0" err="1"/>
              <a:t>territorios</a:t>
            </a:r>
            <a:r>
              <a:rPr i="1" dirty="0"/>
              <a:t> </a:t>
            </a:r>
            <a:r>
              <a:rPr i="1" dirty="0" err="1"/>
              <a:t>intervenidos</a:t>
            </a:r>
            <a:r>
              <a:rPr i="1" dirty="0"/>
              <a:t> bajo las directrices </a:t>
            </a:r>
            <a:r>
              <a:rPr i="1" dirty="0" err="1"/>
              <a:t>establecidas</a:t>
            </a:r>
            <a:r>
              <a:rPr i="1" dirty="0"/>
              <a:t> por la </a:t>
            </a:r>
            <a:r>
              <a:rPr i="1" dirty="0" err="1"/>
              <a:t>Presidencia</a:t>
            </a:r>
            <a:r>
              <a:rPr i="1" dirty="0"/>
              <a:t> de la </a:t>
            </a:r>
            <a:r>
              <a:rPr i="1" dirty="0" err="1"/>
              <a:t>República</a:t>
            </a:r>
            <a:r>
              <a:rPr i="1" dirty="0"/>
              <a:t> y la </a:t>
            </a:r>
            <a:r>
              <a:rPr i="1" dirty="0" err="1"/>
              <a:t>normativa</a:t>
            </a:r>
            <a:r>
              <a:rPr i="1" dirty="0"/>
              <a:t> </a:t>
            </a:r>
            <a:r>
              <a:rPr i="1" dirty="0" err="1"/>
              <a:t>vigente</a:t>
            </a:r>
            <a:r>
              <a:rPr i="1" dirty="0"/>
              <a:t> </a:t>
            </a:r>
            <a:r>
              <a:rPr i="1" dirty="0" err="1"/>
              <a:t>aplicable</a:t>
            </a:r>
            <a:r>
              <a:rPr i="1" dirty="0"/>
              <a:t> </a:t>
            </a:r>
            <a:r>
              <a:rPr i="1" dirty="0" err="1"/>
              <a:t>en</a:t>
            </a:r>
            <a:r>
              <a:rPr i="1" dirty="0"/>
              <a:t> la </a:t>
            </a:r>
            <a:r>
              <a:rPr i="1" dirty="0" err="1"/>
              <a:t>materia</a:t>
            </a:r>
            <a:r>
              <a:rPr dirty="0"/>
              <a:t>. </a:t>
            </a:r>
            <a:endParaRPr lang="es-ES" dirty="0"/>
          </a:p>
          <a:p>
            <a:endParaRPr lang="es-CO" dirty="0"/>
          </a:p>
          <a:p>
            <a:r>
              <a:rPr lang="es-ES" i="1" dirty="0">
                <a:solidFill>
                  <a:schemeClr val="tx1"/>
                </a:solidFill>
              </a:rPr>
              <a:t>Los recursos asignados por la Bolsa Paz del MHCP al Programa Nacional de Sustitución de Cultivos Ilícitos son ejecutados a través del Patrimonio Autónomo Fondo Colombia en Paz, FCP – Subcuenta Sustitución.</a:t>
            </a:r>
            <a:endParaRPr i="1" dirty="0">
              <a:solidFill>
                <a:schemeClr val="tx1"/>
              </a:solidFill>
            </a:endParaRPr>
          </a:p>
        </p:txBody>
      </p:sp>
      <p:sp>
        <p:nvSpPr>
          <p:cNvPr id="113" name="CuadroTexto 4"/>
          <p:cNvSpPr txBox="1"/>
          <p:nvPr/>
        </p:nvSpPr>
        <p:spPr>
          <a:xfrm>
            <a:off x="6060440" y="65930"/>
            <a:ext cx="5902960"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solidFill>
                  <a:srgbClr val="05548B"/>
                </a:solidFill>
                <a:latin typeface="Work Sans"/>
                <a:ea typeface="Work Sans"/>
                <a:cs typeface="Work Sans"/>
                <a:sym typeface="Work Sans"/>
              </a:defRPr>
            </a:lvl1pPr>
          </a:lstStyle>
          <a:p>
            <a:r>
              <a:t>Dirección de Sustitución de Cultivos Ilícitos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adroTexto 2"/>
          <p:cNvSpPr txBox="1"/>
          <p:nvPr/>
        </p:nvSpPr>
        <p:spPr>
          <a:xfrm>
            <a:off x="5891914" y="124916"/>
            <a:ext cx="6183246"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3600" b="1">
                <a:solidFill>
                  <a:srgbClr val="05548B"/>
                </a:solidFill>
                <a:latin typeface="Work Sans"/>
                <a:ea typeface="Work Sans"/>
                <a:cs typeface="Work Sans"/>
                <a:sym typeface="Work Sans"/>
              </a:defRPr>
            </a:pPr>
            <a:r>
              <a:t>Presupuesto asignado </a:t>
            </a:r>
          </a:p>
          <a:p>
            <a:pPr algn="r">
              <a:defRPr sz="3600" b="1">
                <a:solidFill>
                  <a:srgbClr val="05548B"/>
                </a:solidFill>
                <a:latin typeface="Work Sans"/>
                <a:ea typeface="Work Sans"/>
                <a:cs typeface="Work Sans"/>
                <a:sym typeface="Work Sans"/>
              </a:defRPr>
            </a:pPr>
            <a:r>
              <a:t>2019 - 2020</a:t>
            </a:r>
          </a:p>
        </p:txBody>
      </p:sp>
      <p:sp>
        <p:nvSpPr>
          <p:cNvPr id="116" name="CuadroTexto 6"/>
          <p:cNvSpPr txBox="1"/>
          <p:nvPr/>
        </p:nvSpPr>
        <p:spPr>
          <a:xfrm>
            <a:off x="1564639" y="1968387"/>
            <a:ext cx="3718385" cy="3697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15000"/>
              </a:lnSpc>
              <a:spcBef>
                <a:spcPts val="1000"/>
              </a:spcBef>
              <a:defRPr>
                <a:latin typeface="Arial"/>
                <a:ea typeface="Arial"/>
                <a:cs typeface="Arial"/>
                <a:sym typeface="Arial"/>
              </a:defRPr>
            </a:pPr>
            <a:r>
              <a:rPr dirty="0"/>
              <a:t>Los </a:t>
            </a:r>
            <a:r>
              <a:rPr dirty="0" err="1"/>
              <a:t>retrasos</a:t>
            </a:r>
            <a:r>
              <a:rPr dirty="0"/>
              <a:t> </a:t>
            </a:r>
            <a:r>
              <a:rPr dirty="0" err="1"/>
              <a:t>en</a:t>
            </a:r>
            <a:r>
              <a:rPr dirty="0"/>
              <a:t> el </a:t>
            </a:r>
            <a:r>
              <a:rPr dirty="0" err="1"/>
              <a:t>avance</a:t>
            </a:r>
            <a:r>
              <a:rPr dirty="0"/>
              <a:t> del </a:t>
            </a:r>
            <a:r>
              <a:rPr dirty="0" err="1"/>
              <a:t>Programa</a:t>
            </a:r>
            <a:r>
              <a:rPr dirty="0"/>
              <a:t> se </a:t>
            </a:r>
            <a:r>
              <a:rPr dirty="0" err="1"/>
              <a:t>atribuyen</a:t>
            </a:r>
            <a:r>
              <a:rPr dirty="0"/>
              <a:t> al </a:t>
            </a:r>
            <a:r>
              <a:rPr dirty="0" err="1"/>
              <a:t>déficit</a:t>
            </a:r>
            <a:r>
              <a:rPr dirty="0"/>
              <a:t> </a:t>
            </a:r>
            <a:r>
              <a:rPr dirty="0" err="1"/>
              <a:t>en</a:t>
            </a:r>
            <a:r>
              <a:rPr dirty="0"/>
              <a:t> el </a:t>
            </a:r>
            <a:r>
              <a:rPr dirty="0" err="1"/>
              <a:t>presupuesto</a:t>
            </a:r>
            <a:r>
              <a:rPr dirty="0"/>
              <a:t> </a:t>
            </a:r>
            <a:r>
              <a:rPr dirty="0" err="1"/>
              <a:t>asignado</a:t>
            </a:r>
            <a:r>
              <a:rPr dirty="0"/>
              <a:t>. </a:t>
            </a:r>
          </a:p>
          <a:p>
            <a:pPr algn="just">
              <a:lnSpc>
                <a:spcPct val="115000"/>
              </a:lnSpc>
              <a:spcBef>
                <a:spcPts val="1000"/>
              </a:spcBef>
              <a:defRPr>
                <a:latin typeface="Arial"/>
                <a:ea typeface="Arial"/>
                <a:cs typeface="Arial"/>
                <a:sym typeface="Arial"/>
              </a:defRPr>
            </a:pPr>
            <a:r>
              <a:rPr dirty="0" err="1"/>
              <a:t>Así</a:t>
            </a:r>
            <a:r>
              <a:rPr dirty="0"/>
              <a:t>, </a:t>
            </a:r>
            <a:r>
              <a:rPr dirty="0" err="1"/>
              <a:t>mientras</a:t>
            </a:r>
            <a:r>
              <a:rPr dirty="0"/>
              <a:t> las solicitudes </a:t>
            </a:r>
            <a:r>
              <a:rPr dirty="0" err="1"/>
              <a:t>ascendieron</a:t>
            </a:r>
            <a:r>
              <a:rPr dirty="0"/>
              <a:t> a $1.956.000 </a:t>
            </a:r>
            <a:r>
              <a:rPr dirty="0" err="1"/>
              <a:t>millones</a:t>
            </a:r>
            <a:r>
              <a:rPr dirty="0"/>
              <a:t> </a:t>
            </a:r>
            <a:r>
              <a:rPr dirty="0" err="1"/>
              <a:t>en</a:t>
            </a:r>
            <a:r>
              <a:rPr dirty="0"/>
              <a:t> 2019 y $1.388.890 </a:t>
            </a:r>
            <a:r>
              <a:rPr dirty="0" err="1"/>
              <a:t>millones</a:t>
            </a:r>
            <a:r>
              <a:rPr dirty="0"/>
              <a:t> </a:t>
            </a:r>
            <a:r>
              <a:rPr dirty="0" err="1"/>
              <a:t>en</a:t>
            </a:r>
            <a:r>
              <a:rPr dirty="0"/>
              <a:t> 2020, las </a:t>
            </a:r>
            <a:r>
              <a:rPr dirty="0" err="1"/>
              <a:t>asignaciones</a:t>
            </a:r>
            <a:r>
              <a:rPr dirty="0"/>
              <a:t> del </a:t>
            </a:r>
            <a:r>
              <a:rPr dirty="0" err="1"/>
              <a:t>Ministerio</a:t>
            </a:r>
            <a:r>
              <a:rPr dirty="0"/>
              <a:t> de Hacienda y </a:t>
            </a:r>
            <a:r>
              <a:rPr dirty="0" err="1"/>
              <a:t>Crédito</a:t>
            </a:r>
            <a:r>
              <a:rPr dirty="0"/>
              <a:t> </a:t>
            </a:r>
            <a:r>
              <a:rPr dirty="0" err="1"/>
              <a:t>Público</a:t>
            </a:r>
            <a:r>
              <a:rPr dirty="0"/>
              <a:t> se </a:t>
            </a:r>
            <a:r>
              <a:rPr dirty="0" err="1"/>
              <a:t>ubicaron</a:t>
            </a:r>
            <a:r>
              <a:rPr dirty="0"/>
              <a:t> </a:t>
            </a:r>
            <a:r>
              <a:rPr dirty="0" err="1"/>
              <a:t>en</a:t>
            </a:r>
            <a:r>
              <a:rPr dirty="0"/>
              <a:t> $300.799 </a:t>
            </a:r>
            <a:r>
              <a:rPr dirty="0" err="1"/>
              <a:t>millones</a:t>
            </a:r>
            <a:r>
              <a:rPr dirty="0"/>
              <a:t> y, </a:t>
            </a:r>
            <a:r>
              <a:rPr dirty="0" err="1"/>
              <a:t>respectivamente</a:t>
            </a:r>
            <a:r>
              <a:rPr dirty="0"/>
              <a:t>. $191.000 </a:t>
            </a:r>
            <a:r>
              <a:rPr dirty="0" err="1"/>
              <a:t>millones</a:t>
            </a:r>
            <a:r>
              <a:rPr dirty="0"/>
              <a:t>*.</a:t>
            </a:r>
          </a:p>
        </p:txBody>
      </p:sp>
      <p:graphicFrame>
        <p:nvGraphicFramePr>
          <p:cNvPr id="117" name="Tabla 11"/>
          <p:cNvGraphicFramePr/>
          <p:nvPr>
            <p:extLst>
              <p:ext uri="{D42A27DB-BD31-4B8C-83A1-F6EECF244321}">
                <p14:modId xmlns:p14="http://schemas.microsoft.com/office/powerpoint/2010/main" val="2028155740"/>
              </p:ext>
            </p:extLst>
          </p:nvPr>
        </p:nvGraphicFramePr>
        <p:xfrm>
          <a:off x="5984240" y="2573532"/>
          <a:ext cx="5902960" cy="1710936"/>
        </p:xfrm>
        <a:graphic>
          <a:graphicData uri="http://schemas.openxmlformats.org/drawingml/2006/table">
            <a:tbl>
              <a:tblPr firstRow="1" firstCol="1" bandRow="1">
                <a:tableStyleId>{4C3C2611-4C71-4FC5-86AE-919BDF0F9419}</a:tableStyleId>
              </a:tblPr>
              <a:tblGrid>
                <a:gridCol w="2875981">
                  <a:extLst>
                    <a:ext uri="{9D8B030D-6E8A-4147-A177-3AD203B41FA5}">
                      <a16:colId xmlns:a16="http://schemas.microsoft.com/office/drawing/2014/main" val="20000"/>
                    </a:ext>
                  </a:extLst>
                </a:gridCol>
                <a:gridCol w="1629103">
                  <a:extLst>
                    <a:ext uri="{9D8B030D-6E8A-4147-A177-3AD203B41FA5}">
                      <a16:colId xmlns:a16="http://schemas.microsoft.com/office/drawing/2014/main" val="20001"/>
                    </a:ext>
                  </a:extLst>
                </a:gridCol>
                <a:gridCol w="1397876">
                  <a:extLst>
                    <a:ext uri="{9D8B030D-6E8A-4147-A177-3AD203B41FA5}">
                      <a16:colId xmlns:a16="http://schemas.microsoft.com/office/drawing/2014/main" val="20002"/>
                    </a:ext>
                  </a:extLst>
                </a:gridCol>
              </a:tblGrid>
              <a:tr h="576965">
                <a:tc>
                  <a:txBody>
                    <a:bodyPr/>
                    <a:lstStyle/>
                    <a:p>
                      <a:pPr algn="ctr">
                        <a:lnSpc>
                          <a:spcPct val="115000"/>
                        </a:lnSpc>
                        <a:spcBef>
                          <a:spcPts val="1000"/>
                        </a:spcBef>
                        <a:defRPr sz="1800" b="0">
                          <a:solidFill>
                            <a:srgbClr val="000000"/>
                          </a:solidFill>
                        </a:defRPr>
                      </a:pPr>
                      <a:r>
                        <a:rPr sz="1400" b="1">
                          <a:solidFill>
                            <a:srgbClr val="FFFFFF"/>
                          </a:solidFill>
                          <a:latin typeface="Arial"/>
                          <a:ea typeface="Arial"/>
                          <a:cs typeface="Arial"/>
                          <a:sym typeface="Arial"/>
                        </a:rPr>
                        <a:t>Programa </a:t>
                      </a:r>
                    </a:p>
                  </a:txBody>
                  <a:tcPr marL="0" marR="0" marT="0" marB="0" anchor="ctr" horzOverflow="overflow"/>
                </a:tc>
                <a:tc>
                  <a:txBody>
                    <a:bodyPr/>
                    <a:lstStyle/>
                    <a:p>
                      <a:pPr algn="ctr">
                        <a:lnSpc>
                          <a:spcPct val="115000"/>
                        </a:lnSpc>
                        <a:spcBef>
                          <a:spcPts val="1000"/>
                        </a:spcBef>
                        <a:defRPr sz="1800" b="0">
                          <a:solidFill>
                            <a:srgbClr val="000000"/>
                          </a:solidFill>
                        </a:defRPr>
                      </a:pPr>
                      <a:r>
                        <a:rPr sz="1400" b="1">
                          <a:solidFill>
                            <a:srgbClr val="FFFFFF"/>
                          </a:solidFill>
                          <a:latin typeface="Arial"/>
                          <a:ea typeface="Arial"/>
                          <a:cs typeface="Arial"/>
                          <a:sym typeface="Arial"/>
                        </a:rPr>
                        <a:t>2019</a:t>
                      </a:r>
                    </a:p>
                  </a:txBody>
                  <a:tcPr marL="0" marR="0" marT="0" marB="0" anchor="ctr" horzOverflow="overflow"/>
                </a:tc>
                <a:tc>
                  <a:txBody>
                    <a:bodyPr/>
                    <a:lstStyle/>
                    <a:p>
                      <a:pPr algn="ctr">
                        <a:lnSpc>
                          <a:spcPct val="115000"/>
                        </a:lnSpc>
                        <a:spcBef>
                          <a:spcPts val="1000"/>
                        </a:spcBef>
                        <a:defRPr sz="1800" b="0">
                          <a:solidFill>
                            <a:srgbClr val="000000"/>
                          </a:solidFill>
                        </a:defRPr>
                      </a:pPr>
                      <a:r>
                        <a:rPr sz="1400" b="1">
                          <a:solidFill>
                            <a:srgbClr val="FFFFFF"/>
                          </a:solidFill>
                          <a:latin typeface="Arial"/>
                          <a:ea typeface="Arial"/>
                          <a:cs typeface="Arial"/>
                          <a:sym typeface="Arial"/>
                        </a:rPr>
                        <a:t>2020</a:t>
                      </a:r>
                    </a:p>
                  </a:txBody>
                  <a:tcPr marL="0" marR="0" marT="0" marB="0" anchor="ctr" horzOverflow="overflow"/>
                </a:tc>
                <a:extLst>
                  <a:ext uri="{0D108BD9-81ED-4DB2-BD59-A6C34878D82A}">
                    <a16:rowId xmlns:a16="http://schemas.microsoft.com/office/drawing/2014/main" val="10000"/>
                  </a:ext>
                </a:extLst>
              </a:tr>
              <a:tr h="1133971">
                <a:tc>
                  <a:txBody>
                    <a:bodyPr/>
                    <a:lstStyle/>
                    <a:p>
                      <a:pPr algn="l">
                        <a:lnSpc>
                          <a:spcPct val="115000"/>
                        </a:lnSpc>
                        <a:spcBef>
                          <a:spcPts val="1000"/>
                        </a:spcBef>
                        <a:defRPr sz="1800" b="0">
                          <a:solidFill>
                            <a:srgbClr val="000000"/>
                          </a:solidFill>
                        </a:defRPr>
                      </a:pPr>
                      <a:r>
                        <a:rPr sz="1400" b="1">
                          <a:solidFill>
                            <a:srgbClr val="FFFFFF"/>
                          </a:solidFill>
                          <a:latin typeface="Arial"/>
                          <a:ea typeface="Arial"/>
                          <a:cs typeface="Arial"/>
                          <a:sym typeface="Arial"/>
                        </a:rPr>
                        <a:t>Programa Nacional Integral de Sustitución de Cultivos Ilícitos (PNIS)</a:t>
                      </a:r>
                    </a:p>
                  </a:txBody>
                  <a:tcPr marL="0" marR="0" marT="0" marB="0" anchor="ctr" horzOverflow="overflow"/>
                </a:tc>
                <a:tc>
                  <a:txBody>
                    <a:bodyPr/>
                    <a:lstStyle/>
                    <a:p>
                      <a:pPr algn="ctr">
                        <a:lnSpc>
                          <a:spcPct val="115000"/>
                        </a:lnSpc>
                        <a:spcBef>
                          <a:spcPts val="1000"/>
                        </a:spcBef>
                        <a:defRPr sz="1800"/>
                      </a:pPr>
                      <a:r>
                        <a:rPr dirty="0">
                          <a:latin typeface="Arial"/>
                          <a:ea typeface="Arial"/>
                          <a:cs typeface="Arial"/>
                          <a:sym typeface="Arial"/>
                        </a:rPr>
                        <a:t>$</a:t>
                      </a:r>
                      <a:r>
                        <a:rPr lang="es-ES" dirty="0">
                          <a:latin typeface="Arial"/>
                          <a:ea typeface="Arial"/>
                          <a:cs typeface="Arial"/>
                          <a:sym typeface="Arial"/>
                        </a:rPr>
                        <a:t>300.799</a:t>
                      </a:r>
                      <a:endParaRPr dirty="0">
                        <a:latin typeface="Arial"/>
                        <a:ea typeface="Arial"/>
                        <a:cs typeface="Arial"/>
                        <a:sym typeface="Arial"/>
                      </a:endParaRPr>
                    </a:p>
                  </a:txBody>
                  <a:tcPr marL="0" marR="0" marT="0" marB="0" anchor="ctr" horzOverflow="overflow"/>
                </a:tc>
                <a:tc>
                  <a:txBody>
                    <a:bodyPr/>
                    <a:lstStyle/>
                    <a:p>
                      <a:pPr algn="ctr">
                        <a:lnSpc>
                          <a:spcPct val="115000"/>
                        </a:lnSpc>
                        <a:spcBef>
                          <a:spcPts val="1000"/>
                        </a:spcBef>
                        <a:defRPr sz="1800"/>
                      </a:pPr>
                      <a:r>
                        <a:rPr dirty="0">
                          <a:latin typeface="Arial"/>
                          <a:ea typeface="Arial"/>
                          <a:cs typeface="Arial"/>
                          <a:sym typeface="Arial"/>
                        </a:rPr>
                        <a:t>$1</a:t>
                      </a:r>
                      <a:r>
                        <a:rPr lang="es-ES" dirty="0">
                          <a:latin typeface="Arial"/>
                          <a:ea typeface="Arial"/>
                          <a:cs typeface="Arial"/>
                          <a:sym typeface="Arial"/>
                        </a:rPr>
                        <a:t>91.000*</a:t>
                      </a:r>
                      <a:endParaRPr dirty="0">
                        <a:latin typeface="Arial"/>
                        <a:ea typeface="Arial"/>
                        <a:cs typeface="Arial"/>
                        <a:sym typeface="Arial"/>
                      </a:endParaRPr>
                    </a:p>
                  </a:txBody>
                  <a:tcPr marL="0" marR="0" marT="0" marB="0" anchor="ctr" horzOverflow="overflow"/>
                </a:tc>
                <a:extLst>
                  <a:ext uri="{0D108BD9-81ED-4DB2-BD59-A6C34878D82A}">
                    <a16:rowId xmlns:a16="http://schemas.microsoft.com/office/drawing/2014/main" val="10001"/>
                  </a:ext>
                </a:extLst>
              </a:tr>
            </a:tbl>
          </a:graphicData>
        </a:graphic>
      </p:graphicFrame>
      <p:sp>
        <p:nvSpPr>
          <p:cNvPr id="118" name="Rectangle 4"/>
          <p:cNvSpPr txBox="1"/>
          <p:nvPr/>
        </p:nvSpPr>
        <p:spPr>
          <a:xfrm>
            <a:off x="6087591" y="1825920"/>
            <a:ext cx="558414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tabLst>
                <a:tab pos="5486400" algn="l"/>
              </a:tabLst>
              <a:defRPr b="1">
                <a:latin typeface="Arial"/>
                <a:ea typeface="Arial"/>
                <a:cs typeface="Arial"/>
                <a:sym typeface="Arial"/>
              </a:defRPr>
            </a:pPr>
            <a:r>
              <a:rPr dirty="0"/>
              <a:t> </a:t>
            </a:r>
            <a:r>
              <a:rPr dirty="0" err="1"/>
              <a:t>Recursos</a:t>
            </a:r>
            <a:r>
              <a:rPr dirty="0"/>
              <a:t> </a:t>
            </a:r>
            <a:r>
              <a:rPr lang="es-ES" dirty="0"/>
              <a:t>asignado</a:t>
            </a:r>
            <a:r>
              <a:rPr dirty="0"/>
              <a:t>s 2019 y 2020</a:t>
            </a:r>
          </a:p>
          <a:p>
            <a:pPr>
              <a:tabLst>
                <a:tab pos="5486400" algn="l"/>
              </a:tabLst>
              <a:defRPr i="1">
                <a:latin typeface="Arial"/>
                <a:ea typeface="Arial"/>
                <a:cs typeface="Arial"/>
                <a:sym typeface="Arial"/>
              </a:defRPr>
            </a:pPr>
            <a:r>
              <a:rPr dirty="0"/>
              <a:t>(</a:t>
            </a:r>
            <a:r>
              <a:rPr dirty="0" err="1"/>
              <a:t>En</a:t>
            </a:r>
            <a:r>
              <a:rPr dirty="0"/>
              <a:t> </a:t>
            </a:r>
            <a:r>
              <a:rPr dirty="0" err="1"/>
              <a:t>millones</a:t>
            </a:r>
            <a:r>
              <a:rPr dirty="0"/>
              <a:t> de pesos)</a:t>
            </a:r>
          </a:p>
        </p:txBody>
      </p:sp>
      <p:sp>
        <p:nvSpPr>
          <p:cNvPr id="119" name="CuadroTexto 14"/>
          <p:cNvSpPr txBox="1"/>
          <p:nvPr/>
        </p:nvSpPr>
        <p:spPr>
          <a:xfrm>
            <a:off x="1518745" y="6117592"/>
            <a:ext cx="5234432"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latin typeface="Arial"/>
                <a:ea typeface="Arial"/>
                <a:cs typeface="Arial"/>
                <a:sym typeface="Arial"/>
              </a:defRPr>
            </a:pPr>
            <a:r>
              <a:t>*</a:t>
            </a:r>
            <a:r>
              <a:rPr sz="1200"/>
              <a:t>Se adelanta el trámite de distribución presupuestal por $ 150.000 millones</a:t>
            </a:r>
            <a:r>
              <a:rPr sz="1200">
                <a:latin typeface="+mj-lt"/>
                <a:ea typeface="+mj-ea"/>
                <a:cs typeface="+mj-cs"/>
                <a:sym typeface="Calibri"/>
              </a:rPr>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2"/>
          <p:cNvSpPr txBox="1"/>
          <p:nvPr/>
        </p:nvSpPr>
        <p:spPr>
          <a:xfrm>
            <a:off x="5511874" y="-154532"/>
            <a:ext cx="6567861"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solidFill>
                  <a:srgbClr val="05548B"/>
                </a:solidFill>
                <a:latin typeface="Work Sans"/>
                <a:ea typeface="Work Sans"/>
                <a:cs typeface="Work Sans"/>
                <a:sym typeface="Work Sans"/>
              </a:defRPr>
            </a:lvl1pPr>
          </a:lstStyle>
          <a:p>
            <a:r>
              <a:rPr dirty="0" err="1"/>
              <a:t>Composición</a:t>
            </a:r>
            <a:r>
              <a:rPr dirty="0"/>
              <a:t> </a:t>
            </a:r>
            <a:r>
              <a:rPr dirty="0" err="1"/>
              <a:t>presupuesto</a:t>
            </a:r>
            <a:r>
              <a:rPr lang="es-ES" dirty="0"/>
              <a:t>        2019 - 2020</a:t>
            </a:r>
            <a:endParaRPr dirty="0"/>
          </a:p>
        </p:txBody>
      </p:sp>
      <p:graphicFrame>
        <p:nvGraphicFramePr>
          <p:cNvPr id="122" name="Tabla 3"/>
          <p:cNvGraphicFramePr/>
          <p:nvPr>
            <p:extLst>
              <p:ext uri="{D42A27DB-BD31-4B8C-83A1-F6EECF244321}">
                <p14:modId xmlns:p14="http://schemas.microsoft.com/office/powerpoint/2010/main" val="776816351"/>
              </p:ext>
            </p:extLst>
          </p:nvPr>
        </p:nvGraphicFramePr>
        <p:xfrm>
          <a:off x="2163354" y="1558835"/>
          <a:ext cx="9184639" cy="4973840"/>
        </p:xfrm>
        <a:graphic>
          <a:graphicData uri="http://schemas.openxmlformats.org/drawingml/2006/table">
            <a:tbl>
              <a:tblPr firstRow="1" firstCol="1" bandRow="1">
                <a:tableStyleId>{4C3C2611-4C71-4FC5-86AE-919BDF0F9419}</a:tableStyleId>
              </a:tblPr>
              <a:tblGrid>
                <a:gridCol w="6045822">
                  <a:extLst>
                    <a:ext uri="{9D8B030D-6E8A-4147-A177-3AD203B41FA5}">
                      <a16:colId xmlns:a16="http://schemas.microsoft.com/office/drawing/2014/main" val="20000"/>
                    </a:ext>
                  </a:extLst>
                </a:gridCol>
                <a:gridCol w="3138817">
                  <a:extLst>
                    <a:ext uri="{9D8B030D-6E8A-4147-A177-3AD203B41FA5}">
                      <a16:colId xmlns:a16="http://schemas.microsoft.com/office/drawing/2014/main" val="20001"/>
                    </a:ext>
                  </a:extLst>
                </a:gridCol>
              </a:tblGrid>
              <a:tr h="259975">
                <a:tc>
                  <a:txBody>
                    <a:bodyPr/>
                    <a:lstStyle/>
                    <a:p>
                      <a:pPr algn="ctr">
                        <a:lnSpc>
                          <a:spcPct val="115000"/>
                        </a:lnSpc>
                        <a:spcBef>
                          <a:spcPts val="1000"/>
                        </a:spcBef>
                        <a:defRPr sz="1800" b="0">
                          <a:solidFill>
                            <a:srgbClr val="000000"/>
                          </a:solidFill>
                        </a:defRPr>
                      </a:pPr>
                      <a:r>
                        <a:rPr sz="1400" b="1">
                          <a:solidFill>
                            <a:srgbClr val="FFFFFF"/>
                          </a:solidFill>
                        </a:rPr>
                        <a:t>Año 2019</a:t>
                      </a:r>
                    </a:p>
                  </a:txBody>
                  <a:tcPr marL="0" marR="0" marT="0" marB="0" anchor="b" horzOverflow="overflow"/>
                </a:tc>
                <a:tc>
                  <a:txBody>
                    <a:bodyPr/>
                    <a:lstStyle/>
                    <a:p>
                      <a:pPr algn="ctr">
                        <a:lnSpc>
                          <a:spcPct val="115000"/>
                        </a:lnSpc>
                        <a:spcBef>
                          <a:spcPts val="1000"/>
                        </a:spcBef>
                        <a:defRPr sz="1800" b="0">
                          <a:solidFill>
                            <a:srgbClr val="000000"/>
                          </a:solidFill>
                        </a:defRPr>
                      </a:pPr>
                      <a:r>
                        <a:rPr sz="1400" b="1">
                          <a:solidFill>
                            <a:srgbClr val="FFFFFF"/>
                          </a:solidFill>
                        </a:rPr>
                        <a:t> </a:t>
                      </a:r>
                    </a:p>
                  </a:txBody>
                  <a:tcPr marL="0" marR="0" marT="0" marB="0" horzOverflow="overflow"/>
                </a:tc>
                <a:extLst>
                  <a:ext uri="{0D108BD9-81ED-4DB2-BD59-A6C34878D82A}">
                    <a16:rowId xmlns:a16="http://schemas.microsoft.com/office/drawing/2014/main" val="10000"/>
                  </a:ext>
                </a:extLst>
              </a:tr>
              <a:tr h="259975">
                <a:tc>
                  <a:txBody>
                    <a:bodyPr/>
                    <a:lstStyle/>
                    <a:p>
                      <a:pPr algn="just">
                        <a:lnSpc>
                          <a:spcPct val="115000"/>
                        </a:lnSpc>
                        <a:spcBef>
                          <a:spcPts val="1000"/>
                        </a:spcBef>
                        <a:defRPr sz="1800" b="0">
                          <a:solidFill>
                            <a:srgbClr val="000000"/>
                          </a:solidFill>
                        </a:defRPr>
                      </a:pPr>
                      <a:r>
                        <a:rPr sz="1400" b="1">
                          <a:solidFill>
                            <a:srgbClr val="FFFFFF"/>
                          </a:solidFill>
                        </a:rPr>
                        <a:t>Línea de Acción</a:t>
                      </a:r>
                    </a:p>
                  </a:txBody>
                  <a:tcPr marL="0" marR="0" marT="0" marB="0" anchor="b" horzOverflow="overflow"/>
                </a:tc>
                <a:tc>
                  <a:txBody>
                    <a:bodyPr/>
                    <a:lstStyle/>
                    <a:p>
                      <a:pPr algn="just">
                        <a:lnSpc>
                          <a:spcPct val="115000"/>
                        </a:lnSpc>
                        <a:spcBef>
                          <a:spcPts val="1000"/>
                        </a:spcBef>
                        <a:defRPr sz="1800"/>
                      </a:pPr>
                      <a:r>
                        <a:rPr sz="1400"/>
                        <a:t>Recursos Asignados</a:t>
                      </a:r>
                    </a:p>
                  </a:txBody>
                  <a:tcPr marL="0" marR="0" marT="0" marB="0" horzOverflow="overflow"/>
                </a:tc>
                <a:extLst>
                  <a:ext uri="{0D108BD9-81ED-4DB2-BD59-A6C34878D82A}">
                    <a16:rowId xmlns:a16="http://schemas.microsoft.com/office/drawing/2014/main" val="10001"/>
                  </a:ext>
                </a:extLst>
              </a:tr>
              <a:tr h="259975">
                <a:tc>
                  <a:txBody>
                    <a:bodyPr/>
                    <a:lstStyle/>
                    <a:p>
                      <a:pPr algn="just">
                        <a:lnSpc>
                          <a:spcPct val="115000"/>
                        </a:lnSpc>
                        <a:spcBef>
                          <a:spcPts val="1000"/>
                        </a:spcBef>
                        <a:defRPr sz="1800" b="0">
                          <a:solidFill>
                            <a:srgbClr val="000000"/>
                          </a:solidFill>
                        </a:defRPr>
                      </a:pPr>
                      <a:r>
                        <a:rPr sz="1400" b="1">
                          <a:solidFill>
                            <a:srgbClr val="FFFFFF"/>
                          </a:solidFill>
                        </a:rPr>
                        <a:t>Atención inmediata</a:t>
                      </a:r>
                    </a:p>
                  </a:txBody>
                  <a:tcPr marL="0" marR="0" marT="0" marB="0" anchor="b" horzOverflow="overflow"/>
                </a:tc>
                <a:tc>
                  <a:txBody>
                    <a:bodyPr/>
                    <a:lstStyle/>
                    <a:p>
                      <a:pPr>
                        <a:lnSpc>
                          <a:spcPct val="115000"/>
                        </a:lnSpc>
                        <a:spcBef>
                          <a:spcPts val="1000"/>
                        </a:spcBef>
                        <a:defRPr sz="1800"/>
                      </a:pPr>
                      <a:r>
                        <a:t>$ 179.702</a:t>
                      </a:r>
                    </a:p>
                  </a:txBody>
                  <a:tcPr marL="0" marR="0" marT="0" marB="0" horzOverflow="overflow"/>
                </a:tc>
                <a:extLst>
                  <a:ext uri="{0D108BD9-81ED-4DB2-BD59-A6C34878D82A}">
                    <a16:rowId xmlns:a16="http://schemas.microsoft.com/office/drawing/2014/main" val="10002"/>
                  </a:ext>
                </a:extLst>
              </a:tr>
              <a:tr h="259975">
                <a:tc>
                  <a:txBody>
                    <a:bodyPr/>
                    <a:lstStyle/>
                    <a:p>
                      <a:pPr algn="just">
                        <a:lnSpc>
                          <a:spcPct val="115000"/>
                        </a:lnSpc>
                        <a:spcBef>
                          <a:spcPts val="1000"/>
                        </a:spcBef>
                        <a:defRPr sz="1800" b="0">
                          <a:solidFill>
                            <a:srgbClr val="000000"/>
                          </a:solidFill>
                        </a:defRPr>
                      </a:pPr>
                      <a:r>
                        <a:rPr sz="1400" b="1">
                          <a:solidFill>
                            <a:srgbClr val="FFFFFF"/>
                          </a:solidFill>
                        </a:rPr>
                        <a:t>Proyectos Productivos</a:t>
                      </a:r>
                    </a:p>
                  </a:txBody>
                  <a:tcPr marL="0" marR="0" marT="0" marB="0" anchor="b" horzOverflow="overflow"/>
                </a:tc>
                <a:tc>
                  <a:txBody>
                    <a:bodyPr/>
                    <a:lstStyle/>
                    <a:p>
                      <a:pPr>
                        <a:lnSpc>
                          <a:spcPct val="115000"/>
                        </a:lnSpc>
                        <a:spcBef>
                          <a:spcPts val="1000"/>
                        </a:spcBef>
                        <a:defRPr sz="1800"/>
                      </a:pPr>
                      <a:r>
                        <a:t>$  92.178</a:t>
                      </a:r>
                    </a:p>
                  </a:txBody>
                  <a:tcPr marL="0" marR="0" marT="0" marB="0" horzOverflow="overflow"/>
                </a:tc>
                <a:extLst>
                  <a:ext uri="{0D108BD9-81ED-4DB2-BD59-A6C34878D82A}">
                    <a16:rowId xmlns:a16="http://schemas.microsoft.com/office/drawing/2014/main" val="10003"/>
                  </a:ext>
                </a:extLst>
              </a:tr>
              <a:tr h="259975">
                <a:tc>
                  <a:txBody>
                    <a:bodyPr/>
                    <a:lstStyle/>
                    <a:p>
                      <a:pPr algn="just">
                        <a:lnSpc>
                          <a:spcPct val="115000"/>
                        </a:lnSpc>
                        <a:spcBef>
                          <a:spcPts val="1000"/>
                        </a:spcBef>
                        <a:defRPr sz="1800" b="0">
                          <a:solidFill>
                            <a:srgbClr val="000000"/>
                          </a:solidFill>
                        </a:defRPr>
                      </a:pPr>
                      <a:r>
                        <a:rPr sz="1400" b="1">
                          <a:solidFill>
                            <a:srgbClr val="FFFFFF"/>
                          </a:solidFill>
                        </a:rPr>
                        <a:t>Monitoreo</a:t>
                      </a:r>
                    </a:p>
                  </a:txBody>
                  <a:tcPr marL="0" marR="0" marT="0" marB="0" anchor="b" horzOverflow="overflow"/>
                </a:tc>
                <a:tc>
                  <a:txBody>
                    <a:bodyPr/>
                    <a:lstStyle/>
                    <a:p>
                      <a:pPr>
                        <a:lnSpc>
                          <a:spcPct val="115000"/>
                        </a:lnSpc>
                        <a:spcBef>
                          <a:spcPts val="1000"/>
                        </a:spcBef>
                        <a:defRPr sz="1800"/>
                      </a:pPr>
                      <a:r>
                        <a:t>  $    2.746</a:t>
                      </a:r>
                    </a:p>
                  </a:txBody>
                  <a:tcPr marL="0" marR="0" marT="0" marB="0" horzOverflow="overflow"/>
                </a:tc>
                <a:extLst>
                  <a:ext uri="{0D108BD9-81ED-4DB2-BD59-A6C34878D82A}">
                    <a16:rowId xmlns:a16="http://schemas.microsoft.com/office/drawing/2014/main" val="10004"/>
                  </a:ext>
                </a:extLst>
              </a:tr>
              <a:tr h="259975">
                <a:tc>
                  <a:txBody>
                    <a:bodyPr/>
                    <a:lstStyle/>
                    <a:p>
                      <a:pPr algn="just">
                        <a:lnSpc>
                          <a:spcPct val="115000"/>
                        </a:lnSpc>
                        <a:spcBef>
                          <a:spcPts val="1000"/>
                        </a:spcBef>
                        <a:defRPr sz="1800" b="0">
                          <a:solidFill>
                            <a:srgbClr val="000000"/>
                          </a:solidFill>
                        </a:defRPr>
                      </a:pPr>
                      <a:r>
                        <a:rPr sz="1400" b="1">
                          <a:solidFill>
                            <a:srgbClr val="FFFFFF"/>
                          </a:solidFill>
                        </a:rPr>
                        <a:t>Funcionamiento</a:t>
                      </a:r>
                    </a:p>
                  </a:txBody>
                  <a:tcPr marL="0" marR="0" marT="0" marB="0" anchor="b" horzOverflow="overflow"/>
                </a:tc>
                <a:tc>
                  <a:txBody>
                    <a:bodyPr/>
                    <a:lstStyle/>
                    <a:p>
                      <a:pPr>
                        <a:lnSpc>
                          <a:spcPct val="115000"/>
                        </a:lnSpc>
                        <a:spcBef>
                          <a:spcPts val="1000"/>
                        </a:spcBef>
                        <a:defRPr sz="1800"/>
                      </a:pPr>
                      <a:r>
                        <a:t>  $  26.174</a:t>
                      </a:r>
                    </a:p>
                  </a:txBody>
                  <a:tcPr marL="0" marR="0" marT="0" marB="0" horzOverflow="overflow"/>
                </a:tc>
                <a:extLst>
                  <a:ext uri="{0D108BD9-81ED-4DB2-BD59-A6C34878D82A}">
                    <a16:rowId xmlns:a16="http://schemas.microsoft.com/office/drawing/2014/main" val="10005"/>
                  </a:ext>
                </a:extLst>
              </a:tr>
              <a:tr h="259975">
                <a:tc>
                  <a:txBody>
                    <a:bodyPr/>
                    <a:lstStyle/>
                    <a:p>
                      <a:pPr algn="just">
                        <a:lnSpc>
                          <a:spcPct val="115000"/>
                        </a:lnSpc>
                        <a:spcBef>
                          <a:spcPts val="1000"/>
                        </a:spcBef>
                        <a:defRPr sz="1800" b="0">
                          <a:solidFill>
                            <a:srgbClr val="000000"/>
                          </a:solidFill>
                        </a:defRPr>
                      </a:pPr>
                      <a:r>
                        <a:rPr sz="1400" b="1">
                          <a:solidFill>
                            <a:srgbClr val="FFFFFF"/>
                          </a:solidFill>
                        </a:rPr>
                        <a:t>Nuevos modelos de Sustitución</a:t>
                      </a:r>
                    </a:p>
                  </a:txBody>
                  <a:tcPr marL="0" marR="0" marT="0" marB="0" anchor="b" horzOverflow="overflow"/>
                </a:tc>
                <a:tc>
                  <a:txBody>
                    <a:bodyPr/>
                    <a:lstStyle/>
                    <a:p>
                      <a:pPr>
                        <a:lnSpc>
                          <a:spcPct val="115000"/>
                        </a:lnSpc>
                        <a:spcBef>
                          <a:spcPts val="1000"/>
                        </a:spcBef>
                        <a:defRPr sz="1800"/>
                      </a:pPr>
                      <a:r>
                        <a:t>          $ 0</a:t>
                      </a:r>
                    </a:p>
                  </a:txBody>
                  <a:tcPr marL="0" marR="0" marT="0" marB="0" horzOverflow="overflow"/>
                </a:tc>
                <a:extLst>
                  <a:ext uri="{0D108BD9-81ED-4DB2-BD59-A6C34878D82A}">
                    <a16:rowId xmlns:a16="http://schemas.microsoft.com/office/drawing/2014/main" val="10006"/>
                  </a:ext>
                </a:extLst>
              </a:tr>
              <a:tr h="259975">
                <a:tc>
                  <a:txBody>
                    <a:bodyPr/>
                    <a:lstStyle/>
                    <a:p>
                      <a:pPr algn="just">
                        <a:lnSpc>
                          <a:spcPct val="115000"/>
                        </a:lnSpc>
                        <a:spcBef>
                          <a:spcPts val="1000"/>
                        </a:spcBef>
                        <a:defRPr sz="1800" b="0">
                          <a:solidFill>
                            <a:srgbClr val="000000"/>
                          </a:solidFill>
                        </a:defRPr>
                      </a:pPr>
                      <a:r>
                        <a:rPr sz="1400" b="1">
                          <a:solidFill>
                            <a:srgbClr val="FFFFFF"/>
                          </a:solidFill>
                        </a:rPr>
                        <a:t>Total general</a:t>
                      </a:r>
                    </a:p>
                  </a:txBody>
                  <a:tcPr marL="0" marR="0" marT="0" marB="0" anchor="b" horzOverflow="overflow"/>
                </a:tc>
                <a:tc>
                  <a:txBody>
                    <a:bodyPr/>
                    <a:lstStyle/>
                    <a:p>
                      <a:pPr>
                        <a:lnSpc>
                          <a:spcPct val="115000"/>
                        </a:lnSpc>
                        <a:spcBef>
                          <a:spcPts val="1000"/>
                        </a:spcBef>
                        <a:defRPr sz="1800"/>
                      </a:pPr>
                      <a:r>
                        <a:rPr b="1"/>
                        <a:t>$ 300.799</a:t>
                      </a:r>
                    </a:p>
                  </a:txBody>
                  <a:tcPr marL="0" marR="0" marT="0" marB="0" horzOverflow="overflow"/>
                </a:tc>
                <a:extLst>
                  <a:ext uri="{0D108BD9-81ED-4DB2-BD59-A6C34878D82A}">
                    <a16:rowId xmlns:a16="http://schemas.microsoft.com/office/drawing/2014/main" val="10007"/>
                  </a:ext>
                </a:extLst>
              </a:tr>
              <a:tr h="259975">
                <a:tc>
                  <a:txBody>
                    <a:bodyPr/>
                    <a:lstStyle/>
                    <a:p>
                      <a:pPr algn="l">
                        <a:defRPr sz="1400"/>
                      </a:pPr>
                      <a:endParaRPr/>
                    </a:p>
                  </a:txBody>
                  <a:tcPr marL="0" marR="0" marT="0" marB="0" anchor="b" horzOverflow="overflow"/>
                </a:tc>
                <a:tc>
                  <a:txBody>
                    <a:bodyPr/>
                    <a:lstStyle/>
                    <a:p>
                      <a:pPr>
                        <a:lnSpc>
                          <a:spcPct val="115000"/>
                        </a:lnSpc>
                        <a:spcBef>
                          <a:spcPts val="1000"/>
                        </a:spcBef>
                        <a:defRPr sz="1800"/>
                      </a:pPr>
                      <a:r>
                        <a:t> </a:t>
                      </a:r>
                    </a:p>
                  </a:txBody>
                  <a:tcPr marL="0" marR="0" marT="0" marB="0" horzOverflow="overflow"/>
                </a:tc>
                <a:extLst>
                  <a:ext uri="{0D108BD9-81ED-4DB2-BD59-A6C34878D82A}">
                    <a16:rowId xmlns:a16="http://schemas.microsoft.com/office/drawing/2014/main" val="10008"/>
                  </a:ext>
                </a:extLst>
              </a:tr>
              <a:tr h="259975">
                <a:tc>
                  <a:txBody>
                    <a:bodyPr/>
                    <a:lstStyle/>
                    <a:p>
                      <a:pPr algn="ctr">
                        <a:lnSpc>
                          <a:spcPct val="115000"/>
                        </a:lnSpc>
                        <a:spcBef>
                          <a:spcPts val="1000"/>
                        </a:spcBef>
                        <a:defRPr sz="1800" b="0">
                          <a:solidFill>
                            <a:srgbClr val="000000"/>
                          </a:solidFill>
                        </a:defRPr>
                      </a:pPr>
                      <a:r>
                        <a:rPr sz="1400" b="1">
                          <a:solidFill>
                            <a:srgbClr val="FFFFFF"/>
                          </a:solidFill>
                        </a:rPr>
                        <a:t>Año 2020</a:t>
                      </a:r>
                    </a:p>
                  </a:txBody>
                  <a:tcPr marL="0" marR="0" marT="0" marB="0" anchor="b" horzOverflow="overflow"/>
                </a:tc>
                <a:tc>
                  <a:txBody>
                    <a:bodyPr/>
                    <a:lstStyle/>
                    <a:p>
                      <a:pPr>
                        <a:lnSpc>
                          <a:spcPct val="115000"/>
                        </a:lnSpc>
                        <a:spcBef>
                          <a:spcPts val="1000"/>
                        </a:spcBef>
                        <a:defRPr sz="1800"/>
                      </a:pPr>
                      <a:r>
                        <a:t> </a:t>
                      </a:r>
                    </a:p>
                  </a:txBody>
                  <a:tcPr marL="0" marR="0" marT="0" marB="0" horzOverflow="overflow"/>
                </a:tc>
                <a:extLst>
                  <a:ext uri="{0D108BD9-81ED-4DB2-BD59-A6C34878D82A}">
                    <a16:rowId xmlns:a16="http://schemas.microsoft.com/office/drawing/2014/main" val="10009"/>
                  </a:ext>
                </a:extLst>
              </a:tr>
              <a:tr h="259975">
                <a:tc>
                  <a:txBody>
                    <a:bodyPr/>
                    <a:lstStyle/>
                    <a:p>
                      <a:pPr algn="ctr">
                        <a:lnSpc>
                          <a:spcPct val="115000"/>
                        </a:lnSpc>
                        <a:spcBef>
                          <a:spcPts val="1000"/>
                        </a:spcBef>
                        <a:defRPr sz="1800" b="0">
                          <a:solidFill>
                            <a:srgbClr val="000000"/>
                          </a:solidFill>
                        </a:defRPr>
                      </a:pPr>
                      <a:r>
                        <a:rPr sz="1400" b="1">
                          <a:solidFill>
                            <a:srgbClr val="FFFFFF"/>
                          </a:solidFill>
                        </a:rPr>
                        <a:t>Línea de Acción</a:t>
                      </a:r>
                    </a:p>
                  </a:txBody>
                  <a:tcPr marL="0" marR="0" marT="0" marB="0" anchor="b" horzOverflow="overflow"/>
                </a:tc>
                <a:tc>
                  <a:txBody>
                    <a:bodyPr/>
                    <a:lstStyle/>
                    <a:p>
                      <a:pPr>
                        <a:lnSpc>
                          <a:spcPct val="115000"/>
                        </a:lnSpc>
                        <a:spcBef>
                          <a:spcPts val="1000"/>
                        </a:spcBef>
                        <a:defRPr sz="1800"/>
                      </a:pPr>
                      <a:r>
                        <a:t>Recursos Asignados</a:t>
                      </a:r>
                    </a:p>
                  </a:txBody>
                  <a:tcPr marL="0" marR="0" marT="0" marB="0" horzOverflow="overflow"/>
                </a:tc>
                <a:extLst>
                  <a:ext uri="{0D108BD9-81ED-4DB2-BD59-A6C34878D82A}">
                    <a16:rowId xmlns:a16="http://schemas.microsoft.com/office/drawing/2014/main" val="10010"/>
                  </a:ext>
                </a:extLst>
              </a:tr>
              <a:tr h="259975">
                <a:tc>
                  <a:txBody>
                    <a:bodyPr/>
                    <a:lstStyle/>
                    <a:p>
                      <a:pPr algn="just">
                        <a:lnSpc>
                          <a:spcPct val="115000"/>
                        </a:lnSpc>
                        <a:spcBef>
                          <a:spcPts val="1000"/>
                        </a:spcBef>
                        <a:defRPr sz="1800" b="0">
                          <a:solidFill>
                            <a:srgbClr val="000000"/>
                          </a:solidFill>
                        </a:defRPr>
                      </a:pPr>
                      <a:r>
                        <a:rPr sz="1400" b="1">
                          <a:solidFill>
                            <a:srgbClr val="FFFFFF"/>
                          </a:solidFill>
                        </a:rPr>
                        <a:t>Atención inmediata</a:t>
                      </a:r>
                    </a:p>
                  </a:txBody>
                  <a:tcPr marL="0" marR="0" marT="0" marB="0" anchor="b" horzOverflow="overflow"/>
                </a:tc>
                <a:tc>
                  <a:txBody>
                    <a:bodyPr/>
                    <a:lstStyle/>
                    <a:p>
                      <a:pPr>
                        <a:lnSpc>
                          <a:spcPct val="115000"/>
                        </a:lnSpc>
                        <a:spcBef>
                          <a:spcPts val="1000"/>
                        </a:spcBef>
                        <a:defRPr sz="1800"/>
                      </a:pPr>
                      <a:r>
                        <a:t>$ 27.068</a:t>
                      </a:r>
                    </a:p>
                  </a:txBody>
                  <a:tcPr marL="0" marR="0" marT="0" marB="0" horzOverflow="overflow"/>
                </a:tc>
                <a:extLst>
                  <a:ext uri="{0D108BD9-81ED-4DB2-BD59-A6C34878D82A}">
                    <a16:rowId xmlns:a16="http://schemas.microsoft.com/office/drawing/2014/main" val="10011"/>
                  </a:ext>
                </a:extLst>
              </a:tr>
              <a:tr h="259975">
                <a:tc>
                  <a:txBody>
                    <a:bodyPr/>
                    <a:lstStyle/>
                    <a:p>
                      <a:pPr algn="just">
                        <a:lnSpc>
                          <a:spcPct val="115000"/>
                        </a:lnSpc>
                        <a:spcBef>
                          <a:spcPts val="1000"/>
                        </a:spcBef>
                        <a:defRPr sz="1800" b="0">
                          <a:solidFill>
                            <a:srgbClr val="000000"/>
                          </a:solidFill>
                        </a:defRPr>
                      </a:pPr>
                      <a:r>
                        <a:rPr sz="1400" b="1">
                          <a:solidFill>
                            <a:srgbClr val="FFFFFF"/>
                          </a:solidFill>
                        </a:rPr>
                        <a:t>Proyectos Productivos</a:t>
                      </a:r>
                    </a:p>
                  </a:txBody>
                  <a:tcPr marL="0" marR="0" marT="0" marB="0" anchor="b" horzOverflow="overflow"/>
                </a:tc>
                <a:tc>
                  <a:txBody>
                    <a:bodyPr/>
                    <a:lstStyle/>
                    <a:p>
                      <a:pPr>
                        <a:lnSpc>
                          <a:spcPct val="115000"/>
                        </a:lnSpc>
                        <a:spcBef>
                          <a:spcPts val="1000"/>
                        </a:spcBef>
                        <a:defRPr sz="1800"/>
                      </a:pPr>
                      <a:r>
                        <a:t>$  5.393</a:t>
                      </a:r>
                    </a:p>
                  </a:txBody>
                  <a:tcPr marL="0" marR="0" marT="0" marB="0" horzOverflow="overflow"/>
                </a:tc>
                <a:extLst>
                  <a:ext uri="{0D108BD9-81ED-4DB2-BD59-A6C34878D82A}">
                    <a16:rowId xmlns:a16="http://schemas.microsoft.com/office/drawing/2014/main" val="10012"/>
                  </a:ext>
                </a:extLst>
              </a:tr>
              <a:tr h="259975">
                <a:tc>
                  <a:txBody>
                    <a:bodyPr/>
                    <a:lstStyle/>
                    <a:p>
                      <a:pPr algn="just">
                        <a:lnSpc>
                          <a:spcPct val="115000"/>
                        </a:lnSpc>
                        <a:spcBef>
                          <a:spcPts val="1000"/>
                        </a:spcBef>
                        <a:defRPr sz="1800" b="0">
                          <a:solidFill>
                            <a:srgbClr val="000000"/>
                          </a:solidFill>
                        </a:defRPr>
                      </a:pPr>
                      <a:r>
                        <a:rPr sz="1400" b="1">
                          <a:solidFill>
                            <a:srgbClr val="FFFFFF"/>
                          </a:solidFill>
                        </a:rPr>
                        <a:t>Monitoreo</a:t>
                      </a:r>
                    </a:p>
                  </a:txBody>
                  <a:tcPr marL="0" marR="0" marT="0" marB="0" anchor="b" horzOverflow="overflow"/>
                </a:tc>
                <a:tc>
                  <a:txBody>
                    <a:bodyPr/>
                    <a:lstStyle/>
                    <a:p>
                      <a:pPr marL="99060" indent="-99060">
                        <a:lnSpc>
                          <a:spcPct val="115000"/>
                        </a:lnSpc>
                        <a:spcBef>
                          <a:spcPts val="1000"/>
                        </a:spcBef>
                        <a:defRPr sz="1800"/>
                      </a:pPr>
                      <a:r>
                        <a:t>  $    0</a:t>
                      </a:r>
                    </a:p>
                  </a:txBody>
                  <a:tcPr marL="0" marR="0" marT="0" marB="0" horzOverflow="overflow"/>
                </a:tc>
                <a:extLst>
                  <a:ext uri="{0D108BD9-81ED-4DB2-BD59-A6C34878D82A}">
                    <a16:rowId xmlns:a16="http://schemas.microsoft.com/office/drawing/2014/main" val="10013"/>
                  </a:ext>
                </a:extLst>
              </a:tr>
              <a:tr h="259975">
                <a:tc>
                  <a:txBody>
                    <a:bodyPr/>
                    <a:lstStyle/>
                    <a:p>
                      <a:pPr algn="just">
                        <a:lnSpc>
                          <a:spcPct val="115000"/>
                        </a:lnSpc>
                        <a:spcBef>
                          <a:spcPts val="1000"/>
                        </a:spcBef>
                        <a:defRPr sz="1800" b="0">
                          <a:solidFill>
                            <a:srgbClr val="000000"/>
                          </a:solidFill>
                        </a:defRPr>
                      </a:pPr>
                      <a:r>
                        <a:rPr sz="1400" b="1">
                          <a:solidFill>
                            <a:srgbClr val="FFFFFF"/>
                          </a:solidFill>
                        </a:rPr>
                        <a:t>Funcionamiento</a:t>
                      </a:r>
                    </a:p>
                  </a:txBody>
                  <a:tcPr marL="0" marR="0" marT="0" marB="0" anchor="b" horzOverflow="overflow"/>
                </a:tc>
                <a:tc>
                  <a:txBody>
                    <a:bodyPr/>
                    <a:lstStyle/>
                    <a:p>
                      <a:pPr>
                        <a:lnSpc>
                          <a:spcPct val="115000"/>
                        </a:lnSpc>
                        <a:spcBef>
                          <a:spcPts val="1000"/>
                        </a:spcBef>
                        <a:defRPr sz="1800"/>
                      </a:pPr>
                      <a:r>
                        <a:t>  $    8.538</a:t>
                      </a:r>
                    </a:p>
                  </a:txBody>
                  <a:tcPr marL="0" marR="0" marT="0" marB="0" horzOverflow="overflow"/>
                </a:tc>
                <a:extLst>
                  <a:ext uri="{0D108BD9-81ED-4DB2-BD59-A6C34878D82A}">
                    <a16:rowId xmlns:a16="http://schemas.microsoft.com/office/drawing/2014/main" val="10014"/>
                  </a:ext>
                </a:extLst>
              </a:tr>
              <a:tr h="259975">
                <a:tc>
                  <a:txBody>
                    <a:bodyPr/>
                    <a:lstStyle/>
                    <a:p>
                      <a:pPr algn="just">
                        <a:lnSpc>
                          <a:spcPct val="115000"/>
                        </a:lnSpc>
                        <a:spcBef>
                          <a:spcPts val="1000"/>
                        </a:spcBef>
                        <a:defRPr sz="1800" b="0">
                          <a:solidFill>
                            <a:srgbClr val="000000"/>
                          </a:solidFill>
                        </a:defRPr>
                      </a:pPr>
                      <a:r>
                        <a:rPr sz="1400" b="1">
                          <a:solidFill>
                            <a:srgbClr val="FFFFFF"/>
                          </a:solidFill>
                        </a:rPr>
                        <a:t>Nuevos modelos de Sustitución</a:t>
                      </a:r>
                    </a:p>
                  </a:txBody>
                  <a:tcPr marL="0" marR="0" marT="0" marB="0" anchor="b" horzOverflow="overflow"/>
                </a:tc>
                <a:tc>
                  <a:txBody>
                    <a:bodyPr/>
                    <a:lstStyle/>
                    <a:p>
                      <a:pPr>
                        <a:lnSpc>
                          <a:spcPct val="115000"/>
                        </a:lnSpc>
                        <a:spcBef>
                          <a:spcPts val="1000"/>
                        </a:spcBef>
                        <a:defRPr sz="1800"/>
                      </a:pPr>
                      <a:r>
                        <a:t>          $ 0</a:t>
                      </a:r>
                    </a:p>
                  </a:txBody>
                  <a:tcPr marL="0" marR="0" marT="0" marB="0" horzOverflow="overflow"/>
                </a:tc>
                <a:extLst>
                  <a:ext uri="{0D108BD9-81ED-4DB2-BD59-A6C34878D82A}">
                    <a16:rowId xmlns:a16="http://schemas.microsoft.com/office/drawing/2014/main" val="10015"/>
                  </a:ext>
                </a:extLst>
              </a:tr>
              <a:tr h="259975">
                <a:tc>
                  <a:txBody>
                    <a:bodyPr/>
                    <a:lstStyle/>
                    <a:p>
                      <a:pPr algn="just">
                        <a:lnSpc>
                          <a:spcPct val="115000"/>
                        </a:lnSpc>
                        <a:spcBef>
                          <a:spcPts val="1000"/>
                        </a:spcBef>
                        <a:defRPr sz="1800" b="0">
                          <a:solidFill>
                            <a:srgbClr val="000000"/>
                          </a:solidFill>
                        </a:defRPr>
                      </a:pPr>
                      <a:r>
                        <a:rPr sz="1400" b="1">
                          <a:solidFill>
                            <a:srgbClr val="FFFFFF"/>
                          </a:solidFill>
                        </a:rPr>
                        <a:t>Total general</a:t>
                      </a:r>
                    </a:p>
                  </a:txBody>
                  <a:tcPr marL="0" marR="0" marT="0" marB="0" anchor="b" horzOverflow="overflow"/>
                </a:tc>
                <a:tc>
                  <a:txBody>
                    <a:bodyPr/>
                    <a:lstStyle/>
                    <a:p>
                      <a:pPr>
                        <a:lnSpc>
                          <a:spcPct val="115000"/>
                        </a:lnSpc>
                        <a:spcBef>
                          <a:spcPts val="1000"/>
                        </a:spcBef>
                        <a:defRPr sz="1800"/>
                      </a:pPr>
                      <a:r>
                        <a:rPr b="1" dirty="0"/>
                        <a:t>$ 41.000</a:t>
                      </a:r>
                    </a:p>
                  </a:txBody>
                  <a:tcPr marL="0" marR="0" marT="0" marB="0" horzOverflow="overflow"/>
                </a:tc>
                <a:extLst>
                  <a:ext uri="{0D108BD9-81ED-4DB2-BD59-A6C34878D82A}">
                    <a16:rowId xmlns:a16="http://schemas.microsoft.com/office/drawing/2014/main" val="10016"/>
                  </a:ext>
                </a:extLst>
              </a:tr>
            </a:tbl>
          </a:graphicData>
        </a:graphic>
      </p:graphicFrame>
      <p:sp>
        <p:nvSpPr>
          <p:cNvPr id="123" name="CuadroTexto 5"/>
          <p:cNvSpPr txBox="1"/>
          <p:nvPr/>
        </p:nvSpPr>
        <p:spPr>
          <a:xfrm>
            <a:off x="9678708" y="1222887"/>
            <a:ext cx="1669285" cy="225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a:lvl1pPr>
          </a:lstStyle>
          <a:p>
            <a:r>
              <a:rPr dirty="0" err="1"/>
              <a:t>Cifras</a:t>
            </a:r>
            <a:r>
              <a:rPr dirty="0"/>
              <a:t> </a:t>
            </a:r>
            <a:r>
              <a:rPr dirty="0" err="1"/>
              <a:t>en</a:t>
            </a:r>
            <a:r>
              <a:rPr dirty="0"/>
              <a:t> </a:t>
            </a:r>
            <a:r>
              <a:rPr dirty="0" err="1"/>
              <a:t>millones</a:t>
            </a:r>
            <a:r>
              <a:rPr dirty="0"/>
              <a:t> de pesos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adroTexto 2"/>
          <p:cNvSpPr txBox="1"/>
          <p:nvPr/>
        </p:nvSpPr>
        <p:spPr>
          <a:xfrm>
            <a:off x="5871593" y="135075"/>
            <a:ext cx="6183246"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solidFill>
                  <a:srgbClr val="05548B"/>
                </a:solidFill>
                <a:latin typeface="Work Sans"/>
                <a:ea typeface="Work Sans"/>
                <a:cs typeface="Work Sans"/>
                <a:sym typeface="Work Sans"/>
              </a:defRPr>
            </a:lvl1pPr>
          </a:lstStyle>
          <a:p>
            <a:r>
              <a:t>Ejecución Presupuestal 2019</a:t>
            </a:r>
          </a:p>
        </p:txBody>
      </p:sp>
      <p:sp>
        <p:nvSpPr>
          <p:cNvPr id="126" name="CuadroTexto 6"/>
          <p:cNvSpPr txBox="1"/>
          <p:nvPr/>
        </p:nvSpPr>
        <p:spPr>
          <a:xfrm>
            <a:off x="1868038" y="5373997"/>
            <a:ext cx="9764636" cy="770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15000"/>
              </a:lnSpc>
              <a:spcBef>
                <a:spcPts val="1000"/>
              </a:spcBef>
              <a:defRPr sz="2000">
                <a:latin typeface="Arial"/>
                <a:ea typeface="Arial"/>
                <a:cs typeface="Arial"/>
                <a:sym typeface="Arial"/>
              </a:defRPr>
            </a:pPr>
            <a:r>
              <a:rPr dirty="0"/>
              <a:t>Con </a:t>
            </a:r>
            <a:r>
              <a:rPr dirty="0" err="1"/>
              <a:t>corte</a:t>
            </a:r>
            <a:r>
              <a:rPr dirty="0"/>
              <a:t> a 31 de </a:t>
            </a:r>
            <a:r>
              <a:rPr dirty="0" err="1"/>
              <a:t>julio</a:t>
            </a:r>
            <a:r>
              <a:rPr dirty="0"/>
              <a:t> de 2020, la </a:t>
            </a:r>
            <a:r>
              <a:rPr dirty="0" err="1"/>
              <a:t>ejecución</a:t>
            </a:r>
            <a:r>
              <a:rPr dirty="0"/>
              <a:t> </a:t>
            </a:r>
            <a:r>
              <a:rPr dirty="0" err="1"/>
              <a:t>presupuestal</a:t>
            </a:r>
            <a:r>
              <a:rPr dirty="0"/>
              <a:t> </a:t>
            </a:r>
            <a:r>
              <a:rPr dirty="0" err="1"/>
              <a:t>corresponde</a:t>
            </a:r>
            <a:r>
              <a:rPr dirty="0"/>
              <a:t> al </a:t>
            </a:r>
            <a:r>
              <a:rPr b="1" dirty="0"/>
              <a:t>100%</a:t>
            </a:r>
            <a:r>
              <a:rPr dirty="0"/>
              <a:t> de los </a:t>
            </a:r>
            <a:r>
              <a:rPr dirty="0" err="1"/>
              <a:t>recursos</a:t>
            </a:r>
            <a:r>
              <a:rPr dirty="0"/>
              <a:t> que </a:t>
            </a:r>
            <a:r>
              <a:rPr dirty="0" err="1"/>
              <a:t>conformaron</a:t>
            </a:r>
            <a:r>
              <a:rPr dirty="0"/>
              <a:t> el Plan </a:t>
            </a:r>
            <a:r>
              <a:rPr dirty="0" err="1"/>
              <a:t>Operativo</a:t>
            </a:r>
            <a:r>
              <a:rPr dirty="0"/>
              <a:t> </a:t>
            </a:r>
            <a:r>
              <a:rPr dirty="0" err="1"/>
              <a:t>Anual</a:t>
            </a:r>
            <a:r>
              <a:rPr dirty="0"/>
              <a:t> de 2019</a:t>
            </a:r>
            <a:r>
              <a:rPr lang="es-ES" dirty="0"/>
              <a:t>.</a:t>
            </a:r>
            <a:endParaRPr dirty="0"/>
          </a:p>
        </p:txBody>
      </p:sp>
      <p:graphicFrame>
        <p:nvGraphicFramePr>
          <p:cNvPr id="127" name="Tabla 7"/>
          <p:cNvGraphicFramePr/>
          <p:nvPr/>
        </p:nvGraphicFramePr>
        <p:xfrm>
          <a:off x="2059938" y="1566142"/>
          <a:ext cx="9095742" cy="3493536"/>
        </p:xfrm>
        <a:graphic>
          <a:graphicData uri="http://schemas.openxmlformats.org/drawingml/2006/table">
            <a:tbl>
              <a:tblPr firstRow="1" bandRow="1">
                <a:tableStyleId>{4C3C2611-4C71-4FC5-86AE-919BDF0F9419}</a:tableStyleId>
              </a:tblPr>
              <a:tblGrid>
                <a:gridCol w="4122001">
                  <a:extLst>
                    <a:ext uri="{9D8B030D-6E8A-4147-A177-3AD203B41FA5}">
                      <a16:colId xmlns:a16="http://schemas.microsoft.com/office/drawing/2014/main" val="20000"/>
                    </a:ext>
                  </a:extLst>
                </a:gridCol>
                <a:gridCol w="2146437">
                  <a:extLst>
                    <a:ext uri="{9D8B030D-6E8A-4147-A177-3AD203B41FA5}">
                      <a16:colId xmlns:a16="http://schemas.microsoft.com/office/drawing/2014/main" val="20001"/>
                    </a:ext>
                  </a:extLst>
                </a:gridCol>
                <a:gridCol w="2827304">
                  <a:extLst>
                    <a:ext uri="{9D8B030D-6E8A-4147-A177-3AD203B41FA5}">
                      <a16:colId xmlns:a16="http://schemas.microsoft.com/office/drawing/2014/main" val="20002"/>
                    </a:ext>
                  </a:extLst>
                </a:gridCol>
              </a:tblGrid>
              <a:tr h="389740">
                <a:tc gridSpan="3">
                  <a:txBody>
                    <a:bodyPr/>
                    <a:lstStyle/>
                    <a:p>
                      <a:pPr algn="ctr">
                        <a:lnSpc>
                          <a:spcPct val="115000"/>
                        </a:lnSpc>
                        <a:spcBef>
                          <a:spcPts val="1000"/>
                        </a:spcBef>
                        <a:defRPr sz="1800" b="0">
                          <a:solidFill>
                            <a:srgbClr val="000000"/>
                          </a:solidFill>
                        </a:defRPr>
                      </a:pPr>
                      <a:r>
                        <a:rPr b="1">
                          <a:solidFill>
                            <a:srgbClr val="FFFFFF"/>
                          </a:solidFill>
                          <a:latin typeface="Arial"/>
                          <a:ea typeface="Arial"/>
                          <a:cs typeface="Arial"/>
                          <a:sym typeface="Arial"/>
                        </a:rPr>
                        <a:t>Año 2019</a:t>
                      </a:r>
                    </a:p>
                  </a:txBody>
                  <a:tcPr marL="0" marR="0" marT="0" marB="0" anchor="ctr" horzOverflow="overflow"/>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89740">
                <a:tc>
                  <a:txBody>
                    <a:bodyPr/>
                    <a:lstStyle/>
                    <a:p>
                      <a:pPr algn="l">
                        <a:lnSpc>
                          <a:spcPct val="115000"/>
                        </a:lnSpc>
                        <a:spcBef>
                          <a:spcPts val="1000"/>
                        </a:spcBef>
                        <a:defRPr sz="1800"/>
                      </a:pPr>
                      <a:r>
                        <a:rPr b="1">
                          <a:solidFill>
                            <a:srgbClr val="FFFFFF"/>
                          </a:solidFill>
                          <a:latin typeface="Arial"/>
                          <a:ea typeface="Arial"/>
                          <a:cs typeface="Arial"/>
                          <a:sym typeface="Arial"/>
                        </a:rPr>
                        <a:t>Línea de Acción</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Total Recursos </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Recursos obligados</a:t>
                      </a:r>
                    </a:p>
                  </a:txBody>
                  <a:tcPr marL="0" marR="0" marT="0" marB="0" anchor="ctr" horzOverflow="overflow"/>
                </a:tc>
                <a:extLst>
                  <a:ext uri="{0D108BD9-81ED-4DB2-BD59-A6C34878D82A}">
                    <a16:rowId xmlns:a16="http://schemas.microsoft.com/office/drawing/2014/main" val="10001"/>
                  </a:ext>
                </a:extLst>
              </a:tr>
              <a:tr h="389740">
                <a:tc>
                  <a:txBody>
                    <a:bodyPr/>
                    <a:lstStyle/>
                    <a:p>
                      <a:pPr algn="ctr">
                        <a:lnSpc>
                          <a:spcPct val="115000"/>
                        </a:lnSpc>
                        <a:spcBef>
                          <a:spcPts val="1000"/>
                        </a:spcBef>
                        <a:defRPr sz="1800"/>
                      </a:pPr>
                      <a:r>
                        <a:rPr b="1">
                          <a:solidFill>
                            <a:srgbClr val="FFFFFF"/>
                          </a:solidFill>
                          <a:latin typeface="Arial"/>
                          <a:ea typeface="Arial"/>
                          <a:cs typeface="Arial"/>
                          <a:sym typeface="Arial"/>
                        </a:rPr>
                        <a:t>Atención inmediata</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$ 373.808</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$ 373.808</a:t>
                      </a:r>
                    </a:p>
                  </a:txBody>
                  <a:tcPr marL="0" marR="0" marT="0" marB="0" anchor="ctr" horzOverflow="overflow"/>
                </a:tc>
                <a:extLst>
                  <a:ext uri="{0D108BD9-81ED-4DB2-BD59-A6C34878D82A}">
                    <a16:rowId xmlns:a16="http://schemas.microsoft.com/office/drawing/2014/main" val="10002"/>
                  </a:ext>
                </a:extLst>
              </a:tr>
              <a:tr h="389740">
                <a:tc>
                  <a:txBody>
                    <a:bodyPr/>
                    <a:lstStyle/>
                    <a:p>
                      <a:pPr algn="ctr">
                        <a:lnSpc>
                          <a:spcPct val="115000"/>
                        </a:lnSpc>
                        <a:spcBef>
                          <a:spcPts val="1000"/>
                        </a:spcBef>
                        <a:defRPr sz="1800"/>
                      </a:pPr>
                      <a:r>
                        <a:rPr b="1">
                          <a:solidFill>
                            <a:srgbClr val="FFFFFF"/>
                          </a:solidFill>
                          <a:latin typeface="Arial"/>
                          <a:ea typeface="Arial"/>
                          <a:cs typeface="Arial"/>
                          <a:sym typeface="Arial"/>
                        </a:rPr>
                        <a:t>Proyectos Productivos</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$ 215.193</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$ 215.193</a:t>
                      </a:r>
                    </a:p>
                  </a:txBody>
                  <a:tcPr marL="0" marR="0" marT="0" marB="0" anchor="ctr" horzOverflow="overflow"/>
                </a:tc>
                <a:extLst>
                  <a:ext uri="{0D108BD9-81ED-4DB2-BD59-A6C34878D82A}">
                    <a16:rowId xmlns:a16="http://schemas.microsoft.com/office/drawing/2014/main" val="10003"/>
                  </a:ext>
                </a:extLst>
              </a:tr>
              <a:tr h="389740">
                <a:tc>
                  <a:txBody>
                    <a:bodyPr/>
                    <a:lstStyle/>
                    <a:p>
                      <a:pPr algn="ctr">
                        <a:lnSpc>
                          <a:spcPct val="115000"/>
                        </a:lnSpc>
                        <a:spcBef>
                          <a:spcPts val="1000"/>
                        </a:spcBef>
                        <a:defRPr sz="1800"/>
                      </a:pPr>
                      <a:r>
                        <a:rPr b="1">
                          <a:solidFill>
                            <a:srgbClr val="FFFFFF"/>
                          </a:solidFill>
                          <a:latin typeface="Arial"/>
                          <a:ea typeface="Arial"/>
                          <a:cs typeface="Arial"/>
                          <a:sym typeface="Arial"/>
                        </a:rPr>
                        <a:t>Monitoreo</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$ 6.374</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$ 6.374</a:t>
                      </a:r>
                    </a:p>
                  </a:txBody>
                  <a:tcPr marL="0" marR="0" marT="0" marB="0" anchor="ctr" horzOverflow="overflow"/>
                </a:tc>
                <a:extLst>
                  <a:ext uri="{0D108BD9-81ED-4DB2-BD59-A6C34878D82A}">
                    <a16:rowId xmlns:a16="http://schemas.microsoft.com/office/drawing/2014/main" val="10004"/>
                  </a:ext>
                </a:extLst>
              </a:tr>
              <a:tr h="577548">
                <a:tc>
                  <a:txBody>
                    <a:bodyPr/>
                    <a:lstStyle/>
                    <a:p>
                      <a:pPr algn="ctr">
                        <a:lnSpc>
                          <a:spcPct val="115000"/>
                        </a:lnSpc>
                        <a:spcBef>
                          <a:spcPts val="1000"/>
                        </a:spcBef>
                        <a:defRPr sz="1800"/>
                      </a:pPr>
                      <a:r>
                        <a:rPr b="1">
                          <a:solidFill>
                            <a:srgbClr val="FFFFFF"/>
                          </a:solidFill>
                          <a:latin typeface="Arial"/>
                          <a:ea typeface="Arial"/>
                          <a:cs typeface="Arial"/>
                          <a:sym typeface="Arial"/>
                        </a:rPr>
                        <a:t>Funcionamiento de la dirección</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$ 18.578</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$ 18.578</a:t>
                      </a:r>
                    </a:p>
                  </a:txBody>
                  <a:tcPr marL="0" marR="0" marT="0" marB="0" anchor="ctr" horzOverflow="overflow"/>
                </a:tc>
                <a:extLst>
                  <a:ext uri="{0D108BD9-81ED-4DB2-BD59-A6C34878D82A}">
                    <a16:rowId xmlns:a16="http://schemas.microsoft.com/office/drawing/2014/main" val="10005"/>
                  </a:ext>
                </a:extLst>
              </a:tr>
              <a:tr h="577548">
                <a:tc>
                  <a:txBody>
                    <a:bodyPr/>
                    <a:lstStyle/>
                    <a:p>
                      <a:pPr algn="ctr">
                        <a:lnSpc>
                          <a:spcPct val="115000"/>
                        </a:lnSpc>
                        <a:spcBef>
                          <a:spcPts val="1000"/>
                        </a:spcBef>
                        <a:defRPr sz="1800"/>
                      </a:pPr>
                      <a:r>
                        <a:rPr b="1">
                          <a:solidFill>
                            <a:srgbClr val="FFFFFF"/>
                          </a:solidFill>
                          <a:latin typeface="Arial"/>
                          <a:ea typeface="Arial"/>
                          <a:cs typeface="Arial"/>
                          <a:sym typeface="Arial"/>
                        </a:rPr>
                        <a:t>Nuevos modelos de Sustitución</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$ 0</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$ 0</a:t>
                      </a:r>
                    </a:p>
                  </a:txBody>
                  <a:tcPr marL="0" marR="0" marT="0" marB="0" anchor="ctr" horzOverflow="overflow"/>
                </a:tc>
                <a:extLst>
                  <a:ext uri="{0D108BD9-81ED-4DB2-BD59-A6C34878D82A}">
                    <a16:rowId xmlns:a16="http://schemas.microsoft.com/office/drawing/2014/main" val="10006"/>
                  </a:ext>
                </a:extLst>
              </a:tr>
              <a:tr h="389740">
                <a:tc>
                  <a:txBody>
                    <a:bodyPr/>
                    <a:lstStyle/>
                    <a:p>
                      <a:pPr algn="ctr">
                        <a:lnSpc>
                          <a:spcPct val="115000"/>
                        </a:lnSpc>
                        <a:spcBef>
                          <a:spcPts val="1000"/>
                        </a:spcBef>
                        <a:defRPr sz="1800"/>
                      </a:pPr>
                      <a:r>
                        <a:rPr b="1">
                          <a:solidFill>
                            <a:srgbClr val="FFFFFF"/>
                          </a:solidFill>
                          <a:latin typeface="Arial"/>
                          <a:ea typeface="Arial"/>
                          <a:cs typeface="Arial"/>
                          <a:sym typeface="Arial"/>
                        </a:rPr>
                        <a:t>Total general</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$ 613.954</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$ 613.954</a:t>
                      </a:r>
                    </a:p>
                  </a:txBody>
                  <a:tcPr marL="0" marR="0" marT="0" marB="0" anchor="ctr" horzOverflow="overflow"/>
                </a:tc>
                <a:extLst>
                  <a:ext uri="{0D108BD9-81ED-4DB2-BD59-A6C34878D82A}">
                    <a16:rowId xmlns:a16="http://schemas.microsoft.com/office/drawing/2014/main" val="10007"/>
                  </a:ext>
                </a:extLst>
              </a:tr>
            </a:tbl>
          </a:graphicData>
        </a:graphic>
      </p:graphicFrame>
      <p:sp>
        <p:nvSpPr>
          <p:cNvPr id="2" name="CuadroTexto 5">
            <a:extLst>
              <a:ext uri="{FF2B5EF4-FFF2-40B4-BE49-F238E27FC236}">
                <a16:creationId xmlns:a16="http://schemas.microsoft.com/office/drawing/2014/main" id="{88FFF3EC-3FB3-419F-8DED-EA895FAC7A17}"/>
              </a:ext>
            </a:extLst>
          </p:cNvPr>
          <p:cNvSpPr txBox="1"/>
          <p:nvPr/>
        </p:nvSpPr>
        <p:spPr>
          <a:xfrm>
            <a:off x="9678708" y="1222887"/>
            <a:ext cx="1669285"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lvl1pPr>
          </a:lstStyle>
          <a:p>
            <a:r>
              <a:rPr dirty="0" err="1"/>
              <a:t>Cifras</a:t>
            </a:r>
            <a:r>
              <a:rPr dirty="0"/>
              <a:t> </a:t>
            </a:r>
            <a:r>
              <a:rPr dirty="0" err="1"/>
              <a:t>en</a:t>
            </a:r>
            <a:r>
              <a:rPr dirty="0"/>
              <a:t> </a:t>
            </a:r>
            <a:r>
              <a:rPr dirty="0" err="1"/>
              <a:t>millones</a:t>
            </a:r>
            <a:r>
              <a:rPr dirty="0"/>
              <a:t> de pesos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adroTexto 2"/>
          <p:cNvSpPr txBox="1"/>
          <p:nvPr/>
        </p:nvSpPr>
        <p:spPr>
          <a:xfrm>
            <a:off x="5871593" y="135075"/>
            <a:ext cx="6183246"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solidFill>
                  <a:srgbClr val="05548B"/>
                </a:solidFill>
                <a:latin typeface="Work Sans"/>
                <a:ea typeface="Work Sans"/>
                <a:cs typeface="Work Sans"/>
                <a:sym typeface="Work Sans"/>
              </a:defRPr>
            </a:lvl1pPr>
          </a:lstStyle>
          <a:p>
            <a:r>
              <a:t>Ejecución Presupuestal 2020</a:t>
            </a:r>
          </a:p>
        </p:txBody>
      </p:sp>
      <p:sp>
        <p:nvSpPr>
          <p:cNvPr id="130" name="CuadroTexto 5"/>
          <p:cNvSpPr txBox="1"/>
          <p:nvPr/>
        </p:nvSpPr>
        <p:spPr>
          <a:xfrm>
            <a:off x="2080260" y="5366503"/>
            <a:ext cx="10111740" cy="770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lnSpc>
                <a:spcPct val="115000"/>
              </a:lnSpc>
              <a:spcBef>
                <a:spcPts val="1000"/>
              </a:spcBef>
              <a:defRPr>
                <a:latin typeface="Arial"/>
                <a:ea typeface="Arial"/>
                <a:cs typeface="Arial"/>
                <a:sym typeface="Arial"/>
              </a:defRPr>
            </a:pPr>
            <a:r>
              <a:rPr sz="2000" dirty="0"/>
              <a:t>Con </a:t>
            </a:r>
            <a:r>
              <a:rPr sz="2000" dirty="0" err="1"/>
              <a:t>corte</a:t>
            </a:r>
            <a:r>
              <a:rPr sz="2000" dirty="0"/>
              <a:t> a 31 de </a:t>
            </a:r>
            <a:r>
              <a:rPr sz="2000" dirty="0" err="1"/>
              <a:t>julio</a:t>
            </a:r>
            <a:r>
              <a:rPr sz="2000" dirty="0"/>
              <a:t> de 2020, la </a:t>
            </a:r>
            <a:r>
              <a:rPr sz="2000" dirty="0" err="1"/>
              <a:t>ejecución</a:t>
            </a:r>
            <a:r>
              <a:rPr sz="2000" dirty="0"/>
              <a:t> </a:t>
            </a:r>
            <a:r>
              <a:rPr sz="2000" dirty="0" err="1"/>
              <a:t>presupuestal</a:t>
            </a:r>
            <a:r>
              <a:rPr sz="2000" dirty="0"/>
              <a:t> </a:t>
            </a:r>
            <a:r>
              <a:rPr sz="2000" dirty="0" err="1"/>
              <a:t>corresponde</a:t>
            </a:r>
            <a:r>
              <a:rPr sz="2000" dirty="0"/>
              <a:t> al </a:t>
            </a:r>
            <a:r>
              <a:rPr sz="2000" b="1" dirty="0"/>
              <a:t>61%</a:t>
            </a:r>
            <a:r>
              <a:rPr sz="2000" dirty="0"/>
              <a:t> de los </a:t>
            </a:r>
            <a:r>
              <a:rPr sz="2000" dirty="0" err="1"/>
              <a:t>recursos</a:t>
            </a:r>
            <a:r>
              <a:rPr sz="2000" dirty="0"/>
              <a:t> que </a:t>
            </a:r>
            <a:r>
              <a:rPr sz="2000" dirty="0" err="1"/>
              <a:t>conforman</a:t>
            </a:r>
            <a:r>
              <a:rPr sz="2000" dirty="0"/>
              <a:t> el Plan </a:t>
            </a:r>
            <a:r>
              <a:rPr sz="2000" dirty="0" err="1"/>
              <a:t>Operativo</a:t>
            </a:r>
            <a:r>
              <a:rPr sz="2000" dirty="0"/>
              <a:t> </a:t>
            </a:r>
            <a:r>
              <a:rPr sz="2000" dirty="0" err="1"/>
              <a:t>Anual</a:t>
            </a:r>
            <a:r>
              <a:rPr sz="2000" dirty="0"/>
              <a:t> de 2020.</a:t>
            </a:r>
          </a:p>
        </p:txBody>
      </p:sp>
      <p:graphicFrame>
        <p:nvGraphicFramePr>
          <p:cNvPr id="131" name="Tabla 3"/>
          <p:cNvGraphicFramePr/>
          <p:nvPr/>
        </p:nvGraphicFramePr>
        <p:xfrm>
          <a:off x="2034539" y="1491497"/>
          <a:ext cx="9100822" cy="3220720"/>
        </p:xfrm>
        <a:graphic>
          <a:graphicData uri="http://schemas.openxmlformats.org/drawingml/2006/table">
            <a:tbl>
              <a:tblPr firstRow="1" bandRow="1">
                <a:tableStyleId>{4C3C2611-4C71-4FC5-86AE-919BDF0F9419}</a:tableStyleId>
              </a:tblPr>
              <a:tblGrid>
                <a:gridCol w="4125228">
                  <a:extLst>
                    <a:ext uri="{9D8B030D-6E8A-4147-A177-3AD203B41FA5}">
                      <a16:colId xmlns:a16="http://schemas.microsoft.com/office/drawing/2014/main" val="20000"/>
                    </a:ext>
                  </a:extLst>
                </a:gridCol>
                <a:gridCol w="2147412">
                  <a:extLst>
                    <a:ext uri="{9D8B030D-6E8A-4147-A177-3AD203B41FA5}">
                      <a16:colId xmlns:a16="http://schemas.microsoft.com/office/drawing/2014/main" val="20001"/>
                    </a:ext>
                  </a:extLst>
                </a:gridCol>
                <a:gridCol w="2828182">
                  <a:extLst>
                    <a:ext uri="{9D8B030D-6E8A-4147-A177-3AD203B41FA5}">
                      <a16:colId xmlns:a16="http://schemas.microsoft.com/office/drawing/2014/main" val="20002"/>
                    </a:ext>
                  </a:extLst>
                </a:gridCol>
              </a:tblGrid>
              <a:tr h="402590">
                <a:tc gridSpan="3">
                  <a:txBody>
                    <a:bodyPr/>
                    <a:lstStyle/>
                    <a:p>
                      <a:pPr algn="ctr">
                        <a:lnSpc>
                          <a:spcPct val="115000"/>
                        </a:lnSpc>
                        <a:spcBef>
                          <a:spcPts val="1000"/>
                        </a:spcBef>
                        <a:defRPr sz="1800" b="0">
                          <a:solidFill>
                            <a:srgbClr val="000000"/>
                          </a:solidFill>
                        </a:defRPr>
                      </a:pPr>
                      <a:r>
                        <a:rPr b="1">
                          <a:solidFill>
                            <a:srgbClr val="FFFFFF"/>
                          </a:solidFill>
                          <a:latin typeface="Arial"/>
                          <a:ea typeface="Arial"/>
                          <a:cs typeface="Arial"/>
                          <a:sym typeface="Arial"/>
                        </a:rPr>
                        <a:t>Año 2020</a:t>
                      </a:r>
                    </a:p>
                  </a:txBody>
                  <a:tcPr marL="0" marR="0" marT="0" marB="0" anchor="ctr" horzOverflow="overflow"/>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02590">
                <a:tc>
                  <a:txBody>
                    <a:bodyPr/>
                    <a:lstStyle/>
                    <a:p>
                      <a:pPr algn="ctr">
                        <a:lnSpc>
                          <a:spcPct val="115000"/>
                        </a:lnSpc>
                        <a:spcBef>
                          <a:spcPts val="1000"/>
                        </a:spcBef>
                        <a:defRPr sz="1800"/>
                      </a:pPr>
                      <a:r>
                        <a:rPr b="1">
                          <a:solidFill>
                            <a:srgbClr val="FFFFFF"/>
                          </a:solidFill>
                        </a:rPr>
                        <a:t>Línea de Acción</a:t>
                      </a:r>
                    </a:p>
                  </a:txBody>
                  <a:tcPr marL="0" marR="0" marT="0" marB="0" anchor="ctr" horzOverflow="overflow">
                    <a:solidFill>
                      <a:schemeClr val="accent1"/>
                    </a:solidFill>
                  </a:tcPr>
                </a:tc>
                <a:tc>
                  <a:txBody>
                    <a:bodyPr/>
                    <a:lstStyle/>
                    <a:p>
                      <a:pPr algn="ctr">
                        <a:lnSpc>
                          <a:spcPct val="115000"/>
                        </a:lnSpc>
                        <a:spcBef>
                          <a:spcPts val="1000"/>
                        </a:spcBef>
                        <a:defRPr sz="1800"/>
                      </a:pPr>
                      <a:r>
                        <a:rPr>
                          <a:latin typeface="Arial"/>
                          <a:ea typeface="Arial"/>
                          <a:cs typeface="Arial"/>
                          <a:sym typeface="Arial"/>
                        </a:rPr>
                        <a:t>Total Recursos</a:t>
                      </a:r>
                    </a:p>
                  </a:txBody>
                  <a:tcPr marL="0" marR="0" marT="0" marB="0" anchor="ctr" horzOverflow="overflow"/>
                </a:tc>
                <a:tc>
                  <a:txBody>
                    <a:bodyPr/>
                    <a:lstStyle/>
                    <a:p>
                      <a:pPr algn="ctr">
                        <a:lnSpc>
                          <a:spcPct val="115000"/>
                        </a:lnSpc>
                        <a:spcBef>
                          <a:spcPts val="1000"/>
                        </a:spcBef>
                        <a:defRPr sz="1800"/>
                      </a:pPr>
                      <a:r>
                        <a:rPr>
                          <a:latin typeface="Arial"/>
                          <a:ea typeface="Arial"/>
                          <a:cs typeface="Arial"/>
                          <a:sym typeface="Arial"/>
                        </a:rPr>
                        <a:t>Recursos obligados</a:t>
                      </a:r>
                    </a:p>
                  </a:txBody>
                  <a:tcPr marL="0" marR="0" marT="0" marB="0" anchor="ctr" horzOverflow="overflow"/>
                </a:tc>
                <a:extLst>
                  <a:ext uri="{0D108BD9-81ED-4DB2-BD59-A6C34878D82A}">
                    <a16:rowId xmlns:a16="http://schemas.microsoft.com/office/drawing/2014/main" val="10001"/>
                  </a:ext>
                </a:extLst>
              </a:tr>
              <a:tr h="402590">
                <a:tc>
                  <a:txBody>
                    <a:bodyPr/>
                    <a:lstStyle/>
                    <a:p>
                      <a:pPr algn="l">
                        <a:lnSpc>
                          <a:spcPct val="115000"/>
                        </a:lnSpc>
                        <a:spcBef>
                          <a:spcPts val="1000"/>
                        </a:spcBef>
                        <a:defRPr sz="1800"/>
                      </a:pPr>
                      <a:r>
                        <a:rPr b="1">
                          <a:solidFill>
                            <a:srgbClr val="FFFFFF"/>
                          </a:solidFill>
                        </a:rPr>
                        <a:t>Atención inmediata</a:t>
                      </a:r>
                    </a:p>
                  </a:txBody>
                  <a:tcPr marL="0" marR="0" marT="0" marB="0" anchor="ctr" horzOverflow="overflow">
                    <a:solidFill>
                      <a:schemeClr val="accent1"/>
                    </a:solidFill>
                  </a:tcPr>
                </a:tc>
                <a:tc>
                  <a:txBody>
                    <a:bodyPr/>
                    <a:lstStyle/>
                    <a:p>
                      <a:pPr>
                        <a:lnSpc>
                          <a:spcPct val="115000"/>
                        </a:lnSpc>
                        <a:spcBef>
                          <a:spcPts val="1000"/>
                        </a:spcBef>
                        <a:defRPr sz="1800"/>
                      </a:pPr>
                      <a:r>
                        <a:rPr>
                          <a:latin typeface="Arial"/>
                          <a:ea typeface="Arial"/>
                          <a:cs typeface="Arial"/>
                          <a:sym typeface="Arial"/>
                        </a:rPr>
                        <a:t>$ 95.617</a:t>
                      </a:r>
                    </a:p>
                  </a:txBody>
                  <a:tcPr marL="0" marR="0" marT="0" marB="0" anchor="ctr" horzOverflow="overflow"/>
                </a:tc>
                <a:tc>
                  <a:txBody>
                    <a:bodyPr/>
                    <a:lstStyle/>
                    <a:p>
                      <a:pPr>
                        <a:lnSpc>
                          <a:spcPct val="115000"/>
                        </a:lnSpc>
                        <a:spcBef>
                          <a:spcPts val="1000"/>
                        </a:spcBef>
                        <a:defRPr sz="1800"/>
                      </a:pPr>
                      <a:r>
                        <a:rPr>
                          <a:latin typeface="Arial"/>
                          <a:ea typeface="Arial"/>
                          <a:cs typeface="Arial"/>
                          <a:sym typeface="Arial"/>
                        </a:rPr>
                        <a:t>$ 63.230</a:t>
                      </a:r>
                    </a:p>
                  </a:txBody>
                  <a:tcPr marL="0" marR="0" marT="0" marB="0" anchor="ctr" horzOverflow="overflow"/>
                </a:tc>
                <a:extLst>
                  <a:ext uri="{0D108BD9-81ED-4DB2-BD59-A6C34878D82A}">
                    <a16:rowId xmlns:a16="http://schemas.microsoft.com/office/drawing/2014/main" val="10002"/>
                  </a:ext>
                </a:extLst>
              </a:tr>
              <a:tr h="402590">
                <a:tc>
                  <a:txBody>
                    <a:bodyPr/>
                    <a:lstStyle/>
                    <a:p>
                      <a:pPr algn="l">
                        <a:lnSpc>
                          <a:spcPct val="115000"/>
                        </a:lnSpc>
                        <a:spcBef>
                          <a:spcPts val="1000"/>
                        </a:spcBef>
                        <a:defRPr sz="1800"/>
                      </a:pPr>
                      <a:r>
                        <a:rPr b="1">
                          <a:solidFill>
                            <a:srgbClr val="FFFFFF"/>
                          </a:solidFill>
                        </a:rPr>
                        <a:t>Proyectos Productivos</a:t>
                      </a:r>
                    </a:p>
                  </a:txBody>
                  <a:tcPr marL="0" marR="0" marT="0" marB="0" anchor="ctr" horzOverflow="overflow">
                    <a:solidFill>
                      <a:schemeClr val="accent1"/>
                    </a:solidFill>
                  </a:tcPr>
                </a:tc>
                <a:tc>
                  <a:txBody>
                    <a:bodyPr/>
                    <a:lstStyle/>
                    <a:p>
                      <a:pPr>
                        <a:lnSpc>
                          <a:spcPct val="115000"/>
                        </a:lnSpc>
                        <a:spcBef>
                          <a:spcPts val="1000"/>
                        </a:spcBef>
                        <a:defRPr sz="1800"/>
                      </a:pPr>
                      <a:r>
                        <a:rPr>
                          <a:latin typeface="Arial"/>
                          <a:ea typeface="Arial"/>
                          <a:cs typeface="Arial"/>
                          <a:sym typeface="Arial"/>
                        </a:rPr>
                        <a:t>$ 5.783</a:t>
                      </a:r>
                    </a:p>
                  </a:txBody>
                  <a:tcPr marL="0" marR="0" marT="0" marB="0" anchor="ctr" horzOverflow="overflow"/>
                </a:tc>
                <a:tc>
                  <a:txBody>
                    <a:bodyPr/>
                    <a:lstStyle/>
                    <a:p>
                      <a:pPr>
                        <a:lnSpc>
                          <a:spcPct val="115000"/>
                        </a:lnSpc>
                        <a:spcBef>
                          <a:spcPts val="1000"/>
                        </a:spcBef>
                        <a:defRPr sz="1800"/>
                      </a:pPr>
                      <a:r>
                        <a:rPr>
                          <a:latin typeface="Arial"/>
                          <a:ea typeface="Arial"/>
                          <a:cs typeface="Arial"/>
                          <a:sym typeface="Arial"/>
                        </a:rPr>
                        <a:t>$ 0</a:t>
                      </a:r>
                    </a:p>
                  </a:txBody>
                  <a:tcPr marL="0" marR="0" marT="0" marB="0" anchor="ctr" horzOverflow="overflow"/>
                </a:tc>
                <a:extLst>
                  <a:ext uri="{0D108BD9-81ED-4DB2-BD59-A6C34878D82A}">
                    <a16:rowId xmlns:a16="http://schemas.microsoft.com/office/drawing/2014/main" val="10003"/>
                  </a:ext>
                </a:extLst>
              </a:tr>
              <a:tr h="402590">
                <a:tc>
                  <a:txBody>
                    <a:bodyPr/>
                    <a:lstStyle/>
                    <a:p>
                      <a:pPr algn="l">
                        <a:lnSpc>
                          <a:spcPct val="115000"/>
                        </a:lnSpc>
                        <a:spcBef>
                          <a:spcPts val="1000"/>
                        </a:spcBef>
                        <a:defRPr sz="1800"/>
                      </a:pPr>
                      <a:r>
                        <a:rPr b="1">
                          <a:solidFill>
                            <a:srgbClr val="FFFFFF"/>
                          </a:solidFill>
                        </a:rPr>
                        <a:t>Monitoreo</a:t>
                      </a:r>
                    </a:p>
                  </a:txBody>
                  <a:tcPr marL="0" marR="0" marT="0" marB="0" anchor="ctr" horzOverflow="overflow">
                    <a:solidFill>
                      <a:schemeClr val="accent1"/>
                    </a:solidFill>
                  </a:tcPr>
                </a:tc>
                <a:tc>
                  <a:txBody>
                    <a:bodyPr/>
                    <a:lstStyle/>
                    <a:p>
                      <a:pPr>
                        <a:lnSpc>
                          <a:spcPct val="115000"/>
                        </a:lnSpc>
                        <a:spcBef>
                          <a:spcPts val="1000"/>
                        </a:spcBef>
                        <a:defRPr sz="1800"/>
                      </a:pPr>
                      <a:r>
                        <a:rPr>
                          <a:latin typeface="Arial"/>
                          <a:ea typeface="Arial"/>
                          <a:cs typeface="Arial"/>
                          <a:sym typeface="Arial"/>
                        </a:rPr>
                        <a:t>$ 0</a:t>
                      </a:r>
                    </a:p>
                  </a:txBody>
                  <a:tcPr marL="0" marR="0" marT="0" marB="0" anchor="ctr" horzOverflow="overflow"/>
                </a:tc>
                <a:tc>
                  <a:txBody>
                    <a:bodyPr/>
                    <a:lstStyle/>
                    <a:p>
                      <a:pPr>
                        <a:lnSpc>
                          <a:spcPct val="115000"/>
                        </a:lnSpc>
                        <a:spcBef>
                          <a:spcPts val="1000"/>
                        </a:spcBef>
                        <a:defRPr sz="1800"/>
                      </a:pPr>
                      <a:r>
                        <a:rPr>
                          <a:latin typeface="Arial"/>
                          <a:ea typeface="Arial"/>
                          <a:cs typeface="Arial"/>
                          <a:sym typeface="Arial"/>
                        </a:rPr>
                        <a:t>$ 0</a:t>
                      </a:r>
                    </a:p>
                  </a:txBody>
                  <a:tcPr marL="0" marR="0" marT="0" marB="0" anchor="ctr" horzOverflow="overflow"/>
                </a:tc>
                <a:extLst>
                  <a:ext uri="{0D108BD9-81ED-4DB2-BD59-A6C34878D82A}">
                    <a16:rowId xmlns:a16="http://schemas.microsoft.com/office/drawing/2014/main" val="10004"/>
                  </a:ext>
                </a:extLst>
              </a:tr>
              <a:tr h="402590">
                <a:tc>
                  <a:txBody>
                    <a:bodyPr/>
                    <a:lstStyle/>
                    <a:p>
                      <a:pPr algn="l">
                        <a:lnSpc>
                          <a:spcPct val="115000"/>
                        </a:lnSpc>
                        <a:spcBef>
                          <a:spcPts val="1000"/>
                        </a:spcBef>
                        <a:defRPr sz="1800"/>
                      </a:pPr>
                      <a:r>
                        <a:rPr b="1">
                          <a:solidFill>
                            <a:srgbClr val="FFFFFF"/>
                          </a:solidFill>
                        </a:rPr>
                        <a:t>Funcionamiento de la dirección</a:t>
                      </a:r>
                    </a:p>
                  </a:txBody>
                  <a:tcPr marL="0" marR="0" marT="0" marB="0" anchor="ctr" horzOverflow="overflow">
                    <a:solidFill>
                      <a:schemeClr val="accent1"/>
                    </a:solidFill>
                  </a:tcPr>
                </a:tc>
                <a:tc>
                  <a:txBody>
                    <a:bodyPr/>
                    <a:lstStyle/>
                    <a:p>
                      <a:pPr>
                        <a:lnSpc>
                          <a:spcPct val="115000"/>
                        </a:lnSpc>
                        <a:spcBef>
                          <a:spcPts val="1000"/>
                        </a:spcBef>
                        <a:defRPr sz="1800"/>
                      </a:pPr>
                      <a:r>
                        <a:rPr>
                          <a:latin typeface="Arial"/>
                          <a:ea typeface="Arial"/>
                          <a:cs typeface="Arial"/>
                          <a:sym typeface="Arial"/>
                        </a:rPr>
                        <a:t>$ 21.663</a:t>
                      </a:r>
                    </a:p>
                  </a:txBody>
                  <a:tcPr marL="0" marR="0" marT="0" marB="0" anchor="ctr" horzOverflow="overflow"/>
                </a:tc>
                <a:tc>
                  <a:txBody>
                    <a:bodyPr/>
                    <a:lstStyle/>
                    <a:p>
                      <a:pPr>
                        <a:lnSpc>
                          <a:spcPct val="115000"/>
                        </a:lnSpc>
                        <a:spcBef>
                          <a:spcPts val="1000"/>
                        </a:spcBef>
                        <a:defRPr sz="1800"/>
                      </a:pPr>
                      <a:r>
                        <a:rPr>
                          <a:latin typeface="Arial"/>
                          <a:ea typeface="Arial"/>
                          <a:cs typeface="Arial"/>
                          <a:sym typeface="Arial"/>
                        </a:rPr>
                        <a:t>$ 11.167</a:t>
                      </a:r>
                    </a:p>
                  </a:txBody>
                  <a:tcPr marL="0" marR="0" marT="0" marB="0" anchor="ctr" horzOverflow="overflow"/>
                </a:tc>
                <a:extLst>
                  <a:ext uri="{0D108BD9-81ED-4DB2-BD59-A6C34878D82A}">
                    <a16:rowId xmlns:a16="http://schemas.microsoft.com/office/drawing/2014/main" val="10005"/>
                  </a:ext>
                </a:extLst>
              </a:tr>
              <a:tr h="402590">
                <a:tc>
                  <a:txBody>
                    <a:bodyPr/>
                    <a:lstStyle/>
                    <a:p>
                      <a:pPr algn="l">
                        <a:lnSpc>
                          <a:spcPct val="115000"/>
                        </a:lnSpc>
                        <a:spcBef>
                          <a:spcPts val="1000"/>
                        </a:spcBef>
                        <a:defRPr sz="1800"/>
                      </a:pPr>
                      <a:r>
                        <a:rPr b="1">
                          <a:solidFill>
                            <a:srgbClr val="FFFFFF"/>
                          </a:solidFill>
                        </a:rPr>
                        <a:t>Nuevos modelos de Sustitución</a:t>
                      </a:r>
                    </a:p>
                  </a:txBody>
                  <a:tcPr marL="0" marR="0" marT="0" marB="0" anchor="ctr" horzOverflow="overflow">
                    <a:solidFill>
                      <a:schemeClr val="accent1"/>
                    </a:solidFill>
                  </a:tcPr>
                </a:tc>
                <a:tc>
                  <a:txBody>
                    <a:bodyPr/>
                    <a:lstStyle/>
                    <a:p>
                      <a:pPr>
                        <a:lnSpc>
                          <a:spcPct val="115000"/>
                        </a:lnSpc>
                        <a:spcBef>
                          <a:spcPts val="1000"/>
                        </a:spcBef>
                        <a:defRPr sz="1800"/>
                      </a:pPr>
                      <a:r>
                        <a:rPr>
                          <a:latin typeface="Arial"/>
                          <a:ea typeface="Arial"/>
                          <a:cs typeface="Arial"/>
                          <a:sym typeface="Arial"/>
                        </a:rPr>
                        <a:t>$ 0</a:t>
                      </a:r>
                    </a:p>
                  </a:txBody>
                  <a:tcPr marL="0" marR="0" marT="0" marB="0" anchor="ctr" horzOverflow="overflow"/>
                </a:tc>
                <a:tc>
                  <a:txBody>
                    <a:bodyPr/>
                    <a:lstStyle/>
                    <a:p>
                      <a:pPr>
                        <a:lnSpc>
                          <a:spcPct val="115000"/>
                        </a:lnSpc>
                        <a:spcBef>
                          <a:spcPts val="1000"/>
                        </a:spcBef>
                        <a:defRPr sz="1800"/>
                      </a:pPr>
                      <a:r>
                        <a:rPr>
                          <a:latin typeface="Arial"/>
                          <a:ea typeface="Arial"/>
                          <a:cs typeface="Arial"/>
                          <a:sym typeface="Arial"/>
                        </a:rPr>
                        <a:t>$ 0</a:t>
                      </a:r>
                    </a:p>
                  </a:txBody>
                  <a:tcPr marL="0" marR="0" marT="0" marB="0" anchor="ctr" horzOverflow="overflow"/>
                </a:tc>
                <a:extLst>
                  <a:ext uri="{0D108BD9-81ED-4DB2-BD59-A6C34878D82A}">
                    <a16:rowId xmlns:a16="http://schemas.microsoft.com/office/drawing/2014/main" val="10006"/>
                  </a:ext>
                </a:extLst>
              </a:tr>
              <a:tr h="402590">
                <a:tc>
                  <a:txBody>
                    <a:bodyPr/>
                    <a:lstStyle/>
                    <a:p>
                      <a:pPr algn="l">
                        <a:lnSpc>
                          <a:spcPct val="115000"/>
                        </a:lnSpc>
                        <a:spcBef>
                          <a:spcPts val="1000"/>
                        </a:spcBef>
                        <a:defRPr sz="1800"/>
                      </a:pPr>
                      <a:r>
                        <a:rPr b="1">
                          <a:solidFill>
                            <a:srgbClr val="FFFFFF"/>
                          </a:solidFill>
                        </a:rPr>
                        <a:t>Total general</a:t>
                      </a:r>
                    </a:p>
                  </a:txBody>
                  <a:tcPr marL="0" marR="0" marT="0" marB="0" anchor="ctr" horzOverflow="overflow">
                    <a:solidFill>
                      <a:schemeClr val="accent1"/>
                    </a:solidFill>
                  </a:tcPr>
                </a:tc>
                <a:tc>
                  <a:txBody>
                    <a:bodyPr/>
                    <a:lstStyle/>
                    <a:p>
                      <a:pPr>
                        <a:lnSpc>
                          <a:spcPct val="115000"/>
                        </a:lnSpc>
                        <a:spcBef>
                          <a:spcPts val="1000"/>
                        </a:spcBef>
                        <a:defRPr sz="1800"/>
                      </a:pPr>
                      <a:r>
                        <a:rPr>
                          <a:latin typeface="Arial"/>
                          <a:ea typeface="Arial"/>
                          <a:cs typeface="Arial"/>
                          <a:sym typeface="Arial"/>
                        </a:rPr>
                        <a:t>$ 123.064</a:t>
                      </a:r>
                    </a:p>
                  </a:txBody>
                  <a:tcPr marL="0" marR="0" marT="0" marB="0" anchor="ctr" horzOverflow="overflow"/>
                </a:tc>
                <a:tc>
                  <a:txBody>
                    <a:bodyPr/>
                    <a:lstStyle/>
                    <a:p>
                      <a:pPr>
                        <a:lnSpc>
                          <a:spcPct val="115000"/>
                        </a:lnSpc>
                        <a:spcBef>
                          <a:spcPts val="1000"/>
                        </a:spcBef>
                        <a:defRPr sz="1800"/>
                      </a:pPr>
                      <a:r>
                        <a:rPr>
                          <a:latin typeface="Arial"/>
                          <a:ea typeface="Arial"/>
                          <a:cs typeface="Arial"/>
                          <a:sym typeface="Arial"/>
                        </a:rPr>
                        <a:t>$ 74.397</a:t>
                      </a:r>
                    </a:p>
                  </a:txBody>
                  <a:tcPr marL="0" marR="0" marT="0" marB="0" anchor="ctr" horzOverflow="overflow"/>
                </a:tc>
                <a:extLst>
                  <a:ext uri="{0D108BD9-81ED-4DB2-BD59-A6C34878D82A}">
                    <a16:rowId xmlns:a16="http://schemas.microsoft.com/office/drawing/2014/main" val="10007"/>
                  </a:ext>
                </a:extLst>
              </a:tr>
            </a:tbl>
          </a:graphicData>
        </a:graphic>
      </p:graphicFrame>
      <p:sp>
        <p:nvSpPr>
          <p:cNvPr id="2" name="CuadroTexto 5">
            <a:extLst>
              <a:ext uri="{FF2B5EF4-FFF2-40B4-BE49-F238E27FC236}">
                <a16:creationId xmlns:a16="http://schemas.microsoft.com/office/drawing/2014/main" id="{9AED50AC-921F-4085-897F-26F7CFFA25ED}"/>
              </a:ext>
            </a:extLst>
          </p:cNvPr>
          <p:cNvSpPr txBox="1"/>
          <p:nvPr/>
        </p:nvSpPr>
        <p:spPr>
          <a:xfrm>
            <a:off x="9466076" y="1205861"/>
            <a:ext cx="1669285"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lvl1pPr>
          </a:lstStyle>
          <a:p>
            <a:r>
              <a:rPr dirty="0" err="1"/>
              <a:t>Cifras</a:t>
            </a:r>
            <a:r>
              <a:rPr dirty="0"/>
              <a:t> </a:t>
            </a:r>
            <a:r>
              <a:rPr dirty="0" err="1"/>
              <a:t>en</a:t>
            </a:r>
            <a:r>
              <a:rPr dirty="0"/>
              <a:t> </a:t>
            </a:r>
            <a:r>
              <a:rPr dirty="0" err="1"/>
              <a:t>millones</a:t>
            </a:r>
            <a:r>
              <a:rPr dirty="0"/>
              <a:t> de pesos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adroTexto 2"/>
          <p:cNvSpPr txBox="1"/>
          <p:nvPr/>
        </p:nvSpPr>
        <p:spPr>
          <a:xfrm>
            <a:off x="5074920" y="13968"/>
            <a:ext cx="6908801"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solidFill>
                  <a:srgbClr val="05548B"/>
                </a:solidFill>
                <a:latin typeface="Work Sans"/>
                <a:ea typeface="Work Sans"/>
                <a:cs typeface="Work Sans"/>
                <a:sym typeface="Work Sans"/>
              </a:defRPr>
            </a:lvl1pPr>
          </a:lstStyle>
          <a:p>
            <a:r>
              <a:t>Composición proyecto de presupuesto 2021</a:t>
            </a:r>
          </a:p>
        </p:txBody>
      </p:sp>
      <p:graphicFrame>
        <p:nvGraphicFramePr>
          <p:cNvPr id="134" name="Tabla 3"/>
          <p:cNvGraphicFramePr/>
          <p:nvPr/>
        </p:nvGraphicFramePr>
        <p:xfrm>
          <a:off x="2123439" y="2079916"/>
          <a:ext cx="9022080" cy="3467444"/>
        </p:xfrm>
        <a:graphic>
          <a:graphicData uri="http://schemas.openxmlformats.org/drawingml/2006/table">
            <a:tbl>
              <a:tblPr firstCol="1" bandRow="1">
                <a:tableStyleId>{4C3C2611-4C71-4FC5-86AE-919BDF0F9419}</a:tableStyleId>
              </a:tblPr>
              <a:tblGrid>
                <a:gridCol w="5068999">
                  <a:extLst>
                    <a:ext uri="{9D8B030D-6E8A-4147-A177-3AD203B41FA5}">
                      <a16:colId xmlns:a16="http://schemas.microsoft.com/office/drawing/2014/main" val="20000"/>
                    </a:ext>
                  </a:extLst>
                </a:gridCol>
                <a:gridCol w="1637028">
                  <a:extLst>
                    <a:ext uri="{9D8B030D-6E8A-4147-A177-3AD203B41FA5}">
                      <a16:colId xmlns:a16="http://schemas.microsoft.com/office/drawing/2014/main" val="20001"/>
                    </a:ext>
                  </a:extLst>
                </a:gridCol>
                <a:gridCol w="2316053">
                  <a:extLst>
                    <a:ext uri="{9D8B030D-6E8A-4147-A177-3AD203B41FA5}">
                      <a16:colId xmlns:a16="http://schemas.microsoft.com/office/drawing/2014/main" val="20002"/>
                    </a:ext>
                  </a:extLst>
                </a:gridCol>
              </a:tblGrid>
              <a:tr h="305824">
                <a:tc rowSpan="2">
                  <a:txBody>
                    <a:bodyPr/>
                    <a:lstStyle/>
                    <a:p>
                      <a:pPr algn="ctr">
                        <a:lnSpc>
                          <a:spcPct val="115000"/>
                        </a:lnSpc>
                        <a:spcBef>
                          <a:spcPts val="1000"/>
                        </a:spcBef>
                        <a:defRPr sz="1800" b="0">
                          <a:solidFill>
                            <a:srgbClr val="000000"/>
                          </a:solidFill>
                        </a:defRPr>
                      </a:pPr>
                      <a:r>
                        <a:rPr sz="1600" b="1">
                          <a:solidFill>
                            <a:srgbClr val="FFFFFF"/>
                          </a:solidFill>
                          <a:latin typeface="Arial"/>
                          <a:ea typeface="Arial"/>
                          <a:cs typeface="Arial"/>
                          <a:sym typeface="Arial"/>
                        </a:rPr>
                        <a:t>CONCEPTO</a:t>
                      </a:r>
                    </a:p>
                  </a:txBody>
                  <a:tcPr marL="0" marR="0" marT="0" marB="0" anchor="ctr" horzOverflow="overflow">
                    <a:lnB w="38100">
                      <a:solidFill>
                        <a:srgbClr val="FFFFFF"/>
                      </a:solidFill>
                    </a:lnB>
                  </a:tcPr>
                </a:tc>
                <a:tc>
                  <a:txBody>
                    <a:bodyPr/>
                    <a:lstStyle/>
                    <a:p>
                      <a:pPr algn="ctr">
                        <a:lnSpc>
                          <a:spcPct val="115000"/>
                        </a:lnSpc>
                        <a:spcBef>
                          <a:spcPts val="1000"/>
                        </a:spcBef>
                        <a:defRPr sz="1800"/>
                      </a:pPr>
                      <a:r>
                        <a:rPr sz="1600" b="1">
                          <a:solidFill>
                            <a:srgbClr val="FFFFFF"/>
                          </a:solidFill>
                        </a:rPr>
                        <a:t> APORTE</a:t>
                      </a:r>
                    </a:p>
                  </a:txBody>
                  <a:tcPr marL="0" marR="0" marT="0" marB="0" anchor="ctr" horzOverflow="overflow">
                    <a:lnB w="38100">
                      <a:solidFill>
                        <a:srgbClr val="FFFFFF"/>
                      </a:solidFill>
                    </a:lnB>
                    <a:solidFill>
                      <a:schemeClr val="accent1"/>
                    </a:solidFill>
                  </a:tcPr>
                </a:tc>
                <a:tc rowSpan="2">
                  <a:txBody>
                    <a:bodyPr/>
                    <a:lstStyle/>
                    <a:p>
                      <a:pPr algn="ctr">
                        <a:lnSpc>
                          <a:spcPct val="115000"/>
                        </a:lnSpc>
                        <a:spcBef>
                          <a:spcPts val="1000"/>
                        </a:spcBef>
                        <a:defRPr sz="1800"/>
                      </a:pPr>
                      <a:r>
                        <a:rPr sz="1600" b="1">
                          <a:solidFill>
                            <a:srgbClr val="FFFFFF"/>
                          </a:solidFill>
                          <a:latin typeface="Arial"/>
                          <a:ea typeface="Arial"/>
                          <a:cs typeface="Arial"/>
                          <a:sym typeface="Arial"/>
                        </a:rPr>
                        <a:t>TOTAL</a:t>
                      </a:r>
                    </a:p>
                  </a:txBody>
                  <a:tcPr marL="0" marR="0" marT="0" marB="0" anchor="ctr" horzOverflow="overflow">
                    <a:lnB w="38100">
                      <a:solidFill>
                        <a:srgbClr val="FFFFFF"/>
                      </a:solidFill>
                    </a:lnB>
                    <a:solidFill>
                      <a:schemeClr val="accent1"/>
                    </a:solidFill>
                  </a:tcPr>
                </a:tc>
                <a:extLst>
                  <a:ext uri="{0D108BD9-81ED-4DB2-BD59-A6C34878D82A}">
                    <a16:rowId xmlns:a16="http://schemas.microsoft.com/office/drawing/2014/main" val="10000"/>
                  </a:ext>
                </a:extLst>
              </a:tr>
              <a:tr h="305824">
                <a:tc vMerge="1">
                  <a:txBody>
                    <a:bodyPr/>
                    <a:lstStyle/>
                    <a:p>
                      <a:endParaRPr lang="es-CO"/>
                    </a:p>
                  </a:txBody>
                  <a:tcPr/>
                </a:tc>
                <a:tc>
                  <a:txBody>
                    <a:bodyPr/>
                    <a:lstStyle/>
                    <a:p>
                      <a:pPr algn="ctr">
                        <a:lnSpc>
                          <a:spcPct val="115000"/>
                        </a:lnSpc>
                        <a:spcBef>
                          <a:spcPts val="1000"/>
                        </a:spcBef>
                        <a:defRPr sz="1800"/>
                      </a:pPr>
                      <a:r>
                        <a:rPr sz="1600">
                          <a:latin typeface="Arial"/>
                          <a:ea typeface="Arial"/>
                          <a:cs typeface="Arial"/>
                          <a:sym typeface="Arial"/>
                        </a:rPr>
                        <a:t> NACIONAL</a:t>
                      </a:r>
                    </a:p>
                  </a:txBody>
                  <a:tcPr marL="0" marR="0" marT="0" marB="0" anchor="ctr" horzOverflow="overflow">
                    <a:lnL w="38100">
                      <a:solidFill>
                        <a:srgbClr val="FFFFFF"/>
                      </a:solidFill>
                    </a:lnL>
                    <a:lnR w="38100">
                      <a:solidFill>
                        <a:srgbClr val="FFFFFF"/>
                      </a:solidFill>
                    </a:lnR>
                    <a:lnT w="38100">
                      <a:solidFill>
                        <a:srgbClr val="FFFFFF"/>
                      </a:solidFill>
                    </a:lnT>
                  </a:tcPr>
                </a:tc>
                <a:tc vMerge="1">
                  <a:txBody>
                    <a:bodyPr/>
                    <a:lstStyle/>
                    <a:p>
                      <a:endParaRPr lang="es-CO"/>
                    </a:p>
                  </a:txBody>
                  <a:tcPr/>
                </a:tc>
                <a:extLst>
                  <a:ext uri="{0D108BD9-81ED-4DB2-BD59-A6C34878D82A}">
                    <a16:rowId xmlns:a16="http://schemas.microsoft.com/office/drawing/2014/main" val="10001"/>
                  </a:ext>
                </a:extLst>
              </a:tr>
              <a:tr h="305824">
                <a:tc>
                  <a:txBody>
                    <a:bodyPr/>
                    <a:lstStyle/>
                    <a:p>
                      <a:pPr algn="l">
                        <a:lnSpc>
                          <a:spcPct val="115000"/>
                        </a:lnSpc>
                        <a:spcBef>
                          <a:spcPts val="1000"/>
                        </a:spcBef>
                        <a:defRPr sz="1800" b="0">
                          <a:solidFill>
                            <a:srgbClr val="000000"/>
                          </a:solidFill>
                        </a:defRPr>
                      </a:pPr>
                      <a:r>
                        <a:rPr sz="1600" b="1">
                          <a:solidFill>
                            <a:srgbClr val="FFFFFF"/>
                          </a:solidFill>
                          <a:latin typeface="Arial"/>
                          <a:ea typeface="Arial"/>
                          <a:cs typeface="Arial"/>
                          <a:sym typeface="Arial"/>
                        </a:rPr>
                        <a:t>Unidad: 021402</a:t>
                      </a:r>
                    </a:p>
                  </a:txBody>
                  <a:tcPr marL="0" marR="0" marT="0" marB="0" anchor="ctr" horzOverflow="overflow">
                    <a:lnT w="38100">
                      <a:solidFill>
                        <a:srgbClr val="FFFFFF"/>
                      </a:solidFill>
                    </a:lnT>
                  </a:tcPr>
                </a:tc>
                <a:tc>
                  <a:txBody>
                    <a:bodyPr/>
                    <a:lstStyle/>
                    <a:p>
                      <a:pPr algn="l">
                        <a:lnSpc>
                          <a:spcPct val="115000"/>
                        </a:lnSpc>
                        <a:spcBef>
                          <a:spcPts val="1000"/>
                        </a:spcBef>
                        <a:defRPr sz="1800"/>
                      </a:pPr>
                      <a:r>
                        <a:rPr sz="1600">
                          <a:latin typeface="Arial"/>
                          <a:ea typeface="Arial"/>
                          <a:cs typeface="Arial"/>
                          <a:sym typeface="Arial"/>
                        </a:rPr>
                        <a:t> </a:t>
                      </a:r>
                    </a:p>
                  </a:txBody>
                  <a:tcPr marL="0" marR="0" marT="0" marB="0" anchor="ctr" horzOverflow="overflow">
                    <a:solidFill>
                      <a:srgbClr val="E9EFF7"/>
                    </a:solidFill>
                  </a:tcPr>
                </a:tc>
                <a:tc>
                  <a:txBody>
                    <a:bodyPr/>
                    <a:lstStyle/>
                    <a:p>
                      <a:pPr algn="l">
                        <a:lnSpc>
                          <a:spcPct val="115000"/>
                        </a:lnSpc>
                        <a:spcBef>
                          <a:spcPts val="1000"/>
                        </a:spcBef>
                        <a:defRPr sz="1800"/>
                      </a:pPr>
                      <a:r>
                        <a:rPr sz="1600">
                          <a:latin typeface="Arial"/>
                          <a:ea typeface="Arial"/>
                          <a:cs typeface="Arial"/>
                          <a:sym typeface="Arial"/>
                        </a:rPr>
                        <a:t> </a:t>
                      </a:r>
                    </a:p>
                  </a:txBody>
                  <a:tcPr marL="0" marR="0" marT="0" marB="0" anchor="ctr" horzOverflow="overflow">
                    <a:lnT w="38100">
                      <a:solidFill>
                        <a:srgbClr val="FFFFFF"/>
                      </a:solidFill>
                    </a:lnT>
                    <a:solidFill>
                      <a:srgbClr val="E9EFF7"/>
                    </a:solidFill>
                  </a:tcPr>
                </a:tc>
                <a:extLst>
                  <a:ext uri="{0D108BD9-81ED-4DB2-BD59-A6C34878D82A}">
                    <a16:rowId xmlns:a16="http://schemas.microsoft.com/office/drawing/2014/main" val="10002"/>
                  </a:ext>
                </a:extLst>
              </a:tr>
              <a:tr h="630676">
                <a:tc>
                  <a:txBody>
                    <a:bodyPr/>
                    <a:lstStyle/>
                    <a:p>
                      <a:pPr algn="l">
                        <a:lnSpc>
                          <a:spcPct val="115000"/>
                        </a:lnSpc>
                        <a:spcBef>
                          <a:spcPts val="1000"/>
                        </a:spcBef>
                        <a:defRPr sz="1800" b="0">
                          <a:solidFill>
                            <a:srgbClr val="000000"/>
                          </a:solidFill>
                        </a:defRPr>
                      </a:pPr>
                      <a:r>
                        <a:rPr sz="1600" b="1">
                          <a:solidFill>
                            <a:srgbClr val="FFFFFF"/>
                          </a:solidFill>
                          <a:latin typeface="Arial"/>
                          <a:ea typeface="Arial"/>
                          <a:cs typeface="Arial"/>
                          <a:sym typeface="Arial"/>
                        </a:rPr>
                        <a:t>Dirección De Sustitución De Cultivos De Uso Ilícito</a:t>
                      </a:r>
                    </a:p>
                  </a:txBody>
                  <a:tcPr marL="0" marR="0" marT="0" marB="0" anchor="ctr" horzOverflow="overflow"/>
                </a:tc>
                <a:tc>
                  <a:txBody>
                    <a:bodyPr/>
                    <a:lstStyle/>
                    <a:p>
                      <a:pPr>
                        <a:lnSpc>
                          <a:spcPct val="115000"/>
                        </a:lnSpc>
                        <a:spcBef>
                          <a:spcPts val="1000"/>
                        </a:spcBef>
                        <a:defRPr sz="1800"/>
                      </a:pPr>
                      <a:r>
                        <a:rPr sz="1600" b="1">
                          <a:latin typeface="Arial"/>
                          <a:ea typeface="Arial"/>
                          <a:cs typeface="Arial"/>
                          <a:sym typeface="Arial"/>
                        </a:rPr>
                        <a:t>3,607,000,000</a:t>
                      </a:r>
                    </a:p>
                  </a:txBody>
                  <a:tcPr marL="0" marR="0" marT="0" marB="0" anchor="ctr" horzOverflow="overflow"/>
                </a:tc>
                <a:tc>
                  <a:txBody>
                    <a:bodyPr/>
                    <a:lstStyle/>
                    <a:p>
                      <a:pPr>
                        <a:lnSpc>
                          <a:spcPct val="115000"/>
                        </a:lnSpc>
                        <a:spcBef>
                          <a:spcPts val="1000"/>
                        </a:spcBef>
                        <a:defRPr sz="1800"/>
                      </a:pPr>
                      <a:r>
                        <a:rPr sz="1600" b="1">
                          <a:latin typeface="Arial"/>
                          <a:ea typeface="Arial"/>
                          <a:cs typeface="Arial"/>
                          <a:sym typeface="Arial"/>
                        </a:rPr>
                        <a:t>3,607,000,000</a:t>
                      </a:r>
                    </a:p>
                  </a:txBody>
                  <a:tcPr marL="0" marR="0" marT="0" marB="0" anchor="ctr" horzOverflow="overflow"/>
                </a:tc>
                <a:extLst>
                  <a:ext uri="{0D108BD9-81ED-4DB2-BD59-A6C34878D82A}">
                    <a16:rowId xmlns:a16="http://schemas.microsoft.com/office/drawing/2014/main" val="10003"/>
                  </a:ext>
                </a:extLst>
              </a:tr>
              <a:tr h="305824">
                <a:tc>
                  <a:txBody>
                    <a:bodyPr/>
                    <a:lstStyle/>
                    <a:p>
                      <a:pPr algn="l">
                        <a:lnSpc>
                          <a:spcPct val="115000"/>
                        </a:lnSpc>
                        <a:spcBef>
                          <a:spcPts val="1000"/>
                        </a:spcBef>
                        <a:defRPr sz="1800" b="0">
                          <a:solidFill>
                            <a:srgbClr val="000000"/>
                          </a:solidFill>
                        </a:defRPr>
                      </a:pPr>
                      <a:r>
                        <a:rPr sz="1600" b="1">
                          <a:solidFill>
                            <a:srgbClr val="FFFFFF"/>
                          </a:solidFill>
                          <a:latin typeface="Arial"/>
                          <a:ea typeface="Arial"/>
                          <a:cs typeface="Arial"/>
                          <a:sym typeface="Arial"/>
                        </a:rPr>
                        <a:t>Gastos De Personal</a:t>
                      </a:r>
                    </a:p>
                  </a:txBody>
                  <a:tcPr marL="0" marR="0" marT="0" marB="0" anchor="ctr" horzOverflow="overflow"/>
                </a:tc>
                <a:tc>
                  <a:txBody>
                    <a:bodyPr/>
                    <a:lstStyle/>
                    <a:p>
                      <a:pPr>
                        <a:lnSpc>
                          <a:spcPct val="115000"/>
                        </a:lnSpc>
                        <a:spcBef>
                          <a:spcPts val="1000"/>
                        </a:spcBef>
                        <a:defRPr sz="1800"/>
                      </a:pPr>
                      <a:r>
                        <a:rPr sz="1600">
                          <a:latin typeface="Arial"/>
                          <a:ea typeface="Arial"/>
                          <a:cs typeface="Arial"/>
                          <a:sym typeface="Arial"/>
                        </a:rPr>
                        <a:t>1,946,000,000</a:t>
                      </a:r>
                    </a:p>
                  </a:txBody>
                  <a:tcPr marL="0" marR="0" marT="0" marB="0" anchor="ctr" horzOverflow="overflow">
                    <a:solidFill>
                      <a:srgbClr val="E9EFF7"/>
                    </a:solidFill>
                  </a:tcPr>
                </a:tc>
                <a:tc>
                  <a:txBody>
                    <a:bodyPr/>
                    <a:lstStyle/>
                    <a:p>
                      <a:pPr>
                        <a:lnSpc>
                          <a:spcPct val="115000"/>
                        </a:lnSpc>
                        <a:spcBef>
                          <a:spcPts val="1000"/>
                        </a:spcBef>
                        <a:defRPr sz="1800"/>
                      </a:pPr>
                      <a:r>
                        <a:rPr sz="1600">
                          <a:latin typeface="Arial"/>
                          <a:ea typeface="Arial"/>
                          <a:cs typeface="Arial"/>
                          <a:sym typeface="Arial"/>
                        </a:rPr>
                        <a:t>1,946,000,000</a:t>
                      </a:r>
                    </a:p>
                  </a:txBody>
                  <a:tcPr marL="0" marR="0" marT="0" marB="0" anchor="ctr" horzOverflow="overflow">
                    <a:solidFill>
                      <a:srgbClr val="E9EFF7"/>
                    </a:solidFill>
                  </a:tcPr>
                </a:tc>
                <a:extLst>
                  <a:ext uri="{0D108BD9-81ED-4DB2-BD59-A6C34878D82A}">
                    <a16:rowId xmlns:a16="http://schemas.microsoft.com/office/drawing/2014/main" val="10004"/>
                  </a:ext>
                </a:extLst>
              </a:tr>
              <a:tr h="460992">
                <a:tc>
                  <a:txBody>
                    <a:bodyPr/>
                    <a:lstStyle/>
                    <a:p>
                      <a:pPr algn="l">
                        <a:lnSpc>
                          <a:spcPct val="115000"/>
                        </a:lnSpc>
                        <a:spcBef>
                          <a:spcPts val="1000"/>
                        </a:spcBef>
                        <a:defRPr sz="1800" b="0">
                          <a:solidFill>
                            <a:srgbClr val="000000"/>
                          </a:solidFill>
                        </a:defRPr>
                      </a:pPr>
                      <a:r>
                        <a:rPr sz="1600" b="1">
                          <a:solidFill>
                            <a:srgbClr val="FFFFFF"/>
                          </a:solidFill>
                          <a:latin typeface="Arial"/>
                          <a:ea typeface="Arial"/>
                          <a:cs typeface="Arial"/>
                          <a:sym typeface="Arial"/>
                        </a:rPr>
                        <a:t>Adquisición De Bienes Y Servicios</a:t>
                      </a:r>
                    </a:p>
                  </a:txBody>
                  <a:tcPr marL="0" marR="0" marT="0" marB="0" anchor="ctr" horzOverflow="overflow"/>
                </a:tc>
                <a:tc>
                  <a:txBody>
                    <a:bodyPr/>
                    <a:lstStyle/>
                    <a:p>
                      <a:pPr>
                        <a:lnSpc>
                          <a:spcPct val="115000"/>
                        </a:lnSpc>
                        <a:spcBef>
                          <a:spcPts val="1000"/>
                        </a:spcBef>
                        <a:defRPr sz="1800"/>
                      </a:pPr>
                      <a:r>
                        <a:rPr sz="1600">
                          <a:latin typeface="Arial"/>
                          <a:ea typeface="Arial"/>
                          <a:cs typeface="Arial"/>
                          <a:sym typeface="Arial"/>
                        </a:rPr>
                        <a:t>1,495,000,000</a:t>
                      </a:r>
                    </a:p>
                  </a:txBody>
                  <a:tcPr marL="0" marR="0" marT="0" marB="0" anchor="ctr" horzOverflow="overflow"/>
                </a:tc>
                <a:tc>
                  <a:txBody>
                    <a:bodyPr/>
                    <a:lstStyle/>
                    <a:p>
                      <a:pPr>
                        <a:lnSpc>
                          <a:spcPct val="115000"/>
                        </a:lnSpc>
                        <a:spcBef>
                          <a:spcPts val="1000"/>
                        </a:spcBef>
                        <a:defRPr sz="1800"/>
                      </a:pPr>
                      <a:r>
                        <a:rPr sz="1600">
                          <a:latin typeface="Arial"/>
                          <a:ea typeface="Arial"/>
                          <a:cs typeface="Arial"/>
                          <a:sym typeface="Arial"/>
                        </a:rPr>
                        <a:t>1,495,000,000</a:t>
                      </a:r>
                    </a:p>
                  </a:txBody>
                  <a:tcPr marL="0" marR="0" marT="0" marB="0" anchor="ctr" horzOverflow="overflow"/>
                </a:tc>
                <a:extLst>
                  <a:ext uri="{0D108BD9-81ED-4DB2-BD59-A6C34878D82A}">
                    <a16:rowId xmlns:a16="http://schemas.microsoft.com/office/drawing/2014/main" val="10005"/>
                  </a:ext>
                </a:extLst>
              </a:tr>
              <a:tr h="460992">
                <a:tc>
                  <a:txBody>
                    <a:bodyPr/>
                    <a:lstStyle/>
                    <a:p>
                      <a:pPr algn="l">
                        <a:lnSpc>
                          <a:spcPct val="115000"/>
                        </a:lnSpc>
                        <a:spcBef>
                          <a:spcPts val="1000"/>
                        </a:spcBef>
                        <a:defRPr sz="1800" b="0">
                          <a:solidFill>
                            <a:srgbClr val="000000"/>
                          </a:solidFill>
                        </a:defRPr>
                      </a:pPr>
                      <a:r>
                        <a:rPr sz="1600" b="1">
                          <a:solidFill>
                            <a:srgbClr val="FFFFFF"/>
                          </a:solidFill>
                          <a:latin typeface="Arial"/>
                          <a:ea typeface="Arial"/>
                          <a:cs typeface="Arial"/>
                          <a:sym typeface="Arial"/>
                        </a:rPr>
                        <a:t>Transferencias Corrientes</a:t>
                      </a:r>
                    </a:p>
                  </a:txBody>
                  <a:tcPr marL="0" marR="0" marT="0" marB="0" anchor="ctr" horzOverflow="overflow"/>
                </a:tc>
                <a:tc>
                  <a:txBody>
                    <a:bodyPr/>
                    <a:lstStyle/>
                    <a:p>
                      <a:pPr>
                        <a:lnSpc>
                          <a:spcPct val="115000"/>
                        </a:lnSpc>
                        <a:spcBef>
                          <a:spcPts val="1000"/>
                        </a:spcBef>
                        <a:defRPr sz="1800"/>
                      </a:pPr>
                      <a:r>
                        <a:rPr sz="1600">
                          <a:latin typeface="Arial"/>
                          <a:ea typeface="Arial"/>
                          <a:cs typeface="Arial"/>
                          <a:sym typeface="Arial"/>
                        </a:rPr>
                        <a:t>120,000,000</a:t>
                      </a:r>
                    </a:p>
                  </a:txBody>
                  <a:tcPr marL="0" marR="0" marT="0" marB="0" anchor="ctr" horzOverflow="overflow">
                    <a:solidFill>
                      <a:srgbClr val="E9EFF7"/>
                    </a:solidFill>
                  </a:tcPr>
                </a:tc>
                <a:tc>
                  <a:txBody>
                    <a:bodyPr/>
                    <a:lstStyle/>
                    <a:p>
                      <a:pPr>
                        <a:lnSpc>
                          <a:spcPct val="115000"/>
                        </a:lnSpc>
                        <a:spcBef>
                          <a:spcPts val="1000"/>
                        </a:spcBef>
                        <a:defRPr sz="1800"/>
                      </a:pPr>
                      <a:r>
                        <a:rPr sz="1600">
                          <a:latin typeface="Arial"/>
                          <a:ea typeface="Arial"/>
                          <a:cs typeface="Arial"/>
                          <a:sym typeface="Arial"/>
                        </a:rPr>
                        <a:t>120,000,000</a:t>
                      </a:r>
                    </a:p>
                  </a:txBody>
                  <a:tcPr marL="0" marR="0" marT="0" marB="0" anchor="ctr" horzOverflow="overflow">
                    <a:solidFill>
                      <a:srgbClr val="E9EFF7"/>
                    </a:solidFill>
                  </a:tcPr>
                </a:tc>
                <a:extLst>
                  <a:ext uri="{0D108BD9-81ED-4DB2-BD59-A6C34878D82A}">
                    <a16:rowId xmlns:a16="http://schemas.microsoft.com/office/drawing/2014/main" val="10006"/>
                  </a:ext>
                </a:extLst>
              </a:tr>
              <a:tr h="691488">
                <a:tc>
                  <a:txBody>
                    <a:bodyPr/>
                    <a:lstStyle/>
                    <a:p>
                      <a:pPr algn="l">
                        <a:lnSpc>
                          <a:spcPct val="115000"/>
                        </a:lnSpc>
                        <a:spcBef>
                          <a:spcPts val="1000"/>
                        </a:spcBef>
                        <a:defRPr sz="1800" b="0">
                          <a:solidFill>
                            <a:srgbClr val="000000"/>
                          </a:solidFill>
                        </a:defRPr>
                      </a:pPr>
                      <a:r>
                        <a:rPr sz="1600" b="1">
                          <a:solidFill>
                            <a:srgbClr val="FFFFFF"/>
                          </a:solidFill>
                          <a:latin typeface="Arial"/>
                          <a:ea typeface="Arial"/>
                          <a:cs typeface="Arial"/>
                          <a:sym typeface="Arial"/>
                        </a:rPr>
                        <a:t>Gastos Por Tributos, Multas, Sanciones E Intereses De Mora</a:t>
                      </a:r>
                    </a:p>
                  </a:txBody>
                  <a:tcPr marL="0" marR="0" marT="0" marB="0" anchor="ctr" horzOverflow="overflow"/>
                </a:tc>
                <a:tc>
                  <a:txBody>
                    <a:bodyPr/>
                    <a:lstStyle/>
                    <a:p>
                      <a:pPr>
                        <a:lnSpc>
                          <a:spcPct val="115000"/>
                        </a:lnSpc>
                        <a:spcBef>
                          <a:spcPts val="1000"/>
                        </a:spcBef>
                        <a:defRPr sz="1800"/>
                      </a:pPr>
                      <a:r>
                        <a:rPr sz="1600">
                          <a:latin typeface="Arial"/>
                          <a:ea typeface="Arial"/>
                          <a:cs typeface="Arial"/>
                          <a:sym typeface="Arial"/>
                        </a:rPr>
                        <a:t>46,000,000</a:t>
                      </a:r>
                    </a:p>
                  </a:txBody>
                  <a:tcPr marL="0" marR="0" marT="0" marB="0" anchor="ctr" horzOverflow="overflow"/>
                </a:tc>
                <a:tc>
                  <a:txBody>
                    <a:bodyPr/>
                    <a:lstStyle/>
                    <a:p>
                      <a:pPr>
                        <a:lnSpc>
                          <a:spcPct val="115000"/>
                        </a:lnSpc>
                        <a:spcBef>
                          <a:spcPts val="1000"/>
                        </a:spcBef>
                        <a:defRPr sz="1800"/>
                      </a:pPr>
                      <a:r>
                        <a:rPr sz="1600">
                          <a:latin typeface="Arial"/>
                          <a:ea typeface="Arial"/>
                          <a:cs typeface="Arial"/>
                          <a:sym typeface="Arial"/>
                        </a:rPr>
                        <a:t>46,000,000</a:t>
                      </a:r>
                    </a:p>
                  </a:txBody>
                  <a:tcPr marL="0" marR="0" marT="0" marB="0" anchor="ctr" horzOverflow="overflow"/>
                </a:tc>
                <a:extLst>
                  <a:ext uri="{0D108BD9-81ED-4DB2-BD59-A6C34878D82A}">
                    <a16:rowId xmlns:a16="http://schemas.microsoft.com/office/drawing/2014/main" val="10007"/>
                  </a:ext>
                </a:extLst>
              </a:tr>
            </a:tbl>
          </a:graphicData>
        </a:graphic>
      </p:graphicFrame>
      <p:sp>
        <p:nvSpPr>
          <p:cNvPr id="135" name="Rectángulo 5"/>
          <p:cNvSpPr txBox="1"/>
          <p:nvPr/>
        </p:nvSpPr>
        <p:spPr>
          <a:xfrm>
            <a:off x="1577476" y="1369466"/>
            <a:ext cx="10264004" cy="375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defRPr sz="2000" b="1">
                <a:solidFill>
                  <a:srgbClr val="002060"/>
                </a:solidFill>
                <a:latin typeface="Arial"/>
                <a:ea typeface="Arial"/>
                <a:cs typeface="Arial"/>
                <a:sym typeface="Arial"/>
              </a:defRPr>
            </a:lvl1pPr>
          </a:lstStyle>
          <a:p>
            <a:r>
              <a:t>Funcionamiento unidad ejecutora 0214-02: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adroTexto 1"/>
          <p:cNvSpPr txBox="1"/>
          <p:nvPr/>
        </p:nvSpPr>
        <p:spPr>
          <a:xfrm>
            <a:off x="5034279" y="0"/>
            <a:ext cx="6908801"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3600" b="1">
                <a:solidFill>
                  <a:srgbClr val="05548B"/>
                </a:solidFill>
                <a:latin typeface="Work Sans"/>
                <a:ea typeface="Work Sans"/>
                <a:cs typeface="Work Sans"/>
                <a:sym typeface="Work Sans"/>
              </a:defRPr>
            </a:pPr>
            <a:r>
              <a:t>Necesidades </a:t>
            </a:r>
          </a:p>
          <a:p>
            <a:pPr algn="r">
              <a:defRPr sz="3600" b="1">
                <a:solidFill>
                  <a:srgbClr val="05548B"/>
                </a:solidFill>
                <a:latin typeface="Work Sans"/>
                <a:ea typeface="Work Sans"/>
                <a:cs typeface="Work Sans"/>
                <a:sym typeface="Work Sans"/>
              </a:defRPr>
            </a:pPr>
            <a:r>
              <a:t>presupuesto 2021</a:t>
            </a:r>
          </a:p>
        </p:txBody>
      </p:sp>
      <p:graphicFrame>
        <p:nvGraphicFramePr>
          <p:cNvPr id="138" name="Tabla 6"/>
          <p:cNvGraphicFramePr/>
          <p:nvPr/>
        </p:nvGraphicFramePr>
        <p:xfrm>
          <a:off x="1635760" y="1551424"/>
          <a:ext cx="10353039" cy="3699531"/>
        </p:xfrm>
        <a:graphic>
          <a:graphicData uri="http://schemas.openxmlformats.org/drawingml/2006/table">
            <a:tbl>
              <a:tblPr firstRow="1" firstCol="1" bandRow="1">
                <a:tableStyleId>{4C3C2611-4C71-4FC5-86AE-919BDF0F9419}</a:tableStyleId>
              </a:tblPr>
              <a:tblGrid>
                <a:gridCol w="3761753">
                  <a:extLst>
                    <a:ext uri="{9D8B030D-6E8A-4147-A177-3AD203B41FA5}">
                      <a16:colId xmlns:a16="http://schemas.microsoft.com/office/drawing/2014/main" val="20000"/>
                    </a:ext>
                  </a:extLst>
                </a:gridCol>
                <a:gridCol w="3428558">
                  <a:extLst>
                    <a:ext uri="{9D8B030D-6E8A-4147-A177-3AD203B41FA5}">
                      <a16:colId xmlns:a16="http://schemas.microsoft.com/office/drawing/2014/main" val="20001"/>
                    </a:ext>
                  </a:extLst>
                </a:gridCol>
                <a:gridCol w="1197530">
                  <a:extLst>
                    <a:ext uri="{9D8B030D-6E8A-4147-A177-3AD203B41FA5}">
                      <a16:colId xmlns:a16="http://schemas.microsoft.com/office/drawing/2014/main" val="20002"/>
                    </a:ext>
                  </a:extLst>
                </a:gridCol>
                <a:gridCol w="1965198">
                  <a:extLst>
                    <a:ext uri="{9D8B030D-6E8A-4147-A177-3AD203B41FA5}">
                      <a16:colId xmlns:a16="http://schemas.microsoft.com/office/drawing/2014/main" val="20003"/>
                    </a:ext>
                  </a:extLst>
                </a:gridCol>
              </a:tblGrid>
              <a:tr h="569824">
                <a:tc>
                  <a:txBody>
                    <a:bodyPr/>
                    <a:lstStyle/>
                    <a:p>
                      <a:pPr algn="ctr">
                        <a:lnSpc>
                          <a:spcPct val="115000"/>
                        </a:lnSpc>
                        <a:spcBef>
                          <a:spcPts val="1000"/>
                        </a:spcBef>
                        <a:defRPr sz="1800" b="0">
                          <a:solidFill>
                            <a:srgbClr val="000000"/>
                          </a:solidFill>
                        </a:defRPr>
                      </a:pPr>
                      <a:r>
                        <a:rPr sz="1400" b="1">
                          <a:solidFill>
                            <a:srgbClr val="FFFFFF"/>
                          </a:solidFill>
                          <a:latin typeface="Arial"/>
                          <a:ea typeface="Arial"/>
                          <a:cs typeface="Arial"/>
                          <a:sym typeface="Arial"/>
                        </a:rPr>
                        <a:t>Proyecto </a:t>
                      </a:r>
                    </a:p>
                  </a:txBody>
                  <a:tcPr marL="0" marR="0" marT="0" marB="0" horzOverflow="overflow"/>
                </a:tc>
                <a:tc>
                  <a:txBody>
                    <a:bodyPr/>
                    <a:lstStyle/>
                    <a:p>
                      <a:pPr algn="ctr">
                        <a:lnSpc>
                          <a:spcPct val="115000"/>
                        </a:lnSpc>
                        <a:spcBef>
                          <a:spcPts val="1000"/>
                        </a:spcBef>
                        <a:defRPr sz="1800" b="0">
                          <a:solidFill>
                            <a:srgbClr val="000000"/>
                          </a:solidFill>
                        </a:defRPr>
                      </a:pPr>
                      <a:r>
                        <a:rPr sz="1400" b="1">
                          <a:solidFill>
                            <a:srgbClr val="FFFFFF"/>
                          </a:solidFill>
                          <a:latin typeface="Arial"/>
                          <a:ea typeface="Arial"/>
                          <a:cs typeface="Arial"/>
                          <a:sym typeface="Arial"/>
                        </a:rPr>
                        <a:t>Componente</a:t>
                      </a:r>
                    </a:p>
                  </a:txBody>
                  <a:tcPr marL="9525" marR="9525" marT="9525" marB="9525" horzOverflow="overflow"/>
                </a:tc>
                <a:tc>
                  <a:txBody>
                    <a:bodyPr/>
                    <a:lstStyle/>
                    <a:p>
                      <a:pPr algn="ctr">
                        <a:lnSpc>
                          <a:spcPct val="115000"/>
                        </a:lnSpc>
                        <a:spcBef>
                          <a:spcPts val="1000"/>
                        </a:spcBef>
                        <a:defRPr sz="1800" b="0">
                          <a:solidFill>
                            <a:srgbClr val="000000"/>
                          </a:solidFill>
                        </a:defRPr>
                      </a:pPr>
                      <a:r>
                        <a:rPr sz="1400" b="1">
                          <a:solidFill>
                            <a:srgbClr val="FFFFFF"/>
                          </a:solidFill>
                          <a:latin typeface="Arial"/>
                          <a:ea typeface="Arial"/>
                          <a:cs typeface="Arial"/>
                          <a:sym typeface="Arial"/>
                        </a:rPr>
                        <a:t>Meta 2021</a:t>
                      </a:r>
                    </a:p>
                  </a:txBody>
                  <a:tcPr marL="9525" marR="9525" marT="9525" marB="9525" horzOverflow="overflow"/>
                </a:tc>
                <a:tc>
                  <a:txBody>
                    <a:bodyPr/>
                    <a:lstStyle/>
                    <a:p>
                      <a:pPr algn="ctr">
                        <a:lnSpc>
                          <a:spcPct val="115000"/>
                        </a:lnSpc>
                        <a:spcBef>
                          <a:spcPts val="1000"/>
                        </a:spcBef>
                        <a:defRPr sz="1800" b="0">
                          <a:solidFill>
                            <a:srgbClr val="000000"/>
                          </a:solidFill>
                        </a:defRPr>
                      </a:pPr>
                      <a:r>
                        <a:rPr sz="1400" b="1">
                          <a:solidFill>
                            <a:srgbClr val="FFFFFF"/>
                          </a:solidFill>
                          <a:latin typeface="Arial"/>
                          <a:ea typeface="Arial"/>
                          <a:cs typeface="Arial"/>
                          <a:sym typeface="Arial"/>
                        </a:rPr>
                        <a:t>Inversión Requerida 2021</a:t>
                      </a:r>
                    </a:p>
                  </a:txBody>
                  <a:tcPr marL="9525" marR="9525" marT="9525" marB="9525" horzOverflow="overflow"/>
                </a:tc>
                <a:extLst>
                  <a:ext uri="{0D108BD9-81ED-4DB2-BD59-A6C34878D82A}">
                    <a16:rowId xmlns:a16="http://schemas.microsoft.com/office/drawing/2014/main" val="10000"/>
                  </a:ext>
                </a:extLst>
              </a:tr>
              <a:tr h="278156">
                <a:tc rowSpan="6">
                  <a:txBody>
                    <a:bodyPr/>
                    <a:lstStyle/>
                    <a:p>
                      <a:pPr algn="l">
                        <a:lnSpc>
                          <a:spcPct val="115000"/>
                        </a:lnSpc>
                        <a:spcBef>
                          <a:spcPts val="1000"/>
                        </a:spcBef>
                        <a:defRPr sz="1800" b="0">
                          <a:solidFill>
                            <a:srgbClr val="000000"/>
                          </a:solidFill>
                        </a:defRPr>
                      </a:pPr>
                      <a:r>
                        <a:rPr sz="1400" b="1">
                          <a:solidFill>
                            <a:srgbClr val="FFFFFF"/>
                          </a:solidFill>
                          <a:latin typeface="Arial"/>
                          <a:ea typeface="Arial"/>
                          <a:cs typeface="Arial"/>
                          <a:sym typeface="Arial"/>
                        </a:rPr>
                        <a:t> 
Implementación Del Programa Nacional Integral De Sustitución De Cultivos Ilícitos (PNIS) A Nivel Nacional
 </a:t>
                      </a:r>
                    </a:p>
                  </a:txBody>
                  <a:tcPr marL="0" marR="0" marT="0" marB="0" horzOverflow="overflow"/>
                </a:tc>
                <a:tc>
                  <a:txBody>
                    <a:bodyPr/>
                    <a:lstStyle/>
                    <a:p>
                      <a:pPr algn="l">
                        <a:lnSpc>
                          <a:spcPct val="115000"/>
                        </a:lnSpc>
                        <a:spcBef>
                          <a:spcPts val="1000"/>
                        </a:spcBef>
                        <a:defRPr sz="1800"/>
                      </a:pPr>
                      <a:r>
                        <a:rPr sz="1400">
                          <a:latin typeface="Arial"/>
                          <a:ea typeface="Arial"/>
                          <a:cs typeface="Arial"/>
                          <a:sym typeface="Arial"/>
                        </a:rPr>
                        <a:t>Asistencia Alimentaria Inmediata</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17.501</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$156.694.087.000</a:t>
                      </a:r>
                    </a:p>
                  </a:txBody>
                  <a:tcPr marL="9525" marR="9525" marT="9525" marB="9525" horzOverflow="overflow"/>
                </a:tc>
                <a:extLst>
                  <a:ext uri="{0D108BD9-81ED-4DB2-BD59-A6C34878D82A}">
                    <a16:rowId xmlns:a16="http://schemas.microsoft.com/office/drawing/2014/main" val="10001"/>
                  </a:ext>
                </a:extLst>
              </a:tr>
              <a:tr h="278156">
                <a:tc vMerge="1">
                  <a:txBody>
                    <a:bodyPr/>
                    <a:lstStyle/>
                    <a:p>
                      <a:endParaRPr lang="es-CO"/>
                    </a:p>
                  </a:txBody>
                  <a:tcPr/>
                </a:tc>
                <a:tc>
                  <a:txBody>
                    <a:bodyPr/>
                    <a:lstStyle/>
                    <a:p>
                      <a:pPr algn="l">
                        <a:lnSpc>
                          <a:spcPct val="115000"/>
                        </a:lnSpc>
                        <a:spcBef>
                          <a:spcPts val="1000"/>
                        </a:spcBef>
                        <a:defRPr sz="1800"/>
                      </a:pPr>
                      <a:r>
                        <a:rPr sz="1400">
                          <a:latin typeface="Arial"/>
                          <a:ea typeface="Arial"/>
                          <a:cs typeface="Arial"/>
                          <a:sym typeface="Arial"/>
                        </a:rPr>
                        <a:t>Asistencia Técnica Integral</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81.750</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$88.487.378.781</a:t>
                      </a:r>
                    </a:p>
                  </a:txBody>
                  <a:tcPr marL="9525" marR="9525" marT="9525" marB="9525" horzOverflow="overflow"/>
                </a:tc>
                <a:extLst>
                  <a:ext uri="{0D108BD9-81ED-4DB2-BD59-A6C34878D82A}">
                    <a16:rowId xmlns:a16="http://schemas.microsoft.com/office/drawing/2014/main" val="10002"/>
                  </a:ext>
                </a:extLst>
              </a:tr>
              <a:tr h="278156">
                <a:tc vMerge="1">
                  <a:txBody>
                    <a:bodyPr/>
                    <a:lstStyle/>
                    <a:p>
                      <a:endParaRPr lang="es-CO"/>
                    </a:p>
                  </a:txBody>
                  <a:tcPr/>
                </a:tc>
                <a:tc>
                  <a:txBody>
                    <a:bodyPr/>
                    <a:lstStyle/>
                    <a:p>
                      <a:pPr algn="l">
                        <a:lnSpc>
                          <a:spcPct val="115000"/>
                        </a:lnSpc>
                        <a:spcBef>
                          <a:spcPts val="1000"/>
                        </a:spcBef>
                        <a:defRPr sz="1800"/>
                      </a:pPr>
                      <a:r>
                        <a:rPr sz="1400">
                          <a:latin typeface="Arial"/>
                          <a:ea typeface="Arial"/>
                          <a:cs typeface="Arial"/>
                          <a:sym typeface="Arial"/>
                        </a:rPr>
                        <a:t>Auto sostenimiento Y Seguridad Alimentaria</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9.012</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$18.573.732.000</a:t>
                      </a:r>
                    </a:p>
                  </a:txBody>
                  <a:tcPr marL="9525" marR="9525" marT="9525" marB="9525" horzOverflow="overflow"/>
                </a:tc>
                <a:extLst>
                  <a:ext uri="{0D108BD9-81ED-4DB2-BD59-A6C34878D82A}">
                    <a16:rowId xmlns:a16="http://schemas.microsoft.com/office/drawing/2014/main" val="10003"/>
                  </a:ext>
                </a:extLst>
              </a:tr>
              <a:tr h="278156">
                <a:tc vMerge="1">
                  <a:txBody>
                    <a:bodyPr/>
                    <a:lstStyle/>
                    <a:p>
                      <a:endParaRPr lang="es-CO"/>
                    </a:p>
                  </a:txBody>
                  <a:tcPr/>
                </a:tc>
                <a:tc>
                  <a:txBody>
                    <a:bodyPr/>
                    <a:lstStyle/>
                    <a:p>
                      <a:pPr algn="l">
                        <a:lnSpc>
                          <a:spcPct val="115000"/>
                        </a:lnSpc>
                        <a:spcBef>
                          <a:spcPts val="1000"/>
                        </a:spcBef>
                        <a:defRPr sz="1800"/>
                      </a:pPr>
                      <a:r>
                        <a:rPr sz="1400">
                          <a:latin typeface="Arial"/>
                          <a:ea typeface="Arial"/>
                          <a:cs typeface="Arial"/>
                          <a:sym typeface="Arial"/>
                        </a:rPr>
                        <a:t>Proyectos Productivos Ciclo Corto</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33.954</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$349.890.817.500</a:t>
                      </a:r>
                    </a:p>
                  </a:txBody>
                  <a:tcPr marL="9525" marR="9525" marT="9525" marB="9525" horzOverflow="overflow"/>
                </a:tc>
                <a:extLst>
                  <a:ext uri="{0D108BD9-81ED-4DB2-BD59-A6C34878D82A}">
                    <a16:rowId xmlns:a16="http://schemas.microsoft.com/office/drawing/2014/main" val="10004"/>
                  </a:ext>
                </a:extLst>
              </a:tr>
              <a:tr h="278156">
                <a:tc vMerge="1">
                  <a:txBody>
                    <a:bodyPr/>
                    <a:lstStyle/>
                    <a:p>
                      <a:endParaRPr lang="es-CO"/>
                    </a:p>
                  </a:txBody>
                  <a:tcPr/>
                </a:tc>
                <a:tc>
                  <a:txBody>
                    <a:bodyPr/>
                    <a:lstStyle/>
                    <a:p>
                      <a:pPr algn="l">
                        <a:lnSpc>
                          <a:spcPct val="115000"/>
                        </a:lnSpc>
                        <a:spcBef>
                          <a:spcPts val="1000"/>
                        </a:spcBef>
                        <a:defRPr sz="1800"/>
                      </a:pPr>
                      <a:r>
                        <a:rPr sz="1400">
                          <a:latin typeface="Arial"/>
                          <a:ea typeface="Arial"/>
                          <a:cs typeface="Arial"/>
                          <a:sym typeface="Arial"/>
                        </a:rPr>
                        <a:t>Proyectos Productivos Ciclo Largo</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38.784</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$444.076.800.000</a:t>
                      </a:r>
                    </a:p>
                  </a:txBody>
                  <a:tcPr marL="9525" marR="9525" marT="9525" marB="9525" horzOverflow="overflow"/>
                </a:tc>
                <a:extLst>
                  <a:ext uri="{0D108BD9-81ED-4DB2-BD59-A6C34878D82A}">
                    <a16:rowId xmlns:a16="http://schemas.microsoft.com/office/drawing/2014/main" val="10005"/>
                  </a:ext>
                </a:extLst>
              </a:tr>
              <a:tr h="958372">
                <a:tc vMerge="1">
                  <a:txBody>
                    <a:bodyPr/>
                    <a:lstStyle/>
                    <a:p>
                      <a:endParaRPr lang="es-CO"/>
                    </a:p>
                  </a:txBody>
                  <a:tcPr/>
                </a:tc>
                <a:tc>
                  <a:txBody>
                    <a:bodyPr/>
                    <a:lstStyle/>
                    <a:p>
                      <a:pPr algn="l">
                        <a:lnSpc>
                          <a:spcPct val="115000"/>
                        </a:lnSpc>
                        <a:spcBef>
                          <a:spcPts val="1000"/>
                        </a:spcBef>
                        <a:defRPr sz="1800"/>
                      </a:pPr>
                      <a:r>
                        <a:rPr sz="1400">
                          <a:latin typeface="Arial"/>
                          <a:ea typeface="Arial"/>
                          <a:cs typeface="Arial"/>
                          <a:sym typeface="Arial"/>
                        </a:rPr>
                        <a:t>Recolectores</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8.436</a:t>
                      </a:r>
                    </a:p>
                  </a:txBody>
                  <a:tcPr marL="9525" marR="9525" marT="9525" marB="9525" horzOverflow="overflow"/>
                </a:tc>
                <a:tc>
                  <a:txBody>
                    <a:bodyPr/>
                    <a:lstStyle/>
                    <a:p>
                      <a:pPr algn="ctr">
                        <a:lnSpc>
                          <a:spcPct val="115000"/>
                        </a:lnSpc>
                        <a:spcBef>
                          <a:spcPts val="1000"/>
                        </a:spcBef>
                        <a:defRPr sz="1800"/>
                      </a:pPr>
                      <a:r>
                        <a:rPr sz="1400">
                          <a:latin typeface="Arial"/>
                          <a:ea typeface="Arial"/>
                          <a:cs typeface="Arial"/>
                          <a:sym typeface="Arial"/>
                        </a:rPr>
                        <a:t>$135.257.018.000</a:t>
                      </a:r>
                    </a:p>
                  </a:txBody>
                  <a:tcPr marL="9525" marR="9525" marT="9525" marB="9525" horzOverflow="overflow"/>
                </a:tc>
                <a:extLst>
                  <a:ext uri="{0D108BD9-81ED-4DB2-BD59-A6C34878D82A}">
                    <a16:rowId xmlns:a16="http://schemas.microsoft.com/office/drawing/2014/main" val="10006"/>
                  </a:ext>
                </a:extLst>
              </a:tr>
              <a:tr h="569824">
                <a:tc>
                  <a:txBody>
                    <a:bodyPr/>
                    <a:lstStyle/>
                    <a:p>
                      <a:pPr algn="l">
                        <a:lnSpc>
                          <a:spcPct val="115000"/>
                        </a:lnSpc>
                        <a:spcBef>
                          <a:spcPts val="1000"/>
                        </a:spcBef>
                        <a:defRPr sz="1800" b="0">
                          <a:solidFill>
                            <a:srgbClr val="000000"/>
                          </a:solidFill>
                        </a:defRPr>
                      </a:pPr>
                      <a:r>
                        <a:rPr sz="1400" b="1">
                          <a:solidFill>
                            <a:srgbClr val="FFFFFF"/>
                          </a:solidFill>
                          <a:latin typeface="Arial"/>
                          <a:ea typeface="Arial"/>
                          <a:cs typeface="Arial"/>
                          <a:sym typeface="Arial"/>
                        </a:rPr>
                        <a:t> </a:t>
                      </a:r>
                    </a:p>
                  </a:txBody>
                  <a:tcPr marL="0" marR="0" marT="0" marB="0" horzOverflow="overflow"/>
                </a:tc>
                <a:tc>
                  <a:txBody>
                    <a:bodyPr/>
                    <a:lstStyle/>
                    <a:p>
                      <a:pPr algn="l">
                        <a:lnSpc>
                          <a:spcPct val="115000"/>
                        </a:lnSpc>
                        <a:spcBef>
                          <a:spcPts val="1000"/>
                        </a:spcBef>
                        <a:defRPr sz="1800"/>
                      </a:pPr>
                      <a:r>
                        <a:rPr sz="1400" b="1">
                          <a:latin typeface="Arial"/>
                          <a:ea typeface="Arial"/>
                          <a:cs typeface="Arial"/>
                          <a:sym typeface="Arial"/>
                        </a:rPr>
                        <a:t>Total General</a:t>
                      </a:r>
                    </a:p>
                  </a:txBody>
                  <a:tcPr marL="9525" marR="9525" marT="9525" marB="9525" horzOverflow="overflow"/>
                </a:tc>
                <a:tc>
                  <a:txBody>
                    <a:bodyPr/>
                    <a:lstStyle/>
                    <a:p>
                      <a:pPr algn="ctr">
                        <a:lnSpc>
                          <a:spcPct val="115000"/>
                        </a:lnSpc>
                        <a:spcBef>
                          <a:spcPts val="1000"/>
                        </a:spcBef>
                        <a:defRPr sz="1400" b="1">
                          <a:latin typeface="Arial"/>
                          <a:ea typeface="Arial"/>
                          <a:cs typeface="Arial"/>
                          <a:sym typeface="Arial"/>
                        </a:defRPr>
                      </a:pPr>
                      <a:endParaRPr/>
                    </a:p>
                  </a:txBody>
                  <a:tcPr marL="9525" marR="9525" marT="9525" marB="9525" horzOverflow="overflow"/>
                </a:tc>
                <a:tc>
                  <a:txBody>
                    <a:bodyPr/>
                    <a:lstStyle/>
                    <a:p>
                      <a:pPr algn="ctr">
                        <a:lnSpc>
                          <a:spcPct val="115000"/>
                        </a:lnSpc>
                        <a:spcBef>
                          <a:spcPts val="1000"/>
                        </a:spcBef>
                        <a:defRPr sz="1800"/>
                      </a:pPr>
                      <a:r>
                        <a:rPr sz="1400" b="1">
                          <a:latin typeface="Arial"/>
                          <a:ea typeface="Arial"/>
                          <a:cs typeface="Arial"/>
                          <a:sym typeface="Arial"/>
                        </a:rPr>
                        <a:t>$1.192.979.833.281</a:t>
                      </a:r>
                    </a:p>
                  </a:txBody>
                  <a:tcPr marL="9525" marR="9525" marT="9525" marB="9525" horzOverflow="overflow"/>
                </a:tc>
                <a:extLst>
                  <a:ext uri="{0D108BD9-81ED-4DB2-BD59-A6C34878D82A}">
                    <a16:rowId xmlns:a16="http://schemas.microsoft.com/office/drawing/2014/main" val="10007"/>
                  </a:ext>
                </a:extLst>
              </a:tr>
            </a:tbl>
          </a:graphicData>
        </a:graphic>
      </p:graphicFrame>
      <p:sp>
        <p:nvSpPr>
          <p:cNvPr id="139" name="CuadroTexto 11"/>
          <p:cNvSpPr txBox="1"/>
          <p:nvPr/>
        </p:nvSpPr>
        <p:spPr>
          <a:xfrm>
            <a:off x="1788159" y="5482352"/>
            <a:ext cx="10048241" cy="961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15000"/>
              </a:lnSpc>
              <a:spcBef>
                <a:spcPts val="1000"/>
              </a:spcBef>
              <a:defRPr>
                <a:latin typeface="Arial"/>
                <a:ea typeface="Arial"/>
                <a:cs typeface="Arial"/>
                <a:sym typeface="Arial"/>
              </a:defRPr>
            </a:lvl1pPr>
          </a:lstStyle>
          <a:p>
            <a:r>
              <a:rPr dirty="0" err="1"/>
              <a:t>En</a:t>
            </a:r>
            <a:r>
              <a:rPr dirty="0"/>
              <a:t> </a:t>
            </a:r>
            <a:r>
              <a:rPr dirty="0" err="1"/>
              <a:t>este</a:t>
            </a:r>
            <a:r>
              <a:rPr dirty="0"/>
              <a:t> </a:t>
            </a:r>
            <a:r>
              <a:rPr dirty="0" err="1"/>
              <a:t>marco</a:t>
            </a:r>
            <a:r>
              <a:rPr dirty="0"/>
              <a:t>, la </a:t>
            </a:r>
            <a:r>
              <a:rPr dirty="0" err="1"/>
              <a:t>atención</a:t>
            </a:r>
            <a:r>
              <a:rPr dirty="0"/>
              <a:t> de las </a:t>
            </a:r>
            <a:r>
              <a:rPr dirty="0" err="1"/>
              <a:t>necesidades</a:t>
            </a:r>
            <a:r>
              <a:rPr dirty="0"/>
              <a:t> de </a:t>
            </a:r>
            <a:r>
              <a:rPr dirty="0" err="1"/>
              <a:t>gasto</a:t>
            </a:r>
            <a:r>
              <a:rPr dirty="0"/>
              <a:t> del </a:t>
            </a:r>
            <a:r>
              <a:rPr dirty="0" err="1"/>
              <a:t>Programa</a:t>
            </a:r>
            <a:r>
              <a:rPr dirty="0"/>
              <a:t> </a:t>
            </a:r>
            <a:r>
              <a:rPr dirty="0" err="1"/>
              <a:t>está</a:t>
            </a:r>
            <a:r>
              <a:rPr dirty="0"/>
              <a:t> </a:t>
            </a:r>
            <a:r>
              <a:rPr dirty="0" err="1"/>
              <a:t>supeditada</a:t>
            </a:r>
            <a:r>
              <a:rPr dirty="0"/>
              <a:t> a la </a:t>
            </a:r>
            <a:r>
              <a:rPr dirty="0" err="1"/>
              <a:t>disponibilidad</a:t>
            </a:r>
            <a:r>
              <a:rPr dirty="0"/>
              <a:t> de </a:t>
            </a:r>
            <a:r>
              <a:rPr dirty="0" err="1"/>
              <a:t>recursos</a:t>
            </a:r>
            <a:r>
              <a:rPr dirty="0"/>
              <a:t> del </a:t>
            </a:r>
            <a:r>
              <a:rPr dirty="0" err="1"/>
              <a:t>Ministerio</a:t>
            </a:r>
            <a:r>
              <a:rPr dirty="0"/>
              <a:t> de Hacienda y </a:t>
            </a:r>
            <a:r>
              <a:rPr dirty="0" err="1"/>
              <a:t>Crédito</a:t>
            </a:r>
            <a:r>
              <a:rPr dirty="0"/>
              <a:t> </a:t>
            </a:r>
            <a:r>
              <a:rPr dirty="0" err="1"/>
              <a:t>Público</a:t>
            </a:r>
            <a:r>
              <a:rPr dirty="0"/>
              <a:t>, </a:t>
            </a:r>
            <a:r>
              <a:rPr dirty="0" err="1"/>
              <a:t>en</a:t>
            </a:r>
            <a:r>
              <a:rPr dirty="0"/>
              <a:t> </a:t>
            </a:r>
            <a:r>
              <a:rPr dirty="0" err="1"/>
              <a:t>calidad</a:t>
            </a:r>
            <a:r>
              <a:rPr dirty="0"/>
              <a:t> de </a:t>
            </a:r>
            <a:r>
              <a:rPr dirty="0" err="1"/>
              <a:t>administrador</a:t>
            </a:r>
            <a:r>
              <a:rPr dirty="0"/>
              <a:t> de los </a:t>
            </a:r>
            <a:r>
              <a:rPr dirty="0" err="1"/>
              <a:t>recursos</a:t>
            </a:r>
            <a:r>
              <a:rPr dirty="0"/>
              <a:t> de la Bolsa Paz.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0D80B7-0CA3-44D7-B7A1-224F3DA08162}"/>
              </a:ext>
            </a:extLst>
          </p:cNvPr>
          <p:cNvSpPr/>
          <p:nvPr/>
        </p:nvSpPr>
        <p:spPr>
          <a:xfrm>
            <a:off x="1949391" y="5321679"/>
            <a:ext cx="17608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0066D0"/>
                </a:solidFill>
                <a:effectLst/>
                <a:uLnTx/>
                <a:uFillTx/>
                <a:latin typeface="Arial" panose="020B0604020202020204" pitchFamily="34" charset="0"/>
                <a:ea typeface="Verdana" panose="020B0604030504040204" pitchFamily="34" charset="0"/>
                <a:cs typeface="Arial" panose="020B0604020202020204" pitchFamily="34" charset="0"/>
              </a:rPr>
              <a:t>Que en una fase de transición de 15 años logre:</a:t>
            </a:r>
            <a:endParaRPr kumimoji="0" lang="es-CO" sz="1600" b="1" i="0" u="none" strike="noStrike" kern="1200" cap="none" spc="0" normalizeH="0" baseline="0" noProof="0" dirty="0">
              <a:ln>
                <a:noFill/>
              </a:ln>
              <a:solidFill>
                <a:srgbClr val="0066D0"/>
              </a:solidFill>
              <a:effectLst/>
              <a:uLnTx/>
              <a:uFillTx/>
              <a:latin typeface="Arial" panose="020B0604020202020204" pitchFamily="34" charset="0"/>
              <a:ea typeface="+mn-ea"/>
              <a:cs typeface="Arial" panose="020B0604020202020204" pitchFamily="34" charset="0"/>
            </a:endParaRPr>
          </a:p>
        </p:txBody>
      </p:sp>
      <p:grpSp>
        <p:nvGrpSpPr>
          <p:cNvPr id="5" name="Grupo 4">
            <a:extLst>
              <a:ext uri="{FF2B5EF4-FFF2-40B4-BE49-F238E27FC236}">
                <a16:creationId xmlns:a16="http://schemas.microsoft.com/office/drawing/2014/main" id="{1977A132-BB56-4A19-B4FC-59D8EEAE37A5}"/>
              </a:ext>
            </a:extLst>
          </p:cNvPr>
          <p:cNvGrpSpPr/>
          <p:nvPr/>
        </p:nvGrpSpPr>
        <p:grpSpPr>
          <a:xfrm>
            <a:off x="4135170" y="4998065"/>
            <a:ext cx="6268669" cy="1478227"/>
            <a:chOff x="4242650" y="3228710"/>
            <a:chExt cx="4377462" cy="1478227"/>
          </a:xfrm>
        </p:grpSpPr>
        <p:sp>
          <p:nvSpPr>
            <p:cNvPr id="6" name="Rectángulo 5">
              <a:extLst>
                <a:ext uri="{FF2B5EF4-FFF2-40B4-BE49-F238E27FC236}">
                  <a16:creationId xmlns:a16="http://schemas.microsoft.com/office/drawing/2014/main" id="{E46C4971-6D2E-452E-9224-721D670CF641}"/>
                </a:ext>
              </a:extLst>
            </p:cNvPr>
            <p:cNvSpPr/>
            <p:nvPr/>
          </p:nvSpPr>
          <p:spPr>
            <a:xfrm>
              <a:off x="4242650" y="3228710"/>
              <a:ext cx="4377462" cy="14782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CuadroTexto 6">
              <a:extLst>
                <a:ext uri="{FF2B5EF4-FFF2-40B4-BE49-F238E27FC236}">
                  <a16:creationId xmlns:a16="http://schemas.microsoft.com/office/drawing/2014/main" id="{28E69F90-3B4D-48C7-91A7-96B0EC3EDB89}"/>
                </a:ext>
              </a:extLst>
            </p:cNvPr>
            <p:cNvSpPr txBox="1"/>
            <p:nvPr/>
          </p:nvSpPr>
          <p:spPr>
            <a:xfrm>
              <a:off x="4242650" y="3228710"/>
              <a:ext cx="4377462" cy="14782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Verdana" panose="020B0604030504040204" pitchFamily="34" charset="0"/>
                  <a:cs typeface="Arial" panose="020B0604020202020204" pitchFamily="34" charset="0"/>
                </a:rPr>
                <a:t>La erradicación de la pobreza extrema y la reducción en todas sus dimensiones de la pobreza rural en un 50%.</a:t>
              </a:r>
              <a:endParaRPr kumimoji="0" lang="es-CO" sz="12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Verdana" panose="020B0604030504040204" pitchFamily="34" charset="0"/>
                  <a:cs typeface="Arial" panose="020B0604020202020204" pitchFamily="34" charset="0"/>
                </a:rPr>
                <a:t>La disminución de la desigualdad.</a:t>
              </a:r>
            </a:p>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Verdana" panose="020B0604030504040204" pitchFamily="34" charset="0"/>
                  <a:cs typeface="Arial" panose="020B0604020202020204" pitchFamily="34" charset="0"/>
                </a:rPr>
                <a:t>La creación de una tendencia hacia la convergencia en mejores niveles de vida en la ciudad y en el campo.</a:t>
              </a:r>
            </a:p>
          </p:txBody>
        </p:sp>
      </p:grpSp>
      <p:pic>
        <p:nvPicPr>
          <p:cNvPr id="8" name="Imagen 7">
            <a:extLst>
              <a:ext uri="{FF2B5EF4-FFF2-40B4-BE49-F238E27FC236}">
                <a16:creationId xmlns:a16="http://schemas.microsoft.com/office/drawing/2014/main" id="{63271485-9594-4379-9CC3-1745D8005258}"/>
              </a:ext>
            </a:extLst>
          </p:cNvPr>
          <p:cNvPicPr>
            <a:picLocks noChangeAspect="1"/>
          </p:cNvPicPr>
          <p:nvPr/>
        </p:nvPicPr>
        <p:blipFill>
          <a:blip r:embed="rId2">
            <a:lum bright="-40000" contrast="40000"/>
          </a:blip>
          <a:stretch>
            <a:fillRect/>
          </a:stretch>
        </p:blipFill>
        <p:spPr>
          <a:xfrm>
            <a:off x="3792355" y="5082329"/>
            <a:ext cx="239732" cy="239850"/>
          </a:xfrm>
          <a:prstGeom prst="rect">
            <a:avLst/>
          </a:prstGeom>
        </p:spPr>
      </p:pic>
      <p:pic>
        <p:nvPicPr>
          <p:cNvPr id="9" name="Imagen 8">
            <a:extLst>
              <a:ext uri="{FF2B5EF4-FFF2-40B4-BE49-F238E27FC236}">
                <a16:creationId xmlns:a16="http://schemas.microsoft.com/office/drawing/2014/main" id="{C0626C98-ADAC-4F89-98F4-206246A4B0D9}"/>
              </a:ext>
            </a:extLst>
          </p:cNvPr>
          <p:cNvPicPr>
            <a:picLocks noChangeAspect="1"/>
          </p:cNvPicPr>
          <p:nvPr/>
        </p:nvPicPr>
        <p:blipFill>
          <a:blip r:embed="rId2">
            <a:lum bright="-40000" contrast="40000"/>
          </a:blip>
          <a:stretch>
            <a:fillRect/>
          </a:stretch>
        </p:blipFill>
        <p:spPr>
          <a:xfrm>
            <a:off x="3810339" y="5702917"/>
            <a:ext cx="239732" cy="239850"/>
          </a:xfrm>
          <a:prstGeom prst="rect">
            <a:avLst/>
          </a:prstGeom>
        </p:spPr>
      </p:pic>
      <p:pic>
        <p:nvPicPr>
          <p:cNvPr id="10" name="Imagen 9">
            <a:extLst>
              <a:ext uri="{FF2B5EF4-FFF2-40B4-BE49-F238E27FC236}">
                <a16:creationId xmlns:a16="http://schemas.microsoft.com/office/drawing/2014/main" id="{A1CD7AA9-9A89-4E1B-BE67-49ECFF5B65BF}"/>
              </a:ext>
            </a:extLst>
          </p:cNvPr>
          <p:cNvPicPr>
            <a:picLocks noChangeAspect="1"/>
          </p:cNvPicPr>
          <p:nvPr/>
        </p:nvPicPr>
        <p:blipFill>
          <a:blip r:embed="rId2">
            <a:lum bright="-40000" contrast="40000"/>
          </a:blip>
          <a:stretch>
            <a:fillRect/>
          </a:stretch>
        </p:blipFill>
        <p:spPr>
          <a:xfrm>
            <a:off x="3798311" y="6032751"/>
            <a:ext cx="239732" cy="239850"/>
          </a:xfrm>
          <a:prstGeom prst="rect">
            <a:avLst/>
          </a:prstGeom>
        </p:spPr>
      </p:pic>
      <p:sp>
        <p:nvSpPr>
          <p:cNvPr id="16" name="CuadroTexto 15">
            <a:extLst>
              <a:ext uri="{FF2B5EF4-FFF2-40B4-BE49-F238E27FC236}">
                <a16:creationId xmlns:a16="http://schemas.microsoft.com/office/drawing/2014/main" id="{F40C8D3B-C118-4A0B-AE21-12828537177D}"/>
              </a:ext>
            </a:extLst>
          </p:cNvPr>
          <p:cNvSpPr txBox="1"/>
          <p:nvPr/>
        </p:nvSpPr>
        <p:spPr>
          <a:xfrm>
            <a:off x="1538574" y="1676469"/>
            <a:ext cx="1037910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El objetivo de los PDET es lograr la transformación estructural del campo y el ámbito rural, y un relacionamiento equitativo entre el campo y la ciudad, de manera que se aseguren dentro de estos ocho pilares:</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Imagen 19" descr="Una captura de pantalla de un celular con letras&#10;&#10;Descripción generada automáticamente">
            <a:extLst>
              <a:ext uri="{FF2B5EF4-FFF2-40B4-BE49-F238E27FC236}">
                <a16:creationId xmlns:a16="http://schemas.microsoft.com/office/drawing/2014/main" id="{D6CE68FC-E288-404C-B83B-22CD0B085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085" y="2615783"/>
            <a:ext cx="7631875" cy="2131835"/>
          </a:xfrm>
          <a:prstGeom prst="rect">
            <a:avLst/>
          </a:prstGeom>
        </p:spPr>
      </p:pic>
      <p:sp>
        <p:nvSpPr>
          <p:cNvPr id="22" name="CuadroTexto 21">
            <a:extLst>
              <a:ext uri="{FF2B5EF4-FFF2-40B4-BE49-F238E27FC236}">
                <a16:creationId xmlns:a16="http://schemas.microsoft.com/office/drawing/2014/main" id="{3694F1A9-79BA-4057-842E-4A4FA9A93E78}"/>
              </a:ext>
            </a:extLst>
          </p:cNvPr>
          <p:cNvSpPr txBox="1"/>
          <p:nvPr/>
        </p:nvSpPr>
        <p:spPr>
          <a:xfrm>
            <a:off x="5917315" y="-113851"/>
            <a:ext cx="627468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Planes de Desarrollo con Enfoque Territorial</a:t>
            </a:r>
          </a:p>
        </p:txBody>
      </p:sp>
    </p:spTree>
    <p:extLst>
      <p:ext uri="{BB962C8B-B14F-4D97-AF65-F5344CB8AC3E}">
        <p14:creationId xmlns:p14="http://schemas.microsoft.com/office/powerpoint/2010/main" val="1995827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adroTexto 45"/>
          <p:cNvSpPr txBox="1"/>
          <p:nvPr/>
        </p:nvSpPr>
        <p:spPr>
          <a:xfrm>
            <a:off x="5622952" y="135118"/>
            <a:ext cx="6183246" cy="637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solidFill>
                  <a:srgbClr val="05548B"/>
                </a:solidFill>
                <a:latin typeface="Work Sans"/>
                <a:ea typeface="Work Sans"/>
                <a:cs typeface="Work Sans"/>
                <a:sym typeface="Work Sans"/>
              </a:defRPr>
            </a:lvl1pPr>
          </a:lstStyle>
          <a:p>
            <a:r>
              <a:t>Prioridades misionales   </a:t>
            </a:r>
          </a:p>
        </p:txBody>
      </p:sp>
      <p:sp>
        <p:nvSpPr>
          <p:cNvPr id="142" name="CuadroTexto 10"/>
          <p:cNvSpPr txBox="1"/>
          <p:nvPr/>
        </p:nvSpPr>
        <p:spPr>
          <a:xfrm>
            <a:off x="1548613" y="1202891"/>
            <a:ext cx="6964941" cy="1410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15000"/>
              </a:lnSpc>
              <a:spcBef>
                <a:spcPts val="1000"/>
              </a:spcBef>
              <a:defRPr b="1">
                <a:solidFill>
                  <a:srgbClr val="7FC6D5"/>
                </a:solidFill>
                <a:latin typeface="Arial"/>
                <a:ea typeface="Arial"/>
                <a:cs typeface="Arial"/>
                <a:sym typeface="Arial"/>
              </a:defRPr>
            </a:pPr>
            <a:r>
              <a:t>Lograr el cierre financiero de los dos primeros niveles de intervención del Programa (asistencia alimentaria inmediata y proyectos de auto sostenimiento y seguridad alimentaria</a:t>
            </a:r>
            <a:r>
              <a:rPr b="0">
                <a:solidFill>
                  <a:srgbClr val="000000"/>
                </a:solidFill>
                <a:latin typeface="Arial Narrow"/>
                <a:ea typeface="Arial Narrow"/>
                <a:cs typeface="Arial Narrow"/>
                <a:sym typeface="Arial Narrow"/>
              </a:rPr>
              <a:t>. </a:t>
            </a:r>
            <a:endParaRPr sz="1600"/>
          </a:p>
          <a:p>
            <a:pPr algn="just">
              <a:lnSpc>
                <a:spcPct val="115000"/>
              </a:lnSpc>
              <a:spcBef>
                <a:spcPts val="1000"/>
              </a:spcBef>
              <a:defRPr>
                <a:latin typeface="Arial Narrow"/>
                <a:ea typeface="Arial Narrow"/>
                <a:cs typeface="Arial Narrow"/>
                <a:sym typeface="Arial Narrow"/>
              </a:defRPr>
            </a:pPr>
            <a:r>
              <a:t> </a:t>
            </a:r>
          </a:p>
        </p:txBody>
      </p:sp>
      <p:sp>
        <p:nvSpPr>
          <p:cNvPr id="143" name="CuadroTexto 13"/>
          <p:cNvSpPr txBox="1"/>
          <p:nvPr/>
        </p:nvSpPr>
        <p:spPr>
          <a:xfrm>
            <a:off x="4259253" y="2562350"/>
            <a:ext cx="7746651" cy="88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rgbClr val="C55A11"/>
                </a:solidFill>
                <a:latin typeface="Arial"/>
                <a:ea typeface="Arial"/>
                <a:cs typeface="Arial"/>
                <a:sym typeface="Arial"/>
              </a:defRPr>
            </a:lvl1pPr>
          </a:lstStyle>
          <a:p>
            <a:r>
              <a:t>Acelerar la implementación de los proyectos productivos y la atención a los recolectores, que en la actualidad son los componentes con mayor rezago</a:t>
            </a:r>
          </a:p>
        </p:txBody>
      </p:sp>
      <p:sp>
        <p:nvSpPr>
          <p:cNvPr id="144" name="Rectángulo 8"/>
          <p:cNvSpPr txBox="1"/>
          <p:nvPr/>
        </p:nvSpPr>
        <p:spPr>
          <a:xfrm>
            <a:off x="1640054" y="4181050"/>
            <a:ext cx="9127899"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15000"/>
              </a:lnSpc>
              <a:spcBef>
                <a:spcPts val="1000"/>
              </a:spcBef>
              <a:defRPr b="1">
                <a:solidFill>
                  <a:srgbClr val="7FC6D5"/>
                </a:solidFill>
                <a:latin typeface="Arial"/>
                <a:ea typeface="Arial"/>
                <a:cs typeface="Arial"/>
                <a:sym typeface="Arial"/>
              </a:defRPr>
            </a:lvl1pPr>
          </a:lstStyle>
          <a:p>
            <a:r>
              <a:t>Restablecimiento  de la  confianza en el proceso  </a:t>
            </a:r>
          </a:p>
        </p:txBody>
      </p:sp>
      <p:sp>
        <p:nvSpPr>
          <p:cNvPr id="145" name="CuadroTexto 16"/>
          <p:cNvSpPr txBox="1"/>
          <p:nvPr/>
        </p:nvSpPr>
        <p:spPr>
          <a:xfrm>
            <a:off x="1844040" y="5301329"/>
            <a:ext cx="10060266" cy="961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lnSpc>
                <a:spcPct val="115000"/>
              </a:lnSpc>
              <a:spcBef>
                <a:spcPts val="1000"/>
              </a:spcBef>
              <a:defRPr b="1">
                <a:solidFill>
                  <a:srgbClr val="C55A11"/>
                </a:solidFill>
                <a:latin typeface="Arial"/>
                <a:ea typeface="Arial"/>
                <a:cs typeface="Arial"/>
                <a:sym typeface="Arial"/>
              </a:defRPr>
            </a:lvl1pPr>
          </a:lstStyle>
          <a:p>
            <a:r>
              <a:t>Transferir capital y activos a población vulnerable (asistencia alimentaria inmediata), responder a las necesidades nutritivas de las familias de zonas rurales (auto sostenimiento y seguridad alimentaria).</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4AA1F6-6D36-42B2-8AC0-D903069070B4}"/>
              </a:ext>
            </a:extLst>
          </p:cNvPr>
          <p:cNvSpPr txBox="1"/>
          <p:nvPr/>
        </p:nvSpPr>
        <p:spPr>
          <a:xfrm>
            <a:off x="1526316" y="1164898"/>
            <a:ext cx="9621520"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Arial" panose="020B0604020202020204" pitchFamily="34" charset="0"/>
              </a:rPr>
              <a:t>Decreto 2366 de 2015</a:t>
            </a:r>
          </a:p>
        </p:txBody>
      </p:sp>
      <p:sp>
        <p:nvSpPr>
          <p:cNvPr id="6" name="Rectángulo 5">
            <a:extLst>
              <a:ext uri="{FF2B5EF4-FFF2-40B4-BE49-F238E27FC236}">
                <a16:creationId xmlns:a16="http://schemas.microsoft.com/office/drawing/2014/main" id="{E46C4971-6D2E-452E-9224-721D670CF641}"/>
              </a:ext>
            </a:extLst>
          </p:cNvPr>
          <p:cNvSpPr/>
          <p:nvPr/>
        </p:nvSpPr>
        <p:spPr>
          <a:xfrm>
            <a:off x="4135170" y="4998065"/>
            <a:ext cx="6268669" cy="14782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CuadroTexto 21">
            <a:extLst>
              <a:ext uri="{FF2B5EF4-FFF2-40B4-BE49-F238E27FC236}">
                <a16:creationId xmlns:a16="http://schemas.microsoft.com/office/drawing/2014/main" id="{3694F1A9-79BA-4057-842E-4A4FA9A93E78}"/>
              </a:ext>
            </a:extLst>
          </p:cNvPr>
          <p:cNvSpPr txBox="1"/>
          <p:nvPr/>
        </p:nvSpPr>
        <p:spPr>
          <a:xfrm>
            <a:off x="5917315" y="-113851"/>
            <a:ext cx="627468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Misionalidad ART</a:t>
            </a:r>
          </a:p>
        </p:txBody>
      </p:sp>
      <p:sp>
        <p:nvSpPr>
          <p:cNvPr id="14" name="CuadroTexto 13">
            <a:extLst>
              <a:ext uri="{FF2B5EF4-FFF2-40B4-BE49-F238E27FC236}">
                <a16:creationId xmlns:a16="http://schemas.microsoft.com/office/drawing/2014/main" id="{23572291-6B9A-4F81-B196-E656EA51C329}"/>
              </a:ext>
            </a:extLst>
          </p:cNvPr>
          <p:cNvSpPr txBox="1"/>
          <p:nvPr/>
        </p:nvSpPr>
        <p:spPr>
          <a:xfrm>
            <a:off x="1499803" y="1859935"/>
            <a:ext cx="3816880"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s-ES" sz="1800" b="0" i="1"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La Agencia para la Renovación del Territorio </a:t>
            </a:r>
            <a:r>
              <a:rPr kumimoji="0" lang="es-ES" sz="1800" b="0" i="1" u="sng"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tiene por objeto </a:t>
            </a:r>
            <a:r>
              <a:rPr kumimoji="0" lang="es-ES" sz="1800" b="1" i="1" u="sng"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coordinar la intervención de las entidades nacionales y territoriales en las zonas rurales afectadas </a:t>
            </a:r>
            <a:r>
              <a:rPr kumimoji="0" lang="es-ES" sz="1800" b="0" i="1" u="sng"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por el conflicto</a:t>
            </a:r>
            <a:r>
              <a:rPr kumimoji="0" lang="es-ES" sz="1800" b="0" i="1"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priorizadas por el Gobierno nacional, a través de la ejecución de planes y proyectos para la renovación territorial de estas zonas, que permitan su reactivación económica, social y su fortalecimiento institucional, para que se integren de manera sostenible al desarrollo del país”.</a:t>
            </a:r>
            <a:endParaRPr kumimoji="0" lang="es-CO"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upo 14">
            <a:extLst>
              <a:ext uri="{FF2B5EF4-FFF2-40B4-BE49-F238E27FC236}">
                <a16:creationId xmlns:a16="http://schemas.microsoft.com/office/drawing/2014/main" id="{F8AE640A-B68B-49E3-8BE4-99936316D637}"/>
              </a:ext>
            </a:extLst>
          </p:cNvPr>
          <p:cNvGrpSpPr/>
          <p:nvPr/>
        </p:nvGrpSpPr>
        <p:grpSpPr>
          <a:xfrm>
            <a:off x="5642911" y="2004041"/>
            <a:ext cx="6228836" cy="3304274"/>
            <a:chOff x="206743" y="1416391"/>
            <a:chExt cx="11164552" cy="5404296"/>
          </a:xfrm>
        </p:grpSpPr>
        <p:sp>
          <p:nvSpPr>
            <p:cNvPr id="17" name="Elipse 16">
              <a:extLst>
                <a:ext uri="{FF2B5EF4-FFF2-40B4-BE49-F238E27FC236}">
                  <a16:creationId xmlns:a16="http://schemas.microsoft.com/office/drawing/2014/main" id="{7FC54307-1072-4AFA-B43D-187F892CE693}"/>
                </a:ext>
              </a:extLst>
            </p:cNvPr>
            <p:cNvSpPr/>
            <p:nvPr/>
          </p:nvSpPr>
          <p:spPr>
            <a:xfrm>
              <a:off x="2674104" y="1555894"/>
              <a:ext cx="3595889" cy="3209783"/>
            </a:xfrm>
            <a:prstGeom prst="ellipse">
              <a:avLst/>
            </a:prstGeom>
            <a:solidFill>
              <a:srgbClr val="3F6CA1">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TERRITORIO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Alcaldías 170  – Gobernaciones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Autoridades Ambientales</a:t>
              </a:r>
            </a:p>
          </p:txBody>
        </p:sp>
        <p:sp>
          <p:nvSpPr>
            <p:cNvPr id="18" name="Elipse 17">
              <a:extLst>
                <a:ext uri="{FF2B5EF4-FFF2-40B4-BE49-F238E27FC236}">
                  <a16:creationId xmlns:a16="http://schemas.microsoft.com/office/drawing/2014/main" id="{3730BA25-A243-4975-A2AC-4DE75B84D778}"/>
                </a:ext>
              </a:extLst>
            </p:cNvPr>
            <p:cNvSpPr/>
            <p:nvPr/>
          </p:nvSpPr>
          <p:spPr>
            <a:xfrm>
              <a:off x="5509352" y="1581635"/>
              <a:ext cx="3595889" cy="3209783"/>
            </a:xfrm>
            <a:prstGeom prst="ellipse">
              <a:avLst/>
            </a:prstGeom>
            <a:solidFill>
              <a:srgbClr val="67611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NACIÓN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Entidades Nacionales 46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  </a:t>
              </a:r>
            </a:p>
          </p:txBody>
        </p:sp>
        <p:sp>
          <p:nvSpPr>
            <p:cNvPr id="19" name="CuadroTexto 18">
              <a:extLst>
                <a:ext uri="{FF2B5EF4-FFF2-40B4-BE49-F238E27FC236}">
                  <a16:creationId xmlns:a16="http://schemas.microsoft.com/office/drawing/2014/main" id="{5FDD509B-FED5-4EF6-AF85-130E3D1E447C}"/>
                </a:ext>
              </a:extLst>
            </p:cNvPr>
            <p:cNvSpPr txBox="1"/>
            <p:nvPr/>
          </p:nvSpPr>
          <p:spPr>
            <a:xfrm>
              <a:off x="206743" y="1739557"/>
              <a:ext cx="1882630" cy="1345863"/>
            </a:xfrm>
            <a:prstGeom prst="rect">
              <a:avLst/>
            </a:prstGeom>
            <a:noFill/>
            <a:ln>
              <a:solidFill>
                <a:srgbClr val="3F6CA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Trabajo con entidades territoriales y Grupos Motor</a:t>
              </a:r>
            </a:p>
          </p:txBody>
        </p:sp>
        <p:sp>
          <p:nvSpPr>
            <p:cNvPr id="21" name="CuadroTexto 20">
              <a:extLst>
                <a:ext uri="{FF2B5EF4-FFF2-40B4-BE49-F238E27FC236}">
                  <a16:creationId xmlns:a16="http://schemas.microsoft.com/office/drawing/2014/main" id="{21842514-10FA-4B9E-881C-7BE0A4B03E86}"/>
                </a:ext>
              </a:extLst>
            </p:cNvPr>
            <p:cNvSpPr txBox="1"/>
            <p:nvPr/>
          </p:nvSpPr>
          <p:spPr>
            <a:xfrm>
              <a:off x="8649462" y="5084016"/>
              <a:ext cx="2240248" cy="1736671"/>
            </a:xfrm>
            <a:prstGeom prst="rect">
              <a:avLst/>
            </a:prstGeom>
            <a:noFill/>
            <a:ln>
              <a:solidFill>
                <a:srgbClr val="3F6CA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Articulación y sinergia Nación Territorio Gobiernos locales, sector privado, agencias de cooperación</a:t>
              </a:r>
            </a:p>
          </p:txBody>
        </p:sp>
        <p:sp>
          <p:nvSpPr>
            <p:cNvPr id="23" name="CuadroTexto 22">
              <a:extLst>
                <a:ext uri="{FF2B5EF4-FFF2-40B4-BE49-F238E27FC236}">
                  <a16:creationId xmlns:a16="http://schemas.microsoft.com/office/drawing/2014/main" id="{1F31853B-7F00-4A81-B0C9-7CC314EFA4CB}"/>
                </a:ext>
              </a:extLst>
            </p:cNvPr>
            <p:cNvSpPr txBox="1"/>
            <p:nvPr/>
          </p:nvSpPr>
          <p:spPr>
            <a:xfrm>
              <a:off x="9315592" y="1416393"/>
              <a:ext cx="2055703" cy="1057105"/>
            </a:xfrm>
            <a:prstGeom prst="rect">
              <a:avLst/>
            </a:prstGeom>
            <a:noFill/>
            <a:ln>
              <a:solidFill>
                <a:srgbClr val="3F6CA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Alineación de entidades nacionales</a:t>
              </a:r>
            </a:p>
          </p:txBody>
        </p:sp>
        <p:sp>
          <p:nvSpPr>
            <p:cNvPr id="27" name="Elipse 26">
              <a:extLst>
                <a:ext uri="{FF2B5EF4-FFF2-40B4-BE49-F238E27FC236}">
                  <a16:creationId xmlns:a16="http://schemas.microsoft.com/office/drawing/2014/main" id="{103A3AB9-BA97-4E23-A2C3-378385E3B01A}"/>
                </a:ext>
              </a:extLst>
            </p:cNvPr>
            <p:cNvSpPr/>
            <p:nvPr/>
          </p:nvSpPr>
          <p:spPr>
            <a:xfrm>
              <a:off x="4096752" y="3429000"/>
              <a:ext cx="3595889" cy="3209783"/>
            </a:xfrm>
            <a:prstGeom prst="ellipse">
              <a:avLst/>
            </a:prstGeom>
            <a:solidFill>
              <a:schemeClr val="accent6">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NACIÓN – TERRITORIO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Entidades Nacionales y Territoriales</a:t>
              </a:r>
              <a:endParaRPr kumimoji="0" lang="es-CO" sz="1050" b="1" i="0" u="none" strike="noStrike" kern="1200" cap="none"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endParaRPr>
            </a:p>
          </p:txBody>
        </p:sp>
        <p:cxnSp>
          <p:nvCxnSpPr>
            <p:cNvPr id="28" name="Conector angular 14">
              <a:extLst>
                <a:ext uri="{FF2B5EF4-FFF2-40B4-BE49-F238E27FC236}">
                  <a16:creationId xmlns:a16="http://schemas.microsoft.com/office/drawing/2014/main" id="{3580E7EE-5C1B-4B99-882D-396A45DED5F8}"/>
                </a:ext>
              </a:extLst>
            </p:cNvPr>
            <p:cNvCxnSpPr>
              <a:cxnSpLocks/>
              <a:stCxn id="19" idx="0"/>
              <a:endCxn id="17" idx="1"/>
            </p:cNvCxnSpPr>
            <p:nvPr/>
          </p:nvCxnSpPr>
          <p:spPr>
            <a:xfrm rot="16200000" flipH="1">
              <a:off x="2031184" y="856431"/>
              <a:ext cx="286399" cy="2052652"/>
            </a:xfrm>
            <a:prstGeom prst="bentConnector3">
              <a:avLst>
                <a:gd name="adj1" fmla="val -193401"/>
              </a:avLst>
            </a:prstGeom>
          </p:spPr>
          <p:style>
            <a:lnRef idx="1">
              <a:schemeClr val="accent1"/>
            </a:lnRef>
            <a:fillRef idx="0">
              <a:schemeClr val="accent1"/>
            </a:fillRef>
            <a:effectRef idx="0">
              <a:schemeClr val="accent1"/>
            </a:effectRef>
            <a:fontRef idx="minor">
              <a:schemeClr val="tx1"/>
            </a:fontRef>
          </p:style>
        </p:cxnSp>
        <p:cxnSp>
          <p:nvCxnSpPr>
            <p:cNvPr id="29" name="Conector angular 15">
              <a:extLst>
                <a:ext uri="{FF2B5EF4-FFF2-40B4-BE49-F238E27FC236}">
                  <a16:creationId xmlns:a16="http://schemas.microsoft.com/office/drawing/2014/main" id="{BF44B6B4-67FE-443F-ABD6-A86CFE73251C}"/>
                </a:ext>
              </a:extLst>
            </p:cNvPr>
            <p:cNvCxnSpPr>
              <a:cxnSpLocks/>
              <a:stCxn id="23" idx="0"/>
              <a:endCxn id="18" idx="0"/>
            </p:cNvCxnSpPr>
            <p:nvPr/>
          </p:nvCxnSpPr>
          <p:spPr>
            <a:xfrm rot="16200000" flipH="1" flipV="1">
              <a:off x="8742750" y="-19061"/>
              <a:ext cx="165243" cy="3036148"/>
            </a:xfrm>
            <a:prstGeom prst="bentConnector3">
              <a:avLst>
                <a:gd name="adj1" fmla="val -226265"/>
              </a:avLst>
            </a:prstGeom>
          </p:spPr>
          <p:style>
            <a:lnRef idx="1">
              <a:schemeClr val="accent1"/>
            </a:lnRef>
            <a:fillRef idx="0">
              <a:schemeClr val="accent1"/>
            </a:fillRef>
            <a:effectRef idx="0">
              <a:schemeClr val="accent1"/>
            </a:effectRef>
            <a:fontRef idx="minor">
              <a:schemeClr val="tx1"/>
            </a:fontRef>
          </p:style>
        </p:cxnSp>
        <p:cxnSp>
          <p:nvCxnSpPr>
            <p:cNvPr id="30" name="Conector angular 16">
              <a:extLst>
                <a:ext uri="{FF2B5EF4-FFF2-40B4-BE49-F238E27FC236}">
                  <a16:creationId xmlns:a16="http://schemas.microsoft.com/office/drawing/2014/main" id="{373A1D27-7445-48B2-BA23-6E782E6888B1}"/>
                </a:ext>
              </a:extLst>
            </p:cNvPr>
            <p:cNvCxnSpPr>
              <a:endCxn id="21" idx="0"/>
            </p:cNvCxnSpPr>
            <p:nvPr/>
          </p:nvCxnSpPr>
          <p:spPr>
            <a:xfrm flipV="1">
              <a:off x="7307296" y="5084016"/>
              <a:ext cx="2462290" cy="891785"/>
            </a:xfrm>
            <a:prstGeom prst="bentConnector4">
              <a:avLst>
                <a:gd name="adj1" fmla="val 27254"/>
                <a:gd name="adj2" fmla="val 141926"/>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092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43">
            <a:extLst>
              <a:ext uri="{FF2B5EF4-FFF2-40B4-BE49-F238E27FC236}">
                <a16:creationId xmlns:a16="http://schemas.microsoft.com/office/drawing/2014/main" id="{A828E2B1-0DBE-4099-9E32-3BF1A7F731E5}"/>
              </a:ext>
            </a:extLst>
          </p:cNvPr>
          <p:cNvSpPr txBox="1"/>
          <p:nvPr/>
        </p:nvSpPr>
        <p:spPr>
          <a:xfrm>
            <a:off x="1612481" y="1733892"/>
            <a:ext cx="4313462"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charset="2"/>
              <a:buChar char="§"/>
              <a:tabLst/>
              <a:defRPr/>
            </a:pPr>
            <a:r>
              <a:rPr kumimoji="0" lang="es-ES" sz="1800" b="1" i="0" u="none" strike="noStrike" kern="1200" cap="none" spc="0" normalizeH="0" baseline="0" noProof="0" dirty="0">
                <a:ln>
                  <a:noFill/>
                </a:ln>
                <a:solidFill>
                  <a:srgbClr val="05548B"/>
                </a:solidFill>
                <a:effectLst/>
                <a:uLnTx/>
                <a:uFillTx/>
                <a:latin typeface="Arial" charset="0"/>
                <a:ea typeface="+mn-ea"/>
                <a:cs typeface="Arial" charset="0"/>
              </a:rPr>
              <a:t>Más de 220.000 personas </a:t>
            </a:r>
            <a:r>
              <a:rPr kumimoji="0" lang="es-ES" sz="1800" b="0" i="0" u="none" strike="noStrike" kern="1200" cap="none" spc="0" normalizeH="0" baseline="0" noProof="0" dirty="0">
                <a:ln>
                  <a:noFill/>
                </a:ln>
                <a:solidFill>
                  <a:srgbClr val="05548B"/>
                </a:solidFill>
                <a:effectLst/>
                <a:uLnTx/>
                <a:uFillTx/>
                <a:latin typeface="Arial" charset="0"/>
                <a:ea typeface="+mn-ea"/>
                <a:cs typeface="Arial" charset="0"/>
              </a:rPr>
              <a:t>de comunidades rurales que participaron en el proceso, quienes priorizaron y organizaron </a:t>
            </a:r>
            <a:r>
              <a:rPr kumimoji="0" lang="es-ES" sz="1800" b="1" i="0" u="none" strike="noStrike" kern="1200" cap="none" spc="0" normalizeH="0" baseline="0" noProof="0" dirty="0">
                <a:ln>
                  <a:noFill/>
                </a:ln>
                <a:solidFill>
                  <a:srgbClr val="05548B"/>
                </a:solidFill>
                <a:effectLst/>
                <a:uLnTx/>
                <a:uFillTx/>
                <a:latin typeface="Arial" charset="0"/>
                <a:ea typeface="+mn-ea"/>
                <a:cs typeface="Arial" charset="0"/>
              </a:rPr>
              <a:t>32.808 iniciativas: </a:t>
            </a:r>
            <a:r>
              <a:rPr kumimoji="0" lang="es-ES" sz="1800" b="0" i="0" u="none" strike="noStrike" kern="1200" cap="none" spc="0" normalizeH="0" baseline="0" noProof="0" dirty="0">
                <a:ln>
                  <a:noFill/>
                </a:ln>
                <a:solidFill>
                  <a:srgbClr val="05548B"/>
                </a:solidFill>
                <a:effectLst/>
                <a:uLnTx/>
                <a:uFillTx/>
                <a:latin typeface="Arial" charset="0"/>
                <a:ea typeface="+mn-ea"/>
                <a:cs typeface="Arial" charset="0"/>
              </a:rPr>
              <a:t>son sus necesidades. </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endParaRPr kumimoji="0" lang="es-ES" sz="1800" b="0" i="0" u="none" strike="noStrike" kern="1200" cap="none" spc="0" normalizeH="0" baseline="0" noProof="0" dirty="0">
              <a:ln>
                <a:noFill/>
              </a:ln>
              <a:solidFill>
                <a:srgbClr val="05548B"/>
              </a:solidFill>
              <a:effectLst/>
              <a:uLnTx/>
              <a:uFillTx/>
              <a:latin typeface="Arial" charset="0"/>
              <a:ea typeface="+mn-ea"/>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endParaRPr kumimoji="0" lang="es-ES" sz="1800" b="0" i="0" u="none" strike="noStrike" kern="1200" cap="none" spc="0" normalizeH="0" baseline="0" noProof="0" dirty="0">
              <a:ln>
                <a:noFill/>
              </a:ln>
              <a:solidFill>
                <a:srgbClr val="05548B"/>
              </a:solidFill>
              <a:effectLst/>
              <a:uLnTx/>
              <a:uFillTx/>
              <a:latin typeface="Arial" charset="0"/>
              <a:ea typeface="+mn-ea"/>
              <a:cs typeface="Arial" charset="0"/>
            </a:endParaRPr>
          </a:p>
        </p:txBody>
      </p:sp>
      <p:sp>
        <p:nvSpPr>
          <p:cNvPr id="46" name="CuadroTexto 45">
            <a:extLst>
              <a:ext uri="{FF2B5EF4-FFF2-40B4-BE49-F238E27FC236}">
                <a16:creationId xmlns:a16="http://schemas.microsoft.com/office/drawing/2014/main" id="{6CAC73CA-E252-4827-8488-7BC9654395D1}"/>
              </a:ext>
            </a:extLst>
          </p:cNvPr>
          <p:cNvSpPr txBox="1"/>
          <p:nvPr/>
        </p:nvSpPr>
        <p:spPr>
          <a:xfrm>
            <a:off x="5917315" y="299905"/>
            <a:ext cx="627468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Planeación Participativa</a:t>
            </a:r>
          </a:p>
        </p:txBody>
      </p:sp>
      <p:sp>
        <p:nvSpPr>
          <p:cNvPr id="4" name="Rectángulo 3">
            <a:extLst>
              <a:ext uri="{FF2B5EF4-FFF2-40B4-BE49-F238E27FC236}">
                <a16:creationId xmlns:a16="http://schemas.microsoft.com/office/drawing/2014/main" id="{C2F5D671-8EA0-5C4A-BD83-15D515DE0674}"/>
              </a:ext>
            </a:extLst>
          </p:cNvPr>
          <p:cNvSpPr/>
          <p:nvPr/>
        </p:nvSpPr>
        <p:spPr>
          <a:xfrm>
            <a:off x="1752481" y="3878348"/>
            <a:ext cx="4857133" cy="206210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11 mil </a:t>
            </a:r>
            <a:r>
              <a:rPr kumimoji="0" lang="es-CO" sz="1600" b="0" i="0" u="none" strike="noStrike" kern="1200" cap="none" spc="0" normalizeH="0" baseline="0" noProof="0" dirty="0">
                <a:ln>
                  <a:noFill/>
                </a:ln>
                <a:solidFill>
                  <a:srgbClr val="05548B"/>
                </a:solidFill>
                <a:effectLst/>
                <a:uLnTx/>
                <a:uFillTx/>
                <a:latin typeface="Arial" charset="0"/>
                <a:ea typeface="+mn-ea"/>
                <a:cs typeface="Arial" charset="0"/>
              </a:rPr>
              <a:t>veredas participantes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4.400 delegados </a:t>
            </a:r>
            <a:r>
              <a:rPr kumimoji="0" lang="es-CO" sz="1600" b="0" i="0" u="none" strike="noStrike" kern="1200" cap="none" spc="0" normalizeH="0" baseline="0" noProof="0" dirty="0">
                <a:ln>
                  <a:noFill/>
                </a:ln>
                <a:solidFill>
                  <a:srgbClr val="05548B"/>
                </a:solidFill>
                <a:effectLst/>
                <a:uLnTx/>
                <a:uFillTx/>
                <a:latin typeface="Arial" charset="0"/>
                <a:ea typeface="+mn-ea"/>
                <a:cs typeface="Arial" charset="0"/>
              </a:rPr>
              <a:t>de los Grupos Motor</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1.627</a:t>
            </a:r>
            <a:r>
              <a:rPr kumimoji="0" lang="es-CO" sz="1600" b="0" i="0" u="none" strike="noStrike" kern="1200" cap="none" spc="0" normalizeH="0" baseline="0" noProof="0" dirty="0">
                <a:ln>
                  <a:noFill/>
                </a:ln>
                <a:solidFill>
                  <a:srgbClr val="05548B"/>
                </a:solidFill>
                <a:effectLst/>
                <a:uLnTx/>
                <a:uFillTx/>
                <a:latin typeface="Arial" charset="0"/>
                <a:ea typeface="+mn-ea"/>
                <a:cs typeface="Arial" charset="0"/>
              </a:rPr>
              <a:t> núcleos veredales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1.660</a:t>
            </a:r>
            <a:r>
              <a:rPr kumimoji="0" lang="es-CO" sz="1600" b="0" i="0" u="none" strike="noStrike" kern="1200" cap="none" spc="0" normalizeH="0" baseline="0" noProof="0" dirty="0">
                <a:ln>
                  <a:noFill/>
                </a:ln>
                <a:solidFill>
                  <a:srgbClr val="05548B"/>
                </a:solidFill>
                <a:effectLst/>
                <a:uLnTx/>
                <a:uFillTx/>
                <a:latin typeface="Arial" charset="0"/>
                <a:ea typeface="+mn-ea"/>
                <a:cs typeface="Arial" charset="0"/>
              </a:rPr>
              <a:t> encuentros submunicipales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435 preasambleas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1.136</a:t>
            </a:r>
            <a:r>
              <a:rPr kumimoji="0" lang="es-CO" sz="1600" b="0" i="0" u="none" strike="noStrike" kern="1200" cap="none" spc="0" normalizeH="0" baseline="0" noProof="0" dirty="0">
                <a:ln>
                  <a:noFill/>
                </a:ln>
                <a:solidFill>
                  <a:srgbClr val="05548B"/>
                </a:solidFill>
                <a:effectLst/>
                <a:uLnTx/>
                <a:uFillTx/>
                <a:latin typeface="Arial" charset="0"/>
                <a:ea typeface="+mn-ea"/>
                <a:cs typeface="Arial" charset="0"/>
              </a:rPr>
              <a:t> comunidades indígenas y afrodescendientes vinculadas – </a:t>
            </a: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116</a:t>
            </a:r>
            <a:r>
              <a:rPr kumimoji="0" lang="es-CO" sz="1600" b="0" i="0" u="none" strike="noStrike" kern="1200" cap="none" spc="0" normalizeH="0" baseline="0" noProof="0" dirty="0">
                <a:ln>
                  <a:noFill/>
                </a:ln>
                <a:solidFill>
                  <a:srgbClr val="05548B"/>
                </a:solidFill>
                <a:effectLst/>
                <a:uLnTx/>
                <a:uFillTx/>
                <a:latin typeface="Arial" charset="0"/>
                <a:ea typeface="+mn-ea"/>
                <a:cs typeface="Arial" charset="0"/>
              </a:rPr>
              <a:t> </a:t>
            </a:r>
            <a:r>
              <a:rPr kumimoji="0" lang="es-CO" sz="1600" b="1" i="0" u="none" strike="noStrike" kern="1200" cap="none" spc="0" normalizeH="0" baseline="0" noProof="0" dirty="0">
                <a:ln>
                  <a:noFill/>
                </a:ln>
                <a:solidFill>
                  <a:srgbClr val="05548B"/>
                </a:solidFill>
                <a:effectLst/>
                <a:uLnTx/>
                <a:uFillTx/>
                <a:latin typeface="Arial" charset="0"/>
                <a:ea typeface="+mn-ea"/>
                <a:cs typeface="Arial" charset="0"/>
              </a:rPr>
              <a:t>rutas étnicas </a:t>
            </a:r>
            <a:r>
              <a:rPr kumimoji="0" lang="es-CO" sz="1600" b="0" i="0" u="none" strike="noStrike" kern="1200" cap="none" spc="0" normalizeH="0" baseline="0" noProof="0" dirty="0">
                <a:ln>
                  <a:noFill/>
                </a:ln>
                <a:solidFill>
                  <a:srgbClr val="05548B"/>
                </a:solidFill>
                <a:effectLst/>
                <a:uLnTx/>
                <a:uFillTx/>
                <a:latin typeface="Arial" charset="0"/>
                <a:ea typeface="+mn-ea"/>
                <a:cs typeface="Arial" charset="0"/>
              </a:rPr>
              <a:t>concertadas</a:t>
            </a:r>
          </a:p>
        </p:txBody>
      </p:sp>
      <p:sp>
        <p:nvSpPr>
          <p:cNvPr id="15" name="CuadroTexto 14">
            <a:extLst>
              <a:ext uri="{FF2B5EF4-FFF2-40B4-BE49-F238E27FC236}">
                <a16:creationId xmlns:a16="http://schemas.microsoft.com/office/drawing/2014/main" id="{7DDCFDBD-3172-E944-BEBB-9B0485E926D1}"/>
              </a:ext>
            </a:extLst>
          </p:cNvPr>
          <p:cNvSpPr txBox="1"/>
          <p:nvPr/>
        </p:nvSpPr>
        <p:spPr>
          <a:xfrm>
            <a:off x="6128054" y="6199592"/>
            <a:ext cx="6013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“Los PDET son el proceso participativo impulsado por un gobierno, mas grande en en mundo” Instituto Kroc</a:t>
            </a:r>
          </a:p>
        </p:txBody>
      </p:sp>
      <p:grpSp>
        <p:nvGrpSpPr>
          <p:cNvPr id="16" name="Grupo 23">
            <a:extLst>
              <a:ext uri="{FF2B5EF4-FFF2-40B4-BE49-F238E27FC236}">
                <a16:creationId xmlns:a16="http://schemas.microsoft.com/office/drawing/2014/main" id="{CCF72E9E-17B7-2D4A-8049-A9DC5838DB4A}"/>
              </a:ext>
            </a:extLst>
          </p:cNvPr>
          <p:cNvGrpSpPr/>
          <p:nvPr/>
        </p:nvGrpSpPr>
        <p:grpSpPr>
          <a:xfrm>
            <a:off x="6492519" y="1944439"/>
            <a:ext cx="1181575" cy="838177"/>
            <a:chOff x="9897302" y="1886682"/>
            <a:chExt cx="2280682" cy="1586727"/>
          </a:xfrm>
        </p:grpSpPr>
        <p:sp>
          <p:nvSpPr>
            <p:cNvPr id="17" name="Elipse 16">
              <a:extLst>
                <a:ext uri="{FF2B5EF4-FFF2-40B4-BE49-F238E27FC236}">
                  <a16:creationId xmlns:a16="http://schemas.microsoft.com/office/drawing/2014/main" id="{20F406FE-D050-4843-B98C-17C8FB7C23FF}"/>
                </a:ext>
              </a:extLst>
            </p:cNvPr>
            <p:cNvSpPr/>
            <p:nvPr/>
          </p:nvSpPr>
          <p:spPr>
            <a:xfrm>
              <a:off x="9897302" y="1886682"/>
              <a:ext cx="2132249" cy="1586727"/>
            </a:xfrm>
            <a:prstGeom prst="ellipse">
              <a:avLst/>
            </a:prstGeom>
            <a:solidFill>
              <a:schemeClr val="bg1"/>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ES" sz="1051"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CuadroTexto 17">
              <a:extLst>
                <a:ext uri="{FF2B5EF4-FFF2-40B4-BE49-F238E27FC236}">
                  <a16:creationId xmlns:a16="http://schemas.microsoft.com/office/drawing/2014/main" id="{7A2E9119-E81E-F74F-B3B0-F88DACDFAA25}"/>
                </a:ext>
              </a:extLst>
            </p:cNvPr>
            <p:cNvSpPr txBox="1"/>
            <p:nvPr/>
          </p:nvSpPr>
          <p:spPr>
            <a:xfrm>
              <a:off x="10109725" y="2016452"/>
              <a:ext cx="1612121" cy="69917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800" b="1"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rPr>
                <a:t>19</a:t>
              </a:r>
              <a:endParaRPr kumimoji="0" lang="es-ES_tradnl" sz="1800" b="1"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endParaRPr>
            </a:p>
          </p:txBody>
        </p:sp>
        <p:sp>
          <p:nvSpPr>
            <p:cNvPr id="19" name="Rectángulo 18">
              <a:extLst>
                <a:ext uri="{FF2B5EF4-FFF2-40B4-BE49-F238E27FC236}">
                  <a16:creationId xmlns:a16="http://schemas.microsoft.com/office/drawing/2014/main" id="{20FAD95D-47DF-5C4E-9DA1-16E6653D3E33}"/>
                </a:ext>
              </a:extLst>
            </p:cNvPr>
            <p:cNvSpPr/>
            <p:nvPr/>
          </p:nvSpPr>
          <p:spPr>
            <a:xfrm>
              <a:off x="10129201" y="2615485"/>
              <a:ext cx="2048783" cy="466113"/>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_tradnl" sz="1000" b="0" i="0" u="none" strike="noStrike" kern="1200" cap="none" spc="0" normalizeH="0" baseline="0" noProof="0" dirty="0">
                  <a:ln>
                    <a:noFill/>
                  </a:ln>
                  <a:solidFill>
                    <a:srgbClr val="073763">
                      <a:lumMod val="75000"/>
                      <a:lumOff val="25000"/>
                    </a:srgbClr>
                  </a:solidFill>
                  <a:effectLst/>
                  <a:uLnTx/>
                  <a:uFillTx/>
                  <a:latin typeface="Helvetica" pitchFamily="2" charset="0"/>
                  <a:ea typeface="+mn-ea"/>
                  <a:cs typeface="Arial Narrow"/>
                </a:rPr>
                <a:t>D</a:t>
              </a:r>
              <a:r>
                <a:rPr kumimoji="0" lang="es-ES_tradnl" sz="1000" b="0"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rPr>
                <a:t>epartamentos</a:t>
              </a:r>
            </a:p>
          </p:txBody>
        </p:sp>
      </p:grpSp>
      <p:sp>
        <p:nvSpPr>
          <p:cNvPr id="20" name="Elipse 19">
            <a:extLst>
              <a:ext uri="{FF2B5EF4-FFF2-40B4-BE49-F238E27FC236}">
                <a16:creationId xmlns:a16="http://schemas.microsoft.com/office/drawing/2014/main" id="{784742D0-DE88-2941-B10B-D8E8580B5156}"/>
              </a:ext>
            </a:extLst>
          </p:cNvPr>
          <p:cNvSpPr/>
          <p:nvPr/>
        </p:nvSpPr>
        <p:spPr>
          <a:xfrm>
            <a:off x="6467838" y="3228609"/>
            <a:ext cx="1104675" cy="788743"/>
          </a:xfrm>
          <a:prstGeom prst="ellipse">
            <a:avLst/>
          </a:prstGeom>
          <a:solidFill>
            <a:schemeClr val="bg1"/>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ES" sz="1051"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CuadroTexto 20">
            <a:extLst>
              <a:ext uri="{FF2B5EF4-FFF2-40B4-BE49-F238E27FC236}">
                <a16:creationId xmlns:a16="http://schemas.microsoft.com/office/drawing/2014/main" id="{D9767203-3EDC-8047-AD2D-F9A8C8A7DB16}"/>
              </a:ext>
            </a:extLst>
          </p:cNvPr>
          <p:cNvSpPr txBox="1"/>
          <p:nvPr/>
        </p:nvSpPr>
        <p:spPr>
          <a:xfrm>
            <a:off x="6637931" y="3326896"/>
            <a:ext cx="785521"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800" b="1"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rPr>
              <a:t>170</a:t>
            </a:r>
            <a:endParaRPr kumimoji="0" lang="es-ES_tradnl" sz="1800" b="1"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endParaRPr>
          </a:p>
        </p:txBody>
      </p:sp>
      <p:sp>
        <p:nvSpPr>
          <p:cNvPr id="22" name="Rectángulo 21">
            <a:extLst>
              <a:ext uri="{FF2B5EF4-FFF2-40B4-BE49-F238E27FC236}">
                <a16:creationId xmlns:a16="http://schemas.microsoft.com/office/drawing/2014/main" id="{275B4559-C708-854A-B0C1-24068EF51E43}"/>
              </a:ext>
            </a:extLst>
          </p:cNvPr>
          <p:cNvSpPr/>
          <p:nvPr/>
        </p:nvSpPr>
        <p:spPr>
          <a:xfrm>
            <a:off x="6612663" y="3695042"/>
            <a:ext cx="825102" cy="25404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_tradnl" sz="1051" b="0"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rPr>
              <a:t>Municipios</a:t>
            </a:r>
          </a:p>
        </p:txBody>
      </p:sp>
      <p:grpSp>
        <p:nvGrpSpPr>
          <p:cNvPr id="23" name="Grupo 27">
            <a:extLst>
              <a:ext uri="{FF2B5EF4-FFF2-40B4-BE49-F238E27FC236}">
                <a16:creationId xmlns:a16="http://schemas.microsoft.com/office/drawing/2014/main" id="{6A0C88F2-2AF4-A849-A5C4-FDA601C3C022}"/>
              </a:ext>
            </a:extLst>
          </p:cNvPr>
          <p:cNvGrpSpPr/>
          <p:nvPr/>
        </p:nvGrpSpPr>
        <p:grpSpPr>
          <a:xfrm>
            <a:off x="6243720" y="4601973"/>
            <a:ext cx="1297933" cy="837204"/>
            <a:chOff x="10076417" y="-125807"/>
            <a:chExt cx="2079553" cy="1586726"/>
          </a:xfrm>
        </p:grpSpPr>
        <p:sp>
          <p:nvSpPr>
            <p:cNvPr id="24" name="Elipse 23">
              <a:extLst>
                <a:ext uri="{FF2B5EF4-FFF2-40B4-BE49-F238E27FC236}">
                  <a16:creationId xmlns:a16="http://schemas.microsoft.com/office/drawing/2014/main" id="{1BA9C7AA-2BAC-8245-9131-EB7E77E8039A}"/>
                </a:ext>
              </a:extLst>
            </p:cNvPr>
            <p:cNvSpPr/>
            <p:nvPr/>
          </p:nvSpPr>
          <p:spPr>
            <a:xfrm>
              <a:off x="10269736" y="-125807"/>
              <a:ext cx="1686825" cy="1586726"/>
            </a:xfrm>
            <a:prstGeom prst="ellipse">
              <a:avLst/>
            </a:prstGeom>
            <a:solidFill>
              <a:schemeClr val="bg1"/>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ES" sz="1051"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CuadroTexto 24">
              <a:extLst>
                <a:ext uri="{FF2B5EF4-FFF2-40B4-BE49-F238E27FC236}">
                  <a16:creationId xmlns:a16="http://schemas.microsoft.com/office/drawing/2014/main" id="{8B50D66A-3BFC-884A-827A-9B4D3EEA8585}"/>
                </a:ext>
              </a:extLst>
            </p:cNvPr>
            <p:cNvSpPr txBox="1"/>
            <p:nvPr/>
          </p:nvSpPr>
          <p:spPr>
            <a:xfrm>
              <a:off x="10076417" y="207370"/>
              <a:ext cx="2042600" cy="12249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800" b="1"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rPr>
                <a:t>11mil </a:t>
              </a:r>
              <a:endParaRPr kumimoji="0" lang="es-ES_tradnl" sz="1800" b="1"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endParaRPr>
            </a:p>
          </p:txBody>
        </p:sp>
        <p:sp>
          <p:nvSpPr>
            <p:cNvPr id="26" name="Rectángulo 25">
              <a:extLst>
                <a:ext uri="{FF2B5EF4-FFF2-40B4-BE49-F238E27FC236}">
                  <a16:creationId xmlns:a16="http://schemas.microsoft.com/office/drawing/2014/main" id="{109D2B9C-19CB-2B44-8F09-8BC35E3BCDEB}"/>
                </a:ext>
              </a:extLst>
            </p:cNvPr>
            <p:cNvSpPr/>
            <p:nvPr/>
          </p:nvSpPr>
          <p:spPr>
            <a:xfrm>
              <a:off x="10130089" y="669700"/>
              <a:ext cx="2025881" cy="481529"/>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ES_tradnl" sz="1051" b="0" i="0" u="none" strike="noStrike" kern="1200" cap="none" spc="0" normalizeH="0" baseline="0" noProof="0" dirty="0">
                  <a:ln>
                    <a:noFill/>
                  </a:ln>
                  <a:solidFill>
                    <a:srgbClr val="073763">
                      <a:lumMod val="75000"/>
                      <a:lumOff val="25000"/>
                    </a:srgbClr>
                  </a:solidFill>
                  <a:effectLst/>
                  <a:uLnTx/>
                  <a:uFillTx/>
                  <a:latin typeface="Helvetica" pitchFamily="2" charset="0"/>
                  <a:ea typeface="+mn-ea"/>
                  <a:cs typeface="Arial Narrow"/>
                </a:rPr>
                <a:t>V</a:t>
              </a:r>
              <a:r>
                <a:rPr kumimoji="0" lang="es-ES_tradnl" sz="1051" b="0" i="0" u="none" strike="noStrike" kern="0" cap="none" spc="0" normalizeH="0" baseline="0" noProof="0" dirty="0">
                  <a:ln>
                    <a:noFill/>
                  </a:ln>
                  <a:solidFill>
                    <a:srgbClr val="073763">
                      <a:lumMod val="75000"/>
                      <a:lumOff val="25000"/>
                    </a:srgbClr>
                  </a:solidFill>
                  <a:effectLst/>
                  <a:uLnTx/>
                  <a:uFillTx/>
                  <a:latin typeface="Helvetica" pitchFamily="2" charset="0"/>
                  <a:ea typeface="+mn-ea"/>
                  <a:cs typeface="Arial Narrow"/>
                  <a:sym typeface="Arial"/>
                </a:rPr>
                <a:t>eredas</a:t>
              </a:r>
            </a:p>
          </p:txBody>
        </p:sp>
      </p:grpSp>
      <p:sp>
        <p:nvSpPr>
          <p:cNvPr id="27" name="Trapecio 26">
            <a:extLst>
              <a:ext uri="{FF2B5EF4-FFF2-40B4-BE49-F238E27FC236}">
                <a16:creationId xmlns:a16="http://schemas.microsoft.com/office/drawing/2014/main" id="{3083DB6E-24FB-E446-AD50-23BB0213378F}"/>
              </a:ext>
            </a:extLst>
          </p:cNvPr>
          <p:cNvSpPr/>
          <p:nvPr/>
        </p:nvSpPr>
        <p:spPr>
          <a:xfrm>
            <a:off x="7906343" y="1895606"/>
            <a:ext cx="1924334" cy="935843"/>
          </a:xfrm>
          <a:prstGeom prst="trapezoi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8" name="Imagen 27">
            <a:extLst>
              <a:ext uri="{FF2B5EF4-FFF2-40B4-BE49-F238E27FC236}">
                <a16:creationId xmlns:a16="http://schemas.microsoft.com/office/drawing/2014/main" id="{CF044927-71E0-B546-BCF8-F4D6078DE7FB}"/>
              </a:ext>
            </a:extLst>
          </p:cNvPr>
          <p:cNvPicPr>
            <a:picLocks noChangeAspect="1"/>
          </p:cNvPicPr>
          <p:nvPr/>
        </p:nvPicPr>
        <p:blipFill rotWithShape="1">
          <a:blip r:embed="rId3"/>
          <a:srcRect r="35086"/>
          <a:stretch/>
        </p:blipFill>
        <p:spPr>
          <a:xfrm>
            <a:off x="8277643" y="1991446"/>
            <a:ext cx="1181734" cy="504666"/>
          </a:xfrm>
          <a:prstGeom prst="rect">
            <a:avLst/>
          </a:prstGeom>
        </p:spPr>
      </p:pic>
      <p:sp>
        <p:nvSpPr>
          <p:cNvPr id="29" name="CuadroTexto 28">
            <a:extLst>
              <a:ext uri="{FF2B5EF4-FFF2-40B4-BE49-F238E27FC236}">
                <a16:creationId xmlns:a16="http://schemas.microsoft.com/office/drawing/2014/main" id="{14512AC9-E457-D14D-BFD4-AB28F03E9A49}"/>
              </a:ext>
            </a:extLst>
          </p:cNvPr>
          <p:cNvSpPr txBox="1"/>
          <p:nvPr/>
        </p:nvSpPr>
        <p:spPr>
          <a:xfrm>
            <a:off x="7747937" y="2496113"/>
            <a:ext cx="2185871"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400" b="1" i="0" u="none" strike="noStrike" kern="0" cap="none" spc="0" normalizeH="0" baseline="0" noProof="0" dirty="0">
                <a:ln>
                  <a:noFill/>
                </a:ln>
                <a:solidFill>
                  <a:srgbClr val="000000"/>
                </a:solidFill>
                <a:effectLst/>
                <a:uLnTx/>
                <a:uFillTx/>
                <a:latin typeface="Arial"/>
                <a:ea typeface="+mn-ea"/>
                <a:cs typeface="Arial"/>
                <a:sym typeface="Arial"/>
              </a:rPr>
              <a:t>Fase Subregional</a:t>
            </a:r>
          </a:p>
        </p:txBody>
      </p:sp>
      <p:sp>
        <p:nvSpPr>
          <p:cNvPr id="30" name="Trapecio 29">
            <a:extLst>
              <a:ext uri="{FF2B5EF4-FFF2-40B4-BE49-F238E27FC236}">
                <a16:creationId xmlns:a16="http://schemas.microsoft.com/office/drawing/2014/main" id="{764A5569-7CD0-8648-8DF7-0F29BB958EFE}"/>
              </a:ext>
            </a:extLst>
          </p:cNvPr>
          <p:cNvSpPr/>
          <p:nvPr/>
        </p:nvSpPr>
        <p:spPr>
          <a:xfrm>
            <a:off x="7747936" y="3208474"/>
            <a:ext cx="2378268" cy="997398"/>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Imagen 30">
            <a:extLst>
              <a:ext uri="{FF2B5EF4-FFF2-40B4-BE49-F238E27FC236}">
                <a16:creationId xmlns:a16="http://schemas.microsoft.com/office/drawing/2014/main" id="{C6698463-698B-C747-92CC-6FD6C8C26F09}"/>
              </a:ext>
            </a:extLst>
          </p:cNvPr>
          <p:cNvPicPr>
            <a:picLocks noChangeAspect="1"/>
          </p:cNvPicPr>
          <p:nvPr/>
        </p:nvPicPr>
        <p:blipFill rotWithShape="1">
          <a:blip r:embed="rId3"/>
          <a:srcRect r="8897"/>
          <a:stretch/>
        </p:blipFill>
        <p:spPr>
          <a:xfrm>
            <a:off x="8167917" y="3273474"/>
            <a:ext cx="1558446" cy="474222"/>
          </a:xfrm>
          <a:prstGeom prst="rect">
            <a:avLst/>
          </a:prstGeom>
        </p:spPr>
      </p:pic>
      <p:sp>
        <p:nvSpPr>
          <p:cNvPr id="32" name="CuadroTexto 31">
            <a:extLst>
              <a:ext uri="{FF2B5EF4-FFF2-40B4-BE49-F238E27FC236}">
                <a16:creationId xmlns:a16="http://schemas.microsoft.com/office/drawing/2014/main" id="{79948762-F02D-2040-BDC2-36988208C85E}"/>
              </a:ext>
            </a:extLst>
          </p:cNvPr>
          <p:cNvSpPr txBox="1"/>
          <p:nvPr/>
        </p:nvSpPr>
        <p:spPr>
          <a:xfrm>
            <a:off x="7747937" y="3863463"/>
            <a:ext cx="2185871"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400" b="1" i="0" u="none" strike="noStrike" kern="0" cap="none" spc="0" normalizeH="0" baseline="0" noProof="0" dirty="0">
                <a:ln>
                  <a:noFill/>
                </a:ln>
                <a:solidFill>
                  <a:srgbClr val="000000"/>
                </a:solidFill>
                <a:effectLst/>
                <a:uLnTx/>
                <a:uFillTx/>
                <a:latin typeface="Arial"/>
                <a:ea typeface="+mn-ea"/>
                <a:cs typeface="Arial"/>
                <a:sym typeface="Arial"/>
              </a:rPr>
              <a:t>Fase Municipal</a:t>
            </a:r>
          </a:p>
        </p:txBody>
      </p:sp>
      <p:sp>
        <p:nvSpPr>
          <p:cNvPr id="33" name="Trapecio 32">
            <a:extLst>
              <a:ext uri="{FF2B5EF4-FFF2-40B4-BE49-F238E27FC236}">
                <a16:creationId xmlns:a16="http://schemas.microsoft.com/office/drawing/2014/main" id="{A1EDDC7E-E58E-D245-A25C-196219C62866}"/>
              </a:ext>
            </a:extLst>
          </p:cNvPr>
          <p:cNvSpPr/>
          <p:nvPr/>
        </p:nvSpPr>
        <p:spPr>
          <a:xfrm>
            <a:off x="7572513" y="4688833"/>
            <a:ext cx="2765405" cy="919790"/>
          </a:xfrm>
          <a:prstGeom prst="trapezoi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4" name="Imagen 33">
            <a:extLst>
              <a:ext uri="{FF2B5EF4-FFF2-40B4-BE49-F238E27FC236}">
                <a16:creationId xmlns:a16="http://schemas.microsoft.com/office/drawing/2014/main" id="{AD34AF87-238F-3640-9E5E-55C32755A382}"/>
              </a:ext>
            </a:extLst>
          </p:cNvPr>
          <p:cNvPicPr>
            <a:picLocks noChangeAspect="1"/>
          </p:cNvPicPr>
          <p:nvPr/>
        </p:nvPicPr>
        <p:blipFill rotWithShape="1">
          <a:blip r:embed="rId3"/>
          <a:srcRect r="8897"/>
          <a:stretch/>
        </p:blipFill>
        <p:spPr>
          <a:xfrm>
            <a:off x="8167917" y="4745609"/>
            <a:ext cx="1651028" cy="502394"/>
          </a:xfrm>
          <a:prstGeom prst="rect">
            <a:avLst/>
          </a:prstGeom>
        </p:spPr>
      </p:pic>
      <p:sp>
        <p:nvSpPr>
          <p:cNvPr id="35" name="CuadroTexto 34">
            <a:extLst>
              <a:ext uri="{FF2B5EF4-FFF2-40B4-BE49-F238E27FC236}">
                <a16:creationId xmlns:a16="http://schemas.microsoft.com/office/drawing/2014/main" id="{05E90B12-5CC4-5B4D-9A58-BAC9D25770D0}"/>
              </a:ext>
            </a:extLst>
          </p:cNvPr>
          <p:cNvSpPr txBox="1"/>
          <p:nvPr/>
        </p:nvSpPr>
        <p:spPr>
          <a:xfrm>
            <a:off x="7747937" y="5207230"/>
            <a:ext cx="228866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400" b="1" i="0" u="none" strike="noStrike" kern="0" cap="none" spc="0" normalizeH="0" baseline="0" noProof="0" dirty="0">
                <a:ln>
                  <a:noFill/>
                </a:ln>
                <a:solidFill>
                  <a:srgbClr val="000000"/>
                </a:solidFill>
                <a:effectLst/>
                <a:uLnTx/>
                <a:uFillTx/>
                <a:latin typeface="Arial"/>
                <a:ea typeface="+mn-ea"/>
                <a:cs typeface="Arial"/>
                <a:sym typeface="Arial"/>
              </a:rPr>
              <a:t>Fase </a:t>
            </a:r>
            <a:r>
              <a:rPr kumimoji="0" lang="es-CO" sz="1400" b="1" i="0" u="none" strike="noStrike" kern="0" cap="none" spc="0" normalizeH="0" baseline="0" noProof="0" dirty="0" err="1">
                <a:ln>
                  <a:noFill/>
                </a:ln>
                <a:solidFill>
                  <a:srgbClr val="000000"/>
                </a:solidFill>
                <a:effectLst/>
                <a:uLnTx/>
                <a:uFillTx/>
                <a:latin typeface="Arial"/>
                <a:ea typeface="+mn-ea"/>
                <a:cs typeface="Arial"/>
                <a:sym typeface="Arial"/>
              </a:rPr>
              <a:t>Veredal</a:t>
            </a:r>
            <a:endParaRPr kumimoji="0" lang="es-CO"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7" name="Imagen 36">
            <a:extLst>
              <a:ext uri="{FF2B5EF4-FFF2-40B4-BE49-F238E27FC236}">
                <a16:creationId xmlns:a16="http://schemas.microsoft.com/office/drawing/2014/main" id="{47663E21-4F38-F54F-AAEA-CE0EC3EAAB15}"/>
              </a:ext>
            </a:extLst>
          </p:cNvPr>
          <p:cNvPicPr>
            <a:picLocks noChangeAspect="1"/>
          </p:cNvPicPr>
          <p:nvPr/>
        </p:nvPicPr>
        <p:blipFill>
          <a:blip r:embed="rId4"/>
          <a:stretch>
            <a:fillRect/>
          </a:stretch>
        </p:blipFill>
        <p:spPr>
          <a:xfrm>
            <a:off x="10337918" y="1708373"/>
            <a:ext cx="537197" cy="604100"/>
          </a:xfrm>
          <a:prstGeom prst="rect">
            <a:avLst/>
          </a:prstGeom>
        </p:spPr>
      </p:pic>
      <p:cxnSp>
        <p:nvCxnSpPr>
          <p:cNvPr id="41" name="Conector: angular 44">
            <a:extLst>
              <a:ext uri="{FF2B5EF4-FFF2-40B4-BE49-F238E27FC236}">
                <a16:creationId xmlns:a16="http://schemas.microsoft.com/office/drawing/2014/main" id="{655F541A-940D-004D-BEAF-773AEC0121A6}"/>
              </a:ext>
            </a:extLst>
          </p:cNvPr>
          <p:cNvCxnSpPr>
            <a:cxnSpLocks/>
          </p:cNvCxnSpPr>
          <p:nvPr/>
        </p:nvCxnSpPr>
        <p:spPr>
          <a:xfrm>
            <a:off x="10807403" y="1850013"/>
            <a:ext cx="638893" cy="679221"/>
          </a:xfrm>
          <a:prstGeom prst="bentConnector3">
            <a:avLst>
              <a:gd name="adj1" fmla="val 126835"/>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3" name="Rectángulo 42">
            <a:extLst>
              <a:ext uri="{FF2B5EF4-FFF2-40B4-BE49-F238E27FC236}">
                <a16:creationId xmlns:a16="http://schemas.microsoft.com/office/drawing/2014/main" id="{AA692BD5-B762-CD4D-B7C9-29C3B053DAD2}"/>
              </a:ext>
            </a:extLst>
          </p:cNvPr>
          <p:cNvSpPr/>
          <p:nvPr/>
        </p:nvSpPr>
        <p:spPr>
          <a:xfrm>
            <a:off x="10124832" y="2339199"/>
            <a:ext cx="1321463" cy="61047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ts val="1500"/>
              </a:lnSpc>
              <a:spcBef>
                <a:spcPts val="0"/>
              </a:spcBef>
              <a:spcAft>
                <a:spcPts val="0"/>
              </a:spcAft>
              <a:buClr>
                <a:srgbClr val="000000"/>
              </a:buClr>
              <a:buSzTx/>
              <a:buFontTx/>
              <a:buNone/>
              <a:tabLst/>
              <a:defRPr/>
            </a:pPr>
            <a:r>
              <a:rPr kumimoji="0" lang="es-CO" sz="1200" b="0" i="0" u="none" strike="noStrike" kern="0" cap="none" spc="0" normalizeH="0" baseline="0" noProof="0" dirty="0">
                <a:ln>
                  <a:noFill/>
                </a:ln>
                <a:solidFill>
                  <a:srgbClr val="FFFFFF"/>
                </a:solidFill>
                <a:effectLst/>
                <a:uLnTx/>
                <a:uFillTx/>
                <a:latin typeface="Helvetica" pitchFamily="2" charset="0"/>
                <a:ea typeface="+mn-ea"/>
                <a:cs typeface="+mn-cs"/>
                <a:sym typeface="Arial"/>
              </a:rPr>
              <a:t>16 PATR</a:t>
            </a:r>
          </a:p>
          <a:p>
            <a:pPr marL="0" marR="0" lvl="0" indent="0" algn="ctr" defTabSz="1219170" rtl="0" eaLnBrk="1" fontAlgn="auto" latinLnBrk="0" hangingPunct="1">
              <a:lnSpc>
                <a:spcPts val="1500"/>
              </a:lnSpc>
              <a:spcBef>
                <a:spcPts val="0"/>
              </a:spcBef>
              <a:spcAft>
                <a:spcPts val="0"/>
              </a:spcAft>
              <a:buClr>
                <a:srgbClr val="000000"/>
              </a:buClr>
              <a:buSzTx/>
              <a:buFontTx/>
              <a:buNone/>
              <a:tabLst/>
              <a:defRPr/>
            </a:pPr>
            <a:r>
              <a:rPr kumimoji="0" lang="es-CO" sz="1200" b="0" i="0" u="none" strike="noStrike" kern="0" cap="none" spc="0" normalizeH="0" baseline="0" noProof="0" dirty="0">
                <a:ln>
                  <a:noFill/>
                </a:ln>
                <a:solidFill>
                  <a:srgbClr val="FFFFFF"/>
                </a:solidFill>
                <a:effectLst/>
                <a:uLnTx/>
                <a:uFillTx/>
                <a:latin typeface="Helvetica" pitchFamily="2" charset="0"/>
                <a:ea typeface="+mn-ea"/>
                <a:cs typeface="+mn-cs"/>
                <a:sym typeface="Arial"/>
              </a:rPr>
              <a:t>32.808 Iniciativas </a:t>
            </a:r>
          </a:p>
        </p:txBody>
      </p:sp>
      <p:pic>
        <p:nvPicPr>
          <p:cNvPr id="45" name="Imagen 44">
            <a:extLst>
              <a:ext uri="{FF2B5EF4-FFF2-40B4-BE49-F238E27FC236}">
                <a16:creationId xmlns:a16="http://schemas.microsoft.com/office/drawing/2014/main" id="{5C0BAD35-2C50-2A4E-9AE8-8C08637E5C2E}"/>
              </a:ext>
            </a:extLst>
          </p:cNvPr>
          <p:cNvPicPr>
            <a:picLocks noChangeAspect="1"/>
          </p:cNvPicPr>
          <p:nvPr/>
        </p:nvPicPr>
        <p:blipFill>
          <a:blip r:embed="rId5"/>
          <a:stretch>
            <a:fillRect/>
          </a:stretch>
        </p:blipFill>
        <p:spPr>
          <a:xfrm>
            <a:off x="10502356" y="3091221"/>
            <a:ext cx="610092" cy="664862"/>
          </a:xfrm>
          <a:prstGeom prst="rect">
            <a:avLst/>
          </a:prstGeom>
        </p:spPr>
      </p:pic>
      <p:cxnSp>
        <p:nvCxnSpPr>
          <p:cNvPr id="47" name="Conector: angular 44">
            <a:extLst>
              <a:ext uri="{FF2B5EF4-FFF2-40B4-BE49-F238E27FC236}">
                <a16:creationId xmlns:a16="http://schemas.microsoft.com/office/drawing/2014/main" id="{D561DC2E-6A44-F24E-BC45-BE66B559373B}"/>
              </a:ext>
            </a:extLst>
          </p:cNvPr>
          <p:cNvCxnSpPr>
            <a:cxnSpLocks/>
          </p:cNvCxnSpPr>
          <p:nvPr/>
        </p:nvCxnSpPr>
        <p:spPr>
          <a:xfrm>
            <a:off x="11007382" y="3341985"/>
            <a:ext cx="638893" cy="679221"/>
          </a:xfrm>
          <a:prstGeom prst="bentConnector3">
            <a:avLst>
              <a:gd name="adj1" fmla="val 126835"/>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8" name="Rectángulo 47">
            <a:extLst>
              <a:ext uri="{FF2B5EF4-FFF2-40B4-BE49-F238E27FC236}">
                <a16:creationId xmlns:a16="http://schemas.microsoft.com/office/drawing/2014/main" id="{F1EB07C4-3A57-F349-B3EC-4A8C5FB7BAE7}"/>
              </a:ext>
            </a:extLst>
          </p:cNvPr>
          <p:cNvSpPr/>
          <p:nvPr/>
        </p:nvSpPr>
        <p:spPr>
          <a:xfrm>
            <a:off x="10358415" y="3751953"/>
            <a:ext cx="1297933" cy="77267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ts val="1500"/>
              </a:lnSpc>
              <a:spcBef>
                <a:spcPts val="0"/>
              </a:spcBef>
              <a:spcAft>
                <a:spcPts val="0"/>
              </a:spcAft>
              <a:buClr>
                <a:srgbClr val="000000"/>
              </a:buClr>
              <a:buSzTx/>
              <a:buFontTx/>
              <a:buNone/>
              <a:tabLst/>
              <a:defRPr/>
            </a:pPr>
            <a:r>
              <a:rPr kumimoji="0" lang="es-CO" sz="1200" b="0" i="0" u="none" strike="noStrike" kern="0" cap="none" spc="0" normalizeH="0" baseline="0" noProof="0" dirty="0">
                <a:ln>
                  <a:noFill/>
                </a:ln>
                <a:solidFill>
                  <a:srgbClr val="FFFFFF"/>
                </a:solidFill>
                <a:effectLst/>
                <a:uLnTx/>
                <a:uFillTx/>
                <a:latin typeface="Helvetica" pitchFamily="2" charset="0"/>
                <a:ea typeface="+mn-ea"/>
                <a:cs typeface="+mn-cs"/>
                <a:sym typeface="Arial"/>
              </a:rPr>
              <a:t>170 </a:t>
            </a:r>
            <a:r>
              <a:rPr kumimoji="0" lang="es-CO" sz="1200" b="1" i="0" u="none" strike="noStrike" kern="0" cap="none" spc="0" normalizeH="0" baseline="0" noProof="0" dirty="0">
                <a:ln>
                  <a:noFill/>
                </a:ln>
                <a:solidFill>
                  <a:srgbClr val="FFFFFF"/>
                </a:solidFill>
                <a:effectLst/>
                <a:uLnTx/>
                <a:uFillTx/>
                <a:latin typeface="Helvetica" pitchFamily="2" charset="0"/>
                <a:ea typeface="+mn-ea"/>
                <a:cs typeface="+mn-cs"/>
                <a:sym typeface="Arial"/>
              </a:rPr>
              <a:t>Pactos municipales </a:t>
            </a:r>
          </a:p>
        </p:txBody>
      </p:sp>
      <p:grpSp>
        <p:nvGrpSpPr>
          <p:cNvPr id="49" name="Grupo 52">
            <a:extLst>
              <a:ext uri="{FF2B5EF4-FFF2-40B4-BE49-F238E27FC236}">
                <a16:creationId xmlns:a16="http://schemas.microsoft.com/office/drawing/2014/main" id="{82CD5014-B90B-7940-97A7-255D8691D18B}"/>
              </a:ext>
            </a:extLst>
          </p:cNvPr>
          <p:cNvGrpSpPr/>
          <p:nvPr/>
        </p:nvGrpSpPr>
        <p:grpSpPr>
          <a:xfrm>
            <a:off x="10632000" y="4874020"/>
            <a:ext cx="1433456" cy="1066431"/>
            <a:chOff x="5681019" y="4595329"/>
            <a:chExt cx="1995418" cy="1578250"/>
          </a:xfrm>
        </p:grpSpPr>
        <p:pic>
          <p:nvPicPr>
            <p:cNvPr id="50" name="Imagen 49">
              <a:extLst>
                <a:ext uri="{FF2B5EF4-FFF2-40B4-BE49-F238E27FC236}">
                  <a16:creationId xmlns:a16="http://schemas.microsoft.com/office/drawing/2014/main" id="{3106FDEE-6D32-EA47-9A26-9FD2DFED5A04}"/>
                </a:ext>
              </a:extLst>
            </p:cNvPr>
            <p:cNvPicPr>
              <a:picLocks noChangeAspect="1"/>
            </p:cNvPicPr>
            <p:nvPr/>
          </p:nvPicPr>
          <p:blipFill>
            <a:blip r:embed="rId6"/>
            <a:stretch>
              <a:fillRect/>
            </a:stretch>
          </p:blipFill>
          <p:spPr>
            <a:xfrm>
              <a:off x="6018014" y="4595329"/>
              <a:ext cx="1296585" cy="464670"/>
            </a:xfrm>
            <a:prstGeom prst="rect">
              <a:avLst/>
            </a:prstGeom>
          </p:spPr>
        </p:pic>
        <p:sp>
          <p:nvSpPr>
            <p:cNvPr id="51" name="Rectángulo 50">
              <a:extLst>
                <a:ext uri="{FF2B5EF4-FFF2-40B4-BE49-F238E27FC236}">
                  <a16:creationId xmlns:a16="http://schemas.microsoft.com/office/drawing/2014/main" id="{8D3208B3-5C47-6142-915F-4A3D86FC11A5}"/>
                </a:ext>
              </a:extLst>
            </p:cNvPr>
            <p:cNvSpPr/>
            <p:nvPr/>
          </p:nvSpPr>
          <p:spPr>
            <a:xfrm>
              <a:off x="5681019" y="5123131"/>
              <a:ext cx="1995418" cy="105044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ts val="1500"/>
                </a:lnSpc>
                <a:spcBef>
                  <a:spcPts val="0"/>
                </a:spcBef>
                <a:spcAft>
                  <a:spcPts val="0"/>
                </a:spcAft>
                <a:buClr>
                  <a:srgbClr val="000000"/>
                </a:buClr>
                <a:buSzTx/>
                <a:buFontTx/>
                <a:buNone/>
                <a:tabLst/>
                <a:defRPr/>
              </a:pPr>
              <a:endParaRPr kumimoji="0" lang="es-CO" sz="1200" b="0" i="0" u="none" strike="noStrike" kern="0" cap="none" spc="0" normalizeH="0" baseline="0" noProof="0" dirty="0">
                <a:ln>
                  <a:noFill/>
                </a:ln>
                <a:solidFill>
                  <a:srgbClr val="FFFFFF"/>
                </a:solidFill>
                <a:effectLst/>
                <a:uLnTx/>
                <a:uFillTx/>
                <a:latin typeface="Helvetica" pitchFamily="2" charset="0"/>
                <a:ea typeface="+mn-ea"/>
                <a:cs typeface="+mn-cs"/>
                <a:sym typeface="Arial"/>
              </a:endParaRPr>
            </a:p>
            <a:p>
              <a:pPr marL="0" marR="0" lvl="0" indent="0" algn="ctr" defTabSz="1219170" rtl="0" eaLnBrk="1" fontAlgn="auto" latinLnBrk="0" hangingPunct="1">
                <a:lnSpc>
                  <a:spcPts val="1500"/>
                </a:lnSpc>
                <a:spcBef>
                  <a:spcPts val="0"/>
                </a:spcBef>
                <a:spcAft>
                  <a:spcPts val="0"/>
                </a:spcAft>
                <a:buClr>
                  <a:srgbClr val="000000"/>
                </a:buClr>
                <a:buSzTx/>
                <a:buFontTx/>
                <a:buNone/>
                <a:tabLst/>
                <a:defRPr/>
              </a:pPr>
              <a:r>
                <a:rPr kumimoji="0" lang="es-CO" sz="1200" b="0" i="0" u="none" strike="noStrike" kern="0" cap="none" spc="0" normalizeH="0" baseline="0" noProof="0" dirty="0">
                  <a:ln>
                    <a:noFill/>
                  </a:ln>
                  <a:solidFill>
                    <a:srgbClr val="FFFFFF"/>
                  </a:solidFill>
                  <a:effectLst/>
                  <a:uLnTx/>
                  <a:uFillTx/>
                  <a:latin typeface="Helvetica" pitchFamily="2" charset="0"/>
                  <a:ea typeface="+mn-ea"/>
                  <a:cs typeface="+mn-cs"/>
                  <a:sym typeface="Arial"/>
                </a:rPr>
                <a:t>170 </a:t>
              </a:r>
              <a:r>
                <a:rPr kumimoji="0" lang="es-CO" sz="1200" b="1" i="0" u="none" strike="noStrike" kern="0" cap="none" spc="0" normalizeH="0" baseline="0" noProof="0" dirty="0">
                  <a:ln>
                    <a:noFill/>
                  </a:ln>
                  <a:solidFill>
                    <a:srgbClr val="FFFFFF"/>
                  </a:solidFill>
                  <a:effectLst/>
                  <a:uLnTx/>
                  <a:uFillTx/>
                  <a:latin typeface="Helvetica" pitchFamily="2" charset="0"/>
                  <a:ea typeface="+mn-ea"/>
                  <a:cs typeface="+mn-cs"/>
                  <a:sym typeface="Arial"/>
                </a:rPr>
                <a:t>Pactos comunitarios </a:t>
              </a:r>
            </a:p>
            <a:p>
              <a:pPr marL="0" marR="0" lvl="0" indent="0" algn="ctr" defTabSz="1219170" rtl="0" eaLnBrk="1" fontAlgn="auto" latinLnBrk="0" hangingPunct="1">
                <a:lnSpc>
                  <a:spcPts val="1500"/>
                </a:lnSpc>
                <a:spcBef>
                  <a:spcPts val="0"/>
                </a:spcBef>
                <a:spcAft>
                  <a:spcPts val="0"/>
                </a:spcAft>
                <a:buClr>
                  <a:srgbClr val="000000"/>
                </a:buClr>
                <a:buSzTx/>
                <a:buFontTx/>
                <a:buNone/>
                <a:tabLst/>
                <a:defRPr/>
              </a:pPr>
              <a:endParaRPr kumimoji="0" lang="es-CO" sz="1400" b="0" i="0" u="none" strike="noStrike" kern="0" cap="none" spc="0" normalizeH="0" baseline="0" noProof="0" dirty="0">
                <a:ln>
                  <a:noFill/>
                </a:ln>
                <a:solidFill>
                  <a:srgbClr val="FFFFFF"/>
                </a:solidFill>
                <a:effectLst/>
                <a:uLnTx/>
                <a:uFillTx/>
                <a:latin typeface="Helvetica" pitchFamily="2" charset="0"/>
                <a:ea typeface="+mn-ea"/>
                <a:cs typeface="+mn-cs"/>
                <a:sym typeface="Arial"/>
              </a:endParaRPr>
            </a:p>
          </p:txBody>
        </p:sp>
      </p:grpSp>
    </p:spTree>
    <p:extLst>
      <p:ext uri="{BB962C8B-B14F-4D97-AF65-F5344CB8AC3E}">
        <p14:creationId xmlns:p14="http://schemas.microsoft.com/office/powerpoint/2010/main" val="3578364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6CAC73CA-E252-4827-8488-7BC9654395D1}"/>
              </a:ext>
            </a:extLst>
          </p:cNvPr>
          <p:cNvSpPr txBox="1"/>
          <p:nvPr/>
        </p:nvSpPr>
        <p:spPr>
          <a:xfrm>
            <a:off x="5446559" y="301218"/>
            <a:ext cx="665930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Articulación territorial</a:t>
            </a:r>
          </a:p>
        </p:txBody>
      </p:sp>
      <p:sp>
        <p:nvSpPr>
          <p:cNvPr id="51" name="CuadroTexto 50">
            <a:extLst>
              <a:ext uri="{FF2B5EF4-FFF2-40B4-BE49-F238E27FC236}">
                <a16:creationId xmlns:a16="http://schemas.microsoft.com/office/drawing/2014/main" id="{12D6DF8D-DF3F-7C4A-82B4-2AF1DB5596DF}"/>
              </a:ext>
            </a:extLst>
          </p:cNvPr>
          <p:cNvSpPr txBox="1"/>
          <p:nvPr/>
        </p:nvSpPr>
        <p:spPr>
          <a:xfrm>
            <a:off x="1561941" y="947549"/>
            <a:ext cx="1044401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3381C7"/>
                </a:solidFill>
                <a:effectLst/>
                <a:uLnTx/>
                <a:uFillTx/>
                <a:latin typeface="Work Sans" charset="0"/>
                <a:ea typeface="+mn-ea"/>
                <a:cs typeface="Arial" charset="0"/>
              </a:rPr>
              <a:t>Resultados</a:t>
            </a:r>
          </a:p>
        </p:txBody>
      </p:sp>
      <p:graphicFrame>
        <p:nvGraphicFramePr>
          <p:cNvPr id="9" name="Diagrama 8">
            <a:extLst>
              <a:ext uri="{FF2B5EF4-FFF2-40B4-BE49-F238E27FC236}">
                <a16:creationId xmlns:a16="http://schemas.microsoft.com/office/drawing/2014/main" id="{A62B4A46-0809-3640-B894-0F2D4CE61961}"/>
              </a:ext>
            </a:extLst>
          </p:cNvPr>
          <p:cNvGraphicFramePr/>
          <p:nvPr/>
        </p:nvGraphicFramePr>
        <p:xfrm>
          <a:off x="2103089" y="1726717"/>
          <a:ext cx="9361714" cy="4395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983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46A89159-96A7-4492-AEA4-EAAB03A359BD}"/>
              </a:ext>
            </a:extLst>
          </p:cNvPr>
          <p:cNvSpPr txBox="1"/>
          <p:nvPr/>
        </p:nvSpPr>
        <p:spPr>
          <a:xfrm flipH="1">
            <a:off x="1901927" y="1834163"/>
            <a:ext cx="5244687" cy="41626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rgbClr val="4472C4">
                  <a:lumMod val="75000"/>
                </a:srgbClr>
              </a:solidFill>
              <a:effectLst/>
              <a:uLnTx/>
              <a:uFillTx/>
              <a:latin typeface="Arial Hebrew Scholar"/>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Mediante el cual se identifican las </a:t>
            </a:r>
            <a:r>
              <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rPr>
              <a:t>estrategias </a:t>
            </a: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y </a:t>
            </a:r>
            <a:r>
              <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rPr>
              <a:t>fuentes de financiación</a:t>
            </a: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 para estructurar proyectos de vías, agua y saneamiento, energía, educación y salud.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050" b="0" i="0" u="none" strike="noStrike" kern="1200" cap="none" spc="0" normalizeH="0" baseline="0" noProof="0" dirty="0">
              <a:ln>
                <a:noFill/>
              </a:ln>
              <a:solidFill>
                <a:srgbClr val="4472C4">
                  <a:lumMod val="75000"/>
                </a:srgbClr>
              </a:solidFill>
              <a:effectLst/>
              <a:uLnTx/>
              <a:uFillTx/>
              <a:latin typeface="Work Sans" charset="0"/>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rPr>
              <a:t>24.682</a:t>
            </a:r>
            <a:r>
              <a:rPr kumimoji="0" lang="es-CO" sz="1800" b="1" i="0" u="none" strike="noStrike" kern="1200" cap="none" spc="0" normalizeH="0" baseline="0" noProof="0" dirty="0">
                <a:ln>
                  <a:noFill/>
                </a:ln>
                <a:solidFill>
                  <a:srgbClr val="002060"/>
                </a:solidFill>
                <a:effectLst/>
                <a:uLnTx/>
                <a:uFillTx/>
                <a:latin typeface="Work Sans" charset="0"/>
                <a:ea typeface="+mn-ea"/>
                <a:cs typeface="+mn-cs"/>
              </a:rPr>
              <a:t> </a:t>
            </a: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proyectos identificados </a:t>
            </a:r>
          </a:p>
          <a:p>
            <a:pPr marL="742950" marR="0" lvl="1"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rPr>
              <a:t>182.587</a:t>
            </a: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 Hogares en Déficit </a:t>
            </a:r>
          </a:p>
          <a:p>
            <a:pPr marL="742950" marR="0" lvl="1"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rPr>
              <a:t>$2,4 billones </a:t>
            </a: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estimados para la estructuración </a:t>
            </a:r>
          </a:p>
          <a:p>
            <a:pPr marL="742950" marR="0" lvl="1"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rPr>
              <a:t>$58.1 </a:t>
            </a:r>
            <a:r>
              <a:rPr kumimoji="0" lang="es-CO" sz="1800" b="1" i="0" u="none" strike="noStrike" kern="1200" cap="none" spc="0" normalizeH="0" baseline="0" noProof="0" dirty="0" err="1">
                <a:ln>
                  <a:noFill/>
                </a:ln>
                <a:solidFill>
                  <a:srgbClr val="4472C4">
                    <a:lumMod val="75000"/>
                  </a:srgbClr>
                </a:solidFill>
                <a:effectLst/>
                <a:uLnTx/>
                <a:uFillTx/>
                <a:latin typeface="Work Sans" charset="0"/>
                <a:ea typeface="+mn-ea"/>
                <a:cs typeface="+mn-cs"/>
              </a:rPr>
              <a:t>bill</a:t>
            </a:r>
            <a:endPar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estimados para la ejecución.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s-CO" sz="1800" b="1" i="0" u="none" strike="noStrike" kern="1200" cap="none" spc="0" normalizeH="0" baseline="0" noProof="0" dirty="0">
                <a:ln>
                  <a:noFill/>
                </a:ln>
                <a:solidFill>
                  <a:srgbClr val="4472C4">
                    <a:lumMod val="75000"/>
                  </a:srgbClr>
                </a:solidFill>
                <a:effectLst/>
                <a:uLnTx/>
                <a:uFillTx/>
                <a:latin typeface="Work Sans" charset="0"/>
                <a:ea typeface="+mn-ea"/>
                <a:cs typeface="+mn-cs"/>
              </a:rPr>
              <a:t>En 2020: 2.304 proyectos </a:t>
            </a:r>
            <a:r>
              <a:rPr kumimoji="0" lang="es-CO" sz="1800" b="0" i="0" u="none" strike="noStrike" kern="1200" cap="none" spc="0" normalizeH="0" baseline="0" noProof="0" dirty="0">
                <a:ln>
                  <a:noFill/>
                </a:ln>
                <a:solidFill>
                  <a:srgbClr val="4472C4">
                    <a:lumMod val="75000"/>
                  </a:srgbClr>
                </a:solidFill>
                <a:effectLst/>
                <a:uLnTx/>
                <a:uFillTx/>
                <a:latin typeface="Work Sans" charset="0"/>
                <a:ea typeface="+mn-ea"/>
                <a:cs typeface="+mn-cs"/>
              </a:rPr>
              <a:t>en proceso de estructuración con la participación de más de 15 entidades.</a:t>
            </a:r>
          </a:p>
        </p:txBody>
      </p:sp>
      <p:sp>
        <p:nvSpPr>
          <p:cNvPr id="13" name="CuadroTexto 12">
            <a:extLst>
              <a:ext uri="{FF2B5EF4-FFF2-40B4-BE49-F238E27FC236}">
                <a16:creationId xmlns:a16="http://schemas.microsoft.com/office/drawing/2014/main" id="{6CAC73CA-E252-4827-8488-7BC9654395D1}"/>
              </a:ext>
            </a:extLst>
          </p:cNvPr>
          <p:cNvSpPr txBox="1"/>
          <p:nvPr/>
        </p:nvSpPr>
        <p:spPr>
          <a:xfrm>
            <a:off x="5446559" y="301218"/>
            <a:ext cx="665930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Plan Maestro de Estructuración</a:t>
            </a:r>
          </a:p>
        </p:txBody>
      </p:sp>
      <p:sp>
        <p:nvSpPr>
          <p:cNvPr id="6" name="CuadroTexto 5">
            <a:extLst>
              <a:ext uri="{FF2B5EF4-FFF2-40B4-BE49-F238E27FC236}">
                <a16:creationId xmlns:a16="http://schemas.microsoft.com/office/drawing/2014/main" id="{02BD0257-06CE-6C40-B21E-051FD6D52893}"/>
              </a:ext>
            </a:extLst>
          </p:cNvPr>
          <p:cNvSpPr txBox="1"/>
          <p:nvPr/>
        </p:nvSpPr>
        <p:spPr>
          <a:xfrm flipH="1">
            <a:off x="2986369" y="839594"/>
            <a:ext cx="537844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96BDE3"/>
                </a:solidFill>
                <a:effectLst/>
                <a:uLnTx/>
                <a:uFillTx/>
                <a:latin typeface="Work Sans" charset="0"/>
                <a:ea typeface="Work Sans" charset="0"/>
                <a:cs typeface="Work Sans" charset="0"/>
              </a:rPr>
              <a:t>Infraestructura</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7730" y="1362814"/>
            <a:ext cx="4178725" cy="5407039"/>
          </a:xfrm>
          <a:prstGeom prst="rect">
            <a:avLst/>
          </a:prstGeom>
        </p:spPr>
      </p:pic>
    </p:spTree>
    <p:extLst>
      <p:ext uri="{BB962C8B-B14F-4D97-AF65-F5344CB8AC3E}">
        <p14:creationId xmlns:p14="http://schemas.microsoft.com/office/powerpoint/2010/main" val="811669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6CAC73CA-E252-4827-8488-7BC9654395D1}"/>
              </a:ext>
            </a:extLst>
          </p:cNvPr>
          <p:cNvSpPr txBox="1"/>
          <p:nvPr/>
        </p:nvSpPr>
        <p:spPr>
          <a:xfrm>
            <a:off x="5283102" y="196523"/>
            <a:ext cx="665930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Ejecución de Obras PDET</a:t>
            </a:r>
          </a:p>
        </p:txBody>
      </p:sp>
      <p:pic>
        <p:nvPicPr>
          <p:cNvPr id="7" name="Imagen 6">
            <a:extLst>
              <a:ext uri="{FF2B5EF4-FFF2-40B4-BE49-F238E27FC236}">
                <a16:creationId xmlns:a16="http://schemas.microsoft.com/office/drawing/2014/main" id="{AACB4BB8-D458-AD47-BE41-5B723B8CC211}"/>
              </a:ext>
            </a:extLst>
          </p:cNvPr>
          <p:cNvPicPr>
            <a:picLocks noChangeAspect="1"/>
          </p:cNvPicPr>
          <p:nvPr/>
        </p:nvPicPr>
        <p:blipFill>
          <a:blip r:embed="rId3"/>
          <a:stretch>
            <a:fillRect/>
          </a:stretch>
        </p:blipFill>
        <p:spPr>
          <a:xfrm>
            <a:off x="1378976" y="1783352"/>
            <a:ext cx="4151828" cy="4834715"/>
          </a:xfrm>
          <a:prstGeom prst="rect">
            <a:avLst/>
          </a:prstGeom>
        </p:spPr>
      </p:pic>
      <p:sp>
        <p:nvSpPr>
          <p:cNvPr id="9" name="Rectangle 170">
            <a:extLst>
              <a:ext uri="{FF2B5EF4-FFF2-40B4-BE49-F238E27FC236}">
                <a16:creationId xmlns:a16="http://schemas.microsoft.com/office/drawing/2014/main" id="{40D7EC55-5892-4240-BA23-22588945CBA2}"/>
              </a:ext>
            </a:extLst>
          </p:cNvPr>
          <p:cNvSpPr/>
          <p:nvPr/>
        </p:nvSpPr>
        <p:spPr>
          <a:xfrm>
            <a:off x="5182600" y="1361983"/>
            <a:ext cx="1517818" cy="842738"/>
          </a:xfrm>
          <a:prstGeom prst="rect">
            <a:avLst/>
          </a:prstGeom>
          <a:solidFill>
            <a:schemeClr val="accent1">
              <a:lumMod val="50000"/>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Obras PDET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Terminadas</a:t>
            </a:r>
            <a:endParaRPr kumimoji="0" lang="es-CO"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CuadroTexto 1">
            <a:extLst>
              <a:ext uri="{FF2B5EF4-FFF2-40B4-BE49-F238E27FC236}">
                <a16:creationId xmlns:a16="http://schemas.microsoft.com/office/drawing/2014/main" id="{BD27A040-23C1-4BC9-8DCE-DE7938C39DEA}"/>
              </a:ext>
            </a:extLst>
          </p:cNvPr>
          <p:cNvSpPr txBox="1"/>
          <p:nvPr/>
        </p:nvSpPr>
        <p:spPr>
          <a:xfrm flipH="1">
            <a:off x="7080853" y="3900819"/>
            <a:ext cx="4701973"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3381C7"/>
                </a:solidFill>
                <a:effectLst/>
                <a:uLnTx/>
                <a:uFillTx/>
                <a:latin typeface="Arial" panose="020B0604020202020204" pitchFamily="34" charset="0"/>
                <a:ea typeface="Work Sans" charset="0"/>
                <a:cs typeface="Arial" panose="020B0604020202020204" pitchFamily="34" charset="0"/>
              </a:rPr>
              <a:t>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888</a:t>
            </a:r>
            <a:r>
              <a:rPr kumimoji="0" lang="es-CO"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s-CO" sz="16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obras PDET terminadas  </a:t>
            </a:r>
            <a:r>
              <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en</a:t>
            </a:r>
            <a:r>
              <a:rPr kumimoji="0" lang="es-CO"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s-CO"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73</a:t>
            </a:r>
            <a:r>
              <a:rPr kumimoji="0" lang="es-CO"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municipios. </a:t>
            </a: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Mas de </a:t>
            </a:r>
            <a:r>
              <a:rPr kumimoji="0" lang="es-CO"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600</a:t>
            </a:r>
            <a:r>
              <a:rPr kumimoji="0" lang="es-CO"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organizaciones comunitarias fortalecidas y generación de 5.800 empleos de la misma comunidad beneficiada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Cerca de </a:t>
            </a:r>
            <a:r>
              <a:rPr kumimoji="0" lang="es-CO"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1.000 Obras PDET adicionales </a:t>
            </a:r>
            <a:r>
              <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en estructuración o ejecución para llegar a los 170 municipios PDET en 2020</a:t>
            </a:r>
          </a:p>
          <a:p>
            <a:pPr marL="457200" marR="0" lvl="1" indent="0" algn="l" defTabSz="914400" rtl="0" eaLnBrk="1" fontAlgn="auto" latinLnBrk="0" hangingPunct="1">
              <a:lnSpc>
                <a:spcPct val="100000"/>
              </a:lnSpc>
              <a:spcBef>
                <a:spcPts val="0"/>
              </a:spcBef>
              <a:spcAft>
                <a:spcPts val="0"/>
              </a:spcAft>
              <a:buClrTx/>
              <a:buSzTx/>
              <a:buFontTx/>
              <a:buNone/>
              <a:tabLst/>
              <a:defRPr/>
            </a:pPr>
            <a:br>
              <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Work Sans" charset="0"/>
                <a:cs typeface="Arial" panose="020B0604020202020204" pitchFamily="34" charset="0"/>
              </a:rPr>
            </a:br>
            <a:endPar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Work Sans"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CA23AAB7-D8D1-47B9-B753-2A0A59C3DDA6}"/>
              </a:ext>
            </a:extLst>
          </p:cNvPr>
          <p:cNvPicPr>
            <a:picLocks noChangeAspect="1"/>
          </p:cNvPicPr>
          <p:nvPr/>
        </p:nvPicPr>
        <p:blipFill>
          <a:blip r:embed="rId4"/>
          <a:stretch>
            <a:fillRect/>
          </a:stretch>
        </p:blipFill>
        <p:spPr>
          <a:xfrm>
            <a:off x="7647855" y="1068897"/>
            <a:ext cx="3567971" cy="2360103"/>
          </a:xfrm>
          <a:prstGeom prst="rect">
            <a:avLst/>
          </a:prstGeom>
        </p:spPr>
      </p:pic>
    </p:spTree>
    <p:extLst>
      <p:ext uri="{BB962C8B-B14F-4D97-AF65-F5344CB8AC3E}">
        <p14:creationId xmlns:p14="http://schemas.microsoft.com/office/powerpoint/2010/main" val="328428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Gráfico 32">
            <a:extLst>
              <a:ext uri="{FF2B5EF4-FFF2-40B4-BE49-F238E27FC236}">
                <a16:creationId xmlns:a16="http://schemas.microsoft.com/office/drawing/2014/main" id="{D736F34E-DC51-4FF0-96B0-D72C1B026DB4}"/>
              </a:ext>
            </a:extLst>
          </p:cNvPr>
          <p:cNvGraphicFramePr>
            <a:graphicFrameLocks/>
          </p:cNvGraphicFramePr>
          <p:nvPr/>
        </p:nvGraphicFramePr>
        <p:xfrm>
          <a:off x="1442720" y="1203324"/>
          <a:ext cx="10556239" cy="4699635"/>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a:extLst>
              <a:ext uri="{FF2B5EF4-FFF2-40B4-BE49-F238E27FC236}">
                <a16:creationId xmlns:a16="http://schemas.microsoft.com/office/drawing/2014/main" id="{5B7D5038-0E47-489C-B258-D12D12ED9518}"/>
              </a:ext>
            </a:extLst>
          </p:cNvPr>
          <p:cNvSpPr txBox="1"/>
          <p:nvPr/>
        </p:nvSpPr>
        <p:spPr>
          <a:xfrm>
            <a:off x="5846194" y="-118924"/>
            <a:ext cx="627468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Presupuesto asignado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5548B"/>
                </a:solidFill>
                <a:effectLst/>
                <a:uLnTx/>
                <a:uFillTx/>
                <a:latin typeface="Work Sans" charset="0"/>
                <a:ea typeface="Work Sans" charset="0"/>
                <a:cs typeface="Work Sans" charset="0"/>
              </a:rPr>
              <a:t>2018 - 2020</a:t>
            </a:r>
          </a:p>
        </p:txBody>
      </p:sp>
      <p:sp>
        <p:nvSpPr>
          <p:cNvPr id="7" name="CuadroTexto 6">
            <a:extLst>
              <a:ext uri="{FF2B5EF4-FFF2-40B4-BE49-F238E27FC236}">
                <a16:creationId xmlns:a16="http://schemas.microsoft.com/office/drawing/2014/main" id="{A9E3C487-81DA-4D1D-BD74-F4C959794D69}"/>
              </a:ext>
            </a:extLst>
          </p:cNvPr>
          <p:cNvSpPr txBox="1"/>
          <p:nvPr/>
        </p:nvSpPr>
        <p:spPr>
          <a:xfrm>
            <a:off x="1706880" y="5894073"/>
            <a:ext cx="17636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Cifras en millones de pesos </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EAD7B769-9C92-4004-92CD-657CC37585C2}"/>
              </a:ext>
            </a:extLst>
          </p:cNvPr>
          <p:cNvSpPr txBox="1"/>
          <p:nvPr/>
        </p:nvSpPr>
        <p:spPr>
          <a:xfrm>
            <a:off x="1706880" y="6155683"/>
            <a:ext cx="14398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Fuente: SIIF NACIÓN </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130169"/>
      </p:ext>
    </p:extLst>
  </p:cSld>
  <p:clrMapOvr>
    <a:masterClrMapping/>
  </p:clrMapOvr>
</p:sld>
</file>

<file path=ppt/theme/theme1.xml><?xml version="1.0" encoding="utf-8"?>
<a:theme xmlns:a="http://schemas.openxmlformats.org/drawingml/2006/main" name="Consejería Template PPT">
  <a:themeElements>
    <a:clrScheme name="Consejería Template PP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Consejería Template PPT">
      <a:majorFont>
        <a:latin typeface="Calibri"/>
        <a:ea typeface="Calibri"/>
        <a:cs typeface="Calibri"/>
      </a:majorFont>
      <a:minorFont>
        <a:latin typeface="Helvetica"/>
        <a:ea typeface="Helvetica"/>
        <a:cs typeface="Helvetica"/>
      </a:minorFont>
    </a:fontScheme>
    <a:fmtScheme name="Consejería Template PP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onsejería Template 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sejería Template PPT">
  <a:themeElements>
    <a:clrScheme name="Consejería Template PP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Consejería Template PPT">
      <a:majorFont>
        <a:latin typeface="Calibri"/>
        <a:ea typeface="Calibri"/>
        <a:cs typeface="Calibri"/>
      </a:majorFont>
      <a:minorFont>
        <a:latin typeface="Helvetica"/>
        <a:ea typeface="Helvetica"/>
        <a:cs typeface="Helvetica"/>
      </a:minorFont>
    </a:fontScheme>
    <a:fmtScheme name="Consejería Template PP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152</TotalTime>
  <Words>2479</Words>
  <Application>Microsoft Office PowerPoint</Application>
  <PresentationFormat>Panorámica</PresentationFormat>
  <Paragraphs>504</Paragraphs>
  <Slides>31</Slides>
  <Notes>17</Notes>
  <HiddenSlides>5</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31</vt:i4>
      </vt:variant>
    </vt:vector>
  </HeadingPairs>
  <TitlesOfParts>
    <vt:vector size="41" baseType="lpstr">
      <vt:lpstr>Arial</vt:lpstr>
      <vt:lpstr>Arial Hebrew Scholar</vt:lpstr>
      <vt:lpstr>Arial Narrow</vt:lpstr>
      <vt:lpstr>Calibri</vt:lpstr>
      <vt:lpstr>Calibri Light</vt:lpstr>
      <vt:lpstr>Helvetica</vt:lpstr>
      <vt:lpstr>Wingdings</vt:lpstr>
      <vt:lpstr>Work Sans</vt:lpstr>
      <vt:lpstr>Consejería Template PPT</vt:lpstr>
      <vt:lpstr>1_Consejería Template PPT</vt:lpstr>
      <vt:lpstr>Agencia de Renovación del Territorio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Agencia de Renovación del Territorio</dc:title>
  <dc:creator>Andrea Paola</dc:creator>
  <cp:lastModifiedBy>Andrea Paola Fernandez Guarin</cp:lastModifiedBy>
  <cp:revision>23</cp:revision>
  <dcterms:modified xsi:type="dcterms:W3CDTF">2020-08-24T16:51:02Z</dcterms:modified>
</cp:coreProperties>
</file>